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omments/modernComment_6215_44649808.xml" ContentType="application/vnd.ms-powerpoint.comments+xml"/>
  <Override PartName="/ppt/notesSlides/notesSlide1.xml" ContentType="application/vnd.openxmlformats-officedocument.presentationml.notesSlide+xml"/>
  <Override PartName="/ppt/comments/modernComment_63E7_8C5479CD.xml" ContentType="application/vnd.ms-powerpoint.comments+xml"/>
  <Override PartName="/ppt/comments/modernComment_63E6_EC236AA8.xml" ContentType="application/vnd.ms-powerpoint.comments+xml"/>
  <Override PartName="/ppt/notesSlides/notesSlide2.xml" ContentType="application/vnd.openxmlformats-officedocument.presentationml.notesSlide+xml"/>
  <Override PartName="/ppt/comments/modernComment_63CC_587CDAD.xml" ContentType="application/vnd.ms-powerpoint.comments+xml"/>
  <Override PartName="/ppt/comments/modernComment_63D4_83BFE77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1" r:id="rId4"/>
    <p:sldMasterId id="2147483650" r:id="rId5"/>
    <p:sldMasterId id="2147483762" r:id="rId6"/>
    <p:sldMasterId id="2147483756" r:id="rId7"/>
  </p:sldMasterIdLst>
  <p:notesMasterIdLst>
    <p:notesMasterId r:id="rId26"/>
  </p:notesMasterIdLst>
  <p:handoutMasterIdLst>
    <p:handoutMasterId r:id="rId27"/>
  </p:handoutMasterIdLst>
  <p:sldIdLst>
    <p:sldId id="25109" r:id="rId8"/>
    <p:sldId id="25575" r:id="rId9"/>
    <p:sldId id="25578" r:id="rId10"/>
    <p:sldId id="25574" r:id="rId11"/>
    <p:sldId id="25544" r:id="rId12"/>
    <p:sldId id="25548" r:id="rId13"/>
    <p:sldId id="25556" r:id="rId14"/>
    <p:sldId id="25568" r:id="rId15"/>
    <p:sldId id="25549" r:id="rId16"/>
    <p:sldId id="25585" r:id="rId17"/>
    <p:sldId id="25551" r:id="rId18"/>
    <p:sldId id="25558" r:id="rId19"/>
    <p:sldId id="25570" r:id="rId20"/>
    <p:sldId id="25566" r:id="rId21"/>
    <p:sldId id="25539" r:id="rId22"/>
    <p:sldId id="25583" r:id="rId23"/>
    <p:sldId id="25584" r:id="rId24"/>
    <p:sldId id="25582"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3840" userDrawn="1">
          <p15:clr>
            <a:srgbClr val="A4A3A4"/>
          </p15:clr>
        </p15:guide>
        <p15:guide id="3" orient="horz" pos="3360" userDrawn="1">
          <p15:clr>
            <a:srgbClr val="A4A3A4"/>
          </p15:clr>
        </p15:guide>
        <p15:guide id="4" orient="horz" pos="1536" userDrawn="1">
          <p15:clr>
            <a:srgbClr val="A4A3A4"/>
          </p15:clr>
        </p15:guide>
        <p15:guide id="5" orient="horz" pos="1944" userDrawn="1">
          <p15:clr>
            <a:srgbClr val="A4A3A4"/>
          </p15:clr>
        </p15:guide>
        <p15:guide id="6" pos="4560" userDrawn="1">
          <p15:clr>
            <a:srgbClr val="A4A3A4"/>
          </p15:clr>
        </p15:guide>
        <p15:guide id="7" pos="5136" userDrawn="1">
          <p15:clr>
            <a:srgbClr val="A4A3A4"/>
          </p15:clr>
        </p15:guide>
        <p15:guide id="8" orient="horz" pos="408" userDrawn="1">
          <p15:clr>
            <a:srgbClr val="A4A3A4"/>
          </p15:clr>
        </p15:guide>
        <p15:guide id="9" pos="1800" userDrawn="1">
          <p15:clr>
            <a:srgbClr val="A4A3A4"/>
          </p15:clr>
        </p15:guide>
        <p15:guide id="10" pos="4296" userDrawn="1">
          <p15:clr>
            <a:srgbClr val="A4A3A4"/>
          </p15:clr>
        </p15:guide>
        <p15:guide id="11" pos="3600" userDrawn="1">
          <p15:clr>
            <a:srgbClr val="A4A3A4"/>
          </p15:clr>
        </p15:guide>
        <p15:guide id="12" pos="2856" userDrawn="1">
          <p15:clr>
            <a:srgbClr val="A4A3A4"/>
          </p15:clr>
        </p15:guide>
        <p15:guide id="13" pos="34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3F6F09-C091-FE5E-D8F2-6B7CD31796C7}" name="Pamela S Wood" initials="PW" userId="S::E31622@aero.org::a8a91605-50cb-4a4a-ba2c-fb0dc140e890" providerId="AD"/>
  <p188:author id="{8246EB0F-7EA4-CACD-F89A-EEA7D76CC7D4}" name="Gabriel J Behrendt" initials="GB" userId="S::E36306@aero.org::78e461ea-9a97-45fd-a1aa-241a671d33e2" providerId="AD"/>
  <p188:author id="{FB5255A7-6192-9713-A6F6-CA62E0E89979}" name="Henry Truc" initials="HT" userId="S::E32375@aero.org::921e07c8-1591-4379-9886-8d4c71469580" providerId="AD"/>
  <p188:author id="{50B58BD2-DBA6-1910-07EF-886AA191C8A9}" name="Alex Mangel" initials="AM" userId="S::E36013@aero.org::b31df479-3989-4e70-bd77-03048da10256" providerId="AD"/>
  <p188:author id="{FA9D51E0-3993-6BED-1771-1FAF5631F353}" name="Pamela S Wood" initials="PW" userId="S::e31622@aero.org::a8a91605-50cb-4a4a-ba2c-fb0dc140e8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9933"/>
    <a:srgbClr val="2E008B"/>
    <a:srgbClr val="FF0066"/>
    <a:srgbClr val="FF3300"/>
    <a:srgbClr val="0000FF"/>
    <a:srgbClr val="FF9900"/>
    <a:srgbClr val="FFFF00"/>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1A03B-00BB-48D2-86EA-F704CD041098}" v="313" dt="2026-04-20T17:30:16.682"/>
    <p1510:client id="{685F5D74-D6D0-404E-A0C6-C05567CB57EF}" v="44" dt="2026-04-20T16:09:58.977"/>
    <p1510:client id="{6BFC7CFB-5A81-1FBE-8B0C-1C449432B881}" v="16" dt="2026-04-20T15:40:00.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616"/>
        <p:guide pos="3840"/>
        <p:guide orient="horz" pos="3360"/>
        <p:guide orient="horz" pos="1536"/>
        <p:guide orient="horz" pos="1944"/>
        <p:guide pos="4560"/>
        <p:guide pos="5136"/>
        <p:guide orient="horz" pos="408"/>
        <p:guide pos="1800"/>
        <p:guide pos="4296"/>
        <p:guide pos="3600"/>
        <p:guide pos="2856"/>
        <p:guide pos="343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1.xml"/></Relationships>
</file>

<file path=ppt/comments/modernComment_6215_44649808.xml><?xml version="1.0" encoding="utf-8"?>
<p188:cmLst xmlns:a="http://schemas.openxmlformats.org/drawingml/2006/main" xmlns:r="http://schemas.openxmlformats.org/officeDocument/2006/relationships" xmlns:p188="http://schemas.microsoft.com/office/powerpoint/2018/8/main">
  <p188:cm id="{0794F8A7-DEC1-42B9-945F-F777F934A1FB}" authorId="{F03F6F09-C091-FE5E-D8F2-6B7CD31796C7}" status="resolved" created="2026-03-25T17:45:20.566" complete="100000">
    <pc:sldMkLst xmlns:pc="http://schemas.microsoft.com/office/powerpoint/2013/main/command">
      <pc:docMk/>
      <pc:sldMk cId="1147443208" sldId="25109"/>
    </pc:sldMkLst>
    <p188:txBody>
      <a:bodyPr/>
      <a:lstStyle/>
      <a:p>
        <a:r>
          <a:rPr lang="en-US"/>
          <a:t>Great content in the slides - it will be hard to get all of this content in any presentation less than 30 mins with questions.
If you need to cut, recommend cutting out some of the detailed equation slides and keeping the summary of tests.  You can put the other slides in backup and they still get delivered with the content, but not briefed.
Then you can shrink your up front matter to a slide or two at a 30k foot level.</a:t>
        </a:r>
      </a:p>
    </p188:txBody>
    <p188:extLst>
      <p:ext xmlns:p="http://schemas.openxmlformats.org/presentationml/2006/main" uri="{57CB4572-C831-44C2-8A1C-0ADB6CCDFE69}">
        <p223:reactions xmlns:p223="http://schemas.microsoft.com/office/powerpoint/2022/03/main">
          <p223:rxn type="👍">
            <p223:instance time="2026-03-26T12:46:50.573" authorId="{8246EB0F-7EA4-CACD-F89A-EEA7D76CC7D4}"/>
          </p223:rxn>
        </p223:reactions>
      </p:ext>
    </p188:extLst>
  </p188:cm>
</p188:cmLst>
</file>

<file path=ppt/comments/modernComment_63CC_587CDAD.xml><?xml version="1.0" encoding="utf-8"?>
<p188:cmLst xmlns:a="http://schemas.openxmlformats.org/drawingml/2006/main" xmlns:r="http://schemas.openxmlformats.org/officeDocument/2006/relationships" xmlns:p188="http://schemas.microsoft.com/office/powerpoint/2018/8/main">
  <p188:cm id="{47C1E517-3012-4105-85EF-7CB22C523975}" authorId="{F03F6F09-C091-FE5E-D8F2-6B7CD31796C7}" status="resolved" created="2026-03-25T17:40:33.631" complete="100000">
    <ac:deMkLst xmlns:ac="http://schemas.microsoft.com/office/drawing/2013/main/command">
      <pc:docMk xmlns:pc="http://schemas.microsoft.com/office/powerpoint/2013/main/command"/>
      <pc:sldMk xmlns:pc="http://schemas.microsoft.com/office/powerpoint/2013/main/command" cId="92786093" sldId="25548"/>
      <ac:spMk id="5" creationId="{DA38A6F4-4E24-AFDE-77F2-EE21F5872502}"/>
    </ac:deMkLst>
    <p188:replyLst>
      <p188:reply id="{7FF5E5B6-F53C-4893-ACC6-06B8A03CA4BA}" authorId="{8246EB0F-7EA4-CACD-F89A-EEA7D76CC7D4}" created="2026-03-26T12:23:33.455">
        <p188:txBody>
          <a:bodyPr/>
          <a:lstStyle/>
          <a:p>
            <a:r>
              <a:rPr lang="en-US"/>
              <a:t>Shortened sentences and rearranged information to be more concise</a:t>
            </a:r>
          </a:p>
        </p188:txBody>
      </p188:reply>
    </p188:replyLst>
    <p188:txBody>
      <a:bodyPr/>
      <a:lstStyle/>
      <a:p>
        <a:r>
          <a:rPr lang="en-US"/>
          <a:t>Recommend shortening statements to brief bullets.  They’re currently written like sentences which makes them challenging to read during presentation.</a:t>
        </a:r>
      </a:p>
    </p188:txBody>
  </p188:cm>
</p188:cmLst>
</file>

<file path=ppt/comments/modernComment_63D4_83BFE770.xml><?xml version="1.0" encoding="utf-8"?>
<p188:cmLst xmlns:a="http://schemas.openxmlformats.org/drawingml/2006/main" xmlns:r="http://schemas.openxmlformats.org/officeDocument/2006/relationships" xmlns:p188="http://schemas.microsoft.com/office/powerpoint/2018/8/main">
  <p188:cm id="{A706A35D-6B8A-47A4-AAE4-AC4840DC7FF3}" authorId="{F03F6F09-C091-FE5E-D8F2-6B7CD31796C7}" status="resolved" created="2026-03-25T17:40:52.545" complete="100000">
    <pc:sldMkLst xmlns:pc="http://schemas.microsoft.com/office/powerpoint/2013/main/command">
      <pc:docMk/>
      <pc:sldMk cId="2210391920" sldId="25556"/>
    </pc:sldMkLst>
    <p188:replyLst>
      <p188:reply id="{BADF652E-BD4F-4B2C-95EB-B61D611D4514}" authorId="{8246EB0F-7EA4-CACD-F89A-EEA7D76CC7D4}" created="2026-03-26T12:33:54.302">
        <p188:txBody>
          <a:bodyPr/>
          <a:lstStyle/>
          <a:p>
            <a:r>
              <a:rPr lang="en-US"/>
              <a:t>Shortened bullets and emphasize relevant information with the bullets</a:t>
            </a:r>
          </a:p>
        </p188:txBody>
      </p188:reply>
    </p188:replyLst>
    <p188:txBody>
      <a:bodyPr/>
      <a:lstStyle/>
      <a:p>
        <a:r>
          <a:rPr lang="en-US"/>
          <a:t>Recommend abbreviation of bullets</a:t>
        </a:r>
      </a:p>
    </p188:txBody>
  </p188:cm>
</p188:cmLst>
</file>

<file path=ppt/comments/modernComment_63E6_EC236AA8.xml><?xml version="1.0" encoding="utf-8"?>
<p188:cmLst xmlns:a="http://schemas.openxmlformats.org/drawingml/2006/main" xmlns:r="http://schemas.openxmlformats.org/officeDocument/2006/relationships" xmlns:p188="http://schemas.microsoft.com/office/powerpoint/2018/8/main">
  <p188:cm id="{C6477B9E-99B1-4831-9036-F44036DD7B7E}" authorId="{FA9D51E0-3993-6BED-1771-1FAF5631F353}" status="resolved" created="2026-03-25T17:27:45.437" complete="100000">
    <pc:sldMkLst xmlns:pc="http://schemas.microsoft.com/office/powerpoint/2013/main/command">
      <pc:docMk/>
      <pc:sldMk cId="3961744040" sldId="25574"/>
    </pc:sldMkLst>
    <p188:replyLst>
      <p188:reply id="{B7A885D7-C826-428E-A0AF-29EBBDB08989}" authorId="{8246EB0F-7EA4-CACD-F89A-EEA7D76CC7D4}" created="2026-03-26T11:43:03.123">
        <p188:txBody>
          <a:bodyPr/>
          <a:lstStyle/>
          <a:p>
            <a:r>
              <a:rPr lang="en-US"/>
              <a:t>You’re right, removed body and hill frame graphics</a:t>
            </a:r>
          </a:p>
        </p188:txBody>
      </p188:reply>
    </p188:replyLst>
    <p188:txBody>
      <a:bodyPr/>
      <a:lstStyle/>
      <a:p>
        <a:r>
          <a:rPr lang="en-US"/>
          <a:t>There's a few too many graphics on this page.  Can you eliminate body frame and hill frame by showing them in the top graphic? ... you also don't really need Body frame for any of the formulas with the exception of the sensor pointing vector, which is kind of self-explanatory.
So maybe just get rid of that graphic?  </a:t>
        </a:r>
      </a:p>
    </p188:txBody>
  </p188:cm>
</p188:cmLst>
</file>

<file path=ppt/comments/modernComment_63E7_8C5479CD.xml><?xml version="1.0" encoding="utf-8"?>
<p188:cmLst xmlns:a="http://schemas.openxmlformats.org/drawingml/2006/main" xmlns:r="http://schemas.openxmlformats.org/officeDocument/2006/relationships" xmlns:p188="http://schemas.microsoft.com/office/powerpoint/2018/8/main">
  <p188:cm id="{737CC3E0-D726-419F-8718-5470A4C25A6F}" authorId="{FA9D51E0-3993-6BED-1771-1FAF5631F353}" status="resolved" created="2026-03-25T17:28:51.686" complete="100000">
    <pc:sldMkLst xmlns:pc="http://schemas.microsoft.com/office/powerpoint/2013/main/command">
      <pc:docMk/>
      <pc:sldMk cId="2354346445" sldId="25575"/>
    </pc:sldMkLst>
    <p188:replyLst>
      <p188:reply id="{8FFDC6C4-B8E1-4CA9-BD5D-F37B7BF016C7}" authorId="{8246EB0F-7EA4-CACD-F89A-EEA7D76CC7D4}" created="2026-03-26T11:38:04.893">
        <p188:txBody>
          <a:bodyPr/>
          <a:lstStyle/>
          <a:p>
            <a:r>
              <a:rPr lang="en-US"/>
              <a:t>Removed satellite figures</a:t>
            </a:r>
          </a:p>
        </p188:txBody>
      </p188:reply>
      <p188:reply id="{9863758E-5C90-4DAD-AA7E-ED9EA5D53C87}" authorId="{8246EB0F-7EA4-CACD-F89A-EEA7D76CC7D4}" created="2026-03-26T14:02:13.356">
        <p188:txBody>
          <a:bodyPr/>
          <a:lstStyle/>
          <a:p>
            <a:r>
              <a:rPr lang="en-US"/>
              <a:t>Combined slides 1 and 2 for a dense intro slide</a:t>
            </a:r>
          </a:p>
        </p188:txBody>
      </p188:reply>
    </p188:replyLst>
    <p188:txBody>
      <a:bodyPr/>
      <a:lstStyle/>
      <a:p>
        <a:r>
          <a:rPr lang="en-US"/>
          <a:t>I think the graphics on the bottom are trying to show the applications for NNCS' - i'm afraid the clutter might distract from the message.  Recommend just using the top graphic.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8B7B7C-E1E4-3C0E-3C54-EE86A2C1DFAC}"/>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52920672-7B11-B403-E09E-AF31F455A4D8}"/>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9609390-641D-0B4E-8BD0-9B3A564EC473}" type="datetimeFigureOut">
              <a:rPr lang="en-US" smtClean="0"/>
              <a:t>4/20/2026</a:t>
            </a:fld>
            <a:endParaRPr lang="en-US"/>
          </a:p>
        </p:txBody>
      </p:sp>
      <p:sp>
        <p:nvSpPr>
          <p:cNvPr id="4" name="Footer Placeholder 3">
            <a:extLst>
              <a:ext uri="{FF2B5EF4-FFF2-40B4-BE49-F238E27FC236}">
                <a16:creationId xmlns:a16="http://schemas.microsoft.com/office/drawing/2014/main" id="{4C499660-B8D9-EAF8-AB1D-BF5769B748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A32F9C6-BBCB-3D92-801B-F7F640B3A470}"/>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842659C-B00F-B84D-ABE6-E157239CA29E}" type="slidenum">
              <a:rPr lang="en-US" smtClean="0"/>
              <a:t>‹#›</a:t>
            </a:fld>
            <a:endParaRPr lang="en-US"/>
          </a:p>
        </p:txBody>
      </p:sp>
    </p:spTree>
    <p:extLst>
      <p:ext uri="{BB962C8B-B14F-4D97-AF65-F5344CB8AC3E}">
        <p14:creationId xmlns:p14="http://schemas.microsoft.com/office/powerpoint/2010/main" val="227900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842F181-613C-814E-851C-8CD4750E47F5}" type="datetimeFigureOut">
              <a:rPr lang="en-US" smtClean="0"/>
              <a:t>4/20/2026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E6527E0-2CE9-BA4B-8B29-324954E3A242}" type="slidenum">
              <a:rPr lang="en-US" smtClean="0"/>
              <a:t>‹#›</a:t>
            </a:fld>
            <a:endParaRPr lang="en-US"/>
          </a:p>
        </p:txBody>
      </p:sp>
    </p:spTree>
    <p:extLst>
      <p:ext uri="{BB962C8B-B14F-4D97-AF65-F5344CB8AC3E}">
        <p14:creationId xmlns:p14="http://schemas.microsoft.com/office/powerpoint/2010/main" val="10806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527E0-2CE9-BA4B-8B29-324954E3A242}" type="slidenum">
              <a:rPr lang="en-US" smtClean="0"/>
              <a:t>1</a:t>
            </a:fld>
            <a:endParaRPr lang="en-US"/>
          </a:p>
        </p:txBody>
      </p:sp>
    </p:spTree>
    <p:extLst>
      <p:ext uri="{BB962C8B-B14F-4D97-AF65-F5344CB8AC3E}">
        <p14:creationId xmlns:p14="http://schemas.microsoft.com/office/powerpoint/2010/main" val="166416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527E0-2CE9-BA4B-8B29-324954E3A242}" type="slidenum">
              <a:rPr lang="en-US" smtClean="0"/>
              <a:t>5</a:t>
            </a:fld>
            <a:endParaRPr lang="en-US"/>
          </a:p>
        </p:txBody>
      </p:sp>
    </p:spTree>
    <p:extLst>
      <p:ext uri="{BB962C8B-B14F-4D97-AF65-F5344CB8AC3E}">
        <p14:creationId xmlns:p14="http://schemas.microsoft.com/office/powerpoint/2010/main" val="215628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527E0-2CE9-BA4B-8B29-324954E3A242}" type="slidenum">
              <a:rPr lang="en-US" smtClean="0"/>
              <a:t>8</a:t>
            </a:fld>
            <a:endParaRPr lang="en-US"/>
          </a:p>
        </p:txBody>
      </p:sp>
    </p:spTree>
    <p:extLst>
      <p:ext uri="{BB962C8B-B14F-4D97-AF65-F5344CB8AC3E}">
        <p14:creationId xmlns:p14="http://schemas.microsoft.com/office/powerpoint/2010/main" val="50671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8B3FD-7BA8-45DC-8918-C83E45B9D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BE5FD-D8C5-49AC-E156-56EF73FF1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5BF1E-8DA4-D8D2-6FD0-BFE4A789F328}"/>
              </a:ext>
            </a:extLst>
          </p:cNvPr>
          <p:cNvSpPr>
            <a:spLocks noGrp="1"/>
          </p:cNvSpPr>
          <p:nvPr>
            <p:ph type="body" idx="1"/>
          </p:nvPr>
        </p:nvSpPr>
        <p:spPr/>
        <p:txBody>
          <a:bodyPr/>
          <a:lstStyle/>
          <a:p>
            <a:r>
              <a:rPr lang="en-US"/>
              <a:t>We should tell the audience how to interpret these results and give reason for them.</a:t>
            </a:r>
          </a:p>
        </p:txBody>
      </p:sp>
      <p:sp>
        <p:nvSpPr>
          <p:cNvPr id="4" name="Slide Number Placeholder 3">
            <a:extLst>
              <a:ext uri="{FF2B5EF4-FFF2-40B4-BE49-F238E27FC236}">
                <a16:creationId xmlns:a16="http://schemas.microsoft.com/office/drawing/2014/main" id="{3EDDF82F-C702-8D66-2194-8E16C781DC28}"/>
              </a:ext>
            </a:extLst>
          </p:cNvPr>
          <p:cNvSpPr>
            <a:spLocks noGrp="1"/>
          </p:cNvSpPr>
          <p:nvPr>
            <p:ph type="sldNum" sz="quarter" idx="5"/>
          </p:nvPr>
        </p:nvSpPr>
        <p:spPr/>
        <p:txBody>
          <a:bodyPr/>
          <a:lstStyle/>
          <a:p>
            <a:fld id="{7E6527E0-2CE9-BA4B-8B29-324954E3A242}" type="slidenum">
              <a:rPr lang="en-US" smtClean="0"/>
              <a:t>9</a:t>
            </a:fld>
            <a:endParaRPr lang="en-US"/>
          </a:p>
        </p:txBody>
      </p:sp>
    </p:spTree>
    <p:extLst>
      <p:ext uri="{BB962C8B-B14F-4D97-AF65-F5344CB8AC3E}">
        <p14:creationId xmlns:p14="http://schemas.microsoft.com/office/powerpoint/2010/main" val="192188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2FFDF-7F2D-FDDB-5297-EC6B63B8D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34677-738E-1B9A-6A1C-FFEBDFC32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20232-A89B-30DD-7167-4E45EE503463}"/>
              </a:ext>
            </a:extLst>
          </p:cNvPr>
          <p:cNvSpPr>
            <a:spLocks noGrp="1"/>
          </p:cNvSpPr>
          <p:nvPr>
            <p:ph type="body" idx="1"/>
          </p:nvPr>
        </p:nvSpPr>
        <p:spPr/>
        <p:txBody>
          <a:bodyPr/>
          <a:lstStyle/>
          <a:p>
            <a:r>
              <a:rPr lang="en-US"/>
              <a:t>We should tell the audience how to interpret these results and give reason for them.</a:t>
            </a:r>
          </a:p>
        </p:txBody>
      </p:sp>
      <p:sp>
        <p:nvSpPr>
          <p:cNvPr id="4" name="Slide Number Placeholder 3">
            <a:extLst>
              <a:ext uri="{FF2B5EF4-FFF2-40B4-BE49-F238E27FC236}">
                <a16:creationId xmlns:a16="http://schemas.microsoft.com/office/drawing/2014/main" id="{B65BE205-3E71-1D0D-2DBB-C4484DD7952F}"/>
              </a:ext>
            </a:extLst>
          </p:cNvPr>
          <p:cNvSpPr>
            <a:spLocks noGrp="1"/>
          </p:cNvSpPr>
          <p:nvPr>
            <p:ph type="sldNum" sz="quarter" idx="5"/>
          </p:nvPr>
        </p:nvSpPr>
        <p:spPr/>
        <p:txBody>
          <a:bodyPr/>
          <a:lstStyle/>
          <a:p>
            <a:fld id="{7E6527E0-2CE9-BA4B-8B29-324954E3A242}" type="slidenum">
              <a:rPr lang="en-US" smtClean="0"/>
              <a:t>17</a:t>
            </a:fld>
            <a:endParaRPr lang="en-US"/>
          </a:p>
        </p:txBody>
      </p:sp>
    </p:spTree>
    <p:extLst>
      <p:ext uri="{BB962C8B-B14F-4D97-AF65-F5344CB8AC3E}">
        <p14:creationId xmlns:p14="http://schemas.microsoft.com/office/powerpoint/2010/main" val="166761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231775" indent="-22383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a:t>
            </a:r>
          </a:p>
          <a:p>
            <a:pPr lvl="4"/>
            <a:r>
              <a:rPr lang="en-US"/>
              <a:t>Bullet 5 level—Bullet 100% size text—16-point Arial</a:t>
            </a:r>
          </a:p>
        </p:txBody>
      </p:sp>
    </p:spTree>
    <p:extLst>
      <p:ext uri="{BB962C8B-B14F-4D97-AF65-F5344CB8AC3E}">
        <p14:creationId xmlns:p14="http://schemas.microsoft.com/office/powerpoint/2010/main" val="1764311210"/>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ransition">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304800" y="3245325"/>
            <a:ext cx="10828774" cy="1752600"/>
          </a:xfrm>
          <a:prstGeom prst="rect">
            <a:avLst/>
          </a:prstGeom>
        </p:spPr>
        <p:txBody>
          <a:bodyPr>
            <a:normAutofit/>
          </a:bodyPr>
          <a:lstStyle>
            <a:lvl1pPr marL="0" indent="0" algn="l">
              <a:buNone/>
              <a:defRPr sz="3200" i="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Transition Subtitle</a:t>
            </a:r>
          </a:p>
        </p:txBody>
      </p:sp>
      <p:sp>
        <p:nvSpPr>
          <p:cNvPr id="4" name="Title 1"/>
          <p:cNvSpPr>
            <a:spLocks noGrp="1"/>
          </p:cNvSpPr>
          <p:nvPr>
            <p:ph type="ctrTitle" hasCustomPrompt="1"/>
          </p:nvPr>
        </p:nvSpPr>
        <p:spPr>
          <a:xfrm>
            <a:off x="304800" y="2063345"/>
            <a:ext cx="10828774" cy="1063867"/>
          </a:xfrm>
          <a:prstGeom prst="rect">
            <a:avLst/>
          </a:prstGeom>
        </p:spPr>
        <p:txBody>
          <a:bodyPr/>
          <a:lstStyle>
            <a:lvl1pPr algn="l">
              <a:defRPr sz="4000" b="1" i="0" baseline="0">
                <a:solidFill>
                  <a:schemeClr val="bg2"/>
                </a:solidFill>
                <a:latin typeface="Arial"/>
                <a:cs typeface="Arial"/>
              </a:defRPr>
            </a:lvl1pPr>
          </a:lstStyle>
          <a:p>
            <a:r>
              <a:rPr lang="en-US"/>
              <a:t>Transition Slide</a:t>
            </a:r>
          </a:p>
        </p:txBody>
      </p:sp>
    </p:spTree>
    <p:extLst>
      <p:ext uri="{BB962C8B-B14F-4D97-AF65-F5344CB8AC3E}">
        <p14:creationId xmlns:p14="http://schemas.microsoft.com/office/powerpoint/2010/main" val="1324481390"/>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Lef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7" name="Content Placeholder 6"/>
          <p:cNvSpPr>
            <a:spLocks noGrp="1"/>
          </p:cNvSpPr>
          <p:nvPr>
            <p:ph sz="quarter" idx="15" hasCustomPrompt="1"/>
          </p:nvPr>
        </p:nvSpPr>
        <p:spPr>
          <a:xfrm>
            <a:off x="304796" y="1225566"/>
            <a:ext cx="5501395" cy="4798717"/>
          </a:xfrm>
          <a:prstGeom prst="rect">
            <a:avLst/>
          </a:prstGeom>
        </p:spPr>
        <p:txBody>
          <a:bodyPr vert="horz"/>
          <a:lstStyle>
            <a:lvl1pPr marL="231775" indent="-231775">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a:t>
            </a:r>
          </a:p>
          <a:p>
            <a:pPr lvl="4"/>
            <a:r>
              <a:rPr lang="en-US"/>
              <a:t>Bullet 5 level—Bullet 100% size text—16-point Arial</a:t>
            </a:r>
          </a:p>
        </p:txBody>
      </p:sp>
      <p:sp>
        <p:nvSpPr>
          <p:cNvPr id="9" name="Picture Placeholder 2"/>
          <p:cNvSpPr>
            <a:spLocks noGrp="1"/>
          </p:cNvSpPr>
          <p:nvPr>
            <p:ph type="pic" sz="quarter" idx="18" hasCustomPrompt="1"/>
          </p:nvPr>
        </p:nvSpPr>
        <p:spPr>
          <a:xfrm>
            <a:off x="6096001" y="1207637"/>
            <a:ext cx="5480479" cy="4798998"/>
          </a:xfrm>
          <a:prstGeom prst="rect">
            <a:avLst/>
          </a:prstGeom>
        </p:spPr>
        <p:txBody>
          <a:bodyPr/>
          <a:lstStyle>
            <a:lvl1pPr marL="0" indent="0">
              <a:buFontTx/>
              <a:buNone/>
              <a:defRPr sz="1800"/>
            </a:lvl1pPr>
          </a:lstStyle>
          <a:p>
            <a:r>
              <a:rPr lang="en-US"/>
              <a:t>Click Icon to Add Picture</a:t>
            </a:r>
          </a:p>
        </p:txBody>
      </p:sp>
    </p:spTree>
    <p:extLst>
      <p:ext uri="{BB962C8B-B14F-4D97-AF65-F5344CB8AC3E}">
        <p14:creationId xmlns:p14="http://schemas.microsoft.com/office/powerpoint/2010/main" val="3218111101"/>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231775" marR="0" indent="-223838" algn="l" defTabSz="457200" rtl="0" eaLnBrk="1" fontAlgn="auto" latinLnBrk="0" hangingPunct="1">
              <a:lnSpc>
                <a:spcPct val="100000"/>
              </a:lnSpc>
              <a:spcBef>
                <a:spcPct val="20000"/>
              </a:spcBef>
              <a:spcAft>
                <a:spcPts val="0"/>
              </a:spcAft>
              <a:buClrTx/>
              <a:buSzPct val="130000"/>
              <a:buFont typeface="Arial"/>
              <a:buChar char="•"/>
              <a:tabLst/>
              <a:defRPr sz="1800" i="0"/>
            </a:lvl1pPr>
            <a:lvl2pPr marL="517525" indent="-227013">
              <a:defRPr sz="1600" i="0"/>
            </a:lvl2pPr>
            <a:lvl3pPr marL="800100" indent="-176213">
              <a:buSzPct val="130000"/>
              <a:defRPr sz="1600" i="0"/>
            </a:lvl3pPr>
            <a:lvl4pPr marL="1201738" indent="-228600">
              <a:defRPr sz="1600" i="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i="0"/>
            </a:lvl5pPr>
          </a:lstStyle>
          <a:p>
            <a:r>
              <a:rPr lang="en-US"/>
              <a:t>Bullet 1 level—Bullet 130% size text—Black, 18-point Arial</a:t>
            </a:r>
          </a:p>
          <a:p>
            <a:pPr lvl="1"/>
            <a:r>
              <a:rPr lang="en-US"/>
              <a:t>Bullet 2 level—16-point Arial</a:t>
            </a:r>
          </a:p>
          <a:p>
            <a:pPr lvl="2"/>
            <a:r>
              <a:rPr lang="en-US"/>
              <a:t>Bullet 3 level—Bullet 125% size text—16 -point Arial</a:t>
            </a:r>
          </a:p>
          <a:p>
            <a:pPr lvl="3"/>
            <a:r>
              <a:rPr lang="en-US"/>
              <a:t>Bullet 4 level—16-point Arial</a:t>
            </a:r>
          </a:p>
          <a:p>
            <a:pPr lvl="4"/>
            <a:r>
              <a:rPr lang="en-US"/>
              <a:t>Bullet 5 level—Bullet 100% size text—16-point Arial</a:t>
            </a:r>
          </a:p>
          <a:p>
            <a:pPr lvl="4"/>
            <a:endParaRPr lang="en-US"/>
          </a:p>
        </p:txBody>
      </p:sp>
    </p:spTree>
    <p:extLst>
      <p:ext uri="{BB962C8B-B14F-4D97-AF65-F5344CB8AC3E}">
        <p14:creationId xmlns:p14="http://schemas.microsoft.com/office/powerpoint/2010/main" val="480503721"/>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rporate Template_Title_and_Information">
    <p:spTree>
      <p:nvGrpSpPr>
        <p:cNvPr id="1" name=""/>
        <p:cNvGrpSpPr/>
        <p:nvPr/>
      </p:nvGrpSpPr>
      <p:grpSpPr>
        <a:xfrm>
          <a:off x="0" y="0"/>
          <a:ext cx="0" cy="0"/>
          <a:chOff x="0" y="0"/>
          <a:chExt cx="0" cy="0"/>
        </a:xfrm>
      </p:grpSpPr>
      <p:sp>
        <p:nvSpPr>
          <p:cNvPr id="6" name="Date Placeholder 3"/>
          <p:cNvSpPr txBox="1">
            <a:spLocks/>
          </p:cNvSpPr>
          <p:nvPr userDrawn="1"/>
        </p:nvSpPr>
        <p:spPr>
          <a:xfrm>
            <a:off x="269461" y="6442076"/>
            <a:ext cx="3556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E008B"/>
                </a:solidFill>
                <a:effectLst/>
                <a:uLnTx/>
                <a:uFillTx/>
                <a:latin typeface="Arial" charset="0"/>
                <a:ea typeface="Arial" charset="0"/>
                <a:cs typeface="Arial" charset="0"/>
              </a:rPr>
              <a:t>© The Aerospace Corporation, 2026</a:t>
            </a:r>
          </a:p>
        </p:txBody>
      </p:sp>
      <p:sp>
        <p:nvSpPr>
          <p:cNvPr id="13" name="Title 1"/>
          <p:cNvSpPr>
            <a:spLocks noGrp="1"/>
          </p:cNvSpPr>
          <p:nvPr>
            <p:ph type="ctrTitle" hasCustomPrompt="1"/>
          </p:nvPr>
        </p:nvSpPr>
        <p:spPr>
          <a:xfrm>
            <a:off x="4607510" y="1658432"/>
            <a:ext cx="6971779"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4000" b="1" i="1">
                <a:solidFill>
                  <a:schemeClr val="bg1"/>
                </a:solidFill>
                <a:effectLst>
                  <a:outerShdw blurRad="50800" dist="38100" dir="4260000" algn="tl" rotWithShape="0">
                    <a:prstClr val="black"/>
                  </a:outerShdw>
                </a:effectLst>
                <a:latin typeface="Arial"/>
                <a:cs typeface="Arial"/>
              </a:defRPr>
            </a:lvl1pPr>
          </a:lstStyle>
          <a:p>
            <a:r>
              <a:rPr lang="en-US"/>
              <a:t>Your Title – 40-Point</a:t>
            </a:r>
            <a:br>
              <a:rPr lang="en-US"/>
            </a:br>
            <a:r>
              <a:rPr lang="en-US"/>
              <a:t>Arial, Bold</a:t>
            </a:r>
          </a:p>
        </p:txBody>
      </p:sp>
      <p:sp>
        <p:nvSpPr>
          <p:cNvPr id="14" name="Subtitle 2"/>
          <p:cNvSpPr>
            <a:spLocks noGrp="1"/>
          </p:cNvSpPr>
          <p:nvPr>
            <p:ph type="subTitle" idx="1" hasCustomPrompt="1"/>
          </p:nvPr>
        </p:nvSpPr>
        <p:spPr>
          <a:xfrm>
            <a:off x="4607510" y="3124908"/>
            <a:ext cx="6971779" cy="1553623"/>
          </a:xfrm>
          <a:prstGeom prst="rect">
            <a:avLst/>
          </a:prstGeom>
        </p:spPr>
        <p:txBody>
          <a:bodyPr wrap="square" anchor="ctr">
            <a:no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800" b="1" i="1">
                <a:solidFill>
                  <a:schemeClr val="bg1"/>
                </a:solidFill>
                <a:effectLst>
                  <a:outerShdw blurRad="50800" dist="381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a:t>Speaker’s name</a:t>
            </a:r>
            <a:br>
              <a:rPr lang="en-US" sz="2000"/>
            </a:br>
            <a:r>
              <a:rPr lang="en-US" sz="2000"/>
              <a:t>and organization – </a:t>
            </a:r>
            <a:br>
              <a:rPr lang="en-US" sz="2000"/>
            </a:br>
            <a:r>
              <a:rPr lang="en-US" sz="2000"/>
              <a:t>28-Point Arial</a:t>
            </a:r>
          </a:p>
        </p:txBody>
      </p:sp>
      <p:sp>
        <p:nvSpPr>
          <p:cNvPr id="15" name="Text Placeholder 4"/>
          <p:cNvSpPr>
            <a:spLocks noGrp="1"/>
          </p:cNvSpPr>
          <p:nvPr>
            <p:ph type="body" sz="quarter" idx="10" hasCustomPrompt="1"/>
          </p:nvPr>
        </p:nvSpPr>
        <p:spPr>
          <a:xfrm>
            <a:off x="4607037" y="4970646"/>
            <a:ext cx="6972961" cy="457844"/>
          </a:xfrm>
          <a:prstGeom prst="rect">
            <a:avLst/>
          </a:prstGeom>
        </p:spPr>
        <p:txBody>
          <a:bodyPr/>
          <a:lstStyle>
            <a:lvl1pPr marL="0" indent="0" algn="r">
              <a:lnSpc>
                <a:spcPct val="100000"/>
              </a:lnSpc>
              <a:spcBef>
                <a:spcPts val="0"/>
              </a:spcBef>
              <a:buFontTx/>
              <a:buNone/>
              <a:defRPr sz="2200" b="1" i="1">
                <a:solidFill>
                  <a:schemeClr val="bg1"/>
                </a:solidFill>
                <a:effectLst>
                  <a:outerShdw blurRad="50800" dist="38100" dir="4260000" algn="tl" rotWithShape="0">
                    <a:prstClr val="black"/>
                  </a:outerShdw>
                </a:effectLst>
                <a:latin typeface="Arial" charset="0"/>
                <a:ea typeface="Arial" charset="0"/>
                <a:cs typeface="Arial" charset="0"/>
              </a:defRPr>
            </a:lvl1pPr>
          </a:lstStyle>
          <a:p>
            <a:pPr lvl="0"/>
            <a:r>
              <a:rPr lang="en-US"/>
              <a:t>Date – 22-point Arial</a:t>
            </a:r>
          </a:p>
        </p:txBody>
      </p:sp>
    </p:spTree>
    <p:extLst>
      <p:ext uri="{BB962C8B-B14F-4D97-AF65-F5344CB8AC3E}">
        <p14:creationId xmlns:p14="http://schemas.microsoft.com/office/powerpoint/2010/main" val="56039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rporate Template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56774" y="1846555"/>
            <a:ext cx="6934200" cy="3124939"/>
          </a:xfrm>
          <a:prstGeom prst="rect">
            <a:avLst/>
          </a:prstGeom>
        </p:spPr>
        <p:txBody>
          <a:bodyPr anchor="ctr">
            <a:normAutofit/>
          </a:bodyPr>
          <a:lstStyle>
            <a:lvl1pPr algn="r">
              <a:defRPr sz="4800" b="1" i="1" baseline="0">
                <a:solidFill>
                  <a:schemeClr val="bg1"/>
                </a:solidFill>
                <a:effectLst>
                  <a:outerShdw blurRad="50800" dist="38100" dir="4260000" algn="tl" rotWithShape="0">
                    <a:prstClr val="black"/>
                  </a:outerShdw>
                </a:effectLst>
                <a:latin typeface="Arial"/>
                <a:cs typeface="Arial"/>
              </a:defRPr>
            </a:lvl1pPr>
          </a:lstStyle>
          <a:p>
            <a:r>
              <a:rPr lang="en-US"/>
              <a:t>Closing</a:t>
            </a:r>
            <a:br>
              <a:rPr lang="en-US"/>
            </a:br>
            <a:r>
              <a:rPr lang="en-US"/>
              <a:t>Questions</a:t>
            </a:r>
            <a:br>
              <a:rPr lang="en-US"/>
            </a:br>
            <a:r>
              <a:rPr lang="en-US"/>
              <a:t>Backup</a:t>
            </a:r>
          </a:p>
        </p:txBody>
      </p:sp>
    </p:spTree>
    <p:extLst>
      <p:ext uri="{BB962C8B-B14F-4D97-AF65-F5344CB8AC3E}">
        <p14:creationId xmlns:p14="http://schemas.microsoft.com/office/powerpoint/2010/main" val="1085902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231775" indent="-22383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a:t>
            </a:r>
          </a:p>
          <a:p>
            <a:pPr lvl="4"/>
            <a:r>
              <a:rPr lang="en-US"/>
              <a:t>Bullet 5 level—Bullet 100% size text—16-point Arial</a:t>
            </a:r>
          </a:p>
        </p:txBody>
      </p:sp>
    </p:spTree>
    <p:extLst>
      <p:ext uri="{BB962C8B-B14F-4D97-AF65-F5344CB8AC3E}">
        <p14:creationId xmlns:p14="http://schemas.microsoft.com/office/powerpoint/2010/main" val="3496105084"/>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Tree>
    <p:extLst>
      <p:ext uri="{BB962C8B-B14F-4D97-AF65-F5344CB8AC3E}">
        <p14:creationId xmlns:p14="http://schemas.microsoft.com/office/powerpoint/2010/main" val="246989876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Acronym Box">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5" name="Text Placeholder 3"/>
          <p:cNvSpPr>
            <a:spLocks noGrp="1"/>
          </p:cNvSpPr>
          <p:nvPr>
            <p:ph type="body" sz="quarter" idx="18" hasCustomPrompt="1"/>
          </p:nvPr>
        </p:nvSpPr>
        <p:spPr>
          <a:xfrm>
            <a:off x="304797" y="5653378"/>
            <a:ext cx="11271683"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ACR1 = Acronym 1</a:t>
            </a:r>
            <a:br>
              <a:rPr lang="en-US"/>
            </a:br>
            <a:r>
              <a:rPr lang="en-US"/>
              <a:t>ACR2 = Acronym 2</a:t>
            </a:r>
            <a:br>
              <a:rPr lang="en-US"/>
            </a:br>
            <a:r>
              <a:rPr lang="en-US"/>
              <a:t>ACR3 = Acronym 3</a:t>
            </a:r>
            <a:br>
              <a:rPr lang="en-US"/>
            </a:br>
            <a:r>
              <a:rPr lang="en-US"/>
              <a:t>ACR4 = Acronym 4</a:t>
            </a:r>
            <a:br>
              <a:rPr lang="en-US"/>
            </a:br>
            <a:r>
              <a:rPr lang="en-US"/>
              <a:t>ACR5 = Acronym 5</a:t>
            </a:r>
            <a:br>
              <a:rPr lang="en-US"/>
            </a:br>
            <a:r>
              <a:rPr lang="en-US"/>
              <a:t>ACR6 = Acronym 6</a:t>
            </a:r>
            <a:br>
              <a:rPr lang="en-US"/>
            </a:br>
            <a:r>
              <a:rPr lang="en-US"/>
              <a:t>ACR7 = Acronym 7</a:t>
            </a:r>
            <a:br>
              <a:rPr lang="en-US"/>
            </a:br>
            <a:r>
              <a:rPr lang="en-US"/>
              <a:t>ACR8 = Acronym 8</a:t>
            </a:r>
          </a:p>
        </p:txBody>
      </p:sp>
      <p:sp>
        <p:nvSpPr>
          <p:cNvPr id="6" name="Content Placeholder 6"/>
          <p:cNvSpPr>
            <a:spLocks noGrp="1"/>
          </p:cNvSpPr>
          <p:nvPr>
            <p:ph sz="quarter" idx="15" hasCustomPrompt="1"/>
          </p:nvPr>
        </p:nvSpPr>
        <p:spPr>
          <a:xfrm>
            <a:off x="304800" y="1207638"/>
            <a:ext cx="11271681" cy="4381001"/>
          </a:xfrm>
          <a:prstGeom prst="rect">
            <a:avLst/>
          </a:prstGeom>
        </p:spPr>
        <p:txBody>
          <a:bodyPr vert="horz"/>
          <a:lstStyle>
            <a:lvl1pPr marL="231775" indent="-223838">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This is a multipurpose box—use for text, tables, charts or video</a:t>
            </a:r>
          </a:p>
        </p:txBody>
      </p:sp>
    </p:spTree>
    <p:extLst>
      <p:ext uri="{BB962C8B-B14F-4D97-AF65-F5344CB8AC3E}">
        <p14:creationId xmlns:p14="http://schemas.microsoft.com/office/powerpoint/2010/main" val="1169922177"/>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7" name="Content Placeholder 6"/>
          <p:cNvSpPr>
            <a:spLocks noGrp="1"/>
          </p:cNvSpPr>
          <p:nvPr>
            <p:ph sz="quarter" idx="15" hasCustomPrompt="1"/>
          </p:nvPr>
        </p:nvSpPr>
        <p:spPr>
          <a:xfrm>
            <a:off x="304796" y="1225566"/>
            <a:ext cx="5501395" cy="4798717"/>
          </a:xfrm>
          <a:prstGeom prst="rect">
            <a:avLst/>
          </a:prstGeom>
        </p:spPr>
        <p:txBody>
          <a:bodyPr vert="horz"/>
          <a:lstStyle>
            <a:lvl1pPr marL="231775" indent="-22383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 </a:t>
            </a:r>
          </a:p>
          <a:p>
            <a:pPr lvl="4"/>
            <a:r>
              <a:rPr lang="en-US"/>
              <a:t>Bullet 5 level—Bullet 100% size text—16-point Arial</a:t>
            </a:r>
          </a:p>
        </p:txBody>
      </p:sp>
      <p:sp>
        <p:nvSpPr>
          <p:cNvPr id="9" name="Picture Placeholder 2"/>
          <p:cNvSpPr>
            <a:spLocks noGrp="1"/>
          </p:cNvSpPr>
          <p:nvPr>
            <p:ph type="pic" sz="quarter" idx="18" hasCustomPrompt="1"/>
          </p:nvPr>
        </p:nvSpPr>
        <p:spPr>
          <a:xfrm>
            <a:off x="6096001" y="1207637"/>
            <a:ext cx="5480479" cy="4798998"/>
          </a:xfrm>
          <a:prstGeom prst="rect">
            <a:avLst/>
          </a:prstGeom>
        </p:spPr>
        <p:txBody>
          <a:bodyPr/>
          <a:lstStyle>
            <a:lvl1pPr marL="0" indent="0">
              <a:buFontTx/>
              <a:buNone/>
              <a:defRPr sz="1800"/>
            </a:lvl1pPr>
          </a:lstStyle>
          <a:p>
            <a:r>
              <a:rPr lang="en-US"/>
              <a:t>Click Icon to Add Picture</a:t>
            </a:r>
          </a:p>
        </p:txBody>
      </p:sp>
    </p:spTree>
    <p:extLst>
      <p:ext uri="{BB962C8B-B14F-4D97-AF65-F5344CB8AC3E}">
        <p14:creationId xmlns:p14="http://schemas.microsoft.com/office/powerpoint/2010/main" val="127137377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10" name="Content Placeholder 6"/>
          <p:cNvSpPr>
            <a:spLocks noGrp="1"/>
          </p:cNvSpPr>
          <p:nvPr>
            <p:ph sz="quarter" idx="15" hasCustomPrompt="1"/>
          </p:nvPr>
        </p:nvSpPr>
        <p:spPr>
          <a:xfrm>
            <a:off x="6075084" y="1225566"/>
            <a:ext cx="5501395" cy="4798717"/>
          </a:xfrm>
          <a:prstGeom prst="rect">
            <a:avLst/>
          </a:prstGeom>
        </p:spPr>
        <p:txBody>
          <a:bodyPr vert="horz"/>
          <a:lstStyle>
            <a:lvl1pPr marL="231775" indent="-22383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a:t>
            </a:r>
          </a:p>
          <a:p>
            <a:pPr lvl="4"/>
            <a:r>
              <a:rPr lang="en-US"/>
              <a:t>Bullet 5 level—Bullet 100% size text—16-point Arial</a:t>
            </a:r>
          </a:p>
        </p:txBody>
      </p:sp>
      <p:sp>
        <p:nvSpPr>
          <p:cNvPr id="12" name="Picture Placeholder 2"/>
          <p:cNvSpPr>
            <a:spLocks noGrp="1"/>
          </p:cNvSpPr>
          <p:nvPr>
            <p:ph type="pic" sz="quarter" idx="18" hasCustomPrompt="1"/>
          </p:nvPr>
        </p:nvSpPr>
        <p:spPr>
          <a:xfrm>
            <a:off x="304798" y="1225424"/>
            <a:ext cx="5480479" cy="4798998"/>
          </a:xfrm>
          <a:prstGeom prst="rect">
            <a:avLst/>
          </a:prstGeom>
        </p:spPr>
        <p:txBody>
          <a:bodyPr/>
          <a:lstStyle>
            <a:lvl1pPr marL="0" indent="0">
              <a:buFontTx/>
              <a:buNone/>
              <a:defRPr sz="1800"/>
            </a:lvl1pPr>
          </a:lstStyle>
          <a:p>
            <a:r>
              <a:rPr lang="en-US"/>
              <a:t>Click Icon to Add Picture</a:t>
            </a:r>
          </a:p>
        </p:txBody>
      </p:sp>
    </p:spTree>
    <p:extLst>
      <p:ext uri="{BB962C8B-B14F-4D97-AF65-F5344CB8AC3E}">
        <p14:creationId xmlns:p14="http://schemas.microsoft.com/office/powerpoint/2010/main" val="2738021733"/>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Tree>
    <p:extLst>
      <p:ext uri="{BB962C8B-B14F-4D97-AF65-F5344CB8AC3E}">
        <p14:creationId xmlns:p14="http://schemas.microsoft.com/office/powerpoint/2010/main" val="1898701643"/>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Quad_Char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cxnSp>
        <p:nvCxnSpPr>
          <p:cNvPr id="7" name="Straight Connector 6"/>
          <p:cNvCxnSpPr/>
          <p:nvPr userDrawn="1"/>
        </p:nvCxnSpPr>
        <p:spPr>
          <a:xfrm flipH="1">
            <a:off x="6102445" y="1205816"/>
            <a:ext cx="255"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04798" y="3641651"/>
            <a:ext cx="11497457"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p:nvPr>
        </p:nvSpPr>
        <p:spPr>
          <a:xfrm>
            <a:off x="304798" y="1205815"/>
            <a:ext cx="5691268" cy="2366552"/>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7"/>
          <p:cNvSpPr>
            <a:spLocks noGrp="1"/>
          </p:cNvSpPr>
          <p:nvPr>
            <p:ph type="body" sz="quarter" idx="18"/>
          </p:nvPr>
        </p:nvSpPr>
        <p:spPr>
          <a:xfrm>
            <a:off x="6209078" y="1205815"/>
            <a:ext cx="5593177" cy="2366552"/>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7"/>
          <p:cNvSpPr>
            <a:spLocks noGrp="1"/>
          </p:cNvSpPr>
          <p:nvPr>
            <p:ph type="body" sz="quarter" idx="19"/>
          </p:nvPr>
        </p:nvSpPr>
        <p:spPr>
          <a:xfrm>
            <a:off x="304798" y="3693647"/>
            <a:ext cx="5691268" cy="2404751"/>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20"/>
          </p:nvPr>
        </p:nvSpPr>
        <p:spPr>
          <a:xfrm>
            <a:off x="6209078" y="3693647"/>
            <a:ext cx="5593177" cy="2404751"/>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85959366"/>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e_Contras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cxnSp>
        <p:nvCxnSpPr>
          <p:cNvPr id="12" name="Straight Connector 11"/>
          <p:cNvCxnSpPr/>
          <p:nvPr userDrawn="1"/>
        </p:nvCxnSpPr>
        <p:spPr>
          <a:xfrm>
            <a:off x="6106341" y="3744347"/>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7"/>
          <p:cNvSpPr>
            <a:spLocks noGrp="1"/>
          </p:cNvSpPr>
          <p:nvPr>
            <p:ph type="body" sz="quarter" idx="15"/>
          </p:nvPr>
        </p:nvSpPr>
        <p:spPr>
          <a:xfrm>
            <a:off x="304799" y="1197639"/>
            <a:ext cx="11477472" cy="2366552"/>
          </a:xfrm>
          <a:prstGeom prst="rect">
            <a:avLst/>
          </a:prstGeom>
        </p:spPr>
        <p:txBody>
          <a:bodyPr vert="horz"/>
          <a:lstStyle>
            <a:lvl1pPr marL="119063" indent="-119063">
              <a:tabLst/>
              <a:defRPr sz="1600" i="0"/>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8" name="Text Placeholder 17"/>
          <p:cNvSpPr>
            <a:spLocks noGrp="1"/>
          </p:cNvSpPr>
          <p:nvPr>
            <p:ph type="body" sz="quarter" idx="19"/>
          </p:nvPr>
        </p:nvSpPr>
        <p:spPr>
          <a:xfrm>
            <a:off x="304798" y="3685471"/>
            <a:ext cx="5615759" cy="2404751"/>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7"/>
          <p:cNvSpPr>
            <a:spLocks noGrp="1"/>
          </p:cNvSpPr>
          <p:nvPr>
            <p:ph type="body" sz="quarter" idx="20"/>
          </p:nvPr>
        </p:nvSpPr>
        <p:spPr>
          <a:xfrm>
            <a:off x="6292127" y="3685471"/>
            <a:ext cx="5490143" cy="2404751"/>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12847656"/>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isk Format_Large Imag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7" name="Content Placeholder 6"/>
          <p:cNvSpPr>
            <a:spLocks noGrp="1"/>
          </p:cNvSpPr>
          <p:nvPr>
            <p:ph sz="quarter" idx="18" hasCustomPrompt="1"/>
          </p:nvPr>
        </p:nvSpPr>
        <p:spPr>
          <a:xfrm>
            <a:off x="304798" y="1134320"/>
            <a:ext cx="4954140" cy="4861367"/>
          </a:xfrm>
          <a:prstGeom prst="rect">
            <a:avLst/>
          </a:prstGeom>
        </p:spPr>
        <p:txBody>
          <a:bodyPr vert="horz"/>
          <a:lstStyle>
            <a:lvl1pPr marL="179388" indent="-179388">
              <a:buSzPct val="130000"/>
              <a:tabLst/>
              <a:defRPr sz="1600" i="0"/>
            </a:lvl1pPr>
            <a:lvl2pPr marL="517525" indent="-227013">
              <a:defRPr sz="1400" i="0"/>
            </a:lvl2pPr>
            <a:lvl3pPr marL="800100" indent="-176213">
              <a:buSzPct val="125000"/>
              <a:defRPr sz="1400" i="0"/>
            </a:lvl3pPr>
            <a:lvl4pPr marL="1201738" indent="-228600">
              <a:defRPr sz="1400" i="0"/>
            </a:lvl4pPr>
            <a:lvl5pPr marL="1430338" indent="-176213">
              <a:buFont typeface="Arial"/>
              <a:buChar char="•"/>
              <a:defRPr sz="1400" i="0" baseline="0"/>
            </a:lvl5pPr>
          </a:lstStyle>
          <a:p>
            <a:r>
              <a:rPr lang="en-US"/>
              <a:t>Bullet 1 level – Bullet 130% size text – Black, 16 point Arial</a:t>
            </a:r>
          </a:p>
          <a:p>
            <a:pPr lvl="1"/>
            <a:r>
              <a:rPr lang="en-US"/>
              <a:t>Bullet 2 level – 14 point Arial</a:t>
            </a:r>
          </a:p>
          <a:p>
            <a:pPr lvl="2"/>
            <a:r>
              <a:rPr lang="en-US"/>
              <a:t>Bullet 3 level – Bullet 125% size text – 14 point Arial</a:t>
            </a:r>
          </a:p>
          <a:p>
            <a:pPr lvl="3"/>
            <a:r>
              <a:rPr lang="en-US"/>
              <a:t>Bullet 4 level – 14 point Arial</a:t>
            </a:r>
          </a:p>
          <a:p>
            <a:pPr lvl="4"/>
            <a:r>
              <a:rPr lang="en-US"/>
              <a:t>Bullet 5 level – Bullet 100% size text – 14 point Arial</a:t>
            </a:r>
          </a:p>
        </p:txBody>
      </p:sp>
      <p:pic>
        <p:nvPicPr>
          <p:cNvPr id="12" name="Picture 11" descr="CCEO Risk Format_P8sample_crosshatch.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2204" y="1134532"/>
            <a:ext cx="5983383" cy="4564685"/>
          </a:xfrm>
          <a:prstGeom prst="rect">
            <a:avLst/>
          </a:prstGeom>
        </p:spPr>
      </p:pic>
      <p:grpSp>
        <p:nvGrpSpPr>
          <p:cNvPr id="13" name="Group 12"/>
          <p:cNvGrpSpPr/>
          <p:nvPr userDrawn="1"/>
        </p:nvGrpSpPr>
        <p:grpSpPr>
          <a:xfrm>
            <a:off x="5412205" y="5777499"/>
            <a:ext cx="6145364" cy="220573"/>
            <a:chOff x="4333069" y="5714104"/>
            <a:chExt cx="4609023" cy="220573"/>
          </a:xfrm>
        </p:grpSpPr>
        <p:sp>
          <p:nvSpPr>
            <p:cNvPr id="14" name="Rectangle 13"/>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p:cNvSpPr txBox="1"/>
            <p:nvPr userDrawn="1"/>
          </p:nvSpPr>
          <p:spPr>
            <a:xfrm>
              <a:off x="4544208" y="5714104"/>
              <a:ext cx="4397884" cy="220573"/>
            </a:xfrm>
            <a:prstGeom prst="rect">
              <a:avLst/>
            </a:prstGeom>
            <a:noFill/>
          </p:spPr>
          <p:txBody>
            <a:bodyPr wrap="square" rtlCol="0">
              <a:spAutoFit/>
            </a:bodyPr>
            <a:lstStyle/>
            <a:p>
              <a:pPr>
                <a:lnSpc>
                  <a:spcPts val="1000"/>
                </a:lnSpc>
                <a:tabLst>
                  <a:tab pos="2630488" algn="l"/>
                </a:tabLst>
              </a:pPr>
              <a:r>
                <a:rPr lang="en-US" sz="900"/>
                <a:t>Current risk assessment with uncertainty	Expected risk assessment with	proposed mitigation</a:t>
              </a:r>
            </a:p>
          </p:txBody>
        </p:sp>
      </p:grpSp>
    </p:spTree>
    <p:extLst>
      <p:ext uri="{BB962C8B-B14F-4D97-AF65-F5344CB8AC3E}">
        <p14:creationId xmlns:p14="http://schemas.microsoft.com/office/powerpoint/2010/main" val="3880782345"/>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act Information ">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020865"/>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17" name="Text Box 19"/>
          <p:cNvSpPr txBox="1">
            <a:spLocks noChangeArrowheads="1"/>
          </p:cNvSpPr>
          <p:nvPr userDrawn="1"/>
        </p:nvSpPr>
        <p:spPr bwMode="auto">
          <a:xfrm>
            <a:off x="320023" y="6346387"/>
            <a:ext cx="2244956"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a:t>e-mail address</a:t>
            </a:r>
          </a:p>
          <a:p>
            <a:pPr>
              <a:lnSpc>
                <a:spcPts val="860"/>
              </a:lnSpc>
            </a:pPr>
            <a:r>
              <a:rPr lang="en-US" sz="800"/>
              <a:t>Department/subdivision name</a:t>
            </a:r>
          </a:p>
        </p:txBody>
      </p:sp>
      <p:sp>
        <p:nvSpPr>
          <p:cNvPr id="7" name="Content Placeholder 6"/>
          <p:cNvSpPr>
            <a:spLocks noGrp="1"/>
          </p:cNvSpPr>
          <p:nvPr>
            <p:ph sz="quarter" idx="15" hasCustomPrompt="1"/>
          </p:nvPr>
        </p:nvSpPr>
        <p:spPr>
          <a:xfrm>
            <a:off x="304800" y="1207638"/>
            <a:ext cx="11271681" cy="4615694"/>
          </a:xfrm>
          <a:prstGeom prst="rect">
            <a:avLst/>
          </a:prstGeom>
        </p:spPr>
        <p:txBody>
          <a:bodyPr vert="horz"/>
          <a:lstStyle>
            <a:lvl1pPr marL="231775" indent="-223838">
              <a:buSzPct val="130000"/>
              <a:tabLst/>
              <a:defRPr sz="1800" i="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This is a multipurpose box—use for text, tables, charts or video</a:t>
            </a:r>
          </a:p>
        </p:txBody>
      </p:sp>
    </p:spTree>
    <p:extLst>
      <p:ext uri="{BB962C8B-B14F-4D97-AF65-F5344CB8AC3E}">
        <p14:creationId xmlns:p14="http://schemas.microsoft.com/office/powerpoint/2010/main" val="93219223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ransition">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304800" y="3245325"/>
            <a:ext cx="10828774" cy="1752600"/>
          </a:xfrm>
          <a:prstGeom prst="rect">
            <a:avLst/>
          </a:prstGeom>
        </p:spPr>
        <p:txBody>
          <a:bodyPr>
            <a:normAutofit/>
          </a:bodyPr>
          <a:lstStyle>
            <a:lvl1pPr marL="0" indent="0" algn="l">
              <a:buNone/>
              <a:defRPr sz="3200" i="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Transition Subtitle</a:t>
            </a:r>
          </a:p>
        </p:txBody>
      </p:sp>
      <p:sp>
        <p:nvSpPr>
          <p:cNvPr id="4" name="Title 1"/>
          <p:cNvSpPr>
            <a:spLocks noGrp="1"/>
          </p:cNvSpPr>
          <p:nvPr>
            <p:ph type="ctrTitle" hasCustomPrompt="1"/>
          </p:nvPr>
        </p:nvSpPr>
        <p:spPr>
          <a:xfrm>
            <a:off x="304800" y="2063345"/>
            <a:ext cx="10828774" cy="1063867"/>
          </a:xfrm>
          <a:prstGeom prst="rect">
            <a:avLst/>
          </a:prstGeom>
        </p:spPr>
        <p:txBody>
          <a:bodyPr/>
          <a:lstStyle>
            <a:lvl1pPr algn="l">
              <a:defRPr sz="4000" b="1" i="0" baseline="0">
                <a:solidFill>
                  <a:schemeClr val="bg2"/>
                </a:solidFill>
                <a:latin typeface="Arial"/>
                <a:cs typeface="Arial"/>
              </a:defRPr>
            </a:lvl1pPr>
          </a:lstStyle>
          <a:p>
            <a:r>
              <a:rPr lang="en-US"/>
              <a:t>Transition Slide</a:t>
            </a:r>
          </a:p>
        </p:txBody>
      </p:sp>
    </p:spTree>
    <p:extLst>
      <p:ext uri="{BB962C8B-B14F-4D97-AF65-F5344CB8AC3E}">
        <p14:creationId xmlns:p14="http://schemas.microsoft.com/office/powerpoint/2010/main" val="889000644"/>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ef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7" name="Content Placeholder 6"/>
          <p:cNvSpPr>
            <a:spLocks noGrp="1"/>
          </p:cNvSpPr>
          <p:nvPr>
            <p:ph sz="quarter" idx="15" hasCustomPrompt="1"/>
          </p:nvPr>
        </p:nvSpPr>
        <p:spPr>
          <a:xfrm>
            <a:off x="304796" y="1225566"/>
            <a:ext cx="5501395" cy="4798717"/>
          </a:xfrm>
          <a:prstGeom prst="rect">
            <a:avLst/>
          </a:prstGeom>
        </p:spPr>
        <p:txBody>
          <a:bodyPr vert="horz"/>
          <a:lstStyle>
            <a:lvl1pPr marL="231775" indent="-22383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a:t>
            </a:r>
          </a:p>
          <a:p>
            <a:pPr lvl="4"/>
            <a:r>
              <a:rPr lang="en-US"/>
              <a:t>Bullet 5 level—Bullet 100% size text—16-point Arial</a:t>
            </a:r>
          </a:p>
        </p:txBody>
      </p:sp>
      <p:sp>
        <p:nvSpPr>
          <p:cNvPr id="9" name="Picture Placeholder 2"/>
          <p:cNvSpPr>
            <a:spLocks noGrp="1"/>
          </p:cNvSpPr>
          <p:nvPr>
            <p:ph type="pic" sz="quarter" idx="18" hasCustomPrompt="1"/>
          </p:nvPr>
        </p:nvSpPr>
        <p:spPr>
          <a:xfrm>
            <a:off x="6096001" y="1207637"/>
            <a:ext cx="5480479" cy="4798998"/>
          </a:xfrm>
          <a:prstGeom prst="rect">
            <a:avLst/>
          </a:prstGeom>
        </p:spPr>
        <p:txBody>
          <a:bodyPr/>
          <a:lstStyle>
            <a:lvl1pPr marL="0" indent="0">
              <a:buFontTx/>
              <a:buNone/>
              <a:defRPr sz="1800"/>
            </a:lvl1pPr>
          </a:lstStyle>
          <a:p>
            <a:r>
              <a:rPr lang="en-US"/>
              <a:t>Click Icon to Add Picture</a:t>
            </a:r>
          </a:p>
        </p:txBody>
      </p:sp>
    </p:spTree>
    <p:extLst>
      <p:ext uri="{BB962C8B-B14F-4D97-AF65-F5344CB8AC3E}">
        <p14:creationId xmlns:p14="http://schemas.microsoft.com/office/powerpoint/2010/main" val="1699405436"/>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231775" marR="0" indent="-223838" algn="l" defTabSz="457200" rtl="0" eaLnBrk="1" fontAlgn="auto" latinLnBrk="0" hangingPunct="1">
              <a:lnSpc>
                <a:spcPct val="100000"/>
              </a:lnSpc>
              <a:spcBef>
                <a:spcPct val="20000"/>
              </a:spcBef>
              <a:spcAft>
                <a:spcPts val="0"/>
              </a:spcAft>
              <a:buClrTx/>
              <a:buSzPct val="130000"/>
              <a:buFont typeface="Arial"/>
              <a:buChar char="•"/>
              <a:tabLst/>
              <a:defRPr sz="1800" i="0"/>
            </a:lvl1pPr>
            <a:lvl2pPr marL="517525" indent="-227013">
              <a:defRPr sz="1600" i="0"/>
            </a:lvl2pPr>
            <a:lvl3pPr marL="800100" indent="-176213">
              <a:buSzPct val="130000"/>
              <a:defRPr sz="1600" i="0"/>
            </a:lvl3pPr>
            <a:lvl4pPr marL="1201738" indent="-228600">
              <a:defRPr sz="1600" i="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i="0"/>
            </a:lvl5pPr>
          </a:lstStyle>
          <a:p>
            <a:r>
              <a:rPr lang="en-US"/>
              <a:t>Bullet 1 level—Bullet 130% size text—Black, 18-point Arial</a:t>
            </a:r>
          </a:p>
          <a:p>
            <a:pPr lvl="1"/>
            <a:r>
              <a:rPr lang="en-US"/>
              <a:t>Bullet 2 level—16-point Arial</a:t>
            </a:r>
          </a:p>
          <a:p>
            <a:pPr lvl="2"/>
            <a:r>
              <a:rPr lang="en-US"/>
              <a:t>Bullet 3 level—Bullet 125% size text—16 -point Arial</a:t>
            </a:r>
          </a:p>
          <a:p>
            <a:pPr lvl="3"/>
            <a:r>
              <a:rPr lang="en-US"/>
              <a:t>Bullet 4 level—16-point Arial</a:t>
            </a:r>
          </a:p>
          <a:p>
            <a:pPr lvl="4"/>
            <a:r>
              <a:rPr lang="en-US"/>
              <a:t>Bullet 5 level—Bullet 100% size text—16-point Arial</a:t>
            </a:r>
          </a:p>
          <a:p>
            <a:pPr lvl="4"/>
            <a:endParaRPr lang="en-US"/>
          </a:p>
        </p:txBody>
      </p:sp>
    </p:spTree>
    <p:extLst>
      <p:ext uri="{BB962C8B-B14F-4D97-AF65-F5344CB8AC3E}">
        <p14:creationId xmlns:p14="http://schemas.microsoft.com/office/powerpoint/2010/main" val="675771571"/>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E_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2111898"/>
            <a:ext cx="10831285" cy="1063867"/>
          </a:xfrm>
          <a:prstGeom prst="rect">
            <a:avLst/>
          </a:prstGeom>
        </p:spPr>
        <p:txBody>
          <a:bodyPr/>
          <a:lstStyle>
            <a:lvl1pPr algn="l">
              <a:defRPr sz="4000" b="1" i="0" baseline="0">
                <a:solidFill>
                  <a:schemeClr val="bg2"/>
                </a:solidFill>
                <a:latin typeface="Arial"/>
                <a:cs typeface="Arial"/>
              </a:defRPr>
            </a:lvl1pPr>
          </a:lstStyle>
          <a:p>
            <a:r>
              <a:rPr lang="en-US"/>
              <a:t>Transition Slide</a:t>
            </a:r>
          </a:p>
        </p:txBody>
      </p:sp>
      <p:sp>
        <p:nvSpPr>
          <p:cNvPr id="3" name="Subtitle 2"/>
          <p:cNvSpPr>
            <a:spLocks noGrp="1"/>
          </p:cNvSpPr>
          <p:nvPr>
            <p:ph type="subTitle" idx="1" hasCustomPrompt="1"/>
          </p:nvPr>
        </p:nvSpPr>
        <p:spPr>
          <a:xfrm>
            <a:off x="304800" y="3245325"/>
            <a:ext cx="10831285" cy="1752600"/>
          </a:xfrm>
          <a:prstGeom prst="rect">
            <a:avLst/>
          </a:prstGeom>
        </p:spPr>
        <p:txBody>
          <a:bodyPr>
            <a:normAutofit/>
          </a:bodyPr>
          <a:lstStyle>
            <a:lvl1pPr marL="0" indent="0" algn="l">
              <a:buNone/>
              <a:defRPr sz="2400" i="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Transition Subtitle</a:t>
            </a:r>
          </a:p>
        </p:txBody>
      </p:sp>
    </p:spTree>
    <p:extLst>
      <p:ext uri="{BB962C8B-B14F-4D97-AF65-F5344CB8AC3E}">
        <p14:creationId xmlns:p14="http://schemas.microsoft.com/office/powerpoint/2010/main" val="198211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rporate Template_Title_and_Info–Security Markings">
    <p:spTree>
      <p:nvGrpSpPr>
        <p:cNvPr id="1" name=""/>
        <p:cNvGrpSpPr/>
        <p:nvPr/>
      </p:nvGrpSpPr>
      <p:grpSpPr>
        <a:xfrm>
          <a:off x="0" y="0"/>
          <a:ext cx="0" cy="0"/>
          <a:chOff x="0" y="0"/>
          <a:chExt cx="0" cy="0"/>
        </a:xfrm>
      </p:grpSpPr>
      <p:sp>
        <p:nvSpPr>
          <p:cNvPr id="6" name="Date Placeholder 3"/>
          <p:cNvSpPr txBox="1">
            <a:spLocks/>
          </p:cNvSpPr>
          <p:nvPr userDrawn="1"/>
        </p:nvSpPr>
        <p:spPr>
          <a:xfrm>
            <a:off x="269461" y="6442076"/>
            <a:ext cx="3556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E008B"/>
                </a:solidFill>
                <a:effectLst/>
                <a:uLnTx/>
                <a:uFillTx/>
                <a:latin typeface="Arial" charset="0"/>
                <a:ea typeface="Arial" charset="0"/>
                <a:cs typeface="Arial" charset="0"/>
              </a:rPr>
              <a:t>© The Aerospace Corporation, 2026</a:t>
            </a:r>
          </a:p>
        </p:txBody>
      </p:sp>
      <p:sp>
        <p:nvSpPr>
          <p:cNvPr id="13" name="Title 1"/>
          <p:cNvSpPr>
            <a:spLocks noGrp="1"/>
          </p:cNvSpPr>
          <p:nvPr>
            <p:ph type="ctrTitle" hasCustomPrompt="1"/>
          </p:nvPr>
        </p:nvSpPr>
        <p:spPr>
          <a:xfrm>
            <a:off x="4607510" y="1658432"/>
            <a:ext cx="6971779"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4000" b="1" i="1">
                <a:solidFill>
                  <a:schemeClr val="bg1"/>
                </a:solidFill>
                <a:effectLst>
                  <a:outerShdw blurRad="50800" dist="38100" dir="4260000" algn="tl" rotWithShape="0">
                    <a:prstClr val="black"/>
                  </a:outerShdw>
                </a:effectLst>
                <a:latin typeface="Arial"/>
                <a:cs typeface="Arial"/>
              </a:defRPr>
            </a:lvl1pPr>
          </a:lstStyle>
          <a:p>
            <a:r>
              <a:rPr lang="en-US"/>
              <a:t>Your Title – 40-Point</a:t>
            </a:r>
            <a:br>
              <a:rPr lang="en-US"/>
            </a:br>
            <a:r>
              <a:rPr lang="en-US"/>
              <a:t>Arial, Bold</a:t>
            </a:r>
          </a:p>
        </p:txBody>
      </p:sp>
      <p:sp>
        <p:nvSpPr>
          <p:cNvPr id="14" name="Subtitle 2"/>
          <p:cNvSpPr>
            <a:spLocks noGrp="1"/>
          </p:cNvSpPr>
          <p:nvPr>
            <p:ph type="subTitle" idx="1" hasCustomPrompt="1"/>
          </p:nvPr>
        </p:nvSpPr>
        <p:spPr>
          <a:xfrm>
            <a:off x="4607510" y="3124908"/>
            <a:ext cx="6971779" cy="1553623"/>
          </a:xfrm>
          <a:prstGeom prst="rect">
            <a:avLst/>
          </a:prstGeom>
        </p:spPr>
        <p:txBody>
          <a:bodyPr wrap="square" anchor="ctr">
            <a:no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800" b="1" i="1">
                <a:solidFill>
                  <a:schemeClr val="bg1"/>
                </a:solidFill>
                <a:effectLst>
                  <a:outerShdw blurRad="50800" dist="381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a:t>Speaker’s name</a:t>
            </a:r>
            <a:br>
              <a:rPr lang="en-US" sz="2000"/>
            </a:br>
            <a:r>
              <a:rPr lang="en-US" sz="2000"/>
              <a:t>and organization – </a:t>
            </a:r>
            <a:br>
              <a:rPr lang="en-US" sz="2000"/>
            </a:br>
            <a:r>
              <a:rPr lang="en-US" sz="2000"/>
              <a:t>28-Point Arial</a:t>
            </a:r>
          </a:p>
        </p:txBody>
      </p:sp>
      <p:sp>
        <p:nvSpPr>
          <p:cNvPr id="15" name="Text Placeholder 4"/>
          <p:cNvSpPr>
            <a:spLocks noGrp="1"/>
          </p:cNvSpPr>
          <p:nvPr>
            <p:ph type="body" sz="quarter" idx="10" hasCustomPrompt="1"/>
          </p:nvPr>
        </p:nvSpPr>
        <p:spPr>
          <a:xfrm>
            <a:off x="4607037" y="4970646"/>
            <a:ext cx="6972961" cy="457844"/>
          </a:xfrm>
          <a:prstGeom prst="rect">
            <a:avLst/>
          </a:prstGeom>
        </p:spPr>
        <p:txBody>
          <a:bodyPr/>
          <a:lstStyle>
            <a:lvl1pPr marL="0" indent="0" algn="r">
              <a:lnSpc>
                <a:spcPct val="100000"/>
              </a:lnSpc>
              <a:spcBef>
                <a:spcPts val="0"/>
              </a:spcBef>
              <a:buFontTx/>
              <a:buNone/>
              <a:defRPr sz="2200" b="1" i="1">
                <a:solidFill>
                  <a:schemeClr val="bg1"/>
                </a:solidFill>
                <a:effectLst>
                  <a:outerShdw blurRad="50800" dist="38100" dir="4260000" algn="tl" rotWithShape="0">
                    <a:prstClr val="black"/>
                  </a:outerShdw>
                </a:effectLst>
                <a:latin typeface="Arial" charset="0"/>
                <a:ea typeface="Arial" charset="0"/>
                <a:cs typeface="Arial" charset="0"/>
              </a:defRPr>
            </a:lvl1pPr>
          </a:lstStyle>
          <a:p>
            <a:pPr lvl="0"/>
            <a:r>
              <a:rPr lang="en-US"/>
              <a:t>Date – 22-point Arial</a:t>
            </a:r>
          </a:p>
        </p:txBody>
      </p:sp>
    </p:spTree>
    <p:extLst>
      <p:ext uri="{BB962C8B-B14F-4D97-AF65-F5344CB8AC3E}">
        <p14:creationId xmlns:p14="http://schemas.microsoft.com/office/powerpoint/2010/main" val="2075747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rporate Template_Closing_Q&amp;A_Backup–Security Marking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56774" y="1846555"/>
            <a:ext cx="6934200" cy="3124939"/>
          </a:xfrm>
          <a:prstGeom prst="rect">
            <a:avLst/>
          </a:prstGeom>
        </p:spPr>
        <p:txBody>
          <a:bodyPr anchor="ctr">
            <a:normAutofit/>
          </a:bodyPr>
          <a:lstStyle>
            <a:lvl1pPr algn="r">
              <a:defRPr sz="4800" b="1" i="1" baseline="0">
                <a:solidFill>
                  <a:schemeClr val="bg1"/>
                </a:solidFill>
                <a:effectLst>
                  <a:outerShdw blurRad="50800" dist="38100" dir="4260000" algn="tl" rotWithShape="0">
                    <a:prstClr val="black"/>
                  </a:outerShdw>
                </a:effectLst>
                <a:latin typeface="Arial"/>
                <a:cs typeface="Arial"/>
              </a:defRPr>
            </a:lvl1pPr>
          </a:lstStyle>
          <a:p>
            <a:r>
              <a:rPr lang="en-US"/>
              <a:t>Closing</a:t>
            </a:r>
            <a:br>
              <a:rPr lang="en-US"/>
            </a:br>
            <a:r>
              <a:rPr lang="en-US"/>
              <a:t>Questions</a:t>
            </a:r>
            <a:br>
              <a:rPr lang="en-US"/>
            </a:br>
            <a:r>
              <a:rPr lang="en-US"/>
              <a:t>Backup</a:t>
            </a:r>
          </a:p>
        </p:txBody>
      </p:sp>
    </p:spTree>
    <p:extLst>
      <p:ext uri="{BB962C8B-B14F-4D97-AF65-F5344CB8AC3E}">
        <p14:creationId xmlns:p14="http://schemas.microsoft.com/office/powerpoint/2010/main" val="203584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cronym Box">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5" name="Text Placeholder 3"/>
          <p:cNvSpPr>
            <a:spLocks noGrp="1"/>
          </p:cNvSpPr>
          <p:nvPr>
            <p:ph type="body" sz="quarter" idx="18" hasCustomPrompt="1"/>
          </p:nvPr>
        </p:nvSpPr>
        <p:spPr>
          <a:xfrm>
            <a:off x="304797" y="5653378"/>
            <a:ext cx="11271683"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ACR1 = Acronym 1</a:t>
            </a:r>
            <a:br>
              <a:rPr lang="en-US"/>
            </a:br>
            <a:r>
              <a:rPr lang="en-US"/>
              <a:t>ACR2 = Acronym 2</a:t>
            </a:r>
            <a:br>
              <a:rPr lang="en-US"/>
            </a:br>
            <a:r>
              <a:rPr lang="en-US"/>
              <a:t>ACR3 = Acronym 3</a:t>
            </a:r>
            <a:br>
              <a:rPr lang="en-US"/>
            </a:br>
            <a:r>
              <a:rPr lang="en-US"/>
              <a:t>ACR4 = Acronym 4</a:t>
            </a:r>
            <a:br>
              <a:rPr lang="en-US"/>
            </a:br>
            <a:r>
              <a:rPr lang="en-US"/>
              <a:t>ACR5 = Acronym 5</a:t>
            </a:r>
            <a:br>
              <a:rPr lang="en-US"/>
            </a:br>
            <a:r>
              <a:rPr lang="en-US"/>
              <a:t>ACR6 = Acronym 6</a:t>
            </a:r>
            <a:br>
              <a:rPr lang="en-US"/>
            </a:br>
            <a:r>
              <a:rPr lang="en-US"/>
              <a:t>ACR7 = Acronym 7</a:t>
            </a:r>
            <a:br>
              <a:rPr lang="en-US"/>
            </a:br>
            <a:r>
              <a:rPr lang="en-US"/>
              <a:t>ACR8 = Acronym 8</a:t>
            </a:r>
          </a:p>
        </p:txBody>
      </p:sp>
      <p:sp>
        <p:nvSpPr>
          <p:cNvPr id="6" name="Content Placeholder 6"/>
          <p:cNvSpPr>
            <a:spLocks noGrp="1"/>
          </p:cNvSpPr>
          <p:nvPr>
            <p:ph sz="quarter" idx="15" hasCustomPrompt="1"/>
          </p:nvPr>
        </p:nvSpPr>
        <p:spPr>
          <a:xfrm>
            <a:off x="304800" y="1207638"/>
            <a:ext cx="11271681" cy="4381001"/>
          </a:xfrm>
          <a:prstGeom prst="rect">
            <a:avLst/>
          </a:prstGeom>
        </p:spPr>
        <p:txBody>
          <a:bodyPr vert="horz"/>
          <a:lstStyle>
            <a:lvl1pPr marL="231775" indent="-223838">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This is a multipurpose box—use for text, tables, charts or video</a:t>
            </a:r>
          </a:p>
        </p:txBody>
      </p:sp>
    </p:spTree>
    <p:extLst>
      <p:ext uri="{BB962C8B-B14F-4D97-AF65-F5344CB8AC3E}">
        <p14:creationId xmlns:p14="http://schemas.microsoft.com/office/powerpoint/2010/main" val="581306915"/>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7" name="Content Placeholder 6"/>
          <p:cNvSpPr>
            <a:spLocks noGrp="1"/>
          </p:cNvSpPr>
          <p:nvPr>
            <p:ph sz="quarter" idx="15" hasCustomPrompt="1"/>
          </p:nvPr>
        </p:nvSpPr>
        <p:spPr>
          <a:xfrm>
            <a:off x="304796" y="1225566"/>
            <a:ext cx="5501395" cy="4798717"/>
          </a:xfrm>
          <a:prstGeom prst="rect">
            <a:avLst/>
          </a:prstGeom>
        </p:spPr>
        <p:txBody>
          <a:bodyPr vert="horz"/>
          <a:lstStyle>
            <a:lvl1pPr marL="231775" indent="-22383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 </a:t>
            </a:r>
          </a:p>
          <a:p>
            <a:pPr lvl="4"/>
            <a:r>
              <a:rPr lang="en-US"/>
              <a:t>Bullet 5 level—Bullet 100% size text—16-point Arial</a:t>
            </a:r>
          </a:p>
        </p:txBody>
      </p:sp>
      <p:sp>
        <p:nvSpPr>
          <p:cNvPr id="9" name="Picture Placeholder 2"/>
          <p:cNvSpPr>
            <a:spLocks noGrp="1"/>
          </p:cNvSpPr>
          <p:nvPr>
            <p:ph type="pic" sz="quarter" idx="18" hasCustomPrompt="1"/>
          </p:nvPr>
        </p:nvSpPr>
        <p:spPr>
          <a:xfrm>
            <a:off x="6096001" y="1207637"/>
            <a:ext cx="5480479" cy="4798998"/>
          </a:xfrm>
          <a:prstGeom prst="rect">
            <a:avLst/>
          </a:prstGeom>
        </p:spPr>
        <p:txBody>
          <a:bodyPr/>
          <a:lstStyle>
            <a:lvl1pPr marL="0" indent="0">
              <a:buFontTx/>
              <a:buNone/>
              <a:defRPr sz="1800"/>
            </a:lvl1pPr>
          </a:lstStyle>
          <a:p>
            <a:r>
              <a:rPr lang="en-US"/>
              <a:t>Click Icon to Add Picture</a:t>
            </a:r>
          </a:p>
        </p:txBody>
      </p:sp>
    </p:spTree>
    <p:extLst>
      <p:ext uri="{BB962C8B-B14F-4D97-AF65-F5344CB8AC3E}">
        <p14:creationId xmlns:p14="http://schemas.microsoft.com/office/powerpoint/2010/main" val="397870511"/>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10" name="Content Placeholder 6"/>
          <p:cNvSpPr>
            <a:spLocks noGrp="1"/>
          </p:cNvSpPr>
          <p:nvPr>
            <p:ph sz="quarter" idx="15" hasCustomPrompt="1"/>
          </p:nvPr>
        </p:nvSpPr>
        <p:spPr>
          <a:xfrm>
            <a:off x="6075084" y="1225566"/>
            <a:ext cx="5501395" cy="4798717"/>
          </a:xfrm>
          <a:prstGeom prst="rect">
            <a:avLst/>
          </a:prstGeom>
        </p:spPr>
        <p:txBody>
          <a:bodyPr vert="horz"/>
          <a:lstStyle>
            <a:lvl1pPr marL="231775" indent="-22383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a:t>
            </a:r>
          </a:p>
          <a:p>
            <a:pPr lvl="4"/>
            <a:r>
              <a:rPr lang="en-US"/>
              <a:t>Bullet 5 level—Bullet 100% size text—16-point Arial</a:t>
            </a:r>
          </a:p>
        </p:txBody>
      </p:sp>
      <p:sp>
        <p:nvSpPr>
          <p:cNvPr id="12" name="Picture Placeholder 2"/>
          <p:cNvSpPr>
            <a:spLocks noGrp="1"/>
          </p:cNvSpPr>
          <p:nvPr>
            <p:ph type="pic" sz="quarter" idx="18" hasCustomPrompt="1"/>
          </p:nvPr>
        </p:nvSpPr>
        <p:spPr>
          <a:xfrm>
            <a:off x="304798" y="1225424"/>
            <a:ext cx="5480479" cy="4798998"/>
          </a:xfrm>
          <a:prstGeom prst="rect">
            <a:avLst/>
          </a:prstGeom>
        </p:spPr>
        <p:txBody>
          <a:bodyPr/>
          <a:lstStyle>
            <a:lvl1pPr marL="0" indent="0">
              <a:buFontTx/>
              <a:buNone/>
              <a:defRPr sz="1800"/>
            </a:lvl1pPr>
          </a:lstStyle>
          <a:p>
            <a:r>
              <a:rPr lang="en-US"/>
              <a:t>Click Icon to Add Picture</a:t>
            </a:r>
          </a:p>
        </p:txBody>
      </p:sp>
    </p:spTree>
    <p:extLst>
      <p:ext uri="{BB962C8B-B14F-4D97-AF65-F5344CB8AC3E}">
        <p14:creationId xmlns:p14="http://schemas.microsoft.com/office/powerpoint/2010/main" val="50667489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Quad_Char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cxnSp>
        <p:nvCxnSpPr>
          <p:cNvPr id="7" name="Straight Connector 6"/>
          <p:cNvCxnSpPr/>
          <p:nvPr userDrawn="1"/>
        </p:nvCxnSpPr>
        <p:spPr>
          <a:xfrm flipH="1">
            <a:off x="6102445" y="1205816"/>
            <a:ext cx="255"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04798" y="3641651"/>
            <a:ext cx="11497457"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p:nvPr>
        </p:nvSpPr>
        <p:spPr>
          <a:xfrm>
            <a:off x="304798" y="1205815"/>
            <a:ext cx="5691268" cy="2366552"/>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7"/>
          <p:cNvSpPr>
            <a:spLocks noGrp="1"/>
          </p:cNvSpPr>
          <p:nvPr>
            <p:ph type="body" sz="quarter" idx="18"/>
          </p:nvPr>
        </p:nvSpPr>
        <p:spPr>
          <a:xfrm>
            <a:off x="6209078" y="1205815"/>
            <a:ext cx="5593177" cy="2366552"/>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7"/>
          <p:cNvSpPr>
            <a:spLocks noGrp="1"/>
          </p:cNvSpPr>
          <p:nvPr>
            <p:ph type="body" sz="quarter" idx="19"/>
          </p:nvPr>
        </p:nvSpPr>
        <p:spPr>
          <a:xfrm>
            <a:off x="304798" y="3693647"/>
            <a:ext cx="5691268" cy="2404751"/>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20"/>
          </p:nvPr>
        </p:nvSpPr>
        <p:spPr>
          <a:xfrm>
            <a:off x="6209078" y="3693647"/>
            <a:ext cx="5593177" cy="2404751"/>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88660169"/>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e_Contras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cxnSp>
        <p:nvCxnSpPr>
          <p:cNvPr id="12" name="Straight Connector 11"/>
          <p:cNvCxnSpPr/>
          <p:nvPr userDrawn="1"/>
        </p:nvCxnSpPr>
        <p:spPr>
          <a:xfrm>
            <a:off x="6106341" y="3744347"/>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7"/>
          <p:cNvSpPr>
            <a:spLocks noGrp="1"/>
          </p:cNvSpPr>
          <p:nvPr>
            <p:ph type="body" sz="quarter" idx="15"/>
          </p:nvPr>
        </p:nvSpPr>
        <p:spPr>
          <a:xfrm>
            <a:off x="304799" y="1197639"/>
            <a:ext cx="11477472" cy="2366552"/>
          </a:xfrm>
          <a:prstGeom prst="rect">
            <a:avLst/>
          </a:prstGeom>
        </p:spPr>
        <p:txBody>
          <a:bodyPr vert="horz"/>
          <a:lstStyle>
            <a:lvl1pPr marL="119063" indent="-119063">
              <a:tabLst/>
              <a:defRPr sz="1600" i="0"/>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8" name="Text Placeholder 17"/>
          <p:cNvSpPr>
            <a:spLocks noGrp="1"/>
          </p:cNvSpPr>
          <p:nvPr>
            <p:ph type="body" sz="quarter" idx="19"/>
          </p:nvPr>
        </p:nvSpPr>
        <p:spPr>
          <a:xfrm>
            <a:off x="304798" y="3685471"/>
            <a:ext cx="5615759" cy="2404751"/>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7"/>
          <p:cNvSpPr>
            <a:spLocks noGrp="1"/>
          </p:cNvSpPr>
          <p:nvPr>
            <p:ph type="body" sz="quarter" idx="20"/>
          </p:nvPr>
        </p:nvSpPr>
        <p:spPr>
          <a:xfrm>
            <a:off x="6292127" y="3685471"/>
            <a:ext cx="5490143" cy="2404751"/>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19405769"/>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isk Format_Large Imag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7" name="Content Placeholder 6"/>
          <p:cNvSpPr>
            <a:spLocks noGrp="1"/>
          </p:cNvSpPr>
          <p:nvPr>
            <p:ph sz="quarter" idx="18" hasCustomPrompt="1"/>
          </p:nvPr>
        </p:nvSpPr>
        <p:spPr>
          <a:xfrm>
            <a:off x="304798" y="1134320"/>
            <a:ext cx="4954140" cy="4861367"/>
          </a:xfrm>
          <a:prstGeom prst="rect">
            <a:avLst/>
          </a:prstGeom>
        </p:spPr>
        <p:txBody>
          <a:bodyPr vert="horz"/>
          <a:lstStyle>
            <a:lvl1pPr marL="179388" indent="-179388">
              <a:buSzPct val="130000"/>
              <a:tabLst/>
              <a:defRPr sz="1600" i="0"/>
            </a:lvl1pPr>
            <a:lvl2pPr marL="517525" indent="-227013">
              <a:defRPr sz="1400" i="0"/>
            </a:lvl2pPr>
            <a:lvl3pPr marL="800100" indent="-176213">
              <a:buSzPct val="125000"/>
              <a:defRPr sz="1400" i="0"/>
            </a:lvl3pPr>
            <a:lvl4pPr marL="1201738" indent="-228600">
              <a:defRPr sz="1400" i="0"/>
            </a:lvl4pPr>
            <a:lvl5pPr marL="1430338" indent="-176213">
              <a:buFont typeface="Arial"/>
              <a:buChar char="•"/>
              <a:defRPr sz="1400" i="0" baseline="0"/>
            </a:lvl5pPr>
          </a:lstStyle>
          <a:p>
            <a:r>
              <a:rPr lang="en-US"/>
              <a:t>Bullet 1 level – Bullet 130% size text – Black, 16 point Arial</a:t>
            </a:r>
          </a:p>
          <a:p>
            <a:pPr lvl="1"/>
            <a:r>
              <a:rPr lang="en-US"/>
              <a:t>Bullet 2 level – 14 point Arial</a:t>
            </a:r>
          </a:p>
          <a:p>
            <a:pPr lvl="2"/>
            <a:r>
              <a:rPr lang="en-US"/>
              <a:t>Bullet 3 level – Bullet 125% size text – 14 point Arial</a:t>
            </a:r>
          </a:p>
          <a:p>
            <a:pPr lvl="3"/>
            <a:r>
              <a:rPr lang="en-US"/>
              <a:t>Bullet 4 level – 14 point Arial</a:t>
            </a:r>
          </a:p>
          <a:p>
            <a:pPr lvl="4"/>
            <a:r>
              <a:rPr lang="en-US"/>
              <a:t>Bullet 5 level – Bullet 100% size text – 14 point Arial</a:t>
            </a:r>
          </a:p>
        </p:txBody>
      </p:sp>
      <p:pic>
        <p:nvPicPr>
          <p:cNvPr id="12" name="Picture 11" descr="CCEO Risk Format_P8sample_crosshatch.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2204" y="1134532"/>
            <a:ext cx="5983383" cy="4564685"/>
          </a:xfrm>
          <a:prstGeom prst="rect">
            <a:avLst/>
          </a:prstGeom>
        </p:spPr>
      </p:pic>
      <p:grpSp>
        <p:nvGrpSpPr>
          <p:cNvPr id="13" name="Group 12"/>
          <p:cNvGrpSpPr/>
          <p:nvPr userDrawn="1"/>
        </p:nvGrpSpPr>
        <p:grpSpPr>
          <a:xfrm>
            <a:off x="5412205" y="5777499"/>
            <a:ext cx="6145364" cy="220573"/>
            <a:chOff x="4333069" y="5714104"/>
            <a:chExt cx="4609023" cy="220573"/>
          </a:xfrm>
        </p:grpSpPr>
        <p:sp>
          <p:nvSpPr>
            <p:cNvPr id="14" name="Rectangle 13"/>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p:cNvSpPr txBox="1"/>
            <p:nvPr userDrawn="1"/>
          </p:nvSpPr>
          <p:spPr>
            <a:xfrm>
              <a:off x="4544208" y="5714104"/>
              <a:ext cx="4397884" cy="220573"/>
            </a:xfrm>
            <a:prstGeom prst="rect">
              <a:avLst/>
            </a:prstGeom>
            <a:noFill/>
          </p:spPr>
          <p:txBody>
            <a:bodyPr wrap="square" rtlCol="0">
              <a:spAutoFit/>
            </a:bodyPr>
            <a:lstStyle/>
            <a:p>
              <a:pPr>
                <a:lnSpc>
                  <a:spcPts val="1000"/>
                </a:lnSpc>
                <a:tabLst>
                  <a:tab pos="2630488" algn="l"/>
                </a:tabLst>
              </a:pPr>
              <a:r>
                <a:rPr lang="en-US" sz="900"/>
                <a:t>Current risk assessment with uncertainty	Expected risk assessment with	proposed mitigation</a:t>
              </a:r>
            </a:p>
          </p:txBody>
        </p:sp>
      </p:grpSp>
    </p:spTree>
    <p:extLst>
      <p:ext uri="{BB962C8B-B14F-4D97-AF65-F5344CB8AC3E}">
        <p14:creationId xmlns:p14="http://schemas.microsoft.com/office/powerpoint/2010/main" val="3116237641"/>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act Information ">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304802" y="6020865"/>
            <a:ext cx="11301412" cy="452437"/>
          </a:xfrm>
          <a:prstGeom prst="rect">
            <a:avLst/>
          </a:prstGeom>
        </p:spPr>
        <p:txBody>
          <a:bodyPr/>
          <a:lstStyle>
            <a:lvl1pPr marL="0" indent="0">
              <a:buFontTx/>
              <a:buNone/>
              <a:defRPr sz="1600" b="1" i="0" baseline="0">
                <a:solidFill>
                  <a:schemeClr val="bg2"/>
                </a:solidFill>
              </a:defRPr>
            </a:lvl1pPr>
          </a:lstStyle>
          <a:p>
            <a:pPr lvl="0"/>
            <a:r>
              <a:rPr lang="en-US"/>
              <a:t>Key Point—Arial Bold, 16-point </a:t>
            </a:r>
          </a:p>
        </p:txBody>
      </p:sp>
      <p:sp>
        <p:nvSpPr>
          <p:cNvPr id="17" name="Text Box 19"/>
          <p:cNvSpPr txBox="1">
            <a:spLocks noChangeArrowheads="1"/>
          </p:cNvSpPr>
          <p:nvPr userDrawn="1"/>
        </p:nvSpPr>
        <p:spPr bwMode="auto">
          <a:xfrm>
            <a:off x="320023" y="6346387"/>
            <a:ext cx="2244956"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a:t>e-mail address</a:t>
            </a:r>
          </a:p>
          <a:p>
            <a:pPr>
              <a:lnSpc>
                <a:spcPts val="860"/>
              </a:lnSpc>
            </a:pPr>
            <a:r>
              <a:rPr lang="en-US" sz="800"/>
              <a:t>Department/subdivision name</a:t>
            </a:r>
          </a:p>
        </p:txBody>
      </p:sp>
      <p:sp>
        <p:nvSpPr>
          <p:cNvPr id="7" name="Content Placeholder 6"/>
          <p:cNvSpPr>
            <a:spLocks noGrp="1"/>
          </p:cNvSpPr>
          <p:nvPr>
            <p:ph sz="quarter" idx="15" hasCustomPrompt="1"/>
          </p:nvPr>
        </p:nvSpPr>
        <p:spPr>
          <a:xfrm>
            <a:off x="304800" y="1207638"/>
            <a:ext cx="11271681" cy="4615694"/>
          </a:xfrm>
          <a:prstGeom prst="rect">
            <a:avLst/>
          </a:prstGeom>
        </p:spPr>
        <p:txBody>
          <a:bodyPr vert="horz"/>
          <a:lstStyle>
            <a:lvl1pPr marL="231775" indent="-223838">
              <a:buSzPct val="130000"/>
              <a:tabLst/>
              <a:defRPr sz="1800" i="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This is a multipurpose box—use for text, tables, charts or video</a:t>
            </a:r>
          </a:p>
        </p:txBody>
      </p:sp>
    </p:spTree>
    <p:extLst>
      <p:ext uri="{BB962C8B-B14F-4D97-AF65-F5344CB8AC3E}">
        <p14:creationId xmlns:p14="http://schemas.microsoft.com/office/powerpoint/2010/main" val="3155602281"/>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8307" y="6575648"/>
            <a:ext cx="924983" cy="215444"/>
          </a:xfrm>
          <a:prstGeom prst="rect">
            <a:avLst/>
          </a:prstGeom>
          <a:noFill/>
        </p:spPr>
        <p:txBody>
          <a:bodyPr wrap="square" rtlCol="0">
            <a:spAutoFit/>
          </a:bodyPr>
          <a:lstStyle/>
          <a:p>
            <a:pPr algn="l"/>
            <a:fld id="{C14145BE-CC18-4145-962A-7F02CD48E99F}" type="slidenum">
              <a:rPr lang="en-US" sz="800" smtClean="0"/>
              <a:pPr algn="l"/>
              <a:t>‹#›</a:t>
            </a:fld>
            <a:endParaRPr lang="en-US" sz="800"/>
          </a:p>
        </p:txBody>
      </p:sp>
      <p:pic>
        <p:nvPicPr>
          <p:cNvPr id="3" name="Picture 2">
            <a:extLst>
              <a:ext uri="{FF2B5EF4-FFF2-40B4-BE49-F238E27FC236}">
                <a16:creationId xmlns:a16="http://schemas.microsoft.com/office/drawing/2014/main" id="{BA3E3171-36F5-EC48-ACFF-670A965E457C}"/>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9699252" y="0"/>
            <a:ext cx="2492748" cy="1696720"/>
          </a:xfrm>
          <a:prstGeom prst="rect">
            <a:avLst/>
          </a:prstGeom>
        </p:spPr>
      </p:pic>
    </p:spTree>
    <p:extLst>
      <p:ext uri="{BB962C8B-B14F-4D97-AF65-F5344CB8AC3E}">
        <p14:creationId xmlns:p14="http://schemas.microsoft.com/office/powerpoint/2010/main" val="7166319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0" r:id="rId8"/>
    <p:sldLayoutId id="2147483701" r:id="rId9"/>
    <p:sldLayoutId id="2147483702" r:id="rId10"/>
    <p:sldLayoutId id="2147483704" r:id="rId11"/>
    <p:sldLayoutId id="2147483760" r:id="rId12"/>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l="-13"/>
          <a:stretch/>
        </p:blipFill>
        <p:spPr>
          <a:xfrm>
            <a:off x="1524" y="575733"/>
            <a:ext cx="12188952" cy="5825067"/>
          </a:xfrm>
          <a:prstGeom prst="rect">
            <a:avLst/>
          </a:prstGeom>
        </p:spPr>
      </p:pic>
      <p:pic>
        <p:nvPicPr>
          <p:cNvPr id="3" name="Picture 2">
            <a:extLst>
              <a:ext uri="{FF2B5EF4-FFF2-40B4-BE49-F238E27FC236}">
                <a16:creationId xmlns:a16="http://schemas.microsoft.com/office/drawing/2014/main" id="{854F7E3A-DF01-110A-2117-8F19B033600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69461" y="229263"/>
            <a:ext cx="2058872" cy="157171"/>
          </a:xfrm>
          <a:prstGeom prst="rect">
            <a:avLst/>
          </a:prstGeom>
        </p:spPr>
      </p:pic>
      <p:pic>
        <p:nvPicPr>
          <p:cNvPr id="4" name="Picture 3">
            <a:extLst>
              <a:ext uri="{FF2B5EF4-FFF2-40B4-BE49-F238E27FC236}">
                <a16:creationId xmlns:a16="http://schemas.microsoft.com/office/drawing/2014/main" id="{D5991FAF-B7AF-1A1E-3C76-42E40200D6B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2606" y="1438812"/>
            <a:ext cx="3846407" cy="3889625"/>
          </a:xfrm>
          <a:prstGeom prst="rect">
            <a:avLst/>
          </a:prstGeom>
          <a:effectLst>
            <a:outerShdw blurRad="50800" dist="64470" dir="8100000" algn="tr" rotWithShape="0">
              <a:prstClr val="black">
                <a:alpha val="60000"/>
              </a:prstClr>
            </a:outerShdw>
          </a:effectLst>
        </p:spPr>
      </p:pic>
    </p:spTree>
    <p:extLst>
      <p:ext uri="{BB962C8B-B14F-4D97-AF65-F5344CB8AC3E}">
        <p14:creationId xmlns:p14="http://schemas.microsoft.com/office/powerpoint/2010/main" val="3539297904"/>
      </p:ext>
    </p:extLst>
  </p:cSld>
  <p:clrMap bg1="lt1" tx1="dk1" bg2="lt2" tx2="dk2" accent1="accent1" accent2="accent2" accent3="accent3" accent4="accent4" accent5="accent5" accent6="accent6" hlink="hlink" folHlink="folHlink"/>
  <p:sldLayoutIdLst>
    <p:sldLayoutId id="2147483651" r:id="rId1"/>
    <p:sldLayoutId id="214748365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F26B43"/>
          </p15:clr>
        </p15:guide>
        <p15:guide id="2" pos="2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8307" y="6575648"/>
            <a:ext cx="924983" cy="215444"/>
          </a:xfrm>
          <a:prstGeom prst="rect">
            <a:avLst/>
          </a:prstGeom>
          <a:noFill/>
        </p:spPr>
        <p:txBody>
          <a:bodyPr wrap="square" rtlCol="0">
            <a:spAutoFit/>
          </a:bodyPr>
          <a:lstStyle/>
          <a:p>
            <a:pPr algn="l"/>
            <a:fld id="{C14145BE-CC18-4145-962A-7F02CD48E99F}" type="slidenum">
              <a:rPr lang="en-US" sz="800" smtClean="0"/>
              <a:pPr algn="l"/>
              <a:t>‹#›</a:t>
            </a:fld>
            <a:endParaRPr lang="en-US" sz="800"/>
          </a:p>
        </p:txBody>
      </p:sp>
      <p:pic>
        <p:nvPicPr>
          <p:cNvPr id="3" name="Picture 2">
            <a:extLst>
              <a:ext uri="{FF2B5EF4-FFF2-40B4-BE49-F238E27FC236}">
                <a16:creationId xmlns:a16="http://schemas.microsoft.com/office/drawing/2014/main" id="{BA3E3171-36F5-EC48-ACFF-670A965E457C}"/>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9699252" y="0"/>
            <a:ext cx="2492748" cy="1696720"/>
          </a:xfrm>
          <a:prstGeom prst="rect">
            <a:avLst/>
          </a:prstGeom>
        </p:spPr>
      </p:pic>
      <p:sp>
        <p:nvSpPr>
          <p:cNvPr id="2" name="Text Placeholder 2">
            <a:extLst>
              <a:ext uri="{FF2B5EF4-FFF2-40B4-BE49-F238E27FC236}">
                <a16:creationId xmlns:a16="http://schemas.microsoft.com/office/drawing/2014/main" id="{E8C1A206-01D9-EFEE-F2F9-F23E896B49C1}"/>
              </a:ext>
            </a:extLst>
          </p:cNvPr>
          <p:cNvSpPr txBox="1">
            <a:spLocks/>
          </p:cNvSpPr>
          <p:nvPr userDrawn="1"/>
        </p:nvSpPr>
        <p:spPr>
          <a:xfrm>
            <a:off x="1" y="26636"/>
            <a:ext cx="12191999" cy="238835"/>
          </a:xfrm>
          <a:prstGeom prst="rect">
            <a:avLst/>
          </a:prstGeom>
        </p:spPr>
        <p:txBody>
          <a:bodyPr/>
          <a:lstStyle>
            <a:lvl1pPr marL="0" indent="0" algn="ctr" defTabSz="457200" rtl="0" eaLnBrk="1" latinLnBrk="0" hangingPunct="1">
              <a:spcBef>
                <a:spcPct val="20000"/>
              </a:spcBef>
              <a:buFont typeface="Arial"/>
              <a:buNone/>
              <a:defRPr sz="11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TYPE SECURITY MARKING(S) IN SLIDE MASTER</a:t>
            </a:r>
          </a:p>
        </p:txBody>
      </p:sp>
      <p:sp>
        <p:nvSpPr>
          <p:cNvPr id="4" name="Text Placeholder 2">
            <a:extLst>
              <a:ext uri="{FF2B5EF4-FFF2-40B4-BE49-F238E27FC236}">
                <a16:creationId xmlns:a16="http://schemas.microsoft.com/office/drawing/2014/main" id="{B6B1F052-9610-BED4-44FB-6AF292F3E54A}"/>
              </a:ext>
            </a:extLst>
          </p:cNvPr>
          <p:cNvSpPr txBox="1">
            <a:spLocks/>
          </p:cNvSpPr>
          <p:nvPr userDrawn="1"/>
        </p:nvSpPr>
        <p:spPr>
          <a:xfrm>
            <a:off x="2" y="6601410"/>
            <a:ext cx="12191999" cy="238835"/>
          </a:xfrm>
          <a:prstGeom prst="rect">
            <a:avLst/>
          </a:prstGeom>
        </p:spPr>
        <p:txBody>
          <a:bodyPr/>
          <a:lstStyle>
            <a:lvl1pPr marL="0" indent="0" algn="ctr" defTabSz="457200" rtl="0" eaLnBrk="1" latinLnBrk="0" hangingPunct="1">
              <a:spcBef>
                <a:spcPct val="20000"/>
              </a:spcBef>
              <a:buFont typeface="Arial"/>
              <a:buNone/>
              <a:defRPr sz="11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TYPE SECURITY MARKING(S) IN SLIDE MASTER</a:t>
            </a:r>
          </a:p>
        </p:txBody>
      </p:sp>
    </p:spTree>
    <p:extLst>
      <p:ext uri="{BB962C8B-B14F-4D97-AF65-F5344CB8AC3E}">
        <p14:creationId xmlns:p14="http://schemas.microsoft.com/office/powerpoint/2010/main" val="247948837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l="-13"/>
          <a:stretch/>
        </p:blipFill>
        <p:spPr>
          <a:xfrm>
            <a:off x="1524" y="575733"/>
            <a:ext cx="12188952" cy="5825067"/>
          </a:xfrm>
          <a:prstGeom prst="rect">
            <a:avLst/>
          </a:prstGeom>
        </p:spPr>
      </p:pic>
      <p:pic>
        <p:nvPicPr>
          <p:cNvPr id="3" name="Picture 2">
            <a:extLst>
              <a:ext uri="{FF2B5EF4-FFF2-40B4-BE49-F238E27FC236}">
                <a16:creationId xmlns:a16="http://schemas.microsoft.com/office/drawing/2014/main" id="{854F7E3A-DF01-110A-2117-8F19B033600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69461" y="229263"/>
            <a:ext cx="2058872" cy="157171"/>
          </a:xfrm>
          <a:prstGeom prst="rect">
            <a:avLst/>
          </a:prstGeom>
        </p:spPr>
      </p:pic>
      <p:sp>
        <p:nvSpPr>
          <p:cNvPr id="5" name="Text Placeholder 2">
            <a:extLst>
              <a:ext uri="{FF2B5EF4-FFF2-40B4-BE49-F238E27FC236}">
                <a16:creationId xmlns:a16="http://schemas.microsoft.com/office/drawing/2014/main" id="{EFBD794B-BF3E-87E3-6FAA-D2922000FA83}"/>
              </a:ext>
            </a:extLst>
          </p:cNvPr>
          <p:cNvSpPr txBox="1">
            <a:spLocks/>
          </p:cNvSpPr>
          <p:nvPr userDrawn="1"/>
        </p:nvSpPr>
        <p:spPr>
          <a:xfrm>
            <a:off x="1" y="26636"/>
            <a:ext cx="12191999" cy="238835"/>
          </a:xfrm>
          <a:prstGeom prst="rect">
            <a:avLst/>
          </a:prstGeom>
        </p:spPr>
        <p:txBody>
          <a:bodyPr/>
          <a:lstStyle>
            <a:lvl1pPr marL="0" indent="0" algn="ctr" defTabSz="457200" rtl="0" eaLnBrk="1" latinLnBrk="0" hangingPunct="1">
              <a:spcBef>
                <a:spcPct val="20000"/>
              </a:spcBef>
              <a:buFont typeface="Arial"/>
              <a:buNone/>
              <a:defRPr sz="11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TYPE SECURITY MARKING(S) IN SLIDE MASTER</a:t>
            </a:r>
          </a:p>
        </p:txBody>
      </p:sp>
      <p:sp>
        <p:nvSpPr>
          <p:cNvPr id="6" name="Text Placeholder 2">
            <a:extLst>
              <a:ext uri="{FF2B5EF4-FFF2-40B4-BE49-F238E27FC236}">
                <a16:creationId xmlns:a16="http://schemas.microsoft.com/office/drawing/2014/main" id="{96D329CB-BB9B-6BE3-8397-94A7FB4B265A}"/>
              </a:ext>
            </a:extLst>
          </p:cNvPr>
          <p:cNvSpPr txBox="1">
            <a:spLocks/>
          </p:cNvSpPr>
          <p:nvPr userDrawn="1"/>
        </p:nvSpPr>
        <p:spPr>
          <a:xfrm>
            <a:off x="2" y="6601410"/>
            <a:ext cx="12191999" cy="238835"/>
          </a:xfrm>
          <a:prstGeom prst="rect">
            <a:avLst/>
          </a:prstGeom>
        </p:spPr>
        <p:txBody>
          <a:bodyPr/>
          <a:lstStyle>
            <a:lvl1pPr marL="0" indent="0" algn="ctr" defTabSz="457200" rtl="0" eaLnBrk="1" latinLnBrk="0" hangingPunct="1">
              <a:spcBef>
                <a:spcPct val="20000"/>
              </a:spcBef>
              <a:buFont typeface="Arial"/>
              <a:buNone/>
              <a:defRPr sz="11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TYPE SECURITY MARKING(S) IN SLIDE MASTER</a:t>
            </a:r>
          </a:p>
        </p:txBody>
      </p:sp>
      <p:pic>
        <p:nvPicPr>
          <p:cNvPr id="4" name="Picture 3">
            <a:extLst>
              <a:ext uri="{FF2B5EF4-FFF2-40B4-BE49-F238E27FC236}">
                <a16:creationId xmlns:a16="http://schemas.microsoft.com/office/drawing/2014/main" id="{3AE0D5A7-8142-BCE7-B868-E15B3C9757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2606" y="1438812"/>
            <a:ext cx="3846407" cy="3889625"/>
          </a:xfrm>
          <a:prstGeom prst="rect">
            <a:avLst/>
          </a:prstGeom>
          <a:effectLst>
            <a:outerShdw blurRad="50800" dist="64470" dir="8100000" algn="tr" rotWithShape="0">
              <a:prstClr val="black">
                <a:alpha val="60000"/>
              </a:prstClr>
            </a:outerShdw>
          </a:effectLst>
        </p:spPr>
      </p:pic>
    </p:spTree>
    <p:extLst>
      <p:ext uri="{BB962C8B-B14F-4D97-AF65-F5344CB8AC3E}">
        <p14:creationId xmlns:p14="http://schemas.microsoft.com/office/powerpoint/2010/main" val="3778887701"/>
      </p:ext>
    </p:extLst>
  </p:cSld>
  <p:clrMap bg1="lt1" tx1="dk1" bg2="lt2" tx2="dk2" accent1="accent1" accent2="accent2" accent3="accent3" accent4="accent4" accent5="accent5" accent6="accent6" hlink="hlink" folHlink="folHlink"/>
  <p:sldLayoutIdLst>
    <p:sldLayoutId id="2147483757" r:id="rId1"/>
    <p:sldLayoutId id="214748375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F26B43"/>
          </p15:clr>
        </p15:guide>
        <p15:guide id="2" pos="224">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6215_44649808.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microsoft.com/office/2018/10/relationships/comments" Target="../comments/modernComment_63E7_8C5479CD.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microsoft.com/office/2018/10/relationships/comments" Target="../comments/modernComment_63E6_EC236AA8.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18/10/relationships/comments" Target="../comments/modernComment_63CC_587CDAD.xml"/><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63D4_83BFE77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46E0-41D1-991C-43FD-C15395F4E4E7}"/>
              </a:ext>
            </a:extLst>
          </p:cNvPr>
          <p:cNvSpPr>
            <a:spLocks noGrp="1"/>
          </p:cNvSpPr>
          <p:nvPr>
            <p:ph type="ctrTitle"/>
          </p:nvPr>
        </p:nvSpPr>
        <p:spPr>
          <a:xfrm>
            <a:off x="4607509" y="1302832"/>
            <a:ext cx="6971779" cy="1239457"/>
          </a:xfrm>
        </p:spPr>
        <p:txBody>
          <a:bodyPr lIns="91440" tIns="45720" rIns="91440" bIns="45720" anchor="t" anchorCtr="0"/>
          <a:lstStyle/>
          <a:p>
            <a:r>
              <a:rPr lang="en-US" sz="2800"/>
              <a:t>Combinatorial and Adaptive Stress Testing for Spacecraft Runtime Assured Neural Network Control Systems</a:t>
            </a:r>
          </a:p>
        </p:txBody>
      </p:sp>
      <p:sp>
        <p:nvSpPr>
          <p:cNvPr id="3" name="Subtitle 2">
            <a:extLst>
              <a:ext uri="{FF2B5EF4-FFF2-40B4-BE49-F238E27FC236}">
                <a16:creationId xmlns:a16="http://schemas.microsoft.com/office/drawing/2014/main" id="{C4E327C6-C064-0B0F-6F66-E2C760671E0A}"/>
              </a:ext>
            </a:extLst>
          </p:cNvPr>
          <p:cNvSpPr>
            <a:spLocks noGrp="1"/>
          </p:cNvSpPr>
          <p:nvPr>
            <p:ph type="subTitle" idx="1"/>
          </p:nvPr>
        </p:nvSpPr>
        <p:spPr>
          <a:xfrm>
            <a:off x="4607510" y="3271917"/>
            <a:ext cx="6971779" cy="1553623"/>
          </a:xfrm>
        </p:spPr>
        <p:txBody>
          <a:bodyPr wrap="square" lIns="91440" tIns="45720" rIns="91440" bIns="45720" anchor="ctr">
            <a:noAutofit/>
          </a:bodyPr>
          <a:lstStyle/>
          <a:p>
            <a:r>
              <a:rPr lang="en-US"/>
              <a:t>Gabriel</a:t>
            </a:r>
            <a:r>
              <a:rPr lang="en-US">
                <a:solidFill>
                  <a:srgbClr val="FFFFFF"/>
                </a:solidFill>
              </a:rPr>
              <a:t> Behrendt</a:t>
            </a:r>
            <a:br>
              <a:rPr lang="en-US">
                <a:solidFill>
                  <a:srgbClr val="FFFFFF"/>
                </a:solidFill>
              </a:rPr>
            </a:br>
            <a:r>
              <a:rPr lang="en-US">
                <a:solidFill>
                  <a:srgbClr val="FFFFFF"/>
                </a:solidFill>
              </a:rPr>
              <a:t>Alexandra Mangel</a:t>
            </a:r>
          </a:p>
          <a:p>
            <a:r>
              <a:rPr lang="en-US">
                <a:solidFill>
                  <a:srgbClr val="FFFFFF"/>
                </a:solidFill>
              </a:rPr>
              <a:t>Kerianne Hobbs</a:t>
            </a:r>
          </a:p>
          <a:p>
            <a:r>
              <a:rPr lang="en-US">
                <a:solidFill>
                  <a:srgbClr val="FFFFFF"/>
                </a:solidFill>
              </a:rPr>
              <a:t>Todd Moeller</a:t>
            </a:r>
            <a:endParaRPr lang="en-US"/>
          </a:p>
        </p:txBody>
      </p:sp>
      <p:sp>
        <p:nvSpPr>
          <p:cNvPr id="4" name="Text Placeholder 3">
            <a:extLst>
              <a:ext uri="{FF2B5EF4-FFF2-40B4-BE49-F238E27FC236}">
                <a16:creationId xmlns:a16="http://schemas.microsoft.com/office/drawing/2014/main" id="{2EC4AA9B-09F8-CCF2-8B46-B305B647C9E3}"/>
              </a:ext>
            </a:extLst>
          </p:cNvPr>
          <p:cNvSpPr>
            <a:spLocks noGrp="1"/>
          </p:cNvSpPr>
          <p:nvPr>
            <p:ph type="body" sz="quarter" idx="10"/>
          </p:nvPr>
        </p:nvSpPr>
        <p:spPr>
          <a:xfrm>
            <a:off x="4607510" y="5199568"/>
            <a:ext cx="6972961" cy="457844"/>
          </a:xfrm>
        </p:spPr>
        <p:txBody>
          <a:bodyPr lIns="91440" tIns="45720" rIns="91440" bIns="45720" anchor="t"/>
          <a:lstStyle/>
          <a:p>
            <a:r>
              <a:rPr lang="en-US" err="1">
                <a:latin typeface="Arial"/>
                <a:cs typeface="Arial"/>
              </a:rPr>
              <a:t>DATAWorks</a:t>
            </a:r>
            <a:r>
              <a:rPr lang="en-US">
                <a:latin typeface="Arial"/>
                <a:cs typeface="Arial"/>
              </a:rPr>
              <a:t> April 21-23, 2026</a:t>
            </a:r>
            <a:endParaRPr lang="en-US"/>
          </a:p>
        </p:txBody>
      </p:sp>
      <p:sp>
        <p:nvSpPr>
          <p:cNvPr id="6" name="TextBox 5">
            <a:extLst>
              <a:ext uri="{FF2B5EF4-FFF2-40B4-BE49-F238E27FC236}">
                <a16:creationId xmlns:a16="http://schemas.microsoft.com/office/drawing/2014/main" id="{0B478D5C-9DA2-B66B-E683-BDCF308A0524}"/>
              </a:ext>
            </a:extLst>
          </p:cNvPr>
          <p:cNvSpPr txBox="1"/>
          <p:nvPr/>
        </p:nvSpPr>
        <p:spPr>
          <a:xfrm>
            <a:off x="7947088" y="6031440"/>
            <a:ext cx="3632200" cy="307777"/>
          </a:xfrm>
          <a:prstGeom prst="rect">
            <a:avLst/>
          </a:prstGeom>
          <a:noFill/>
        </p:spPr>
        <p:txBody>
          <a:bodyPr wrap="square">
            <a:spAutoFit/>
          </a:bodyPr>
          <a:lstStyle/>
          <a:p>
            <a:r>
              <a:rPr lang="en-US" sz="1400">
                <a:solidFill>
                  <a:schemeClr val="bg1"/>
                </a:solidFill>
              </a:rPr>
              <a:t>Approved for public release. OTR 2026-00517.</a:t>
            </a:r>
          </a:p>
        </p:txBody>
      </p:sp>
    </p:spTree>
    <p:extLst>
      <p:ext uri="{BB962C8B-B14F-4D97-AF65-F5344CB8AC3E}">
        <p14:creationId xmlns:p14="http://schemas.microsoft.com/office/powerpoint/2010/main" val="1147443208"/>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62A91-74CB-28E1-3FD8-76AA886112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78C69-6610-308E-D1D4-742B46C41D2F}"/>
              </a:ext>
            </a:extLst>
          </p:cNvPr>
          <p:cNvSpPr>
            <a:spLocks noGrp="1"/>
          </p:cNvSpPr>
          <p:nvPr>
            <p:ph type="title"/>
          </p:nvPr>
        </p:nvSpPr>
        <p:spPr/>
        <p:txBody>
          <a:bodyPr/>
          <a:lstStyle/>
          <a:p>
            <a:r>
              <a:rPr lang="en-US"/>
              <a:t>Runtime Assurance Filter Testing - Test Case Generation Results</a:t>
            </a:r>
          </a:p>
        </p:txBody>
      </p:sp>
      <p:graphicFrame>
        <p:nvGraphicFramePr>
          <p:cNvPr id="10" name="Table 9">
            <a:extLst>
              <a:ext uri="{FF2B5EF4-FFF2-40B4-BE49-F238E27FC236}">
                <a16:creationId xmlns:a16="http://schemas.microsoft.com/office/drawing/2014/main" id="{CCED4F36-BB8A-FA48-FA0D-5AADFB8E6248}"/>
              </a:ext>
            </a:extLst>
          </p:cNvPr>
          <p:cNvGraphicFramePr>
            <a:graphicFrameLocks noGrp="1"/>
          </p:cNvGraphicFramePr>
          <p:nvPr>
            <p:extLst>
              <p:ext uri="{D42A27DB-BD31-4B8C-83A1-F6EECF244321}">
                <p14:modId xmlns:p14="http://schemas.microsoft.com/office/powerpoint/2010/main" val="917297591"/>
              </p:ext>
            </p:extLst>
          </p:nvPr>
        </p:nvGraphicFramePr>
        <p:xfrm>
          <a:off x="7302981" y="2415302"/>
          <a:ext cx="4656399" cy="1318044"/>
        </p:xfrm>
        <a:graphic>
          <a:graphicData uri="http://schemas.openxmlformats.org/drawingml/2006/table">
            <a:tbl>
              <a:tblPr firstRow="1" bandRow="1">
                <a:tableStyleId>{5940675A-B579-460E-94D1-54222C63F5DA}</a:tableStyleId>
              </a:tblPr>
              <a:tblGrid>
                <a:gridCol w="1552133">
                  <a:extLst>
                    <a:ext uri="{9D8B030D-6E8A-4147-A177-3AD203B41FA5}">
                      <a16:colId xmlns:a16="http://schemas.microsoft.com/office/drawing/2014/main" val="3010632670"/>
                    </a:ext>
                  </a:extLst>
                </a:gridCol>
                <a:gridCol w="1552133">
                  <a:extLst>
                    <a:ext uri="{9D8B030D-6E8A-4147-A177-3AD203B41FA5}">
                      <a16:colId xmlns:a16="http://schemas.microsoft.com/office/drawing/2014/main" val="1985101837"/>
                    </a:ext>
                  </a:extLst>
                </a:gridCol>
                <a:gridCol w="1552133">
                  <a:extLst>
                    <a:ext uri="{9D8B030D-6E8A-4147-A177-3AD203B41FA5}">
                      <a16:colId xmlns:a16="http://schemas.microsoft.com/office/drawing/2014/main" val="3147001037"/>
                    </a:ext>
                  </a:extLst>
                </a:gridCol>
              </a:tblGrid>
              <a:tr h="329511">
                <a:tc>
                  <a:txBody>
                    <a:bodyPr/>
                    <a:lstStyle/>
                    <a:p>
                      <a:r>
                        <a:rPr lang="en-US" sz="1400" b="1"/>
                        <a:t>Metric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a:t>T-way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a:t>Monte Carlo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063860007"/>
                  </a:ext>
                </a:extLst>
              </a:tr>
              <a:tr h="329511">
                <a:tc>
                  <a:txBody>
                    <a:bodyPr/>
                    <a:lstStyle/>
                    <a:p>
                      <a:r>
                        <a:rPr lang="en-US" sz="1400"/>
                        <a:t>Occupancy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920365611"/>
                  </a:ext>
                </a:extLst>
              </a:tr>
              <a:tr h="329511">
                <a:tc>
                  <a:txBody>
                    <a:bodyPr/>
                    <a:lstStyle/>
                    <a:p>
                      <a:r>
                        <a:rPr lang="en-US" sz="1400"/>
                        <a:t>Mean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766847098"/>
                  </a:ext>
                </a:extLst>
              </a:tr>
              <a:tr h="329511">
                <a:tc>
                  <a:txBody>
                    <a:bodyPr/>
                    <a:lstStyle/>
                    <a:p>
                      <a:r>
                        <a:rPr lang="en-US" sz="1400"/>
                        <a:t>Variance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1.03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0.85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94912039"/>
                  </a:ext>
                </a:extLst>
              </a:tr>
            </a:tbl>
          </a:graphicData>
        </a:graphic>
      </p:graphicFrame>
      <p:grpSp>
        <p:nvGrpSpPr>
          <p:cNvPr id="3" name="Group 2">
            <a:extLst>
              <a:ext uri="{FF2B5EF4-FFF2-40B4-BE49-F238E27FC236}">
                <a16:creationId xmlns:a16="http://schemas.microsoft.com/office/drawing/2014/main" id="{C279F6DC-6E84-5FA7-9784-A8835F23A46E}"/>
              </a:ext>
            </a:extLst>
          </p:cNvPr>
          <p:cNvGrpSpPr/>
          <p:nvPr/>
        </p:nvGrpSpPr>
        <p:grpSpPr>
          <a:xfrm>
            <a:off x="232620" y="1557322"/>
            <a:ext cx="6696245" cy="3500551"/>
            <a:chOff x="5505294" y="909088"/>
            <a:chExt cx="6454086" cy="3374487"/>
          </a:xfrm>
        </p:grpSpPr>
        <p:pic>
          <p:nvPicPr>
            <p:cNvPr id="7" name="Picture 6" descr="Chart, bubble chart&#10;&#10;AI-generated content may be incorrect.">
              <a:extLst>
                <a:ext uri="{FF2B5EF4-FFF2-40B4-BE49-F238E27FC236}">
                  <a16:creationId xmlns:a16="http://schemas.microsoft.com/office/drawing/2014/main" id="{575CF5A7-1AE5-1E7A-2C7F-F3C830E85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955" y="1287545"/>
              <a:ext cx="3229425" cy="2996030"/>
            </a:xfrm>
            <a:prstGeom prst="rect">
              <a:avLst/>
            </a:prstGeom>
          </p:spPr>
        </p:pic>
        <p:pic>
          <p:nvPicPr>
            <p:cNvPr id="9" name="Picture 8" descr="Chart, bubble chart&#10;&#10;AI-generated content may be incorrect.">
              <a:extLst>
                <a:ext uri="{FF2B5EF4-FFF2-40B4-BE49-F238E27FC236}">
                  <a16:creationId xmlns:a16="http://schemas.microsoft.com/office/drawing/2014/main" id="{F3CC653C-2122-200C-BBDB-4167D2997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294" y="1282782"/>
              <a:ext cx="3224661" cy="3000793"/>
            </a:xfrm>
            <a:prstGeom prst="rect">
              <a:avLst/>
            </a:prstGeom>
          </p:spPr>
        </p:pic>
        <p:sp>
          <p:nvSpPr>
            <p:cNvPr id="11" name="TextBox 10">
              <a:extLst>
                <a:ext uri="{FF2B5EF4-FFF2-40B4-BE49-F238E27FC236}">
                  <a16:creationId xmlns:a16="http://schemas.microsoft.com/office/drawing/2014/main" id="{395EAF28-03E0-316D-3DD7-E57CA0534B22}"/>
                </a:ext>
              </a:extLst>
            </p:cNvPr>
            <p:cNvSpPr txBox="1"/>
            <p:nvPr/>
          </p:nvSpPr>
          <p:spPr>
            <a:xfrm>
              <a:off x="6810518" y="909088"/>
              <a:ext cx="614211" cy="276999"/>
            </a:xfrm>
            <a:prstGeom prst="rect">
              <a:avLst/>
            </a:prstGeom>
            <a:noFill/>
          </p:spPr>
          <p:txBody>
            <a:bodyPr wrap="square" rtlCol="0">
              <a:spAutoFit/>
            </a:bodyPr>
            <a:lstStyle/>
            <a:p>
              <a:r>
                <a:rPr lang="en-US" sz="1200" b="1">
                  <a:solidFill>
                    <a:schemeClr val="bg2"/>
                  </a:solidFill>
                </a:rPr>
                <a:t>T-way</a:t>
              </a:r>
            </a:p>
          </p:txBody>
        </p:sp>
        <p:sp>
          <p:nvSpPr>
            <p:cNvPr id="12" name="TextBox 11">
              <a:extLst>
                <a:ext uri="{FF2B5EF4-FFF2-40B4-BE49-F238E27FC236}">
                  <a16:creationId xmlns:a16="http://schemas.microsoft.com/office/drawing/2014/main" id="{377A90A0-B54C-97F7-284C-33138B81D7A2}"/>
                </a:ext>
              </a:extLst>
            </p:cNvPr>
            <p:cNvSpPr txBox="1"/>
            <p:nvPr/>
          </p:nvSpPr>
          <p:spPr>
            <a:xfrm>
              <a:off x="9806505" y="909472"/>
              <a:ext cx="1076324" cy="276999"/>
            </a:xfrm>
            <a:prstGeom prst="rect">
              <a:avLst/>
            </a:prstGeom>
            <a:noFill/>
          </p:spPr>
          <p:txBody>
            <a:bodyPr wrap="square" rtlCol="0">
              <a:spAutoFit/>
            </a:bodyPr>
            <a:lstStyle/>
            <a:p>
              <a:r>
                <a:rPr lang="en-US" sz="1200" b="1">
                  <a:solidFill>
                    <a:schemeClr val="bg2"/>
                  </a:solidFill>
                </a:rPr>
                <a:t>Monte Carlo</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1B44FC-F4A3-88A3-2C0F-09FB33488A83}"/>
                  </a:ext>
                </a:extLst>
              </p:cNvPr>
              <p:cNvSpPr txBox="1"/>
              <p:nvPr/>
            </p:nvSpPr>
            <p:spPr>
              <a:xfrm>
                <a:off x="232620" y="819273"/>
                <a:ext cx="10610392" cy="646331"/>
              </a:xfrm>
              <a:prstGeom prst="rect">
                <a:avLst/>
              </a:prstGeom>
              <a:noFill/>
            </p:spPr>
            <p:txBody>
              <a:bodyPr wrap="square" rtlCol="0">
                <a:spAutoFit/>
              </a:bodyPr>
              <a:lstStyle/>
              <a:p>
                <a:pPr marL="342900" indent="-342900">
                  <a:buFont typeface="Arial" panose="020B0604020202020204" pitchFamily="34" charset="0"/>
                  <a:buChar char="•"/>
                </a:pPr>
                <a:r>
                  <a:rPr lang="en-US"/>
                  <a:t>Generated 99 valid test cases using </a:t>
                </a:r>
                <a14:m>
                  <m:oMath xmlns:m="http://schemas.openxmlformats.org/officeDocument/2006/math">
                    <m:r>
                      <a:rPr lang="en-US" i="1" dirty="0" smtClean="0">
                        <a:latin typeface="Cambria Math" panose="02040503050406030204" pitchFamily="18" charset="0"/>
                      </a:rPr>
                      <m:t>𝑡</m:t>
                    </m:r>
                  </m:oMath>
                </a14:m>
                <a:r>
                  <a:rPr lang="en-US"/>
                  <a:t>-way and Monte Carlo methods</a:t>
                </a:r>
              </a:p>
              <a:p>
                <a:pPr marL="342900" indent="-342900">
                  <a:buFont typeface="Arial" panose="020B0604020202020204" pitchFamily="34" charset="0"/>
                  <a:buChar char="•"/>
                </a:pPr>
                <a14:m>
                  <m:oMath xmlns:m="http://schemas.openxmlformats.org/officeDocument/2006/math">
                    <m:r>
                      <a:rPr lang="en-US" i="1">
                        <a:latin typeface="Cambria Math" panose="02040503050406030204" pitchFamily="18" charset="0"/>
                      </a:rPr>
                      <m:t>𝑡</m:t>
                    </m:r>
                  </m:oMath>
                </a14:m>
                <a:r>
                  <a:rPr lang="en-US"/>
                  <a:t>-way guarantees all 3-way parameter combinations; Monte Carlo relies on random chance</a:t>
                </a:r>
              </a:p>
            </p:txBody>
          </p:sp>
        </mc:Choice>
        <mc:Fallback xmlns="">
          <p:sp>
            <p:nvSpPr>
              <p:cNvPr id="5" name="TextBox 4">
                <a:extLst>
                  <a:ext uri="{FF2B5EF4-FFF2-40B4-BE49-F238E27FC236}">
                    <a16:creationId xmlns:a16="http://schemas.microsoft.com/office/drawing/2014/main" id="{721B44FC-F4A3-88A3-2C0F-09FB33488A83}"/>
                  </a:ext>
                </a:extLst>
              </p:cNvPr>
              <p:cNvSpPr txBox="1">
                <a:spLocks noRot="1" noChangeAspect="1" noMove="1" noResize="1" noEditPoints="1" noAdjustHandles="1" noChangeArrowheads="1" noChangeShapeType="1" noTextEdit="1"/>
              </p:cNvSpPr>
              <p:nvPr/>
            </p:nvSpPr>
            <p:spPr>
              <a:xfrm>
                <a:off x="232620" y="819273"/>
                <a:ext cx="10610392" cy="646331"/>
              </a:xfrm>
              <a:prstGeom prst="rect">
                <a:avLst/>
              </a:prstGeom>
              <a:blipFill>
                <a:blip r:embed="rId5"/>
                <a:stretch>
                  <a:fillRect l="-345" t="-4717" b="-14151"/>
                </a:stretch>
              </a:blipFill>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43941B4C-99D8-747F-2000-55D45D9A2CEE}"/>
              </a:ext>
            </a:extLst>
          </p:cNvPr>
          <p:cNvSpPr/>
          <p:nvPr/>
        </p:nvSpPr>
        <p:spPr>
          <a:xfrm>
            <a:off x="8127999" y="5211788"/>
            <a:ext cx="3649199" cy="1124357"/>
          </a:xfrm>
          <a:prstGeom prst="roundRect">
            <a:avLst/>
          </a:prstGeom>
          <a:solidFill>
            <a:srgbClr val="FF6600">
              <a:alpha val="5000"/>
            </a:srgbClr>
          </a:solid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6600"/>
                </a:solidFill>
              </a:rPr>
              <a:t>Can AST find failures Monte Carlo misses?</a:t>
            </a:r>
          </a:p>
        </p:txBody>
      </p:sp>
      <p:sp>
        <p:nvSpPr>
          <p:cNvPr id="8" name="TextBox 7">
            <a:extLst>
              <a:ext uri="{FF2B5EF4-FFF2-40B4-BE49-F238E27FC236}">
                <a16:creationId xmlns:a16="http://schemas.microsoft.com/office/drawing/2014/main" id="{95B2932E-9032-70FD-F038-BCFE359FF925}"/>
              </a:ext>
            </a:extLst>
          </p:cNvPr>
          <p:cNvSpPr txBox="1"/>
          <p:nvPr/>
        </p:nvSpPr>
        <p:spPr>
          <a:xfrm>
            <a:off x="7087769" y="3826235"/>
            <a:ext cx="5047288" cy="646331"/>
          </a:xfrm>
          <a:prstGeom prst="rect">
            <a:avLst/>
          </a:prstGeom>
          <a:noFill/>
        </p:spPr>
        <p:txBody>
          <a:bodyPr wrap="square">
            <a:spAutoFit/>
          </a:bodyPr>
          <a:lstStyle/>
          <a:p>
            <a:pPr marL="342900" indent="-342900">
              <a:buFont typeface="Arial" panose="020B0604020202020204" pitchFamily="34" charset="0"/>
              <a:buChar char="•"/>
            </a:pPr>
            <a:r>
              <a:rPr lang="en-US"/>
              <a:t>~5% occupancy due to geometric constraint, not sampling limitation</a:t>
            </a:r>
          </a:p>
        </p:txBody>
      </p:sp>
      <p:grpSp>
        <p:nvGrpSpPr>
          <p:cNvPr id="15" name="Group 14">
            <a:extLst>
              <a:ext uri="{FF2B5EF4-FFF2-40B4-BE49-F238E27FC236}">
                <a16:creationId xmlns:a16="http://schemas.microsoft.com/office/drawing/2014/main" id="{2AAE36D4-0C60-83F5-2CD1-42A291D6CB64}"/>
              </a:ext>
            </a:extLst>
          </p:cNvPr>
          <p:cNvGrpSpPr/>
          <p:nvPr/>
        </p:nvGrpSpPr>
        <p:grpSpPr>
          <a:xfrm>
            <a:off x="304800" y="5211788"/>
            <a:ext cx="7327246" cy="1165115"/>
            <a:chOff x="304800" y="5211788"/>
            <a:chExt cx="7327246" cy="1165115"/>
          </a:xfrm>
        </p:grpSpPr>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FDEC74FB-8AD1-55AF-F1E3-CEF8C6F3E5BF}"/>
                    </a:ext>
                  </a:extLst>
                </p:cNvPr>
                <p:cNvSpPr/>
                <p:nvPr/>
              </p:nvSpPr>
              <p:spPr>
                <a:xfrm>
                  <a:off x="304800" y="5211788"/>
                  <a:ext cx="7327246" cy="755025"/>
                </a:xfrm>
                <a:prstGeom prst="roundRect">
                  <a:avLst/>
                </a:prstGeom>
                <a:solidFill>
                  <a:schemeClr val="bg2">
                    <a:alpha val="5000"/>
                  </a:schemeClr>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2"/>
                      </a:solidFill>
                    </a:rPr>
                    <a:t>Key finding</a:t>
                  </a:r>
                  <a:r>
                    <a:rPr lang="en-US">
                      <a:solidFill>
                        <a:schemeClr val="bg2"/>
                      </a:solidFill>
                    </a:rPr>
                    <a:t>: </a:t>
                  </a:r>
                  <a14:m>
                    <m:oMath xmlns:m="http://schemas.openxmlformats.org/officeDocument/2006/math">
                      <m:r>
                        <a:rPr lang="en-US" b="0" i="1" smtClean="0">
                          <a:solidFill>
                            <a:schemeClr val="bg2"/>
                          </a:solidFill>
                          <a:latin typeface="Cambria Math" panose="02040503050406030204" pitchFamily="18" charset="0"/>
                        </a:rPr>
                        <m:t>𝑡</m:t>
                      </m:r>
                    </m:oMath>
                  </a14:m>
                  <a:r>
                    <a:rPr lang="en-US">
                      <a:solidFill>
                        <a:schemeClr val="bg2"/>
                      </a:solidFill>
                    </a:rPr>
                    <a:t>-way and Monte Carlo achieve equivalent coverage (5.0% vs 5.4%) with 99 test cases</a:t>
                  </a:r>
                  <a:endParaRPr lang="en-US" b="1">
                    <a:solidFill>
                      <a:schemeClr val="bg2"/>
                    </a:solidFill>
                  </a:endParaRPr>
                </a:p>
              </p:txBody>
            </p:sp>
          </mc:Choice>
          <mc:Fallback xmlns="">
            <p:sp>
              <p:nvSpPr>
                <p:cNvPr id="6" name="Rectangle: Rounded Corners 5">
                  <a:extLst>
                    <a:ext uri="{FF2B5EF4-FFF2-40B4-BE49-F238E27FC236}">
                      <a16:creationId xmlns:a16="http://schemas.microsoft.com/office/drawing/2014/main" id="{FDEC74FB-8AD1-55AF-F1E3-CEF8C6F3E5BF}"/>
                    </a:ext>
                  </a:extLst>
                </p:cNvPr>
                <p:cNvSpPr>
                  <a:spLocks noRot="1" noChangeAspect="1" noMove="1" noResize="1" noEditPoints="1" noAdjustHandles="1" noChangeArrowheads="1" noChangeShapeType="1" noTextEdit="1"/>
                </p:cNvSpPr>
                <p:nvPr/>
              </p:nvSpPr>
              <p:spPr>
                <a:xfrm>
                  <a:off x="304800" y="5211788"/>
                  <a:ext cx="7327246" cy="755025"/>
                </a:xfrm>
                <a:prstGeom prst="roundRect">
                  <a:avLst/>
                </a:prstGeom>
                <a:blipFill>
                  <a:blip r:embed="rId6"/>
                  <a:stretch>
                    <a:fillRect b="-2308"/>
                  </a:stretch>
                </a:blipFill>
                <a:ln w="38100">
                  <a:solidFill>
                    <a:schemeClr val="bg2"/>
                  </a:solidFill>
                </a:ln>
                <a:effec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DC4233EF-C2E2-C0DA-4C64-F4D51DFE16E5}"/>
                </a:ext>
              </a:extLst>
            </p:cNvPr>
            <p:cNvSpPr txBox="1"/>
            <p:nvPr/>
          </p:nvSpPr>
          <p:spPr>
            <a:xfrm>
              <a:off x="304800" y="6007571"/>
              <a:ext cx="7327246" cy="369332"/>
            </a:xfrm>
            <a:prstGeom prst="rect">
              <a:avLst/>
            </a:prstGeom>
            <a:noFill/>
          </p:spPr>
          <p:txBody>
            <a:bodyPr wrap="square">
              <a:spAutoFit/>
            </a:bodyPr>
            <a:lstStyle/>
            <a:p>
              <a:pPr marL="342900" indent="-342900">
                <a:buFont typeface="Arial" panose="020B0604020202020204" pitchFamily="34" charset="0"/>
                <a:buChar char="•"/>
              </a:pPr>
              <a:r>
                <a:rPr lang="en-US" b="1">
                  <a:solidFill>
                    <a:schemeClr val="bg2"/>
                  </a:solidFill>
                </a:rPr>
                <a:t>Implication:</a:t>
              </a:r>
              <a:r>
                <a:rPr lang="en-US">
                  <a:solidFill>
                    <a:schemeClr val="bg2"/>
                  </a:solidFill>
                </a:rPr>
                <a:t> </a:t>
              </a:r>
              <a:r>
                <a:rPr lang="en-US"/>
                <a:t>Both methods provide adequate initial state coverage</a:t>
              </a:r>
            </a:p>
          </p:txBody>
        </p:sp>
      </p:grpSp>
    </p:spTree>
    <p:extLst>
      <p:ext uri="{BB962C8B-B14F-4D97-AF65-F5344CB8AC3E}">
        <p14:creationId xmlns:p14="http://schemas.microsoft.com/office/powerpoint/2010/main" val="36036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5179-21DB-C9EA-277A-A56EE7A1BF22}"/>
              </a:ext>
            </a:extLst>
          </p:cNvPr>
          <p:cNvSpPr>
            <a:spLocks noGrp="1"/>
          </p:cNvSpPr>
          <p:nvPr>
            <p:ph type="title"/>
          </p:nvPr>
        </p:nvSpPr>
        <p:spPr/>
        <p:txBody>
          <a:bodyPr/>
          <a:lstStyle/>
          <a:p>
            <a:r>
              <a:rPr lang="en-US"/>
              <a:t>Runtime Assurance Filter Testing </a:t>
            </a:r>
          </a:p>
        </p:txBody>
      </p:sp>
      <p:sp>
        <p:nvSpPr>
          <p:cNvPr id="3" name="Text Placeholder 2">
            <a:extLst>
              <a:ext uri="{FF2B5EF4-FFF2-40B4-BE49-F238E27FC236}">
                <a16:creationId xmlns:a16="http://schemas.microsoft.com/office/drawing/2014/main" id="{489795E2-4303-10BE-49AF-6B91D6716F2C}"/>
              </a:ext>
            </a:extLst>
          </p:cNvPr>
          <p:cNvSpPr>
            <a:spLocks noGrp="1"/>
          </p:cNvSpPr>
          <p:nvPr>
            <p:ph type="body" sz="quarter" idx="16"/>
          </p:nvPr>
        </p:nvSpPr>
        <p:spPr/>
        <p:txBody>
          <a:bodyPr/>
          <a:lstStyle/>
          <a:p>
            <a:r>
              <a:rPr lang="en-US"/>
              <a:t>AST-Driven vs. MC-Random Torque Inputs</a:t>
            </a:r>
          </a:p>
        </p:txBody>
      </p:sp>
      <p:pic>
        <p:nvPicPr>
          <p:cNvPr id="6" name="Content Placeholder 5">
            <a:extLst>
              <a:ext uri="{FF2B5EF4-FFF2-40B4-BE49-F238E27FC236}">
                <a16:creationId xmlns:a16="http://schemas.microsoft.com/office/drawing/2014/main" id="{E24D1EEA-940A-2B5B-BA15-F5E6597D7AEF}"/>
              </a:ext>
            </a:extLst>
          </p:cNvPr>
          <p:cNvPicPr>
            <a:picLocks noGrp="1" noChangeAspect="1"/>
          </p:cNvPicPr>
          <p:nvPr>
            <p:ph sz="quarter" idx="15"/>
          </p:nvPr>
        </p:nvPicPr>
        <p:blipFill>
          <a:blip r:embed="rId2"/>
          <a:srcRect r="49977" b="10133"/>
          <a:stretch>
            <a:fillRect/>
          </a:stretch>
        </p:blipFill>
        <p:spPr>
          <a:xfrm>
            <a:off x="523640" y="1515931"/>
            <a:ext cx="5460818" cy="4312427"/>
          </a:xfrm>
          <a:prstGeom prst="rect">
            <a:avLst/>
          </a:prstGeom>
        </p:spPr>
      </p:pic>
      <p:sp>
        <p:nvSpPr>
          <p:cNvPr id="8" name="Rectangle: Rounded Corners 7">
            <a:extLst>
              <a:ext uri="{FF2B5EF4-FFF2-40B4-BE49-F238E27FC236}">
                <a16:creationId xmlns:a16="http://schemas.microsoft.com/office/drawing/2014/main" id="{3620F192-CE5C-4246-B9EF-C2A8BB1924B7}"/>
              </a:ext>
            </a:extLst>
          </p:cNvPr>
          <p:cNvSpPr/>
          <p:nvPr/>
        </p:nvSpPr>
        <p:spPr>
          <a:xfrm>
            <a:off x="994860" y="5828358"/>
            <a:ext cx="10416882" cy="638979"/>
          </a:xfrm>
          <a:prstGeom prst="roundRect">
            <a:avLst/>
          </a:prstGeom>
          <a:solidFill>
            <a:schemeClr val="bg2">
              <a:alpha val="5000"/>
            </a:schemeClr>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2"/>
                </a:solidFill>
              </a:rPr>
              <a:t>Key Finding:</a:t>
            </a:r>
            <a:r>
              <a:rPr lang="en-US">
                <a:solidFill>
                  <a:schemeClr val="bg2"/>
                </a:solidFill>
              </a:rPr>
              <a:t> Adaptive stress testing finds and explores the boundary, while Monte Carlo rarely finds the boundary</a:t>
            </a:r>
          </a:p>
        </p:txBody>
      </p:sp>
      <p:sp>
        <p:nvSpPr>
          <p:cNvPr id="5" name="TextBox 4">
            <a:extLst>
              <a:ext uri="{FF2B5EF4-FFF2-40B4-BE49-F238E27FC236}">
                <a16:creationId xmlns:a16="http://schemas.microsoft.com/office/drawing/2014/main" id="{A40442F4-4E0B-30E7-521C-A0E22ABBB8C7}"/>
              </a:ext>
            </a:extLst>
          </p:cNvPr>
          <p:cNvSpPr txBox="1"/>
          <p:nvPr/>
        </p:nvSpPr>
        <p:spPr>
          <a:xfrm>
            <a:off x="1482369" y="1054266"/>
            <a:ext cx="3697357" cy="461665"/>
          </a:xfrm>
          <a:prstGeom prst="rect">
            <a:avLst/>
          </a:prstGeom>
          <a:noFill/>
        </p:spPr>
        <p:txBody>
          <a:bodyPr wrap="square" rtlCol="0">
            <a:spAutoFit/>
          </a:bodyPr>
          <a:lstStyle/>
          <a:p>
            <a:r>
              <a:rPr lang="en-US" sz="2400" b="1"/>
              <a:t>Adaptive Stress Testing</a:t>
            </a:r>
          </a:p>
        </p:txBody>
      </p:sp>
      <p:pic>
        <p:nvPicPr>
          <p:cNvPr id="4" name="Content Placeholder 5">
            <a:extLst>
              <a:ext uri="{FF2B5EF4-FFF2-40B4-BE49-F238E27FC236}">
                <a16:creationId xmlns:a16="http://schemas.microsoft.com/office/drawing/2014/main" id="{0A0BEE06-3914-3321-EE17-6545142DB3F0}"/>
              </a:ext>
            </a:extLst>
          </p:cNvPr>
          <p:cNvPicPr>
            <a:picLocks noChangeAspect="1"/>
          </p:cNvPicPr>
          <p:nvPr/>
        </p:nvPicPr>
        <p:blipFill>
          <a:blip r:embed="rId2"/>
          <a:srcRect l="51268" b="11999"/>
          <a:stretch>
            <a:fillRect/>
          </a:stretch>
        </p:blipFill>
        <p:spPr>
          <a:xfrm>
            <a:off x="6207544" y="1424982"/>
            <a:ext cx="5319861" cy="4222923"/>
          </a:xfrm>
          <a:prstGeom prst="rect">
            <a:avLst/>
          </a:prstGeom>
        </p:spPr>
      </p:pic>
      <p:sp>
        <p:nvSpPr>
          <p:cNvPr id="7" name="TextBox 6">
            <a:extLst>
              <a:ext uri="{FF2B5EF4-FFF2-40B4-BE49-F238E27FC236}">
                <a16:creationId xmlns:a16="http://schemas.microsoft.com/office/drawing/2014/main" id="{9DE51EA7-B89B-6108-4D33-741EFFE89743}"/>
              </a:ext>
            </a:extLst>
          </p:cNvPr>
          <p:cNvSpPr txBox="1"/>
          <p:nvPr/>
        </p:nvSpPr>
        <p:spPr>
          <a:xfrm>
            <a:off x="7849264" y="1137725"/>
            <a:ext cx="2399968" cy="461665"/>
          </a:xfrm>
          <a:prstGeom prst="rect">
            <a:avLst/>
          </a:prstGeom>
          <a:noFill/>
        </p:spPr>
        <p:txBody>
          <a:bodyPr wrap="square" rtlCol="0">
            <a:spAutoFit/>
          </a:bodyPr>
          <a:lstStyle/>
          <a:p>
            <a:r>
              <a:rPr lang="en-US" sz="2400" b="1"/>
              <a:t>Monte Carlo</a:t>
            </a:r>
          </a:p>
        </p:txBody>
      </p:sp>
    </p:spTree>
    <p:extLst>
      <p:ext uri="{BB962C8B-B14F-4D97-AF65-F5344CB8AC3E}">
        <p14:creationId xmlns:p14="http://schemas.microsoft.com/office/powerpoint/2010/main" val="2582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EC3A962-7EC2-E143-2433-54988B68AB2B}"/>
              </a:ext>
            </a:extLst>
          </p:cNvPr>
          <p:cNvGrpSpPr/>
          <p:nvPr/>
        </p:nvGrpSpPr>
        <p:grpSpPr>
          <a:xfrm>
            <a:off x="7125419" y="1137725"/>
            <a:ext cx="4702852" cy="5459136"/>
            <a:chOff x="7125419" y="1137725"/>
            <a:chExt cx="4702852" cy="5459136"/>
          </a:xfrm>
        </p:grpSpPr>
        <p:pic>
          <p:nvPicPr>
            <p:cNvPr id="16" name="Picture 15" descr="Chart, bar chart&#10;&#10;AI-generated content may be incorrect.">
              <a:extLst>
                <a:ext uri="{FF2B5EF4-FFF2-40B4-BE49-F238E27FC236}">
                  <a16:creationId xmlns:a16="http://schemas.microsoft.com/office/drawing/2014/main" id="{3FB88F0C-F2D9-7FB3-4310-82D280880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993" y="1137725"/>
              <a:ext cx="4370278" cy="2603617"/>
            </a:xfrm>
            <a:prstGeom prst="rect">
              <a:avLst/>
            </a:prstGeom>
          </p:spPr>
        </p:pic>
        <p:pic>
          <p:nvPicPr>
            <p:cNvPr id="14" name="Picture 13" descr="Chart, bar chart&#10;&#10;AI-generated content may be incorrect.">
              <a:extLst>
                <a:ext uri="{FF2B5EF4-FFF2-40B4-BE49-F238E27FC236}">
                  <a16:creationId xmlns:a16="http://schemas.microsoft.com/office/drawing/2014/main" id="{3FDB05F3-8F70-038D-34A0-FC0EAE491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419" y="3795111"/>
              <a:ext cx="4702852" cy="2801750"/>
            </a:xfrm>
            <a:prstGeom prst="rect">
              <a:avLst/>
            </a:prstGeom>
          </p:spPr>
        </p:pic>
      </p:grpSp>
      <p:sp>
        <p:nvSpPr>
          <p:cNvPr id="6" name="Text Placeholder 2">
            <a:extLst>
              <a:ext uri="{FF2B5EF4-FFF2-40B4-BE49-F238E27FC236}">
                <a16:creationId xmlns:a16="http://schemas.microsoft.com/office/drawing/2014/main" id="{311D3E61-45FF-DB54-2A7B-B349A263AA15}"/>
              </a:ext>
            </a:extLst>
          </p:cNvPr>
          <p:cNvSpPr>
            <a:spLocks noGrp="1"/>
          </p:cNvSpPr>
          <p:nvPr>
            <p:ph type="body" sz="quarter" idx="16"/>
          </p:nvPr>
        </p:nvSpPr>
        <p:spPr>
          <a:xfrm>
            <a:off x="304800" y="614874"/>
            <a:ext cx="10546080" cy="522851"/>
          </a:xfrm>
        </p:spPr>
        <p:txBody>
          <a:bodyPr/>
          <a:lstStyle/>
          <a:p>
            <a:r>
              <a:rPr lang="en-US"/>
              <a:t>Adaptive Stress Testing Found Failures Better Than Monte Carlo</a:t>
            </a:r>
          </a:p>
        </p:txBody>
      </p:sp>
      <p:sp>
        <p:nvSpPr>
          <p:cNvPr id="2" name="Title 1">
            <a:extLst>
              <a:ext uri="{FF2B5EF4-FFF2-40B4-BE49-F238E27FC236}">
                <a16:creationId xmlns:a16="http://schemas.microsoft.com/office/drawing/2014/main" id="{1613A0A3-08C4-9BF5-4966-8E0703816568}"/>
              </a:ext>
            </a:extLst>
          </p:cNvPr>
          <p:cNvSpPr>
            <a:spLocks noGrp="1"/>
          </p:cNvSpPr>
          <p:nvPr>
            <p:ph type="title"/>
          </p:nvPr>
        </p:nvSpPr>
        <p:spPr/>
        <p:txBody>
          <a:bodyPr/>
          <a:lstStyle/>
          <a:p>
            <a:r>
              <a:rPr lang="en-US"/>
              <a:t>Runtime Assurance Filter Testing</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97489E7-5A79-9965-4951-D5B8D98547BF}"/>
                  </a:ext>
                </a:extLst>
              </p:cNvPr>
              <p:cNvSpPr txBox="1"/>
              <p:nvPr/>
            </p:nvSpPr>
            <p:spPr>
              <a:xfrm>
                <a:off x="304799" y="1038099"/>
                <a:ext cx="6820620" cy="3416320"/>
              </a:xfrm>
              <a:prstGeom prst="rect">
                <a:avLst/>
              </a:prstGeom>
              <a:noFill/>
            </p:spPr>
            <p:txBody>
              <a:bodyPr wrap="square" rtlCol="0">
                <a:spAutoFit/>
              </a:bodyPr>
              <a:lstStyle/>
              <a:p>
                <a:pPr marL="285750" indent="-285750">
                  <a:buFont typeface="Arial" panose="020B0604020202020204" pitchFamily="34" charset="0"/>
                  <a:buChar char="•"/>
                </a:pPr>
                <a:r>
                  <a:rPr lang="en-US"/>
                  <a:t>AST found 6 violations of the exclusion zone and 13 violations of the inclusion zone across 99 trials</a:t>
                </a:r>
              </a:p>
              <a:p>
                <a:pPr marL="742950" lvl="1" indent="-285750">
                  <a:buFont typeface="Arial" panose="020B0604020202020204" pitchFamily="34" charset="0"/>
                  <a:buChar char="•"/>
                </a:pPr>
                <a:r>
                  <a:rPr lang="en-US"/>
                  <a:t>Maximum violation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𝐸𝑍</m:t>
                        </m:r>
                      </m:sub>
                    </m:sSub>
                  </m:oMath>
                </a14:m>
                <a:r>
                  <a:rPr lang="en-US"/>
                  <a:t>: </a:t>
                </a:r>
                <a14:m>
                  <m:oMath xmlns:m="http://schemas.openxmlformats.org/officeDocument/2006/math">
                    <m:r>
                      <a:rPr lang="en-US" dirty="0" smtClean="0">
                        <a:latin typeface="Cambria Math" panose="02040503050406030204" pitchFamily="18" charset="0"/>
                      </a:rPr>
                      <m:t>7</m:t>
                    </m:r>
                    <m:r>
                      <a:rPr lang="en-US" b="0" i="0" dirty="0" smtClean="0">
                        <a:latin typeface="Cambria Math" panose="02040503050406030204" pitchFamily="18" charset="0"/>
                      </a:rPr>
                      <m:t>.62</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−4</m:t>
                        </m:r>
                      </m:sup>
                    </m:sSup>
                    <m:r>
                      <a:rPr lang="en-US" i="1">
                        <a:latin typeface="Cambria Math" panose="02040503050406030204" pitchFamily="18" charset="0"/>
                      </a:rPr>
                      <m:t>°</m:t>
                    </m:r>
                  </m:oMath>
                </a14:m>
                <a:endParaRPr lang="en-US"/>
              </a:p>
              <a:p>
                <a:pPr marL="742950" lvl="1" indent="-285750">
                  <a:buFont typeface="Arial" panose="020B0604020202020204" pitchFamily="34" charset="0"/>
                  <a:buChar char="•"/>
                </a:pPr>
                <a:r>
                  <a:rPr lang="en-US"/>
                  <a:t>Maximum violation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𝐼𝑍</m:t>
                        </m:r>
                      </m:sub>
                    </m:sSub>
                  </m:oMath>
                </a14:m>
                <a:r>
                  <a:rPr lang="en-US"/>
                  <a:t>: </a:t>
                </a:r>
                <a14:m>
                  <m:oMath xmlns:m="http://schemas.openxmlformats.org/officeDocument/2006/math">
                    <m:r>
                      <a:rPr lang="en-US" b="0" i="0" smtClean="0">
                        <a:latin typeface="Cambria Math" panose="02040503050406030204" pitchFamily="18" charset="0"/>
                      </a:rPr>
                      <m:t>1.84</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−4</m:t>
                        </m:r>
                      </m:sup>
                    </m:sSup>
                    <m:r>
                      <a:rPr lang="en-US" i="1">
                        <a:latin typeface="Cambria Math" panose="02040503050406030204" pitchFamily="18" charset="0"/>
                      </a:rPr>
                      <m:t>°</m:t>
                    </m:r>
                  </m:oMath>
                </a14:m>
                <a:endParaRPr lang="en-US"/>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a:t>Monte Carlo testing with the same number of trials found </a:t>
                </a:r>
                <a:r>
                  <a:rPr lang="en-US" b="1"/>
                  <a:t>zero</a:t>
                </a:r>
                <a:r>
                  <a:rPr lang="en-US"/>
                  <a:t> safety violations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Though these violations are small instantaneously, some persisted multiple timesteps accumulating violations</a:t>
                </a:r>
              </a:p>
              <a:p>
                <a:pPr marL="742950" lvl="1" indent="-285750">
                  <a:buFont typeface="Arial" panose="020B0604020202020204" pitchFamily="34" charset="0"/>
                  <a:buChar char="•"/>
                </a:pPr>
                <a:r>
                  <a:rPr lang="en-US"/>
                  <a:t>Maximum cumulative violation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𝐸𝑍</m:t>
                        </m:r>
                      </m:sub>
                    </m:sSub>
                  </m:oMath>
                </a14:m>
                <a:r>
                  <a:rPr lang="en-US"/>
                  <a:t>: </a:t>
                </a:r>
                <a14:m>
                  <m:oMath xmlns:m="http://schemas.openxmlformats.org/officeDocument/2006/math">
                    <m:r>
                      <a:rPr lang="en-US" b="0" i="1" smtClean="0">
                        <a:latin typeface="Cambria Math" panose="02040503050406030204" pitchFamily="18" charset="0"/>
                      </a:rPr>
                      <m:t>0.114°</m:t>
                    </m:r>
                  </m:oMath>
                </a14:m>
                <a:endParaRPr lang="en-US"/>
              </a:p>
              <a:p>
                <a:pPr marL="742950" lvl="1" indent="-285750">
                  <a:buFont typeface="Arial" panose="020B0604020202020204" pitchFamily="34" charset="0"/>
                  <a:buChar char="•"/>
                </a:pPr>
                <a:r>
                  <a:rPr lang="en-US"/>
                  <a:t>Maximum cumulative violation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𝐼</m:t>
                        </m:r>
                        <m:r>
                          <a:rPr lang="en-US" i="1">
                            <a:latin typeface="Cambria Math" panose="02040503050406030204" pitchFamily="18" charset="0"/>
                          </a:rPr>
                          <m:t>𝑍</m:t>
                        </m:r>
                      </m:sub>
                    </m:sSub>
                  </m:oMath>
                </a14:m>
                <a:r>
                  <a:rPr lang="en-US"/>
                  <a:t>: </a:t>
                </a:r>
                <a14:m>
                  <m:oMath xmlns:m="http://schemas.openxmlformats.org/officeDocument/2006/math">
                    <m:r>
                      <a:rPr lang="en-US" b="0" i="0" smtClean="0">
                        <a:latin typeface="Cambria Math" panose="02040503050406030204" pitchFamily="18" charset="0"/>
                      </a:rPr>
                      <m:t>6.2</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i="1">
                        <a:latin typeface="Cambria Math" panose="02040503050406030204" pitchFamily="18" charset="0"/>
                      </a:rPr>
                      <m:t>°</m:t>
                    </m:r>
                  </m:oMath>
                </a14:m>
                <a:endParaRPr lang="en-US"/>
              </a:p>
            </p:txBody>
          </p:sp>
        </mc:Choice>
        <mc:Fallback xmlns="">
          <p:sp>
            <p:nvSpPr>
              <p:cNvPr id="3" name="TextBox 2">
                <a:extLst>
                  <a:ext uri="{FF2B5EF4-FFF2-40B4-BE49-F238E27FC236}">
                    <a16:creationId xmlns:a16="http://schemas.microsoft.com/office/drawing/2014/main" id="{897489E7-5A79-9965-4951-D5B8D98547BF}"/>
                  </a:ext>
                </a:extLst>
              </p:cNvPr>
              <p:cNvSpPr txBox="1">
                <a:spLocks noRot="1" noChangeAspect="1" noMove="1" noResize="1" noEditPoints="1" noAdjustHandles="1" noChangeArrowheads="1" noChangeShapeType="1" noTextEdit="1"/>
              </p:cNvSpPr>
              <p:nvPr/>
            </p:nvSpPr>
            <p:spPr>
              <a:xfrm>
                <a:off x="304799" y="1038099"/>
                <a:ext cx="6820620" cy="3416320"/>
              </a:xfrm>
              <a:prstGeom prst="rect">
                <a:avLst/>
              </a:prstGeom>
              <a:blipFill>
                <a:blip r:embed="rId4"/>
                <a:stretch>
                  <a:fillRect l="-536" t="-891" r="-447" b="-1783"/>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DE4CB009-6B66-D561-FF5F-C17E8FBABAD0}"/>
              </a:ext>
            </a:extLst>
          </p:cNvPr>
          <p:cNvSpPr/>
          <p:nvPr/>
        </p:nvSpPr>
        <p:spPr>
          <a:xfrm>
            <a:off x="304797" y="4523458"/>
            <a:ext cx="6739467" cy="888862"/>
          </a:xfrm>
          <a:prstGeom prst="roundRect">
            <a:avLst/>
          </a:prstGeom>
          <a:solidFill>
            <a:schemeClr val="bg2">
              <a:alpha val="5000"/>
            </a:schemeClr>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2"/>
                </a:solidFill>
              </a:rPr>
              <a:t>Key Finding: </a:t>
            </a:r>
            <a:r>
              <a:rPr lang="en-US">
                <a:solidFill>
                  <a:schemeClr val="bg2"/>
                </a:solidFill>
              </a:rPr>
              <a:t>Even with mathematical guarantees runtime assurance filters can be violated under adversarial conditions generated by AST that are missed by random testing</a:t>
            </a:r>
          </a:p>
        </p:txBody>
      </p:sp>
      <p:sp>
        <p:nvSpPr>
          <p:cNvPr id="5" name="Rectangle: Rounded Corners 4">
            <a:extLst>
              <a:ext uri="{FF2B5EF4-FFF2-40B4-BE49-F238E27FC236}">
                <a16:creationId xmlns:a16="http://schemas.microsoft.com/office/drawing/2014/main" id="{6E249589-EF2A-C394-FC77-533852BBBF8A}"/>
              </a:ext>
            </a:extLst>
          </p:cNvPr>
          <p:cNvSpPr/>
          <p:nvPr/>
        </p:nvSpPr>
        <p:spPr>
          <a:xfrm>
            <a:off x="304797" y="5481360"/>
            <a:ext cx="6739467" cy="1007396"/>
          </a:xfrm>
          <a:prstGeom prst="roundRect">
            <a:avLst/>
          </a:prstGeom>
          <a:solidFill>
            <a:srgbClr val="FF6600">
              <a:alpha val="5098"/>
            </a:srgbClr>
          </a:solid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6600"/>
                </a:solidFill>
              </a:rPr>
              <a:t>Can AST stress the </a:t>
            </a:r>
            <a:r>
              <a:rPr lang="en-US" b="1">
                <a:solidFill>
                  <a:srgbClr val="FF6600"/>
                </a:solidFill>
              </a:rPr>
              <a:t>complete integrated system</a:t>
            </a:r>
            <a:r>
              <a:rPr lang="en-US">
                <a:solidFill>
                  <a:srgbClr val="FF6600"/>
                </a:solidFill>
              </a:rPr>
              <a:t> - the neural network, the RTA filter, and the spacecraft dynamics all working together at different rates?</a:t>
            </a:r>
          </a:p>
        </p:txBody>
      </p:sp>
      <p:sp>
        <p:nvSpPr>
          <p:cNvPr id="7" name="TextBox 6">
            <a:extLst>
              <a:ext uri="{FF2B5EF4-FFF2-40B4-BE49-F238E27FC236}">
                <a16:creationId xmlns:a16="http://schemas.microsoft.com/office/drawing/2014/main" id="{FC75B44E-A31B-B551-FDA4-8338CC9816B7}"/>
              </a:ext>
            </a:extLst>
          </p:cNvPr>
          <p:cNvSpPr txBox="1"/>
          <p:nvPr/>
        </p:nvSpPr>
        <p:spPr>
          <a:xfrm>
            <a:off x="9883985" y="2000224"/>
            <a:ext cx="2003216" cy="461665"/>
          </a:xfrm>
          <a:prstGeom prst="rect">
            <a:avLst/>
          </a:prstGeom>
          <a:noFill/>
        </p:spPr>
        <p:txBody>
          <a:bodyPr wrap="square" rtlCol="0">
            <a:spAutoFit/>
          </a:bodyPr>
          <a:lstStyle/>
          <a:p>
            <a:r>
              <a:rPr lang="en-US" sz="2400" b="1">
                <a:solidFill>
                  <a:srgbClr val="FF0000"/>
                </a:solidFill>
              </a:rPr>
              <a:t>6 Violations</a:t>
            </a:r>
          </a:p>
        </p:txBody>
      </p:sp>
      <p:sp>
        <p:nvSpPr>
          <p:cNvPr id="8" name="TextBox 7">
            <a:extLst>
              <a:ext uri="{FF2B5EF4-FFF2-40B4-BE49-F238E27FC236}">
                <a16:creationId xmlns:a16="http://schemas.microsoft.com/office/drawing/2014/main" id="{7C8B181D-978A-7B8D-5AE7-7B87DE4B3B29}"/>
              </a:ext>
            </a:extLst>
          </p:cNvPr>
          <p:cNvSpPr txBox="1"/>
          <p:nvPr/>
        </p:nvSpPr>
        <p:spPr>
          <a:xfrm>
            <a:off x="9780618" y="4571142"/>
            <a:ext cx="2336800" cy="461665"/>
          </a:xfrm>
          <a:prstGeom prst="rect">
            <a:avLst/>
          </a:prstGeom>
          <a:noFill/>
        </p:spPr>
        <p:txBody>
          <a:bodyPr wrap="square" rtlCol="0">
            <a:spAutoFit/>
          </a:bodyPr>
          <a:lstStyle/>
          <a:p>
            <a:r>
              <a:rPr lang="en-US" sz="2400" b="1">
                <a:solidFill>
                  <a:srgbClr val="FF0000"/>
                </a:solidFill>
              </a:rPr>
              <a:t>13 Violations</a:t>
            </a:r>
          </a:p>
        </p:txBody>
      </p:sp>
    </p:spTree>
    <p:extLst>
      <p:ext uri="{BB962C8B-B14F-4D97-AF65-F5344CB8AC3E}">
        <p14:creationId xmlns:p14="http://schemas.microsoft.com/office/powerpoint/2010/main" val="26214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C451-5C5A-8DAC-326C-04D0AF1F59DF}"/>
              </a:ext>
            </a:extLst>
          </p:cNvPr>
          <p:cNvSpPr>
            <a:spLocks noGrp="1"/>
          </p:cNvSpPr>
          <p:nvPr>
            <p:ph type="title"/>
          </p:nvPr>
        </p:nvSpPr>
        <p:spPr/>
        <p:txBody>
          <a:bodyPr/>
          <a:lstStyle/>
          <a:p>
            <a:r>
              <a:rPr lang="en-US"/>
              <a:t>Runtime Assured NNCS Testing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BBCC4BE-B0D1-2180-E446-A15AB2C90A89}"/>
                  </a:ext>
                </a:extLst>
              </p:cNvPr>
              <p:cNvSpPr>
                <a:spLocks noGrp="1"/>
              </p:cNvSpPr>
              <p:nvPr>
                <p:ph sz="quarter" idx="15"/>
              </p:nvPr>
            </p:nvSpPr>
            <p:spPr>
              <a:xfrm>
                <a:off x="142265" y="814685"/>
                <a:ext cx="6710396" cy="4798717"/>
              </a:xfrm>
            </p:spPr>
            <p:txBody>
              <a:bodyPr/>
              <a:lstStyle/>
              <a:p>
                <a:r>
                  <a:rPr lang="en-US" b="1">
                    <a:solidFill>
                      <a:schemeClr val="bg2"/>
                    </a:solidFill>
                  </a:rPr>
                  <a:t>Initial state space: </a:t>
                </a:r>
                <a:r>
                  <a:rPr lang="en-US"/>
                  <a:t>Mission and Sun angles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𝑀</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𝑆</m:t>
                            </m:r>
                          </m:sub>
                        </m:sSub>
                      </m:e>
                    </m:d>
                  </m:oMath>
                </a14:m>
                <a:endParaRPr lang="en-US"/>
              </a:p>
              <a:p>
                <a:r>
                  <a:rPr lang="en-US" b="1">
                    <a:solidFill>
                      <a:schemeClr val="bg2"/>
                    </a:solidFill>
                  </a:rPr>
                  <a:t>Online adversarial input: </a:t>
                </a:r>
                <a:r>
                  <a:rPr lang="en-US"/>
                  <a:t>Angular velocity disturbances </a:t>
                </a:r>
                <a14:m>
                  <m:oMath xmlns:m="http://schemas.openxmlformats.org/officeDocument/2006/math">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𝝎</m:t>
                        </m:r>
                      </m:e>
                    </m:acc>
                  </m:oMath>
                </a14:m>
                <a:r>
                  <a:rPr lang="en-US"/>
                  <a:t> </a:t>
                </a:r>
              </a:p>
              <a:p>
                <a:r>
                  <a:rPr lang="en-US" b="1">
                    <a:solidFill>
                      <a:schemeClr val="bg2"/>
                    </a:solidFill>
                  </a:rPr>
                  <a:t>Primary objective: </a:t>
                </a:r>
                <a:r>
                  <a:rPr lang="en-US"/>
                  <a:t>Assess integrated RTA+NN performance</a:t>
                </a:r>
              </a:p>
              <a:p>
                <a:r>
                  <a:rPr lang="en-US" b="1">
                    <a:solidFill>
                      <a:schemeClr val="bg2"/>
                    </a:solidFill>
                  </a:rPr>
                  <a:t>Failure definition: </a:t>
                </a:r>
                <a:r>
                  <a:rPr lang="en-US"/>
                  <a:t>Mission degradation, safety violation, control effort</a:t>
                </a:r>
              </a:p>
              <a:p>
                <a:r>
                  <a:rPr lang="en-US"/>
                  <a:t>Monte Carlo Approach</a:t>
                </a:r>
              </a:p>
              <a:p>
                <a:pPr lvl="1"/>
                <a:r>
                  <a:rPr lang="en-US"/>
                  <a:t>Initial conditions:</a:t>
                </a:r>
              </a:p>
              <a:p>
                <a:pPr lvl="1"/>
                <a:endParaRPr lang="en-US"/>
              </a:p>
              <a:p>
                <a:pPr lvl="1"/>
                <a:r>
                  <a:rPr lang="en-US"/>
                  <a:t> Angular velocity disturbances:</a:t>
                </a:r>
              </a:p>
              <a:p>
                <a:r>
                  <a:rPr lang="en-US"/>
                  <a:t>Our approach</a:t>
                </a:r>
              </a:p>
              <a:p>
                <a:pPr lvl="1"/>
                <a:r>
                  <a:rPr lang="en-US"/>
                  <a:t>Initial conditions: Same initial conditions as Monte Carlo Approach because t-way testing is trivial for a two-dimensional state-space</a:t>
                </a:r>
              </a:p>
              <a:p>
                <a:pPr lvl="1"/>
                <a:r>
                  <a:rPr lang="en-US"/>
                  <a:t>Angular velocity disturbances: AST using MCTS-PW</a:t>
                </a:r>
              </a:p>
              <a:p>
                <a:pPr lvl="1"/>
                <a:endParaRPr lang="en-US"/>
              </a:p>
              <a:p>
                <a:endParaRPr lang="en-US"/>
              </a:p>
            </p:txBody>
          </p:sp>
        </mc:Choice>
        <mc:Fallback xmlns="">
          <p:sp>
            <p:nvSpPr>
              <p:cNvPr id="5" name="Content Placeholder 4">
                <a:extLst>
                  <a:ext uri="{FF2B5EF4-FFF2-40B4-BE49-F238E27FC236}">
                    <a16:creationId xmlns:a16="http://schemas.microsoft.com/office/drawing/2014/main" id="{DBBCC4BE-B0D1-2180-E446-A15AB2C90A89}"/>
                  </a:ext>
                </a:extLst>
              </p:cNvPr>
              <p:cNvSpPr>
                <a:spLocks noGrp="1" noRot="1" noChangeAspect="1" noMove="1" noResize="1" noEditPoints="1" noAdjustHandles="1" noChangeArrowheads="1" noChangeShapeType="1" noTextEdit="1"/>
              </p:cNvSpPr>
              <p:nvPr>
                <p:ph sz="quarter" idx="15"/>
              </p:nvPr>
            </p:nvSpPr>
            <p:spPr>
              <a:xfrm>
                <a:off x="142265" y="814685"/>
                <a:ext cx="6710396" cy="4798717"/>
              </a:xfrm>
              <a:blipFill>
                <a:blip r:embed="rId2"/>
                <a:stretch>
                  <a:fillRect l="-999" t="-1906" r="-2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0917BB-1339-3589-302D-EE8757429693}"/>
                  </a:ext>
                </a:extLst>
              </p:cNvPr>
              <p:cNvSpPr txBox="1"/>
              <p:nvPr/>
            </p:nvSpPr>
            <p:spPr>
              <a:xfrm>
                <a:off x="2242268" y="2717574"/>
                <a:ext cx="4265980" cy="6752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𝜃</m:t>
                          </m:r>
                        </m:e>
                        <m:sub>
                          <m:r>
                            <a:rPr lang="en-US" sz="1400" b="0" i="1" smtClean="0">
                              <a:latin typeface="Cambria Math" panose="02040503050406030204" pitchFamily="18" charset="0"/>
                            </a:rPr>
                            <m:t>𝑀</m:t>
                          </m:r>
                        </m:sub>
                      </m:sSub>
                      <m:r>
                        <a:rPr lang="en-US" sz="1400" b="0" i="1" smtClean="0">
                          <a:latin typeface="Cambria Math" panose="02040503050406030204" pitchFamily="18" charset="0"/>
                        </a:rPr>
                        <m:t>∼</m:t>
                      </m:r>
                      <m:r>
                        <a:rPr lang="en-US" sz="1400" b="0" i="1" smtClean="0">
                          <a:latin typeface="Cambria Math" panose="02040503050406030204" pitchFamily="18" charset="0"/>
                        </a:rPr>
                        <m:t>𝒰</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0,2</m:t>
                          </m:r>
                          <m:r>
                            <a:rPr lang="en-US" sz="1400" b="0" i="1" smtClean="0">
                              <a:latin typeface="Cambria Math" panose="02040503050406030204" pitchFamily="18" charset="0"/>
                            </a:rPr>
                            <m:t>𝜋</m:t>
                          </m:r>
                        </m:e>
                      </m:d>
                    </m:oMath>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𝜃</m:t>
                          </m:r>
                        </m:e>
                        <m:sub>
                          <m:r>
                            <a:rPr lang="en-US" sz="1400" b="0" i="1" smtClean="0">
                              <a:latin typeface="Cambria Math" panose="02040503050406030204" pitchFamily="18" charset="0"/>
                            </a:rPr>
                            <m:t>𝑆</m:t>
                          </m:r>
                        </m:sub>
                      </m:sSub>
                      <m:r>
                        <a:rPr lang="en-US" sz="1400" b="0" i="1" smtClean="0">
                          <a:latin typeface="Cambria Math" panose="02040503050406030204" pitchFamily="18" charset="0"/>
                        </a:rPr>
                        <m:t>∼</m:t>
                      </m:r>
                      <m:r>
                        <a:rPr lang="en-US" sz="1400" b="0" i="1" smtClean="0">
                          <a:latin typeface="Cambria Math" panose="02040503050406030204" pitchFamily="18" charset="0"/>
                        </a:rPr>
                        <m:t>𝒰</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0,2</m:t>
                          </m:r>
                          <m:r>
                            <a:rPr lang="en-US" sz="1400" b="0" i="1" smtClean="0">
                              <a:latin typeface="Cambria Math" panose="02040503050406030204" pitchFamily="18" charset="0"/>
                            </a:rPr>
                            <m:t>𝜋</m:t>
                          </m:r>
                        </m:e>
                      </m:d>
                      <m:r>
                        <a:rPr lang="en-US" sz="1400" b="0" i="1" smtClean="0">
                          <a:latin typeface="Cambria Math" panose="02040503050406030204" pitchFamily="18" charset="0"/>
                        </a:rPr>
                        <m:t>\</m:t>
                      </m:r>
                      <m:d>
                        <m:dPr>
                          <m:begChr m:val="["/>
                          <m:endChr m:val="]"/>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𝜃</m:t>
                              </m:r>
                            </m:e>
                            <m:sub>
                              <m:r>
                                <a:rPr lang="en-US" sz="1400" b="0" i="1" smtClean="0">
                                  <a:latin typeface="Cambria Math" panose="02040503050406030204" pitchFamily="18" charset="0"/>
                                </a:rPr>
                                <m:t>𝑀</m:t>
                              </m:r>
                            </m:sub>
                          </m:sSub>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𝛼</m:t>
                                      </m:r>
                                    </m:e>
                                    <m:sub>
                                      <m:r>
                                        <a:rPr lang="en-US" sz="1400" b="0" i="1" smtClean="0">
                                          <a:latin typeface="Cambria Math" panose="02040503050406030204" pitchFamily="18" charset="0"/>
                                        </a:rPr>
                                        <m:t>𝐹𝑂𝑉</m:t>
                                      </m:r>
                                    </m:sub>
                                  </m:sSub>
                                </m:num>
                                <m:den>
                                  <m:r>
                                    <a:rPr lang="en-US" sz="1400" b="0" i="1" smtClean="0">
                                      <a:latin typeface="Cambria Math" panose="02040503050406030204" pitchFamily="18" charset="0"/>
                                    </a:rPr>
                                    <m:t>2</m:t>
                                  </m:r>
                                </m:den>
                              </m:f>
                              <m:r>
                                <a:rPr lang="en-US" sz="1400" b="0" i="1" smtClean="0">
                                  <a:latin typeface="Cambria Math" panose="02040503050406030204" pitchFamily="18" charset="0"/>
                                </a:rPr>
                                <m:t>+</m:t>
                              </m:r>
                              <m:r>
                                <a:rPr lang="en-US" sz="1400" b="0" i="1" smtClean="0">
                                  <a:latin typeface="Cambria Math" panose="02040503050406030204" pitchFamily="18" charset="0"/>
                                </a:rPr>
                                <m:t>𝛽</m:t>
                              </m:r>
                            </m:e>
                          </m:d>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𝜃</m:t>
                              </m:r>
                            </m:e>
                            <m:sub>
                              <m:r>
                                <a:rPr lang="en-US" sz="1400" b="0" i="1" smtClean="0">
                                  <a:latin typeface="Cambria Math" panose="02040503050406030204" pitchFamily="18" charset="0"/>
                                </a:rPr>
                                <m:t>𝑀</m:t>
                              </m:r>
                            </m:sub>
                          </m:sSub>
                          <m:r>
                            <a:rPr lang="en-US" sz="1400" b="0" i="1" smtClean="0">
                              <a:latin typeface="Cambria Math" panose="02040503050406030204" pitchFamily="18" charset="0"/>
                            </a:rPr>
                            <m:t>+</m:t>
                          </m:r>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𝛼</m:t>
                                      </m:r>
                                    </m:e>
                                    <m:sub>
                                      <m:r>
                                        <a:rPr lang="en-US" sz="1400" i="1">
                                          <a:latin typeface="Cambria Math" panose="02040503050406030204" pitchFamily="18" charset="0"/>
                                        </a:rPr>
                                        <m:t>𝐹𝑂𝑉</m:t>
                                      </m:r>
                                    </m:sub>
                                  </m:sSub>
                                </m:num>
                                <m:den>
                                  <m:r>
                                    <a:rPr lang="en-US" sz="1400" i="1">
                                      <a:latin typeface="Cambria Math" panose="02040503050406030204" pitchFamily="18" charset="0"/>
                                    </a:rPr>
                                    <m:t>2</m:t>
                                  </m:r>
                                </m:den>
                              </m:f>
                              <m:r>
                                <a:rPr lang="en-US" sz="1400" i="1">
                                  <a:latin typeface="Cambria Math" panose="02040503050406030204" pitchFamily="18" charset="0"/>
                                </a:rPr>
                                <m:t>+</m:t>
                              </m:r>
                              <m:r>
                                <a:rPr lang="en-US" sz="1400" i="1">
                                  <a:latin typeface="Cambria Math" panose="02040503050406030204" pitchFamily="18" charset="0"/>
                                </a:rPr>
                                <m:t>𝛽</m:t>
                              </m:r>
                            </m:e>
                          </m:d>
                        </m:e>
                      </m:d>
                    </m:oMath>
                  </m:oMathPara>
                </a14:m>
                <a:endParaRPr lang="en-US"/>
              </a:p>
            </p:txBody>
          </p:sp>
        </mc:Choice>
        <mc:Fallback xmlns="">
          <p:sp>
            <p:nvSpPr>
              <p:cNvPr id="7" name="TextBox 6">
                <a:extLst>
                  <a:ext uri="{FF2B5EF4-FFF2-40B4-BE49-F238E27FC236}">
                    <a16:creationId xmlns:a16="http://schemas.microsoft.com/office/drawing/2014/main" id="{0F0917BB-1339-3589-302D-EE8757429693}"/>
                  </a:ext>
                </a:extLst>
              </p:cNvPr>
              <p:cNvSpPr txBox="1">
                <a:spLocks noRot="1" noChangeAspect="1" noMove="1" noResize="1" noEditPoints="1" noAdjustHandles="1" noChangeArrowheads="1" noChangeShapeType="1" noTextEdit="1"/>
              </p:cNvSpPr>
              <p:nvPr/>
            </p:nvSpPr>
            <p:spPr>
              <a:xfrm>
                <a:off x="2242268" y="2717574"/>
                <a:ext cx="4265980" cy="6752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582FB2C-43B0-09FB-71E1-BC271E59FD1F}"/>
                  </a:ext>
                </a:extLst>
              </p:cNvPr>
              <p:cNvSpPr txBox="1"/>
              <p:nvPr/>
            </p:nvSpPr>
            <p:spPr>
              <a:xfrm>
                <a:off x="3465392" y="3337669"/>
                <a:ext cx="1950316"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𝝎</m:t>
                          </m:r>
                        </m:e>
                      </m:acc>
                      <m:r>
                        <a:rPr lang="en-US" sz="1600" b="1" i="1" smtClean="0">
                          <a:solidFill>
                            <a:srgbClr val="000000"/>
                          </a:solidFill>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𝒰</m:t>
                          </m:r>
                          <m:d>
                            <m:dPr>
                              <m:ctrlPr>
                                <a:rPr lang="en-US" sz="1600" i="1">
                                  <a:latin typeface="Cambria Math" panose="02040503050406030204" pitchFamily="18" charset="0"/>
                                </a:rPr>
                              </m:ctrlPr>
                            </m:dPr>
                            <m:e>
                              <m:r>
                                <a:rPr lang="en-US" sz="1600" i="1">
                                  <a:latin typeface="Cambria Math" panose="02040503050406030204" pitchFamily="18" charset="0"/>
                                </a:rPr>
                                <m:t>−</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1</m:t>
                              </m:r>
                            </m:e>
                          </m:d>
                        </m:e>
                        <m:sup>
                          <m:r>
                            <a:rPr lang="en-US" sz="1600" i="1">
                              <a:latin typeface="Cambria Math" panose="02040503050406030204" pitchFamily="18" charset="0"/>
                            </a:rPr>
                            <m:t>3</m:t>
                          </m:r>
                        </m:sup>
                      </m:sSup>
                      <m:r>
                        <a:rPr lang="en-US" sz="1600" b="0" i="1" smtClean="0">
                          <a:latin typeface="Cambria Math" panose="02040503050406030204" pitchFamily="18" charset="0"/>
                        </a:rPr>
                        <m:t> °/</m:t>
                      </m:r>
                      <m:r>
                        <a:rPr lang="en-US" sz="1600" b="0" i="1" smtClean="0">
                          <a:latin typeface="Cambria Math" panose="02040503050406030204" pitchFamily="18" charset="0"/>
                        </a:rPr>
                        <m:t>𝑠</m:t>
                      </m:r>
                    </m:oMath>
                  </m:oMathPara>
                </a14:m>
                <a:endParaRPr lang="en-US"/>
              </a:p>
            </p:txBody>
          </p:sp>
        </mc:Choice>
        <mc:Fallback xmlns="">
          <p:sp>
            <p:nvSpPr>
              <p:cNvPr id="9" name="TextBox 8">
                <a:extLst>
                  <a:ext uri="{FF2B5EF4-FFF2-40B4-BE49-F238E27FC236}">
                    <a16:creationId xmlns:a16="http://schemas.microsoft.com/office/drawing/2014/main" id="{8582FB2C-43B0-09FB-71E1-BC271E59FD1F}"/>
                  </a:ext>
                </a:extLst>
              </p:cNvPr>
              <p:cNvSpPr txBox="1">
                <a:spLocks noRot="1" noChangeAspect="1" noMove="1" noResize="1" noEditPoints="1" noAdjustHandles="1" noChangeArrowheads="1" noChangeShapeType="1" noTextEdit="1"/>
              </p:cNvSpPr>
              <p:nvPr/>
            </p:nvSpPr>
            <p:spPr>
              <a:xfrm>
                <a:off x="3465392" y="3337669"/>
                <a:ext cx="1950316" cy="338554"/>
              </a:xfrm>
              <a:prstGeom prst="rect">
                <a:avLst/>
              </a:prstGeom>
              <a:blipFill>
                <a:blip r:embed="rId4"/>
                <a:stretch>
                  <a:fillRect b="-1272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6DEAC3BE-BA0C-40FB-2D48-F7A8024AA307}"/>
              </a:ext>
            </a:extLst>
          </p:cNvPr>
          <p:cNvPicPr>
            <a:picLocks noChangeAspect="1"/>
          </p:cNvPicPr>
          <p:nvPr/>
        </p:nvPicPr>
        <p:blipFill>
          <a:blip r:embed="rId5"/>
          <a:stretch>
            <a:fillRect/>
          </a:stretch>
        </p:blipFill>
        <p:spPr>
          <a:xfrm>
            <a:off x="6852661" y="1304555"/>
            <a:ext cx="4984826" cy="1585515"/>
          </a:xfrm>
          <a:prstGeom prst="rect">
            <a:avLst/>
          </a:prstGeom>
        </p:spPr>
      </p:pic>
      <p:grpSp>
        <p:nvGrpSpPr>
          <p:cNvPr id="11" name="Group 10">
            <a:extLst>
              <a:ext uri="{FF2B5EF4-FFF2-40B4-BE49-F238E27FC236}">
                <a16:creationId xmlns:a16="http://schemas.microsoft.com/office/drawing/2014/main" id="{BD774EFB-5EA3-74B5-D5CA-F39A06AC9932}"/>
              </a:ext>
            </a:extLst>
          </p:cNvPr>
          <p:cNvGrpSpPr/>
          <p:nvPr/>
        </p:nvGrpSpPr>
        <p:grpSpPr>
          <a:xfrm>
            <a:off x="588793" y="4766686"/>
            <a:ext cx="8506792" cy="1116869"/>
            <a:chOff x="2794310" y="3558864"/>
            <a:chExt cx="8506792" cy="1116869"/>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31B464F-6080-6384-2A91-9B60A7975853}"/>
                    </a:ext>
                  </a:extLst>
                </p:cNvPr>
                <p:cNvSpPr txBox="1"/>
                <p:nvPr/>
              </p:nvSpPr>
              <p:spPr>
                <a:xfrm>
                  <a:off x="2794310" y="3565877"/>
                  <a:ext cx="3969035" cy="110985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𝑅</m:t>
                        </m:r>
                        <m:d>
                          <m:dPr>
                            <m:ctrlPr>
                              <a:rPr lang="en-US" sz="1600" b="0" i="1" smtClean="0">
                                <a:latin typeface="Cambria Math" panose="02040503050406030204" pitchFamily="18" charset="0"/>
                              </a:rPr>
                            </m:ctrlPr>
                          </m:dPr>
                          <m:e>
                            <m:r>
                              <a:rPr lang="en-US" sz="1600" b="1" i="1" smtClean="0">
                                <a:latin typeface="Cambria Math" panose="02040503050406030204" pitchFamily="18" charset="0"/>
                              </a:rPr>
                              <m:t>𝒙</m:t>
                            </m:r>
                            <m:r>
                              <a:rPr lang="en-US" sz="1600" b="1" i="1" smtClean="0">
                                <a:latin typeface="Cambria Math" panose="02040503050406030204" pitchFamily="18" charset="0"/>
                              </a:rPr>
                              <m:t>,</m:t>
                            </m:r>
                            <m:acc>
                              <m:accPr>
                                <m:chr m:val="̃"/>
                                <m:ctrlPr>
                                  <a:rPr lang="en-US"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𝝎</m:t>
                                </m:r>
                              </m:e>
                            </m:acc>
                            <m:r>
                              <a:rPr lang="en-US" sz="1600" b="0" i="1" smtClean="0">
                                <a:latin typeface="Cambria Math" panose="02040503050406030204" pitchFamily="18" charset="0"/>
                              </a:rPr>
                              <m:t>,</m:t>
                            </m:r>
                            <m:r>
                              <a:rPr lang="en-US" sz="1600" b="0" i="1" smtClean="0">
                                <a:latin typeface="Cambria Math" panose="02040503050406030204" pitchFamily="18" charset="0"/>
                              </a:rPr>
                              <m:t>𝑡</m:t>
                            </m:r>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𝜂</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m:rPr>
                                        <m:nor/>
                                      </m:rPr>
                                      <a:rPr lang="en-US" sz="1600" b="0" i="0" smtClean="0">
                                        <a:latin typeface="Cambria Math" panose="02040503050406030204" pitchFamily="18" charset="0"/>
                                      </a:rPr>
                                      <m:t>safety</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m:rPr>
                                        <m:nor/>
                                      </m:rPr>
                                      <a:rPr lang="en-US" sz="1600" b="0" i="0" smtClean="0">
                                        <a:latin typeface="Cambria Math" panose="02040503050406030204" pitchFamily="18" charset="0"/>
                                      </a:rPr>
                                      <m:t>incl</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m:rPr>
                                        <m:nor/>
                                      </m:rPr>
                                      <a:rPr lang="en-US" sz="1600" b="0" i="0" smtClean="0">
                                        <a:latin typeface="Cambria Math" panose="02040503050406030204" pitchFamily="18" charset="0"/>
                                      </a:rPr>
                                      <m:t>torque</m:t>
                                    </m:r>
                                  </m:sub>
                                </m:sSub>
                                <m:r>
                                  <a:rPr lang="en-US" sz="1600" b="0" i="1" smtClean="0">
                                    <a:latin typeface="Cambria Math" panose="02040503050406030204" pitchFamily="18" charset="0"/>
                                  </a:rPr>
                                  <m:t>,      </m:t>
                                </m:r>
                              </m:e>
                              <m:e>
                                <m:r>
                                  <a:rPr lang="en-US" sz="1600" b="0" i="1" smtClean="0">
                                    <a:latin typeface="Cambria Math" panose="02040503050406030204" pitchFamily="18" charset="0"/>
                                  </a:rPr>
                                  <m:t>𝜇</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m:rPr>
                                        <m:nor/>
                                      </m:rPr>
                                      <a:rPr lang="en-US" sz="1600">
                                        <a:latin typeface="Cambria Math" panose="02040503050406030204" pitchFamily="18" charset="0"/>
                                      </a:rPr>
                                      <m:t>safety</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m:rPr>
                                        <m:nor/>
                                      </m:rPr>
                                      <a:rPr lang="en-US" sz="1600">
                                        <a:latin typeface="Cambria Math" panose="02040503050406030204" pitchFamily="18" charset="0"/>
                                      </a:rPr>
                                      <m:t>incl</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m:rPr>
                                        <m:nor/>
                                      </m:rPr>
                                      <a:rPr lang="en-US" sz="1600">
                                        <a:latin typeface="Cambria Math" panose="02040503050406030204" pitchFamily="18" charset="0"/>
                                      </a:rPr>
                                      <m:t>torque</m:t>
                                    </m:r>
                                  </m:sub>
                                </m:sSub>
                                <m:r>
                                  <a:rPr lang="en-US" sz="1600" b="0" i="1" smtClean="0">
                                    <a:latin typeface="Cambria Math" panose="02040503050406030204" pitchFamily="18" charset="0"/>
                                  </a:rPr>
                                  <m:t>),  </m:t>
                                </m:r>
                              </m:e>
                              <m:e>
                                <m:r>
                                  <m:rPr>
                                    <m:nor/>
                                  </m:rPr>
                                  <a:rPr lang="en-US" sz="1600" b="0" i="0" smtClean="0">
                                    <a:latin typeface="Cambria Math" panose="02040503050406030204" pitchFamily="18" charset="0"/>
                                  </a:rPr>
                                  <m:t>log</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𝑝</m:t>
                                    </m:r>
                                    <m:d>
                                      <m:dPr>
                                        <m:ctrlPr>
                                          <a:rPr lang="en-US" sz="1600" b="0" i="1" smtClean="0">
                                            <a:latin typeface="Cambria Math" panose="02040503050406030204" pitchFamily="18" charset="0"/>
                                          </a:rPr>
                                        </m:ctrlPr>
                                      </m:dPr>
                                      <m:e>
                                        <m:acc>
                                          <m:accPr>
                                            <m:chr m:val="̃"/>
                                            <m:ctrlPr>
                                              <a:rPr lang="en-US"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𝝎</m:t>
                                            </m:r>
                                          </m:e>
                                        </m:acc>
                                      </m:e>
                                    </m:d>
                                  </m:e>
                                </m:d>
                                <m:r>
                                  <a:rPr lang="en-US" sz="1600" b="0" i="1" smtClean="0">
                                    <a:latin typeface="Cambria Math" panose="02040503050406030204" pitchFamily="18" charset="0"/>
                                  </a:rPr>
                                  <m:t>,                                     </m:t>
                                </m:r>
                              </m:e>
                            </m:eqArr>
                          </m:e>
                        </m:d>
                      </m:oMath>
                    </m:oMathPara>
                  </a14:m>
                  <a:endParaRPr lang="en-US"/>
                </a:p>
              </p:txBody>
            </p:sp>
          </mc:Choice>
          <mc:Fallback xmlns="">
            <p:sp>
              <p:nvSpPr>
                <p:cNvPr id="12" name="TextBox 11">
                  <a:extLst>
                    <a:ext uri="{FF2B5EF4-FFF2-40B4-BE49-F238E27FC236}">
                      <a16:creationId xmlns:a16="http://schemas.microsoft.com/office/drawing/2014/main" id="{731B464F-6080-6384-2A91-9B60A7975853}"/>
                    </a:ext>
                  </a:extLst>
                </p:cNvPr>
                <p:cNvSpPr txBox="1">
                  <a:spLocks noRot="1" noChangeAspect="1" noMove="1" noResize="1" noEditPoints="1" noAdjustHandles="1" noChangeArrowheads="1" noChangeShapeType="1" noTextEdit="1"/>
                </p:cNvSpPr>
                <p:nvPr/>
              </p:nvSpPr>
              <p:spPr>
                <a:xfrm>
                  <a:off x="2794310" y="3565877"/>
                  <a:ext cx="3969035" cy="110985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2847EFE-57B3-6BE3-C751-7BCAF76831FA}"/>
                    </a:ext>
                  </a:extLst>
                </p:cNvPr>
                <p:cNvSpPr txBox="1"/>
                <p:nvPr/>
              </p:nvSpPr>
              <p:spPr>
                <a:xfrm>
                  <a:off x="7190720" y="4175474"/>
                  <a:ext cx="4110382"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600" i="0">
                            <a:latin typeface="Cambria Math" panose="02040503050406030204" pitchFamily="18" charset="0"/>
                          </a:rPr>
                          <m:t>if</m:t>
                        </m:r>
                        <m:r>
                          <m:rPr>
                            <m:nor/>
                          </m:rPr>
                          <a:rPr lang="en-US" sz="1600" i="0">
                            <a:latin typeface="Cambria Math" panose="02040503050406030204" pitchFamily="18" charset="0"/>
                          </a:rPr>
                          <m:t> </m:t>
                        </m:r>
                        <m:r>
                          <m:rPr>
                            <m:nor/>
                          </m:rPr>
                          <a:rPr lang="en-US" sz="1600" i="0">
                            <a:latin typeface="Cambria Math" panose="02040503050406030204" pitchFamily="18" charset="0"/>
                          </a:rPr>
                          <m:t>no</m:t>
                        </m:r>
                        <m:r>
                          <m:rPr>
                            <m:nor/>
                          </m:rPr>
                          <a:rPr lang="en-US" sz="1600" i="0">
                            <a:latin typeface="Cambria Math" panose="02040503050406030204" pitchFamily="18" charset="0"/>
                          </a:rPr>
                          <m:t> </m:t>
                        </m:r>
                        <m:r>
                          <m:rPr>
                            <m:nor/>
                          </m:rPr>
                          <a:rPr lang="en-US" sz="1600" i="0">
                            <a:latin typeface="Cambria Math" panose="02040503050406030204" pitchFamily="18" charset="0"/>
                          </a:rPr>
                          <m:t>safety</m:t>
                        </m:r>
                        <m:r>
                          <m:rPr>
                            <m:nor/>
                          </m:rPr>
                          <a:rPr lang="en-US" sz="1600" i="0">
                            <a:latin typeface="Cambria Math" panose="02040503050406030204" pitchFamily="18" charset="0"/>
                          </a:rPr>
                          <m:t> </m:t>
                        </m:r>
                        <m:r>
                          <m:rPr>
                            <m:nor/>
                          </m:rPr>
                          <a:rPr lang="en-US" sz="1600" i="0">
                            <a:latin typeface="Cambria Math" panose="02040503050406030204" pitchFamily="18" charset="0"/>
                          </a:rPr>
                          <m:t>violation</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and</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intermediate</m:t>
                        </m:r>
                      </m:oMath>
                    </m:oMathPara>
                  </a14:m>
                  <a:endParaRPr lang="en-US"/>
                </a:p>
              </p:txBody>
            </p:sp>
          </mc:Choice>
          <mc:Fallback xmlns="">
            <p:sp>
              <p:nvSpPr>
                <p:cNvPr id="13" name="TextBox 12">
                  <a:extLst>
                    <a:ext uri="{FF2B5EF4-FFF2-40B4-BE49-F238E27FC236}">
                      <a16:creationId xmlns:a16="http://schemas.microsoft.com/office/drawing/2014/main" id="{72847EFE-57B3-6BE3-C751-7BCAF76831FA}"/>
                    </a:ext>
                  </a:extLst>
                </p:cNvPr>
                <p:cNvSpPr txBox="1">
                  <a:spLocks noRot="1" noChangeAspect="1" noMove="1" noResize="1" noEditPoints="1" noAdjustHandles="1" noChangeArrowheads="1" noChangeShapeType="1" noTextEdit="1"/>
                </p:cNvSpPr>
                <p:nvPr/>
              </p:nvSpPr>
              <p:spPr>
                <a:xfrm>
                  <a:off x="7190720" y="4175474"/>
                  <a:ext cx="4110382" cy="338554"/>
                </a:xfrm>
                <a:prstGeom prst="rect">
                  <a:avLst/>
                </a:prstGeom>
                <a:blipFill>
                  <a:blip r:embed="rId7"/>
                  <a:stretch>
                    <a:fillRect b="-10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028089-577D-7BA8-0BAD-200F57CA6D5B}"/>
                    </a:ext>
                  </a:extLst>
                </p:cNvPr>
                <p:cNvSpPr txBox="1"/>
                <p:nvPr/>
              </p:nvSpPr>
              <p:spPr>
                <a:xfrm>
                  <a:off x="7368259" y="3558864"/>
                  <a:ext cx="1877652"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600" smtClean="0">
                            <a:latin typeface="Cambria Math" panose="02040503050406030204" pitchFamily="18" charset="0"/>
                          </a:rPr>
                          <m:t>if</m:t>
                        </m:r>
                        <m:r>
                          <a:rPr lang="en-US" sz="1600" i="1">
                            <a:latin typeface="Cambria Math" panose="02040503050406030204" pitchFamily="18" charset="0"/>
                          </a:rPr>
                          <m:t> </m:t>
                        </m:r>
                        <m:r>
                          <m:rPr>
                            <m:nor/>
                          </m:rPr>
                          <a:rPr lang="en-US" sz="1600" b="0" i="0" smtClean="0">
                            <a:latin typeface="Cambria Math" panose="02040503050406030204" pitchFamily="18" charset="0"/>
                          </a:rPr>
                          <m:t>safety</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violated</m:t>
                        </m:r>
                      </m:oMath>
                    </m:oMathPara>
                  </a14:m>
                  <a:endParaRPr lang="en-US" sz="1600"/>
                </a:p>
              </p:txBody>
            </p:sp>
          </mc:Choice>
          <mc:Fallback xmlns="">
            <p:sp>
              <p:nvSpPr>
                <p:cNvPr id="14" name="TextBox 13">
                  <a:extLst>
                    <a:ext uri="{FF2B5EF4-FFF2-40B4-BE49-F238E27FC236}">
                      <a16:creationId xmlns:a16="http://schemas.microsoft.com/office/drawing/2014/main" id="{B5028089-577D-7BA8-0BAD-200F57CA6D5B}"/>
                    </a:ext>
                  </a:extLst>
                </p:cNvPr>
                <p:cNvSpPr txBox="1">
                  <a:spLocks noRot="1" noChangeAspect="1" noMove="1" noResize="1" noEditPoints="1" noAdjustHandles="1" noChangeArrowheads="1" noChangeShapeType="1" noTextEdit="1"/>
                </p:cNvSpPr>
                <p:nvPr/>
              </p:nvSpPr>
              <p:spPr>
                <a:xfrm>
                  <a:off x="7368259" y="3558864"/>
                  <a:ext cx="1877652" cy="338554"/>
                </a:xfrm>
                <a:prstGeom prst="rect">
                  <a:avLst/>
                </a:prstGeom>
                <a:blipFill>
                  <a:blip r:embed="rId8"/>
                  <a:stretch>
                    <a:fillRect b="-127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4D353AF-5DC5-5397-A41B-C61A2ECCBE3D}"/>
                    </a:ext>
                  </a:extLst>
                </p:cNvPr>
                <p:cNvSpPr txBox="1"/>
                <p:nvPr/>
              </p:nvSpPr>
              <p:spPr>
                <a:xfrm>
                  <a:off x="7298887" y="3867169"/>
                  <a:ext cx="3953504"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600" b="0" i="0" smtClean="0">
                            <a:latin typeface="Cambria Math" panose="02040503050406030204" pitchFamily="18" charset="0"/>
                          </a:rPr>
                          <m:t>if</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no</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safety</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violation</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and</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end</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of</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rollout</m:t>
                        </m:r>
                      </m:oMath>
                    </m:oMathPara>
                  </a14:m>
                  <a:endParaRPr lang="en-US" sz="1600"/>
                </a:p>
              </p:txBody>
            </p:sp>
          </mc:Choice>
          <mc:Fallback xmlns="">
            <p:sp>
              <p:nvSpPr>
                <p:cNvPr id="15" name="TextBox 14">
                  <a:extLst>
                    <a:ext uri="{FF2B5EF4-FFF2-40B4-BE49-F238E27FC236}">
                      <a16:creationId xmlns:a16="http://schemas.microsoft.com/office/drawing/2014/main" id="{34D353AF-5DC5-5397-A41B-C61A2ECCBE3D}"/>
                    </a:ext>
                  </a:extLst>
                </p:cNvPr>
                <p:cNvSpPr txBox="1">
                  <a:spLocks noRot="1" noChangeAspect="1" noMove="1" noResize="1" noEditPoints="1" noAdjustHandles="1" noChangeArrowheads="1" noChangeShapeType="1" noTextEdit="1"/>
                </p:cNvSpPr>
                <p:nvPr/>
              </p:nvSpPr>
              <p:spPr>
                <a:xfrm>
                  <a:off x="7298887" y="3867169"/>
                  <a:ext cx="3953504" cy="338554"/>
                </a:xfrm>
                <a:prstGeom prst="rect">
                  <a:avLst/>
                </a:prstGeom>
                <a:blipFill>
                  <a:blip r:embed="rId9"/>
                  <a:stretch>
                    <a:fillRect b="-12727"/>
                  </a:stretch>
                </a:blipFill>
                <a:ln>
                  <a:noFill/>
                </a:ln>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BBAB915F-0112-C3EF-ADCA-CB2ACA69FED0}"/>
              </a:ext>
            </a:extLst>
          </p:cNvPr>
          <p:cNvGrpSpPr/>
          <p:nvPr/>
        </p:nvGrpSpPr>
        <p:grpSpPr>
          <a:xfrm>
            <a:off x="8738835" y="3587419"/>
            <a:ext cx="3222250" cy="1994502"/>
            <a:chOff x="8737884" y="3552991"/>
            <a:chExt cx="3222250" cy="1994502"/>
          </a:xfrm>
        </p:grpSpPr>
        <p:cxnSp>
          <p:nvCxnSpPr>
            <p:cNvPr id="17" name="Connector: Elbow 16">
              <a:extLst>
                <a:ext uri="{FF2B5EF4-FFF2-40B4-BE49-F238E27FC236}">
                  <a16:creationId xmlns:a16="http://schemas.microsoft.com/office/drawing/2014/main" id="{EBC8E407-9AA7-467E-0CA4-C450C72E5E06}"/>
                </a:ext>
              </a:extLst>
            </p:cNvPr>
            <p:cNvCxnSpPr>
              <a:cxnSpLocks/>
              <a:stCxn id="19" idx="2"/>
            </p:cNvCxnSpPr>
            <p:nvPr/>
          </p:nvCxnSpPr>
          <p:spPr>
            <a:xfrm rot="5400000">
              <a:off x="9289761" y="4368962"/>
              <a:ext cx="626654" cy="1730407"/>
            </a:xfrm>
            <a:prstGeom prst="bentConnector2">
              <a:avLst/>
            </a:prstGeom>
            <a:ln w="38100">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33E7BA6A-5375-3F58-4917-EFE7C9138B13}"/>
                </a:ext>
              </a:extLst>
            </p:cNvPr>
            <p:cNvSpPr/>
            <p:nvPr/>
          </p:nvSpPr>
          <p:spPr>
            <a:xfrm>
              <a:off x="8976447" y="3552991"/>
              <a:ext cx="2983687" cy="1367847"/>
            </a:xfrm>
            <a:prstGeom prst="roundRect">
              <a:avLst/>
            </a:prstGeom>
            <a:solidFill>
              <a:srgbClr val="0000FF">
                <a:alpha val="5098"/>
              </a:srgbClr>
            </a:solid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The log likelihood of the probability incentivizes the MCTS-PW to select </a:t>
              </a:r>
              <a:r>
                <a:rPr lang="en-US" i="1">
                  <a:solidFill>
                    <a:schemeClr val="tx1"/>
                  </a:solidFill>
                </a:rPr>
                <a:t>likely</a:t>
              </a:r>
              <a:r>
                <a:rPr lang="en-US">
                  <a:solidFill>
                    <a:schemeClr val="tx1"/>
                  </a:solidFill>
                </a:rPr>
                <a:t> disturbances</a:t>
              </a:r>
            </a:p>
          </p:txBody>
        </p:sp>
      </p:grpSp>
      <p:sp>
        <p:nvSpPr>
          <p:cNvPr id="8" name="Rectangle: Rounded Corners 7">
            <a:extLst>
              <a:ext uri="{FF2B5EF4-FFF2-40B4-BE49-F238E27FC236}">
                <a16:creationId xmlns:a16="http://schemas.microsoft.com/office/drawing/2014/main" id="{B02646A8-A726-C5B1-F98D-90EB080CFCB2}"/>
              </a:ext>
            </a:extLst>
          </p:cNvPr>
          <p:cNvSpPr/>
          <p:nvPr/>
        </p:nvSpPr>
        <p:spPr>
          <a:xfrm>
            <a:off x="1699225" y="5908509"/>
            <a:ext cx="8048367" cy="606781"/>
          </a:xfrm>
          <a:prstGeom prst="roundRect">
            <a:avLst/>
          </a:prstGeom>
          <a:solidFill>
            <a:srgbClr val="FF6600">
              <a:alpha val="5098"/>
            </a:srgbClr>
          </a:solid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FF6600"/>
                </a:solidFill>
              </a:rPr>
              <a:t>Testing Goal</a:t>
            </a:r>
            <a:r>
              <a:rPr lang="en-US">
                <a:solidFill>
                  <a:srgbClr val="FF6600"/>
                </a:solidFill>
              </a:rPr>
              <a:t>: Find angular velocity disturbances that (1) degrade mission, (2) decrease safety margin, and (3) increase control effort</a:t>
            </a:r>
          </a:p>
        </p:txBody>
      </p:sp>
    </p:spTree>
    <p:extLst>
      <p:ext uri="{BB962C8B-B14F-4D97-AF65-F5344CB8AC3E}">
        <p14:creationId xmlns:p14="http://schemas.microsoft.com/office/powerpoint/2010/main" val="235349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662F-18A8-E60A-6AD3-FD8041FD5A98}"/>
              </a:ext>
            </a:extLst>
          </p:cNvPr>
          <p:cNvSpPr>
            <a:spLocks noGrp="1"/>
          </p:cNvSpPr>
          <p:nvPr>
            <p:ph type="title"/>
          </p:nvPr>
        </p:nvSpPr>
        <p:spPr/>
        <p:txBody>
          <a:bodyPr/>
          <a:lstStyle/>
          <a:p>
            <a:r>
              <a:rPr lang="en-US"/>
              <a:t>Runtime Assured NNCS Testing Results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4958BD5-7BDD-C014-63ED-299CAD8B29BD}"/>
                  </a:ext>
                </a:extLst>
              </p:cNvPr>
              <p:cNvSpPr>
                <a:spLocks noGrp="1"/>
              </p:cNvSpPr>
              <p:nvPr>
                <p:ph sz="quarter" idx="15"/>
              </p:nvPr>
            </p:nvSpPr>
            <p:spPr>
              <a:xfrm>
                <a:off x="304800" y="771168"/>
                <a:ext cx="11191875" cy="1067319"/>
              </a:xfrm>
            </p:spPr>
            <p:txBody>
              <a:bodyPr/>
              <a:lstStyle/>
              <a:p>
                <a:r>
                  <a:rPr lang="en-US"/>
                  <a:t>We run 100 unique initial conditions of </a:t>
                </a:r>
                <a14:m>
                  <m:oMath xmlns:m="http://schemas.openxmlformats.org/officeDocument/2006/math">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𝑀</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𝑆</m:t>
                            </m:r>
                          </m:sub>
                        </m:sSub>
                      </m:e>
                    </m:d>
                  </m:oMath>
                </a14:m>
                <a:r>
                  <a:rPr lang="en-US"/>
                  <a:t> for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=6000</m:t>
                    </m:r>
                  </m:oMath>
                </a14:m>
                <a:r>
                  <a:rPr lang="en-US"/>
                  <a:t>s</a:t>
                </a:r>
              </a:p>
              <a:p>
                <a:r>
                  <a:rPr lang="en-US"/>
                  <a:t>All spacecraft are initialized such that </a:t>
                </a:r>
                <a14:m>
                  <m:oMath xmlns:m="http://schemas.openxmlformats.org/officeDocument/2006/math">
                    <m:sSubSup>
                      <m:sSubSupPr>
                        <m:ctrlPr>
                          <a:rPr lang="en-US" i="1" smtClean="0">
                            <a:latin typeface="Cambria Math" panose="02040503050406030204" pitchFamily="18" charset="0"/>
                          </a:rPr>
                        </m:ctrlPr>
                      </m:sSubSupPr>
                      <m:e>
                        <m:r>
                          <a:rPr lang="en-US" b="1" i="1" smtClean="0">
                            <a:latin typeface="Cambria Math" panose="02040503050406030204" pitchFamily="18" charset="0"/>
                          </a:rPr>
                          <m:t>𝝎</m:t>
                        </m:r>
                      </m:e>
                      <m:sub>
                        <m:r>
                          <a:rPr lang="en-US" b="0" i="1" smtClean="0">
                            <a:latin typeface="Cambria Math" panose="02040503050406030204" pitchFamily="18" charset="0"/>
                          </a:rPr>
                          <m:t>ℋℬ</m:t>
                        </m:r>
                      </m:sub>
                      <m:sup>
                        <m:r>
                          <a:rPr lang="en-US" b="0" i="1" smtClean="0">
                            <a:latin typeface="Cambria Math" panose="02040503050406030204" pitchFamily="18" charset="0"/>
                          </a:rPr>
                          <m:t>ℬ</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𝟎</m:t>
                        </m:r>
                      </m:e>
                      <m:sub>
                        <m:r>
                          <a:rPr lang="en-US" b="0" i="1" smtClean="0">
                            <a:latin typeface="Cambria Math" panose="02040503050406030204" pitchFamily="18" charset="0"/>
                          </a:rPr>
                          <m:t>3</m:t>
                        </m:r>
                      </m:sub>
                    </m:sSub>
                  </m:oMath>
                </a14:m>
                <a:r>
                  <a:rPr lang="en-US"/>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𝐸𝑍</m:t>
                        </m:r>
                      </m:sub>
                    </m:sSub>
                    <m:r>
                      <a:rPr lang="en-US" b="0" i="1" smtClean="0">
                        <a:latin typeface="Cambria Math" panose="02040503050406030204" pitchFamily="18" charset="0"/>
                      </a:rPr>
                      <m:t>≥45°</m:t>
                    </m:r>
                  </m:oMath>
                </a14:m>
                <a:endParaRPr lang="en-US"/>
              </a:p>
              <a:p>
                <a:r>
                  <a:rPr lang="en-US"/>
                  <a:t>Baseline (no disturbances) vs. MC (random) vs. AST (targeted)</a:t>
                </a:r>
              </a:p>
              <a:p>
                <a:pPr marL="290512" lvl="1" indent="0">
                  <a:buNone/>
                </a:pPr>
                <a:endParaRPr lang="en-US"/>
              </a:p>
            </p:txBody>
          </p:sp>
        </mc:Choice>
        <mc:Fallback xmlns="">
          <p:sp>
            <p:nvSpPr>
              <p:cNvPr id="5" name="Content Placeholder 4">
                <a:extLst>
                  <a:ext uri="{FF2B5EF4-FFF2-40B4-BE49-F238E27FC236}">
                    <a16:creationId xmlns:a16="http://schemas.microsoft.com/office/drawing/2014/main" id="{A4958BD5-7BDD-C014-63ED-299CAD8B29BD}"/>
                  </a:ext>
                </a:extLst>
              </p:cNvPr>
              <p:cNvSpPr>
                <a:spLocks noGrp="1" noRot="1" noChangeAspect="1" noMove="1" noResize="1" noEditPoints="1" noAdjustHandles="1" noChangeArrowheads="1" noChangeShapeType="1" noTextEdit="1"/>
              </p:cNvSpPr>
              <p:nvPr>
                <p:ph sz="quarter" idx="15"/>
              </p:nvPr>
            </p:nvSpPr>
            <p:spPr>
              <a:xfrm>
                <a:off x="304800" y="771168"/>
                <a:ext cx="11191875" cy="1067319"/>
              </a:xfrm>
              <a:blipFill>
                <a:blip r:embed="rId2"/>
                <a:stretch>
                  <a:fillRect l="-599" t="-8571" b="-10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1B3113B-9E21-1765-85DA-B4558A4C4593}"/>
                  </a:ext>
                </a:extLst>
              </p:cNvPr>
              <p:cNvSpPr txBox="1"/>
              <p:nvPr/>
            </p:nvSpPr>
            <p:spPr>
              <a:xfrm>
                <a:off x="400083" y="5019514"/>
                <a:ext cx="11391834" cy="1200329"/>
              </a:xfrm>
              <a:prstGeom prst="rect">
                <a:avLst/>
              </a:prstGeom>
              <a:noFill/>
            </p:spPr>
            <p:txBody>
              <a:bodyPr wrap="square" rtlCol="0">
                <a:spAutoFit/>
              </a:bodyPr>
              <a:lstStyle/>
              <a:p>
                <a:pPr marL="285750" indent="-285750">
                  <a:buFont typeface="Arial" panose="020B0604020202020204" pitchFamily="34" charset="0"/>
                  <a:buChar char="•"/>
                </a:pPr>
                <a:r>
                  <a:rPr lang="en-US" b="1">
                    <a:solidFill>
                      <a:schemeClr val="bg2"/>
                    </a:solidFill>
                  </a:rPr>
                  <a:t>Mission Degradation </a:t>
                </a:r>
                <a14:m>
                  <m:oMath xmlns:m="http://schemas.openxmlformats.org/officeDocument/2006/math">
                    <m:sSub>
                      <m:sSubPr>
                        <m:ctrlPr>
                          <a:rPr lang="en-US" b="1" i="1" smtClean="0">
                            <a:solidFill>
                              <a:schemeClr val="bg2"/>
                            </a:solidFill>
                            <a:latin typeface="Cambria Math" panose="02040503050406030204" pitchFamily="18" charset="0"/>
                          </a:rPr>
                        </m:ctrlPr>
                      </m:sSubPr>
                      <m:e>
                        <m:r>
                          <a:rPr lang="en-US" b="1" i="1">
                            <a:solidFill>
                              <a:schemeClr val="bg2"/>
                            </a:solidFill>
                            <a:latin typeface="Cambria Math" panose="02040503050406030204" pitchFamily="18" charset="0"/>
                          </a:rPr>
                          <m:t>𝜽</m:t>
                        </m:r>
                      </m:e>
                      <m:sub>
                        <m:r>
                          <a:rPr lang="en-US" b="1" i="1">
                            <a:solidFill>
                              <a:schemeClr val="bg2"/>
                            </a:solidFill>
                            <a:latin typeface="Cambria Math" panose="02040503050406030204" pitchFamily="18" charset="0"/>
                          </a:rPr>
                          <m:t>𝑰𝒁</m:t>
                        </m:r>
                      </m:sub>
                    </m:sSub>
                    <m:r>
                      <a:rPr lang="en-US" b="1" i="1">
                        <a:solidFill>
                          <a:schemeClr val="bg2"/>
                        </a:solidFill>
                        <a:latin typeface="Cambria Math" panose="02040503050406030204" pitchFamily="18" charset="0"/>
                      </a:rPr>
                      <m:t> </m:t>
                    </m:r>
                  </m:oMath>
                </a14:m>
                <a:r>
                  <a:rPr lang="en-US" b="1">
                    <a:solidFill>
                      <a:schemeClr val="bg2"/>
                    </a:solidFill>
                  </a:rPr>
                  <a:t>:</a:t>
                </a:r>
                <a:r>
                  <a:rPr lang="en-US">
                    <a:solidFill>
                      <a:schemeClr val="bg2"/>
                    </a:solidFill>
                  </a:rPr>
                  <a:t> </a:t>
                </a:r>
                <a:r>
                  <a:rPr lang="en-US"/>
                  <a:t>AST increased average mission deviation by </a:t>
                </a:r>
                <a14:m>
                  <m:oMath xmlns:m="http://schemas.openxmlformats.org/officeDocument/2006/math">
                    <m:r>
                      <a:rPr lang="en-US" b="0" i="1" smtClean="0">
                        <a:latin typeface="Cambria Math" panose="02040503050406030204" pitchFamily="18" charset="0"/>
                      </a:rPr>
                      <m:t>&gt;6°</m:t>
                    </m:r>
                  </m:oMath>
                </a14:m>
                <a:r>
                  <a:rPr lang="en-US"/>
                  <a:t> (9 minutes lost mission time)</a:t>
                </a:r>
              </a:p>
              <a:p>
                <a:pPr marL="285750" indent="-285750">
                  <a:buFont typeface="Arial" panose="020B0604020202020204" pitchFamily="34" charset="0"/>
                  <a:buChar char="•"/>
                </a:pPr>
                <a:r>
                  <a:rPr lang="en-US" b="1">
                    <a:solidFill>
                      <a:schemeClr val="bg2"/>
                    </a:solidFill>
                  </a:rPr>
                  <a:t>Safety Margin Reduction </a:t>
                </a:r>
                <a14:m>
                  <m:oMath xmlns:m="http://schemas.openxmlformats.org/officeDocument/2006/math">
                    <m:sSub>
                      <m:sSubPr>
                        <m:ctrlPr>
                          <a:rPr lang="en-US" b="1" i="1" smtClean="0">
                            <a:solidFill>
                              <a:schemeClr val="bg2"/>
                            </a:solidFill>
                            <a:latin typeface="Cambria Math" panose="02040503050406030204" pitchFamily="18" charset="0"/>
                          </a:rPr>
                        </m:ctrlPr>
                      </m:sSubPr>
                      <m:e>
                        <m:r>
                          <a:rPr lang="en-US" b="1" i="1">
                            <a:solidFill>
                              <a:schemeClr val="bg2"/>
                            </a:solidFill>
                            <a:latin typeface="Cambria Math" panose="02040503050406030204" pitchFamily="18" charset="0"/>
                          </a:rPr>
                          <m:t>𝜽</m:t>
                        </m:r>
                      </m:e>
                      <m:sub>
                        <m:r>
                          <a:rPr lang="en-US" b="1" i="1">
                            <a:solidFill>
                              <a:schemeClr val="bg2"/>
                            </a:solidFill>
                            <a:latin typeface="Cambria Math" panose="02040503050406030204" pitchFamily="18" charset="0"/>
                          </a:rPr>
                          <m:t>𝑬𝒁</m:t>
                        </m:r>
                      </m:sub>
                    </m:sSub>
                    <m:r>
                      <a:rPr lang="en-US" i="1">
                        <a:latin typeface="Cambria Math" panose="02040503050406030204" pitchFamily="18" charset="0"/>
                      </a:rPr>
                      <m:t> </m:t>
                    </m:r>
                  </m:oMath>
                </a14:m>
                <a:r>
                  <a:rPr lang="en-US" b="1">
                    <a:solidFill>
                      <a:schemeClr val="bg2"/>
                    </a:solidFill>
                  </a:rPr>
                  <a:t>:</a:t>
                </a:r>
                <a:r>
                  <a:rPr lang="en-US">
                    <a:solidFill>
                      <a:schemeClr val="bg2"/>
                    </a:solidFill>
                  </a:rPr>
                  <a:t> </a:t>
                </a:r>
                <a:r>
                  <a:rPr lang="en-US"/>
                  <a:t>AST reduced exclusion angle by </a:t>
                </a:r>
                <a14:m>
                  <m:oMath xmlns:m="http://schemas.openxmlformats.org/officeDocument/2006/math">
                    <m:r>
                      <a:rPr lang="en-US" b="0" i="1" smtClean="0">
                        <a:latin typeface="Cambria Math" panose="02040503050406030204" pitchFamily="18" charset="0"/>
                      </a:rPr>
                      <m:t>7.5°</m:t>
                    </m:r>
                  </m:oMath>
                </a14:m>
                <a:r>
                  <a:rPr lang="en-US"/>
                  <a:t> vs. </a:t>
                </a:r>
                <a14:m>
                  <m:oMath xmlns:m="http://schemas.openxmlformats.org/officeDocument/2006/math">
                    <m:r>
                      <a:rPr lang="en-US" b="0" i="1" smtClean="0">
                        <a:latin typeface="Cambria Math" panose="02040503050406030204" pitchFamily="18" charset="0"/>
                      </a:rPr>
                      <m:t>0.2°</m:t>
                    </m:r>
                  </m:oMath>
                </a14:m>
                <a:r>
                  <a:rPr lang="en-US"/>
                  <a:t> for MC</a:t>
                </a:r>
              </a:p>
              <a:p>
                <a:pPr marL="285750" indent="-285750">
                  <a:buFont typeface="Arial" panose="020B0604020202020204" pitchFamily="34" charset="0"/>
                  <a:buChar char="•"/>
                </a:pPr>
                <a:r>
                  <a:rPr lang="en-US" b="1">
                    <a:solidFill>
                      <a:schemeClr val="bg2"/>
                    </a:solidFill>
                  </a:rPr>
                  <a:t>Increased Control Effort </a:t>
                </a:r>
                <a14:m>
                  <m:oMath xmlns:m="http://schemas.openxmlformats.org/officeDocument/2006/math">
                    <m:sSub>
                      <m:sSubPr>
                        <m:ctrlPr>
                          <a:rPr lang="en-US" b="1" i="1" smtClean="0">
                            <a:solidFill>
                              <a:schemeClr val="bg2"/>
                            </a:solidFill>
                            <a:latin typeface="Cambria Math" panose="02040503050406030204" pitchFamily="18" charset="0"/>
                          </a:rPr>
                        </m:ctrlPr>
                      </m:sSubPr>
                      <m:e>
                        <m:acc>
                          <m:accPr>
                            <m:chr m:val="̅"/>
                            <m:ctrlPr>
                              <a:rPr lang="en-US" b="1" i="1" smtClean="0">
                                <a:solidFill>
                                  <a:schemeClr val="bg2"/>
                                </a:solidFill>
                                <a:latin typeface="Cambria Math" panose="02040503050406030204" pitchFamily="18" charset="0"/>
                              </a:rPr>
                            </m:ctrlPr>
                          </m:accPr>
                          <m:e>
                            <m:r>
                              <a:rPr lang="en-US" b="1" i="1" smtClean="0">
                                <a:solidFill>
                                  <a:schemeClr val="bg2"/>
                                </a:solidFill>
                                <a:latin typeface="Cambria Math" panose="02040503050406030204" pitchFamily="18" charset="0"/>
                              </a:rPr>
                              <m:t>𝝉</m:t>
                            </m:r>
                          </m:e>
                        </m:acc>
                      </m:e>
                      <m:sub>
                        <m:r>
                          <a:rPr lang="en-US" b="1" i="1" smtClean="0">
                            <a:solidFill>
                              <a:schemeClr val="bg2"/>
                            </a:solidFill>
                            <a:latin typeface="Cambria Math" panose="02040503050406030204" pitchFamily="18" charset="0"/>
                          </a:rPr>
                          <m:t>𝑹𝑻𝑨</m:t>
                        </m:r>
                      </m:sub>
                    </m:sSub>
                  </m:oMath>
                </a14:m>
                <a:r>
                  <a:rPr lang="en-US" b="1">
                    <a:solidFill>
                      <a:schemeClr val="bg2"/>
                    </a:solidFill>
                  </a:rPr>
                  <a:t>:</a:t>
                </a:r>
                <a:r>
                  <a:rPr lang="en-US">
                    <a:solidFill>
                      <a:schemeClr val="bg2"/>
                    </a:solidFill>
                  </a:rPr>
                  <a:t> </a:t>
                </a:r>
                <a:r>
                  <a:rPr lang="en-US"/>
                  <a:t>AST disturbances forced RTA to produce highest magnitude torques</a:t>
                </a:r>
              </a:p>
              <a:p>
                <a:pPr marL="285750" indent="-285750">
                  <a:buFont typeface="Arial" panose="020B0604020202020204" pitchFamily="34" charset="0"/>
                  <a:buChar char="•"/>
                </a:pPr>
                <a:r>
                  <a:rPr lang="en-US" b="1">
                    <a:solidFill>
                      <a:schemeClr val="bg2"/>
                    </a:solidFill>
                  </a:rPr>
                  <a:t>Key Insight:</a:t>
                </a:r>
                <a:r>
                  <a:rPr lang="en-US">
                    <a:solidFill>
                      <a:schemeClr val="bg2"/>
                    </a:solidFill>
                  </a:rPr>
                  <a:t> </a:t>
                </a:r>
                <a:r>
                  <a:rPr lang="en-US"/>
                  <a:t>AST </a:t>
                </a:r>
                <a:r>
                  <a:rPr lang="en-US" b="1">
                    <a:solidFill>
                      <a:srgbClr val="00B050"/>
                    </a:solidFill>
                  </a:rPr>
                  <a:t>successfully</a:t>
                </a:r>
                <a:r>
                  <a:rPr lang="en-US"/>
                  <a:t> stresses the integrated runtime assured NNCS beyond random testing</a:t>
                </a:r>
              </a:p>
            </p:txBody>
          </p:sp>
        </mc:Choice>
        <mc:Fallback xmlns="">
          <p:sp>
            <p:nvSpPr>
              <p:cNvPr id="10" name="TextBox 9">
                <a:extLst>
                  <a:ext uri="{FF2B5EF4-FFF2-40B4-BE49-F238E27FC236}">
                    <a16:creationId xmlns:a16="http://schemas.microsoft.com/office/drawing/2014/main" id="{81B3113B-9E21-1765-85DA-B4558A4C4593}"/>
                  </a:ext>
                </a:extLst>
              </p:cNvPr>
              <p:cNvSpPr txBox="1">
                <a:spLocks noRot="1" noChangeAspect="1" noMove="1" noResize="1" noEditPoints="1" noAdjustHandles="1" noChangeArrowheads="1" noChangeShapeType="1" noTextEdit="1"/>
              </p:cNvSpPr>
              <p:nvPr/>
            </p:nvSpPr>
            <p:spPr>
              <a:xfrm>
                <a:off x="400083" y="5019514"/>
                <a:ext cx="11391834" cy="1200329"/>
              </a:xfrm>
              <a:prstGeom prst="rect">
                <a:avLst/>
              </a:prstGeom>
              <a:blipFill>
                <a:blip r:embed="rId3"/>
                <a:stretch>
                  <a:fillRect l="-375" t="-2538" b="-7107"/>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DF281681-56DC-87AC-1143-CCB8FCCE18F4}"/>
              </a:ext>
            </a:extLst>
          </p:cNvPr>
          <p:cNvGrpSpPr/>
          <p:nvPr/>
        </p:nvGrpSpPr>
        <p:grpSpPr>
          <a:xfrm>
            <a:off x="0" y="2023153"/>
            <a:ext cx="4406158" cy="2996361"/>
            <a:chOff x="0" y="2023153"/>
            <a:chExt cx="4406158" cy="2996361"/>
          </a:xfrm>
        </p:grpSpPr>
        <p:pic>
          <p:nvPicPr>
            <p:cNvPr id="11" name="Picture 10" descr="Chart, histogram&#10;&#10;AI-generated content may be incorrect.">
              <a:extLst>
                <a:ext uri="{FF2B5EF4-FFF2-40B4-BE49-F238E27FC236}">
                  <a16:creationId xmlns:a16="http://schemas.microsoft.com/office/drawing/2014/main" id="{0516D1C8-4237-D1A3-1D2C-B4538640D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82076"/>
              <a:ext cx="4406158" cy="2937438"/>
            </a:xfrm>
            <a:prstGeom prst="rect">
              <a:avLst/>
            </a:prstGeom>
            <a:ln>
              <a:noFill/>
            </a:ln>
          </p:spPr>
        </p:pic>
        <p:sp>
          <p:nvSpPr>
            <p:cNvPr id="13" name="TextBox 12">
              <a:extLst>
                <a:ext uri="{FF2B5EF4-FFF2-40B4-BE49-F238E27FC236}">
                  <a16:creationId xmlns:a16="http://schemas.microsoft.com/office/drawing/2014/main" id="{D3E3D07D-FE15-2733-49D0-E1103AB56556}"/>
                </a:ext>
              </a:extLst>
            </p:cNvPr>
            <p:cNvSpPr txBox="1"/>
            <p:nvPr/>
          </p:nvSpPr>
          <p:spPr>
            <a:xfrm>
              <a:off x="1028793" y="2023153"/>
              <a:ext cx="2583769" cy="369332"/>
            </a:xfrm>
            <a:prstGeom prst="rect">
              <a:avLst/>
            </a:prstGeom>
            <a:noFill/>
          </p:spPr>
          <p:txBody>
            <a:bodyPr wrap="square" rtlCol="0">
              <a:spAutoFit/>
            </a:bodyPr>
            <a:lstStyle/>
            <a:p>
              <a:pPr algn="ctr"/>
              <a:r>
                <a:rPr lang="en-US" b="1"/>
                <a:t>Mission Performance</a:t>
              </a:r>
            </a:p>
          </p:txBody>
        </p:sp>
      </p:grpSp>
      <p:grpSp>
        <p:nvGrpSpPr>
          <p:cNvPr id="4" name="Group 3">
            <a:extLst>
              <a:ext uri="{FF2B5EF4-FFF2-40B4-BE49-F238E27FC236}">
                <a16:creationId xmlns:a16="http://schemas.microsoft.com/office/drawing/2014/main" id="{811C57FD-3975-A444-58AC-58E17D2FBFD8}"/>
              </a:ext>
            </a:extLst>
          </p:cNvPr>
          <p:cNvGrpSpPr/>
          <p:nvPr/>
        </p:nvGrpSpPr>
        <p:grpSpPr>
          <a:xfrm>
            <a:off x="4099081" y="2034832"/>
            <a:ext cx="4406158" cy="2984682"/>
            <a:chOff x="4099081" y="2034832"/>
            <a:chExt cx="4406158" cy="2984682"/>
          </a:xfrm>
        </p:grpSpPr>
        <p:pic>
          <p:nvPicPr>
            <p:cNvPr id="9" name="Picture 8" descr="Chart, histogram&#10;&#10;AI-generated content may be incorrect.">
              <a:extLst>
                <a:ext uri="{FF2B5EF4-FFF2-40B4-BE49-F238E27FC236}">
                  <a16:creationId xmlns:a16="http://schemas.microsoft.com/office/drawing/2014/main" id="{CD7F9296-49DA-4CD4-DB7D-63E6015EE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081" y="2082074"/>
              <a:ext cx="4406158" cy="2937440"/>
            </a:xfrm>
            <a:prstGeom prst="rect">
              <a:avLst/>
            </a:prstGeom>
            <a:ln>
              <a:noFill/>
            </a:ln>
          </p:spPr>
        </p:pic>
        <p:sp>
          <p:nvSpPr>
            <p:cNvPr id="15" name="TextBox 14">
              <a:extLst>
                <a:ext uri="{FF2B5EF4-FFF2-40B4-BE49-F238E27FC236}">
                  <a16:creationId xmlns:a16="http://schemas.microsoft.com/office/drawing/2014/main" id="{E50597FF-21A4-F24A-A019-D754610F2A12}"/>
                </a:ext>
              </a:extLst>
            </p:cNvPr>
            <p:cNvSpPr txBox="1"/>
            <p:nvPr/>
          </p:nvSpPr>
          <p:spPr>
            <a:xfrm>
              <a:off x="5508564" y="2034832"/>
              <a:ext cx="1893312" cy="369332"/>
            </a:xfrm>
            <a:prstGeom prst="rect">
              <a:avLst/>
            </a:prstGeom>
            <a:noFill/>
          </p:spPr>
          <p:txBody>
            <a:bodyPr wrap="square" rtlCol="0">
              <a:spAutoFit/>
            </a:bodyPr>
            <a:lstStyle/>
            <a:p>
              <a:pPr algn="ctr"/>
              <a:r>
                <a:rPr lang="en-US" b="1"/>
                <a:t>Safety Margin</a:t>
              </a:r>
            </a:p>
          </p:txBody>
        </p:sp>
      </p:grpSp>
      <p:grpSp>
        <p:nvGrpSpPr>
          <p:cNvPr id="6" name="Group 5">
            <a:extLst>
              <a:ext uri="{FF2B5EF4-FFF2-40B4-BE49-F238E27FC236}">
                <a16:creationId xmlns:a16="http://schemas.microsoft.com/office/drawing/2014/main" id="{FA7C71C3-00C6-E471-EAFC-20944BCE4E6B}"/>
              </a:ext>
            </a:extLst>
          </p:cNvPr>
          <p:cNvGrpSpPr/>
          <p:nvPr/>
        </p:nvGrpSpPr>
        <p:grpSpPr>
          <a:xfrm>
            <a:off x="8198161" y="2034832"/>
            <a:ext cx="3807828" cy="2862889"/>
            <a:chOff x="8198161" y="2034832"/>
            <a:chExt cx="3807828" cy="2862889"/>
          </a:xfrm>
        </p:grpSpPr>
        <p:pic>
          <p:nvPicPr>
            <p:cNvPr id="12" name="Picture 11" descr="Chart, bar chart&#10;&#10;AI-generated content may be incorrect.">
              <a:extLst>
                <a:ext uri="{FF2B5EF4-FFF2-40B4-BE49-F238E27FC236}">
                  <a16:creationId xmlns:a16="http://schemas.microsoft.com/office/drawing/2014/main" id="{BC3AD733-C826-EFD0-9851-50E8340119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161" y="2385007"/>
              <a:ext cx="3807828" cy="2512714"/>
            </a:xfrm>
            <a:prstGeom prst="rect">
              <a:avLst/>
            </a:prstGeom>
          </p:spPr>
        </p:pic>
        <p:sp>
          <p:nvSpPr>
            <p:cNvPr id="14" name="TextBox 13">
              <a:extLst>
                <a:ext uri="{FF2B5EF4-FFF2-40B4-BE49-F238E27FC236}">
                  <a16:creationId xmlns:a16="http://schemas.microsoft.com/office/drawing/2014/main" id="{F450B04D-7EB5-83B8-5043-2DE9FD389A8C}"/>
                </a:ext>
              </a:extLst>
            </p:cNvPr>
            <p:cNvSpPr txBox="1"/>
            <p:nvPr/>
          </p:nvSpPr>
          <p:spPr>
            <a:xfrm>
              <a:off x="9607645" y="2034832"/>
              <a:ext cx="1889030" cy="369332"/>
            </a:xfrm>
            <a:prstGeom prst="rect">
              <a:avLst/>
            </a:prstGeom>
            <a:noFill/>
          </p:spPr>
          <p:txBody>
            <a:bodyPr wrap="square" rtlCol="0">
              <a:spAutoFit/>
            </a:bodyPr>
            <a:lstStyle/>
            <a:p>
              <a:pPr algn="ctr"/>
              <a:r>
                <a:rPr lang="en-US" b="1"/>
                <a:t>Control Effort</a:t>
              </a:r>
            </a:p>
          </p:txBody>
        </p:sp>
      </p:grpSp>
    </p:spTree>
    <p:extLst>
      <p:ext uri="{BB962C8B-B14F-4D97-AF65-F5344CB8AC3E}">
        <p14:creationId xmlns:p14="http://schemas.microsoft.com/office/powerpoint/2010/main" val="344608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A6F1-3FF2-2236-0020-0BBAE274A38E}"/>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864704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CA54-A86F-34EF-F346-D55288F66A33}"/>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010D15B6-8CB9-13AC-9737-58B0EAC7BD5A}"/>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2892EBB-5923-EBED-D95F-D5CADE8A2D04}"/>
              </a:ext>
            </a:extLst>
          </p:cNvPr>
          <p:cNvSpPr>
            <a:spLocks noGrp="1"/>
          </p:cNvSpPr>
          <p:nvPr>
            <p:ph type="body" sz="quarter" idx="17"/>
          </p:nvPr>
        </p:nvSpPr>
        <p:spPr/>
        <p:txBody>
          <a:bodyPr/>
          <a:lstStyle/>
          <a:p>
            <a:endParaRPr lang="en-US"/>
          </a:p>
        </p:txBody>
      </p:sp>
      <p:sp>
        <p:nvSpPr>
          <p:cNvPr id="5" name="Content Placeholder 4">
            <a:extLst>
              <a:ext uri="{FF2B5EF4-FFF2-40B4-BE49-F238E27FC236}">
                <a16:creationId xmlns:a16="http://schemas.microsoft.com/office/drawing/2014/main" id="{C43837D8-18F8-D5A9-B8E6-8CA43FD6D604}"/>
              </a:ext>
            </a:extLst>
          </p:cNvPr>
          <p:cNvSpPr>
            <a:spLocks noGrp="1"/>
          </p:cNvSpPr>
          <p:nvPr>
            <p:ph sz="quarter" idx="15"/>
          </p:nvPr>
        </p:nvSpPr>
        <p:spPr/>
        <p:txBody>
          <a:bodyPr/>
          <a:lstStyle/>
          <a:p>
            <a:r>
              <a:rPr lang="en-US"/>
              <a:t>Kuhn, D. Richard, et al. "Combinatorial testing: Theory and practice." Advances in computers 99 (2015): 1-66</a:t>
            </a:r>
          </a:p>
          <a:p>
            <a:r>
              <a:rPr lang="en-US"/>
              <a:t>Lee, Ritchie, et al. "Adaptive stress testing of airborne collision avoidance systems." </a:t>
            </a:r>
            <a:r>
              <a:rPr lang="en-US" i="1"/>
              <a:t>2015 IEEE/AIAA 34th Digital Avionics Systems Conference (DASC)</a:t>
            </a:r>
            <a:r>
              <a:rPr lang="en-US"/>
              <a:t>. </a:t>
            </a:r>
            <a:r>
              <a:rPr lang="en-US" err="1"/>
              <a:t>Ieee</a:t>
            </a:r>
            <a:r>
              <a:rPr lang="en-US"/>
              <a:t>, 2015.</a:t>
            </a:r>
          </a:p>
          <a:p>
            <a:r>
              <a:rPr lang="en-US"/>
              <a:t>Santos, Raul, et al. "Deep Reinforcement Learning Waypoint Generation for Attitude Station-Keeping With Sun Avoidance." </a:t>
            </a:r>
            <a:r>
              <a:rPr lang="en-US" i="1"/>
              <a:t>AIAA SCITECH 2026 Forum</a:t>
            </a:r>
            <a:r>
              <a:rPr lang="en-US"/>
              <a:t>. 2026.</a:t>
            </a:r>
          </a:p>
          <a:p>
            <a:endParaRPr lang="en-US"/>
          </a:p>
          <a:p>
            <a:endParaRPr lang="en-US"/>
          </a:p>
          <a:p>
            <a:endParaRPr lang="en-US"/>
          </a:p>
        </p:txBody>
      </p:sp>
    </p:spTree>
    <p:extLst>
      <p:ext uri="{BB962C8B-B14F-4D97-AF65-F5344CB8AC3E}">
        <p14:creationId xmlns:p14="http://schemas.microsoft.com/office/powerpoint/2010/main" val="41952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C879-7391-CBE6-12F2-2D27C52E75B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977FBB3-3B49-982B-F44B-C4809DCC2F38}"/>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CF70EDC-EB0A-B210-CE31-FE6DDE51023F}"/>
              </a:ext>
            </a:extLst>
          </p:cNvPr>
          <p:cNvSpPr>
            <a:spLocks noGrp="1"/>
          </p:cNvSpPr>
          <p:nvPr>
            <p:ph type="body" sz="quarter" idx="17"/>
          </p:nvPr>
        </p:nvSpPr>
        <p:spPr/>
        <p:txBody>
          <a:bodyPr/>
          <a:lstStyle/>
          <a:p>
            <a:endParaRPr lang="en-US"/>
          </a:p>
        </p:txBody>
      </p:sp>
      <p:pic>
        <p:nvPicPr>
          <p:cNvPr id="5" name="Content Placeholder 5">
            <a:extLst>
              <a:ext uri="{FF2B5EF4-FFF2-40B4-BE49-F238E27FC236}">
                <a16:creationId xmlns:a16="http://schemas.microsoft.com/office/drawing/2014/main" id="{9E11BD8E-702E-41CD-DE06-05694614B6F9}"/>
              </a:ext>
            </a:extLst>
          </p:cNvPr>
          <p:cNvPicPr>
            <a:picLocks noChangeAspect="1"/>
          </p:cNvPicPr>
          <p:nvPr/>
        </p:nvPicPr>
        <p:blipFill>
          <a:blip r:embed="rId2"/>
          <a:stretch>
            <a:fillRect/>
          </a:stretch>
        </p:blipFill>
        <p:spPr>
          <a:xfrm>
            <a:off x="848411" y="1351907"/>
            <a:ext cx="9692640" cy="4260688"/>
          </a:xfrm>
          <a:prstGeom prst="rect">
            <a:avLst/>
          </a:prstGeom>
        </p:spPr>
      </p:pic>
    </p:spTree>
    <p:extLst>
      <p:ext uri="{BB962C8B-B14F-4D97-AF65-F5344CB8AC3E}">
        <p14:creationId xmlns:p14="http://schemas.microsoft.com/office/powerpoint/2010/main" val="418394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73278-B1E1-2E78-40C1-1AAF72501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C9FF6-4332-1118-7D89-E2D9554C3076}"/>
              </a:ext>
            </a:extLst>
          </p:cNvPr>
          <p:cNvSpPr>
            <a:spLocks noGrp="1"/>
          </p:cNvSpPr>
          <p:nvPr>
            <p:ph type="title"/>
          </p:nvPr>
        </p:nvSpPr>
        <p:spPr/>
        <p:txBody>
          <a:bodyPr/>
          <a:lstStyle/>
          <a:p>
            <a:r>
              <a:rPr lang="en-US"/>
              <a:t>Runtime Assurance Filter Testing - Test Case Generation Results</a:t>
            </a:r>
          </a:p>
        </p:txBody>
      </p:sp>
      <p:graphicFrame>
        <p:nvGraphicFramePr>
          <p:cNvPr id="10" name="Table 9">
            <a:extLst>
              <a:ext uri="{FF2B5EF4-FFF2-40B4-BE49-F238E27FC236}">
                <a16:creationId xmlns:a16="http://schemas.microsoft.com/office/drawing/2014/main" id="{6501B6FC-E32B-8836-8C81-F0B46030954D}"/>
              </a:ext>
            </a:extLst>
          </p:cNvPr>
          <p:cNvGraphicFramePr>
            <a:graphicFrameLocks noGrp="1"/>
          </p:cNvGraphicFramePr>
          <p:nvPr/>
        </p:nvGraphicFramePr>
        <p:xfrm>
          <a:off x="6186613" y="4399030"/>
          <a:ext cx="4656399" cy="1318044"/>
        </p:xfrm>
        <a:graphic>
          <a:graphicData uri="http://schemas.openxmlformats.org/drawingml/2006/table">
            <a:tbl>
              <a:tblPr firstRow="1" bandRow="1">
                <a:tableStyleId>{5940675A-B579-460E-94D1-54222C63F5DA}</a:tableStyleId>
              </a:tblPr>
              <a:tblGrid>
                <a:gridCol w="1552133">
                  <a:extLst>
                    <a:ext uri="{9D8B030D-6E8A-4147-A177-3AD203B41FA5}">
                      <a16:colId xmlns:a16="http://schemas.microsoft.com/office/drawing/2014/main" val="3010632670"/>
                    </a:ext>
                  </a:extLst>
                </a:gridCol>
                <a:gridCol w="1552133">
                  <a:extLst>
                    <a:ext uri="{9D8B030D-6E8A-4147-A177-3AD203B41FA5}">
                      <a16:colId xmlns:a16="http://schemas.microsoft.com/office/drawing/2014/main" val="1985101837"/>
                    </a:ext>
                  </a:extLst>
                </a:gridCol>
                <a:gridCol w="1552133">
                  <a:extLst>
                    <a:ext uri="{9D8B030D-6E8A-4147-A177-3AD203B41FA5}">
                      <a16:colId xmlns:a16="http://schemas.microsoft.com/office/drawing/2014/main" val="3147001037"/>
                    </a:ext>
                  </a:extLst>
                </a:gridCol>
              </a:tblGrid>
              <a:tr h="329511">
                <a:tc>
                  <a:txBody>
                    <a:bodyPr/>
                    <a:lstStyle/>
                    <a:p>
                      <a:r>
                        <a:rPr lang="en-US" sz="1400" b="1"/>
                        <a:t>Metric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a:t>T-way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a:t>Monte Carlo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063860007"/>
                  </a:ext>
                </a:extLst>
              </a:tr>
              <a:tr h="329511">
                <a:tc>
                  <a:txBody>
                    <a:bodyPr/>
                    <a:lstStyle/>
                    <a:p>
                      <a:r>
                        <a:rPr lang="en-US" sz="1400"/>
                        <a:t>Occupancy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920365611"/>
                  </a:ext>
                </a:extLst>
              </a:tr>
              <a:tr h="329511">
                <a:tc>
                  <a:txBody>
                    <a:bodyPr/>
                    <a:lstStyle/>
                    <a:p>
                      <a:r>
                        <a:rPr lang="en-US" sz="1400"/>
                        <a:t>Mean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766847098"/>
                  </a:ext>
                </a:extLst>
              </a:tr>
              <a:tr h="329511">
                <a:tc>
                  <a:txBody>
                    <a:bodyPr/>
                    <a:lstStyle/>
                    <a:p>
                      <a:r>
                        <a:rPr lang="en-US" sz="1400"/>
                        <a:t>Variance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1.03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a:t>0.85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94912039"/>
                  </a:ext>
                </a:extLst>
              </a:tr>
            </a:tbl>
          </a:graphicData>
        </a:graphic>
      </p:graphicFrame>
      <p:grpSp>
        <p:nvGrpSpPr>
          <p:cNvPr id="3" name="Group 2">
            <a:extLst>
              <a:ext uri="{FF2B5EF4-FFF2-40B4-BE49-F238E27FC236}">
                <a16:creationId xmlns:a16="http://schemas.microsoft.com/office/drawing/2014/main" id="{2EF2854A-E0B4-444F-9299-9C39DF3FC6A2}"/>
              </a:ext>
            </a:extLst>
          </p:cNvPr>
          <p:cNvGrpSpPr/>
          <p:nvPr/>
        </p:nvGrpSpPr>
        <p:grpSpPr>
          <a:xfrm>
            <a:off x="5505294" y="909088"/>
            <a:ext cx="6454086" cy="3374487"/>
            <a:chOff x="5505294" y="909088"/>
            <a:chExt cx="6454086" cy="3374487"/>
          </a:xfrm>
        </p:grpSpPr>
        <p:pic>
          <p:nvPicPr>
            <p:cNvPr id="7" name="Picture 6" descr="Chart, bubble chart&#10;&#10;AI-generated content may be incorrect.">
              <a:extLst>
                <a:ext uri="{FF2B5EF4-FFF2-40B4-BE49-F238E27FC236}">
                  <a16:creationId xmlns:a16="http://schemas.microsoft.com/office/drawing/2014/main" id="{203858E4-3834-99E2-31DE-FA6B86CB0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955" y="1287545"/>
              <a:ext cx="3229425" cy="2996030"/>
            </a:xfrm>
            <a:prstGeom prst="rect">
              <a:avLst/>
            </a:prstGeom>
          </p:spPr>
        </p:pic>
        <p:pic>
          <p:nvPicPr>
            <p:cNvPr id="9" name="Picture 8" descr="Chart, bubble chart&#10;&#10;AI-generated content may be incorrect.">
              <a:extLst>
                <a:ext uri="{FF2B5EF4-FFF2-40B4-BE49-F238E27FC236}">
                  <a16:creationId xmlns:a16="http://schemas.microsoft.com/office/drawing/2014/main" id="{6D945869-1E13-64FE-9D74-8EC987E50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294" y="1282782"/>
              <a:ext cx="3224661" cy="3000793"/>
            </a:xfrm>
            <a:prstGeom prst="rect">
              <a:avLst/>
            </a:prstGeom>
          </p:spPr>
        </p:pic>
        <p:sp>
          <p:nvSpPr>
            <p:cNvPr id="11" name="TextBox 10">
              <a:extLst>
                <a:ext uri="{FF2B5EF4-FFF2-40B4-BE49-F238E27FC236}">
                  <a16:creationId xmlns:a16="http://schemas.microsoft.com/office/drawing/2014/main" id="{C4421F2A-B7F7-DAC2-9EC0-8F27B4C10FCF}"/>
                </a:ext>
              </a:extLst>
            </p:cNvPr>
            <p:cNvSpPr txBox="1"/>
            <p:nvPr/>
          </p:nvSpPr>
          <p:spPr>
            <a:xfrm>
              <a:off x="6810518" y="909088"/>
              <a:ext cx="614211" cy="276999"/>
            </a:xfrm>
            <a:prstGeom prst="rect">
              <a:avLst/>
            </a:prstGeom>
            <a:noFill/>
          </p:spPr>
          <p:txBody>
            <a:bodyPr wrap="square" rtlCol="0">
              <a:spAutoFit/>
            </a:bodyPr>
            <a:lstStyle/>
            <a:p>
              <a:r>
                <a:rPr lang="en-US" sz="1200" b="1">
                  <a:solidFill>
                    <a:schemeClr val="bg2"/>
                  </a:solidFill>
                </a:rPr>
                <a:t>T-way</a:t>
              </a:r>
            </a:p>
          </p:txBody>
        </p:sp>
        <p:sp>
          <p:nvSpPr>
            <p:cNvPr id="12" name="TextBox 11">
              <a:extLst>
                <a:ext uri="{FF2B5EF4-FFF2-40B4-BE49-F238E27FC236}">
                  <a16:creationId xmlns:a16="http://schemas.microsoft.com/office/drawing/2014/main" id="{B7F51D85-6110-B8AA-2E53-BE73C6AEF661}"/>
                </a:ext>
              </a:extLst>
            </p:cNvPr>
            <p:cNvSpPr txBox="1"/>
            <p:nvPr/>
          </p:nvSpPr>
          <p:spPr>
            <a:xfrm>
              <a:off x="9806505" y="909472"/>
              <a:ext cx="1076324" cy="276999"/>
            </a:xfrm>
            <a:prstGeom prst="rect">
              <a:avLst/>
            </a:prstGeom>
            <a:noFill/>
          </p:spPr>
          <p:txBody>
            <a:bodyPr wrap="square" rtlCol="0">
              <a:spAutoFit/>
            </a:bodyPr>
            <a:lstStyle/>
            <a:p>
              <a:r>
                <a:rPr lang="en-US" sz="1200" b="1">
                  <a:solidFill>
                    <a:schemeClr val="bg2"/>
                  </a:solidFill>
                </a:rPr>
                <a:t>Monte Carlo</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360305E-ED6E-8906-A9CB-72DF92A61580}"/>
                  </a:ext>
                </a:extLst>
              </p:cNvPr>
              <p:cNvSpPr txBox="1"/>
              <p:nvPr/>
            </p:nvSpPr>
            <p:spPr>
              <a:xfrm>
                <a:off x="232620" y="1257700"/>
                <a:ext cx="5272674" cy="3693319"/>
              </a:xfrm>
              <a:prstGeom prst="rect">
                <a:avLst/>
              </a:prstGeom>
              <a:noFill/>
            </p:spPr>
            <p:txBody>
              <a:bodyPr wrap="square" rtlCol="0">
                <a:spAutoFit/>
              </a:bodyPr>
              <a:lstStyle/>
              <a:p>
                <a:pPr marL="342900" indent="-342900">
                  <a:buFont typeface="Arial" panose="020B0604020202020204" pitchFamily="34" charset="0"/>
                  <a:buChar char="•"/>
                </a:pPr>
                <a:r>
                  <a:rPr lang="en-US"/>
                  <a:t>Generated 99 valid test cases using </a:t>
                </a:r>
                <a14:m>
                  <m:oMath xmlns:m="http://schemas.openxmlformats.org/officeDocument/2006/math">
                    <m:r>
                      <a:rPr lang="en-US" i="1" dirty="0" smtClean="0">
                        <a:latin typeface="Cambria Math" panose="02040503050406030204" pitchFamily="18" charset="0"/>
                      </a:rPr>
                      <m:t>𝑡</m:t>
                    </m:r>
                  </m:oMath>
                </a14:m>
                <a:r>
                  <a:rPr lang="en-US"/>
                  <a:t>-way and Monte Carlo methods</a:t>
                </a:r>
              </a:p>
              <a:p>
                <a:pPr marL="342900" indent="-342900">
                  <a:buFont typeface="Arial" panose="020B0604020202020204" pitchFamily="34" charset="0"/>
                  <a:buChar char="•"/>
                </a:pPr>
                <a14:m>
                  <m:oMath xmlns:m="http://schemas.openxmlformats.org/officeDocument/2006/math">
                    <m:r>
                      <a:rPr lang="en-US" i="1">
                        <a:latin typeface="Cambria Math" panose="02040503050406030204" pitchFamily="18" charset="0"/>
                      </a:rPr>
                      <m:t>𝑡</m:t>
                    </m:r>
                  </m:oMath>
                </a14:m>
                <a:r>
                  <a:rPr lang="en-US"/>
                  <a:t>-way guarantees all 3-way parameter combinations; Monte Carlo relies on random chance</a:t>
                </a:r>
              </a:p>
              <a:p>
                <a:pPr marL="342900" indent="-342900">
                  <a:buFont typeface="Arial" panose="020B0604020202020204" pitchFamily="34" charset="0"/>
                  <a:buChar char="•"/>
                </a:pPr>
                <a:r>
                  <a:rPr lang="en-US"/>
                  <a:t>~5% occupancy due to geometric constraint, not sampling limitation</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solidFill>
                      <a:schemeClr val="bg2"/>
                    </a:solidFill>
                  </a:rPr>
                  <a:t>Implication:</a:t>
                </a:r>
                <a:r>
                  <a:rPr lang="en-US">
                    <a:solidFill>
                      <a:schemeClr val="bg2"/>
                    </a:solidFill>
                  </a:rPr>
                  <a:t> </a:t>
                </a:r>
                <a:r>
                  <a:rPr lang="en-US"/>
                  <a:t>Both methods provide adequate initial state coverage</a:t>
                </a:r>
              </a:p>
            </p:txBody>
          </p:sp>
        </mc:Choice>
        <mc:Fallback xmlns="">
          <p:sp>
            <p:nvSpPr>
              <p:cNvPr id="5" name="TextBox 4">
                <a:extLst>
                  <a:ext uri="{FF2B5EF4-FFF2-40B4-BE49-F238E27FC236}">
                    <a16:creationId xmlns:a16="http://schemas.microsoft.com/office/drawing/2014/main" id="{3360305E-ED6E-8906-A9CB-72DF92A61580}"/>
                  </a:ext>
                </a:extLst>
              </p:cNvPr>
              <p:cNvSpPr txBox="1">
                <a:spLocks noRot="1" noChangeAspect="1" noMove="1" noResize="1" noEditPoints="1" noAdjustHandles="1" noChangeArrowheads="1" noChangeShapeType="1" noTextEdit="1"/>
              </p:cNvSpPr>
              <p:nvPr/>
            </p:nvSpPr>
            <p:spPr>
              <a:xfrm>
                <a:off x="232620" y="1257700"/>
                <a:ext cx="5272674" cy="3693319"/>
              </a:xfrm>
              <a:prstGeom prst="rect">
                <a:avLst/>
              </a:prstGeom>
              <a:blipFill>
                <a:blip r:embed="rId5"/>
                <a:stretch>
                  <a:fillRect l="-694" t="-825" r="-1734" b="-1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4E6CA46D-F00A-B514-F245-057CEC9727BE}"/>
                  </a:ext>
                </a:extLst>
              </p:cNvPr>
              <p:cNvSpPr/>
              <p:nvPr/>
            </p:nvSpPr>
            <p:spPr>
              <a:xfrm>
                <a:off x="345313" y="3319891"/>
                <a:ext cx="5047288" cy="963684"/>
              </a:xfrm>
              <a:prstGeom prst="roundRect">
                <a:avLst/>
              </a:prstGeom>
              <a:solidFill>
                <a:schemeClr val="bg2">
                  <a:alpha val="5000"/>
                </a:schemeClr>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2"/>
                    </a:solidFill>
                  </a:rPr>
                  <a:t>Key finding</a:t>
                </a:r>
                <a:r>
                  <a:rPr lang="en-US">
                    <a:solidFill>
                      <a:schemeClr val="bg2"/>
                    </a:solidFill>
                  </a:rPr>
                  <a:t>: </a:t>
                </a:r>
                <a14:m>
                  <m:oMath xmlns:m="http://schemas.openxmlformats.org/officeDocument/2006/math">
                    <m:r>
                      <a:rPr lang="en-US" b="0" i="1" smtClean="0">
                        <a:solidFill>
                          <a:schemeClr val="bg2"/>
                        </a:solidFill>
                        <a:latin typeface="Cambria Math" panose="02040503050406030204" pitchFamily="18" charset="0"/>
                      </a:rPr>
                      <m:t>𝑡</m:t>
                    </m:r>
                  </m:oMath>
                </a14:m>
                <a:r>
                  <a:rPr lang="en-US">
                    <a:solidFill>
                      <a:schemeClr val="bg2"/>
                    </a:solidFill>
                  </a:rPr>
                  <a:t>-way and Monte Carlo achieve equivalent coverage (5.0% vs 5.4%) with 99 test cases</a:t>
                </a:r>
                <a:endParaRPr lang="en-US" b="1">
                  <a:solidFill>
                    <a:schemeClr val="bg2"/>
                  </a:solidFill>
                </a:endParaRPr>
              </a:p>
            </p:txBody>
          </p:sp>
        </mc:Choice>
        <mc:Fallback xmlns="">
          <p:sp>
            <p:nvSpPr>
              <p:cNvPr id="6" name="Rectangle: Rounded Corners 5">
                <a:extLst>
                  <a:ext uri="{FF2B5EF4-FFF2-40B4-BE49-F238E27FC236}">
                    <a16:creationId xmlns:a16="http://schemas.microsoft.com/office/drawing/2014/main" id="{4E6CA46D-F00A-B514-F245-057CEC9727BE}"/>
                  </a:ext>
                </a:extLst>
              </p:cNvPr>
              <p:cNvSpPr>
                <a:spLocks noRot="1" noChangeAspect="1" noMove="1" noResize="1" noEditPoints="1" noAdjustHandles="1" noChangeArrowheads="1" noChangeShapeType="1" noTextEdit="1"/>
              </p:cNvSpPr>
              <p:nvPr/>
            </p:nvSpPr>
            <p:spPr>
              <a:xfrm>
                <a:off x="345313" y="3319891"/>
                <a:ext cx="5047288" cy="963684"/>
              </a:xfrm>
              <a:prstGeom prst="roundRect">
                <a:avLst/>
              </a:prstGeom>
              <a:blipFill>
                <a:blip r:embed="rId6"/>
                <a:stretch>
                  <a:fillRect b="-5488"/>
                </a:stretch>
              </a:blipFill>
              <a:ln w="38100">
                <a:solidFill>
                  <a:schemeClr val="bg2"/>
                </a:solidFill>
              </a:ln>
              <a:effectLst/>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CFAE2C07-C742-9C6D-BB65-70D695F77B82}"/>
              </a:ext>
            </a:extLst>
          </p:cNvPr>
          <p:cNvSpPr/>
          <p:nvPr/>
        </p:nvSpPr>
        <p:spPr>
          <a:xfrm>
            <a:off x="345313" y="5135332"/>
            <a:ext cx="5047288" cy="853398"/>
          </a:xfrm>
          <a:prstGeom prst="roundRect">
            <a:avLst/>
          </a:prstGeom>
          <a:solidFill>
            <a:srgbClr val="FF6600">
              <a:alpha val="5000"/>
            </a:srgbClr>
          </a:solid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6600"/>
                </a:solidFill>
              </a:rPr>
              <a:t>Can AST find failures Monte Carlo misses?</a:t>
            </a:r>
          </a:p>
        </p:txBody>
      </p:sp>
    </p:spTree>
    <p:extLst>
      <p:ext uri="{BB962C8B-B14F-4D97-AF65-F5344CB8AC3E}">
        <p14:creationId xmlns:p14="http://schemas.microsoft.com/office/powerpoint/2010/main" val="15525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E33F-4C32-9249-EB80-B02C94762F88}"/>
              </a:ext>
            </a:extLst>
          </p:cNvPr>
          <p:cNvSpPr>
            <a:spLocks noGrp="1"/>
          </p:cNvSpPr>
          <p:nvPr>
            <p:ph type="title"/>
          </p:nvPr>
        </p:nvSpPr>
        <p:spPr/>
        <p:txBody>
          <a:bodyPr/>
          <a:lstStyle/>
          <a:p>
            <a:r>
              <a:rPr lang="en-US"/>
              <a:t>Trustworthy Autonomous Systems Require Rigorous Testing</a:t>
            </a:r>
          </a:p>
        </p:txBody>
      </p:sp>
      <p:sp>
        <p:nvSpPr>
          <p:cNvPr id="5" name="Content Placeholder 4">
            <a:extLst>
              <a:ext uri="{FF2B5EF4-FFF2-40B4-BE49-F238E27FC236}">
                <a16:creationId xmlns:a16="http://schemas.microsoft.com/office/drawing/2014/main" id="{00363D45-7DE2-1724-7885-19EC62D4CC5D}"/>
              </a:ext>
            </a:extLst>
          </p:cNvPr>
          <p:cNvSpPr>
            <a:spLocks noGrp="1"/>
          </p:cNvSpPr>
          <p:nvPr>
            <p:ph sz="quarter" idx="15"/>
          </p:nvPr>
        </p:nvSpPr>
        <p:spPr>
          <a:xfrm>
            <a:off x="434243" y="760579"/>
            <a:ext cx="6666639" cy="5551058"/>
          </a:xfrm>
        </p:spPr>
        <p:txBody>
          <a:bodyPr/>
          <a:lstStyle/>
          <a:p>
            <a:pPr marL="7937" indent="0">
              <a:buNone/>
            </a:pPr>
            <a:r>
              <a:rPr lang="en-US" b="1">
                <a:solidFill>
                  <a:schemeClr val="bg2"/>
                </a:solidFill>
              </a:rPr>
              <a:t>Neural Network Control Systems (NNCS)</a:t>
            </a:r>
            <a:endParaRPr lang="en-US">
              <a:solidFill>
                <a:schemeClr val="bg2"/>
              </a:solidFill>
            </a:endParaRPr>
          </a:p>
          <a:p>
            <a:r>
              <a:rPr lang="en-US"/>
              <a:t>Powerful approach for complex autonomous systems</a:t>
            </a:r>
          </a:p>
          <a:p>
            <a:r>
              <a:rPr lang="en-US">
                <a:ea typeface="Lato"/>
              </a:rPr>
              <a:t>Learn optimal policies from data and handle high dimensional state spaces</a:t>
            </a:r>
          </a:p>
          <a:p>
            <a:r>
              <a:rPr lang="en-US" b="1"/>
              <a:t>Challenge:</a:t>
            </a:r>
            <a:r>
              <a:rPr lang="en-US"/>
              <a:t> Learned complexity creates unpredictability where small variations cause dramatically different behavior</a:t>
            </a:r>
          </a:p>
          <a:p>
            <a:pPr marL="7937" indent="0">
              <a:buNone/>
            </a:pPr>
            <a:r>
              <a:rPr lang="en-US" b="1">
                <a:solidFill>
                  <a:schemeClr val="bg2"/>
                </a:solidFill>
              </a:rPr>
              <a:t>Safety Approaches &amp; Limitations</a:t>
            </a:r>
          </a:p>
          <a:p>
            <a:pPr marL="285750" indent="-285750">
              <a:buFont typeface="Arial" panose="020B0604020202020204" pitchFamily="34" charset="0"/>
              <a:buChar char="•"/>
            </a:pPr>
            <a:r>
              <a:rPr lang="en-US" b="1"/>
              <a:t>Theoretical guarantees</a:t>
            </a:r>
            <a:r>
              <a:rPr lang="en-US"/>
              <a:t> (reachability analysis, differential dynamic logic, certificate functions)</a:t>
            </a:r>
          </a:p>
          <a:p>
            <a:pPr marL="742950" lvl="1" indent="-285750">
              <a:buFont typeface="Arial" panose="020B0604020202020204" pitchFamily="34" charset="0"/>
              <a:buChar char="•"/>
            </a:pPr>
            <a:r>
              <a:rPr lang="en-US"/>
              <a:t>Limited to small state spaces and short time horizons</a:t>
            </a:r>
          </a:p>
          <a:p>
            <a:pPr marL="285750" indent="-285750">
              <a:buFont typeface="Arial" panose="020B0604020202020204" pitchFamily="34" charset="0"/>
              <a:buChar char="•"/>
            </a:pPr>
            <a:r>
              <a:rPr lang="en-US" b="1"/>
              <a:t>Runtime Assurance (RTA):</a:t>
            </a:r>
            <a:r>
              <a:rPr lang="en-US"/>
              <a:t> Monitors system state and controller output, intervenes when necessary</a:t>
            </a:r>
          </a:p>
          <a:p>
            <a:pPr marL="285750" indent="-285750">
              <a:buFont typeface="Arial" panose="020B0604020202020204" pitchFamily="34" charset="0"/>
              <a:buChar char="•"/>
            </a:pPr>
            <a:r>
              <a:rPr lang="en-US" b="1"/>
              <a:t>Challenge:</a:t>
            </a:r>
            <a:r>
              <a:rPr lang="en-US"/>
              <a:t> Real-world implementations face discretization effects and numerical precision limitations</a:t>
            </a:r>
          </a:p>
          <a:p>
            <a:pPr marL="0" indent="0">
              <a:buNone/>
            </a:pPr>
            <a:r>
              <a:rPr lang="en-US" b="1">
                <a:solidFill>
                  <a:schemeClr val="bg2"/>
                </a:solidFill>
              </a:rPr>
              <a:t>The Testing Challenge</a:t>
            </a:r>
          </a:p>
          <a:p>
            <a:r>
              <a:rPr lang="en-US"/>
              <a:t>Establishing trustworthiness requires knowledge of operational boundaries, edge cases, and failure modes</a:t>
            </a:r>
          </a:p>
          <a:p>
            <a:r>
              <a:rPr lang="en-US"/>
              <a:t>Existing approaches may be inadequate for complex systems</a:t>
            </a:r>
          </a:p>
          <a:p>
            <a:pPr marL="285750" indent="-285750"/>
            <a:endParaRPr lang="en-US"/>
          </a:p>
          <a:p>
            <a:pPr marL="571500" lvl="1" indent="-285750">
              <a:buFont typeface="Arial" panose="020B0604020202020204" pitchFamily="34" charset="0"/>
              <a:buChar char="•"/>
            </a:pPr>
            <a:endParaRPr lang="en-US"/>
          </a:p>
          <a:p>
            <a:pPr marL="7937" indent="0">
              <a:buNone/>
            </a:pPr>
            <a:endParaRPr lang="en-US"/>
          </a:p>
          <a:p>
            <a:pPr marL="7937" indent="0">
              <a:buNone/>
            </a:pPr>
            <a:endParaRPr lang="en-US">
              <a:ea typeface="Lato"/>
            </a:endParaRPr>
          </a:p>
        </p:txBody>
      </p:sp>
      <p:sp>
        <p:nvSpPr>
          <p:cNvPr id="37" name="Rectangle: Rounded Corners 36">
            <a:extLst>
              <a:ext uri="{FF2B5EF4-FFF2-40B4-BE49-F238E27FC236}">
                <a16:creationId xmlns:a16="http://schemas.microsoft.com/office/drawing/2014/main" id="{C049A72D-5B65-29E5-339F-C851D7388643}"/>
              </a:ext>
            </a:extLst>
          </p:cNvPr>
          <p:cNvSpPr/>
          <p:nvPr/>
        </p:nvSpPr>
        <p:spPr>
          <a:xfrm>
            <a:off x="7100882" y="4949603"/>
            <a:ext cx="4966276" cy="1282207"/>
          </a:xfrm>
          <a:prstGeom prst="roundRect">
            <a:avLst/>
          </a:prstGeom>
          <a:solidFill>
            <a:srgbClr val="339933">
              <a:alpha val="5000"/>
            </a:srgbClr>
          </a:solidFill>
          <a:ln w="38100">
            <a:solidFill>
              <a:srgbClr val="33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339933"/>
                </a:solidFill>
              </a:rPr>
              <a:t>Our Goal: A Rigorous Testing Framework</a:t>
            </a:r>
          </a:p>
          <a:p>
            <a:pPr marL="342900" indent="-342900">
              <a:buFont typeface="+mj-lt"/>
              <a:buAutoNum type="arabicPeriod"/>
            </a:pPr>
            <a:r>
              <a:rPr lang="en-US">
                <a:solidFill>
                  <a:srgbClr val="339933"/>
                </a:solidFill>
              </a:rPr>
              <a:t>Thorough initial state space coverage</a:t>
            </a:r>
          </a:p>
          <a:p>
            <a:pPr marL="342900" indent="-342900">
              <a:buFont typeface="+mj-lt"/>
              <a:buAutoNum type="arabicPeriod"/>
            </a:pPr>
            <a:r>
              <a:rPr lang="en-US">
                <a:solidFill>
                  <a:srgbClr val="339933"/>
                </a:solidFill>
              </a:rPr>
              <a:t>Targeted exploration of operational boundaries and edge cases</a:t>
            </a:r>
          </a:p>
        </p:txBody>
      </p:sp>
      <p:pic>
        <p:nvPicPr>
          <p:cNvPr id="55" name="Picture 54">
            <a:extLst>
              <a:ext uri="{FF2B5EF4-FFF2-40B4-BE49-F238E27FC236}">
                <a16:creationId xmlns:a16="http://schemas.microsoft.com/office/drawing/2014/main" id="{B2886937-E0B3-255C-8757-05DF31BC50E5}"/>
              </a:ext>
            </a:extLst>
          </p:cNvPr>
          <p:cNvPicPr>
            <a:picLocks noChangeAspect="1"/>
          </p:cNvPicPr>
          <p:nvPr/>
        </p:nvPicPr>
        <p:blipFill>
          <a:blip r:embed="rId4"/>
          <a:stretch>
            <a:fillRect/>
          </a:stretch>
        </p:blipFill>
        <p:spPr>
          <a:xfrm>
            <a:off x="7230325" y="1453394"/>
            <a:ext cx="4617675" cy="2857500"/>
          </a:xfrm>
          <a:prstGeom prst="rect">
            <a:avLst/>
          </a:prstGeom>
        </p:spPr>
      </p:pic>
      <p:pic>
        <p:nvPicPr>
          <p:cNvPr id="40" name="Picture 39">
            <a:extLst>
              <a:ext uri="{FF2B5EF4-FFF2-40B4-BE49-F238E27FC236}">
                <a16:creationId xmlns:a16="http://schemas.microsoft.com/office/drawing/2014/main" id="{F543A0D9-B80C-0F3C-C468-556EB3D8F2EB}"/>
              </a:ext>
            </a:extLst>
          </p:cNvPr>
          <p:cNvPicPr>
            <a:picLocks noChangeAspect="1"/>
          </p:cNvPicPr>
          <p:nvPr/>
        </p:nvPicPr>
        <p:blipFill>
          <a:blip r:embed="rId5"/>
          <a:stretch>
            <a:fillRect/>
          </a:stretch>
        </p:blipFill>
        <p:spPr>
          <a:xfrm>
            <a:off x="7100882" y="1453394"/>
            <a:ext cx="4742361" cy="3117849"/>
          </a:xfrm>
          <a:prstGeom prst="rect">
            <a:avLst/>
          </a:prstGeom>
        </p:spPr>
      </p:pic>
    </p:spTree>
    <p:extLst>
      <p:ext uri="{BB962C8B-B14F-4D97-AF65-F5344CB8AC3E}">
        <p14:creationId xmlns:p14="http://schemas.microsoft.com/office/powerpoint/2010/main" val="23543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67420-E9D0-0CB2-9707-16F614D41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746BD-BDED-9DB3-62A0-A104444AD9BE}"/>
              </a:ext>
            </a:extLst>
          </p:cNvPr>
          <p:cNvSpPr>
            <a:spLocks noGrp="1"/>
          </p:cNvSpPr>
          <p:nvPr>
            <p:ph type="title"/>
          </p:nvPr>
        </p:nvSpPr>
        <p:spPr/>
        <p:txBody>
          <a:bodyPr/>
          <a:lstStyle/>
          <a:p>
            <a:r>
              <a:rPr lang="en-US"/>
              <a:t>Our Proposed Testing Approach for Complex Systems</a:t>
            </a:r>
          </a:p>
        </p:txBody>
      </p:sp>
      <p:sp>
        <p:nvSpPr>
          <p:cNvPr id="7" name="Rectangle: Rounded Corners 6">
            <a:extLst>
              <a:ext uri="{FF2B5EF4-FFF2-40B4-BE49-F238E27FC236}">
                <a16:creationId xmlns:a16="http://schemas.microsoft.com/office/drawing/2014/main" id="{D43FEF91-F5F6-A72C-A91F-BEAEC115BED0}"/>
              </a:ext>
            </a:extLst>
          </p:cNvPr>
          <p:cNvSpPr/>
          <p:nvPr/>
        </p:nvSpPr>
        <p:spPr>
          <a:xfrm>
            <a:off x="6302988" y="2121165"/>
            <a:ext cx="5306470" cy="2231919"/>
          </a:xfrm>
          <a:prstGeom prst="roundRect">
            <a:avLst/>
          </a:prstGeom>
          <a:solidFill>
            <a:srgbClr val="00CC00">
              <a:alpha val="4706"/>
            </a:srgbClr>
          </a:solidFill>
          <a:ln w="38100">
            <a:solidFill>
              <a:srgbClr val="33993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u="sng">
                <a:solidFill>
                  <a:srgbClr val="339933"/>
                </a:solidFill>
              </a:rPr>
              <a:t>Our Proposed Approach</a:t>
            </a:r>
            <a:endParaRPr lang="en-US" u="sng">
              <a:solidFill>
                <a:srgbClr val="339933"/>
              </a:solidFill>
              <a:cs typeface="Arial"/>
            </a:endParaRPr>
          </a:p>
          <a:p>
            <a:pPr algn="ctr"/>
            <a:endParaRPr lang="en-US" u="sng">
              <a:solidFill>
                <a:srgbClr val="339933"/>
              </a:solidFill>
            </a:endParaRPr>
          </a:p>
          <a:p>
            <a:pPr marL="342900" indent="-342900">
              <a:buAutoNum type="arabicPeriod"/>
            </a:pPr>
            <a:r>
              <a:rPr lang="en-US" i="1">
                <a:solidFill>
                  <a:srgbClr val="339933"/>
                </a:solidFill>
              </a:rPr>
              <a:t>Combinatorics</a:t>
            </a:r>
            <a:r>
              <a:rPr lang="en-US">
                <a:solidFill>
                  <a:srgbClr val="339933"/>
                </a:solidFill>
              </a:rPr>
              <a:t> generated t-way initial conditions reduces dimensionality of sampling</a:t>
            </a:r>
            <a:endParaRPr lang="en-US"/>
          </a:p>
          <a:p>
            <a:pPr marL="342900" indent="-342900">
              <a:buFont typeface="+mj-lt"/>
              <a:buAutoNum type="arabicPeriod"/>
            </a:pPr>
            <a:r>
              <a:rPr lang="en-US" i="1">
                <a:solidFill>
                  <a:srgbClr val="339933"/>
                </a:solidFill>
              </a:rPr>
              <a:t>Adaptive stress testing (AST) </a:t>
            </a:r>
            <a:r>
              <a:rPr lang="en-US">
                <a:solidFill>
                  <a:srgbClr val="339933"/>
                </a:solidFill>
              </a:rPr>
              <a:t>will target critical regions by intelligently selecting disturbances</a:t>
            </a:r>
          </a:p>
        </p:txBody>
      </p:sp>
      <p:sp>
        <p:nvSpPr>
          <p:cNvPr id="8" name="TextBox 7">
            <a:extLst>
              <a:ext uri="{FF2B5EF4-FFF2-40B4-BE49-F238E27FC236}">
                <a16:creationId xmlns:a16="http://schemas.microsoft.com/office/drawing/2014/main" id="{2CB6EA08-2E16-0B97-59D9-A6DE6A0CC14B}"/>
              </a:ext>
            </a:extLst>
          </p:cNvPr>
          <p:cNvSpPr txBox="1"/>
          <p:nvPr/>
        </p:nvSpPr>
        <p:spPr>
          <a:xfrm>
            <a:off x="585758" y="1023599"/>
            <a:ext cx="11023700" cy="9746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spcAft>
                <a:spcPts val="200"/>
              </a:spcAft>
            </a:pPr>
            <a:r>
              <a:rPr lang="en-US">
                <a:solidFill>
                  <a:schemeClr val="tx1"/>
                </a:solidFill>
              </a:rPr>
              <a:t>Comprehensive testing of complex systems presents two distinct challenges to uncover failure modes:</a:t>
            </a:r>
          </a:p>
          <a:p>
            <a:pPr marL="342900" indent="-342900" algn="ctr">
              <a:spcAft>
                <a:spcPts val="200"/>
              </a:spcAft>
              <a:buAutoNum type="arabicPeriod"/>
            </a:pPr>
            <a:r>
              <a:rPr lang="en-US">
                <a:solidFill>
                  <a:schemeClr val="tx1"/>
                </a:solidFill>
              </a:rPr>
              <a:t>Thorough </a:t>
            </a:r>
            <a:r>
              <a:rPr lang="en-US" b="1">
                <a:solidFill>
                  <a:schemeClr val="bg2"/>
                </a:solidFill>
              </a:rPr>
              <a:t>coverage</a:t>
            </a:r>
            <a:r>
              <a:rPr lang="en-US">
                <a:solidFill>
                  <a:schemeClr val="tx1"/>
                </a:solidFill>
              </a:rPr>
              <a:t> of the initial state space</a:t>
            </a:r>
          </a:p>
          <a:p>
            <a:pPr marL="342900" indent="-342900" algn="ctr">
              <a:spcAft>
                <a:spcPts val="200"/>
              </a:spcAft>
              <a:buAutoNum type="arabicPeriod"/>
            </a:pPr>
            <a:r>
              <a:rPr lang="en-US">
                <a:solidFill>
                  <a:schemeClr val="tx1"/>
                </a:solidFill>
              </a:rPr>
              <a:t>Systematic </a:t>
            </a:r>
            <a:r>
              <a:rPr lang="en-US" b="1">
                <a:solidFill>
                  <a:schemeClr val="bg2"/>
                </a:solidFill>
              </a:rPr>
              <a:t>exploration</a:t>
            </a:r>
            <a:r>
              <a:rPr lang="en-US">
                <a:solidFill>
                  <a:schemeClr val="tx1"/>
                </a:solidFill>
              </a:rPr>
              <a:t> of system behavior under stressing conditions</a:t>
            </a:r>
          </a:p>
        </p:txBody>
      </p:sp>
      <p:sp>
        <p:nvSpPr>
          <p:cNvPr id="24" name="Rectangle: Rounded Corners 23">
            <a:extLst>
              <a:ext uri="{FF2B5EF4-FFF2-40B4-BE49-F238E27FC236}">
                <a16:creationId xmlns:a16="http://schemas.microsoft.com/office/drawing/2014/main" id="{C5D9295C-DC8B-C6CC-1E3D-0F8CD8755523}"/>
              </a:ext>
            </a:extLst>
          </p:cNvPr>
          <p:cNvSpPr/>
          <p:nvPr/>
        </p:nvSpPr>
        <p:spPr>
          <a:xfrm>
            <a:off x="625171" y="2121165"/>
            <a:ext cx="5306470" cy="3688275"/>
          </a:xfrm>
          <a:prstGeom prst="roundRect">
            <a:avLst/>
          </a:prstGeom>
          <a:solidFill>
            <a:schemeClr val="accent3">
              <a:lumMod val="20000"/>
              <a:lumOff val="80000"/>
            </a:schemeClr>
          </a:solidFill>
          <a:ln w="28575">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u="sng">
                <a:solidFill>
                  <a:srgbClr val="D46B00"/>
                </a:solidFill>
                <a:cs typeface="Arial"/>
              </a:rPr>
              <a:t>Problems with Current Approaches</a:t>
            </a:r>
            <a:br>
              <a:rPr lang="en-US" u="sng">
                <a:solidFill>
                  <a:srgbClr val="D46B00"/>
                </a:solidFill>
                <a:cs typeface="Arial"/>
              </a:rPr>
            </a:br>
            <a:endParaRPr lang="en-US" u="sng">
              <a:solidFill>
                <a:srgbClr val="D46B00"/>
              </a:solidFill>
              <a:cs typeface="Arial"/>
            </a:endParaRPr>
          </a:p>
          <a:p>
            <a:r>
              <a:rPr lang="en-US" i="1">
                <a:solidFill>
                  <a:srgbClr val="D46B00"/>
                </a:solidFill>
              </a:rPr>
              <a:t>Traditional Monte Carlo testing approaches rely on random sampling to address the challenges above, but:</a:t>
            </a:r>
            <a:endParaRPr lang="en-US" i="1">
              <a:solidFill>
                <a:srgbClr val="D46B00"/>
              </a:solidFill>
              <a:cs typeface="Arial"/>
            </a:endParaRPr>
          </a:p>
          <a:p>
            <a:endParaRPr lang="en-US" i="1">
              <a:solidFill>
                <a:srgbClr val="D46B00"/>
              </a:solidFill>
            </a:endParaRPr>
          </a:p>
          <a:p>
            <a:pPr marL="342900" indent="-342900">
              <a:buFont typeface="+mj-lt"/>
              <a:buAutoNum type="arabicPeriod"/>
            </a:pPr>
            <a:r>
              <a:rPr lang="en-US" i="1">
                <a:solidFill>
                  <a:srgbClr val="D46B00"/>
                </a:solidFill>
              </a:rPr>
              <a:t>High-dimensional state spaces challenge random sampling approaches because volume grows exponentially with dimension</a:t>
            </a:r>
            <a:endParaRPr lang="en-US">
              <a:solidFill>
                <a:srgbClr val="D46B00"/>
              </a:solidFill>
            </a:endParaRPr>
          </a:p>
          <a:p>
            <a:pPr marL="342900" indent="-342900">
              <a:buAutoNum type="arabicPeriod"/>
            </a:pPr>
            <a:r>
              <a:rPr lang="en-US" i="1">
                <a:solidFill>
                  <a:srgbClr val="D46B00"/>
                </a:solidFill>
              </a:rPr>
              <a:t>The systematic targeting of critical regions near safety boundaries where failures are likely to occur does not occur with random sampling</a:t>
            </a:r>
            <a:endParaRPr lang="en-US">
              <a:solidFill>
                <a:srgbClr val="D46B00"/>
              </a:solidFill>
              <a:cs typeface="Arial"/>
            </a:endParaRPr>
          </a:p>
        </p:txBody>
      </p:sp>
      <p:grpSp>
        <p:nvGrpSpPr>
          <p:cNvPr id="3" name="Group 2">
            <a:extLst>
              <a:ext uri="{FF2B5EF4-FFF2-40B4-BE49-F238E27FC236}">
                <a16:creationId xmlns:a16="http://schemas.microsoft.com/office/drawing/2014/main" id="{0F53A2EB-D55D-1A35-6E8A-906E2EC2896E}"/>
              </a:ext>
            </a:extLst>
          </p:cNvPr>
          <p:cNvGrpSpPr/>
          <p:nvPr/>
        </p:nvGrpSpPr>
        <p:grpSpPr>
          <a:xfrm>
            <a:off x="6418862" y="4390006"/>
            <a:ext cx="5393712" cy="2222452"/>
            <a:chOff x="6418862" y="4390006"/>
            <a:chExt cx="5393712" cy="2222452"/>
          </a:xfrm>
        </p:grpSpPr>
        <p:sp>
          <p:nvSpPr>
            <p:cNvPr id="20" name="TextBox 19">
              <a:extLst>
                <a:ext uri="{FF2B5EF4-FFF2-40B4-BE49-F238E27FC236}">
                  <a16:creationId xmlns:a16="http://schemas.microsoft.com/office/drawing/2014/main" id="{E2E66C34-E613-6F01-0C87-50D4E16F5A6C}"/>
                </a:ext>
              </a:extLst>
            </p:cNvPr>
            <p:cNvSpPr txBox="1"/>
            <p:nvPr/>
          </p:nvSpPr>
          <p:spPr>
            <a:xfrm>
              <a:off x="6418862" y="6243126"/>
              <a:ext cx="5393712" cy="369332"/>
            </a:xfrm>
            <a:prstGeom prst="rect">
              <a:avLst/>
            </a:prstGeom>
            <a:noFill/>
          </p:spPr>
          <p:txBody>
            <a:bodyPr wrap="square">
              <a:spAutoFit/>
            </a:bodyPr>
            <a:lstStyle/>
            <a:p>
              <a:r>
                <a:rPr lang="en-US">
                  <a:ea typeface="Lato"/>
                </a:rPr>
                <a:t>System under test - satellite attitude control system</a:t>
              </a:r>
              <a:endParaRPr lang="en-US"/>
            </a:p>
          </p:txBody>
        </p:sp>
        <p:pic>
          <p:nvPicPr>
            <p:cNvPr id="47" name="Picture 46">
              <a:extLst>
                <a:ext uri="{FF2B5EF4-FFF2-40B4-BE49-F238E27FC236}">
                  <a16:creationId xmlns:a16="http://schemas.microsoft.com/office/drawing/2014/main" id="{7B604830-A9BD-BBFA-9C0E-1A7C386D6BA3}"/>
                </a:ext>
              </a:extLst>
            </p:cNvPr>
            <p:cNvPicPr>
              <a:picLocks noChangeAspect="1"/>
            </p:cNvPicPr>
            <p:nvPr/>
          </p:nvPicPr>
          <p:blipFill>
            <a:blip r:embed="rId2"/>
            <a:stretch>
              <a:fillRect/>
            </a:stretch>
          </p:blipFill>
          <p:spPr>
            <a:xfrm>
              <a:off x="7584622" y="4390006"/>
              <a:ext cx="2743201" cy="1853120"/>
            </a:xfrm>
            <a:prstGeom prst="rect">
              <a:avLst/>
            </a:prstGeom>
          </p:spPr>
        </p:pic>
      </p:grpSp>
    </p:spTree>
    <p:extLst>
      <p:ext uri="{BB962C8B-B14F-4D97-AF65-F5344CB8AC3E}">
        <p14:creationId xmlns:p14="http://schemas.microsoft.com/office/powerpoint/2010/main" val="11076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8462-44D8-FEE9-2EAF-FAE0C04A678C}"/>
              </a:ext>
            </a:extLst>
          </p:cNvPr>
          <p:cNvSpPr>
            <a:spLocks noGrp="1"/>
          </p:cNvSpPr>
          <p:nvPr>
            <p:ph type="title"/>
          </p:nvPr>
        </p:nvSpPr>
        <p:spPr/>
        <p:txBody>
          <a:bodyPr/>
          <a:lstStyle/>
          <a:p>
            <a:r>
              <a:rPr lang="en-US"/>
              <a:t>System Under Test - </a:t>
            </a:r>
            <a:r>
              <a:rPr lang="en-US">
                <a:ea typeface="Lato"/>
              </a:rPr>
              <a:t>Autonomous Satellite Attitude Control System </a:t>
            </a:r>
            <a:endParaRPr lang="en-US"/>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8D07632-D727-0BE1-ED55-8245DD5CFD28}"/>
                  </a:ext>
                </a:extLst>
              </p:cNvPr>
              <p:cNvSpPr>
                <a:spLocks noGrp="1"/>
              </p:cNvSpPr>
              <p:nvPr>
                <p:ph sz="quarter" idx="15"/>
              </p:nvPr>
            </p:nvSpPr>
            <p:spPr>
              <a:xfrm>
                <a:off x="154539" y="1777054"/>
                <a:ext cx="6117835" cy="4916709"/>
              </a:xfrm>
            </p:spPr>
            <p:txBody>
              <a:bodyPr/>
              <a:lstStyle/>
              <a:p>
                <a:pPr>
                  <a:spcBef>
                    <a:spcPts val="600"/>
                  </a:spcBef>
                </a:pPr>
                <a:r>
                  <a:rPr lang="en-US"/>
                  <a:t>Two reference frames</a:t>
                </a:r>
              </a:p>
              <a:p>
                <a:pPr lvl="1">
                  <a:spcBef>
                    <a:spcPts val="600"/>
                  </a:spcBef>
                </a:pPr>
                <a:r>
                  <a:rPr lang="en-US"/>
                  <a:t>Body frame </a:t>
                </a:r>
                <a14:m>
                  <m:oMath xmlns:m="http://schemas.openxmlformats.org/officeDocument/2006/math">
                    <m:r>
                      <a:rPr lang="en-US" b="0" i="1" smtClean="0">
                        <a:latin typeface="Cambria Math" panose="02040503050406030204" pitchFamily="18" charset="0"/>
                      </a:rPr>
                      <m:t>ℬ</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𝑖</m:t>
                                </m:r>
                              </m:e>
                            </m:acc>
                          </m:e>
                          <m:sub>
                            <m:r>
                              <a:rPr lang="en-US" b="0" i="1" smtClean="0">
                                <a:latin typeface="Cambria Math" panose="02040503050406030204" pitchFamily="18" charset="0"/>
                              </a:rPr>
                              <m:t>ℬ</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𝑗</m:t>
                                </m:r>
                              </m:e>
                            </m:acc>
                          </m:e>
                          <m:sub>
                            <m:r>
                              <a:rPr lang="en-US" i="1">
                                <a:latin typeface="Cambria Math" panose="02040503050406030204" pitchFamily="18" charset="0"/>
                              </a:rPr>
                              <m:t>ℬ</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𝑘</m:t>
                                </m:r>
                              </m:e>
                            </m:acc>
                          </m:e>
                          <m:sub>
                            <m:r>
                              <a:rPr lang="en-US" i="1">
                                <a:latin typeface="Cambria Math" panose="02040503050406030204" pitchFamily="18" charset="0"/>
                              </a:rPr>
                              <m:t>ℬ</m:t>
                            </m:r>
                          </m:sub>
                        </m:sSub>
                      </m:e>
                    </m:d>
                  </m:oMath>
                </a14:m>
                <a:endParaRPr lang="en-US"/>
              </a:p>
              <a:p>
                <a:pPr lvl="1">
                  <a:spcBef>
                    <a:spcPts val="600"/>
                  </a:spcBef>
                </a:pPr>
                <a:r>
                  <a:rPr lang="en-US"/>
                  <a:t>Hill frame </a:t>
                </a:r>
                <a14:m>
                  <m:oMath xmlns:m="http://schemas.openxmlformats.org/officeDocument/2006/math">
                    <m:r>
                      <a:rPr lang="en-US" b="0" i="1" smtClean="0">
                        <a:latin typeface="Cambria Math" panose="02040503050406030204" pitchFamily="18" charset="0"/>
                      </a:rPr>
                      <m:t>ℋ</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𝑖</m:t>
                                </m:r>
                              </m:e>
                            </m:acc>
                          </m:e>
                          <m:sub>
                            <m:r>
                              <a:rPr lang="en-US" i="1">
                                <a:latin typeface="Cambria Math" panose="02040503050406030204" pitchFamily="18" charset="0"/>
                              </a:rPr>
                              <m:t>ℋ</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𝑗</m:t>
                                </m:r>
                              </m:e>
                            </m:acc>
                          </m:e>
                          <m:sub>
                            <m:r>
                              <a:rPr lang="en-US" i="1">
                                <a:latin typeface="Cambria Math" panose="02040503050406030204" pitchFamily="18" charset="0"/>
                              </a:rPr>
                              <m:t>ℋ</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𝑘</m:t>
                                </m:r>
                              </m:e>
                            </m:acc>
                          </m:e>
                          <m:sub>
                            <m:r>
                              <a:rPr lang="en-US" i="1">
                                <a:latin typeface="Cambria Math" panose="02040503050406030204" pitchFamily="18" charset="0"/>
                              </a:rPr>
                              <m:t>ℋ</m:t>
                            </m:r>
                          </m:sub>
                        </m:sSub>
                      </m:e>
                    </m:d>
                  </m:oMath>
                </a14:m>
                <a:endParaRPr lang="en-US"/>
              </a:p>
              <a:p>
                <a:pPr>
                  <a:spcBef>
                    <a:spcPts val="600"/>
                  </a:spcBef>
                </a:pPr>
                <a:r>
                  <a:rPr lang="en-US"/>
                  <a:t>Relevant vectors</a:t>
                </a:r>
              </a:p>
              <a:p>
                <a:pPr lvl="1">
                  <a:spcBef>
                    <a:spcPts val="600"/>
                  </a:spcBef>
                </a:pPr>
                <a:r>
                  <a:rPr lang="en-US"/>
                  <a:t>Sensor pointing vector </a:t>
                </a:r>
                <a14:m>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1" i="1">
                                <a:latin typeface="Cambria Math" panose="02040503050406030204" pitchFamily="18" charset="0"/>
                              </a:rPr>
                              <m:t>𝒓</m:t>
                            </m:r>
                          </m:e>
                        </m:acc>
                      </m:e>
                      <m:sub>
                        <m:r>
                          <a:rPr lang="en-US" i="1">
                            <a:latin typeface="Cambria Math" panose="02040503050406030204" pitchFamily="18" charset="0"/>
                          </a:rPr>
                          <m:t>𝑃</m:t>
                        </m:r>
                      </m:sub>
                      <m:sup>
                        <m:r>
                          <a:rPr lang="en-US" i="1">
                            <a:latin typeface="Cambria Math" panose="02040503050406030204" pitchFamily="18" charset="0"/>
                          </a:rPr>
                          <m:t>ℬ</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0,1,0</m:t>
                            </m:r>
                          </m:e>
                        </m:d>
                      </m:e>
                      <m:sup>
                        <m:r>
                          <a:rPr lang="en-US" i="1">
                            <a:latin typeface="Cambria Math" panose="02040503050406030204" pitchFamily="18" charset="0"/>
                          </a:rPr>
                          <m:t>⊤</m:t>
                        </m:r>
                      </m:sup>
                    </m:sSup>
                  </m:oMath>
                </a14:m>
                <a:endParaRPr lang="en-US"/>
              </a:p>
              <a:p>
                <a:pPr lvl="1">
                  <a:spcBef>
                    <a:spcPts val="600"/>
                  </a:spcBef>
                </a:pPr>
                <a:r>
                  <a:rPr lang="en-US"/>
                  <a:t>Mission vector </a:t>
                </a:r>
                <a14:m>
                  <m:oMath xmlns:m="http://schemas.openxmlformats.org/officeDocument/2006/math">
                    <m:sSubSup>
                      <m:sSubSupPr>
                        <m:ctrlPr>
                          <a:rPr lang="en-US"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𝒓</m:t>
                            </m:r>
                          </m:e>
                        </m:acc>
                      </m:e>
                      <m:sub>
                        <m:r>
                          <a:rPr lang="en-US" b="0" i="1" smtClean="0">
                            <a:latin typeface="Cambria Math" panose="02040503050406030204" pitchFamily="18" charset="0"/>
                          </a:rPr>
                          <m:t>𝑀</m:t>
                        </m:r>
                      </m:sub>
                      <m:sup>
                        <m:r>
                          <a:rPr lang="en-US" b="0" i="1" smtClean="0">
                            <a:latin typeface="Cambria Math" panose="02040503050406030204" pitchFamily="18" charset="0"/>
                          </a:rPr>
                          <m:t>ℋ</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𝑀</m:t>
                                    </m:r>
                                  </m:sub>
                                </m:sSub>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𝑀</m:t>
                                    </m:r>
                                  </m:sub>
                                </m:sSub>
                              </m:e>
                            </m:func>
                            <m:r>
                              <a:rPr lang="en-US" i="1">
                                <a:latin typeface="Cambria Math" panose="02040503050406030204" pitchFamily="18" charset="0"/>
                              </a:rPr>
                              <m:t>,0</m:t>
                            </m:r>
                          </m:e>
                        </m:d>
                      </m:e>
                      <m:sup>
                        <m:r>
                          <a:rPr lang="en-US" b="0" i="1" smtClean="0">
                            <a:latin typeface="Cambria Math" panose="02040503050406030204" pitchFamily="18" charset="0"/>
                          </a:rPr>
                          <m:t>⊤</m:t>
                        </m:r>
                      </m:sup>
                    </m:sSup>
                  </m:oMath>
                </a14:m>
                <a:endParaRPr lang="en-US"/>
              </a:p>
              <a:p>
                <a:pPr lvl="1">
                  <a:spcBef>
                    <a:spcPts val="600"/>
                  </a:spcBef>
                </a:pPr>
                <a:r>
                  <a:rPr lang="en-US"/>
                  <a:t>Sun vector</a:t>
                </a:r>
                <a14:m>
                  <m:oMath xmlns:m="http://schemas.openxmlformats.org/officeDocument/2006/math">
                    <m:r>
                      <a:rPr lang="en-US" b="0" i="0" smtClean="0">
                        <a:latin typeface="Cambria Math" panose="02040503050406030204" pitchFamily="18" charset="0"/>
                      </a:rPr>
                      <m:t> </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1" i="1">
                                <a:latin typeface="Cambria Math" panose="02040503050406030204" pitchFamily="18" charset="0"/>
                              </a:rPr>
                              <m:t>𝒓</m:t>
                            </m:r>
                          </m:e>
                        </m:acc>
                      </m:e>
                      <m:sub>
                        <m:r>
                          <a:rPr lang="en-US" b="0" i="1" smtClean="0">
                            <a:latin typeface="Cambria Math" panose="02040503050406030204" pitchFamily="18" charset="0"/>
                          </a:rPr>
                          <m:t>𝑆</m:t>
                        </m:r>
                      </m:sub>
                      <m:sup>
                        <m:r>
                          <a:rPr lang="en-US" i="1">
                            <a:latin typeface="Cambria Math" panose="02040503050406030204" pitchFamily="18" charset="0"/>
                          </a:rPr>
                          <m:t>ℋ</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𝑆</m:t>
                                    </m:r>
                                  </m:sub>
                                </m:sSub>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𝑆</m:t>
                                    </m:r>
                                  </m:sub>
                                </m:sSub>
                              </m:e>
                            </m:func>
                            <m:r>
                              <a:rPr lang="en-US" i="1">
                                <a:latin typeface="Cambria Math" panose="02040503050406030204" pitchFamily="18" charset="0"/>
                              </a:rPr>
                              <m:t>,0</m:t>
                            </m:r>
                          </m:e>
                        </m:d>
                      </m:e>
                      <m:sup>
                        <m:r>
                          <a:rPr lang="en-US" b="0" i="1" smtClean="0">
                            <a:latin typeface="Cambria Math" panose="02040503050406030204" pitchFamily="18" charset="0"/>
                          </a:rPr>
                          <m:t>⊤</m:t>
                        </m:r>
                      </m:sup>
                    </m:sSup>
                  </m:oMath>
                </a14:m>
                <a:endParaRPr lang="en-US"/>
              </a:p>
              <a:p>
                <a:pPr lvl="1">
                  <a:spcBef>
                    <a:spcPts val="600"/>
                  </a:spcBef>
                </a:pPr>
                <a:r>
                  <a:rPr lang="en-US"/>
                  <a:t>Command vector </a:t>
                </a:r>
                <a14:m>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1" i="1">
                                <a:latin typeface="Cambria Math" panose="02040503050406030204" pitchFamily="18" charset="0"/>
                              </a:rPr>
                              <m:t>𝒓</m:t>
                            </m:r>
                          </m:e>
                        </m:acc>
                      </m:e>
                      <m:sub>
                        <m:r>
                          <a:rPr lang="en-US" b="0" i="1" smtClean="0">
                            <a:latin typeface="Cambria Math" panose="02040503050406030204" pitchFamily="18" charset="0"/>
                          </a:rPr>
                          <m:t>𝐶</m:t>
                        </m:r>
                      </m:sub>
                      <m:sup>
                        <m:r>
                          <a:rPr lang="en-US" b="0" i="1" smtClean="0">
                            <a:latin typeface="Cambria Math" panose="02040503050406030204" pitchFamily="18" charset="0"/>
                          </a:rPr>
                          <m:t>ℋ</m:t>
                        </m:r>
                      </m:sup>
                    </m:sSubSup>
                  </m:oMath>
                </a14:m>
                <a:r>
                  <a:rPr lang="en-US"/>
                  <a:t> (generated by </a:t>
                </a:r>
                <a:r>
                  <a:rPr lang="en-US" b="1">
                    <a:solidFill>
                      <a:schemeClr val="bg2"/>
                    </a:solidFill>
                  </a:rPr>
                  <a:t>neural network</a:t>
                </a:r>
                <a:r>
                  <a:rPr lang="en-US"/>
                  <a:t>)</a:t>
                </a:r>
              </a:p>
              <a:p>
                <a:pPr>
                  <a:spcBef>
                    <a:spcPts val="600"/>
                  </a:spcBef>
                </a:pPr>
                <a:r>
                  <a:rPr lang="en-US"/>
                  <a:t>Successful mission execution</a:t>
                </a:r>
              </a:p>
              <a:p>
                <a:pPr>
                  <a:spcBef>
                    <a:spcPts val="600"/>
                  </a:spcBef>
                </a:pPr>
                <a:endParaRPr lang="en-US"/>
              </a:p>
              <a:p>
                <a:pPr marL="7937" indent="0">
                  <a:spcBef>
                    <a:spcPts val="600"/>
                  </a:spcBef>
                  <a:buNone/>
                </a:pPr>
                <a:endParaRPr lang="en-US"/>
              </a:p>
              <a:p>
                <a:pPr>
                  <a:spcBef>
                    <a:spcPts val="600"/>
                  </a:spcBef>
                </a:pPr>
                <a:r>
                  <a:rPr lang="en-US"/>
                  <a:t>Safety functions (enforced by </a:t>
                </a:r>
                <a:r>
                  <a:rPr lang="en-US" b="1">
                    <a:solidFill>
                      <a:schemeClr val="bg2"/>
                    </a:solidFill>
                  </a:rPr>
                  <a:t>runtime assurance filter</a:t>
                </a:r>
                <a:r>
                  <a:rPr lang="en-US"/>
                  <a:t>)</a:t>
                </a:r>
              </a:p>
            </p:txBody>
          </p:sp>
        </mc:Choice>
        <mc:Fallback xmlns="">
          <p:sp>
            <p:nvSpPr>
              <p:cNvPr id="5" name="Content Placeholder 4">
                <a:extLst>
                  <a:ext uri="{FF2B5EF4-FFF2-40B4-BE49-F238E27FC236}">
                    <a16:creationId xmlns:a16="http://schemas.microsoft.com/office/drawing/2014/main" id="{38D07632-D727-0BE1-ED55-8245DD5CFD28}"/>
                  </a:ext>
                </a:extLst>
              </p:cNvPr>
              <p:cNvSpPr>
                <a:spLocks noGrp="1" noRot="1" noChangeAspect="1" noMove="1" noResize="1" noEditPoints="1" noAdjustHandles="1" noChangeArrowheads="1" noChangeShapeType="1" noTextEdit="1"/>
              </p:cNvSpPr>
              <p:nvPr>
                <p:ph sz="quarter" idx="15"/>
              </p:nvPr>
            </p:nvSpPr>
            <p:spPr>
              <a:xfrm>
                <a:off x="154539" y="1777054"/>
                <a:ext cx="6117835" cy="4916709"/>
              </a:xfrm>
              <a:blipFill>
                <a:blip r:embed="rId3"/>
                <a:stretch>
                  <a:fillRect l="-1096" t="-1861" r="-797"/>
                </a:stretch>
              </a:blipFill>
            </p:spPr>
            <p:txBody>
              <a:bodyPr/>
              <a:lstStyle/>
              <a:p>
                <a:r>
                  <a:rPr lang="en-US">
                    <a:noFill/>
                  </a:rPr>
                  <a:t> </a:t>
                </a:r>
              </a:p>
            </p:txBody>
          </p:sp>
        </mc:Fallback>
      </mc:AlternateContent>
      <p:pic>
        <p:nvPicPr>
          <p:cNvPr id="12" name="Picture 11" descr="Diagram, engineering drawing&#10;&#10;AI-generated content may be incorrect.">
            <a:extLst>
              <a:ext uri="{FF2B5EF4-FFF2-40B4-BE49-F238E27FC236}">
                <a16:creationId xmlns:a16="http://schemas.microsoft.com/office/drawing/2014/main" id="{F764AF75-FE02-9322-0F86-B47FA374B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9224" y="1275624"/>
            <a:ext cx="3895263" cy="2800169"/>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F0C5E97-A506-0603-E305-26B54ABD3FCD}"/>
                  </a:ext>
                </a:extLst>
              </p:cNvPr>
              <p:cNvSpPr txBox="1"/>
              <p:nvPr/>
            </p:nvSpPr>
            <p:spPr>
              <a:xfrm>
                <a:off x="1356798" y="4832393"/>
                <a:ext cx="3314458" cy="3494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rPr>
                            <m:t>𝐼𝑍</m:t>
                          </m:r>
                        </m:sub>
                      </m:sSub>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cos</m:t>
                              </m:r>
                            </m:e>
                            <m:sup>
                              <m:r>
                                <a:rPr lang="en-US" sz="1600" b="0" i="1" smtClean="0">
                                  <a:latin typeface="Cambria Math" panose="02040503050406030204" pitchFamily="18" charset="0"/>
                                </a:rPr>
                                <m:t>−1</m:t>
                              </m:r>
                            </m:sup>
                          </m:sSup>
                        </m:fName>
                        <m:e>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acc>
                                <m:accPr>
                                  <m:chr m:val="̂"/>
                                  <m:ctrlPr>
                                    <a:rPr lang="en-US" sz="1600" i="1">
                                      <a:latin typeface="Cambria Math" panose="02040503050406030204" pitchFamily="18" charset="0"/>
                                    </a:rPr>
                                  </m:ctrlPr>
                                </m:accPr>
                                <m:e>
                                  <m:r>
                                    <a:rPr lang="en-US" sz="1600" i="1">
                                      <a:latin typeface="Cambria Math" panose="02040503050406030204" pitchFamily="18" charset="0"/>
                                    </a:rPr>
                                    <m:t>𝑟</m:t>
                                  </m:r>
                                </m:e>
                              </m:acc>
                            </m:e>
                            <m:sub>
                              <m:r>
                                <a:rPr lang="en-US" sz="1600" i="1">
                                  <a:latin typeface="Cambria Math" panose="02040503050406030204" pitchFamily="18" charset="0"/>
                                </a:rPr>
                                <m:t>𝑀</m:t>
                              </m:r>
                            </m:sub>
                            <m:sup>
                              <m:r>
                                <a:rPr lang="en-US" sz="1600" i="1">
                                  <a:latin typeface="Cambria Math" panose="02040503050406030204" pitchFamily="18" charset="0"/>
                                  <a:ea typeface="Cambria Math" panose="02040503050406030204" pitchFamily="18" charset="0"/>
                                </a:rPr>
                                <m:t>ℋ</m:t>
                              </m:r>
                            </m:sup>
                          </m:sSubSup>
                          <m:r>
                            <a:rPr lang="en-US" sz="1600" i="1" smtClean="0">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rPr>
                              </m:ctrlPr>
                            </m:sSubSupPr>
                            <m:e>
                              <m:acc>
                                <m:accPr>
                                  <m:chr m:val="̂"/>
                                  <m:ctrlPr>
                                    <a:rPr lang="en-US" sz="1600" i="1">
                                      <a:latin typeface="Cambria Math" panose="02040503050406030204" pitchFamily="18" charset="0"/>
                                    </a:rPr>
                                  </m:ctrlPr>
                                </m:accPr>
                                <m:e>
                                  <m:r>
                                    <a:rPr lang="en-US" sz="1600" i="1">
                                      <a:latin typeface="Cambria Math" panose="02040503050406030204" pitchFamily="18" charset="0"/>
                                    </a:rPr>
                                    <m:t>𝑟</m:t>
                                  </m:r>
                                </m:e>
                              </m:acc>
                            </m:e>
                            <m:sub>
                              <m:r>
                                <a:rPr lang="en-US" sz="1600" b="0" i="1" smtClean="0">
                                  <a:latin typeface="Cambria Math" panose="02040503050406030204" pitchFamily="18" charset="0"/>
                                </a:rPr>
                                <m:t>𝑃</m:t>
                              </m:r>
                            </m:sub>
                            <m:sup>
                              <m:r>
                                <a:rPr lang="en-US" sz="1600" i="1">
                                  <a:latin typeface="Cambria Math" panose="02040503050406030204" pitchFamily="18" charset="0"/>
                                  <a:ea typeface="Cambria Math" panose="02040503050406030204" pitchFamily="18" charset="0"/>
                                </a:rPr>
                                <m:t>ℋ</m:t>
                              </m:r>
                            </m:sup>
                          </m:sSubSup>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&lt;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𝛾</m:t>
                              </m:r>
                            </m:e>
                            <m:sub>
                              <m:r>
                                <a:rPr lang="en-US" sz="1600" i="1">
                                  <a:latin typeface="Cambria Math" panose="02040503050406030204" pitchFamily="18" charset="0"/>
                                  <a:ea typeface="Cambria Math" panose="02040503050406030204" pitchFamily="18" charset="0"/>
                                </a:rPr>
                                <m:t>𝐹𝑂𝑉</m:t>
                              </m:r>
                            </m:sub>
                          </m:sSub>
                          <m:r>
                            <a:rPr lang="en-US" sz="1600" b="0" i="1" smtClean="0">
                              <a:latin typeface="Cambria Math" panose="02040503050406030204" pitchFamily="18" charset="0"/>
                              <a:ea typeface="Cambria Math" panose="02040503050406030204" pitchFamily="18" charset="0"/>
                            </a:rPr>
                            <m:t>/2</m:t>
                          </m:r>
                        </m:e>
                      </m:func>
                    </m:oMath>
                  </m:oMathPara>
                </a14:m>
                <a:endParaRPr lang="en-US"/>
              </a:p>
            </p:txBody>
          </p:sp>
        </mc:Choice>
        <mc:Fallback xmlns="">
          <p:sp>
            <p:nvSpPr>
              <p:cNvPr id="26" name="TextBox 25">
                <a:extLst>
                  <a:ext uri="{FF2B5EF4-FFF2-40B4-BE49-F238E27FC236}">
                    <a16:creationId xmlns:a16="http://schemas.microsoft.com/office/drawing/2014/main" id="{6F0C5E97-A506-0603-E305-26B54ABD3FCD}"/>
                  </a:ext>
                </a:extLst>
              </p:cNvPr>
              <p:cNvSpPr txBox="1">
                <a:spLocks noRot="1" noChangeAspect="1" noMove="1" noResize="1" noEditPoints="1" noAdjustHandles="1" noChangeArrowheads="1" noChangeShapeType="1" noTextEdit="1"/>
              </p:cNvSpPr>
              <p:nvPr/>
            </p:nvSpPr>
            <p:spPr>
              <a:xfrm>
                <a:off x="1356798" y="4832393"/>
                <a:ext cx="3314458" cy="349455"/>
              </a:xfrm>
              <a:prstGeom prst="rect">
                <a:avLst/>
              </a:prstGeom>
              <a:blipFill>
                <a:blip r:embed="rId5"/>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D8E6850-ED72-0D77-BB30-791FC97FC301}"/>
                  </a:ext>
                </a:extLst>
              </p:cNvPr>
              <p:cNvSpPr txBox="1"/>
              <p:nvPr/>
            </p:nvSpPr>
            <p:spPr>
              <a:xfrm>
                <a:off x="1240822" y="5196783"/>
                <a:ext cx="3808696" cy="447238"/>
              </a:xfrm>
              <a:prstGeom prst="rect">
                <a:avLst/>
              </a:prstGeom>
              <a:noFill/>
            </p:spPr>
            <p:txBody>
              <a:bodyPr wrap="square">
                <a:spAutoFit/>
              </a:bodyPr>
              <a:lstStyle/>
              <a:p>
                <a:pPr marL="7937" indent="0">
                  <a:spcAft>
                    <a:spcPts val="600"/>
                  </a:spcAft>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rPr>
                            <m:t>𝐸</m:t>
                          </m:r>
                          <m:r>
                            <a:rPr lang="en-US" sz="1600" i="1">
                              <a:latin typeface="Cambria Math" panose="02040503050406030204" pitchFamily="18" charset="0"/>
                            </a:rPr>
                            <m:t>𝑍</m:t>
                          </m:r>
                        </m:sub>
                      </m:sSub>
                      <m:r>
                        <a:rPr lang="en-US" sz="1600" i="1">
                          <a:latin typeface="Cambria Math" panose="02040503050406030204" pitchFamily="18" charset="0"/>
                        </a:rPr>
                        <m:t>≔</m:t>
                      </m:r>
                      <m:func>
                        <m:funcPr>
                          <m:ctrlPr>
                            <a:rPr lang="en-US" sz="1600" i="1">
                              <a:latin typeface="Cambria Math" panose="02040503050406030204" pitchFamily="18" charset="0"/>
                            </a:rPr>
                          </m:ctrlPr>
                        </m:funcPr>
                        <m:fName>
                          <m:sSup>
                            <m:sSupPr>
                              <m:ctrlPr>
                                <a:rPr lang="en-US" sz="1600" i="1">
                                  <a:latin typeface="Cambria Math" panose="02040503050406030204" pitchFamily="18" charset="0"/>
                                </a:rPr>
                              </m:ctrlPr>
                            </m:sSupPr>
                            <m:e>
                              <m:r>
                                <m:rPr>
                                  <m:sty m:val="p"/>
                                </m:rPr>
                                <a:rPr lang="en-US" sz="1600">
                                  <a:latin typeface="Cambria Math" panose="02040503050406030204" pitchFamily="18" charset="0"/>
                                </a:rPr>
                                <m:t>cos</m:t>
                              </m:r>
                            </m:e>
                            <m:sup>
                              <m:r>
                                <a:rPr lang="en-US" sz="1600" i="1">
                                  <a:latin typeface="Cambria Math" panose="02040503050406030204" pitchFamily="18" charset="0"/>
                                </a:rPr>
                                <m:t>−1</m:t>
                              </m:r>
                            </m:sup>
                          </m:sSup>
                        </m:fName>
                        <m:e>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acc>
                                    <m:accPr>
                                      <m:chr m:val="̂"/>
                                      <m:ctrlPr>
                                        <a:rPr lang="en-US" sz="1600" i="1">
                                          <a:latin typeface="Cambria Math" panose="02040503050406030204" pitchFamily="18" charset="0"/>
                                        </a:rPr>
                                      </m:ctrlPr>
                                    </m:accPr>
                                    <m:e>
                                      <m:r>
                                        <a:rPr lang="en-US" sz="1600" i="1">
                                          <a:latin typeface="Cambria Math" panose="02040503050406030204" pitchFamily="18" charset="0"/>
                                        </a:rPr>
                                        <m:t>𝑟</m:t>
                                      </m:r>
                                    </m:e>
                                  </m:acc>
                                </m:e>
                                <m:sub>
                                  <m:r>
                                    <a:rPr lang="en-US" sz="1600" b="0" i="1" smtClean="0">
                                      <a:latin typeface="Cambria Math" panose="02040503050406030204" pitchFamily="18" charset="0"/>
                                    </a:rPr>
                                    <m:t>𝑆</m:t>
                                  </m:r>
                                </m:sub>
                                <m:sup>
                                  <m:r>
                                    <a:rPr lang="en-US" sz="1600" i="1">
                                      <a:latin typeface="Cambria Math" panose="02040503050406030204" pitchFamily="18" charset="0"/>
                                      <a:ea typeface="Cambria Math" panose="02040503050406030204" pitchFamily="18" charset="0"/>
                                    </a:rPr>
                                    <m:t>ℋ</m:t>
                                  </m:r>
                                </m:sup>
                              </m:sSubSup>
                              <m:r>
                                <a:rPr lang="en-US" sz="1600" i="1">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rPr>
                                  </m:ctrlPr>
                                </m:sSubSupPr>
                                <m:e>
                                  <m:acc>
                                    <m:accPr>
                                      <m:chr m:val="̂"/>
                                      <m:ctrlPr>
                                        <a:rPr lang="en-US" sz="1600" i="1">
                                          <a:latin typeface="Cambria Math" panose="02040503050406030204" pitchFamily="18" charset="0"/>
                                        </a:rPr>
                                      </m:ctrlPr>
                                    </m:accPr>
                                    <m:e>
                                      <m:r>
                                        <a:rPr lang="en-US" sz="1600" i="1">
                                          <a:latin typeface="Cambria Math" panose="02040503050406030204" pitchFamily="18" charset="0"/>
                                        </a:rPr>
                                        <m:t>𝑟</m:t>
                                      </m:r>
                                    </m:e>
                                  </m:acc>
                                </m:e>
                                <m:sub>
                                  <m:r>
                                    <a:rPr lang="en-US" sz="1600" i="1">
                                      <a:latin typeface="Cambria Math" panose="02040503050406030204" pitchFamily="18" charset="0"/>
                                    </a:rPr>
                                    <m:t>𝑃</m:t>
                                  </m:r>
                                </m:sub>
                                <m:sup>
                                  <m:r>
                                    <a:rPr lang="en-US" sz="1600" i="1">
                                      <a:latin typeface="Cambria Math" panose="02040503050406030204" pitchFamily="18" charset="0"/>
                                      <a:ea typeface="Cambria Math" panose="02040503050406030204" pitchFamily="18" charset="0"/>
                                    </a:rPr>
                                    <m:t>ℋ</m:t>
                                  </m:r>
                                </m:sup>
                              </m:sSubSup>
                            </m:e>
                          </m:d>
                        </m:e>
                      </m:func>
                      <m:r>
                        <a:rPr lang="en-US" sz="1600" b="0" i="1" smtClean="0">
                          <a:latin typeface="Cambria Math" panose="02040503050406030204" pitchFamily="18" charset="0"/>
                          <a:ea typeface="Cambria Math" panose="02040503050406030204" pitchFamily="18" charset="0"/>
                        </a:rPr>
                        <m:t>&gt;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ea typeface="Cambria Math" panose="02040503050406030204" pitchFamily="18" charset="0"/>
                            </a:rPr>
                            <m:t>𝐹𝑂𝑉</m:t>
                          </m:r>
                        </m:sub>
                      </m:sSub>
                      <m:r>
                        <a:rPr lang="en-US" sz="1600" b="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𝛽</m:t>
                      </m:r>
                    </m:oMath>
                  </m:oMathPara>
                </a14:m>
                <a:endParaRPr lang="en-US" sz="1600"/>
              </a:p>
            </p:txBody>
          </p:sp>
        </mc:Choice>
        <mc:Fallback xmlns="">
          <p:sp>
            <p:nvSpPr>
              <p:cNvPr id="28" name="TextBox 27">
                <a:extLst>
                  <a:ext uri="{FF2B5EF4-FFF2-40B4-BE49-F238E27FC236}">
                    <a16:creationId xmlns:a16="http://schemas.microsoft.com/office/drawing/2014/main" id="{8D8E6850-ED72-0D77-BB30-791FC97FC301}"/>
                  </a:ext>
                </a:extLst>
              </p:cNvPr>
              <p:cNvSpPr txBox="1">
                <a:spLocks noRot="1" noChangeAspect="1" noMove="1" noResize="1" noEditPoints="1" noAdjustHandles="1" noChangeArrowheads="1" noChangeShapeType="1" noTextEdit="1"/>
              </p:cNvSpPr>
              <p:nvPr/>
            </p:nvSpPr>
            <p:spPr>
              <a:xfrm>
                <a:off x="1240822" y="5196783"/>
                <a:ext cx="3808696" cy="447238"/>
              </a:xfrm>
              <a:prstGeom prst="rect">
                <a:avLst/>
              </a:prstGeom>
              <a:blipFill>
                <a:blip r:embed="rId6"/>
                <a:stretch>
                  <a:fillRect/>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70D594AA-FC81-BC72-92FC-11ED881D5C5E}"/>
              </a:ext>
            </a:extLst>
          </p:cNvPr>
          <p:cNvGrpSpPr/>
          <p:nvPr/>
        </p:nvGrpSpPr>
        <p:grpSpPr>
          <a:xfrm>
            <a:off x="1518973" y="5974472"/>
            <a:ext cx="2725874" cy="615917"/>
            <a:chOff x="1381771" y="5800329"/>
            <a:chExt cx="2725874" cy="615917"/>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DE8FD2-E512-C2F1-3E47-FF818536B0B7}"/>
                    </a:ext>
                  </a:extLst>
                </p:cNvPr>
                <p:cNvSpPr txBox="1"/>
                <p:nvPr/>
              </p:nvSpPr>
              <p:spPr>
                <a:xfrm>
                  <a:off x="1431547" y="5800329"/>
                  <a:ext cx="21966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𝐼𝑍</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𝐹𝑂𝑉</m:t>
                                </m:r>
                              </m:sub>
                            </m:sSub>
                            <m:r>
                              <a:rPr lang="en-US" i="1">
                                <a:latin typeface="Cambria Math" panose="02040503050406030204" pitchFamily="18" charset="0"/>
                                <a:ea typeface="Cambria Math" panose="02040503050406030204" pitchFamily="18" charset="0"/>
                              </a:rPr>
                              <m:t>/2</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𝐼𝑍</m:t>
                            </m:r>
                          </m:sub>
                        </m:sSub>
                      </m:oMath>
                    </m:oMathPara>
                  </a14:m>
                  <a:endParaRPr lang="en-US"/>
                </a:p>
              </p:txBody>
            </p:sp>
          </mc:Choice>
          <mc:Fallback xmlns="">
            <p:sp>
              <p:nvSpPr>
                <p:cNvPr id="4" name="TextBox 3">
                  <a:extLst>
                    <a:ext uri="{FF2B5EF4-FFF2-40B4-BE49-F238E27FC236}">
                      <a16:creationId xmlns:a16="http://schemas.microsoft.com/office/drawing/2014/main" id="{54DE8FD2-E512-C2F1-3E47-FF818536B0B7}"/>
                    </a:ext>
                  </a:extLst>
                </p:cNvPr>
                <p:cNvSpPr txBox="1">
                  <a:spLocks noRot="1" noChangeAspect="1" noMove="1" noResize="1" noEditPoints="1" noAdjustHandles="1" noChangeArrowheads="1" noChangeShapeType="1" noTextEdit="1"/>
                </p:cNvSpPr>
                <p:nvPr/>
              </p:nvSpPr>
              <p:spPr>
                <a:xfrm>
                  <a:off x="1431547" y="5800329"/>
                  <a:ext cx="2196627" cy="276999"/>
                </a:xfrm>
                <a:prstGeom prst="rect">
                  <a:avLst/>
                </a:prstGeom>
                <a:blipFill>
                  <a:blip r:embed="rId7"/>
                  <a:stretch>
                    <a:fillRect l="-1939"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6963501-AA2C-63D2-B08C-0A9ACAC9F760}"/>
                    </a:ext>
                  </a:extLst>
                </p:cNvPr>
                <p:cNvSpPr txBox="1"/>
                <p:nvPr/>
              </p:nvSpPr>
              <p:spPr>
                <a:xfrm>
                  <a:off x="1381771" y="6139247"/>
                  <a:ext cx="27258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𝐸𝑍</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𝐸</m:t>
                            </m:r>
                            <m:r>
                              <a:rPr lang="en-US" i="1">
                                <a:latin typeface="Cambria Math" panose="02040503050406030204" pitchFamily="18" charset="0"/>
                              </a:rPr>
                              <m:t>𝑍</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𝐹𝑂𝑉</m:t>
                                </m:r>
                              </m:sub>
                            </m:sSub>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𝛽</m:t>
                            </m:r>
                          </m:e>
                        </m:d>
                      </m:oMath>
                    </m:oMathPara>
                  </a14:m>
                  <a:endParaRPr lang="en-US"/>
                </a:p>
              </p:txBody>
            </p:sp>
          </mc:Choice>
          <mc:Fallback xmlns="">
            <p:sp>
              <p:nvSpPr>
                <p:cNvPr id="14" name="TextBox 13">
                  <a:extLst>
                    <a:ext uri="{FF2B5EF4-FFF2-40B4-BE49-F238E27FC236}">
                      <a16:creationId xmlns:a16="http://schemas.microsoft.com/office/drawing/2014/main" id="{16963501-AA2C-63D2-B08C-0A9ACAC9F760}"/>
                    </a:ext>
                  </a:extLst>
                </p:cNvPr>
                <p:cNvSpPr txBox="1">
                  <a:spLocks noRot="1" noChangeAspect="1" noMove="1" noResize="1" noEditPoints="1" noAdjustHandles="1" noChangeArrowheads="1" noChangeShapeType="1" noTextEdit="1"/>
                </p:cNvSpPr>
                <p:nvPr/>
              </p:nvSpPr>
              <p:spPr>
                <a:xfrm>
                  <a:off x="1381771" y="6139247"/>
                  <a:ext cx="2725874" cy="276999"/>
                </a:xfrm>
                <a:prstGeom prst="rect">
                  <a:avLst/>
                </a:prstGeom>
                <a:blipFill>
                  <a:blip r:embed="rId8"/>
                  <a:stretch>
                    <a:fillRect l="-1566" t="-2222" b="-37778"/>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1EC1684B-64DD-942A-1F71-8D9073CF33B7}"/>
              </a:ext>
            </a:extLst>
          </p:cNvPr>
          <p:cNvGrpSpPr/>
          <p:nvPr/>
        </p:nvGrpSpPr>
        <p:grpSpPr>
          <a:xfrm>
            <a:off x="6352842" y="4299545"/>
            <a:ext cx="2529014" cy="2013845"/>
            <a:chOff x="6139408" y="4775298"/>
            <a:chExt cx="2529014" cy="2013845"/>
          </a:xfrm>
        </p:grpSpPr>
        <p:grpSp>
          <p:nvGrpSpPr>
            <p:cNvPr id="24" name="Group 23">
              <a:extLst>
                <a:ext uri="{FF2B5EF4-FFF2-40B4-BE49-F238E27FC236}">
                  <a16:creationId xmlns:a16="http://schemas.microsoft.com/office/drawing/2014/main" id="{D1CE5D2B-C731-6E60-8E9B-66082CD33C20}"/>
                </a:ext>
              </a:extLst>
            </p:cNvPr>
            <p:cNvGrpSpPr/>
            <p:nvPr/>
          </p:nvGrpSpPr>
          <p:grpSpPr>
            <a:xfrm>
              <a:off x="6139408" y="4775298"/>
              <a:ext cx="2529014" cy="2013845"/>
              <a:chOff x="6197426" y="4731202"/>
              <a:chExt cx="2529014" cy="2013845"/>
            </a:xfrm>
          </p:grpSpPr>
          <p:pic>
            <p:nvPicPr>
              <p:cNvPr id="21" name="Picture 20">
                <a:extLst>
                  <a:ext uri="{FF2B5EF4-FFF2-40B4-BE49-F238E27FC236}">
                    <a16:creationId xmlns:a16="http://schemas.microsoft.com/office/drawing/2014/main" id="{FE96783E-3C7B-4236-0CD3-0D24FDD98028}"/>
                  </a:ext>
                </a:extLst>
              </p:cNvPr>
              <p:cNvPicPr>
                <a:picLocks noChangeAspect="1"/>
              </p:cNvPicPr>
              <p:nvPr/>
            </p:nvPicPr>
            <p:blipFill>
              <a:blip r:embed="rId9"/>
              <a:stretch>
                <a:fillRect/>
              </a:stretch>
            </p:blipFill>
            <p:spPr>
              <a:xfrm>
                <a:off x="6197426" y="4731202"/>
                <a:ext cx="2529014" cy="2013845"/>
              </a:xfrm>
              <a:prstGeom prst="rect">
                <a:avLst/>
              </a:prstGeom>
            </p:spPr>
          </p:pic>
          <p:pic>
            <p:nvPicPr>
              <p:cNvPr id="23" name="Picture 22">
                <a:extLst>
                  <a:ext uri="{FF2B5EF4-FFF2-40B4-BE49-F238E27FC236}">
                    <a16:creationId xmlns:a16="http://schemas.microsoft.com/office/drawing/2014/main" id="{E57710FD-E698-B0B4-910C-3BA0F149B265}"/>
                  </a:ext>
                </a:extLst>
              </p:cNvPr>
              <p:cNvPicPr>
                <a:picLocks noChangeAspect="1"/>
              </p:cNvPicPr>
              <p:nvPr/>
            </p:nvPicPr>
            <p:blipFill>
              <a:blip r:embed="rId10"/>
              <a:stretch>
                <a:fillRect/>
              </a:stretch>
            </p:blipFill>
            <p:spPr>
              <a:xfrm>
                <a:off x="7647074" y="5998205"/>
                <a:ext cx="306054" cy="138530"/>
              </a:xfrm>
              <a:prstGeom prst="rect">
                <a:avLst/>
              </a:prstGeom>
            </p:spPr>
          </p:pic>
        </p:grpSp>
        <p:sp>
          <p:nvSpPr>
            <p:cNvPr id="13" name="TextBox 12">
              <a:extLst>
                <a:ext uri="{FF2B5EF4-FFF2-40B4-BE49-F238E27FC236}">
                  <a16:creationId xmlns:a16="http://schemas.microsoft.com/office/drawing/2014/main" id="{0FD6B50D-E444-C112-9C71-1FE137C055FA}"/>
                </a:ext>
              </a:extLst>
            </p:cNvPr>
            <p:cNvSpPr txBox="1"/>
            <p:nvPr/>
          </p:nvSpPr>
          <p:spPr>
            <a:xfrm>
              <a:off x="6186006" y="4827820"/>
              <a:ext cx="1142184" cy="646331"/>
            </a:xfrm>
            <a:prstGeom prst="rect">
              <a:avLst/>
            </a:prstGeom>
            <a:noFill/>
          </p:spPr>
          <p:txBody>
            <a:bodyPr wrap="square" rtlCol="0">
              <a:spAutoFit/>
            </a:bodyPr>
            <a:lstStyle/>
            <a:p>
              <a:pPr algn="ctr"/>
              <a:r>
                <a:rPr lang="en-US"/>
                <a:t>Inclusion Zone</a:t>
              </a:r>
            </a:p>
          </p:txBody>
        </p:sp>
      </p:grpSp>
      <p:grpSp>
        <p:nvGrpSpPr>
          <p:cNvPr id="25" name="Group 24">
            <a:extLst>
              <a:ext uri="{FF2B5EF4-FFF2-40B4-BE49-F238E27FC236}">
                <a16:creationId xmlns:a16="http://schemas.microsoft.com/office/drawing/2014/main" id="{BCE34C92-2F40-F940-2C6A-16CDCDE6F71F}"/>
              </a:ext>
            </a:extLst>
          </p:cNvPr>
          <p:cNvGrpSpPr/>
          <p:nvPr/>
        </p:nvGrpSpPr>
        <p:grpSpPr>
          <a:xfrm>
            <a:off x="9180458" y="4385398"/>
            <a:ext cx="2885585" cy="2070008"/>
            <a:chOff x="9187702" y="4703120"/>
            <a:chExt cx="2885585" cy="2070008"/>
          </a:xfrm>
        </p:grpSpPr>
        <p:pic>
          <p:nvPicPr>
            <p:cNvPr id="19" name="Picture 18">
              <a:extLst>
                <a:ext uri="{FF2B5EF4-FFF2-40B4-BE49-F238E27FC236}">
                  <a16:creationId xmlns:a16="http://schemas.microsoft.com/office/drawing/2014/main" id="{33CFB8AB-F962-DEF8-B954-B619B33BD85D}"/>
                </a:ext>
              </a:extLst>
            </p:cNvPr>
            <p:cNvPicPr>
              <a:picLocks noChangeAspect="1"/>
            </p:cNvPicPr>
            <p:nvPr/>
          </p:nvPicPr>
          <p:blipFill>
            <a:blip r:embed="rId11"/>
            <a:stretch>
              <a:fillRect/>
            </a:stretch>
          </p:blipFill>
          <p:spPr>
            <a:xfrm>
              <a:off x="9187702" y="4703120"/>
              <a:ext cx="2740527" cy="2070008"/>
            </a:xfrm>
            <a:prstGeom prst="rect">
              <a:avLst/>
            </a:prstGeom>
          </p:spPr>
        </p:pic>
        <p:sp>
          <p:nvSpPr>
            <p:cNvPr id="15" name="TextBox 14">
              <a:extLst>
                <a:ext uri="{FF2B5EF4-FFF2-40B4-BE49-F238E27FC236}">
                  <a16:creationId xmlns:a16="http://schemas.microsoft.com/office/drawing/2014/main" id="{1F41615F-279C-13BB-BB06-A18053FBD99F}"/>
                </a:ext>
              </a:extLst>
            </p:cNvPr>
            <p:cNvSpPr txBox="1"/>
            <p:nvPr/>
          </p:nvSpPr>
          <p:spPr>
            <a:xfrm>
              <a:off x="10835032" y="4703120"/>
              <a:ext cx="1238255" cy="646331"/>
            </a:xfrm>
            <a:prstGeom prst="rect">
              <a:avLst/>
            </a:prstGeom>
            <a:noFill/>
          </p:spPr>
          <p:txBody>
            <a:bodyPr wrap="square" rtlCol="0">
              <a:spAutoFit/>
            </a:bodyPr>
            <a:lstStyle/>
            <a:p>
              <a:pPr algn="ctr"/>
              <a:r>
                <a:rPr lang="en-US"/>
                <a:t>Exclusion Zone</a:t>
              </a:r>
            </a:p>
          </p:txBody>
        </p:sp>
      </p:grpSp>
      <p:sp>
        <p:nvSpPr>
          <p:cNvPr id="27" name="Rectangle: Rounded Corners 26">
            <a:extLst>
              <a:ext uri="{FF2B5EF4-FFF2-40B4-BE49-F238E27FC236}">
                <a16:creationId xmlns:a16="http://schemas.microsoft.com/office/drawing/2014/main" id="{F611ABC9-59A1-E9BD-1A68-FCDDE9010FAA}"/>
              </a:ext>
            </a:extLst>
          </p:cNvPr>
          <p:cNvSpPr/>
          <p:nvPr/>
        </p:nvSpPr>
        <p:spPr>
          <a:xfrm>
            <a:off x="304798" y="1082056"/>
            <a:ext cx="6781177" cy="634038"/>
          </a:xfrm>
          <a:prstGeom prst="roundRect">
            <a:avLst/>
          </a:prstGeom>
          <a:solidFill>
            <a:srgbClr val="0000FF">
              <a:alpha val="5000"/>
            </a:srgbClr>
          </a:solid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b="1">
                <a:solidFill>
                  <a:srgbClr val="0000FF"/>
                </a:solidFill>
              </a:rPr>
              <a:t>Mission:</a:t>
            </a:r>
            <a:r>
              <a:rPr lang="en-US">
                <a:solidFill>
                  <a:srgbClr val="0000FF"/>
                </a:solidFill>
              </a:rPr>
              <a:t> align the sensor pointing with the mission vector while avoiding the sun vector to avoid mission critical sensor damage</a:t>
            </a:r>
          </a:p>
        </p:txBody>
      </p:sp>
    </p:spTree>
    <p:extLst>
      <p:ext uri="{BB962C8B-B14F-4D97-AF65-F5344CB8AC3E}">
        <p14:creationId xmlns:p14="http://schemas.microsoft.com/office/powerpoint/2010/main" val="39617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B26F-45B2-ED44-A59D-ECFBF22289E2}"/>
              </a:ext>
            </a:extLst>
          </p:cNvPr>
          <p:cNvSpPr>
            <a:spLocks noGrp="1"/>
          </p:cNvSpPr>
          <p:nvPr>
            <p:ph type="title"/>
          </p:nvPr>
        </p:nvSpPr>
        <p:spPr/>
        <p:txBody>
          <a:bodyPr/>
          <a:lstStyle/>
          <a:p>
            <a:r>
              <a:rPr lang="en-US"/>
              <a:t>Runtime Assured Neural Network Control System Architecture</a:t>
            </a:r>
          </a:p>
        </p:txBody>
      </p:sp>
      <p:sp>
        <p:nvSpPr>
          <p:cNvPr id="5" name="Content Placeholder 4">
            <a:extLst>
              <a:ext uri="{FF2B5EF4-FFF2-40B4-BE49-F238E27FC236}">
                <a16:creationId xmlns:a16="http://schemas.microsoft.com/office/drawing/2014/main" id="{16E7E13B-437C-51F0-2554-47716F0B8B2F}"/>
              </a:ext>
            </a:extLst>
          </p:cNvPr>
          <p:cNvSpPr>
            <a:spLocks noGrp="1"/>
          </p:cNvSpPr>
          <p:nvPr>
            <p:ph sz="quarter" idx="15"/>
          </p:nvPr>
        </p:nvSpPr>
        <p:spPr>
          <a:xfrm>
            <a:off x="304800" y="3957617"/>
            <a:ext cx="11271681" cy="1297383"/>
          </a:xfrm>
        </p:spPr>
        <p:txBody>
          <a:bodyPr/>
          <a:lstStyle/>
          <a:p>
            <a:r>
              <a:rPr lang="en-US"/>
              <a:t>The RL agent generates pointing commands based on the spacecraft state</a:t>
            </a:r>
          </a:p>
          <a:p>
            <a:r>
              <a:rPr lang="en-US"/>
              <a:t>The commands are translated to nominal torque inputs by a Proportional-Derivative Controller</a:t>
            </a:r>
          </a:p>
          <a:p>
            <a:r>
              <a:rPr lang="en-US"/>
              <a:t>To monitor safety, a Control Barrier Function (CBF) based RTA filter monitors and modifies the nominal torques when necessary to fulfill safety constraints</a:t>
            </a:r>
          </a:p>
        </p:txBody>
      </p:sp>
      <p:grpSp>
        <p:nvGrpSpPr>
          <p:cNvPr id="6" name="Group 5">
            <a:extLst>
              <a:ext uri="{FF2B5EF4-FFF2-40B4-BE49-F238E27FC236}">
                <a16:creationId xmlns:a16="http://schemas.microsoft.com/office/drawing/2014/main" id="{70EB10AE-3A4B-4B3D-F370-706043E6C779}"/>
              </a:ext>
            </a:extLst>
          </p:cNvPr>
          <p:cNvGrpSpPr/>
          <p:nvPr/>
        </p:nvGrpSpPr>
        <p:grpSpPr>
          <a:xfrm>
            <a:off x="1341119" y="814685"/>
            <a:ext cx="9280762" cy="3073670"/>
            <a:chOff x="1239043" y="1603642"/>
            <a:chExt cx="10319695" cy="3833165"/>
          </a:xfrm>
        </p:grpSpPr>
        <p:sp>
          <p:nvSpPr>
            <p:cNvPr id="7" name="Rectangle: Rounded Corners 6">
              <a:extLst>
                <a:ext uri="{FF2B5EF4-FFF2-40B4-BE49-F238E27FC236}">
                  <a16:creationId xmlns:a16="http://schemas.microsoft.com/office/drawing/2014/main" id="{AA50386D-1B7B-7765-689D-1DBB3670B095}"/>
                </a:ext>
              </a:extLst>
            </p:cNvPr>
            <p:cNvSpPr/>
            <p:nvPr/>
          </p:nvSpPr>
          <p:spPr>
            <a:xfrm>
              <a:off x="6281676" y="2093532"/>
              <a:ext cx="5224524" cy="3343275"/>
            </a:xfrm>
            <a:prstGeom prst="roundRect">
              <a:avLst/>
            </a:prstGeom>
            <a:solidFill>
              <a:schemeClr val="accent5">
                <a:alpha val="10196"/>
              </a:schemeClr>
            </a:solidFill>
            <a:ln>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8" name="Rectangle: Rounded Corners 7">
              <a:extLst>
                <a:ext uri="{FF2B5EF4-FFF2-40B4-BE49-F238E27FC236}">
                  <a16:creationId xmlns:a16="http://schemas.microsoft.com/office/drawing/2014/main" id="{91BC8884-A63B-C459-5C79-9033C33EB800}"/>
                </a:ext>
              </a:extLst>
            </p:cNvPr>
            <p:cNvSpPr/>
            <p:nvPr/>
          </p:nvSpPr>
          <p:spPr>
            <a:xfrm>
              <a:off x="1239043" y="2093532"/>
              <a:ext cx="3351213" cy="3343275"/>
            </a:xfrm>
            <a:prstGeom prst="roundRect">
              <a:avLst/>
            </a:prstGeom>
            <a:solidFill>
              <a:schemeClr val="accent3">
                <a:alpha val="10196"/>
              </a:schemeClr>
            </a:solidFill>
            <a:ln>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9" name="Rectangle: Rounded Corners 8">
              <a:extLst>
                <a:ext uri="{FF2B5EF4-FFF2-40B4-BE49-F238E27FC236}">
                  <a16:creationId xmlns:a16="http://schemas.microsoft.com/office/drawing/2014/main" id="{A984A5A1-AD80-A1BB-D478-C1A9992D9B99}"/>
                </a:ext>
              </a:extLst>
            </p:cNvPr>
            <p:cNvSpPr/>
            <p:nvPr/>
          </p:nvSpPr>
          <p:spPr>
            <a:xfrm>
              <a:off x="2319740" y="2498746"/>
              <a:ext cx="1654048" cy="88404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latin typeface="Times New Roman" panose="02020603050405020304" pitchFamily="18" charset="0"/>
                  <a:cs typeface="Times New Roman" panose="02020603050405020304" pitchFamily="18" charset="0"/>
                </a:rPr>
                <a:t>Neural Network*</a:t>
              </a:r>
            </a:p>
          </p:txBody>
        </p:sp>
        <p:sp>
          <p:nvSpPr>
            <p:cNvPr id="10" name="Rectangle: Rounded Corners 9">
              <a:extLst>
                <a:ext uri="{FF2B5EF4-FFF2-40B4-BE49-F238E27FC236}">
                  <a16:creationId xmlns:a16="http://schemas.microsoft.com/office/drawing/2014/main" id="{607A484A-387C-49FA-7BFC-D6F5380BBCAB}"/>
                </a:ext>
              </a:extLst>
            </p:cNvPr>
            <p:cNvSpPr/>
            <p:nvPr/>
          </p:nvSpPr>
          <p:spPr>
            <a:xfrm>
              <a:off x="7095231" y="2498746"/>
              <a:ext cx="1654048" cy="86544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latin typeface="Times New Roman" panose="02020603050405020304" pitchFamily="18" charset="0"/>
                  <a:cs typeface="Times New Roman" panose="02020603050405020304" pitchFamily="18" charset="0"/>
                </a:rPr>
                <a:t>PD Controller</a:t>
              </a:r>
            </a:p>
          </p:txBody>
        </p:sp>
        <p:sp>
          <p:nvSpPr>
            <p:cNvPr id="11" name="Rectangle: Rounded Corners 10">
              <a:extLst>
                <a:ext uri="{FF2B5EF4-FFF2-40B4-BE49-F238E27FC236}">
                  <a16:creationId xmlns:a16="http://schemas.microsoft.com/office/drawing/2014/main" id="{132C1703-2260-DF09-65CA-289F366C8BA7}"/>
                </a:ext>
              </a:extLst>
            </p:cNvPr>
            <p:cNvSpPr/>
            <p:nvPr/>
          </p:nvSpPr>
          <p:spPr>
            <a:xfrm>
              <a:off x="9711682" y="2498746"/>
              <a:ext cx="1654048" cy="843280"/>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latin typeface="Times New Roman" panose="02020603050405020304" pitchFamily="18" charset="0"/>
                  <a:cs typeface="Times New Roman" panose="02020603050405020304" pitchFamily="18" charset="0"/>
                </a:rPr>
                <a:t>RTA</a:t>
              </a:r>
              <a:endParaRPr lang="en-US" sz="160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F1274271-ADA5-AC86-040D-D75A6E33384E}"/>
                </a:ext>
              </a:extLst>
            </p:cNvPr>
            <p:cNvSpPr/>
            <p:nvPr/>
          </p:nvSpPr>
          <p:spPr>
            <a:xfrm>
              <a:off x="2292602" y="4227708"/>
              <a:ext cx="1691640" cy="83903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latin typeface="Times New Roman" panose="02020603050405020304" pitchFamily="18" charset="0"/>
                  <a:cs typeface="Times New Roman" panose="02020603050405020304" pitchFamily="18" charset="0"/>
                </a:rPr>
                <a:t>Observer</a:t>
              </a:r>
              <a:endParaRPr lang="en-US" sz="160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2F20CC70-81F4-5730-DAA2-898E10F249C1}"/>
                </a:ext>
              </a:extLst>
            </p:cNvPr>
            <p:cNvCxnSpPr>
              <a:cxnSpLocks/>
              <a:stCxn id="9" idx="3"/>
              <a:endCxn id="10" idx="1"/>
            </p:cNvCxnSpPr>
            <p:nvPr/>
          </p:nvCxnSpPr>
          <p:spPr>
            <a:xfrm flipV="1">
              <a:off x="3973788" y="2931468"/>
              <a:ext cx="3121443" cy="93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0">
                  <a:extLst>
                    <a:ext uri="{FF2B5EF4-FFF2-40B4-BE49-F238E27FC236}">
                      <a16:creationId xmlns:a16="http://schemas.microsoft.com/office/drawing/2014/main" id="{268E5FE8-0D7A-9A94-E7F9-5BFA978D8A41}"/>
                    </a:ext>
                  </a:extLst>
                </p:cNvPr>
                <p:cNvSpPr txBox="1"/>
                <p:nvPr/>
              </p:nvSpPr>
              <p:spPr>
                <a:xfrm>
                  <a:off x="5135504" y="2371548"/>
                  <a:ext cx="739396" cy="375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1" i="1">
                                    <a:latin typeface="Cambria Math" panose="02040503050406030204" pitchFamily="18" charset="0"/>
                                  </a:rPr>
                                  <m:t>𝒓</m:t>
                                </m:r>
                              </m:e>
                            </m:acc>
                          </m:e>
                          <m:sub>
                            <m:r>
                              <a:rPr lang="en-US" i="1">
                                <a:latin typeface="Cambria Math" panose="02040503050406030204" pitchFamily="18" charset="0"/>
                              </a:rPr>
                              <m:t>𝑐</m:t>
                            </m:r>
                          </m:sub>
                          <m:sup>
                            <m:r>
                              <a:rPr lang="en-US" i="1">
                                <a:latin typeface="Cambria Math" panose="02040503050406030204" pitchFamily="18" charset="0"/>
                              </a:rPr>
                              <m:t>ℋ</m:t>
                            </m:r>
                          </m:sup>
                        </m:sSubSup>
                      </m:oMath>
                    </m:oMathPara>
                  </a14:m>
                  <a:endParaRPr lang="en-US" sz="1600"/>
                </a:p>
              </p:txBody>
            </p:sp>
          </mc:Choice>
          <mc:Fallback xmlns="">
            <p:sp>
              <p:nvSpPr>
                <p:cNvPr id="14" name="TextBox 10">
                  <a:extLst>
                    <a:ext uri="{FF2B5EF4-FFF2-40B4-BE49-F238E27FC236}">
                      <a16:creationId xmlns:a16="http://schemas.microsoft.com/office/drawing/2014/main" id="{268E5FE8-0D7A-9A94-E7F9-5BFA978D8A41}"/>
                    </a:ext>
                  </a:extLst>
                </p:cNvPr>
                <p:cNvSpPr txBox="1">
                  <a:spLocks noRot="1" noChangeAspect="1" noMove="1" noResize="1" noEditPoints="1" noAdjustHandles="1" noChangeArrowheads="1" noChangeShapeType="1" noTextEdit="1"/>
                </p:cNvSpPr>
                <p:nvPr/>
              </p:nvSpPr>
              <p:spPr>
                <a:xfrm>
                  <a:off x="5135504" y="2371548"/>
                  <a:ext cx="739396" cy="375552"/>
                </a:xfrm>
                <a:prstGeom prst="rect">
                  <a:avLst/>
                </a:prstGeom>
                <a:blipFill>
                  <a:blip r:embed="rId2"/>
                  <a:stretch>
                    <a:fillRect t="-2041" r="-1835" b="-22449"/>
                  </a:stretch>
                </a:blipFill>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E12FAB9B-9279-C1E5-AE54-F40C2C435DBC}"/>
                </a:ext>
              </a:extLst>
            </p:cNvPr>
            <p:cNvSpPr/>
            <p:nvPr/>
          </p:nvSpPr>
          <p:spPr>
            <a:xfrm>
              <a:off x="7095231" y="4223473"/>
              <a:ext cx="1654048" cy="843267"/>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latin typeface="Times New Roman" panose="02020603050405020304" pitchFamily="18" charset="0"/>
                  <a:cs typeface="Times New Roman" panose="02020603050405020304" pitchFamily="18" charset="0"/>
                </a:rPr>
                <a:t>Spacecraft Dynamics</a:t>
              </a:r>
            </a:p>
          </p:txBody>
        </p:sp>
        <mc:AlternateContent xmlns:mc="http://schemas.openxmlformats.org/markup-compatibility/2006" xmlns:a14="http://schemas.microsoft.com/office/drawing/2010/main">
          <mc:Choice Requires="a14">
            <p:sp>
              <p:nvSpPr>
                <p:cNvPr id="16" name="TextBox 18">
                  <a:extLst>
                    <a:ext uri="{FF2B5EF4-FFF2-40B4-BE49-F238E27FC236}">
                      <a16:creationId xmlns:a16="http://schemas.microsoft.com/office/drawing/2014/main" id="{6F3D13D2-DB96-21E7-9FFE-5631B264FDDF}"/>
                    </a:ext>
                  </a:extLst>
                </p:cNvPr>
                <p:cNvSpPr txBox="1"/>
                <p:nvPr/>
              </p:nvSpPr>
              <p:spPr>
                <a:xfrm>
                  <a:off x="4625578" y="3699045"/>
                  <a:ext cx="1691640" cy="7087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Sup>
                                    <m:sSubSupPr>
                                      <m:ctrlPr>
                                        <a:rPr lang="en-US" i="1">
                                          <a:latin typeface="Cambria Math" panose="02040503050406030204" pitchFamily="18" charset="0"/>
                                        </a:rPr>
                                      </m:ctrlPr>
                                    </m:sSubSupPr>
                                    <m:e>
                                      <m:r>
                                        <a:rPr lang="en-US" b="1" i="1">
                                          <a:latin typeface="Cambria Math" panose="02040503050406030204" pitchFamily="18" charset="0"/>
                                        </a:rPr>
                                        <m:t>𝝎</m:t>
                                      </m:r>
                                    </m:e>
                                    <m:sub>
                                      <m:r>
                                        <a:rPr lang="en-US" i="1">
                                          <a:latin typeface="Cambria Math" panose="02040503050406030204" pitchFamily="18" charset="0"/>
                                        </a:rPr>
                                        <m:t>ℋℬ</m:t>
                                      </m:r>
                                    </m:sub>
                                    <m:sup>
                                      <m:r>
                                        <a:rPr lang="en-US" i="1">
                                          <a:latin typeface="Cambria Math" panose="02040503050406030204" pitchFamily="18" charset="0"/>
                                        </a:rPr>
                                        <m:t>ℋ</m:t>
                                      </m:r>
                                    </m:sup>
                                  </m:sSubSup>
                                </m:e>
                              </m:mr>
                              <m:mr>
                                <m:e>
                                  <m:sSub>
                                    <m:sSubPr>
                                      <m:ctrlPr>
                                        <a:rPr lang="en-US" i="1">
                                          <a:latin typeface="Cambria Math" panose="02040503050406030204" pitchFamily="18" charset="0"/>
                                        </a:rPr>
                                      </m:ctrlPr>
                                    </m:sSubPr>
                                    <m:e>
                                      <m:r>
                                        <a:rPr lang="en-US" b="1" i="1">
                                          <a:latin typeface="Cambria Math" panose="02040503050406030204" pitchFamily="18" charset="0"/>
                                        </a:rPr>
                                        <m:t>𝒒</m:t>
                                      </m:r>
                                    </m:e>
                                    <m:sub>
                                      <m:r>
                                        <a:rPr lang="en-US" i="1">
                                          <a:latin typeface="Cambria Math" panose="02040503050406030204" pitchFamily="18" charset="0"/>
                                        </a:rPr>
                                        <m:t>ℋℬ</m:t>
                                      </m:r>
                                    </m:sub>
                                  </m:sSub>
                                </m:e>
                              </m:mr>
                            </m:m>
                          </m:e>
                        </m:d>
                      </m:oMath>
                    </m:oMathPara>
                  </a14:m>
                  <a:endParaRPr lang="en-US" sz="1400"/>
                </a:p>
              </p:txBody>
            </p:sp>
          </mc:Choice>
          <mc:Fallback xmlns="">
            <p:sp>
              <p:nvSpPr>
                <p:cNvPr id="16" name="TextBox 18">
                  <a:extLst>
                    <a:ext uri="{FF2B5EF4-FFF2-40B4-BE49-F238E27FC236}">
                      <a16:creationId xmlns:a16="http://schemas.microsoft.com/office/drawing/2014/main" id="{6F3D13D2-DB96-21E7-9FFE-5631B264FDDF}"/>
                    </a:ext>
                  </a:extLst>
                </p:cNvPr>
                <p:cNvSpPr txBox="1">
                  <a:spLocks noRot="1" noChangeAspect="1" noMove="1" noResize="1" noEditPoints="1" noAdjustHandles="1" noChangeArrowheads="1" noChangeShapeType="1" noTextEdit="1"/>
                </p:cNvSpPr>
                <p:nvPr/>
              </p:nvSpPr>
              <p:spPr>
                <a:xfrm>
                  <a:off x="4625578" y="3699045"/>
                  <a:ext cx="1691640" cy="708720"/>
                </a:xfrm>
                <a:prstGeom prst="rect">
                  <a:avLst/>
                </a:prstGeom>
                <a:blipFill>
                  <a:blip r:embed="rId3"/>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9">
                  <a:extLst>
                    <a:ext uri="{FF2B5EF4-FFF2-40B4-BE49-F238E27FC236}">
                      <a16:creationId xmlns:a16="http://schemas.microsoft.com/office/drawing/2014/main" id="{E9C19CE0-4C43-4A90-C2FF-F45AC3FAD2A7}"/>
                    </a:ext>
                  </a:extLst>
                </p:cNvPr>
                <p:cNvSpPr txBox="1"/>
                <p:nvPr/>
              </p:nvSpPr>
              <p:spPr>
                <a:xfrm>
                  <a:off x="3132944" y="3616720"/>
                  <a:ext cx="422294" cy="4605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𝒐</m:t>
                        </m:r>
                      </m:oMath>
                    </m:oMathPara>
                  </a14:m>
                  <a:endParaRPr lang="en-US" sz="1400" b="1"/>
                </a:p>
              </p:txBody>
            </p:sp>
          </mc:Choice>
          <mc:Fallback xmlns="">
            <p:sp>
              <p:nvSpPr>
                <p:cNvPr id="17" name="TextBox 19">
                  <a:extLst>
                    <a:ext uri="{FF2B5EF4-FFF2-40B4-BE49-F238E27FC236}">
                      <a16:creationId xmlns:a16="http://schemas.microsoft.com/office/drawing/2014/main" id="{E9C19CE0-4C43-4A90-C2FF-F45AC3FAD2A7}"/>
                    </a:ext>
                  </a:extLst>
                </p:cNvPr>
                <p:cNvSpPr txBox="1">
                  <a:spLocks noRot="1" noChangeAspect="1" noMove="1" noResize="1" noEditPoints="1" noAdjustHandles="1" noChangeArrowheads="1" noChangeShapeType="1" noTextEdit="1"/>
                </p:cNvSpPr>
                <p:nvPr/>
              </p:nvSpPr>
              <p:spPr>
                <a:xfrm>
                  <a:off x="3132944" y="3616720"/>
                  <a:ext cx="422294" cy="460593"/>
                </a:xfrm>
                <a:prstGeom prst="rect">
                  <a:avLst/>
                </a:prstGeom>
                <a:blipFill>
                  <a:blip r:embed="rId4"/>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5E6A2626-9628-1CD8-B42F-1E5171F2DDA5}"/>
                </a:ext>
              </a:extLst>
            </p:cNvPr>
            <p:cNvCxnSpPr>
              <a:cxnSpLocks/>
              <a:stCxn id="10" idx="3"/>
              <a:endCxn id="11" idx="1"/>
            </p:cNvCxnSpPr>
            <p:nvPr/>
          </p:nvCxnSpPr>
          <p:spPr>
            <a:xfrm flipV="1">
              <a:off x="8749279" y="2920386"/>
              <a:ext cx="962403" cy="1108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11D19DD2-81DD-D563-DECF-70C1F07DFF89}"/>
                </a:ext>
              </a:extLst>
            </p:cNvPr>
            <p:cNvCxnSpPr>
              <a:cxnSpLocks/>
              <a:stCxn id="11" idx="2"/>
              <a:endCxn id="15" idx="3"/>
            </p:cNvCxnSpPr>
            <p:nvPr/>
          </p:nvCxnSpPr>
          <p:spPr>
            <a:xfrm rot="5400000">
              <a:off x="8992454" y="3098852"/>
              <a:ext cx="1303081" cy="1789427"/>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47">
                  <a:extLst>
                    <a:ext uri="{FF2B5EF4-FFF2-40B4-BE49-F238E27FC236}">
                      <a16:creationId xmlns:a16="http://schemas.microsoft.com/office/drawing/2014/main" id="{FF06E800-E727-7DA6-EF95-CF25C2AE38BA}"/>
                    </a:ext>
                  </a:extLst>
                </p:cNvPr>
                <p:cNvSpPr txBox="1"/>
                <p:nvPr/>
              </p:nvSpPr>
              <p:spPr>
                <a:xfrm>
                  <a:off x="7979048" y="3504521"/>
                  <a:ext cx="982352" cy="3898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1" i="1">
                                <a:latin typeface="Cambria Math" panose="02040503050406030204" pitchFamily="18" charset="0"/>
                              </a:rPr>
                              <m:t>𝝎</m:t>
                            </m:r>
                          </m:e>
                          <m:sub>
                            <m:r>
                              <a:rPr lang="en-US" i="1">
                                <a:latin typeface="Cambria Math" panose="02040503050406030204" pitchFamily="18" charset="0"/>
                              </a:rPr>
                              <m:t>ℋℬ</m:t>
                            </m:r>
                          </m:sub>
                          <m:sup>
                            <m:r>
                              <a:rPr lang="en-US" i="1">
                                <a:latin typeface="Cambria Math" panose="02040503050406030204" pitchFamily="18" charset="0"/>
                              </a:rPr>
                              <m:t>ℋ</m:t>
                            </m:r>
                          </m:sup>
                        </m:sSubSup>
                      </m:oMath>
                    </m:oMathPara>
                  </a14:m>
                  <a:endParaRPr lang="en-US" sz="1400"/>
                </a:p>
              </p:txBody>
            </p:sp>
          </mc:Choice>
          <mc:Fallback xmlns="">
            <p:sp>
              <p:nvSpPr>
                <p:cNvPr id="20" name="TextBox 47">
                  <a:extLst>
                    <a:ext uri="{FF2B5EF4-FFF2-40B4-BE49-F238E27FC236}">
                      <a16:creationId xmlns:a16="http://schemas.microsoft.com/office/drawing/2014/main" id="{FF06E800-E727-7DA6-EF95-CF25C2AE38BA}"/>
                    </a:ext>
                  </a:extLst>
                </p:cNvPr>
                <p:cNvSpPr txBox="1">
                  <a:spLocks noRot="1" noChangeAspect="1" noMove="1" noResize="1" noEditPoints="1" noAdjustHandles="1" noChangeArrowheads="1" noChangeShapeType="1" noTextEdit="1"/>
                </p:cNvSpPr>
                <p:nvPr/>
              </p:nvSpPr>
              <p:spPr>
                <a:xfrm>
                  <a:off x="7979048" y="3504521"/>
                  <a:ext cx="982352" cy="389850"/>
                </a:xfrm>
                <a:prstGeom prst="rect">
                  <a:avLst/>
                </a:prstGeom>
                <a:blipFill>
                  <a:blip r:embed="rId5"/>
                  <a:stretch>
                    <a:fillRect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97">
                  <a:extLst>
                    <a:ext uri="{FF2B5EF4-FFF2-40B4-BE49-F238E27FC236}">
                      <a16:creationId xmlns:a16="http://schemas.microsoft.com/office/drawing/2014/main" id="{E1B77589-A2DE-BB34-D4B0-FC6743533FA8}"/>
                    </a:ext>
                  </a:extLst>
                </p:cNvPr>
                <p:cNvSpPr txBox="1"/>
                <p:nvPr/>
              </p:nvSpPr>
              <p:spPr>
                <a:xfrm>
                  <a:off x="1418660" y="3558831"/>
                  <a:ext cx="559780" cy="4683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𝒓</m:t>
                                </m:r>
                              </m:e>
                            </m:acc>
                          </m:e>
                          <m:sub>
                            <m:r>
                              <a:rPr lang="en-US" i="1">
                                <a:latin typeface="Cambria Math" panose="02040503050406030204" pitchFamily="18" charset="0"/>
                              </a:rPr>
                              <m:t>𝑐</m:t>
                            </m:r>
                          </m:sub>
                          <m:sup>
                            <m:r>
                              <a:rPr lang="en-US" i="1">
                                <a:latin typeface="Cambria Math" panose="02040503050406030204" pitchFamily="18" charset="0"/>
                              </a:rPr>
                              <m:t>ℋ</m:t>
                            </m:r>
                          </m:sup>
                        </m:sSubSup>
                      </m:oMath>
                    </m:oMathPara>
                  </a14:m>
                  <a:endParaRPr lang="en-US" sz="1600"/>
                </a:p>
              </p:txBody>
            </p:sp>
          </mc:Choice>
          <mc:Fallback xmlns="">
            <p:sp>
              <p:nvSpPr>
                <p:cNvPr id="21" name="TextBox 97">
                  <a:extLst>
                    <a:ext uri="{FF2B5EF4-FFF2-40B4-BE49-F238E27FC236}">
                      <a16:creationId xmlns:a16="http://schemas.microsoft.com/office/drawing/2014/main" id="{E1B77589-A2DE-BB34-D4B0-FC6743533FA8}"/>
                    </a:ext>
                  </a:extLst>
                </p:cNvPr>
                <p:cNvSpPr txBox="1">
                  <a:spLocks noRot="1" noChangeAspect="1" noMove="1" noResize="1" noEditPoints="1" noAdjustHandles="1" noChangeArrowheads="1" noChangeShapeType="1" noTextEdit="1"/>
                </p:cNvSpPr>
                <p:nvPr/>
              </p:nvSpPr>
              <p:spPr>
                <a:xfrm>
                  <a:off x="1418660" y="3558831"/>
                  <a:ext cx="559780" cy="468350"/>
                </a:xfrm>
                <a:prstGeom prst="rect">
                  <a:avLst/>
                </a:prstGeom>
                <a:blipFill>
                  <a:blip r:embed="rId6"/>
                  <a:stretch>
                    <a:fillRect t="-1639" r="-4819"/>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F8E5D449-827A-93A9-90F1-B4C892C2E185}"/>
                </a:ext>
              </a:extLst>
            </p:cNvPr>
            <p:cNvCxnSpPr>
              <a:cxnSpLocks/>
              <a:stCxn id="15" idx="0"/>
              <a:endCxn id="10" idx="2"/>
            </p:cNvCxnSpPr>
            <p:nvPr/>
          </p:nvCxnSpPr>
          <p:spPr>
            <a:xfrm flipV="1">
              <a:off x="7922256" y="3364190"/>
              <a:ext cx="0" cy="85928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FBE36A5-47FA-5405-ACBE-CC5529499312}"/>
                </a:ext>
              </a:extLst>
            </p:cNvPr>
            <p:cNvCxnSpPr>
              <a:cxnSpLocks/>
              <a:stCxn id="12" idx="0"/>
              <a:endCxn id="9" idx="2"/>
            </p:cNvCxnSpPr>
            <p:nvPr/>
          </p:nvCxnSpPr>
          <p:spPr>
            <a:xfrm flipV="1">
              <a:off x="3138422" y="3382789"/>
              <a:ext cx="8342" cy="8449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95F80AE-DF0A-9B8C-6FE2-C17B78539DD3}"/>
                </a:ext>
              </a:extLst>
            </p:cNvPr>
            <p:cNvCxnSpPr>
              <a:cxnSpLocks/>
              <a:stCxn id="15" idx="1"/>
              <a:endCxn id="12" idx="3"/>
            </p:cNvCxnSpPr>
            <p:nvPr/>
          </p:nvCxnSpPr>
          <p:spPr>
            <a:xfrm flipH="1">
              <a:off x="3984242" y="4645106"/>
              <a:ext cx="3110989" cy="211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7E8F3304-32D5-F1A0-4A0E-70EDEE53BE43}"/>
                </a:ext>
              </a:extLst>
            </p:cNvPr>
            <p:cNvCxnSpPr>
              <a:cxnSpLocks/>
              <a:stCxn id="9" idx="1"/>
              <a:endCxn id="12" idx="1"/>
            </p:cNvCxnSpPr>
            <p:nvPr/>
          </p:nvCxnSpPr>
          <p:spPr>
            <a:xfrm rot="10800000" flipV="1">
              <a:off x="2292602" y="2940768"/>
              <a:ext cx="27138" cy="1706456"/>
            </a:xfrm>
            <a:prstGeom prst="bentConnector3">
              <a:avLst>
                <a:gd name="adj1" fmla="val 94236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164">
              <a:extLst>
                <a:ext uri="{FF2B5EF4-FFF2-40B4-BE49-F238E27FC236}">
                  <a16:creationId xmlns:a16="http://schemas.microsoft.com/office/drawing/2014/main" id="{84460D13-5F7B-6A20-5B76-5B21C18C452B}"/>
                </a:ext>
              </a:extLst>
            </p:cNvPr>
            <p:cNvSpPr txBox="1"/>
            <p:nvPr/>
          </p:nvSpPr>
          <p:spPr>
            <a:xfrm>
              <a:off x="1526135" y="1603642"/>
              <a:ext cx="277702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panose="02020603050405020304" pitchFamily="18" charset="0"/>
                  <a:cs typeface="Times New Roman" panose="02020603050405020304" pitchFamily="18" charset="0"/>
                </a:rPr>
                <a:t>RL Agent (0.05 Hz)</a:t>
              </a:r>
              <a:endParaRPr lang="en-US" sz="1400">
                <a:latin typeface="Times New Roman" panose="02020603050405020304" pitchFamily="18" charset="0"/>
                <a:cs typeface="Times New Roman" panose="02020603050405020304" pitchFamily="18" charset="0"/>
              </a:endParaRPr>
            </a:p>
          </p:txBody>
        </p:sp>
        <p:sp>
          <p:nvSpPr>
            <p:cNvPr id="27" name="TextBox 1">
              <a:extLst>
                <a:ext uri="{FF2B5EF4-FFF2-40B4-BE49-F238E27FC236}">
                  <a16:creationId xmlns:a16="http://schemas.microsoft.com/office/drawing/2014/main" id="{D8992C16-612F-06D9-902B-D3D5F9E17C08}"/>
                </a:ext>
              </a:extLst>
            </p:cNvPr>
            <p:cNvSpPr txBox="1"/>
            <p:nvPr/>
          </p:nvSpPr>
          <p:spPr>
            <a:xfrm>
              <a:off x="6895249" y="1623654"/>
              <a:ext cx="41323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panose="02020603050405020304" pitchFamily="18" charset="0"/>
                  <a:cs typeface="Times New Roman" panose="02020603050405020304" pitchFamily="18" charset="0"/>
                </a:rPr>
                <a:t>Feedback Control Loop (1 Hz)</a:t>
              </a:r>
              <a:endParaRPr lang="en-US" sz="140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1050FBE7-7AEF-BAD9-B679-C5F306242039}"/>
                </a:ext>
              </a:extLst>
            </p:cNvPr>
            <p:cNvGrpSpPr/>
            <p:nvPr/>
          </p:nvGrpSpPr>
          <p:grpSpPr>
            <a:xfrm>
              <a:off x="8853729" y="2179864"/>
              <a:ext cx="904526" cy="508989"/>
              <a:chOff x="8853729" y="2179864"/>
              <a:chExt cx="904526" cy="508989"/>
            </a:xfrm>
          </p:grpSpPr>
          <mc:AlternateContent xmlns:mc="http://schemas.openxmlformats.org/markup-compatibility/2006" xmlns:a14="http://schemas.microsoft.com/office/drawing/2010/main">
            <mc:Choice Requires="a14">
              <p:sp>
                <p:nvSpPr>
                  <p:cNvPr id="32" name="TextBox 22">
                    <a:extLst>
                      <a:ext uri="{FF2B5EF4-FFF2-40B4-BE49-F238E27FC236}">
                        <a16:creationId xmlns:a16="http://schemas.microsoft.com/office/drawing/2014/main" id="{2782BCCA-0288-B694-8BCD-A4D50410E7EF}"/>
                      </a:ext>
                    </a:extLst>
                  </p:cNvPr>
                  <p:cNvSpPr txBox="1"/>
                  <p:nvPr/>
                </p:nvSpPr>
                <p:spPr>
                  <a:xfrm>
                    <a:off x="8853729" y="2179864"/>
                    <a:ext cx="201978"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𝝉</m:t>
                          </m:r>
                        </m:oMath>
                      </m:oMathPara>
                    </a14:m>
                    <a:endParaRPr lang="en-US" sz="2000" b="1"/>
                  </a:p>
                </p:txBody>
              </p:sp>
            </mc:Choice>
            <mc:Fallback xmlns="">
              <p:sp>
                <p:nvSpPr>
                  <p:cNvPr id="32" name="TextBox 22">
                    <a:extLst>
                      <a:ext uri="{FF2B5EF4-FFF2-40B4-BE49-F238E27FC236}">
                        <a16:creationId xmlns:a16="http://schemas.microsoft.com/office/drawing/2014/main" id="{2782BCCA-0288-B694-8BCD-A4D50410E7EF}"/>
                      </a:ext>
                    </a:extLst>
                  </p:cNvPr>
                  <p:cNvSpPr txBox="1">
                    <a:spLocks noRot="1" noChangeAspect="1" noMove="1" noResize="1" noEditPoints="1" noAdjustHandles="1" noChangeArrowheads="1" noChangeShapeType="1" noTextEdit="1"/>
                  </p:cNvSpPr>
                  <p:nvPr/>
                </p:nvSpPr>
                <p:spPr>
                  <a:xfrm>
                    <a:off x="8853729" y="2179864"/>
                    <a:ext cx="201978" cy="307777"/>
                  </a:xfrm>
                  <a:prstGeom prst="rect">
                    <a:avLst/>
                  </a:prstGeom>
                  <a:blipFill>
                    <a:blip r:embed="rId7"/>
                    <a:stretch>
                      <a:fillRect l="-23333" r="-20000" b="-26829"/>
                    </a:stretch>
                  </a:blipFill>
                </p:spPr>
                <p:txBody>
                  <a:bodyPr/>
                  <a:lstStyle/>
                  <a:p>
                    <a:r>
                      <a:rPr lang="en-US">
                        <a:noFill/>
                      </a:rPr>
                      <a:t> </a:t>
                    </a:r>
                  </a:p>
                </p:txBody>
              </p:sp>
            </mc:Fallback>
          </mc:AlternateContent>
          <p:sp>
            <p:nvSpPr>
              <p:cNvPr id="33" name="TextBox 2">
                <a:extLst>
                  <a:ext uri="{FF2B5EF4-FFF2-40B4-BE49-F238E27FC236}">
                    <a16:creationId xmlns:a16="http://schemas.microsoft.com/office/drawing/2014/main" id="{8EC39A8A-C883-7984-782C-EE0E9DAE178D}"/>
                  </a:ext>
                </a:extLst>
              </p:cNvPr>
              <p:cNvSpPr txBox="1"/>
              <p:nvPr/>
            </p:nvSpPr>
            <p:spPr>
              <a:xfrm>
                <a:off x="8961401" y="2266643"/>
                <a:ext cx="796854" cy="4222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atin typeface="Times New Roman" panose="02020603050405020304" pitchFamily="18" charset="0"/>
                    <a:cs typeface="Times New Roman" panose="02020603050405020304" pitchFamily="18" charset="0"/>
                  </a:rPr>
                  <a:t>nom</a:t>
                </a:r>
              </a:p>
            </p:txBody>
          </p:sp>
        </p:grpSp>
        <p:grpSp>
          <p:nvGrpSpPr>
            <p:cNvPr id="29" name="Group 28">
              <a:extLst>
                <a:ext uri="{FF2B5EF4-FFF2-40B4-BE49-F238E27FC236}">
                  <a16:creationId xmlns:a16="http://schemas.microsoft.com/office/drawing/2014/main" id="{78AFE191-9068-4934-1C34-8F72420816F3}"/>
                </a:ext>
              </a:extLst>
            </p:cNvPr>
            <p:cNvGrpSpPr/>
            <p:nvPr/>
          </p:nvGrpSpPr>
          <p:grpSpPr>
            <a:xfrm>
              <a:off x="10643784" y="3701603"/>
              <a:ext cx="914954" cy="460314"/>
              <a:chOff x="10643784" y="3701603"/>
              <a:chExt cx="914954" cy="460314"/>
            </a:xfrm>
          </p:grpSpPr>
          <p:sp>
            <p:nvSpPr>
              <p:cNvPr id="30" name="TextBox 3">
                <a:extLst>
                  <a:ext uri="{FF2B5EF4-FFF2-40B4-BE49-F238E27FC236}">
                    <a16:creationId xmlns:a16="http://schemas.microsoft.com/office/drawing/2014/main" id="{076DA08F-472E-68CA-5600-0653A67740EA}"/>
                  </a:ext>
                </a:extLst>
              </p:cNvPr>
              <p:cNvSpPr txBox="1"/>
              <p:nvPr/>
            </p:nvSpPr>
            <p:spPr>
              <a:xfrm>
                <a:off x="10763607" y="3854140"/>
                <a:ext cx="79513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Times New Roman" panose="02020603050405020304" pitchFamily="18" charset="0"/>
                    <a:cs typeface="Times New Roman" panose="02020603050405020304" pitchFamily="18" charset="0"/>
                  </a:rPr>
                  <a:t>RTA</a:t>
                </a:r>
              </a:p>
            </p:txBody>
          </p:sp>
          <mc:AlternateContent xmlns:mc="http://schemas.openxmlformats.org/markup-compatibility/2006" xmlns:a14="http://schemas.microsoft.com/office/drawing/2010/main">
            <mc:Choice Requires="a14">
              <p:sp>
                <p:nvSpPr>
                  <p:cNvPr id="31" name="TextBox 5">
                    <a:extLst>
                      <a:ext uri="{FF2B5EF4-FFF2-40B4-BE49-F238E27FC236}">
                        <a16:creationId xmlns:a16="http://schemas.microsoft.com/office/drawing/2014/main" id="{063A6A5F-182B-0895-8B06-3EE26AA8DAEF}"/>
                      </a:ext>
                    </a:extLst>
                  </p:cNvPr>
                  <p:cNvSpPr txBox="1"/>
                  <p:nvPr/>
                </p:nvSpPr>
                <p:spPr>
                  <a:xfrm>
                    <a:off x="10643784" y="3701603"/>
                    <a:ext cx="201978"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𝝉</m:t>
                          </m:r>
                        </m:oMath>
                      </m:oMathPara>
                    </a14:m>
                    <a:endParaRPr lang="en-US" sz="2000" b="1"/>
                  </a:p>
                </p:txBody>
              </p:sp>
            </mc:Choice>
            <mc:Fallback xmlns="">
              <p:sp>
                <p:nvSpPr>
                  <p:cNvPr id="31" name="TextBox 5">
                    <a:extLst>
                      <a:ext uri="{FF2B5EF4-FFF2-40B4-BE49-F238E27FC236}">
                        <a16:creationId xmlns:a16="http://schemas.microsoft.com/office/drawing/2014/main" id="{063A6A5F-182B-0895-8B06-3EE26AA8DAEF}"/>
                      </a:ext>
                    </a:extLst>
                  </p:cNvPr>
                  <p:cNvSpPr txBox="1">
                    <a:spLocks noRot="1" noChangeAspect="1" noMove="1" noResize="1" noEditPoints="1" noAdjustHandles="1" noChangeArrowheads="1" noChangeShapeType="1" noTextEdit="1"/>
                  </p:cNvSpPr>
                  <p:nvPr/>
                </p:nvSpPr>
                <p:spPr>
                  <a:xfrm>
                    <a:off x="10643784" y="3701603"/>
                    <a:ext cx="201978" cy="307777"/>
                  </a:xfrm>
                  <a:prstGeom prst="rect">
                    <a:avLst/>
                  </a:prstGeom>
                  <a:blipFill>
                    <a:blip r:embed="rId7"/>
                    <a:stretch>
                      <a:fillRect l="-23333" r="-20000" b="-30000"/>
                    </a:stretch>
                  </a:blipFill>
                </p:spPr>
                <p:txBody>
                  <a:bodyPr/>
                  <a:lstStyle/>
                  <a:p>
                    <a:r>
                      <a:rPr lang="en-US">
                        <a:noFill/>
                      </a:rPr>
                      <a:t> </a:t>
                    </a:r>
                  </a:p>
                </p:txBody>
              </p:sp>
            </mc:Fallback>
          </mc:AlternateContent>
        </p:grpSp>
      </p:grpSp>
      <p:sp>
        <p:nvSpPr>
          <p:cNvPr id="36" name="Rectangle: Rounded Corners 35">
            <a:extLst>
              <a:ext uri="{FF2B5EF4-FFF2-40B4-BE49-F238E27FC236}">
                <a16:creationId xmlns:a16="http://schemas.microsoft.com/office/drawing/2014/main" id="{1131107C-8131-0A05-E527-155602FE65D1}"/>
              </a:ext>
            </a:extLst>
          </p:cNvPr>
          <p:cNvSpPr/>
          <p:nvPr/>
        </p:nvSpPr>
        <p:spPr>
          <a:xfrm>
            <a:off x="1095029" y="5264036"/>
            <a:ext cx="10001942" cy="979548"/>
          </a:xfrm>
          <a:prstGeom prst="roundRect">
            <a:avLst/>
          </a:prstGeom>
          <a:solidFill>
            <a:schemeClr val="bg2">
              <a:alpha val="5000"/>
            </a:schemeClr>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2"/>
                </a:solidFill>
              </a:rPr>
              <a:t>To increase the trustworthiness of this runtime assured NNCS we must propose a testing framework which tests its </a:t>
            </a:r>
            <a:r>
              <a:rPr lang="en-US">
                <a:solidFill>
                  <a:schemeClr val="bg2"/>
                </a:solidFill>
                <a:ea typeface="Lato"/>
              </a:rPr>
              <a:t>operational</a:t>
            </a:r>
            <a:r>
              <a:rPr lang="en-US" b="1">
                <a:solidFill>
                  <a:schemeClr val="bg2"/>
                </a:solidFill>
                <a:ea typeface="Lato"/>
              </a:rPr>
              <a:t> </a:t>
            </a:r>
            <a:r>
              <a:rPr lang="en-US">
                <a:solidFill>
                  <a:schemeClr val="bg2"/>
                </a:solidFill>
                <a:ea typeface="Lato"/>
              </a:rPr>
              <a:t>boundaries</a:t>
            </a:r>
            <a:r>
              <a:rPr lang="en-US" b="1">
                <a:solidFill>
                  <a:schemeClr val="bg2"/>
                </a:solidFill>
                <a:ea typeface="Lato"/>
              </a:rPr>
              <a:t> </a:t>
            </a:r>
            <a:r>
              <a:rPr lang="en-US">
                <a:solidFill>
                  <a:schemeClr val="bg2"/>
                </a:solidFill>
                <a:ea typeface="Lato"/>
              </a:rPr>
              <a:t>and</a:t>
            </a:r>
            <a:r>
              <a:rPr lang="en-US" b="1">
                <a:solidFill>
                  <a:schemeClr val="bg2"/>
                </a:solidFill>
                <a:ea typeface="Lato"/>
              </a:rPr>
              <a:t> </a:t>
            </a:r>
            <a:r>
              <a:rPr lang="en-US">
                <a:solidFill>
                  <a:schemeClr val="bg2"/>
                </a:solidFill>
                <a:ea typeface="Lato"/>
              </a:rPr>
              <a:t>finds edge cases through</a:t>
            </a:r>
            <a:r>
              <a:rPr lang="en-US" b="1">
                <a:solidFill>
                  <a:schemeClr val="bg2"/>
                </a:solidFill>
                <a:ea typeface="Lato"/>
              </a:rPr>
              <a:t> </a:t>
            </a:r>
            <a:br>
              <a:rPr lang="en-US" b="1">
                <a:solidFill>
                  <a:schemeClr val="bg2"/>
                </a:solidFill>
                <a:ea typeface="Lato"/>
              </a:rPr>
            </a:br>
            <a:r>
              <a:rPr lang="en-US" b="1">
                <a:solidFill>
                  <a:schemeClr val="bg2"/>
                </a:solidFill>
                <a:ea typeface="Lato"/>
              </a:rPr>
              <a:t>(1) initial state space coverage </a:t>
            </a:r>
            <a:r>
              <a:rPr lang="en-US">
                <a:solidFill>
                  <a:schemeClr val="bg2"/>
                </a:solidFill>
                <a:ea typeface="Lato"/>
              </a:rPr>
              <a:t>and</a:t>
            </a:r>
            <a:r>
              <a:rPr lang="en-US" b="1">
                <a:solidFill>
                  <a:schemeClr val="bg2"/>
                </a:solidFill>
                <a:ea typeface="Lato"/>
              </a:rPr>
              <a:t> (2)</a:t>
            </a:r>
            <a:r>
              <a:rPr lang="en-US">
                <a:solidFill>
                  <a:schemeClr val="bg2"/>
                </a:solidFill>
                <a:ea typeface="Lato"/>
              </a:rPr>
              <a:t> </a:t>
            </a:r>
            <a:r>
              <a:rPr lang="en-US" b="1">
                <a:solidFill>
                  <a:schemeClr val="bg2"/>
                </a:solidFill>
              </a:rPr>
              <a:t>targeted disturbances</a:t>
            </a:r>
          </a:p>
        </p:txBody>
      </p:sp>
      <p:sp>
        <p:nvSpPr>
          <p:cNvPr id="4" name="TextBox 3">
            <a:extLst>
              <a:ext uri="{FF2B5EF4-FFF2-40B4-BE49-F238E27FC236}">
                <a16:creationId xmlns:a16="http://schemas.microsoft.com/office/drawing/2014/main" id="{1F0A3366-E0BE-FD2A-4E6D-057B1AB1B5BB}"/>
              </a:ext>
            </a:extLst>
          </p:cNvPr>
          <p:cNvSpPr txBox="1"/>
          <p:nvPr/>
        </p:nvSpPr>
        <p:spPr>
          <a:xfrm>
            <a:off x="416119" y="6497422"/>
            <a:ext cx="8409829" cy="230832"/>
          </a:xfrm>
          <a:prstGeom prst="rect">
            <a:avLst/>
          </a:prstGeom>
          <a:noFill/>
        </p:spPr>
        <p:txBody>
          <a:bodyPr wrap="square" rtlCol="0">
            <a:spAutoFit/>
          </a:bodyPr>
          <a:lstStyle/>
          <a:p>
            <a:r>
              <a:rPr lang="en-US" sz="900"/>
              <a:t>* Santos, Raul, et al. "Deep Reinforcement Learning Waypoint Generation for Attitude Station-Keeping With Sun Avoidance." </a:t>
            </a:r>
            <a:r>
              <a:rPr lang="en-US" sz="900" i="1"/>
              <a:t>AIAA SCITECH 2026 Forum</a:t>
            </a:r>
            <a:r>
              <a:rPr lang="en-US" sz="900"/>
              <a:t>. 2026.</a:t>
            </a:r>
          </a:p>
        </p:txBody>
      </p:sp>
    </p:spTree>
    <p:extLst>
      <p:ext uri="{BB962C8B-B14F-4D97-AF65-F5344CB8AC3E}">
        <p14:creationId xmlns:p14="http://schemas.microsoft.com/office/powerpoint/2010/main" val="202485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3EEFF71-D074-6C81-B095-0E040876A90B}"/>
                  </a:ext>
                </a:extLst>
              </p:cNvPr>
              <p:cNvSpPr>
                <a:spLocks noGrp="1"/>
              </p:cNvSpPr>
              <p:nvPr>
                <p:ph type="title"/>
              </p:nvPr>
            </p:nvSpPr>
            <p:spPr/>
            <p:txBody>
              <a:bodyPr/>
              <a:lstStyle/>
              <a:p>
                <a:r>
                  <a:rPr lang="en-US"/>
                  <a:t>Initial Condition Generation with </a:t>
                </a:r>
                <a14:m>
                  <m:oMath xmlns:m="http://schemas.openxmlformats.org/officeDocument/2006/math">
                    <m:r>
                      <a:rPr lang="en-US" i="1" dirty="0" smtClean="0">
                        <a:latin typeface="Cambria Math" panose="02040503050406030204" pitchFamily="18" charset="0"/>
                      </a:rPr>
                      <m:t>𝑡</m:t>
                    </m:r>
                  </m:oMath>
                </a14:m>
                <a:r>
                  <a:rPr lang="en-US"/>
                  <a:t>-way Testing</a:t>
                </a:r>
                <a:endParaRPr lang="en-US" b="0"/>
              </a:p>
            </p:txBody>
          </p:sp>
        </mc:Choice>
        <mc:Fallback xmlns="">
          <p:sp>
            <p:nvSpPr>
              <p:cNvPr id="2" name="Title 1">
                <a:extLst>
                  <a:ext uri="{FF2B5EF4-FFF2-40B4-BE49-F238E27FC236}">
                    <a16:creationId xmlns:a16="http://schemas.microsoft.com/office/drawing/2014/main" id="{03EEFF71-D074-6C81-B095-0E040876A90B}"/>
                  </a:ext>
                </a:extLst>
              </p:cNvPr>
              <p:cNvSpPr>
                <a:spLocks noGrp="1" noRot="1" noChangeAspect="1" noMove="1" noResize="1" noEditPoints="1" noAdjustHandles="1" noChangeArrowheads="1" noChangeShapeType="1" noTextEdit="1"/>
              </p:cNvSpPr>
              <p:nvPr>
                <p:ph type="title"/>
              </p:nvPr>
            </p:nvSpPr>
            <p:spPr>
              <a:blipFill>
                <a:blip r:embed="rId4"/>
                <a:stretch>
                  <a:fillRect l="-867" t="-7292"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38A6F4-4E24-AFDE-77F2-EE21F5872502}"/>
                  </a:ext>
                </a:extLst>
              </p:cNvPr>
              <p:cNvSpPr>
                <a:spLocks noGrp="1"/>
              </p:cNvSpPr>
              <p:nvPr>
                <p:ph sz="quarter" idx="15"/>
              </p:nvPr>
            </p:nvSpPr>
            <p:spPr>
              <a:xfrm>
                <a:off x="4041085" y="1320381"/>
                <a:ext cx="7980007" cy="2487237"/>
              </a:xfrm>
            </p:spPr>
            <p:txBody>
              <a:bodyPr/>
              <a:lstStyle/>
              <a:p>
                <a:r>
                  <a:rPr lang="en-US" sz="1600" b="1">
                    <a:solidFill>
                      <a:schemeClr val="bg2"/>
                    </a:solidFill>
                  </a:rPr>
                  <a:t>Core Concept: </a:t>
                </a:r>
                <a:r>
                  <a:rPr lang="en-US" sz="1600"/>
                  <a:t>Tests all possible combinations of any </a:t>
                </a:r>
                <a14:m>
                  <m:oMath xmlns:m="http://schemas.openxmlformats.org/officeDocument/2006/math">
                    <m:r>
                      <a:rPr lang="en-US" sz="1600" b="0" i="1" smtClean="0">
                        <a:latin typeface="Cambria Math" panose="02040503050406030204" pitchFamily="18" charset="0"/>
                      </a:rPr>
                      <m:t>𝑡</m:t>
                    </m:r>
                  </m:oMath>
                </a14:m>
                <a:r>
                  <a:rPr lang="en-US" sz="1600"/>
                  <a:t> parameters (instead of all </a:t>
                </a:r>
                <a14:m>
                  <m:oMath xmlns:m="http://schemas.openxmlformats.org/officeDocument/2006/math">
                    <m:r>
                      <a:rPr lang="en-US" sz="1600" b="0" i="1" smtClean="0">
                        <a:latin typeface="Cambria Math" panose="02040503050406030204" pitchFamily="18" charset="0"/>
                      </a:rPr>
                      <m:t>𝑛</m:t>
                    </m:r>
                  </m:oMath>
                </a14:m>
                <a:r>
                  <a:rPr lang="en-US" sz="1600"/>
                  <a:t> parameters)</a:t>
                </a:r>
              </a:p>
              <a:p>
                <a:r>
                  <a:rPr lang="en-US" sz="1600" b="1">
                    <a:solidFill>
                      <a:schemeClr val="bg2"/>
                    </a:solidFill>
                  </a:rPr>
                  <a:t>Key Benefit: </a:t>
                </a:r>
                <a:r>
                  <a:rPr lang="en-US" sz="1600"/>
                  <a:t>Drastically reduces test cases while maintaining coverage</a:t>
                </a:r>
              </a:p>
              <a:p>
                <a:pPr lvl="1"/>
                <a:r>
                  <a:rPr lang="en-US" sz="1400"/>
                  <a:t>Example: </a:t>
                </a:r>
                <a14:m>
                  <m:oMath xmlns:m="http://schemas.openxmlformats.org/officeDocument/2006/math">
                    <m:r>
                      <a:rPr lang="en-US" sz="1400" b="0" i="1" smtClean="0">
                        <a:latin typeface="Cambria Math" panose="02040503050406030204" pitchFamily="18" charset="0"/>
                      </a:rPr>
                      <m:t>𝑡</m:t>
                    </m:r>
                    <m:r>
                      <a:rPr lang="en-US" sz="1400" b="0" i="1" smtClean="0">
                        <a:latin typeface="Cambria Math" panose="02040503050406030204" pitchFamily="18" charset="0"/>
                      </a:rPr>
                      <m:t>=3</m:t>
                    </m:r>
                  </m:oMath>
                </a14:m>
                <a:r>
                  <a:rPr lang="en-US" sz="1400"/>
                  <a:t> testing covers all 3-way interactions in 4D quaternion space</a:t>
                </a:r>
              </a:p>
              <a:p>
                <a:pPr lvl="1"/>
                <a:r>
                  <a:rPr lang="en-US" sz="1400"/>
                  <a:t>Achieves ~10x reduction vs. exhaustive testing</a:t>
                </a:r>
              </a:p>
              <a:p>
                <a:r>
                  <a:rPr lang="en-US" sz="1600" b="1">
                    <a:solidFill>
                      <a:schemeClr val="bg2"/>
                    </a:solidFill>
                  </a:rPr>
                  <a:t>Why It Works: </a:t>
                </a:r>
                <a:r>
                  <a:rPr lang="en-US" sz="1600"/>
                  <a:t>Most failures triggered by interactions of few parameters (2-6), not all simultaneously</a:t>
                </a:r>
              </a:p>
              <a:p>
                <a:r>
                  <a:rPr lang="en-US" sz="1600" b="1">
                    <a:solidFill>
                      <a:schemeClr val="bg2"/>
                    </a:solidFill>
                  </a:rPr>
                  <a:t>Application: </a:t>
                </a:r>
                <a:r>
                  <a:rPr lang="en-US" sz="1600"/>
                  <a:t>Generate initial spacecraft attitudes  </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rPr>
                          <m:t>𝒒</m:t>
                        </m:r>
                      </m:e>
                      <m:sub>
                        <m:r>
                          <a:rPr lang="en-US" sz="1600" i="1">
                            <a:latin typeface="Cambria Math" panose="02040503050406030204" pitchFamily="18" charset="0"/>
                            <a:ea typeface="Cambria Math" panose="02040503050406030204" pitchFamily="18" charset="0"/>
                          </a:rPr>
                          <m:t>ℋℬ</m:t>
                        </m:r>
                      </m:sub>
                    </m:sSub>
                  </m:oMath>
                </a14:m>
                <a:r>
                  <a:rPr lang="en-US" sz="1600" b="1">
                    <a:solidFill>
                      <a:schemeClr val="bg2"/>
                    </a:solidFill>
                  </a:rPr>
                  <a:t> </a:t>
                </a:r>
                <a:r>
                  <a:rPr lang="en-US" sz="1600"/>
                  <a:t>with efficient coverage</a:t>
                </a:r>
                <a:endParaRPr lang="en-US" sz="1600" b="1">
                  <a:solidFill>
                    <a:schemeClr val="bg2"/>
                  </a:solidFill>
                </a:endParaRPr>
              </a:p>
            </p:txBody>
          </p:sp>
        </mc:Choice>
        <mc:Fallback xmlns="">
          <p:sp>
            <p:nvSpPr>
              <p:cNvPr id="5" name="Content Placeholder 4">
                <a:extLst>
                  <a:ext uri="{FF2B5EF4-FFF2-40B4-BE49-F238E27FC236}">
                    <a16:creationId xmlns:a16="http://schemas.microsoft.com/office/drawing/2014/main" id="{DA38A6F4-4E24-AFDE-77F2-EE21F5872502}"/>
                  </a:ext>
                </a:extLst>
              </p:cNvPr>
              <p:cNvSpPr>
                <a:spLocks noGrp="1" noRot="1" noChangeAspect="1" noMove="1" noResize="1" noEditPoints="1" noAdjustHandles="1" noChangeArrowheads="1" noChangeShapeType="1" noTextEdit="1"/>
              </p:cNvSpPr>
              <p:nvPr>
                <p:ph sz="quarter" idx="15"/>
              </p:nvPr>
            </p:nvSpPr>
            <p:spPr>
              <a:xfrm>
                <a:off x="4041085" y="1320381"/>
                <a:ext cx="7980007" cy="2487237"/>
              </a:xfrm>
              <a:blipFill>
                <a:blip r:embed="rId5"/>
                <a:stretch>
                  <a:fillRect l="-688" t="-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4">
                <a:extLst>
                  <a:ext uri="{FF2B5EF4-FFF2-40B4-BE49-F238E27FC236}">
                    <a16:creationId xmlns:a16="http://schemas.microsoft.com/office/drawing/2014/main" id="{B332B2C6-3C1F-6ACF-D916-993C8A130EA9}"/>
                  </a:ext>
                </a:extLst>
              </p:cNvPr>
              <p:cNvSpPr txBox="1">
                <a:spLocks/>
              </p:cNvSpPr>
              <p:nvPr/>
            </p:nvSpPr>
            <p:spPr>
              <a:xfrm>
                <a:off x="641261" y="4313314"/>
                <a:ext cx="6785257" cy="1552355"/>
              </a:xfrm>
              <a:prstGeom prst="rect">
                <a:avLst/>
              </a:prstGeom>
            </p:spPr>
            <p:txBody>
              <a:bodyPr vert="horz"/>
              <a:lstStyle>
                <a:lvl1pPr marL="231775" indent="-223838" algn="l" defTabSz="457200" rtl="0" eaLnBrk="1" latinLnBrk="0" hangingPunct="1">
                  <a:spcBef>
                    <a:spcPct val="20000"/>
                  </a:spcBef>
                  <a:buSzPct val="130000"/>
                  <a:buFont typeface="Arial"/>
                  <a:buChar char="•"/>
                  <a:tabLst/>
                  <a:defRPr sz="1800" i="0" kern="1200">
                    <a:solidFill>
                      <a:schemeClr val="tx1"/>
                    </a:solidFill>
                    <a:latin typeface="Arial"/>
                    <a:ea typeface="+mn-ea"/>
                    <a:cs typeface="Arial"/>
                  </a:defRPr>
                </a:lvl1pPr>
                <a:lvl2pPr marL="517525" indent="-227013" algn="l" defTabSz="457200" rtl="0" eaLnBrk="1" latinLnBrk="0" hangingPunct="1">
                  <a:spcBef>
                    <a:spcPct val="20000"/>
                  </a:spcBef>
                  <a:buFont typeface="Arial"/>
                  <a:buChar char="–"/>
                  <a:defRPr sz="1600" i="0" kern="1200">
                    <a:solidFill>
                      <a:schemeClr val="tx1"/>
                    </a:solidFill>
                    <a:latin typeface="Arial"/>
                    <a:ea typeface="+mn-ea"/>
                    <a:cs typeface="Arial"/>
                  </a:defRPr>
                </a:lvl2pPr>
                <a:lvl3pPr marL="800100" indent="-176213" algn="l" defTabSz="457200" rtl="0" eaLnBrk="1" latinLnBrk="0" hangingPunct="1">
                  <a:spcBef>
                    <a:spcPct val="20000"/>
                  </a:spcBef>
                  <a:buSzPct val="125000"/>
                  <a:buFont typeface="Arial"/>
                  <a:buChar char="•"/>
                  <a:defRPr sz="1600" i="0" kern="1200">
                    <a:solidFill>
                      <a:schemeClr val="tx1"/>
                    </a:solidFill>
                    <a:latin typeface="Arial"/>
                    <a:ea typeface="+mn-ea"/>
                    <a:cs typeface="Arial"/>
                  </a:defRPr>
                </a:lvl3pPr>
                <a:lvl4pPr marL="1201738" indent="-228600" algn="l" defTabSz="457200" rtl="0" eaLnBrk="1" latinLnBrk="0" hangingPunct="1">
                  <a:spcBef>
                    <a:spcPct val="20000"/>
                  </a:spcBef>
                  <a:buFont typeface="Arial"/>
                  <a:buChar char="–"/>
                  <a:defRPr sz="1600" i="0" kern="1200">
                    <a:solidFill>
                      <a:schemeClr val="tx1"/>
                    </a:solidFill>
                    <a:latin typeface="Arial"/>
                    <a:ea typeface="+mn-ea"/>
                    <a:cs typeface="Arial"/>
                  </a:defRPr>
                </a:lvl4pPr>
                <a:lvl5pPr marL="1430338" indent="-176213" algn="l" defTabSz="457200" rtl="0" eaLnBrk="1" latinLnBrk="0" hangingPunct="1">
                  <a:spcBef>
                    <a:spcPct val="20000"/>
                  </a:spcBef>
                  <a:buFont typeface="Arial"/>
                  <a:buChar char="•"/>
                  <a:defRPr sz="160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937" indent="0">
                  <a:buFont typeface="Arial"/>
                  <a:buNone/>
                </a:pPr>
                <a:r>
                  <a:rPr lang="en-US" b="1"/>
                  <a:t>Coverage Metrics</a:t>
                </a:r>
                <a:endParaRPr lang="en-US" sz="1600" b="1"/>
              </a:p>
              <a:p>
                <a:r>
                  <a:rPr lang="en-US" sz="1600" b="1">
                    <a:solidFill>
                      <a:schemeClr val="bg2"/>
                    </a:solidFill>
                  </a:rPr>
                  <a:t>Quaternion Representation:</a:t>
                </a:r>
                <a:r>
                  <a:rPr lang="en-US" sz="1600">
                    <a:solidFill>
                      <a:schemeClr val="bg2"/>
                    </a:solidFill>
                  </a:rPr>
                  <a:t> </a:t>
                </a:r>
                <a:r>
                  <a:rPr lang="en-US" sz="1600"/>
                  <a:t>Rotations mapped as points on unit sphere, </a:t>
                </a:r>
                <a14:m>
                  <m:oMath xmlns:m="http://schemas.openxmlformats.org/officeDocument/2006/math">
                    <m:sSubSup>
                      <m:sSubSupPr>
                        <m:ctrlPr>
                          <a:rPr lang="en-US" sz="1600" i="1" smtClean="0">
                            <a:latin typeface="Cambria Math" panose="02040503050406030204" pitchFamily="18" charset="0"/>
                          </a:rPr>
                        </m:ctrlPr>
                      </m:sSubSupPr>
                      <m:e>
                        <m:acc>
                          <m:accPr>
                            <m:chr m:val="̂"/>
                            <m:ctrlPr>
                              <a:rPr lang="en-US" sz="1600" i="1">
                                <a:latin typeface="Cambria Math" panose="02040503050406030204" pitchFamily="18" charset="0"/>
                              </a:rPr>
                            </m:ctrlPr>
                          </m:accPr>
                          <m:e>
                            <m:r>
                              <a:rPr lang="en-US" sz="1600" b="1" i="1">
                                <a:latin typeface="Cambria Math" panose="02040503050406030204" pitchFamily="18" charset="0"/>
                              </a:rPr>
                              <m:t>𝒓</m:t>
                            </m:r>
                          </m:e>
                        </m:acc>
                      </m:e>
                      <m:sub>
                        <m:r>
                          <a:rPr lang="en-US" sz="1600" b="0" i="1" smtClean="0">
                            <a:latin typeface="Cambria Math" panose="02040503050406030204" pitchFamily="18" charset="0"/>
                          </a:rPr>
                          <m:t>𝑃</m:t>
                        </m:r>
                      </m:sub>
                      <m:sup>
                        <m:r>
                          <a:rPr lang="en-US" sz="1600" b="0" i="1" smtClean="0">
                            <a:latin typeface="Cambria Math" panose="02040503050406030204" pitchFamily="18" charset="0"/>
                          </a:rPr>
                          <m:t>ℬ</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acc>
                          <m:accPr>
                            <m:chr m:val="̂"/>
                            <m:ctrlPr>
                              <a:rPr lang="en-US" sz="1600" i="1">
                                <a:latin typeface="Cambria Math" panose="02040503050406030204" pitchFamily="18" charset="0"/>
                              </a:rPr>
                            </m:ctrlPr>
                          </m:accPr>
                          <m:e>
                            <m:r>
                              <a:rPr lang="en-US" sz="1600" b="1" i="1">
                                <a:latin typeface="Cambria Math" panose="02040503050406030204" pitchFamily="18" charset="0"/>
                              </a:rPr>
                              <m:t>𝒓</m:t>
                            </m:r>
                          </m:e>
                        </m:acc>
                      </m:e>
                      <m:sub>
                        <m:r>
                          <a:rPr lang="en-US" sz="1600" b="0" i="1" smtClean="0">
                            <a:latin typeface="Cambria Math" panose="02040503050406030204" pitchFamily="18" charset="0"/>
                          </a:rPr>
                          <m:t>𝑃</m:t>
                        </m:r>
                      </m:sub>
                      <m:sup>
                        <m:r>
                          <a:rPr lang="en-US" sz="1600" b="0" i="1" smtClean="0">
                            <a:latin typeface="Cambria Math" panose="02040503050406030204" pitchFamily="18" charset="0"/>
                          </a:rPr>
                          <m:t>ℋ</m:t>
                        </m:r>
                      </m:sup>
                    </m:sSubSup>
                  </m:oMath>
                </a14:m>
                <a:endParaRPr lang="en-US" sz="1600"/>
              </a:p>
              <a:p>
                <a:r>
                  <a:rPr lang="en-US" sz="1600" b="1">
                    <a:solidFill>
                      <a:schemeClr val="bg2"/>
                    </a:solidFill>
                  </a:rPr>
                  <a:t>Voronoi Binning:</a:t>
                </a:r>
                <a:r>
                  <a:rPr lang="en-US" sz="1600">
                    <a:solidFill>
                      <a:schemeClr val="bg2"/>
                    </a:solidFill>
                  </a:rPr>
                  <a:t> </a:t>
                </a:r>
                <a:r>
                  <a:rPr lang="en-US" sz="1600"/>
                  <a:t>Quantifies geometric coverage uniformly</a:t>
                </a:r>
              </a:p>
              <a:p>
                <a:r>
                  <a:rPr lang="en-US" sz="1600" b="1">
                    <a:solidFill>
                      <a:schemeClr val="bg2"/>
                    </a:solidFill>
                  </a:rPr>
                  <a:t>Key Metrics: </a:t>
                </a:r>
                <a:r>
                  <a:rPr lang="en-US" sz="1600"/>
                  <a:t>% occupied bins, mean occupancy, occupancy variance</a:t>
                </a:r>
                <a:endParaRPr lang="en-US" sz="1400"/>
              </a:p>
            </p:txBody>
          </p:sp>
        </mc:Choice>
        <mc:Fallback xmlns="">
          <p:sp>
            <p:nvSpPr>
              <p:cNvPr id="9" name="Content Placeholder 4">
                <a:extLst>
                  <a:ext uri="{FF2B5EF4-FFF2-40B4-BE49-F238E27FC236}">
                    <a16:creationId xmlns:a16="http://schemas.microsoft.com/office/drawing/2014/main" id="{B332B2C6-3C1F-6ACF-D916-993C8A130EA9}"/>
                  </a:ext>
                </a:extLst>
              </p:cNvPr>
              <p:cNvSpPr txBox="1">
                <a:spLocks noRot="1" noChangeAspect="1" noMove="1" noResize="1" noEditPoints="1" noAdjustHandles="1" noChangeArrowheads="1" noChangeShapeType="1" noTextEdit="1"/>
              </p:cNvSpPr>
              <p:nvPr/>
            </p:nvSpPr>
            <p:spPr>
              <a:xfrm>
                <a:off x="641261" y="4313314"/>
                <a:ext cx="6785257" cy="1552355"/>
              </a:xfrm>
              <a:prstGeom prst="rect">
                <a:avLst/>
              </a:prstGeom>
              <a:blipFill>
                <a:blip r:embed="rId6"/>
                <a:stretch>
                  <a:fillRect l="-719" t="-2362" b="-3937"/>
                </a:stretch>
              </a:blipFill>
            </p:spPr>
            <p:txBody>
              <a:bodyPr/>
              <a:lstStyle/>
              <a:p>
                <a:r>
                  <a:rPr lang="en-US">
                    <a:noFill/>
                  </a:rPr>
                  <a:t> </a:t>
                </a:r>
              </a:p>
            </p:txBody>
          </p:sp>
        </mc:Fallback>
      </mc:AlternateContent>
      <p:pic>
        <p:nvPicPr>
          <p:cNvPr id="14" name="Picture 13" descr="Chart, bubble chart&#10;&#10;AI-generated content may be incorrect.">
            <a:extLst>
              <a:ext uri="{FF2B5EF4-FFF2-40B4-BE49-F238E27FC236}">
                <a16:creationId xmlns:a16="http://schemas.microsoft.com/office/drawing/2014/main" id="{DD6A93D9-21C9-DC13-EC39-710870E6E2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2882" y="3663385"/>
            <a:ext cx="3075431" cy="2961527"/>
          </a:xfrm>
          <a:prstGeom prst="rect">
            <a:avLst/>
          </a:prstGeom>
        </p:spPr>
      </p:pic>
      <p:pic>
        <p:nvPicPr>
          <p:cNvPr id="3" name="Picture 2" descr="Chart, line chart&#10;&#10;AI-generated content may be incorrect.">
            <a:extLst>
              <a:ext uri="{FF2B5EF4-FFF2-40B4-BE49-F238E27FC236}">
                <a16:creationId xmlns:a16="http://schemas.microsoft.com/office/drawing/2014/main" id="{87E5FC1C-9F86-48BF-E0CE-D96E23A1C8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811040"/>
            <a:ext cx="3667749" cy="326022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70DC0C-058D-CB04-56BD-36033ED35916}"/>
                  </a:ext>
                </a:extLst>
              </p:cNvPr>
              <p:cNvSpPr txBox="1"/>
              <p:nvPr/>
            </p:nvSpPr>
            <p:spPr>
              <a:xfrm>
                <a:off x="6600432" y="902828"/>
                <a:ext cx="2819400" cy="369332"/>
              </a:xfrm>
              <a:prstGeom prst="rect">
                <a:avLst/>
              </a:prstGeom>
              <a:noFill/>
            </p:spPr>
            <p:txBody>
              <a:bodyPr wrap="square" rtlCol="0">
                <a:spAutoFit/>
              </a:bodyPr>
              <a:lstStyle/>
              <a:p>
                <a:r>
                  <a:rPr lang="en-US" b="1">
                    <a:solidFill>
                      <a:schemeClr val="bg2"/>
                    </a:solidFill>
                  </a:rPr>
                  <a:t>What is </a:t>
                </a:r>
                <a14:m>
                  <m:oMath xmlns:m="http://schemas.openxmlformats.org/officeDocument/2006/math">
                    <m:r>
                      <a:rPr lang="en-US" b="1" i="1" dirty="0" smtClean="0">
                        <a:solidFill>
                          <a:schemeClr val="bg2"/>
                        </a:solidFill>
                        <a:latin typeface="Cambria Math" panose="02040503050406030204" pitchFamily="18" charset="0"/>
                      </a:rPr>
                      <m:t>𝒕</m:t>
                    </m:r>
                  </m:oMath>
                </a14:m>
                <a:r>
                  <a:rPr lang="en-US" b="1">
                    <a:solidFill>
                      <a:schemeClr val="bg2"/>
                    </a:solidFill>
                  </a:rPr>
                  <a:t>-way Testing?*</a:t>
                </a:r>
                <a:endParaRPr lang="en-US">
                  <a:solidFill>
                    <a:schemeClr val="bg2"/>
                  </a:solidFill>
                </a:endParaRPr>
              </a:p>
            </p:txBody>
          </p:sp>
        </mc:Choice>
        <mc:Fallback xmlns="">
          <p:sp>
            <p:nvSpPr>
              <p:cNvPr id="4" name="TextBox 3">
                <a:extLst>
                  <a:ext uri="{FF2B5EF4-FFF2-40B4-BE49-F238E27FC236}">
                    <a16:creationId xmlns:a16="http://schemas.microsoft.com/office/drawing/2014/main" id="{E070DC0C-058D-CB04-56BD-36033ED35916}"/>
                  </a:ext>
                </a:extLst>
              </p:cNvPr>
              <p:cNvSpPr txBox="1">
                <a:spLocks noRot="1" noChangeAspect="1" noMove="1" noResize="1" noEditPoints="1" noAdjustHandles="1" noChangeArrowheads="1" noChangeShapeType="1" noTextEdit="1"/>
              </p:cNvSpPr>
              <p:nvPr/>
            </p:nvSpPr>
            <p:spPr>
              <a:xfrm>
                <a:off x="6600432" y="902828"/>
                <a:ext cx="2819400" cy="369332"/>
              </a:xfrm>
              <a:prstGeom prst="rect">
                <a:avLst/>
              </a:prstGeom>
              <a:blipFill>
                <a:blip r:embed="rId9"/>
                <a:stretch>
                  <a:fillRect l="-1948" t="-8197" b="-2459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9831967-ADBD-CE60-5411-011BFF71C84F}"/>
              </a:ext>
            </a:extLst>
          </p:cNvPr>
          <p:cNvSpPr txBox="1"/>
          <p:nvPr/>
        </p:nvSpPr>
        <p:spPr>
          <a:xfrm>
            <a:off x="641261" y="6494107"/>
            <a:ext cx="5775442" cy="230832"/>
          </a:xfrm>
          <a:prstGeom prst="rect">
            <a:avLst/>
          </a:prstGeom>
          <a:noFill/>
        </p:spPr>
        <p:txBody>
          <a:bodyPr wrap="square" rtlCol="0">
            <a:spAutoFit/>
          </a:bodyPr>
          <a:lstStyle/>
          <a:p>
            <a:r>
              <a:rPr lang="en-US" sz="900"/>
              <a:t>*Kuhn, D. Richard, et al. "Combinatorial testing: Theory and practice." Advances in computers 99 (2015): 1-66</a:t>
            </a:r>
          </a:p>
        </p:txBody>
      </p:sp>
    </p:spTree>
    <p:extLst>
      <p:ext uri="{BB962C8B-B14F-4D97-AF65-F5344CB8AC3E}">
        <p14:creationId xmlns:p14="http://schemas.microsoft.com/office/powerpoint/2010/main" val="927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DD6E-307F-7851-2149-7720A96E6825}"/>
              </a:ext>
            </a:extLst>
          </p:cNvPr>
          <p:cNvSpPr>
            <a:spLocks noGrp="1"/>
          </p:cNvSpPr>
          <p:nvPr>
            <p:ph type="title"/>
          </p:nvPr>
        </p:nvSpPr>
        <p:spPr/>
        <p:txBody>
          <a:bodyPr/>
          <a:lstStyle/>
          <a:p>
            <a:r>
              <a:rPr lang="en-US"/>
              <a:t>Adaptive Stress Testing (AST)</a:t>
            </a:r>
          </a:p>
        </p:txBody>
      </p:sp>
      <p:grpSp>
        <p:nvGrpSpPr>
          <p:cNvPr id="3" name="Group 2">
            <a:extLst>
              <a:ext uri="{FF2B5EF4-FFF2-40B4-BE49-F238E27FC236}">
                <a16:creationId xmlns:a16="http://schemas.microsoft.com/office/drawing/2014/main" id="{478CA2D4-8311-8BFA-29B8-B48C0EED92E0}"/>
              </a:ext>
            </a:extLst>
          </p:cNvPr>
          <p:cNvGrpSpPr/>
          <p:nvPr/>
        </p:nvGrpSpPr>
        <p:grpSpPr>
          <a:xfrm>
            <a:off x="5983588" y="1189982"/>
            <a:ext cx="6291993" cy="2675112"/>
            <a:chOff x="5983588" y="1398979"/>
            <a:chExt cx="6291993" cy="2675112"/>
          </a:xfrm>
        </p:grpSpPr>
        <p:sp>
          <p:nvSpPr>
            <p:cNvPr id="20" name="TextBox 19">
              <a:extLst>
                <a:ext uri="{FF2B5EF4-FFF2-40B4-BE49-F238E27FC236}">
                  <a16:creationId xmlns:a16="http://schemas.microsoft.com/office/drawing/2014/main" id="{8E797E52-1D86-1D85-32DF-067FFB40CAAD}"/>
                </a:ext>
              </a:extLst>
            </p:cNvPr>
            <p:cNvSpPr txBox="1"/>
            <p:nvPr/>
          </p:nvSpPr>
          <p:spPr>
            <a:xfrm>
              <a:off x="10954158" y="2562029"/>
              <a:ext cx="1321423"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Disturbance</a:t>
              </a:r>
            </a:p>
          </p:txBody>
        </p:sp>
        <p:grpSp>
          <p:nvGrpSpPr>
            <p:cNvPr id="66" name="Group 65">
              <a:extLst>
                <a:ext uri="{FF2B5EF4-FFF2-40B4-BE49-F238E27FC236}">
                  <a16:creationId xmlns:a16="http://schemas.microsoft.com/office/drawing/2014/main" id="{BC37D45B-8636-173E-4106-19EAFAD0FB66}"/>
                </a:ext>
              </a:extLst>
            </p:cNvPr>
            <p:cNvGrpSpPr/>
            <p:nvPr/>
          </p:nvGrpSpPr>
          <p:grpSpPr>
            <a:xfrm>
              <a:off x="5983588" y="1398979"/>
              <a:ext cx="4739835" cy="2675112"/>
              <a:chOff x="5611367" y="1729510"/>
              <a:chExt cx="4739835" cy="2675112"/>
            </a:xfrm>
          </p:grpSpPr>
          <p:sp>
            <p:nvSpPr>
              <p:cNvPr id="5" name="Rectangle: Rounded Corners 4">
                <a:extLst>
                  <a:ext uri="{FF2B5EF4-FFF2-40B4-BE49-F238E27FC236}">
                    <a16:creationId xmlns:a16="http://schemas.microsoft.com/office/drawing/2014/main" id="{C4525B76-86EC-576D-370A-23F357D13B64}"/>
                  </a:ext>
                </a:extLst>
              </p:cNvPr>
              <p:cNvSpPr/>
              <p:nvPr/>
            </p:nvSpPr>
            <p:spPr>
              <a:xfrm>
                <a:off x="6775174" y="3148835"/>
                <a:ext cx="3576028" cy="1255787"/>
              </a:xfrm>
              <a:prstGeom prst="round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676B363-C68A-CEED-11A3-DB872ABB1FB3}"/>
                  </a:ext>
                </a:extLst>
              </p:cNvPr>
              <p:cNvSpPr/>
              <p:nvPr/>
            </p:nvSpPr>
            <p:spPr>
              <a:xfrm>
                <a:off x="6775174" y="1729510"/>
                <a:ext cx="3539717" cy="1255786"/>
              </a:xfrm>
              <a:prstGeom prst="round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8FDA6E-E1A9-92C3-D958-2331C33B21EA}"/>
                  </a:ext>
                </a:extLst>
              </p:cNvPr>
              <p:cNvSpPr txBox="1"/>
              <p:nvPr/>
            </p:nvSpPr>
            <p:spPr>
              <a:xfrm>
                <a:off x="7734739" y="1762021"/>
                <a:ext cx="1589680"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AST Agent</a:t>
                </a:r>
              </a:p>
            </p:txBody>
          </p:sp>
          <p:grpSp>
            <p:nvGrpSpPr>
              <p:cNvPr id="32" name="Group 31">
                <a:extLst>
                  <a:ext uri="{FF2B5EF4-FFF2-40B4-BE49-F238E27FC236}">
                    <a16:creationId xmlns:a16="http://schemas.microsoft.com/office/drawing/2014/main" id="{E09C49DA-F497-1E22-F0D8-0C2BFD6B7485}"/>
                  </a:ext>
                </a:extLst>
              </p:cNvPr>
              <p:cNvGrpSpPr/>
              <p:nvPr/>
            </p:nvGrpSpPr>
            <p:grpSpPr>
              <a:xfrm>
                <a:off x="9084740" y="2180950"/>
                <a:ext cx="1050420" cy="669881"/>
                <a:chOff x="6366044" y="1410590"/>
                <a:chExt cx="1050420" cy="669881"/>
              </a:xfrm>
            </p:grpSpPr>
            <p:sp>
              <p:nvSpPr>
                <p:cNvPr id="8" name="Rectangle: Rounded Corners 7">
                  <a:extLst>
                    <a:ext uri="{FF2B5EF4-FFF2-40B4-BE49-F238E27FC236}">
                      <a16:creationId xmlns:a16="http://schemas.microsoft.com/office/drawing/2014/main" id="{94E1259F-4E05-8161-7F16-F344025B3FF4}"/>
                    </a:ext>
                  </a:extLst>
                </p:cNvPr>
                <p:cNvSpPr/>
                <p:nvPr/>
              </p:nvSpPr>
              <p:spPr>
                <a:xfrm>
                  <a:off x="6366044" y="1421634"/>
                  <a:ext cx="1050420" cy="658837"/>
                </a:xfrm>
                <a:prstGeom prst="roundRect">
                  <a:avLst/>
                </a:prstGeom>
                <a:solidFill>
                  <a:srgbClr val="FF99C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4598F5-269D-A42F-991F-91C92912D0C5}"/>
                    </a:ext>
                  </a:extLst>
                </p:cNvPr>
                <p:cNvSpPr txBox="1"/>
                <p:nvPr/>
              </p:nvSpPr>
              <p:spPr>
                <a:xfrm>
                  <a:off x="6378666" y="1410590"/>
                  <a:ext cx="1037798" cy="646331"/>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Reward Function</a:t>
                  </a:r>
                </a:p>
              </p:txBody>
            </p:sp>
          </p:grpSp>
          <p:cxnSp>
            <p:nvCxnSpPr>
              <p:cNvPr id="10" name="Straight Arrow Connector 9">
                <a:extLst>
                  <a:ext uri="{FF2B5EF4-FFF2-40B4-BE49-F238E27FC236}">
                    <a16:creationId xmlns:a16="http://schemas.microsoft.com/office/drawing/2014/main" id="{0385645E-F09B-6B77-4512-FB78F3030FAA}"/>
                  </a:ext>
                </a:extLst>
              </p:cNvPr>
              <p:cNvCxnSpPr>
                <a:cxnSpLocks/>
              </p:cNvCxnSpPr>
              <p:nvPr/>
            </p:nvCxnSpPr>
            <p:spPr>
              <a:xfrm>
                <a:off x="8537701" y="2353596"/>
                <a:ext cx="531059"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BB1E43D-3908-C8C3-BC91-1FFF85CBD93F}"/>
                  </a:ext>
                </a:extLst>
              </p:cNvPr>
              <p:cNvSpPr txBox="1"/>
              <p:nvPr/>
            </p:nvSpPr>
            <p:spPr>
              <a:xfrm>
                <a:off x="8138192" y="3148834"/>
                <a:ext cx="1211870" cy="276999"/>
              </a:xfrm>
              <a:prstGeom prst="rect">
                <a:avLst/>
              </a:prstGeom>
              <a:noFill/>
            </p:spPr>
            <p:txBody>
              <a:bodyPr wrap="square" lIns="0" tIns="0" rIns="0" bIns="0" rtlCol="0">
                <a:spAutoFit/>
              </a:bodyPr>
              <a:lstStyle/>
              <a:p>
                <a:r>
                  <a:rPr lang="en-US">
                    <a:latin typeface="Times New Roman" panose="02020603050405020304" pitchFamily="18" charset="0"/>
                    <a:cs typeface="Times New Roman" panose="02020603050405020304" pitchFamily="18" charset="0"/>
                  </a:rPr>
                  <a:t>Simulator</a:t>
                </a:r>
              </a:p>
            </p:txBody>
          </p:sp>
          <p:cxnSp>
            <p:nvCxnSpPr>
              <p:cNvPr id="12" name="Connector: Elbow 11">
                <a:extLst>
                  <a:ext uri="{FF2B5EF4-FFF2-40B4-BE49-F238E27FC236}">
                    <a16:creationId xmlns:a16="http://schemas.microsoft.com/office/drawing/2014/main" id="{B04A2550-8127-53E7-5B51-84EBE82CCD1D}"/>
                  </a:ext>
                </a:extLst>
              </p:cNvPr>
              <p:cNvCxnSpPr>
                <a:cxnSpLocks/>
                <a:stCxn id="5" idx="1"/>
                <a:endCxn id="6" idx="1"/>
              </p:cNvCxnSpPr>
              <p:nvPr/>
            </p:nvCxnSpPr>
            <p:spPr>
              <a:xfrm rot="10800000">
                <a:off x="6775174" y="2357403"/>
                <a:ext cx="12700" cy="1419326"/>
              </a:xfrm>
              <a:prstGeom prst="bentConnector3">
                <a:avLst>
                  <a:gd name="adj1" fmla="val 180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nector: Elbow 12">
                <a:extLst>
                  <a:ext uri="{FF2B5EF4-FFF2-40B4-BE49-F238E27FC236}">
                    <a16:creationId xmlns:a16="http://schemas.microsoft.com/office/drawing/2014/main" id="{9702BDFB-2908-064D-4DEE-91360C7F9169}"/>
                  </a:ext>
                </a:extLst>
              </p:cNvPr>
              <p:cNvCxnSpPr>
                <a:cxnSpLocks/>
                <a:stCxn id="6" idx="3"/>
                <a:endCxn id="5" idx="3"/>
              </p:cNvCxnSpPr>
              <p:nvPr/>
            </p:nvCxnSpPr>
            <p:spPr>
              <a:xfrm>
                <a:off x="10314891" y="2357403"/>
                <a:ext cx="36311" cy="1419326"/>
              </a:xfrm>
              <a:prstGeom prst="bentConnector3">
                <a:avLst>
                  <a:gd name="adj1" fmla="val 72956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EFD3CD0B-83DE-3401-8A28-8150DEACE121}"/>
                  </a:ext>
                </a:extLst>
              </p:cNvPr>
              <p:cNvSpPr/>
              <p:nvPr/>
            </p:nvSpPr>
            <p:spPr>
              <a:xfrm>
                <a:off x="8857583" y="3598433"/>
                <a:ext cx="1380966" cy="621293"/>
              </a:xfrm>
              <a:prstGeom prst="roundRect">
                <a:avLst/>
              </a:prstGeom>
              <a:solidFill>
                <a:srgbClr val="FFCC66"/>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BCADA54-B966-CC14-1854-AB341D080871}"/>
                  </a:ext>
                </a:extLst>
              </p:cNvPr>
              <p:cNvSpPr txBox="1"/>
              <p:nvPr/>
            </p:nvSpPr>
            <p:spPr>
              <a:xfrm>
                <a:off x="5611367" y="2706077"/>
                <a:ext cx="1038840" cy="646331"/>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Next State</a:t>
                </a:r>
              </a:p>
            </p:txBody>
          </p:sp>
          <p:grpSp>
            <p:nvGrpSpPr>
              <p:cNvPr id="44" name="Group 43">
                <a:extLst>
                  <a:ext uri="{FF2B5EF4-FFF2-40B4-BE49-F238E27FC236}">
                    <a16:creationId xmlns:a16="http://schemas.microsoft.com/office/drawing/2014/main" id="{B5BD9CCA-C8A6-7A1E-ACEE-833C3A9D8FF7}"/>
                  </a:ext>
                </a:extLst>
              </p:cNvPr>
              <p:cNvGrpSpPr/>
              <p:nvPr/>
            </p:nvGrpSpPr>
            <p:grpSpPr>
              <a:xfrm>
                <a:off x="6947748" y="2198246"/>
                <a:ext cx="1589681" cy="652585"/>
                <a:chOff x="4229236" y="1427886"/>
                <a:chExt cx="1589681" cy="652585"/>
              </a:xfrm>
            </p:grpSpPr>
            <p:sp>
              <p:nvSpPr>
                <p:cNvPr id="17" name="Rectangle: Rounded Corners 16">
                  <a:extLst>
                    <a:ext uri="{FF2B5EF4-FFF2-40B4-BE49-F238E27FC236}">
                      <a16:creationId xmlns:a16="http://schemas.microsoft.com/office/drawing/2014/main" id="{0F2C8881-9726-6668-B356-CC62F407D766}"/>
                    </a:ext>
                  </a:extLst>
                </p:cNvPr>
                <p:cNvSpPr/>
                <p:nvPr/>
              </p:nvSpPr>
              <p:spPr>
                <a:xfrm>
                  <a:off x="4245996" y="1436040"/>
                  <a:ext cx="1556163" cy="644431"/>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3AE10F8-7F41-7FA9-1B67-E499D6971637}"/>
                    </a:ext>
                  </a:extLst>
                </p:cNvPr>
                <p:cNvSpPr txBox="1"/>
                <p:nvPr/>
              </p:nvSpPr>
              <p:spPr>
                <a:xfrm>
                  <a:off x="4229236" y="1427886"/>
                  <a:ext cx="1589681" cy="646331"/>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Reinforcement Learner</a:t>
                  </a:r>
                </a:p>
              </p:txBody>
            </p:sp>
          </p:grpSp>
          <p:cxnSp>
            <p:nvCxnSpPr>
              <p:cNvPr id="19" name="Straight Arrow Connector 18">
                <a:extLst>
                  <a:ext uri="{FF2B5EF4-FFF2-40B4-BE49-F238E27FC236}">
                    <a16:creationId xmlns:a16="http://schemas.microsoft.com/office/drawing/2014/main" id="{86C427D6-EB02-A5F5-ABAF-054F48D6DD76}"/>
                  </a:ext>
                </a:extLst>
              </p:cNvPr>
              <p:cNvCxnSpPr>
                <a:cxnSpLocks/>
              </p:cNvCxnSpPr>
              <p:nvPr/>
            </p:nvCxnSpPr>
            <p:spPr>
              <a:xfrm flipH="1">
                <a:off x="8520855" y="2712579"/>
                <a:ext cx="57650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86A7F1A4-D5B4-9EB1-1DF7-A156D7BBF37A}"/>
                  </a:ext>
                </a:extLst>
              </p:cNvPr>
              <p:cNvGrpSpPr/>
              <p:nvPr/>
            </p:nvGrpSpPr>
            <p:grpSpPr>
              <a:xfrm>
                <a:off x="6860053" y="3585691"/>
                <a:ext cx="1610056" cy="659073"/>
                <a:chOff x="4089910" y="3686293"/>
                <a:chExt cx="1610056" cy="659073"/>
              </a:xfrm>
            </p:grpSpPr>
            <p:sp>
              <p:nvSpPr>
                <p:cNvPr id="15" name="Rectangle: Rounded Corners 14">
                  <a:extLst>
                    <a:ext uri="{FF2B5EF4-FFF2-40B4-BE49-F238E27FC236}">
                      <a16:creationId xmlns:a16="http://schemas.microsoft.com/office/drawing/2014/main" id="{82FFC773-DCE1-E154-DD11-550904A74817}"/>
                    </a:ext>
                  </a:extLst>
                </p:cNvPr>
                <p:cNvSpPr/>
                <p:nvPr/>
              </p:nvSpPr>
              <p:spPr>
                <a:xfrm>
                  <a:off x="4160289" y="3686293"/>
                  <a:ext cx="1477857" cy="638446"/>
                </a:xfrm>
                <a:prstGeom prst="roundRect">
                  <a:avLst/>
                </a:prstGeom>
                <a:solidFill>
                  <a:srgbClr val="CCCCFF"/>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138859E-A615-4E67-A4C2-B0213B081246}"/>
                    </a:ext>
                  </a:extLst>
                </p:cNvPr>
                <p:cNvSpPr txBox="1"/>
                <p:nvPr/>
              </p:nvSpPr>
              <p:spPr>
                <a:xfrm>
                  <a:off x="4089910" y="3699035"/>
                  <a:ext cx="1610056" cy="646331"/>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System Under Test</a:t>
                  </a:r>
                </a:p>
              </p:txBody>
            </p:sp>
          </p:grpSp>
          <p:sp>
            <p:nvSpPr>
              <p:cNvPr id="22" name="TextBox 21">
                <a:extLst>
                  <a:ext uri="{FF2B5EF4-FFF2-40B4-BE49-F238E27FC236}">
                    <a16:creationId xmlns:a16="http://schemas.microsoft.com/office/drawing/2014/main" id="{48808BC2-7E43-5439-2AD2-5080D08D93D5}"/>
                  </a:ext>
                </a:extLst>
              </p:cNvPr>
              <p:cNvSpPr txBox="1"/>
              <p:nvPr/>
            </p:nvSpPr>
            <p:spPr>
              <a:xfrm>
                <a:off x="8868358" y="3706924"/>
                <a:ext cx="1378181"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Environment</a:t>
                </a:r>
              </a:p>
            </p:txBody>
          </p:sp>
          <p:cxnSp>
            <p:nvCxnSpPr>
              <p:cNvPr id="23" name="Straight Arrow Connector 22">
                <a:extLst>
                  <a:ext uri="{FF2B5EF4-FFF2-40B4-BE49-F238E27FC236}">
                    <a16:creationId xmlns:a16="http://schemas.microsoft.com/office/drawing/2014/main" id="{D20A7C08-E834-16C6-0CB8-5B12A6CB07E4}"/>
                  </a:ext>
                </a:extLst>
              </p:cNvPr>
              <p:cNvCxnSpPr>
                <a:cxnSpLocks/>
              </p:cNvCxnSpPr>
              <p:nvPr/>
            </p:nvCxnSpPr>
            <p:spPr>
              <a:xfrm>
                <a:off x="8399729" y="3758061"/>
                <a:ext cx="44249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780D7C4-44F7-0978-31B2-E7A5CE5EDE10}"/>
                  </a:ext>
                </a:extLst>
              </p:cNvPr>
              <p:cNvCxnSpPr>
                <a:cxnSpLocks/>
              </p:cNvCxnSpPr>
              <p:nvPr/>
            </p:nvCxnSpPr>
            <p:spPr>
              <a:xfrm flipH="1">
                <a:off x="8399729" y="4052749"/>
                <a:ext cx="44249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61" name="TextBox 60">
            <a:extLst>
              <a:ext uri="{FF2B5EF4-FFF2-40B4-BE49-F238E27FC236}">
                <a16:creationId xmlns:a16="http://schemas.microsoft.com/office/drawing/2014/main" id="{40F7AD92-1AE9-AFE5-518F-7B14E2A1AEC4}"/>
              </a:ext>
            </a:extLst>
          </p:cNvPr>
          <p:cNvSpPr txBox="1"/>
          <p:nvPr/>
        </p:nvSpPr>
        <p:spPr>
          <a:xfrm>
            <a:off x="303544" y="811815"/>
            <a:ext cx="5908984" cy="5355312"/>
          </a:xfrm>
          <a:prstGeom prst="rect">
            <a:avLst/>
          </a:prstGeom>
          <a:noFill/>
        </p:spPr>
        <p:txBody>
          <a:bodyPr wrap="square" rtlCol="0">
            <a:spAutoFit/>
          </a:bodyPr>
          <a:lstStyle/>
          <a:p>
            <a:pPr marL="285750" indent="-285750">
              <a:buFont typeface="Arial" panose="020B0604020202020204" pitchFamily="34" charset="0"/>
              <a:buChar char="•"/>
            </a:pPr>
            <a:r>
              <a:rPr lang="en-US" b="1">
                <a:solidFill>
                  <a:schemeClr val="bg2"/>
                </a:solidFill>
              </a:rPr>
              <a:t>AST Framework: </a:t>
            </a:r>
            <a:r>
              <a:rPr lang="en-US"/>
              <a:t>Casts failure search as Markov decision process using reinforcement learning*</a:t>
            </a:r>
          </a:p>
          <a:p>
            <a:pPr marL="285750" indent="-285750">
              <a:buFont typeface="Arial" panose="020B0604020202020204" pitchFamily="34" charset="0"/>
              <a:buChar char="•"/>
            </a:pPr>
            <a:r>
              <a:rPr lang="en-US" b="1">
                <a:solidFill>
                  <a:schemeClr val="bg2"/>
                </a:solidFill>
              </a:rPr>
              <a:t>Objective:</a:t>
            </a:r>
            <a:r>
              <a:rPr lang="en-US">
                <a:solidFill>
                  <a:schemeClr val="bg2"/>
                </a:solidFill>
              </a:rPr>
              <a:t> </a:t>
            </a:r>
            <a:r>
              <a:rPr lang="en-US"/>
              <a:t>Find most likely failure path by solving</a:t>
            </a:r>
          </a:p>
          <a:p>
            <a:pPr marL="285750" indent="-285750">
              <a:buFont typeface="Arial" panose="020B0604020202020204" pitchFamily="34" charset="0"/>
              <a:buChar char="•"/>
            </a:pPr>
            <a:endParaRPr lang="en-US" b="1"/>
          </a:p>
          <a:p>
            <a:pPr marL="285750" indent="-285750">
              <a:buFont typeface="Arial" panose="020B0604020202020204" pitchFamily="34" charset="0"/>
              <a:buChar char="•"/>
            </a:pPr>
            <a:endParaRPr lang="en-US" b="1"/>
          </a:p>
          <a:p>
            <a:pPr marL="285750" indent="-285750">
              <a:buFont typeface="Arial" panose="020B0604020202020204" pitchFamily="34" charset="0"/>
              <a:buChar char="•"/>
            </a:pPr>
            <a:endParaRPr lang="en-US" b="1"/>
          </a:p>
          <a:p>
            <a:pPr marL="285750" indent="-285750">
              <a:buFont typeface="Arial" panose="020B0604020202020204" pitchFamily="34" charset="0"/>
              <a:buChar char="•"/>
            </a:pPr>
            <a:endParaRPr lang="en-US" b="1"/>
          </a:p>
          <a:p>
            <a:pPr marL="285750" indent="-285750">
              <a:buFont typeface="Arial" panose="020B0604020202020204" pitchFamily="34" charset="0"/>
              <a:buChar char="•"/>
            </a:pPr>
            <a:endParaRPr lang="en-US" b="1"/>
          </a:p>
          <a:p>
            <a:pPr marL="285750" indent="-285750">
              <a:buFont typeface="Arial" panose="020B0604020202020204" pitchFamily="34" charset="0"/>
              <a:buChar char="•"/>
            </a:pPr>
            <a:r>
              <a:rPr lang="en-US" b="1">
                <a:solidFill>
                  <a:schemeClr val="bg2"/>
                </a:solidFill>
              </a:rPr>
              <a:t>RL Algorithms:</a:t>
            </a:r>
            <a:r>
              <a:rPr lang="en-US">
                <a:solidFill>
                  <a:schemeClr val="bg2"/>
                </a:solidFill>
              </a:rPr>
              <a:t> </a:t>
            </a:r>
            <a:r>
              <a:rPr lang="en-US"/>
              <a:t>MCTS, Q-Learning, deep RL to optimize disturbance sequences</a:t>
            </a:r>
          </a:p>
          <a:p>
            <a:pPr marL="285750" indent="-285750">
              <a:buFont typeface="Arial" panose="020B0604020202020204" pitchFamily="34" charset="0"/>
              <a:buChar char="•"/>
            </a:pPr>
            <a:r>
              <a:rPr lang="en-US" b="1">
                <a:solidFill>
                  <a:schemeClr val="bg2"/>
                </a:solidFill>
              </a:rPr>
              <a:t>Our Implementation: </a:t>
            </a:r>
            <a:r>
              <a:rPr lang="en-US"/>
              <a:t>Monte Carlo Tree Search with Progressive Widening (MCTS-PW)</a:t>
            </a:r>
          </a:p>
          <a:p>
            <a:pPr marL="742950" lvl="1" indent="-285750">
              <a:buFont typeface="Arial" panose="020B0604020202020204" pitchFamily="34" charset="0"/>
              <a:buChar char="•"/>
            </a:pPr>
            <a:r>
              <a:rPr lang="en-US"/>
              <a:t>Handles continuous action spaces </a:t>
            </a:r>
          </a:p>
          <a:p>
            <a:pPr marL="742950" lvl="1" indent="-285750">
              <a:buFont typeface="Arial" panose="020B0604020202020204" pitchFamily="34" charset="0"/>
              <a:buChar char="•"/>
            </a:pPr>
            <a:r>
              <a:rPr lang="en-US"/>
              <a:t>Balances exploration of new disturbances with exploitation of promising failures</a:t>
            </a:r>
          </a:p>
          <a:p>
            <a:pPr marL="285750" indent="-285750">
              <a:buFont typeface="Arial" panose="020B0604020202020204" pitchFamily="34" charset="0"/>
              <a:buChar char="•"/>
            </a:pPr>
            <a:r>
              <a:rPr lang="en-US" b="1">
                <a:solidFill>
                  <a:schemeClr val="bg2"/>
                </a:solidFill>
              </a:rPr>
              <a:t>Two Test Configurations:</a:t>
            </a:r>
          </a:p>
          <a:p>
            <a:pPr marL="800100" lvl="1" indent="-342900">
              <a:buFont typeface="+mj-lt"/>
              <a:buAutoNum type="arabicPeriod"/>
            </a:pPr>
            <a:r>
              <a:rPr lang="en-US">
                <a:solidFill>
                  <a:schemeClr val="bg2">
                    <a:lumMod val="50000"/>
                  </a:schemeClr>
                </a:solidFill>
              </a:rPr>
              <a:t>Runtime Assurance Filter Testing</a:t>
            </a:r>
          </a:p>
          <a:p>
            <a:pPr marL="800100" lvl="1" indent="-342900">
              <a:buFont typeface="+mj-lt"/>
              <a:buAutoNum type="arabicPeriod"/>
            </a:pPr>
            <a:r>
              <a:rPr lang="en-US">
                <a:solidFill>
                  <a:schemeClr val="bg2">
                    <a:lumMod val="50000"/>
                  </a:schemeClr>
                </a:solidFill>
              </a:rPr>
              <a:t>Runtime Assured NNCS Testing</a:t>
            </a:r>
          </a:p>
          <a:p>
            <a:pPr marL="285750" indent="-285750">
              <a:buFont typeface="Arial" panose="020B0604020202020204" pitchFamily="34" charset="0"/>
              <a:buChar char="•"/>
            </a:pPr>
            <a:endParaRPr lang="en-US"/>
          </a:p>
        </p:txBody>
      </p:sp>
      <p:grpSp>
        <p:nvGrpSpPr>
          <p:cNvPr id="65" name="Group 64">
            <a:extLst>
              <a:ext uri="{FF2B5EF4-FFF2-40B4-BE49-F238E27FC236}">
                <a16:creationId xmlns:a16="http://schemas.microsoft.com/office/drawing/2014/main" id="{AF31A41F-E3FC-291C-F8DB-E97F063252E5}"/>
              </a:ext>
            </a:extLst>
          </p:cNvPr>
          <p:cNvGrpSpPr/>
          <p:nvPr/>
        </p:nvGrpSpPr>
        <p:grpSpPr>
          <a:xfrm>
            <a:off x="1919360" y="1790234"/>
            <a:ext cx="2394911" cy="1149815"/>
            <a:chOff x="1576517" y="1789961"/>
            <a:chExt cx="2394911" cy="1149815"/>
          </a:xfrm>
        </p:grpSpPr>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0A0AF69-446A-CBE5-D440-28F92A5DFE47}"/>
                    </a:ext>
                  </a:extLst>
                </p:cNvPr>
                <p:cNvSpPr txBox="1"/>
                <p:nvPr/>
              </p:nvSpPr>
              <p:spPr>
                <a:xfrm>
                  <a:off x="1630018" y="1789961"/>
                  <a:ext cx="2341410" cy="7995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limLow>
                          <m:limLowPr>
                            <m:ctrlPr>
                              <a:rPr lang="en-US" i="1" smtClean="0">
                                <a:solidFill>
                                  <a:schemeClr val="bg2">
                                    <a:lumMod val="75000"/>
                                  </a:schemeClr>
                                </a:solidFill>
                                <a:latin typeface="Cambria Math" panose="02040503050406030204" pitchFamily="18" charset="0"/>
                                <a:cs typeface="Times New Roman" panose="02020603050405020304" pitchFamily="18" charset="0"/>
                              </a:rPr>
                            </m:ctrlPr>
                          </m:limLowPr>
                          <m:e>
                            <m:r>
                              <m:rPr>
                                <m:nor/>
                              </m:rPr>
                              <a:rPr lang="en-US" b="0" i="0" smtClean="0">
                                <a:solidFill>
                                  <a:schemeClr val="bg2">
                                    <a:lumMod val="75000"/>
                                  </a:schemeClr>
                                </a:solidFill>
                                <a:latin typeface="Cambria Math" panose="02040503050406030204" pitchFamily="18" charset="0"/>
                                <a:cs typeface="Times New Roman" panose="02020603050405020304" pitchFamily="18" charset="0"/>
                              </a:rPr>
                              <m:t>max</m:t>
                            </m:r>
                            <m:r>
                              <m:rPr>
                                <m:nor/>
                              </m:rPr>
                              <a:rPr lang="en-US">
                                <a:solidFill>
                                  <a:schemeClr val="bg2">
                                    <a:lumMod val="75000"/>
                                  </a:schemeClr>
                                </a:solidFill>
                                <a:latin typeface="Cambria Math" panose="02040503050406030204" pitchFamily="18" charset="0"/>
                                <a:cs typeface="Times New Roman" panose="02020603050405020304" pitchFamily="18" charset="0"/>
                              </a:rPr>
                              <m:t>imize</m:t>
                            </m:r>
                          </m:e>
                          <m:lim>
                            <m:sSub>
                              <m:sSubPr>
                                <m:ctrlPr>
                                  <a:rPr lang="en-US" i="1" smtClean="0">
                                    <a:solidFill>
                                      <a:schemeClr val="bg2">
                                        <a:lumMod val="75000"/>
                                      </a:schemeClr>
                                    </a:solidFill>
                                    <a:latin typeface="Cambria Math" panose="02040503050406030204" pitchFamily="18" charset="0"/>
                                    <a:cs typeface="Times New Roman" panose="02020603050405020304" pitchFamily="18" charset="0"/>
                                  </a:rPr>
                                </m:ctrlPr>
                              </m:sSubPr>
                              <m:e>
                                <m:r>
                                  <a:rPr lang="en-US" b="0" i="1" smtClean="0">
                                    <a:solidFill>
                                      <a:schemeClr val="bg2">
                                        <a:lumMod val="75000"/>
                                      </a:schemeClr>
                                    </a:solidFill>
                                    <a:latin typeface="Cambria Math" panose="02040503050406030204" pitchFamily="18" charset="0"/>
                                    <a:cs typeface="Times New Roman" panose="02020603050405020304" pitchFamily="18" charset="0"/>
                                  </a:rPr>
                                  <m:t>𝑥</m:t>
                                </m:r>
                              </m:e>
                              <m:sub>
                                <m:r>
                                  <a:rPr lang="en-US" b="0" i="1" smtClean="0">
                                    <a:solidFill>
                                      <a:schemeClr val="bg2">
                                        <a:lumMod val="75000"/>
                                      </a:schemeClr>
                                    </a:solidFill>
                                    <a:latin typeface="Cambria Math" panose="02040503050406030204" pitchFamily="18" charset="0"/>
                                    <a:cs typeface="Times New Roman" panose="02020603050405020304" pitchFamily="18" charset="0"/>
                                  </a:rPr>
                                  <m:t>0</m:t>
                                </m:r>
                              </m:sub>
                            </m:sSub>
                            <m:r>
                              <a:rPr lang="en-US" b="0" i="1" smtClean="0">
                                <a:solidFill>
                                  <a:schemeClr val="bg2">
                                    <a:lumMod val="75000"/>
                                  </a:schemeClr>
                                </a:solidFill>
                                <a:latin typeface="Cambria Math" panose="02040503050406030204" pitchFamily="18" charset="0"/>
                                <a:cs typeface="Times New Roman" panose="02020603050405020304" pitchFamily="18" charset="0"/>
                              </a:rPr>
                              <m:t>,…,</m:t>
                            </m:r>
                            <m:sSub>
                              <m:sSubPr>
                                <m:ctrlPr>
                                  <a:rPr lang="en-US" b="0" i="1" smtClean="0">
                                    <a:solidFill>
                                      <a:schemeClr val="bg2">
                                        <a:lumMod val="75000"/>
                                      </a:schemeClr>
                                    </a:solidFill>
                                    <a:latin typeface="Cambria Math" panose="02040503050406030204" pitchFamily="18" charset="0"/>
                                    <a:cs typeface="Times New Roman" panose="02020603050405020304" pitchFamily="18" charset="0"/>
                                  </a:rPr>
                                </m:ctrlPr>
                              </m:sSubPr>
                              <m:e>
                                <m:r>
                                  <a:rPr lang="en-US" b="0" i="1" smtClean="0">
                                    <a:solidFill>
                                      <a:schemeClr val="bg2">
                                        <a:lumMod val="75000"/>
                                      </a:schemeClr>
                                    </a:solidFill>
                                    <a:latin typeface="Cambria Math" panose="02040503050406030204" pitchFamily="18" charset="0"/>
                                    <a:cs typeface="Times New Roman" panose="02020603050405020304" pitchFamily="18" charset="0"/>
                                  </a:rPr>
                                  <m:t>𝑥</m:t>
                                </m:r>
                              </m:e>
                              <m:sub>
                                <m:sSub>
                                  <m:sSubPr>
                                    <m:ctrlPr>
                                      <a:rPr lang="en-US" b="0" i="1" smtClean="0">
                                        <a:solidFill>
                                          <a:schemeClr val="bg2">
                                            <a:lumMod val="75000"/>
                                          </a:schemeClr>
                                        </a:solidFill>
                                        <a:latin typeface="Cambria Math" panose="02040503050406030204" pitchFamily="18" charset="0"/>
                                        <a:cs typeface="Times New Roman" panose="02020603050405020304" pitchFamily="18" charset="0"/>
                                      </a:rPr>
                                    </m:ctrlPr>
                                  </m:sSubPr>
                                  <m:e>
                                    <m:r>
                                      <a:rPr lang="en-US" b="0" i="1" smtClean="0">
                                        <a:solidFill>
                                          <a:schemeClr val="bg2">
                                            <a:lumMod val="75000"/>
                                          </a:schemeClr>
                                        </a:solidFill>
                                        <a:latin typeface="Cambria Math" panose="02040503050406030204" pitchFamily="18" charset="0"/>
                                        <a:cs typeface="Times New Roman" panose="02020603050405020304" pitchFamily="18" charset="0"/>
                                      </a:rPr>
                                      <m:t>𝑡</m:t>
                                    </m:r>
                                  </m:e>
                                  <m:sub>
                                    <m:r>
                                      <a:rPr lang="en-US" b="0" i="1" smtClean="0">
                                        <a:solidFill>
                                          <a:schemeClr val="bg2">
                                            <a:lumMod val="75000"/>
                                          </a:schemeClr>
                                        </a:solidFill>
                                        <a:latin typeface="Cambria Math" panose="02040503050406030204" pitchFamily="18" charset="0"/>
                                        <a:cs typeface="Times New Roman" panose="02020603050405020304" pitchFamily="18" charset="0"/>
                                      </a:rPr>
                                      <m:t>𝑓</m:t>
                                    </m:r>
                                  </m:sub>
                                </m:sSub>
                              </m:sub>
                            </m:sSub>
                          </m:lim>
                        </m:limLow>
                        <m:r>
                          <a:rPr lang="en-US" b="0" i="1" smtClean="0">
                            <a:solidFill>
                              <a:schemeClr val="bg2">
                                <a:lumMod val="75000"/>
                              </a:schemeClr>
                            </a:solidFill>
                            <a:latin typeface="Cambria Math" panose="02040503050406030204" pitchFamily="18" charset="0"/>
                          </a:rPr>
                          <m:t>  </m:t>
                        </m:r>
                        <m:nary>
                          <m:naryPr>
                            <m:chr m:val="∏"/>
                            <m:ctrlPr>
                              <a:rPr lang="en-US" b="0" i="1" smtClean="0">
                                <a:solidFill>
                                  <a:schemeClr val="bg2">
                                    <a:lumMod val="75000"/>
                                  </a:schemeClr>
                                </a:solidFill>
                                <a:latin typeface="Cambria Math" panose="02040503050406030204" pitchFamily="18" charset="0"/>
                              </a:rPr>
                            </m:ctrlPr>
                          </m:naryPr>
                          <m:sub>
                            <m:r>
                              <m:rPr>
                                <m:brk m:alnAt="23"/>
                              </m:rPr>
                              <a:rPr lang="en-US" b="0" i="1" smtClean="0">
                                <a:solidFill>
                                  <a:schemeClr val="bg2">
                                    <a:lumMod val="75000"/>
                                  </a:schemeClr>
                                </a:solidFill>
                                <a:latin typeface="Cambria Math" panose="02040503050406030204" pitchFamily="18" charset="0"/>
                              </a:rPr>
                              <m:t>𝑡</m:t>
                            </m:r>
                            <m:r>
                              <a:rPr lang="en-US" b="0" i="1" smtClean="0">
                                <a:solidFill>
                                  <a:schemeClr val="bg2">
                                    <a:lumMod val="75000"/>
                                  </a:schemeClr>
                                </a:solidFill>
                                <a:latin typeface="Cambria Math" panose="02040503050406030204" pitchFamily="18" charset="0"/>
                              </a:rPr>
                              <m:t>=0</m:t>
                            </m:r>
                          </m:sub>
                          <m:sup>
                            <m:sSub>
                              <m:sSubPr>
                                <m:ctrlPr>
                                  <a:rPr lang="en-US" b="0" i="1" smtClean="0">
                                    <a:solidFill>
                                      <a:schemeClr val="bg2">
                                        <a:lumMod val="75000"/>
                                      </a:schemeClr>
                                    </a:solidFill>
                                    <a:latin typeface="Cambria Math" panose="02040503050406030204" pitchFamily="18" charset="0"/>
                                  </a:rPr>
                                </m:ctrlPr>
                              </m:sSubPr>
                              <m:e>
                                <m:r>
                                  <a:rPr lang="en-US" b="0" i="1" smtClean="0">
                                    <a:solidFill>
                                      <a:schemeClr val="bg2">
                                        <a:lumMod val="75000"/>
                                      </a:schemeClr>
                                    </a:solidFill>
                                    <a:latin typeface="Cambria Math" panose="02040503050406030204" pitchFamily="18" charset="0"/>
                                  </a:rPr>
                                  <m:t>𝑡</m:t>
                                </m:r>
                              </m:e>
                              <m:sub>
                                <m:r>
                                  <a:rPr lang="en-US" b="0" i="1" smtClean="0">
                                    <a:solidFill>
                                      <a:schemeClr val="bg2">
                                        <a:lumMod val="75000"/>
                                      </a:schemeClr>
                                    </a:solidFill>
                                    <a:latin typeface="Cambria Math" panose="02040503050406030204" pitchFamily="18" charset="0"/>
                                  </a:rPr>
                                  <m:t>𝑓</m:t>
                                </m:r>
                              </m:sub>
                            </m:sSub>
                          </m:sup>
                          <m:e>
                            <m:r>
                              <a:rPr lang="en-US" b="0" i="1" smtClean="0">
                                <a:solidFill>
                                  <a:schemeClr val="bg2">
                                    <a:lumMod val="75000"/>
                                  </a:schemeClr>
                                </a:solidFill>
                                <a:latin typeface="Cambria Math" panose="02040503050406030204" pitchFamily="18" charset="0"/>
                              </a:rPr>
                              <m:t>𝑝</m:t>
                            </m:r>
                            <m:r>
                              <a:rPr lang="en-US" b="0" i="1" smtClean="0">
                                <a:solidFill>
                                  <a:schemeClr val="bg2">
                                    <a:lumMod val="75000"/>
                                  </a:schemeClr>
                                </a:solidFill>
                                <a:latin typeface="Cambria Math" panose="02040503050406030204" pitchFamily="18" charset="0"/>
                              </a:rPr>
                              <m:t>(</m:t>
                            </m:r>
                            <m:sSub>
                              <m:sSubPr>
                                <m:ctrlPr>
                                  <a:rPr lang="en-US" b="0" i="1" smtClean="0">
                                    <a:solidFill>
                                      <a:schemeClr val="bg2">
                                        <a:lumMod val="75000"/>
                                      </a:schemeClr>
                                    </a:solidFill>
                                    <a:latin typeface="Cambria Math" panose="02040503050406030204" pitchFamily="18" charset="0"/>
                                  </a:rPr>
                                </m:ctrlPr>
                              </m:sSubPr>
                              <m:e>
                                <m:r>
                                  <a:rPr lang="en-US" b="0" i="1" smtClean="0">
                                    <a:solidFill>
                                      <a:schemeClr val="bg2">
                                        <a:lumMod val="75000"/>
                                      </a:schemeClr>
                                    </a:solidFill>
                                    <a:latin typeface="Cambria Math" panose="02040503050406030204" pitchFamily="18" charset="0"/>
                                  </a:rPr>
                                  <m:t>𝑥</m:t>
                                </m:r>
                              </m:e>
                              <m:sub>
                                <m:r>
                                  <a:rPr lang="en-US" b="0" i="1" smtClean="0">
                                    <a:solidFill>
                                      <a:schemeClr val="bg2">
                                        <a:lumMod val="75000"/>
                                      </a:schemeClr>
                                    </a:solidFill>
                                    <a:latin typeface="Cambria Math" panose="02040503050406030204" pitchFamily="18" charset="0"/>
                                  </a:rPr>
                                  <m:t>𝑡</m:t>
                                </m:r>
                              </m:sub>
                            </m:sSub>
                            <m:r>
                              <a:rPr lang="en-US" b="0" i="1" smtClean="0">
                                <a:solidFill>
                                  <a:schemeClr val="bg2">
                                    <a:lumMod val="75000"/>
                                  </a:schemeClr>
                                </a:solidFill>
                                <a:latin typeface="Cambria Math" panose="02040503050406030204" pitchFamily="18" charset="0"/>
                              </a:rPr>
                              <m:t>|</m:t>
                            </m:r>
                            <m:sSub>
                              <m:sSubPr>
                                <m:ctrlPr>
                                  <a:rPr lang="en-US" b="0" i="1" smtClean="0">
                                    <a:solidFill>
                                      <a:schemeClr val="bg2">
                                        <a:lumMod val="75000"/>
                                      </a:schemeClr>
                                    </a:solidFill>
                                    <a:latin typeface="Cambria Math" panose="02040503050406030204" pitchFamily="18" charset="0"/>
                                  </a:rPr>
                                </m:ctrlPr>
                              </m:sSubPr>
                              <m:e>
                                <m:r>
                                  <a:rPr lang="en-US" b="0" i="1" smtClean="0">
                                    <a:solidFill>
                                      <a:schemeClr val="bg2">
                                        <a:lumMod val="75000"/>
                                      </a:schemeClr>
                                    </a:solidFill>
                                    <a:latin typeface="Cambria Math" panose="02040503050406030204" pitchFamily="18" charset="0"/>
                                  </a:rPr>
                                  <m:t>𝑠</m:t>
                                </m:r>
                              </m:e>
                              <m:sub>
                                <m:r>
                                  <a:rPr lang="en-US" b="0" i="1" smtClean="0">
                                    <a:solidFill>
                                      <a:schemeClr val="bg2">
                                        <a:lumMod val="75000"/>
                                      </a:schemeClr>
                                    </a:solidFill>
                                    <a:latin typeface="Cambria Math" panose="02040503050406030204" pitchFamily="18" charset="0"/>
                                  </a:rPr>
                                  <m:t>𝑡</m:t>
                                </m:r>
                              </m:sub>
                            </m:sSub>
                            <m:r>
                              <a:rPr lang="en-US" b="0" i="1" smtClean="0">
                                <a:solidFill>
                                  <a:schemeClr val="bg2">
                                    <a:lumMod val="75000"/>
                                  </a:schemeClr>
                                </a:solidFill>
                                <a:latin typeface="Cambria Math" panose="02040503050406030204" pitchFamily="18" charset="0"/>
                              </a:rPr>
                              <m:t>)</m:t>
                            </m:r>
                          </m:e>
                        </m:nary>
                      </m:oMath>
                    </m:oMathPara>
                  </a14:m>
                  <a:endParaRPr lang="en-US"/>
                </a:p>
              </p:txBody>
            </p:sp>
          </mc:Choice>
          <mc:Fallback xmlns="">
            <p:sp>
              <p:nvSpPr>
                <p:cNvPr id="62" name="TextBox 61">
                  <a:extLst>
                    <a:ext uri="{FF2B5EF4-FFF2-40B4-BE49-F238E27FC236}">
                      <a16:creationId xmlns:a16="http://schemas.microsoft.com/office/drawing/2014/main" id="{80A0AF69-446A-CBE5-D440-28F92A5DFE47}"/>
                    </a:ext>
                  </a:extLst>
                </p:cNvPr>
                <p:cNvSpPr txBox="1">
                  <a:spLocks noRot="1" noChangeAspect="1" noMove="1" noResize="1" noEditPoints="1" noAdjustHandles="1" noChangeArrowheads="1" noChangeShapeType="1" noTextEdit="1"/>
                </p:cNvSpPr>
                <p:nvPr/>
              </p:nvSpPr>
              <p:spPr>
                <a:xfrm>
                  <a:off x="1630018" y="1789961"/>
                  <a:ext cx="2341410" cy="79951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435E9F9-ACE4-6401-4CB7-6DE3186DA160}"/>
                    </a:ext>
                  </a:extLst>
                </p:cNvPr>
                <p:cNvSpPr txBox="1"/>
                <p:nvPr/>
              </p:nvSpPr>
              <p:spPr>
                <a:xfrm>
                  <a:off x="1576517" y="2607954"/>
                  <a:ext cx="1869807" cy="331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smtClean="0">
                            <a:solidFill>
                              <a:schemeClr val="bg2">
                                <a:lumMod val="75000"/>
                              </a:schemeClr>
                            </a:solidFill>
                            <a:latin typeface="Cambria Math" panose="02040503050406030204" pitchFamily="18" charset="0"/>
                          </a:rPr>
                          <m:t>subject</m:t>
                        </m:r>
                        <m:r>
                          <m:rPr>
                            <m:nor/>
                          </m:rPr>
                          <a:rPr lang="en-US" b="0" i="0" smtClean="0">
                            <a:solidFill>
                              <a:schemeClr val="bg2">
                                <a:lumMod val="75000"/>
                              </a:schemeClr>
                            </a:solidFill>
                            <a:latin typeface="Cambria Math" panose="02040503050406030204" pitchFamily="18" charset="0"/>
                          </a:rPr>
                          <m:t> </m:t>
                        </m:r>
                        <m:r>
                          <m:rPr>
                            <m:nor/>
                          </m:rPr>
                          <a:rPr lang="en-US" b="0" i="0" smtClean="0">
                            <a:solidFill>
                              <a:schemeClr val="bg2">
                                <a:lumMod val="75000"/>
                              </a:schemeClr>
                            </a:solidFill>
                            <a:latin typeface="Cambria Math" panose="02040503050406030204" pitchFamily="18" charset="0"/>
                          </a:rPr>
                          <m:t>to</m:t>
                        </m:r>
                        <m:r>
                          <m:rPr>
                            <m:nor/>
                          </m:rPr>
                          <a:rPr lang="en-US" b="0" i="0" smtClean="0">
                            <a:solidFill>
                              <a:schemeClr val="bg2">
                                <a:lumMod val="75000"/>
                              </a:schemeClr>
                            </a:solidFill>
                            <a:latin typeface="Cambria Math" panose="02040503050406030204" pitchFamily="18" charset="0"/>
                          </a:rPr>
                          <m:t> </m:t>
                        </m:r>
                        <m:r>
                          <a:rPr lang="en-US" b="0" i="1" smtClean="0">
                            <a:solidFill>
                              <a:schemeClr val="bg2">
                                <a:lumMod val="75000"/>
                              </a:schemeClr>
                            </a:solidFill>
                            <a:latin typeface="Cambria Math" panose="02040503050406030204" pitchFamily="18" charset="0"/>
                          </a:rPr>
                          <m:t>  </m:t>
                        </m:r>
                        <m:sSub>
                          <m:sSubPr>
                            <m:ctrlPr>
                              <a:rPr lang="en-US" b="0" i="1" smtClean="0">
                                <a:solidFill>
                                  <a:schemeClr val="bg2">
                                    <a:lumMod val="75000"/>
                                  </a:schemeClr>
                                </a:solidFill>
                                <a:latin typeface="Cambria Math" panose="02040503050406030204" pitchFamily="18" charset="0"/>
                              </a:rPr>
                            </m:ctrlPr>
                          </m:sSubPr>
                          <m:e>
                            <m:r>
                              <a:rPr lang="en-US" b="0" i="1" smtClean="0">
                                <a:solidFill>
                                  <a:schemeClr val="bg2">
                                    <a:lumMod val="75000"/>
                                  </a:schemeClr>
                                </a:solidFill>
                                <a:latin typeface="Cambria Math" panose="02040503050406030204" pitchFamily="18" charset="0"/>
                              </a:rPr>
                              <m:t>𝑠</m:t>
                            </m:r>
                          </m:e>
                          <m:sub>
                            <m:sSub>
                              <m:sSubPr>
                                <m:ctrlPr>
                                  <a:rPr lang="en-US" b="0" i="1" smtClean="0">
                                    <a:solidFill>
                                      <a:schemeClr val="bg2">
                                        <a:lumMod val="75000"/>
                                      </a:schemeClr>
                                    </a:solidFill>
                                    <a:latin typeface="Cambria Math" panose="02040503050406030204" pitchFamily="18" charset="0"/>
                                  </a:rPr>
                                </m:ctrlPr>
                              </m:sSubPr>
                              <m:e>
                                <m:r>
                                  <a:rPr lang="en-US" b="0" i="1" smtClean="0">
                                    <a:solidFill>
                                      <a:schemeClr val="bg2">
                                        <a:lumMod val="75000"/>
                                      </a:schemeClr>
                                    </a:solidFill>
                                    <a:latin typeface="Cambria Math" panose="02040503050406030204" pitchFamily="18" charset="0"/>
                                  </a:rPr>
                                  <m:t>𝑡</m:t>
                                </m:r>
                              </m:e>
                              <m:sub>
                                <m:r>
                                  <a:rPr lang="en-US" b="0" i="1" smtClean="0">
                                    <a:solidFill>
                                      <a:schemeClr val="bg2">
                                        <a:lumMod val="75000"/>
                                      </a:schemeClr>
                                    </a:solidFill>
                                    <a:latin typeface="Cambria Math" panose="02040503050406030204" pitchFamily="18" charset="0"/>
                                  </a:rPr>
                                  <m:t>𝑓</m:t>
                                </m:r>
                              </m:sub>
                            </m:sSub>
                          </m:sub>
                        </m:sSub>
                        <m:r>
                          <a:rPr lang="en-US" b="0" i="1" smtClean="0">
                            <a:solidFill>
                              <a:schemeClr val="bg2">
                                <a:lumMod val="75000"/>
                              </a:schemeClr>
                            </a:solidFill>
                            <a:latin typeface="Cambria Math" panose="02040503050406030204" pitchFamily="18" charset="0"/>
                          </a:rPr>
                          <m:t>∈</m:t>
                        </m:r>
                        <m:r>
                          <a:rPr lang="en-US" b="0" i="1" smtClean="0">
                            <a:solidFill>
                              <a:schemeClr val="bg2">
                                <a:lumMod val="75000"/>
                              </a:schemeClr>
                            </a:solidFill>
                            <a:latin typeface="Cambria Math" panose="02040503050406030204" pitchFamily="18" charset="0"/>
                          </a:rPr>
                          <m:t>ℰ</m:t>
                        </m:r>
                      </m:oMath>
                    </m:oMathPara>
                  </a14:m>
                  <a:endParaRPr lang="en-US">
                    <a:solidFill>
                      <a:schemeClr val="bg2">
                        <a:lumMod val="75000"/>
                      </a:schemeClr>
                    </a:solidFill>
                  </a:endParaRPr>
                </a:p>
              </p:txBody>
            </p:sp>
          </mc:Choice>
          <mc:Fallback xmlns="">
            <p:sp>
              <p:nvSpPr>
                <p:cNvPr id="63" name="TextBox 62">
                  <a:extLst>
                    <a:ext uri="{FF2B5EF4-FFF2-40B4-BE49-F238E27FC236}">
                      <a16:creationId xmlns:a16="http://schemas.microsoft.com/office/drawing/2014/main" id="{0435E9F9-ACE4-6401-4CB7-6DE3186DA160}"/>
                    </a:ext>
                  </a:extLst>
                </p:cNvPr>
                <p:cNvSpPr txBox="1">
                  <a:spLocks noRot="1" noChangeAspect="1" noMove="1" noResize="1" noEditPoints="1" noAdjustHandles="1" noChangeArrowheads="1" noChangeShapeType="1" noTextEdit="1"/>
                </p:cNvSpPr>
                <p:nvPr/>
              </p:nvSpPr>
              <p:spPr>
                <a:xfrm>
                  <a:off x="1576517" y="2607954"/>
                  <a:ext cx="1869807" cy="331822"/>
                </a:xfrm>
                <a:prstGeom prst="rect">
                  <a:avLst/>
                </a:prstGeom>
                <a:blipFill>
                  <a:blip r:embed="rId4"/>
                  <a:stretch>
                    <a:fillRect l="-3583" r="-1629" b="-22222"/>
                  </a:stretch>
                </a:blipFill>
              </p:spPr>
              <p:txBody>
                <a:bodyPr/>
                <a:lstStyle/>
                <a:p>
                  <a:r>
                    <a:rPr lang="en-US">
                      <a:noFill/>
                    </a:rPr>
                    <a:t> </a:t>
                  </a:r>
                </a:p>
              </p:txBody>
            </p:sp>
          </mc:Fallback>
        </mc:AlternateContent>
      </p:grpSp>
      <p:grpSp>
        <p:nvGrpSpPr>
          <p:cNvPr id="25" name="Group 24">
            <a:extLst>
              <a:ext uri="{FF2B5EF4-FFF2-40B4-BE49-F238E27FC236}">
                <a16:creationId xmlns:a16="http://schemas.microsoft.com/office/drawing/2014/main" id="{B8814F6A-4E8B-81BC-DF24-DEAC7F45BA15}"/>
              </a:ext>
            </a:extLst>
          </p:cNvPr>
          <p:cNvGrpSpPr/>
          <p:nvPr/>
        </p:nvGrpSpPr>
        <p:grpSpPr>
          <a:xfrm>
            <a:off x="6593448" y="4019550"/>
            <a:ext cx="4683921" cy="2678787"/>
            <a:chOff x="6593448" y="4019550"/>
            <a:chExt cx="4683921" cy="2678787"/>
          </a:xfrm>
        </p:grpSpPr>
        <p:pic>
          <p:nvPicPr>
            <p:cNvPr id="50" name="Picture 49">
              <a:extLst>
                <a:ext uri="{FF2B5EF4-FFF2-40B4-BE49-F238E27FC236}">
                  <a16:creationId xmlns:a16="http://schemas.microsoft.com/office/drawing/2014/main" id="{0B3743E9-E640-5C04-040D-0D4606B100ED}"/>
                </a:ext>
              </a:extLst>
            </p:cNvPr>
            <p:cNvPicPr>
              <a:picLocks noChangeAspect="1"/>
            </p:cNvPicPr>
            <p:nvPr/>
          </p:nvPicPr>
          <p:blipFill>
            <a:blip r:embed="rId5"/>
            <a:stretch>
              <a:fillRect/>
            </a:stretch>
          </p:blipFill>
          <p:spPr>
            <a:xfrm>
              <a:off x="6593448" y="4457308"/>
              <a:ext cx="4683921" cy="2241029"/>
            </a:xfrm>
            <a:prstGeom prst="rect">
              <a:avLst/>
            </a:prstGeom>
          </p:spPr>
        </p:pic>
        <p:sp>
          <p:nvSpPr>
            <p:cNvPr id="4" name="TextBox 3">
              <a:extLst>
                <a:ext uri="{FF2B5EF4-FFF2-40B4-BE49-F238E27FC236}">
                  <a16:creationId xmlns:a16="http://schemas.microsoft.com/office/drawing/2014/main" id="{382BF517-4F3F-4452-8855-62CDBF9B1A14}"/>
                </a:ext>
              </a:extLst>
            </p:cNvPr>
            <p:cNvSpPr txBox="1"/>
            <p:nvPr/>
          </p:nvSpPr>
          <p:spPr>
            <a:xfrm>
              <a:off x="7610475" y="4019550"/>
              <a:ext cx="3000295" cy="369332"/>
            </a:xfrm>
            <a:prstGeom prst="rect">
              <a:avLst/>
            </a:prstGeom>
            <a:noFill/>
          </p:spPr>
          <p:txBody>
            <a:bodyPr wrap="square" rtlCol="0">
              <a:spAutoFit/>
            </a:bodyPr>
            <a:lstStyle/>
            <a:p>
              <a:r>
                <a:rPr lang="en-US" b="1" u="sng"/>
                <a:t>Monte Carlo Tree Search</a:t>
              </a:r>
            </a:p>
          </p:txBody>
        </p:sp>
      </p:grpSp>
      <p:sp>
        <p:nvSpPr>
          <p:cNvPr id="26" name="TextBox 25">
            <a:extLst>
              <a:ext uri="{FF2B5EF4-FFF2-40B4-BE49-F238E27FC236}">
                <a16:creationId xmlns:a16="http://schemas.microsoft.com/office/drawing/2014/main" id="{8F4C42A7-5BC3-DCA8-B2FF-BAA63BAA830D}"/>
              </a:ext>
            </a:extLst>
          </p:cNvPr>
          <p:cNvSpPr txBox="1"/>
          <p:nvPr/>
        </p:nvSpPr>
        <p:spPr>
          <a:xfrm>
            <a:off x="573571" y="6425688"/>
            <a:ext cx="5638957" cy="369332"/>
          </a:xfrm>
          <a:prstGeom prst="rect">
            <a:avLst/>
          </a:prstGeom>
          <a:noFill/>
        </p:spPr>
        <p:txBody>
          <a:bodyPr wrap="square" lIns="91440" tIns="45720" rIns="91440" bIns="45720" rtlCol="0" anchor="t">
            <a:spAutoFit/>
          </a:bodyPr>
          <a:lstStyle/>
          <a:p>
            <a:r>
              <a:rPr lang="en-US" sz="900"/>
              <a:t>*Lee, Ritchie, et al. "Adaptive stress testing of airborne collision avoidance systems." </a:t>
            </a:r>
            <a:r>
              <a:rPr lang="en-US" sz="900" i="1"/>
              <a:t>2015 IEEE/AIAA 34th Digital Avionics Systems Conference (DASC)</a:t>
            </a:r>
            <a:r>
              <a:rPr lang="en-US" sz="900"/>
              <a:t>. IEEE, 2015.</a:t>
            </a:r>
          </a:p>
        </p:txBody>
      </p:sp>
    </p:spTree>
    <p:extLst>
      <p:ext uri="{BB962C8B-B14F-4D97-AF65-F5344CB8AC3E}">
        <p14:creationId xmlns:p14="http://schemas.microsoft.com/office/powerpoint/2010/main" val="22103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BE2B-37EB-8E67-1998-FFD222E0B242}"/>
              </a:ext>
            </a:extLst>
          </p:cNvPr>
          <p:cNvSpPr>
            <a:spLocks noGrp="1"/>
          </p:cNvSpPr>
          <p:nvPr>
            <p:ph type="title"/>
          </p:nvPr>
        </p:nvSpPr>
        <p:spPr/>
        <p:txBody>
          <a:bodyPr/>
          <a:lstStyle/>
          <a:p>
            <a:r>
              <a:rPr lang="en-US"/>
              <a:t>Summary of Tests</a:t>
            </a:r>
          </a:p>
        </p:txBody>
      </p:sp>
      <p:sp>
        <p:nvSpPr>
          <p:cNvPr id="5" name="Content Placeholder 4">
            <a:extLst>
              <a:ext uri="{FF2B5EF4-FFF2-40B4-BE49-F238E27FC236}">
                <a16:creationId xmlns:a16="http://schemas.microsoft.com/office/drawing/2014/main" id="{F3F3AEEF-CD19-C6D7-89C0-139231E639AB}"/>
              </a:ext>
            </a:extLst>
          </p:cNvPr>
          <p:cNvSpPr>
            <a:spLocks noGrp="1"/>
          </p:cNvSpPr>
          <p:nvPr>
            <p:ph sz="quarter" idx="15"/>
          </p:nvPr>
        </p:nvSpPr>
        <p:spPr>
          <a:xfrm>
            <a:off x="304053" y="817184"/>
            <a:ext cx="11302161" cy="379117"/>
          </a:xfrm>
        </p:spPr>
        <p:txBody>
          <a:bodyPr/>
          <a:lstStyle/>
          <a:p>
            <a:r>
              <a:rPr lang="en-US"/>
              <a:t>We conduct two test configurations to assess our proposed approach vs. Monte Carlo approach</a:t>
            </a:r>
          </a:p>
          <a:p>
            <a:pPr marL="7937" indent="0">
              <a:buNone/>
            </a:pPr>
            <a:endParaRPr lang="en-US"/>
          </a:p>
          <a:p>
            <a:pPr marL="7937" indent="0">
              <a:buNone/>
            </a:pPr>
            <a:endParaRPr lang="en-US"/>
          </a:p>
          <a:p>
            <a:pPr marL="7937" indent="0">
              <a:buNone/>
            </a:pPr>
            <a:endParaRPr lang="en-US"/>
          </a:p>
          <a:p>
            <a:pPr marL="7937" indent="0">
              <a:buNone/>
            </a:pPr>
            <a:endParaRPr lang="en-US"/>
          </a:p>
          <a:p>
            <a:pPr marL="7937" indent="0">
              <a:buNone/>
            </a:pPr>
            <a:endParaRPr lang="en-US"/>
          </a:p>
          <a:p>
            <a:pPr marL="7937" indent="0">
              <a:buNone/>
            </a:pPr>
            <a:endParaRPr lang="en-US"/>
          </a:p>
          <a:p>
            <a:pPr marL="7937" indent="0">
              <a:buNone/>
            </a:pPr>
            <a:endParaRPr lang="en-US"/>
          </a:p>
          <a:p>
            <a:pPr marL="7937" indent="0">
              <a:buNone/>
            </a:pPr>
            <a:endParaRPr lang="en-US"/>
          </a:p>
          <a:p>
            <a:pPr marL="7937" indent="0">
              <a:buNone/>
            </a:pPr>
            <a:endParaRPr lang="en-US"/>
          </a:p>
          <a:p>
            <a:pPr marL="7937" indent="0">
              <a:buNone/>
            </a:pPr>
            <a:endParaRPr lang="en-US"/>
          </a:p>
        </p:txBody>
      </p:sp>
      <p:pic>
        <p:nvPicPr>
          <p:cNvPr id="35" name="Picture 34">
            <a:extLst>
              <a:ext uri="{FF2B5EF4-FFF2-40B4-BE49-F238E27FC236}">
                <a16:creationId xmlns:a16="http://schemas.microsoft.com/office/drawing/2014/main" id="{FB9EAF2C-884F-D76B-AA18-767C4CDB6223}"/>
              </a:ext>
            </a:extLst>
          </p:cNvPr>
          <p:cNvPicPr>
            <a:picLocks noChangeAspect="1"/>
          </p:cNvPicPr>
          <p:nvPr/>
        </p:nvPicPr>
        <p:blipFill>
          <a:blip r:embed="rId2"/>
          <a:stretch>
            <a:fillRect/>
          </a:stretch>
        </p:blipFill>
        <p:spPr>
          <a:xfrm>
            <a:off x="3358276" y="1199490"/>
            <a:ext cx="4959160" cy="1645835"/>
          </a:xfrm>
          <a:prstGeom prst="rect">
            <a:avLst/>
          </a:prstGeom>
        </p:spPr>
      </p:pic>
      <p:grpSp>
        <p:nvGrpSpPr>
          <p:cNvPr id="7" name="Group 6">
            <a:extLst>
              <a:ext uri="{FF2B5EF4-FFF2-40B4-BE49-F238E27FC236}">
                <a16:creationId xmlns:a16="http://schemas.microsoft.com/office/drawing/2014/main" id="{13B13C3C-40BF-C719-E860-587CDACAFC15}"/>
              </a:ext>
            </a:extLst>
          </p:cNvPr>
          <p:cNvGrpSpPr/>
          <p:nvPr/>
        </p:nvGrpSpPr>
        <p:grpSpPr>
          <a:xfrm>
            <a:off x="439662" y="2858612"/>
            <a:ext cx="4970537" cy="2541518"/>
            <a:chOff x="439662" y="2858612"/>
            <a:chExt cx="4970537" cy="2541518"/>
          </a:xfrm>
        </p:grpSpPr>
        <p:sp>
          <p:nvSpPr>
            <p:cNvPr id="36" name="TextBox 35">
              <a:extLst>
                <a:ext uri="{FF2B5EF4-FFF2-40B4-BE49-F238E27FC236}">
                  <a16:creationId xmlns:a16="http://schemas.microsoft.com/office/drawing/2014/main" id="{8070DFED-5105-BC5D-5D2E-35099B86B5BD}"/>
                </a:ext>
              </a:extLst>
            </p:cNvPr>
            <p:cNvSpPr txBox="1"/>
            <p:nvPr/>
          </p:nvSpPr>
          <p:spPr>
            <a:xfrm>
              <a:off x="439662" y="2858612"/>
              <a:ext cx="4970537" cy="369332"/>
            </a:xfrm>
            <a:prstGeom prst="rect">
              <a:avLst/>
            </a:prstGeom>
            <a:noFill/>
          </p:spPr>
          <p:txBody>
            <a:bodyPr wrap="square" rtlCol="0">
              <a:spAutoFit/>
            </a:bodyPr>
            <a:lstStyle/>
            <a:p>
              <a:r>
                <a:rPr lang="en-US" b="1" u="sng">
                  <a:solidFill>
                    <a:schemeClr val="bg2"/>
                  </a:solidFill>
                </a:rPr>
                <a:t>Configuration 1: Runtime Assurance Filter</a:t>
              </a:r>
            </a:p>
          </p:txBody>
        </p:sp>
        <p:pic>
          <p:nvPicPr>
            <p:cNvPr id="38" name="Picture 37">
              <a:extLst>
                <a:ext uri="{FF2B5EF4-FFF2-40B4-BE49-F238E27FC236}">
                  <a16:creationId xmlns:a16="http://schemas.microsoft.com/office/drawing/2014/main" id="{8BBC3B7A-3315-1772-E895-25BF90AC79B7}"/>
                </a:ext>
              </a:extLst>
            </p:cNvPr>
            <p:cNvPicPr>
              <a:picLocks noChangeAspect="1"/>
            </p:cNvPicPr>
            <p:nvPr/>
          </p:nvPicPr>
          <p:blipFill>
            <a:blip r:embed="rId3"/>
            <a:stretch>
              <a:fillRect/>
            </a:stretch>
          </p:blipFill>
          <p:spPr>
            <a:xfrm>
              <a:off x="978307" y="3319384"/>
              <a:ext cx="3445666" cy="2080746"/>
            </a:xfrm>
            <a:prstGeom prst="rect">
              <a:avLst/>
            </a:prstGeom>
          </p:spPr>
        </p:pic>
      </p:grpSp>
      <p:pic>
        <p:nvPicPr>
          <p:cNvPr id="6" name="Picture 5">
            <a:extLst>
              <a:ext uri="{FF2B5EF4-FFF2-40B4-BE49-F238E27FC236}">
                <a16:creationId xmlns:a16="http://schemas.microsoft.com/office/drawing/2014/main" id="{549828E7-E598-B21E-02C7-652C53EF41C4}"/>
              </a:ext>
            </a:extLst>
          </p:cNvPr>
          <p:cNvPicPr>
            <a:picLocks noChangeAspect="1"/>
          </p:cNvPicPr>
          <p:nvPr/>
        </p:nvPicPr>
        <p:blipFill>
          <a:blip r:embed="rId4"/>
          <a:stretch>
            <a:fillRect/>
          </a:stretch>
        </p:blipFill>
        <p:spPr>
          <a:xfrm>
            <a:off x="978307" y="5563747"/>
            <a:ext cx="3550796" cy="836973"/>
          </a:xfrm>
          <a:prstGeom prst="rect">
            <a:avLst/>
          </a:prstGeom>
        </p:spPr>
      </p:pic>
      <p:grpSp>
        <p:nvGrpSpPr>
          <p:cNvPr id="10" name="Group 9">
            <a:extLst>
              <a:ext uri="{FF2B5EF4-FFF2-40B4-BE49-F238E27FC236}">
                <a16:creationId xmlns:a16="http://schemas.microsoft.com/office/drawing/2014/main" id="{BD0411CA-B517-4277-9C42-C627C78CE3A2}"/>
              </a:ext>
            </a:extLst>
          </p:cNvPr>
          <p:cNvGrpSpPr/>
          <p:nvPr/>
        </p:nvGrpSpPr>
        <p:grpSpPr>
          <a:xfrm>
            <a:off x="5337102" y="2855680"/>
            <a:ext cx="6716316" cy="2647978"/>
            <a:chOff x="5337102" y="2855680"/>
            <a:chExt cx="6716316" cy="2647978"/>
          </a:xfrm>
        </p:grpSpPr>
        <p:sp>
          <p:nvSpPr>
            <p:cNvPr id="39" name="TextBox 38">
              <a:extLst>
                <a:ext uri="{FF2B5EF4-FFF2-40B4-BE49-F238E27FC236}">
                  <a16:creationId xmlns:a16="http://schemas.microsoft.com/office/drawing/2014/main" id="{2338DA8D-FAC0-1A09-6963-DA14C10981C5}"/>
                </a:ext>
              </a:extLst>
            </p:cNvPr>
            <p:cNvSpPr txBox="1"/>
            <p:nvPr/>
          </p:nvSpPr>
          <p:spPr>
            <a:xfrm>
              <a:off x="6470148" y="2855680"/>
              <a:ext cx="4743545" cy="369332"/>
            </a:xfrm>
            <a:prstGeom prst="rect">
              <a:avLst/>
            </a:prstGeom>
            <a:noFill/>
          </p:spPr>
          <p:txBody>
            <a:bodyPr wrap="square" rtlCol="0">
              <a:spAutoFit/>
            </a:bodyPr>
            <a:lstStyle/>
            <a:p>
              <a:r>
                <a:rPr lang="en-US" b="1" u="sng">
                  <a:solidFill>
                    <a:schemeClr val="bg2"/>
                  </a:solidFill>
                </a:rPr>
                <a:t>Configuration 2: Runtime Assured NNCS</a:t>
              </a:r>
            </a:p>
          </p:txBody>
        </p:sp>
        <p:grpSp>
          <p:nvGrpSpPr>
            <p:cNvPr id="43" name="Group 42">
              <a:extLst>
                <a:ext uri="{FF2B5EF4-FFF2-40B4-BE49-F238E27FC236}">
                  <a16:creationId xmlns:a16="http://schemas.microsoft.com/office/drawing/2014/main" id="{06F40C11-97EB-5859-537B-58B43A4B421C}"/>
                </a:ext>
              </a:extLst>
            </p:cNvPr>
            <p:cNvGrpSpPr/>
            <p:nvPr/>
          </p:nvGrpSpPr>
          <p:grpSpPr>
            <a:xfrm>
              <a:off x="5337102" y="3226941"/>
              <a:ext cx="6716316" cy="2276717"/>
              <a:chOff x="4889898" y="4053274"/>
              <a:chExt cx="6716316" cy="2276717"/>
            </a:xfrm>
          </p:grpSpPr>
          <p:pic>
            <p:nvPicPr>
              <p:cNvPr id="9" name="Picture 8">
                <a:extLst>
                  <a:ext uri="{FF2B5EF4-FFF2-40B4-BE49-F238E27FC236}">
                    <a16:creationId xmlns:a16="http://schemas.microsoft.com/office/drawing/2014/main" id="{A87D7AAA-D332-FBEA-24B3-A97DE133549E}"/>
                  </a:ext>
                </a:extLst>
              </p:cNvPr>
              <p:cNvPicPr>
                <a:picLocks noChangeAspect="1"/>
              </p:cNvPicPr>
              <p:nvPr/>
            </p:nvPicPr>
            <p:blipFill>
              <a:blip r:embed="rId5"/>
              <a:stretch>
                <a:fillRect/>
              </a:stretch>
            </p:blipFill>
            <p:spPr>
              <a:xfrm>
                <a:off x="4889898" y="4053274"/>
                <a:ext cx="6716316" cy="2276717"/>
              </a:xfrm>
              <a:prstGeom prst="rect">
                <a:avLst/>
              </a:prstGeom>
            </p:spPr>
          </p:pic>
          <p:grpSp>
            <p:nvGrpSpPr>
              <p:cNvPr id="42" name="Group 41">
                <a:extLst>
                  <a:ext uri="{FF2B5EF4-FFF2-40B4-BE49-F238E27FC236}">
                    <a16:creationId xmlns:a16="http://schemas.microsoft.com/office/drawing/2014/main" id="{B91071E9-CEED-7AC9-6E3F-40D992FF1AE5}"/>
                  </a:ext>
                </a:extLst>
              </p:cNvPr>
              <p:cNvGrpSpPr/>
              <p:nvPr/>
            </p:nvGrpSpPr>
            <p:grpSpPr>
              <a:xfrm>
                <a:off x="7000300" y="5158902"/>
                <a:ext cx="1247756" cy="589841"/>
                <a:chOff x="7000300" y="5158902"/>
                <a:chExt cx="1247756" cy="589841"/>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F0578F-63CB-A096-1407-7CD6E66D2873}"/>
                        </a:ext>
                      </a:extLst>
                    </p:cNvPr>
                    <p:cNvSpPr txBox="1"/>
                    <p:nvPr/>
                  </p:nvSpPr>
                  <p:spPr>
                    <a:xfrm>
                      <a:off x="7494670" y="5186726"/>
                      <a:ext cx="753386"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acc>
                              <m:accPr>
                                <m:chr m:val="̃"/>
                                <m:ctrlPr>
                                  <a:rPr lang="en-US"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𝝎</m:t>
                                </m:r>
                              </m:e>
                            </m:acc>
                          </m:oMath>
                        </m:oMathPara>
                      </a14:m>
                      <a:endParaRPr lang="en-US" sz="1600"/>
                    </a:p>
                  </p:txBody>
                </p:sp>
              </mc:Choice>
              <mc:Fallback xmlns="">
                <p:sp>
                  <p:nvSpPr>
                    <p:cNvPr id="11" name="TextBox 10">
                      <a:extLst>
                        <a:ext uri="{FF2B5EF4-FFF2-40B4-BE49-F238E27FC236}">
                          <a16:creationId xmlns:a16="http://schemas.microsoft.com/office/drawing/2014/main" id="{87F0578F-63CB-A096-1407-7CD6E66D2873}"/>
                        </a:ext>
                      </a:extLst>
                    </p:cNvPr>
                    <p:cNvSpPr txBox="1">
                      <a:spLocks noRot="1" noChangeAspect="1" noMove="1" noResize="1" noEditPoints="1" noAdjustHandles="1" noChangeArrowheads="1" noChangeShapeType="1" noTextEdit="1"/>
                    </p:cNvSpPr>
                    <p:nvPr/>
                  </p:nvSpPr>
                  <p:spPr>
                    <a:xfrm>
                      <a:off x="7494670" y="5186726"/>
                      <a:ext cx="753386" cy="338554"/>
                    </a:xfrm>
                    <a:prstGeom prst="rect">
                      <a:avLst/>
                    </a:prstGeom>
                    <a:blipFill>
                      <a:blip r:embed="rId6"/>
                      <a:stretch>
                        <a:fillRect r="-227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8">
                      <a:extLst>
                        <a:ext uri="{FF2B5EF4-FFF2-40B4-BE49-F238E27FC236}">
                          <a16:creationId xmlns:a16="http://schemas.microsoft.com/office/drawing/2014/main" id="{77EE2C97-82A2-3F52-BB10-C312402C8175}"/>
                        </a:ext>
                      </a:extLst>
                    </p:cNvPr>
                    <p:cNvSpPr txBox="1"/>
                    <p:nvPr/>
                  </p:nvSpPr>
                  <p:spPr>
                    <a:xfrm>
                      <a:off x="7000300" y="5158902"/>
                      <a:ext cx="845464" cy="5898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sSubSup>
                                        <m:sSubSupPr>
                                          <m:ctrlPr>
                                            <a:rPr lang="en-US" sz="1600" i="1">
                                              <a:latin typeface="Cambria Math" panose="02040503050406030204" pitchFamily="18" charset="0"/>
                                            </a:rPr>
                                          </m:ctrlPr>
                                        </m:sSubSupPr>
                                        <m:e>
                                          <m:r>
                                            <a:rPr lang="en-US" sz="1600" b="1" i="1">
                                              <a:latin typeface="Cambria Math" panose="02040503050406030204" pitchFamily="18" charset="0"/>
                                            </a:rPr>
                                            <m:t>𝝎</m:t>
                                          </m:r>
                                        </m:e>
                                        <m:sub>
                                          <m:r>
                                            <a:rPr lang="en-US" sz="1600" i="1">
                                              <a:latin typeface="Cambria Math" panose="02040503050406030204" pitchFamily="18" charset="0"/>
                                            </a:rPr>
                                            <m:t>ℋℬ</m:t>
                                          </m:r>
                                        </m:sub>
                                        <m:sup>
                                          <m:r>
                                            <a:rPr lang="en-US" sz="1600" i="1">
                                              <a:latin typeface="Cambria Math" panose="02040503050406030204" pitchFamily="18" charset="0"/>
                                            </a:rPr>
                                            <m:t>ℋ</m:t>
                                          </m:r>
                                        </m:sup>
                                      </m:sSubSup>
                                    </m:e>
                                  </m:mr>
                                  <m:mr>
                                    <m:e>
                                      <m:sSub>
                                        <m:sSubPr>
                                          <m:ctrlPr>
                                            <a:rPr lang="en-US" sz="1600" i="1">
                                              <a:latin typeface="Cambria Math" panose="02040503050406030204" pitchFamily="18" charset="0"/>
                                            </a:rPr>
                                          </m:ctrlPr>
                                        </m:sSubPr>
                                        <m:e>
                                          <m:r>
                                            <a:rPr lang="en-US" sz="1600" b="1" i="1">
                                              <a:latin typeface="Cambria Math" panose="02040503050406030204" pitchFamily="18" charset="0"/>
                                            </a:rPr>
                                            <m:t>𝒒</m:t>
                                          </m:r>
                                        </m:e>
                                        <m:sub>
                                          <m:r>
                                            <a:rPr lang="en-US" sz="1600" i="1">
                                              <a:latin typeface="Cambria Math" panose="02040503050406030204" pitchFamily="18" charset="0"/>
                                            </a:rPr>
                                            <m:t>ℋℬ</m:t>
                                          </m:r>
                                        </m:sub>
                                      </m:sSub>
                                    </m:e>
                                  </m:mr>
                                </m:m>
                              </m:e>
                            </m:d>
                          </m:oMath>
                        </m:oMathPara>
                      </a14:m>
                      <a:endParaRPr lang="en-US" sz="1400"/>
                    </a:p>
                  </p:txBody>
                </p:sp>
              </mc:Choice>
              <mc:Fallback xmlns="">
                <p:sp>
                  <p:nvSpPr>
                    <p:cNvPr id="13" name="TextBox 18">
                      <a:extLst>
                        <a:ext uri="{FF2B5EF4-FFF2-40B4-BE49-F238E27FC236}">
                          <a16:creationId xmlns:a16="http://schemas.microsoft.com/office/drawing/2014/main" id="{77EE2C97-82A2-3F52-BB10-C312402C8175}"/>
                        </a:ext>
                      </a:extLst>
                    </p:cNvPr>
                    <p:cNvSpPr txBox="1">
                      <a:spLocks noRot="1" noChangeAspect="1" noMove="1" noResize="1" noEditPoints="1" noAdjustHandles="1" noChangeArrowheads="1" noChangeShapeType="1" noTextEdit="1"/>
                    </p:cNvSpPr>
                    <p:nvPr/>
                  </p:nvSpPr>
                  <p:spPr>
                    <a:xfrm>
                      <a:off x="7000300" y="5158902"/>
                      <a:ext cx="845464" cy="589841"/>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E17E675-DBCB-CCD4-459A-4C7019D9B0BF}"/>
                      </a:ext>
                    </a:extLst>
                  </p:cNvPr>
                  <p:cNvSpPr txBox="1"/>
                  <p:nvPr/>
                </p:nvSpPr>
                <p:spPr>
                  <a:xfrm>
                    <a:off x="9242854" y="5084490"/>
                    <a:ext cx="10214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b="1" i="1">
                                  <a:latin typeface="Cambria Math" panose="02040503050406030204" pitchFamily="18" charset="0"/>
                                </a:rPr>
                                <m:t>𝝎</m:t>
                              </m:r>
                            </m:e>
                            <m:sub>
                              <m:r>
                                <a:rPr lang="en-US" sz="1600" i="1">
                                  <a:latin typeface="Cambria Math" panose="02040503050406030204" pitchFamily="18" charset="0"/>
                                </a:rPr>
                                <m:t>ℋℬ</m:t>
                              </m:r>
                            </m:sub>
                            <m:sup>
                              <m:r>
                                <a:rPr lang="en-US" sz="1600" i="1">
                                  <a:latin typeface="Cambria Math" panose="02040503050406030204" pitchFamily="18" charset="0"/>
                                </a:rPr>
                                <m:t>ℋ</m:t>
                              </m:r>
                            </m:sup>
                          </m:sSubSup>
                          <m:r>
                            <a:rPr lang="en-US" sz="1600" i="1">
                              <a:solidFill>
                                <a:srgbClr val="FF0000"/>
                              </a:solidFill>
                              <a:latin typeface="Cambria Math" panose="02040503050406030204" pitchFamily="18" charset="0"/>
                            </a:rPr>
                            <m:t>+</m:t>
                          </m:r>
                          <m:acc>
                            <m:accPr>
                              <m:chr m:val="̃"/>
                              <m:ctrlPr>
                                <a:rPr lang="en-US"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𝝎</m:t>
                              </m:r>
                            </m:e>
                          </m:acc>
                        </m:oMath>
                      </m:oMathPara>
                    </a14:m>
                    <a:endParaRPr lang="en-US"/>
                  </a:p>
                </p:txBody>
              </p:sp>
            </mc:Choice>
            <mc:Fallback xmlns="">
              <p:sp>
                <p:nvSpPr>
                  <p:cNvPr id="41" name="TextBox 40">
                    <a:extLst>
                      <a:ext uri="{FF2B5EF4-FFF2-40B4-BE49-F238E27FC236}">
                        <a16:creationId xmlns:a16="http://schemas.microsoft.com/office/drawing/2014/main" id="{CE17E675-DBCB-CCD4-459A-4C7019D9B0BF}"/>
                      </a:ext>
                    </a:extLst>
                  </p:cNvPr>
                  <p:cNvSpPr txBox="1">
                    <a:spLocks noRot="1" noChangeAspect="1" noMove="1" noResize="1" noEditPoints="1" noAdjustHandles="1" noChangeArrowheads="1" noChangeShapeType="1" noTextEdit="1"/>
                  </p:cNvSpPr>
                  <p:nvPr/>
                </p:nvSpPr>
                <p:spPr>
                  <a:xfrm>
                    <a:off x="9242854" y="5084490"/>
                    <a:ext cx="1021492" cy="369332"/>
                  </a:xfrm>
                  <a:prstGeom prst="rect">
                    <a:avLst/>
                  </a:prstGeom>
                  <a:blipFill>
                    <a:blip r:embed="rId8"/>
                    <a:stretch>
                      <a:fillRect r="-28144"/>
                    </a:stretch>
                  </a:blipFill>
                </p:spPr>
                <p:txBody>
                  <a:bodyPr/>
                  <a:lstStyle/>
                  <a:p>
                    <a:r>
                      <a:rPr lang="en-US">
                        <a:noFill/>
                      </a:rPr>
                      <a:t> </a:t>
                    </a:r>
                  </a:p>
                </p:txBody>
              </p:sp>
            </mc:Fallback>
          </mc:AlternateContent>
        </p:grpSp>
      </p:grpSp>
      <p:pic>
        <p:nvPicPr>
          <p:cNvPr id="8" name="Picture 7">
            <a:extLst>
              <a:ext uri="{FF2B5EF4-FFF2-40B4-BE49-F238E27FC236}">
                <a16:creationId xmlns:a16="http://schemas.microsoft.com/office/drawing/2014/main" id="{7FA1D0A2-F36A-ECC6-00E5-19755104A562}"/>
              </a:ext>
            </a:extLst>
          </p:cNvPr>
          <p:cNvPicPr>
            <a:picLocks noChangeAspect="1"/>
          </p:cNvPicPr>
          <p:nvPr/>
        </p:nvPicPr>
        <p:blipFill>
          <a:blip r:embed="rId9"/>
          <a:stretch>
            <a:fillRect/>
          </a:stretch>
        </p:blipFill>
        <p:spPr>
          <a:xfrm>
            <a:off x="6878444" y="5565432"/>
            <a:ext cx="3629531" cy="1057422"/>
          </a:xfrm>
          <a:prstGeom prst="rect">
            <a:avLst/>
          </a:prstGeom>
        </p:spPr>
      </p:pic>
    </p:spTree>
    <p:extLst>
      <p:ext uri="{BB962C8B-B14F-4D97-AF65-F5344CB8AC3E}">
        <p14:creationId xmlns:p14="http://schemas.microsoft.com/office/powerpoint/2010/main" val="361793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B1DD-BA6E-2E48-DDEE-B953DC380238}"/>
              </a:ext>
            </a:extLst>
          </p:cNvPr>
          <p:cNvSpPr>
            <a:spLocks noGrp="1"/>
          </p:cNvSpPr>
          <p:nvPr>
            <p:ph type="title"/>
          </p:nvPr>
        </p:nvSpPr>
        <p:spPr/>
        <p:txBody>
          <a:bodyPr/>
          <a:lstStyle/>
          <a:p>
            <a:r>
              <a:rPr lang="en-US"/>
              <a:t>Runtime Assurance Filter Testing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A089ADC-7C23-BB30-F122-040EEF0F0807}"/>
                  </a:ext>
                </a:extLst>
              </p:cNvPr>
              <p:cNvSpPr>
                <a:spLocks noGrp="1"/>
              </p:cNvSpPr>
              <p:nvPr>
                <p:ph sz="quarter" idx="15"/>
              </p:nvPr>
            </p:nvSpPr>
            <p:spPr>
              <a:xfrm>
                <a:off x="138900" y="960766"/>
                <a:ext cx="7057177" cy="5189070"/>
              </a:xfrm>
            </p:spPr>
            <p:txBody>
              <a:bodyPr/>
              <a:lstStyle/>
              <a:p>
                <a:r>
                  <a:rPr lang="en-US" b="1">
                    <a:solidFill>
                      <a:schemeClr val="bg2"/>
                    </a:solidFill>
                  </a:rPr>
                  <a:t>Initial state space: </a:t>
                </a:r>
                <a:r>
                  <a:rPr lang="en-US"/>
                  <a:t>Attitude quaternions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𝒒</m:t>
                        </m:r>
                      </m:e>
                      <m:sub>
                        <m:r>
                          <a:rPr lang="en-US" i="1">
                            <a:latin typeface="Cambria Math" panose="02040503050406030204" pitchFamily="18" charset="0"/>
                          </a:rPr>
                          <m:t>ℋℬ</m:t>
                        </m:r>
                      </m:sub>
                    </m:sSub>
                  </m:oMath>
                </a14:m>
                <a:endParaRPr lang="en-US"/>
              </a:p>
              <a:p>
                <a:r>
                  <a:rPr lang="en-US" b="1">
                    <a:solidFill>
                      <a:schemeClr val="bg2"/>
                    </a:solidFill>
                  </a:rPr>
                  <a:t>Online adversarial input:</a:t>
                </a:r>
                <a:r>
                  <a:rPr lang="en-US"/>
                  <a:t> Nominal torque inputs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𝝉</m:t>
                        </m:r>
                      </m:e>
                      <m:sub>
                        <m:r>
                          <m:rPr>
                            <m:nor/>
                          </m:rPr>
                          <a:rPr lang="en-US" b="0" i="0" smtClean="0">
                            <a:solidFill>
                              <a:srgbClr val="FF0000"/>
                            </a:solidFill>
                            <a:latin typeface="Cambria Math" panose="02040503050406030204" pitchFamily="18" charset="0"/>
                          </a:rPr>
                          <m:t>nom</m:t>
                        </m:r>
                      </m:sub>
                    </m:sSub>
                  </m:oMath>
                </a14:m>
                <a:endParaRPr lang="en-US"/>
              </a:p>
              <a:p>
                <a:r>
                  <a:rPr lang="en-US" b="1">
                    <a:solidFill>
                      <a:schemeClr val="bg2"/>
                    </a:solidFill>
                  </a:rPr>
                  <a:t>Primary objective: </a:t>
                </a:r>
                <a:r>
                  <a:rPr lang="en-US"/>
                  <a:t>Verify safety filter</a:t>
                </a:r>
              </a:p>
              <a:p>
                <a:r>
                  <a:rPr lang="en-US" b="1">
                    <a:solidFill>
                      <a:schemeClr val="bg2"/>
                    </a:solidFill>
                  </a:rPr>
                  <a:t>Failure definition: </a:t>
                </a:r>
                <a:r>
                  <a:rPr lang="en-US"/>
                  <a:t>Safety Constraint violation</a:t>
                </a:r>
              </a:p>
              <a:p>
                <a:r>
                  <a:rPr lang="en-US"/>
                  <a:t>Monte Carlo Approach</a:t>
                </a:r>
              </a:p>
              <a:p>
                <a:pPr lvl="1"/>
                <a:r>
                  <a:rPr lang="en-US"/>
                  <a:t>Initial conditions:</a:t>
                </a:r>
              </a:p>
              <a:p>
                <a:pPr lvl="1"/>
                <a:r>
                  <a:rPr lang="en-US"/>
                  <a:t>Nominal torque inputs:</a:t>
                </a:r>
              </a:p>
              <a:p>
                <a:r>
                  <a:rPr lang="en-US"/>
                  <a:t>Our Approach</a:t>
                </a:r>
              </a:p>
              <a:p>
                <a:pPr lvl="1"/>
                <a:r>
                  <a:rPr lang="en-US"/>
                  <a:t>Initial conditions: Use combinatorics to generate </a:t>
                </a:r>
                <a:r>
                  <a:rPr lang="en-US" i="1"/>
                  <a:t>3</a:t>
                </a:r>
                <a:r>
                  <a:rPr lang="en-US"/>
                  <a:t>-way tests </a:t>
                </a:r>
              </a:p>
              <a:p>
                <a:pPr marL="290512" lvl="1" indent="0">
                  <a:buNone/>
                </a:pPr>
                <a:r>
                  <a:rPr lang="en-US"/>
                  <a:t>of the 4-element quaternion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𝒒</m:t>
                        </m:r>
                      </m:e>
                      <m:sub>
                        <m:r>
                          <a:rPr lang="en-US" i="1">
                            <a:latin typeface="Cambria Math" panose="02040503050406030204" pitchFamily="18" charset="0"/>
                          </a:rPr>
                          <m:t>ℋℬ</m:t>
                        </m:r>
                      </m:sub>
                    </m:sSub>
                  </m:oMath>
                </a14:m>
                <a:endParaRPr lang="en-US"/>
              </a:p>
              <a:p>
                <a:pPr lvl="1"/>
                <a:r>
                  <a:rPr lang="en-US"/>
                  <a:t>Nominal torque inputs: Monte Carlo tree search with progressive widening (MCTS-PW)</a:t>
                </a:r>
              </a:p>
              <a:p>
                <a:endParaRPr lang="en-US"/>
              </a:p>
              <a:p>
                <a:pPr marL="7937" indent="0">
                  <a:buNone/>
                </a:pPr>
                <a:endParaRPr lang="en-US"/>
              </a:p>
            </p:txBody>
          </p:sp>
        </mc:Choice>
        <mc:Fallback xmlns="">
          <p:sp>
            <p:nvSpPr>
              <p:cNvPr id="5" name="Content Placeholder 4">
                <a:extLst>
                  <a:ext uri="{FF2B5EF4-FFF2-40B4-BE49-F238E27FC236}">
                    <a16:creationId xmlns:a16="http://schemas.microsoft.com/office/drawing/2014/main" id="{9A089ADC-7C23-BB30-F122-040EEF0F0807}"/>
                  </a:ext>
                </a:extLst>
              </p:cNvPr>
              <p:cNvSpPr>
                <a:spLocks noGrp="1" noRot="1" noChangeAspect="1" noMove="1" noResize="1" noEditPoints="1" noAdjustHandles="1" noChangeArrowheads="1" noChangeShapeType="1" noTextEdit="1"/>
              </p:cNvSpPr>
              <p:nvPr>
                <p:ph sz="quarter" idx="15"/>
              </p:nvPr>
            </p:nvSpPr>
            <p:spPr>
              <a:xfrm>
                <a:off x="138900" y="960766"/>
                <a:ext cx="7057177" cy="5189070"/>
              </a:xfrm>
              <a:blipFill>
                <a:blip r:embed="rId3"/>
                <a:stretch>
                  <a:fillRect l="-1037" t="-1763"/>
                </a:stretch>
              </a:blipFill>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2E391C88-837D-9FBB-DD3D-8F8B1FCCC688}"/>
              </a:ext>
            </a:extLst>
          </p:cNvPr>
          <p:cNvGrpSpPr/>
          <p:nvPr/>
        </p:nvGrpSpPr>
        <p:grpSpPr>
          <a:xfrm>
            <a:off x="481784" y="4783786"/>
            <a:ext cx="7328726" cy="970177"/>
            <a:chOff x="1437403" y="4980242"/>
            <a:chExt cx="7328726" cy="970177"/>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6392AE9-D842-9595-4308-01D639F5C3B3}"/>
                    </a:ext>
                  </a:extLst>
                </p:cNvPr>
                <p:cNvSpPr txBox="1"/>
                <p:nvPr/>
              </p:nvSpPr>
              <p:spPr>
                <a:xfrm>
                  <a:off x="1437403" y="5009469"/>
                  <a:ext cx="3729932" cy="91172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𝑅</m:t>
                        </m:r>
                        <m:d>
                          <m:dPr>
                            <m:ctrlPr>
                              <a:rPr lang="en-US" sz="1600" b="0" i="1" smtClean="0">
                                <a:latin typeface="Cambria Math" panose="02040503050406030204" pitchFamily="18" charset="0"/>
                              </a:rPr>
                            </m:ctrlPr>
                          </m:dPr>
                          <m:e>
                            <m:r>
                              <a:rPr lang="en-US" sz="1600" b="1" i="1" smtClean="0">
                                <a:latin typeface="Cambria Math" panose="02040503050406030204" pitchFamily="18" charset="0"/>
                              </a:rPr>
                              <m:t>𝒙</m:t>
                            </m:r>
                            <m:r>
                              <a:rPr lang="en-US" sz="1600" b="0" i="1" smtClean="0">
                                <a:latin typeface="Cambria Math" panose="02040503050406030204" pitchFamily="18" charset="0"/>
                              </a:rPr>
                              <m:t>,</m:t>
                            </m:r>
                            <m:r>
                              <a:rPr lang="en-US" sz="1600" b="0" i="1" smtClean="0">
                                <a:latin typeface="Cambria Math" panose="02040503050406030204" pitchFamily="18" charset="0"/>
                              </a:rPr>
                              <m:t>𝑡</m:t>
                            </m:r>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eqArr>
                              <m:eqArrPr>
                                <m:ctrlPr>
                                  <a:rPr lang="en-US" sz="1600" b="0" i="1" smtClean="0">
                                    <a:latin typeface="Cambria Math" panose="02040503050406030204" pitchFamily="18" charset="0"/>
                                  </a:rPr>
                                </m:ctrlPr>
                              </m:eqArr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𝐸𝑍</m:t>
                                    </m:r>
                                  </m:sub>
                                </m:sSub>
                                <m:d>
                                  <m:dPr>
                                    <m:ctrlPr>
                                      <a:rPr lang="en-US" sz="1600" b="0" i="1" smtClean="0">
                                        <a:latin typeface="Cambria Math" panose="02040503050406030204" pitchFamily="18" charset="0"/>
                                      </a:rPr>
                                    </m:ctrlPr>
                                  </m:dPr>
                                  <m:e>
                                    <m:r>
                                      <a:rPr lang="en-US" sz="1600" b="1" i="1" smtClean="0">
                                        <a:latin typeface="Cambria Math" panose="02040503050406030204" pitchFamily="18" charset="0"/>
                                      </a:rPr>
                                      <m:t>𝒙</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𝐼𝑍</m:t>
                                    </m:r>
                                  </m:sub>
                                </m:sSub>
                                <m:d>
                                  <m:dPr>
                                    <m:ctrlPr>
                                      <a:rPr lang="en-US" sz="1600" b="0" i="1" smtClean="0">
                                        <a:latin typeface="Cambria Math" panose="02040503050406030204" pitchFamily="18" charset="0"/>
                                      </a:rPr>
                                    </m:ctrlPr>
                                  </m:dPr>
                                  <m:e>
                                    <m:r>
                                      <a:rPr lang="en-US" sz="1600" b="1" i="1" smtClean="0">
                                        <a:latin typeface="Cambria Math" panose="02040503050406030204" pitchFamily="18" charset="0"/>
                                      </a:rPr>
                                      <m:t>𝒙</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m:rPr>
                                        <m:nor/>
                                      </m:rPr>
                                      <a:rPr lang="en-US" sz="1600" b="0" i="0" smtClean="0">
                                        <a:latin typeface="Cambria Math" panose="02040503050406030204" pitchFamily="18" charset="0"/>
                                      </a:rPr>
                                      <m:t>bonus</m:t>
                                    </m:r>
                                  </m:sub>
                                </m:sSub>
                                <m:d>
                                  <m:dPr>
                                    <m:ctrlPr>
                                      <a:rPr lang="en-US" sz="1600" b="0" i="1" smtClean="0">
                                        <a:latin typeface="Cambria Math" panose="02040503050406030204" pitchFamily="18" charset="0"/>
                                      </a:rPr>
                                    </m:ctrlPr>
                                  </m:dPr>
                                  <m:e>
                                    <m:r>
                                      <a:rPr lang="en-US" sz="1600" b="1" i="1" smtClean="0">
                                        <a:latin typeface="Cambria Math" panose="02040503050406030204" pitchFamily="18" charset="0"/>
                                      </a:rPr>
                                      <m:t>𝒙</m:t>
                                    </m:r>
                                  </m:e>
                                </m:d>
                                <m:r>
                                  <a:rPr lang="en-US" sz="1600" b="0" i="1" smtClean="0">
                                    <a:latin typeface="Cambria Math" panose="02040503050406030204" pitchFamily="18" charset="0"/>
                                  </a:rPr>
                                  <m:t>,</m:t>
                                </m:r>
                              </m:e>
                              <m:e>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m:rPr>
                                        <m:nor/>
                                      </m:rPr>
                                      <a:rPr lang="en-US" sz="1600" b="0" i="0" smtClean="0">
                                        <a:latin typeface="Cambria Math" panose="02040503050406030204" pitchFamily="18" charset="0"/>
                                      </a:rPr>
                                      <m:t>terminal</m:t>
                                    </m:r>
                                  </m:sub>
                                </m:sSub>
                                <m:r>
                                  <a:rPr lang="en-US" sz="1600" b="0" i="1" smtClean="0">
                                    <a:latin typeface="Cambria Math" panose="02040503050406030204" pitchFamily="18" charset="0"/>
                                  </a:rPr>
                                  <m:t>⋅</m:t>
                                </m:r>
                                <m:r>
                                  <a:rPr lang="en-US" sz="1600" b="0" i="1" smtClean="0">
                                    <a:solidFill>
                                      <a:srgbClr val="D60093"/>
                                    </a:solidFill>
                                    <a:latin typeface="Cambria Math" panose="02040503050406030204" pitchFamily="18" charset="0"/>
                                  </a:rPr>
                                  <m:t>𝑑</m:t>
                                </m:r>
                                <m:d>
                                  <m:dPr>
                                    <m:ctrlPr>
                                      <a:rPr lang="en-US" sz="1600" b="0" i="1" smtClean="0">
                                        <a:solidFill>
                                          <a:srgbClr val="D60093"/>
                                        </a:solidFill>
                                        <a:latin typeface="Cambria Math" panose="02040503050406030204" pitchFamily="18" charset="0"/>
                                      </a:rPr>
                                    </m:ctrlPr>
                                  </m:dPr>
                                  <m:e>
                                    <m:r>
                                      <a:rPr lang="en-US" sz="1600" b="1" i="1" smtClean="0">
                                        <a:solidFill>
                                          <a:srgbClr val="D60093"/>
                                        </a:solidFill>
                                        <a:latin typeface="Cambria Math" panose="02040503050406030204" pitchFamily="18" charset="0"/>
                                      </a:rPr>
                                      <m:t>𝒙</m:t>
                                    </m:r>
                                  </m:e>
                                </m:d>
                                <m:r>
                                  <a:rPr lang="en-US" sz="1600" b="0" i="1" smtClean="0">
                                    <a:latin typeface="Cambria Math" panose="02040503050406030204" pitchFamily="18" charset="0"/>
                                  </a:rPr>
                                  <m:t>,                         </m:t>
                                </m:r>
                              </m:e>
                              <m:e>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m:rPr>
                                        <m:nor/>
                                      </m:rPr>
                                      <a:rPr lang="en-US" sz="1600" b="0" i="0" smtClean="0">
                                        <a:latin typeface="Cambria Math" panose="02040503050406030204" pitchFamily="18" charset="0"/>
                                      </a:rPr>
                                      <m:t>step</m:t>
                                    </m:r>
                                  </m:sub>
                                </m:sSub>
                                <m:r>
                                  <a:rPr lang="en-US" sz="1600" b="0" i="1" smtClean="0">
                                    <a:latin typeface="Cambria Math" panose="02040503050406030204" pitchFamily="18" charset="0"/>
                                  </a:rPr>
                                  <m:t>,                                             </m:t>
                                </m:r>
                              </m:e>
                            </m:eqArr>
                          </m:e>
                        </m:d>
                      </m:oMath>
                    </m:oMathPara>
                  </a14:m>
                  <a:endParaRPr lang="en-US"/>
                </a:p>
              </p:txBody>
            </p:sp>
          </mc:Choice>
          <mc:Fallback xmlns="">
            <p:sp>
              <p:nvSpPr>
                <p:cNvPr id="22" name="TextBox 21">
                  <a:extLst>
                    <a:ext uri="{FF2B5EF4-FFF2-40B4-BE49-F238E27FC236}">
                      <a16:creationId xmlns:a16="http://schemas.microsoft.com/office/drawing/2014/main" id="{86392AE9-D842-9595-4308-01D639F5C3B3}"/>
                    </a:ext>
                  </a:extLst>
                </p:cNvPr>
                <p:cNvSpPr txBox="1">
                  <a:spLocks noRot="1" noChangeAspect="1" noMove="1" noResize="1" noEditPoints="1" noAdjustHandles="1" noChangeArrowheads="1" noChangeShapeType="1" noTextEdit="1"/>
                </p:cNvSpPr>
                <p:nvPr/>
              </p:nvSpPr>
              <p:spPr>
                <a:xfrm>
                  <a:off x="1437403" y="5009469"/>
                  <a:ext cx="3729932" cy="911724"/>
                </a:xfrm>
                <a:prstGeom prst="rect">
                  <a:avLst/>
                </a:prstGeom>
                <a:blipFill>
                  <a:blip r:embed="rId4"/>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CCAA50B4-F9C8-CC73-AB4D-BC9DD7951A63}"/>
                </a:ext>
              </a:extLst>
            </p:cNvPr>
            <p:cNvGrpSpPr/>
            <p:nvPr/>
          </p:nvGrpSpPr>
          <p:grpSpPr>
            <a:xfrm>
              <a:off x="5168010" y="4980242"/>
              <a:ext cx="3598119" cy="970177"/>
              <a:chOff x="5168010" y="4980242"/>
              <a:chExt cx="3598119" cy="970177"/>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7CDBB11-B746-DD87-6EE0-72150436AE6C}"/>
                      </a:ext>
                    </a:extLst>
                  </p:cNvPr>
                  <p:cNvSpPr txBox="1"/>
                  <p:nvPr/>
                </p:nvSpPr>
                <p:spPr>
                  <a:xfrm>
                    <a:off x="5168010" y="5611865"/>
                    <a:ext cx="3488016"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600" i="0">
                              <a:latin typeface="Cambria Math" panose="02040503050406030204" pitchFamily="18" charset="0"/>
                            </a:rPr>
                            <m:t>if</m:t>
                          </m:r>
                          <m:r>
                            <m:rPr>
                              <m:nor/>
                            </m:rPr>
                            <a:rPr lang="en-US" sz="1600" i="0">
                              <a:latin typeface="Cambria Math" panose="02040503050406030204" pitchFamily="18" charset="0"/>
                            </a:rPr>
                            <m:t> </m:t>
                          </m:r>
                          <m:r>
                            <m:rPr>
                              <m:nor/>
                            </m:rPr>
                            <a:rPr lang="en-US" sz="1600" i="0">
                              <a:latin typeface="Cambria Math" panose="02040503050406030204" pitchFamily="18" charset="0"/>
                            </a:rPr>
                            <m:t>no</m:t>
                          </m:r>
                          <m:r>
                            <m:rPr>
                              <m:nor/>
                            </m:rPr>
                            <a:rPr lang="en-US" sz="1600" i="0">
                              <a:latin typeface="Cambria Math" panose="02040503050406030204" pitchFamily="18" charset="0"/>
                            </a:rPr>
                            <m:t> </m:t>
                          </m:r>
                          <m:r>
                            <m:rPr>
                              <m:nor/>
                            </m:rPr>
                            <a:rPr lang="en-US" sz="1600" i="0">
                              <a:latin typeface="Cambria Math" panose="02040503050406030204" pitchFamily="18" charset="0"/>
                            </a:rPr>
                            <m:t>safety</m:t>
                          </m:r>
                          <m:r>
                            <m:rPr>
                              <m:nor/>
                            </m:rPr>
                            <a:rPr lang="en-US" sz="1600" i="0">
                              <a:latin typeface="Cambria Math" panose="02040503050406030204" pitchFamily="18" charset="0"/>
                            </a:rPr>
                            <m:t> </m:t>
                          </m:r>
                          <m:r>
                            <m:rPr>
                              <m:nor/>
                            </m:rPr>
                            <a:rPr lang="en-US" sz="1600" i="0">
                              <a:latin typeface="Cambria Math" panose="02040503050406030204" pitchFamily="18" charset="0"/>
                            </a:rPr>
                            <m:t>violation</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and</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intermediate</m:t>
                          </m:r>
                        </m:oMath>
                      </m:oMathPara>
                    </a14:m>
                    <a:endParaRPr lang="en-US" sz="1600"/>
                  </a:p>
                </p:txBody>
              </p:sp>
            </mc:Choice>
            <mc:Fallback xmlns="">
              <p:sp>
                <p:nvSpPr>
                  <p:cNvPr id="28" name="TextBox 27">
                    <a:extLst>
                      <a:ext uri="{FF2B5EF4-FFF2-40B4-BE49-F238E27FC236}">
                        <a16:creationId xmlns:a16="http://schemas.microsoft.com/office/drawing/2014/main" id="{87CDBB11-B746-DD87-6EE0-72150436AE6C}"/>
                      </a:ext>
                    </a:extLst>
                  </p:cNvPr>
                  <p:cNvSpPr txBox="1">
                    <a:spLocks noRot="1" noChangeAspect="1" noMove="1" noResize="1" noEditPoints="1" noAdjustHandles="1" noChangeArrowheads="1" noChangeShapeType="1" noTextEdit="1"/>
                  </p:cNvSpPr>
                  <p:nvPr/>
                </p:nvSpPr>
                <p:spPr>
                  <a:xfrm>
                    <a:off x="5168010" y="5611865"/>
                    <a:ext cx="3488016" cy="338554"/>
                  </a:xfrm>
                  <a:prstGeom prst="rect">
                    <a:avLst/>
                  </a:prstGeom>
                  <a:blipFill>
                    <a:blip r:embed="rId5"/>
                    <a:stretch>
                      <a:fillRect b="-10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B9054EE-35DB-9000-EB50-179A8E70D9F6}"/>
                      </a:ext>
                    </a:extLst>
                  </p:cNvPr>
                  <p:cNvSpPr txBox="1"/>
                  <p:nvPr/>
                </p:nvSpPr>
                <p:spPr>
                  <a:xfrm>
                    <a:off x="5168010" y="4980242"/>
                    <a:ext cx="1710325"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600" smtClean="0">
                              <a:latin typeface="Cambria Math" panose="02040503050406030204" pitchFamily="18" charset="0"/>
                            </a:rPr>
                            <m:t>if</m:t>
                          </m:r>
                          <m:r>
                            <a:rPr lang="en-US" sz="1600" i="1">
                              <a:latin typeface="Cambria Math" panose="02040503050406030204" pitchFamily="18" charset="0"/>
                            </a:rPr>
                            <m:t> </m:t>
                          </m:r>
                          <m:r>
                            <m:rPr>
                              <m:nor/>
                            </m:rPr>
                            <a:rPr lang="en-US" sz="1600" b="0" i="0" smtClean="0">
                              <a:latin typeface="Cambria Math" panose="02040503050406030204" pitchFamily="18" charset="0"/>
                            </a:rPr>
                            <m:t>safety</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violated</m:t>
                          </m:r>
                        </m:oMath>
                      </m:oMathPara>
                    </a14:m>
                    <a:endParaRPr lang="en-US" sz="1600"/>
                  </a:p>
                </p:txBody>
              </p:sp>
            </mc:Choice>
            <mc:Fallback xmlns="">
              <p:sp>
                <p:nvSpPr>
                  <p:cNvPr id="31" name="TextBox 30">
                    <a:extLst>
                      <a:ext uri="{FF2B5EF4-FFF2-40B4-BE49-F238E27FC236}">
                        <a16:creationId xmlns:a16="http://schemas.microsoft.com/office/drawing/2014/main" id="{AB9054EE-35DB-9000-EB50-179A8E70D9F6}"/>
                      </a:ext>
                    </a:extLst>
                  </p:cNvPr>
                  <p:cNvSpPr txBox="1">
                    <a:spLocks noRot="1" noChangeAspect="1" noMove="1" noResize="1" noEditPoints="1" noAdjustHandles="1" noChangeArrowheads="1" noChangeShapeType="1" noTextEdit="1"/>
                  </p:cNvSpPr>
                  <p:nvPr/>
                </p:nvSpPr>
                <p:spPr>
                  <a:xfrm>
                    <a:off x="5168010" y="4980242"/>
                    <a:ext cx="1710325" cy="338554"/>
                  </a:xfrm>
                  <a:prstGeom prst="rect">
                    <a:avLst/>
                  </a:prstGeom>
                  <a:blipFill>
                    <a:blip r:embed="rId6"/>
                    <a:stretch>
                      <a:fillRect b="-127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BA13207-C181-05EF-3FD2-60D283A0C526}"/>
                      </a:ext>
                    </a:extLst>
                  </p:cNvPr>
                  <p:cNvSpPr txBox="1"/>
                  <p:nvPr/>
                </p:nvSpPr>
                <p:spPr>
                  <a:xfrm>
                    <a:off x="5168010" y="5286274"/>
                    <a:ext cx="3598119"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600" b="0" i="0" smtClean="0">
                              <a:latin typeface="Cambria Math" panose="02040503050406030204" pitchFamily="18" charset="0"/>
                            </a:rPr>
                            <m:t>if</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no</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safety</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violation</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and</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end</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of</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rollout</m:t>
                          </m:r>
                        </m:oMath>
                      </m:oMathPara>
                    </a14:m>
                    <a:endParaRPr lang="en-US" sz="1600"/>
                  </a:p>
                </p:txBody>
              </p:sp>
            </mc:Choice>
            <mc:Fallback xmlns="">
              <p:sp>
                <p:nvSpPr>
                  <p:cNvPr id="33" name="TextBox 32">
                    <a:extLst>
                      <a:ext uri="{FF2B5EF4-FFF2-40B4-BE49-F238E27FC236}">
                        <a16:creationId xmlns:a16="http://schemas.microsoft.com/office/drawing/2014/main" id="{BBA13207-C181-05EF-3FD2-60D283A0C526}"/>
                      </a:ext>
                    </a:extLst>
                  </p:cNvPr>
                  <p:cNvSpPr txBox="1">
                    <a:spLocks noRot="1" noChangeAspect="1" noMove="1" noResize="1" noEditPoints="1" noAdjustHandles="1" noChangeArrowheads="1" noChangeShapeType="1" noTextEdit="1"/>
                  </p:cNvSpPr>
                  <p:nvPr/>
                </p:nvSpPr>
                <p:spPr>
                  <a:xfrm>
                    <a:off x="5168010" y="5286274"/>
                    <a:ext cx="3598119" cy="338554"/>
                  </a:xfrm>
                  <a:prstGeom prst="rect">
                    <a:avLst/>
                  </a:prstGeom>
                  <a:blipFill>
                    <a:blip r:embed="rId7"/>
                    <a:stretch>
                      <a:fillRect b="-12727"/>
                    </a:stretch>
                  </a:blipFill>
                  <a:ln>
                    <a:noFill/>
                  </a:ln>
                </p:spPr>
                <p:txBody>
                  <a:bodyPr/>
                  <a:lstStyle/>
                  <a:p>
                    <a:r>
                      <a:rPr lang="en-US">
                        <a:noFill/>
                      </a:rPr>
                      <a:t> </a:t>
                    </a:r>
                  </a:p>
                </p:txBody>
              </p:sp>
            </mc:Fallback>
          </mc:AlternateContent>
        </p:grpSp>
      </p:grpSp>
      <p:grpSp>
        <p:nvGrpSpPr>
          <p:cNvPr id="3" name="Group 2">
            <a:extLst>
              <a:ext uri="{FF2B5EF4-FFF2-40B4-BE49-F238E27FC236}">
                <a16:creationId xmlns:a16="http://schemas.microsoft.com/office/drawing/2014/main" id="{41B35930-BD21-D040-6B05-C785F82E8C7C}"/>
              </a:ext>
            </a:extLst>
          </p:cNvPr>
          <p:cNvGrpSpPr/>
          <p:nvPr/>
        </p:nvGrpSpPr>
        <p:grpSpPr>
          <a:xfrm>
            <a:off x="2273926" y="2573865"/>
            <a:ext cx="3212846" cy="577547"/>
            <a:chOff x="2273926" y="2573865"/>
            <a:chExt cx="3212846" cy="577547"/>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105604B-0C09-25D0-9C9D-6798ADD4FCB5}"/>
                    </a:ext>
                  </a:extLst>
                </p:cNvPr>
                <p:cNvSpPr txBox="1"/>
                <p:nvPr/>
              </p:nvSpPr>
              <p:spPr>
                <a:xfrm>
                  <a:off x="2273926" y="2573865"/>
                  <a:ext cx="321284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𝒒</m:t>
                            </m:r>
                          </m:e>
                          <m:sub>
                            <m:r>
                              <a:rPr lang="en-US" b="0" i="1" smtClean="0">
                                <a:latin typeface="Cambria Math" panose="02040503050406030204" pitchFamily="18" charset="0"/>
                              </a:rPr>
                              <m:t>ℋℬ</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𝒩</m:t>
                            </m:r>
                            <m:r>
                              <a:rPr lang="en-US" i="1">
                                <a:latin typeface="Cambria Math" panose="02040503050406030204" pitchFamily="18" charset="0"/>
                              </a:rPr>
                              <m:t>(0,1)</m:t>
                            </m:r>
                          </m:e>
                          <m:sup>
                            <m:r>
                              <a:rPr lang="en-US" b="0" i="1" smtClean="0">
                                <a:latin typeface="Cambria Math" panose="02040503050406030204" pitchFamily="18" charset="0"/>
                              </a:rPr>
                              <m:t>4</m:t>
                            </m:r>
                          </m:sup>
                        </m:s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𝒒</m:t>
                            </m:r>
                          </m:e>
                          <m:sub>
                            <m:r>
                              <a:rPr lang="en-US" i="1">
                                <a:latin typeface="Cambria Math" panose="02040503050406030204" pitchFamily="18" charset="0"/>
                              </a:rPr>
                              <m:t>ℋℬ</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𝒒</m:t>
                                </m:r>
                              </m:e>
                              <m:sub>
                                <m:r>
                                  <a:rPr lang="en-US" i="1">
                                    <a:latin typeface="Cambria Math" panose="02040503050406030204" pitchFamily="18" charset="0"/>
                                  </a:rPr>
                                  <m:t>ℋℬ</m:t>
                                </m:r>
                              </m:sub>
                            </m:sSub>
                          </m:e>
                        </m:d>
                      </m:oMath>
                    </m:oMathPara>
                  </a14:m>
                  <a:endParaRPr lang="en-US" b="0"/>
                </a:p>
              </p:txBody>
            </p:sp>
          </mc:Choice>
          <mc:Fallback xmlns="">
            <p:sp>
              <p:nvSpPr>
                <p:cNvPr id="36" name="TextBox 35">
                  <a:extLst>
                    <a:ext uri="{FF2B5EF4-FFF2-40B4-BE49-F238E27FC236}">
                      <a16:creationId xmlns:a16="http://schemas.microsoft.com/office/drawing/2014/main" id="{0105604B-0C09-25D0-9C9D-6798ADD4FCB5}"/>
                    </a:ext>
                  </a:extLst>
                </p:cNvPr>
                <p:cNvSpPr txBox="1">
                  <a:spLocks noRot="1" noChangeAspect="1" noMove="1" noResize="1" noEditPoints="1" noAdjustHandles="1" noChangeArrowheads="1" noChangeShapeType="1" noTextEdit="1"/>
                </p:cNvSpPr>
                <p:nvPr/>
              </p:nvSpPr>
              <p:spPr>
                <a:xfrm>
                  <a:off x="2273926" y="2573865"/>
                  <a:ext cx="3212845" cy="276999"/>
                </a:xfrm>
                <a:prstGeom prst="rect">
                  <a:avLst/>
                </a:prstGeom>
                <a:blipFill>
                  <a:blip r:embed="rId8"/>
                  <a:stretch>
                    <a:fillRect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9475233-3607-7ACD-77BD-3D5FECC36E84}"/>
                    </a:ext>
                  </a:extLst>
                </p:cNvPr>
                <p:cNvSpPr txBox="1"/>
                <p:nvPr/>
              </p:nvSpPr>
              <p:spPr>
                <a:xfrm>
                  <a:off x="2882020" y="2874413"/>
                  <a:ext cx="260475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𝝉</m:t>
                            </m:r>
                          </m:e>
                          <m:sub>
                            <m:r>
                              <m:rPr>
                                <m:nor/>
                              </m:rPr>
                              <a:rPr lang="en-US" b="0" i="0" smtClean="0">
                                <a:solidFill>
                                  <a:srgbClr val="FF0000"/>
                                </a:solidFill>
                                <a:latin typeface="Cambria Math" panose="02040503050406030204" pitchFamily="18" charset="0"/>
                              </a:rPr>
                              <m:t>nom</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𝒰</m:t>
                            </m:r>
                            <m:r>
                              <a:rPr lang="en-US" i="1">
                                <a:latin typeface="Cambria Math" panose="02040503050406030204" pitchFamily="18" charset="0"/>
                              </a:rPr>
                              <m:t>(</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1" i="1" smtClean="0">
                                    <a:latin typeface="Cambria Math" panose="02040503050406030204" pitchFamily="18" charset="0"/>
                                  </a:rPr>
                                  <m:t>𝝉</m:t>
                                </m:r>
                              </m:e>
                              <m:sub>
                                <m:r>
                                  <m:rPr>
                                    <m:nor/>
                                  </m:rPr>
                                  <a:rPr lang="en-US" b="0" i="0" smtClean="0">
                                    <a:latin typeface="Cambria Math" panose="02040503050406030204" pitchFamily="18" charset="0"/>
                                  </a:rPr>
                                  <m:t>max</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𝝉</m:t>
                                </m:r>
                              </m:e>
                              <m:sub>
                                <m:r>
                                  <m:rPr>
                                    <m:nor/>
                                  </m:rPr>
                                  <a:rPr lang="en-US">
                                    <a:latin typeface="Cambria Math" panose="02040503050406030204" pitchFamily="18" charset="0"/>
                                  </a:rPr>
                                  <m:t>max</m:t>
                                </m:r>
                              </m:sub>
                            </m:sSub>
                            <m:r>
                              <a:rPr lang="en-US" i="1">
                                <a:latin typeface="Cambria Math" panose="02040503050406030204" pitchFamily="18" charset="0"/>
                              </a:rPr>
                              <m:t>)</m:t>
                            </m:r>
                          </m:e>
                          <m:sup>
                            <m:r>
                              <a:rPr lang="en-US" b="0" i="1" smtClean="0">
                                <a:latin typeface="Cambria Math" panose="02040503050406030204" pitchFamily="18" charset="0"/>
                              </a:rPr>
                              <m:t>3</m:t>
                            </m:r>
                          </m:sup>
                        </m:sSup>
                      </m:oMath>
                    </m:oMathPara>
                  </a14:m>
                  <a:endParaRPr lang="en-US" b="0"/>
                </a:p>
              </p:txBody>
            </p:sp>
          </mc:Choice>
          <mc:Fallback xmlns="">
            <p:sp>
              <p:nvSpPr>
                <p:cNvPr id="23" name="TextBox 22">
                  <a:extLst>
                    <a:ext uri="{FF2B5EF4-FFF2-40B4-BE49-F238E27FC236}">
                      <a16:creationId xmlns:a16="http://schemas.microsoft.com/office/drawing/2014/main" id="{39475233-3607-7ACD-77BD-3D5FECC36E84}"/>
                    </a:ext>
                  </a:extLst>
                </p:cNvPr>
                <p:cNvSpPr txBox="1">
                  <a:spLocks noRot="1" noChangeAspect="1" noMove="1" noResize="1" noEditPoints="1" noAdjustHandles="1" noChangeArrowheads="1" noChangeShapeType="1" noTextEdit="1"/>
                </p:cNvSpPr>
                <p:nvPr/>
              </p:nvSpPr>
              <p:spPr>
                <a:xfrm>
                  <a:off x="2882020" y="2874413"/>
                  <a:ext cx="2604752" cy="276999"/>
                </a:xfrm>
                <a:prstGeom prst="rect">
                  <a:avLst/>
                </a:prstGeom>
                <a:blipFill>
                  <a:blip r:embed="rId9"/>
                  <a:stretch>
                    <a:fillRect l="-1171" t="-2222" r="-703" b="-3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681A91E-1C39-B0A2-4CCD-816C4E3858C6}"/>
                  </a:ext>
                </a:extLst>
              </p:cNvPr>
              <p:cNvSpPr txBox="1"/>
              <p:nvPr/>
            </p:nvSpPr>
            <p:spPr>
              <a:xfrm>
                <a:off x="481784" y="5912901"/>
                <a:ext cx="3175353"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D60093"/>
                          </a:solidFill>
                          <a:latin typeface="Cambria Math" panose="02040503050406030204" pitchFamily="18" charset="0"/>
                        </a:rPr>
                        <m:t>𝑑</m:t>
                      </m:r>
                      <m:d>
                        <m:dPr>
                          <m:ctrlPr>
                            <a:rPr lang="en-US" sz="1800" b="0" i="1" smtClean="0">
                              <a:solidFill>
                                <a:srgbClr val="D60093"/>
                              </a:solidFill>
                              <a:latin typeface="Cambria Math" panose="02040503050406030204" pitchFamily="18" charset="0"/>
                            </a:rPr>
                          </m:ctrlPr>
                        </m:dPr>
                        <m:e>
                          <m:r>
                            <a:rPr lang="en-US" sz="1800" b="1" i="1" smtClean="0">
                              <a:solidFill>
                                <a:srgbClr val="D60093"/>
                              </a:solidFill>
                              <a:latin typeface="Cambria Math" panose="02040503050406030204" pitchFamily="18" charset="0"/>
                            </a:rPr>
                            <m:t>𝒙</m:t>
                          </m:r>
                        </m:e>
                      </m:d>
                      <m:r>
                        <a:rPr lang="en-US" sz="1800" b="0" i="1" smtClean="0">
                          <a:latin typeface="Cambria Math" panose="02040503050406030204" pitchFamily="18" charset="0"/>
                        </a:rPr>
                        <m:t>=0.5</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h</m:t>
                              </m:r>
                            </m:e>
                            <m:sub>
                              <m:r>
                                <a:rPr lang="en-US" sz="1800" b="0" i="1" smtClean="0">
                                  <a:latin typeface="Cambria Math" panose="02040503050406030204" pitchFamily="18" charset="0"/>
                                </a:rPr>
                                <m:t>𝐸𝑍</m:t>
                              </m:r>
                            </m:sub>
                          </m:sSub>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𝒙</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h</m:t>
                              </m:r>
                            </m:e>
                            <m:sub>
                              <m:r>
                                <a:rPr lang="en-US" sz="1800" b="0" i="1" smtClean="0">
                                  <a:latin typeface="Cambria Math" panose="02040503050406030204" pitchFamily="18" charset="0"/>
                                </a:rPr>
                                <m:t>𝐼𝑍</m:t>
                              </m:r>
                            </m:sub>
                          </m:sSub>
                          <m:d>
                            <m:dPr>
                              <m:ctrlPr>
                                <a:rPr lang="en-US" sz="1800" b="0" i="1" smtClean="0">
                                  <a:latin typeface="Cambria Math" panose="02040503050406030204" pitchFamily="18" charset="0"/>
                                </a:rPr>
                              </m:ctrlPr>
                            </m:dPr>
                            <m:e>
                              <m:r>
                                <a:rPr lang="en-US" b="1" i="1">
                                  <a:latin typeface="Cambria Math" panose="02040503050406030204" pitchFamily="18" charset="0"/>
                                </a:rPr>
                                <m:t>𝒙</m:t>
                              </m:r>
                            </m:e>
                          </m:d>
                        </m:e>
                      </m:d>
                    </m:oMath>
                  </m:oMathPara>
                </a14:m>
                <a:endParaRPr lang="en-US"/>
              </a:p>
            </p:txBody>
          </p:sp>
        </mc:Choice>
        <mc:Fallback xmlns="">
          <p:sp>
            <p:nvSpPr>
              <p:cNvPr id="52" name="TextBox 51">
                <a:extLst>
                  <a:ext uri="{FF2B5EF4-FFF2-40B4-BE49-F238E27FC236}">
                    <a16:creationId xmlns:a16="http://schemas.microsoft.com/office/drawing/2014/main" id="{A681A91E-1C39-B0A2-4CCD-816C4E3858C6}"/>
                  </a:ext>
                </a:extLst>
              </p:cNvPr>
              <p:cNvSpPr txBox="1">
                <a:spLocks noRot="1" noChangeAspect="1" noMove="1" noResize="1" noEditPoints="1" noAdjustHandles="1" noChangeArrowheads="1" noChangeShapeType="1" noTextEdit="1"/>
              </p:cNvSpPr>
              <p:nvPr/>
            </p:nvSpPr>
            <p:spPr>
              <a:xfrm>
                <a:off x="481784" y="5912901"/>
                <a:ext cx="3175353" cy="404983"/>
              </a:xfrm>
              <a:prstGeom prst="rect">
                <a:avLst/>
              </a:prstGeom>
              <a:blipFill>
                <a:blip r:embed="rId10"/>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D1ACB179-574A-86EB-FE9B-58802961B4DA}"/>
              </a:ext>
            </a:extLst>
          </p:cNvPr>
          <p:cNvGrpSpPr/>
          <p:nvPr/>
        </p:nvGrpSpPr>
        <p:grpSpPr>
          <a:xfrm>
            <a:off x="3550650" y="5842095"/>
            <a:ext cx="3963045" cy="600810"/>
            <a:chOff x="3550650" y="5842095"/>
            <a:chExt cx="3963045" cy="600810"/>
          </a:xfrm>
        </p:grpSpPr>
        <p:sp>
          <p:nvSpPr>
            <p:cNvPr id="53" name="Arrow: Right 52">
              <a:extLst>
                <a:ext uri="{FF2B5EF4-FFF2-40B4-BE49-F238E27FC236}">
                  <a16:creationId xmlns:a16="http://schemas.microsoft.com/office/drawing/2014/main" id="{0E016665-EA82-2430-FAE6-570DF4195BCA}"/>
                </a:ext>
              </a:extLst>
            </p:cNvPr>
            <p:cNvSpPr/>
            <p:nvPr/>
          </p:nvSpPr>
          <p:spPr>
            <a:xfrm rot="10800000">
              <a:off x="3550650" y="5968723"/>
              <a:ext cx="1185442" cy="336035"/>
            </a:xfrm>
            <a:prstGeom prst="rightArrow">
              <a:avLst/>
            </a:prstGeom>
            <a:solidFill>
              <a:srgbClr val="D6009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err="1">
                <a:solidFill>
                  <a:schemeClr val="tx1"/>
                </a:solidFill>
              </a:endParaRPr>
            </a:p>
          </p:txBody>
        </p:sp>
        <p:sp>
          <p:nvSpPr>
            <p:cNvPr id="55" name="Rectangle: Rounded Corners 54">
              <a:extLst>
                <a:ext uri="{FF2B5EF4-FFF2-40B4-BE49-F238E27FC236}">
                  <a16:creationId xmlns:a16="http://schemas.microsoft.com/office/drawing/2014/main" id="{87DD06B3-5016-AFF3-FC76-EBC1BF1A5DAA}"/>
                </a:ext>
              </a:extLst>
            </p:cNvPr>
            <p:cNvSpPr/>
            <p:nvPr/>
          </p:nvSpPr>
          <p:spPr>
            <a:xfrm>
              <a:off x="4736092" y="5842095"/>
              <a:ext cx="2777603" cy="600810"/>
            </a:xfrm>
            <a:prstGeom prst="roundRect">
              <a:avLst/>
            </a:prstGeom>
            <a:solidFill>
              <a:srgbClr val="D60093">
                <a:alpha val="5000"/>
              </a:srgbClr>
            </a:solidFill>
            <a:ln w="38100">
              <a:solidFill>
                <a:srgbClr val="D60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D60093"/>
                  </a:solidFill>
                </a:rPr>
                <a:t>Incentivizes safety constraint violation</a:t>
              </a:r>
            </a:p>
          </p:txBody>
        </p:sp>
      </p:grpSp>
      <p:pic>
        <p:nvPicPr>
          <p:cNvPr id="4" name="Picture 3">
            <a:extLst>
              <a:ext uri="{FF2B5EF4-FFF2-40B4-BE49-F238E27FC236}">
                <a16:creationId xmlns:a16="http://schemas.microsoft.com/office/drawing/2014/main" id="{CAA3C789-D718-6E10-0509-EDDCB55607EE}"/>
              </a:ext>
            </a:extLst>
          </p:cNvPr>
          <p:cNvPicPr>
            <a:picLocks noChangeAspect="1"/>
          </p:cNvPicPr>
          <p:nvPr/>
        </p:nvPicPr>
        <p:blipFill>
          <a:blip r:embed="rId11"/>
          <a:stretch>
            <a:fillRect/>
          </a:stretch>
        </p:blipFill>
        <p:spPr>
          <a:xfrm>
            <a:off x="7075536" y="1341331"/>
            <a:ext cx="4468887" cy="2742066"/>
          </a:xfrm>
          <a:prstGeom prst="rect">
            <a:avLst/>
          </a:prstGeom>
        </p:spPr>
      </p:pic>
      <p:grpSp>
        <p:nvGrpSpPr>
          <p:cNvPr id="8" name="Group 7">
            <a:extLst>
              <a:ext uri="{FF2B5EF4-FFF2-40B4-BE49-F238E27FC236}">
                <a16:creationId xmlns:a16="http://schemas.microsoft.com/office/drawing/2014/main" id="{F2526ECC-FFBA-CDC7-8CAD-F57B9C2BC08E}"/>
              </a:ext>
            </a:extLst>
          </p:cNvPr>
          <p:cNvGrpSpPr/>
          <p:nvPr/>
        </p:nvGrpSpPr>
        <p:grpSpPr>
          <a:xfrm>
            <a:off x="7937110" y="4504818"/>
            <a:ext cx="4118193" cy="2133728"/>
            <a:chOff x="7934907" y="4525784"/>
            <a:chExt cx="4118193" cy="2133728"/>
          </a:xfrm>
        </p:grpSpPr>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F9B76F26-EC96-18BF-D377-BFE890FA64A3}"/>
                    </a:ext>
                  </a:extLst>
                </p:cNvPr>
                <p:cNvSpPr/>
                <p:nvPr/>
              </p:nvSpPr>
              <p:spPr>
                <a:xfrm>
                  <a:off x="7934907" y="4895116"/>
                  <a:ext cx="4118193" cy="1764396"/>
                </a:xfrm>
                <a:prstGeom prst="roundRect">
                  <a:avLst/>
                </a:prstGeom>
                <a:solidFill>
                  <a:srgbClr val="FF6600">
                    <a:alpha val="5098"/>
                  </a:srgbClr>
                </a:solid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mj-lt"/>
                    <a:buAutoNum type="arabicPeriod"/>
                  </a:pPr>
                  <a:r>
                    <a:rPr lang="en-US">
                      <a:solidFill>
                        <a:srgbClr val="FF6600"/>
                      </a:solidFill>
                    </a:rPr>
                    <a:t>Generate quaternions </a:t>
                  </a:r>
                  <a14:m>
                    <m:oMath xmlns:m="http://schemas.openxmlformats.org/officeDocument/2006/math">
                      <m:sSub>
                        <m:sSubPr>
                          <m:ctrlPr>
                            <a:rPr lang="en-US" b="1" i="1" smtClean="0">
                              <a:solidFill>
                                <a:srgbClr val="FF6600"/>
                              </a:solidFill>
                              <a:latin typeface="Cambria Math" panose="02040503050406030204" pitchFamily="18" charset="0"/>
                            </a:rPr>
                          </m:ctrlPr>
                        </m:sSubPr>
                        <m:e>
                          <m:r>
                            <a:rPr lang="en-US" b="1" i="1" smtClean="0">
                              <a:solidFill>
                                <a:srgbClr val="FF6600"/>
                              </a:solidFill>
                              <a:latin typeface="Cambria Math" panose="02040503050406030204" pitchFamily="18" charset="0"/>
                            </a:rPr>
                            <m:t>𝒒</m:t>
                          </m:r>
                        </m:e>
                        <m:sub>
                          <m:r>
                            <a:rPr lang="en-US" b="1" i="1" smtClean="0">
                              <a:solidFill>
                                <a:srgbClr val="FF6600"/>
                              </a:solidFill>
                              <a:latin typeface="Cambria Math" panose="02040503050406030204" pitchFamily="18" charset="0"/>
                            </a:rPr>
                            <m:t>ℋℬ</m:t>
                          </m:r>
                        </m:sub>
                      </m:sSub>
                    </m:oMath>
                  </a14:m>
                  <a:r>
                    <a:rPr lang="en-US" b="1">
                      <a:solidFill>
                        <a:srgbClr val="FF6600"/>
                      </a:solidFill>
                    </a:rPr>
                    <a:t> </a:t>
                  </a:r>
                  <a:r>
                    <a:rPr lang="en-US">
                      <a:solidFill>
                        <a:srgbClr val="FF6600"/>
                      </a:solidFill>
                    </a:rPr>
                    <a:t>that sufficiently cover the initial state space</a:t>
                  </a:r>
                </a:p>
                <a:p>
                  <a:pPr marL="342900" indent="-342900">
                    <a:buFont typeface="+mj-lt"/>
                    <a:buAutoNum type="arabicPeriod"/>
                  </a:pPr>
                  <a:r>
                    <a:rPr lang="en-US">
                      <a:solidFill>
                        <a:srgbClr val="FF6600"/>
                      </a:solidFill>
                    </a:rPr>
                    <a:t>Find nominal torque inputs that explore and stress the system’s inclusion and exclusion zone</a:t>
                  </a:r>
                </a:p>
              </p:txBody>
            </p:sp>
          </mc:Choice>
          <mc:Fallback xmlns="">
            <p:sp>
              <p:nvSpPr>
                <p:cNvPr id="6" name="Rectangle: Rounded Corners 5">
                  <a:extLst>
                    <a:ext uri="{FF2B5EF4-FFF2-40B4-BE49-F238E27FC236}">
                      <a16:creationId xmlns:a16="http://schemas.microsoft.com/office/drawing/2014/main" id="{F9B76F26-EC96-18BF-D377-BFE890FA64A3}"/>
                    </a:ext>
                  </a:extLst>
                </p:cNvPr>
                <p:cNvSpPr>
                  <a:spLocks noRot="1" noChangeAspect="1" noMove="1" noResize="1" noEditPoints="1" noAdjustHandles="1" noChangeArrowheads="1" noChangeShapeType="1" noTextEdit="1"/>
                </p:cNvSpPr>
                <p:nvPr/>
              </p:nvSpPr>
              <p:spPr>
                <a:xfrm>
                  <a:off x="7934907" y="4895116"/>
                  <a:ext cx="4118193" cy="1764396"/>
                </a:xfrm>
                <a:prstGeom prst="roundRect">
                  <a:avLst/>
                </a:prstGeom>
                <a:blipFill>
                  <a:blip r:embed="rId12"/>
                  <a:stretch>
                    <a:fillRect t="-339" b="-3729"/>
                  </a:stretch>
                </a:blipFill>
                <a:ln w="38100">
                  <a:solidFill>
                    <a:srgbClr val="FF6600"/>
                  </a:solidFill>
                </a:ln>
                <a:effectLst/>
              </p:spPr>
              <p:txBody>
                <a:bodyPr/>
                <a:lstStyle/>
                <a:p>
                  <a:r>
                    <a:rPr lang="en-US">
                      <a:noFill/>
                    </a:rPr>
                    <a:t> </a:t>
                  </a:r>
                </a:p>
              </p:txBody>
            </p:sp>
          </mc:Fallback>
        </mc:AlternateContent>
        <p:sp>
          <p:nvSpPr>
            <p:cNvPr id="7" name="TextBox 6">
              <a:extLst>
                <a:ext uri="{FF2B5EF4-FFF2-40B4-BE49-F238E27FC236}">
                  <a16:creationId xmlns:a16="http://schemas.microsoft.com/office/drawing/2014/main" id="{531C2AB5-B7F1-8A1E-A881-FA439525C86B}"/>
                </a:ext>
              </a:extLst>
            </p:cNvPr>
            <p:cNvSpPr txBox="1"/>
            <p:nvPr/>
          </p:nvSpPr>
          <p:spPr>
            <a:xfrm>
              <a:off x="8909785" y="4525784"/>
              <a:ext cx="2168435" cy="369332"/>
            </a:xfrm>
            <a:prstGeom prst="rect">
              <a:avLst/>
            </a:prstGeom>
            <a:noFill/>
          </p:spPr>
          <p:txBody>
            <a:bodyPr wrap="square" rtlCol="0">
              <a:spAutoFit/>
            </a:bodyPr>
            <a:lstStyle/>
            <a:p>
              <a:pPr algn="ctr"/>
              <a:r>
                <a:rPr lang="en-US" b="1">
                  <a:solidFill>
                    <a:srgbClr val="FF6600"/>
                  </a:solidFill>
                </a:rPr>
                <a:t>Testing Goals</a:t>
              </a:r>
            </a:p>
          </p:txBody>
        </p:sp>
      </p:grpSp>
    </p:spTree>
    <p:extLst>
      <p:ext uri="{BB962C8B-B14F-4D97-AF65-F5344CB8AC3E}">
        <p14:creationId xmlns:p14="http://schemas.microsoft.com/office/powerpoint/2010/main" val="15981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heme/theme1.xml><?xml version="1.0" encoding="utf-8"?>
<a:theme xmlns:a="http://schemas.openxmlformats.org/drawingml/2006/main" name="2_Corporate Template_Standard Layout">
  <a:themeElements>
    <a:clrScheme name="Custom">
      <a:dk1>
        <a:srgbClr val="000000"/>
      </a:dk1>
      <a:lt1>
        <a:srgbClr val="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03B32E0-D6D5-4796-B491-5C8BF6ACA845}" vid="{A2510312-B030-49C1-834B-D1E8BE3E0F68}"/>
    </a:ext>
  </a:extLst>
</a:theme>
</file>

<file path=ppt/theme/theme2.xml><?xml version="1.0" encoding="utf-8"?>
<a:theme xmlns:a="http://schemas.openxmlformats.org/drawingml/2006/main" name="1_Corporate Template_Standard Titl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Corporate Template.potx" id="{92DF2188-2AE4-4B9C-87DF-FA384DAF2102}" vid="{390B1818-8F47-4186-90ED-C04A1EF0119A}"/>
    </a:ext>
  </a:extLst>
</a:theme>
</file>

<file path=ppt/theme/theme3.xml><?xml version="1.0" encoding="utf-8"?>
<a:theme xmlns:a="http://schemas.openxmlformats.org/drawingml/2006/main" name="4_Corporate Template_Standard Layout–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03B32E0-D6D5-4796-B491-5C8BF6ACA845}" vid="{A2510312-B030-49C1-834B-D1E8BE3E0F68}"/>
    </a:ext>
  </a:extLst>
</a:theme>
</file>

<file path=ppt/theme/theme4.xml><?xml version="1.0" encoding="utf-8"?>
<a:theme xmlns:a="http://schemas.openxmlformats.org/drawingml/2006/main" name="3_Corporate Template_Standard Title–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Corporate Template.potx" id="{92DF2188-2AE4-4B9C-87DF-FA384DAF2102}" vid="{390B1818-8F47-4186-90ED-C04A1EF0119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D13DF7CD90E94CBEBC97C38F562B36" ma:contentTypeVersion="15" ma:contentTypeDescription="Create a new document." ma:contentTypeScope="" ma:versionID="17f2b90e82ee1fd3c995cc71a53956a3">
  <xsd:schema xmlns:xsd="http://www.w3.org/2001/XMLSchema" xmlns:xs="http://www.w3.org/2001/XMLSchema" xmlns:p="http://schemas.microsoft.com/office/2006/metadata/properties" xmlns:ns2="793d5082-375f-4079-b4d1-f21fdcb2d0bb" xmlns:ns3="70fa43ec-ea57-474f-8ace-3dbbce331d3d" targetNamespace="http://schemas.microsoft.com/office/2006/metadata/properties" ma:root="true" ma:fieldsID="1ad38403569f07b466881d0a500d1735" ns2:_="" ns3:_="">
    <xsd:import namespace="793d5082-375f-4079-b4d1-f21fdcb2d0bb"/>
    <xsd:import namespace="70fa43ec-ea57-474f-8ace-3dbbce331d3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d5082-375f-4079-b4d1-f21fdcb2d0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cafb212-bf30-4c1c-b910-2fbed67792c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fa43ec-ea57-474f-8ace-3dbbce331d3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38e509d-087f-4939-b05b-a952fef45b68}" ma:internalName="TaxCatchAll" ma:showField="CatchAllData" ma:web="70fa43ec-ea57-474f-8ace-3dbbce331d3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0fa43ec-ea57-474f-8ace-3dbbce331d3d" xsi:nil="true"/>
    <lcf76f155ced4ddcb4097134ff3c332f xmlns="793d5082-375f-4079-b4d1-f21fdcb2d0b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C82D4F-1F8A-450A-83E6-0A1AA0BB2536}">
  <ds:schemaRefs>
    <ds:schemaRef ds:uri="70fa43ec-ea57-474f-8ace-3dbbce331d3d"/>
    <ds:schemaRef ds:uri="793d5082-375f-4079-b4d1-f21fdcb2d0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65E5EA-66A2-44E3-96CF-6CC0B33FD943}">
  <ds:schemaRefs>
    <ds:schemaRef ds:uri="70fa43ec-ea57-474f-8ace-3dbbce331d3d"/>
    <ds:schemaRef ds:uri="793d5082-375f-4079-b4d1-f21fdcb2d0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ADC47EE-7A12-4812-9985-FF1E5B3F6E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5</Notes>
  <HiddenSlides>0</HiddenSlide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2_Corporate Template_Standard Layout</vt:lpstr>
      <vt:lpstr>1_Corporate Template_Standard Title</vt:lpstr>
      <vt:lpstr>4_Corporate Template_Standard Layout–Security Markings</vt:lpstr>
      <vt:lpstr>3_Corporate Template_Standard Title–Security Markings</vt:lpstr>
      <vt:lpstr>Combinatorial and Adaptive Stress Testing for Spacecraft Runtime Assured Neural Network Control Systems</vt:lpstr>
      <vt:lpstr>Trustworthy Autonomous Systems Require Rigorous Testing</vt:lpstr>
      <vt:lpstr>Our Proposed Testing Approach for Complex Systems</vt:lpstr>
      <vt:lpstr>System Under Test - Autonomous Satellite Attitude Control System </vt:lpstr>
      <vt:lpstr>Runtime Assured Neural Network Control System Architecture</vt:lpstr>
      <vt:lpstr>Initial Condition Generation with t-way Testing</vt:lpstr>
      <vt:lpstr>Adaptive Stress Testing (AST)</vt:lpstr>
      <vt:lpstr>Summary of Tests</vt:lpstr>
      <vt:lpstr>Runtime Assurance Filter Testing</vt:lpstr>
      <vt:lpstr>Runtime Assurance Filter Testing - Test Case Generation Results</vt:lpstr>
      <vt:lpstr>Runtime Assurance Filter Testing </vt:lpstr>
      <vt:lpstr>Runtime Assurance Filter Testing</vt:lpstr>
      <vt:lpstr>Runtime Assured NNCS Testing</vt:lpstr>
      <vt:lpstr>Runtime Assured NNCS Testing Results</vt:lpstr>
      <vt:lpstr>Thank you</vt:lpstr>
      <vt:lpstr>References</vt:lpstr>
      <vt:lpstr>PowerPoint Presentation</vt:lpstr>
      <vt:lpstr>Runtime Assurance Filter Testing - Test Case Generation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Bain</dc:creator>
  <cp:revision>4</cp:revision>
  <cp:lastPrinted>2019-04-16T18:41:31Z</cp:lastPrinted>
  <dcterms:created xsi:type="dcterms:W3CDTF">2018-02-01T16:54:56Z</dcterms:created>
  <dcterms:modified xsi:type="dcterms:W3CDTF">2026-04-20T17:34:38Z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0x01010018D13DF7CD90E94CBEBC97C38F562B36</vt:lpwstr>
  </property>
  <property fmtid="{D5CDD505-2E9C-101B-9397-08002B2CF9AE}" pid="3" name="_dlc_DocIdItemGuid">
    <vt:lpwstr>7cdf2755-2d03-458a-b0dc-e82720082914</vt:lpwstr>
  </property>
  <property fmtid="{D5CDD505-2E9C-101B-9397-08002B2CF9AE}" pid="4" name="MediaServiceImageTags">
    <vt:lpwstr/>
  </property>
</Properties>
</file>