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96" r:id="rId4"/>
    <p:sldMasterId id="2147483864" r:id="rId5"/>
  </p:sldMasterIdLst>
  <p:notesMasterIdLst>
    <p:notesMasterId r:id="rId69"/>
  </p:notesMasterIdLst>
  <p:handoutMasterIdLst>
    <p:handoutMasterId r:id="rId70"/>
  </p:handoutMasterIdLst>
  <p:sldIdLst>
    <p:sldId id="2147477531" r:id="rId6"/>
    <p:sldId id="2147477503" r:id="rId7"/>
    <p:sldId id="2147477524" r:id="rId8"/>
    <p:sldId id="2147477523" r:id="rId9"/>
    <p:sldId id="2147477504" r:id="rId10"/>
    <p:sldId id="2147477482" r:id="rId11"/>
    <p:sldId id="2147477483" r:id="rId12"/>
    <p:sldId id="2147477484" r:id="rId13"/>
    <p:sldId id="2147477485" r:id="rId14"/>
    <p:sldId id="2147477487" r:id="rId15"/>
    <p:sldId id="2147477486" r:id="rId16"/>
    <p:sldId id="2147477495" r:id="rId17"/>
    <p:sldId id="2147477497" r:id="rId18"/>
    <p:sldId id="2147477448" r:id="rId19"/>
    <p:sldId id="2147477496" r:id="rId20"/>
    <p:sldId id="2147477506" r:id="rId21"/>
    <p:sldId id="2147477542" r:id="rId22"/>
    <p:sldId id="2147477541" r:id="rId23"/>
    <p:sldId id="2147477540" r:id="rId24"/>
    <p:sldId id="2147477539" r:id="rId25"/>
    <p:sldId id="2147477511" r:id="rId26"/>
    <p:sldId id="2147477512" r:id="rId27"/>
    <p:sldId id="2147477513" r:id="rId28"/>
    <p:sldId id="2147477515" r:id="rId29"/>
    <p:sldId id="2147477516" r:id="rId30"/>
    <p:sldId id="2147477535" r:id="rId31"/>
    <p:sldId id="2147477537" r:id="rId32"/>
    <p:sldId id="2147477528" r:id="rId33"/>
    <p:sldId id="2147477543" r:id="rId34"/>
    <p:sldId id="2147477492" r:id="rId35"/>
    <p:sldId id="2147477493" r:id="rId36"/>
    <p:sldId id="2147477494" r:id="rId37"/>
    <p:sldId id="2147477488" r:id="rId38"/>
    <p:sldId id="2147477498" r:id="rId39"/>
    <p:sldId id="2147477450" r:id="rId40"/>
    <p:sldId id="2147477507" r:id="rId41"/>
    <p:sldId id="2147477508" r:id="rId42"/>
    <p:sldId id="2147477509" r:id="rId43"/>
    <p:sldId id="2147477510" r:id="rId44"/>
    <p:sldId id="2147477462" r:id="rId45"/>
    <p:sldId id="2147477489" r:id="rId46"/>
    <p:sldId id="2147477499" r:id="rId47"/>
    <p:sldId id="2147477500" r:id="rId48"/>
    <p:sldId id="2147477501" r:id="rId49"/>
    <p:sldId id="2147477505" r:id="rId50"/>
    <p:sldId id="2147477502" r:id="rId51"/>
    <p:sldId id="2147477525" r:id="rId52"/>
    <p:sldId id="2147477519" r:id="rId53"/>
    <p:sldId id="2147477520" r:id="rId54"/>
    <p:sldId id="2147477517" r:id="rId55"/>
    <p:sldId id="2147477522" r:id="rId56"/>
    <p:sldId id="2147477521" r:id="rId57"/>
    <p:sldId id="2147477514" r:id="rId58"/>
    <p:sldId id="2147477490" r:id="rId59"/>
    <p:sldId id="2147477491" r:id="rId60"/>
    <p:sldId id="2147477532" r:id="rId61"/>
    <p:sldId id="2147477533" r:id="rId62"/>
    <p:sldId id="2147477518" r:id="rId63"/>
    <p:sldId id="2147477526" r:id="rId64"/>
    <p:sldId id="2147477527" r:id="rId65"/>
    <p:sldId id="2147477534" r:id="rId66"/>
    <p:sldId id="2147477529" r:id="rId67"/>
    <p:sldId id="2147477530" r:id="rId68"/>
  </p:sldIdLst>
  <p:sldSz cx="18288000" cy="10287000"/>
  <p:notesSz cx="6858000" cy="9144000"/>
  <p:embeddedFontLst>
    <p:embeddedFont>
      <p:font typeface="Anova Bold" panose="020B0604020202020204" charset="0"/>
      <p:bold r:id="rId71"/>
      <p:italic r:id="rId72"/>
      <p:boldItalic r:id="rId73"/>
    </p:embeddedFont>
    <p:embeddedFont>
      <p:font typeface="Anova Light" panose="020B0604020202020204" charset="0"/>
      <p:regular r:id="rId74"/>
      <p:italic r:id="rId75"/>
    </p:embeddedFont>
    <p:embeddedFont>
      <p:font typeface="Cambria Math" panose="02040503050406030204" pitchFamily="18" charset="0"/>
      <p:regular r:id="rId76"/>
    </p:embeddedFont>
  </p:embeddedFontLst>
  <p:custDataLst>
    <p:tags r:id="rId77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C3829F-2C56-4915-AA34-5F93EE359221}">
          <p14:sldIdLst>
            <p14:sldId id="2147477531"/>
            <p14:sldId id="2147477503"/>
            <p14:sldId id="2147477524"/>
            <p14:sldId id="2147477523"/>
            <p14:sldId id="2147477504"/>
            <p14:sldId id="2147477482"/>
            <p14:sldId id="2147477483"/>
            <p14:sldId id="2147477484"/>
            <p14:sldId id="2147477485"/>
            <p14:sldId id="2147477487"/>
            <p14:sldId id="2147477486"/>
            <p14:sldId id="2147477495"/>
            <p14:sldId id="2147477497"/>
            <p14:sldId id="2147477448"/>
            <p14:sldId id="2147477496"/>
            <p14:sldId id="2147477506"/>
            <p14:sldId id="2147477542"/>
            <p14:sldId id="2147477541"/>
            <p14:sldId id="2147477540"/>
            <p14:sldId id="2147477539"/>
            <p14:sldId id="2147477511"/>
            <p14:sldId id="2147477512"/>
            <p14:sldId id="2147477513"/>
            <p14:sldId id="2147477515"/>
            <p14:sldId id="2147477516"/>
            <p14:sldId id="2147477535"/>
            <p14:sldId id="2147477537"/>
            <p14:sldId id="2147477528"/>
            <p14:sldId id="2147477543"/>
            <p14:sldId id="2147477492"/>
            <p14:sldId id="2147477493"/>
            <p14:sldId id="2147477494"/>
            <p14:sldId id="2147477488"/>
            <p14:sldId id="2147477498"/>
            <p14:sldId id="2147477450"/>
            <p14:sldId id="2147477507"/>
            <p14:sldId id="2147477508"/>
            <p14:sldId id="2147477509"/>
            <p14:sldId id="2147477510"/>
            <p14:sldId id="2147477462"/>
          </p14:sldIdLst>
        </p14:section>
        <p14:section name="To be deleted" id="{B2CF55F5-51B2-43BB-A03B-206FFC768A66}">
          <p14:sldIdLst>
            <p14:sldId id="2147477489"/>
            <p14:sldId id="2147477499"/>
            <p14:sldId id="2147477500"/>
            <p14:sldId id="2147477501"/>
            <p14:sldId id="2147477505"/>
            <p14:sldId id="2147477502"/>
            <p14:sldId id="2147477525"/>
            <p14:sldId id="2147477519"/>
            <p14:sldId id="2147477520"/>
            <p14:sldId id="2147477517"/>
            <p14:sldId id="2147477522"/>
            <p14:sldId id="2147477521"/>
            <p14:sldId id="2147477514"/>
            <p14:sldId id="2147477490"/>
            <p14:sldId id="2147477491"/>
            <p14:sldId id="2147477532"/>
            <p14:sldId id="2147477533"/>
            <p14:sldId id="2147477518"/>
            <p14:sldId id="2147477526"/>
            <p14:sldId id="2147477527"/>
            <p14:sldId id="2147477534"/>
            <p14:sldId id="2147477529"/>
            <p14:sldId id="21474775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81CAF-BA71-4D98-A92E-EF79AE975B16}" v="31" dt="2026-04-20T15:59:36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2" autoAdjust="0"/>
    <p:restoredTop sz="96247" autoAdjust="0"/>
  </p:normalViewPr>
  <p:slideViewPr>
    <p:cSldViewPr snapToGrid="0">
      <p:cViewPr varScale="1">
        <p:scale>
          <a:sx n="74" d="100"/>
          <a:sy n="74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8/10/relationships/authors" Target="author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font" Target="fonts/font4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77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2.fntdata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font" Target="fonts/font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6.fntdata"/><Relationship Id="rId7" Type="http://schemas.openxmlformats.org/officeDocument/2006/relationships/slide" Target="slides/slide2.xml"/><Relationship Id="rId71" Type="http://schemas.openxmlformats.org/officeDocument/2006/relationships/font" Target="fonts/font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b King" userId="730df217-dedb-48f5-9b0f-f3ecd38fe447" providerId="ADAL" clId="{E0E41F90-E5F7-4962-A394-DEDDE9152D8E}"/>
    <pc:docChg chg="addSld delSld modSld sldOrd modSection">
      <pc:chgData name="Caleb King" userId="730df217-dedb-48f5-9b0f-f3ecd38fe447" providerId="ADAL" clId="{E0E41F90-E5F7-4962-A394-DEDDE9152D8E}" dt="2026-04-20T15:59:36.542" v="161" actId="20577"/>
      <pc:docMkLst>
        <pc:docMk/>
      </pc:docMkLst>
      <pc:sldChg chg="modSp">
        <pc:chgData name="Caleb King" userId="730df217-dedb-48f5-9b0f-f3ecd38fe447" providerId="ADAL" clId="{E0E41F90-E5F7-4962-A394-DEDDE9152D8E}" dt="2026-04-20T15:59:36.542" v="161" actId="20577"/>
        <pc:sldMkLst>
          <pc:docMk/>
          <pc:sldMk cId="2768708053" sldId="2147477495"/>
        </pc:sldMkLst>
        <pc:spChg chg="mod">
          <ac:chgData name="Caleb King" userId="730df217-dedb-48f5-9b0f-f3ecd38fe447" providerId="ADAL" clId="{E0E41F90-E5F7-4962-A394-DEDDE9152D8E}" dt="2026-04-20T15:59:36.542" v="161" actId="20577"/>
          <ac:spMkLst>
            <pc:docMk/>
            <pc:sldMk cId="2768708053" sldId="2147477495"/>
            <ac:spMk id="4" creationId="{81318137-D9CA-CA91-CFE1-8C222889B4C4}"/>
          </ac:spMkLst>
        </pc:spChg>
      </pc:sldChg>
      <pc:sldChg chg="modSp">
        <pc:chgData name="Caleb King" userId="730df217-dedb-48f5-9b0f-f3ecd38fe447" providerId="ADAL" clId="{E0E41F90-E5F7-4962-A394-DEDDE9152D8E}" dt="2026-04-20T15:59:16.784" v="158" actId="20577"/>
        <pc:sldMkLst>
          <pc:docMk/>
          <pc:sldMk cId="2960322868" sldId="2147477511"/>
        </pc:sldMkLst>
        <pc:spChg chg="mod">
          <ac:chgData name="Caleb King" userId="730df217-dedb-48f5-9b0f-f3ecd38fe447" providerId="ADAL" clId="{E0E41F90-E5F7-4962-A394-DEDDE9152D8E}" dt="2026-04-20T15:59:16.784" v="158" actId="20577"/>
          <ac:spMkLst>
            <pc:docMk/>
            <pc:sldMk cId="2960322868" sldId="2147477511"/>
            <ac:spMk id="4" creationId="{E08A6925-77EC-6566-B108-AB05650FD855}"/>
          </ac:spMkLst>
        </pc:spChg>
      </pc:sldChg>
      <pc:sldChg chg="modSp mod">
        <pc:chgData name="Caleb King" userId="730df217-dedb-48f5-9b0f-f3ecd38fe447" providerId="ADAL" clId="{E0E41F90-E5F7-4962-A394-DEDDE9152D8E}" dt="2026-04-20T15:30:33.237" v="133" actId="1076"/>
        <pc:sldMkLst>
          <pc:docMk/>
          <pc:sldMk cId="1536692284" sldId="2147477515"/>
        </pc:sldMkLst>
        <pc:spChg chg="mod">
          <ac:chgData name="Caleb King" userId="730df217-dedb-48f5-9b0f-f3ecd38fe447" providerId="ADAL" clId="{E0E41F90-E5F7-4962-A394-DEDDE9152D8E}" dt="2026-04-20T15:30:13.223" v="131" actId="20577"/>
          <ac:spMkLst>
            <pc:docMk/>
            <pc:sldMk cId="1536692284" sldId="2147477515"/>
            <ac:spMk id="4" creationId="{511CE6E2-C110-3CD6-9A04-5B58604F3638}"/>
          </ac:spMkLst>
        </pc:spChg>
        <pc:graphicFrameChg chg="mod">
          <ac:chgData name="Caleb King" userId="730df217-dedb-48f5-9b0f-f3ecd38fe447" providerId="ADAL" clId="{E0E41F90-E5F7-4962-A394-DEDDE9152D8E}" dt="2026-04-20T15:30:28.714" v="132" actId="1076"/>
          <ac:graphicFrameMkLst>
            <pc:docMk/>
            <pc:sldMk cId="1536692284" sldId="2147477515"/>
            <ac:graphicFrameMk id="2" creationId="{03ED25C4-1452-F6CC-76C1-21CEFE6159F1}"/>
          </ac:graphicFrameMkLst>
        </pc:graphicFrameChg>
        <pc:graphicFrameChg chg="mod">
          <ac:chgData name="Caleb King" userId="730df217-dedb-48f5-9b0f-f3ecd38fe447" providerId="ADAL" clId="{E0E41F90-E5F7-4962-A394-DEDDE9152D8E}" dt="2026-04-20T15:30:33.237" v="133" actId="1076"/>
          <ac:graphicFrameMkLst>
            <pc:docMk/>
            <pc:sldMk cId="1536692284" sldId="2147477515"/>
            <ac:graphicFrameMk id="6" creationId="{7B13ACF6-9E28-B3A3-6B28-90B4AB115758}"/>
          </ac:graphicFrameMkLst>
        </pc:graphicFrameChg>
        <pc:picChg chg="mod">
          <ac:chgData name="Caleb King" userId="730df217-dedb-48f5-9b0f-f3ecd38fe447" providerId="ADAL" clId="{E0E41F90-E5F7-4962-A394-DEDDE9152D8E}" dt="2026-04-20T15:30:28.714" v="132" actId="1076"/>
          <ac:picMkLst>
            <pc:docMk/>
            <pc:sldMk cId="1536692284" sldId="2147477515"/>
            <ac:picMk id="7" creationId="{35F9164D-F772-B141-5B2E-BB3E530ACD03}"/>
          </ac:picMkLst>
        </pc:picChg>
        <pc:picChg chg="mod">
          <ac:chgData name="Caleb King" userId="730df217-dedb-48f5-9b0f-f3ecd38fe447" providerId="ADAL" clId="{E0E41F90-E5F7-4962-A394-DEDDE9152D8E}" dt="2026-04-20T15:30:33.237" v="133" actId="1076"/>
          <ac:picMkLst>
            <pc:docMk/>
            <pc:sldMk cId="1536692284" sldId="2147477515"/>
            <ac:picMk id="8" creationId="{7020B5CD-5160-6A9E-DC49-15401D051F25}"/>
          </ac:picMkLst>
        </pc:picChg>
      </pc:sldChg>
      <pc:sldChg chg="del">
        <pc:chgData name="Caleb King" userId="730df217-dedb-48f5-9b0f-f3ecd38fe447" providerId="ADAL" clId="{E0E41F90-E5F7-4962-A394-DEDDE9152D8E}" dt="2026-04-20T15:19:06.054" v="26" actId="2696"/>
        <pc:sldMkLst>
          <pc:docMk/>
          <pc:sldMk cId="3371099024" sldId="2147477536"/>
        </pc:sldMkLst>
      </pc:sldChg>
      <pc:sldChg chg="addSp modSp mod">
        <pc:chgData name="Caleb King" userId="730df217-dedb-48f5-9b0f-f3ecd38fe447" providerId="ADAL" clId="{E0E41F90-E5F7-4962-A394-DEDDE9152D8E}" dt="2026-04-20T15:18:04.760" v="15" actId="1076"/>
        <pc:sldMkLst>
          <pc:docMk/>
          <pc:sldMk cId="2487082882" sldId="2147477537"/>
        </pc:sldMkLst>
        <pc:spChg chg="add mod">
          <ac:chgData name="Caleb King" userId="730df217-dedb-48f5-9b0f-f3ecd38fe447" providerId="ADAL" clId="{E0E41F90-E5F7-4962-A394-DEDDE9152D8E}" dt="2026-04-20T15:18:04.760" v="15" actId="1076"/>
          <ac:spMkLst>
            <pc:docMk/>
            <pc:sldMk cId="2487082882" sldId="2147477537"/>
            <ac:spMk id="2" creationId="{03E697FB-EAC8-8F34-6EFF-5DAE59110507}"/>
          </ac:spMkLst>
        </pc:spChg>
        <pc:spChg chg="mod">
          <ac:chgData name="Caleb King" userId="730df217-dedb-48f5-9b0f-f3ecd38fe447" providerId="ADAL" clId="{E0E41F90-E5F7-4962-A394-DEDDE9152D8E}" dt="2026-04-20T15:17:25.919" v="1" actId="1076"/>
          <ac:spMkLst>
            <pc:docMk/>
            <pc:sldMk cId="2487082882" sldId="2147477537"/>
            <ac:spMk id="3" creationId="{D8F77639-0761-3A53-2D21-033FC86CEA7F}"/>
          </ac:spMkLst>
        </pc:spChg>
        <pc:picChg chg="mod">
          <ac:chgData name="Caleb King" userId="730df217-dedb-48f5-9b0f-f3ecd38fe447" providerId="ADAL" clId="{E0E41F90-E5F7-4962-A394-DEDDE9152D8E}" dt="2026-04-20T15:17:19.966" v="0" actId="14826"/>
          <ac:picMkLst>
            <pc:docMk/>
            <pc:sldMk cId="2487082882" sldId="2147477537"/>
            <ac:picMk id="6" creationId="{5F9769B9-83F3-8B5B-8690-B0BCE3C2C9E5}"/>
          </ac:picMkLst>
        </pc:picChg>
      </pc:sldChg>
      <pc:sldChg chg="modSp add mod ord">
        <pc:chgData name="Caleb King" userId="730df217-dedb-48f5-9b0f-f3ecd38fe447" providerId="ADAL" clId="{E0E41F90-E5F7-4962-A394-DEDDE9152D8E}" dt="2026-04-20T15:19:23.747" v="27" actId="14826"/>
        <pc:sldMkLst>
          <pc:docMk/>
          <pc:sldMk cId="2573953477" sldId="2147477543"/>
        </pc:sldMkLst>
        <pc:spChg chg="mod">
          <ac:chgData name="Caleb King" userId="730df217-dedb-48f5-9b0f-f3ecd38fe447" providerId="ADAL" clId="{E0E41F90-E5F7-4962-A394-DEDDE9152D8E}" dt="2026-04-20T15:18:57.150" v="23" actId="20577"/>
          <ac:spMkLst>
            <pc:docMk/>
            <pc:sldMk cId="2573953477" sldId="2147477543"/>
            <ac:spMk id="3" creationId="{1E0306E0-D246-047A-2CFD-14139EA7DDCB}"/>
          </ac:spMkLst>
        </pc:spChg>
        <pc:picChg chg="mod">
          <ac:chgData name="Caleb King" userId="730df217-dedb-48f5-9b0f-f3ecd38fe447" providerId="ADAL" clId="{E0E41F90-E5F7-4962-A394-DEDDE9152D8E}" dt="2026-04-20T15:19:23.747" v="27" actId="14826"/>
          <ac:picMkLst>
            <pc:docMk/>
            <pc:sldMk cId="2573953477" sldId="2147477543"/>
            <ac:picMk id="6" creationId="{A76B108A-C87B-9EF2-6C40-5AFD3F8CAA0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theme" Target="../theme/theme4.xml"/><Relationship Id="rId4" Type="http://schemas.openxmlformats.org/officeDocument/2006/relationships/image" Target="../media/image9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4/20/2026</a:t>
            </a:fld>
            <a:endParaRPr lang="en-US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an observation at X. What’s the probability it comes from distribution A? distribution 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7441-B7D1-4E5F-4068-7BBA8FF4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DBA31-48ED-91FF-53F0-6ED0195A1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C3E58-39AE-4CAA-4803-72E9A366E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8767-11BC-624E-2715-AFF7B50C5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2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746A7-0B48-66B9-426B-E8ABE1183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8DB96-B6A5-7300-D16F-6CD658B00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8D38B-4EB8-89DF-780F-E93FEC7A8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34791-B80B-FE30-8EF0-36480F9E0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3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F14EB-62DD-27DE-5A42-2E403E48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8E97E-0171-633C-05E9-2ED5516E3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9BA4C8-3C45-E186-6417-804EE5C0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F8FB1-D8D5-468D-E3A6-154F3A0D0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86618-1819-5FC2-06E4-3C811008E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582DB-93BF-1503-7272-CAC2994EE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8DA36F-1BA7-A3E1-60C5-283A85F1E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E0AB4-80A3-E75E-B468-27353AB44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D33C-3D43-5E3C-A6B1-A387D1D8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4533B-D909-8C10-96FD-D0B8FB849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47A20-6D0A-FC92-991C-B483B32E6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A8820-9F20-09ED-662A-A6EE9FB0B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29125-6D8E-266C-ED4C-7F1006E9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344E3-C58B-ADB6-8946-A711132EB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B3416-EAD4-0DBB-5DC0-3E4585B4C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349B-B602-D83A-D6D9-A965D2ABC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3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606A-3BA5-180A-E000-C494D839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2D20A3-08FE-F87B-F3EC-14AD8EAC4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4A2932-DB39-E62A-E3FC-27C26CE24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82F2-2789-8FE3-BDD1-6CDFF7158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6778-BFF2-4E8B-FDEE-2FEF2DDC8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DA06A-250D-8DBD-24F5-38E32F70A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E454E-9BD5-EBC4-A962-744DD1ADA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Might want to point out either here or as you go through the next slides that these categories hold for clustering techniques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936BD-D3D5-804B-C10E-DB4D48D81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8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0105-19B6-6726-8909-BD9085570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537E1-C13C-1520-973B-D36082F43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41FC1-4E7A-FC5B-0C02-6FCB136C5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9F7A5-4754-DA70-4376-B249A7573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1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D55A-7581-31C0-A9B4-373448B38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8BAA8-B20D-4F5A-325A-3342E22B6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A481F-668B-5535-A2F6-05C17B94B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D3A0D-2B86-A8A5-835B-5E7330052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C3A8-DE0D-571D-96FC-A1B8C8C9C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062A5-9818-C93C-D7A6-A69951BAE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D6F4E-DF4E-89BC-F143-3D91F23B3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BCD2C-4ADB-A462-4E5A-558CE462D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62AE-4387-792B-56DD-F80FB27F6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E64100-41B2-709A-FF28-6D1D2F14D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01B3BB-7C79-3339-359C-C931F47AF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A9C72-CF57-C424-760F-2D08733D9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F5DC-FA2F-FC93-0CC5-99F9122F2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1CEB5-1981-1938-C906-B5C75BA88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3D48A-32D3-6F69-8AC4-851F76BF8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650D-957A-A854-051B-86B877FB8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2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C4EF46A2-9381-4C51-8277-3C7F2938E9F9}" type="slidenum">
              <a:rPr lang="en-US" smtClean="0"/>
              <a:pPr algn="l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2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v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63F5D-D24A-310A-0524-1C3A65171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 r="3408" b="5721"/>
          <a:stretch/>
        </p:blipFill>
        <p:spPr>
          <a:xfrm>
            <a:off x="1140921" y="0"/>
            <a:ext cx="17147079" cy="7756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9540" y="8250558"/>
            <a:ext cx="3731160" cy="11193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2616486"/>
            <a:ext cx="15778269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1" y="3909148"/>
            <a:ext cx="15778269" cy="92333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tx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1529713" cy="105752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42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139BC08-9317-E2A8-A565-9F6E50F68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644902"/>
            <a:ext cx="16050831" cy="99719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7200" dirty="0"/>
            </a:lvl1pPr>
          </a:lstStyle>
          <a:p>
            <a:pPr marL="0" lvl="0" indent="-365760">
              <a:buClr>
                <a:schemeClr val="accent5"/>
              </a:buClr>
              <a:buFont typeface="Anova Light" panose="020B0403020203020204" pitchFamily="34" charset="0"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Title Only Left _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139BC08-9317-E2A8-A565-9F6E50F68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644902"/>
            <a:ext cx="16261846" cy="997196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7200" dirty="0">
                <a:solidFill>
                  <a:schemeClr val="bg1"/>
                </a:solidFill>
              </a:defRPr>
            </a:lvl1pPr>
          </a:lstStyle>
          <a:p>
            <a:pPr marL="0" lvl="0" indent="-365760">
              <a:buClr>
                <a:schemeClr val="accent5"/>
              </a:buClr>
              <a:buFont typeface="Anova Light" panose="020B0403020203020204" pitchFamily="34" charset="0"/>
            </a:pPr>
            <a:r>
              <a:rPr lang="en-US"/>
              <a:t>Click to Add Slide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175AF-F2E1-7AAB-99FB-3D37F9D39C67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bg1"/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CA6C59-7247-9351-285E-AF0C87C0E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158" y="9391039"/>
            <a:ext cx="1105505" cy="663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04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Highligh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3E413B7-34CE-5E55-670D-E6FC7CAF0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196" y="2096512"/>
            <a:ext cx="15141608" cy="6093976"/>
          </a:xfr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8800" dirty="0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-365760">
              <a:buClr>
                <a:schemeClr val="accent5"/>
              </a:buClr>
              <a:buFont typeface="Anova Light" panose="020B0403020203020204" pitchFamily="34" charset="0"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Product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AEDDF-B36D-D988-631F-3B35B4D40E7B}"/>
              </a:ext>
            </a:extLst>
          </p:cNvPr>
          <p:cNvSpPr/>
          <p:nvPr userDrawn="1"/>
        </p:nvSpPr>
        <p:spPr>
          <a:xfrm>
            <a:off x="2201091" y="7383606"/>
            <a:ext cx="13885815" cy="1615827"/>
          </a:xfrm>
          <a:prstGeom prst="rect">
            <a:avLst/>
          </a:prstGeom>
        </p:spPr>
        <p:txBody>
          <a:bodyPr wrap="square" lIns="137160" tIns="68580" rIns="137160" bIns="6858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/>
              <a:t>Click to add text</a:t>
            </a:r>
          </a:p>
          <a:p>
            <a:pPr algn="ctr"/>
            <a:endParaRPr lang="en-US" sz="480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42F91F0-105A-134F-5F9D-3BE010E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620" y="1287567"/>
            <a:ext cx="15176757" cy="5803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3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Blue Highlight Statement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FA281E-D72A-4667-DBF5-E7ABC1D37943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bg1"/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8559FED-8FA9-57CB-BF77-83A257DF5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158" y="9391039"/>
            <a:ext cx="1105505" cy="66330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B41458-8128-38ED-3F33-2A63779DDE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8288000" cy="709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0E81-57AF-3114-5AD3-D68591B24F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538" y="7692773"/>
            <a:ext cx="14933612" cy="1560562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3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63F5D-D24A-310A-0524-1C3A651712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0" r="3408" b="5721"/>
          <a:stretch/>
        </p:blipFill>
        <p:spPr>
          <a:xfrm>
            <a:off x="1140921" y="0"/>
            <a:ext cx="17147079" cy="7756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99540" y="8250558"/>
            <a:ext cx="3731160" cy="11193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2616486"/>
            <a:ext cx="15778269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1" y="3909148"/>
            <a:ext cx="15778269" cy="92333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tx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1529713" cy="1057522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925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losing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72881-E0BA-7F50-5A98-2D32BBAEAB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2726" y="3952118"/>
            <a:ext cx="7942547" cy="2382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48039-CBC1-69DC-D5C9-6DCBAB8520E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3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0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18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3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0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MP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23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0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5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nten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04AED56-6246-081F-B0EE-3B63B634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A33F7E7-3A7F-8A81-C844-2E7B0BB54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562100"/>
            <a:ext cx="15773400" cy="549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35968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E903A-661D-601E-E77C-7B4AE24E8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46304"/>
            <a:ext cx="10454886" cy="99719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7200" dirty="0"/>
            </a:lvl1pPr>
          </a:lstStyle>
          <a:p>
            <a:pPr marL="0" lvl="0" indent="-365760">
              <a:buClr>
                <a:schemeClr val="accent5"/>
              </a:buClr>
              <a:buFont typeface="Anova Light" panose="020B0403020203020204" pitchFamily="34" charset="0"/>
            </a:pPr>
            <a:r>
              <a:rPr lang="en-US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8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Title &amp; Subtitle Left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35968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E903A-661D-601E-E77C-7B4AE24E8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4146304"/>
            <a:ext cx="10724709" cy="997196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7200" dirty="0">
                <a:solidFill>
                  <a:schemeClr val="bg1"/>
                </a:solidFill>
              </a:defRPr>
            </a:lvl1pPr>
          </a:lstStyle>
          <a:p>
            <a:pPr marL="0" lvl="0" indent="-365760">
              <a:buClr>
                <a:schemeClr val="accent5"/>
              </a:buClr>
              <a:buFont typeface="Anova Light" panose="020B0403020203020204" pitchFamily="34" charset="0"/>
            </a:pPr>
            <a:r>
              <a:rPr lang="en-US"/>
              <a:t>Click to Add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2CCED-A3FD-FC80-C531-7FF6AF5F7A5A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bg1"/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B9579C-B750-789A-81D3-9C4C0F3BE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158" y="9391039"/>
            <a:ext cx="1105505" cy="663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5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E6ABC84-417B-6DFE-AC8C-04CF1F19FBA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158" y="9391039"/>
            <a:ext cx="1105505" cy="663303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A52BCD0-C669-F30C-BEDF-5B0B3BF1BCC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18614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9" r:id="rId2"/>
    <p:sldLayoutId id="2147483900" r:id="rId3"/>
    <p:sldLayoutId id="2147483902" r:id="rId4"/>
    <p:sldLayoutId id="2147483904" r:id="rId5"/>
    <p:sldLayoutId id="2147483906" r:id="rId6"/>
    <p:sldLayoutId id="2147483908" r:id="rId7"/>
    <p:sldLayoutId id="2147483909" r:id="rId8"/>
    <p:sldLayoutId id="2147483911" r:id="rId9"/>
    <p:sldLayoutId id="2147483913" r:id="rId10"/>
    <p:sldLayoutId id="2147483915" r:id="rId11"/>
    <p:sldLayoutId id="2147483928" r:id="rId12"/>
    <p:sldLayoutId id="2147483920" r:id="rId13"/>
    <p:sldLayoutId id="2147483922" r:id="rId14"/>
    <p:sldLayoutId id="2147483924" r:id="rId15"/>
    <p:sldLayoutId id="2147483925" r:id="rId16"/>
    <p:sldLayoutId id="214748392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0">
                <a:solidFill>
                  <a:schemeClr val="bg1"/>
                </a:solidFill>
                <a:effectLst/>
                <a:latin typeface="+mn-lt"/>
              </a:rPr>
              <a:t> Copyright © JMP Statistical Discovery LLC</a:t>
            </a:r>
            <a:r>
              <a:rPr kumimoji="0" lang="en-US" sz="1000" b="0" i="0" u="none" strike="noStrike" kern="3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nova Bold" panose="020B0703020203020204" pitchFamily="34" charset="0"/>
                <a:cs typeface="Anova Light" panose="020B0403020203020204" pitchFamily="34" charset="0"/>
              </a:rPr>
              <a:t>. All rights reserved.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99EFA4D-54F1-7A34-A1B2-9889DFC375D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158" y="9391039"/>
            <a:ext cx="1105505" cy="663303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3982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i.Michelson@jmp.com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6.xml"/><Relationship Id="rId5" Type="http://schemas.openxmlformats.org/officeDocument/2006/relationships/hyperlink" Target="mailto:Caleb.king@jmp.com" TargetMode="External"/><Relationship Id="rId4" Type="http://schemas.openxmlformats.org/officeDocument/2006/relationships/hyperlink" Target="mailto:Don.mccormack@jmp.co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png"/><Relationship Id="rId7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6.pn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6.png"/><Relationship Id="rId7" Type="http://schemas.openxmlformats.org/officeDocument/2006/relationships/image" Target="../media/image6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60CB-BBC8-8047-9B30-FCF5D833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1" y="2616486"/>
            <a:ext cx="15778269" cy="1292662"/>
          </a:xfrm>
        </p:spPr>
        <p:txBody>
          <a:bodyPr/>
          <a:lstStyle/>
          <a:p>
            <a:r>
              <a:rPr lang="en-US" dirty="0">
                <a:latin typeface="+mj-lt"/>
              </a:rPr>
              <a:t>Change Often Takes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BBFE-E5E0-AD1A-631E-77B5BCB45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Determining a “Soft Changepoint” in Lifetime Mixture Distributions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131968-ED46-FDC5-A499-B44F8DA465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Di Michelson, Don McCormack, and Caleb 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236AD-D7A3-CD36-CDC3-BF4D5B88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8051-04DC-0643-684E-3AEE16DE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Why Not Both?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41BD2-C7C3-F6CA-5A2B-968E41AF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</a:rPr>
              <a:t>Here, we propose a technique that blends these two categories: “Input-varying weights” or “Soft changepoint”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C2D0-91C7-EF1B-6415-32E6FEA28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66A03A-4030-D5D0-96C3-66C97161C721}"/>
              </a:ext>
            </a:extLst>
          </p:cNvPr>
          <p:cNvSpPr/>
          <p:nvPr/>
        </p:nvSpPr>
        <p:spPr>
          <a:xfrm>
            <a:off x="4497139" y="3034651"/>
            <a:ext cx="11443902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64A1C7-4656-248E-E924-F5B686915676}"/>
              </a:ext>
            </a:extLst>
          </p:cNvPr>
          <p:cNvSpPr/>
          <p:nvPr/>
        </p:nvSpPr>
        <p:spPr>
          <a:xfrm>
            <a:off x="1389592" y="7891784"/>
            <a:ext cx="11443902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53B3F-35CA-F1A5-1A61-8FF1625E440B}"/>
              </a:ext>
            </a:extLst>
          </p:cNvPr>
          <p:cNvSpPr txBox="1"/>
          <p:nvPr/>
        </p:nvSpPr>
        <p:spPr>
          <a:xfrm>
            <a:off x="1790384" y="3691888"/>
            <a:ext cx="7245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x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D7C788-E3BF-19C4-C008-53BF7877452D}"/>
              </a:ext>
            </a:extLst>
          </p:cNvPr>
          <p:cNvSpPr txBox="1"/>
          <p:nvPr/>
        </p:nvSpPr>
        <p:spPr>
          <a:xfrm>
            <a:off x="1580859" y="5324744"/>
            <a:ext cx="299921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/>
              <a:t>weighted by  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8CFC04-F8A1-2953-3E38-D2A1445E5343}"/>
              </a:ext>
            </a:extLst>
          </p:cNvPr>
          <p:cNvCxnSpPr/>
          <p:nvPr/>
        </p:nvCxnSpPr>
        <p:spPr>
          <a:xfrm>
            <a:off x="1389592" y="9697482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14EBEB-C9A8-5D1D-45D6-5ABFEA717F10}"/>
              </a:ext>
            </a:extLst>
          </p:cNvPr>
          <p:cNvCxnSpPr/>
          <p:nvPr/>
        </p:nvCxnSpPr>
        <p:spPr>
          <a:xfrm>
            <a:off x="1389592" y="4883287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AB1ED27-C335-6597-6AA5-DA2E878314B3}"/>
              </a:ext>
            </a:extLst>
          </p:cNvPr>
          <p:cNvSpPr txBox="1"/>
          <p:nvPr/>
        </p:nvSpPr>
        <p:spPr>
          <a:xfrm>
            <a:off x="3280175" y="7851143"/>
            <a:ext cx="4953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dirty="0"/>
              <a:t>+ </a:t>
            </a:r>
            <a:endParaRPr lang="en-US" sz="4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6AA2E0-0845-04A1-DAEF-37F70BE80E6A}"/>
              </a:ext>
            </a:extLst>
          </p:cNvPr>
          <p:cNvCxnSpPr/>
          <p:nvPr/>
        </p:nvCxnSpPr>
        <p:spPr>
          <a:xfrm>
            <a:off x="1389592" y="7352167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8DE8CA-C908-5CDA-4D14-B8AEE999F07A}"/>
              </a:ext>
            </a:extLst>
          </p:cNvPr>
          <p:cNvSpPr/>
          <p:nvPr/>
        </p:nvSpPr>
        <p:spPr>
          <a:xfrm>
            <a:off x="1374774" y="5379965"/>
            <a:ext cx="14978168" cy="1956455"/>
          </a:xfrm>
          <a:custGeom>
            <a:avLst/>
            <a:gdLst>
              <a:gd name="connsiteX0" fmla="*/ 0 w 14706600"/>
              <a:gd name="connsiteY0" fmla="*/ 3756864 h 3756864"/>
              <a:gd name="connsiteX1" fmla="*/ 4053840 w 14706600"/>
              <a:gd name="connsiteY1" fmla="*/ 2994864 h 3756864"/>
              <a:gd name="connsiteX2" fmla="*/ 5730240 w 14706600"/>
              <a:gd name="connsiteY2" fmla="*/ 1943304 h 3756864"/>
              <a:gd name="connsiteX3" fmla="*/ 7863840 w 14706600"/>
              <a:gd name="connsiteY3" fmla="*/ 175464 h 3756864"/>
              <a:gd name="connsiteX4" fmla="*/ 14706600 w 14706600"/>
              <a:gd name="connsiteY4" fmla="*/ 53544 h 375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6600" h="3756864">
                <a:moveTo>
                  <a:pt x="0" y="3756864"/>
                </a:moveTo>
                <a:cubicBezTo>
                  <a:pt x="1549400" y="3526994"/>
                  <a:pt x="3098800" y="3297124"/>
                  <a:pt x="4053840" y="2994864"/>
                </a:cubicBezTo>
                <a:cubicBezTo>
                  <a:pt x="5008880" y="2692604"/>
                  <a:pt x="5095240" y="2413204"/>
                  <a:pt x="5730240" y="1943304"/>
                </a:cubicBezTo>
                <a:cubicBezTo>
                  <a:pt x="6365240" y="1473404"/>
                  <a:pt x="6367780" y="490424"/>
                  <a:pt x="7863840" y="175464"/>
                </a:cubicBezTo>
                <a:cubicBezTo>
                  <a:pt x="9359900" y="-139496"/>
                  <a:pt x="13586460" y="68784"/>
                  <a:pt x="14706600" y="53544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AC7D2-B502-830D-0F77-A1C1E553DC4F}"/>
              </a:ext>
            </a:extLst>
          </p:cNvPr>
          <p:cNvSpPr txBox="1"/>
          <p:nvPr/>
        </p:nvSpPr>
        <p:spPr>
          <a:xfrm>
            <a:off x="10219090" y="7959686"/>
            <a:ext cx="629819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/>
              <a:t>weighted by complement of</a:t>
            </a:r>
            <a:endParaRPr lang="en-US" sz="400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1C0309-C47B-8728-F461-3E47BC9B421F}"/>
              </a:ext>
            </a:extLst>
          </p:cNvPr>
          <p:cNvCxnSpPr>
            <a:cxnSpLocks/>
          </p:cNvCxnSpPr>
          <p:nvPr/>
        </p:nvCxnSpPr>
        <p:spPr>
          <a:xfrm>
            <a:off x="4409129" y="5756607"/>
            <a:ext cx="1976431" cy="47250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EC9B5B-12CE-D4A6-733B-302FC60E3198}"/>
              </a:ext>
            </a:extLst>
          </p:cNvPr>
          <p:cNvCxnSpPr>
            <a:cxnSpLocks/>
          </p:cNvCxnSpPr>
          <p:nvPr/>
        </p:nvCxnSpPr>
        <p:spPr>
          <a:xfrm flipH="1" flipV="1">
            <a:off x="11155680" y="6348696"/>
            <a:ext cx="1969770" cy="15024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77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0" grpId="0"/>
      <p:bldP spid="5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D8203B-991D-0F64-4F3A-372FB00CB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518A-88BA-E7FD-8D8F-6BB65C13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But Why Consider Both?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EE0E5-7FDA-7957-4BE1-49D0C12F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</a:rPr>
              <a:t>Unlike a mixture distribution, the weights in this method are not constant across the range of the random variable but change according to some function (i.e. probit or logistic). 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Might better model situations where we expect a transition across the range of the random variable (e.g. change in failure mechanism over the lifetime of a system).</a:t>
            </a:r>
          </a:p>
          <a:p>
            <a:endParaRPr lang="en-US" dirty="0">
              <a:solidFill>
                <a:srgbClr val="202122"/>
              </a:solidFill>
            </a:endParaRPr>
          </a:p>
          <a:p>
            <a:r>
              <a:rPr lang="en-US" dirty="0">
                <a:solidFill>
                  <a:srgbClr val="202122"/>
                </a:solidFill>
              </a:rPr>
              <a:t>Unlike a changepoint, the switch from one distribution to another is gradual instead of hard. 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Acknowledges that there might be some overlap in the underlying distributions, especially in the respective tails. 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B9527-51AD-A677-B660-785D18594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98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712D-93FD-78FF-B776-D301E1F64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E2B3-0A14-3C01-607B-6714A671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But Why Consider Both?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18137-D9CA-CA91-CFE1-8C222889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</a:rPr>
              <a:t>There are practical </a:t>
            </a:r>
            <a:r>
              <a:rPr lang="en-US">
                <a:solidFill>
                  <a:srgbClr val="202122"/>
                </a:solidFill>
              </a:rPr>
              <a:t>reasons to </a:t>
            </a:r>
            <a:r>
              <a:rPr lang="en-US" dirty="0">
                <a:solidFill>
                  <a:srgbClr val="202122"/>
                </a:solidFill>
              </a:rPr>
              <a:t>consider a “soft changepoint” approach. </a:t>
            </a:r>
          </a:p>
          <a:p>
            <a:r>
              <a:rPr lang="en-US" sz="4000" dirty="0">
                <a:solidFill>
                  <a:srgbClr val="202122"/>
                </a:solidFill>
              </a:rPr>
              <a:t>Consider a maintenance schedule for a system or part. Different failure modes might require different tools and techniques for repair. </a:t>
            </a:r>
          </a:p>
          <a:p>
            <a:r>
              <a:rPr lang="en-US" sz="4000" dirty="0">
                <a:solidFill>
                  <a:srgbClr val="202122"/>
                </a:solidFill>
              </a:rPr>
              <a:t>Under an assumed hard changepoint, the repair procedures might only change at the changepoint. What if failures for a different mechanism become more frequent than expected before then?</a:t>
            </a:r>
          </a:p>
          <a:p>
            <a:r>
              <a:rPr lang="en-US" sz="4000" dirty="0">
                <a:solidFill>
                  <a:srgbClr val="202122"/>
                </a:solidFill>
              </a:rPr>
              <a:t>Under a “soft changepoint”, there exists a transition period where both failure modes can occur, which can be accounted for in the maintenance schedule. </a:t>
            </a:r>
          </a:p>
          <a:p>
            <a:r>
              <a:rPr lang="en-US" sz="4000" dirty="0">
                <a:solidFill>
                  <a:srgbClr val="202122"/>
                </a:solidFill>
              </a:rPr>
              <a:t>A soft changepoint also allows you to determine the probability of experiencing one failure mode versus another at a certain time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For a standard mixture distribution, this value is fixed for all time.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It’s more realistic that failure modes change over time. 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3A260-2AFF-33C8-CB5C-A1A2FDCE7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7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9D55-13A9-3652-3F5B-E7BEE5DC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3E11-8DB6-D3CC-0966-12EC3830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/>
              <a:t>Hasn’t Someone Already Thought of This?</a:t>
            </a:r>
            <a:endParaRPr lang="en-US" b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CBA97-8AAF-E67E-6436-DF6A7065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</a:rPr>
              <a:t>There do exist time-varying mixture models, particularly in financial and marketing analysis</a:t>
            </a:r>
          </a:p>
          <a:p>
            <a:r>
              <a:rPr lang="en-US" dirty="0">
                <a:solidFill>
                  <a:srgbClr val="202122"/>
                </a:solidFill>
              </a:rPr>
              <a:t>Typically, these models assume a mixture model over a different variable, with time being an additional covariate. 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As such, both the mixture weight and distribution parameters can vary over time. </a:t>
            </a:r>
          </a:p>
          <a:p>
            <a:r>
              <a:rPr lang="en-US" dirty="0">
                <a:solidFill>
                  <a:srgbClr val="202122"/>
                </a:solidFill>
              </a:rPr>
              <a:t>In our case, time is both a covariate </a:t>
            </a:r>
            <a:r>
              <a:rPr lang="en-US" i="1" dirty="0">
                <a:solidFill>
                  <a:srgbClr val="202122"/>
                </a:solidFill>
              </a:rPr>
              <a:t>and the random variable</a:t>
            </a:r>
            <a:r>
              <a:rPr lang="en-US" dirty="0">
                <a:solidFill>
                  <a:srgbClr val="202122"/>
                </a:solidFill>
              </a:rPr>
              <a:t>!</a:t>
            </a:r>
          </a:p>
          <a:p>
            <a:pPr lvl="1"/>
            <a:r>
              <a:rPr lang="en-US" sz="3200" dirty="0">
                <a:solidFill>
                  <a:srgbClr val="202122"/>
                </a:solidFill>
              </a:rPr>
              <a:t>As such, we assumed fixed distribution parameters.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C7104-C557-11A1-AC56-5EF61290F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6230DA-2FCB-33EB-7CBB-541C5034E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Maximum Likelihood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79BC66-601F-5F3A-D7D4-8ABFF20D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Estimation Procedure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0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6F0E-98BC-C315-5D9C-F4B48B31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Mixture of Two </a:t>
            </a:r>
            <a:r>
              <a:rPr lang="en-US" dirty="0" err="1"/>
              <a:t>Weibulls</a:t>
            </a:r>
            <a:r>
              <a:rPr lang="en-US" dirty="0"/>
              <a:t>, no censoring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283C-A97A-F4F8-D8DC-47B94B21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There are six parameters to be estimated:</a:t>
            </a:r>
          </a:p>
          <a:p>
            <a:pPr lvl="1"/>
            <a:r>
              <a:rPr lang="en-US" sz="2400" dirty="0"/>
              <a:t>Weibull 1 </a:t>
            </a:r>
            <a:r>
              <a:rPr lang="en-US" sz="2400" dirty="0">
                <a:sym typeface="Symbol" panose="05050102010706020507" pitchFamily="18" charset="2"/>
              </a:rPr>
              <a:t> and 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Weibull 2  and 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probit weighting function  and </a:t>
            </a:r>
          </a:p>
          <a:p>
            <a:r>
              <a:rPr lang="en-US" sz="3200" dirty="0">
                <a:sym typeface="Symbol" panose="05050102010706020507" pitchFamily="18" charset="2"/>
              </a:rPr>
              <a:t>The goal is then to minimize the negative log likelihood: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Note: easily extended to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distributions other than Weibull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probit, logistic, or other soft mixture functions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include censoring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627A9-E129-80DB-A680-E855FD4B1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222EFAA-9994-3B27-E597-4AAC501CA27F}"/>
                  </a:ext>
                </a:extLst>
              </p:cNvPr>
              <p:cNvSpPr txBox="1"/>
              <p:nvPr/>
            </p:nvSpPr>
            <p:spPr>
              <a:xfrm>
                <a:off x="2148349" y="4941207"/>
                <a:ext cx="13981566" cy="1393825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)⋅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𝑊𝑒𝑖𝑏𝑢𝑙𝑙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)+(1−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))⋅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𝑊𝑒𝑖𝑏𝑢𝑙𝑙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222EFAA-9994-3B27-E597-4AAC501CA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349" y="4941207"/>
                <a:ext cx="13981566" cy="1393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1CFE5-8616-48BA-FC6C-D9713294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0EC8-9572-6726-1C24-CA0BD7607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Four examples of overlapped </a:t>
            </a:r>
            <a:r>
              <a:rPr lang="en-US" dirty="0" err="1"/>
              <a:t>Weibulls</a:t>
            </a:r>
            <a:r>
              <a:rPr lang="en-US" dirty="0"/>
              <a:t>, no censoring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80022F56-E00A-5B2A-161C-DB154F76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9334B-63EB-E126-E230-6774877B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96B5B-313D-F292-3F95-39853F33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00" y="6025863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FFB37-9D5E-DC37-5F69-F5959AEF2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90" y="6025863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B13817-2C0A-E20E-F688-7DC1C59F3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025862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23DF6-6491-E242-86CD-9D763B472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7990" y="6025862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C10A606-83B4-3559-19C3-A0EB48721D91}"/>
              </a:ext>
            </a:extLst>
          </p:cNvPr>
          <p:cNvGraphicFramePr>
            <a:graphicFrameLocks noGrp="1"/>
          </p:cNvGraphicFramePr>
          <p:nvPr/>
        </p:nvGraphicFramePr>
        <p:xfrm>
          <a:off x="20074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2B09286-3F42-1479-93D0-1FB6B11DD737}"/>
              </a:ext>
            </a:extLst>
          </p:cNvPr>
          <p:cNvGraphicFramePr>
            <a:graphicFrameLocks noGrp="1"/>
          </p:cNvGraphicFramePr>
          <p:nvPr/>
        </p:nvGraphicFramePr>
        <p:xfrm>
          <a:off x="97849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FCA0EF1-E76A-4D75-C2FD-AA08C76660F4}"/>
              </a:ext>
            </a:extLst>
          </p:cNvPr>
          <p:cNvGraphicFramePr>
            <a:graphicFrameLocks noGrp="1"/>
          </p:cNvGraphicFramePr>
          <p:nvPr/>
        </p:nvGraphicFramePr>
        <p:xfrm>
          <a:off x="20074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Almost Complete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64B569-6A89-C8CB-B21B-0FB8BDA88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7989" y="1719196"/>
            <a:ext cx="3207113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B88151-6757-FEED-2040-2C8DF09DD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1719196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FBAB31-39E6-B421-2F2A-3A6E6B58FE8D}"/>
              </a:ext>
            </a:extLst>
          </p:cNvPr>
          <p:cNvGraphicFramePr>
            <a:graphicFrameLocks noGrp="1"/>
          </p:cNvGraphicFramePr>
          <p:nvPr/>
        </p:nvGraphicFramePr>
        <p:xfrm>
          <a:off x="97849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Limited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2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30C3-E4A4-1F60-7895-86C22E0B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2A96-1A1F-AA0B-5F67-DF0367EF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Completely Overlapped </a:t>
            </a:r>
            <a:r>
              <a:rPr lang="en-US" dirty="0" err="1"/>
              <a:t>Weibulls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74B3C4-2F2A-BA47-185A-806804037CDD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4020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2000" dirty="0"/>
                        <a:t>Almost Completely Overlapped </a:t>
                      </a:r>
                      <a:r>
                        <a:rPr lang="en-US" sz="2000" dirty="0" err="1"/>
                        <a:t>Weibulls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A93D121-B69C-E1E6-6AC2-45BAF456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090" y="4301496"/>
            <a:ext cx="2172917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E3933-E819-F894-85AC-02E2B9EEA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9" y="6227507"/>
            <a:ext cx="5318793" cy="390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F8CFD-BFC5-E83C-8080-77F1E78B2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678" y="6227507"/>
            <a:ext cx="5318793" cy="3915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205417-8641-259F-9BA2-36328913E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5732" y="6231194"/>
            <a:ext cx="5318793" cy="3915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27C42-E36F-E4B7-318F-802B4E92A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500" y="4301496"/>
            <a:ext cx="6849431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B5F7FF-5E87-40B1-02A5-791507DEE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945" y="4301496"/>
            <a:ext cx="6849431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F17E7-BA2E-275B-8596-BB0EBD816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500" y="1735278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773D5E-7442-6549-CE0E-340DF71E04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4699" y="1735277"/>
            <a:ext cx="3207113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1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4273-4475-E4CB-69B2-C59603D2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C3C6-38D8-000D-A92C-3DDAE861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Overlapped </a:t>
            </a:r>
            <a:r>
              <a:rPr lang="en-US" dirty="0" err="1"/>
              <a:t>Weibulls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66C8FE-0495-0F41-86A2-E7FD677B2C96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Partially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6E48A20-BEBE-990F-0342-8FF7A8D2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9" y="4289104"/>
            <a:ext cx="6849431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E4FC7-27D8-1E2E-9D5B-7D600A06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669" y="4289103"/>
            <a:ext cx="2153676" cy="170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3F7574-93D8-657B-11EF-224F5044E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420" y="4289103"/>
            <a:ext cx="6792273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E248D-02AE-A735-843D-E6CC317A7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10" y="6228132"/>
            <a:ext cx="5332860" cy="3921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E00D44-1CE5-0474-F941-962E35148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15" y="6228133"/>
            <a:ext cx="5332861" cy="3921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5A98B5-3944-F7E4-2CEE-2028E5C87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6996" y="6228133"/>
            <a:ext cx="5306062" cy="3916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9C2B0B-308C-67D7-E1BB-71F307BEC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990" y="1719197"/>
            <a:ext cx="3073830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AED2A-E7F7-7ACA-9F9A-605EED72C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4978" y="1719198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56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63B3C-32C7-A070-E481-F0F943C7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E8387-0AFE-D384-9581-6F1E5019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Overlapped </a:t>
            </a:r>
            <a:r>
              <a:rPr lang="en-US" dirty="0" err="1"/>
              <a:t>Weibulls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BC31EF-663E-02DC-38AE-03C5CFE367AD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Limited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4650941-7B3E-A102-DABC-FBA16381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4296829"/>
            <a:ext cx="6792273" cy="1695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EFBA0-B589-B752-9EAC-1C97A2EB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528" y="4300840"/>
            <a:ext cx="2153676" cy="170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8A7BE1-0BB8-D64A-DE55-8A7D0570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99" y="4300840"/>
            <a:ext cx="6792273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46D55-DCAE-A37D-3393-6C923851A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8" y="6227581"/>
            <a:ext cx="5375064" cy="3941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E8BF2-8F87-6D6F-E47E-3C4930D8C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15" y="6227579"/>
            <a:ext cx="5375065" cy="3957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1316B-7C60-C0B5-5197-9DB58C62E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6997" y="6235952"/>
            <a:ext cx="5323508" cy="3919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1B111-FFFA-0D01-912F-ED423199F1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487" y="1719196"/>
            <a:ext cx="3164776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509A3-E388-4C26-89C6-07102C8969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764" y="1719196"/>
            <a:ext cx="3073830" cy="2344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72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60CB-BBC8-8047-9B30-FCF5D833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j-lt"/>
              </a:rPr>
              <a:t>Abstract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44499-7EB7-8C48-BFE6-4686B54C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sz="3600" dirty="0"/>
              <a:t>It is quite common for data to come from populations that actually consist of two or more subpopulations. For example, the lifetime distribution of a product may actually consist of multiple distributions depending on specific failure modes. The typical approach in these instances is to use a mixture distribution, where the likelihood of each observation is a weighted combination of several distribution models. These weights may be constant or a function of covariates. Another approach is to consider a changepoint where the distribution model makes a sudden change from one model to another. In this talk, we propose an approach that falls between these two extremes. Instead of a hard changepoint, we instead use a probit or logistic model that allows the mixture proportion to vary over the range of the variable, with the point at which the mixture is evenly split serving as a “soft changepoint”. We illustrate this new approach using data from an industrial application.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BBFE-E5E0-AD1A-631E-77B5BCB459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7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B555-790A-D169-149F-7A082BB2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B84E-3F87-083E-E069-D87DA2C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Overlapped </a:t>
            </a:r>
            <a:r>
              <a:rPr lang="en-US" dirty="0" err="1"/>
              <a:t>Weibulls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9926CE-9EB2-F86B-1227-0242B7148713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2499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Minimally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0FF7B06-F732-6CFB-D546-C438A51D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99" y="4300642"/>
            <a:ext cx="6916115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D06962-7ABC-B6FE-5F02-DA938E479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695" y="4300642"/>
            <a:ext cx="6849431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ECBE91-CF3E-B998-648E-38B39B3CE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693" y="4300644"/>
            <a:ext cx="2167430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C7DA8D-C1DF-6B92-1283-741BE5993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9" y="6237886"/>
            <a:ext cx="5290657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8F3882-340D-88DE-CA0A-4C6356AFF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14" y="6237884"/>
            <a:ext cx="5269909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A4A85C-3A98-6CDE-1AB2-EE168C32A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227" y="6237884"/>
            <a:ext cx="5269909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D2B02-1F04-B75F-EFF6-EE4476B57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264" y="1708404"/>
            <a:ext cx="3117404" cy="23697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35BBE-7BC7-5E8C-9AA1-4309DA4FC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1018" y="1708403"/>
            <a:ext cx="3252574" cy="2382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0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B74A8-6C8A-E12B-FB08-7FA161EE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Solution’s Dependence on Model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A6925-77EC-6566-B108-AB05650FD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Easy identification of </a:t>
            </a:r>
            <a:r>
              <a:rPr lang="en-US" dirty="0">
                <a:sym typeface="Symbol" panose="05050102010706020507" pitchFamily="18" charset="2"/>
              </a:rPr>
              <a:t>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Seems reasonable, given that this parameter determines the where membership in either distribution is equally likely. </a:t>
            </a:r>
            <a:endParaRPr lang="en-US" dirty="0"/>
          </a:p>
          <a:p>
            <a:r>
              <a:rPr lang="en-US" dirty="0"/>
              <a:t>Need to be aware of group “swapping”</a:t>
            </a:r>
          </a:p>
          <a:p>
            <a:pPr lvl="1"/>
            <a:r>
              <a:rPr lang="en-US" dirty="0"/>
              <a:t>The parameter values that optimize the likelihood are a better match to the other group. </a:t>
            </a:r>
          </a:p>
          <a:p>
            <a:r>
              <a:rPr lang="en-US" dirty="0"/>
              <a:t>The likelihood functions for the distribution parameters are very shallow.</a:t>
            </a:r>
          </a:p>
          <a:p>
            <a:pPr lvl="1"/>
            <a:r>
              <a:rPr lang="en-US" dirty="0"/>
              <a:t>Greater chance of falling into a local minimum.</a:t>
            </a:r>
          </a:p>
          <a:p>
            <a:r>
              <a:rPr lang="en-US" dirty="0"/>
              <a:t>The likelihood for </a:t>
            </a:r>
            <a:r>
              <a:rPr lang="el-GR" dirty="0"/>
              <a:t>σ</a:t>
            </a:r>
            <a:r>
              <a:rPr lang="en-US" dirty="0"/>
              <a:t> is practically flat, except for close to zero.</a:t>
            </a:r>
          </a:p>
          <a:p>
            <a:pPr lvl="1"/>
            <a:r>
              <a:rPr lang="en-US" dirty="0"/>
              <a:t>A value close to zero indicates a sharp transition.</a:t>
            </a:r>
          </a:p>
          <a:p>
            <a:pPr lvl="1"/>
            <a:r>
              <a:rPr lang="en-US" dirty="0"/>
              <a:t>May indicate stability issues with this particular parameter.</a:t>
            </a:r>
          </a:p>
          <a:p>
            <a:r>
              <a:rPr lang="en-US" dirty="0"/>
              <a:t>Flat likelihood in minimally overlapped scenario</a:t>
            </a:r>
          </a:p>
          <a:p>
            <a:pPr lvl="1"/>
            <a:r>
              <a:rPr lang="en-US" dirty="0"/>
              <a:t>As the distributions spread out, there are likely multiple combinations of the probit parameters that will maximize the likelihood.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5A851-7533-03AF-3FA0-105D0ADFE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A668-0EDD-4179-5156-7C3F98D6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Fitting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D680-3C6C-B816-7BF9-730743EC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starting values that allowed convergence to reasonable estimates was difficult</a:t>
            </a:r>
          </a:p>
          <a:p>
            <a:pPr lvl="1"/>
            <a:r>
              <a:rPr lang="en-US" dirty="0"/>
              <a:t>fit a mixture model, use Weibull parameter estimates as starting values for both </a:t>
            </a:r>
            <a:r>
              <a:rPr lang="en-US" dirty="0">
                <a:sym typeface="Symbol" panose="05050102010706020507" pitchFamily="18" charset="2"/>
              </a:rPr>
              <a:t> and 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use average of data as starting value for 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use 10% of average as starting value for </a:t>
            </a:r>
          </a:p>
          <a:p>
            <a:r>
              <a:rPr lang="en-US" dirty="0">
                <a:sym typeface="Symbol" panose="05050102010706020507" pitchFamily="18" charset="2"/>
              </a:rPr>
              <a:t>From there, use Newton to find second stage starting values, then use BFGS to optimize</a:t>
            </a:r>
          </a:p>
          <a:p>
            <a:r>
              <a:rPr lang="en-US" dirty="0" err="1">
                <a:sym typeface="Symbol" panose="05050102010706020507" pitchFamily="18" charset="2"/>
              </a:rPr>
              <a:t>Nonidentifiability</a:t>
            </a:r>
            <a:r>
              <a:rPr lang="en-US" dirty="0">
                <a:sym typeface="Symbol" panose="05050102010706020507" pitchFamily="18" charset="2"/>
              </a:rPr>
              <a:t> was sometimes a problem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multiple values of  and  minimized –</a:t>
            </a:r>
            <a:r>
              <a:rPr lang="en-US" i="1" dirty="0" err="1">
                <a:sym typeface="Symbol" panose="05050102010706020507" pitchFamily="18" charset="2"/>
              </a:rPr>
              <a:t>logL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use Newton to find different starting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12BA7-F949-33D2-521D-B79E715CB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64CBA-40DB-7963-E784-7B366B5B5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F3143D-9BFE-A460-4560-CA12B794E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298" y="5359685"/>
            <a:ext cx="9782003" cy="549382"/>
          </a:xfrm>
        </p:spPr>
        <p:txBody>
          <a:bodyPr/>
          <a:lstStyle/>
          <a:p>
            <a:r>
              <a:rPr lang="en-US" dirty="0"/>
              <a:t>Reproducibility of parameter estimates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1DBCAE-3171-3470-8704-D0D3EFAD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Simulation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3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AADFD-41BD-A23A-FA45-A7925C91A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21669D-154E-8E2F-3C7F-DAB7B342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CE6E2-C110-3CD6-9A04-5B58604F3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11432651" cy="6865146"/>
          </a:xfrm>
        </p:spPr>
        <p:txBody>
          <a:bodyPr/>
          <a:lstStyle/>
          <a:p>
            <a:r>
              <a:rPr lang="en-US" dirty="0"/>
              <a:t>Simulate distributions under standard mixture or soft changepoint model.</a:t>
            </a:r>
          </a:p>
          <a:p>
            <a:pPr lvl="1"/>
            <a:r>
              <a:rPr lang="en-US" dirty="0"/>
              <a:t>For standard mixture, five different mixture proportions -&gt;</a:t>
            </a:r>
          </a:p>
          <a:p>
            <a:pPr lvl="1"/>
            <a:r>
              <a:rPr lang="en-US" dirty="0"/>
              <a:t>For soft changepoint, </a:t>
            </a:r>
            <a:r>
              <a:rPr lang="el-GR" dirty="0"/>
              <a:t>μ</a:t>
            </a:r>
            <a:r>
              <a:rPr lang="en-US" dirty="0"/>
              <a:t> was fixed at 2000 and sigma was varied as follows: 0.5, 1, 2, 5.</a:t>
            </a:r>
          </a:p>
          <a:p>
            <a:r>
              <a:rPr lang="en-US" dirty="0"/>
              <a:t>Sample size set at 100; exact failures</a:t>
            </a:r>
          </a:p>
          <a:p>
            <a:r>
              <a:rPr lang="en-US" dirty="0"/>
              <a:t>500 simulated sets for each condition</a:t>
            </a:r>
          </a:p>
          <a:p>
            <a:r>
              <a:rPr lang="en-US" dirty="0"/>
              <a:t>Fit using maximum likelihood via SciPy’s Minimize routine (L-BFGS-B). Five random restarts per fitting.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9E90B-E863-9269-F07C-EDFFABDFF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C54CCCB0-CA8C-6458-917E-0194C5BEA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50" y="2841969"/>
            <a:ext cx="4335881" cy="3432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D09D35-B8AA-74BF-4DD8-8CAE57A95436}"/>
              </a:ext>
            </a:extLst>
          </p:cNvPr>
          <p:cNvSpPr txBox="1"/>
          <p:nvPr/>
        </p:nvSpPr>
        <p:spPr>
          <a:xfrm>
            <a:off x="14369967" y="2355676"/>
            <a:ext cx="11131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+mj-lt"/>
              </a:rPr>
              <a:t>Mixes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ED25C4-1452-F6CC-76C1-21CEFE615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58243"/>
              </p:ext>
            </p:extLst>
          </p:nvPr>
        </p:nvGraphicFramePr>
        <p:xfrm>
          <a:off x="1376677" y="7756686"/>
          <a:ext cx="3912183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 dirty="0">
                          <a:sym typeface="Symbol" panose="05050102010706020507" pitchFamily="18" charset="2"/>
                        </a:rPr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13ACF6-9E28-B3A3-6B28-90B4AB115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3238"/>
              </p:ext>
            </p:extLst>
          </p:nvPr>
        </p:nvGraphicFramePr>
        <p:xfrm>
          <a:off x="9258243" y="7756686"/>
          <a:ext cx="3912183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Limited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5F9164D-F772-B141-5B2E-BB3E530AC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38" y="7342761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0B5CD-5160-6A9E-DC49-15401D051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8243" y="7342761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6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BCABB-D425-8881-B215-4DCA159A6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E7501-8FE9-D039-8F11-BD3CE0B7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Python Code (generated by Claude and Don)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02B31-9EE3-97C8-7C4D-FC750D008E74}"/>
              </a:ext>
            </a:extLst>
          </p:cNvPr>
          <p:cNvSpPr txBox="1"/>
          <p:nvPr/>
        </p:nvSpPr>
        <p:spPr>
          <a:xfrm>
            <a:off x="4718754" y="2559340"/>
            <a:ext cx="1345721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mixing_weight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 mu, sigma,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=False):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pi(x) = Phi((x* - mu) / sigma)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x* = log(x)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=True, else x* = x.</a:t>
            </a:r>
          </a:p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should be True when both component distributions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have strictly positive support (Weibull,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Frechet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Lognormal),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so the probit acts on the natural-log scale rather than the raw scale.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np.asarray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 float)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z = np.log(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 1e-300, None)) if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else x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((z - mu) / sigma)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84306-B385-9E26-291F-BAB0583C9B00}"/>
              </a:ext>
            </a:extLst>
          </p:cNvPr>
          <p:cNvSpPr txBox="1"/>
          <p:nvPr/>
        </p:nvSpPr>
        <p:spPr>
          <a:xfrm>
            <a:off x="557339" y="6498961"/>
            <a:ext cx="7306487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log_likelihood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(lo, hi, dist1, p1, dist2, p2, mu,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sigma,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=False):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mid  = _midpoint(lo, hi)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pi  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mixing_weight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(mid, mu, sigma,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pr1  = dist1.prob(lo, hi, p1)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pr2  = dist2.prob(lo, hi, p2)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mix  = pi * pr1 + (1 - pi) * pr2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(np.log(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(mix, 1e-300, None)))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3F72D-E724-5601-9E02-37D49D7FB76D}"/>
              </a:ext>
            </a:extLst>
          </p:cNvPr>
          <p:cNvSpPr txBox="1"/>
          <p:nvPr/>
        </p:nvSpPr>
        <p:spPr>
          <a:xfrm>
            <a:off x="9478447" y="6508909"/>
            <a:ext cx="8547212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neg_ll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(theta):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p1_  = _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unpack_params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(theta[:n1], dist1)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p2_  = _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unpack_params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(theta[n1:n1+n2], dist2)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pi_  = 1.0 / (1.0 +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(-theta[n1+n2]))   # sigmoid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pr1  = dist1.prob(lo, hi, p1_)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pr2  = dist2.prob(lo, hi, p2_)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mix  = pi_ * pr1 + (1.0 - pi_) * pr2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(np.log(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(mix, 1e-300, None)))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0F328-E89F-F09A-82C1-7210F3DB4136}"/>
              </a:ext>
            </a:extLst>
          </p:cNvPr>
          <p:cNvSpPr txBox="1"/>
          <p:nvPr/>
        </p:nvSpPr>
        <p:spPr>
          <a:xfrm>
            <a:off x="6089910" y="1824535"/>
            <a:ext cx="316272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Probit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59767-990A-814F-558D-31F5884034C3}"/>
              </a:ext>
            </a:extLst>
          </p:cNvPr>
          <p:cNvSpPr txBox="1"/>
          <p:nvPr/>
        </p:nvSpPr>
        <p:spPr>
          <a:xfrm>
            <a:off x="557339" y="5883327"/>
            <a:ext cx="63767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Soft changepoint log-likelihood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2883E-7A08-451D-A658-3EA8A5707317}"/>
              </a:ext>
            </a:extLst>
          </p:cNvPr>
          <p:cNvSpPr txBox="1"/>
          <p:nvPr/>
        </p:nvSpPr>
        <p:spPr>
          <a:xfrm>
            <a:off x="9366651" y="5883327"/>
            <a:ext cx="559448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Standard mix log-likelihood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C23F8-230F-A167-10A5-0EEDF7911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CEBF7A-62C7-1FA3-416A-5AB3C34E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Overlap – Standard Mixture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D74C6-2CBA-E21F-FFE8-150B5A62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720" y="1485900"/>
            <a:ext cx="10618824" cy="8156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4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EFD71-7344-4799-9352-9CDFE485C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77639-0761-3A53-2D21-033FC86C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10304"/>
            <a:ext cx="15773400" cy="775596"/>
          </a:xfrm>
        </p:spPr>
        <p:txBody>
          <a:bodyPr/>
          <a:lstStyle/>
          <a:p>
            <a:r>
              <a:rPr lang="en-US" dirty="0"/>
              <a:t>Partial Overlap – Soft Changepoint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769B9-83F3-8B5B-8690-B0BCE3C2C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082" y="1713060"/>
            <a:ext cx="10196100" cy="7702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E697FB-EAC8-8F34-6EFF-5DAE59110507}"/>
              </a:ext>
            </a:extLst>
          </p:cNvPr>
          <p:cNvSpPr txBox="1"/>
          <p:nvPr/>
        </p:nvSpPr>
        <p:spPr>
          <a:xfrm>
            <a:off x="14527369" y="1730768"/>
            <a:ext cx="29350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True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 = 2000</a:t>
            </a:r>
          </a:p>
        </p:txBody>
      </p:sp>
    </p:spTree>
    <p:extLst>
      <p:ext uri="{BB962C8B-B14F-4D97-AF65-F5344CB8AC3E}">
        <p14:creationId xmlns:p14="http://schemas.microsoft.com/office/powerpoint/2010/main" val="24870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30EAC-F1F0-B6F9-A81C-1B620106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FA0A0-B549-CE05-8417-BDCEAEC7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Overlap – Standard Mixture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42708-C6E3-56BD-D325-05E99D7D2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720" y="1485900"/>
            <a:ext cx="10618824" cy="8156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91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F8FCA-7821-4EFA-827A-7B1CC121F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306E0-D246-047A-2CFD-14139EA7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710304"/>
            <a:ext cx="15773400" cy="775596"/>
          </a:xfrm>
        </p:spPr>
        <p:txBody>
          <a:bodyPr/>
          <a:lstStyle/>
          <a:p>
            <a:r>
              <a:rPr lang="en-US" dirty="0"/>
              <a:t>Limited Overlap – Soft Changepoint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B108A-C87B-9EF2-6C40-5AFD3F8C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082" y="1713060"/>
            <a:ext cx="10196099" cy="7702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793DB-3795-FF4E-8ABC-7B7132DE2989}"/>
              </a:ext>
            </a:extLst>
          </p:cNvPr>
          <p:cNvSpPr txBox="1"/>
          <p:nvPr/>
        </p:nvSpPr>
        <p:spPr>
          <a:xfrm>
            <a:off x="14527369" y="1730768"/>
            <a:ext cx="29350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True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n-US" dirty="0">
                <a:solidFill>
                  <a:schemeClr val="tx1"/>
                </a:solidFill>
              </a:rPr>
              <a:t> = 2000</a:t>
            </a:r>
          </a:p>
        </p:txBody>
      </p:sp>
    </p:spTree>
    <p:extLst>
      <p:ext uri="{BB962C8B-B14F-4D97-AF65-F5344CB8AC3E}">
        <p14:creationId xmlns:p14="http://schemas.microsoft.com/office/powerpoint/2010/main" val="257395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DBDC-DD9D-5185-6E9A-7DD035F09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665C-22A3-AD95-11CE-138802A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j-lt"/>
              </a:rPr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443E1-8CB2-E0E4-6175-0892DACF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Estimation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Conclusion/Future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5EB01-3ADE-FCAA-4738-67B0016E2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4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F4513-89E7-1657-963C-82083F77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50F77E-E36E-F2F6-C0CA-150B1D49F8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364BE5-6427-E007-7C44-8A2EE0D9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4146304"/>
            <a:ext cx="15450608" cy="99719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Conclusions and Future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9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16565-BBE1-D560-3537-989CD0A0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5BD1-E2A5-E613-F3CB-CABB0F25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A Potential Criticism…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FC65F-39C8-346C-B05E-71702983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</a:rPr>
              <a:t>In some cases, our method would give results that are not visibly different from that obtained from a standard mixture distribution with overlapping groups. </a:t>
            </a:r>
          </a:p>
          <a:p>
            <a:r>
              <a:rPr lang="en-US" dirty="0">
                <a:solidFill>
                  <a:srgbClr val="202122"/>
                </a:solidFill>
              </a:rPr>
              <a:t>So, what’s the advantage of our method?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A mixture distribution approach does not explicitly consider transition boundaries. It assumes a mixed population but lets the underlying distributions specify how “evenly spread” that mixture is. 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With our approach (for two groups at least), we can provide an estimate of a transition point and the level of overlap. 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A likelihood ratio interval or bootstrap interval approach can provide measures of uncertainty on these estimates.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30627-F454-72BC-584C-74D075DBA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5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1B25-17FE-D624-2A37-03BCCC8F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F4A4-51D2-B1EF-D686-F5C92909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j-lt"/>
              </a:rPr>
              <a:t>Future Research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11BBC-AA89-B6FD-95BD-601F9051D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02122"/>
                </a:solidFill>
              </a:rPr>
              <a:t>How do we handle more than two groups?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Two probit functions?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A multivariate probit?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Something else?</a:t>
            </a:r>
          </a:p>
          <a:p>
            <a:r>
              <a:rPr lang="en-US" dirty="0">
                <a:solidFill>
                  <a:srgbClr val="202122"/>
                </a:solidFill>
              </a:rPr>
              <a:t>What if we use something other than the probit?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Logistic? 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Will it make much of a difference?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What about log-transformations?</a:t>
            </a:r>
          </a:p>
          <a:p>
            <a:r>
              <a:rPr lang="en-US" dirty="0">
                <a:solidFill>
                  <a:srgbClr val="202122"/>
                </a:solidFill>
              </a:rPr>
              <a:t>What about fitting?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Algorithms</a:t>
            </a:r>
          </a:p>
          <a:p>
            <a:pPr lvl="2"/>
            <a:r>
              <a:rPr lang="en-US" dirty="0">
                <a:solidFill>
                  <a:srgbClr val="202122"/>
                </a:solidFill>
              </a:rPr>
              <a:t>EM algorithm performed no better than ML algorithm.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Starting values</a:t>
            </a:r>
          </a:p>
          <a:p>
            <a:pPr lvl="1"/>
            <a:r>
              <a:rPr lang="en-US" dirty="0">
                <a:solidFill>
                  <a:srgbClr val="202122"/>
                </a:solidFill>
              </a:rPr>
              <a:t>Bounds</a:t>
            </a:r>
          </a:p>
          <a:p>
            <a:r>
              <a:rPr lang="en-US" dirty="0">
                <a:solidFill>
                  <a:srgbClr val="202122"/>
                </a:solidFill>
              </a:rPr>
              <a:t>Censored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9BA1-477C-91E5-E19F-24ADC3FF72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74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43124-A645-51C9-C873-D8835BD6C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6847-5C89-3F51-B4A2-F3E39833F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60D6-41A3-32E5-F654-13FE5BBA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</a:rPr>
              <a:t>We proposed a method that acts as a hybrid between mixture distribution and changepoint methodologies. </a:t>
            </a:r>
          </a:p>
          <a:p>
            <a:r>
              <a:rPr lang="en-US" dirty="0">
                <a:solidFill>
                  <a:srgbClr val="202122"/>
                </a:solidFill>
              </a:rPr>
              <a:t>We investigated the nature of the likelihood function to understand potential issues in estimation. </a:t>
            </a:r>
          </a:p>
          <a:p>
            <a:r>
              <a:rPr lang="en-US" dirty="0">
                <a:solidFill>
                  <a:srgbClr val="202122"/>
                </a:solidFill>
              </a:rPr>
              <a:t>The soft change methodology reproduced the parameter estimates well enough to warrant further investigation.</a:t>
            </a:r>
          </a:p>
          <a:p>
            <a:r>
              <a:rPr lang="en-US" dirty="0">
                <a:solidFill>
                  <a:srgbClr val="202122"/>
                </a:solidFill>
              </a:rPr>
              <a:t>Our method allows for estimating both location and intensity of change between two groups.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C9CA5-A4B5-95FA-49BB-DC13FD8FC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B47B9E-3528-0306-1E1C-871AE71C8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3AB1-67A3-5364-0D98-288F088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1D604-6841-1475-1070-59FC6727D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A908D-C6B5-A8C8-F5D4-A29C07804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56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FB4C16-4CC5-7583-1357-9971025D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769E9-3D1E-4C31-765F-129E59041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 Michelson</a:t>
            </a:r>
          </a:p>
          <a:p>
            <a:r>
              <a:rPr lang="en-US" dirty="0">
                <a:hlinkClick r:id="rId3"/>
              </a:rPr>
              <a:t>di.michelson@jmp.com</a:t>
            </a:r>
            <a:endParaRPr lang="en-US" dirty="0"/>
          </a:p>
          <a:p>
            <a:r>
              <a:rPr lang="en-US" dirty="0"/>
              <a:t>Don McCormack</a:t>
            </a:r>
          </a:p>
          <a:p>
            <a:r>
              <a:rPr lang="en-US" dirty="0">
                <a:hlinkClick r:id="rId4"/>
              </a:rPr>
              <a:t>don.mccormack@jmp.com</a:t>
            </a:r>
            <a:endParaRPr lang="en-US" dirty="0"/>
          </a:p>
          <a:p>
            <a:r>
              <a:rPr lang="en-US" dirty="0"/>
              <a:t>Caleb King</a:t>
            </a:r>
          </a:p>
          <a:p>
            <a:r>
              <a:rPr lang="en-US" dirty="0">
                <a:hlinkClick r:id="rId5"/>
              </a:rPr>
              <a:t>caleb.king@jmp.com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4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05E42DE-CA12-839C-E6A1-F30F6B3A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E5ED-265A-A46A-7D89-79E214AE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Completely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B05D2628-2911-5501-639D-EEE4082A2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8EE14-F3FA-619C-8229-7CDA40DF2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6C6D91-A66C-F16E-E3C0-7256886FAAD6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4020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2000" dirty="0"/>
                        <a:t>Almost Completely Overlapped </a:t>
                      </a:r>
                      <a:r>
                        <a:rPr lang="en-US" sz="2000" dirty="0" err="1"/>
                        <a:t>Weibulls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87AED49-0983-4338-0044-C0F16F5B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3090" y="4301496"/>
            <a:ext cx="2172917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04138D-7FAD-837C-F231-72381BB33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09" y="6227507"/>
            <a:ext cx="5318793" cy="3900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C3562-A226-7E1B-EA57-CC01A32B4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7678" y="6227507"/>
            <a:ext cx="5318793" cy="3915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18B00D-3318-1DEC-F5FE-DE67BD7AEF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5732" y="6231194"/>
            <a:ext cx="5318793" cy="3915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5A0DB1-2DF9-924D-9CFE-2CB67C3F1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500" y="4301496"/>
            <a:ext cx="6849431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4530AA-FD9B-7078-B8FD-32332CCBB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945" y="4301496"/>
            <a:ext cx="6849431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1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BC8C176-6C5B-2F9E-DB94-F52F35B0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303D-782F-D6A1-5833-D4B7BC72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A29A4-1A1E-ED70-C36D-52CF7F29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FB64D-C696-3BC0-A836-846A078CD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719CE1-63C3-B545-3995-B2977FDF25CA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Partially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05980F9-9903-7375-5B26-3AA8261BE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99" y="4289104"/>
            <a:ext cx="6849431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4DA314-2732-48A1-6452-A4B3F22F9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4669" y="4289103"/>
            <a:ext cx="2153676" cy="170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A08237-2C18-CC16-FD25-41659C87D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420" y="4289103"/>
            <a:ext cx="6792273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524C07-787F-4CB7-1077-18E342741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10" y="6228132"/>
            <a:ext cx="5332860" cy="3921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4CCDE1-9D4F-C7D7-A633-50410EC57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715" y="6228133"/>
            <a:ext cx="5332861" cy="39210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50A93C-2BE5-BA6D-3438-B32BE6C191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6996" y="6228133"/>
            <a:ext cx="5306062" cy="3916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90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27DFC8E-38E6-08C5-BD7C-9E018E059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9AC-18C0-830E-CAF9-C41B81CF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Overlapped </a:t>
            </a:r>
            <a:r>
              <a:rPr lang="en-US" dirty="0" err="1"/>
              <a:t>Weibulls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61BC4D-20E1-7F7A-637E-3E263838E3C6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Limited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78E890D-EC2F-C9B8-916E-E05F3372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4296829"/>
            <a:ext cx="6792273" cy="1695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791522-5855-F50B-1403-D0DC23ED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528" y="4300840"/>
            <a:ext cx="2153676" cy="170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B3065E-9C17-8247-7BA1-304BDEDD1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99" y="4300840"/>
            <a:ext cx="6792273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49DDB-C4C2-AB25-00ED-5EE06D2B1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8" y="6227581"/>
            <a:ext cx="5375064" cy="3941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1648F-1D64-D1A0-ABB5-25D0734DF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715" y="6227579"/>
            <a:ext cx="5375065" cy="3957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CD704-B355-E1FF-317E-E904DBF4A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6997" y="6235952"/>
            <a:ext cx="5323508" cy="39192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3FD0D-B2AE-723A-D039-4FBF85C50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489" y="1719195"/>
            <a:ext cx="3207113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E20904-7DAF-5C61-E2E2-BA207819B0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499" y="1719196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7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669716D-694D-041F-D14B-23872EEED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4338-5FFB-2D01-AAFE-6E60F078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1B4E2-167A-6BD8-93DA-7727F7D6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2499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E68A83-CA2E-A828-DC91-9618B04A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2499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C33767-0F10-9662-DD52-6079FBCA4693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2499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Minimally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1D465B1-7595-E979-820C-12CCBF6EB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499" y="4300642"/>
            <a:ext cx="6916115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34D132-C0CB-714D-7D7C-429EE240D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695" y="4300642"/>
            <a:ext cx="6849431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2CAA64-5166-781B-7477-28B3A8C52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693" y="4300644"/>
            <a:ext cx="2167430" cy="171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C69723-CDDB-E61C-A23A-86F33AA54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09" y="6237886"/>
            <a:ext cx="5290657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C14714-7A45-42BB-AF3B-07FEE10AD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714" y="6237884"/>
            <a:ext cx="5269909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F40A7-3D09-FF65-23A9-65F5C82CBD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8227" y="6237884"/>
            <a:ext cx="5269909" cy="3879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68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F376-717B-14C6-2682-93FD300A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FE58-4574-D6E1-7151-9168A830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19EE-A12B-A1BC-1858-23E14F28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</a:rPr>
              <a:t>A common assumption in reliability analysis is that the data come from a homogeneous population. </a:t>
            </a:r>
          </a:p>
          <a:p>
            <a:r>
              <a:rPr lang="en-US" dirty="0">
                <a:solidFill>
                  <a:srgbClr val="202122"/>
                </a:solidFill>
              </a:rPr>
              <a:t>More likely is that the data come from some mixture of groups within the population. </a:t>
            </a:r>
          </a:p>
          <a:p>
            <a:pPr lvl="1"/>
            <a:r>
              <a:rPr lang="en-US" dirty="0"/>
              <a:t>Motivation: Data collected over several weeks in various locations on a factory floor. Needed to assess:</a:t>
            </a:r>
          </a:p>
          <a:p>
            <a:pPr lvl="2"/>
            <a:r>
              <a:rPr lang="en-US" dirty="0"/>
              <a:t>Possible changes over time</a:t>
            </a:r>
          </a:p>
          <a:p>
            <a:pPr lvl="2"/>
            <a:r>
              <a:rPr lang="en-US" dirty="0"/>
              <a:t>Impact of process changes/improvements</a:t>
            </a:r>
          </a:p>
          <a:p>
            <a:pPr lvl="2"/>
            <a:r>
              <a:rPr lang="en-US" dirty="0"/>
              <a:t>Low-ppm projections for high reliability applications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FD169-CDEF-6853-52B4-97D9E2FF9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658628-B250-C9CC-D270-819A59E5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F5C1-1C49-797E-F605-30880841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Welcome to the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84BD9-B4B8-72BD-19BC-9BEB73938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02122"/>
                </a:solidFill>
              </a:rPr>
              <a:t>Describe the grid-based search here…</a:t>
            </a:r>
          </a:p>
          <a:p>
            <a:r>
              <a:rPr lang="en-US">
                <a:solidFill>
                  <a:srgbClr val="202122"/>
                </a:solidFill>
              </a:rPr>
              <a:t>Explain why not EM procedure?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34CC4-3F13-25A9-6147-59E9878A3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6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70D9-9B67-60FC-8B78-94F504E3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Four examples of overlapped </a:t>
            </a:r>
            <a:r>
              <a:rPr lang="en-US" dirty="0" err="1"/>
              <a:t>Weibulls</a:t>
            </a:r>
            <a:r>
              <a:rPr lang="en-US" dirty="0"/>
              <a:t>, no censoring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2B123E43-6F9A-D8D0-443F-050B94E3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E0B380-30E8-E729-DDFD-949573DFB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1A0BD8-5CF9-BAA1-9076-DA8FFC41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00" y="6025863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3F76F-6F23-B3A6-D5FA-A9BB2F6C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90" y="6025863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37640D-797A-DCC8-F65F-1B2F8B214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025862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D68DA0-4C39-1DEC-0C62-F48173365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7990" y="6025862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12C3D66-3766-0038-E62F-5B7AC11FEC4D}"/>
              </a:ext>
            </a:extLst>
          </p:cNvPr>
          <p:cNvGraphicFramePr>
            <a:graphicFrameLocks noGrp="1"/>
          </p:cNvGraphicFramePr>
          <p:nvPr/>
        </p:nvGraphicFramePr>
        <p:xfrm>
          <a:off x="20074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D000715-A29A-0616-8330-3C426800306C}"/>
              </a:ext>
            </a:extLst>
          </p:cNvPr>
          <p:cNvGraphicFramePr>
            <a:graphicFrameLocks noGrp="1"/>
          </p:cNvGraphicFramePr>
          <p:nvPr/>
        </p:nvGraphicFramePr>
        <p:xfrm>
          <a:off x="97849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Minimal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40E5A62-B0AE-FF2A-281C-2FB2A9973ADB}"/>
              </a:ext>
            </a:extLst>
          </p:cNvPr>
          <p:cNvGraphicFramePr>
            <a:graphicFrameLocks noGrp="1"/>
          </p:cNvGraphicFramePr>
          <p:nvPr/>
        </p:nvGraphicFramePr>
        <p:xfrm>
          <a:off x="20074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Almost Complete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E5E20D7-7590-8A5B-6AC6-D04D52D5B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7989" y="1719196"/>
            <a:ext cx="3207113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80D59-B0C0-8F79-89AF-1137AADD1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1719196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7B5D36-E8A2-64DF-D0B4-F23FC6B2B98D}"/>
              </a:ext>
            </a:extLst>
          </p:cNvPr>
          <p:cNvGraphicFramePr>
            <a:graphicFrameLocks noGrp="1"/>
          </p:cNvGraphicFramePr>
          <p:nvPr/>
        </p:nvGraphicFramePr>
        <p:xfrm>
          <a:off x="97849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 Limited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6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6EC1-79EE-1D7F-1241-243B1DC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Completely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3" name="Picture 2" descr="A graph of a graph&#10;&#10;AI-generated content may be incorrect.">
            <a:extLst>
              <a:ext uri="{FF2B5EF4-FFF2-40B4-BE49-F238E27FC236}">
                <a16:creationId xmlns:a16="http://schemas.microsoft.com/office/drawing/2014/main" id="{1C43F425-2512-DC19-2962-FD15F4534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0724A-ECF1-2158-19A3-96BEC763C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C74E22-0562-1102-AB19-F31373FDFEE8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40208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sz="2000" dirty="0"/>
                        <a:t>Almost Completely Overlapped </a:t>
                      </a:r>
                      <a:r>
                        <a:rPr lang="en-US" sz="2000" dirty="0" err="1"/>
                        <a:t>Weibulls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E4A86D3-30D4-814B-3A7B-19C382B92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00" y="4305183"/>
            <a:ext cx="6973273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2F4A0-8A2C-8113-37A5-ED3DFBA05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627" y="4305183"/>
            <a:ext cx="6849431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856F1C-C69A-F7C8-1E3B-EBA09A168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6912" y="4301496"/>
            <a:ext cx="2172917" cy="1676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F36EC-F67E-3262-A079-1388BB1EC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909" y="6227506"/>
            <a:ext cx="5560074" cy="391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FD798-2B8A-9B47-F62D-1C9C88E4D4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7678" y="6227506"/>
            <a:ext cx="5476359" cy="391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FA29F3-6E9E-0DF7-021B-4AA7322C8A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65732" y="6227506"/>
            <a:ext cx="5476359" cy="3913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16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8F2EBE-B414-39B2-65A3-A8BC4D4C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6D76-D14B-6CC6-9925-E152A02C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74E80-C82D-5514-A660-2237513FD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7896AA-4FDB-9E0C-0418-A90D6EC2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1FE5C5-2057-8FD3-C590-146946926158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Partially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D1B1203-CA6E-F38D-52CF-5CF00C12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00" y="4303172"/>
            <a:ext cx="6849431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AE0A03-2A08-7588-7965-D648190E5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9" y="6223819"/>
            <a:ext cx="5560074" cy="3903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46DAFC-D99E-EAD8-0A17-C8161A7D0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442" y="6223819"/>
            <a:ext cx="5574026" cy="391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2F0241-AEA0-E588-E365-74F8B8A77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2927" y="6223819"/>
            <a:ext cx="5574026" cy="3913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EFF95F-1EEF-65D6-5585-BE98D6C7CE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419" y="4289104"/>
            <a:ext cx="2153677" cy="1703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19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68A6F7-BDB6-5077-2CD2-BF1DD849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E80A-57AE-5468-AA7B-CC1E45C2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44A21-41FA-0A00-510E-2ACE276E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185BB-EADD-E91B-5411-89A6FADC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847D0C-487A-3A5A-0BEC-E7598308DBB3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9197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Limited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4B34E2F-8D5F-89A5-365D-CF8C6D4F3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00" y="4311343"/>
            <a:ext cx="6792273" cy="1695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96F55-635F-D382-A727-00861FA91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070" y="4286326"/>
            <a:ext cx="2153676" cy="170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9CCA9-659D-DC2A-FD84-C63A46E5D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4785" y="4286326"/>
            <a:ext cx="6792273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A1E871-8898-542C-DF81-1396289EF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909" y="6219500"/>
            <a:ext cx="5489165" cy="3927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2C8C93-92CE-2C7E-0F11-21915A95E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443" y="6199444"/>
            <a:ext cx="5489166" cy="3942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D1EAAE-69AF-A470-255D-327FE8BFF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2928" y="6219500"/>
            <a:ext cx="5489164" cy="39429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95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49DE16-9E09-CBEF-ED79-DC191558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D4D1-2DC8-603B-ED9D-7C971634C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Overlapped </a:t>
            </a:r>
            <a:r>
              <a:rPr lang="en-US" dirty="0" err="1"/>
              <a:t>Weibulls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9D902-15BF-57CD-5A64-90C0C9D5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322" y="4314708"/>
            <a:ext cx="6849431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0CEF5-7CBB-C43E-7D86-89B553AC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00" y="4311702"/>
            <a:ext cx="6916115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0E3E7E-0A71-3493-1958-ADEB2DBD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460" y="4314707"/>
            <a:ext cx="2095183" cy="1657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B08EB3-60E1-8408-4015-133774AA3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09" y="6223819"/>
            <a:ext cx="5483375" cy="3893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A36DD0-EDA7-8AD5-3801-B49C26753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442" y="6223820"/>
            <a:ext cx="5400083" cy="3893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EC7BD0F-750E-3622-3690-6BBD12E9D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5683" y="6223818"/>
            <a:ext cx="5462552" cy="3893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EA180A-D352-217F-433B-CFC18A7EF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500" y="1712499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1F30F-263E-1CDA-27F8-FF74E39AA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0490" y="1712499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548332-C954-D4CE-5389-5CF8F56CA467}"/>
              </a:ext>
            </a:extLst>
          </p:cNvPr>
          <p:cNvGraphicFramePr>
            <a:graphicFrameLocks noGrp="1"/>
          </p:cNvGraphicFramePr>
          <p:nvPr/>
        </p:nvGraphicFramePr>
        <p:xfrm>
          <a:off x="8087760" y="1712499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/>
                        <a:t>Minimally Overlapped </a:t>
                      </a:r>
                      <a:r>
                        <a:rPr lang="en-US" dirty="0" err="1"/>
                        <a:t>Weibulls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4DC0CD-65D8-1988-7A50-BBCA8F43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B2044D-57CE-EBDE-DBF7-18AC5062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579FFC58-07E6-4357-E2DB-BCA86F0C8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32" y="2512471"/>
            <a:ext cx="15302231" cy="70642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85F95-46C2-51A6-073D-F8E0D40FD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– Betas</a:t>
            </a:r>
          </a:p>
        </p:txBody>
      </p:sp>
    </p:spTree>
    <p:extLst>
      <p:ext uri="{BB962C8B-B14F-4D97-AF65-F5344CB8AC3E}">
        <p14:creationId xmlns:p14="http://schemas.microsoft.com/office/powerpoint/2010/main" val="15963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BA07AF0-0A8D-8415-3D42-5A2451AA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F8B54-DC26-680B-6F76-1258D3EB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25474-B0B5-1FDB-4C6D-EC48843C4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– Alpha 1</a:t>
            </a:r>
          </a:p>
        </p:txBody>
      </p:sp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4C659B4C-1AAA-9449-B0C2-916C0DDE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7" y="2111482"/>
            <a:ext cx="14383173" cy="78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DE107B-D231-1C8D-6E06-478CB848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D97B6-911F-8994-9C57-0E0DB965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67AAE-FEF4-73EA-E2DF-149FD7478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 – Alpha 2</a:t>
            </a:r>
          </a:p>
        </p:txBody>
      </p: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61D60CB5-DAA6-A8A7-8B43-A3AFD9035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32" y="2111482"/>
            <a:ext cx="14498088" cy="79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0B4AF-3DA5-B187-129E-4505D198F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68E2-2920-B543-1D3D-A659A22A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j-lt"/>
              </a:rPr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8A38E-FDAD-9D66-C8ED-8332BC6FAB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7" descr="A graph of a failure&#10;&#10;AI-generated content may be incorrect.">
            <a:extLst>
              <a:ext uri="{FF2B5EF4-FFF2-40B4-BE49-F238E27FC236}">
                <a16:creationId xmlns:a16="http://schemas.microsoft.com/office/drawing/2014/main" id="{732088ED-DD0F-B130-8453-B1F485311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86" y="2966142"/>
            <a:ext cx="7772400" cy="5008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C3283-D4A3-D4A0-9C96-91717BE2E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25" y="2966142"/>
            <a:ext cx="7693890" cy="5008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7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03883-3285-C82F-250C-68437764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76FA1-6CCC-215F-C87D-5723E2B680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Betas</a:t>
            </a:r>
          </a:p>
        </p:txBody>
      </p:sp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D3757865-01E9-3202-A51C-F6EC8892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10" y="2223613"/>
            <a:ext cx="11879580" cy="735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843941-4C21-47F6-7824-26A4D73C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F32E-7020-CD75-C409-948047CA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35993-1C26-253B-6ACD-BF7834FCF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 1</a:t>
            </a: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B71E6AA5-891B-19E1-6475-551BB516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08" y="2187682"/>
            <a:ext cx="11732048" cy="76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DF6C58-B0F8-2808-1063-AFD9CC565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7A97-4564-462C-3318-3142B488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Overlap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856CC-3C3F-3977-1EBF-8B49A09FC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 2</a:t>
            </a:r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5E10E664-8AD3-79EF-3537-CBFFE9FFA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8" y="2111482"/>
            <a:ext cx="11739668" cy="76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D0A4A3-3F65-B237-BE6B-4C9B6AED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D800-8C01-EC37-7C0E-3FB86CB6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Four examples of overlapped </a:t>
            </a:r>
            <a:r>
              <a:rPr lang="en-US" dirty="0" err="1"/>
              <a:t>Weibulls</a:t>
            </a:r>
            <a:r>
              <a:rPr lang="en-US" dirty="0"/>
              <a:t>, no censoring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4F3B174C-C180-E075-6EE6-E6AD3B872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00" y="1719197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EB28C3-BFCD-9E66-1E1C-EA15EA70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490" y="1719197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8F521-0727-6E18-103B-8CCD754E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500" y="6025863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FB7A6E-BA39-4A67-3A62-841DB89CA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90" y="6025863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11ED0-F698-95FF-C560-9D33FC4AD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025862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3F309-FF0D-D6DD-F247-13FD4C98E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7990" y="6025862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18FAC6-0396-EC19-235A-D2F3F1319A5B}"/>
              </a:ext>
            </a:extLst>
          </p:cNvPr>
          <p:cNvGraphicFramePr>
            <a:graphicFrameLocks noGrp="1"/>
          </p:cNvGraphicFramePr>
          <p:nvPr/>
        </p:nvGraphicFramePr>
        <p:xfrm>
          <a:off x="20074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E7A8A0D-4B45-C6C8-1FAB-E0BB1AB03A9A}"/>
              </a:ext>
            </a:extLst>
          </p:cNvPr>
          <p:cNvGraphicFramePr>
            <a:graphicFrameLocks noGrp="1"/>
          </p:cNvGraphicFramePr>
          <p:nvPr/>
        </p:nvGraphicFramePr>
        <p:xfrm>
          <a:off x="9784959" y="8435943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009D96-6B76-41E8-5A85-99620FB57F46}"/>
              </a:ext>
            </a:extLst>
          </p:cNvPr>
          <p:cNvGraphicFramePr>
            <a:graphicFrameLocks noGrp="1"/>
          </p:cNvGraphicFramePr>
          <p:nvPr/>
        </p:nvGraphicFramePr>
        <p:xfrm>
          <a:off x="20074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Almost Complete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90B782-915A-C979-9C43-141E684BE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7989" y="1719196"/>
            <a:ext cx="3207113" cy="2336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9F1B5-8FC6-89D2-9551-A265F3D64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1719196"/>
            <a:ext cx="3073829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0ABB44-4594-EF63-8475-52C39321C4BA}"/>
              </a:ext>
            </a:extLst>
          </p:cNvPr>
          <p:cNvGraphicFramePr>
            <a:graphicFrameLocks noGrp="1"/>
          </p:cNvGraphicFramePr>
          <p:nvPr/>
        </p:nvGraphicFramePr>
        <p:xfrm>
          <a:off x="9784958" y="4169806"/>
          <a:ext cx="5306061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  <a:gridCol w="649785">
                  <a:extLst>
                    <a:ext uri="{9D8B030D-6E8A-4147-A177-3AD203B41FA5}">
                      <a16:colId xmlns:a16="http://schemas.microsoft.com/office/drawing/2014/main" val="935830055"/>
                    </a:ext>
                  </a:extLst>
                </a:gridCol>
                <a:gridCol w="744093">
                  <a:extLst>
                    <a:ext uri="{9D8B030D-6E8A-4147-A177-3AD203B41FA5}">
                      <a16:colId xmlns:a16="http://schemas.microsoft.com/office/drawing/2014/main" val="612815439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Limited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sym typeface="Symbol" panose="05050102010706020507" pitchFamily="18" charset="2"/>
                        </a:rPr>
                        <a:t>p</a:t>
                      </a:r>
                      <a:endParaRPr lang="en-US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9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759A90-4C1A-30F4-67F1-87FC6FCFE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77D4DA-EE7F-4982-0E71-0293E9FF6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3DB91C4-6D72-1222-8E11-B61D6097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Illustration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E1FBEB-6069-718B-9BDE-146B51BE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62B9-3592-BA9E-148D-7FC29899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Application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0A30F-1EA3-4050-4368-118D14C03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202122"/>
                </a:solidFill>
              </a:rPr>
              <a:t>Describe Mahul’s data here…</a:t>
            </a:r>
          </a:p>
          <a:p>
            <a:r>
              <a:rPr lang="en-US"/>
              <a:t>Should we compare to standard mixture and changepoint methods?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E1E3-BC0E-BA42-D5D5-AEA6AA93B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1DD074-B827-7115-8C5F-1AC5D4A89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42E482-0527-A2D7-6020-B64CB425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DF23-3367-EE03-3593-AA6EFA81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11432651" cy="6865146"/>
          </a:xfrm>
        </p:spPr>
        <p:txBody>
          <a:bodyPr/>
          <a:lstStyle/>
          <a:p>
            <a:r>
              <a:rPr lang="en-US" dirty="0"/>
              <a:t>Parameters shown below</a:t>
            </a:r>
          </a:p>
          <a:p>
            <a:r>
              <a:rPr lang="en-US" dirty="0"/>
              <a:t>Five different percent mixes for the two distributions.</a:t>
            </a:r>
          </a:p>
          <a:p>
            <a:r>
              <a:rPr lang="en-US" dirty="0"/>
              <a:t>Three sample sizes: 50, 100 and 250</a:t>
            </a:r>
          </a:p>
          <a:p>
            <a:r>
              <a:rPr lang="en-US" dirty="0"/>
              <a:t>Exact failures, 5000 sets for each combination</a:t>
            </a:r>
          </a:p>
          <a:p>
            <a:r>
              <a:rPr lang="en-US" dirty="0"/>
              <a:t>Fit using maximum likelihood via SciPy’s Minimize routine (L-BFGS-B). Bounds on beta (0, 100) and </a:t>
            </a:r>
            <a:br>
              <a:rPr lang="en-US" dirty="0"/>
            </a:br>
            <a:r>
              <a:rPr lang="en-US" dirty="0"/>
              <a:t>alpha (0, 10000)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7B1E8-C0D8-6321-50AA-119A5CCED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C408810F-D531-6863-D740-29742C5B2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50" y="2841969"/>
            <a:ext cx="4335881" cy="34325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B97BEC-C750-CA75-2154-C33D6D825913}"/>
              </a:ext>
            </a:extLst>
          </p:cNvPr>
          <p:cNvSpPr txBox="1"/>
          <p:nvPr/>
        </p:nvSpPr>
        <p:spPr>
          <a:xfrm>
            <a:off x="14369967" y="2355676"/>
            <a:ext cx="11131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+mj-lt"/>
              </a:rPr>
              <a:t>Mixes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81ED2C-9A56-54E7-4F5E-DE78A9F512D4}"/>
              </a:ext>
            </a:extLst>
          </p:cNvPr>
          <p:cNvGraphicFramePr>
            <a:graphicFrameLocks noGrp="1"/>
          </p:cNvGraphicFramePr>
          <p:nvPr/>
        </p:nvGraphicFramePr>
        <p:xfrm>
          <a:off x="1376677" y="7132320"/>
          <a:ext cx="3912183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46B2DD-08FC-7A16-E1BF-4EFB666125B2}"/>
              </a:ext>
            </a:extLst>
          </p:cNvPr>
          <p:cNvGraphicFramePr>
            <a:graphicFrameLocks noGrp="1"/>
          </p:cNvGraphicFramePr>
          <p:nvPr/>
        </p:nvGraphicFramePr>
        <p:xfrm>
          <a:off x="9738719" y="7132320"/>
          <a:ext cx="3912183" cy="150876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09269">
                  <a:extLst>
                    <a:ext uri="{9D8B030D-6E8A-4147-A177-3AD203B41FA5}">
                      <a16:colId xmlns:a16="http://schemas.microsoft.com/office/drawing/2014/main" val="1393197615"/>
                    </a:ext>
                  </a:extLst>
                </a:gridCol>
                <a:gridCol w="1248991">
                  <a:extLst>
                    <a:ext uri="{9D8B030D-6E8A-4147-A177-3AD203B41FA5}">
                      <a16:colId xmlns:a16="http://schemas.microsoft.com/office/drawing/2014/main" val="3413915118"/>
                    </a:ext>
                  </a:extLst>
                </a:gridCol>
                <a:gridCol w="723051">
                  <a:extLst>
                    <a:ext uri="{9D8B030D-6E8A-4147-A177-3AD203B41FA5}">
                      <a16:colId xmlns:a16="http://schemas.microsoft.com/office/drawing/2014/main" val="1331711695"/>
                    </a:ext>
                  </a:extLst>
                </a:gridCol>
                <a:gridCol w="1130872">
                  <a:extLst>
                    <a:ext uri="{9D8B030D-6E8A-4147-A177-3AD203B41FA5}">
                      <a16:colId xmlns:a16="http://schemas.microsoft.com/office/drawing/2014/main" val="13894310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Limited Overlap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1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1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baseline="-25000">
                          <a:sym typeface="Symbol" panose="05050102010706020507" pitchFamily="18" charset="2"/>
                        </a:rPr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845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FA72DE-1F37-0248-3DDE-80B45CBC1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38" y="6718395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4FE70-0C53-8229-86E9-54D6CC9DF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719" y="6718395"/>
            <a:ext cx="3207112" cy="233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4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477505-B2F4-3AC6-C114-149D4CD0D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46C3B-6C1A-46D3-5252-205AF46F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41FA2-039E-2DF5-8B74-81C768180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0C3892-3877-920A-8341-73CF00A1D9AC}"/>
              </a:ext>
            </a:extLst>
          </p:cNvPr>
          <p:cNvSpPr txBox="1"/>
          <p:nvPr/>
        </p:nvSpPr>
        <p:spPr>
          <a:xfrm>
            <a:off x="459367" y="2556932"/>
            <a:ext cx="6452087" cy="31393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loglik_mix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b1, b2, a1, a2, p = params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p*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weibull_pdf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(t,b1,a1) + \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(1-p)*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weibull_pdf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(t,b2,a2)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1e-300, 1.0)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neg2ll = -2*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(neg2ll)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98229-A762-C956-0EE0-E990F43969FF}"/>
              </a:ext>
            </a:extLst>
          </p:cNvPr>
          <p:cNvSpPr txBox="1"/>
          <p:nvPr/>
        </p:nvSpPr>
        <p:spPr>
          <a:xfrm>
            <a:off x="7354198" y="2556932"/>
            <a:ext cx="10507685" cy="31393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loglik_change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b1, b2, a1, a2, m, s = params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(1-sp.norm.cdf(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t,m,s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weibull_pdf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(t,b1,a1) + \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sp.norm.cdf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t,m,s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weibull_pdf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(t,b2,a2)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1e-300, 1.0)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neg2ll = -2*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np.log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(neg2ll)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13FA3-B9AA-7616-8E45-32166E21F968}"/>
              </a:ext>
            </a:extLst>
          </p:cNvPr>
          <p:cNvSpPr txBox="1"/>
          <p:nvPr/>
        </p:nvSpPr>
        <p:spPr>
          <a:xfrm>
            <a:off x="3147908" y="6141703"/>
            <a:ext cx="11982447" cy="27699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weibull_pdf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 beta, alpha):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#Weibull parameterization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out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np.empty_like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(t,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dtype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=float)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z = (beta/alpha)*(t/alpha)**(beta-1)*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np.exp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(-(t/alpha)**beta)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z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np.clip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(z, 0.0, 1e300)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z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3745CE0-6B2A-6D60-0263-44215411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585A4-3C61-2F86-D123-EDB8D97E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84325-2D48-40A9-49F2-91B54AA2E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Betas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12BA28-3ACD-A23D-3A1C-F90F96BE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936" y="2111482"/>
            <a:ext cx="13388128" cy="8106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9DBB6-B60B-2C02-8905-B7C67FEF7D68}"/>
              </a:ext>
            </a:extLst>
          </p:cNvPr>
          <p:cNvSpPr txBox="1"/>
          <p:nvPr/>
        </p:nvSpPr>
        <p:spPr>
          <a:xfrm>
            <a:off x="14264640" y="710304"/>
            <a:ext cx="3722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b</a:t>
            </a:r>
            <a:r>
              <a:rPr lang="en-US" sz="4000" spc="400" baseline="-25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= 2.4, </a:t>
            </a:r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b</a:t>
            </a:r>
            <a:r>
              <a:rPr lang="en-US" sz="4000" baseline="-25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 = 2.5</a:t>
            </a:r>
          </a:p>
        </p:txBody>
      </p:sp>
    </p:spTree>
    <p:extLst>
      <p:ext uri="{BB962C8B-B14F-4D97-AF65-F5344CB8AC3E}">
        <p14:creationId xmlns:p14="http://schemas.microsoft.com/office/powerpoint/2010/main" val="1808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F56B17-6A0C-48CB-B3CD-5E9307EFD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38C822-61B5-05F5-D672-BE37230D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2C1C7-DA46-7FAE-5A8D-E2AB21068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Alpha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F46B91-C3B1-D770-738B-15423C37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48" y="2111482"/>
            <a:ext cx="12887968" cy="8099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A620C-EF34-28EC-2DA3-B719B9BDAB06}"/>
              </a:ext>
            </a:extLst>
          </p:cNvPr>
          <p:cNvSpPr txBox="1"/>
          <p:nvPr/>
        </p:nvSpPr>
        <p:spPr>
          <a:xfrm>
            <a:off x="14264640" y="710304"/>
            <a:ext cx="19802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a</a:t>
            </a:r>
            <a:r>
              <a:rPr lang="en-US" sz="4000" spc="400" baseline="-25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= 980</a:t>
            </a:r>
          </a:p>
        </p:txBody>
      </p:sp>
    </p:spTree>
    <p:extLst>
      <p:ext uri="{BB962C8B-B14F-4D97-AF65-F5344CB8AC3E}">
        <p14:creationId xmlns:p14="http://schemas.microsoft.com/office/powerpoint/2010/main" val="32182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4F03F-AAE1-59CE-2392-5F26F5D7A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6ED7-AB91-BBAD-5B27-BAA070B4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Distinguishing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25A52-5F86-BA7A-FBE1-8D91FCB3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2"/>
                </a:solidFill>
              </a:rPr>
              <a:t>Several techniques have been developed over the years to account for the presence of two or more groups in the data. </a:t>
            </a:r>
          </a:p>
          <a:p>
            <a:r>
              <a:rPr lang="en-US" dirty="0"/>
              <a:t>Most of these techniques can be broadly categorized into two families</a:t>
            </a:r>
          </a:p>
          <a:p>
            <a:pPr lvl="1"/>
            <a:r>
              <a:rPr lang="en-US" dirty="0"/>
              <a:t>Mixture distributions</a:t>
            </a:r>
          </a:p>
          <a:p>
            <a:pPr lvl="1"/>
            <a:r>
              <a:rPr lang="en-US" dirty="0"/>
              <a:t>Changepoint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AB8FF-F4E0-4B2F-8F1A-1EAE0E456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5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727FFE-F2E1-62C9-3D96-43811FCA0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289A19-80E4-FA12-A536-84C99293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733D9-0C26-9132-460A-48B489570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Alpha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E54FFF-A64E-BC92-252F-AC744B61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48" y="2111482"/>
            <a:ext cx="12565168" cy="7896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95637-F9E7-3941-F5A1-38406CF898C7}"/>
              </a:ext>
            </a:extLst>
          </p:cNvPr>
          <p:cNvSpPr txBox="1"/>
          <p:nvPr/>
        </p:nvSpPr>
        <p:spPr>
          <a:xfrm>
            <a:off x="14264640" y="710304"/>
            <a:ext cx="243258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a</a:t>
            </a:r>
            <a:r>
              <a:rPr lang="en-US" sz="4000" spc="400" baseline="-25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 = 4000</a:t>
            </a:r>
          </a:p>
        </p:txBody>
      </p:sp>
    </p:spTree>
    <p:extLst>
      <p:ext uri="{BB962C8B-B14F-4D97-AF65-F5344CB8AC3E}">
        <p14:creationId xmlns:p14="http://schemas.microsoft.com/office/powerpoint/2010/main" val="30253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9F3D02C-BCCE-A20A-26F1-9173E4A6F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54122D-D33E-766E-7329-1A9B6902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5557B-AEFE-6F9C-FD77-71B0E6333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Betas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BDE34-50AD-020F-83D0-3EB97F3F021A}"/>
              </a:ext>
            </a:extLst>
          </p:cNvPr>
          <p:cNvSpPr txBox="1"/>
          <p:nvPr/>
        </p:nvSpPr>
        <p:spPr>
          <a:xfrm>
            <a:off x="14264640" y="710304"/>
            <a:ext cx="370024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b</a:t>
            </a:r>
            <a:r>
              <a:rPr lang="en-US" sz="4000" spc="400" baseline="-25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= 2.4, </a:t>
            </a:r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b</a:t>
            </a:r>
            <a:r>
              <a:rPr lang="en-US" sz="4000" baseline="-25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 = 7.0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8B643-B467-F50A-9B5C-F2C9D249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92" y="2111482"/>
            <a:ext cx="12400280" cy="8156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50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8E8DC19-8887-04A7-907A-B9B6B8216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B3CB3E-2939-FB8F-7FB9-DF91C15A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BF8B9-BB98-DB45-ED1B-2C39E0C3E0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Alpha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D95C1-000E-CB76-2898-C826A3D80AFB}"/>
              </a:ext>
            </a:extLst>
          </p:cNvPr>
          <p:cNvSpPr txBox="1"/>
          <p:nvPr/>
        </p:nvSpPr>
        <p:spPr>
          <a:xfrm>
            <a:off x="14264640" y="710304"/>
            <a:ext cx="201965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a</a:t>
            </a:r>
            <a:r>
              <a:rPr lang="en-US" sz="4000" spc="400" baseline="-25000" dirty="0">
                <a:solidFill>
                  <a:schemeClr val="tx1"/>
                </a:solidFill>
              </a:rPr>
              <a:t>1</a:t>
            </a:r>
            <a:r>
              <a:rPr lang="en-US" sz="4000" dirty="0">
                <a:solidFill>
                  <a:schemeClr val="tx1"/>
                </a:solidFill>
              </a:rPr>
              <a:t> = 800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02441-DF54-D079-5315-39CC37CB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52" y="2111482"/>
            <a:ext cx="11871960" cy="8059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19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16FAAAE-F820-97F7-0997-B5244424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3CB697-DABA-D8C8-070A-5EA308E2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Overlap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67465-596E-3BDA-0F7B-E92AC0651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 – Alpha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DA46F-6670-2B02-A02B-067D00F9E110}"/>
              </a:ext>
            </a:extLst>
          </p:cNvPr>
          <p:cNvSpPr txBox="1"/>
          <p:nvPr/>
        </p:nvSpPr>
        <p:spPr>
          <a:xfrm>
            <a:off x="14264640" y="710304"/>
            <a:ext cx="243258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i="1" spc="500" dirty="0">
                <a:solidFill>
                  <a:schemeClr val="tx1"/>
                </a:solidFill>
                <a:latin typeface="Symbol" pitchFamily="2" charset="2"/>
              </a:rPr>
              <a:t>a</a:t>
            </a:r>
            <a:r>
              <a:rPr lang="en-US" sz="4000" spc="400" baseline="-25000" dirty="0">
                <a:solidFill>
                  <a:schemeClr val="tx1"/>
                </a:solidFill>
              </a:rPr>
              <a:t>2</a:t>
            </a:r>
            <a:r>
              <a:rPr lang="en-US" sz="4000" dirty="0">
                <a:solidFill>
                  <a:schemeClr val="tx1"/>
                </a:solidFill>
              </a:rPr>
              <a:t> = 4000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A63A0-BCB0-4A1E-749A-91F49298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48" y="2170376"/>
            <a:ext cx="11955568" cy="8116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12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C363-0747-AAD2-7C79-0369A02B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1B4E-66AE-5415-BB42-16FF9DFE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Mixture Distributions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E09F9-0E96-0D35-7759-E2EE7363C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</a:rPr>
              <a:t>In a mixture distribution, the overall observed distribution is assumed to be a blend of different underlying distributions.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7B7CE-202F-FDF1-87F7-682455D27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F9A1ECC-FED8-DCCC-E960-7E628702135E}"/>
              </a:ext>
            </a:extLst>
          </p:cNvPr>
          <p:cNvSpPr/>
          <p:nvPr/>
        </p:nvSpPr>
        <p:spPr>
          <a:xfrm>
            <a:off x="4359979" y="3566160"/>
            <a:ext cx="11443902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01E7AA9-8DCB-0913-5A7F-AB552FF9BC87}"/>
              </a:ext>
            </a:extLst>
          </p:cNvPr>
          <p:cNvSpPr/>
          <p:nvPr/>
        </p:nvSpPr>
        <p:spPr>
          <a:xfrm>
            <a:off x="1252432" y="7299960"/>
            <a:ext cx="11443902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2E3197-546D-275C-87F3-DF2D6CFF59E6}"/>
              </a:ext>
            </a:extLst>
          </p:cNvPr>
          <p:cNvSpPr txBox="1"/>
          <p:nvPr/>
        </p:nvSpPr>
        <p:spPr>
          <a:xfrm>
            <a:off x="1862032" y="6202205"/>
            <a:ext cx="72455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x =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0B39C-B95A-5827-5694-A120A885A8C3}"/>
              </a:ext>
            </a:extLst>
          </p:cNvPr>
          <p:cNvSpPr txBox="1"/>
          <p:nvPr/>
        </p:nvSpPr>
        <p:spPr>
          <a:xfrm>
            <a:off x="2957170" y="4139196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0.4 x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A5848-AE4E-2895-EDA6-62751DBCE440}"/>
              </a:ext>
            </a:extLst>
          </p:cNvPr>
          <p:cNvSpPr txBox="1"/>
          <p:nvPr/>
        </p:nvSpPr>
        <p:spPr>
          <a:xfrm>
            <a:off x="3191321" y="6109872"/>
            <a:ext cx="4953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800" dirty="0"/>
              <a:t>+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12E037-1E1A-A538-2529-B518523D5478}"/>
              </a:ext>
            </a:extLst>
          </p:cNvPr>
          <p:cNvSpPr txBox="1"/>
          <p:nvPr/>
        </p:nvSpPr>
        <p:spPr>
          <a:xfrm>
            <a:off x="2967589" y="7593699"/>
            <a:ext cx="11205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/>
              <a:t>0.6 x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72832E-3C52-1CDD-2902-6F37D55704C5}"/>
              </a:ext>
            </a:extLst>
          </p:cNvPr>
          <p:cNvCxnSpPr/>
          <p:nvPr/>
        </p:nvCxnSpPr>
        <p:spPr>
          <a:xfrm>
            <a:off x="1252432" y="9146298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AFE6CD-CA9B-6DB0-803C-27D30294D47B}"/>
              </a:ext>
            </a:extLst>
          </p:cNvPr>
          <p:cNvCxnSpPr/>
          <p:nvPr/>
        </p:nvCxnSpPr>
        <p:spPr>
          <a:xfrm>
            <a:off x="1252432" y="5414796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12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DDFB-F85F-AEC7-89FA-0E3B40270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DC12-13F0-16D0-7608-DC865795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Changepoint Detection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7FF6-2C6A-9497-B04C-2215EFAA7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</a:rPr>
              <a:t>With a changepoint, an observation switches from one distribution to another after some fixed point.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B95C8-E65B-0926-83D9-5C8F00852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D475DF-593B-7D33-4BC5-2D3BD9548A1A}"/>
              </a:ext>
            </a:extLst>
          </p:cNvPr>
          <p:cNvSpPr/>
          <p:nvPr/>
        </p:nvSpPr>
        <p:spPr>
          <a:xfrm>
            <a:off x="7635239" y="3566160"/>
            <a:ext cx="8168641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0DFBDF-607A-85E3-3602-FBC06B5A9ECA}"/>
              </a:ext>
            </a:extLst>
          </p:cNvPr>
          <p:cNvSpPr/>
          <p:nvPr/>
        </p:nvSpPr>
        <p:spPr>
          <a:xfrm>
            <a:off x="1252432" y="7299960"/>
            <a:ext cx="8165888" cy="1846338"/>
          </a:xfrm>
          <a:custGeom>
            <a:avLst/>
            <a:gdLst>
              <a:gd name="connsiteX0" fmla="*/ 0 w 6827520"/>
              <a:gd name="connsiteY0" fmla="*/ 2773694 h 2804174"/>
              <a:gd name="connsiteX1" fmla="*/ 2133600 w 6827520"/>
              <a:gd name="connsiteY1" fmla="*/ 1783094 h 2804174"/>
              <a:gd name="connsiteX2" fmla="*/ 3444240 w 6827520"/>
              <a:gd name="connsiteY2" fmla="*/ 14 h 2804174"/>
              <a:gd name="connsiteX3" fmla="*/ 4709160 w 6827520"/>
              <a:gd name="connsiteY3" fmla="*/ 1813574 h 2804174"/>
              <a:gd name="connsiteX4" fmla="*/ 6827520 w 6827520"/>
              <a:gd name="connsiteY4" fmla="*/ 2804174 h 280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520" h="2804174">
                <a:moveTo>
                  <a:pt x="0" y="2773694"/>
                </a:moveTo>
                <a:cubicBezTo>
                  <a:pt x="779780" y="2509534"/>
                  <a:pt x="1559560" y="2245374"/>
                  <a:pt x="2133600" y="1783094"/>
                </a:cubicBezTo>
                <a:cubicBezTo>
                  <a:pt x="2707640" y="1320814"/>
                  <a:pt x="3014980" y="-5066"/>
                  <a:pt x="3444240" y="14"/>
                </a:cubicBezTo>
                <a:cubicBezTo>
                  <a:pt x="3873500" y="5094"/>
                  <a:pt x="4145280" y="1346214"/>
                  <a:pt x="4709160" y="1813574"/>
                </a:cubicBezTo>
                <a:cubicBezTo>
                  <a:pt x="5273040" y="2280934"/>
                  <a:pt x="6466840" y="2646694"/>
                  <a:pt x="6827520" y="280417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3395C-1F58-09E6-5F60-00A34254A88A}"/>
              </a:ext>
            </a:extLst>
          </p:cNvPr>
          <p:cNvSpPr txBox="1"/>
          <p:nvPr/>
        </p:nvSpPr>
        <p:spPr>
          <a:xfrm>
            <a:off x="1375188" y="5663732"/>
            <a:ext cx="298479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x comes from: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1C96FE-439F-0737-47B4-12BCC39379A4}"/>
              </a:ext>
            </a:extLst>
          </p:cNvPr>
          <p:cNvSpPr txBox="1"/>
          <p:nvPr/>
        </p:nvSpPr>
        <p:spPr>
          <a:xfrm>
            <a:off x="9189722" y="2975635"/>
            <a:ext cx="46951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This after changepoint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2F91A-6FDC-EBA5-DC8B-766E5A501AAC}"/>
              </a:ext>
            </a:extLst>
          </p:cNvPr>
          <p:cNvSpPr txBox="1"/>
          <p:nvPr/>
        </p:nvSpPr>
        <p:spPr>
          <a:xfrm>
            <a:off x="1021081" y="6707137"/>
            <a:ext cx="491801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This before changepoint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E0C616-7EA3-D0BD-CB20-B31752286863}"/>
              </a:ext>
            </a:extLst>
          </p:cNvPr>
          <p:cNvCxnSpPr/>
          <p:nvPr/>
        </p:nvCxnSpPr>
        <p:spPr>
          <a:xfrm>
            <a:off x="1252432" y="9146298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A7F6B3-FFB6-CB0B-83B9-ADB24D525FF6}"/>
              </a:ext>
            </a:extLst>
          </p:cNvPr>
          <p:cNvCxnSpPr/>
          <p:nvPr/>
        </p:nvCxnSpPr>
        <p:spPr>
          <a:xfrm>
            <a:off x="1252432" y="5414796"/>
            <a:ext cx="14978168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BE68DD-4BD6-2386-A06A-3304FDC106E0}"/>
              </a:ext>
            </a:extLst>
          </p:cNvPr>
          <p:cNvCxnSpPr>
            <a:cxnSpLocks/>
          </p:cNvCxnSpPr>
          <p:nvPr/>
        </p:nvCxnSpPr>
        <p:spPr>
          <a:xfrm>
            <a:off x="8412480" y="2926080"/>
            <a:ext cx="0" cy="697992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57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F383D-C2A0-EE7E-D7FA-A67FB8E58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5F7C-9CD2-8CF3-2C28-1D660DE76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latin typeface="+mj-lt"/>
              </a:rPr>
              <a:t>Pros and Constraints (not necessarily Cons)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656CE2-7070-9096-2FC4-CD85948F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Mixture Distributions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Useful for when populations are more of a blend of several groups rather than distinct groups </a:t>
            </a:r>
          </a:p>
          <a:p>
            <a:r>
              <a:rPr lang="en-US" dirty="0"/>
              <a:t>Constraint</a:t>
            </a:r>
          </a:p>
          <a:p>
            <a:pPr lvl="1"/>
            <a:r>
              <a:rPr lang="en-US" dirty="0"/>
              <a:t>The mixture weights are the same across the range of the random variable.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6D1669-2A4D-0FCC-A61E-D4E7B15D2B3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Changepoint Detection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Useful for when groups change over the range of a random variable. </a:t>
            </a:r>
          </a:p>
          <a:p>
            <a:r>
              <a:rPr lang="en-US" dirty="0"/>
              <a:t>Constraint</a:t>
            </a:r>
          </a:p>
          <a:p>
            <a:pPr lvl="1"/>
            <a:r>
              <a:rPr lang="en-US" dirty="0"/>
              <a:t>Assumes a hard change from one distribution/population to the other.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6EA413-F52B-5E0D-4A50-5A7FE1DB48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1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MP - EXTERNAL">
  <a:themeElements>
    <a:clrScheme name="JMP Theme Light">
      <a:dk1>
        <a:srgbClr val="000000"/>
      </a:dk1>
      <a:lt1>
        <a:srgbClr val="FFFFFF"/>
      </a:lt1>
      <a:dk2>
        <a:srgbClr val="032954"/>
      </a:dk2>
      <a:lt2>
        <a:srgbClr val="0378CD"/>
      </a:lt2>
      <a:accent1>
        <a:srgbClr val="0378CD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EC122723-1830-2742-8477-E9F3B7A70642}" vid="{DBF1479B-8DBC-6948-9E53-78601029BF2D}"/>
    </a:ext>
  </a:extLst>
</a:theme>
</file>

<file path=ppt/theme/theme2.xml><?xml version="1.0" encoding="utf-8"?>
<a:theme xmlns:a="http://schemas.openxmlformats.org/drawingml/2006/main" name="JMP - EXTERNAL - NDA">
  <a:themeElements>
    <a:clrScheme name="JMP Theme">
      <a:dk1>
        <a:srgbClr val="333333"/>
      </a:dk1>
      <a:lt1>
        <a:srgbClr val="FFFFFF"/>
      </a:lt1>
      <a:dk2>
        <a:srgbClr val="333333"/>
      </a:dk2>
      <a:lt2>
        <a:srgbClr val="0378CD"/>
      </a:lt2>
      <a:accent1>
        <a:srgbClr val="0378CD"/>
      </a:accent1>
      <a:accent2>
        <a:srgbClr val="4398F9"/>
      </a:accent2>
      <a:accent3>
        <a:srgbClr val="C4DEFD"/>
      </a:accent3>
      <a:accent4>
        <a:srgbClr val="333333"/>
      </a:accent4>
      <a:accent5>
        <a:srgbClr val="7E889A"/>
      </a:accent5>
      <a:accent6>
        <a:srgbClr val="F3F3F3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EC122723-1830-2742-8477-E9F3B7A70642}" vid="{7EF4EF6E-A4CA-6C4B-A394-60D830490225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5" ma:contentTypeDescription="Create a new document." ma:contentTypeScope="" ma:versionID="c506d0840867f1adddbc926f9a8dfc6f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0df08590ed69fcf4c72a3fc3581b1869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79852-367B-483D-8C46-CF2C7DC5D261}">
  <ds:schemaRefs>
    <ds:schemaRef ds:uri="6e647c50-2143-4825-9865-d236e7692e65"/>
    <ds:schemaRef ds:uri="d21cdafc-5a3a-425e-9674-4fb06b514c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663518-7548-4643-8219-608BFF0DFA0C}">
  <ds:schemaRefs>
    <ds:schemaRef ds:uri="http://schemas.openxmlformats.org/package/2006/metadata/core-properties"/>
    <ds:schemaRef ds:uri="6e647c50-2143-4825-9865-d236e7692e65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d21cdafc-5a3a-425e-9674-4fb06b514c0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3c7f06-7cb3-4753-bb68-887d8c87c3f7}" enabled="1" method="Privileged" siteId="{b1c14d5c-3625-45b3-a430-9552373a0c2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jmp-powerpoint-light</Template>
  <TotalTime>16372</TotalTime>
  <Words>2916</Words>
  <Application>Microsoft Office PowerPoint</Application>
  <PresentationFormat>Custom</PresentationFormat>
  <Paragraphs>586</Paragraphs>
  <Slides>63</Slides>
  <Notes>17</Notes>
  <HiddenSlides>31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Courier New</vt:lpstr>
      <vt:lpstr>Anova Bold</vt:lpstr>
      <vt:lpstr>Symbol</vt:lpstr>
      <vt:lpstr>Cambria Math</vt:lpstr>
      <vt:lpstr>Anova Light</vt:lpstr>
      <vt:lpstr>Arial</vt:lpstr>
      <vt:lpstr>JMP - EXTERNAL</vt:lpstr>
      <vt:lpstr>JMP - EXTERNAL - NDA</vt:lpstr>
      <vt:lpstr>Change Often Takes Time</vt:lpstr>
      <vt:lpstr>Abstract</vt:lpstr>
      <vt:lpstr>Outline</vt:lpstr>
      <vt:lpstr>Background</vt:lpstr>
      <vt:lpstr>Motivation</vt:lpstr>
      <vt:lpstr>Distinguishing Groups</vt:lpstr>
      <vt:lpstr>Mixture Distributions</vt:lpstr>
      <vt:lpstr>Changepoint Detection</vt:lpstr>
      <vt:lpstr>Pros and Constraints (not necessarily Cons)</vt:lpstr>
      <vt:lpstr>Why Not Both?</vt:lpstr>
      <vt:lpstr>But Why Consider Both?</vt:lpstr>
      <vt:lpstr>But Why Consider Both?</vt:lpstr>
      <vt:lpstr>Hasn’t Someone Already Thought of This?</vt:lpstr>
      <vt:lpstr>Estimation Procedure</vt:lpstr>
      <vt:lpstr>Soft Mixture of Two Weibulls, no censoring</vt:lpstr>
      <vt:lpstr>Four examples of overlapped Weibulls, no censoring</vt:lpstr>
      <vt:lpstr>Almost Completely Overlapped Weibulls</vt:lpstr>
      <vt:lpstr>Partially Overlapped Weibulls</vt:lpstr>
      <vt:lpstr>Limited Overlapped Weibulls</vt:lpstr>
      <vt:lpstr>Minimally Overlapped Weibulls</vt:lpstr>
      <vt:lpstr>Solution’s Dependence on Model Parameters</vt:lpstr>
      <vt:lpstr>A Fitting Note</vt:lpstr>
      <vt:lpstr>Simulation Study</vt:lpstr>
      <vt:lpstr>Conditions</vt:lpstr>
      <vt:lpstr>Sample Python Code (generated by Claude and Don)</vt:lpstr>
      <vt:lpstr>Partial Overlap – Standard Mixture</vt:lpstr>
      <vt:lpstr>Partial Overlap – Soft Changepoint</vt:lpstr>
      <vt:lpstr>Limited Overlap – Standard Mixture</vt:lpstr>
      <vt:lpstr>Limited Overlap – Soft Changepoint</vt:lpstr>
      <vt:lpstr>Conclusions and Future Research</vt:lpstr>
      <vt:lpstr>A Potential Criticism…</vt:lpstr>
      <vt:lpstr>Future Research</vt:lpstr>
      <vt:lpstr>Summary</vt:lpstr>
      <vt:lpstr>References</vt:lpstr>
      <vt:lpstr>Thank you!</vt:lpstr>
      <vt:lpstr>Almost Completely Overlapped Weibulls</vt:lpstr>
      <vt:lpstr>Partially Overlapped Weibulls</vt:lpstr>
      <vt:lpstr>Limited Overlapped Weibulls</vt:lpstr>
      <vt:lpstr>Minimally Overlapped Weibulls</vt:lpstr>
      <vt:lpstr>PowerPoint Presentation</vt:lpstr>
      <vt:lpstr>Welcome to the Grid</vt:lpstr>
      <vt:lpstr>Four examples of overlapped Weibulls, no censoring</vt:lpstr>
      <vt:lpstr>Almost Completely Overlapped Weibulls</vt:lpstr>
      <vt:lpstr>Partially Overlapped Weibulls</vt:lpstr>
      <vt:lpstr>Limited Overlapped Weibulls</vt:lpstr>
      <vt:lpstr>Minimally Overlapped Weibulls</vt:lpstr>
      <vt:lpstr>Some Overlap</vt:lpstr>
      <vt:lpstr>Some Overlap</vt:lpstr>
      <vt:lpstr>Some Overlap</vt:lpstr>
      <vt:lpstr>Some Overlap</vt:lpstr>
      <vt:lpstr>Some Overlap</vt:lpstr>
      <vt:lpstr>Some Overlap</vt:lpstr>
      <vt:lpstr>Four examples of overlapped Weibulls, no censoring</vt:lpstr>
      <vt:lpstr>Illustration</vt:lpstr>
      <vt:lpstr>Application Example</vt:lpstr>
      <vt:lpstr>Conditions</vt:lpstr>
      <vt:lpstr>Code</vt:lpstr>
      <vt:lpstr>Partial Overlap</vt:lpstr>
      <vt:lpstr>Partial Overlap</vt:lpstr>
      <vt:lpstr>Partial Overlap</vt:lpstr>
      <vt:lpstr>Minimal Overlap</vt:lpstr>
      <vt:lpstr>Minimal Overlap</vt:lpstr>
      <vt:lpstr>Minimal Overlap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JMP PowerPoint</dc:title>
  <dc:creator>Caleb King</dc:creator>
  <cp:lastModifiedBy>Caleb King</cp:lastModifiedBy>
  <cp:revision>6</cp:revision>
  <dcterms:created xsi:type="dcterms:W3CDTF">2024-06-06T15:31:06Z</dcterms:created>
  <dcterms:modified xsi:type="dcterms:W3CDTF">2026-04-20T15:59:37Z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