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5" r:id="rId5"/>
  </p:sldMasterIdLst>
  <p:notesMasterIdLst>
    <p:notesMasterId r:id="rId66"/>
  </p:notesMasterIdLst>
  <p:handoutMasterIdLst>
    <p:handoutMasterId r:id="rId67"/>
  </p:handoutMasterIdLst>
  <p:sldIdLst>
    <p:sldId id="256" r:id="rId6"/>
    <p:sldId id="3350" r:id="rId7"/>
    <p:sldId id="3357" r:id="rId8"/>
    <p:sldId id="3346" r:id="rId9"/>
    <p:sldId id="3347" r:id="rId10"/>
    <p:sldId id="3351" r:id="rId11"/>
    <p:sldId id="431" r:id="rId12"/>
    <p:sldId id="432" r:id="rId13"/>
    <p:sldId id="433" r:id="rId14"/>
    <p:sldId id="434" r:id="rId15"/>
    <p:sldId id="435" r:id="rId16"/>
    <p:sldId id="3352" r:id="rId17"/>
    <p:sldId id="534" r:id="rId18"/>
    <p:sldId id="3327" r:id="rId19"/>
    <p:sldId id="445" r:id="rId20"/>
    <p:sldId id="446" r:id="rId21"/>
    <p:sldId id="3359" r:id="rId22"/>
    <p:sldId id="3358" r:id="rId23"/>
    <p:sldId id="3353" r:id="rId24"/>
    <p:sldId id="3344" r:id="rId25"/>
    <p:sldId id="282" r:id="rId26"/>
    <p:sldId id="3334" r:id="rId27"/>
    <p:sldId id="3333" r:id="rId28"/>
    <p:sldId id="3336" r:id="rId29"/>
    <p:sldId id="3335" r:id="rId30"/>
    <p:sldId id="3360" r:id="rId31"/>
    <p:sldId id="3339" r:id="rId32"/>
    <p:sldId id="3354" r:id="rId33"/>
    <p:sldId id="3355" r:id="rId34"/>
    <p:sldId id="495" r:id="rId35"/>
    <p:sldId id="496" r:id="rId36"/>
    <p:sldId id="497" r:id="rId37"/>
    <p:sldId id="436" r:id="rId38"/>
    <p:sldId id="3296" r:id="rId39"/>
    <p:sldId id="3295" r:id="rId40"/>
    <p:sldId id="3298" r:id="rId41"/>
    <p:sldId id="574" r:id="rId42"/>
    <p:sldId id="448" r:id="rId43"/>
    <p:sldId id="3343" r:id="rId44"/>
    <p:sldId id="452" r:id="rId45"/>
    <p:sldId id="3308" r:id="rId46"/>
    <p:sldId id="505" r:id="rId47"/>
    <p:sldId id="511" r:id="rId48"/>
    <p:sldId id="512" r:id="rId49"/>
    <p:sldId id="518" r:id="rId50"/>
    <p:sldId id="515" r:id="rId51"/>
    <p:sldId id="517" r:id="rId52"/>
    <p:sldId id="535" r:id="rId53"/>
    <p:sldId id="528" r:id="rId54"/>
    <p:sldId id="557" r:id="rId55"/>
    <p:sldId id="554" r:id="rId56"/>
    <p:sldId id="548" r:id="rId57"/>
    <p:sldId id="3321" r:id="rId58"/>
    <p:sldId id="3322" r:id="rId59"/>
    <p:sldId id="3323" r:id="rId60"/>
    <p:sldId id="3324" r:id="rId61"/>
    <p:sldId id="550" r:id="rId62"/>
    <p:sldId id="551" r:id="rId63"/>
    <p:sldId id="552" r:id="rId64"/>
    <p:sldId id="333"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13C34D6-70D1-4FF8-8C13-F4EF1824839A}">
          <p14:sldIdLst>
            <p14:sldId id="256"/>
            <p14:sldId id="3350"/>
            <p14:sldId id="3357"/>
            <p14:sldId id="3346"/>
            <p14:sldId id="3347"/>
            <p14:sldId id="3351"/>
            <p14:sldId id="431"/>
            <p14:sldId id="432"/>
            <p14:sldId id="433"/>
            <p14:sldId id="434"/>
            <p14:sldId id="435"/>
            <p14:sldId id="3352"/>
            <p14:sldId id="534"/>
            <p14:sldId id="3327"/>
            <p14:sldId id="445"/>
            <p14:sldId id="446"/>
            <p14:sldId id="3359"/>
            <p14:sldId id="3358"/>
            <p14:sldId id="3353"/>
            <p14:sldId id="3344"/>
            <p14:sldId id="282"/>
            <p14:sldId id="3334"/>
            <p14:sldId id="3333"/>
            <p14:sldId id="3336"/>
            <p14:sldId id="3335"/>
            <p14:sldId id="3360"/>
            <p14:sldId id="3339"/>
            <p14:sldId id="3354"/>
            <p14:sldId id="3355"/>
            <p14:sldId id="495"/>
            <p14:sldId id="496"/>
            <p14:sldId id="497"/>
            <p14:sldId id="436"/>
            <p14:sldId id="3296"/>
            <p14:sldId id="3295"/>
            <p14:sldId id="3298"/>
            <p14:sldId id="574"/>
            <p14:sldId id="448"/>
            <p14:sldId id="3343"/>
            <p14:sldId id="452"/>
            <p14:sldId id="3308"/>
            <p14:sldId id="505"/>
            <p14:sldId id="511"/>
            <p14:sldId id="512"/>
            <p14:sldId id="518"/>
            <p14:sldId id="515"/>
            <p14:sldId id="517"/>
            <p14:sldId id="535"/>
            <p14:sldId id="528"/>
            <p14:sldId id="557"/>
            <p14:sldId id="554"/>
            <p14:sldId id="548"/>
            <p14:sldId id="3321"/>
            <p14:sldId id="3322"/>
            <p14:sldId id="3323"/>
            <p14:sldId id="3324"/>
            <p14:sldId id="550"/>
            <p14:sldId id="551"/>
            <p14:sldId id="552"/>
            <p14:sldId id="333"/>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282D"/>
    <a:srgbClr val="0000FF"/>
    <a:srgbClr val="00BCE4"/>
    <a:srgbClr val="A7A9AC"/>
    <a:srgbClr val="004B8D"/>
    <a:srgbClr val="FFFFFF"/>
    <a:srgbClr val="FF6600"/>
    <a:srgbClr val="595A59"/>
    <a:srgbClr val="F8F8F8"/>
    <a:srgbClr val="CBCC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406" autoAdjust="0"/>
    <p:restoredTop sz="94572" autoAdjust="0"/>
  </p:normalViewPr>
  <p:slideViewPr>
    <p:cSldViewPr snapToGrid="0" snapToObjects="1">
      <p:cViewPr varScale="1">
        <p:scale>
          <a:sx n="109" d="100"/>
          <a:sy n="109" d="100"/>
        </p:scale>
        <p:origin x="186"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85" d="100"/>
          <a:sy n="85" d="100"/>
        </p:scale>
        <p:origin x="3804"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5" Type="http://schemas.openxmlformats.org/officeDocument/2006/relationships/slideMaster" Target="slideMasters/slideMaster1.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F8B778-EE3F-5541-80B6-A033169F05AB}" type="datetimeFigureOut">
              <a:rPr lang="en-US" smtClean="0"/>
              <a:t>4/14/2026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4E72D6-76A0-B84C-AA86-CCE53056228C}" type="slidenum">
              <a:rPr lang="en-US" smtClean="0"/>
              <a:t>‹#›</a:t>
            </a:fld>
            <a:endParaRPr lang="en-US"/>
          </a:p>
        </p:txBody>
      </p:sp>
    </p:spTree>
    <p:extLst>
      <p:ext uri="{BB962C8B-B14F-4D97-AF65-F5344CB8AC3E}">
        <p14:creationId xmlns:p14="http://schemas.microsoft.com/office/powerpoint/2010/main" val="2285697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5D8D47-F8B2-844E-B15E-9C55313B0B46}" type="datetimeFigureOut">
              <a:rPr lang="en-US" smtClean="0"/>
              <a:t>4/14/2026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0DA7D4-2281-3F41-A9A9-DF2CBC1C06D7}" type="slidenum">
              <a:rPr lang="en-US" smtClean="0"/>
              <a:t>‹#›</a:t>
            </a:fld>
            <a:endParaRPr lang="en-US"/>
          </a:p>
        </p:txBody>
      </p:sp>
    </p:spTree>
    <p:extLst>
      <p:ext uri="{BB962C8B-B14F-4D97-AF65-F5344CB8AC3E}">
        <p14:creationId xmlns:p14="http://schemas.microsoft.com/office/powerpoint/2010/main" val="1553404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67633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 </a:t>
            </a:r>
            <a:r>
              <a:rPr lang="en-US" dirty="0" err="1"/>
              <a:t>Bhaumik</a:t>
            </a:r>
            <a:r>
              <a:rPr lang="en-US" dirty="0"/>
              <a:t>, M. Sujata, M.A. </a:t>
            </a:r>
            <a:r>
              <a:rPr lang="en-US" dirty="0" err="1"/>
              <a:t>Venkataswamy</a:t>
            </a:r>
            <a:r>
              <a:rPr lang="en-US" dirty="0"/>
              <a:t>, Fatigue failure of aircraft components, Engineering Failure Analysis, Volume 15, Issue 6, 2008, Pages 675-694, ISSN 1350-6307, https://doi.org/10.1016/j.engfailanal.2007.10.001. (https://www.sciencedirect.com/science/article/pii/S1350630707001409)</a:t>
            </a:r>
          </a:p>
          <a:p>
            <a:endParaRPr lang="en-US" dirty="0"/>
          </a:p>
          <a:p>
            <a:r>
              <a:rPr lang="en-US" dirty="0"/>
              <a:t>NIST Advanced Manufacturing Series 100-16 Literature Review of Metal Additive Manufacturing Defects Felix H. Kim Shawn P. Moylan Engineering Laboratory May 2018</a:t>
            </a:r>
          </a:p>
        </p:txBody>
      </p:sp>
      <p:sp>
        <p:nvSpPr>
          <p:cNvPr id="4" name="Slide Number Placeholder 3"/>
          <p:cNvSpPr>
            <a:spLocks noGrp="1"/>
          </p:cNvSpPr>
          <p:nvPr>
            <p:ph type="sldNum" sz="quarter" idx="10"/>
          </p:nvPr>
        </p:nvSpPr>
        <p:spPr/>
        <p:txBody>
          <a:bodyPr/>
          <a:lstStyle/>
          <a:p>
            <a:fld id="{EE0DA7D4-2281-3F41-A9A9-DF2CBC1C06D7}" type="slidenum">
              <a:rPr lang="en-US" smtClean="0"/>
              <a:t>33</a:t>
            </a:fld>
            <a:endParaRPr lang="en-US"/>
          </a:p>
        </p:txBody>
      </p:sp>
    </p:spTree>
    <p:extLst>
      <p:ext uri="{BB962C8B-B14F-4D97-AF65-F5344CB8AC3E}">
        <p14:creationId xmlns:p14="http://schemas.microsoft.com/office/powerpoint/2010/main" val="2217707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 </a:t>
            </a:r>
            <a:r>
              <a:rPr lang="en-US" dirty="0" err="1"/>
              <a:t>Bhaumik</a:t>
            </a:r>
            <a:r>
              <a:rPr lang="en-US" dirty="0"/>
              <a:t>, M. Sujata, M.A. </a:t>
            </a:r>
            <a:r>
              <a:rPr lang="en-US" dirty="0" err="1"/>
              <a:t>Venkataswamy</a:t>
            </a:r>
            <a:r>
              <a:rPr lang="en-US" dirty="0"/>
              <a:t>, Fatigue failure of aircraft components, Engineering Failure Analysis, Volume 15, Issue 6, 2008, Pages 675-694, ISSN 1350-6307, https://doi.org/10.1016/j.engfailanal.2007.10.001. (https://www.sciencedirect.com/science/article/pii/S1350630707001409)</a:t>
            </a:r>
          </a:p>
          <a:p>
            <a:endParaRPr lang="en-US" dirty="0"/>
          </a:p>
          <a:p>
            <a:r>
              <a:rPr lang="en-US" dirty="0"/>
              <a:t>NIST Advanced Manufacturing Series 100-16 Literature Review of Metal Additive Manufacturing Defects Felix H. Kim Shawn P. Moylan Engineering Laboratory May 2018</a:t>
            </a:r>
          </a:p>
        </p:txBody>
      </p:sp>
      <p:sp>
        <p:nvSpPr>
          <p:cNvPr id="4" name="Slide Number Placeholder 3"/>
          <p:cNvSpPr>
            <a:spLocks noGrp="1"/>
          </p:cNvSpPr>
          <p:nvPr>
            <p:ph type="sldNum" sz="quarter" idx="10"/>
          </p:nvPr>
        </p:nvSpPr>
        <p:spPr/>
        <p:txBody>
          <a:bodyPr/>
          <a:lstStyle/>
          <a:p>
            <a:fld id="{EE0DA7D4-2281-3F41-A9A9-DF2CBC1C06D7}" type="slidenum">
              <a:rPr lang="en-US" smtClean="0"/>
              <a:t>34</a:t>
            </a:fld>
            <a:endParaRPr lang="en-US"/>
          </a:p>
        </p:txBody>
      </p:sp>
    </p:spTree>
    <p:extLst>
      <p:ext uri="{BB962C8B-B14F-4D97-AF65-F5344CB8AC3E}">
        <p14:creationId xmlns:p14="http://schemas.microsoft.com/office/powerpoint/2010/main" val="2166436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 </a:t>
            </a:r>
            <a:r>
              <a:rPr lang="en-US" dirty="0" err="1"/>
              <a:t>Bhaumik</a:t>
            </a:r>
            <a:r>
              <a:rPr lang="en-US" dirty="0"/>
              <a:t>, M. Sujata, M.A. </a:t>
            </a:r>
            <a:r>
              <a:rPr lang="en-US" dirty="0" err="1"/>
              <a:t>Venkataswamy</a:t>
            </a:r>
            <a:r>
              <a:rPr lang="en-US" dirty="0"/>
              <a:t>, Fatigue failure of aircraft components, Engineering Failure Analysis, Volume 15, Issue 6, 2008, Pages 675-694, ISSN 1350-6307, https://doi.org/10.1016/j.engfailanal.2007.10.001. (https://www.sciencedirect.com/science/article/pii/S1350630707001409)</a:t>
            </a:r>
          </a:p>
          <a:p>
            <a:endParaRPr lang="en-US" dirty="0"/>
          </a:p>
          <a:p>
            <a:r>
              <a:rPr lang="en-US" dirty="0"/>
              <a:t>NIST Advanced Manufacturing Series 100-16 Literature Review of Metal Additive Manufacturing Defects Felix H. Kim Shawn P. Moylan Engineering Laboratory May 2018</a:t>
            </a:r>
          </a:p>
        </p:txBody>
      </p:sp>
      <p:sp>
        <p:nvSpPr>
          <p:cNvPr id="4" name="Slide Number Placeholder 3"/>
          <p:cNvSpPr>
            <a:spLocks noGrp="1"/>
          </p:cNvSpPr>
          <p:nvPr>
            <p:ph type="sldNum" sz="quarter" idx="10"/>
          </p:nvPr>
        </p:nvSpPr>
        <p:spPr/>
        <p:txBody>
          <a:bodyPr/>
          <a:lstStyle/>
          <a:p>
            <a:fld id="{EE0DA7D4-2281-3F41-A9A9-DF2CBC1C06D7}" type="slidenum">
              <a:rPr lang="en-US" smtClean="0"/>
              <a:t>35</a:t>
            </a:fld>
            <a:endParaRPr lang="en-US"/>
          </a:p>
        </p:txBody>
      </p:sp>
    </p:spTree>
    <p:extLst>
      <p:ext uri="{BB962C8B-B14F-4D97-AF65-F5344CB8AC3E}">
        <p14:creationId xmlns:p14="http://schemas.microsoft.com/office/powerpoint/2010/main" val="1368501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0DA7D4-2281-3F41-A9A9-DF2CBC1C06D7}" type="slidenum">
              <a:rPr lang="en-US" smtClean="0"/>
              <a:t>38</a:t>
            </a:fld>
            <a:endParaRPr lang="en-US"/>
          </a:p>
        </p:txBody>
      </p:sp>
    </p:spTree>
    <p:extLst>
      <p:ext uri="{BB962C8B-B14F-4D97-AF65-F5344CB8AC3E}">
        <p14:creationId xmlns:p14="http://schemas.microsoft.com/office/powerpoint/2010/main" val="1946452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0DA7D4-2281-3F41-A9A9-DF2CBC1C06D7}" type="slidenum">
              <a:rPr lang="en-US" smtClean="0"/>
              <a:t>40</a:t>
            </a:fld>
            <a:endParaRPr lang="en-US"/>
          </a:p>
        </p:txBody>
      </p:sp>
    </p:spTree>
    <p:extLst>
      <p:ext uri="{BB962C8B-B14F-4D97-AF65-F5344CB8AC3E}">
        <p14:creationId xmlns:p14="http://schemas.microsoft.com/office/powerpoint/2010/main" val="2027171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0DA7D4-2281-3F41-A9A9-DF2CBC1C06D7}" type="slidenum">
              <a:rPr lang="en-US" smtClean="0"/>
              <a:t>42</a:t>
            </a:fld>
            <a:endParaRPr lang="en-US"/>
          </a:p>
        </p:txBody>
      </p:sp>
    </p:spTree>
    <p:extLst>
      <p:ext uri="{BB962C8B-B14F-4D97-AF65-F5344CB8AC3E}">
        <p14:creationId xmlns:p14="http://schemas.microsoft.com/office/powerpoint/2010/main" val="2702626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0DA7D4-2281-3F41-A9A9-DF2CBC1C06D7}" type="slidenum">
              <a:rPr lang="en-US" smtClean="0"/>
              <a:t>43</a:t>
            </a:fld>
            <a:endParaRPr lang="en-US"/>
          </a:p>
        </p:txBody>
      </p:sp>
    </p:spTree>
    <p:extLst>
      <p:ext uri="{BB962C8B-B14F-4D97-AF65-F5344CB8AC3E}">
        <p14:creationId xmlns:p14="http://schemas.microsoft.com/office/powerpoint/2010/main" val="3720867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0DA7D4-2281-3F41-A9A9-DF2CBC1C06D7}" type="slidenum">
              <a:rPr lang="en-US" smtClean="0"/>
              <a:t>45</a:t>
            </a:fld>
            <a:endParaRPr lang="en-US"/>
          </a:p>
        </p:txBody>
      </p:sp>
    </p:spTree>
    <p:extLst>
      <p:ext uri="{BB962C8B-B14F-4D97-AF65-F5344CB8AC3E}">
        <p14:creationId xmlns:p14="http://schemas.microsoft.com/office/powerpoint/2010/main" val="41013041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0DA7D4-2281-3F41-A9A9-DF2CBC1C06D7}" type="slidenum">
              <a:rPr lang="en-US" smtClean="0"/>
              <a:t>46</a:t>
            </a:fld>
            <a:endParaRPr lang="en-US"/>
          </a:p>
        </p:txBody>
      </p:sp>
    </p:spTree>
    <p:extLst>
      <p:ext uri="{BB962C8B-B14F-4D97-AF65-F5344CB8AC3E}">
        <p14:creationId xmlns:p14="http://schemas.microsoft.com/office/powerpoint/2010/main" val="41417592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0DA7D4-2281-3F41-A9A9-DF2CBC1C06D7}" type="slidenum">
              <a:rPr lang="en-US" smtClean="0"/>
              <a:t>49</a:t>
            </a:fld>
            <a:endParaRPr lang="en-US"/>
          </a:p>
        </p:txBody>
      </p:sp>
    </p:spTree>
    <p:extLst>
      <p:ext uri="{BB962C8B-B14F-4D97-AF65-F5344CB8AC3E}">
        <p14:creationId xmlns:p14="http://schemas.microsoft.com/office/powerpoint/2010/main" val="279820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 </a:t>
            </a:r>
            <a:r>
              <a:rPr lang="en-US" dirty="0" err="1"/>
              <a:t>Bhaumik</a:t>
            </a:r>
            <a:r>
              <a:rPr lang="en-US" dirty="0"/>
              <a:t>, M. Sujata, M.A. </a:t>
            </a:r>
            <a:r>
              <a:rPr lang="en-US" dirty="0" err="1"/>
              <a:t>Venkataswamy</a:t>
            </a:r>
            <a:r>
              <a:rPr lang="en-US" dirty="0"/>
              <a:t>, Fatigue failure of aircraft components, Engineering Failure Analysis, Volume 15, Issue 6, 2008, Pages 675-694, ISSN 1350-6307, https://doi.org/10.1016/j.engfailanal.2007.10.001. (https://www.sciencedirect.com/science/article/pii/S1350630707001409)</a:t>
            </a:r>
          </a:p>
          <a:p>
            <a:endParaRPr lang="en-US" dirty="0"/>
          </a:p>
          <a:p>
            <a:r>
              <a:rPr lang="en-US" dirty="0"/>
              <a:t>NIST Advanced Manufacturing Series 100-16 Literature Review of Metal Additive Manufacturing Defects Felix H. Kim Shawn P. Moylan Engineering Laboratory May 2018</a:t>
            </a:r>
          </a:p>
        </p:txBody>
      </p:sp>
      <p:sp>
        <p:nvSpPr>
          <p:cNvPr id="4" name="Slide Number Placeholder 3"/>
          <p:cNvSpPr>
            <a:spLocks noGrp="1"/>
          </p:cNvSpPr>
          <p:nvPr>
            <p:ph type="sldNum" sz="quarter" idx="10"/>
          </p:nvPr>
        </p:nvSpPr>
        <p:spPr/>
        <p:txBody>
          <a:bodyPr/>
          <a:lstStyle/>
          <a:p>
            <a:fld id="{EE0DA7D4-2281-3F41-A9A9-DF2CBC1C06D7}" type="slidenum">
              <a:rPr lang="en-US" smtClean="0"/>
              <a:t>7</a:t>
            </a:fld>
            <a:endParaRPr lang="en-US"/>
          </a:p>
        </p:txBody>
      </p:sp>
    </p:spTree>
    <p:extLst>
      <p:ext uri="{BB962C8B-B14F-4D97-AF65-F5344CB8AC3E}">
        <p14:creationId xmlns:p14="http://schemas.microsoft.com/office/powerpoint/2010/main" val="33848679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0DA7D4-2281-3F41-A9A9-DF2CBC1C06D7}" type="slidenum">
              <a:rPr lang="en-US" smtClean="0"/>
              <a:t>53</a:t>
            </a:fld>
            <a:endParaRPr lang="en-US"/>
          </a:p>
        </p:txBody>
      </p:sp>
    </p:spTree>
    <p:extLst>
      <p:ext uri="{BB962C8B-B14F-4D97-AF65-F5344CB8AC3E}">
        <p14:creationId xmlns:p14="http://schemas.microsoft.com/office/powerpoint/2010/main" val="55277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 </a:t>
            </a:r>
            <a:r>
              <a:rPr lang="en-US" dirty="0" err="1"/>
              <a:t>Bhaumik</a:t>
            </a:r>
            <a:r>
              <a:rPr lang="en-US" dirty="0"/>
              <a:t>, M. Sujata, M.A. </a:t>
            </a:r>
            <a:r>
              <a:rPr lang="en-US" dirty="0" err="1"/>
              <a:t>Venkataswamy</a:t>
            </a:r>
            <a:r>
              <a:rPr lang="en-US" dirty="0"/>
              <a:t>, Fatigue failure of aircraft components, Engineering Failure Analysis, Volume 15, Issue 6, 2008, Pages 675-694, ISSN 1350-6307, https://doi.org/10.1016/j.engfailanal.2007.10.001. (https://www.sciencedirect.com/science/article/pii/S1350630707001409)</a:t>
            </a:r>
          </a:p>
          <a:p>
            <a:endParaRPr lang="en-US" dirty="0"/>
          </a:p>
          <a:p>
            <a:r>
              <a:rPr lang="en-US" dirty="0"/>
              <a:t>NIST Advanced Manufacturing Series 100-16 Literature Review of Metal Additive Manufacturing Defects Felix H. Kim Shawn P. Moylan Engineering Laboratory May 2018</a:t>
            </a:r>
          </a:p>
          <a:p>
            <a:endParaRPr lang="en-US" dirty="0"/>
          </a:p>
          <a:p>
            <a:r>
              <a:rPr lang="en-US" dirty="0"/>
              <a:t>CNDE https://www.nde-ed.org/NDETechniques/MagParticle/Indications/WetExamples.xhtml</a:t>
            </a:r>
          </a:p>
        </p:txBody>
      </p:sp>
      <p:sp>
        <p:nvSpPr>
          <p:cNvPr id="4" name="Slide Number Placeholder 3"/>
          <p:cNvSpPr>
            <a:spLocks noGrp="1"/>
          </p:cNvSpPr>
          <p:nvPr>
            <p:ph type="sldNum" sz="quarter" idx="10"/>
          </p:nvPr>
        </p:nvSpPr>
        <p:spPr/>
        <p:txBody>
          <a:bodyPr/>
          <a:lstStyle/>
          <a:p>
            <a:fld id="{EE0DA7D4-2281-3F41-A9A9-DF2CBC1C06D7}" type="slidenum">
              <a:rPr lang="en-US" smtClean="0"/>
              <a:t>8</a:t>
            </a:fld>
            <a:endParaRPr lang="en-US"/>
          </a:p>
        </p:txBody>
      </p:sp>
    </p:spTree>
    <p:extLst>
      <p:ext uri="{BB962C8B-B14F-4D97-AF65-F5344CB8AC3E}">
        <p14:creationId xmlns:p14="http://schemas.microsoft.com/office/powerpoint/2010/main" val="69225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0DA7D4-2281-3F41-A9A9-DF2CBC1C06D7}" type="slidenum">
              <a:rPr lang="en-US" smtClean="0"/>
              <a:t>9</a:t>
            </a:fld>
            <a:endParaRPr lang="en-US"/>
          </a:p>
        </p:txBody>
      </p:sp>
    </p:spTree>
    <p:extLst>
      <p:ext uri="{BB962C8B-B14F-4D97-AF65-F5344CB8AC3E}">
        <p14:creationId xmlns:p14="http://schemas.microsoft.com/office/powerpoint/2010/main" val="519040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 </a:t>
            </a:r>
            <a:r>
              <a:rPr lang="en-US" dirty="0" err="1"/>
              <a:t>Bhaumik</a:t>
            </a:r>
            <a:r>
              <a:rPr lang="en-US" dirty="0"/>
              <a:t>, M. Sujata, M.A. </a:t>
            </a:r>
            <a:r>
              <a:rPr lang="en-US" dirty="0" err="1"/>
              <a:t>Venkataswamy</a:t>
            </a:r>
            <a:r>
              <a:rPr lang="en-US" dirty="0"/>
              <a:t>, Fatigue failure of aircraft components, Engineering Failure Analysis, Volume 15, Issue 6, 2008, Pages 675-694, ISSN 1350-6307, https://doi.org/10.1016/j.engfailanal.2007.10.001. (https://www.sciencedirect.com/science/article/pii/S1350630707001409)</a:t>
            </a:r>
          </a:p>
        </p:txBody>
      </p:sp>
      <p:sp>
        <p:nvSpPr>
          <p:cNvPr id="4" name="Slide Number Placeholder 3"/>
          <p:cNvSpPr>
            <a:spLocks noGrp="1"/>
          </p:cNvSpPr>
          <p:nvPr>
            <p:ph type="sldNum" sz="quarter" idx="10"/>
          </p:nvPr>
        </p:nvSpPr>
        <p:spPr/>
        <p:txBody>
          <a:bodyPr/>
          <a:lstStyle/>
          <a:p>
            <a:fld id="{EE0DA7D4-2281-3F41-A9A9-DF2CBC1C06D7}" type="slidenum">
              <a:rPr lang="en-US" smtClean="0"/>
              <a:t>10</a:t>
            </a:fld>
            <a:endParaRPr lang="en-US"/>
          </a:p>
        </p:txBody>
      </p:sp>
    </p:spTree>
    <p:extLst>
      <p:ext uri="{BB962C8B-B14F-4D97-AF65-F5344CB8AC3E}">
        <p14:creationId xmlns:p14="http://schemas.microsoft.com/office/powerpoint/2010/main" val="2703248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CNDE (https://www.nde-ed.org/NDETechniques/Ultrasonics/MeasurementTech/beaminspection.xhtml) and CNDE https://www.nde-ed.org/NDETechniques/MagParticle/Indications/WetExamples.xhtml</a:t>
            </a:r>
          </a:p>
        </p:txBody>
      </p:sp>
      <p:sp>
        <p:nvSpPr>
          <p:cNvPr id="4" name="Slide Number Placeholder 3"/>
          <p:cNvSpPr>
            <a:spLocks noGrp="1"/>
          </p:cNvSpPr>
          <p:nvPr>
            <p:ph type="sldNum" sz="quarter" idx="10"/>
          </p:nvPr>
        </p:nvSpPr>
        <p:spPr/>
        <p:txBody>
          <a:bodyPr/>
          <a:lstStyle/>
          <a:p>
            <a:fld id="{EE0DA7D4-2281-3F41-A9A9-DF2CBC1C06D7}" type="slidenum">
              <a:rPr lang="en-US" smtClean="0"/>
              <a:t>11</a:t>
            </a:fld>
            <a:endParaRPr lang="en-US"/>
          </a:p>
        </p:txBody>
      </p:sp>
    </p:spTree>
    <p:extLst>
      <p:ext uri="{BB962C8B-B14F-4D97-AF65-F5344CB8AC3E}">
        <p14:creationId xmlns:p14="http://schemas.microsoft.com/office/powerpoint/2010/main" val="894164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 </a:t>
            </a:r>
            <a:r>
              <a:rPr lang="en-US" dirty="0" err="1"/>
              <a:t>Bhaumik</a:t>
            </a:r>
            <a:r>
              <a:rPr lang="en-US" dirty="0"/>
              <a:t>, M. Sujata, M.A. </a:t>
            </a:r>
            <a:r>
              <a:rPr lang="en-US" dirty="0" err="1"/>
              <a:t>Venkataswamy</a:t>
            </a:r>
            <a:r>
              <a:rPr lang="en-US" dirty="0"/>
              <a:t>, Fatigue failure of aircraft components, Engineering Failure Analysis, Volume 15, Issue 6, 2008, Pages 675-694, ISSN 1350-6307, https://doi.org/10.1016/j.engfailanal.2007.10.001. (https://www.sciencedirect.com/science/article/pii/S1350630707001409)</a:t>
            </a:r>
          </a:p>
          <a:p>
            <a:endParaRPr lang="en-US" dirty="0"/>
          </a:p>
          <a:p>
            <a:r>
              <a:rPr lang="en-US" dirty="0"/>
              <a:t>NIST Advanced Manufacturing Series 100-16 Literature Review of Metal Additive Manufacturing Defects Felix H. Kim Shawn P. Moylan Engineering Laboratory May 2018</a:t>
            </a:r>
          </a:p>
        </p:txBody>
      </p:sp>
      <p:sp>
        <p:nvSpPr>
          <p:cNvPr id="4" name="Slide Number Placeholder 3"/>
          <p:cNvSpPr>
            <a:spLocks noGrp="1"/>
          </p:cNvSpPr>
          <p:nvPr>
            <p:ph type="sldNum" sz="quarter" idx="10"/>
          </p:nvPr>
        </p:nvSpPr>
        <p:spPr/>
        <p:txBody>
          <a:bodyPr/>
          <a:lstStyle/>
          <a:p>
            <a:fld id="{EE0DA7D4-2281-3F41-A9A9-DF2CBC1C06D7}" type="slidenum">
              <a:rPr lang="en-US" smtClean="0"/>
              <a:t>14</a:t>
            </a:fld>
            <a:endParaRPr lang="en-US"/>
          </a:p>
        </p:txBody>
      </p:sp>
    </p:spTree>
    <p:extLst>
      <p:ext uri="{BB962C8B-B14F-4D97-AF65-F5344CB8AC3E}">
        <p14:creationId xmlns:p14="http://schemas.microsoft.com/office/powerpoint/2010/main" val="1030819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0DA7D4-2281-3F41-A9A9-DF2CBC1C06D7}" type="slidenum">
              <a:rPr lang="en-US" smtClean="0"/>
              <a:t>15</a:t>
            </a:fld>
            <a:endParaRPr lang="en-US"/>
          </a:p>
        </p:txBody>
      </p:sp>
    </p:spTree>
    <p:extLst>
      <p:ext uri="{BB962C8B-B14F-4D97-AF65-F5344CB8AC3E}">
        <p14:creationId xmlns:p14="http://schemas.microsoft.com/office/powerpoint/2010/main" val="3015503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0DA7D4-2281-3F41-A9A9-DF2CBC1C06D7}" type="slidenum">
              <a:rPr lang="en-US" smtClean="0"/>
              <a:t>16</a:t>
            </a:fld>
            <a:endParaRPr lang="en-US"/>
          </a:p>
        </p:txBody>
      </p:sp>
    </p:spTree>
    <p:extLst>
      <p:ext uri="{BB962C8B-B14F-4D97-AF65-F5344CB8AC3E}">
        <p14:creationId xmlns:p14="http://schemas.microsoft.com/office/powerpoint/2010/main" val="31504882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3" name="Freeform 12">
            <a:extLst>
              <a:ext uri="{FF2B5EF4-FFF2-40B4-BE49-F238E27FC236}">
                <a16:creationId xmlns:a16="http://schemas.microsoft.com/office/drawing/2014/main" id="{68258B61-00FA-92B0-4241-E7AC204A3AC6}"/>
              </a:ext>
            </a:extLst>
          </p:cNvPr>
          <p:cNvSpPr/>
          <p:nvPr userDrawn="1"/>
        </p:nvSpPr>
        <p:spPr>
          <a:xfrm>
            <a:off x="144780" y="320040"/>
            <a:ext cx="11894820" cy="1447800"/>
          </a:xfrm>
          <a:custGeom>
            <a:avLst/>
            <a:gdLst>
              <a:gd name="connsiteX0" fmla="*/ 11894820 w 11894820"/>
              <a:gd name="connsiteY0" fmla="*/ 975360 h 1447800"/>
              <a:gd name="connsiteX1" fmla="*/ 11894820 w 11894820"/>
              <a:gd name="connsiteY1" fmla="*/ 0 h 1447800"/>
              <a:gd name="connsiteX2" fmla="*/ 0 w 11894820"/>
              <a:gd name="connsiteY2" fmla="*/ 0 h 1447800"/>
              <a:gd name="connsiteX3" fmla="*/ 0 w 11894820"/>
              <a:gd name="connsiteY3" fmla="*/ 1447800 h 1447800"/>
            </a:gdLst>
            <a:ahLst/>
            <a:cxnLst>
              <a:cxn ang="0">
                <a:pos x="connsiteX0" y="connsiteY0"/>
              </a:cxn>
              <a:cxn ang="0">
                <a:pos x="connsiteX1" y="connsiteY1"/>
              </a:cxn>
              <a:cxn ang="0">
                <a:pos x="connsiteX2" y="connsiteY2"/>
              </a:cxn>
              <a:cxn ang="0">
                <a:pos x="connsiteX3" y="connsiteY3"/>
              </a:cxn>
            </a:cxnLst>
            <a:rect l="l" t="t" r="r" b="b"/>
            <a:pathLst>
              <a:path w="11894820" h="1447800">
                <a:moveTo>
                  <a:pt x="11894820" y="975360"/>
                </a:moveTo>
                <a:lnTo>
                  <a:pt x="11894820" y="0"/>
                </a:lnTo>
                <a:lnTo>
                  <a:pt x="0" y="0"/>
                </a:lnTo>
                <a:lnTo>
                  <a:pt x="0" y="1447800"/>
                </a:lnTo>
              </a:path>
            </a:pathLst>
          </a:custGeom>
          <a:ln w="952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lvl="0" algn="ctr"/>
            <a:endParaRPr lang="en-US">
              <a:solidFill>
                <a:schemeClr val="tx1"/>
              </a:solidFill>
            </a:endParaRPr>
          </a:p>
        </p:txBody>
      </p:sp>
      <p:sp>
        <p:nvSpPr>
          <p:cNvPr id="6" name="Freeform 36">
            <a:extLst>
              <a:ext uri="{FF2B5EF4-FFF2-40B4-BE49-F238E27FC236}">
                <a16:creationId xmlns:a16="http://schemas.microsoft.com/office/drawing/2014/main" id="{68A88C3D-008D-E30D-6B06-B85EDD8DB52B}"/>
              </a:ext>
            </a:extLst>
          </p:cNvPr>
          <p:cNvSpPr/>
          <p:nvPr userDrawn="1"/>
        </p:nvSpPr>
        <p:spPr>
          <a:xfrm>
            <a:off x="2598420" y="5128260"/>
            <a:ext cx="9433560" cy="1394460"/>
          </a:xfrm>
          <a:custGeom>
            <a:avLst/>
            <a:gdLst>
              <a:gd name="connsiteX0" fmla="*/ 0 w 9433560"/>
              <a:gd name="connsiteY0" fmla="*/ 1181100 h 1181100"/>
              <a:gd name="connsiteX1" fmla="*/ 9433560 w 9433560"/>
              <a:gd name="connsiteY1" fmla="*/ 1181100 h 1181100"/>
              <a:gd name="connsiteX2" fmla="*/ 9433560 w 9433560"/>
              <a:gd name="connsiteY2" fmla="*/ 0 h 1181100"/>
            </a:gdLst>
            <a:ahLst/>
            <a:cxnLst>
              <a:cxn ang="0">
                <a:pos x="connsiteX0" y="connsiteY0"/>
              </a:cxn>
              <a:cxn ang="0">
                <a:pos x="connsiteX1" y="connsiteY1"/>
              </a:cxn>
              <a:cxn ang="0">
                <a:pos x="connsiteX2" y="connsiteY2"/>
              </a:cxn>
            </a:cxnLst>
            <a:rect l="l" t="t" r="r" b="b"/>
            <a:pathLst>
              <a:path w="9433560" h="1181100">
                <a:moveTo>
                  <a:pt x="0" y="1181100"/>
                </a:moveTo>
                <a:lnTo>
                  <a:pt x="9433560" y="1181100"/>
                </a:lnTo>
                <a:lnTo>
                  <a:pt x="9433560" y="0"/>
                </a:lnTo>
              </a:path>
            </a:pathLst>
          </a:custGeom>
          <a:ln w="952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lvl="0" algn="ctr"/>
            <a:endParaRPr lang="en-US">
              <a:solidFill>
                <a:schemeClr val="tx1"/>
              </a:solidFill>
            </a:endParaRPr>
          </a:p>
        </p:txBody>
      </p:sp>
      <p:sp>
        <p:nvSpPr>
          <p:cNvPr id="7" name="Freeform 39">
            <a:extLst>
              <a:ext uri="{FF2B5EF4-FFF2-40B4-BE49-F238E27FC236}">
                <a16:creationId xmlns:a16="http://schemas.microsoft.com/office/drawing/2014/main" id="{09A69D94-3034-F7D4-3A40-D4E71AB497CE}"/>
              </a:ext>
            </a:extLst>
          </p:cNvPr>
          <p:cNvSpPr/>
          <p:nvPr userDrawn="1"/>
        </p:nvSpPr>
        <p:spPr>
          <a:xfrm>
            <a:off x="144780" y="4937760"/>
            <a:ext cx="0" cy="1447800"/>
          </a:xfrm>
          <a:custGeom>
            <a:avLst/>
            <a:gdLst>
              <a:gd name="connsiteX0" fmla="*/ 11894820 w 11894820"/>
              <a:gd name="connsiteY0" fmla="*/ 975360 h 1447800"/>
              <a:gd name="connsiteX1" fmla="*/ 11894820 w 11894820"/>
              <a:gd name="connsiteY1" fmla="*/ 0 h 1447800"/>
              <a:gd name="connsiteX2" fmla="*/ 0 w 11894820"/>
              <a:gd name="connsiteY2" fmla="*/ 0 h 1447800"/>
              <a:gd name="connsiteX3" fmla="*/ 0 w 11894820"/>
              <a:gd name="connsiteY3" fmla="*/ 1447800 h 1447800"/>
              <a:gd name="connsiteX0" fmla="*/ 11894820 w 11894820"/>
              <a:gd name="connsiteY0" fmla="*/ 0 h 1447800"/>
              <a:gd name="connsiteX1" fmla="*/ 0 w 11894820"/>
              <a:gd name="connsiteY1" fmla="*/ 0 h 1447800"/>
              <a:gd name="connsiteX2" fmla="*/ 0 w 11894820"/>
              <a:gd name="connsiteY2" fmla="*/ 1447800 h 1447800"/>
              <a:gd name="connsiteX0" fmla="*/ 0 w 0"/>
              <a:gd name="connsiteY0" fmla="*/ 0 h 1447800"/>
              <a:gd name="connsiteX1" fmla="*/ 0 w 0"/>
              <a:gd name="connsiteY1" fmla="*/ 1447800 h 1447800"/>
            </a:gdLst>
            <a:ahLst/>
            <a:cxnLst>
              <a:cxn ang="0">
                <a:pos x="connsiteX0" y="connsiteY0"/>
              </a:cxn>
              <a:cxn ang="0">
                <a:pos x="connsiteX1" y="connsiteY1"/>
              </a:cxn>
            </a:cxnLst>
            <a:rect l="l" t="t" r="r" b="b"/>
            <a:pathLst>
              <a:path h="1447800">
                <a:moveTo>
                  <a:pt x="0" y="0"/>
                </a:moveTo>
                <a:lnTo>
                  <a:pt x="0" y="1447800"/>
                </a:lnTo>
              </a:path>
            </a:pathLst>
          </a:custGeom>
          <a:ln w="952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lvl="0" algn="ctr"/>
            <a:endParaRPr lang="en-US">
              <a:solidFill>
                <a:schemeClr val="tx1"/>
              </a:solidFill>
            </a:endParaRPr>
          </a:p>
        </p:txBody>
      </p:sp>
      <p:pic>
        <p:nvPicPr>
          <p:cNvPr id="10" name="Picture 9">
            <a:extLst>
              <a:ext uri="{FF2B5EF4-FFF2-40B4-BE49-F238E27FC236}">
                <a16:creationId xmlns:a16="http://schemas.microsoft.com/office/drawing/2014/main" id="{A4D733CA-2454-798D-11A4-DD2F9EA3EEF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78" b="8333"/>
          <a:stretch/>
        </p:blipFill>
        <p:spPr>
          <a:xfrm>
            <a:off x="0" y="327660"/>
            <a:ext cx="12191999" cy="5958840"/>
          </a:xfrm>
          <a:prstGeom prst="rect">
            <a:avLst/>
          </a:prstGeom>
        </p:spPr>
      </p:pic>
      <p:sp>
        <p:nvSpPr>
          <p:cNvPr id="11" name="Title 1">
            <a:extLst>
              <a:ext uri="{FF2B5EF4-FFF2-40B4-BE49-F238E27FC236}">
                <a16:creationId xmlns:a16="http://schemas.microsoft.com/office/drawing/2014/main" id="{7F696464-30C4-EE78-D177-692E285B572B}"/>
              </a:ext>
            </a:extLst>
          </p:cNvPr>
          <p:cNvSpPr>
            <a:spLocks noGrp="1"/>
          </p:cNvSpPr>
          <p:nvPr>
            <p:ph type="ctrTitle" hasCustomPrompt="1"/>
          </p:nvPr>
        </p:nvSpPr>
        <p:spPr>
          <a:xfrm>
            <a:off x="510396" y="2891310"/>
            <a:ext cx="11171208" cy="1563437"/>
          </a:xfrm>
        </p:spPr>
        <p:txBody>
          <a:bodyPr lIns="0" rIns="0" anchor="ctr" anchorCtr="0">
            <a:normAutofit/>
          </a:bodyPr>
          <a:lstStyle>
            <a:lvl1pPr algn="ctr">
              <a:defRPr sz="4000" cap="all" baseline="0">
                <a:solidFill>
                  <a:srgbClr val="F8F8F8"/>
                </a:solidFill>
              </a:defRPr>
            </a:lvl1pPr>
          </a:lstStyle>
          <a:p>
            <a:r>
              <a:rPr lang="en-US" dirty="0"/>
              <a:t>CLICK TO EDIT MASTER</a:t>
            </a:r>
            <a:br>
              <a:rPr lang="en-US" dirty="0"/>
            </a:br>
            <a:r>
              <a:rPr lang="en-US" dirty="0"/>
              <a:t>TITLE STYLE</a:t>
            </a:r>
          </a:p>
        </p:txBody>
      </p:sp>
      <p:sp>
        <p:nvSpPr>
          <p:cNvPr id="12" name="Text Placeholder 16">
            <a:extLst>
              <a:ext uri="{FF2B5EF4-FFF2-40B4-BE49-F238E27FC236}">
                <a16:creationId xmlns:a16="http://schemas.microsoft.com/office/drawing/2014/main" id="{15F8ECE1-A635-C581-1A04-D119A177CEA6}"/>
              </a:ext>
            </a:extLst>
          </p:cNvPr>
          <p:cNvSpPr>
            <a:spLocks noGrp="1"/>
          </p:cNvSpPr>
          <p:nvPr>
            <p:ph type="body" sz="quarter" idx="13" hasCustomPrompt="1"/>
          </p:nvPr>
        </p:nvSpPr>
        <p:spPr>
          <a:xfrm>
            <a:off x="510396" y="4461313"/>
            <a:ext cx="11171207" cy="829507"/>
          </a:xfrm>
        </p:spPr>
        <p:txBody>
          <a:bodyPr anchor="ctr">
            <a:normAutofit/>
          </a:bodyPr>
          <a:lstStyle>
            <a:lvl1pPr marL="0" indent="0" algn="ctr">
              <a:lnSpc>
                <a:spcPct val="150000"/>
              </a:lnSpc>
              <a:spcBef>
                <a:spcPts val="0"/>
              </a:spcBef>
              <a:buNone/>
              <a:defRPr sz="1200" b="0" cap="all" spc="300" baseline="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MASTER</a:t>
            </a:r>
          </a:p>
          <a:p>
            <a:pPr lvl="0"/>
            <a:r>
              <a:rPr lang="en-US" dirty="0"/>
              <a:t>TEXT STYLES</a:t>
            </a:r>
          </a:p>
        </p:txBody>
      </p:sp>
      <p:pic>
        <p:nvPicPr>
          <p:cNvPr id="13" name="Picture 12">
            <a:extLst>
              <a:ext uri="{FF2B5EF4-FFF2-40B4-BE49-F238E27FC236}">
                <a16:creationId xmlns:a16="http://schemas.microsoft.com/office/drawing/2014/main" id="{88B6CB89-E5F2-F941-4F8F-87F982152487}"/>
              </a:ext>
            </a:extLst>
          </p:cNvPr>
          <p:cNvPicPr>
            <a:picLocks noChangeAspect="1"/>
          </p:cNvPicPr>
          <p:nvPr userDrawn="1"/>
        </p:nvPicPr>
        <p:blipFill>
          <a:blip r:embed="rId3"/>
          <a:srcRect/>
          <a:stretch/>
        </p:blipFill>
        <p:spPr>
          <a:xfrm>
            <a:off x="4524531" y="1951639"/>
            <a:ext cx="3142938" cy="532316"/>
          </a:xfrm>
          <a:prstGeom prst="rect">
            <a:avLst/>
          </a:prstGeom>
        </p:spPr>
      </p:pic>
      <p:sp>
        <p:nvSpPr>
          <p:cNvPr id="14" name="TextBox 13">
            <a:extLst>
              <a:ext uri="{FF2B5EF4-FFF2-40B4-BE49-F238E27FC236}">
                <a16:creationId xmlns:a16="http://schemas.microsoft.com/office/drawing/2014/main" id="{6FDFF464-D05E-38F6-2379-B96186875214}"/>
              </a:ext>
            </a:extLst>
          </p:cNvPr>
          <p:cNvSpPr txBox="1"/>
          <p:nvPr userDrawn="1"/>
        </p:nvSpPr>
        <p:spPr>
          <a:xfrm>
            <a:off x="8176918" y="6602228"/>
            <a:ext cx="3668495" cy="200055"/>
          </a:xfrm>
          <a:prstGeom prst="rect">
            <a:avLst/>
          </a:prstGeom>
          <a:noFill/>
        </p:spPr>
        <p:txBody>
          <a:bodyPr wrap="square" rtlCol="0">
            <a:spAutoFit/>
          </a:bodyPr>
          <a:lstStyle/>
          <a:p>
            <a:pPr algn="r"/>
            <a:r>
              <a:rPr lang="en-US" sz="700" dirty="0">
                <a:solidFill>
                  <a:schemeClr val="bg1">
                    <a:lumMod val="65000"/>
                  </a:schemeClr>
                </a:solidFill>
                <a:latin typeface="Arial" panose="020B0604020202020204" pitchFamily="34" charset="0"/>
                <a:cs typeface="Arial" panose="020B0604020202020204" pitchFamily="34" charset="0"/>
              </a:rPr>
              <a:t>Distribution</a:t>
            </a:r>
            <a:r>
              <a:rPr lang="en-US" sz="700" baseline="0" dirty="0">
                <a:solidFill>
                  <a:schemeClr val="bg1">
                    <a:lumMod val="65000"/>
                  </a:schemeClr>
                </a:solidFill>
                <a:latin typeface="Arial" panose="020B0604020202020204" pitchFamily="34" charset="0"/>
                <a:cs typeface="Arial" panose="020B0604020202020204" pitchFamily="34" charset="0"/>
              </a:rPr>
              <a:t> A: Approved for Public Release; Distribution Unlimited.</a:t>
            </a:r>
            <a:endParaRPr lang="en-US" sz="700" dirty="0">
              <a:solidFill>
                <a:schemeClr val="bg1">
                  <a:lumMod val="65000"/>
                </a:schemeClr>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0EF65C87-AEE2-0B79-F730-1AEC993E899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0396" y="767411"/>
            <a:ext cx="1141351" cy="548640"/>
          </a:xfrm>
          <a:prstGeom prst="rect">
            <a:avLst/>
          </a:prstGeom>
        </p:spPr>
      </p:pic>
      <p:pic>
        <p:nvPicPr>
          <p:cNvPr id="16" name="Picture 15">
            <a:extLst>
              <a:ext uri="{FF2B5EF4-FFF2-40B4-BE49-F238E27FC236}">
                <a16:creationId xmlns:a16="http://schemas.microsoft.com/office/drawing/2014/main" id="{37C4712E-3762-5AA3-B998-3BCF2680E324}"/>
              </a:ext>
            </a:extLst>
          </p:cNvPr>
          <p:cNvPicPr>
            <a:picLocks noChangeAspect="1"/>
          </p:cNvPicPr>
          <p:nvPr userDrawn="1"/>
        </p:nvPicPr>
        <p:blipFill rotWithShape="1">
          <a:blip r:embed="rId5"/>
          <a:srcRect l="-148" r="4039"/>
          <a:stretch/>
        </p:blipFill>
        <p:spPr>
          <a:xfrm>
            <a:off x="9380564" y="2087780"/>
            <a:ext cx="2811435" cy="208380"/>
          </a:xfrm>
          <a:prstGeom prst="rect">
            <a:avLst/>
          </a:prstGeom>
        </p:spPr>
      </p:pic>
      <p:pic>
        <p:nvPicPr>
          <p:cNvPr id="18" name="Picture 17">
            <a:extLst>
              <a:ext uri="{FF2B5EF4-FFF2-40B4-BE49-F238E27FC236}">
                <a16:creationId xmlns:a16="http://schemas.microsoft.com/office/drawing/2014/main" id="{EC407AB2-B050-E7BB-02C0-26096AC46303}"/>
              </a:ext>
            </a:extLst>
          </p:cNvPr>
          <p:cNvPicPr>
            <a:picLocks noChangeAspect="1"/>
          </p:cNvPicPr>
          <p:nvPr userDrawn="1"/>
        </p:nvPicPr>
        <p:blipFill rotWithShape="1">
          <a:blip r:embed="rId5"/>
          <a:srcRect l="3970" r="-78"/>
          <a:stretch/>
        </p:blipFill>
        <p:spPr>
          <a:xfrm>
            <a:off x="-2" y="2087780"/>
            <a:ext cx="2811435" cy="208380"/>
          </a:xfrm>
          <a:prstGeom prst="rect">
            <a:avLst/>
          </a:prstGeom>
        </p:spPr>
      </p:pic>
      <p:pic>
        <p:nvPicPr>
          <p:cNvPr id="19" name="Picture 18">
            <a:extLst>
              <a:ext uri="{FF2B5EF4-FFF2-40B4-BE49-F238E27FC236}">
                <a16:creationId xmlns:a16="http://schemas.microsoft.com/office/drawing/2014/main" id="{B7728EB4-BF6B-8097-6ED7-B38113E844C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0234" y="6509172"/>
            <a:ext cx="2267712" cy="52955"/>
          </a:xfrm>
          <a:prstGeom prst="rect">
            <a:avLst/>
          </a:prstGeom>
        </p:spPr>
      </p:pic>
    </p:spTree>
    <p:extLst>
      <p:ext uri="{BB962C8B-B14F-4D97-AF65-F5344CB8AC3E}">
        <p14:creationId xmlns:p14="http://schemas.microsoft.com/office/powerpoint/2010/main" val="1018632094"/>
      </p:ext>
    </p:extLst>
  </p:cSld>
  <p:clrMapOvr>
    <a:masterClrMapping/>
  </p:clrMapOvr>
  <p:extLst>
    <p:ext uri="{DCECCB84-F9BA-43D5-87BE-67443E8EF086}">
      <p15:sldGuideLst xmlns:p15="http://schemas.microsoft.com/office/powerpoint/2012/main">
        <p15:guide id="1" pos="1632" userDrawn="1">
          <p15:clr>
            <a:srgbClr val="FBAE40"/>
          </p15:clr>
        </p15:guide>
        <p15:guide id="2" pos="1560" userDrawn="1">
          <p15:clr>
            <a:srgbClr val="FBAE40"/>
          </p15:clr>
        </p15:guide>
        <p15:guide id="3" orient="horz" pos="40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le and Content">
  <p:cSld name="2_Title and Content">
    <p:bg>
      <p:bgPr>
        <a:solidFill>
          <a:schemeClr val="lt1"/>
        </a:solidFill>
        <a:effectLst/>
      </p:bgPr>
    </p:bg>
    <p:spTree>
      <p:nvGrpSpPr>
        <p:cNvPr id="1" name="Shape 20"/>
        <p:cNvGrpSpPr/>
        <p:nvPr/>
      </p:nvGrpSpPr>
      <p:grpSpPr>
        <a:xfrm>
          <a:off x="0" y="0"/>
          <a:ext cx="0" cy="0"/>
          <a:chOff x="0" y="0"/>
          <a:chExt cx="0" cy="0"/>
        </a:xfrm>
      </p:grpSpPr>
      <p:sp>
        <p:nvSpPr>
          <p:cNvPr id="22" name="Google Shape;22;p3"/>
          <p:cNvSpPr txBox="1">
            <a:spLocks noGrp="1"/>
          </p:cNvSpPr>
          <p:nvPr>
            <p:ph type="title"/>
          </p:nvPr>
        </p:nvSpPr>
        <p:spPr>
          <a:xfrm>
            <a:off x="838200" y="599120"/>
            <a:ext cx="10515600" cy="637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4B8D"/>
              </a:buClr>
              <a:buSzPts val="2300"/>
              <a:buFont typeface="Arial"/>
              <a:buNone/>
              <a:defRPr sz="3067"/>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3" name="Google Shape;23;p3"/>
          <p:cNvSpPr txBox="1">
            <a:spLocks noGrp="1"/>
          </p:cNvSpPr>
          <p:nvPr>
            <p:ph type="body" idx="1"/>
          </p:nvPr>
        </p:nvSpPr>
        <p:spPr>
          <a:xfrm>
            <a:off x="838200" y="1335416"/>
            <a:ext cx="10515600" cy="5022400"/>
          </a:xfrm>
          <a:prstGeom prst="rect">
            <a:avLst/>
          </a:prstGeom>
          <a:noFill/>
          <a:ln>
            <a:noFill/>
          </a:ln>
        </p:spPr>
        <p:txBody>
          <a:bodyPr spcFirstLastPara="1" wrap="square" lIns="68575" tIns="34275" rIns="68575" bIns="34275" anchor="t" anchorCtr="0">
            <a:normAutofit/>
          </a:bodyPr>
          <a:lstStyle>
            <a:lvl1pPr marL="609585" lvl="0" indent="-431789" algn="l">
              <a:lnSpc>
                <a:spcPct val="100000"/>
              </a:lnSpc>
              <a:spcBef>
                <a:spcPts val="1067"/>
              </a:spcBef>
              <a:spcAft>
                <a:spcPts val="0"/>
              </a:spcAft>
              <a:buClr>
                <a:schemeClr val="dk1"/>
              </a:buClr>
              <a:buSzPts val="1500"/>
              <a:buChar char="•"/>
              <a:defRPr sz="2000"/>
            </a:lvl1pPr>
            <a:lvl2pPr marL="1219170" lvl="1" indent="-406390" algn="l">
              <a:lnSpc>
                <a:spcPct val="100000"/>
              </a:lnSpc>
              <a:spcBef>
                <a:spcPts val="533"/>
              </a:spcBef>
              <a:spcAft>
                <a:spcPts val="0"/>
              </a:spcAft>
              <a:buClr>
                <a:schemeClr val="dk1"/>
              </a:buClr>
              <a:buSzPts val="1200"/>
              <a:buChar char="•"/>
              <a:defRPr sz="1600"/>
            </a:lvl2pPr>
            <a:lvl3pPr marL="1828754" lvl="2" indent="-406390" algn="l">
              <a:lnSpc>
                <a:spcPct val="100000"/>
              </a:lnSpc>
              <a:spcBef>
                <a:spcPts val="533"/>
              </a:spcBef>
              <a:spcAft>
                <a:spcPts val="0"/>
              </a:spcAft>
              <a:buClr>
                <a:schemeClr val="dk1"/>
              </a:buClr>
              <a:buSzPts val="1200"/>
              <a:buChar char="•"/>
              <a:defRPr sz="1600"/>
            </a:lvl3pPr>
            <a:lvl4pPr marL="2438339" lvl="3" indent="-406390" algn="l">
              <a:lnSpc>
                <a:spcPct val="100000"/>
              </a:lnSpc>
              <a:spcBef>
                <a:spcPts val="533"/>
              </a:spcBef>
              <a:spcAft>
                <a:spcPts val="0"/>
              </a:spcAft>
              <a:buClr>
                <a:schemeClr val="dk1"/>
              </a:buClr>
              <a:buSzPts val="1200"/>
              <a:buChar char="•"/>
              <a:defRPr sz="1600"/>
            </a:lvl4pPr>
            <a:lvl5pPr marL="3047924" lvl="4" indent="-406390" algn="l">
              <a:lnSpc>
                <a:spcPct val="100000"/>
              </a:lnSpc>
              <a:spcBef>
                <a:spcPts val="533"/>
              </a:spcBef>
              <a:spcAft>
                <a:spcPts val="0"/>
              </a:spcAft>
              <a:buClr>
                <a:schemeClr val="dk1"/>
              </a:buClr>
              <a:buSzPts val="1200"/>
              <a:buChar char="•"/>
              <a:defRPr sz="16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738830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A2C5B84D-DEDB-41EB-BC9B-FFB68E34922F}"/>
              </a:ext>
            </a:extLst>
          </p:cNvPr>
          <p:cNvCxnSpPr/>
          <p:nvPr userDrawn="1"/>
        </p:nvCxnSpPr>
        <p:spPr>
          <a:xfrm>
            <a:off x="914400" y="500338"/>
            <a:ext cx="10363200"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11FEC06-97B7-42BA-B7BF-C278477E3DE8}"/>
              </a:ext>
            </a:extLst>
          </p:cNvPr>
          <p:cNvCxnSpPr/>
          <p:nvPr userDrawn="1"/>
        </p:nvCxnSpPr>
        <p:spPr>
          <a:xfrm>
            <a:off x="3519055" y="6536988"/>
            <a:ext cx="7819327"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pic>
        <p:nvPicPr>
          <p:cNvPr id="12" name="Graphic 17">
            <a:extLst>
              <a:ext uri="{FF2B5EF4-FFF2-40B4-BE49-F238E27FC236}">
                <a16:creationId xmlns:a16="http://schemas.microsoft.com/office/drawing/2014/main" id="{FC23561A-5E84-415B-8065-65D33D6E76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64334" y="6513870"/>
            <a:ext cx="2560320" cy="53098"/>
          </a:xfrm>
          <a:prstGeom prst="rect">
            <a:avLst/>
          </a:prstGeom>
        </p:spPr>
      </p:pic>
      <p:sp>
        <p:nvSpPr>
          <p:cNvPr id="13" name="Text Placeholder 18"/>
          <p:cNvSpPr>
            <a:spLocks noGrp="1"/>
          </p:cNvSpPr>
          <p:nvPr>
            <p:ph type="body" sz="quarter" idx="17" hasCustomPrompt="1"/>
          </p:nvPr>
        </p:nvSpPr>
        <p:spPr>
          <a:xfrm>
            <a:off x="7860271" y="6621065"/>
            <a:ext cx="3324969" cy="150440"/>
          </a:xfrm>
        </p:spPr>
        <p:txBody>
          <a:bodyPr>
            <a:noAutofit/>
          </a:bodyPr>
          <a:lstStyle>
            <a:lvl1pPr marL="0" indent="0" algn="r">
              <a:buNone/>
              <a:defRPr sz="450" spc="0" baseline="0">
                <a:solidFill>
                  <a:schemeClr val="tx1"/>
                </a:solidFill>
              </a:defRPr>
            </a:lvl1pPr>
            <a:lvl2pPr marL="342892" indent="0">
              <a:buNone/>
              <a:defRPr sz="750"/>
            </a:lvl2pPr>
            <a:lvl3pPr marL="685783" indent="0">
              <a:buNone/>
              <a:defRPr sz="750"/>
            </a:lvl3pPr>
            <a:lvl4pPr marL="1028675" indent="0">
              <a:buNone/>
              <a:defRPr sz="750"/>
            </a:lvl4pPr>
            <a:lvl5pPr marL="1371566" indent="0">
              <a:buNone/>
              <a:defRPr sz="750"/>
            </a:lvl5pPr>
          </a:lstStyle>
          <a:p>
            <a:r>
              <a:rPr lang="en-US" sz="600" b="1" dirty="0"/>
              <a:t>DISTRIBUTION A. Approved for public release: distribution unlimited AFRL-2023-</a:t>
            </a:r>
            <a:r>
              <a:rPr lang="en-US" sz="600" b="1" dirty="0">
                <a:latin typeface="Arial" panose="020B0604020202020204" pitchFamily="34" charset="0"/>
                <a:cs typeface="Arial" panose="020B0604020202020204" pitchFamily="34" charset="0"/>
              </a:rPr>
              <a:t>4100</a:t>
            </a:r>
            <a:r>
              <a:rPr lang="en-US" sz="600" b="1" dirty="0"/>
              <a:t> </a:t>
            </a:r>
          </a:p>
        </p:txBody>
      </p:sp>
      <p:sp>
        <p:nvSpPr>
          <p:cNvPr id="14" name="TextBox 13"/>
          <p:cNvSpPr txBox="1"/>
          <p:nvPr userDrawn="1"/>
        </p:nvSpPr>
        <p:spPr>
          <a:xfrm>
            <a:off x="11086011"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solidFill>
                  <a:schemeClr val="tx1"/>
                </a:solidFill>
                <a:latin typeface="Arial" panose="020B0604020202020204" pitchFamily="34" charset="0"/>
                <a:cs typeface="Arial" panose="020B0604020202020204" pitchFamily="34" charset="0"/>
              </a:rPr>
              <a:pPr algn="r"/>
              <a:t>‹#›</a:t>
            </a:fld>
            <a:endParaRPr lang="en-US" sz="600">
              <a:solidFill>
                <a:schemeClr val="tx1"/>
              </a:solidFill>
              <a:latin typeface="Arial" panose="020B0604020202020204" pitchFamily="34" charset="0"/>
              <a:cs typeface="Arial" panose="020B0604020202020204" pitchFamily="34" charset="0"/>
            </a:endParaRPr>
          </a:p>
        </p:txBody>
      </p:sp>
      <p:sp>
        <p:nvSpPr>
          <p:cNvPr id="17" name="Title 1">
            <a:extLst>
              <a:ext uri="{FF2B5EF4-FFF2-40B4-BE49-F238E27FC236}">
                <a16:creationId xmlns:a16="http://schemas.microsoft.com/office/drawing/2014/main" id="{63EAB2FB-0815-4DE4-A324-A02AC02CEA9D}"/>
              </a:ext>
            </a:extLst>
          </p:cNvPr>
          <p:cNvSpPr>
            <a:spLocks noGrp="1"/>
          </p:cNvSpPr>
          <p:nvPr>
            <p:ph type="title"/>
          </p:nvPr>
        </p:nvSpPr>
        <p:spPr>
          <a:xfrm>
            <a:off x="838200" y="612964"/>
            <a:ext cx="10439400" cy="605492"/>
          </a:xfrm>
        </p:spPr>
        <p:txBody>
          <a:bodyPr>
            <a:normAutofit/>
          </a:bodyPr>
          <a:lstStyle>
            <a:lvl1pPr>
              <a:defRPr sz="3000"/>
            </a:lvl1pPr>
          </a:lstStyle>
          <a:p>
            <a:r>
              <a:rPr lang="en-US"/>
              <a:t>Click to edit Master title style</a:t>
            </a:r>
          </a:p>
        </p:txBody>
      </p:sp>
      <p:pic>
        <p:nvPicPr>
          <p:cNvPr id="2" name="Picture 1">
            <a:extLst>
              <a:ext uri="{FF2B5EF4-FFF2-40B4-BE49-F238E27FC236}">
                <a16:creationId xmlns:a16="http://schemas.microsoft.com/office/drawing/2014/main" id="{B0A1C76A-0578-4EDD-9EA0-13952E937924}"/>
              </a:ext>
            </a:extLst>
          </p:cNvPr>
          <p:cNvPicPr>
            <a:picLocks noChangeAspect="1"/>
          </p:cNvPicPr>
          <p:nvPr userDrawn="1"/>
        </p:nvPicPr>
        <p:blipFill rotWithShape="1">
          <a:blip r:embed="rId4"/>
          <a:srcRect l="15575" r="15791" b="19870"/>
          <a:stretch/>
        </p:blipFill>
        <p:spPr>
          <a:xfrm>
            <a:off x="1486269" y="71255"/>
            <a:ext cx="283299" cy="384952"/>
          </a:xfrm>
          <a:prstGeom prst="rect">
            <a:avLst/>
          </a:prstGeom>
        </p:spPr>
      </p:pic>
      <p:pic>
        <p:nvPicPr>
          <p:cNvPr id="3" name="Picture 2">
            <a:extLst>
              <a:ext uri="{FF2B5EF4-FFF2-40B4-BE49-F238E27FC236}">
                <a16:creationId xmlns:a16="http://schemas.microsoft.com/office/drawing/2014/main" id="{83C03A68-8D79-43AF-9F22-78C1EE2DB3B9}"/>
              </a:ext>
            </a:extLst>
          </p:cNvPr>
          <p:cNvPicPr>
            <a:picLocks noChangeAspect="1"/>
          </p:cNvPicPr>
          <p:nvPr userDrawn="1"/>
        </p:nvPicPr>
        <p:blipFill rotWithShape="1">
          <a:blip r:embed="rId5"/>
          <a:srcRect l="14497" r="15925" b="12697"/>
          <a:stretch/>
        </p:blipFill>
        <p:spPr>
          <a:xfrm>
            <a:off x="881412" y="71254"/>
            <a:ext cx="409029" cy="371417"/>
          </a:xfrm>
          <a:prstGeom prst="rect">
            <a:avLst/>
          </a:prstGeom>
        </p:spPr>
      </p:pic>
      <p:pic>
        <p:nvPicPr>
          <p:cNvPr id="4" name="Picture 3">
            <a:extLst>
              <a:ext uri="{FF2B5EF4-FFF2-40B4-BE49-F238E27FC236}">
                <a16:creationId xmlns:a16="http://schemas.microsoft.com/office/drawing/2014/main" id="{47411176-6A47-402F-9BA8-58D727F4A96F}"/>
              </a:ext>
            </a:extLst>
          </p:cNvPr>
          <p:cNvPicPr>
            <a:picLocks noChangeAspect="1"/>
          </p:cNvPicPr>
          <p:nvPr userDrawn="1"/>
        </p:nvPicPr>
        <p:blipFill>
          <a:blip r:embed="rId6"/>
          <a:stretch>
            <a:fillRect/>
          </a:stretch>
        </p:blipFill>
        <p:spPr>
          <a:xfrm>
            <a:off x="10552616" y="201201"/>
            <a:ext cx="724984" cy="125059"/>
          </a:xfrm>
          <a:prstGeom prst="rect">
            <a:avLst/>
          </a:prstGeom>
        </p:spPr>
      </p:pic>
    </p:spTree>
    <p:extLst>
      <p:ext uri="{BB962C8B-B14F-4D97-AF65-F5344CB8AC3E}">
        <p14:creationId xmlns:p14="http://schemas.microsoft.com/office/powerpoint/2010/main" val="2950775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2573" y="1903865"/>
            <a:ext cx="7494154" cy="2899430"/>
          </a:xfrm>
        </p:spPr>
        <p:txBody>
          <a:bodyPr anchor="ctr" anchorCtr="0">
            <a:normAutofit/>
          </a:bodyPr>
          <a:lstStyle>
            <a:lvl1pPr algn="ctr">
              <a:defRPr sz="4400">
                <a:solidFill>
                  <a:schemeClr val="bg1"/>
                </a:solidFill>
              </a:defRPr>
            </a:lvl1pPr>
          </a:lstStyle>
          <a:p>
            <a:r>
              <a:rPr lang="en-US" dirty="0"/>
              <a:t>CLICK TO EDIT</a:t>
            </a:r>
          </a:p>
        </p:txBody>
      </p:sp>
      <p:sp>
        <p:nvSpPr>
          <p:cNvPr id="12" name="TextBox 10"/>
          <p:cNvSpPr txBox="1"/>
          <p:nvPr userDrawn="1"/>
        </p:nvSpPr>
        <p:spPr>
          <a:xfrm>
            <a:off x="11691853"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solidFill>
                  <a:schemeClr val="bg1"/>
                </a:solidFill>
                <a:latin typeface="Arial" panose="020B0604020202020204" pitchFamily="34" charset="0"/>
                <a:cs typeface="Arial" panose="020B0604020202020204" pitchFamily="34" charset="0"/>
              </a:rPr>
              <a:pPr algn="r"/>
              <a:t>‹#›</a:t>
            </a:fld>
            <a:endParaRPr lang="en-US" sz="600" dirty="0">
              <a:solidFill>
                <a:schemeClr val="bg1"/>
              </a:solidFill>
              <a:latin typeface="Arial" panose="020B0604020202020204" pitchFamily="34" charset="0"/>
              <a:cs typeface="Arial" panose="020B0604020202020204" pitchFamily="34" charset="0"/>
            </a:endParaRPr>
          </a:p>
        </p:txBody>
      </p:sp>
      <p:pic>
        <p:nvPicPr>
          <p:cNvPr id="19" name="Picture 18"/>
          <p:cNvPicPr>
            <a:picLocks noChangeAspect="1"/>
          </p:cNvPicPr>
          <p:nvPr userDrawn="1"/>
        </p:nvPicPr>
        <p:blipFill rotWithShape="1">
          <a:blip r:embed="rId3"/>
          <a:srcRect l="1" r="14277"/>
          <a:stretch/>
        </p:blipFill>
        <p:spPr>
          <a:xfrm>
            <a:off x="7351799" y="5227343"/>
            <a:ext cx="4840202" cy="402202"/>
          </a:xfrm>
          <a:prstGeom prst="rect">
            <a:avLst/>
          </a:prstGeom>
        </p:spPr>
      </p:pic>
      <p:pic>
        <p:nvPicPr>
          <p:cNvPr id="20" name="Picture 19"/>
          <p:cNvPicPr>
            <a:picLocks noChangeAspect="1"/>
          </p:cNvPicPr>
          <p:nvPr userDrawn="1"/>
        </p:nvPicPr>
        <p:blipFill rotWithShape="1">
          <a:blip r:embed="rId3"/>
          <a:srcRect r="17245"/>
          <a:stretch/>
        </p:blipFill>
        <p:spPr>
          <a:xfrm flipH="1" flipV="1">
            <a:off x="0" y="1310891"/>
            <a:ext cx="4672654" cy="402202"/>
          </a:xfrm>
          <a:prstGeom prst="rect">
            <a:avLst/>
          </a:prstGeom>
        </p:spPr>
      </p:pic>
      <p:cxnSp>
        <p:nvCxnSpPr>
          <p:cNvPr id="49" name="Straight Connector 48">
            <a:extLst>
              <a:ext uri="{FF2B5EF4-FFF2-40B4-BE49-F238E27FC236}">
                <a16:creationId xmlns:a16="http://schemas.microsoft.com/office/drawing/2014/main" id="{5D4FC867-90C7-46C4-A239-75E739CD55FF}"/>
              </a:ext>
            </a:extLst>
          </p:cNvPr>
          <p:cNvCxnSpPr/>
          <p:nvPr userDrawn="1"/>
        </p:nvCxnSpPr>
        <p:spPr>
          <a:xfrm>
            <a:off x="220980" y="500368"/>
            <a:ext cx="11750040" cy="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D4FC867-90C7-46C4-A239-75E739CD55FF}"/>
              </a:ext>
            </a:extLst>
          </p:cNvPr>
          <p:cNvCxnSpPr/>
          <p:nvPr userDrawn="1"/>
        </p:nvCxnSpPr>
        <p:spPr>
          <a:xfrm>
            <a:off x="220980" y="500368"/>
            <a:ext cx="11750040" cy="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D4FC867-90C7-46C4-A239-75E739CD55FF}"/>
              </a:ext>
            </a:extLst>
          </p:cNvPr>
          <p:cNvCxnSpPr/>
          <p:nvPr userDrawn="1"/>
        </p:nvCxnSpPr>
        <p:spPr>
          <a:xfrm>
            <a:off x="2665060" y="6542864"/>
            <a:ext cx="9373477" cy="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0692" y="83865"/>
            <a:ext cx="768337" cy="365760"/>
          </a:xfrm>
          <a:prstGeom prst="rect">
            <a:avLst/>
          </a:prstGeom>
        </p:spPr>
      </p:pic>
      <p:pic>
        <p:nvPicPr>
          <p:cNvPr id="18" name="Picture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22420" y="198076"/>
            <a:ext cx="758886" cy="128016"/>
          </a:xfrm>
          <a:prstGeom prst="rect">
            <a:avLst/>
          </a:prstGeom>
        </p:spPr>
      </p:pic>
      <p:pic>
        <p:nvPicPr>
          <p:cNvPr id="21" name="Picture 2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0234" y="6509172"/>
            <a:ext cx="2267712" cy="52954"/>
          </a:xfrm>
          <a:prstGeom prst="rect">
            <a:avLst/>
          </a:prstGeom>
        </p:spPr>
      </p:pic>
    </p:spTree>
    <p:extLst>
      <p:ext uri="{BB962C8B-B14F-4D97-AF65-F5344CB8AC3E}">
        <p14:creationId xmlns:p14="http://schemas.microsoft.com/office/powerpoint/2010/main" val="561756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4" name="TextBox 13"/>
          <p:cNvSpPr txBox="1"/>
          <p:nvPr userDrawn="1"/>
        </p:nvSpPr>
        <p:spPr>
          <a:xfrm>
            <a:off x="11691853" y="6603491"/>
            <a:ext cx="349637" cy="184666"/>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ln>
                  <a:noFill/>
                </a:ln>
                <a:solidFill>
                  <a:srgbClr val="595A59"/>
                </a:solidFill>
                <a:latin typeface="Arial" panose="020B0604020202020204" pitchFamily="34" charset="0"/>
                <a:cs typeface="Arial" panose="020B0604020202020204" pitchFamily="34" charset="0"/>
              </a:rPr>
              <a:pPr algn="r"/>
              <a:t>‹#›</a:t>
            </a:fld>
            <a:endParaRPr lang="en-US" sz="600" dirty="0">
              <a:ln>
                <a:noFill/>
              </a:ln>
              <a:solidFill>
                <a:srgbClr val="595A59"/>
              </a:solidFill>
              <a:latin typeface="Arial" panose="020B0604020202020204" pitchFamily="34" charset="0"/>
              <a:cs typeface="Arial" panose="020B0604020202020204" pitchFamily="34" charset="0"/>
            </a:endParaRPr>
          </a:p>
        </p:txBody>
      </p:sp>
      <p:sp>
        <p:nvSpPr>
          <p:cNvPr id="17" name="Title 1">
            <a:extLst>
              <a:ext uri="{FF2B5EF4-FFF2-40B4-BE49-F238E27FC236}">
                <a16:creationId xmlns:a16="http://schemas.microsoft.com/office/drawing/2014/main" id="{63EAB2FB-0815-4DE4-A324-A02AC02CEA9D}"/>
              </a:ext>
            </a:extLst>
          </p:cNvPr>
          <p:cNvSpPr>
            <a:spLocks noGrp="1"/>
          </p:cNvSpPr>
          <p:nvPr>
            <p:ph type="title"/>
          </p:nvPr>
        </p:nvSpPr>
        <p:spPr>
          <a:xfrm>
            <a:off x="500147" y="612964"/>
            <a:ext cx="11191706" cy="606236"/>
          </a:xfrm>
        </p:spPr>
        <p:txBody>
          <a:bodyPr>
            <a:normAutofit/>
          </a:bodyPr>
          <a:lstStyle>
            <a:lvl1pPr>
              <a:lnSpc>
                <a:spcPct val="100000"/>
              </a:lnSpc>
              <a:defRPr sz="3000"/>
            </a:lvl1pPr>
          </a:lstStyle>
          <a:p>
            <a:r>
              <a:rPr lang="en-US" dirty="0"/>
              <a:t>Click to edit Master title style</a:t>
            </a:r>
          </a:p>
        </p:txBody>
      </p:sp>
    </p:spTree>
    <p:extLst>
      <p:ext uri="{BB962C8B-B14F-4D97-AF65-F5344CB8AC3E}">
        <p14:creationId xmlns:p14="http://schemas.microsoft.com/office/powerpoint/2010/main" val="3061291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3" name="TextBox 12"/>
          <p:cNvSpPr txBox="1"/>
          <p:nvPr userDrawn="1"/>
        </p:nvSpPr>
        <p:spPr>
          <a:xfrm>
            <a:off x="11691853"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kern="1200" smtClean="0">
                <a:ln>
                  <a:noFill/>
                </a:ln>
                <a:solidFill>
                  <a:srgbClr val="595A59"/>
                </a:solidFill>
                <a:latin typeface="Arial" panose="020B0604020202020204" pitchFamily="34" charset="0"/>
                <a:ea typeface="+mn-ea"/>
                <a:cs typeface="Arial" panose="020B0604020202020204" pitchFamily="34" charset="0"/>
              </a:rPr>
              <a:pPr algn="r"/>
              <a:t>‹#›</a:t>
            </a:fld>
            <a:endParaRPr lang="en-US" sz="600" kern="1200" dirty="0">
              <a:ln>
                <a:noFill/>
              </a:ln>
              <a:solidFill>
                <a:srgbClr val="595A59"/>
              </a:solidFill>
              <a:latin typeface="Arial" panose="020B0604020202020204" pitchFamily="34" charset="0"/>
              <a:ea typeface="+mn-ea"/>
              <a:cs typeface="Arial" panose="020B0604020202020204" pitchFamily="34" charset="0"/>
            </a:endParaRPr>
          </a:p>
        </p:txBody>
      </p:sp>
      <p:cxnSp>
        <p:nvCxnSpPr>
          <p:cNvPr id="14" name="Straight Connector 13">
            <a:extLst>
              <a:ext uri="{FF2B5EF4-FFF2-40B4-BE49-F238E27FC236}">
                <a16:creationId xmlns:a16="http://schemas.microsoft.com/office/drawing/2014/main" id="{5D4FC867-90C7-46C4-A239-75E739CD55FF}"/>
              </a:ext>
            </a:extLst>
          </p:cNvPr>
          <p:cNvCxnSpPr/>
          <p:nvPr userDrawn="1"/>
        </p:nvCxnSpPr>
        <p:spPr>
          <a:xfrm>
            <a:off x="2509897" y="6536988"/>
            <a:ext cx="9531593"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6500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0147" y="609601"/>
            <a:ext cx="11191706" cy="609600"/>
          </a:xfrm>
        </p:spPr>
        <p:txBody>
          <a:bodyPr>
            <a:normAutofit/>
          </a:bodyPr>
          <a:lstStyle>
            <a:lvl1pPr>
              <a:lnSpc>
                <a:spcPct val="100000"/>
              </a:lnSpc>
              <a:defRPr sz="3000"/>
            </a:lvl1pPr>
          </a:lstStyle>
          <a:p>
            <a:r>
              <a:rPr lang="en-US" dirty="0"/>
              <a:t>Click to edit Master title style</a:t>
            </a:r>
          </a:p>
        </p:txBody>
      </p:sp>
      <p:sp>
        <p:nvSpPr>
          <p:cNvPr id="3" name="Content Placeholder 2"/>
          <p:cNvSpPr>
            <a:spLocks noGrp="1"/>
          </p:cNvSpPr>
          <p:nvPr>
            <p:ph idx="1"/>
          </p:nvPr>
        </p:nvSpPr>
        <p:spPr>
          <a:xfrm>
            <a:off x="500147" y="1335416"/>
            <a:ext cx="11191706" cy="5022243"/>
          </a:xfrm>
        </p:spPr>
        <p:txBody>
          <a:bodyPr>
            <a:normAutofit/>
          </a:bodyPr>
          <a:lstStyle>
            <a:lvl1pPr>
              <a:lnSpc>
                <a:spcPct val="100000"/>
              </a:lnSpc>
              <a:defRPr sz="2000"/>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p:cNvSpPr txBox="1"/>
          <p:nvPr userDrawn="1"/>
        </p:nvSpPr>
        <p:spPr>
          <a:xfrm>
            <a:off x="11691853"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solidFill>
                  <a:srgbClr val="595A59"/>
                </a:solidFill>
                <a:latin typeface="Arial" panose="020B0604020202020204" pitchFamily="34" charset="0"/>
                <a:cs typeface="Arial" panose="020B0604020202020204" pitchFamily="34" charset="0"/>
              </a:rPr>
              <a:pPr algn="r"/>
              <a:t>‹#›</a:t>
            </a:fld>
            <a:endParaRPr lang="en-US" sz="600" dirty="0">
              <a:solidFill>
                <a:srgbClr val="595A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969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Picture">
    <p:spTree>
      <p:nvGrpSpPr>
        <p:cNvPr id="1" name=""/>
        <p:cNvGrpSpPr/>
        <p:nvPr/>
      </p:nvGrpSpPr>
      <p:grpSpPr>
        <a:xfrm>
          <a:off x="0" y="0"/>
          <a:ext cx="0" cy="0"/>
          <a:chOff x="0" y="0"/>
          <a:chExt cx="0" cy="0"/>
        </a:xfrm>
      </p:grpSpPr>
      <p:sp>
        <p:nvSpPr>
          <p:cNvPr id="9" name="Title 1"/>
          <p:cNvSpPr>
            <a:spLocks noGrp="1"/>
          </p:cNvSpPr>
          <p:nvPr>
            <p:ph type="title"/>
          </p:nvPr>
        </p:nvSpPr>
        <p:spPr>
          <a:xfrm>
            <a:off x="500147" y="612964"/>
            <a:ext cx="11191706" cy="605492"/>
          </a:xfrm>
        </p:spPr>
        <p:txBody>
          <a:bodyPr>
            <a:normAutofit/>
          </a:bodyPr>
          <a:lstStyle>
            <a:lvl1pPr>
              <a:lnSpc>
                <a:spcPct val="100000"/>
              </a:lnSpc>
              <a:defRPr sz="3000"/>
            </a:lvl1pPr>
          </a:lstStyle>
          <a:p>
            <a:r>
              <a:rPr lang="en-US" dirty="0"/>
              <a:t>Click to edit Master title style</a:t>
            </a:r>
          </a:p>
        </p:txBody>
      </p:sp>
      <p:sp>
        <p:nvSpPr>
          <p:cNvPr id="15" name="Content Placeholder 14"/>
          <p:cNvSpPr>
            <a:spLocks noGrp="1"/>
          </p:cNvSpPr>
          <p:nvPr>
            <p:ph sz="quarter" idx="15"/>
          </p:nvPr>
        </p:nvSpPr>
        <p:spPr>
          <a:xfrm>
            <a:off x="500148" y="1335418"/>
            <a:ext cx="5553520" cy="4566400"/>
          </a:xfrm>
        </p:spPr>
        <p:txBody>
          <a:bodyPr/>
          <a:lstStyle>
            <a:lvl1pPr>
              <a:lnSpc>
                <a:spcPct val="100000"/>
              </a:lnSpc>
              <a:defRPr sz="2000"/>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Picture Placeholder 16"/>
          <p:cNvSpPr>
            <a:spLocks noGrp="1"/>
          </p:cNvSpPr>
          <p:nvPr>
            <p:ph type="pic" sz="quarter" idx="16"/>
          </p:nvPr>
        </p:nvSpPr>
        <p:spPr>
          <a:xfrm>
            <a:off x="6286501" y="1335418"/>
            <a:ext cx="5405352" cy="3684587"/>
          </a:xfrm>
          <a:solidFill>
            <a:schemeClr val="bg2"/>
          </a:solidFill>
          <a:ln>
            <a:solidFill>
              <a:srgbClr val="595A59"/>
            </a:solidFill>
          </a:ln>
        </p:spPr>
        <p:txBody>
          <a:bodyPr/>
          <a:lstStyle/>
          <a:p>
            <a:endParaRPr lang="en-US"/>
          </a:p>
        </p:txBody>
      </p:sp>
      <p:sp>
        <p:nvSpPr>
          <p:cNvPr id="16" name="TextBox 15"/>
          <p:cNvSpPr txBox="1"/>
          <p:nvPr userDrawn="1"/>
        </p:nvSpPr>
        <p:spPr>
          <a:xfrm>
            <a:off x="11691853"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solidFill>
                  <a:srgbClr val="595A59"/>
                </a:solidFill>
                <a:latin typeface="Arial" panose="020B0604020202020204" pitchFamily="34" charset="0"/>
                <a:cs typeface="Arial" panose="020B0604020202020204" pitchFamily="34" charset="0"/>
              </a:rPr>
              <a:pPr algn="r"/>
              <a:t>‹#›</a:t>
            </a:fld>
            <a:endParaRPr lang="en-US" sz="600" dirty="0">
              <a:solidFill>
                <a:srgbClr val="595A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3518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00147" y="1335417"/>
            <a:ext cx="5519653" cy="5020936"/>
          </a:xfrm>
        </p:spPr>
        <p:txBody>
          <a:bodyPr>
            <a:normAutofit/>
          </a:bodyPr>
          <a:lstStyle>
            <a:lvl1pPr>
              <a:lnSpc>
                <a:spcPct val="100000"/>
              </a:lnSpc>
              <a:defRPr sz="2000"/>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199" y="1335417"/>
            <a:ext cx="5519653" cy="5020936"/>
          </a:xfrm>
        </p:spPr>
        <p:txBody>
          <a:bodyPr>
            <a:normAutofit/>
          </a:bodyPr>
          <a:lstStyle>
            <a:lvl1pPr>
              <a:lnSpc>
                <a:spcPct val="100000"/>
              </a:lnSpc>
              <a:defRPr sz="2000"/>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p:cNvSpPr>
            <a:spLocks noGrp="1"/>
          </p:cNvSpPr>
          <p:nvPr>
            <p:ph type="title"/>
          </p:nvPr>
        </p:nvSpPr>
        <p:spPr>
          <a:xfrm>
            <a:off x="500147" y="609600"/>
            <a:ext cx="11191706" cy="609600"/>
          </a:xfrm>
        </p:spPr>
        <p:txBody>
          <a:bodyPr>
            <a:normAutofit/>
          </a:bodyPr>
          <a:lstStyle>
            <a:lvl1pPr>
              <a:lnSpc>
                <a:spcPct val="100000"/>
              </a:lnSpc>
              <a:defRPr sz="3000"/>
            </a:lvl1pPr>
          </a:lstStyle>
          <a:p>
            <a:r>
              <a:rPr lang="en-US" dirty="0"/>
              <a:t>Click to edit Master title style</a:t>
            </a:r>
          </a:p>
        </p:txBody>
      </p:sp>
      <p:sp>
        <p:nvSpPr>
          <p:cNvPr id="18" name="TextBox 17"/>
          <p:cNvSpPr txBox="1"/>
          <p:nvPr userDrawn="1"/>
        </p:nvSpPr>
        <p:spPr>
          <a:xfrm>
            <a:off x="11691853"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solidFill>
                  <a:srgbClr val="595A59"/>
                </a:solidFill>
                <a:latin typeface="Arial" panose="020B0604020202020204" pitchFamily="34" charset="0"/>
                <a:cs typeface="Arial" panose="020B0604020202020204" pitchFamily="34" charset="0"/>
              </a:rPr>
              <a:pPr algn="r"/>
              <a:t>‹#›</a:t>
            </a:fld>
            <a:endParaRPr lang="en-US" sz="600" dirty="0">
              <a:solidFill>
                <a:srgbClr val="595A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4573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00147" y="1289302"/>
            <a:ext cx="5497429" cy="240405"/>
          </a:xfrm>
        </p:spPr>
        <p:txBody>
          <a:bodyPr anchor="b">
            <a:normAutofit/>
          </a:bodyPr>
          <a:lstStyle>
            <a:lvl1pPr marL="0" indent="0">
              <a:buNone/>
              <a:defRPr sz="1200" b="1" spc="30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00147" y="1645105"/>
            <a:ext cx="5497429" cy="4674502"/>
          </a:xfrm>
        </p:spPr>
        <p:txBody>
          <a:bodyPr>
            <a:normAutofit/>
          </a:bodyPr>
          <a:lstStyle>
            <a:lvl1pPr>
              <a:lnSpc>
                <a:spcPct val="100000"/>
              </a:lnSpc>
              <a:defRPr sz="2000"/>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1" y="1289301"/>
            <a:ext cx="5519652" cy="240406"/>
          </a:xfrm>
        </p:spPr>
        <p:txBody>
          <a:bodyPr anchor="b">
            <a:normAutofit/>
          </a:bodyPr>
          <a:lstStyle>
            <a:lvl1pPr marL="0" indent="0">
              <a:buNone/>
              <a:defRPr sz="1200" b="1" spc="30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1" y="1645105"/>
            <a:ext cx="5519652" cy="4674502"/>
          </a:xfrm>
        </p:spPr>
        <p:txBody>
          <a:bodyPr>
            <a:normAutofit/>
          </a:bodyPr>
          <a:lstStyle>
            <a:lvl1pPr>
              <a:lnSpc>
                <a:spcPct val="100000"/>
              </a:lnSpc>
              <a:defRPr sz="2000"/>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p:nvPr>
        </p:nvSpPr>
        <p:spPr>
          <a:xfrm>
            <a:off x="500147" y="609600"/>
            <a:ext cx="11191706" cy="609600"/>
          </a:xfrm>
        </p:spPr>
        <p:txBody>
          <a:bodyPr>
            <a:normAutofit/>
          </a:bodyPr>
          <a:lstStyle>
            <a:lvl1pPr>
              <a:lnSpc>
                <a:spcPct val="100000"/>
              </a:lnSpc>
              <a:defRPr sz="3000"/>
            </a:lvl1pPr>
          </a:lstStyle>
          <a:p>
            <a:r>
              <a:rPr lang="en-US" dirty="0"/>
              <a:t>Click to edit Master title style</a:t>
            </a:r>
          </a:p>
        </p:txBody>
      </p:sp>
      <p:sp>
        <p:nvSpPr>
          <p:cNvPr id="17" name="TextBox 16"/>
          <p:cNvSpPr txBox="1"/>
          <p:nvPr userDrawn="1"/>
        </p:nvSpPr>
        <p:spPr>
          <a:xfrm>
            <a:off x="11691853"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solidFill>
                  <a:srgbClr val="595A59"/>
                </a:solidFill>
                <a:latin typeface="Arial" panose="020B0604020202020204" pitchFamily="34" charset="0"/>
                <a:cs typeface="Arial" panose="020B0604020202020204" pitchFamily="34" charset="0"/>
              </a:rPr>
              <a:pPr algn="r"/>
              <a:t>‹#›</a:t>
            </a:fld>
            <a:endParaRPr lang="en-US" sz="600" dirty="0">
              <a:solidFill>
                <a:srgbClr val="595A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1271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2573" y="1903867"/>
            <a:ext cx="7494154" cy="2852737"/>
          </a:xfrm>
        </p:spPr>
        <p:txBody>
          <a:bodyPr anchor="ctr" anchorCtr="0">
            <a:normAutofit/>
          </a:bodyPr>
          <a:lstStyle>
            <a:lvl1pPr algn="ctr">
              <a:defRPr sz="4400">
                <a:solidFill>
                  <a:schemeClr val="bg1"/>
                </a:solidFill>
              </a:defRPr>
            </a:lvl1pPr>
          </a:lstStyle>
          <a:p>
            <a:r>
              <a:rPr lang="en-US" dirty="0"/>
              <a:t>CLICK TO EDIT</a:t>
            </a:r>
          </a:p>
        </p:txBody>
      </p:sp>
      <p:sp>
        <p:nvSpPr>
          <p:cNvPr id="14" name="TextBox 10"/>
          <p:cNvSpPr txBox="1"/>
          <p:nvPr userDrawn="1"/>
        </p:nvSpPr>
        <p:spPr>
          <a:xfrm>
            <a:off x="11691853"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solidFill>
                  <a:schemeClr val="bg1"/>
                </a:solidFill>
                <a:latin typeface="Arial" panose="020B0604020202020204" pitchFamily="34" charset="0"/>
                <a:cs typeface="Arial" panose="020B0604020202020204" pitchFamily="34" charset="0"/>
              </a:rPr>
              <a:pPr algn="r"/>
              <a:t>‹#›</a:t>
            </a:fld>
            <a:endParaRPr lang="en-US" sz="600" dirty="0">
              <a:solidFill>
                <a:schemeClr val="bg1"/>
              </a:solidFill>
              <a:latin typeface="Arial" panose="020B0604020202020204" pitchFamily="34" charset="0"/>
              <a:cs typeface="Arial" panose="020B0604020202020204" pitchFamily="34" charset="0"/>
            </a:endParaRPr>
          </a:p>
        </p:txBody>
      </p:sp>
      <p:pic>
        <p:nvPicPr>
          <p:cNvPr id="33" name="Picture 32"/>
          <p:cNvPicPr>
            <a:picLocks noChangeAspect="1"/>
          </p:cNvPicPr>
          <p:nvPr userDrawn="1"/>
        </p:nvPicPr>
        <p:blipFill rotWithShape="1">
          <a:blip r:embed="rId3"/>
          <a:srcRect l="1" r="14277"/>
          <a:stretch/>
        </p:blipFill>
        <p:spPr>
          <a:xfrm>
            <a:off x="7351799" y="5227343"/>
            <a:ext cx="4840202" cy="402202"/>
          </a:xfrm>
          <a:prstGeom prst="rect">
            <a:avLst/>
          </a:prstGeom>
        </p:spPr>
      </p:pic>
      <p:pic>
        <p:nvPicPr>
          <p:cNvPr id="34" name="Picture 33"/>
          <p:cNvPicPr>
            <a:picLocks noChangeAspect="1"/>
          </p:cNvPicPr>
          <p:nvPr userDrawn="1"/>
        </p:nvPicPr>
        <p:blipFill rotWithShape="1">
          <a:blip r:embed="rId3"/>
          <a:srcRect r="17245"/>
          <a:stretch/>
        </p:blipFill>
        <p:spPr>
          <a:xfrm flipH="1" flipV="1">
            <a:off x="0" y="1310891"/>
            <a:ext cx="4672654" cy="402202"/>
          </a:xfrm>
          <a:prstGeom prst="rect">
            <a:avLst/>
          </a:prstGeom>
        </p:spPr>
      </p:pic>
      <p:cxnSp>
        <p:nvCxnSpPr>
          <p:cNvPr id="35" name="Straight Connector 34">
            <a:extLst>
              <a:ext uri="{FF2B5EF4-FFF2-40B4-BE49-F238E27FC236}">
                <a16:creationId xmlns:a16="http://schemas.microsoft.com/office/drawing/2014/main" id="{5D4FC867-90C7-46C4-A239-75E739CD55FF}"/>
              </a:ext>
            </a:extLst>
          </p:cNvPr>
          <p:cNvCxnSpPr/>
          <p:nvPr userDrawn="1"/>
        </p:nvCxnSpPr>
        <p:spPr>
          <a:xfrm>
            <a:off x="220980" y="500368"/>
            <a:ext cx="11750040" cy="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D4FC867-90C7-46C4-A239-75E739CD55FF}"/>
              </a:ext>
            </a:extLst>
          </p:cNvPr>
          <p:cNvCxnSpPr/>
          <p:nvPr userDrawn="1"/>
        </p:nvCxnSpPr>
        <p:spPr>
          <a:xfrm>
            <a:off x="2597543" y="6535650"/>
            <a:ext cx="9373477" cy="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0692" y="83865"/>
            <a:ext cx="768337" cy="365760"/>
          </a:xfrm>
          <a:prstGeom prst="rect">
            <a:avLst/>
          </a:prstGeom>
        </p:spPr>
      </p:pic>
      <p:pic>
        <p:nvPicPr>
          <p:cNvPr id="19" name="Picture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22420" y="198076"/>
            <a:ext cx="758886" cy="128016"/>
          </a:xfrm>
          <a:prstGeom prst="rect">
            <a:avLst/>
          </a:prstGeom>
        </p:spPr>
      </p:pic>
      <p:pic>
        <p:nvPicPr>
          <p:cNvPr id="20" name="Picture 1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0234" y="6509172"/>
            <a:ext cx="2267712" cy="52954"/>
          </a:xfrm>
          <a:prstGeom prst="rect">
            <a:avLst/>
          </a:prstGeom>
        </p:spPr>
      </p:pic>
    </p:spTree>
    <p:extLst>
      <p:ext uri="{BB962C8B-B14F-4D97-AF65-F5344CB8AC3E}">
        <p14:creationId xmlns:p14="http://schemas.microsoft.com/office/powerpoint/2010/main" val="2087290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222420" y="198076"/>
            <a:ext cx="758886" cy="128016"/>
          </a:xfrm>
          <a:prstGeom prst="rect">
            <a:avLst/>
          </a:prstGeom>
        </p:spPr>
      </p:pic>
      <p:sp>
        <p:nvSpPr>
          <p:cNvPr id="2" name="Title Placeholder 1"/>
          <p:cNvSpPr>
            <a:spLocks noGrp="1"/>
          </p:cNvSpPr>
          <p:nvPr>
            <p:ph type="title"/>
          </p:nvPr>
        </p:nvSpPr>
        <p:spPr>
          <a:xfrm>
            <a:off x="500147" y="612964"/>
            <a:ext cx="11191706" cy="60549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00147" y="1331051"/>
            <a:ext cx="11191706" cy="484591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240C4EA3-C621-5D16-A73C-62737E21E161}"/>
              </a:ext>
            </a:extLst>
          </p:cNvPr>
          <p:cNvSpPr txBox="1"/>
          <p:nvPr userDrawn="1"/>
        </p:nvSpPr>
        <p:spPr>
          <a:xfrm>
            <a:off x="8176918" y="6602228"/>
            <a:ext cx="3668495" cy="200055"/>
          </a:xfrm>
          <a:prstGeom prst="rect">
            <a:avLst/>
          </a:prstGeom>
          <a:noFill/>
        </p:spPr>
        <p:txBody>
          <a:bodyPr wrap="square" rtlCol="0">
            <a:spAutoFit/>
          </a:bodyPr>
          <a:lstStyle/>
          <a:p>
            <a:pPr algn="r"/>
            <a:r>
              <a:rPr lang="en-US" sz="700" dirty="0">
                <a:solidFill>
                  <a:schemeClr val="bg1">
                    <a:lumMod val="65000"/>
                  </a:schemeClr>
                </a:solidFill>
                <a:latin typeface="Arial" panose="020B0604020202020204" pitchFamily="34" charset="0"/>
                <a:cs typeface="Arial" panose="020B0604020202020204" pitchFamily="34" charset="0"/>
              </a:rPr>
              <a:t>Distribution</a:t>
            </a:r>
            <a:r>
              <a:rPr lang="en-US" sz="700" baseline="0" dirty="0">
                <a:solidFill>
                  <a:schemeClr val="bg1">
                    <a:lumMod val="65000"/>
                  </a:schemeClr>
                </a:solidFill>
                <a:latin typeface="Arial" panose="020B0604020202020204" pitchFamily="34" charset="0"/>
                <a:cs typeface="Arial" panose="020B0604020202020204" pitchFamily="34" charset="0"/>
              </a:rPr>
              <a:t> A: Approved for Public Release; Distribution Unlimited.</a:t>
            </a:r>
            <a:endParaRPr lang="en-US" sz="700" dirty="0">
              <a:solidFill>
                <a:schemeClr val="bg1">
                  <a:lumMod val="65000"/>
                </a:schemeClr>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5D4FC867-90C7-46C4-A239-75E739CD55FF}"/>
              </a:ext>
            </a:extLst>
          </p:cNvPr>
          <p:cNvCxnSpPr/>
          <p:nvPr userDrawn="1"/>
        </p:nvCxnSpPr>
        <p:spPr>
          <a:xfrm>
            <a:off x="220980" y="500368"/>
            <a:ext cx="11750040"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D4FC867-90C7-46C4-A239-75E739CD55FF}"/>
              </a:ext>
            </a:extLst>
          </p:cNvPr>
          <p:cNvCxnSpPr/>
          <p:nvPr userDrawn="1"/>
        </p:nvCxnSpPr>
        <p:spPr>
          <a:xfrm>
            <a:off x="2597543" y="6535650"/>
            <a:ext cx="9373477"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0692" y="83865"/>
            <a:ext cx="760901" cy="365760"/>
          </a:xfrm>
          <a:prstGeom prst="rect">
            <a:avLst/>
          </a:prstGeom>
        </p:spPr>
      </p:pic>
      <p:pic>
        <p:nvPicPr>
          <p:cNvPr id="18" name="Picture 17"/>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0234" y="6509172"/>
            <a:ext cx="2267712" cy="52955"/>
          </a:xfrm>
          <a:prstGeom prst="rect">
            <a:avLst/>
          </a:prstGeom>
        </p:spPr>
      </p:pic>
    </p:spTree>
    <p:extLst>
      <p:ext uri="{BB962C8B-B14F-4D97-AF65-F5344CB8AC3E}">
        <p14:creationId xmlns:p14="http://schemas.microsoft.com/office/powerpoint/2010/main" val="346729268"/>
      </p:ext>
    </p:extLst>
  </p:cSld>
  <p:clrMap bg1="lt1" tx1="dk1" bg2="lt2" tx2="dk2" accent1="accent1" accent2="accent2" accent3="accent3" accent4="accent4" accent5="accent5" accent6="accent6" hlink="hlink" folHlink="folHlink"/>
  <p:sldLayoutIdLst>
    <p:sldLayoutId id="2147483687" r:id="rId1"/>
    <p:sldLayoutId id="2147483678" r:id="rId2"/>
    <p:sldLayoutId id="2147483694" r:id="rId3"/>
    <p:sldLayoutId id="2147483667" r:id="rId4"/>
    <p:sldLayoutId id="2147483688" r:id="rId5"/>
    <p:sldLayoutId id="2147483693" r:id="rId6"/>
    <p:sldLayoutId id="2147483691" r:id="rId7"/>
    <p:sldLayoutId id="2147483692" r:id="rId8"/>
    <p:sldLayoutId id="2147483689" r:id="rId9"/>
    <p:sldLayoutId id="2147483695" r:id="rId10"/>
    <p:sldLayoutId id="2147483696" r:id="rId11"/>
  </p:sldLayoutIdLst>
  <p:hf hdr="0" ftr="0" dt="0"/>
  <p:txStyles>
    <p:titleStyle>
      <a:lvl1pPr algn="l" defTabSz="914400" rtl="0" eaLnBrk="1" latinLnBrk="0" hangingPunct="1">
        <a:lnSpc>
          <a:spcPct val="100000"/>
        </a:lnSpc>
        <a:spcBef>
          <a:spcPct val="0"/>
        </a:spcBef>
        <a:buNone/>
        <a:defRPr lang="en-US" sz="3000" b="0" i="0" kern="1200" dirty="0">
          <a:solidFill>
            <a:schemeClr val="accent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768" userDrawn="1">
          <p15:clr>
            <a:srgbClr val="F26B43"/>
          </p15:clr>
        </p15:guide>
        <p15:guide id="4" orient="horz" pos="38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9.jpeg"/><Relationship Id="rId5" Type="http://schemas.openxmlformats.org/officeDocument/2006/relationships/image" Target="../media/image30.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7.jpeg"/><Relationship Id="rId5" Type="http://schemas.openxmlformats.org/officeDocument/2006/relationships/image" Target="../media/image39.jpeg"/><Relationship Id="rId10" Type="http://schemas.openxmlformats.org/officeDocument/2006/relationships/image" Target="../media/image42.png"/><Relationship Id="rId4" Type="http://schemas.openxmlformats.org/officeDocument/2006/relationships/image" Target="../media/image38.png"/><Relationship Id="rId9"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401.png"/><Relationship Id="rId5" Type="http://schemas.openxmlformats.org/officeDocument/2006/relationships/image" Target="../media/image390.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40.png"/><Relationship Id="rId5" Type="http://schemas.openxmlformats.org/officeDocument/2006/relationships/image" Target="../media/image430.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8.png"/><Relationship Id="rId7" Type="http://schemas.openxmlformats.org/officeDocument/2006/relationships/image" Target="../media/image500.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60.png"/><Relationship Id="rId5" Type="http://schemas.openxmlformats.org/officeDocument/2006/relationships/image" Target="../media/image450.png"/><Relationship Id="rId4" Type="http://schemas.openxmlformats.org/officeDocument/2006/relationships/image" Target="../media/image470.png"/><Relationship Id="rId9" Type="http://schemas.openxmlformats.org/officeDocument/2006/relationships/image" Target="../media/image490.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39.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0.png"/><Relationship Id="rId3" Type="http://schemas.openxmlformats.org/officeDocument/2006/relationships/image" Target="../media/image51.jpeg"/><Relationship Id="rId7" Type="http://schemas.openxmlformats.org/officeDocument/2006/relationships/image" Target="../media/image55.jpeg"/><Relationship Id="rId12" Type="http://schemas.openxmlformats.org/officeDocument/2006/relationships/image" Target="../media/image59.png"/><Relationship Id="rId17" Type="http://schemas.openxmlformats.org/officeDocument/2006/relationships/image" Target="../media/image19.jpeg"/><Relationship Id="rId2" Type="http://schemas.openxmlformats.org/officeDocument/2006/relationships/image" Target="../media/image50.png"/><Relationship Id="rId16" Type="http://schemas.openxmlformats.org/officeDocument/2006/relationships/image" Target="../media/image63.png"/><Relationship Id="rId1" Type="http://schemas.openxmlformats.org/officeDocument/2006/relationships/slideLayout" Target="../slideLayouts/slideLayout5.xml"/><Relationship Id="rId6" Type="http://schemas.openxmlformats.org/officeDocument/2006/relationships/image" Target="../media/image54.png"/><Relationship Id="rId11" Type="http://schemas.openxmlformats.org/officeDocument/2006/relationships/image" Target="../media/image58.png"/><Relationship Id="rId5" Type="http://schemas.openxmlformats.org/officeDocument/2006/relationships/image" Target="../media/image53.jpeg"/><Relationship Id="rId15" Type="http://schemas.openxmlformats.org/officeDocument/2006/relationships/image" Target="../media/image62.jpeg"/><Relationship Id="rId10" Type="http://schemas.openxmlformats.org/officeDocument/2006/relationships/image" Target="../media/image36.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2.png"/><Relationship Id="rId1" Type="http://schemas.openxmlformats.org/officeDocument/2006/relationships/slideLayout" Target="../slideLayouts/slideLayout5.xml"/><Relationship Id="rId5" Type="http://schemas.openxmlformats.org/officeDocument/2006/relationships/image" Target="../media/image64.jpe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2.png"/><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60.png"/><Relationship Id="rId2" Type="http://schemas.openxmlformats.org/officeDocument/2006/relationships/image" Target="../media/image51.jpeg"/><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60.png"/><Relationship Id="rId2" Type="http://schemas.openxmlformats.org/officeDocument/2006/relationships/image" Target="../media/image51.jpeg"/><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3.jpeg"/><Relationship Id="rId7" Type="http://schemas.openxmlformats.org/officeDocument/2006/relationships/image" Target="../media/image61.png"/><Relationship Id="rId2" Type="http://schemas.openxmlformats.org/officeDocument/2006/relationships/image" Target="../media/image50.png"/><Relationship Id="rId1" Type="http://schemas.openxmlformats.org/officeDocument/2006/relationships/slideLayout" Target="../slideLayouts/slideLayout5.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png"/><Relationship Id="rId3" Type="http://schemas.openxmlformats.org/officeDocument/2006/relationships/image" Target="../media/image51.jpeg"/><Relationship Id="rId7" Type="http://schemas.openxmlformats.org/officeDocument/2006/relationships/image" Target="../media/image55.jpeg"/><Relationship Id="rId12" Type="http://schemas.openxmlformats.org/officeDocument/2006/relationships/image" Target="../media/image60.png"/><Relationship Id="rId2" Type="http://schemas.openxmlformats.org/officeDocument/2006/relationships/image" Target="../media/image50.png"/><Relationship Id="rId1" Type="http://schemas.openxmlformats.org/officeDocument/2006/relationships/slideLayout" Target="../slideLayouts/slideLayout5.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jpeg"/><Relationship Id="rId15" Type="http://schemas.openxmlformats.org/officeDocument/2006/relationships/image" Target="../media/image19.jpe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36.png"/><Relationship Id="rId14" Type="http://schemas.openxmlformats.org/officeDocument/2006/relationships/image" Target="../media/image62.jpe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8" Type="http://schemas.openxmlformats.org/officeDocument/2006/relationships/hyperlink" Target="mailto:Christine.Knott.1@us.af.mil" TargetMode="External"/><Relationship Id="rId3" Type="http://schemas.openxmlformats.org/officeDocument/2006/relationships/image" Target="../media/image17.jpeg"/><Relationship Id="rId7" Type="http://schemas.openxmlformats.org/officeDocument/2006/relationships/image" Target="../media/image68.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hyperlink" Target="https://afresearchlab.com/careers-and-opportunities/students-and-faculty/#intern-box" TargetMode="External"/><Relationship Id="rId5" Type="http://schemas.openxmlformats.org/officeDocument/2006/relationships/image" Target="../media/image19.jpe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0.xml"/><Relationship Id="rId6" Type="http://schemas.openxmlformats.org/officeDocument/2006/relationships/image" Target="../media/image16.jpeg"/><Relationship Id="rId5" Type="http://schemas.openxmlformats.org/officeDocument/2006/relationships/image" Target="../media/image23.jpeg"/><Relationship Id="rId4" Type="http://schemas.openxmlformats.org/officeDocument/2006/relationships/image" Target="../media/image2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image" Target="../media/image130.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29.png"/><Relationship Id="rId11" Type="http://schemas.openxmlformats.org/officeDocument/2006/relationships/image" Target="../media/image69.jpg"/><Relationship Id="rId5" Type="http://schemas.openxmlformats.org/officeDocument/2006/relationships/image" Target="../media/image47.pn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png"/></Relationships>
</file>

<file path=ppt/slides/_rels/slide34.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45.png"/><Relationship Id="rId7" Type="http://schemas.openxmlformats.org/officeDocument/2006/relationships/image" Target="../media/image129.png"/><Relationship Id="rId12" Type="http://schemas.openxmlformats.org/officeDocument/2006/relationships/image" Target="../media/image133.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69.jpg"/><Relationship Id="rId11" Type="http://schemas.openxmlformats.org/officeDocument/2006/relationships/image" Target="../media/image134.png"/><Relationship Id="rId5" Type="http://schemas.openxmlformats.org/officeDocument/2006/relationships/image" Target="../media/image47.png"/><Relationship Id="rId10" Type="http://schemas.openxmlformats.org/officeDocument/2006/relationships/image" Target="../media/image48.png"/><Relationship Id="rId4" Type="http://schemas.openxmlformats.org/officeDocument/2006/relationships/image" Target="../media/image127.png"/><Relationship Id="rId9" Type="http://schemas.openxmlformats.org/officeDocument/2006/relationships/image" Target="../media/image132.pn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138.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6.png"/><Relationship Id="rId4" Type="http://schemas.openxmlformats.org/officeDocument/2006/relationships/image" Target="../media/image136.png"/></Relationships>
</file>

<file path=ppt/slides/_rels/slide3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900.png"/><Relationship Id="rId7" Type="http://schemas.openxmlformats.org/officeDocument/2006/relationships/image" Target="../media/image920.png"/><Relationship Id="rId12" Type="http://schemas.openxmlformats.org/officeDocument/2006/relationships/image" Target="../media/image74.png"/><Relationship Id="rId2" Type="http://schemas.openxmlformats.org/officeDocument/2006/relationships/image" Target="../media/image103.png"/><Relationship Id="rId1" Type="http://schemas.openxmlformats.org/officeDocument/2006/relationships/slideLayout" Target="../slideLayouts/slideLayout3.xml"/><Relationship Id="rId11" Type="http://schemas.openxmlformats.org/officeDocument/2006/relationships/image" Target="../media/image69.jpg"/><Relationship Id="rId10" Type="http://schemas.openxmlformats.org/officeDocument/2006/relationships/image" Target="../media/image73.png"/><Relationship Id="rId4" Type="http://schemas.openxmlformats.org/officeDocument/2006/relationships/image" Target="../media/image70.png"/><Relationship Id="rId9" Type="http://schemas.openxmlformats.org/officeDocument/2006/relationships/image" Target="../media/image72.png"/></Relationships>
</file>

<file path=ppt/slides/_rels/slide37.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3.png"/><Relationship Id="rId7" Type="http://schemas.openxmlformats.org/officeDocument/2006/relationships/image" Target="../media/image43.png"/><Relationship Id="rId2" Type="http://schemas.openxmlformats.org/officeDocument/2006/relationships/image" Target="../media/image73.png"/><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45.png"/><Relationship Id="rId4" Type="http://schemas.openxmlformats.org/officeDocument/2006/relationships/image" Target="../media/image641.png"/><Relationship Id="rId9" Type="http://schemas.openxmlformats.org/officeDocument/2006/relationships/image" Target="../media/image147.png"/></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5.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9.pn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12.png"/><Relationship Id="rId4" Type="http://schemas.openxmlformats.org/officeDocument/2006/relationships/image" Target="../media/image26.png"/></Relationships>
</file>

<file path=ppt/slides/_rels/slide4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3.png"/><Relationship Id="rId7" Type="http://schemas.openxmlformats.org/officeDocument/2006/relationships/image" Target="../media/image155.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154.png"/><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70.png"/><Relationship Id="rId7" Type="http://schemas.openxmlformats.org/officeDocument/2006/relationships/image" Target="../media/image83.png"/><Relationship Id="rId2" Type="http://schemas.openxmlformats.org/officeDocument/2006/relationships/image" Target="../media/image80.png"/><Relationship Id="rId1" Type="http://schemas.openxmlformats.org/officeDocument/2006/relationships/slideLayout" Target="../slideLayouts/slideLayout5.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19.jpeg"/><Relationship Id="rId9" Type="http://schemas.openxmlformats.org/officeDocument/2006/relationships/image" Target="../media/image84.png"/></Relationships>
</file>

<file path=ppt/slides/_rels/slide42.xml.rels><?xml version="1.0" encoding="UTF-8" standalone="yes"?>
<Relationships xmlns="http://schemas.openxmlformats.org/package/2006/relationships"><Relationship Id="rId8" Type="http://schemas.openxmlformats.org/officeDocument/2006/relationships/image" Target="../media/image660.png"/><Relationship Id="rId3" Type="http://schemas.openxmlformats.org/officeDocument/2006/relationships/image" Target="../media/image85.png"/><Relationship Id="rId7" Type="http://schemas.openxmlformats.org/officeDocument/2006/relationships/image" Target="../media/image650.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8.png"/><Relationship Id="rId4" Type="http://schemas.openxmlformats.org/officeDocument/2006/relationships/image" Target="../media/image86.png"/><Relationship Id="rId9" Type="http://schemas.openxmlformats.org/officeDocument/2006/relationships/image" Target="../media/image670.png"/></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87.png"/><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8.png"/><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45.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image" Target="NULL"/><Relationship Id="rId3" Type="http://schemas.openxmlformats.org/officeDocument/2006/relationships/image" Target="../media/image19.jpeg"/><Relationship Id="rId21" Type="http://schemas.openxmlformats.org/officeDocument/2006/relationships/image" Target="../media/image901.png"/><Relationship Id="rId7" Type="http://schemas.openxmlformats.org/officeDocument/2006/relationships/image" Target="../media/image90.png"/><Relationship Id="rId17" Type="http://schemas.openxmlformats.org/officeDocument/2006/relationships/image" Target="NULL"/><Relationship Id="rId2" Type="http://schemas.openxmlformats.org/officeDocument/2006/relationships/notesSlide" Target="../notesSlides/notesSlide17.xml"/><Relationship Id="rId16" Type="http://schemas.openxmlformats.org/officeDocument/2006/relationships/image" Target="NULL"/><Relationship Id="rId20" Type="http://schemas.openxmlformats.org/officeDocument/2006/relationships/image" Target="NULL"/><Relationship Id="rId1" Type="http://schemas.openxmlformats.org/officeDocument/2006/relationships/slideLayout" Target="../slideLayouts/slideLayout3.xml"/><Relationship Id="rId6" Type="http://schemas.openxmlformats.org/officeDocument/2006/relationships/image" Target="../media/image89.png"/><Relationship Id="rId5" Type="http://schemas.openxmlformats.org/officeDocument/2006/relationships/image" Target="../media/image30.png"/><Relationship Id="rId15" Type="http://schemas.openxmlformats.org/officeDocument/2006/relationships/image" Target="NULL"/><Relationship Id="rId19" Type="http://schemas.openxmlformats.org/officeDocument/2006/relationships/image" Target="NULL"/><Relationship Id="rId4" Type="http://schemas.openxmlformats.org/officeDocument/2006/relationships/image" Target="../media/image721.png"/><Relationship Id="rId14" Type="http://schemas.openxmlformats.org/officeDocument/2006/relationships/image" Target="NULL"/><Relationship Id="rId22" Type="http://schemas.openxmlformats.org/officeDocument/2006/relationships/image" Target="../media/image910.png"/></Relationships>
</file>

<file path=ppt/slides/_rels/slide46.xml.rels><?xml version="1.0" encoding="UTF-8" standalone="yes"?>
<Relationships xmlns="http://schemas.openxmlformats.org/package/2006/relationships"><Relationship Id="rId8" Type="http://schemas.openxmlformats.org/officeDocument/2006/relationships/image" Target="../media/image760.png"/><Relationship Id="rId13" Type="http://schemas.openxmlformats.org/officeDocument/2006/relationships/image" Target="../media/image842.png"/><Relationship Id="rId3" Type="http://schemas.openxmlformats.org/officeDocument/2006/relationships/image" Target="../media/image91.png"/><Relationship Id="rId7" Type="http://schemas.openxmlformats.org/officeDocument/2006/relationships/image" Target="../media/image750.png"/><Relationship Id="rId12" Type="http://schemas.openxmlformats.org/officeDocument/2006/relationships/image" Target="../media/image831.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740.png"/><Relationship Id="rId11" Type="http://schemas.openxmlformats.org/officeDocument/2006/relationships/image" Target="../media/image790.png"/><Relationship Id="rId5" Type="http://schemas.openxmlformats.org/officeDocument/2006/relationships/image" Target="../media/image34.png"/><Relationship Id="rId10" Type="http://schemas.openxmlformats.org/officeDocument/2006/relationships/image" Target="../media/image780.png"/><Relationship Id="rId4" Type="http://schemas.openxmlformats.org/officeDocument/2006/relationships/image" Target="../media/image731.png"/><Relationship Id="rId9" Type="http://schemas.openxmlformats.org/officeDocument/2006/relationships/image" Target="../media/image770.png"/><Relationship Id="rId14" Type="http://schemas.openxmlformats.org/officeDocument/2006/relationships/image" Target="../media/image821.png"/></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2.png"/><Relationship Id="rId1" Type="http://schemas.openxmlformats.org/officeDocument/2006/relationships/slideLayout" Target="../slideLayouts/slideLayout5.xml"/><Relationship Id="rId6" Type="http://schemas.openxmlformats.org/officeDocument/2006/relationships/image" Target="NULL"/><Relationship Id="rId5" Type="http://schemas.openxmlformats.org/officeDocument/2006/relationships/image" Target="../media/image46.png"/><Relationship Id="rId4" Type="http://schemas.openxmlformats.org/officeDocument/2006/relationships/image" Target="../media/image93.png"/></Relationships>
</file>

<file path=ppt/slides/_rels/slide48.xml.rels><?xml version="1.0" encoding="UTF-8" standalone="yes"?>
<Relationships xmlns="http://schemas.openxmlformats.org/package/2006/relationships"><Relationship Id="rId8" Type="http://schemas.openxmlformats.org/officeDocument/2006/relationships/image" Target="../media/image340.png"/><Relationship Id="rId3" Type="http://schemas.openxmlformats.org/officeDocument/2006/relationships/image" Target="../media/image94.png"/><Relationship Id="rId7" Type="http://schemas.openxmlformats.org/officeDocument/2006/relationships/image" Target="../media/image950.png"/><Relationship Id="rId2" Type="http://schemas.openxmlformats.org/officeDocument/2006/relationships/image" Target="../media/image91.png"/><Relationship Id="rId1" Type="http://schemas.openxmlformats.org/officeDocument/2006/relationships/slideLayout" Target="../slideLayouts/slideLayout5.xml"/><Relationship Id="rId6" Type="http://schemas.openxmlformats.org/officeDocument/2006/relationships/image" Target="../media/image940.png"/><Relationship Id="rId5" Type="http://schemas.openxmlformats.org/officeDocument/2006/relationships/image" Target="../media/image930.png"/><Relationship Id="rId10" Type="http://schemas.openxmlformats.org/officeDocument/2006/relationships/image" Target="../media/image74.png"/><Relationship Id="rId4" Type="http://schemas.openxmlformats.org/officeDocument/2006/relationships/image" Target="../media/image921.png"/><Relationship Id="rId9" Type="http://schemas.openxmlformats.org/officeDocument/2006/relationships/image" Target="../media/image69.jpg"/></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96.png"/><Relationship Id="rId5" Type="http://schemas.openxmlformats.org/officeDocument/2006/relationships/image" Target="../media/image1070.png"/><Relationship Id="rId4" Type="http://schemas.openxmlformats.org/officeDocument/2006/relationships/image" Target="../media/image95.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1130.png"/><Relationship Id="rId2" Type="http://schemas.openxmlformats.org/officeDocument/2006/relationships/image" Target="../media/image1040.png"/><Relationship Id="rId1" Type="http://schemas.openxmlformats.org/officeDocument/2006/relationships/slideLayout" Target="../slideLayouts/slideLayout5.xml"/><Relationship Id="rId6" Type="http://schemas.openxmlformats.org/officeDocument/2006/relationships/image" Target="../media/image1090.png"/><Relationship Id="rId5" Type="http://schemas.openxmlformats.org/officeDocument/2006/relationships/image" Target="../media/image97.png"/><Relationship Id="rId4" Type="http://schemas.openxmlformats.org/officeDocument/2006/relationships/image" Target="../media/image1091.png"/></Relationships>
</file>

<file path=ppt/slides/_rels/slide51.xml.rels><?xml version="1.0" encoding="UTF-8" standalone="yes"?>
<Relationships xmlns="http://schemas.openxmlformats.org/package/2006/relationships"><Relationship Id="rId8" Type="http://schemas.openxmlformats.org/officeDocument/2006/relationships/image" Target="../media/image99.png"/><Relationship Id="rId7" Type="http://schemas.openxmlformats.org/officeDocument/2006/relationships/image" Target="../media/image1160.PNG"/><Relationship Id="rId2" Type="http://schemas.openxmlformats.org/officeDocument/2006/relationships/image" Target="../media/image98.png"/><Relationship Id="rId1" Type="http://schemas.openxmlformats.org/officeDocument/2006/relationships/slideLayout" Target="../slideLayouts/slideLayout5.xml"/><Relationship Id="rId6" Type="http://schemas.openxmlformats.org/officeDocument/2006/relationships/image" Target="../media/image1150.png"/><Relationship Id="rId5" Type="http://schemas.openxmlformats.org/officeDocument/2006/relationships/image" Target="../media/image1140.png"/></Relationships>
</file>

<file path=ppt/slides/_rels/slide5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82.png"/><Relationship Id="rId1" Type="http://schemas.openxmlformats.org/officeDocument/2006/relationships/slideLayout" Target="../slideLayouts/slideLayout3.xml"/><Relationship Id="rId4" Type="http://schemas.openxmlformats.org/officeDocument/2006/relationships/image" Target="../media/image101.PNG"/></Relationships>
</file>

<file path=ppt/slides/_rels/slide5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04.png"/></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05.png"/><Relationship Id="rId1" Type="http://schemas.openxmlformats.org/officeDocument/2006/relationships/slideLayout" Target="../slideLayouts/slideLayout3.xml"/><Relationship Id="rId4" Type="http://schemas.openxmlformats.org/officeDocument/2006/relationships/image" Target="../media/image106.png"/></Relationships>
</file>

<file path=ppt/slides/_rels/slide5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7.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8" Type="http://schemas.openxmlformats.org/officeDocument/2006/relationships/image" Target="../media/image870.png"/><Relationship Id="rId3" Type="http://schemas.openxmlformats.org/officeDocument/2006/relationships/image" Target="../media/image820.png"/><Relationship Id="rId7" Type="http://schemas.openxmlformats.org/officeDocument/2006/relationships/image" Target="../media/image860.png"/><Relationship Id="rId2" Type="http://schemas.openxmlformats.org/officeDocument/2006/relationships/image" Target="../media/image108.png"/><Relationship Id="rId1" Type="http://schemas.openxmlformats.org/officeDocument/2006/relationships/slideLayout" Target="../slideLayouts/slideLayout3.xml"/><Relationship Id="rId6" Type="http://schemas.openxmlformats.org/officeDocument/2006/relationships/image" Target="../media/image850.png"/><Relationship Id="rId5" Type="http://schemas.openxmlformats.org/officeDocument/2006/relationships/image" Target="../media/image840.png"/><Relationship Id="rId10" Type="http://schemas.openxmlformats.org/officeDocument/2006/relationships/image" Target="../media/image109.PNG"/><Relationship Id="rId4" Type="http://schemas.openxmlformats.org/officeDocument/2006/relationships/image" Target="../media/image830.png"/><Relationship Id="rId9" Type="http://schemas.openxmlformats.org/officeDocument/2006/relationships/image" Target="../media/image880.png"/></Relationships>
</file>

<file path=ppt/slides/_rels/slide58.xml.rels><?xml version="1.0" encoding="UTF-8" standalone="yes"?>
<Relationships xmlns="http://schemas.openxmlformats.org/package/2006/relationships"><Relationship Id="rId8" Type="http://schemas.openxmlformats.org/officeDocument/2006/relationships/image" Target="../media/image870.png"/><Relationship Id="rId3" Type="http://schemas.openxmlformats.org/officeDocument/2006/relationships/image" Target="../media/image820.png"/><Relationship Id="rId7" Type="http://schemas.openxmlformats.org/officeDocument/2006/relationships/image" Target="../media/image860.png"/><Relationship Id="rId2" Type="http://schemas.openxmlformats.org/officeDocument/2006/relationships/image" Target="../media/image108.png"/><Relationship Id="rId1" Type="http://schemas.openxmlformats.org/officeDocument/2006/relationships/slideLayout" Target="../slideLayouts/slideLayout3.xml"/><Relationship Id="rId6" Type="http://schemas.openxmlformats.org/officeDocument/2006/relationships/image" Target="../media/image850.png"/><Relationship Id="rId5" Type="http://schemas.openxmlformats.org/officeDocument/2006/relationships/image" Target="../media/image840.png"/><Relationship Id="rId4" Type="http://schemas.openxmlformats.org/officeDocument/2006/relationships/image" Target="../media/image830.png"/><Relationship Id="rId9" Type="http://schemas.openxmlformats.org/officeDocument/2006/relationships/image" Target="../media/image880.png"/></Relationships>
</file>

<file path=ppt/slides/_rels/slide59.xml.rels><?xml version="1.0" encoding="UTF-8" standalone="yes"?>
<Relationships xmlns="http://schemas.openxmlformats.org/package/2006/relationships"><Relationship Id="rId8" Type="http://schemas.openxmlformats.org/officeDocument/2006/relationships/image" Target="../media/image870.png"/><Relationship Id="rId3" Type="http://schemas.openxmlformats.org/officeDocument/2006/relationships/image" Target="../media/image820.png"/><Relationship Id="rId7" Type="http://schemas.openxmlformats.org/officeDocument/2006/relationships/image" Target="../media/image860.png"/><Relationship Id="rId2" Type="http://schemas.openxmlformats.org/officeDocument/2006/relationships/image" Target="../media/image108.png"/><Relationship Id="rId1" Type="http://schemas.openxmlformats.org/officeDocument/2006/relationships/slideLayout" Target="../slideLayouts/slideLayout3.xml"/><Relationship Id="rId6" Type="http://schemas.openxmlformats.org/officeDocument/2006/relationships/image" Target="../media/image850.png"/><Relationship Id="rId5" Type="http://schemas.openxmlformats.org/officeDocument/2006/relationships/image" Target="../media/image840.png"/><Relationship Id="rId4" Type="http://schemas.openxmlformats.org/officeDocument/2006/relationships/image" Target="../media/image830.png"/><Relationship Id="rId9" Type="http://schemas.openxmlformats.org/officeDocument/2006/relationships/image" Target="../media/image880.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0.xml"/><Relationship Id="rId5" Type="http://schemas.openxmlformats.org/officeDocument/2006/relationships/image" Target="../media/image72.png"/><Relationship Id="rId4" Type="http://schemas.openxmlformats.org/officeDocument/2006/relationships/image" Target="../media/image7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7.jpe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sz="4400" dirty="0"/>
              <a:t>Probability of Detection: </a:t>
            </a:r>
            <a:br>
              <a:rPr lang="en-US" sz="4400" dirty="0"/>
            </a:br>
            <a:r>
              <a:rPr lang="en-US" sz="3100" dirty="0"/>
              <a:t>Evaluating the Reliability of </a:t>
            </a:r>
            <a:br>
              <a:rPr lang="en-US" sz="3100" dirty="0"/>
            </a:br>
            <a:r>
              <a:rPr lang="en-US" sz="3100" dirty="0"/>
              <a:t>Nondestructive Inspection Systems</a:t>
            </a:r>
            <a:endParaRPr lang="en-US" sz="2700" dirty="0"/>
          </a:p>
        </p:txBody>
      </p:sp>
      <p:sp>
        <p:nvSpPr>
          <p:cNvPr id="16" name="Text Placeholder 15">
            <a:extLst>
              <a:ext uri="{FF2B5EF4-FFF2-40B4-BE49-F238E27FC236}">
                <a16:creationId xmlns:a16="http://schemas.microsoft.com/office/drawing/2014/main" id="{BB890F5A-73A3-46FE-9C05-BCFC0238A1FF}"/>
              </a:ext>
            </a:extLst>
          </p:cNvPr>
          <p:cNvSpPr>
            <a:spLocks noGrp="1"/>
          </p:cNvSpPr>
          <p:nvPr>
            <p:ph type="body" sz="quarter" idx="13"/>
          </p:nvPr>
        </p:nvSpPr>
        <p:spPr/>
        <p:txBody>
          <a:bodyPr>
            <a:normAutofit/>
          </a:bodyPr>
          <a:lstStyle/>
          <a:p>
            <a:pPr marL="0" indent="0" algn="ctr">
              <a:buNone/>
            </a:pPr>
            <a:r>
              <a:rPr lang="en-US" dirty="0">
                <a:solidFill>
                  <a:schemeClr val="bg1"/>
                </a:solidFill>
              </a:rPr>
              <a:t>Christine Knott, PhD, Research Mathematician</a:t>
            </a:r>
          </a:p>
          <a:p>
            <a:pPr marL="0" indent="0" algn="ctr">
              <a:buNone/>
            </a:pPr>
            <a:r>
              <a:rPr lang="en-US" dirty="0"/>
              <a:t>AFRL/RXNW, Material state awareness branch</a:t>
            </a:r>
            <a:endParaRPr lang="en-US" dirty="0">
              <a:solidFill>
                <a:schemeClr val="bg1"/>
              </a:solidFill>
            </a:endParaRPr>
          </a:p>
        </p:txBody>
      </p:sp>
    </p:spTree>
    <p:extLst>
      <p:ext uri="{BB962C8B-B14F-4D97-AF65-F5344CB8AC3E}">
        <p14:creationId xmlns:p14="http://schemas.microsoft.com/office/powerpoint/2010/main" val="213951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3353E07E-AA4C-4C31-B767-50DA14D19603}"/>
              </a:ext>
            </a:extLst>
          </p:cNvPr>
          <p:cNvPicPr>
            <a:picLocks noChangeAspect="1"/>
          </p:cNvPicPr>
          <p:nvPr/>
        </p:nvPicPr>
        <p:blipFill>
          <a:blip r:embed="rId3"/>
          <a:stretch>
            <a:fillRect/>
          </a:stretch>
        </p:blipFill>
        <p:spPr>
          <a:xfrm>
            <a:off x="3244078" y="3649429"/>
            <a:ext cx="3484979" cy="1185611"/>
          </a:xfrm>
          <a:prstGeom prst="rect">
            <a:avLst/>
          </a:prstGeom>
        </p:spPr>
      </p:pic>
      <p:sp>
        <p:nvSpPr>
          <p:cNvPr id="2" name="Title 1"/>
          <p:cNvSpPr>
            <a:spLocks noGrp="1"/>
          </p:cNvSpPr>
          <p:nvPr>
            <p:ph type="title"/>
          </p:nvPr>
        </p:nvSpPr>
        <p:spPr/>
        <p:txBody>
          <a:bodyPr>
            <a:normAutofit fontScale="90000"/>
          </a:bodyPr>
          <a:lstStyle/>
          <a:p>
            <a:r>
              <a:rPr lang="en-US" dirty="0"/>
              <a:t>Picking the inspection interval depends on the analysis of a designed experiment over all the important variables</a:t>
            </a:r>
          </a:p>
        </p:txBody>
      </p:sp>
      <p:sp>
        <p:nvSpPr>
          <p:cNvPr id="12" name="TextBox 11"/>
          <p:cNvSpPr txBox="1"/>
          <p:nvPr/>
        </p:nvSpPr>
        <p:spPr>
          <a:xfrm>
            <a:off x="616103" y="1301260"/>
            <a:ext cx="1624227" cy="369332"/>
          </a:xfrm>
          <a:prstGeom prst="rect">
            <a:avLst/>
          </a:prstGeom>
          <a:noFill/>
        </p:spPr>
        <p:txBody>
          <a:bodyPr wrap="none" rtlCol="0">
            <a:spAutoFit/>
          </a:bodyPr>
          <a:lstStyle/>
          <a:p>
            <a:r>
              <a:rPr lang="en-US" b="1" dirty="0">
                <a:solidFill>
                  <a:srgbClr val="00B050"/>
                </a:solidFill>
              </a:rPr>
              <a:t>Input Variables</a:t>
            </a:r>
          </a:p>
        </p:txBody>
      </p:sp>
      <p:sp>
        <p:nvSpPr>
          <p:cNvPr id="9" name="Rectangle 8"/>
          <p:cNvSpPr/>
          <p:nvPr/>
        </p:nvSpPr>
        <p:spPr>
          <a:xfrm>
            <a:off x="292828" y="1670592"/>
            <a:ext cx="6096000" cy="3970318"/>
          </a:xfrm>
          <a:prstGeom prst="rect">
            <a:avLst/>
          </a:prstGeom>
        </p:spPr>
        <p:txBody>
          <a:bodyPr>
            <a:spAutoFit/>
          </a:bodyPr>
          <a:lstStyle/>
          <a:p>
            <a:pPr lvl="1"/>
            <a:endParaRPr lang="en-US" b="1" dirty="0"/>
          </a:p>
          <a:p>
            <a:pPr lvl="1"/>
            <a:r>
              <a:rPr lang="en-US" b="1" dirty="0"/>
              <a:t>Defect Size</a:t>
            </a:r>
          </a:p>
          <a:p>
            <a:pPr lvl="1"/>
            <a:endParaRPr lang="en-US" b="1" dirty="0"/>
          </a:p>
          <a:p>
            <a:pPr lvl="1"/>
            <a:endParaRPr lang="en-US" b="1" dirty="0"/>
          </a:p>
          <a:p>
            <a:pPr lvl="1"/>
            <a:endParaRPr lang="en-US" b="1" dirty="0"/>
          </a:p>
          <a:p>
            <a:pPr lvl="1"/>
            <a:r>
              <a:rPr lang="en-US" b="1" dirty="0"/>
              <a:t>People</a:t>
            </a:r>
          </a:p>
          <a:p>
            <a:pPr lvl="1"/>
            <a:endParaRPr lang="en-US" b="1" dirty="0"/>
          </a:p>
          <a:p>
            <a:pPr lvl="1"/>
            <a:endParaRPr lang="en-US" b="1" dirty="0"/>
          </a:p>
          <a:p>
            <a:pPr lvl="1"/>
            <a:endParaRPr lang="en-US" b="1" dirty="0"/>
          </a:p>
          <a:p>
            <a:pPr lvl="1"/>
            <a:r>
              <a:rPr lang="en-US" b="1" dirty="0"/>
              <a:t>Part</a:t>
            </a:r>
          </a:p>
          <a:p>
            <a:pPr lvl="1"/>
            <a:endParaRPr lang="en-US" b="1" dirty="0"/>
          </a:p>
          <a:p>
            <a:pPr lvl="1"/>
            <a:endParaRPr lang="en-US" b="1" dirty="0"/>
          </a:p>
          <a:p>
            <a:pPr lvl="1"/>
            <a:endParaRPr lang="en-US" b="1" dirty="0"/>
          </a:p>
          <a:p>
            <a:pPr lvl="1"/>
            <a:r>
              <a:rPr lang="en-US" b="1" dirty="0"/>
              <a:t>Probe</a:t>
            </a:r>
            <a:endParaRPr lang="en-US" dirty="0"/>
          </a:p>
        </p:txBody>
      </p:sp>
      <p:pic>
        <p:nvPicPr>
          <p:cNvPr id="34" name="Content Placeholder 5"/>
          <p:cNvPicPr>
            <a:picLocks noChangeAspect="1"/>
          </p:cNvPicPr>
          <p:nvPr/>
        </p:nvPicPr>
        <p:blipFill rotWithShape="1">
          <a:blip r:embed="rId4">
            <a:extLst>
              <a:ext uri="{28A0092B-C50C-407E-A947-70E740481C1C}">
                <a14:useLocalDpi xmlns:a14="http://schemas.microsoft.com/office/drawing/2010/main" val="0"/>
              </a:ext>
            </a:extLst>
          </a:blip>
          <a:srcRect r="84287"/>
          <a:stretch/>
        </p:blipFill>
        <p:spPr>
          <a:xfrm>
            <a:off x="2372414" y="1961984"/>
            <a:ext cx="871664" cy="3533657"/>
          </a:xfrm>
          <a:prstGeom prst="rect">
            <a:avLst/>
          </a:prstGeom>
        </p:spPr>
      </p:pic>
      <p:pic>
        <p:nvPicPr>
          <p:cNvPr id="35" name="Picture 34"/>
          <p:cNvPicPr>
            <a:picLocks noChangeAspect="1"/>
          </p:cNvPicPr>
          <p:nvPr/>
        </p:nvPicPr>
        <p:blipFill rotWithShape="1">
          <a:blip r:embed="rId5">
            <a:extLst>
              <a:ext uri="{28A0092B-C50C-407E-A947-70E740481C1C}">
                <a14:useLocalDpi xmlns:a14="http://schemas.microsoft.com/office/drawing/2010/main" val="0"/>
              </a:ext>
            </a:extLst>
          </a:blip>
          <a:srcRect t="27882" b="32783"/>
          <a:stretch/>
        </p:blipFill>
        <p:spPr>
          <a:xfrm>
            <a:off x="3503950" y="1670592"/>
            <a:ext cx="5390346" cy="2120251"/>
          </a:xfrm>
          <a:prstGeom prst="rect">
            <a:avLst/>
          </a:prstGeom>
        </p:spPr>
      </p:pic>
      <p:pic>
        <p:nvPicPr>
          <p:cNvPr id="37" name="Picture 2" descr="Fatigue failure of aircraft components - ScienceDirect"/>
          <p:cNvPicPr>
            <a:picLocks noChangeAspect="1" noChangeArrowheads="1"/>
          </p:cNvPicPr>
          <p:nvPr/>
        </p:nvPicPr>
        <p:blipFill rotWithShape="1">
          <a:blip r:embed="rId6">
            <a:extLst>
              <a:ext uri="{28A0092B-C50C-407E-A947-70E740481C1C}">
                <a14:useLocalDpi xmlns:a14="http://schemas.microsoft.com/office/drawing/2010/main" val="0"/>
              </a:ext>
            </a:extLst>
          </a:blip>
          <a:srcRect t="5176" r="49897"/>
          <a:stretch/>
        </p:blipFill>
        <p:spPr bwMode="auto">
          <a:xfrm>
            <a:off x="6865617" y="3696928"/>
            <a:ext cx="1962814" cy="1754969"/>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Straight Arrow Connector 30"/>
          <p:cNvCxnSpPr/>
          <p:nvPr/>
        </p:nvCxnSpPr>
        <p:spPr>
          <a:xfrm>
            <a:off x="93993" y="4302528"/>
            <a:ext cx="681435"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8468414" y="2065692"/>
            <a:ext cx="3840970" cy="2862322"/>
          </a:xfrm>
          <a:prstGeom prst="rect">
            <a:avLst/>
          </a:prstGeom>
        </p:spPr>
        <p:txBody>
          <a:bodyPr wrap="square">
            <a:spAutoFit/>
          </a:bodyPr>
          <a:lstStyle/>
          <a:p>
            <a:pPr lvl="2"/>
            <a:r>
              <a:rPr lang="en-US" sz="2000" dirty="0"/>
              <a:t>Material(s)</a:t>
            </a:r>
          </a:p>
          <a:p>
            <a:pPr marL="1200150" lvl="2" indent="-285750">
              <a:buFont typeface="Arial" panose="020B0604020202020204" pitchFamily="34" charset="0"/>
              <a:buChar char="•"/>
            </a:pPr>
            <a:r>
              <a:rPr lang="en-US" sz="2000" dirty="0"/>
              <a:t>metal</a:t>
            </a:r>
          </a:p>
          <a:p>
            <a:pPr marL="1200150" lvl="2" indent="-285750">
              <a:buFont typeface="Arial" panose="020B0604020202020204" pitchFamily="34" charset="0"/>
              <a:buChar char="•"/>
            </a:pPr>
            <a:r>
              <a:rPr lang="en-US" sz="2000" dirty="0"/>
              <a:t>composite</a:t>
            </a:r>
          </a:p>
          <a:p>
            <a:pPr lvl="2"/>
            <a:r>
              <a:rPr lang="en-US" sz="2000" dirty="0"/>
              <a:t>Geometry </a:t>
            </a:r>
          </a:p>
          <a:p>
            <a:pPr marL="1200150" lvl="2" indent="-285750">
              <a:buFont typeface="Arial" panose="020B0604020202020204" pitchFamily="34" charset="0"/>
              <a:buChar char="•"/>
            </a:pPr>
            <a:r>
              <a:rPr lang="en-US" sz="2000" dirty="0"/>
              <a:t>flat plate</a:t>
            </a:r>
          </a:p>
          <a:p>
            <a:pPr marL="1200150" lvl="2" indent="-285750">
              <a:buFont typeface="Arial" panose="020B0604020202020204" pitchFamily="34" charset="0"/>
              <a:buChar char="•"/>
            </a:pPr>
            <a:r>
              <a:rPr lang="en-US" sz="2000" dirty="0"/>
              <a:t>bolt hole</a:t>
            </a:r>
          </a:p>
          <a:p>
            <a:pPr marL="1200150" lvl="2" indent="-285750">
              <a:buFont typeface="Arial" panose="020B0604020202020204" pitchFamily="34" charset="0"/>
              <a:buChar char="•"/>
            </a:pPr>
            <a:r>
              <a:rPr lang="en-US" sz="2000" dirty="0"/>
              <a:t>Fastener head</a:t>
            </a:r>
          </a:p>
          <a:p>
            <a:pPr marL="1200150" lvl="2" indent="-285750">
              <a:buFont typeface="Arial" panose="020B0604020202020204" pitchFamily="34" charset="0"/>
              <a:buChar char="•"/>
            </a:pPr>
            <a:r>
              <a:rPr lang="en-US" sz="2000" dirty="0"/>
              <a:t>Joint</a:t>
            </a:r>
          </a:p>
          <a:p>
            <a:pPr marL="1200150" lvl="2" indent="-285750">
              <a:buFont typeface="Arial" panose="020B0604020202020204" pitchFamily="34" charset="0"/>
              <a:buChar char="•"/>
            </a:pPr>
            <a:r>
              <a:rPr lang="en-US" sz="2000" dirty="0"/>
              <a:t>fins</a:t>
            </a:r>
          </a:p>
        </p:txBody>
      </p:sp>
      <p:pic>
        <p:nvPicPr>
          <p:cNvPr id="11" name="Picture 10">
            <a:extLst>
              <a:ext uri="{FF2B5EF4-FFF2-40B4-BE49-F238E27FC236}">
                <a16:creationId xmlns:a16="http://schemas.microsoft.com/office/drawing/2014/main" id="{2C5CB75C-968E-3094-2193-504DDA5442CC}"/>
              </a:ext>
            </a:extLst>
          </p:cNvPr>
          <p:cNvPicPr>
            <a:picLocks noChangeAspect="1"/>
          </p:cNvPicPr>
          <p:nvPr/>
        </p:nvPicPr>
        <p:blipFill rotWithShape="1">
          <a:blip r:embed="rId7"/>
          <a:srcRect l="26286" t="30977" r="32721" b="40808"/>
          <a:stretch/>
        </p:blipFill>
        <p:spPr>
          <a:xfrm>
            <a:off x="3348515" y="4999945"/>
            <a:ext cx="2850608" cy="1471492"/>
          </a:xfrm>
          <a:prstGeom prst="rect">
            <a:avLst/>
          </a:prstGeom>
          <a:ln>
            <a:solidFill>
              <a:schemeClr val="tx1"/>
            </a:solidFill>
          </a:ln>
        </p:spPr>
      </p:pic>
    </p:spTree>
    <p:extLst>
      <p:ext uri="{BB962C8B-B14F-4D97-AF65-F5344CB8AC3E}">
        <p14:creationId xmlns:p14="http://schemas.microsoft.com/office/powerpoint/2010/main" val="3812634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Picking the inspection interval depends on the analysis of a designed experiment over all the important variables</a:t>
            </a:r>
          </a:p>
        </p:txBody>
      </p:sp>
      <p:sp>
        <p:nvSpPr>
          <p:cNvPr id="12" name="TextBox 11"/>
          <p:cNvSpPr txBox="1"/>
          <p:nvPr/>
        </p:nvSpPr>
        <p:spPr>
          <a:xfrm>
            <a:off x="616103" y="1301260"/>
            <a:ext cx="1624227" cy="369332"/>
          </a:xfrm>
          <a:prstGeom prst="rect">
            <a:avLst/>
          </a:prstGeom>
          <a:noFill/>
        </p:spPr>
        <p:txBody>
          <a:bodyPr wrap="none" rtlCol="0">
            <a:spAutoFit/>
          </a:bodyPr>
          <a:lstStyle/>
          <a:p>
            <a:r>
              <a:rPr lang="en-US" b="1" dirty="0">
                <a:solidFill>
                  <a:srgbClr val="00B050"/>
                </a:solidFill>
              </a:rPr>
              <a:t>Input Variables</a:t>
            </a:r>
          </a:p>
        </p:txBody>
      </p:sp>
      <p:sp>
        <p:nvSpPr>
          <p:cNvPr id="9" name="Rectangle 8"/>
          <p:cNvSpPr/>
          <p:nvPr/>
        </p:nvSpPr>
        <p:spPr>
          <a:xfrm>
            <a:off x="292828" y="1670592"/>
            <a:ext cx="6096000" cy="3970318"/>
          </a:xfrm>
          <a:prstGeom prst="rect">
            <a:avLst/>
          </a:prstGeom>
        </p:spPr>
        <p:txBody>
          <a:bodyPr>
            <a:spAutoFit/>
          </a:bodyPr>
          <a:lstStyle/>
          <a:p>
            <a:pPr lvl="1"/>
            <a:endParaRPr lang="en-US" b="1" dirty="0"/>
          </a:p>
          <a:p>
            <a:pPr lvl="1"/>
            <a:r>
              <a:rPr lang="en-US" b="1" dirty="0"/>
              <a:t>Defect Size</a:t>
            </a:r>
          </a:p>
          <a:p>
            <a:pPr lvl="1"/>
            <a:endParaRPr lang="en-US" b="1" dirty="0"/>
          </a:p>
          <a:p>
            <a:pPr lvl="1"/>
            <a:endParaRPr lang="en-US" b="1" dirty="0"/>
          </a:p>
          <a:p>
            <a:pPr lvl="1"/>
            <a:endParaRPr lang="en-US" b="1" dirty="0"/>
          </a:p>
          <a:p>
            <a:pPr lvl="1"/>
            <a:r>
              <a:rPr lang="en-US" b="1" dirty="0"/>
              <a:t>People</a:t>
            </a:r>
          </a:p>
          <a:p>
            <a:pPr lvl="1"/>
            <a:endParaRPr lang="en-US" b="1" dirty="0"/>
          </a:p>
          <a:p>
            <a:pPr lvl="1"/>
            <a:endParaRPr lang="en-US" b="1" dirty="0"/>
          </a:p>
          <a:p>
            <a:pPr lvl="1"/>
            <a:endParaRPr lang="en-US" b="1" dirty="0"/>
          </a:p>
          <a:p>
            <a:pPr lvl="1"/>
            <a:r>
              <a:rPr lang="en-US" b="1" dirty="0"/>
              <a:t>Part</a:t>
            </a:r>
          </a:p>
          <a:p>
            <a:pPr lvl="1"/>
            <a:endParaRPr lang="en-US" b="1" dirty="0"/>
          </a:p>
          <a:p>
            <a:pPr lvl="1"/>
            <a:endParaRPr lang="en-US" b="1" dirty="0"/>
          </a:p>
          <a:p>
            <a:pPr lvl="1"/>
            <a:endParaRPr lang="en-US" b="1" dirty="0"/>
          </a:p>
          <a:p>
            <a:pPr lvl="1"/>
            <a:r>
              <a:rPr lang="en-US" b="1" dirty="0"/>
              <a:t>Probe</a:t>
            </a:r>
            <a:endParaRPr lang="en-US" dirty="0"/>
          </a:p>
        </p:txBody>
      </p:sp>
      <p:pic>
        <p:nvPicPr>
          <p:cNvPr id="39" name="Picture 38"/>
          <p:cNvPicPr>
            <a:picLocks noChangeAspect="1"/>
          </p:cNvPicPr>
          <p:nvPr/>
        </p:nvPicPr>
        <p:blipFill rotWithShape="1">
          <a:blip r:embed="rId3">
            <a:extLst>
              <a:ext uri="{28A0092B-C50C-407E-A947-70E740481C1C}">
                <a14:useLocalDpi xmlns:a14="http://schemas.microsoft.com/office/drawing/2010/main" val="0"/>
              </a:ext>
            </a:extLst>
          </a:blip>
          <a:srcRect l="2808" t="23356" r="2574" b="25480"/>
          <a:stretch/>
        </p:blipFill>
        <p:spPr>
          <a:xfrm>
            <a:off x="3475029" y="1537166"/>
            <a:ext cx="2468880" cy="1335025"/>
          </a:xfrm>
          <a:prstGeom prst="rect">
            <a:avLst/>
          </a:prstGeom>
        </p:spPr>
      </p:pic>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6894" y="2095940"/>
            <a:ext cx="1975867" cy="1424904"/>
          </a:xfrm>
          <a:prstGeom prst="rect">
            <a:avLst/>
          </a:prstGeom>
        </p:spPr>
      </p:pic>
      <p:cxnSp>
        <p:nvCxnSpPr>
          <p:cNvPr id="31" name="Straight Arrow Connector 30"/>
          <p:cNvCxnSpPr/>
          <p:nvPr/>
        </p:nvCxnSpPr>
        <p:spPr>
          <a:xfrm>
            <a:off x="144065" y="5420128"/>
            <a:ext cx="681435"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4098" name="Picture 2" descr="A test specimen will have a thickness T. The angle that the sound travels at through the material is angle theta-R (the angle of refraction). The surface distance is sin(theta-R)x. The depth of the first leg is cos(theta-R)x."/>
          <p:cNvPicPr>
            <a:picLocks noChangeAspect="1" noChangeArrowheads="1"/>
          </p:cNvPicPr>
          <p:nvPr/>
        </p:nvPicPr>
        <p:blipFill rotWithShape="1">
          <a:blip r:embed="rId5">
            <a:extLst>
              <a:ext uri="{28A0092B-C50C-407E-A947-70E740481C1C}">
                <a14:useLocalDpi xmlns:a14="http://schemas.microsoft.com/office/drawing/2010/main" val="0"/>
              </a:ext>
            </a:extLst>
          </a:blip>
          <a:srcRect b="43588"/>
          <a:stretch/>
        </p:blipFill>
        <p:spPr bwMode="auto">
          <a:xfrm>
            <a:off x="1942371" y="4586945"/>
            <a:ext cx="3068179" cy="139966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 crack on the inside of a bearing my not have been detected with the naked eye. Fluorescent particle inspection clearly shows the indic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4880" y="1301700"/>
            <a:ext cx="2492375" cy="214344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The 2-dimensional images can be manipulated to show a 3-dimensional shadow image of the pa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6441" y="3071610"/>
            <a:ext cx="2508708" cy="180125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The liquid is applied to the surface and enters the cracks in the surfac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68319" y="4662890"/>
            <a:ext cx="2867025" cy="15144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994529" y="3106589"/>
            <a:ext cx="1633076" cy="338554"/>
          </a:xfrm>
          <a:prstGeom prst="rect">
            <a:avLst/>
          </a:prstGeom>
          <a:noFill/>
        </p:spPr>
        <p:txBody>
          <a:bodyPr wrap="none" rtlCol="0">
            <a:spAutoFit/>
          </a:bodyPr>
          <a:lstStyle/>
          <a:p>
            <a:r>
              <a:rPr lang="en-US" sz="1600" dirty="0">
                <a:solidFill>
                  <a:schemeClr val="bg1"/>
                </a:solidFill>
              </a:rPr>
              <a:t>Magnetic Particle</a:t>
            </a:r>
          </a:p>
        </p:txBody>
      </p:sp>
      <p:sp>
        <p:nvSpPr>
          <p:cNvPr id="40" name="TextBox 39"/>
          <p:cNvSpPr txBox="1"/>
          <p:nvPr/>
        </p:nvSpPr>
        <p:spPr>
          <a:xfrm>
            <a:off x="4635243" y="4551018"/>
            <a:ext cx="1223412" cy="338554"/>
          </a:xfrm>
          <a:prstGeom prst="rect">
            <a:avLst/>
          </a:prstGeom>
          <a:noFill/>
        </p:spPr>
        <p:txBody>
          <a:bodyPr wrap="none" rtlCol="0">
            <a:spAutoFit/>
          </a:bodyPr>
          <a:lstStyle/>
          <a:p>
            <a:r>
              <a:rPr lang="en-US" sz="1600" dirty="0">
                <a:solidFill>
                  <a:schemeClr val="bg1"/>
                </a:solidFill>
              </a:rPr>
              <a:t>Radiography</a:t>
            </a:r>
          </a:p>
        </p:txBody>
      </p:sp>
      <p:sp>
        <p:nvSpPr>
          <p:cNvPr id="41" name="TextBox 40"/>
          <p:cNvSpPr txBox="1"/>
          <p:nvPr/>
        </p:nvSpPr>
        <p:spPr>
          <a:xfrm>
            <a:off x="6405295" y="5527251"/>
            <a:ext cx="1100404" cy="584775"/>
          </a:xfrm>
          <a:prstGeom prst="rect">
            <a:avLst/>
          </a:prstGeom>
          <a:noFill/>
        </p:spPr>
        <p:txBody>
          <a:bodyPr wrap="square" rtlCol="0">
            <a:spAutoFit/>
          </a:bodyPr>
          <a:lstStyle/>
          <a:p>
            <a:r>
              <a:rPr lang="en-US" sz="1600" dirty="0"/>
              <a:t>Florescent Penetrant</a:t>
            </a:r>
          </a:p>
        </p:txBody>
      </p:sp>
      <p:sp>
        <p:nvSpPr>
          <p:cNvPr id="42" name="TextBox 41"/>
          <p:cNvSpPr txBox="1"/>
          <p:nvPr/>
        </p:nvSpPr>
        <p:spPr>
          <a:xfrm>
            <a:off x="2717525" y="5924487"/>
            <a:ext cx="1100404" cy="338554"/>
          </a:xfrm>
          <a:prstGeom prst="rect">
            <a:avLst/>
          </a:prstGeom>
          <a:noFill/>
        </p:spPr>
        <p:txBody>
          <a:bodyPr wrap="square" rtlCol="0">
            <a:spAutoFit/>
          </a:bodyPr>
          <a:lstStyle/>
          <a:p>
            <a:r>
              <a:rPr lang="en-US" sz="1600" dirty="0"/>
              <a:t>Ultrasound</a:t>
            </a:r>
          </a:p>
        </p:txBody>
      </p:sp>
      <p:sp>
        <p:nvSpPr>
          <p:cNvPr id="43" name="TextBox 42"/>
          <p:cNvSpPr txBox="1"/>
          <p:nvPr/>
        </p:nvSpPr>
        <p:spPr>
          <a:xfrm>
            <a:off x="2087146" y="1789678"/>
            <a:ext cx="1772284" cy="338554"/>
          </a:xfrm>
          <a:prstGeom prst="rect">
            <a:avLst/>
          </a:prstGeom>
          <a:noFill/>
        </p:spPr>
        <p:txBody>
          <a:bodyPr wrap="square" rtlCol="0">
            <a:spAutoFit/>
          </a:bodyPr>
          <a:lstStyle/>
          <a:p>
            <a:r>
              <a:rPr lang="en-US" sz="1600" dirty="0"/>
              <a:t>Eddy Current</a:t>
            </a:r>
          </a:p>
        </p:txBody>
      </p:sp>
      <p:pic>
        <p:nvPicPr>
          <p:cNvPr id="20" name="Picture 2" descr="https://lh3.googleusercontent.com/zr5pPOcf5ROUfSiRg2AKVNuzxWXlQ7V3SibFl_ns3bikJE3XslcGRquN1hRIZ2SvP_krGNXNvXJbz9xbxwniDp9koBADfcAKS8FZHXJd-Gh2ShYR-63UOXOs8m6NgkGMUAfcv8fFBJb-T7Ok6TdHRaU"/>
          <p:cNvPicPr>
            <a:picLocks noChangeAspect="1" noChangeArrowheads="1"/>
          </p:cNvPicPr>
          <p:nvPr/>
        </p:nvPicPr>
        <p:blipFill rotWithShape="1">
          <a:blip r:embed="rId9">
            <a:extLst>
              <a:ext uri="{28A0092B-C50C-407E-A947-70E740481C1C}">
                <a14:useLocalDpi xmlns:a14="http://schemas.microsoft.com/office/drawing/2010/main" val="0"/>
              </a:ext>
            </a:extLst>
          </a:blip>
          <a:srcRect l="4215" t="6656" r="80797" b="54777"/>
          <a:stretch/>
        </p:blipFill>
        <p:spPr bwMode="auto">
          <a:xfrm>
            <a:off x="5977480" y="3915323"/>
            <a:ext cx="944064" cy="113287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919791" y="2640088"/>
            <a:ext cx="3587173" cy="2862322"/>
          </a:xfrm>
          <a:prstGeom prst="rect">
            <a:avLst/>
          </a:prstGeom>
        </p:spPr>
        <p:txBody>
          <a:bodyPr wrap="square">
            <a:spAutoFit/>
          </a:bodyPr>
          <a:lstStyle/>
          <a:p>
            <a:pPr lvl="1"/>
            <a:r>
              <a:rPr lang="en-US" sz="2000" dirty="0"/>
              <a:t>Probe characteristics</a:t>
            </a:r>
          </a:p>
          <a:p>
            <a:pPr marL="800100" lvl="1" indent="-342900">
              <a:buFont typeface="Arial" panose="020B0604020202020204" pitchFamily="34" charset="0"/>
              <a:buChar char="•"/>
            </a:pPr>
            <a:r>
              <a:rPr lang="en-US" sz="2000" dirty="0"/>
              <a:t>frequency</a:t>
            </a:r>
          </a:p>
          <a:p>
            <a:pPr marL="800100" lvl="1" indent="-342900">
              <a:buFont typeface="Arial" panose="020B0604020202020204" pitchFamily="34" charset="0"/>
              <a:buChar char="•"/>
            </a:pPr>
            <a:r>
              <a:rPr lang="en-US" sz="2000" dirty="0"/>
              <a:t>field of view</a:t>
            </a:r>
          </a:p>
          <a:p>
            <a:pPr marL="800100" lvl="1" indent="-342900">
              <a:buFont typeface="Arial" panose="020B0604020202020204" pitchFamily="34" charset="0"/>
              <a:buChar char="•"/>
            </a:pPr>
            <a:r>
              <a:rPr lang="en-US" sz="2000" dirty="0"/>
              <a:t>fixtures</a:t>
            </a:r>
          </a:p>
          <a:p>
            <a:pPr lvl="1"/>
            <a:r>
              <a:rPr lang="en-US" sz="2000" dirty="0"/>
              <a:t>Calibration procedure</a:t>
            </a:r>
          </a:p>
          <a:p>
            <a:pPr marL="800100" lvl="1" indent="-342900">
              <a:buFont typeface="Arial" panose="020B0604020202020204" pitchFamily="34" charset="0"/>
              <a:buChar char="•"/>
            </a:pPr>
            <a:r>
              <a:rPr lang="en-US" sz="2000" dirty="0"/>
              <a:t>how often?</a:t>
            </a:r>
          </a:p>
          <a:p>
            <a:pPr lvl="1"/>
            <a:r>
              <a:rPr lang="en-US" sz="2000" dirty="0"/>
              <a:t>Noise</a:t>
            </a:r>
          </a:p>
          <a:p>
            <a:pPr marL="800100" lvl="1" indent="-342900">
              <a:buFont typeface="Arial" panose="020B0604020202020204" pitchFamily="34" charset="0"/>
              <a:buChar char="•"/>
            </a:pPr>
            <a:r>
              <a:rPr lang="en-US" sz="2000" dirty="0"/>
              <a:t>electrical noise</a:t>
            </a:r>
          </a:p>
          <a:p>
            <a:pPr marL="800100" lvl="1" indent="-342900">
              <a:buFont typeface="Arial" panose="020B0604020202020204" pitchFamily="34" charset="0"/>
              <a:buChar char="•"/>
            </a:pPr>
            <a:r>
              <a:rPr lang="en-US" sz="2000" dirty="0"/>
              <a:t>signal-to-noise</a:t>
            </a:r>
          </a:p>
        </p:txBody>
      </p:sp>
      <p:pic>
        <p:nvPicPr>
          <p:cNvPr id="4" name="Picture 3">
            <a:extLst>
              <a:ext uri="{FF2B5EF4-FFF2-40B4-BE49-F238E27FC236}">
                <a16:creationId xmlns:a16="http://schemas.microsoft.com/office/drawing/2014/main" id="{9C8C8CB6-D233-3552-3F3C-D39E73B9CF4E}"/>
              </a:ext>
            </a:extLst>
          </p:cNvPr>
          <p:cNvPicPr>
            <a:picLocks noChangeAspect="1"/>
          </p:cNvPicPr>
          <p:nvPr/>
        </p:nvPicPr>
        <p:blipFill>
          <a:blip r:embed="rId10"/>
          <a:stretch>
            <a:fillRect/>
          </a:stretch>
        </p:blipFill>
        <p:spPr>
          <a:xfrm>
            <a:off x="4503476" y="5633261"/>
            <a:ext cx="1047082" cy="957529"/>
          </a:xfrm>
          <a:prstGeom prst="rect">
            <a:avLst/>
          </a:prstGeom>
        </p:spPr>
      </p:pic>
    </p:spTree>
    <p:extLst>
      <p:ext uri="{BB962C8B-B14F-4D97-AF65-F5344CB8AC3E}">
        <p14:creationId xmlns:p14="http://schemas.microsoft.com/office/powerpoint/2010/main" val="10268874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1911F-65F9-0DFB-A507-5CA8DA114C2A}"/>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1EAFCCEB-210C-E781-C30C-68C0E0AD06F5}"/>
              </a:ext>
            </a:extLst>
          </p:cNvPr>
          <p:cNvSpPr>
            <a:spLocks noGrp="1"/>
          </p:cNvSpPr>
          <p:nvPr>
            <p:ph type="title"/>
          </p:nvPr>
        </p:nvSpPr>
        <p:spPr>
          <a:xfrm>
            <a:off x="500147" y="609601"/>
            <a:ext cx="11191706" cy="609600"/>
          </a:xfrm>
        </p:spPr>
        <p:txBody>
          <a:bodyPr>
            <a:normAutofit fontScale="90000"/>
          </a:bodyPr>
          <a:lstStyle/>
          <a:p>
            <a:r>
              <a:rPr lang="en-US" dirty="0"/>
              <a:t>Agenda</a:t>
            </a:r>
          </a:p>
        </p:txBody>
      </p:sp>
      <p:sp>
        <p:nvSpPr>
          <p:cNvPr id="13" name="Content Placeholder 2">
            <a:extLst>
              <a:ext uri="{FF2B5EF4-FFF2-40B4-BE49-F238E27FC236}">
                <a16:creationId xmlns:a16="http://schemas.microsoft.com/office/drawing/2014/main" id="{9D090A40-0F1B-009D-CC62-8E93AC1A5B92}"/>
              </a:ext>
            </a:extLst>
          </p:cNvPr>
          <p:cNvSpPr txBox="1">
            <a:spLocks/>
          </p:cNvSpPr>
          <p:nvPr/>
        </p:nvSpPr>
        <p:spPr>
          <a:xfrm>
            <a:off x="487694" y="2152650"/>
            <a:ext cx="1961207" cy="4572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solidFill>
                  <a:schemeClr val="bg1"/>
                </a:solidFill>
              </a:rPr>
              <a:t>Background</a:t>
            </a:r>
          </a:p>
          <a:p>
            <a:pPr marL="0" indent="0" algn="ctr">
              <a:buFont typeface="Arial" panose="020B0604020202020204" pitchFamily="34" charset="0"/>
              <a:buNone/>
            </a:pPr>
            <a:endParaRPr lang="en-US" sz="2000" dirty="0">
              <a:solidFill>
                <a:schemeClr val="bg1"/>
              </a:solidFill>
            </a:endParaRPr>
          </a:p>
        </p:txBody>
      </p:sp>
      <p:sp>
        <p:nvSpPr>
          <p:cNvPr id="14" name="Content Placeholder 2">
            <a:extLst>
              <a:ext uri="{FF2B5EF4-FFF2-40B4-BE49-F238E27FC236}">
                <a16:creationId xmlns:a16="http://schemas.microsoft.com/office/drawing/2014/main" id="{12C7D496-797D-626B-225A-C6F32C5D800C}"/>
              </a:ext>
            </a:extLst>
          </p:cNvPr>
          <p:cNvSpPr txBox="1">
            <a:spLocks/>
          </p:cNvSpPr>
          <p:nvPr/>
        </p:nvSpPr>
        <p:spPr>
          <a:xfrm>
            <a:off x="6158203" y="2152650"/>
            <a:ext cx="2524713" cy="45720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b="0" i="0" kern="1200">
                <a:solidFill>
                  <a:schemeClr val="tx1"/>
                </a:solidFill>
                <a:latin typeface="Arial" charset="0"/>
                <a:ea typeface="Arial" charset="0"/>
                <a:cs typeface="Arial"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bg1"/>
                </a:solidFill>
              </a:rPr>
              <a:t>Statistical Analysis</a:t>
            </a:r>
          </a:p>
        </p:txBody>
      </p:sp>
      <p:sp>
        <p:nvSpPr>
          <p:cNvPr id="15" name="TextBox 14">
            <a:extLst>
              <a:ext uri="{FF2B5EF4-FFF2-40B4-BE49-F238E27FC236}">
                <a16:creationId xmlns:a16="http://schemas.microsoft.com/office/drawing/2014/main" id="{27179105-0D61-9583-3B00-F028CFBBB9BA}"/>
              </a:ext>
            </a:extLst>
          </p:cNvPr>
          <p:cNvSpPr txBox="1"/>
          <p:nvPr/>
        </p:nvSpPr>
        <p:spPr>
          <a:xfrm>
            <a:off x="2565120" y="2152650"/>
            <a:ext cx="3762614" cy="400110"/>
          </a:xfrm>
          <a:prstGeom prst="rect">
            <a:avLst/>
          </a:prstGeom>
          <a:noFill/>
        </p:spPr>
        <p:txBody>
          <a:bodyPr wrap="square">
            <a:spAutoFit/>
          </a:bodyPr>
          <a:lstStyle/>
          <a:p>
            <a:pPr marL="0" indent="0" algn="ctr">
              <a:buNone/>
            </a:pPr>
            <a:r>
              <a:rPr lang="en-US" sz="2000" dirty="0">
                <a:solidFill>
                  <a:schemeClr val="bg1"/>
                </a:solidFill>
                <a:latin typeface="Arial" panose="020B0604020202020204" pitchFamily="34" charset="0"/>
                <a:cs typeface="Arial" panose="020B0604020202020204" pitchFamily="34" charset="0"/>
              </a:rPr>
              <a:t>Designing the Experiment</a:t>
            </a:r>
          </a:p>
        </p:txBody>
      </p:sp>
      <p:sp>
        <p:nvSpPr>
          <p:cNvPr id="16" name="Content Placeholder 2">
            <a:extLst>
              <a:ext uri="{FF2B5EF4-FFF2-40B4-BE49-F238E27FC236}">
                <a16:creationId xmlns:a16="http://schemas.microsoft.com/office/drawing/2014/main" id="{B9476271-410B-5691-00C6-E8DF5EA07892}"/>
              </a:ext>
            </a:extLst>
          </p:cNvPr>
          <p:cNvSpPr txBox="1">
            <a:spLocks/>
          </p:cNvSpPr>
          <p:nvPr/>
        </p:nvSpPr>
        <p:spPr>
          <a:xfrm>
            <a:off x="8799135" y="2152650"/>
            <a:ext cx="3362371" cy="45720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b="0" i="0" kern="1200">
                <a:solidFill>
                  <a:schemeClr val="tx1"/>
                </a:solidFill>
                <a:latin typeface="Arial" charset="0"/>
                <a:ea typeface="Arial" charset="0"/>
                <a:cs typeface="Arial"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bg1"/>
                </a:solidFill>
              </a:rPr>
              <a:t>Example: XCT for AM</a:t>
            </a:r>
          </a:p>
        </p:txBody>
      </p:sp>
      <p:pic>
        <p:nvPicPr>
          <p:cNvPr id="17" name="Picture 12" descr="Wright Airplanes">
            <a:extLst>
              <a:ext uri="{FF2B5EF4-FFF2-40B4-BE49-F238E27FC236}">
                <a16:creationId xmlns:a16="http://schemas.microsoft.com/office/drawing/2014/main" id="{4B41B74F-4B81-B20A-1C70-959C1D4921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917" r="10511"/>
          <a:stretch>
            <a:fillRect/>
          </a:stretch>
        </p:blipFill>
        <p:spPr bwMode="auto">
          <a:xfrm>
            <a:off x="523874" y="2809875"/>
            <a:ext cx="208122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A crack on the inside of a bearing my not have been detected with the naked eye. Fluorescent particle inspection clearly shows the indication.">
            <a:extLst>
              <a:ext uri="{FF2B5EF4-FFF2-40B4-BE49-F238E27FC236}">
                <a16:creationId xmlns:a16="http://schemas.microsoft.com/office/drawing/2014/main" id="{C421DE2F-7559-918D-689C-AA1C2A0FDB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6555" y="2809875"/>
            <a:ext cx="2173806" cy="18288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9" name="Picture 8">
            <a:extLst>
              <a:ext uri="{FF2B5EF4-FFF2-40B4-BE49-F238E27FC236}">
                <a16:creationId xmlns:a16="http://schemas.microsoft.com/office/drawing/2014/main" id="{C6F0E375-0663-277C-068E-6427B70200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2779" y="2809875"/>
            <a:ext cx="221270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s://lh3.googleusercontent.com/zr5pPOcf5ROUfSiRg2AKVNuzxWXlQ7V3SibFl_ns3bikJE3XslcGRquN1hRIZ2SvP_krGNXNvXJbz9xbxwniDp9koBADfcAKS8FZHXJd-Gh2ShYR-63UOXOs8m6NgkGMUAfcv8fFBJb-T7Ok6TdHRaU">
            <a:extLst>
              <a:ext uri="{FF2B5EF4-FFF2-40B4-BE49-F238E27FC236}">
                <a16:creationId xmlns:a16="http://schemas.microsoft.com/office/drawing/2014/main" id="{463257C0-408C-7547-CA69-6A9DCCEAF5B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215" t="6656" r="80797" b="54777"/>
          <a:stretch/>
        </p:blipFill>
        <p:spPr bwMode="auto">
          <a:xfrm>
            <a:off x="9646031" y="2809875"/>
            <a:ext cx="1523999"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252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of Detection Steps</a:t>
            </a:r>
          </a:p>
        </p:txBody>
      </p:sp>
      <p:sp>
        <p:nvSpPr>
          <p:cNvPr id="3" name="Content Placeholder 2"/>
          <p:cNvSpPr>
            <a:spLocks noGrp="1"/>
          </p:cNvSpPr>
          <p:nvPr>
            <p:ph idx="1"/>
          </p:nvPr>
        </p:nvSpPr>
        <p:spPr/>
        <p:txBody>
          <a:bodyPr/>
          <a:lstStyle/>
          <a:p>
            <a:pPr marL="457200" indent="-457200">
              <a:buFont typeface="+mj-lt"/>
              <a:buAutoNum type="arabicPeriod"/>
            </a:pPr>
            <a:r>
              <a:rPr lang="en-US" dirty="0"/>
              <a:t>Build a model relating NDI sensor response to defect size.</a:t>
            </a:r>
          </a:p>
          <a:p>
            <a:pPr marL="457200" indent="-457200">
              <a:buFont typeface="+mj-lt"/>
              <a:buAutoNum type="arabicPeriod"/>
            </a:pPr>
            <a:r>
              <a:rPr lang="en-US" dirty="0"/>
              <a:t>Transform model to a probability (of detection) curve.</a:t>
            </a:r>
          </a:p>
          <a:p>
            <a:pPr marL="457200" indent="-457200">
              <a:buFont typeface="+mj-lt"/>
              <a:buAutoNum type="arabicPeriod"/>
            </a:pPr>
            <a:r>
              <a:rPr lang="en-US" dirty="0"/>
              <a:t>Estimate a 95% confidence interval on the probability curve.</a:t>
            </a:r>
          </a:p>
        </p:txBody>
      </p:sp>
      <p:grpSp>
        <p:nvGrpSpPr>
          <p:cNvPr id="4" name="Group 3">
            <a:extLst>
              <a:ext uri="{FF2B5EF4-FFF2-40B4-BE49-F238E27FC236}">
                <a16:creationId xmlns:a16="http://schemas.microsoft.com/office/drawing/2014/main" id="{7A4429D4-2746-41B5-B9B0-2AF3CBE5A7B5}"/>
              </a:ext>
            </a:extLst>
          </p:cNvPr>
          <p:cNvGrpSpPr/>
          <p:nvPr/>
        </p:nvGrpSpPr>
        <p:grpSpPr>
          <a:xfrm>
            <a:off x="5141626" y="3596640"/>
            <a:ext cx="5959741" cy="2732454"/>
            <a:chOff x="628650" y="1287312"/>
            <a:chExt cx="8413983" cy="3805683"/>
          </a:xfrm>
        </p:grpSpPr>
        <p:pic>
          <p:nvPicPr>
            <p:cNvPr id="5" name="Picture 8">
              <a:extLst>
                <a:ext uri="{FF2B5EF4-FFF2-40B4-BE49-F238E27FC236}">
                  <a16:creationId xmlns:a16="http://schemas.microsoft.com/office/drawing/2014/main" id="{BEF4D285-0DEB-4FD9-8D13-53B8259DD7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1366927"/>
              <a:ext cx="5184791" cy="370405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F0A1F9C-1AD5-45AF-98FA-5C95DB7B10BC}"/>
                </a:ext>
              </a:extLst>
            </p:cNvPr>
            <p:cNvSpPr txBox="1"/>
            <p:nvPr/>
          </p:nvSpPr>
          <p:spPr>
            <a:xfrm>
              <a:off x="6280953" y="1287312"/>
              <a:ext cx="2723082" cy="292064"/>
            </a:xfrm>
            <a:prstGeom prst="rect">
              <a:avLst/>
            </a:prstGeom>
            <a:noFill/>
          </p:spPr>
          <p:txBody>
            <a:bodyPr wrap="none" rtlCol="0">
              <a:spAutoFit/>
            </a:bodyPr>
            <a:lstStyle/>
            <a:p>
              <a:r>
                <a:rPr lang="en-US" sz="1400" dirty="0">
                  <a:solidFill>
                    <a:srgbClr val="0000FF"/>
                  </a:solidFill>
                </a:rPr>
                <a:t>Probability of Detection Curve</a:t>
              </a:r>
            </a:p>
          </p:txBody>
        </p:sp>
        <p:cxnSp>
          <p:nvCxnSpPr>
            <p:cNvPr id="7" name="Straight Arrow Connector 6">
              <a:extLst>
                <a:ext uri="{FF2B5EF4-FFF2-40B4-BE49-F238E27FC236}">
                  <a16:creationId xmlns:a16="http://schemas.microsoft.com/office/drawing/2014/main" id="{9854E641-BFAE-4E72-AFD9-C57883CDDA42}"/>
                </a:ext>
              </a:extLst>
            </p:cNvPr>
            <p:cNvCxnSpPr>
              <a:cxnSpLocks/>
              <a:stCxn id="6" idx="1"/>
            </p:cNvCxnSpPr>
            <p:nvPr/>
          </p:nvCxnSpPr>
          <p:spPr>
            <a:xfrm flipH="1">
              <a:off x="5552627" y="1441201"/>
              <a:ext cx="728326" cy="150984"/>
            </a:xfrm>
            <a:prstGeom prst="straightConnector1">
              <a:avLst/>
            </a:prstGeom>
            <a:ln>
              <a:solidFill>
                <a:srgbClr val="0000FF"/>
              </a:solidFill>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E8CBD346-BBC4-41CA-A1D8-11CFCB62B194}"/>
                </a:ext>
              </a:extLst>
            </p:cNvPr>
            <p:cNvSpPr txBox="1"/>
            <p:nvPr/>
          </p:nvSpPr>
          <p:spPr>
            <a:xfrm>
              <a:off x="6275368" y="1549820"/>
              <a:ext cx="2767234" cy="292064"/>
            </a:xfrm>
            <a:prstGeom prst="rect">
              <a:avLst/>
            </a:prstGeom>
            <a:noFill/>
          </p:spPr>
          <p:txBody>
            <a:bodyPr wrap="none" rtlCol="0">
              <a:spAutoFit/>
            </a:bodyPr>
            <a:lstStyle/>
            <a:p>
              <a:r>
                <a:rPr lang="en-US" sz="1400" dirty="0">
                  <a:solidFill>
                    <a:schemeClr val="accent3">
                      <a:lumMod val="75000"/>
                    </a:schemeClr>
                  </a:solidFill>
                </a:rPr>
                <a:t>95% Confidence Interval Curve</a:t>
              </a:r>
            </a:p>
          </p:txBody>
        </p:sp>
        <p:cxnSp>
          <p:nvCxnSpPr>
            <p:cNvPr id="9" name="Straight Arrow Connector 8">
              <a:extLst>
                <a:ext uri="{FF2B5EF4-FFF2-40B4-BE49-F238E27FC236}">
                  <a16:creationId xmlns:a16="http://schemas.microsoft.com/office/drawing/2014/main" id="{7DBC085A-4672-4BB9-B95F-8726AB16A50B}"/>
                </a:ext>
              </a:extLst>
            </p:cNvPr>
            <p:cNvCxnSpPr>
              <a:cxnSpLocks/>
              <a:stCxn id="8" idx="1"/>
            </p:cNvCxnSpPr>
            <p:nvPr/>
          </p:nvCxnSpPr>
          <p:spPr>
            <a:xfrm flipH="1" flipV="1">
              <a:off x="5443313" y="1697417"/>
              <a:ext cx="832055" cy="6292"/>
            </a:xfrm>
            <a:prstGeom prst="straightConnector1">
              <a:avLst/>
            </a:prstGeom>
            <a:ln>
              <a:solidFill>
                <a:schemeClr val="accent3">
                  <a:lumMod val="75000"/>
                </a:schemeClr>
              </a:solidFill>
              <a:prstDash val="lgDash"/>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B4A85D44-48BB-4C9C-B3F3-0470204190D2}"/>
                </a:ext>
              </a:extLst>
            </p:cNvPr>
            <p:cNvSpPr txBox="1"/>
            <p:nvPr/>
          </p:nvSpPr>
          <p:spPr>
            <a:xfrm>
              <a:off x="6449449" y="1894807"/>
              <a:ext cx="2593184" cy="292064"/>
            </a:xfrm>
            <a:prstGeom prst="rect">
              <a:avLst/>
            </a:prstGeom>
            <a:noFill/>
          </p:spPr>
          <p:txBody>
            <a:bodyPr wrap="none" rtlCol="0">
              <a:spAutoFit/>
            </a:bodyPr>
            <a:lstStyle/>
            <a:p>
              <a:r>
                <a:rPr lang="en-US" sz="1400" dirty="0">
                  <a:solidFill>
                    <a:srgbClr val="FF0000"/>
                  </a:solidFill>
                </a:rPr>
                <a:t>90% Probability of Detection</a:t>
              </a:r>
            </a:p>
          </p:txBody>
        </p:sp>
        <p:cxnSp>
          <p:nvCxnSpPr>
            <p:cNvPr id="11" name="Straight Arrow Connector 10">
              <a:extLst>
                <a:ext uri="{FF2B5EF4-FFF2-40B4-BE49-F238E27FC236}">
                  <a16:creationId xmlns:a16="http://schemas.microsoft.com/office/drawing/2014/main" id="{21F51C6A-37EC-4F19-8C97-BB610777DE3B}"/>
                </a:ext>
              </a:extLst>
            </p:cNvPr>
            <p:cNvCxnSpPr>
              <a:cxnSpLocks/>
            </p:cNvCxnSpPr>
            <p:nvPr/>
          </p:nvCxnSpPr>
          <p:spPr>
            <a:xfrm flipH="1" flipV="1">
              <a:off x="5759234" y="1876592"/>
              <a:ext cx="732527" cy="152716"/>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C5F827EC-83CA-4C3B-BF52-E211D79011D0}"/>
                </a:ext>
              </a:extLst>
            </p:cNvPr>
            <p:cNvSpPr txBox="1"/>
            <p:nvPr/>
          </p:nvSpPr>
          <p:spPr>
            <a:xfrm>
              <a:off x="4800048" y="4742518"/>
              <a:ext cx="763714" cy="350477"/>
            </a:xfrm>
            <a:prstGeom prst="rect">
              <a:avLst/>
            </a:prstGeom>
            <a:noFill/>
          </p:spPr>
          <p:txBody>
            <a:bodyPr wrap="none" rtlCol="0">
              <a:spAutoFit/>
            </a:bodyPr>
            <a:lstStyle/>
            <a:p>
              <a:r>
                <a:rPr lang="en-US" dirty="0">
                  <a:solidFill>
                    <a:schemeClr val="accent3">
                      <a:lumMod val="75000"/>
                    </a:schemeClr>
                  </a:solidFill>
                </a:rPr>
                <a:t>a</a:t>
              </a:r>
              <a:r>
                <a:rPr lang="en-US" baseline="-25000" dirty="0">
                  <a:solidFill>
                    <a:schemeClr val="accent3">
                      <a:lumMod val="75000"/>
                    </a:schemeClr>
                  </a:solidFill>
                </a:rPr>
                <a:t>90/95</a:t>
              </a:r>
              <a:endParaRPr lang="en-US" dirty="0">
                <a:solidFill>
                  <a:schemeClr val="accent3">
                    <a:lumMod val="75000"/>
                  </a:schemeClr>
                </a:solidFill>
              </a:endParaRPr>
            </a:p>
          </p:txBody>
        </p:sp>
        <p:sp>
          <p:nvSpPr>
            <p:cNvPr id="13" name="TextBox 12">
              <a:extLst>
                <a:ext uri="{FF2B5EF4-FFF2-40B4-BE49-F238E27FC236}">
                  <a16:creationId xmlns:a16="http://schemas.microsoft.com/office/drawing/2014/main" id="{E0D64C37-B031-4E6C-819F-06CC620F29E6}"/>
                </a:ext>
              </a:extLst>
            </p:cNvPr>
            <p:cNvSpPr txBox="1"/>
            <p:nvPr/>
          </p:nvSpPr>
          <p:spPr>
            <a:xfrm>
              <a:off x="4346984" y="4742518"/>
              <a:ext cx="516587" cy="350477"/>
            </a:xfrm>
            <a:prstGeom prst="rect">
              <a:avLst/>
            </a:prstGeom>
            <a:noFill/>
          </p:spPr>
          <p:txBody>
            <a:bodyPr wrap="none" rtlCol="0">
              <a:spAutoFit/>
            </a:bodyPr>
            <a:lstStyle/>
            <a:p>
              <a:r>
                <a:rPr lang="en-US" dirty="0">
                  <a:solidFill>
                    <a:srgbClr val="FF0000"/>
                  </a:solidFill>
                </a:rPr>
                <a:t>a</a:t>
              </a:r>
              <a:r>
                <a:rPr lang="en-US" baseline="-25000" dirty="0">
                  <a:solidFill>
                    <a:srgbClr val="FF0000"/>
                  </a:solidFill>
                </a:rPr>
                <a:t>90</a:t>
              </a:r>
              <a:endParaRPr lang="en-US" dirty="0">
                <a:solidFill>
                  <a:srgbClr val="FF0000"/>
                </a:solidFill>
              </a:endParaRPr>
            </a:p>
          </p:txBody>
        </p:sp>
      </p:grpSp>
      <p:pic>
        <p:nvPicPr>
          <p:cNvPr id="14" name="Picture 13" descr="C:\Users\cherrymr\AppData\Local\Microsoft\Windows\INetCache\Content.MSO\B5D34F6B.tmp">
            <a:extLst>
              <a:ext uri="{FF2B5EF4-FFF2-40B4-BE49-F238E27FC236}">
                <a16:creationId xmlns:a16="http://schemas.microsoft.com/office/drawing/2014/main" id="{9E74C537-B3BB-4B63-8D66-FC6218288D4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7596" y="3596640"/>
            <a:ext cx="3724861" cy="2660904"/>
          </a:xfrm>
          <a:prstGeom prst="rect">
            <a:avLst/>
          </a:prstGeom>
          <a:noFill/>
          <a:ln>
            <a:noFill/>
          </a:ln>
        </p:spPr>
      </p:pic>
    </p:spTree>
    <p:extLst>
      <p:ext uri="{BB962C8B-B14F-4D97-AF65-F5344CB8AC3E}">
        <p14:creationId xmlns:p14="http://schemas.microsoft.com/office/powerpoint/2010/main" val="983042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nondestructive evaluation system can provide categorical or continuous responses</a:t>
            </a:r>
          </a:p>
        </p:txBody>
      </p:sp>
      <p:grpSp>
        <p:nvGrpSpPr>
          <p:cNvPr id="14" name="Group 13"/>
          <p:cNvGrpSpPr/>
          <p:nvPr/>
        </p:nvGrpSpPr>
        <p:grpSpPr>
          <a:xfrm>
            <a:off x="6481601" y="1613727"/>
            <a:ext cx="4010240" cy="3541038"/>
            <a:chOff x="8555190" y="3513872"/>
            <a:chExt cx="3332186" cy="2780833"/>
          </a:xfrm>
        </p:grpSpPr>
        <p:pic>
          <p:nvPicPr>
            <p:cNvPr id="15" name="Picture 14" descr="C:\Users\cherrymr\AppData\Local\Microsoft\Windows\INetCache\Content.MSO\A1E60395.tmp">
              <a:extLst>
                <a:ext uri="{FF2B5EF4-FFF2-40B4-BE49-F238E27FC236}">
                  <a16:creationId xmlns:a16="http://schemas.microsoft.com/office/drawing/2014/main" id="{437D3CAA-6F84-4CA0-A05C-33F267A3784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48773" y="3836641"/>
              <a:ext cx="3238603" cy="2286000"/>
            </a:xfrm>
            <a:prstGeom prst="rect">
              <a:avLst/>
            </a:prstGeom>
            <a:noFill/>
            <a:ln>
              <a:noFill/>
            </a:ln>
          </p:spPr>
        </p:pic>
        <p:sp>
          <p:nvSpPr>
            <p:cNvPr id="16" name="TextBox 15">
              <a:extLst>
                <a:ext uri="{FF2B5EF4-FFF2-40B4-BE49-F238E27FC236}">
                  <a16:creationId xmlns:a16="http://schemas.microsoft.com/office/drawing/2014/main" id="{DA8D227D-944A-4E30-A567-2D4A8F298A2F}"/>
                </a:ext>
              </a:extLst>
            </p:cNvPr>
            <p:cNvSpPr txBox="1"/>
            <p:nvPr/>
          </p:nvSpPr>
          <p:spPr>
            <a:xfrm rot="16200000">
              <a:off x="8190732" y="4740850"/>
              <a:ext cx="1005916" cy="276999"/>
            </a:xfrm>
            <a:prstGeom prst="rect">
              <a:avLst/>
            </a:prstGeom>
            <a:solidFill>
              <a:schemeClr val="bg1"/>
            </a:solidFill>
          </p:spPr>
          <p:txBody>
            <a:bodyPr wrap="none" rtlCol="0">
              <a:spAutoFit/>
            </a:bodyPr>
            <a:lstStyle/>
            <a:p>
              <a:r>
                <a:rPr lang="en-US" sz="1200" dirty="0"/>
                <a:t>Y = Response</a:t>
              </a:r>
            </a:p>
          </p:txBody>
        </p:sp>
        <p:sp>
          <p:nvSpPr>
            <p:cNvPr id="17" name="TextBox 16">
              <a:extLst>
                <a:ext uri="{FF2B5EF4-FFF2-40B4-BE49-F238E27FC236}">
                  <a16:creationId xmlns:a16="http://schemas.microsoft.com/office/drawing/2014/main" id="{B42E263C-BFF7-48FB-8F25-467BA8572054}"/>
                </a:ext>
              </a:extLst>
            </p:cNvPr>
            <p:cNvSpPr txBox="1"/>
            <p:nvPr/>
          </p:nvSpPr>
          <p:spPr>
            <a:xfrm>
              <a:off x="9717297" y="6017706"/>
              <a:ext cx="1296509" cy="276999"/>
            </a:xfrm>
            <a:prstGeom prst="rect">
              <a:avLst/>
            </a:prstGeom>
            <a:solidFill>
              <a:schemeClr val="bg1"/>
            </a:solidFill>
          </p:spPr>
          <p:txBody>
            <a:bodyPr wrap="none" rtlCol="0">
              <a:spAutoFit/>
            </a:bodyPr>
            <a:lstStyle/>
            <a:p>
              <a:r>
                <a:rPr lang="en-US" sz="1200" dirty="0"/>
                <a:t>X = Defect Size (a)</a:t>
              </a:r>
            </a:p>
          </p:txBody>
        </p:sp>
        <p:sp>
          <p:nvSpPr>
            <p:cNvPr id="18" name="TextBox 17">
              <a:extLst>
                <a:ext uri="{FF2B5EF4-FFF2-40B4-BE49-F238E27FC236}">
                  <a16:creationId xmlns:a16="http://schemas.microsoft.com/office/drawing/2014/main" id="{8BBB258D-96AE-4D74-B827-971A9522E8E5}"/>
                </a:ext>
              </a:extLst>
            </p:cNvPr>
            <p:cNvSpPr txBox="1"/>
            <p:nvPr/>
          </p:nvSpPr>
          <p:spPr>
            <a:xfrm>
              <a:off x="9592025" y="3513872"/>
              <a:ext cx="1439962" cy="290042"/>
            </a:xfrm>
            <a:prstGeom prst="rect">
              <a:avLst/>
            </a:prstGeom>
            <a:solidFill>
              <a:schemeClr val="bg1"/>
            </a:solidFill>
          </p:spPr>
          <p:txBody>
            <a:bodyPr wrap="none" rtlCol="0">
              <a:spAutoFit/>
            </a:bodyPr>
            <a:lstStyle/>
            <a:p>
              <a:pPr algn="ctr"/>
              <a:r>
                <a:rPr lang="en-US" b="1" dirty="0"/>
                <a:t>Signal-Response</a:t>
              </a:r>
            </a:p>
          </p:txBody>
        </p:sp>
      </p:grpSp>
      <p:grpSp>
        <p:nvGrpSpPr>
          <p:cNvPr id="10" name="Group 9"/>
          <p:cNvGrpSpPr/>
          <p:nvPr/>
        </p:nvGrpSpPr>
        <p:grpSpPr>
          <a:xfrm>
            <a:off x="500147" y="1613727"/>
            <a:ext cx="4495825" cy="3730827"/>
            <a:chOff x="8542168" y="1989323"/>
            <a:chExt cx="3087825" cy="2288856"/>
          </a:xfrm>
        </p:grpSpPr>
        <p:grpSp>
          <p:nvGrpSpPr>
            <p:cNvPr id="3" name="Group 2"/>
            <p:cNvGrpSpPr/>
            <p:nvPr/>
          </p:nvGrpSpPr>
          <p:grpSpPr>
            <a:xfrm>
              <a:off x="8542168" y="1989323"/>
              <a:ext cx="3087825" cy="2209478"/>
              <a:chOff x="8076409" y="751518"/>
              <a:chExt cx="4024452" cy="2660323"/>
            </a:xfrm>
          </p:grpSpPr>
          <p:pic>
            <p:nvPicPr>
              <p:cNvPr id="4" name="Picture 3" descr="Graphical user interface, chart, line chart&#10;&#10;Description automatically generated">
                <a:extLst>
                  <a:ext uri="{FF2B5EF4-FFF2-40B4-BE49-F238E27FC236}">
                    <a16:creationId xmlns:a16="http://schemas.microsoft.com/office/drawing/2014/main" id="{D5FC1E0F-2DF1-4DD8-90FC-D2C032B11798}"/>
                  </a:ext>
                </a:extLst>
              </p:cNvPr>
              <p:cNvPicPr>
                <a:picLocks noChangeAspect="1"/>
              </p:cNvPicPr>
              <p:nvPr/>
            </p:nvPicPr>
            <p:blipFill rotWithShape="1">
              <a:blip r:embed="rId4"/>
              <a:srcRect l="3581" r="50082" b="51302"/>
              <a:stretch/>
            </p:blipFill>
            <p:spPr>
              <a:xfrm>
                <a:off x="8435290" y="1034401"/>
                <a:ext cx="3665571" cy="2377440"/>
              </a:xfrm>
              <a:prstGeom prst="rect">
                <a:avLst/>
              </a:prstGeom>
            </p:spPr>
          </p:pic>
          <p:sp>
            <p:nvSpPr>
              <p:cNvPr id="5" name="TextBox 4">
                <a:extLst>
                  <a:ext uri="{FF2B5EF4-FFF2-40B4-BE49-F238E27FC236}">
                    <a16:creationId xmlns:a16="http://schemas.microsoft.com/office/drawing/2014/main" id="{8BBB258D-96AE-4D74-B827-971A9522E8E5}"/>
                  </a:ext>
                </a:extLst>
              </p:cNvPr>
              <p:cNvSpPr txBox="1"/>
              <p:nvPr/>
            </p:nvSpPr>
            <p:spPr>
              <a:xfrm rot="16200000">
                <a:off x="7698518" y="1848942"/>
                <a:ext cx="1032782" cy="276999"/>
              </a:xfrm>
              <a:prstGeom prst="rect">
                <a:avLst/>
              </a:prstGeom>
              <a:solidFill>
                <a:schemeClr val="bg1"/>
              </a:solidFill>
            </p:spPr>
            <p:txBody>
              <a:bodyPr wrap="none" rtlCol="0">
                <a:spAutoFit/>
              </a:bodyPr>
              <a:lstStyle/>
              <a:p>
                <a:pPr algn="ctr"/>
                <a:r>
                  <a:rPr lang="en-US" sz="1200" dirty="0"/>
                  <a:t>Inspector Call</a:t>
                </a:r>
              </a:p>
            </p:txBody>
          </p:sp>
          <p:sp>
            <p:nvSpPr>
              <p:cNvPr id="6" name="TextBox 5">
                <a:extLst>
                  <a:ext uri="{FF2B5EF4-FFF2-40B4-BE49-F238E27FC236}">
                    <a16:creationId xmlns:a16="http://schemas.microsoft.com/office/drawing/2014/main" id="{C2F140BB-8D09-4354-9D2B-72C355BCB123}"/>
                  </a:ext>
                </a:extLst>
              </p:cNvPr>
              <p:cNvSpPr txBox="1"/>
              <p:nvPr/>
            </p:nvSpPr>
            <p:spPr>
              <a:xfrm>
                <a:off x="9610303" y="1332549"/>
                <a:ext cx="1559534" cy="333521"/>
              </a:xfrm>
              <a:prstGeom prst="rect">
                <a:avLst/>
              </a:prstGeom>
              <a:noFill/>
            </p:spPr>
            <p:txBody>
              <a:bodyPr wrap="square" rtlCol="0">
                <a:spAutoFit/>
              </a:bodyPr>
              <a:lstStyle/>
              <a:p>
                <a:pPr algn="ctr"/>
                <a:r>
                  <a:rPr lang="en-US" sz="1200" dirty="0">
                    <a:solidFill>
                      <a:srgbClr val="004B8D"/>
                    </a:solidFill>
                  </a:rPr>
                  <a:t>Detection = Hit</a:t>
                </a:r>
              </a:p>
            </p:txBody>
          </p:sp>
          <p:sp>
            <p:nvSpPr>
              <p:cNvPr id="7" name="TextBox 6">
                <a:extLst>
                  <a:ext uri="{FF2B5EF4-FFF2-40B4-BE49-F238E27FC236}">
                    <a16:creationId xmlns:a16="http://schemas.microsoft.com/office/drawing/2014/main" id="{F01490D2-C164-49AB-B20E-8B926A0796C5}"/>
                  </a:ext>
                </a:extLst>
              </p:cNvPr>
              <p:cNvSpPr txBox="1"/>
              <p:nvPr/>
            </p:nvSpPr>
            <p:spPr>
              <a:xfrm>
                <a:off x="8829360" y="2480817"/>
                <a:ext cx="1926835" cy="333521"/>
              </a:xfrm>
              <a:prstGeom prst="rect">
                <a:avLst/>
              </a:prstGeom>
              <a:noFill/>
            </p:spPr>
            <p:txBody>
              <a:bodyPr wrap="square" rtlCol="0">
                <a:spAutoFit/>
              </a:bodyPr>
              <a:lstStyle/>
              <a:p>
                <a:pPr algn="ctr"/>
                <a:r>
                  <a:rPr lang="en-US" sz="1200" dirty="0">
                    <a:solidFill>
                      <a:srgbClr val="004B8D"/>
                    </a:solidFill>
                  </a:rPr>
                  <a:t>No Detection = Miss</a:t>
                </a:r>
              </a:p>
            </p:txBody>
          </p:sp>
          <p:sp>
            <p:nvSpPr>
              <p:cNvPr id="8" name="TextBox 7">
                <a:extLst>
                  <a:ext uri="{FF2B5EF4-FFF2-40B4-BE49-F238E27FC236}">
                    <a16:creationId xmlns:a16="http://schemas.microsoft.com/office/drawing/2014/main" id="{8BBB258D-96AE-4D74-B827-971A9522E8E5}"/>
                  </a:ext>
                </a:extLst>
              </p:cNvPr>
              <p:cNvSpPr txBox="1"/>
              <p:nvPr/>
            </p:nvSpPr>
            <p:spPr>
              <a:xfrm>
                <a:off x="9861292" y="751518"/>
                <a:ext cx="901426" cy="272819"/>
              </a:xfrm>
              <a:prstGeom prst="rect">
                <a:avLst/>
              </a:prstGeom>
              <a:solidFill>
                <a:schemeClr val="bg1"/>
              </a:solidFill>
            </p:spPr>
            <p:txBody>
              <a:bodyPr wrap="none" rtlCol="0">
                <a:spAutoFit/>
              </a:bodyPr>
              <a:lstStyle/>
              <a:p>
                <a:pPr algn="ctr"/>
                <a:r>
                  <a:rPr lang="en-US" b="1" dirty="0"/>
                  <a:t>Hit/Miss</a:t>
                </a:r>
              </a:p>
            </p:txBody>
          </p:sp>
        </p:grpSp>
        <p:sp>
          <p:nvSpPr>
            <p:cNvPr id="19" name="TextBox 18">
              <a:extLst>
                <a:ext uri="{FF2B5EF4-FFF2-40B4-BE49-F238E27FC236}">
                  <a16:creationId xmlns:a16="http://schemas.microsoft.com/office/drawing/2014/main" id="{B42E263C-BFF7-48FB-8F25-467BA8572054}"/>
                </a:ext>
              </a:extLst>
            </p:cNvPr>
            <p:cNvSpPr txBox="1"/>
            <p:nvPr/>
          </p:nvSpPr>
          <p:spPr>
            <a:xfrm>
              <a:off x="9678374" y="4001180"/>
              <a:ext cx="1484926" cy="276999"/>
            </a:xfrm>
            <a:prstGeom prst="rect">
              <a:avLst/>
            </a:prstGeom>
            <a:solidFill>
              <a:schemeClr val="bg1"/>
            </a:solidFill>
          </p:spPr>
          <p:txBody>
            <a:bodyPr wrap="square" rtlCol="0">
              <a:spAutoFit/>
            </a:bodyPr>
            <a:lstStyle/>
            <a:p>
              <a:r>
                <a:rPr lang="en-US" sz="1200" dirty="0"/>
                <a:t>X = Defect Size (a)</a:t>
              </a:r>
            </a:p>
          </p:txBody>
        </p:sp>
      </p:grpSp>
      <p:sp>
        <p:nvSpPr>
          <p:cNvPr id="29" name="TextBox 28"/>
          <p:cNvSpPr txBox="1"/>
          <p:nvPr/>
        </p:nvSpPr>
        <p:spPr>
          <a:xfrm>
            <a:off x="5515696" y="1262955"/>
            <a:ext cx="1931811" cy="369332"/>
          </a:xfrm>
          <a:prstGeom prst="rect">
            <a:avLst/>
          </a:prstGeom>
          <a:noFill/>
        </p:spPr>
        <p:txBody>
          <a:bodyPr wrap="none" rtlCol="0">
            <a:spAutoFit/>
          </a:bodyPr>
          <a:lstStyle/>
          <a:p>
            <a:r>
              <a:rPr lang="en-US" b="1" dirty="0">
                <a:solidFill>
                  <a:srgbClr val="00B050"/>
                </a:solidFill>
              </a:rPr>
              <a:t>Response Variable</a:t>
            </a:r>
          </a:p>
        </p:txBody>
      </p:sp>
      <mc:AlternateContent xmlns:mc="http://schemas.openxmlformats.org/markup-compatibility/2006" xmlns:a14="http://schemas.microsoft.com/office/drawing/2010/main">
        <mc:Choice Requires="a14">
          <p:sp>
            <p:nvSpPr>
              <p:cNvPr id="11" name="Rectangle 10"/>
              <p:cNvSpPr/>
              <p:nvPr/>
            </p:nvSpPr>
            <p:spPr>
              <a:xfrm>
                <a:off x="654869" y="5637554"/>
                <a:ext cx="3730258" cy="71019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solidFill>
                                <a:srgbClr val="FF0000"/>
                              </a:solidFill>
                              <a:latin typeface="Cambria Math" panose="02040503050406030204" pitchFamily="18" charset="0"/>
                            </a:rPr>
                            <m:t>𝑦</m:t>
                          </m:r>
                        </m:e>
                        <m:sub>
                          <m:r>
                            <a:rPr lang="en-US" i="1">
                              <a:latin typeface="Cambria Math" panose="02040503050406030204" pitchFamily="18" charset="0"/>
                            </a:rPr>
                            <m:t>𝑖</m:t>
                          </m:r>
                        </m:sub>
                      </m:sSub>
                      <m:r>
                        <a:rPr lang="en-US" i="1">
                          <a:latin typeface="Cambria Math" panose="02040503050406030204" pitchFamily="18" charset="0"/>
                        </a:rPr>
                        <m:t>=</m:t>
                      </m:r>
                      <m:d>
                        <m:dPr>
                          <m:begChr m:val="{"/>
                          <m:endChr m:val=""/>
                          <m:ctrlPr>
                            <a:rPr lang="en-US" i="1">
                              <a:latin typeface="Cambria Math" panose="02040503050406030204" pitchFamily="18" charset="0"/>
                            </a:rPr>
                          </m:ctrlPr>
                        </m:dPr>
                        <m:e>
                          <m:m>
                            <m:mPr>
                              <m:mcs>
                                <m:mc>
                                  <m:mcPr>
                                    <m:count m:val="2"/>
                                    <m:mcJc m:val="center"/>
                                  </m:mcPr>
                                </m:mc>
                              </m:mcs>
                              <m:ctrlPr>
                                <a:rPr lang="en-US" i="1">
                                  <a:latin typeface="Cambria Math" panose="02040503050406030204" pitchFamily="18" charset="0"/>
                                </a:rPr>
                              </m:ctrlPr>
                            </m:mPr>
                            <m:mr>
                              <m:e>
                                <m:r>
                                  <m:rPr>
                                    <m:brk m:alnAt="7"/>
                                  </m:rPr>
                                  <a:rPr lang="en-US" i="1">
                                    <a:latin typeface="Cambria Math" panose="02040503050406030204" pitchFamily="18" charset="0"/>
                                  </a:rPr>
                                  <m:t>1</m:t>
                                </m:r>
                              </m:e>
                              <m:e>
                                <m:r>
                                  <m:rPr>
                                    <m:nor/>
                                  </m:rPr>
                                  <a:rPr lang="en-US">
                                    <a:latin typeface="Cambria Math" panose="02040503050406030204" pitchFamily="18" charset="0"/>
                                  </a:rPr>
                                  <m:t>if</m:t>
                                </m:r>
                                <m:r>
                                  <m:rPr>
                                    <m:nor/>
                                  </m:rPr>
                                  <a:rPr lang="en-US">
                                    <a:latin typeface="Cambria Math" panose="02040503050406030204" pitchFamily="18" charset="0"/>
                                  </a:rPr>
                                  <m:t> </m:t>
                                </m:r>
                                <m:r>
                                  <m:rPr>
                                    <m:nor/>
                                  </m:rPr>
                                  <a:rPr lang="en-US">
                                    <a:latin typeface="Cambria Math" panose="02040503050406030204" pitchFamily="18" charset="0"/>
                                  </a:rPr>
                                  <m:t>a</m:t>
                                </m:r>
                                <m:r>
                                  <m:rPr>
                                    <m:nor/>
                                  </m:rPr>
                                  <a:rPr lang="en-US">
                                    <a:latin typeface="Cambria Math" panose="02040503050406030204" pitchFamily="18" charset="0"/>
                                  </a:rPr>
                                  <m:t> </m:t>
                                </m:r>
                                <m:r>
                                  <m:rPr>
                                    <m:nor/>
                                  </m:rPr>
                                  <a:rPr lang="en-US">
                                    <a:latin typeface="Cambria Math" panose="02040503050406030204" pitchFamily="18" charset="0"/>
                                  </a:rPr>
                                  <m:t>hit</m:t>
                                </m:r>
                                <m:r>
                                  <m:rPr>
                                    <m:nor/>
                                  </m:rPr>
                                  <a:rPr lang="en-US">
                                    <a:latin typeface="Cambria Math" panose="02040503050406030204" pitchFamily="18" charset="0"/>
                                  </a:rPr>
                                  <m:t>: </m:t>
                                </m:r>
                                <m:r>
                                  <m:rPr>
                                    <m:nor/>
                                  </m:rPr>
                                  <a:rPr lang="en-US">
                                    <a:latin typeface="Cambria Math" panose="02040503050406030204" pitchFamily="18" charset="0"/>
                                  </a:rPr>
                                  <m:t>flaw</m:t>
                                </m:r>
                                <m:r>
                                  <m:rPr>
                                    <m:nor/>
                                  </m:rPr>
                                  <a:rPr lang="en-US">
                                    <a:latin typeface="Cambria Math" panose="02040503050406030204" pitchFamily="18" charset="0"/>
                                  </a:rPr>
                                  <m:t> </m:t>
                                </m:r>
                                <m:r>
                                  <m:rPr>
                                    <m:nor/>
                                  </m:rPr>
                                  <a:rPr lang="en-US">
                                    <a:latin typeface="Cambria Math" panose="02040503050406030204" pitchFamily="18" charset="0"/>
                                  </a:rPr>
                                  <m:t>detected</m:t>
                                </m:r>
                              </m:e>
                            </m:mr>
                            <m:mr>
                              <m:e>
                                <m:r>
                                  <a:rPr lang="en-US" i="1">
                                    <a:latin typeface="Cambria Math" panose="02040503050406030204" pitchFamily="18" charset="0"/>
                                  </a:rPr>
                                  <m:t>0</m:t>
                                </m:r>
                              </m:e>
                              <m:e>
                                <m:r>
                                  <m:rPr>
                                    <m:nor/>
                                  </m:rPr>
                                  <a:rPr lang="en-US">
                                    <a:latin typeface="Cambria Math" panose="02040503050406030204" pitchFamily="18" charset="0"/>
                                  </a:rPr>
                                  <m:t>if</m:t>
                                </m:r>
                                <m:r>
                                  <m:rPr>
                                    <m:nor/>
                                  </m:rPr>
                                  <a:rPr lang="en-US">
                                    <a:latin typeface="Cambria Math" panose="02040503050406030204" pitchFamily="18" charset="0"/>
                                  </a:rPr>
                                  <m:t> </m:t>
                                </m:r>
                                <m:r>
                                  <m:rPr>
                                    <m:nor/>
                                  </m:rPr>
                                  <a:rPr lang="en-US">
                                    <a:latin typeface="Cambria Math" panose="02040503050406030204" pitchFamily="18" charset="0"/>
                                  </a:rPr>
                                  <m:t>a</m:t>
                                </m:r>
                                <m:r>
                                  <m:rPr>
                                    <m:nor/>
                                  </m:rPr>
                                  <a:rPr lang="en-US">
                                    <a:latin typeface="Cambria Math" panose="02040503050406030204" pitchFamily="18" charset="0"/>
                                  </a:rPr>
                                  <m:t> </m:t>
                                </m:r>
                                <m:r>
                                  <m:rPr>
                                    <m:nor/>
                                  </m:rPr>
                                  <a:rPr lang="en-US">
                                    <a:latin typeface="Cambria Math" panose="02040503050406030204" pitchFamily="18" charset="0"/>
                                  </a:rPr>
                                  <m:t>miss</m:t>
                                </m:r>
                                <m:r>
                                  <m:rPr>
                                    <m:nor/>
                                  </m:rPr>
                                  <a:rPr lang="en-US">
                                    <a:latin typeface="Cambria Math" panose="02040503050406030204" pitchFamily="18" charset="0"/>
                                  </a:rPr>
                                  <m:t>: </m:t>
                                </m:r>
                                <m:r>
                                  <m:rPr>
                                    <m:nor/>
                                  </m:rPr>
                                  <a:rPr lang="en-US">
                                    <a:latin typeface="Cambria Math" panose="02040503050406030204" pitchFamily="18" charset="0"/>
                                  </a:rPr>
                                  <m:t>no</m:t>
                                </m:r>
                                <m:r>
                                  <m:rPr>
                                    <m:nor/>
                                  </m:rPr>
                                  <a:rPr lang="en-US">
                                    <a:latin typeface="Cambria Math" panose="02040503050406030204" pitchFamily="18" charset="0"/>
                                  </a:rPr>
                                  <m:t> </m:t>
                                </m:r>
                                <m:r>
                                  <m:rPr>
                                    <m:nor/>
                                  </m:rPr>
                                  <a:rPr lang="en-US">
                                    <a:latin typeface="Cambria Math" panose="02040503050406030204" pitchFamily="18" charset="0"/>
                                  </a:rPr>
                                  <m:t>flaw</m:t>
                                </m:r>
                                <m:r>
                                  <m:rPr>
                                    <m:nor/>
                                  </m:rPr>
                                  <a:rPr lang="en-US">
                                    <a:latin typeface="Cambria Math" panose="02040503050406030204" pitchFamily="18" charset="0"/>
                                  </a:rPr>
                                  <m:t> </m:t>
                                </m:r>
                                <m:r>
                                  <m:rPr>
                                    <m:nor/>
                                  </m:rPr>
                                  <a:rPr lang="en-US">
                                    <a:latin typeface="Cambria Math" panose="02040503050406030204" pitchFamily="18" charset="0"/>
                                  </a:rPr>
                                  <m:t>detected</m:t>
                                </m:r>
                              </m:e>
                            </m:mr>
                          </m:m>
                        </m:e>
                      </m:d>
                    </m:oMath>
                  </m:oMathPara>
                </a14:m>
                <a:endParaRPr lang="en-US" dirty="0"/>
              </a:p>
            </p:txBody>
          </p:sp>
        </mc:Choice>
        <mc:Fallback xmlns="">
          <p:sp>
            <p:nvSpPr>
              <p:cNvPr id="11" name="Rectangle 10"/>
              <p:cNvSpPr>
                <a:spLocks noRot="1" noChangeAspect="1" noMove="1" noResize="1" noEditPoints="1" noAdjustHandles="1" noChangeArrowheads="1" noChangeShapeType="1" noTextEdit="1"/>
              </p:cNvSpPr>
              <p:nvPr/>
            </p:nvSpPr>
            <p:spPr>
              <a:xfrm>
                <a:off x="654869" y="5637554"/>
                <a:ext cx="3730258" cy="71019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p:cNvSpPr/>
              <p:nvPr/>
            </p:nvSpPr>
            <p:spPr>
              <a:xfrm>
                <a:off x="7133385" y="5750315"/>
                <a:ext cx="3465020"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solidFill>
                                <a:srgbClr val="FF0000"/>
                              </a:solidFill>
                              <a:latin typeface="Cambria Math" panose="02040503050406030204" pitchFamily="18" charset="0"/>
                            </a:rPr>
                            <m:t>𝑦</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ℝ</m:t>
                          </m:r>
                        </m:e>
                        <m:sub>
                          <m:r>
                            <a:rPr lang="en-US" i="1">
                              <a:latin typeface="Cambria Math" panose="02040503050406030204" pitchFamily="18" charset="0"/>
                              <a:ea typeface="Cambria Math" panose="02040503050406030204" pitchFamily="18" charset="0"/>
                            </a:rPr>
                            <m:t>≥0</m:t>
                          </m:r>
                        </m:sub>
                      </m:sSub>
                      <m:r>
                        <a:rPr lang="en-US" i="1">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𝑦</m:t>
                          </m:r>
                        </m:e>
                        <m:sub>
                          <m:r>
                            <a:rPr lang="en-US" i="1">
                              <a:latin typeface="Cambria Math" panose="02040503050406030204" pitchFamily="18" charset="0"/>
                              <a:ea typeface="Cambria Math" panose="02040503050406030204" pitchFamily="18" charset="0"/>
                            </a:rPr>
                            <m:t>𝑑𝑒𝑐</m:t>
                          </m:r>
                        </m:sub>
                      </m:sSub>
                      <m:r>
                        <a:rPr lang="en-US" i="1">
                          <a:latin typeface="Cambria Math" panose="02040503050406030204" pitchFamily="18" charset="0"/>
                          <a:ea typeface="Cambria Math" panose="02040503050406030204" pitchFamily="18" charset="0"/>
                        </a:rPr>
                        <m:t>=</m:t>
                      </m:r>
                      <m:r>
                        <m:rPr>
                          <m:nor/>
                        </m:rPr>
                        <a:rPr lang="en-US">
                          <a:latin typeface="Cambria Math" panose="02040503050406030204" pitchFamily="18" charset="0"/>
                          <a:ea typeface="Cambria Math" panose="02040503050406030204" pitchFamily="18" charset="0"/>
                        </a:rPr>
                        <m:t>noise</m:t>
                      </m:r>
                      <m:r>
                        <m:rPr>
                          <m:nor/>
                        </m:rPr>
                        <a:rPr lang="en-US">
                          <a:latin typeface="Cambria Math" panose="02040503050406030204" pitchFamily="18" charset="0"/>
                          <a:ea typeface="Cambria Math" panose="02040503050406030204" pitchFamily="18" charset="0"/>
                        </a:rPr>
                        <m:t> </m:t>
                      </m:r>
                      <m:r>
                        <m:rPr>
                          <m:nor/>
                        </m:rPr>
                        <a:rPr lang="en-US">
                          <a:latin typeface="Cambria Math" panose="02040503050406030204" pitchFamily="18" charset="0"/>
                          <a:ea typeface="Cambria Math" panose="02040503050406030204" pitchFamily="18" charset="0"/>
                        </a:rPr>
                        <m:t>threshold</m:t>
                      </m:r>
                    </m:oMath>
                  </m:oMathPara>
                </a14:m>
                <a:endParaRPr lang="en-US" b="1" dirty="0"/>
              </a:p>
            </p:txBody>
          </p:sp>
        </mc:Choice>
        <mc:Fallback xmlns="">
          <p:sp>
            <p:nvSpPr>
              <p:cNvPr id="33" name="Rectangle 32"/>
              <p:cNvSpPr>
                <a:spLocks noRot="1" noChangeAspect="1" noMove="1" noResize="1" noEditPoints="1" noAdjustHandles="1" noChangeArrowheads="1" noChangeShapeType="1" noTextEdit="1"/>
              </p:cNvSpPr>
              <p:nvPr/>
            </p:nvSpPr>
            <p:spPr>
              <a:xfrm>
                <a:off x="7133385" y="5750315"/>
                <a:ext cx="3465020" cy="369332"/>
              </a:xfrm>
              <a:prstGeom prst="rect">
                <a:avLst/>
              </a:prstGeom>
              <a:blipFill>
                <a:blip r:embed="rId6"/>
                <a:stretch>
                  <a:fillRect b="-6557"/>
                </a:stretch>
              </a:blipFill>
            </p:spPr>
            <p:txBody>
              <a:bodyPr/>
              <a:lstStyle/>
              <a:p>
                <a:r>
                  <a:rPr lang="en-US">
                    <a:noFill/>
                  </a:rPr>
                  <a:t> </a:t>
                </a:r>
              </a:p>
            </p:txBody>
          </p:sp>
        </mc:Fallback>
      </mc:AlternateContent>
      <p:pic>
        <p:nvPicPr>
          <p:cNvPr id="40" name="Picture 3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25769" y="3660472"/>
            <a:ext cx="2921062" cy="1684082"/>
          </a:xfrm>
          <a:prstGeom prst="rect">
            <a:avLst/>
          </a:prstGeom>
        </p:spPr>
      </p:pic>
      <p:pic>
        <p:nvPicPr>
          <p:cNvPr id="41" name="Picture 40"/>
          <p:cNvPicPr>
            <a:picLocks noChangeAspect="1"/>
          </p:cNvPicPr>
          <p:nvPr/>
        </p:nvPicPr>
        <p:blipFill rotWithShape="1">
          <a:blip r:embed="rId8"/>
          <a:srcRect l="16843" t="40624" b="444"/>
          <a:stretch/>
        </p:blipFill>
        <p:spPr>
          <a:xfrm>
            <a:off x="3664316" y="3605463"/>
            <a:ext cx="2585038" cy="1920114"/>
          </a:xfrm>
          <a:prstGeom prst="rect">
            <a:avLst/>
          </a:prstGeom>
        </p:spPr>
      </p:pic>
      <p:cxnSp>
        <p:nvCxnSpPr>
          <p:cNvPr id="52" name="Straight Arrow Connector 51"/>
          <p:cNvCxnSpPr/>
          <p:nvPr/>
        </p:nvCxnSpPr>
        <p:spPr>
          <a:xfrm>
            <a:off x="4474816" y="4180538"/>
            <a:ext cx="12165" cy="797865"/>
          </a:xfrm>
          <a:prstGeom prst="straightConnector1">
            <a:avLst/>
          </a:prstGeom>
          <a:ln>
            <a:headEnd type="triangle"/>
            <a:tailEnd type="triangle"/>
          </a:ln>
        </p:spPr>
        <p:style>
          <a:lnRef idx="1">
            <a:schemeClr val="accent5"/>
          </a:lnRef>
          <a:fillRef idx="0">
            <a:schemeClr val="accent5"/>
          </a:fillRef>
          <a:effectRef idx="0">
            <a:schemeClr val="accent5"/>
          </a:effectRef>
          <a:fontRef idx="minor">
            <a:schemeClr val="tx1"/>
          </a:fontRef>
        </p:style>
      </p:cxnSp>
      <p:cxnSp>
        <p:nvCxnSpPr>
          <p:cNvPr id="54" name="Straight Arrow Connector 53"/>
          <p:cNvCxnSpPr/>
          <p:nvPr/>
        </p:nvCxnSpPr>
        <p:spPr>
          <a:xfrm>
            <a:off x="5003680" y="4166587"/>
            <a:ext cx="12165" cy="797865"/>
          </a:xfrm>
          <a:prstGeom prst="straightConnector1">
            <a:avLst/>
          </a:prstGeom>
          <a:ln>
            <a:headEnd type="triangle"/>
            <a:tailEnd type="triangle"/>
          </a:ln>
        </p:spPr>
        <p:style>
          <a:lnRef idx="1">
            <a:schemeClr val="accent5"/>
          </a:lnRef>
          <a:fillRef idx="0">
            <a:schemeClr val="accent5"/>
          </a:fillRef>
          <a:effectRef idx="0">
            <a:schemeClr val="accent5"/>
          </a:effectRef>
          <a:fontRef idx="minor">
            <a:schemeClr val="tx1"/>
          </a:fontRef>
        </p:style>
      </p:cxnSp>
      <p:cxnSp>
        <p:nvCxnSpPr>
          <p:cNvPr id="56" name="Straight Connector 55"/>
          <p:cNvCxnSpPr/>
          <p:nvPr/>
        </p:nvCxnSpPr>
        <p:spPr>
          <a:xfrm>
            <a:off x="6249354" y="1790700"/>
            <a:ext cx="0" cy="4557048"/>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41811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statistical analysis involves </a:t>
            </a:r>
            <a:r>
              <a:rPr lang="en-US" b="1" dirty="0"/>
              <a:t>(1) building a model</a:t>
            </a:r>
          </a:p>
        </p:txBody>
      </p:sp>
      <p:cxnSp>
        <p:nvCxnSpPr>
          <p:cNvPr id="56" name="Straight Connector 55"/>
          <p:cNvCxnSpPr/>
          <p:nvPr/>
        </p:nvCxnSpPr>
        <p:spPr>
          <a:xfrm>
            <a:off x="6249354" y="1549400"/>
            <a:ext cx="0" cy="4557048"/>
          </a:xfrm>
          <a:prstGeom prst="line">
            <a:avLst/>
          </a:prstGeom>
        </p:spPr>
        <p:style>
          <a:lnRef idx="1">
            <a:schemeClr val="dk1"/>
          </a:lnRef>
          <a:fillRef idx="0">
            <a:schemeClr val="dk1"/>
          </a:fillRef>
          <a:effectRef idx="0">
            <a:schemeClr val="dk1"/>
          </a:effectRef>
          <a:fontRef idx="minor">
            <a:schemeClr val="tx1"/>
          </a:fontRef>
        </p:style>
      </p:cxnSp>
      <p:grpSp>
        <p:nvGrpSpPr>
          <p:cNvPr id="24" name="Group 23"/>
          <p:cNvGrpSpPr/>
          <p:nvPr/>
        </p:nvGrpSpPr>
        <p:grpSpPr>
          <a:xfrm>
            <a:off x="6826566" y="1829987"/>
            <a:ext cx="3879552" cy="2799403"/>
            <a:chOff x="965566" y="3696755"/>
            <a:chExt cx="3879552" cy="2799403"/>
          </a:xfrm>
        </p:grpSpPr>
        <p:pic>
          <p:nvPicPr>
            <p:cNvPr id="25" name="Picture 24" descr="C:\Users\cherrymr\AppData\Local\Microsoft\Windows\INetCache\Content.MSO\B5D34F6B.tmp">
              <a:extLst>
                <a:ext uri="{FF2B5EF4-FFF2-40B4-BE49-F238E27FC236}">
                  <a16:creationId xmlns:a16="http://schemas.microsoft.com/office/drawing/2014/main" id="{9E74C537-B3BB-4B63-8D66-FC6218288D4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0257" y="3696755"/>
              <a:ext cx="3724861" cy="2660904"/>
            </a:xfrm>
            <a:prstGeom prst="rect">
              <a:avLst/>
            </a:prstGeom>
            <a:noFill/>
            <a:ln>
              <a:noFill/>
            </a:ln>
          </p:spPr>
        </p:pic>
        <p:grpSp>
          <p:nvGrpSpPr>
            <p:cNvPr id="26" name="Group 25"/>
            <p:cNvGrpSpPr/>
            <p:nvPr/>
          </p:nvGrpSpPr>
          <p:grpSpPr>
            <a:xfrm>
              <a:off x="965566" y="4136498"/>
              <a:ext cx="3214955" cy="2359660"/>
              <a:chOff x="8664866" y="4281692"/>
              <a:chExt cx="2231909" cy="2359660"/>
            </a:xfrm>
          </p:grpSpPr>
          <p:sp>
            <p:nvSpPr>
              <p:cNvPr id="27" name="TextBox 26">
                <a:extLst>
                  <a:ext uri="{FF2B5EF4-FFF2-40B4-BE49-F238E27FC236}">
                    <a16:creationId xmlns:a16="http://schemas.microsoft.com/office/drawing/2014/main" id="{DA8D227D-944A-4E30-A567-2D4A8F298A2F}"/>
                  </a:ext>
                </a:extLst>
              </p:cNvPr>
              <p:cNvSpPr txBox="1"/>
              <p:nvPr/>
            </p:nvSpPr>
            <p:spPr>
              <a:xfrm rot="16200000">
                <a:off x="8189926" y="4756632"/>
                <a:ext cx="1142180" cy="192300"/>
              </a:xfrm>
              <a:prstGeom prst="rect">
                <a:avLst/>
              </a:prstGeom>
              <a:solidFill>
                <a:schemeClr val="bg1"/>
              </a:solidFill>
            </p:spPr>
            <p:txBody>
              <a:bodyPr wrap="square" rtlCol="0">
                <a:spAutoFit/>
              </a:bodyPr>
              <a:lstStyle/>
              <a:p>
                <a:r>
                  <a:rPr lang="en-US" sz="1200" dirty="0"/>
                  <a:t>Y = Response</a:t>
                </a:r>
              </a:p>
            </p:txBody>
          </p:sp>
          <p:sp>
            <p:nvSpPr>
              <p:cNvPr id="28" name="TextBox 27">
                <a:extLst>
                  <a:ext uri="{FF2B5EF4-FFF2-40B4-BE49-F238E27FC236}">
                    <a16:creationId xmlns:a16="http://schemas.microsoft.com/office/drawing/2014/main" id="{B42E263C-BFF7-48FB-8F25-467BA8572054}"/>
                  </a:ext>
                </a:extLst>
              </p:cNvPr>
              <p:cNvSpPr txBox="1"/>
              <p:nvPr/>
            </p:nvSpPr>
            <p:spPr>
              <a:xfrm>
                <a:off x="9600266" y="6364353"/>
                <a:ext cx="1296509" cy="276999"/>
              </a:xfrm>
              <a:prstGeom prst="rect">
                <a:avLst/>
              </a:prstGeom>
              <a:solidFill>
                <a:schemeClr val="bg1"/>
              </a:solidFill>
            </p:spPr>
            <p:txBody>
              <a:bodyPr wrap="none" rtlCol="0">
                <a:spAutoFit/>
              </a:bodyPr>
              <a:lstStyle/>
              <a:p>
                <a:r>
                  <a:rPr lang="en-US" sz="1200" dirty="0"/>
                  <a:t>X = Defect Size (a)</a:t>
                </a:r>
              </a:p>
            </p:txBody>
          </p:sp>
        </p:grpSp>
      </p:grpSp>
      <p:pic>
        <p:nvPicPr>
          <p:cNvPr id="31" name="Picture 30" descr="Chart, line chart&#10;&#10;Description automatically generated">
            <a:extLst>
              <a:ext uri="{FF2B5EF4-FFF2-40B4-BE49-F238E27FC236}">
                <a16:creationId xmlns:a16="http://schemas.microsoft.com/office/drawing/2014/main" id="{64AF510F-5F6C-49FF-86BA-256F4F262CE4}"/>
              </a:ext>
            </a:extLst>
          </p:cNvPr>
          <p:cNvPicPr>
            <a:picLocks noChangeAspect="1"/>
          </p:cNvPicPr>
          <p:nvPr/>
        </p:nvPicPr>
        <p:blipFill rotWithShape="1">
          <a:blip r:embed="rId4"/>
          <a:srcRect l="49963" b="50757"/>
          <a:stretch/>
        </p:blipFill>
        <p:spPr>
          <a:xfrm>
            <a:off x="904274" y="1806956"/>
            <a:ext cx="4448891" cy="2822434"/>
          </a:xfrm>
          <a:prstGeom prst="rect">
            <a:avLst/>
          </a:prstGeom>
        </p:spPr>
      </p:pic>
      <mc:AlternateContent xmlns:mc="http://schemas.openxmlformats.org/markup-compatibility/2006" xmlns:a14="http://schemas.microsoft.com/office/drawing/2010/main">
        <mc:Choice Requires="a14">
          <p:sp>
            <p:nvSpPr>
              <p:cNvPr id="34" name="TextBox 33"/>
              <p:cNvSpPr txBox="1"/>
              <p:nvPr/>
            </p:nvSpPr>
            <p:spPr>
              <a:xfrm>
                <a:off x="8002270" y="4629390"/>
                <a:ext cx="1682833" cy="399661"/>
              </a:xfrm>
              <a:prstGeom prst="rect">
                <a:avLst/>
              </a:prstGeom>
              <a:solidFill>
                <a:schemeClr val="tx2">
                  <a:lumMod val="10000"/>
                  <a:lumOff val="90000"/>
                </a:schemeClr>
              </a:solidFill>
              <a:ln>
                <a:solidFill>
                  <a:schemeClr val="accent1"/>
                </a:solidFill>
              </a:ln>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b="1" i="1" smtClean="0">
                              <a:solidFill>
                                <a:srgbClr val="FF0000"/>
                              </a:solidFill>
                              <a:latin typeface="Cambria Math" panose="02040503050406030204" pitchFamily="18" charset="0"/>
                              <a:cs typeface="Times New Roman" panose="02020603050405020304" pitchFamily="18" charset="0"/>
                            </a:rPr>
                          </m:ctrlPr>
                        </m:accPr>
                        <m:e>
                          <m:r>
                            <a:rPr lang="en-US" b="1" i="1" smtClean="0">
                              <a:solidFill>
                                <a:srgbClr val="FF0000"/>
                              </a:solidFill>
                              <a:latin typeface="Cambria Math" panose="02040503050406030204" pitchFamily="18" charset="0"/>
                              <a:cs typeface="Times New Roman" panose="02020603050405020304" pitchFamily="18" charset="0"/>
                            </a:rPr>
                            <m:t>𝒚</m:t>
                          </m:r>
                          <m:r>
                            <a:rPr lang="en-US" b="1" i="1" smtClean="0">
                              <a:solidFill>
                                <a:srgbClr val="FF0000"/>
                              </a:solidFill>
                              <a:latin typeface="Cambria Math" panose="02040503050406030204" pitchFamily="18" charset="0"/>
                              <a:cs typeface="Times New Roman" panose="02020603050405020304" pitchFamily="18" charset="0"/>
                            </a:rPr>
                            <m:t>′</m:t>
                          </m:r>
                        </m:e>
                      </m:acc>
                      <m:r>
                        <a:rPr lang="en-US" i="1">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ea typeface="Cambria Math" panose="02040503050406030204" pitchFamily="18" charset="0"/>
                            </a:rPr>
                          </m:ctrlPr>
                        </m:sSubPr>
                        <m:e>
                          <m:acc>
                            <m:accPr>
                              <m:chr m:val="̂"/>
                              <m:ctrlPr>
                                <a:rPr lang="en-US" b="0" i="1" smtClean="0">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rPr>
                                <m:t>β</m:t>
                              </m:r>
                            </m:e>
                          </m:acc>
                        </m:e>
                        <m:sub>
                          <m:r>
                            <a:rPr lang="en-US" i="1">
                              <a:latin typeface="Cambria Math" panose="02040503050406030204" pitchFamily="18" charset="0"/>
                              <a:ea typeface="Cambria Math" panose="02040503050406030204" pitchFamily="18" charset="0"/>
                            </a:rPr>
                            <m:t>0</m:t>
                          </m:r>
                        </m:sub>
                      </m:sSub>
                      <m:r>
                        <a:rPr lang="en-US" i="1">
                          <a:latin typeface="Cambria Math" panose="02040503050406030204" pitchFamily="18" charset="0"/>
                          <a:ea typeface="Cambria Math" panose="02040503050406030204" pitchFamily="18" charset="0"/>
                        </a:rPr>
                        <m:t>+</m:t>
                      </m:r>
                      <m:sSub>
                        <m:sSubPr>
                          <m:ctrlPr>
                            <a:rPr lang="en-US" b="1" i="1" smtClean="0">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rPr>
                                <m:t>β</m:t>
                              </m:r>
                            </m:e>
                          </m:acc>
                        </m:e>
                        <m:sub>
                          <m:r>
                            <a:rPr lang="en-US" b="0" i="1" smtClean="0">
                              <a:latin typeface="Cambria Math" panose="02040503050406030204" pitchFamily="18" charset="0"/>
                              <a:ea typeface="Cambria Math" panose="02040503050406030204" pitchFamily="18" charset="0"/>
                            </a:rPr>
                            <m:t>1</m:t>
                          </m:r>
                        </m:sub>
                      </m:sSub>
                      <m:r>
                        <a:rPr lang="en-US" b="1" i="1" smtClean="0">
                          <a:solidFill>
                            <a:srgbClr val="004B8D"/>
                          </a:solidFill>
                          <a:latin typeface="Cambria Math" panose="02040503050406030204" pitchFamily="18" charset="0"/>
                          <a:ea typeface="Cambria Math" panose="02040503050406030204" pitchFamily="18" charset="0"/>
                        </a:rPr>
                        <m:t>𝒂</m:t>
                      </m:r>
                    </m:oMath>
                  </m:oMathPara>
                </a14:m>
                <a:endParaRPr lang="en-US" b="1" i="1" dirty="0">
                  <a:latin typeface="Arial" panose="020B0604020202020204" pitchFamily="34" charset="0"/>
                  <a:ea typeface="Cambria Math" panose="02040503050406030204" pitchFamily="18" charset="0"/>
                  <a:cs typeface="Arial" panose="020B0604020202020204" pitchFamily="34" charset="0"/>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8002270" y="4629390"/>
                <a:ext cx="1682833" cy="399661"/>
              </a:xfrm>
              <a:prstGeom prst="rect">
                <a:avLst/>
              </a:prstGeom>
              <a:blipFill>
                <a:blip r:embed="rId5"/>
                <a:stretch>
                  <a:fillRect b="-13235"/>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1921987" y="4617351"/>
                <a:ext cx="2859822" cy="407035"/>
              </a:xfrm>
              <a:prstGeom prst="rect">
                <a:avLst/>
              </a:prstGeom>
              <a:solidFill>
                <a:schemeClr val="tx2">
                  <a:lumMod val="10000"/>
                  <a:lumOff val="90000"/>
                </a:schemeClr>
              </a:solidFill>
              <a:ln>
                <a:solidFill>
                  <a:schemeClr val="accent1"/>
                </a:solidFill>
              </a:ln>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ea typeface="Cambria Math" panose="02040503050406030204" pitchFamily="18" charset="0"/>
                        </a:rPr>
                        <m:t>log</m:t>
                      </m:r>
                      <m:r>
                        <m:rPr>
                          <m:sty m:val="p"/>
                        </m:rPr>
                        <a:rPr lang="en-US">
                          <a:latin typeface="Cambria Math" panose="02040503050406030204" pitchFamily="18" charset="0"/>
                          <a:ea typeface="Cambria Math" panose="02040503050406030204" pitchFamily="18" charset="0"/>
                        </a:rPr>
                        <m:t>it</m:t>
                      </m:r>
                      <m:d>
                        <m:dPr>
                          <m:ctrlPr>
                            <a:rPr lang="en-US" i="1">
                              <a:latin typeface="Cambria Math" panose="02040503050406030204" pitchFamily="18" charset="0"/>
                              <a:ea typeface="Cambria Math" panose="02040503050406030204" pitchFamily="18" charset="0"/>
                            </a:rPr>
                          </m:ctrlPr>
                        </m:dPr>
                        <m:e>
                          <m:r>
                            <m:rPr>
                              <m:sty m:val="p"/>
                            </m:rPr>
                            <a:rPr lang="en-US">
                              <a:latin typeface="Cambria Math" panose="02040503050406030204" pitchFamily="18" charset="0"/>
                            </a:rPr>
                            <m:t>POD</m:t>
                          </m:r>
                          <m:d>
                            <m:dPr>
                              <m:ctrlPr>
                                <a:rPr lang="en-US" i="1">
                                  <a:latin typeface="Cambria Math" panose="02040503050406030204" pitchFamily="18" charset="0"/>
                                </a:rPr>
                              </m:ctrlPr>
                            </m:dPr>
                            <m:e>
                              <m:r>
                                <m:rPr>
                                  <m:sty m:val="p"/>
                                </m:rPr>
                                <a:rPr lang="en-US" b="0" i="0" smtClean="0">
                                  <a:solidFill>
                                    <a:srgbClr val="004B8D"/>
                                  </a:solidFill>
                                  <a:latin typeface="Cambria Math" panose="02040503050406030204" pitchFamily="18" charset="0"/>
                                  <a:ea typeface="Cambria Math" panose="02040503050406030204" pitchFamily="18" charset="0"/>
                                </a:rPr>
                                <m:t>a</m:t>
                              </m:r>
                            </m:e>
                          </m:d>
                        </m:e>
                      </m:d>
                      <m:r>
                        <a:rPr lang="en-US" i="1">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ea typeface="Cambria Math" panose="02040503050406030204" pitchFamily="18" charset="0"/>
                            </a:rPr>
                          </m:ctrlPr>
                        </m:sSubPr>
                        <m:e>
                          <m:acc>
                            <m:accPr>
                              <m:chr m:val="̂"/>
                              <m:ctrlPr>
                                <a:rPr lang="en-US" b="0" i="1" smtClean="0">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rPr>
                                <m:t>β</m:t>
                              </m:r>
                            </m:e>
                          </m:acc>
                        </m:e>
                        <m:sub>
                          <m:r>
                            <a:rPr lang="en-US" i="1">
                              <a:latin typeface="Cambria Math" panose="02040503050406030204" pitchFamily="18" charset="0"/>
                              <a:ea typeface="Cambria Math" panose="02040503050406030204" pitchFamily="18" charset="0"/>
                            </a:rPr>
                            <m:t>0</m:t>
                          </m:r>
                        </m:sub>
                      </m:sSub>
                      <m:r>
                        <a:rPr lang="en-US" i="1">
                          <a:latin typeface="Cambria Math" panose="02040503050406030204" pitchFamily="18" charset="0"/>
                          <a:ea typeface="Cambria Math" panose="02040503050406030204" pitchFamily="18" charset="0"/>
                        </a:rPr>
                        <m:t>+</m:t>
                      </m:r>
                      <m:sSub>
                        <m:sSubPr>
                          <m:ctrlPr>
                            <a:rPr lang="en-US" b="1" i="1" smtClean="0">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rPr>
                                <m:t>β</m:t>
                              </m:r>
                            </m:e>
                          </m:acc>
                        </m:e>
                        <m:sub>
                          <m:r>
                            <a:rPr lang="en-US" b="0" i="1" smtClean="0">
                              <a:latin typeface="Cambria Math" panose="02040503050406030204" pitchFamily="18" charset="0"/>
                              <a:ea typeface="Cambria Math" panose="02040503050406030204" pitchFamily="18" charset="0"/>
                            </a:rPr>
                            <m:t>1</m:t>
                          </m:r>
                        </m:sub>
                      </m:sSub>
                      <m:r>
                        <a:rPr lang="en-US" b="0" i="1" smtClean="0">
                          <a:solidFill>
                            <a:srgbClr val="004B8D"/>
                          </a:solidFill>
                          <a:latin typeface="Cambria Math" panose="02040503050406030204" pitchFamily="18" charset="0"/>
                          <a:ea typeface="Cambria Math" panose="02040503050406030204" pitchFamily="18" charset="0"/>
                        </a:rPr>
                        <m:t>𝑎</m:t>
                      </m:r>
                    </m:oMath>
                  </m:oMathPara>
                </a14:m>
                <a:endParaRPr lang="en-US" i="1" dirty="0">
                  <a:latin typeface="Arial" panose="020B0604020202020204" pitchFamily="34" charset="0"/>
                  <a:ea typeface="Cambria Math" panose="02040503050406030204" pitchFamily="18" charset="0"/>
                  <a:cs typeface="Arial" panose="020B0604020202020204" pitchFamily="34" charset="0"/>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1921987" y="4617351"/>
                <a:ext cx="2859822" cy="407035"/>
              </a:xfrm>
              <a:prstGeom prst="rect">
                <a:avLst/>
              </a:prstGeom>
              <a:blipFill>
                <a:blip r:embed="rId6"/>
                <a:stretch>
                  <a:fillRect b="-7246"/>
                </a:stretch>
              </a:blipFill>
              <a:ln>
                <a:solidFill>
                  <a:schemeClr val="accent1"/>
                </a:solidFill>
              </a:ln>
            </p:spPr>
            <p:txBody>
              <a:bodyPr/>
              <a:lstStyle/>
              <a:p>
                <a:r>
                  <a:rPr lang="en-US">
                    <a:noFill/>
                  </a:rPr>
                  <a:t> </a:t>
                </a:r>
              </a:p>
            </p:txBody>
          </p:sp>
        </mc:Fallback>
      </mc:AlternateContent>
      <p:sp>
        <p:nvSpPr>
          <p:cNvPr id="43" name="Rectangle 42"/>
          <p:cNvSpPr/>
          <p:nvPr/>
        </p:nvSpPr>
        <p:spPr>
          <a:xfrm>
            <a:off x="2288264" y="1470922"/>
            <a:ext cx="1621072" cy="369332"/>
          </a:xfrm>
          <a:prstGeom prst="rect">
            <a:avLst/>
          </a:prstGeom>
        </p:spPr>
        <p:txBody>
          <a:bodyPr wrap="square">
            <a:spAutoFit/>
          </a:bodyPr>
          <a:lstStyle/>
          <a:p>
            <a:pPr lvl="1"/>
            <a:r>
              <a:rPr lang="en-US" b="1" dirty="0"/>
              <a:t>Hit/Miss</a:t>
            </a:r>
          </a:p>
        </p:txBody>
      </p:sp>
      <p:sp>
        <p:nvSpPr>
          <p:cNvPr id="44" name="Rectangle 43"/>
          <p:cNvSpPr/>
          <p:nvPr/>
        </p:nvSpPr>
        <p:spPr>
          <a:xfrm>
            <a:off x="7663926" y="1470922"/>
            <a:ext cx="2194640" cy="369332"/>
          </a:xfrm>
          <a:prstGeom prst="rect">
            <a:avLst/>
          </a:prstGeom>
        </p:spPr>
        <p:txBody>
          <a:bodyPr wrap="none">
            <a:spAutoFit/>
          </a:bodyPr>
          <a:lstStyle/>
          <a:p>
            <a:pPr lvl="1"/>
            <a:r>
              <a:rPr lang="en-US" b="1" dirty="0"/>
              <a:t>Signal-Response</a:t>
            </a:r>
          </a:p>
        </p:txBody>
      </p:sp>
      <p:sp>
        <p:nvSpPr>
          <p:cNvPr id="13" name="TextBox 12"/>
          <p:cNvSpPr txBox="1"/>
          <p:nvPr/>
        </p:nvSpPr>
        <p:spPr>
          <a:xfrm>
            <a:off x="3098800" y="2778190"/>
            <a:ext cx="1947969" cy="369332"/>
          </a:xfrm>
          <a:prstGeom prst="rect">
            <a:avLst/>
          </a:prstGeom>
          <a:noFill/>
        </p:spPr>
        <p:txBody>
          <a:bodyPr wrap="none" rtlCol="0">
            <a:spAutoFit/>
          </a:bodyPr>
          <a:lstStyle/>
          <a:p>
            <a:r>
              <a:rPr lang="en-US" dirty="0">
                <a:solidFill>
                  <a:srgbClr val="0000FF"/>
                </a:solidFill>
              </a:rPr>
              <a:t>Logistic Regression</a:t>
            </a:r>
          </a:p>
        </p:txBody>
      </p:sp>
      <p:sp>
        <p:nvSpPr>
          <p:cNvPr id="45" name="TextBox 44"/>
          <p:cNvSpPr txBox="1"/>
          <p:nvPr/>
        </p:nvSpPr>
        <p:spPr>
          <a:xfrm>
            <a:off x="7886150" y="2234983"/>
            <a:ext cx="1830309" cy="369332"/>
          </a:xfrm>
          <a:prstGeom prst="rect">
            <a:avLst/>
          </a:prstGeom>
          <a:noFill/>
        </p:spPr>
        <p:txBody>
          <a:bodyPr wrap="none" rtlCol="0">
            <a:spAutoFit/>
          </a:bodyPr>
          <a:lstStyle/>
          <a:p>
            <a:r>
              <a:rPr lang="en-US" dirty="0">
                <a:solidFill>
                  <a:srgbClr val="0000FF"/>
                </a:solidFill>
              </a:rPr>
              <a:t>Linear Regression</a:t>
            </a:r>
          </a:p>
        </p:txBody>
      </p:sp>
    </p:spTree>
    <p:extLst>
      <p:ext uri="{BB962C8B-B14F-4D97-AF65-F5344CB8AC3E}">
        <p14:creationId xmlns:p14="http://schemas.microsoft.com/office/powerpoint/2010/main" val="3339071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statistical analysis involves </a:t>
            </a:r>
            <a:r>
              <a:rPr lang="en-US" b="1" dirty="0"/>
              <a:t>(2) converting it to probability of detection (POD)</a:t>
            </a:r>
          </a:p>
        </p:txBody>
      </p:sp>
      <p:cxnSp>
        <p:nvCxnSpPr>
          <p:cNvPr id="56" name="Straight Connector 55"/>
          <p:cNvCxnSpPr/>
          <p:nvPr/>
        </p:nvCxnSpPr>
        <p:spPr>
          <a:xfrm>
            <a:off x="6249354" y="1562100"/>
            <a:ext cx="0" cy="4557048"/>
          </a:xfrm>
          <a:prstGeom prst="line">
            <a:avLst/>
          </a:prstGeom>
        </p:spPr>
        <p:style>
          <a:lnRef idx="1">
            <a:schemeClr val="dk1"/>
          </a:lnRef>
          <a:fillRef idx="0">
            <a:schemeClr val="dk1"/>
          </a:fillRef>
          <a:effectRef idx="0">
            <a:schemeClr val="dk1"/>
          </a:effectRef>
          <a:fontRef idx="minor">
            <a:schemeClr val="tx1"/>
          </a:fontRef>
        </p:style>
      </p:cxnSp>
      <p:pic>
        <p:nvPicPr>
          <p:cNvPr id="31" name="Picture 30" descr="Chart, line chart&#10;&#10;Description automatically generated">
            <a:extLst>
              <a:ext uri="{FF2B5EF4-FFF2-40B4-BE49-F238E27FC236}">
                <a16:creationId xmlns:a16="http://schemas.microsoft.com/office/drawing/2014/main" id="{64AF510F-5F6C-49FF-86BA-256F4F262CE4}"/>
              </a:ext>
            </a:extLst>
          </p:cNvPr>
          <p:cNvPicPr>
            <a:picLocks noChangeAspect="1"/>
          </p:cNvPicPr>
          <p:nvPr/>
        </p:nvPicPr>
        <p:blipFill rotWithShape="1">
          <a:blip r:embed="rId3"/>
          <a:srcRect l="49963" b="50757"/>
          <a:stretch/>
        </p:blipFill>
        <p:spPr>
          <a:xfrm>
            <a:off x="904274" y="1819656"/>
            <a:ext cx="4396064" cy="2788920"/>
          </a:xfrm>
          <a:prstGeom prst="rect">
            <a:avLst/>
          </a:prstGeom>
        </p:spPr>
      </p:pic>
      <mc:AlternateContent xmlns:mc="http://schemas.openxmlformats.org/markup-compatibility/2006" xmlns:a14="http://schemas.microsoft.com/office/drawing/2010/main">
        <mc:Choice Requires="a14">
          <p:sp>
            <p:nvSpPr>
              <p:cNvPr id="32" name="TextBox 31"/>
              <p:cNvSpPr txBox="1"/>
              <p:nvPr/>
            </p:nvSpPr>
            <p:spPr>
              <a:xfrm>
                <a:off x="800559" y="5382215"/>
                <a:ext cx="5102679" cy="736933"/>
              </a:xfrm>
              <a:prstGeom prst="rect">
                <a:avLst/>
              </a:prstGeom>
              <a:solidFill>
                <a:schemeClr val="tx2">
                  <a:lumMod val="10000"/>
                  <a:lumOff val="90000"/>
                </a:schemeClr>
              </a:solidFill>
              <a:ln>
                <a:solidFill>
                  <a:schemeClr val="accent1"/>
                </a:solidFill>
              </a:ln>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POD</m:t>
                      </m:r>
                      <m:d>
                        <m:dPr>
                          <m:ctrlPr>
                            <a:rPr lang="en-US" i="1">
                              <a:latin typeface="Cambria Math" panose="02040503050406030204" pitchFamily="18" charset="0"/>
                            </a:rPr>
                          </m:ctrlPr>
                        </m:dPr>
                        <m:e>
                          <m:r>
                            <m:rPr>
                              <m:sty m:val="p"/>
                            </m:rPr>
                            <a:rPr lang="en-US">
                              <a:solidFill>
                                <a:srgbClr val="004B8D"/>
                              </a:solidFill>
                              <a:latin typeface="Cambria Math" panose="02040503050406030204" pitchFamily="18" charset="0"/>
                              <a:ea typeface="Cambria Math" panose="02040503050406030204" pitchFamily="18" charset="0"/>
                            </a:rPr>
                            <m:t>x</m:t>
                          </m:r>
                        </m:e>
                      </m:d>
                      <m:r>
                        <a:rPr lang="en-US">
                          <a:latin typeface="Cambria Math" panose="02040503050406030204" pitchFamily="18" charset="0"/>
                        </a:rPr>
                        <m:t>=</m:t>
                      </m:r>
                      <m:d>
                        <m:dPr>
                          <m:ctrlPr>
                            <a:rPr lang="en-US" i="1" smtClean="0">
                              <a:latin typeface="Cambria Math" panose="02040503050406030204" pitchFamily="18" charset="0"/>
                              <a:ea typeface="Cambria Math" panose="02040503050406030204" pitchFamily="18" charset="0"/>
                            </a:rPr>
                          </m:ctrlPr>
                        </m:dPr>
                        <m:e>
                          <m:r>
                            <m:rPr>
                              <m:sty m:val="p"/>
                            </m:rPr>
                            <a:rPr lang="en-US">
                              <a:latin typeface="Cambria Math" panose="02040503050406030204" pitchFamily="18" charset="0"/>
                              <a:ea typeface="Cambria Math" panose="02040503050406030204" pitchFamily="18" charset="0"/>
                            </a:rPr>
                            <m:t>P</m:t>
                          </m:r>
                          <m:d>
                            <m:dPr>
                              <m:ctrlPr>
                                <a:rPr lang="en-US" i="1">
                                  <a:latin typeface="Cambria Math" panose="02040503050406030204" pitchFamily="18" charset="0"/>
                                  <a:ea typeface="Cambria Math" panose="02040503050406030204" pitchFamily="18" charset="0"/>
                                </a:rPr>
                              </m:ctrlPr>
                            </m:dPr>
                            <m:e>
                              <m:r>
                                <m:rPr>
                                  <m:sty m:val="p"/>
                                </m:rPr>
                                <a:rPr lang="en-US">
                                  <a:solidFill>
                                    <a:srgbClr val="FF0000"/>
                                  </a:solidFill>
                                  <a:latin typeface="Cambria Math" panose="02040503050406030204" pitchFamily="18" charset="0"/>
                                  <a:ea typeface="Cambria Math" panose="02040503050406030204" pitchFamily="18" charset="0"/>
                                </a:rPr>
                                <m:t>Y</m:t>
                              </m:r>
                              <m:r>
                                <a:rPr lang="en-US">
                                  <a:solidFill>
                                    <a:srgbClr val="FF0000"/>
                                  </a:solidFill>
                                  <a:latin typeface="Cambria Math" panose="02040503050406030204" pitchFamily="18" charset="0"/>
                                  <a:ea typeface="Cambria Math" panose="02040503050406030204" pitchFamily="18" charset="0"/>
                                </a:rPr>
                                <m:t>=1|</m:t>
                              </m:r>
                              <m:r>
                                <m:rPr>
                                  <m:sty m:val="p"/>
                                </m:rPr>
                                <a:rPr lang="en-US">
                                  <a:solidFill>
                                    <a:srgbClr val="004B8D"/>
                                  </a:solidFill>
                                  <a:latin typeface="Cambria Math" panose="02040503050406030204" pitchFamily="18" charset="0"/>
                                  <a:ea typeface="Cambria Math" panose="02040503050406030204" pitchFamily="18" charset="0"/>
                                </a:rPr>
                                <m:t>X</m:t>
                              </m:r>
                              <m:r>
                                <a:rPr lang="en-US">
                                  <a:solidFill>
                                    <a:srgbClr val="004B8D"/>
                                  </a:solidFill>
                                  <a:latin typeface="Cambria Math" panose="02040503050406030204" pitchFamily="18" charset="0"/>
                                  <a:ea typeface="Cambria Math" panose="02040503050406030204" pitchFamily="18" charset="0"/>
                                </a:rPr>
                                <m:t>=</m:t>
                              </m:r>
                              <m:r>
                                <m:rPr>
                                  <m:sty m:val="p"/>
                                </m:rPr>
                                <a:rPr lang="en-US">
                                  <a:solidFill>
                                    <a:srgbClr val="004B8D"/>
                                  </a:solidFill>
                                  <a:latin typeface="Cambria Math" panose="02040503050406030204" pitchFamily="18" charset="0"/>
                                  <a:ea typeface="Cambria Math" panose="02040503050406030204" pitchFamily="18" charset="0"/>
                                </a:rPr>
                                <m:t>x</m:t>
                              </m:r>
                            </m:e>
                          </m:d>
                        </m:e>
                      </m:d>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rPr>
                          </m:ctrlPr>
                        </m:fPr>
                        <m:num>
                          <m:r>
                            <m:rPr>
                              <m:sty m:val="p"/>
                            </m:rPr>
                            <a:rPr lang="en-US">
                              <a:latin typeface="Cambria Math" panose="02040503050406030204" pitchFamily="18" charset="0"/>
                            </a:rPr>
                            <m:t>exp</m:t>
                          </m:r>
                          <m:r>
                            <a:rPr lang="en-US">
                              <a:latin typeface="Cambria Math" panose="02040503050406030204" pitchFamily="18" charset="0"/>
                            </a:rPr>
                            <m:t>(</m:t>
                          </m:r>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m:rPr>
                                      <m:sty m:val="p"/>
                                    </m:rPr>
                                    <a:rPr lang="en-US">
                                      <a:latin typeface="Cambria Math" panose="02040503050406030204" pitchFamily="18" charset="0"/>
                                    </a:rPr>
                                    <m:t>β</m:t>
                                  </m:r>
                                </m:e>
                                <m:sub>
                                  <m:r>
                                    <a:rPr lang="en-US">
                                      <a:latin typeface="Cambria Math" panose="02040503050406030204" pitchFamily="18" charset="0"/>
                                    </a:rPr>
                                    <m:t>0</m:t>
                                  </m:r>
                                </m:sub>
                              </m:sSub>
                            </m:e>
                          </m:acc>
                          <m:r>
                            <a:rPr lang="en-US">
                              <a:latin typeface="Cambria Math" panose="02040503050406030204" pitchFamily="18" charset="0"/>
                            </a:rPr>
                            <m:t>+</m:t>
                          </m:r>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m:rPr>
                                      <m:sty m:val="p"/>
                                    </m:rPr>
                                    <a:rPr lang="en-US">
                                      <a:latin typeface="Cambria Math" panose="02040503050406030204" pitchFamily="18" charset="0"/>
                                    </a:rPr>
                                    <m:t>β</m:t>
                                  </m:r>
                                </m:e>
                                <m:sub>
                                  <m:r>
                                    <a:rPr lang="en-US">
                                      <a:latin typeface="Cambria Math" panose="02040503050406030204" pitchFamily="18" charset="0"/>
                                    </a:rPr>
                                    <m:t>1</m:t>
                                  </m:r>
                                </m:sub>
                              </m:sSub>
                            </m:e>
                          </m:acc>
                          <m:r>
                            <m:rPr>
                              <m:sty m:val="p"/>
                            </m:rPr>
                            <a:rPr lang="en-US" b="0" i="1" smtClean="0">
                              <a:solidFill>
                                <a:srgbClr val="0070C0"/>
                              </a:solidFill>
                              <a:latin typeface="Cambria Math" panose="02040503050406030204" pitchFamily="18" charset="0"/>
                            </a:rPr>
                            <m:t>x</m:t>
                          </m:r>
                          <m:r>
                            <a:rPr lang="en-US">
                              <a:latin typeface="Cambria Math" panose="02040503050406030204" pitchFamily="18" charset="0"/>
                            </a:rPr>
                            <m:t>)</m:t>
                          </m:r>
                        </m:num>
                        <m:den>
                          <m:r>
                            <a:rPr lang="en-US">
                              <a:latin typeface="Cambria Math" panose="02040503050406030204" pitchFamily="18" charset="0"/>
                            </a:rPr>
                            <m:t>1+</m:t>
                          </m:r>
                          <m:r>
                            <m:rPr>
                              <m:sty m:val="p"/>
                            </m:rPr>
                            <a:rPr lang="en-US">
                              <a:latin typeface="Cambria Math" panose="02040503050406030204" pitchFamily="18" charset="0"/>
                            </a:rPr>
                            <m:t>exp</m:t>
                          </m:r>
                          <m:r>
                            <a:rPr lang="en-US">
                              <a:latin typeface="Cambria Math" panose="02040503050406030204" pitchFamily="18" charset="0"/>
                            </a:rPr>
                            <m:t>(</m:t>
                          </m:r>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m:rPr>
                                      <m:sty m:val="p"/>
                                    </m:rPr>
                                    <a:rPr lang="en-US">
                                      <a:latin typeface="Cambria Math" panose="02040503050406030204" pitchFamily="18" charset="0"/>
                                    </a:rPr>
                                    <m:t>β</m:t>
                                  </m:r>
                                </m:e>
                                <m:sub>
                                  <m:r>
                                    <a:rPr lang="en-US">
                                      <a:latin typeface="Cambria Math" panose="02040503050406030204" pitchFamily="18" charset="0"/>
                                    </a:rPr>
                                    <m:t>0</m:t>
                                  </m:r>
                                </m:sub>
                              </m:sSub>
                            </m:e>
                          </m:acc>
                          <m:r>
                            <a:rPr lang="en-US">
                              <a:latin typeface="Cambria Math" panose="02040503050406030204" pitchFamily="18" charset="0"/>
                            </a:rPr>
                            <m:t>+</m:t>
                          </m:r>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m:rPr>
                                      <m:sty m:val="p"/>
                                    </m:rPr>
                                    <a:rPr lang="en-US">
                                      <a:latin typeface="Cambria Math" panose="02040503050406030204" pitchFamily="18" charset="0"/>
                                    </a:rPr>
                                    <m:t>β</m:t>
                                  </m:r>
                                </m:e>
                                <m:sub>
                                  <m:r>
                                    <a:rPr lang="en-US">
                                      <a:latin typeface="Cambria Math" panose="02040503050406030204" pitchFamily="18" charset="0"/>
                                    </a:rPr>
                                    <m:t>1</m:t>
                                  </m:r>
                                </m:sub>
                              </m:sSub>
                            </m:e>
                          </m:acc>
                          <m:r>
                            <m:rPr>
                              <m:sty m:val="p"/>
                            </m:rPr>
                            <a:rPr lang="en-US" b="0" i="1" smtClean="0">
                              <a:solidFill>
                                <a:srgbClr val="0070C0"/>
                              </a:solidFill>
                              <a:latin typeface="Cambria Math" panose="02040503050406030204" pitchFamily="18" charset="0"/>
                            </a:rPr>
                            <m:t>x</m:t>
                          </m:r>
                          <m:r>
                            <a:rPr lang="en-US">
                              <a:latin typeface="Cambria Math" panose="02040503050406030204" pitchFamily="18" charset="0"/>
                            </a:rPr>
                            <m:t>)</m:t>
                          </m:r>
                        </m:den>
                      </m:f>
                    </m:oMath>
                  </m:oMathPara>
                </a14:m>
                <a:endParaRPr lang="en-US" b="1" i="1" dirty="0">
                  <a:solidFill>
                    <a:srgbClr val="004B8D"/>
                  </a:solidFill>
                  <a:latin typeface="Arial" panose="020B0604020202020204" pitchFamily="34" charset="0"/>
                  <a:ea typeface="Cambria Math" panose="02040503050406030204" pitchFamily="18" charset="0"/>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800559" y="5382215"/>
                <a:ext cx="5102679" cy="736933"/>
              </a:xfrm>
              <a:prstGeom prst="rect">
                <a:avLst/>
              </a:prstGeom>
              <a:blipFill>
                <a:blip r:embed="rId4"/>
                <a:stretch>
                  <a:fillRect/>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7280905" y="4392066"/>
                <a:ext cx="3874394" cy="399661"/>
              </a:xfrm>
              <a:prstGeom prst="rect">
                <a:avLst/>
              </a:prstGeom>
              <a:solidFill>
                <a:schemeClr val="tx2">
                  <a:lumMod val="10000"/>
                  <a:lumOff val="90000"/>
                </a:schemeClr>
              </a:solidFill>
              <a:ln>
                <a:solidFill>
                  <a:schemeClr val="accent1"/>
                </a:solidFill>
              </a:ln>
            </p:spPr>
            <p:txBody>
              <a:bodyPr wrap="none" rtlCol="0">
                <a:spAutoFit/>
              </a:bodyPr>
              <a:lstStyle/>
              <a:p>
                <a14:m>
                  <m:oMath xmlns:m="http://schemas.openxmlformats.org/officeDocument/2006/math">
                    <m:acc>
                      <m:accPr>
                        <m:chr m:val="̂"/>
                        <m:ctrlPr>
                          <a:rPr lang="en-US" b="1" i="1" smtClean="0">
                            <a:solidFill>
                              <a:srgbClr val="FF0000"/>
                            </a:solidFill>
                            <a:latin typeface="Cambria Math" panose="02040503050406030204" pitchFamily="18" charset="0"/>
                            <a:cs typeface="Times New Roman" panose="02020603050405020304" pitchFamily="18" charset="0"/>
                          </a:rPr>
                        </m:ctrlPr>
                      </m:accPr>
                      <m:e>
                        <m:r>
                          <a:rPr lang="en-US" b="1" i="1" smtClean="0">
                            <a:solidFill>
                              <a:srgbClr val="FF0000"/>
                            </a:solidFill>
                            <a:latin typeface="Cambria Math" panose="02040503050406030204" pitchFamily="18" charset="0"/>
                            <a:cs typeface="Times New Roman" panose="02020603050405020304" pitchFamily="18" charset="0"/>
                          </a:rPr>
                          <m:t>𝒚</m:t>
                        </m:r>
                        <m:r>
                          <a:rPr lang="en-US" b="1" i="1" smtClean="0">
                            <a:solidFill>
                              <a:srgbClr val="FF0000"/>
                            </a:solidFill>
                            <a:latin typeface="Cambria Math" panose="02040503050406030204" pitchFamily="18" charset="0"/>
                            <a:cs typeface="Times New Roman" panose="02020603050405020304" pitchFamily="18" charset="0"/>
                          </a:rPr>
                          <m:t>′</m:t>
                        </m:r>
                      </m:e>
                    </m:acc>
                    <m:r>
                      <a:rPr lang="en-US" i="1">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ea typeface="Cambria Math" panose="02040503050406030204" pitchFamily="18" charset="0"/>
                          </a:rPr>
                        </m:ctrlPr>
                      </m:sSubPr>
                      <m:e>
                        <m:acc>
                          <m:accPr>
                            <m:chr m:val="̂"/>
                            <m:ctrlPr>
                              <a:rPr lang="en-US" b="0" i="1" smtClean="0">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rPr>
                              <m:t>β</m:t>
                            </m:r>
                          </m:e>
                        </m:acc>
                      </m:e>
                      <m:sub>
                        <m:r>
                          <a:rPr lang="en-US" i="1">
                            <a:latin typeface="Cambria Math" panose="02040503050406030204" pitchFamily="18" charset="0"/>
                            <a:ea typeface="Cambria Math" panose="02040503050406030204" pitchFamily="18" charset="0"/>
                          </a:rPr>
                          <m:t>0</m:t>
                        </m:r>
                      </m:sub>
                    </m:sSub>
                    <m:r>
                      <a:rPr lang="en-US" i="1">
                        <a:latin typeface="Cambria Math" panose="02040503050406030204" pitchFamily="18" charset="0"/>
                        <a:ea typeface="Cambria Math" panose="02040503050406030204" pitchFamily="18" charset="0"/>
                      </a:rPr>
                      <m:t>+</m:t>
                    </m:r>
                    <m:sSub>
                      <m:sSubPr>
                        <m:ctrlPr>
                          <a:rPr lang="en-US" b="1" i="1" smtClean="0">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rPr>
                              <m:t>β</m:t>
                            </m:r>
                          </m:e>
                        </m:acc>
                      </m:e>
                      <m:sub>
                        <m:r>
                          <a:rPr lang="en-US" b="0" i="1" smtClean="0">
                            <a:latin typeface="Cambria Math" panose="02040503050406030204" pitchFamily="18" charset="0"/>
                            <a:ea typeface="Cambria Math" panose="02040503050406030204" pitchFamily="18" charset="0"/>
                          </a:rPr>
                          <m:t>1</m:t>
                        </m:r>
                      </m:sub>
                    </m:sSub>
                    <m:r>
                      <a:rPr lang="en-US" b="1" i="1" smtClean="0">
                        <a:solidFill>
                          <a:srgbClr val="004B8D"/>
                        </a:solidFill>
                        <a:latin typeface="Cambria Math" panose="02040503050406030204" pitchFamily="18" charset="0"/>
                        <a:ea typeface="Cambria Math" panose="02040503050406030204" pitchFamily="18" charset="0"/>
                      </a:rPr>
                      <m:t>𝒂</m:t>
                    </m:r>
                  </m:oMath>
                </a14:m>
                <a:r>
                  <a:rPr lang="en-US" b="1" i="1" dirty="0">
                    <a:solidFill>
                      <a:srgbClr val="004B8D"/>
                    </a:solidFill>
                    <a:latin typeface="Arial" panose="020B0604020202020204" pitchFamily="34" charset="0"/>
                    <a:ea typeface="Cambria Math" panose="02040503050406030204" pitchFamily="18" charset="0"/>
                  </a:rPr>
                  <a:t>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𝜀</m:t>
                        </m:r>
                      </m:sub>
                    </m:sSub>
                    <m:r>
                      <a:rPr lang="en-US" i="1">
                        <a:latin typeface="Cambria Math" panose="02040503050406030204" pitchFamily="18" charset="0"/>
                      </a:rPr>
                      <m:t>𝑍</m:t>
                    </m:r>
                    <m:r>
                      <a:rPr lang="en-US" i="1">
                        <a:latin typeface="Cambria Math" panose="02040503050406030204" pitchFamily="18" charset="0"/>
                      </a:rPr>
                      <m:t>+</m:t>
                    </m:r>
                    <m:r>
                      <a:rPr lang="en-US" i="1">
                        <a:latin typeface="Cambria Math" panose="02040503050406030204" pitchFamily="18" charset="0"/>
                      </a:rPr>
                      <m:t>𝜇</m:t>
                    </m:r>
                    <m:r>
                      <a:rPr lang="en-US" i="1">
                        <a:latin typeface="Cambria Math" panose="02040503050406030204" pitchFamily="18" charset="0"/>
                      </a:rPr>
                      <m:t>∼</m:t>
                    </m:r>
                    <m:r>
                      <a:rPr lang="en-US" i="1">
                        <a:latin typeface="Cambria Math" panose="02040503050406030204" pitchFamily="18" charset="0"/>
                      </a:rPr>
                      <m:t>𝑁</m:t>
                    </m:r>
                    <m:d>
                      <m:dPr>
                        <m:ctrlPr>
                          <a:rPr lang="en-US" i="1">
                            <a:latin typeface="Cambria Math" panose="02040503050406030204" pitchFamily="18" charset="0"/>
                          </a:rPr>
                        </m:ctrlPr>
                      </m:dPr>
                      <m:e>
                        <m:r>
                          <a:rPr lang="en-US" i="1">
                            <a:latin typeface="Cambria Math" panose="02040503050406030204" pitchFamily="18" charset="0"/>
                          </a:rPr>
                          <m:t>𝜇</m:t>
                        </m:r>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𝜎</m:t>
                            </m:r>
                          </m:e>
                          <m:sub>
                            <m:r>
                              <a:rPr lang="en-US" i="1">
                                <a:latin typeface="Cambria Math" panose="02040503050406030204" pitchFamily="18" charset="0"/>
                              </a:rPr>
                              <m:t>𝜀</m:t>
                            </m:r>
                          </m:sub>
                          <m:sup>
                            <m:r>
                              <a:rPr lang="en-US" i="1">
                                <a:latin typeface="Cambria Math" panose="02040503050406030204" pitchFamily="18" charset="0"/>
                              </a:rPr>
                              <m:t>2</m:t>
                            </m:r>
                          </m:sup>
                        </m:sSubSup>
                      </m:e>
                    </m:d>
                    <m:r>
                      <a:rPr lang="en-US" b="0" i="1" smtClean="0">
                        <a:latin typeface="Cambria Math" panose="02040503050406030204" pitchFamily="18" charset="0"/>
                      </a:rPr>
                      <m:t> </m:t>
                    </m:r>
                  </m:oMath>
                </a14:m>
                <a:endParaRPr lang="en-US" b="1" i="1" dirty="0">
                  <a:latin typeface="Arial" panose="020B0604020202020204" pitchFamily="34" charset="0"/>
                  <a:ea typeface="Cambria Math" panose="02040503050406030204" pitchFamily="18" charset="0"/>
                  <a:cs typeface="Arial" panose="020B0604020202020204" pitchFamily="34" charset="0"/>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7280905" y="4392066"/>
                <a:ext cx="3874394" cy="399661"/>
              </a:xfrm>
              <a:prstGeom prst="rect">
                <a:avLst/>
              </a:prstGeom>
              <a:blipFill>
                <a:blip r:embed="rId5"/>
                <a:stretch>
                  <a:fillRect l="-470" b="-13235"/>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7529361" y="4832302"/>
                <a:ext cx="3324562" cy="705962"/>
              </a:xfrm>
              <a:prstGeom prst="rect">
                <a:avLst/>
              </a:prstGeom>
              <a:solidFill>
                <a:schemeClr val="tx2">
                  <a:lumMod val="10000"/>
                  <a:lumOff val="90000"/>
                </a:schemeClr>
              </a:solidFill>
              <a:ln>
                <a:solidFill>
                  <a:schemeClr val="accent1"/>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𝑍</m:t>
                      </m:r>
                      <m:r>
                        <a:rPr lang="en-US" i="1">
                          <a:latin typeface="Cambria Math" panose="02040503050406030204" pitchFamily="18" charset="0"/>
                        </a:rPr>
                        <m:t>=</m:t>
                      </m:r>
                      <m:f>
                        <m:fPr>
                          <m:ctrlPr>
                            <a:rPr lang="en-US" i="1" dirty="0">
                              <a:latin typeface="Cambria Math" panose="02040503050406030204" pitchFamily="18" charset="0"/>
                            </a:rPr>
                          </m:ctrlPr>
                        </m:fPr>
                        <m:num>
                          <m:acc>
                            <m:accPr>
                              <m:chr m:val="̂"/>
                              <m:ctrlPr>
                                <a:rPr lang="en-US" i="1" dirty="0">
                                  <a:solidFill>
                                    <a:srgbClr val="FF0000"/>
                                  </a:solidFill>
                                  <a:latin typeface="Cambria Math" panose="02040503050406030204" pitchFamily="18" charset="0"/>
                                </a:rPr>
                              </m:ctrlPr>
                            </m:accPr>
                            <m:e>
                              <m:sSup>
                                <m:sSupPr>
                                  <m:ctrlPr>
                                    <a:rPr lang="en-US" i="1" dirty="0">
                                      <a:solidFill>
                                        <a:srgbClr val="FF0000"/>
                                      </a:solidFill>
                                      <a:latin typeface="Cambria Math" panose="02040503050406030204" pitchFamily="18" charset="0"/>
                                    </a:rPr>
                                  </m:ctrlPr>
                                </m:sSupPr>
                                <m:e>
                                  <m:r>
                                    <a:rPr lang="en-US" i="1" dirty="0">
                                      <a:solidFill>
                                        <a:srgbClr val="FF0000"/>
                                      </a:solidFill>
                                      <a:latin typeface="Cambria Math" panose="02040503050406030204" pitchFamily="18" charset="0"/>
                                    </a:rPr>
                                    <m:t>𝑦</m:t>
                                  </m:r>
                                </m:e>
                                <m:sup>
                                  <m:r>
                                    <a:rPr lang="en-US" i="1" dirty="0">
                                      <a:solidFill>
                                        <a:srgbClr val="FF0000"/>
                                      </a:solidFill>
                                      <a:latin typeface="Cambria Math" panose="02040503050406030204" pitchFamily="18" charset="0"/>
                                    </a:rPr>
                                    <m:t>′</m:t>
                                  </m:r>
                                </m:sup>
                              </m:sSup>
                            </m:e>
                          </m:acc>
                          <m:r>
                            <a:rPr lang="en-US" i="1" dirty="0">
                              <a:latin typeface="Cambria Math" panose="02040503050406030204" pitchFamily="18" charset="0"/>
                            </a:rPr>
                            <m:t>−</m:t>
                          </m:r>
                          <m:r>
                            <a:rPr lang="en-US" i="1" dirty="0">
                              <a:latin typeface="Cambria Math" panose="02040503050406030204" pitchFamily="18" charset="0"/>
                            </a:rPr>
                            <m:t>𝜇</m:t>
                          </m:r>
                        </m:num>
                        <m:den>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𝜀</m:t>
                              </m:r>
                            </m:sub>
                          </m:sSub>
                        </m:den>
                      </m:f>
                      <m:r>
                        <a:rPr lang="en-US" i="1" dirty="0">
                          <a:latin typeface="Cambria Math" panose="02040503050406030204" pitchFamily="18" charset="0"/>
                        </a:rPr>
                        <m:t>∼</m:t>
                      </m:r>
                      <m:r>
                        <a:rPr lang="en-US" i="1" dirty="0">
                          <a:latin typeface="Cambria Math" panose="02040503050406030204" pitchFamily="18" charset="0"/>
                        </a:rPr>
                        <m:t>𝑁</m:t>
                      </m:r>
                      <m:d>
                        <m:dPr>
                          <m:ctrlPr>
                            <a:rPr lang="en-US" i="1" dirty="0">
                              <a:latin typeface="Cambria Math" panose="02040503050406030204" pitchFamily="18" charset="0"/>
                            </a:rPr>
                          </m:ctrlPr>
                        </m:dPr>
                        <m:e>
                          <m:r>
                            <a:rPr lang="en-US" i="1" dirty="0">
                              <a:latin typeface="Cambria Math" panose="02040503050406030204" pitchFamily="18" charset="0"/>
                            </a:rPr>
                            <m:t>𝜇</m:t>
                          </m:r>
                          <m:r>
                            <a:rPr lang="en-US" i="1" dirty="0">
                              <a:latin typeface="Cambria Math" panose="02040503050406030204" pitchFamily="18" charset="0"/>
                            </a:rPr>
                            <m:t>=0,</m:t>
                          </m:r>
                          <m:sSubSup>
                            <m:sSubSupPr>
                              <m:ctrlPr>
                                <a:rPr lang="en-US" i="1">
                                  <a:latin typeface="Cambria Math" panose="02040503050406030204" pitchFamily="18" charset="0"/>
                                </a:rPr>
                              </m:ctrlPr>
                            </m:sSubSupPr>
                            <m:e>
                              <m:r>
                                <a:rPr lang="en-US" i="1">
                                  <a:latin typeface="Cambria Math" panose="02040503050406030204" pitchFamily="18" charset="0"/>
                                </a:rPr>
                                <m:t>𝜎</m:t>
                              </m:r>
                            </m:e>
                            <m:sub>
                              <m:r>
                                <a:rPr lang="en-US" i="1">
                                  <a:latin typeface="Cambria Math" panose="02040503050406030204" pitchFamily="18" charset="0"/>
                                </a:rPr>
                                <m:t>𝜀</m:t>
                              </m:r>
                              <m:r>
                                <a:rPr lang="en-US" i="1">
                                  <a:latin typeface="Cambria Math" panose="02040503050406030204" pitchFamily="18" charset="0"/>
                                </a:rPr>
                                <m:t> </m:t>
                              </m:r>
                            </m:sub>
                            <m:sup>
                              <m:r>
                                <a:rPr lang="en-US" i="1">
                                  <a:latin typeface="Cambria Math" panose="02040503050406030204" pitchFamily="18" charset="0"/>
                                </a:rPr>
                                <m:t>2</m:t>
                              </m:r>
                            </m:sup>
                          </m:sSubSup>
                          <m:r>
                            <a:rPr lang="en-US" i="1">
                              <a:latin typeface="Cambria Math" panose="02040503050406030204" pitchFamily="18" charset="0"/>
                            </a:rPr>
                            <m:t>=1</m:t>
                          </m:r>
                        </m:e>
                      </m:d>
                    </m:oMath>
                  </m:oMathPara>
                </a14:m>
                <a:br>
                  <a:rPr lang="en-US" i="1" dirty="0">
                    <a:latin typeface="Cambria Math" panose="02040503050406030204" pitchFamily="18" charset="0"/>
                  </a:rPr>
                </a:br>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7529361" y="4832302"/>
                <a:ext cx="3324562" cy="705962"/>
              </a:xfrm>
              <a:prstGeom prst="rect">
                <a:avLst/>
              </a:prstGeom>
              <a:blipFill>
                <a:blip r:embed="rId6"/>
                <a:stretch>
                  <a:fillRect/>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1921987" y="4554882"/>
                <a:ext cx="2859822" cy="407035"/>
              </a:xfrm>
              <a:prstGeom prst="rect">
                <a:avLst/>
              </a:prstGeom>
              <a:solidFill>
                <a:schemeClr val="tx2">
                  <a:lumMod val="10000"/>
                  <a:lumOff val="90000"/>
                </a:schemeClr>
              </a:solidFill>
              <a:ln>
                <a:solidFill>
                  <a:schemeClr val="accent1"/>
                </a:solidFill>
              </a:ln>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ea typeface="Cambria Math" panose="02040503050406030204" pitchFamily="18" charset="0"/>
                        </a:rPr>
                        <m:t>log</m:t>
                      </m:r>
                      <m:r>
                        <m:rPr>
                          <m:sty m:val="p"/>
                        </m:rPr>
                        <a:rPr lang="en-US">
                          <a:latin typeface="Cambria Math" panose="02040503050406030204" pitchFamily="18" charset="0"/>
                          <a:ea typeface="Cambria Math" panose="02040503050406030204" pitchFamily="18" charset="0"/>
                        </a:rPr>
                        <m:t>it</m:t>
                      </m:r>
                      <m:d>
                        <m:dPr>
                          <m:ctrlPr>
                            <a:rPr lang="en-US" i="1">
                              <a:latin typeface="Cambria Math" panose="02040503050406030204" pitchFamily="18" charset="0"/>
                              <a:ea typeface="Cambria Math" panose="02040503050406030204" pitchFamily="18" charset="0"/>
                            </a:rPr>
                          </m:ctrlPr>
                        </m:dPr>
                        <m:e>
                          <m:r>
                            <m:rPr>
                              <m:sty m:val="p"/>
                            </m:rPr>
                            <a:rPr lang="en-US">
                              <a:latin typeface="Cambria Math" panose="02040503050406030204" pitchFamily="18" charset="0"/>
                            </a:rPr>
                            <m:t>POD</m:t>
                          </m:r>
                          <m:d>
                            <m:dPr>
                              <m:ctrlPr>
                                <a:rPr lang="en-US" i="1">
                                  <a:latin typeface="Cambria Math" panose="02040503050406030204" pitchFamily="18" charset="0"/>
                                </a:rPr>
                              </m:ctrlPr>
                            </m:dPr>
                            <m:e>
                              <m:r>
                                <m:rPr>
                                  <m:sty m:val="p"/>
                                </m:rPr>
                                <a:rPr lang="en-US">
                                  <a:solidFill>
                                    <a:srgbClr val="004B8D"/>
                                  </a:solidFill>
                                  <a:latin typeface="Cambria Math" panose="02040503050406030204" pitchFamily="18" charset="0"/>
                                  <a:ea typeface="Cambria Math" panose="02040503050406030204" pitchFamily="18" charset="0"/>
                                </a:rPr>
                                <m:t>x</m:t>
                              </m:r>
                            </m:e>
                          </m:d>
                        </m:e>
                      </m:d>
                      <m:r>
                        <a:rPr lang="en-US" i="1">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ea typeface="Cambria Math" panose="02040503050406030204" pitchFamily="18" charset="0"/>
                            </a:rPr>
                          </m:ctrlPr>
                        </m:sSubPr>
                        <m:e>
                          <m:acc>
                            <m:accPr>
                              <m:chr m:val="̂"/>
                              <m:ctrlPr>
                                <a:rPr lang="en-US" b="0" i="1" smtClean="0">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rPr>
                                <m:t>β</m:t>
                              </m:r>
                            </m:e>
                          </m:acc>
                        </m:e>
                        <m:sub>
                          <m:r>
                            <a:rPr lang="en-US" i="1">
                              <a:latin typeface="Cambria Math" panose="02040503050406030204" pitchFamily="18" charset="0"/>
                              <a:ea typeface="Cambria Math" panose="02040503050406030204" pitchFamily="18" charset="0"/>
                            </a:rPr>
                            <m:t>0</m:t>
                          </m:r>
                        </m:sub>
                      </m:sSub>
                      <m:r>
                        <a:rPr lang="en-US" i="1">
                          <a:latin typeface="Cambria Math" panose="02040503050406030204" pitchFamily="18" charset="0"/>
                          <a:ea typeface="Cambria Math" panose="02040503050406030204" pitchFamily="18" charset="0"/>
                        </a:rPr>
                        <m:t>+</m:t>
                      </m:r>
                      <m:sSub>
                        <m:sSubPr>
                          <m:ctrlPr>
                            <a:rPr lang="en-US" b="1" i="1" smtClean="0">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rPr>
                                <m:t>β</m:t>
                              </m:r>
                            </m:e>
                          </m:acc>
                        </m:e>
                        <m:sub>
                          <m:r>
                            <a:rPr lang="en-US" b="0" i="1" smtClean="0">
                              <a:latin typeface="Cambria Math" panose="02040503050406030204" pitchFamily="18" charset="0"/>
                              <a:ea typeface="Cambria Math" panose="02040503050406030204" pitchFamily="18" charset="0"/>
                            </a:rPr>
                            <m:t>1</m:t>
                          </m:r>
                        </m:sub>
                      </m:sSub>
                      <m:r>
                        <a:rPr lang="en-US" b="0" i="1">
                          <a:solidFill>
                            <a:srgbClr val="004B8D"/>
                          </a:solidFill>
                          <a:latin typeface="Cambria Math" panose="02040503050406030204" pitchFamily="18" charset="0"/>
                          <a:ea typeface="Cambria Math" panose="02040503050406030204" pitchFamily="18" charset="0"/>
                        </a:rPr>
                        <m:t>𝑥</m:t>
                      </m:r>
                    </m:oMath>
                  </m:oMathPara>
                </a14:m>
                <a:endParaRPr lang="en-US" i="1" dirty="0">
                  <a:latin typeface="Arial" panose="020B0604020202020204" pitchFamily="34" charset="0"/>
                  <a:ea typeface="Cambria Math" panose="02040503050406030204" pitchFamily="18" charset="0"/>
                  <a:cs typeface="Arial" panose="020B0604020202020204" pitchFamily="34" charset="0"/>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1921987" y="4554882"/>
                <a:ext cx="2859822" cy="407035"/>
              </a:xfrm>
              <a:prstGeom prst="rect">
                <a:avLst/>
              </a:prstGeom>
              <a:blipFill>
                <a:blip r:embed="rId7"/>
                <a:stretch>
                  <a:fillRect b="-7246"/>
                </a:stretch>
              </a:blipFill>
              <a:ln>
                <a:solidFill>
                  <a:schemeClr val="accent1"/>
                </a:solidFill>
              </a:ln>
            </p:spPr>
            <p:txBody>
              <a:bodyPr/>
              <a:lstStyle/>
              <a:p>
                <a:r>
                  <a:rPr lang="en-US">
                    <a:noFill/>
                  </a:rPr>
                  <a:t> </a:t>
                </a:r>
              </a:p>
            </p:txBody>
          </p:sp>
        </mc:Fallback>
      </mc:AlternateContent>
      <p:grpSp>
        <p:nvGrpSpPr>
          <p:cNvPr id="35" name="Group 34"/>
          <p:cNvGrpSpPr/>
          <p:nvPr/>
        </p:nvGrpSpPr>
        <p:grpSpPr>
          <a:xfrm>
            <a:off x="6370928" y="1863523"/>
            <a:ext cx="5138961" cy="2435247"/>
            <a:chOff x="5114287" y="3696755"/>
            <a:chExt cx="5932401" cy="2870953"/>
          </a:xfrm>
        </p:grpSpPr>
        <p:grpSp>
          <p:nvGrpSpPr>
            <p:cNvPr id="37" name="Group 36"/>
            <p:cNvGrpSpPr/>
            <p:nvPr/>
          </p:nvGrpSpPr>
          <p:grpSpPr>
            <a:xfrm>
              <a:off x="5114287" y="3696755"/>
              <a:ext cx="5932401" cy="2870953"/>
              <a:chOff x="5114287" y="3696755"/>
              <a:chExt cx="5932401" cy="2870953"/>
            </a:xfrm>
          </p:grpSpPr>
          <p:grpSp>
            <p:nvGrpSpPr>
              <p:cNvPr id="40" name="Group 39">
                <a:extLst>
                  <a:ext uri="{FF2B5EF4-FFF2-40B4-BE49-F238E27FC236}">
                    <a16:creationId xmlns:a16="http://schemas.microsoft.com/office/drawing/2014/main" id="{7A4429D4-2746-41B5-B9B0-2AF3CBE5A7B5}"/>
                  </a:ext>
                </a:extLst>
              </p:cNvPr>
              <p:cNvGrpSpPr/>
              <p:nvPr/>
            </p:nvGrpSpPr>
            <p:grpSpPr>
              <a:xfrm>
                <a:off x="5114287" y="3696755"/>
                <a:ext cx="5932401" cy="2716650"/>
                <a:chOff x="628650" y="1287312"/>
                <a:chExt cx="8375385" cy="3783672"/>
              </a:xfrm>
            </p:grpSpPr>
            <p:pic>
              <p:nvPicPr>
                <p:cNvPr id="43" name="Picture 8">
                  <a:extLst>
                    <a:ext uri="{FF2B5EF4-FFF2-40B4-BE49-F238E27FC236}">
                      <a16:creationId xmlns:a16="http://schemas.microsoft.com/office/drawing/2014/main" id="{BEF4D285-0DEB-4FD9-8D13-53B8259DD74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650" y="1366927"/>
                  <a:ext cx="5184791" cy="3704057"/>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BF0A1F9C-1AD5-45AF-98FA-5C95DB7B10BC}"/>
                    </a:ext>
                  </a:extLst>
                </p:cNvPr>
                <p:cNvSpPr txBox="1"/>
                <p:nvPr/>
              </p:nvSpPr>
              <p:spPr>
                <a:xfrm>
                  <a:off x="6280953" y="1287312"/>
                  <a:ext cx="2723082" cy="292064"/>
                </a:xfrm>
                <a:prstGeom prst="rect">
                  <a:avLst/>
                </a:prstGeom>
                <a:noFill/>
              </p:spPr>
              <p:txBody>
                <a:bodyPr wrap="none" rtlCol="0">
                  <a:spAutoFit/>
                </a:bodyPr>
                <a:lstStyle/>
                <a:p>
                  <a:r>
                    <a:rPr lang="en-US" sz="1400" dirty="0">
                      <a:solidFill>
                        <a:srgbClr val="0000FF"/>
                      </a:solidFill>
                    </a:rPr>
                    <a:t>Probability of Detection Curve</a:t>
                  </a:r>
                </a:p>
              </p:txBody>
            </p:sp>
            <p:cxnSp>
              <p:nvCxnSpPr>
                <p:cNvPr id="45" name="Straight Arrow Connector 44">
                  <a:extLst>
                    <a:ext uri="{FF2B5EF4-FFF2-40B4-BE49-F238E27FC236}">
                      <a16:creationId xmlns:a16="http://schemas.microsoft.com/office/drawing/2014/main" id="{9854E641-BFAE-4E72-AFD9-C57883CDDA42}"/>
                    </a:ext>
                  </a:extLst>
                </p:cNvPr>
                <p:cNvCxnSpPr>
                  <a:cxnSpLocks/>
                  <a:stCxn id="44" idx="1"/>
                </p:cNvCxnSpPr>
                <p:nvPr/>
              </p:nvCxnSpPr>
              <p:spPr>
                <a:xfrm flipH="1">
                  <a:off x="5552627" y="1441201"/>
                  <a:ext cx="728326" cy="150984"/>
                </a:xfrm>
                <a:prstGeom prst="straightConnector1">
                  <a:avLst/>
                </a:prstGeom>
                <a:ln>
                  <a:solidFill>
                    <a:srgbClr val="0000FF"/>
                  </a:solidFill>
                  <a:tailEnd type="triangle"/>
                </a:ln>
              </p:spPr>
              <p:style>
                <a:lnRef idx="1">
                  <a:schemeClr val="dk1"/>
                </a:lnRef>
                <a:fillRef idx="0">
                  <a:schemeClr val="dk1"/>
                </a:fillRef>
                <a:effectRef idx="0">
                  <a:schemeClr val="dk1"/>
                </a:effectRef>
                <a:fontRef idx="minor">
                  <a:schemeClr val="tx1"/>
                </a:fontRef>
              </p:style>
            </p:cxnSp>
          </p:grpSp>
          <p:sp>
            <p:nvSpPr>
              <p:cNvPr id="41" name="TextBox 40">
                <a:extLst>
                  <a:ext uri="{FF2B5EF4-FFF2-40B4-BE49-F238E27FC236}">
                    <a16:creationId xmlns:a16="http://schemas.microsoft.com/office/drawing/2014/main" id="{B42E263C-BFF7-48FB-8F25-467BA8572054}"/>
                  </a:ext>
                </a:extLst>
              </p:cNvPr>
              <p:cNvSpPr txBox="1"/>
              <p:nvPr/>
            </p:nvSpPr>
            <p:spPr>
              <a:xfrm>
                <a:off x="6389282" y="6290709"/>
                <a:ext cx="1280160" cy="276999"/>
              </a:xfrm>
              <a:prstGeom prst="rect">
                <a:avLst/>
              </a:prstGeom>
              <a:solidFill>
                <a:schemeClr val="bg1"/>
              </a:solidFill>
            </p:spPr>
            <p:txBody>
              <a:bodyPr wrap="none" rtlCol="0">
                <a:spAutoFit/>
              </a:bodyPr>
              <a:lstStyle/>
              <a:p>
                <a:r>
                  <a:rPr lang="en-US" sz="1200" dirty="0"/>
                  <a:t>X = Defect Size (a)</a:t>
                </a:r>
              </a:p>
            </p:txBody>
          </p:sp>
        </p:grpSp>
        <p:sp>
          <p:nvSpPr>
            <p:cNvPr id="39" name="TextBox 38">
              <a:extLst>
                <a:ext uri="{FF2B5EF4-FFF2-40B4-BE49-F238E27FC236}">
                  <a16:creationId xmlns:a16="http://schemas.microsoft.com/office/drawing/2014/main" id="{DA8D227D-944A-4E30-A567-2D4A8F298A2F}"/>
                </a:ext>
              </a:extLst>
            </p:cNvPr>
            <p:cNvSpPr txBox="1"/>
            <p:nvPr/>
          </p:nvSpPr>
          <p:spPr>
            <a:xfrm rot="16200000">
              <a:off x="4283008" y="4804826"/>
              <a:ext cx="1967360" cy="276999"/>
            </a:xfrm>
            <a:prstGeom prst="rect">
              <a:avLst/>
            </a:prstGeom>
            <a:solidFill>
              <a:schemeClr val="bg1"/>
            </a:solidFill>
          </p:spPr>
          <p:txBody>
            <a:bodyPr wrap="square" rtlCol="0">
              <a:spAutoFit/>
            </a:bodyPr>
            <a:lstStyle/>
            <a:p>
              <a:r>
                <a:rPr lang="en-US" sz="1200" dirty="0"/>
                <a:t>Probability of Detection</a:t>
              </a:r>
            </a:p>
          </p:txBody>
        </p:sp>
      </p:grpSp>
      <p:sp>
        <p:nvSpPr>
          <p:cNvPr id="54" name="Rectangle 53"/>
          <p:cNvSpPr/>
          <p:nvPr/>
        </p:nvSpPr>
        <p:spPr>
          <a:xfrm>
            <a:off x="2288264" y="1470922"/>
            <a:ext cx="1621072" cy="369332"/>
          </a:xfrm>
          <a:prstGeom prst="rect">
            <a:avLst/>
          </a:prstGeom>
        </p:spPr>
        <p:txBody>
          <a:bodyPr wrap="square">
            <a:spAutoFit/>
          </a:bodyPr>
          <a:lstStyle/>
          <a:p>
            <a:pPr lvl="1"/>
            <a:r>
              <a:rPr lang="en-US" b="1" dirty="0"/>
              <a:t>Hit/Miss</a:t>
            </a:r>
          </a:p>
        </p:txBody>
      </p:sp>
      <p:sp>
        <p:nvSpPr>
          <p:cNvPr id="55" name="Rectangle 54"/>
          <p:cNvSpPr/>
          <p:nvPr/>
        </p:nvSpPr>
        <p:spPr>
          <a:xfrm>
            <a:off x="7663926" y="1470922"/>
            <a:ext cx="2194640" cy="369332"/>
          </a:xfrm>
          <a:prstGeom prst="rect">
            <a:avLst/>
          </a:prstGeom>
        </p:spPr>
        <p:txBody>
          <a:bodyPr wrap="none">
            <a:spAutoFit/>
          </a:bodyPr>
          <a:lstStyle/>
          <a:p>
            <a:pPr lvl="1"/>
            <a:r>
              <a:rPr lang="en-US" b="1" dirty="0"/>
              <a:t>Signal-Response</a:t>
            </a:r>
          </a:p>
        </p:txBody>
      </p:sp>
      <mc:AlternateContent xmlns:mc="http://schemas.openxmlformats.org/markup-compatibility/2006" xmlns:a14="http://schemas.microsoft.com/office/drawing/2010/main">
        <mc:Choice Requires="a14">
          <p:sp>
            <p:nvSpPr>
              <p:cNvPr id="57" name="TextBox 56"/>
              <p:cNvSpPr txBox="1"/>
              <p:nvPr/>
            </p:nvSpPr>
            <p:spPr>
              <a:xfrm>
                <a:off x="7239351" y="5578839"/>
                <a:ext cx="3904581" cy="740844"/>
              </a:xfrm>
              <a:prstGeom prst="rect">
                <a:avLst/>
              </a:prstGeom>
              <a:solidFill>
                <a:schemeClr val="tx2">
                  <a:lumMod val="10000"/>
                  <a:lumOff val="90000"/>
                </a:schemeClr>
              </a:solidFill>
              <a:ln>
                <a:solidFill>
                  <a:schemeClr val="accent1"/>
                </a:solidFill>
              </a:ln>
            </p:spPr>
            <p:txBody>
              <a:bodyPr wrap="square" rtlCol="0">
                <a:spAutoFit/>
              </a:bodyPr>
              <a:lstStyle/>
              <a:p>
                <a:pPr/>
                <a14:m>
                  <m:oMathPara xmlns:m="http://schemas.openxmlformats.org/officeDocument/2006/math">
                    <m:oMathParaPr>
                      <m:jc m:val="left"/>
                    </m:oMathParaPr>
                    <m:oMath xmlns:m="http://schemas.openxmlformats.org/officeDocument/2006/math">
                      <m:r>
                        <a:rPr lang="en-US" i="1">
                          <a:latin typeface="Cambria Math" panose="02040503050406030204" pitchFamily="18" charset="0"/>
                        </a:rPr>
                        <m:t>𝑃𝑂𝐷</m:t>
                      </m:r>
                      <m:d>
                        <m:dPr>
                          <m:ctrlPr>
                            <a:rPr lang="en-US" i="1">
                              <a:latin typeface="Cambria Math" panose="02040503050406030204" pitchFamily="18" charset="0"/>
                            </a:rPr>
                          </m:ctrlPr>
                        </m:dPr>
                        <m:e>
                          <m:r>
                            <a:rPr lang="en-US" i="1">
                              <a:latin typeface="Cambria Math" panose="02040503050406030204" pitchFamily="18" charset="0"/>
                            </a:rPr>
                            <m:t>𝑎</m:t>
                          </m:r>
                        </m:e>
                      </m:d>
                      <m:r>
                        <a:rPr lang="en-US" i="1">
                          <a:latin typeface="Cambria Math" panose="02040503050406030204" pitchFamily="18" charset="0"/>
                        </a:rPr>
                        <m:t>=</m:t>
                      </m:r>
                      <m:r>
                        <m:rPr>
                          <m:sty m:val="p"/>
                        </m:rPr>
                        <a:rPr lang="en-US">
                          <a:latin typeface="Cambria Math" panose="02040503050406030204" pitchFamily="18" charset="0"/>
                        </a:rPr>
                        <m:t>Φ</m:t>
                      </m:r>
                      <m:d>
                        <m:dPr>
                          <m:ctrlPr>
                            <a:rPr lang="en-US" i="1">
                              <a:latin typeface="Cambria Math" panose="02040503050406030204" pitchFamily="18" charset="0"/>
                            </a:rPr>
                          </m:ctrlPr>
                        </m:dPr>
                        <m:e>
                          <m:r>
                            <a:rPr lang="en-US" i="1">
                              <a:latin typeface="Cambria Math" panose="02040503050406030204" pitchFamily="18" charset="0"/>
                            </a:rPr>
                            <m:t>𝑍</m:t>
                          </m:r>
                        </m:e>
                      </m:d>
                      <m:r>
                        <a:rPr lang="en-US" i="1">
                          <a:latin typeface="Cambria Math" panose="02040503050406030204" pitchFamily="18" charset="0"/>
                        </a:rPr>
                        <m:t>=</m:t>
                      </m:r>
                      <m:r>
                        <m:rPr>
                          <m:sty m:val="p"/>
                        </m:rPr>
                        <a:rPr lang="en-US">
                          <a:latin typeface="Cambria Math" panose="02040503050406030204" pitchFamily="18" charset="0"/>
                        </a:rPr>
                        <m:t>Φ</m:t>
                      </m:r>
                      <m:d>
                        <m:dPr>
                          <m:ctrlPr>
                            <a:rPr lang="en-US" i="1">
                              <a:latin typeface="Cambria Math" panose="02040503050406030204" pitchFamily="18" charset="0"/>
                            </a:rPr>
                          </m:ctrlPr>
                        </m:dPr>
                        <m:e>
                          <m:f>
                            <m:fPr>
                              <m:ctrlPr>
                                <a:rPr lang="en-US" i="1" dirty="0">
                                  <a:latin typeface="Cambria Math" panose="02040503050406030204" pitchFamily="18" charset="0"/>
                                </a:rPr>
                              </m:ctrlPr>
                            </m:fPr>
                            <m:num>
                              <m:r>
                                <a:rPr lang="en-US" i="1" dirty="0">
                                  <a:latin typeface="Cambria Math" panose="02040503050406030204" pitchFamily="18" charset="0"/>
                                </a:rPr>
                                <m:t>𝑓</m:t>
                              </m:r>
                              <m:d>
                                <m:dPr>
                                  <m:ctrlPr>
                                    <a:rPr lang="en-US" i="1" dirty="0">
                                      <a:latin typeface="Cambria Math" panose="02040503050406030204" pitchFamily="18" charset="0"/>
                                    </a:rPr>
                                  </m:ctrlPr>
                                </m:dPr>
                                <m:e>
                                  <m:r>
                                    <a:rPr lang="en-US" i="1" dirty="0">
                                      <a:solidFill>
                                        <a:srgbClr val="0000FF"/>
                                      </a:solidFill>
                                      <a:latin typeface="Cambria Math" panose="02040503050406030204" pitchFamily="18" charset="0"/>
                                    </a:rPr>
                                    <m:t>𝑎</m:t>
                                  </m:r>
                                </m:e>
                              </m:d>
                              <m:r>
                                <a:rPr lang="en-US" i="1" dirty="0">
                                  <a:solidFill>
                                    <a:srgbClr val="0000FF"/>
                                  </a:solidFill>
                                  <a:latin typeface="Cambria Math" panose="02040503050406030204" pitchFamily="18" charset="0"/>
                                </a:rPr>
                                <m:t>−</m:t>
                              </m:r>
                              <m:acc>
                                <m:accPr>
                                  <m:chr m:val="̂"/>
                                  <m:ctrlPr>
                                    <a:rPr lang="en-US" i="1" dirty="0">
                                      <a:latin typeface="Cambria Math" panose="02040503050406030204" pitchFamily="18" charset="0"/>
                                    </a:rPr>
                                  </m:ctrlPr>
                                </m:accPr>
                                <m:e>
                                  <m:sSub>
                                    <m:sSubPr>
                                      <m:ctrlPr>
                                        <a:rPr lang="en-US" i="1" dirty="0">
                                          <a:latin typeface="Cambria Math" panose="02040503050406030204" pitchFamily="18" charset="0"/>
                                        </a:rPr>
                                      </m:ctrlPr>
                                    </m:sSubPr>
                                    <m:e>
                                      <m:r>
                                        <a:rPr lang="en-US" i="1" dirty="0">
                                          <a:latin typeface="Cambria Math" panose="02040503050406030204" pitchFamily="18" charset="0"/>
                                        </a:rPr>
                                        <m:t>𝜇</m:t>
                                      </m:r>
                                    </m:e>
                                    <m:sub>
                                      <m:r>
                                        <a:rPr lang="en-US" i="1" dirty="0">
                                          <a:latin typeface="Cambria Math" panose="02040503050406030204" pitchFamily="18" charset="0"/>
                                        </a:rPr>
                                        <m:t>𝑝𝑜𝑑</m:t>
                                      </m:r>
                                    </m:sub>
                                  </m:sSub>
                                </m:e>
                              </m:acc>
                            </m:num>
                            <m:den>
                              <m:acc>
                                <m:accPr>
                                  <m:chr m:val="̂"/>
                                  <m:ctrlPr>
                                    <a:rPr lang="en-US" i="1" dirty="0">
                                      <a:latin typeface="Cambria Math" panose="02040503050406030204" pitchFamily="18" charset="0"/>
                                    </a:rPr>
                                  </m:ctrlPr>
                                </m:accPr>
                                <m:e>
                                  <m:sSub>
                                    <m:sSubPr>
                                      <m:ctrlPr>
                                        <a:rPr lang="en-US" i="1" dirty="0">
                                          <a:latin typeface="Cambria Math" panose="02040503050406030204" pitchFamily="18" charset="0"/>
                                        </a:rPr>
                                      </m:ctrlPr>
                                    </m:sSubPr>
                                    <m:e>
                                      <m:r>
                                        <a:rPr lang="en-US" i="1" dirty="0">
                                          <a:latin typeface="Cambria Math" panose="02040503050406030204" pitchFamily="18" charset="0"/>
                                        </a:rPr>
                                        <m:t>𝜎</m:t>
                                      </m:r>
                                    </m:e>
                                    <m:sub>
                                      <m:r>
                                        <a:rPr lang="en-US" i="1" dirty="0">
                                          <a:latin typeface="Cambria Math" panose="02040503050406030204" pitchFamily="18" charset="0"/>
                                        </a:rPr>
                                        <m:t>𝑝𝑜𝑑</m:t>
                                      </m:r>
                                    </m:sub>
                                  </m:sSub>
                                </m:e>
                              </m:acc>
                            </m:den>
                          </m:f>
                        </m:e>
                      </m:d>
                    </m:oMath>
                  </m:oMathPara>
                </a14:m>
                <a:endParaRPr lang="en-US" dirty="0"/>
              </a:p>
            </p:txBody>
          </p:sp>
        </mc:Choice>
        <mc:Fallback xmlns="">
          <p:sp>
            <p:nvSpPr>
              <p:cNvPr id="57" name="TextBox 56"/>
              <p:cNvSpPr txBox="1">
                <a:spLocks noRot="1" noChangeAspect="1" noMove="1" noResize="1" noEditPoints="1" noAdjustHandles="1" noChangeArrowheads="1" noChangeShapeType="1" noTextEdit="1"/>
              </p:cNvSpPr>
              <p:nvPr/>
            </p:nvSpPr>
            <p:spPr>
              <a:xfrm>
                <a:off x="7239351" y="5578839"/>
                <a:ext cx="3904581" cy="740844"/>
              </a:xfrm>
              <a:prstGeom prst="rect">
                <a:avLst/>
              </a:prstGeom>
              <a:blipFill>
                <a:blip r:embed="rId9"/>
                <a:stretch>
                  <a:fillRect/>
                </a:stretch>
              </a:blipFill>
              <a:ln>
                <a:solidFill>
                  <a:schemeClr val="accent1"/>
                </a:solidFill>
              </a:ln>
            </p:spPr>
            <p:txBody>
              <a:bodyPr/>
              <a:lstStyle/>
              <a:p>
                <a:r>
                  <a:rPr lang="en-US">
                    <a:noFill/>
                  </a:rPr>
                  <a:t> </a:t>
                </a:r>
              </a:p>
            </p:txBody>
          </p:sp>
        </mc:Fallback>
      </mc:AlternateContent>
      <p:sp>
        <p:nvSpPr>
          <p:cNvPr id="22" name="TextBox 21">
            <a:extLst>
              <a:ext uri="{FF2B5EF4-FFF2-40B4-BE49-F238E27FC236}">
                <a16:creationId xmlns:a16="http://schemas.microsoft.com/office/drawing/2014/main" id="{BF0A1F9C-1AD5-45AF-98FA-5C95DB7B10BC}"/>
              </a:ext>
            </a:extLst>
          </p:cNvPr>
          <p:cNvSpPr txBox="1"/>
          <p:nvPr/>
        </p:nvSpPr>
        <p:spPr>
          <a:xfrm>
            <a:off x="3665949" y="1439724"/>
            <a:ext cx="1670826" cy="177875"/>
          </a:xfrm>
          <a:prstGeom prst="rect">
            <a:avLst/>
          </a:prstGeom>
          <a:noFill/>
        </p:spPr>
        <p:txBody>
          <a:bodyPr wrap="none" rtlCol="0">
            <a:spAutoFit/>
          </a:bodyPr>
          <a:lstStyle/>
          <a:p>
            <a:r>
              <a:rPr lang="en-US" sz="1400" dirty="0">
                <a:solidFill>
                  <a:srgbClr val="0000FF"/>
                </a:solidFill>
              </a:rPr>
              <a:t>Probability of Detection Curve</a:t>
            </a:r>
          </a:p>
        </p:txBody>
      </p:sp>
      <p:cxnSp>
        <p:nvCxnSpPr>
          <p:cNvPr id="23" name="Straight Arrow Connector 22">
            <a:extLst>
              <a:ext uri="{FF2B5EF4-FFF2-40B4-BE49-F238E27FC236}">
                <a16:creationId xmlns:a16="http://schemas.microsoft.com/office/drawing/2014/main" id="{9854E641-BFAE-4E72-AFD9-C57883CDDA42}"/>
              </a:ext>
            </a:extLst>
          </p:cNvPr>
          <p:cNvCxnSpPr>
            <a:cxnSpLocks/>
          </p:cNvCxnSpPr>
          <p:nvPr/>
        </p:nvCxnSpPr>
        <p:spPr>
          <a:xfrm flipH="1">
            <a:off x="3877125" y="1617599"/>
            <a:ext cx="147458" cy="528803"/>
          </a:xfrm>
          <a:prstGeom prst="straightConnector1">
            <a:avLst/>
          </a:prstGeom>
          <a:ln>
            <a:solidFill>
              <a:srgbClr val="0000FF"/>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1252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F3E77-25A4-6939-7E61-C8B940617BCA}"/>
              </a:ext>
            </a:extLst>
          </p:cNvPr>
          <p:cNvSpPr>
            <a:spLocks noGrp="1"/>
          </p:cNvSpPr>
          <p:nvPr>
            <p:ph type="title"/>
          </p:nvPr>
        </p:nvSpPr>
        <p:spPr/>
        <p:txBody>
          <a:bodyPr/>
          <a:lstStyle/>
          <a:p>
            <a:r>
              <a:rPr lang="en-US" dirty="0"/>
              <a:t>(3) Estimate a 95% confidence interval on the probability curve.</a:t>
            </a:r>
          </a:p>
        </p:txBody>
      </p:sp>
      <p:grpSp>
        <p:nvGrpSpPr>
          <p:cNvPr id="3" name="Group 2">
            <a:extLst>
              <a:ext uri="{FF2B5EF4-FFF2-40B4-BE49-F238E27FC236}">
                <a16:creationId xmlns:a16="http://schemas.microsoft.com/office/drawing/2014/main" id="{F1AAF9F2-CB71-C1FC-FEB6-65DEF303F748}"/>
              </a:ext>
            </a:extLst>
          </p:cNvPr>
          <p:cNvGrpSpPr/>
          <p:nvPr/>
        </p:nvGrpSpPr>
        <p:grpSpPr>
          <a:xfrm>
            <a:off x="1014122" y="1840254"/>
            <a:ext cx="4441371" cy="2789464"/>
            <a:chOff x="889529" y="1845114"/>
            <a:chExt cx="4441371" cy="2789464"/>
          </a:xfrm>
        </p:grpSpPr>
        <p:pic>
          <p:nvPicPr>
            <p:cNvPr id="4" name="Picture 3" descr="Chart, line chart&#10;&#10;Description automatically generated">
              <a:extLst>
                <a:ext uri="{FF2B5EF4-FFF2-40B4-BE49-F238E27FC236}">
                  <a16:creationId xmlns:a16="http://schemas.microsoft.com/office/drawing/2014/main" id="{517D1C7A-B71D-9B55-4799-D20B89A71286}"/>
                </a:ext>
              </a:extLst>
            </p:cNvPr>
            <p:cNvPicPr>
              <a:picLocks noChangeAspect="1"/>
            </p:cNvPicPr>
            <p:nvPr/>
          </p:nvPicPr>
          <p:blipFill rotWithShape="1">
            <a:blip r:embed="rId2"/>
            <a:srcRect l="50141" t="49164" r="-92"/>
            <a:stretch/>
          </p:blipFill>
          <p:spPr>
            <a:xfrm>
              <a:off x="889529" y="1845114"/>
              <a:ext cx="4441371" cy="2789464"/>
            </a:xfrm>
            <a:prstGeom prst="rect">
              <a:avLst/>
            </a:prstGeom>
          </p:spPr>
        </p:pic>
        <p:sp>
          <p:nvSpPr>
            <p:cNvPr id="5" name="TextBox 4">
              <a:extLst>
                <a:ext uri="{FF2B5EF4-FFF2-40B4-BE49-F238E27FC236}">
                  <a16:creationId xmlns:a16="http://schemas.microsoft.com/office/drawing/2014/main" id="{ACF4BC49-D73F-A284-A668-B242AE75A2F0}"/>
                </a:ext>
              </a:extLst>
            </p:cNvPr>
            <p:cNvSpPr txBox="1"/>
            <p:nvPr/>
          </p:nvSpPr>
          <p:spPr>
            <a:xfrm>
              <a:off x="2075176" y="2346476"/>
              <a:ext cx="1176560" cy="738664"/>
            </a:xfrm>
            <a:prstGeom prst="rect">
              <a:avLst/>
            </a:prstGeom>
            <a:noFill/>
          </p:spPr>
          <p:txBody>
            <a:bodyPr wrap="square" rtlCol="0">
              <a:spAutoFit/>
            </a:bodyPr>
            <a:lstStyle/>
            <a:p>
              <a:r>
                <a:rPr lang="en-US" sz="1400" dirty="0">
                  <a:solidFill>
                    <a:srgbClr val="0000FF"/>
                  </a:solidFill>
                </a:rPr>
                <a:t>Probability of Detection Curve</a:t>
              </a:r>
            </a:p>
          </p:txBody>
        </p:sp>
        <p:sp>
          <p:nvSpPr>
            <p:cNvPr id="6" name="TextBox 5">
              <a:extLst>
                <a:ext uri="{FF2B5EF4-FFF2-40B4-BE49-F238E27FC236}">
                  <a16:creationId xmlns:a16="http://schemas.microsoft.com/office/drawing/2014/main" id="{BE34C7A3-1887-4473-119B-9C701585C1A7}"/>
                </a:ext>
              </a:extLst>
            </p:cNvPr>
            <p:cNvSpPr txBox="1"/>
            <p:nvPr/>
          </p:nvSpPr>
          <p:spPr>
            <a:xfrm>
              <a:off x="3744674" y="2601937"/>
              <a:ext cx="1093288" cy="954107"/>
            </a:xfrm>
            <a:prstGeom prst="rect">
              <a:avLst/>
            </a:prstGeom>
            <a:noFill/>
          </p:spPr>
          <p:txBody>
            <a:bodyPr wrap="square" rtlCol="0">
              <a:spAutoFit/>
            </a:bodyPr>
            <a:lstStyle/>
            <a:p>
              <a:r>
                <a:rPr lang="en-US" sz="1400" dirty="0">
                  <a:solidFill>
                    <a:schemeClr val="accent3">
                      <a:lumMod val="75000"/>
                    </a:schemeClr>
                  </a:solidFill>
                </a:rPr>
                <a:t>95% Confidence Interval Curve</a:t>
              </a:r>
            </a:p>
          </p:txBody>
        </p:sp>
        <p:sp>
          <p:nvSpPr>
            <p:cNvPr id="7" name="TextBox 6">
              <a:extLst>
                <a:ext uri="{FF2B5EF4-FFF2-40B4-BE49-F238E27FC236}">
                  <a16:creationId xmlns:a16="http://schemas.microsoft.com/office/drawing/2014/main" id="{1A0DA42E-3CBD-E23D-43E1-000B950D5EF7}"/>
                </a:ext>
              </a:extLst>
            </p:cNvPr>
            <p:cNvSpPr txBox="1"/>
            <p:nvPr/>
          </p:nvSpPr>
          <p:spPr>
            <a:xfrm>
              <a:off x="3211814" y="3941544"/>
              <a:ext cx="316967" cy="213450"/>
            </a:xfrm>
            <a:prstGeom prst="rect">
              <a:avLst/>
            </a:prstGeom>
            <a:noFill/>
          </p:spPr>
          <p:txBody>
            <a:bodyPr wrap="none" rtlCol="0">
              <a:spAutoFit/>
            </a:bodyPr>
            <a:lstStyle/>
            <a:p>
              <a:r>
                <a:rPr lang="en-US" dirty="0">
                  <a:solidFill>
                    <a:srgbClr val="FF0000"/>
                  </a:solidFill>
                </a:rPr>
                <a:t>a</a:t>
              </a:r>
              <a:r>
                <a:rPr lang="en-US" baseline="-25000" dirty="0">
                  <a:solidFill>
                    <a:srgbClr val="FF0000"/>
                  </a:solidFill>
                </a:rPr>
                <a:t>90</a:t>
              </a:r>
              <a:endParaRPr lang="en-US" dirty="0">
                <a:solidFill>
                  <a:srgbClr val="FF0000"/>
                </a:solidFill>
              </a:endParaRPr>
            </a:p>
          </p:txBody>
        </p:sp>
      </p:grpSp>
      <p:cxnSp>
        <p:nvCxnSpPr>
          <p:cNvPr id="8" name="Straight Connector 7">
            <a:extLst>
              <a:ext uri="{FF2B5EF4-FFF2-40B4-BE49-F238E27FC236}">
                <a16:creationId xmlns:a16="http://schemas.microsoft.com/office/drawing/2014/main" id="{818624AF-6E72-C642-F0EF-5D9D552ACF8A}"/>
              </a:ext>
            </a:extLst>
          </p:cNvPr>
          <p:cNvCxnSpPr/>
          <p:nvPr/>
        </p:nvCxnSpPr>
        <p:spPr>
          <a:xfrm>
            <a:off x="6249354" y="1562100"/>
            <a:ext cx="0" cy="4557048"/>
          </a:xfrm>
          <a:prstGeom prst="line">
            <a:avLst/>
          </a:prstGeom>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76F68436-BE29-E6CA-0E2B-C83CB234F1DA}"/>
              </a:ext>
            </a:extLst>
          </p:cNvPr>
          <p:cNvSpPr/>
          <p:nvPr/>
        </p:nvSpPr>
        <p:spPr>
          <a:xfrm>
            <a:off x="2288264" y="1470922"/>
            <a:ext cx="1621072" cy="369332"/>
          </a:xfrm>
          <a:prstGeom prst="rect">
            <a:avLst/>
          </a:prstGeom>
        </p:spPr>
        <p:txBody>
          <a:bodyPr wrap="square">
            <a:spAutoFit/>
          </a:bodyPr>
          <a:lstStyle/>
          <a:p>
            <a:pPr lvl="1"/>
            <a:r>
              <a:rPr lang="en-US" b="1" dirty="0"/>
              <a:t>Hit/Miss</a:t>
            </a:r>
          </a:p>
        </p:txBody>
      </p:sp>
      <p:sp>
        <p:nvSpPr>
          <p:cNvPr id="10" name="Rectangle 9">
            <a:extLst>
              <a:ext uri="{FF2B5EF4-FFF2-40B4-BE49-F238E27FC236}">
                <a16:creationId xmlns:a16="http://schemas.microsoft.com/office/drawing/2014/main" id="{FFD0C88C-528E-E86A-8301-78C42F7E6270}"/>
              </a:ext>
            </a:extLst>
          </p:cNvPr>
          <p:cNvSpPr/>
          <p:nvPr/>
        </p:nvSpPr>
        <p:spPr>
          <a:xfrm>
            <a:off x="7663926" y="1470922"/>
            <a:ext cx="2194640" cy="369332"/>
          </a:xfrm>
          <a:prstGeom prst="rect">
            <a:avLst/>
          </a:prstGeom>
        </p:spPr>
        <p:txBody>
          <a:bodyPr wrap="none">
            <a:spAutoFit/>
          </a:bodyPr>
          <a:lstStyle/>
          <a:p>
            <a:pPr lvl="1"/>
            <a:r>
              <a:rPr lang="en-US" b="1" dirty="0"/>
              <a:t>Signal-Response</a:t>
            </a:r>
          </a:p>
        </p:txBody>
      </p:sp>
      <p:grpSp>
        <p:nvGrpSpPr>
          <p:cNvPr id="11" name="Group 10">
            <a:extLst>
              <a:ext uri="{FF2B5EF4-FFF2-40B4-BE49-F238E27FC236}">
                <a16:creationId xmlns:a16="http://schemas.microsoft.com/office/drawing/2014/main" id="{D288EBB9-263F-B35A-202C-C04578F4BA96}"/>
              </a:ext>
            </a:extLst>
          </p:cNvPr>
          <p:cNvGrpSpPr/>
          <p:nvPr/>
        </p:nvGrpSpPr>
        <p:grpSpPr>
          <a:xfrm>
            <a:off x="6412439" y="1884075"/>
            <a:ext cx="5125708" cy="2392410"/>
            <a:chOff x="628650" y="1287312"/>
            <a:chExt cx="8413983" cy="3805683"/>
          </a:xfrm>
        </p:grpSpPr>
        <p:pic>
          <p:nvPicPr>
            <p:cNvPr id="12" name="Picture 8">
              <a:extLst>
                <a:ext uri="{FF2B5EF4-FFF2-40B4-BE49-F238E27FC236}">
                  <a16:creationId xmlns:a16="http://schemas.microsoft.com/office/drawing/2014/main" id="{653E9BF7-899E-9D27-D09B-987785B777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366927"/>
              <a:ext cx="5184791" cy="370405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CBCF885-B926-4F3E-A8F1-3EBC7B5219D3}"/>
                </a:ext>
              </a:extLst>
            </p:cNvPr>
            <p:cNvSpPr txBox="1"/>
            <p:nvPr/>
          </p:nvSpPr>
          <p:spPr>
            <a:xfrm>
              <a:off x="6280953" y="1287312"/>
              <a:ext cx="2723082" cy="292064"/>
            </a:xfrm>
            <a:prstGeom prst="rect">
              <a:avLst/>
            </a:prstGeom>
            <a:noFill/>
          </p:spPr>
          <p:txBody>
            <a:bodyPr wrap="none" rtlCol="0">
              <a:spAutoFit/>
            </a:bodyPr>
            <a:lstStyle/>
            <a:p>
              <a:r>
                <a:rPr lang="en-US" sz="1400" dirty="0">
                  <a:solidFill>
                    <a:srgbClr val="0000FF"/>
                  </a:solidFill>
                </a:rPr>
                <a:t>Probability of Detection Curve</a:t>
              </a:r>
            </a:p>
          </p:txBody>
        </p:sp>
        <p:cxnSp>
          <p:nvCxnSpPr>
            <p:cNvPr id="14" name="Straight Arrow Connector 13">
              <a:extLst>
                <a:ext uri="{FF2B5EF4-FFF2-40B4-BE49-F238E27FC236}">
                  <a16:creationId xmlns:a16="http://schemas.microsoft.com/office/drawing/2014/main" id="{9066535E-5474-414E-77DB-8C4AB7FF5D58}"/>
                </a:ext>
              </a:extLst>
            </p:cNvPr>
            <p:cNvCxnSpPr>
              <a:cxnSpLocks/>
              <a:stCxn id="13" idx="1"/>
            </p:cNvCxnSpPr>
            <p:nvPr/>
          </p:nvCxnSpPr>
          <p:spPr>
            <a:xfrm flipH="1">
              <a:off x="5552627" y="1441201"/>
              <a:ext cx="728326" cy="150984"/>
            </a:xfrm>
            <a:prstGeom prst="straightConnector1">
              <a:avLst/>
            </a:prstGeom>
            <a:ln>
              <a:solidFill>
                <a:srgbClr val="0000FF"/>
              </a:solidFill>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319B8EB1-AEA8-25A2-A992-81C396B55A3F}"/>
                </a:ext>
              </a:extLst>
            </p:cNvPr>
            <p:cNvSpPr txBox="1"/>
            <p:nvPr/>
          </p:nvSpPr>
          <p:spPr>
            <a:xfrm>
              <a:off x="6275368" y="1549820"/>
              <a:ext cx="2767234" cy="292064"/>
            </a:xfrm>
            <a:prstGeom prst="rect">
              <a:avLst/>
            </a:prstGeom>
            <a:noFill/>
          </p:spPr>
          <p:txBody>
            <a:bodyPr wrap="none" rtlCol="0">
              <a:spAutoFit/>
            </a:bodyPr>
            <a:lstStyle/>
            <a:p>
              <a:r>
                <a:rPr lang="en-US" sz="1400" dirty="0">
                  <a:solidFill>
                    <a:schemeClr val="accent3">
                      <a:lumMod val="75000"/>
                    </a:schemeClr>
                  </a:solidFill>
                </a:rPr>
                <a:t>95% Confidence Interval Curve</a:t>
              </a:r>
            </a:p>
          </p:txBody>
        </p:sp>
        <p:cxnSp>
          <p:nvCxnSpPr>
            <p:cNvPr id="16" name="Straight Arrow Connector 15">
              <a:extLst>
                <a:ext uri="{FF2B5EF4-FFF2-40B4-BE49-F238E27FC236}">
                  <a16:creationId xmlns:a16="http://schemas.microsoft.com/office/drawing/2014/main" id="{3C1DD05E-D564-A3BD-73E2-75E781920059}"/>
                </a:ext>
              </a:extLst>
            </p:cNvPr>
            <p:cNvCxnSpPr>
              <a:cxnSpLocks/>
              <a:stCxn id="15" idx="1"/>
            </p:cNvCxnSpPr>
            <p:nvPr/>
          </p:nvCxnSpPr>
          <p:spPr>
            <a:xfrm flipH="1" flipV="1">
              <a:off x="5443313" y="1697417"/>
              <a:ext cx="832055" cy="6292"/>
            </a:xfrm>
            <a:prstGeom prst="straightConnector1">
              <a:avLst/>
            </a:prstGeom>
            <a:ln>
              <a:solidFill>
                <a:schemeClr val="accent3">
                  <a:lumMod val="75000"/>
                </a:schemeClr>
              </a:solidFill>
              <a:prstDash val="lgDash"/>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013B455E-2125-E6FE-67DF-648B71327D12}"/>
                </a:ext>
              </a:extLst>
            </p:cNvPr>
            <p:cNvSpPr txBox="1"/>
            <p:nvPr/>
          </p:nvSpPr>
          <p:spPr>
            <a:xfrm>
              <a:off x="6449449" y="1894807"/>
              <a:ext cx="2593184" cy="292064"/>
            </a:xfrm>
            <a:prstGeom prst="rect">
              <a:avLst/>
            </a:prstGeom>
            <a:noFill/>
          </p:spPr>
          <p:txBody>
            <a:bodyPr wrap="none" rtlCol="0">
              <a:spAutoFit/>
            </a:bodyPr>
            <a:lstStyle/>
            <a:p>
              <a:r>
                <a:rPr lang="en-US" sz="1400" dirty="0">
                  <a:solidFill>
                    <a:srgbClr val="FF0000"/>
                  </a:solidFill>
                </a:rPr>
                <a:t>90% Probability of Detection</a:t>
              </a:r>
            </a:p>
          </p:txBody>
        </p:sp>
        <p:cxnSp>
          <p:nvCxnSpPr>
            <p:cNvPr id="18" name="Straight Arrow Connector 17">
              <a:extLst>
                <a:ext uri="{FF2B5EF4-FFF2-40B4-BE49-F238E27FC236}">
                  <a16:creationId xmlns:a16="http://schemas.microsoft.com/office/drawing/2014/main" id="{1569E62C-4CC7-B58E-6832-982F227C829C}"/>
                </a:ext>
              </a:extLst>
            </p:cNvPr>
            <p:cNvCxnSpPr>
              <a:cxnSpLocks/>
            </p:cNvCxnSpPr>
            <p:nvPr/>
          </p:nvCxnSpPr>
          <p:spPr>
            <a:xfrm flipH="1" flipV="1">
              <a:off x="5759234" y="1876592"/>
              <a:ext cx="732527" cy="152716"/>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623A76C6-6A0C-AD94-AC59-4CBA2FE207F4}"/>
                </a:ext>
              </a:extLst>
            </p:cNvPr>
            <p:cNvSpPr txBox="1"/>
            <p:nvPr/>
          </p:nvSpPr>
          <p:spPr>
            <a:xfrm>
              <a:off x="4800048" y="4742518"/>
              <a:ext cx="763714" cy="350477"/>
            </a:xfrm>
            <a:prstGeom prst="rect">
              <a:avLst/>
            </a:prstGeom>
            <a:noFill/>
          </p:spPr>
          <p:txBody>
            <a:bodyPr wrap="none" rtlCol="0">
              <a:spAutoFit/>
            </a:bodyPr>
            <a:lstStyle/>
            <a:p>
              <a:r>
                <a:rPr lang="en-US" dirty="0">
                  <a:solidFill>
                    <a:schemeClr val="accent3">
                      <a:lumMod val="75000"/>
                    </a:schemeClr>
                  </a:solidFill>
                </a:rPr>
                <a:t>a</a:t>
              </a:r>
              <a:r>
                <a:rPr lang="en-US" baseline="-25000" dirty="0">
                  <a:solidFill>
                    <a:schemeClr val="accent3">
                      <a:lumMod val="75000"/>
                    </a:schemeClr>
                  </a:solidFill>
                </a:rPr>
                <a:t>90/95</a:t>
              </a:r>
              <a:endParaRPr lang="en-US" dirty="0">
                <a:solidFill>
                  <a:schemeClr val="accent3">
                    <a:lumMod val="75000"/>
                  </a:schemeClr>
                </a:solidFill>
              </a:endParaRPr>
            </a:p>
          </p:txBody>
        </p:sp>
        <p:sp>
          <p:nvSpPr>
            <p:cNvPr id="20" name="TextBox 19">
              <a:extLst>
                <a:ext uri="{FF2B5EF4-FFF2-40B4-BE49-F238E27FC236}">
                  <a16:creationId xmlns:a16="http://schemas.microsoft.com/office/drawing/2014/main" id="{C06B43FE-4EDA-E58C-57B9-872BB46767B4}"/>
                </a:ext>
              </a:extLst>
            </p:cNvPr>
            <p:cNvSpPr txBox="1"/>
            <p:nvPr/>
          </p:nvSpPr>
          <p:spPr>
            <a:xfrm>
              <a:off x="4346984" y="4742518"/>
              <a:ext cx="516587" cy="350477"/>
            </a:xfrm>
            <a:prstGeom prst="rect">
              <a:avLst/>
            </a:prstGeom>
            <a:noFill/>
          </p:spPr>
          <p:txBody>
            <a:bodyPr wrap="none" rtlCol="0">
              <a:spAutoFit/>
            </a:bodyPr>
            <a:lstStyle/>
            <a:p>
              <a:r>
                <a:rPr lang="en-US" dirty="0">
                  <a:solidFill>
                    <a:srgbClr val="FF0000"/>
                  </a:solidFill>
                </a:rPr>
                <a:t>a</a:t>
              </a:r>
              <a:r>
                <a:rPr lang="en-US" baseline="-25000" dirty="0">
                  <a:solidFill>
                    <a:srgbClr val="FF0000"/>
                  </a:solidFill>
                </a:rPr>
                <a:t>90</a:t>
              </a:r>
              <a:endParaRPr lang="en-US" dirty="0">
                <a:solidFill>
                  <a:srgbClr val="FF0000"/>
                </a:solidFill>
              </a:endParaRPr>
            </a:p>
          </p:txBody>
        </p:sp>
      </p:grpSp>
      <p:sp>
        <p:nvSpPr>
          <p:cNvPr id="21" name="TextBox 20">
            <a:extLst>
              <a:ext uri="{FF2B5EF4-FFF2-40B4-BE49-F238E27FC236}">
                <a16:creationId xmlns:a16="http://schemas.microsoft.com/office/drawing/2014/main" id="{3A96CF66-D329-EF9B-A225-976B1F3FAF60}"/>
              </a:ext>
            </a:extLst>
          </p:cNvPr>
          <p:cNvSpPr txBox="1"/>
          <p:nvPr/>
        </p:nvSpPr>
        <p:spPr>
          <a:xfrm>
            <a:off x="4718652" y="3953584"/>
            <a:ext cx="465246" cy="220324"/>
          </a:xfrm>
          <a:prstGeom prst="rect">
            <a:avLst/>
          </a:prstGeom>
          <a:noFill/>
        </p:spPr>
        <p:txBody>
          <a:bodyPr wrap="none" rtlCol="0">
            <a:spAutoFit/>
          </a:bodyPr>
          <a:lstStyle/>
          <a:p>
            <a:r>
              <a:rPr lang="en-US" dirty="0">
                <a:solidFill>
                  <a:schemeClr val="accent3">
                    <a:lumMod val="75000"/>
                  </a:schemeClr>
                </a:solidFill>
              </a:rPr>
              <a:t>a</a:t>
            </a:r>
            <a:r>
              <a:rPr lang="en-US" baseline="-25000" dirty="0">
                <a:solidFill>
                  <a:schemeClr val="accent3">
                    <a:lumMod val="75000"/>
                  </a:schemeClr>
                </a:solidFill>
              </a:rPr>
              <a:t>90/95</a:t>
            </a:r>
            <a:endParaRPr lang="en-US" dirty="0">
              <a:solidFill>
                <a:schemeClr val="accent3">
                  <a:lumMod val="75000"/>
                </a:schemeClr>
              </a:solidFill>
            </a:endParaRPr>
          </a:p>
        </p:txBody>
      </p:sp>
    </p:spTree>
    <p:extLst>
      <p:ext uri="{BB962C8B-B14F-4D97-AF65-F5344CB8AC3E}">
        <p14:creationId xmlns:p14="http://schemas.microsoft.com/office/powerpoint/2010/main" val="19358447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3445A-11BF-106B-882B-058F53CCF978}"/>
              </a:ext>
            </a:extLst>
          </p:cNvPr>
          <p:cNvSpPr>
            <a:spLocks noGrp="1"/>
          </p:cNvSpPr>
          <p:nvPr>
            <p:ph type="title"/>
          </p:nvPr>
        </p:nvSpPr>
        <p:spPr/>
        <p:txBody>
          <a:bodyPr/>
          <a:lstStyle/>
          <a:p>
            <a:r>
              <a:rPr lang="en-US" dirty="0"/>
              <a:t>Probability of Detection Studies inform Risk Calculations</a:t>
            </a:r>
          </a:p>
        </p:txBody>
      </p:sp>
      <p:grpSp>
        <p:nvGrpSpPr>
          <p:cNvPr id="3" name="Group 2">
            <a:extLst>
              <a:ext uri="{FF2B5EF4-FFF2-40B4-BE49-F238E27FC236}">
                <a16:creationId xmlns:a16="http://schemas.microsoft.com/office/drawing/2014/main" id="{DCA2CC32-E473-F76F-B07B-0578C78B5F3D}"/>
              </a:ext>
            </a:extLst>
          </p:cNvPr>
          <p:cNvGrpSpPr/>
          <p:nvPr/>
        </p:nvGrpSpPr>
        <p:grpSpPr>
          <a:xfrm>
            <a:off x="5987731" y="3348021"/>
            <a:ext cx="5846122" cy="3272119"/>
            <a:chOff x="571066" y="1568285"/>
            <a:chExt cx="4869467" cy="2761109"/>
          </a:xfrm>
        </p:grpSpPr>
        <p:sp>
          <p:nvSpPr>
            <p:cNvPr id="4" name="Rectangle 7">
              <a:extLst>
                <a:ext uri="{FF2B5EF4-FFF2-40B4-BE49-F238E27FC236}">
                  <a16:creationId xmlns:a16="http://schemas.microsoft.com/office/drawing/2014/main" id="{65819895-CC43-498A-5EB1-162FFA2B93AE}"/>
                </a:ext>
              </a:extLst>
            </p:cNvPr>
            <p:cNvSpPr>
              <a:spLocks noChangeArrowheads="1"/>
            </p:cNvSpPr>
            <p:nvPr/>
          </p:nvSpPr>
          <p:spPr bwMode="auto">
            <a:xfrm>
              <a:off x="915893" y="1987875"/>
              <a:ext cx="4306699" cy="1884261"/>
            </a:xfrm>
            <a:prstGeom prst="rect">
              <a:avLst/>
            </a:prstGeom>
            <a:solidFill>
              <a:schemeClr val="bg1"/>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endParaRPr>
            </a:p>
          </p:txBody>
        </p:sp>
        <p:sp>
          <p:nvSpPr>
            <p:cNvPr id="5" name="Freeform 8">
              <a:extLst>
                <a:ext uri="{FF2B5EF4-FFF2-40B4-BE49-F238E27FC236}">
                  <a16:creationId xmlns:a16="http://schemas.microsoft.com/office/drawing/2014/main" id="{249C507E-6F85-3637-4AAF-AD7E63994885}"/>
                </a:ext>
              </a:extLst>
            </p:cNvPr>
            <p:cNvSpPr>
              <a:spLocks/>
            </p:cNvSpPr>
            <p:nvPr/>
          </p:nvSpPr>
          <p:spPr bwMode="auto">
            <a:xfrm>
              <a:off x="894327" y="3158432"/>
              <a:ext cx="2753518" cy="700115"/>
            </a:xfrm>
            <a:custGeom>
              <a:avLst/>
              <a:gdLst>
                <a:gd name="T0" fmla="*/ 0 w 4201"/>
                <a:gd name="T1" fmla="*/ 1326 h 1326"/>
                <a:gd name="T2" fmla="*/ 2377 w 4201"/>
                <a:gd name="T3" fmla="*/ 1112 h 1326"/>
                <a:gd name="T4" fmla="*/ 3665 w 4201"/>
                <a:gd name="T5" fmla="*/ 683 h 1326"/>
                <a:gd name="T6" fmla="*/ 4201 w 4201"/>
                <a:gd name="T7" fmla="*/ 0 h 1326"/>
                <a:gd name="csX0" fmla="*/ 0 w 9739"/>
                <a:gd name="csY0" fmla="*/ 10071 h 10071"/>
                <a:gd name="csX1" fmla="*/ 5658 w 9739"/>
                <a:gd name="csY1" fmla="*/ 8457 h 10071"/>
                <a:gd name="csX2" fmla="*/ 8724 w 9739"/>
                <a:gd name="csY2" fmla="*/ 5222 h 10071"/>
                <a:gd name="csX3" fmla="*/ 9739 w 9739"/>
                <a:gd name="csY3" fmla="*/ 0 h 10071"/>
                <a:gd name="csX0" fmla="*/ 0 w 10000"/>
                <a:gd name="csY0" fmla="*/ 10000 h 10000"/>
                <a:gd name="csX1" fmla="*/ 5810 w 10000"/>
                <a:gd name="csY1" fmla="*/ 8397 h 10000"/>
                <a:gd name="csX2" fmla="*/ 7887 w 10000"/>
                <a:gd name="csY2" fmla="*/ 5892 h 10000"/>
                <a:gd name="csX3" fmla="*/ 10000 w 10000"/>
                <a:gd name="csY3" fmla="*/ 0 h 10000"/>
              </a:gdLst>
              <a:ahLst/>
              <a:cxnLst>
                <a:cxn ang="0">
                  <a:pos x="csX0" y="csY0"/>
                </a:cxn>
                <a:cxn ang="0">
                  <a:pos x="csX1" y="csY1"/>
                </a:cxn>
                <a:cxn ang="0">
                  <a:pos x="csX2" y="csY2"/>
                </a:cxn>
                <a:cxn ang="0">
                  <a:pos x="csX3" y="csY3"/>
                </a:cxn>
              </a:cxnLst>
              <a:rect l="l" t="t" r="r" b="b"/>
              <a:pathLst>
                <a:path w="10000" h="10000">
                  <a:moveTo>
                    <a:pt x="0" y="10000"/>
                  </a:moveTo>
                  <a:cubicBezTo>
                    <a:pt x="968" y="9731"/>
                    <a:pt x="4495" y="9082"/>
                    <a:pt x="5810" y="8397"/>
                  </a:cubicBezTo>
                  <a:cubicBezTo>
                    <a:pt x="7125" y="7712"/>
                    <a:pt x="7143" y="7277"/>
                    <a:pt x="7887" y="5892"/>
                  </a:cubicBezTo>
                  <a:cubicBezTo>
                    <a:pt x="8652" y="4379"/>
                    <a:pt x="9726" y="1070"/>
                    <a:pt x="10000" y="0"/>
                  </a:cubicBezTo>
                </a:path>
              </a:pathLst>
            </a:custGeom>
            <a:noFill/>
            <a:ln w="38100"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endParaRPr>
            </a:p>
          </p:txBody>
        </p:sp>
        <p:sp>
          <p:nvSpPr>
            <p:cNvPr id="6" name="Text Box 9">
              <a:extLst>
                <a:ext uri="{FF2B5EF4-FFF2-40B4-BE49-F238E27FC236}">
                  <a16:creationId xmlns:a16="http://schemas.microsoft.com/office/drawing/2014/main" id="{AC2F3328-E868-0F02-1A12-9C878D41D2CB}"/>
                </a:ext>
              </a:extLst>
            </p:cNvPr>
            <p:cNvSpPr txBox="1">
              <a:spLocks noChangeArrowheads="1"/>
            </p:cNvSpPr>
            <p:nvPr/>
          </p:nvSpPr>
          <p:spPr bwMode="auto">
            <a:xfrm>
              <a:off x="2253818" y="4052395"/>
              <a:ext cx="216995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rPr>
                <a:t>FLIGHT HOURS</a:t>
              </a:r>
            </a:p>
          </p:txBody>
        </p:sp>
        <p:sp>
          <p:nvSpPr>
            <p:cNvPr id="7" name="Line 12">
              <a:extLst>
                <a:ext uri="{FF2B5EF4-FFF2-40B4-BE49-F238E27FC236}">
                  <a16:creationId xmlns:a16="http://schemas.microsoft.com/office/drawing/2014/main" id="{BE6AFDC5-8E0C-E71C-F773-44406F5811A3}"/>
                </a:ext>
              </a:extLst>
            </p:cNvPr>
            <p:cNvSpPr>
              <a:spLocks noChangeShapeType="1"/>
            </p:cNvSpPr>
            <p:nvPr/>
          </p:nvSpPr>
          <p:spPr bwMode="auto">
            <a:xfrm flipH="1">
              <a:off x="915893" y="2096583"/>
              <a:ext cx="4265288" cy="0"/>
            </a:xfrm>
            <a:prstGeom prst="line">
              <a:avLst/>
            </a:prstGeom>
            <a:noFill/>
            <a:ln w="381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endParaRPr>
            </a:p>
          </p:txBody>
        </p:sp>
        <p:sp>
          <p:nvSpPr>
            <p:cNvPr id="8" name="Line 14">
              <a:extLst>
                <a:ext uri="{FF2B5EF4-FFF2-40B4-BE49-F238E27FC236}">
                  <a16:creationId xmlns:a16="http://schemas.microsoft.com/office/drawing/2014/main" id="{547202E1-A0F2-BC8E-B7D4-AD92DA689CB7}"/>
                </a:ext>
              </a:extLst>
            </p:cNvPr>
            <p:cNvSpPr>
              <a:spLocks noChangeShapeType="1"/>
            </p:cNvSpPr>
            <p:nvPr/>
          </p:nvSpPr>
          <p:spPr bwMode="auto">
            <a:xfrm>
              <a:off x="915893" y="3701793"/>
              <a:ext cx="4306699" cy="0"/>
            </a:xfrm>
            <a:prstGeom prst="line">
              <a:avLst/>
            </a:prstGeom>
            <a:noFill/>
            <a:ln w="38100">
              <a:solidFill>
                <a:srgbClr val="008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endParaRPr>
            </a:p>
          </p:txBody>
        </p:sp>
        <p:sp>
          <p:nvSpPr>
            <p:cNvPr id="9" name="Text Box 15">
              <a:extLst>
                <a:ext uri="{FF2B5EF4-FFF2-40B4-BE49-F238E27FC236}">
                  <a16:creationId xmlns:a16="http://schemas.microsoft.com/office/drawing/2014/main" id="{111682A6-BF0E-CBB0-4CDC-47841DB228AC}"/>
                </a:ext>
              </a:extLst>
            </p:cNvPr>
            <p:cNvSpPr txBox="1">
              <a:spLocks noChangeArrowheads="1"/>
            </p:cNvSpPr>
            <p:nvPr/>
          </p:nvSpPr>
          <p:spPr bwMode="auto">
            <a:xfrm>
              <a:off x="2669690" y="3854408"/>
              <a:ext cx="2770843"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eaLnBrk="0" fontAlgn="base" hangingPunct="0">
                <a:spcBef>
                  <a:spcPct val="50000"/>
                </a:spcBef>
                <a:spcAft>
                  <a:spcPct val="0"/>
                </a:spcAft>
                <a:defRPr/>
              </a:pPr>
              <a:r>
                <a:rPr kumimoji="0" lang="en-US" altLang="en-US" sz="105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rPr>
                <a:t>0</a:t>
              </a:r>
              <a:r>
                <a:rPr lang="en-US" altLang="en-US" sz="1050" dirty="0">
                  <a:solidFill>
                    <a:srgbClr val="000000"/>
                  </a:solidFill>
                  <a:latin typeface="Cambria Math" panose="02040503050406030204" pitchFamily="18" charset="0"/>
                  <a:ea typeface="Cambria Math" panose="02040503050406030204" pitchFamily="18" charset="0"/>
                </a:rPr>
                <a:t>                        600                     1200</a:t>
              </a:r>
              <a:r>
                <a:rPr kumimoji="0" lang="en-US" altLang="en-US" sz="105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rPr>
                <a:t>		</a:t>
              </a:r>
            </a:p>
          </p:txBody>
        </p:sp>
        <p:sp>
          <p:nvSpPr>
            <p:cNvPr id="10" name="Text Box 20">
              <a:extLst>
                <a:ext uri="{FF2B5EF4-FFF2-40B4-BE49-F238E27FC236}">
                  <a16:creationId xmlns:a16="http://schemas.microsoft.com/office/drawing/2014/main" id="{C88079D6-34FB-1001-E50E-511279DEC508}"/>
                </a:ext>
              </a:extLst>
            </p:cNvPr>
            <p:cNvSpPr txBox="1">
              <a:spLocks noChangeArrowheads="1"/>
            </p:cNvSpPr>
            <p:nvPr/>
          </p:nvSpPr>
          <p:spPr bwMode="auto">
            <a:xfrm>
              <a:off x="957304" y="3106279"/>
              <a:ext cx="2443223" cy="276999"/>
            </a:xfrm>
            <a:prstGeom prst="rect">
              <a:avLst/>
            </a:prstGeom>
            <a:noFill/>
            <a:ln w="38100" algn="ctr">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200" b="0" i="0" u="none" strike="noStrike" kern="1200" cap="none" spc="0" normalizeH="0" baseline="0" noProof="0" dirty="0">
                <a:ln>
                  <a:noFill/>
                </a:ln>
                <a:solidFill>
                  <a:schemeClr val="accent1">
                    <a:lumMod val="60000"/>
                    <a:lumOff val="40000"/>
                  </a:schemeClr>
                </a:solidFill>
                <a:effectLst/>
                <a:uLnTx/>
                <a:uFillTx/>
                <a:latin typeface="Cambria Math" panose="02040503050406030204" pitchFamily="18" charset="0"/>
                <a:ea typeface="Cambria Math" panose="02040503050406030204" pitchFamily="18" charset="0"/>
              </a:endParaRPr>
            </a:p>
          </p:txBody>
        </p:sp>
        <p:sp>
          <p:nvSpPr>
            <p:cNvPr id="11" name="Line 21">
              <a:extLst>
                <a:ext uri="{FF2B5EF4-FFF2-40B4-BE49-F238E27FC236}">
                  <a16:creationId xmlns:a16="http://schemas.microsoft.com/office/drawing/2014/main" id="{E72023A5-B0F2-B1AE-64C6-6509A950D136}"/>
                </a:ext>
              </a:extLst>
            </p:cNvPr>
            <p:cNvSpPr>
              <a:spLocks noChangeShapeType="1"/>
            </p:cNvSpPr>
            <p:nvPr/>
          </p:nvSpPr>
          <p:spPr bwMode="auto">
            <a:xfrm>
              <a:off x="915893" y="3416679"/>
              <a:ext cx="4306699" cy="0"/>
            </a:xfrm>
            <a:prstGeom prst="line">
              <a:avLst/>
            </a:prstGeom>
            <a:noFill/>
            <a:ln w="38100">
              <a:solidFill>
                <a:schemeClr val="tx2">
                  <a:lumMod val="75000"/>
                  <a:lumOff val="25000"/>
                </a:schemeClr>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endParaRPr>
            </a:p>
          </p:txBody>
        </p:sp>
        <mc:AlternateContent xmlns:mc="http://schemas.openxmlformats.org/markup-compatibility/2006" xmlns:a14="http://schemas.microsoft.com/office/drawing/2010/main">
          <mc:Choice Requires="a14">
            <p:sp>
              <p:nvSpPr>
                <p:cNvPr id="12" name="Text Box 22">
                  <a:extLst>
                    <a:ext uri="{FF2B5EF4-FFF2-40B4-BE49-F238E27FC236}">
                      <a16:creationId xmlns:a16="http://schemas.microsoft.com/office/drawing/2014/main" id="{B10C2A85-25AC-317A-F26E-4AA4F5CDA5DB}"/>
                    </a:ext>
                  </a:extLst>
                </p:cNvPr>
                <p:cNvSpPr txBox="1">
                  <a:spLocks noChangeArrowheads="1"/>
                </p:cNvSpPr>
                <p:nvPr/>
              </p:nvSpPr>
              <p:spPr bwMode="auto">
                <a:xfrm>
                  <a:off x="907943" y="3147407"/>
                  <a:ext cx="1934306" cy="276999"/>
                </a:xfrm>
                <a:prstGeom prst="rect">
                  <a:avLst/>
                </a:prstGeom>
                <a:noFill/>
                <a:ln>
                  <a:noFill/>
                </a:ln>
                <a:effectLst/>
                <a:extLst>
                  <a:ext uri="{909E8E84-426E-40DD-AFC4-6F175D3DCCD1}">
                    <a14:hiddenFill>
                      <a:solidFill>
                        <a:schemeClr val="accent1"/>
                      </a:solidFill>
                    </a14:hiddenFill>
                  </a:ext>
                  <a:ext uri="{91240B29-F687-4F45-9708-019B960494DF}">
                    <a14:hiddenLine w="38100" algn="ctr">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eaLnBrk="0" fontAlgn="base" hangingPunct="0">
                    <a:spcBef>
                      <a:spcPct val="50000"/>
                    </a:spcBef>
                    <a:spcAft>
                      <a:spcPct val="0"/>
                    </a:spcAft>
                    <a:defRPr/>
                  </a:pPr>
                  <a14:m>
                    <m:oMath xmlns:m="http://schemas.openxmlformats.org/officeDocument/2006/math">
                      <m:r>
                        <a:rPr lang="en-US" altLang="en-US" sz="1200" i="1" dirty="0" smtClean="0">
                          <a:solidFill>
                            <a:srgbClr val="0070C0"/>
                          </a:solidFill>
                          <a:latin typeface="Cambria Math" panose="02040503050406030204" pitchFamily="18" charset="0"/>
                          <a:ea typeface="Cambria Math" panose="02040503050406030204" pitchFamily="18" charset="0"/>
                        </a:rPr>
                        <m:t>𝑎</m:t>
                      </m:r>
                      <m:r>
                        <m:rPr>
                          <m:sty m:val="p"/>
                        </m:rPr>
                        <a:rPr lang="en-US" altLang="en-US" sz="1200" i="0" baseline="-25000" dirty="0" err="1" smtClean="0">
                          <a:solidFill>
                            <a:srgbClr val="0070C0"/>
                          </a:solidFill>
                          <a:latin typeface="Cambria Math" panose="02040503050406030204" pitchFamily="18" charset="0"/>
                          <a:ea typeface="Cambria Math" panose="02040503050406030204" pitchFamily="18" charset="0"/>
                        </a:rPr>
                        <m:t>ND</m:t>
                      </m:r>
                      <m:r>
                        <m:rPr>
                          <m:sty m:val="p"/>
                        </m:rPr>
                        <a:rPr lang="en-US" altLang="en-US" sz="1200" b="0" i="0" baseline="-25000" dirty="0" smtClean="0">
                          <a:solidFill>
                            <a:srgbClr val="0070C0"/>
                          </a:solidFill>
                          <a:latin typeface="Cambria Math" panose="02040503050406030204" pitchFamily="18" charset="0"/>
                          <a:ea typeface="Cambria Math" panose="02040503050406030204" pitchFamily="18" charset="0"/>
                        </a:rPr>
                        <m:t>I</m:t>
                      </m:r>
                      <m:r>
                        <a:rPr lang="en-US" altLang="en-US" sz="1200" b="0" i="1" baseline="-25000" dirty="0" smtClean="0">
                          <a:solidFill>
                            <a:srgbClr val="0070C0"/>
                          </a:solidFill>
                          <a:latin typeface="Cambria Math" panose="02040503050406030204" pitchFamily="18" charset="0"/>
                          <a:ea typeface="Cambria Math" panose="02040503050406030204" pitchFamily="18" charset="0"/>
                        </a:rPr>
                        <m:t> </m:t>
                      </m:r>
                    </m:oMath>
                  </a14:m>
                  <a:r>
                    <a:rPr lang="en-US" altLang="en-US" sz="1200" dirty="0">
                      <a:solidFill>
                        <a:srgbClr val="0070C0"/>
                      </a:solidFill>
                      <a:latin typeface="Cambria Math" panose="02040503050406030204" pitchFamily="18" charset="0"/>
                      <a:ea typeface="Cambria Math" panose="02040503050406030204" pitchFamily="18" charset="0"/>
                    </a:rPr>
                    <a:t>=NDI Capability Limit</a:t>
                  </a:r>
                  <a:endParaRPr kumimoji="0" lang="en-US" altLang="en-US" sz="1200" b="0" i="0" u="none" strike="noStrike" kern="1200" cap="none" spc="0" normalizeH="0" baseline="0" noProof="0" dirty="0">
                    <a:ln>
                      <a:noFill/>
                    </a:ln>
                    <a:solidFill>
                      <a:srgbClr val="0070C0"/>
                    </a:solidFill>
                    <a:effectLst/>
                    <a:uLnTx/>
                    <a:uFillTx/>
                    <a:latin typeface="Cambria Math" panose="02040503050406030204" pitchFamily="18" charset="0"/>
                    <a:ea typeface="Cambria Math" panose="02040503050406030204" pitchFamily="18" charset="0"/>
                  </a:endParaRPr>
                </a:p>
              </p:txBody>
            </p:sp>
          </mc:Choice>
          <mc:Fallback xmlns="">
            <p:sp>
              <p:nvSpPr>
                <p:cNvPr id="17" name="Text Box 22">
                  <a:extLst>
                    <a:ext uri="{FF2B5EF4-FFF2-40B4-BE49-F238E27FC236}">
                      <a16:creationId xmlns:a16="http://schemas.microsoft.com/office/drawing/2014/main" id="{821397AF-E885-2BAC-B95B-7238AF52197E}"/>
                    </a:ext>
                  </a:extLst>
                </p:cNvPr>
                <p:cNvSpPr txBox="1">
                  <a:spLocks noRot="1" noChangeAspect="1" noMove="1" noResize="1" noEditPoints="1" noAdjustHandles="1" noChangeArrowheads="1" noChangeShapeType="1" noTextEdit="1"/>
                </p:cNvSpPr>
                <p:nvPr/>
              </p:nvSpPr>
              <p:spPr bwMode="auto">
                <a:xfrm>
                  <a:off x="907943" y="3147407"/>
                  <a:ext cx="1934306" cy="276999"/>
                </a:xfrm>
                <a:prstGeom prst="rect">
                  <a:avLst/>
                </a:prstGeom>
                <a:blipFill>
                  <a:blip r:embed="rId3"/>
                  <a:stretch>
                    <a:fillRect b="-1521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3" name="Freeform 35">
              <a:extLst>
                <a:ext uri="{FF2B5EF4-FFF2-40B4-BE49-F238E27FC236}">
                  <a16:creationId xmlns:a16="http://schemas.microsoft.com/office/drawing/2014/main" id="{E140645A-E395-8228-1771-1467420A2728}"/>
                </a:ext>
              </a:extLst>
            </p:cNvPr>
            <p:cNvSpPr>
              <a:spLocks/>
            </p:cNvSpPr>
            <p:nvPr/>
          </p:nvSpPr>
          <p:spPr bwMode="auto">
            <a:xfrm>
              <a:off x="3641067" y="2073319"/>
              <a:ext cx="984961" cy="1081391"/>
            </a:xfrm>
            <a:custGeom>
              <a:avLst/>
              <a:gdLst>
                <a:gd name="T0" fmla="*/ 0 w 434"/>
                <a:gd name="T1" fmla="*/ 1048 h 1048"/>
                <a:gd name="T2" fmla="*/ 242 w 434"/>
                <a:gd name="T3" fmla="*/ 567 h 1048"/>
                <a:gd name="T4" fmla="*/ 434 w 434"/>
                <a:gd name="T5" fmla="*/ 0 h 1048"/>
                <a:gd name="csX0" fmla="*/ 0 w 10000"/>
                <a:gd name="csY0" fmla="*/ 10000 h 10000"/>
                <a:gd name="csX1" fmla="*/ 6423 w 10000"/>
                <a:gd name="csY1" fmla="*/ 5471 h 10000"/>
                <a:gd name="csX2" fmla="*/ 10000 w 10000"/>
                <a:gd name="csY2" fmla="*/ 0 h 10000"/>
                <a:gd name="csX0" fmla="*/ 0 w 10000"/>
                <a:gd name="csY0" fmla="*/ 10000 h 10000"/>
                <a:gd name="csX1" fmla="*/ 6423 w 10000"/>
                <a:gd name="csY1" fmla="*/ 5471 h 10000"/>
                <a:gd name="csX2" fmla="*/ 10000 w 10000"/>
                <a:gd name="csY2" fmla="*/ 0 h 10000"/>
                <a:gd name="csX0" fmla="*/ 0 w 10000"/>
                <a:gd name="csY0" fmla="*/ 10000 h 10000"/>
                <a:gd name="csX1" fmla="*/ 5944 w 10000"/>
                <a:gd name="csY1" fmla="*/ 4802 h 10000"/>
                <a:gd name="csX2" fmla="*/ 10000 w 10000"/>
                <a:gd name="csY2" fmla="*/ 0 h 10000"/>
              </a:gdLst>
              <a:ahLst/>
              <a:cxnLst>
                <a:cxn ang="0">
                  <a:pos x="csX0" y="csY0"/>
                </a:cxn>
                <a:cxn ang="0">
                  <a:pos x="csX1" y="csY1"/>
                </a:cxn>
                <a:cxn ang="0">
                  <a:pos x="csX2" y="csY2"/>
                </a:cxn>
              </a:cxnLst>
              <a:rect l="l" t="t" r="r" b="b"/>
              <a:pathLst>
                <a:path w="10000" h="10000">
                  <a:moveTo>
                    <a:pt x="0" y="10000"/>
                  </a:moveTo>
                  <a:cubicBezTo>
                    <a:pt x="922" y="9237"/>
                    <a:pt x="4285" y="6472"/>
                    <a:pt x="5944" y="4802"/>
                  </a:cubicBezTo>
                  <a:cubicBezTo>
                    <a:pt x="7834" y="2948"/>
                    <a:pt x="9078" y="1126"/>
                    <a:pt x="10000" y="0"/>
                  </a:cubicBezTo>
                </a:path>
              </a:pathLst>
            </a:custGeom>
            <a:noFill/>
            <a:ln w="38100" cap="flat" cmpd="sng">
              <a:solidFill>
                <a:srgbClr val="800080"/>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endParaRPr>
            </a:p>
          </p:txBody>
        </p:sp>
        <mc:AlternateContent xmlns:mc="http://schemas.openxmlformats.org/markup-compatibility/2006">
          <mc:Choice xmlns:a14="http://schemas.microsoft.com/office/drawing/2010/main" Requires="a14">
            <p:sp>
              <p:nvSpPr>
                <p:cNvPr id="14" name="Text Box 22">
                  <a:extLst>
                    <a:ext uri="{FF2B5EF4-FFF2-40B4-BE49-F238E27FC236}">
                      <a16:creationId xmlns:a16="http://schemas.microsoft.com/office/drawing/2014/main" id="{0E0E1751-C893-166D-D58A-4B4651657F47}"/>
                    </a:ext>
                  </a:extLst>
                </p:cNvPr>
                <p:cNvSpPr txBox="1">
                  <a:spLocks noChangeArrowheads="1"/>
                </p:cNvSpPr>
                <p:nvPr/>
              </p:nvSpPr>
              <p:spPr bwMode="auto">
                <a:xfrm>
                  <a:off x="571066" y="2053262"/>
                  <a:ext cx="1756624" cy="389566"/>
                </a:xfrm>
                <a:prstGeom prst="rect">
                  <a:avLst/>
                </a:prstGeom>
                <a:noFill/>
                <a:ln>
                  <a:noFill/>
                </a:ln>
                <a:effectLst/>
                <a:extLst>
                  <a:ext uri="{909E8E84-426E-40DD-AFC4-6F175D3DCCD1}">
                    <a14:hiddenFill>
                      <a:solidFill>
                        <a:schemeClr val="accent1"/>
                      </a:solidFill>
                    </a14:hiddenFill>
                  </a:ext>
                  <a:ext uri="{91240B29-F687-4F45-9708-019B960494DF}">
                    <a14:hiddenLine w="38100" algn="ctr">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r" eaLnBrk="0" fontAlgn="base" hangingPunct="0">
                    <a:spcBef>
                      <a:spcPct val="50000"/>
                    </a:spcBef>
                    <a:spcAft>
                      <a:spcPct val="0"/>
                    </a:spcAft>
                    <a:defRPr/>
                  </a:pPr>
                  <a14:m>
                    <m:oMath xmlns:m="http://schemas.openxmlformats.org/officeDocument/2006/math">
                      <m:sSub>
                        <m:sSubPr>
                          <m:ctrlPr>
                            <a:rPr lang="en-US" altLang="en-US" sz="1200" b="0" i="1" dirty="0" smtClean="0">
                              <a:solidFill>
                                <a:srgbClr val="FF0000"/>
                              </a:solidFill>
                              <a:latin typeface="Cambria Math" panose="02040503050406030204" pitchFamily="18" charset="0"/>
                              <a:ea typeface="Cambria Math" panose="02040503050406030204" pitchFamily="18" charset="0"/>
                            </a:rPr>
                          </m:ctrlPr>
                        </m:sSubPr>
                        <m:e>
                          <m:r>
                            <a:rPr lang="en-US" altLang="en-US" sz="1200" i="1" dirty="0" smtClean="0">
                              <a:solidFill>
                                <a:srgbClr val="FF0000"/>
                              </a:solidFill>
                              <a:latin typeface="Cambria Math" panose="02040503050406030204" pitchFamily="18" charset="0"/>
                              <a:ea typeface="Cambria Math" panose="02040503050406030204" pitchFamily="18" charset="0"/>
                            </a:rPr>
                            <m:t>𝑎</m:t>
                          </m:r>
                        </m:e>
                        <m:sub>
                          <m:r>
                            <m:rPr>
                              <m:sty m:val="p"/>
                            </m:rPr>
                            <a:rPr lang="en-US" altLang="en-US" sz="1200" b="0" i="0" dirty="0" smtClean="0">
                              <a:solidFill>
                                <a:srgbClr val="FF0000"/>
                              </a:solidFill>
                              <a:latin typeface="Cambria Math" panose="02040503050406030204" pitchFamily="18" charset="0"/>
                              <a:ea typeface="Cambria Math" panose="02040503050406030204" pitchFamily="18" charset="0"/>
                            </a:rPr>
                            <m:t>crit</m:t>
                          </m:r>
                        </m:sub>
                      </m:sSub>
                      <m:r>
                        <a:rPr lang="en-US" altLang="en-US" sz="1200" b="0" i="1" baseline="-25000" dirty="0" smtClean="0">
                          <a:solidFill>
                            <a:srgbClr val="FF0000"/>
                          </a:solidFill>
                          <a:latin typeface="Cambria Math" panose="02040503050406030204" pitchFamily="18" charset="0"/>
                          <a:ea typeface="Cambria Math" panose="02040503050406030204" pitchFamily="18" charset="0"/>
                        </a:rPr>
                        <m:t> </m:t>
                      </m:r>
                    </m:oMath>
                  </a14:m>
                  <a:r>
                    <a:rPr lang="en-US" altLang="en-US" sz="1200" dirty="0">
                      <a:solidFill>
                        <a:srgbClr val="FF0000"/>
                      </a:solidFill>
                      <a:latin typeface="Cambria Math" panose="02040503050406030204" pitchFamily="18" charset="0"/>
                      <a:ea typeface="Cambria Math" panose="02040503050406030204" pitchFamily="18" charset="0"/>
                    </a:rPr>
                    <a:t>=Critical Flaw Size </a:t>
                  </a:r>
                  <a:br>
                    <a:rPr lang="en-US" altLang="en-US" sz="1200" dirty="0">
                      <a:solidFill>
                        <a:srgbClr val="FF0000"/>
                      </a:solidFill>
                      <a:latin typeface="Cambria Math" panose="02040503050406030204" pitchFamily="18" charset="0"/>
                      <a:ea typeface="Cambria Math" panose="02040503050406030204" pitchFamily="18" charset="0"/>
                    </a:rPr>
                  </a:br>
                  <a:r>
                    <a:rPr lang="en-US" altLang="en-US" sz="1200" dirty="0">
                      <a:solidFill>
                        <a:srgbClr val="FF0000"/>
                      </a:solidFill>
                      <a:latin typeface="Cambria Math" panose="02040503050406030204" pitchFamily="18" charset="0"/>
                      <a:ea typeface="Cambria Math" panose="02040503050406030204" pitchFamily="18" charset="0"/>
                    </a:rPr>
                    <a:t>(Part Failure)</a:t>
                  </a:r>
                  <a:endParaRPr kumimoji="0" lang="en-US" altLang="en-US" sz="12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endParaRPr>
                </a:p>
              </p:txBody>
            </p:sp>
          </mc:Choice>
          <mc:Fallback>
            <p:sp>
              <p:nvSpPr>
                <p:cNvPr id="14" name="Text Box 22">
                  <a:extLst>
                    <a:ext uri="{FF2B5EF4-FFF2-40B4-BE49-F238E27FC236}">
                      <a16:creationId xmlns:a16="http://schemas.microsoft.com/office/drawing/2014/main" id="{0E0E1751-C893-166D-D58A-4B4651657F47}"/>
                    </a:ext>
                  </a:extLst>
                </p:cNvPr>
                <p:cNvSpPr txBox="1">
                  <a:spLocks noRot="1" noChangeAspect="1" noMove="1" noResize="1" noEditPoints="1" noAdjustHandles="1" noChangeArrowheads="1" noChangeShapeType="1" noTextEdit="1"/>
                </p:cNvSpPr>
                <p:nvPr/>
              </p:nvSpPr>
              <p:spPr bwMode="auto">
                <a:xfrm>
                  <a:off x="571066" y="2053262"/>
                  <a:ext cx="1756624" cy="389566"/>
                </a:xfrm>
                <a:prstGeom prst="rect">
                  <a:avLst/>
                </a:prstGeom>
                <a:blipFill>
                  <a:blip r:embed="rId4"/>
                  <a:stretch>
                    <a:fillRect r="-2312" b="-921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 Box 22">
                  <a:extLst>
                    <a:ext uri="{FF2B5EF4-FFF2-40B4-BE49-F238E27FC236}">
                      <a16:creationId xmlns:a16="http://schemas.microsoft.com/office/drawing/2014/main" id="{94333224-807D-3324-F5D5-C30F6F6F0A27}"/>
                    </a:ext>
                  </a:extLst>
                </p:cNvPr>
                <p:cNvSpPr txBox="1">
                  <a:spLocks noChangeArrowheads="1"/>
                </p:cNvSpPr>
                <p:nvPr/>
              </p:nvSpPr>
              <p:spPr bwMode="auto">
                <a:xfrm>
                  <a:off x="907943" y="3440211"/>
                  <a:ext cx="1934306" cy="276999"/>
                </a:xfrm>
                <a:prstGeom prst="rect">
                  <a:avLst/>
                </a:prstGeom>
                <a:noFill/>
                <a:ln>
                  <a:noFill/>
                </a:ln>
                <a:effectLst/>
                <a:extLst>
                  <a:ext uri="{909E8E84-426E-40DD-AFC4-6F175D3DCCD1}">
                    <a14:hiddenFill>
                      <a:solidFill>
                        <a:schemeClr val="accent1"/>
                      </a:solidFill>
                    </a14:hiddenFill>
                  </a:ext>
                  <a:ext uri="{91240B29-F687-4F45-9708-019B960494DF}">
                    <a14:hiddenLine w="38100" algn="ctr">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eaLnBrk="0" fontAlgn="base" hangingPunct="0">
                    <a:spcBef>
                      <a:spcPct val="50000"/>
                    </a:spcBef>
                    <a:spcAft>
                      <a:spcPct val="0"/>
                    </a:spcAft>
                    <a:defRPr/>
                  </a:pPr>
                  <a14:m>
                    <m:oMath xmlns:m="http://schemas.openxmlformats.org/officeDocument/2006/math">
                      <m:r>
                        <a:rPr lang="en-US" altLang="en-US" sz="1200" i="1" dirty="0" smtClean="0">
                          <a:solidFill>
                            <a:schemeClr val="accent3"/>
                          </a:solidFill>
                          <a:latin typeface="Cambria Math" panose="02040503050406030204" pitchFamily="18" charset="0"/>
                          <a:ea typeface="Cambria Math" panose="02040503050406030204" pitchFamily="18" charset="0"/>
                        </a:rPr>
                        <m:t>𝑎</m:t>
                      </m:r>
                      <m:r>
                        <a:rPr lang="en-US" altLang="en-US" sz="1200" b="0" i="0" baseline="-25000" dirty="0" smtClean="0">
                          <a:solidFill>
                            <a:schemeClr val="accent3"/>
                          </a:solidFill>
                          <a:latin typeface="Cambria Math" panose="02040503050406030204" pitchFamily="18" charset="0"/>
                          <a:ea typeface="Cambria Math" panose="02040503050406030204" pitchFamily="18" charset="0"/>
                        </a:rPr>
                        <m:t>0</m:t>
                      </m:r>
                      <m:r>
                        <a:rPr lang="en-US" altLang="en-US" sz="1200" b="0" i="1" baseline="-25000" dirty="0" smtClean="0">
                          <a:solidFill>
                            <a:schemeClr val="accent3"/>
                          </a:solidFill>
                          <a:latin typeface="Cambria Math" panose="02040503050406030204" pitchFamily="18" charset="0"/>
                          <a:ea typeface="Cambria Math" panose="02040503050406030204" pitchFamily="18" charset="0"/>
                        </a:rPr>
                        <m:t> </m:t>
                      </m:r>
                    </m:oMath>
                  </a14:m>
                  <a:r>
                    <a:rPr lang="en-US" altLang="en-US" sz="1200" dirty="0">
                      <a:solidFill>
                        <a:schemeClr val="accent3"/>
                      </a:solidFill>
                      <a:latin typeface="Cambria Math" panose="02040503050406030204" pitchFamily="18" charset="0"/>
                      <a:ea typeface="Cambria Math" panose="02040503050406030204" pitchFamily="18" charset="0"/>
                    </a:rPr>
                    <a:t>=Initial Flaw Size</a:t>
                  </a:r>
                  <a:endParaRPr kumimoji="0" lang="en-US" altLang="en-US" sz="1200" b="0" i="0" u="none" strike="noStrike" kern="1200" cap="none" spc="0" normalizeH="0" baseline="0" noProof="0" dirty="0">
                    <a:ln>
                      <a:noFill/>
                    </a:ln>
                    <a:solidFill>
                      <a:schemeClr val="accent3"/>
                    </a:solidFill>
                    <a:effectLst/>
                    <a:uLnTx/>
                    <a:uFillTx/>
                    <a:latin typeface="Cambria Math" panose="02040503050406030204" pitchFamily="18" charset="0"/>
                    <a:ea typeface="Cambria Math" panose="02040503050406030204" pitchFamily="18" charset="0"/>
                  </a:endParaRPr>
                </a:p>
              </p:txBody>
            </p:sp>
          </mc:Choice>
          <mc:Fallback xmlns="">
            <p:sp>
              <p:nvSpPr>
                <p:cNvPr id="3" name="Text Box 22">
                  <a:extLst>
                    <a:ext uri="{FF2B5EF4-FFF2-40B4-BE49-F238E27FC236}">
                      <a16:creationId xmlns:a16="http://schemas.microsoft.com/office/drawing/2014/main" id="{D33AB288-DF8A-0EAE-586A-5CF796C39F5E}"/>
                    </a:ext>
                  </a:extLst>
                </p:cNvPr>
                <p:cNvSpPr txBox="1">
                  <a:spLocks noRot="1" noChangeAspect="1" noMove="1" noResize="1" noEditPoints="1" noAdjustHandles="1" noChangeArrowheads="1" noChangeShapeType="1" noTextEdit="1"/>
                </p:cNvSpPr>
                <p:nvPr/>
              </p:nvSpPr>
              <p:spPr bwMode="auto">
                <a:xfrm>
                  <a:off x="907943" y="3440211"/>
                  <a:ext cx="1934306" cy="276999"/>
                </a:xfrm>
                <a:prstGeom prst="rect">
                  <a:avLst/>
                </a:prstGeom>
                <a:blipFill>
                  <a:blip r:embed="rId5"/>
                  <a:stretch>
                    <a:fillRect b="-1521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6" name="Text Box 10">
              <a:extLst>
                <a:ext uri="{FF2B5EF4-FFF2-40B4-BE49-F238E27FC236}">
                  <a16:creationId xmlns:a16="http://schemas.microsoft.com/office/drawing/2014/main" id="{9E97892D-AE8B-80F4-F19A-77743356CC9D}"/>
                </a:ext>
              </a:extLst>
            </p:cNvPr>
            <p:cNvSpPr txBox="1">
              <a:spLocks noChangeArrowheads="1"/>
            </p:cNvSpPr>
            <p:nvPr/>
          </p:nvSpPr>
          <p:spPr bwMode="auto">
            <a:xfrm rot="16200000">
              <a:off x="-38887" y="2769936"/>
              <a:ext cx="160275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rPr>
                <a:t>RISK OF FAILURE</a:t>
              </a:r>
            </a:p>
          </p:txBody>
        </p:sp>
        <p:sp>
          <p:nvSpPr>
            <p:cNvPr id="17" name="Line 24">
              <a:extLst>
                <a:ext uri="{FF2B5EF4-FFF2-40B4-BE49-F238E27FC236}">
                  <a16:creationId xmlns:a16="http://schemas.microsoft.com/office/drawing/2014/main" id="{C73F321D-913A-4918-ACEC-27F48AEECB5C}"/>
                </a:ext>
              </a:extLst>
            </p:cNvPr>
            <p:cNvSpPr>
              <a:spLocks noChangeShapeType="1"/>
            </p:cNvSpPr>
            <p:nvPr/>
          </p:nvSpPr>
          <p:spPr bwMode="auto">
            <a:xfrm flipH="1" flipV="1">
              <a:off x="2785473" y="2014001"/>
              <a:ext cx="7765" cy="1835022"/>
            </a:xfrm>
            <a:prstGeom prst="line">
              <a:avLst/>
            </a:prstGeom>
            <a:noFill/>
            <a:ln w="38100">
              <a:solidFill>
                <a:schemeClr val="bg1">
                  <a:lumMod val="6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endParaRPr>
            </a:p>
          </p:txBody>
        </p:sp>
        <p:sp>
          <p:nvSpPr>
            <p:cNvPr id="18" name="Line 24">
              <a:extLst>
                <a:ext uri="{FF2B5EF4-FFF2-40B4-BE49-F238E27FC236}">
                  <a16:creationId xmlns:a16="http://schemas.microsoft.com/office/drawing/2014/main" id="{8AD5F864-D7F1-024B-9040-97C45FA9C12B}"/>
                </a:ext>
              </a:extLst>
            </p:cNvPr>
            <p:cNvSpPr>
              <a:spLocks noChangeShapeType="1"/>
            </p:cNvSpPr>
            <p:nvPr/>
          </p:nvSpPr>
          <p:spPr bwMode="auto">
            <a:xfrm flipH="1" flipV="1">
              <a:off x="4465825" y="2014001"/>
              <a:ext cx="7765" cy="1835022"/>
            </a:xfrm>
            <a:prstGeom prst="line">
              <a:avLst/>
            </a:prstGeom>
            <a:noFill/>
            <a:ln w="38100">
              <a:solidFill>
                <a:schemeClr val="bg1">
                  <a:lumMod val="6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endParaRPr>
            </a:p>
          </p:txBody>
        </p:sp>
        <p:sp>
          <p:nvSpPr>
            <p:cNvPr id="19" name="Line 24">
              <a:extLst>
                <a:ext uri="{FF2B5EF4-FFF2-40B4-BE49-F238E27FC236}">
                  <a16:creationId xmlns:a16="http://schemas.microsoft.com/office/drawing/2014/main" id="{92FB79CD-CD64-DB4A-92B7-7B6DC1145704}"/>
                </a:ext>
              </a:extLst>
            </p:cNvPr>
            <p:cNvSpPr>
              <a:spLocks noChangeShapeType="1"/>
            </p:cNvSpPr>
            <p:nvPr/>
          </p:nvSpPr>
          <p:spPr bwMode="auto">
            <a:xfrm flipH="1" flipV="1">
              <a:off x="3625649" y="2014001"/>
              <a:ext cx="7765" cy="1835022"/>
            </a:xfrm>
            <a:prstGeom prst="line">
              <a:avLst/>
            </a:prstGeom>
            <a:noFill/>
            <a:ln w="38100">
              <a:solidFill>
                <a:schemeClr val="bg1">
                  <a:lumMod val="6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endParaRPr>
            </a:p>
          </p:txBody>
        </p:sp>
        <p:sp>
          <p:nvSpPr>
            <p:cNvPr id="20" name="Freeform 35">
              <a:extLst>
                <a:ext uri="{FF2B5EF4-FFF2-40B4-BE49-F238E27FC236}">
                  <a16:creationId xmlns:a16="http://schemas.microsoft.com/office/drawing/2014/main" id="{3C8F7DB7-EEFE-0F9E-B872-C6915F2AA822}"/>
                </a:ext>
              </a:extLst>
            </p:cNvPr>
            <p:cNvSpPr>
              <a:spLocks/>
            </p:cNvSpPr>
            <p:nvPr/>
          </p:nvSpPr>
          <p:spPr bwMode="auto">
            <a:xfrm>
              <a:off x="3647846" y="2716563"/>
              <a:ext cx="825744" cy="700115"/>
            </a:xfrm>
            <a:custGeom>
              <a:avLst/>
              <a:gdLst>
                <a:gd name="T0" fmla="*/ 0 w 434"/>
                <a:gd name="T1" fmla="*/ 1048 h 1048"/>
                <a:gd name="T2" fmla="*/ 242 w 434"/>
                <a:gd name="T3" fmla="*/ 567 h 1048"/>
                <a:gd name="T4" fmla="*/ 434 w 434"/>
                <a:gd name="T5" fmla="*/ 0 h 1048"/>
                <a:gd name="csX0" fmla="*/ 0 w 10000"/>
                <a:gd name="csY0" fmla="*/ 10000 h 10000"/>
                <a:gd name="csX1" fmla="*/ 6423 w 10000"/>
                <a:gd name="csY1" fmla="*/ 5471 h 10000"/>
                <a:gd name="csX2" fmla="*/ 10000 w 10000"/>
                <a:gd name="csY2" fmla="*/ 0 h 10000"/>
                <a:gd name="csX0" fmla="*/ 0 w 10000"/>
                <a:gd name="csY0" fmla="*/ 10000 h 10000"/>
                <a:gd name="csX1" fmla="*/ 6423 w 10000"/>
                <a:gd name="csY1" fmla="*/ 5471 h 10000"/>
                <a:gd name="csX2" fmla="*/ 10000 w 10000"/>
                <a:gd name="csY2" fmla="*/ 0 h 10000"/>
                <a:gd name="csX0" fmla="*/ 0 w 10000"/>
                <a:gd name="csY0" fmla="*/ 10000 h 10000"/>
                <a:gd name="csX1" fmla="*/ 5944 w 10000"/>
                <a:gd name="csY1" fmla="*/ 4802 h 10000"/>
                <a:gd name="csX2" fmla="*/ 10000 w 10000"/>
                <a:gd name="csY2" fmla="*/ 0 h 10000"/>
              </a:gdLst>
              <a:ahLst/>
              <a:cxnLst>
                <a:cxn ang="0">
                  <a:pos x="csX0" y="csY0"/>
                </a:cxn>
                <a:cxn ang="0">
                  <a:pos x="csX1" y="csY1"/>
                </a:cxn>
                <a:cxn ang="0">
                  <a:pos x="csX2" y="csY2"/>
                </a:cxn>
              </a:cxnLst>
              <a:rect l="l" t="t" r="r" b="b"/>
              <a:pathLst>
                <a:path w="10000" h="10000">
                  <a:moveTo>
                    <a:pt x="0" y="10000"/>
                  </a:moveTo>
                  <a:cubicBezTo>
                    <a:pt x="922" y="9237"/>
                    <a:pt x="4285" y="6472"/>
                    <a:pt x="5944" y="4802"/>
                  </a:cubicBezTo>
                  <a:cubicBezTo>
                    <a:pt x="7834" y="2948"/>
                    <a:pt x="9078" y="1126"/>
                    <a:pt x="10000" y="0"/>
                  </a:cubicBezTo>
                </a:path>
              </a:pathLst>
            </a:custGeom>
            <a:noFill/>
            <a:ln w="38100"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endParaRPr>
            </a:p>
          </p:txBody>
        </p:sp>
        <p:cxnSp>
          <p:nvCxnSpPr>
            <p:cNvPr id="21" name="Straight Connector 20">
              <a:extLst>
                <a:ext uri="{FF2B5EF4-FFF2-40B4-BE49-F238E27FC236}">
                  <a16:creationId xmlns:a16="http://schemas.microsoft.com/office/drawing/2014/main" id="{A9C7EEC2-2DD6-6000-B89E-9ED8E224EF24}"/>
                </a:ext>
              </a:extLst>
            </p:cNvPr>
            <p:cNvCxnSpPr/>
            <p:nvPr/>
          </p:nvCxnSpPr>
          <p:spPr>
            <a:xfrm flipV="1">
              <a:off x="4489166" y="2096583"/>
              <a:ext cx="451134" cy="606900"/>
            </a:xfrm>
            <a:prstGeom prst="line">
              <a:avLst/>
            </a:prstGeom>
            <a:ln w="38100">
              <a:solidFill>
                <a:srgbClr val="7030A0"/>
              </a:solidFill>
              <a:prstDash val="sysDot"/>
            </a:ln>
          </p:spPr>
          <p:style>
            <a:lnRef idx="2">
              <a:schemeClr val="accent5"/>
            </a:lnRef>
            <a:fillRef idx="0">
              <a:schemeClr val="accent5"/>
            </a:fillRef>
            <a:effectRef idx="1">
              <a:schemeClr val="accent5"/>
            </a:effectRef>
            <a:fontRef idx="minor">
              <a:schemeClr val="tx1"/>
            </a:fontRef>
          </p:style>
        </p:cxnSp>
        <p:sp>
          <p:nvSpPr>
            <p:cNvPr id="22" name="Text Box 18">
              <a:extLst>
                <a:ext uri="{FF2B5EF4-FFF2-40B4-BE49-F238E27FC236}">
                  <a16:creationId xmlns:a16="http://schemas.microsoft.com/office/drawing/2014/main" id="{8EFCFAA0-9F65-E127-460D-1AEDE4111772}"/>
                </a:ext>
              </a:extLst>
            </p:cNvPr>
            <p:cNvSpPr txBox="1">
              <a:spLocks noChangeArrowheads="1"/>
            </p:cNvSpPr>
            <p:nvPr/>
          </p:nvSpPr>
          <p:spPr bwMode="auto">
            <a:xfrm>
              <a:off x="2338244" y="1568285"/>
              <a:ext cx="875662" cy="461665"/>
            </a:xfrm>
            <a:prstGeom prst="rect">
              <a:avLst/>
            </a:prstGeom>
            <a:noFill/>
            <a:ln w="38100" algn="ctr">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Cambria Math" panose="02040503050406030204" pitchFamily="18" charset="0"/>
                  <a:ea typeface="Cambria Math" panose="02040503050406030204" pitchFamily="18" charset="0"/>
                </a:rPr>
                <a:t>Initial Inspection</a:t>
              </a:r>
            </a:p>
          </p:txBody>
        </p:sp>
        <p:sp>
          <p:nvSpPr>
            <p:cNvPr id="23" name="Text Box 18">
              <a:extLst>
                <a:ext uri="{FF2B5EF4-FFF2-40B4-BE49-F238E27FC236}">
                  <a16:creationId xmlns:a16="http://schemas.microsoft.com/office/drawing/2014/main" id="{EBBA9EED-8FFC-0064-8500-B8E9D25F390C}"/>
                </a:ext>
              </a:extLst>
            </p:cNvPr>
            <p:cNvSpPr txBox="1">
              <a:spLocks noChangeArrowheads="1"/>
            </p:cNvSpPr>
            <p:nvPr/>
          </p:nvSpPr>
          <p:spPr bwMode="auto">
            <a:xfrm>
              <a:off x="3400526" y="1568285"/>
              <a:ext cx="1822065" cy="276999"/>
            </a:xfrm>
            <a:prstGeom prst="rect">
              <a:avLst/>
            </a:prstGeom>
            <a:noFill/>
            <a:ln w="38100" algn="ctr">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Cambria Math" panose="02040503050406030204" pitchFamily="18" charset="0"/>
                  <a:ea typeface="Cambria Math" panose="02040503050406030204" pitchFamily="18" charset="0"/>
                </a:rPr>
                <a:t>In-service Inspections</a:t>
              </a:r>
            </a:p>
          </p:txBody>
        </p:sp>
        <p:sp>
          <p:nvSpPr>
            <p:cNvPr id="24" name="Freeform 35">
              <a:extLst>
                <a:ext uri="{FF2B5EF4-FFF2-40B4-BE49-F238E27FC236}">
                  <a16:creationId xmlns:a16="http://schemas.microsoft.com/office/drawing/2014/main" id="{343176FD-C06D-7F7A-C0DF-74BBDF431A9B}"/>
                </a:ext>
              </a:extLst>
            </p:cNvPr>
            <p:cNvSpPr>
              <a:spLocks/>
            </p:cNvSpPr>
            <p:nvPr/>
          </p:nvSpPr>
          <p:spPr bwMode="auto">
            <a:xfrm>
              <a:off x="4480256" y="2832830"/>
              <a:ext cx="742336" cy="577308"/>
            </a:xfrm>
            <a:custGeom>
              <a:avLst/>
              <a:gdLst>
                <a:gd name="T0" fmla="*/ 0 w 434"/>
                <a:gd name="T1" fmla="*/ 1048 h 1048"/>
                <a:gd name="T2" fmla="*/ 242 w 434"/>
                <a:gd name="T3" fmla="*/ 567 h 1048"/>
                <a:gd name="T4" fmla="*/ 434 w 434"/>
                <a:gd name="T5" fmla="*/ 0 h 1048"/>
                <a:gd name="csX0" fmla="*/ 0 w 10000"/>
                <a:gd name="csY0" fmla="*/ 10000 h 10000"/>
                <a:gd name="csX1" fmla="*/ 6423 w 10000"/>
                <a:gd name="csY1" fmla="*/ 5471 h 10000"/>
                <a:gd name="csX2" fmla="*/ 10000 w 10000"/>
                <a:gd name="csY2" fmla="*/ 0 h 10000"/>
                <a:gd name="csX0" fmla="*/ 0 w 10000"/>
                <a:gd name="csY0" fmla="*/ 10000 h 10000"/>
                <a:gd name="csX1" fmla="*/ 6423 w 10000"/>
                <a:gd name="csY1" fmla="*/ 5471 h 10000"/>
                <a:gd name="csX2" fmla="*/ 10000 w 10000"/>
                <a:gd name="csY2" fmla="*/ 0 h 10000"/>
                <a:gd name="csX0" fmla="*/ 0 w 10000"/>
                <a:gd name="csY0" fmla="*/ 10000 h 10000"/>
                <a:gd name="csX1" fmla="*/ 5944 w 10000"/>
                <a:gd name="csY1" fmla="*/ 4802 h 10000"/>
                <a:gd name="csX2" fmla="*/ 10000 w 10000"/>
                <a:gd name="csY2" fmla="*/ 0 h 10000"/>
              </a:gdLst>
              <a:ahLst/>
              <a:cxnLst>
                <a:cxn ang="0">
                  <a:pos x="csX0" y="csY0"/>
                </a:cxn>
                <a:cxn ang="0">
                  <a:pos x="csX1" y="csY1"/>
                </a:cxn>
                <a:cxn ang="0">
                  <a:pos x="csX2" y="csY2"/>
                </a:cxn>
              </a:cxnLst>
              <a:rect l="l" t="t" r="r" b="b"/>
              <a:pathLst>
                <a:path w="10000" h="10000">
                  <a:moveTo>
                    <a:pt x="0" y="10000"/>
                  </a:moveTo>
                  <a:cubicBezTo>
                    <a:pt x="922" y="9237"/>
                    <a:pt x="4285" y="6472"/>
                    <a:pt x="5944" y="4802"/>
                  </a:cubicBezTo>
                  <a:cubicBezTo>
                    <a:pt x="7834" y="2948"/>
                    <a:pt x="9078" y="1126"/>
                    <a:pt x="10000" y="0"/>
                  </a:cubicBezTo>
                </a:path>
              </a:pathLst>
            </a:custGeom>
            <a:noFill/>
            <a:ln w="38100"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endParaRPr>
            </a:p>
          </p:txBody>
        </p:sp>
        <p:sp>
          <p:nvSpPr>
            <p:cNvPr id="25" name="Line 37">
              <a:extLst>
                <a:ext uri="{FF2B5EF4-FFF2-40B4-BE49-F238E27FC236}">
                  <a16:creationId xmlns:a16="http://schemas.microsoft.com/office/drawing/2014/main" id="{10094F53-C6F7-CE22-E468-647FA3B40F24}"/>
                </a:ext>
              </a:extLst>
            </p:cNvPr>
            <p:cNvSpPr>
              <a:spLocks noChangeShapeType="1"/>
            </p:cNvSpPr>
            <p:nvPr/>
          </p:nvSpPr>
          <p:spPr bwMode="auto">
            <a:xfrm flipH="1">
              <a:off x="3630069" y="1765135"/>
              <a:ext cx="453949" cy="190779"/>
            </a:xfrm>
            <a:prstGeom prst="line">
              <a:avLst/>
            </a:prstGeom>
            <a:noFill/>
            <a:ln w="28575">
              <a:solidFill>
                <a:schemeClr val="bg1">
                  <a:lumMod val="6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endParaRPr>
            </a:p>
          </p:txBody>
        </p:sp>
        <p:sp>
          <p:nvSpPr>
            <p:cNvPr id="26" name="Line 37">
              <a:extLst>
                <a:ext uri="{FF2B5EF4-FFF2-40B4-BE49-F238E27FC236}">
                  <a16:creationId xmlns:a16="http://schemas.microsoft.com/office/drawing/2014/main" id="{851D9EEA-0721-1572-A132-3212661D944F}"/>
                </a:ext>
              </a:extLst>
            </p:cNvPr>
            <p:cNvSpPr>
              <a:spLocks noChangeShapeType="1"/>
            </p:cNvSpPr>
            <p:nvPr/>
          </p:nvSpPr>
          <p:spPr bwMode="auto">
            <a:xfrm>
              <a:off x="4071716" y="1765135"/>
              <a:ext cx="377455" cy="197181"/>
            </a:xfrm>
            <a:prstGeom prst="line">
              <a:avLst/>
            </a:prstGeom>
            <a:noFill/>
            <a:ln w="28575">
              <a:solidFill>
                <a:schemeClr val="bg1">
                  <a:lumMod val="6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endParaRPr>
            </a:p>
          </p:txBody>
        </p:sp>
        <p:sp>
          <p:nvSpPr>
            <p:cNvPr id="27" name="Text Box 18">
              <a:extLst>
                <a:ext uri="{FF2B5EF4-FFF2-40B4-BE49-F238E27FC236}">
                  <a16:creationId xmlns:a16="http://schemas.microsoft.com/office/drawing/2014/main" id="{315A6144-0B8A-1975-86D5-3B2A7E961D60}"/>
                </a:ext>
              </a:extLst>
            </p:cNvPr>
            <p:cNvSpPr txBox="1">
              <a:spLocks noChangeArrowheads="1"/>
            </p:cNvSpPr>
            <p:nvPr/>
          </p:nvSpPr>
          <p:spPr bwMode="auto">
            <a:xfrm rot="19078731">
              <a:off x="2889573" y="2616139"/>
              <a:ext cx="1858032" cy="276999"/>
            </a:xfrm>
            <a:prstGeom prst="rect">
              <a:avLst/>
            </a:prstGeom>
            <a:noFill/>
            <a:ln w="38100" algn="ctr">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200" b="0" i="0" u="none" strike="noStrike" kern="1200" cap="none" spc="0" normalizeH="0" baseline="0" noProof="0" dirty="0">
                  <a:ln>
                    <a:noFill/>
                  </a:ln>
                  <a:solidFill>
                    <a:srgbClr val="9923AD"/>
                  </a:solidFill>
                  <a:effectLst/>
                  <a:uLnTx/>
                  <a:uFillTx/>
                  <a:latin typeface="Cambria Math" panose="02040503050406030204" pitchFamily="18" charset="0"/>
                  <a:ea typeface="Cambria Math" panose="02040503050406030204" pitchFamily="18" charset="0"/>
                </a:rPr>
                <a:t>Flaw Growth Curve</a:t>
              </a:r>
            </a:p>
          </p:txBody>
        </p:sp>
      </p:grpSp>
      <p:grpSp>
        <p:nvGrpSpPr>
          <p:cNvPr id="28" name="Group 27">
            <a:extLst>
              <a:ext uri="{FF2B5EF4-FFF2-40B4-BE49-F238E27FC236}">
                <a16:creationId xmlns:a16="http://schemas.microsoft.com/office/drawing/2014/main" id="{311E4AD9-E156-E834-54C5-AB8BACEE5EA9}"/>
              </a:ext>
            </a:extLst>
          </p:cNvPr>
          <p:cNvGrpSpPr/>
          <p:nvPr/>
        </p:nvGrpSpPr>
        <p:grpSpPr>
          <a:xfrm>
            <a:off x="718800" y="1603985"/>
            <a:ext cx="5928989" cy="2981737"/>
            <a:chOff x="628650" y="1287312"/>
            <a:chExt cx="8413983" cy="3805683"/>
          </a:xfrm>
        </p:grpSpPr>
        <p:pic>
          <p:nvPicPr>
            <p:cNvPr id="29" name="Picture 8">
              <a:extLst>
                <a:ext uri="{FF2B5EF4-FFF2-40B4-BE49-F238E27FC236}">
                  <a16:creationId xmlns:a16="http://schemas.microsoft.com/office/drawing/2014/main" id="{58DBB75B-7CB4-A988-24AD-D730E7D713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650" y="1366927"/>
              <a:ext cx="5184791" cy="370405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B58DA344-893D-C85D-C12D-6D3E915FC00F}"/>
                </a:ext>
              </a:extLst>
            </p:cNvPr>
            <p:cNvSpPr txBox="1"/>
            <p:nvPr/>
          </p:nvSpPr>
          <p:spPr>
            <a:xfrm>
              <a:off x="6280953" y="1287312"/>
              <a:ext cx="2723082" cy="292064"/>
            </a:xfrm>
            <a:prstGeom prst="rect">
              <a:avLst/>
            </a:prstGeom>
            <a:noFill/>
          </p:spPr>
          <p:txBody>
            <a:bodyPr wrap="none" rtlCol="0">
              <a:spAutoFit/>
            </a:bodyPr>
            <a:lstStyle/>
            <a:p>
              <a:r>
                <a:rPr lang="en-US" sz="1400" dirty="0">
                  <a:solidFill>
                    <a:srgbClr val="0000FF"/>
                  </a:solidFill>
                </a:rPr>
                <a:t>Probability of Detection Curve</a:t>
              </a:r>
            </a:p>
          </p:txBody>
        </p:sp>
        <p:cxnSp>
          <p:nvCxnSpPr>
            <p:cNvPr id="31" name="Straight Arrow Connector 30">
              <a:extLst>
                <a:ext uri="{FF2B5EF4-FFF2-40B4-BE49-F238E27FC236}">
                  <a16:creationId xmlns:a16="http://schemas.microsoft.com/office/drawing/2014/main" id="{14C3CD61-1854-8734-7708-8A295E65663F}"/>
                </a:ext>
              </a:extLst>
            </p:cNvPr>
            <p:cNvCxnSpPr>
              <a:cxnSpLocks/>
              <a:stCxn id="30" idx="1"/>
            </p:cNvCxnSpPr>
            <p:nvPr/>
          </p:nvCxnSpPr>
          <p:spPr>
            <a:xfrm flipH="1">
              <a:off x="5552627" y="1441201"/>
              <a:ext cx="728326" cy="150984"/>
            </a:xfrm>
            <a:prstGeom prst="straightConnector1">
              <a:avLst/>
            </a:prstGeom>
            <a:ln>
              <a:solidFill>
                <a:srgbClr val="0000FF"/>
              </a:solidFill>
              <a:tailEnd type="triangle"/>
            </a:ln>
          </p:spPr>
          <p:style>
            <a:lnRef idx="1">
              <a:schemeClr val="dk1"/>
            </a:lnRef>
            <a:fillRef idx="0">
              <a:schemeClr val="dk1"/>
            </a:fillRef>
            <a:effectRef idx="0">
              <a:schemeClr val="dk1"/>
            </a:effectRef>
            <a:fontRef idx="minor">
              <a:schemeClr val="tx1"/>
            </a:fontRef>
          </p:style>
        </p:cxnSp>
        <p:sp>
          <p:nvSpPr>
            <p:cNvPr id="32" name="TextBox 31">
              <a:extLst>
                <a:ext uri="{FF2B5EF4-FFF2-40B4-BE49-F238E27FC236}">
                  <a16:creationId xmlns:a16="http://schemas.microsoft.com/office/drawing/2014/main" id="{38447BE6-CB4E-1C61-4370-23A27AA2D20B}"/>
                </a:ext>
              </a:extLst>
            </p:cNvPr>
            <p:cNvSpPr txBox="1"/>
            <p:nvPr/>
          </p:nvSpPr>
          <p:spPr>
            <a:xfrm>
              <a:off x="6275368" y="1549820"/>
              <a:ext cx="2767234" cy="292064"/>
            </a:xfrm>
            <a:prstGeom prst="rect">
              <a:avLst/>
            </a:prstGeom>
            <a:noFill/>
          </p:spPr>
          <p:txBody>
            <a:bodyPr wrap="none" rtlCol="0">
              <a:spAutoFit/>
            </a:bodyPr>
            <a:lstStyle/>
            <a:p>
              <a:r>
                <a:rPr lang="en-US" sz="1400" dirty="0">
                  <a:solidFill>
                    <a:schemeClr val="accent3">
                      <a:lumMod val="75000"/>
                    </a:schemeClr>
                  </a:solidFill>
                </a:rPr>
                <a:t>95% Confidence Interval Curve</a:t>
              </a:r>
            </a:p>
          </p:txBody>
        </p:sp>
        <p:cxnSp>
          <p:nvCxnSpPr>
            <p:cNvPr id="33" name="Straight Arrow Connector 32">
              <a:extLst>
                <a:ext uri="{FF2B5EF4-FFF2-40B4-BE49-F238E27FC236}">
                  <a16:creationId xmlns:a16="http://schemas.microsoft.com/office/drawing/2014/main" id="{7207452A-D9B5-3860-B8E9-B4D78AA4AC24}"/>
                </a:ext>
              </a:extLst>
            </p:cNvPr>
            <p:cNvCxnSpPr>
              <a:cxnSpLocks/>
              <a:stCxn id="32" idx="1"/>
            </p:cNvCxnSpPr>
            <p:nvPr/>
          </p:nvCxnSpPr>
          <p:spPr>
            <a:xfrm flipH="1" flipV="1">
              <a:off x="5443313" y="1697417"/>
              <a:ext cx="832055" cy="6292"/>
            </a:xfrm>
            <a:prstGeom prst="straightConnector1">
              <a:avLst/>
            </a:prstGeom>
            <a:ln>
              <a:solidFill>
                <a:schemeClr val="accent3">
                  <a:lumMod val="75000"/>
                </a:schemeClr>
              </a:solidFill>
              <a:prstDash val="lgDash"/>
              <a:tailEnd type="triangle"/>
            </a:ln>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C78926E2-A59C-C9E4-07BD-1B5C130210DB}"/>
                </a:ext>
              </a:extLst>
            </p:cNvPr>
            <p:cNvSpPr txBox="1"/>
            <p:nvPr/>
          </p:nvSpPr>
          <p:spPr>
            <a:xfrm>
              <a:off x="6449449" y="1894807"/>
              <a:ext cx="2593184" cy="292064"/>
            </a:xfrm>
            <a:prstGeom prst="rect">
              <a:avLst/>
            </a:prstGeom>
            <a:noFill/>
          </p:spPr>
          <p:txBody>
            <a:bodyPr wrap="none" rtlCol="0">
              <a:spAutoFit/>
            </a:bodyPr>
            <a:lstStyle/>
            <a:p>
              <a:r>
                <a:rPr lang="en-US" sz="1400" dirty="0">
                  <a:solidFill>
                    <a:srgbClr val="FF0000"/>
                  </a:solidFill>
                </a:rPr>
                <a:t>90% Probability of Detection</a:t>
              </a:r>
            </a:p>
          </p:txBody>
        </p:sp>
        <p:cxnSp>
          <p:nvCxnSpPr>
            <p:cNvPr id="35" name="Straight Arrow Connector 34">
              <a:extLst>
                <a:ext uri="{FF2B5EF4-FFF2-40B4-BE49-F238E27FC236}">
                  <a16:creationId xmlns:a16="http://schemas.microsoft.com/office/drawing/2014/main" id="{FB8EC86A-039C-60E8-8F25-88A8F6BF8370}"/>
                </a:ext>
              </a:extLst>
            </p:cNvPr>
            <p:cNvCxnSpPr>
              <a:cxnSpLocks/>
            </p:cNvCxnSpPr>
            <p:nvPr/>
          </p:nvCxnSpPr>
          <p:spPr>
            <a:xfrm flipH="1" flipV="1">
              <a:off x="5759234" y="1876592"/>
              <a:ext cx="732527" cy="152716"/>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B6E2CC07-541B-61B8-A623-875930493770}"/>
                </a:ext>
              </a:extLst>
            </p:cNvPr>
            <p:cNvSpPr txBox="1"/>
            <p:nvPr/>
          </p:nvSpPr>
          <p:spPr>
            <a:xfrm>
              <a:off x="4800048" y="4742518"/>
              <a:ext cx="763714" cy="350477"/>
            </a:xfrm>
            <a:prstGeom prst="rect">
              <a:avLst/>
            </a:prstGeom>
            <a:noFill/>
          </p:spPr>
          <p:txBody>
            <a:bodyPr wrap="none" rtlCol="0">
              <a:spAutoFit/>
            </a:bodyPr>
            <a:lstStyle/>
            <a:p>
              <a:r>
                <a:rPr lang="en-US" dirty="0">
                  <a:solidFill>
                    <a:schemeClr val="accent3">
                      <a:lumMod val="75000"/>
                    </a:schemeClr>
                  </a:solidFill>
                </a:rPr>
                <a:t>a</a:t>
              </a:r>
              <a:r>
                <a:rPr lang="en-US" baseline="-25000" dirty="0">
                  <a:solidFill>
                    <a:schemeClr val="accent3">
                      <a:lumMod val="75000"/>
                    </a:schemeClr>
                  </a:solidFill>
                </a:rPr>
                <a:t>90/95</a:t>
              </a:r>
              <a:endParaRPr lang="en-US" dirty="0">
                <a:solidFill>
                  <a:schemeClr val="accent3">
                    <a:lumMod val="75000"/>
                  </a:schemeClr>
                </a:solidFill>
              </a:endParaRPr>
            </a:p>
          </p:txBody>
        </p:sp>
        <p:sp>
          <p:nvSpPr>
            <p:cNvPr id="37" name="TextBox 36">
              <a:extLst>
                <a:ext uri="{FF2B5EF4-FFF2-40B4-BE49-F238E27FC236}">
                  <a16:creationId xmlns:a16="http://schemas.microsoft.com/office/drawing/2014/main" id="{31733D8D-420E-6EF7-47C5-4096E8C5573B}"/>
                </a:ext>
              </a:extLst>
            </p:cNvPr>
            <p:cNvSpPr txBox="1"/>
            <p:nvPr/>
          </p:nvSpPr>
          <p:spPr>
            <a:xfrm>
              <a:off x="4346984" y="4742518"/>
              <a:ext cx="516587" cy="350477"/>
            </a:xfrm>
            <a:prstGeom prst="rect">
              <a:avLst/>
            </a:prstGeom>
            <a:noFill/>
          </p:spPr>
          <p:txBody>
            <a:bodyPr wrap="none" rtlCol="0">
              <a:spAutoFit/>
            </a:bodyPr>
            <a:lstStyle/>
            <a:p>
              <a:r>
                <a:rPr lang="en-US" dirty="0">
                  <a:solidFill>
                    <a:srgbClr val="FF0000"/>
                  </a:solidFill>
                </a:rPr>
                <a:t>a</a:t>
              </a:r>
              <a:r>
                <a:rPr lang="en-US" baseline="-25000" dirty="0">
                  <a:solidFill>
                    <a:srgbClr val="FF0000"/>
                  </a:solidFill>
                </a:rPr>
                <a:t>90</a:t>
              </a:r>
              <a:endParaRPr lang="en-US" dirty="0">
                <a:solidFill>
                  <a:srgbClr val="FF0000"/>
                </a:solidFill>
              </a:endParaRPr>
            </a:p>
          </p:txBody>
        </p:sp>
      </p:grpSp>
      <p:cxnSp>
        <p:nvCxnSpPr>
          <p:cNvPr id="39" name="Straight Arrow Connector 38">
            <a:extLst>
              <a:ext uri="{FF2B5EF4-FFF2-40B4-BE49-F238E27FC236}">
                <a16:creationId xmlns:a16="http://schemas.microsoft.com/office/drawing/2014/main" id="{E63CCF2F-98D8-6F4B-595F-61EDA3254BF5}"/>
              </a:ext>
            </a:extLst>
          </p:cNvPr>
          <p:cNvCxnSpPr>
            <a:cxnSpLocks/>
            <a:endCxn id="12" idx="1"/>
          </p:cNvCxnSpPr>
          <p:nvPr/>
        </p:nvCxnSpPr>
        <p:spPr>
          <a:xfrm>
            <a:off x="4137758" y="4708816"/>
            <a:ext cx="2254416" cy="67471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14232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16CBD-B68E-0DAD-5905-9323E6E19638}"/>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42E3A0E2-111F-DE9B-3A5C-CFDA60E78CD7}"/>
              </a:ext>
            </a:extLst>
          </p:cNvPr>
          <p:cNvSpPr>
            <a:spLocks noGrp="1"/>
          </p:cNvSpPr>
          <p:nvPr>
            <p:ph type="title"/>
          </p:nvPr>
        </p:nvSpPr>
        <p:spPr>
          <a:xfrm>
            <a:off x="500147" y="609601"/>
            <a:ext cx="11191706" cy="609600"/>
          </a:xfrm>
        </p:spPr>
        <p:txBody>
          <a:bodyPr>
            <a:normAutofit fontScale="90000"/>
          </a:bodyPr>
          <a:lstStyle/>
          <a:p>
            <a:r>
              <a:rPr lang="en-US" dirty="0"/>
              <a:t>Agenda</a:t>
            </a:r>
          </a:p>
        </p:txBody>
      </p:sp>
      <p:sp>
        <p:nvSpPr>
          <p:cNvPr id="13" name="Content Placeholder 2">
            <a:extLst>
              <a:ext uri="{FF2B5EF4-FFF2-40B4-BE49-F238E27FC236}">
                <a16:creationId xmlns:a16="http://schemas.microsoft.com/office/drawing/2014/main" id="{D4965A3A-850D-71AE-9560-27CF2A8B8955}"/>
              </a:ext>
            </a:extLst>
          </p:cNvPr>
          <p:cNvSpPr txBox="1">
            <a:spLocks/>
          </p:cNvSpPr>
          <p:nvPr/>
        </p:nvSpPr>
        <p:spPr>
          <a:xfrm>
            <a:off x="487694" y="2152650"/>
            <a:ext cx="1961207" cy="4572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solidFill>
                  <a:schemeClr val="bg1"/>
                </a:solidFill>
              </a:rPr>
              <a:t>Background</a:t>
            </a:r>
          </a:p>
          <a:p>
            <a:pPr marL="0" indent="0" algn="ctr">
              <a:buFont typeface="Arial" panose="020B0604020202020204" pitchFamily="34" charset="0"/>
              <a:buNone/>
            </a:pPr>
            <a:endParaRPr lang="en-US" sz="2000" dirty="0">
              <a:solidFill>
                <a:schemeClr val="bg1"/>
              </a:solidFill>
            </a:endParaRPr>
          </a:p>
        </p:txBody>
      </p:sp>
      <p:sp>
        <p:nvSpPr>
          <p:cNvPr id="14" name="Content Placeholder 2">
            <a:extLst>
              <a:ext uri="{FF2B5EF4-FFF2-40B4-BE49-F238E27FC236}">
                <a16:creationId xmlns:a16="http://schemas.microsoft.com/office/drawing/2014/main" id="{CE463C02-3421-B532-BDD8-33A73B581168}"/>
              </a:ext>
            </a:extLst>
          </p:cNvPr>
          <p:cNvSpPr txBox="1">
            <a:spLocks/>
          </p:cNvSpPr>
          <p:nvPr/>
        </p:nvSpPr>
        <p:spPr>
          <a:xfrm>
            <a:off x="6158203" y="2152650"/>
            <a:ext cx="2524713" cy="45720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b="0" i="0" kern="1200">
                <a:solidFill>
                  <a:schemeClr val="tx1"/>
                </a:solidFill>
                <a:latin typeface="Arial" charset="0"/>
                <a:ea typeface="Arial" charset="0"/>
                <a:cs typeface="Arial"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bg1"/>
                </a:solidFill>
              </a:rPr>
              <a:t>Statistical Analysis</a:t>
            </a:r>
          </a:p>
        </p:txBody>
      </p:sp>
      <p:sp>
        <p:nvSpPr>
          <p:cNvPr id="15" name="TextBox 14">
            <a:extLst>
              <a:ext uri="{FF2B5EF4-FFF2-40B4-BE49-F238E27FC236}">
                <a16:creationId xmlns:a16="http://schemas.microsoft.com/office/drawing/2014/main" id="{339212EA-7202-7DBA-E0AF-ECDDC7C2F33C}"/>
              </a:ext>
            </a:extLst>
          </p:cNvPr>
          <p:cNvSpPr txBox="1"/>
          <p:nvPr/>
        </p:nvSpPr>
        <p:spPr>
          <a:xfrm>
            <a:off x="2565120" y="2152650"/>
            <a:ext cx="3762614" cy="400110"/>
          </a:xfrm>
          <a:prstGeom prst="rect">
            <a:avLst/>
          </a:prstGeom>
          <a:noFill/>
        </p:spPr>
        <p:txBody>
          <a:bodyPr wrap="square">
            <a:spAutoFit/>
          </a:bodyPr>
          <a:lstStyle/>
          <a:p>
            <a:pPr marL="0" indent="0" algn="ctr">
              <a:buNone/>
            </a:pPr>
            <a:r>
              <a:rPr lang="en-US" sz="2000" dirty="0">
                <a:solidFill>
                  <a:schemeClr val="bg1"/>
                </a:solidFill>
                <a:latin typeface="Arial" panose="020B0604020202020204" pitchFamily="34" charset="0"/>
                <a:cs typeface="Arial" panose="020B0604020202020204" pitchFamily="34" charset="0"/>
              </a:rPr>
              <a:t>Designing the Experiment</a:t>
            </a:r>
          </a:p>
        </p:txBody>
      </p:sp>
      <p:sp>
        <p:nvSpPr>
          <p:cNvPr id="16" name="Content Placeholder 2">
            <a:extLst>
              <a:ext uri="{FF2B5EF4-FFF2-40B4-BE49-F238E27FC236}">
                <a16:creationId xmlns:a16="http://schemas.microsoft.com/office/drawing/2014/main" id="{14486AFF-F717-978B-A5BA-6431F64A9EE9}"/>
              </a:ext>
            </a:extLst>
          </p:cNvPr>
          <p:cNvSpPr txBox="1">
            <a:spLocks/>
          </p:cNvSpPr>
          <p:nvPr/>
        </p:nvSpPr>
        <p:spPr>
          <a:xfrm>
            <a:off x="8799135" y="2152650"/>
            <a:ext cx="3362371" cy="45720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b="0" i="0" kern="1200">
                <a:solidFill>
                  <a:schemeClr val="tx1"/>
                </a:solidFill>
                <a:latin typeface="Arial" charset="0"/>
                <a:ea typeface="Arial" charset="0"/>
                <a:cs typeface="Arial"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bg1"/>
                </a:solidFill>
              </a:rPr>
              <a:t>Example: XCT for AM</a:t>
            </a:r>
          </a:p>
        </p:txBody>
      </p:sp>
      <p:pic>
        <p:nvPicPr>
          <p:cNvPr id="17" name="Picture 12" descr="Wright Airplanes">
            <a:extLst>
              <a:ext uri="{FF2B5EF4-FFF2-40B4-BE49-F238E27FC236}">
                <a16:creationId xmlns:a16="http://schemas.microsoft.com/office/drawing/2014/main" id="{2FF11B67-7A68-7947-E430-A81125572D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917" r="10511"/>
          <a:stretch>
            <a:fillRect/>
          </a:stretch>
        </p:blipFill>
        <p:spPr bwMode="auto">
          <a:xfrm>
            <a:off x="523874" y="2809875"/>
            <a:ext cx="208122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A crack on the inside of a bearing my not have been detected with the naked eye. Fluorescent particle inspection clearly shows the indication.">
            <a:extLst>
              <a:ext uri="{FF2B5EF4-FFF2-40B4-BE49-F238E27FC236}">
                <a16:creationId xmlns:a16="http://schemas.microsoft.com/office/drawing/2014/main" id="{738C5A26-16A9-BA03-3801-B3A9841E90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6555" y="2809875"/>
            <a:ext cx="2173806" cy="18288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9" name="Picture 8">
            <a:extLst>
              <a:ext uri="{FF2B5EF4-FFF2-40B4-BE49-F238E27FC236}">
                <a16:creationId xmlns:a16="http://schemas.microsoft.com/office/drawing/2014/main" id="{0F0C8C0B-D6A8-026B-248A-07DCB1DDFE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2779" y="2809875"/>
            <a:ext cx="221270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s://lh3.googleusercontent.com/zr5pPOcf5ROUfSiRg2AKVNuzxWXlQ7V3SibFl_ns3bikJE3XslcGRquN1hRIZ2SvP_krGNXNvXJbz9xbxwniDp9koBADfcAKS8FZHXJd-Gh2ShYR-63UOXOs8m6NgkGMUAfcv8fFBJb-T7Ok6TdHRaU">
            <a:extLst>
              <a:ext uri="{FF2B5EF4-FFF2-40B4-BE49-F238E27FC236}">
                <a16:creationId xmlns:a16="http://schemas.microsoft.com/office/drawing/2014/main" id="{F853CF1A-2CA2-11F7-DEF5-DF78C1B9C9B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215" t="6656" r="80797" b="54777"/>
          <a:stretch/>
        </p:blipFill>
        <p:spPr bwMode="auto">
          <a:xfrm>
            <a:off x="9646031" y="2809875"/>
            <a:ext cx="1523999"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465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932EFE7-DDFA-E076-0C6B-18C0FA7A1B64}"/>
              </a:ext>
            </a:extLst>
          </p:cNvPr>
          <p:cNvSpPr>
            <a:spLocks noGrp="1"/>
          </p:cNvSpPr>
          <p:nvPr>
            <p:ph type="title"/>
          </p:nvPr>
        </p:nvSpPr>
        <p:spPr>
          <a:xfrm>
            <a:off x="500147" y="609601"/>
            <a:ext cx="11191706" cy="609600"/>
          </a:xfrm>
        </p:spPr>
        <p:txBody>
          <a:bodyPr>
            <a:normAutofit fontScale="90000"/>
          </a:bodyPr>
          <a:lstStyle/>
          <a:p>
            <a:r>
              <a:rPr lang="en-US" dirty="0"/>
              <a:t>Agenda</a:t>
            </a:r>
          </a:p>
        </p:txBody>
      </p:sp>
      <p:sp>
        <p:nvSpPr>
          <p:cNvPr id="13" name="Content Placeholder 2">
            <a:extLst>
              <a:ext uri="{FF2B5EF4-FFF2-40B4-BE49-F238E27FC236}">
                <a16:creationId xmlns:a16="http://schemas.microsoft.com/office/drawing/2014/main" id="{2E13C678-E517-59E8-5F04-C4B7DFF5F238}"/>
              </a:ext>
            </a:extLst>
          </p:cNvPr>
          <p:cNvSpPr txBox="1">
            <a:spLocks/>
          </p:cNvSpPr>
          <p:nvPr/>
        </p:nvSpPr>
        <p:spPr>
          <a:xfrm>
            <a:off x="487694" y="2152650"/>
            <a:ext cx="1961207" cy="4572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solidFill>
                  <a:schemeClr val="bg1"/>
                </a:solidFill>
              </a:rPr>
              <a:t>Background</a:t>
            </a:r>
          </a:p>
          <a:p>
            <a:pPr marL="0" indent="0" algn="ctr">
              <a:buFont typeface="Arial" panose="020B0604020202020204" pitchFamily="34" charset="0"/>
              <a:buNone/>
            </a:pPr>
            <a:endParaRPr lang="en-US" sz="2000" dirty="0">
              <a:solidFill>
                <a:schemeClr val="bg1"/>
              </a:solidFill>
            </a:endParaRPr>
          </a:p>
        </p:txBody>
      </p:sp>
      <p:sp>
        <p:nvSpPr>
          <p:cNvPr id="14" name="Content Placeholder 2">
            <a:extLst>
              <a:ext uri="{FF2B5EF4-FFF2-40B4-BE49-F238E27FC236}">
                <a16:creationId xmlns:a16="http://schemas.microsoft.com/office/drawing/2014/main" id="{5F80FCCD-F3DA-D8D1-E6F4-E32A51663488}"/>
              </a:ext>
            </a:extLst>
          </p:cNvPr>
          <p:cNvSpPr txBox="1">
            <a:spLocks/>
          </p:cNvSpPr>
          <p:nvPr/>
        </p:nvSpPr>
        <p:spPr>
          <a:xfrm>
            <a:off x="6158203" y="2152650"/>
            <a:ext cx="2524713" cy="45720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b="0" i="0" kern="1200">
                <a:solidFill>
                  <a:schemeClr val="tx1"/>
                </a:solidFill>
                <a:latin typeface="Arial" charset="0"/>
                <a:ea typeface="Arial" charset="0"/>
                <a:cs typeface="Arial"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bg1"/>
                </a:solidFill>
              </a:rPr>
              <a:t>Statistical Analysis</a:t>
            </a:r>
          </a:p>
        </p:txBody>
      </p:sp>
      <p:sp>
        <p:nvSpPr>
          <p:cNvPr id="15" name="TextBox 14">
            <a:extLst>
              <a:ext uri="{FF2B5EF4-FFF2-40B4-BE49-F238E27FC236}">
                <a16:creationId xmlns:a16="http://schemas.microsoft.com/office/drawing/2014/main" id="{5C4D637B-1948-FF5C-A3A5-7B4D600F4D28}"/>
              </a:ext>
            </a:extLst>
          </p:cNvPr>
          <p:cNvSpPr txBox="1"/>
          <p:nvPr/>
        </p:nvSpPr>
        <p:spPr>
          <a:xfrm>
            <a:off x="2565120" y="2152650"/>
            <a:ext cx="3762614" cy="400110"/>
          </a:xfrm>
          <a:prstGeom prst="rect">
            <a:avLst/>
          </a:prstGeom>
          <a:noFill/>
        </p:spPr>
        <p:txBody>
          <a:bodyPr wrap="square">
            <a:spAutoFit/>
          </a:bodyPr>
          <a:lstStyle/>
          <a:p>
            <a:pPr marL="0" indent="0" algn="ctr">
              <a:buNone/>
            </a:pPr>
            <a:r>
              <a:rPr lang="en-US" sz="2000" dirty="0">
                <a:solidFill>
                  <a:schemeClr val="bg1"/>
                </a:solidFill>
                <a:latin typeface="Arial" panose="020B0604020202020204" pitchFamily="34" charset="0"/>
                <a:cs typeface="Arial" panose="020B0604020202020204" pitchFamily="34" charset="0"/>
              </a:rPr>
              <a:t>Designing the Experiment</a:t>
            </a:r>
          </a:p>
        </p:txBody>
      </p:sp>
      <p:sp>
        <p:nvSpPr>
          <p:cNvPr id="16" name="Content Placeholder 2">
            <a:extLst>
              <a:ext uri="{FF2B5EF4-FFF2-40B4-BE49-F238E27FC236}">
                <a16:creationId xmlns:a16="http://schemas.microsoft.com/office/drawing/2014/main" id="{DC200FEB-E934-E7F0-AA02-375A97464055}"/>
              </a:ext>
            </a:extLst>
          </p:cNvPr>
          <p:cNvSpPr txBox="1">
            <a:spLocks/>
          </p:cNvSpPr>
          <p:nvPr/>
        </p:nvSpPr>
        <p:spPr>
          <a:xfrm>
            <a:off x="8799135" y="2152650"/>
            <a:ext cx="3362371" cy="45720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b="0" i="0" kern="1200">
                <a:solidFill>
                  <a:schemeClr val="tx1"/>
                </a:solidFill>
                <a:latin typeface="Arial" charset="0"/>
                <a:ea typeface="Arial" charset="0"/>
                <a:cs typeface="Arial"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bg1"/>
                </a:solidFill>
              </a:rPr>
              <a:t>Example: XCT for AM</a:t>
            </a:r>
          </a:p>
        </p:txBody>
      </p:sp>
      <p:pic>
        <p:nvPicPr>
          <p:cNvPr id="17" name="Picture 12" descr="Wright Airplanes">
            <a:extLst>
              <a:ext uri="{FF2B5EF4-FFF2-40B4-BE49-F238E27FC236}">
                <a16:creationId xmlns:a16="http://schemas.microsoft.com/office/drawing/2014/main" id="{174DD7D3-393C-7043-F5CC-15B6DF0037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917" r="10511"/>
          <a:stretch>
            <a:fillRect/>
          </a:stretch>
        </p:blipFill>
        <p:spPr bwMode="auto">
          <a:xfrm>
            <a:off x="523874" y="2809875"/>
            <a:ext cx="208122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A crack on the inside of a bearing my not have been detected with the naked eye. Fluorescent particle inspection clearly shows the indication.">
            <a:extLst>
              <a:ext uri="{FF2B5EF4-FFF2-40B4-BE49-F238E27FC236}">
                <a16:creationId xmlns:a16="http://schemas.microsoft.com/office/drawing/2014/main" id="{E620F194-EE43-50C8-4903-B9D94D1E99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6555" y="2809875"/>
            <a:ext cx="2173806" cy="18288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9" name="Picture 8">
            <a:extLst>
              <a:ext uri="{FF2B5EF4-FFF2-40B4-BE49-F238E27FC236}">
                <a16:creationId xmlns:a16="http://schemas.microsoft.com/office/drawing/2014/main" id="{BC74654C-23B9-6A19-2B2F-988E9F2232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2779" y="2809875"/>
            <a:ext cx="221270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s://lh3.googleusercontent.com/zr5pPOcf5ROUfSiRg2AKVNuzxWXlQ7V3SibFl_ns3bikJE3XslcGRquN1hRIZ2SvP_krGNXNvXJbz9xbxwniDp9koBADfcAKS8FZHXJd-Gh2ShYR-63UOXOs8m6NgkGMUAfcv8fFBJb-T7Ok6TdHRaU">
            <a:extLst>
              <a:ext uri="{FF2B5EF4-FFF2-40B4-BE49-F238E27FC236}">
                <a16:creationId xmlns:a16="http://schemas.microsoft.com/office/drawing/2014/main" id="{988B844C-1202-B1C1-645B-28DAF05CF76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215" t="6656" r="80797" b="54777"/>
          <a:stretch/>
        </p:blipFill>
        <p:spPr bwMode="auto">
          <a:xfrm>
            <a:off x="9646031" y="2809875"/>
            <a:ext cx="1523999"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352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160C5-0732-EF2A-C5AE-0390036C831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423F975-7A19-DA1B-322A-6BEBB4D656BA}"/>
              </a:ext>
            </a:extLst>
          </p:cNvPr>
          <p:cNvPicPr>
            <a:picLocks noChangeAspect="1"/>
          </p:cNvPicPr>
          <p:nvPr/>
        </p:nvPicPr>
        <p:blipFill>
          <a:blip r:embed="rId2">
            <a:extLst>
              <a:ext uri="{28A0092B-C50C-407E-A947-70E740481C1C}">
                <a14:useLocalDpi xmlns:a14="http://schemas.microsoft.com/office/drawing/2010/main" val="0"/>
              </a:ext>
            </a:extLst>
          </a:blip>
          <a:srcRect l="67598"/>
          <a:stretch/>
        </p:blipFill>
        <p:spPr bwMode="auto">
          <a:xfrm>
            <a:off x="6691647" y="4666203"/>
            <a:ext cx="2404862" cy="1836085"/>
          </a:xfrm>
          <a:prstGeom prst="rect">
            <a:avLst/>
          </a:prstGeom>
          <a:noFill/>
        </p:spPr>
      </p:pic>
      <p:sp>
        <p:nvSpPr>
          <p:cNvPr id="2" name="Title 1">
            <a:extLst>
              <a:ext uri="{FF2B5EF4-FFF2-40B4-BE49-F238E27FC236}">
                <a16:creationId xmlns:a16="http://schemas.microsoft.com/office/drawing/2014/main" id="{6B5EBE45-BA7E-294A-7C57-4BB2B5D7A73E}"/>
              </a:ext>
            </a:extLst>
          </p:cNvPr>
          <p:cNvSpPr>
            <a:spLocks noGrp="1"/>
          </p:cNvSpPr>
          <p:nvPr>
            <p:ph type="title"/>
          </p:nvPr>
        </p:nvSpPr>
        <p:spPr/>
        <p:txBody>
          <a:bodyPr/>
          <a:lstStyle/>
          <a:p>
            <a:r>
              <a:rPr lang="en-US" dirty="0"/>
              <a:t>Example: Additive Manufacturing: Opportunities and Challenges</a:t>
            </a:r>
          </a:p>
        </p:txBody>
      </p:sp>
      <p:grpSp>
        <p:nvGrpSpPr>
          <p:cNvPr id="37" name="Google Shape;525;g2727794ea6c_3_170">
            <a:extLst>
              <a:ext uri="{FF2B5EF4-FFF2-40B4-BE49-F238E27FC236}">
                <a16:creationId xmlns:a16="http://schemas.microsoft.com/office/drawing/2014/main" id="{E79F267C-EE93-71E4-08DC-DED23F9575E7}"/>
              </a:ext>
            </a:extLst>
          </p:cNvPr>
          <p:cNvGrpSpPr/>
          <p:nvPr/>
        </p:nvGrpSpPr>
        <p:grpSpPr>
          <a:xfrm>
            <a:off x="2112197" y="2191107"/>
            <a:ext cx="2293748" cy="2615735"/>
            <a:chOff x="7352590" y="-7034"/>
            <a:chExt cx="4839409" cy="5943599"/>
          </a:xfrm>
        </p:grpSpPr>
        <p:pic>
          <p:nvPicPr>
            <p:cNvPr id="38" name="Google Shape;526;g2727794ea6c_3_170" descr="A grey and blue circular object&#10;&#10;Description automatically generated with medium confidence">
              <a:extLst>
                <a:ext uri="{FF2B5EF4-FFF2-40B4-BE49-F238E27FC236}">
                  <a16:creationId xmlns:a16="http://schemas.microsoft.com/office/drawing/2014/main" id="{458C1265-A0C5-34A1-AC1E-61E27CBF2327}"/>
                </a:ext>
              </a:extLst>
            </p:cNvPr>
            <p:cNvPicPr preferRelativeResize="0"/>
            <p:nvPr/>
          </p:nvPicPr>
          <p:blipFill rotWithShape="1">
            <a:blip r:embed="rId3">
              <a:alphaModFix/>
            </a:blip>
            <a:srcRect l="35055" r="33231"/>
            <a:stretch/>
          </p:blipFill>
          <p:spPr>
            <a:xfrm>
              <a:off x="7804142" y="-7034"/>
              <a:ext cx="4387857" cy="5943599"/>
            </a:xfrm>
            <a:prstGeom prst="rect">
              <a:avLst/>
            </a:prstGeom>
            <a:noFill/>
            <a:ln>
              <a:noFill/>
            </a:ln>
          </p:spPr>
        </p:pic>
        <p:sp>
          <p:nvSpPr>
            <p:cNvPr id="39" name="Google Shape;527;g2727794ea6c_3_170">
              <a:extLst>
                <a:ext uri="{FF2B5EF4-FFF2-40B4-BE49-F238E27FC236}">
                  <a16:creationId xmlns:a16="http://schemas.microsoft.com/office/drawing/2014/main" id="{1D0E829E-FEC6-BCF7-6504-313CF6F6EE00}"/>
                </a:ext>
              </a:extLst>
            </p:cNvPr>
            <p:cNvSpPr/>
            <p:nvPr/>
          </p:nvSpPr>
          <p:spPr>
            <a:xfrm>
              <a:off x="7357403" y="351693"/>
              <a:ext cx="4635300" cy="548700"/>
            </a:xfrm>
            <a:prstGeom prst="rect">
              <a:avLst/>
            </a:prstGeom>
            <a:solidFill>
              <a:srgbClr val="FBCE20">
                <a:alpha val="14900"/>
              </a:srgbClr>
            </a:solidFill>
            <a:ln>
              <a:noFill/>
            </a:ln>
          </p:spPr>
          <p:txBody>
            <a:bodyPr spcFirstLastPara="1" wrap="square" lIns="91425" tIns="45700" rIns="91425" bIns="45700" anchor="ctr" anchorCtr="0">
              <a:noAutofit/>
            </a:bodyPr>
            <a:lstStyle/>
            <a:p>
              <a:pPr algn="ctr">
                <a:buClr>
                  <a:srgbClr val="000000"/>
                </a:buClr>
                <a:buFont typeface="Arial"/>
                <a:buNone/>
              </a:pPr>
              <a:endParaRPr sz="900" kern="0">
                <a:solidFill>
                  <a:srgbClr val="FFFFFF"/>
                </a:solidFill>
                <a:ea typeface="Calibri"/>
                <a:cs typeface="Calibri"/>
                <a:sym typeface="Calibri"/>
              </a:endParaRPr>
            </a:p>
          </p:txBody>
        </p:sp>
        <p:sp>
          <p:nvSpPr>
            <p:cNvPr id="40" name="Google Shape;528;g2727794ea6c_3_170">
              <a:extLst>
                <a:ext uri="{FF2B5EF4-FFF2-40B4-BE49-F238E27FC236}">
                  <a16:creationId xmlns:a16="http://schemas.microsoft.com/office/drawing/2014/main" id="{F7C71DD0-8402-697C-B118-B2A928FCC46E}"/>
                </a:ext>
              </a:extLst>
            </p:cNvPr>
            <p:cNvSpPr/>
            <p:nvPr/>
          </p:nvSpPr>
          <p:spPr>
            <a:xfrm>
              <a:off x="7357403" y="893381"/>
              <a:ext cx="4635300" cy="871500"/>
            </a:xfrm>
            <a:prstGeom prst="rect">
              <a:avLst/>
            </a:prstGeom>
            <a:solidFill>
              <a:srgbClr val="00B050">
                <a:alpha val="14900"/>
              </a:srgbClr>
            </a:solidFill>
            <a:ln>
              <a:noFill/>
            </a:ln>
          </p:spPr>
          <p:txBody>
            <a:bodyPr spcFirstLastPara="1" wrap="square" lIns="91425" tIns="45700" rIns="91425" bIns="45700" anchor="ctr" anchorCtr="0">
              <a:noAutofit/>
            </a:bodyPr>
            <a:lstStyle/>
            <a:p>
              <a:pPr algn="ctr">
                <a:buClr>
                  <a:srgbClr val="000000"/>
                </a:buClr>
                <a:buFont typeface="Arial"/>
                <a:buNone/>
              </a:pPr>
              <a:endParaRPr sz="900" kern="0">
                <a:solidFill>
                  <a:srgbClr val="FFFFFF"/>
                </a:solidFill>
                <a:ea typeface="Calibri"/>
                <a:cs typeface="Calibri"/>
                <a:sym typeface="Calibri"/>
              </a:endParaRPr>
            </a:p>
          </p:txBody>
        </p:sp>
        <p:sp>
          <p:nvSpPr>
            <p:cNvPr id="41" name="Google Shape;529;g2727794ea6c_3_170">
              <a:extLst>
                <a:ext uri="{FF2B5EF4-FFF2-40B4-BE49-F238E27FC236}">
                  <a16:creationId xmlns:a16="http://schemas.microsoft.com/office/drawing/2014/main" id="{921C5CD7-34FF-7995-8E45-FEB99569BD49}"/>
                </a:ext>
              </a:extLst>
            </p:cNvPr>
            <p:cNvSpPr/>
            <p:nvPr/>
          </p:nvSpPr>
          <p:spPr>
            <a:xfrm>
              <a:off x="7357402" y="1484143"/>
              <a:ext cx="4635300" cy="1944900"/>
            </a:xfrm>
            <a:prstGeom prst="rect">
              <a:avLst/>
            </a:prstGeom>
            <a:solidFill>
              <a:srgbClr val="00B0F0">
                <a:alpha val="14900"/>
              </a:srgbClr>
            </a:solidFill>
            <a:ln>
              <a:noFill/>
            </a:ln>
          </p:spPr>
          <p:txBody>
            <a:bodyPr spcFirstLastPara="1" wrap="square" lIns="91425" tIns="45700" rIns="91425" bIns="45700" anchor="ctr" anchorCtr="0">
              <a:noAutofit/>
            </a:bodyPr>
            <a:lstStyle/>
            <a:p>
              <a:pPr algn="ctr">
                <a:buClr>
                  <a:srgbClr val="000000"/>
                </a:buClr>
                <a:buFont typeface="Arial"/>
                <a:buNone/>
              </a:pPr>
              <a:endParaRPr sz="900" kern="0">
                <a:solidFill>
                  <a:srgbClr val="FFFFFF"/>
                </a:solidFill>
                <a:ea typeface="Calibri"/>
                <a:cs typeface="Calibri"/>
                <a:sym typeface="Calibri"/>
              </a:endParaRPr>
            </a:p>
          </p:txBody>
        </p:sp>
        <p:sp>
          <p:nvSpPr>
            <p:cNvPr id="42" name="Google Shape;530;g2727794ea6c_3_170">
              <a:extLst>
                <a:ext uri="{FF2B5EF4-FFF2-40B4-BE49-F238E27FC236}">
                  <a16:creationId xmlns:a16="http://schemas.microsoft.com/office/drawing/2014/main" id="{B246634B-68FA-486B-4A7B-AAB5F4E232EF}"/>
                </a:ext>
              </a:extLst>
            </p:cNvPr>
            <p:cNvSpPr/>
            <p:nvPr/>
          </p:nvSpPr>
          <p:spPr>
            <a:xfrm>
              <a:off x="7357401" y="2878231"/>
              <a:ext cx="4635300" cy="2962200"/>
            </a:xfrm>
            <a:prstGeom prst="rect">
              <a:avLst/>
            </a:prstGeom>
            <a:solidFill>
              <a:srgbClr val="A5A5A5">
                <a:alpha val="14900"/>
              </a:srgbClr>
            </a:solidFill>
            <a:ln>
              <a:noFill/>
            </a:ln>
          </p:spPr>
          <p:txBody>
            <a:bodyPr spcFirstLastPara="1" wrap="square" lIns="91425" tIns="45700" rIns="91425" bIns="45700" anchor="ctr" anchorCtr="0">
              <a:noAutofit/>
            </a:bodyPr>
            <a:lstStyle/>
            <a:p>
              <a:pPr algn="ctr">
                <a:buClr>
                  <a:srgbClr val="000000"/>
                </a:buClr>
                <a:buFont typeface="Arial"/>
                <a:buNone/>
              </a:pPr>
              <a:endParaRPr sz="900" kern="0">
                <a:solidFill>
                  <a:srgbClr val="FFFFFF"/>
                </a:solidFill>
                <a:ea typeface="Calibri"/>
                <a:cs typeface="Calibri"/>
                <a:sym typeface="Calibri"/>
              </a:endParaRPr>
            </a:p>
          </p:txBody>
        </p:sp>
        <p:sp>
          <p:nvSpPr>
            <p:cNvPr id="43" name="Google Shape;531;g2727794ea6c_3_170">
              <a:extLst>
                <a:ext uri="{FF2B5EF4-FFF2-40B4-BE49-F238E27FC236}">
                  <a16:creationId xmlns:a16="http://schemas.microsoft.com/office/drawing/2014/main" id="{8EB77019-1450-E5E2-2514-D1E9407184D1}"/>
                </a:ext>
              </a:extLst>
            </p:cNvPr>
            <p:cNvSpPr txBox="1"/>
            <p:nvPr/>
          </p:nvSpPr>
          <p:spPr>
            <a:xfrm>
              <a:off x="7357400" y="437870"/>
              <a:ext cx="964612" cy="839121"/>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900" i="1" kern="0">
                  <a:solidFill>
                    <a:srgbClr val="7F7F7F"/>
                  </a:solidFill>
                  <a:ea typeface="Calibri"/>
                  <a:cs typeface="Calibri"/>
                  <a:sym typeface="Calibri"/>
                </a:rPr>
                <a:t>CLSM</a:t>
              </a:r>
              <a:endParaRPr sz="900" kern="0">
                <a:solidFill>
                  <a:srgbClr val="000000"/>
                </a:solidFill>
                <a:latin typeface="Arial"/>
                <a:cs typeface="Arial"/>
                <a:sym typeface="Arial"/>
              </a:endParaRPr>
            </a:p>
          </p:txBody>
        </p:sp>
        <p:sp>
          <p:nvSpPr>
            <p:cNvPr id="44" name="Google Shape;532;g2727794ea6c_3_170">
              <a:extLst>
                <a:ext uri="{FF2B5EF4-FFF2-40B4-BE49-F238E27FC236}">
                  <a16:creationId xmlns:a16="http://schemas.microsoft.com/office/drawing/2014/main" id="{49A72710-1403-8110-9FA5-B2D4568F0504}"/>
                </a:ext>
              </a:extLst>
            </p:cNvPr>
            <p:cNvSpPr txBox="1"/>
            <p:nvPr/>
          </p:nvSpPr>
          <p:spPr>
            <a:xfrm>
              <a:off x="7352590" y="1097972"/>
              <a:ext cx="964612" cy="1153827"/>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900" i="1" kern="0">
                  <a:solidFill>
                    <a:srgbClr val="7F7F7F"/>
                  </a:solidFill>
                  <a:ea typeface="Calibri"/>
                  <a:cs typeface="Calibri"/>
                  <a:sym typeface="Calibri"/>
                </a:rPr>
                <a:t>MPSS</a:t>
              </a:r>
              <a:endParaRPr sz="900" kern="0">
                <a:solidFill>
                  <a:srgbClr val="000000"/>
                </a:solidFill>
                <a:latin typeface="Arial"/>
                <a:cs typeface="Arial"/>
                <a:sym typeface="Arial"/>
              </a:endParaRPr>
            </a:p>
          </p:txBody>
        </p:sp>
        <p:sp>
          <p:nvSpPr>
            <p:cNvPr id="45" name="Google Shape;533;g2727794ea6c_3_170">
              <a:extLst>
                <a:ext uri="{FF2B5EF4-FFF2-40B4-BE49-F238E27FC236}">
                  <a16:creationId xmlns:a16="http://schemas.microsoft.com/office/drawing/2014/main" id="{CB314FEE-056D-45BF-B6EB-B6AABACDA727}"/>
                </a:ext>
              </a:extLst>
            </p:cNvPr>
            <p:cNvSpPr txBox="1"/>
            <p:nvPr/>
          </p:nvSpPr>
          <p:spPr>
            <a:xfrm>
              <a:off x="7354704" y="2325329"/>
              <a:ext cx="964612" cy="839121"/>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900" i="1" kern="0">
                  <a:solidFill>
                    <a:srgbClr val="7F7F7F"/>
                  </a:solidFill>
                  <a:ea typeface="Calibri"/>
                  <a:cs typeface="Calibri"/>
                  <a:sym typeface="Calibri"/>
                </a:rPr>
                <a:t>XCT</a:t>
              </a:r>
              <a:endParaRPr sz="900" kern="0">
                <a:solidFill>
                  <a:srgbClr val="000000"/>
                </a:solidFill>
                <a:latin typeface="Arial"/>
                <a:cs typeface="Arial"/>
                <a:sym typeface="Arial"/>
              </a:endParaRPr>
            </a:p>
          </p:txBody>
        </p:sp>
        <p:sp>
          <p:nvSpPr>
            <p:cNvPr id="46" name="Google Shape;534;g2727794ea6c_3_170">
              <a:extLst>
                <a:ext uri="{FF2B5EF4-FFF2-40B4-BE49-F238E27FC236}">
                  <a16:creationId xmlns:a16="http://schemas.microsoft.com/office/drawing/2014/main" id="{62AA57A1-3173-B41D-CDF5-047030C980C9}"/>
                </a:ext>
              </a:extLst>
            </p:cNvPr>
            <p:cNvSpPr txBox="1"/>
            <p:nvPr/>
          </p:nvSpPr>
          <p:spPr>
            <a:xfrm>
              <a:off x="7357398" y="4156513"/>
              <a:ext cx="964612" cy="1153827"/>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900" i="1" kern="0">
                  <a:solidFill>
                    <a:srgbClr val="7F7F7F"/>
                  </a:solidFill>
                  <a:ea typeface="Calibri"/>
                  <a:cs typeface="Calibri"/>
                  <a:sym typeface="Calibri"/>
                </a:rPr>
                <a:t>CAD</a:t>
              </a:r>
              <a:endParaRPr sz="900" kern="0">
                <a:solidFill>
                  <a:srgbClr val="000000"/>
                </a:solidFill>
                <a:latin typeface="Arial"/>
                <a:cs typeface="Arial"/>
                <a:sym typeface="Arial"/>
              </a:endParaRPr>
            </a:p>
          </p:txBody>
        </p:sp>
      </p:grpSp>
      <p:pic>
        <p:nvPicPr>
          <p:cNvPr id="29" name="Picture 2" descr="Diagram, engineering drawing&#10;&#10;Description automatically generated">
            <a:extLst>
              <a:ext uri="{FF2B5EF4-FFF2-40B4-BE49-F238E27FC236}">
                <a16:creationId xmlns:a16="http://schemas.microsoft.com/office/drawing/2014/main" id="{653ADD82-A5D3-46D8-A69B-266669A6B82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82" t="7686" r="43041" b="32609"/>
          <a:stretch/>
        </p:blipFill>
        <p:spPr bwMode="auto">
          <a:xfrm>
            <a:off x="473056" y="3262542"/>
            <a:ext cx="1028541" cy="10365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ED18109A-8579-183E-004D-9087F107AD1C}"/>
              </a:ext>
            </a:extLst>
          </p:cNvPr>
          <p:cNvSpPr txBox="1"/>
          <p:nvPr/>
        </p:nvSpPr>
        <p:spPr>
          <a:xfrm>
            <a:off x="103244" y="1973175"/>
            <a:ext cx="1950855" cy="369332"/>
          </a:xfrm>
          <a:prstGeom prst="rect">
            <a:avLst/>
          </a:prstGeom>
          <a:noFill/>
        </p:spPr>
        <p:txBody>
          <a:bodyPr wrap="none" rtlCol="0">
            <a:spAutoFit/>
          </a:bodyPr>
          <a:lstStyle/>
          <a:p>
            <a:r>
              <a:rPr lang="en-US" dirty="0"/>
              <a:t>Specimen Creation</a:t>
            </a:r>
          </a:p>
        </p:txBody>
      </p:sp>
      <p:sp>
        <p:nvSpPr>
          <p:cNvPr id="31" name="TextBox 30">
            <a:extLst>
              <a:ext uri="{FF2B5EF4-FFF2-40B4-BE49-F238E27FC236}">
                <a16:creationId xmlns:a16="http://schemas.microsoft.com/office/drawing/2014/main" id="{00E5642E-6E66-8C6F-0E87-BCC6808E9839}"/>
              </a:ext>
            </a:extLst>
          </p:cNvPr>
          <p:cNvSpPr txBox="1"/>
          <p:nvPr/>
        </p:nvSpPr>
        <p:spPr>
          <a:xfrm>
            <a:off x="2353646" y="1973175"/>
            <a:ext cx="1717008" cy="369332"/>
          </a:xfrm>
          <a:prstGeom prst="rect">
            <a:avLst/>
          </a:prstGeom>
          <a:noFill/>
        </p:spPr>
        <p:txBody>
          <a:bodyPr wrap="none" rtlCol="0">
            <a:spAutoFit/>
          </a:bodyPr>
          <a:lstStyle/>
          <a:p>
            <a:r>
              <a:rPr lang="en-US" dirty="0"/>
              <a:t>Data Acquisition</a:t>
            </a:r>
          </a:p>
        </p:txBody>
      </p:sp>
      <p:sp>
        <p:nvSpPr>
          <p:cNvPr id="36" name="TextBox 35">
            <a:extLst>
              <a:ext uri="{FF2B5EF4-FFF2-40B4-BE49-F238E27FC236}">
                <a16:creationId xmlns:a16="http://schemas.microsoft.com/office/drawing/2014/main" id="{29FBCC52-3A4C-01C8-9782-A37F34B19582}"/>
              </a:ext>
            </a:extLst>
          </p:cNvPr>
          <p:cNvSpPr txBox="1"/>
          <p:nvPr/>
        </p:nvSpPr>
        <p:spPr>
          <a:xfrm>
            <a:off x="9290623" y="1285057"/>
            <a:ext cx="2866445" cy="600164"/>
          </a:xfrm>
          <a:prstGeom prst="rect">
            <a:avLst/>
          </a:prstGeom>
          <a:noFill/>
          <a:ln>
            <a:solidFill>
              <a:schemeClr val="accent1"/>
            </a:solidFill>
          </a:ln>
        </p:spPr>
        <p:txBody>
          <a:bodyPr wrap="square" rtlCol="0">
            <a:spAutoFit/>
          </a:bodyPr>
          <a:lstStyle/>
          <a:p>
            <a:r>
              <a:rPr lang="en-US" sz="1100" dirty="0"/>
              <a:t>MPSS – Mechanical Polishing Serial Sectioning</a:t>
            </a:r>
          </a:p>
          <a:p>
            <a:r>
              <a:rPr lang="en-US" sz="1100" dirty="0"/>
              <a:t>XCT – X-ray Computed Tomography</a:t>
            </a:r>
          </a:p>
          <a:p>
            <a:r>
              <a:rPr lang="en-US" sz="1100" dirty="0"/>
              <a:t>CLSM – Confocal Laser Scanning Microscopy</a:t>
            </a:r>
          </a:p>
        </p:txBody>
      </p:sp>
      <p:grpSp>
        <p:nvGrpSpPr>
          <p:cNvPr id="51" name="Group 50">
            <a:extLst>
              <a:ext uri="{FF2B5EF4-FFF2-40B4-BE49-F238E27FC236}">
                <a16:creationId xmlns:a16="http://schemas.microsoft.com/office/drawing/2014/main" id="{EB2F900B-7C70-CBD2-7BE0-B39B89CBFFEA}"/>
              </a:ext>
            </a:extLst>
          </p:cNvPr>
          <p:cNvGrpSpPr/>
          <p:nvPr/>
        </p:nvGrpSpPr>
        <p:grpSpPr>
          <a:xfrm>
            <a:off x="6059783" y="2296289"/>
            <a:ext cx="1126373" cy="1132712"/>
            <a:chOff x="7439873" y="2803199"/>
            <a:chExt cx="1371631" cy="1377757"/>
          </a:xfrm>
        </p:grpSpPr>
        <p:pic>
          <p:nvPicPr>
            <p:cNvPr id="52" name="Google Shape;175;p5">
              <a:extLst>
                <a:ext uri="{FF2B5EF4-FFF2-40B4-BE49-F238E27FC236}">
                  <a16:creationId xmlns:a16="http://schemas.microsoft.com/office/drawing/2014/main" id="{35B8A930-9586-08FF-276B-ACAE2DA266C2}"/>
                </a:ext>
              </a:extLst>
            </p:cNvPr>
            <p:cNvPicPr preferRelativeResize="0">
              <a:picLocks noChangeAspect="1"/>
            </p:cNvPicPr>
            <p:nvPr/>
          </p:nvPicPr>
          <p:blipFill rotWithShape="1">
            <a:blip r:embed="rId5">
              <a:alphaModFix/>
            </a:blip>
            <a:srcRect/>
            <a:stretch/>
          </p:blipFill>
          <p:spPr>
            <a:xfrm>
              <a:off x="7439873" y="2803199"/>
              <a:ext cx="671660" cy="685800"/>
            </a:xfrm>
            <a:prstGeom prst="rect">
              <a:avLst/>
            </a:prstGeom>
            <a:noFill/>
            <a:ln w="3175">
              <a:solidFill>
                <a:schemeClr val="tx1"/>
              </a:solidFill>
            </a:ln>
          </p:spPr>
        </p:pic>
        <p:pic>
          <p:nvPicPr>
            <p:cNvPr id="53" name="Picture 52">
              <a:extLst>
                <a:ext uri="{FF2B5EF4-FFF2-40B4-BE49-F238E27FC236}">
                  <a16:creationId xmlns:a16="http://schemas.microsoft.com/office/drawing/2014/main" id="{E486E733-5C8D-AACA-AE66-EBE2159E7EF4}"/>
                </a:ext>
              </a:extLst>
            </p:cNvPr>
            <p:cNvPicPr>
              <a:picLocks noChangeAspect="1"/>
            </p:cNvPicPr>
            <p:nvPr/>
          </p:nvPicPr>
          <p:blipFill>
            <a:blip r:embed="rId6"/>
            <a:stretch>
              <a:fillRect/>
            </a:stretch>
          </p:blipFill>
          <p:spPr>
            <a:xfrm>
              <a:off x="8119923" y="2803199"/>
              <a:ext cx="685800" cy="685800"/>
            </a:xfrm>
            <a:prstGeom prst="rect">
              <a:avLst/>
            </a:prstGeom>
            <a:ln w="3175">
              <a:solidFill>
                <a:schemeClr val="tx1"/>
              </a:solidFill>
            </a:ln>
          </p:spPr>
        </p:pic>
        <p:pic>
          <p:nvPicPr>
            <p:cNvPr id="54" name="Picture 53">
              <a:extLst>
                <a:ext uri="{FF2B5EF4-FFF2-40B4-BE49-F238E27FC236}">
                  <a16:creationId xmlns:a16="http://schemas.microsoft.com/office/drawing/2014/main" id="{C64BA252-EE45-B620-5680-6180D5216934}"/>
                </a:ext>
              </a:extLst>
            </p:cNvPr>
            <p:cNvPicPr>
              <a:picLocks noChangeAspect="1"/>
            </p:cNvPicPr>
            <p:nvPr/>
          </p:nvPicPr>
          <p:blipFill rotWithShape="1">
            <a:blip r:embed="rId7">
              <a:extLst>
                <a:ext uri="{28A0092B-C50C-407E-A947-70E740481C1C}">
                  <a14:useLocalDpi xmlns:a14="http://schemas.microsoft.com/office/drawing/2010/main" val="0"/>
                </a:ext>
              </a:extLst>
            </a:blip>
            <a:srcRect r="39235"/>
            <a:stretch/>
          </p:blipFill>
          <p:spPr>
            <a:xfrm>
              <a:off x="7447073" y="3493842"/>
              <a:ext cx="519536" cy="685800"/>
            </a:xfrm>
            <a:prstGeom prst="rect">
              <a:avLst/>
            </a:prstGeom>
            <a:ln w="3175">
              <a:solidFill>
                <a:schemeClr val="tx1"/>
              </a:solidFill>
            </a:ln>
          </p:spPr>
        </p:pic>
        <p:pic>
          <p:nvPicPr>
            <p:cNvPr id="55" name="Picture 54">
              <a:extLst>
                <a:ext uri="{FF2B5EF4-FFF2-40B4-BE49-F238E27FC236}">
                  <a16:creationId xmlns:a16="http://schemas.microsoft.com/office/drawing/2014/main" id="{819996A3-243A-3C13-C314-EE2DAECFE782}"/>
                </a:ext>
              </a:extLst>
            </p:cNvPr>
            <p:cNvPicPr>
              <a:picLocks noChangeAspect="1"/>
            </p:cNvPicPr>
            <p:nvPr/>
          </p:nvPicPr>
          <p:blipFill rotWithShape="1">
            <a:blip r:embed="rId8">
              <a:extLst>
                <a:ext uri="{28A0092B-C50C-407E-A947-70E740481C1C}">
                  <a14:useLocalDpi xmlns:a14="http://schemas.microsoft.com/office/drawing/2010/main" val="0"/>
                </a:ext>
              </a:extLst>
            </a:blip>
            <a:srcRect l="4563"/>
            <a:stretch/>
          </p:blipFill>
          <p:spPr>
            <a:xfrm>
              <a:off x="7939719" y="3495156"/>
              <a:ext cx="871785" cy="685800"/>
            </a:xfrm>
            <a:prstGeom prst="rect">
              <a:avLst/>
            </a:prstGeom>
            <a:ln w="3175">
              <a:solidFill>
                <a:schemeClr val="tx1"/>
              </a:solidFill>
            </a:ln>
          </p:spPr>
        </p:pic>
      </p:grpSp>
      <p:sp>
        <p:nvSpPr>
          <p:cNvPr id="56" name="TextBox 55">
            <a:extLst>
              <a:ext uri="{FF2B5EF4-FFF2-40B4-BE49-F238E27FC236}">
                <a16:creationId xmlns:a16="http://schemas.microsoft.com/office/drawing/2014/main" id="{5354FAD8-576D-CB89-45A3-B0E8BC1E3DB9}"/>
              </a:ext>
            </a:extLst>
          </p:cNvPr>
          <p:cNvSpPr txBox="1"/>
          <p:nvPr/>
        </p:nvSpPr>
        <p:spPr>
          <a:xfrm>
            <a:off x="5816430" y="1973175"/>
            <a:ext cx="1666803" cy="369332"/>
          </a:xfrm>
          <a:prstGeom prst="rect">
            <a:avLst/>
          </a:prstGeom>
          <a:noFill/>
        </p:spPr>
        <p:txBody>
          <a:bodyPr wrap="none" rtlCol="0">
            <a:spAutoFit/>
          </a:bodyPr>
          <a:lstStyle/>
          <a:p>
            <a:r>
              <a:rPr lang="en-US"/>
              <a:t>Data Processing</a:t>
            </a:r>
          </a:p>
        </p:txBody>
      </p:sp>
      <p:sp>
        <p:nvSpPr>
          <p:cNvPr id="57" name="TextBox 56">
            <a:extLst>
              <a:ext uri="{FF2B5EF4-FFF2-40B4-BE49-F238E27FC236}">
                <a16:creationId xmlns:a16="http://schemas.microsoft.com/office/drawing/2014/main" id="{D25F5F3B-0854-1D45-82B2-A32D1008CDF2}"/>
              </a:ext>
            </a:extLst>
          </p:cNvPr>
          <p:cNvSpPr txBox="1"/>
          <p:nvPr/>
        </p:nvSpPr>
        <p:spPr>
          <a:xfrm>
            <a:off x="5385932" y="3457452"/>
            <a:ext cx="2397708" cy="307777"/>
          </a:xfrm>
          <a:prstGeom prst="rect">
            <a:avLst/>
          </a:prstGeom>
          <a:solidFill>
            <a:schemeClr val="accent1">
              <a:lumMod val="20000"/>
              <a:lumOff val="80000"/>
            </a:schemeClr>
          </a:solidFill>
        </p:spPr>
        <p:txBody>
          <a:bodyPr wrap="none" rtlCol="0">
            <a:spAutoFit/>
          </a:bodyPr>
          <a:lstStyle/>
          <a:p>
            <a:r>
              <a:rPr lang="en-US" sz="1400" dirty="0"/>
              <a:t>Segmentation (within dataset)</a:t>
            </a:r>
          </a:p>
        </p:txBody>
      </p:sp>
      <p:sp>
        <p:nvSpPr>
          <p:cNvPr id="58" name="TextBox 57">
            <a:extLst>
              <a:ext uri="{FF2B5EF4-FFF2-40B4-BE49-F238E27FC236}">
                <a16:creationId xmlns:a16="http://schemas.microsoft.com/office/drawing/2014/main" id="{F0D22D17-9806-60BE-84D9-3075427E05FD}"/>
              </a:ext>
            </a:extLst>
          </p:cNvPr>
          <p:cNvSpPr txBox="1"/>
          <p:nvPr/>
        </p:nvSpPr>
        <p:spPr>
          <a:xfrm>
            <a:off x="8548917" y="1973175"/>
            <a:ext cx="2256002" cy="369332"/>
          </a:xfrm>
          <a:prstGeom prst="rect">
            <a:avLst/>
          </a:prstGeom>
          <a:noFill/>
        </p:spPr>
        <p:txBody>
          <a:bodyPr wrap="none" rtlCol="0">
            <a:spAutoFit/>
          </a:bodyPr>
          <a:lstStyle/>
          <a:p>
            <a:r>
              <a:rPr lang="en-US"/>
              <a:t>Reliability Assessment</a:t>
            </a:r>
          </a:p>
        </p:txBody>
      </p:sp>
      <p:pic>
        <p:nvPicPr>
          <p:cNvPr id="60" name="Picture 59">
            <a:extLst>
              <a:ext uri="{FF2B5EF4-FFF2-40B4-BE49-F238E27FC236}">
                <a16:creationId xmlns:a16="http://schemas.microsoft.com/office/drawing/2014/main" id="{26B4A083-2098-ADEA-2006-C3A217E22FDC}"/>
              </a:ext>
            </a:extLst>
          </p:cNvPr>
          <p:cNvPicPr>
            <a:picLocks noChangeAspect="1"/>
          </p:cNvPicPr>
          <p:nvPr/>
        </p:nvPicPr>
        <p:blipFill>
          <a:blip r:embed="rId9"/>
          <a:srcRect l="1" r="22856"/>
          <a:stretch>
            <a:fillRect/>
          </a:stretch>
        </p:blipFill>
        <p:spPr>
          <a:xfrm>
            <a:off x="8457162" y="2684470"/>
            <a:ext cx="1996892" cy="1745386"/>
          </a:xfrm>
          <a:prstGeom prst="rect">
            <a:avLst/>
          </a:prstGeom>
        </p:spPr>
      </p:pic>
      <p:sp>
        <p:nvSpPr>
          <p:cNvPr id="62" name="TextBox 61">
            <a:extLst>
              <a:ext uri="{FF2B5EF4-FFF2-40B4-BE49-F238E27FC236}">
                <a16:creationId xmlns:a16="http://schemas.microsoft.com/office/drawing/2014/main" id="{B40851F2-499D-4E71-C156-A34613ECE7C2}"/>
              </a:ext>
            </a:extLst>
          </p:cNvPr>
          <p:cNvSpPr txBox="1"/>
          <p:nvPr/>
        </p:nvSpPr>
        <p:spPr>
          <a:xfrm>
            <a:off x="5158883" y="4094814"/>
            <a:ext cx="2922338" cy="307777"/>
          </a:xfrm>
          <a:prstGeom prst="rect">
            <a:avLst/>
          </a:prstGeom>
          <a:solidFill>
            <a:schemeClr val="accent4">
              <a:lumMod val="20000"/>
              <a:lumOff val="80000"/>
            </a:schemeClr>
          </a:solidFill>
        </p:spPr>
        <p:txBody>
          <a:bodyPr wrap="none" rtlCol="0">
            <a:spAutoFit/>
          </a:bodyPr>
          <a:lstStyle/>
          <a:p>
            <a:r>
              <a:rPr lang="en-US" sz="1400" dirty="0">
                <a:solidFill>
                  <a:srgbClr val="B3282D"/>
                </a:solidFill>
              </a:rPr>
              <a:t>Feature Matching (between datasets)</a:t>
            </a:r>
          </a:p>
        </p:txBody>
      </p:sp>
      <p:sp>
        <p:nvSpPr>
          <p:cNvPr id="63" name="TextBox 62">
            <a:extLst>
              <a:ext uri="{FF2B5EF4-FFF2-40B4-BE49-F238E27FC236}">
                <a16:creationId xmlns:a16="http://schemas.microsoft.com/office/drawing/2014/main" id="{C310A629-7A3F-0FDD-85DC-50010F4D8CCA}"/>
              </a:ext>
            </a:extLst>
          </p:cNvPr>
          <p:cNvSpPr txBox="1"/>
          <p:nvPr/>
        </p:nvSpPr>
        <p:spPr>
          <a:xfrm>
            <a:off x="5329571" y="3776133"/>
            <a:ext cx="2510431" cy="307777"/>
          </a:xfrm>
          <a:prstGeom prst="rect">
            <a:avLst/>
          </a:prstGeom>
          <a:solidFill>
            <a:schemeClr val="accent3">
              <a:lumMod val="20000"/>
              <a:lumOff val="80000"/>
            </a:schemeClr>
          </a:solidFill>
        </p:spPr>
        <p:txBody>
          <a:bodyPr wrap="none" rtlCol="0">
            <a:spAutoFit/>
          </a:bodyPr>
          <a:lstStyle/>
          <a:p>
            <a:r>
              <a:rPr lang="en-US" sz="1400" dirty="0"/>
              <a:t>Registration (between datasets)</a:t>
            </a:r>
          </a:p>
        </p:txBody>
      </p:sp>
      <p:sp>
        <p:nvSpPr>
          <p:cNvPr id="65" name="TextBox 64">
            <a:extLst>
              <a:ext uri="{FF2B5EF4-FFF2-40B4-BE49-F238E27FC236}">
                <a16:creationId xmlns:a16="http://schemas.microsoft.com/office/drawing/2014/main" id="{70013022-B458-D72E-A27A-5AE90DFE9CD4}"/>
              </a:ext>
            </a:extLst>
          </p:cNvPr>
          <p:cNvSpPr txBox="1"/>
          <p:nvPr/>
        </p:nvSpPr>
        <p:spPr>
          <a:xfrm>
            <a:off x="8556635" y="2288964"/>
            <a:ext cx="2202141" cy="307777"/>
          </a:xfrm>
          <a:prstGeom prst="rect">
            <a:avLst/>
          </a:prstGeom>
          <a:solidFill>
            <a:schemeClr val="accent4">
              <a:lumMod val="20000"/>
              <a:lumOff val="80000"/>
            </a:schemeClr>
          </a:solidFill>
        </p:spPr>
        <p:txBody>
          <a:bodyPr wrap="none" rtlCol="0">
            <a:spAutoFit/>
          </a:bodyPr>
          <a:lstStyle/>
          <a:p>
            <a:r>
              <a:rPr lang="en-US" sz="1400" dirty="0">
                <a:solidFill>
                  <a:srgbClr val="B3282D"/>
                </a:solidFill>
              </a:rPr>
              <a:t>Detection &amp; Sizing Statistics</a:t>
            </a:r>
          </a:p>
        </p:txBody>
      </p:sp>
      <p:sp>
        <p:nvSpPr>
          <p:cNvPr id="73" name="TextBox 72">
            <a:extLst>
              <a:ext uri="{FF2B5EF4-FFF2-40B4-BE49-F238E27FC236}">
                <a16:creationId xmlns:a16="http://schemas.microsoft.com/office/drawing/2014/main" id="{F29BD9B9-37FD-F2F5-818F-1B759168281B}"/>
              </a:ext>
            </a:extLst>
          </p:cNvPr>
          <p:cNvSpPr txBox="1"/>
          <p:nvPr/>
        </p:nvSpPr>
        <p:spPr>
          <a:xfrm>
            <a:off x="2749063" y="1383485"/>
            <a:ext cx="1442831" cy="307777"/>
          </a:xfrm>
          <a:prstGeom prst="rect">
            <a:avLst/>
          </a:prstGeom>
          <a:solidFill>
            <a:schemeClr val="accent4">
              <a:lumMod val="20000"/>
              <a:lumOff val="80000"/>
            </a:schemeClr>
          </a:solidFill>
        </p:spPr>
        <p:txBody>
          <a:bodyPr wrap="none" rtlCol="0">
            <a:spAutoFit/>
          </a:bodyPr>
          <a:lstStyle/>
          <a:p>
            <a:r>
              <a:rPr lang="en-US" sz="1400" dirty="0">
                <a:solidFill>
                  <a:srgbClr val="B3282D"/>
                </a:solidFill>
              </a:rPr>
              <a:t>Physics Modeling</a:t>
            </a:r>
          </a:p>
        </p:txBody>
      </p:sp>
      <p:cxnSp>
        <p:nvCxnSpPr>
          <p:cNvPr id="75" name="Straight Connector 74">
            <a:extLst>
              <a:ext uri="{FF2B5EF4-FFF2-40B4-BE49-F238E27FC236}">
                <a16:creationId xmlns:a16="http://schemas.microsoft.com/office/drawing/2014/main" id="{E243216F-6DD1-F319-9B2A-90C22E4A1D24}"/>
              </a:ext>
            </a:extLst>
          </p:cNvPr>
          <p:cNvCxnSpPr/>
          <p:nvPr/>
        </p:nvCxnSpPr>
        <p:spPr>
          <a:xfrm>
            <a:off x="106135" y="1309005"/>
            <a:ext cx="119797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389842E6-151E-3A52-1633-21A4CE37978B}"/>
              </a:ext>
            </a:extLst>
          </p:cNvPr>
          <p:cNvCxnSpPr/>
          <p:nvPr/>
        </p:nvCxnSpPr>
        <p:spPr>
          <a:xfrm>
            <a:off x="25971" y="1864540"/>
            <a:ext cx="11979729" cy="0"/>
          </a:xfrm>
          <a:prstGeom prst="line">
            <a:avLst/>
          </a:prstGeom>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BA10D819-5C11-897C-0B20-34E33C482CD9}"/>
              </a:ext>
            </a:extLst>
          </p:cNvPr>
          <p:cNvSpPr txBox="1"/>
          <p:nvPr/>
        </p:nvSpPr>
        <p:spPr>
          <a:xfrm>
            <a:off x="106135" y="1656187"/>
            <a:ext cx="1742144" cy="369332"/>
          </a:xfrm>
          <a:prstGeom prst="rect">
            <a:avLst/>
          </a:prstGeom>
          <a:solidFill>
            <a:schemeClr val="bg1"/>
          </a:solidFill>
          <a:ln>
            <a:solidFill>
              <a:schemeClr val="accent1"/>
            </a:solidFill>
          </a:ln>
        </p:spPr>
        <p:txBody>
          <a:bodyPr wrap="none" rtlCol="0">
            <a:spAutoFit/>
          </a:bodyPr>
          <a:lstStyle/>
          <a:p>
            <a:r>
              <a:rPr lang="en-US"/>
              <a:t>Experimentation</a:t>
            </a:r>
          </a:p>
        </p:txBody>
      </p:sp>
      <p:sp>
        <p:nvSpPr>
          <p:cNvPr id="78" name="TextBox 77">
            <a:extLst>
              <a:ext uri="{FF2B5EF4-FFF2-40B4-BE49-F238E27FC236}">
                <a16:creationId xmlns:a16="http://schemas.microsoft.com/office/drawing/2014/main" id="{81BC8899-2155-C921-7155-8F663F413C68}"/>
              </a:ext>
            </a:extLst>
          </p:cNvPr>
          <p:cNvSpPr txBox="1"/>
          <p:nvPr/>
        </p:nvSpPr>
        <p:spPr>
          <a:xfrm>
            <a:off x="106135" y="1178756"/>
            <a:ext cx="2340192" cy="369332"/>
          </a:xfrm>
          <a:prstGeom prst="rect">
            <a:avLst/>
          </a:prstGeom>
          <a:solidFill>
            <a:schemeClr val="bg1"/>
          </a:solidFill>
          <a:ln>
            <a:solidFill>
              <a:schemeClr val="accent1"/>
            </a:solidFill>
          </a:ln>
        </p:spPr>
        <p:txBody>
          <a:bodyPr wrap="none" rtlCol="0">
            <a:spAutoFit/>
          </a:bodyPr>
          <a:lstStyle/>
          <a:p>
            <a:r>
              <a:rPr lang="en-US"/>
              <a:t>Modeling &amp; Simulation</a:t>
            </a:r>
          </a:p>
        </p:txBody>
      </p:sp>
      <p:sp>
        <p:nvSpPr>
          <p:cNvPr id="79" name="TextBox 78">
            <a:extLst>
              <a:ext uri="{FF2B5EF4-FFF2-40B4-BE49-F238E27FC236}">
                <a16:creationId xmlns:a16="http://schemas.microsoft.com/office/drawing/2014/main" id="{BA6F0FA4-A8DC-F5A0-E539-34E8C2A7D6AF}"/>
              </a:ext>
            </a:extLst>
          </p:cNvPr>
          <p:cNvSpPr txBox="1"/>
          <p:nvPr/>
        </p:nvSpPr>
        <p:spPr>
          <a:xfrm>
            <a:off x="5355358" y="1383485"/>
            <a:ext cx="1704954" cy="307777"/>
          </a:xfrm>
          <a:prstGeom prst="rect">
            <a:avLst/>
          </a:prstGeom>
          <a:solidFill>
            <a:schemeClr val="accent4">
              <a:lumMod val="20000"/>
              <a:lumOff val="80000"/>
            </a:schemeClr>
          </a:solidFill>
        </p:spPr>
        <p:txBody>
          <a:bodyPr wrap="none" rtlCol="0">
            <a:spAutoFit/>
          </a:bodyPr>
          <a:lstStyle/>
          <a:p>
            <a:r>
              <a:rPr lang="en-US" sz="1400">
                <a:solidFill>
                  <a:srgbClr val="B3282D"/>
                </a:solidFill>
              </a:rPr>
              <a:t>Statistical Simulation</a:t>
            </a:r>
          </a:p>
        </p:txBody>
      </p:sp>
      <p:pic>
        <p:nvPicPr>
          <p:cNvPr id="28" name="Picture 27">
            <a:extLst>
              <a:ext uri="{FF2B5EF4-FFF2-40B4-BE49-F238E27FC236}">
                <a16:creationId xmlns:a16="http://schemas.microsoft.com/office/drawing/2014/main" id="{6EF4630E-D3CA-E9BD-A73C-EA3D1C712C60}"/>
              </a:ext>
            </a:extLst>
          </p:cNvPr>
          <p:cNvPicPr>
            <a:picLocks noChangeAspect="1"/>
          </p:cNvPicPr>
          <p:nvPr/>
        </p:nvPicPr>
        <p:blipFill rotWithShape="1">
          <a:blip r:embed="rId10"/>
          <a:srcRect l="26286" t="30977" r="32721" b="40808"/>
          <a:stretch/>
        </p:blipFill>
        <p:spPr>
          <a:xfrm>
            <a:off x="161342" y="2318496"/>
            <a:ext cx="1783593" cy="920696"/>
          </a:xfrm>
          <a:prstGeom prst="rect">
            <a:avLst/>
          </a:prstGeom>
          <a:ln>
            <a:solidFill>
              <a:schemeClr val="tx1"/>
            </a:solidFill>
          </a:ln>
        </p:spPr>
      </p:pic>
      <p:pic>
        <p:nvPicPr>
          <p:cNvPr id="3" name="Google Shape;106;p14">
            <a:extLst>
              <a:ext uri="{FF2B5EF4-FFF2-40B4-BE49-F238E27FC236}">
                <a16:creationId xmlns:a16="http://schemas.microsoft.com/office/drawing/2014/main" id="{9CF44357-8418-B691-C84A-1D370E387F56}"/>
              </a:ext>
            </a:extLst>
          </p:cNvPr>
          <p:cNvPicPr preferRelativeResize="0">
            <a:picLocks noChangeAspect="1"/>
          </p:cNvPicPr>
          <p:nvPr/>
        </p:nvPicPr>
        <p:blipFill>
          <a:blip r:embed="rId11">
            <a:alphaModFix/>
          </a:blip>
          <a:stretch>
            <a:fillRect/>
          </a:stretch>
        </p:blipFill>
        <p:spPr>
          <a:xfrm>
            <a:off x="1792933" y="4758511"/>
            <a:ext cx="985912" cy="1500824"/>
          </a:xfrm>
          <a:prstGeom prst="rect">
            <a:avLst/>
          </a:prstGeom>
          <a:noFill/>
          <a:ln>
            <a:noFill/>
          </a:ln>
        </p:spPr>
      </p:pic>
      <p:pic>
        <p:nvPicPr>
          <p:cNvPr id="4" name="Google Shape;108;p14">
            <a:extLst>
              <a:ext uri="{FF2B5EF4-FFF2-40B4-BE49-F238E27FC236}">
                <a16:creationId xmlns:a16="http://schemas.microsoft.com/office/drawing/2014/main" id="{42383CF1-A31C-5759-4A7C-D1F7DE71F1B8}"/>
              </a:ext>
            </a:extLst>
          </p:cNvPr>
          <p:cNvPicPr preferRelativeResize="0">
            <a:picLocks noChangeAspect="1"/>
          </p:cNvPicPr>
          <p:nvPr/>
        </p:nvPicPr>
        <p:blipFill>
          <a:blip r:embed="rId12">
            <a:alphaModFix/>
          </a:blip>
          <a:stretch>
            <a:fillRect/>
          </a:stretch>
        </p:blipFill>
        <p:spPr>
          <a:xfrm>
            <a:off x="2684191" y="4801005"/>
            <a:ext cx="1926819" cy="1177494"/>
          </a:xfrm>
          <a:prstGeom prst="rect">
            <a:avLst/>
          </a:prstGeom>
          <a:noFill/>
          <a:ln>
            <a:noFill/>
          </a:ln>
        </p:spPr>
      </p:pic>
      <p:sp>
        <p:nvSpPr>
          <p:cNvPr id="5" name="Google Shape;109;p14">
            <a:extLst>
              <a:ext uri="{FF2B5EF4-FFF2-40B4-BE49-F238E27FC236}">
                <a16:creationId xmlns:a16="http://schemas.microsoft.com/office/drawing/2014/main" id="{2A3C476C-C0B1-FB41-1C36-73BABD64267A}"/>
              </a:ext>
            </a:extLst>
          </p:cNvPr>
          <p:cNvSpPr txBox="1"/>
          <p:nvPr/>
        </p:nvSpPr>
        <p:spPr>
          <a:xfrm>
            <a:off x="2466718" y="5862083"/>
            <a:ext cx="2278050" cy="615513"/>
          </a:xfrm>
          <a:prstGeom prst="rect">
            <a:avLst/>
          </a:prstGeom>
          <a:noFill/>
          <a:ln>
            <a:noFill/>
          </a:ln>
        </p:spPr>
        <p:txBody>
          <a:bodyPr spcFirstLastPara="1" wrap="square" lIns="121900" tIns="121900" rIns="121900" bIns="121900" anchor="t" anchorCtr="0">
            <a:spAutoFit/>
          </a:bodyPr>
          <a:lstStyle/>
          <a:p>
            <a:pPr algn="ctr"/>
            <a:r>
              <a:rPr lang="en" sz="1200" dirty="0"/>
              <a:t>Automated Mechanical Polishing </a:t>
            </a:r>
            <a:br>
              <a:rPr lang="en" sz="1200" dirty="0"/>
            </a:br>
            <a:r>
              <a:rPr lang="en" sz="1200" dirty="0"/>
              <a:t>Serial Sectioning (Ground Truth)</a:t>
            </a:r>
            <a:endParaRPr sz="1200" dirty="0"/>
          </a:p>
        </p:txBody>
      </p:sp>
      <p:sp>
        <p:nvSpPr>
          <p:cNvPr id="6" name="Google Shape;115;p14">
            <a:extLst>
              <a:ext uri="{FF2B5EF4-FFF2-40B4-BE49-F238E27FC236}">
                <a16:creationId xmlns:a16="http://schemas.microsoft.com/office/drawing/2014/main" id="{74F6CD6E-CF65-B924-D13C-8C26C3DEBDD5}"/>
              </a:ext>
            </a:extLst>
          </p:cNvPr>
          <p:cNvSpPr txBox="1"/>
          <p:nvPr/>
        </p:nvSpPr>
        <p:spPr>
          <a:xfrm>
            <a:off x="870233" y="5359040"/>
            <a:ext cx="1102818" cy="1095644"/>
          </a:xfrm>
          <a:prstGeom prst="rect">
            <a:avLst/>
          </a:prstGeom>
          <a:noFill/>
          <a:ln>
            <a:noFill/>
          </a:ln>
        </p:spPr>
        <p:txBody>
          <a:bodyPr spcFirstLastPara="1" wrap="square" lIns="121900" tIns="121900" rIns="121900" bIns="121900" anchor="t" anchorCtr="0">
            <a:spAutoFit/>
          </a:bodyPr>
          <a:lstStyle/>
          <a:p>
            <a:pPr algn="ctr">
              <a:lnSpc>
                <a:spcPct val="115000"/>
              </a:lnSpc>
              <a:buClr>
                <a:schemeClr val="dk1"/>
              </a:buClr>
              <a:buSzPts val="1100"/>
            </a:pPr>
            <a:r>
              <a:rPr lang="en" sz="1200" dirty="0">
                <a:solidFill>
                  <a:schemeClr val="dk1"/>
                </a:solidFill>
              </a:rPr>
              <a:t>Xray Computed Tomography Systems</a:t>
            </a:r>
            <a:endParaRPr sz="1200" dirty="0">
              <a:solidFill>
                <a:schemeClr val="dk1"/>
              </a:solidFill>
            </a:endParaRPr>
          </a:p>
        </p:txBody>
      </p:sp>
      <p:graphicFrame>
        <p:nvGraphicFramePr>
          <p:cNvPr id="8" name="Table 7">
            <a:extLst>
              <a:ext uri="{FF2B5EF4-FFF2-40B4-BE49-F238E27FC236}">
                <a16:creationId xmlns:a16="http://schemas.microsoft.com/office/drawing/2014/main" id="{71939244-BD7A-9357-4305-EDF4A6E9DFF1}"/>
              </a:ext>
            </a:extLst>
          </p:cNvPr>
          <p:cNvGraphicFramePr>
            <a:graphicFrameLocks noGrp="1"/>
          </p:cNvGraphicFramePr>
          <p:nvPr/>
        </p:nvGraphicFramePr>
        <p:xfrm>
          <a:off x="8647658" y="5556411"/>
          <a:ext cx="3476308" cy="880764"/>
        </p:xfrm>
        <a:graphic>
          <a:graphicData uri="http://schemas.openxmlformats.org/drawingml/2006/table">
            <a:tbl>
              <a:tblPr firstRow="1" firstCol="1" bandRow="1">
                <a:tableStyleId>{5C22544A-7EE6-4342-B048-85BDC9FD1C3A}</a:tableStyleId>
              </a:tblPr>
              <a:tblGrid>
                <a:gridCol w="1104265">
                  <a:extLst>
                    <a:ext uri="{9D8B030D-6E8A-4147-A177-3AD203B41FA5}">
                      <a16:colId xmlns:a16="http://schemas.microsoft.com/office/drawing/2014/main" val="3442303399"/>
                    </a:ext>
                  </a:extLst>
                </a:gridCol>
                <a:gridCol w="1088390">
                  <a:extLst>
                    <a:ext uri="{9D8B030D-6E8A-4147-A177-3AD203B41FA5}">
                      <a16:colId xmlns:a16="http://schemas.microsoft.com/office/drawing/2014/main" val="3966163827"/>
                    </a:ext>
                  </a:extLst>
                </a:gridCol>
                <a:gridCol w="1283653">
                  <a:extLst>
                    <a:ext uri="{9D8B030D-6E8A-4147-A177-3AD203B41FA5}">
                      <a16:colId xmlns:a16="http://schemas.microsoft.com/office/drawing/2014/main" val="2712578304"/>
                    </a:ext>
                  </a:extLst>
                </a:gridCol>
              </a:tblGrid>
              <a:tr h="287327">
                <a:tc>
                  <a:txBody>
                    <a:bodyPr/>
                    <a:lstStyle/>
                    <a:p>
                      <a:endParaRPr lang="en-US" sz="1100" dirty="0"/>
                    </a:p>
                  </a:txBody>
                  <a:tcPr marL="121920" marR="121920" marT="60960" marB="60960"/>
                </a:tc>
                <a:tc>
                  <a:txBody>
                    <a:bodyPr/>
                    <a:lstStyle/>
                    <a:p>
                      <a:r>
                        <a:rPr lang="en-US" sz="1100" dirty="0"/>
                        <a:t>Flaw Detected</a:t>
                      </a:r>
                    </a:p>
                  </a:txBody>
                  <a:tcPr marL="121920" marR="121920" marT="60960" marB="60960"/>
                </a:tc>
                <a:tc>
                  <a:txBody>
                    <a:bodyPr/>
                    <a:lstStyle/>
                    <a:p>
                      <a:r>
                        <a:rPr lang="en-US" sz="1100" dirty="0"/>
                        <a:t>No Flaw Detected</a:t>
                      </a:r>
                    </a:p>
                  </a:txBody>
                  <a:tcPr marL="121920" marR="121920" marT="60960" marB="60960"/>
                </a:tc>
                <a:extLst>
                  <a:ext uri="{0D108BD9-81ED-4DB2-BD59-A6C34878D82A}">
                    <a16:rowId xmlns:a16="http://schemas.microsoft.com/office/drawing/2014/main" val="3761567307"/>
                  </a:ext>
                </a:extLst>
              </a:tr>
              <a:tr h="301644">
                <a:tc>
                  <a:txBody>
                    <a:bodyPr/>
                    <a:lstStyle/>
                    <a:p>
                      <a:r>
                        <a:rPr lang="en-US" sz="1100" dirty="0"/>
                        <a:t>Flaw Exists</a:t>
                      </a:r>
                      <a:endParaRPr lang="en-US" sz="1100" b="1" dirty="0">
                        <a:solidFill>
                          <a:schemeClr val="bg1"/>
                        </a:solidFill>
                      </a:endParaRPr>
                    </a:p>
                  </a:txBody>
                  <a:tcPr marL="121920" marR="121920" marT="60960" marB="60960"/>
                </a:tc>
                <a:tc>
                  <a:txBody>
                    <a:bodyPr/>
                    <a:lstStyle/>
                    <a:p>
                      <a:r>
                        <a:rPr lang="en-US" sz="1100" dirty="0">
                          <a:solidFill>
                            <a:srgbClr val="C00000"/>
                          </a:solidFill>
                        </a:rPr>
                        <a:t>True Positive</a:t>
                      </a:r>
                    </a:p>
                  </a:txBody>
                  <a:tcPr marL="121920" marR="121920" marT="60960" marB="60960"/>
                </a:tc>
                <a:tc>
                  <a:txBody>
                    <a:bodyPr/>
                    <a:lstStyle/>
                    <a:p>
                      <a:r>
                        <a:rPr lang="en-US" sz="1100" dirty="0">
                          <a:solidFill>
                            <a:srgbClr val="C00000"/>
                          </a:solidFill>
                        </a:rPr>
                        <a:t>False Negative</a:t>
                      </a:r>
                    </a:p>
                  </a:txBody>
                  <a:tcPr marL="121920" marR="121920" marT="60960" marB="60960"/>
                </a:tc>
                <a:extLst>
                  <a:ext uri="{0D108BD9-81ED-4DB2-BD59-A6C34878D82A}">
                    <a16:rowId xmlns:a16="http://schemas.microsoft.com/office/drawing/2014/main" val="1047910818"/>
                  </a:ext>
                </a:extLst>
              </a:tr>
              <a:tr h="287327">
                <a:tc>
                  <a:txBody>
                    <a:bodyPr/>
                    <a:lstStyle/>
                    <a:p>
                      <a:r>
                        <a:rPr lang="en-US" sz="1100" dirty="0"/>
                        <a:t>No Flaw Exists</a:t>
                      </a:r>
                      <a:endParaRPr lang="en-US" sz="1100" b="1" dirty="0">
                        <a:solidFill>
                          <a:schemeClr val="bg1"/>
                        </a:solidFill>
                      </a:endParaRPr>
                    </a:p>
                  </a:txBody>
                  <a:tcPr marL="121920" marR="121920" marT="60960" marB="60960"/>
                </a:tc>
                <a:tc>
                  <a:txBody>
                    <a:bodyPr/>
                    <a:lstStyle/>
                    <a:p>
                      <a:r>
                        <a:rPr lang="en-US" sz="1100" dirty="0">
                          <a:solidFill>
                            <a:srgbClr val="0000FF"/>
                          </a:solidFill>
                        </a:rPr>
                        <a:t>False Positive</a:t>
                      </a:r>
                    </a:p>
                  </a:txBody>
                  <a:tcPr marL="121920" marR="121920" marT="60960" marB="60960"/>
                </a:tc>
                <a:tc>
                  <a:txBody>
                    <a:bodyPr/>
                    <a:lstStyle/>
                    <a:p>
                      <a:r>
                        <a:rPr lang="en-US" sz="1100" dirty="0"/>
                        <a:t>True</a:t>
                      </a:r>
                      <a:r>
                        <a:rPr lang="en-US" sz="1100" baseline="0" dirty="0"/>
                        <a:t> Negative</a:t>
                      </a:r>
                      <a:endParaRPr lang="en-US" sz="1100" dirty="0">
                        <a:solidFill>
                          <a:schemeClr val="tx1"/>
                        </a:solidFill>
                      </a:endParaRPr>
                    </a:p>
                  </a:txBody>
                  <a:tcPr marL="121920" marR="121920" marT="60960" marB="60960"/>
                </a:tc>
                <a:extLst>
                  <a:ext uri="{0D108BD9-81ED-4DB2-BD59-A6C34878D82A}">
                    <a16:rowId xmlns:a16="http://schemas.microsoft.com/office/drawing/2014/main" val="1571808083"/>
                  </a:ext>
                </a:extLst>
              </a:tr>
            </a:tbl>
          </a:graphicData>
        </a:graphic>
      </p:graphicFrame>
      <p:pic>
        <p:nvPicPr>
          <p:cNvPr id="9" name="Picture 11">
            <a:extLst>
              <a:ext uri="{FF2B5EF4-FFF2-40B4-BE49-F238E27FC236}">
                <a16:creationId xmlns:a16="http://schemas.microsoft.com/office/drawing/2014/main" id="{860A2E97-55F5-5215-66C4-9C40E415E400}"/>
              </a:ext>
            </a:extLst>
          </p:cNvPr>
          <p:cNvPicPr>
            <a:picLocks noChangeAspect="1"/>
          </p:cNvPicPr>
          <p:nvPr/>
        </p:nvPicPr>
        <p:blipFill>
          <a:blip r:embed="rId13"/>
          <a:stretch>
            <a:fillRect/>
          </a:stretch>
        </p:blipFill>
        <p:spPr>
          <a:xfrm>
            <a:off x="781047" y="4299116"/>
            <a:ext cx="884782" cy="811387"/>
          </a:xfrm>
          <a:prstGeom prst="rect">
            <a:avLst/>
          </a:prstGeom>
        </p:spPr>
      </p:pic>
      <p:pic>
        <p:nvPicPr>
          <p:cNvPr id="10" name="Picture 9">
            <a:extLst>
              <a:ext uri="{FF2B5EF4-FFF2-40B4-BE49-F238E27FC236}">
                <a16:creationId xmlns:a16="http://schemas.microsoft.com/office/drawing/2014/main" id="{1F951708-A967-B5DC-93AA-CFBDC09EA5CE}"/>
              </a:ext>
            </a:extLst>
          </p:cNvPr>
          <p:cNvPicPr>
            <a:picLocks noChangeAspect="1"/>
          </p:cNvPicPr>
          <p:nvPr/>
        </p:nvPicPr>
        <p:blipFill rotWithShape="1">
          <a:blip r:embed="rId14"/>
          <a:srcRect l="37867" r="13431" b="23496"/>
          <a:stretch>
            <a:fillRect/>
          </a:stretch>
        </p:blipFill>
        <p:spPr>
          <a:xfrm rot="5400000">
            <a:off x="4638542" y="2386244"/>
            <a:ext cx="756368" cy="1230573"/>
          </a:xfrm>
          <a:prstGeom prst="rect">
            <a:avLst/>
          </a:prstGeom>
        </p:spPr>
      </p:pic>
      <p:grpSp>
        <p:nvGrpSpPr>
          <p:cNvPr id="14" name="Group 13">
            <a:extLst>
              <a:ext uri="{FF2B5EF4-FFF2-40B4-BE49-F238E27FC236}">
                <a16:creationId xmlns:a16="http://schemas.microsoft.com/office/drawing/2014/main" id="{E2FC3101-2F6F-681D-94BD-3959AA813D52}"/>
              </a:ext>
            </a:extLst>
          </p:cNvPr>
          <p:cNvGrpSpPr/>
          <p:nvPr/>
        </p:nvGrpSpPr>
        <p:grpSpPr>
          <a:xfrm>
            <a:off x="4841945" y="4669869"/>
            <a:ext cx="1910387" cy="1836086"/>
            <a:chOff x="4173964" y="3492784"/>
            <a:chExt cx="1910387" cy="1836086"/>
          </a:xfrm>
        </p:grpSpPr>
        <p:pic>
          <p:nvPicPr>
            <p:cNvPr id="11" name="Google Shape;119;p14">
              <a:extLst>
                <a:ext uri="{FF2B5EF4-FFF2-40B4-BE49-F238E27FC236}">
                  <a16:creationId xmlns:a16="http://schemas.microsoft.com/office/drawing/2014/main" id="{927220C3-9C43-F379-C655-9690A3F11362}"/>
                </a:ext>
              </a:extLst>
            </p:cNvPr>
            <p:cNvPicPr preferRelativeResize="0"/>
            <p:nvPr/>
          </p:nvPicPr>
          <p:blipFill rotWithShape="1">
            <a:blip r:embed="rId15">
              <a:alphaModFix/>
            </a:blip>
            <a:srcRect t="19" b="19"/>
            <a:stretch/>
          </p:blipFill>
          <p:spPr>
            <a:xfrm>
              <a:off x="4173964" y="3492784"/>
              <a:ext cx="1910387" cy="1836086"/>
            </a:xfrm>
            <a:prstGeom prst="rect">
              <a:avLst/>
            </a:prstGeom>
            <a:noFill/>
            <a:ln>
              <a:noFill/>
            </a:ln>
          </p:spPr>
        </p:pic>
        <p:sp>
          <p:nvSpPr>
            <p:cNvPr id="12" name="TextBox 11">
              <a:extLst>
                <a:ext uri="{FF2B5EF4-FFF2-40B4-BE49-F238E27FC236}">
                  <a16:creationId xmlns:a16="http://schemas.microsoft.com/office/drawing/2014/main" id="{77AACDCD-381B-5E88-6DEB-2FA9BF781F87}"/>
                </a:ext>
              </a:extLst>
            </p:cNvPr>
            <p:cNvSpPr txBox="1"/>
            <p:nvPr/>
          </p:nvSpPr>
          <p:spPr>
            <a:xfrm>
              <a:off x="4705023" y="4200028"/>
              <a:ext cx="1027049" cy="276999"/>
            </a:xfrm>
            <a:prstGeom prst="rect">
              <a:avLst/>
            </a:prstGeom>
            <a:noFill/>
          </p:spPr>
          <p:txBody>
            <a:bodyPr wrap="square" rtlCol="0">
              <a:spAutoFit/>
            </a:bodyPr>
            <a:lstStyle/>
            <a:p>
              <a:r>
                <a:rPr lang="en-US" sz="1200" dirty="0">
                  <a:solidFill>
                    <a:schemeClr val="bg1"/>
                  </a:solidFill>
                </a:rPr>
                <a:t>XCT Data</a:t>
              </a:r>
            </a:p>
          </p:txBody>
        </p:sp>
        <p:sp>
          <p:nvSpPr>
            <p:cNvPr id="13" name="TextBox 12">
              <a:extLst>
                <a:ext uri="{FF2B5EF4-FFF2-40B4-BE49-F238E27FC236}">
                  <a16:creationId xmlns:a16="http://schemas.microsoft.com/office/drawing/2014/main" id="{79C31498-4935-A37C-A4A2-3A861E1C5267}"/>
                </a:ext>
              </a:extLst>
            </p:cNvPr>
            <p:cNvSpPr txBox="1"/>
            <p:nvPr/>
          </p:nvSpPr>
          <p:spPr>
            <a:xfrm>
              <a:off x="4601331" y="5034625"/>
              <a:ext cx="1267491" cy="276999"/>
            </a:xfrm>
            <a:prstGeom prst="rect">
              <a:avLst/>
            </a:prstGeom>
            <a:noFill/>
          </p:spPr>
          <p:txBody>
            <a:bodyPr wrap="square" rtlCol="0">
              <a:spAutoFit/>
            </a:bodyPr>
            <a:lstStyle/>
            <a:p>
              <a:r>
                <a:rPr lang="en-US" sz="1200" dirty="0">
                  <a:solidFill>
                    <a:schemeClr val="bg1"/>
                  </a:solidFill>
                </a:rPr>
                <a:t>MPSS Data</a:t>
              </a:r>
            </a:p>
          </p:txBody>
        </p:sp>
      </p:grpSp>
      <p:sp>
        <p:nvSpPr>
          <p:cNvPr id="15" name="Google Shape;115;p14">
            <a:extLst>
              <a:ext uri="{FF2B5EF4-FFF2-40B4-BE49-F238E27FC236}">
                <a16:creationId xmlns:a16="http://schemas.microsoft.com/office/drawing/2014/main" id="{F1796506-0A80-BA65-1AC5-40A740FDBCCC}"/>
              </a:ext>
            </a:extLst>
          </p:cNvPr>
          <p:cNvSpPr txBox="1"/>
          <p:nvPr/>
        </p:nvSpPr>
        <p:spPr>
          <a:xfrm>
            <a:off x="-152629" y="4288493"/>
            <a:ext cx="1102818" cy="1095644"/>
          </a:xfrm>
          <a:prstGeom prst="rect">
            <a:avLst/>
          </a:prstGeom>
          <a:noFill/>
          <a:ln>
            <a:noFill/>
          </a:ln>
        </p:spPr>
        <p:txBody>
          <a:bodyPr spcFirstLastPara="1" wrap="square" lIns="121900" tIns="121900" rIns="121900" bIns="121900" anchor="t" anchorCtr="0">
            <a:spAutoFit/>
          </a:bodyPr>
          <a:lstStyle/>
          <a:p>
            <a:pPr algn="ctr">
              <a:lnSpc>
                <a:spcPct val="115000"/>
              </a:lnSpc>
              <a:buClr>
                <a:schemeClr val="dk1"/>
              </a:buClr>
              <a:buSzPts val="1100"/>
            </a:pPr>
            <a:r>
              <a:rPr lang="en" sz="1200" dirty="0">
                <a:solidFill>
                  <a:schemeClr val="dk1"/>
                </a:solidFill>
              </a:rPr>
              <a:t>In-situ monitoring during printing</a:t>
            </a:r>
            <a:endParaRPr sz="1200" dirty="0">
              <a:solidFill>
                <a:schemeClr val="dk1"/>
              </a:solidFill>
            </a:endParaRPr>
          </a:p>
        </p:txBody>
      </p:sp>
      <p:pic>
        <p:nvPicPr>
          <p:cNvPr id="16" name="Picture Placeholder 7">
            <a:extLst>
              <a:ext uri="{FF2B5EF4-FFF2-40B4-BE49-F238E27FC236}">
                <a16:creationId xmlns:a16="http://schemas.microsoft.com/office/drawing/2014/main" id="{209032E1-6072-5A68-8D3C-2AA026557BC4}"/>
              </a:ext>
            </a:extLst>
          </p:cNvPr>
          <p:cNvPicPr>
            <a:picLocks noChangeAspect="1"/>
          </p:cNvPicPr>
          <p:nvPr/>
        </p:nvPicPr>
        <p:blipFill>
          <a:blip r:embed="rId16"/>
          <a:srcRect l="-620" r="22876"/>
          <a:stretch>
            <a:fillRect/>
          </a:stretch>
        </p:blipFill>
        <p:spPr>
          <a:xfrm>
            <a:off x="9953415" y="3765229"/>
            <a:ext cx="2079725" cy="1701995"/>
          </a:xfrm>
          <a:prstGeom prst="rect">
            <a:avLst/>
          </a:prstGeom>
        </p:spPr>
      </p:pic>
      <p:pic>
        <p:nvPicPr>
          <p:cNvPr id="17" name="Picture 2" descr="https://lh3.googleusercontent.com/zr5pPOcf5ROUfSiRg2AKVNuzxWXlQ7V3SibFl_ns3bikJE3XslcGRquN1hRIZ2SvP_krGNXNvXJbz9xbxwniDp9koBADfcAKS8FZHXJd-Gh2ShYR-63UOXOs8m6NgkGMUAfcv8fFBJb-T7Ok6TdHRaU">
            <a:extLst>
              <a:ext uri="{FF2B5EF4-FFF2-40B4-BE49-F238E27FC236}">
                <a16:creationId xmlns:a16="http://schemas.microsoft.com/office/drawing/2014/main" id="{BDDE507C-FE33-82A6-9FF8-6C46F2692EB4}"/>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4215" t="6656" r="80797" b="54777"/>
          <a:stretch/>
        </p:blipFill>
        <p:spPr bwMode="auto">
          <a:xfrm>
            <a:off x="7415947" y="2326153"/>
            <a:ext cx="877968" cy="1053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9669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Additive Manufacturing: Opportunities and Challenges</a:t>
            </a:r>
          </a:p>
        </p:txBody>
      </p:sp>
      <p:pic>
        <p:nvPicPr>
          <p:cNvPr id="29" name="Picture 2" descr="Diagram, engineering drawing&#10;&#10;Description automatically generated">
            <a:extLst>
              <a:ext uri="{FF2B5EF4-FFF2-40B4-BE49-F238E27FC236}">
                <a16:creationId xmlns:a16="http://schemas.microsoft.com/office/drawing/2014/main" id="{D68B2971-13C5-9B15-2010-B601B22FC2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282" t="7686" r="43041" b="32609"/>
          <a:stretch/>
        </p:blipFill>
        <p:spPr bwMode="auto">
          <a:xfrm>
            <a:off x="2668736" y="3331845"/>
            <a:ext cx="2177553" cy="21945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103244" y="1999211"/>
            <a:ext cx="1950855" cy="369332"/>
          </a:xfrm>
          <a:prstGeom prst="rect">
            <a:avLst/>
          </a:prstGeom>
          <a:noFill/>
        </p:spPr>
        <p:txBody>
          <a:bodyPr wrap="none" rtlCol="0">
            <a:spAutoFit/>
          </a:bodyPr>
          <a:lstStyle/>
          <a:p>
            <a:r>
              <a:rPr lang="en-US"/>
              <a:t>Specimen Creation</a:t>
            </a:r>
          </a:p>
        </p:txBody>
      </p:sp>
      <p:sp>
        <p:nvSpPr>
          <p:cNvPr id="36" name="TextBox 35">
            <a:extLst>
              <a:ext uri="{FF2B5EF4-FFF2-40B4-BE49-F238E27FC236}">
                <a16:creationId xmlns:a16="http://schemas.microsoft.com/office/drawing/2014/main" id="{077D7A67-8893-43F7-8277-09474F401BAB}"/>
              </a:ext>
            </a:extLst>
          </p:cNvPr>
          <p:cNvSpPr txBox="1"/>
          <p:nvPr/>
        </p:nvSpPr>
        <p:spPr>
          <a:xfrm>
            <a:off x="9290623" y="1285057"/>
            <a:ext cx="2866445" cy="600164"/>
          </a:xfrm>
          <a:prstGeom prst="rect">
            <a:avLst/>
          </a:prstGeom>
          <a:noFill/>
          <a:ln>
            <a:solidFill>
              <a:schemeClr val="accent1"/>
            </a:solidFill>
          </a:ln>
        </p:spPr>
        <p:txBody>
          <a:bodyPr wrap="square" rtlCol="0">
            <a:spAutoFit/>
          </a:bodyPr>
          <a:lstStyle/>
          <a:p>
            <a:r>
              <a:rPr lang="en-US" sz="1100" dirty="0"/>
              <a:t>MPSS – Mechanical Polishing Serial Sectioning</a:t>
            </a:r>
          </a:p>
          <a:p>
            <a:r>
              <a:rPr lang="en-US" sz="1100" dirty="0"/>
              <a:t>XCT – X-ray Computed Tomography</a:t>
            </a:r>
          </a:p>
          <a:p>
            <a:r>
              <a:rPr lang="en-US" sz="1100" dirty="0"/>
              <a:t>CLSM – Confocal Laser Scanning Microscopy</a:t>
            </a:r>
          </a:p>
        </p:txBody>
      </p:sp>
      <p:sp>
        <p:nvSpPr>
          <p:cNvPr id="73" name="TextBox 72"/>
          <p:cNvSpPr txBox="1"/>
          <p:nvPr/>
        </p:nvSpPr>
        <p:spPr>
          <a:xfrm>
            <a:off x="2749063" y="1383485"/>
            <a:ext cx="1442831" cy="307777"/>
          </a:xfrm>
          <a:prstGeom prst="rect">
            <a:avLst/>
          </a:prstGeom>
          <a:solidFill>
            <a:schemeClr val="accent4">
              <a:lumMod val="20000"/>
              <a:lumOff val="80000"/>
            </a:schemeClr>
          </a:solidFill>
        </p:spPr>
        <p:txBody>
          <a:bodyPr wrap="none" rtlCol="0">
            <a:spAutoFit/>
          </a:bodyPr>
          <a:lstStyle/>
          <a:p>
            <a:r>
              <a:rPr lang="en-US" sz="1400" dirty="0">
                <a:solidFill>
                  <a:srgbClr val="B3282D"/>
                </a:solidFill>
              </a:rPr>
              <a:t>Physics Modeling</a:t>
            </a:r>
          </a:p>
        </p:txBody>
      </p:sp>
      <p:cxnSp>
        <p:nvCxnSpPr>
          <p:cNvPr id="75" name="Straight Connector 74"/>
          <p:cNvCxnSpPr/>
          <p:nvPr/>
        </p:nvCxnSpPr>
        <p:spPr>
          <a:xfrm>
            <a:off x="106135" y="1309005"/>
            <a:ext cx="119797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5971" y="1864540"/>
            <a:ext cx="11979729" cy="0"/>
          </a:xfrm>
          <a:prstGeom prst="line">
            <a:avLst/>
          </a:prstGeom>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106135" y="1656187"/>
            <a:ext cx="1742144" cy="369332"/>
          </a:xfrm>
          <a:prstGeom prst="rect">
            <a:avLst/>
          </a:prstGeom>
          <a:solidFill>
            <a:schemeClr val="bg1"/>
          </a:solidFill>
          <a:ln>
            <a:solidFill>
              <a:schemeClr val="accent1"/>
            </a:solidFill>
          </a:ln>
        </p:spPr>
        <p:txBody>
          <a:bodyPr wrap="none" rtlCol="0">
            <a:spAutoFit/>
          </a:bodyPr>
          <a:lstStyle/>
          <a:p>
            <a:r>
              <a:rPr lang="en-US"/>
              <a:t>Experimentation</a:t>
            </a:r>
          </a:p>
        </p:txBody>
      </p:sp>
      <p:sp>
        <p:nvSpPr>
          <p:cNvPr id="78" name="TextBox 77"/>
          <p:cNvSpPr txBox="1"/>
          <p:nvPr/>
        </p:nvSpPr>
        <p:spPr>
          <a:xfrm>
            <a:off x="106135" y="1178756"/>
            <a:ext cx="2340192" cy="369332"/>
          </a:xfrm>
          <a:prstGeom prst="rect">
            <a:avLst/>
          </a:prstGeom>
          <a:solidFill>
            <a:schemeClr val="bg1"/>
          </a:solidFill>
          <a:ln>
            <a:solidFill>
              <a:schemeClr val="accent1"/>
            </a:solidFill>
          </a:ln>
        </p:spPr>
        <p:txBody>
          <a:bodyPr wrap="none" rtlCol="0">
            <a:spAutoFit/>
          </a:bodyPr>
          <a:lstStyle/>
          <a:p>
            <a:r>
              <a:rPr lang="en-US"/>
              <a:t>Modeling &amp; Simulation</a:t>
            </a:r>
          </a:p>
        </p:txBody>
      </p:sp>
      <p:sp>
        <p:nvSpPr>
          <p:cNvPr id="79" name="TextBox 78"/>
          <p:cNvSpPr txBox="1"/>
          <p:nvPr/>
        </p:nvSpPr>
        <p:spPr>
          <a:xfrm>
            <a:off x="5355358" y="1383485"/>
            <a:ext cx="1704954" cy="307777"/>
          </a:xfrm>
          <a:prstGeom prst="rect">
            <a:avLst/>
          </a:prstGeom>
          <a:solidFill>
            <a:schemeClr val="accent4">
              <a:lumMod val="20000"/>
              <a:lumOff val="80000"/>
            </a:schemeClr>
          </a:solidFill>
        </p:spPr>
        <p:txBody>
          <a:bodyPr wrap="none" rtlCol="0">
            <a:spAutoFit/>
          </a:bodyPr>
          <a:lstStyle/>
          <a:p>
            <a:r>
              <a:rPr lang="en-US" sz="1400">
                <a:solidFill>
                  <a:srgbClr val="B3282D"/>
                </a:solidFill>
              </a:rPr>
              <a:t>Statistical Simulation</a:t>
            </a:r>
          </a:p>
        </p:txBody>
      </p:sp>
      <p:pic>
        <p:nvPicPr>
          <p:cNvPr id="28" name="Picture 27">
            <a:extLst>
              <a:ext uri="{FF2B5EF4-FFF2-40B4-BE49-F238E27FC236}">
                <a16:creationId xmlns:a16="http://schemas.microsoft.com/office/drawing/2014/main" id="{2C5CB75C-968E-3094-2193-504DDA5442CC}"/>
              </a:ext>
            </a:extLst>
          </p:cNvPr>
          <p:cNvPicPr>
            <a:picLocks noChangeAspect="1"/>
          </p:cNvPicPr>
          <p:nvPr/>
        </p:nvPicPr>
        <p:blipFill rotWithShape="1">
          <a:blip r:embed="rId3"/>
          <a:srcRect l="26286" t="30977" r="32721" b="40808"/>
          <a:stretch/>
        </p:blipFill>
        <p:spPr>
          <a:xfrm>
            <a:off x="7706885" y="3331845"/>
            <a:ext cx="4251351" cy="2194560"/>
          </a:xfrm>
          <a:prstGeom prst="rect">
            <a:avLst/>
          </a:prstGeom>
          <a:ln>
            <a:solidFill>
              <a:schemeClr val="tx1"/>
            </a:solidFill>
          </a:ln>
        </p:spPr>
      </p:pic>
      <p:pic>
        <p:nvPicPr>
          <p:cNvPr id="9" name="Picture 11">
            <a:extLst>
              <a:ext uri="{FF2B5EF4-FFF2-40B4-BE49-F238E27FC236}">
                <a16:creationId xmlns:a16="http://schemas.microsoft.com/office/drawing/2014/main" id="{0103D542-4CCD-B1A5-F0AE-6031DDB62CC7}"/>
              </a:ext>
            </a:extLst>
          </p:cNvPr>
          <p:cNvPicPr>
            <a:picLocks noChangeAspect="1"/>
          </p:cNvPicPr>
          <p:nvPr/>
        </p:nvPicPr>
        <p:blipFill>
          <a:blip r:embed="rId4"/>
          <a:stretch>
            <a:fillRect/>
          </a:stretch>
        </p:blipFill>
        <p:spPr>
          <a:xfrm>
            <a:off x="5080051" y="3331845"/>
            <a:ext cx="2393072" cy="2194560"/>
          </a:xfrm>
          <a:prstGeom prst="rect">
            <a:avLst/>
          </a:prstGeom>
        </p:spPr>
      </p:pic>
      <p:sp>
        <p:nvSpPr>
          <p:cNvPr id="15" name="Google Shape;115;p14">
            <a:extLst>
              <a:ext uri="{FF2B5EF4-FFF2-40B4-BE49-F238E27FC236}">
                <a16:creationId xmlns:a16="http://schemas.microsoft.com/office/drawing/2014/main" id="{A9EE4C90-FB4A-917D-9A5A-89C708E6C547}"/>
              </a:ext>
            </a:extLst>
          </p:cNvPr>
          <p:cNvSpPr txBox="1"/>
          <p:nvPr/>
        </p:nvSpPr>
        <p:spPr>
          <a:xfrm>
            <a:off x="4942449" y="5545689"/>
            <a:ext cx="2681751" cy="458547"/>
          </a:xfrm>
          <a:prstGeom prst="rect">
            <a:avLst/>
          </a:prstGeom>
          <a:noFill/>
          <a:ln>
            <a:noFill/>
          </a:ln>
        </p:spPr>
        <p:txBody>
          <a:bodyPr spcFirstLastPara="1" wrap="square" lIns="121900" tIns="121900" rIns="121900" bIns="121900" anchor="t" anchorCtr="0">
            <a:spAutoFit/>
          </a:bodyPr>
          <a:lstStyle/>
          <a:p>
            <a:pPr algn="ctr">
              <a:lnSpc>
                <a:spcPct val="115000"/>
              </a:lnSpc>
              <a:buClr>
                <a:schemeClr val="dk1"/>
              </a:buClr>
              <a:buSzPts val="1100"/>
            </a:pPr>
            <a:r>
              <a:rPr lang="en" sz="1200" dirty="0">
                <a:solidFill>
                  <a:schemeClr val="dk1"/>
                </a:solidFill>
              </a:rPr>
              <a:t>In-situ monitoring during printing</a:t>
            </a:r>
            <a:endParaRPr sz="1200" dirty="0">
              <a:solidFill>
                <a:schemeClr val="dk1"/>
              </a:solidFill>
            </a:endParaRPr>
          </a:p>
        </p:txBody>
      </p:sp>
      <p:pic>
        <p:nvPicPr>
          <p:cNvPr id="3" name="Picture 2">
            <a:extLst>
              <a:ext uri="{FF2B5EF4-FFF2-40B4-BE49-F238E27FC236}">
                <a16:creationId xmlns:a16="http://schemas.microsoft.com/office/drawing/2014/main" id="{74A813AC-D5E0-F6CA-52BE-170074FC33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868" r="32778" b="-1"/>
          <a:stretch/>
        </p:blipFill>
        <p:spPr bwMode="auto">
          <a:xfrm>
            <a:off x="233762" y="3331845"/>
            <a:ext cx="2201212" cy="219456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53640926-AAD7-44D8-BBD7-CCE9431645EC}">
              <a14:shadowObscured xmlns:a14="http://schemas.microsoft.com/office/drawing/2010/main"/>
            </a:ext>
          </a:extLst>
        </p:spPr>
      </p:pic>
      <p:sp>
        <p:nvSpPr>
          <p:cNvPr id="4" name="Google Shape;115;p14">
            <a:extLst>
              <a:ext uri="{FF2B5EF4-FFF2-40B4-BE49-F238E27FC236}">
                <a16:creationId xmlns:a16="http://schemas.microsoft.com/office/drawing/2014/main" id="{0034BD01-1B32-40A5-560C-9B809FB3E7F9}"/>
              </a:ext>
            </a:extLst>
          </p:cNvPr>
          <p:cNvSpPr txBox="1"/>
          <p:nvPr/>
        </p:nvSpPr>
        <p:spPr>
          <a:xfrm>
            <a:off x="1246749" y="5526639"/>
            <a:ext cx="2681751" cy="670913"/>
          </a:xfrm>
          <a:prstGeom prst="rect">
            <a:avLst/>
          </a:prstGeom>
          <a:noFill/>
          <a:ln>
            <a:noFill/>
          </a:ln>
        </p:spPr>
        <p:txBody>
          <a:bodyPr spcFirstLastPara="1" wrap="square" lIns="121900" tIns="121900" rIns="121900" bIns="121900" anchor="t" anchorCtr="0">
            <a:spAutoFit/>
          </a:bodyPr>
          <a:lstStyle/>
          <a:p>
            <a:pPr algn="ctr">
              <a:lnSpc>
                <a:spcPct val="115000"/>
              </a:lnSpc>
              <a:buClr>
                <a:schemeClr val="dk1"/>
              </a:buClr>
              <a:buSzPts val="1100"/>
            </a:pPr>
            <a:r>
              <a:rPr lang="en" sz="1200" dirty="0">
                <a:solidFill>
                  <a:schemeClr val="dk1"/>
                </a:solidFill>
              </a:rPr>
              <a:t>CAD Modeled Part with designs for printed and machined features</a:t>
            </a:r>
            <a:endParaRPr sz="1200" dirty="0">
              <a:solidFill>
                <a:schemeClr val="dk1"/>
              </a:solidFill>
            </a:endParaRPr>
          </a:p>
        </p:txBody>
      </p:sp>
      <p:sp>
        <p:nvSpPr>
          <p:cNvPr id="5" name="Google Shape;115;p14">
            <a:extLst>
              <a:ext uri="{FF2B5EF4-FFF2-40B4-BE49-F238E27FC236}">
                <a16:creationId xmlns:a16="http://schemas.microsoft.com/office/drawing/2014/main" id="{2B76AA7C-8501-EFE0-FB40-D37F2D254A91}"/>
              </a:ext>
            </a:extLst>
          </p:cNvPr>
          <p:cNvSpPr txBox="1"/>
          <p:nvPr/>
        </p:nvSpPr>
        <p:spPr>
          <a:xfrm>
            <a:off x="7706886" y="5520366"/>
            <a:ext cx="4251350" cy="883278"/>
          </a:xfrm>
          <a:prstGeom prst="rect">
            <a:avLst/>
          </a:prstGeom>
          <a:noFill/>
          <a:ln>
            <a:noFill/>
          </a:ln>
        </p:spPr>
        <p:txBody>
          <a:bodyPr spcFirstLastPara="1" wrap="square" lIns="121900" tIns="121900" rIns="121900" bIns="121900" anchor="t" anchorCtr="0">
            <a:spAutoFit/>
          </a:bodyPr>
          <a:lstStyle/>
          <a:p>
            <a:pPr algn="ctr">
              <a:lnSpc>
                <a:spcPct val="115000"/>
              </a:lnSpc>
              <a:buClr>
                <a:schemeClr val="dk1"/>
              </a:buClr>
              <a:buSzPts val="1100"/>
            </a:pPr>
            <a:r>
              <a:rPr lang="en" sz="1200" dirty="0">
                <a:solidFill>
                  <a:schemeClr val="dk1"/>
                </a:solidFill>
              </a:rPr>
              <a:t>(Right) Printed part after machining.</a:t>
            </a:r>
            <a:br>
              <a:rPr lang="en" sz="1200" dirty="0">
                <a:solidFill>
                  <a:schemeClr val="dk1"/>
                </a:solidFill>
              </a:rPr>
            </a:br>
            <a:r>
              <a:rPr lang="en" sz="1200" dirty="0">
                <a:solidFill>
                  <a:schemeClr val="dk1"/>
                </a:solidFill>
              </a:rPr>
              <a:t>(Left) Printed cap used to make features appear internal</a:t>
            </a:r>
            <a:br>
              <a:rPr lang="en" sz="1200" dirty="0">
                <a:solidFill>
                  <a:schemeClr val="dk1"/>
                </a:solidFill>
              </a:rPr>
            </a:br>
            <a:endParaRPr sz="1200" dirty="0">
              <a:solidFill>
                <a:schemeClr val="dk1"/>
              </a:solidFill>
            </a:endParaRPr>
          </a:p>
        </p:txBody>
      </p:sp>
    </p:spTree>
    <p:extLst>
      <p:ext uri="{BB962C8B-B14F-4D97-AF65-F5344CB8AC3E}">
        <p14:creationId xmlns:p14="http://schemas.microsoft.com/office/powerpoint/2010/main" val="27204471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DCF4F-6C6D-9413-0309-602D1B690C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161B72-0B87-C942-25B3-8B3F4608598A}"/>
              </a:ext>
            </a:extLst>
          </p:cNvPr>
          <p:cNvSpPr>
            <a:spLocks noGrp="1"/>
          </p:cNvSpPr>
          <p:nvPr>
            <p:ph type="title"/>
          </p:nvPr>
        </p:nvSpPr>
        <p:spPr/>
        <p:txBody>
          <a:bodyPr/>
          <a:lstStyle/>
          <a:p>
            <a:r>
              <a:rPr lang="en-US" dirty="0"/>
              <a:t>Example: Additive Manufacturing: Opportunities and Challenges</a:t>
            </a:r>
          </a:p>
        </p:txBody>
      </p:sp>
      <p:pic>
        <p:nvPicPr>
          <p:cNvPr id="29" name="Picture 2" descr="Diagram, engineering drawing&#10;&#10;Description automatically generated">
            <a:extLst>
              <a:ext uri="{FF2B5EF4-FFF2-40B4-BE49-F238E27FC236}">
                <a16:creationId xmlns:a16="http://schemas.microsoft.com/office/drawing/2014/main" id="{6603B3DB-151F-EAC4-D6D0-7D1E2289DE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282" t="7686" r="43041" b="32609"/>
          <a:stretch/>
        </p:blipFill>
        <p:spPr bwMode="auto">
          <a:xfrm>
            <a:off x="473056" y="3262542"/>
            <a:ext cx="1028541" cy="10365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E968D83D-515E-0AC2-63EB-F14B2FDC83EC}"/>
              </a:ext>
            </a:extLst>
          </p:cNvPr>
          <p:cNvSpPr txBox="1"/>
          <p:nvPr/>
        </p:nvSpPr>
        <p:spPr>
          <a:xfrm>
            <a:off x="103244" y="1999211"/>
            <a:ext cx="1950855" cy="369332"/>
          </a:xfrm>
          <a:prstGeom prst="rect">
            <a:avLst/>
          </a:prstGeom>
          <a:noFill/>
        </p:spPr>
        <p:txBody>
          <a:bodyPr wrap="none" rtlCol="0">
            <a:spAutoFit/>
          </a:bodyPr>
          <a:lstStyle/>
          <a:p>
            <a:r>
              <a:rPr lang="en-US"/>
              <a:t>Specimen Creation</a:t>
            </a:r>
          </a:p>
        </p:txBody>
      </p:sp>
      <p:sp>
        <p:nvSpPr>
          <p:cNvPr id="36" name="TextBox 35">
            <a:extLst>
              <a:ext uri="{FF2B5EF4-FFF2-40B4-BE49-F238E27FC236}">
                <a16:creationId xmlns:a16="http://schemas.microsoft.com/office/drawing/2014/main" id="{9150338B-C5BF-857D-692B-4FC2FD86E00C}"/>
              </a:ext>
            </a:extLst>
          </p:cNvPr>
          <p:cNvSpPr txBox="1"/>
          <p:nvPr/>
        </p:nvSpPr>
        <p:spPr>
          <a:xfrm>
            <a:off x="9290623" y="1285057"/>
            <a:ext cx="2866445" cy="600164"/>
          </a:xfrm>
          <a:prstGeom prst="rect">
            <a:avLst/>
          </a:prstGeom>
          <a:noFill/>
          <a:ln>
            <a:solidFill>
              <a:schemeClr val="accent1"/>
            </a:solidFill>
          </a:ln>
        </p:spPr>
        <p:txBody>
          <a:bodyPr wrap="square" rtlCol="0">
            <a:spAutoFit/>
          </a:bodyPr>
          <a:lstStyle/>
          <a:p>
            <a:r>
              <a:rPr lang="en-US" sz="1100" dirty="0"/>
              <a:t>MPSS – Mechanical Polishing Serial Sectioning</a:t>
            </a:r>
          </a:p>
          <a:p>
            <a:r>
              <a:rPr lang="en-US" sz="1100" dirty="0"/>
              <a:t>XCT – X-ray Computed Tomography</a:t>
            </a:r>
          </a:p>
          <a:p>
            <a:r>
              <a:rPr lang="en-US" sz="1100" dirty="0"/>
              <a:t>CLSM – Confocal Laser Scanning Microscopy</a:t>
            </a:r>
          </a:p>
        </p:txBody>
      </p:sp>
      <p:sp>
        <p:nvSpPr>
          <p:cNvPr id="73" name="TextBox 72">
            <a:extLst>
              <a:ext uri="{FF2B5EF4-FFF2-40B4-BE49-F238E27FC236}">
                <a16:creationId xmlns:a16="http://schemas.microsoft.com/office/drawing/2014/main" id="{52912D1F-D157-B405-5345-6C45C1B9D728}"/>
              </a:ext>
            </a:extLst>
          </p:cNvPr>
          <p:cNvSpPr txBox="1"/>
          <p:nvPr/>
        </p:nvSpPr>
        <p:spPr>
          <a:xfrm>
            <a:off x="2749063" y="1383485"/>
            <a:ext cx="1442831" cy="307777"/>
          </a:xfrm>
          <a:prstGeom prst="rect">
            <a:avLst/>
          </a:prstGeom>
          <a:solidFill>
            <a:schemeClr val="accent4">
              <a:lumMod val="20000"/>
              <a:lumOff val="80000"/>
            </a:schemeClr>
          </a:solidFill>
        </p:spPr>
        <p:txBody>
          <a:bodyPr wrap="none" rtlCol="0">
            <a:spAutoFit/>
          </a:bodyPr>
          <a:lstStyle/>
          <a:p>
            <a:r>
              <a:rPr lang="en-US" sz="1400" dirty="0">
                <a:solidFill>
                  <a:srgbClr val="B3282D"/>
                </a:solidFill>
              </a:rPr>
              <a:t>Physics Modeling</a:t>
            </a:r>
          </a:p>
        </p:txBody>
      </p:sp>
      <p:cxnSp>
        <p:nvCxnSpPr>
          <p:cNvPr id="75" name="Straight Connector 74">
            <a:extLst>
              <a:ext uri="{FF2B5EF4-FFF2-40B4-BE49-F238E27FC236}">
                <a16:creationId xmlns:a16="http://schemas.microsoft.com/office/drawing/2014/main" id="{CC957706-ABA2-D55A-3D24-5D213CABA395}"/>
              </a:ext>
            </a:extLst>
          </p:cNvPr>
          <p:cNvCxnSpPr/>
          <p:nvPr/>
        </p:nvCxnSpPr>
        <p:spPr>
          <a:xfrm>
            <a:off x="106135" y="1309005"/>
            <a:ext cx="119797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140F416B-6A51-EA24-C314-3ED360CCB289}"/>
              </a:ext>
            </a:extLst>
          </p:cNvPr>
          <p:cNvCxnSpPr/>
          <p:nvPr/>
        </p:nvCxnSpPr>
        <p:spPr>
          <a:xfrm>
            <a:off x="25971" y="1864540"/>
            <a:ext cx="11979729" cy="0"/>
          </a:xfrm>
          <a:prstGeom prst="line">
            <a:avLst/>
          </a:prstGeom>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9DEB6B53-4727-EF0C-2CFF-D891050766AB}"/>
              </a:ext>
            </a:extLst>
          </p:cNvPr>
          <p:cNvSpPr txBox="1"/>
          <p:nvPr/>
        </p:nvSpPr>
        <p:spPr>
          <a:xfrm>
            <a:off x="106135" y="1656187"/>
            <a:ext cx="1742144" cy="369332"/>
          </a:xfrm>
          <a:prstGeom prst="rect">
            <a:avLst/>
          </a:prstGeom>
          <a:solidFill>
            <a:schemeClr val="bg1"/>
          </a:solidFill>
          <a:ln>
            <a:solidFill>
              <a:schemeClr val="accent1"/>
            </a:solidFill>
          </a:ln>
        </p:spPr>
        <p:txBody>
          <a:bodyPr wrap="none" rtlCol="0">
            <a:spAutoFit/>
          </a:bodyPr>
          <a:lstStyle/>
          <a:p>
            <a:r>
              <a:rPr lang="en-US"/>
              <a:t>Experimentation</a:t>
            </a:r>
          </a:p>
        </p:txBody>
      </p:sp>
      <p:sp>
        <p:nvSpPr>
          <p:cNvPr id="78" name="TextBox 77">
            <a:extLst>
              <a:ext uri="{FF2B5EF4-FFF2-40B4-BE49-F238E27FC236}">
                <a16:creationId xmlns:a16="http://schemas.microsoft.com/office/drawing/2014/main" id="{B8B72B15-EF67-F5D3-214E-06D29FCC3AC2}"/>
              </a:ext>
            </a:extLst>
          </p:cNvPr>
          <p:cNvSpPr txBox="1"/>
          <p:nvPr/>
        </p:nvSpPr>
        <p:spPr>
          <a:xfrm>
            <a:off x="106135" y="1178756"/>
            <a:ext cx="2340192" cy="369332"/>
          </a:xfrm>
          <a:prstGeom prst="rect">
            <a:avLst/>
          </a:prstGeom>
          <a:solidFill>
            <a:schemeClr val="bg1"/>
          </a:solidFill>
          <a:ln>
            <a:solidFill>
              <a:schemeClr val="accent1"/>
            </a:solidFill>
          </a:ln>
        </p:spPr>
        <p:txBody>
          <a:bodyPr wrap="none" rtlCol="0">
            <a:spAutoFit/>
          </a:bodyPr>
          <a:lstStyle/>
          <a:p>
            <a:r>
              <a:rPr lang="en-US"/>
              <a:t>Modeling &amp; Simulation</a:t>
            </a:r>
          </a:p>
        </p:txBody>
      </p:sp>
      <p:sp>
        <p:nvSpPr>
          <p:cNvPr id="79" name="TextBox 78">
            <a:extLst>
              <a:ext uri="{FF2B5EF4-FFF2-40B4-BE49-F238E27FC236}">
                <a16:creationId xmlns:a16="http://schemas.microsoft.com/office/drawing/2014/main" id="{A718B1FC-8CBA-84AC-90A1-C6EA44BABB0E}"/>
              </a:ext>
            </a:extLst>
          </p:cNvPr>
          <p:cNvSpPr txBox="1"/>
          <p:nvPr/>
        </p:nvSpPr>
        <p:spPr>
          <a:xfrm>
            <a:off x="5355358" y="1383485"/>
            <a:ext cx="1704954" cy="307777"/>
          </a:xfrm>
          <a:prstGeom prst="rect">
            <a:avLst/>
          </a:prstGeom>
          <a:solidFill>
            <a:schemeClr val="accent4">
              <a:lumMod val="20000"/>
              <a:lumOff val="80000"/>
            </a:schemeClr>
          </a:solidFill>
        </p:spPr>
        <p:txBody>
          <a:bodyPr wrap="none" rtlCol="0">
            <a:spAutoFit/>
          </a:bodyPr>
          <a:lstStyle/>
          <a:p>
            <a:r>
              <a:rPr lang="en-US" sz="1400">
                <a:solidFill>
                  <a:srgbClr val="B3282D"/>
                </a:solidFill>
              </a:rPr>
              <a:t>Statistical Simulation</a:t>
            </a:r>
          </a:p>
        </p:txBody>
      </p:sp>
      <p:pic>
        <p:nvPicPr>
          <p:cNvPr id="28" name="Picture 27">
            <a:extLst>
              <a:ext uri="{FF2B5EF4-FFF2-40B4-BE49-F238E27FC236}">
                <a16:creationId xmlns:a16="http://schemas.microsoft.com/office/drawing/2014/main" id="{E7F10E97-61FE-208B-3F21-6A1CFB60C8A7}"/>
              </a:ext>
            </a:extLst>
          </p:cNvPr>
          <p:cNvPicPr>
            <a:picLocks noChangeAspect="1"/>
          </p:cNvPicPr>
          <p:nvPr/>
        </p:nvPicPr>
        <p:blipFill rotWithShape="1">
          <a:blip r:embed="rId3"/>
          <a:srcRect l="26286" t="30977" r="32721" b="40808"/>
          <a:stretch/>
        </p:blipFill>
        <p:spPr>
          <a:xfrm>
            <a:off x="161342" y="2318496"/>
            <a:ext cx="1783593" cy="920696"/>
          </a:xfrm>
          <a:prstGeom prst="rect">
            <a:avLst/>
          </a:prstGeom>
          <a:ln>
            <a:solidFill>
              <a:schemeClr val="tx1"/>
            </a:solidFill>
          </a:ln>
        </p:spPr>
      </p:pic>
      <p:pic>
        <p:nvPicPr>
          <p:cNvPr id="9" name="Picture 11">
            <a:extLst>
              <a:ext uri="{FF2B5EF4-FFF2-40B4-BE49-F238E27FC236}">
                <a16:creationId xmlns:a16="http://schemas.microsoft.com/office/drawing/2014/main" id="{F24B2961-05C0-484A-95B8-CC9F3ADF5C34}"/>
              </a:ext>
            </a:extLst>
          </p:cNvPr>
          <p:cNvPicPr>
            <a:picLocks noChangeAspect="1"/>
          </p:cNvPicPr>
          <p:nvPr/>
        </p:nvPicPr>
        <p:blipFill>
          <a:blip r:embed="rId4"/>
          <a:stretch>
            <a:fillRect/>
          </a:stretch>
        </p:blipFill>
        <p:spPr>
          <a:xfrm>
            <a:off x="781047" y="4299116"/>
            <a:ext cx="884782" cy="811387"/>
          </a:xfrm>
          <a:prstGeom prst="rect">
            <a:avLst/>
          </a:prstGeom>
        </p:spPr>
      </p:pic>
      <p:sp>
        <p:nvSpPr>
          <p:cNvPr id="15" name="Google Shape;115;p14">
            <a:extLst>
              <a:ext uri="{FF2B5EF4-FFF2-40B4-BE49-F238E27FC236}">
                <a16:creationId xmlns:a16="http://schemas.microsoft.com/office/drawing/2014/main" id="{A380EEB5-6808-7254-A66D-248926A152C7}"/>
              </a:ext>
            </a:extLst>
          </p:cNvPr>
          <p:cNvSpPr txBox="1"/>
          <p:nvPr/>
        </p:nvSpPr>
        <p:spPr>
          <a:xfrm>
            <a:off x="-152629" y="4288493"/>
            <a:ext cx="1102818" cy="1095644"/>
          </a:xfrm>
          <a:prstGeom prst="rect">
            <a:avLst/>
          </a:prstGeom>
          <a:noFill/>
          <a:ln>
            <a:noFill/>
          </a:ln>
        </p:spPr>
        <p:txBody>
          <a:bodyPr spcFirstLastPara="1" wrap="square" lIns="121900" tIns="121900" rIns="121900" bIns="121900" anchor="t" anchorCtr="0">
            <a:spAutoFit/>
          </a:bodyPr>
          <a:lstStyle/>
          <a:p>
            <a:pPr algn="ctr">
              <a:lnSpc>
                <a:spcPct val="115000"/>
              </a:lnSpc>
              <a:buClr>
                <a:schemeClr val="dk1"/>
              </a:buClr>
              <a:buSzPts val="1100"/>
            </a:pPr>
            <a:r>
              <a:rPr lang="en" sz="1200" dirty="0">
                <a:solidFill>
                  <a:schemeClr val="dk1"/>
                </a:solidFill>
              </a:rPr>
              <a:t>In-situ monitoring during printing</a:t>
            </a:r>
            <a:endParaRPr sz="1200" dirty="0">
              <a:solidFill>
                <a:schemeClr val="dk1"/>
              </a:solidFill>
            </a:endParaRPr>
          </a:p>
        </p:txBody>
      </p:sp>
    </p:spTree>
    <p:extLst>
      <p:ext uri="{BB962C8B-B14F-4D97-AF65-F5344CB8AC3E}">
        <p14:creationId xmlns:p14="http://schemas.microsoft.com/office/powerpoint/2010/main" val="33770567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6CF63-3DFD-1A2E-E856-B621BE90FA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27B5BC-3C33-7BF1-3FBD-C15F8F4714A9}"/>
              </a:ext>
            </a:extLst>
          </p:cNvPr>
          <p:cNvSpPr>
            <a:spLocks noGrp="1"/>
          </p:cNvSpPr>
          <p:nvPr>
            <p:ph type="title"/>
          </p:nvPr>
        </p:nvSpPr>
        <p:spPr/>
        <p:txBody>
          <a:bodyPr/>
          <a:lstStyle/>
          <a:p>
            <a:r>
              <a:rPr lang="en-US" dirty="0"/>
              <a:t>Example: Additive Manufacturing: Opportunities and Challenges</a:t>
            </a:r>
          </a:p>
        </p:txBody>
      </p:sp>
      <p:grpSp>
        <p:nvGrpSpPr>
          <p:cNvPr id="37" name="Google Shape;525;g2727794ea6c_3_170">
            <a:extLst>
              <a:ext uri="{FF2B5EF4-FFF2-40B4-BE49-F238E27FC236}">
                <a16:creationId xmlns:a16="http://schemas.microsoft.com/office/drawing/2014/main" id="{CDDD7A49-0418-0ADE-9403-6D2AF1D70D69}"/>
              </a:ext>
            </a:extLst>
          </p:cNvPr>
          <p:cNvGrpSpPr/>
          <p:nvPr/>
        </p:nvGrpSpPr>
        <p:grpSpPr>
          <a:xfrm>
            <a:off x="2724667" y="1708734"/>
            <a:ext cx="4335645" cy="4666892"/>
            <a:chOff x="7352590" y="-7034"/>
            <a:chExt cx="4839409" cy="5943599"/>
          </a:xfrm>
        </p:grpSpPr>
        <p:pic>
          <p:nvPicPr>
            <p:cNvPr id="38" name="Google Shape;526;g2727794ea6c_3_170" descr="A grey and blue circular object&#10;&#10;Description automatically generated with medium confidence">
              <a:extLst>
                <a:ext uri="{FF2B5EF4-FFF2-40B4-BE49-F238E27FC236}">
                  <a16:creationId xmlns:a16="http://schemas.microsoft.com/office/drawing/2014/main" id="{C83DC288-04F3-A1B9-A897-B859B273095F}"/>
                </a:ext>
              </a:extLst>
            </p:cNvPr>
            <p:cNvPicPr preferRelativeResize="0"/>
            <p:nvPr/>
          </p:nvPicPr>
          <p:blipFill rotWithShape="1">
            <a:blip r:embed="rId2">
              <a:alphaModFix/>
            </a:blip>
            <a:srcRect l="35055" r="33231"/>
            <a:stretch/>
          </p:blipFill>
          <p:spPr>
            <a:xfrm>
              <a:off x="7804142" y="-7034"/>
              <a:ext cx="4387857" cy="5943599"/>
            </a:xfrm>
            <a:prstGeom prst="rect">
              <a:avLst/>
            </a:prstGeom>
            <a:noFill/>
            <a:ln>
              <a:noFill/>
            </a:ln>
          </p:spPr>
        </p:pic>
        <p:sp>
          <p:nvSpPr>
            <p:cNvPr id="39" name="Google Shape;527;g2727794ea6c_3_170">
              <a:extLst>
                <a:ext uri="{FF2B5EF4-FFF2-40B4-BE49-F238E27FC236}">
                  <a16:creationId xmlns:a16="http://schemas.microsoft.com/office/drawing/2014/main" id="{212F7E4D-63A8-FBB0-5C72-A65708512767}"/>
                </a:ext>
              </a:extLst>
            </p:cNvPr>
            <p:cNvSpPr/>
            <p:nvPr/>
          </p:nvSpPr>
          <p:spPr>
            <a:xfrm>
              <a:off x="7357403" y="351693"/>
              <a:ext cx="4635300" cy="548700"/>
            </a:xfrm>
            <a:prstGeom prst="rect">
              <a:avLst/>
            </a:prstGeom>
            <a:solidFill>
              <a:srgbClr val="FBCE20">
                <a:alpha val="14900"/>
              </a:srgbClr>
            </a:solidFill>
            <a:ln>
              <a:noFill/>
            </a:ln>
          </p:spPr>
          <p:txBody>
            <a:bodyPr spcFirstLastPara="1" wrap="square" lIns="91425" tIns="45700" rIns="91425" bIns="45700" anchor="ctr" anchorCtr="0">
              <a:noAutofit/>
            </a:bodyPr>
            <a:lstStyle/>
            <a:p>
              <a:pPr algn="ctr">
                <a:buClr>
                  <a:srgbClr val="000000"/>
                </a:buClr>
                <a:buFont typeface="Arial"/>
                <a:buNone/>
              </a:pPr>
              <a:endParaRPr sz="900" kern="0">
                <a:solidFill>
                  <a:srgbClr val="FFFFFF"/>
                </a:solidFill>
                <a:ea typeface="Calibri"/>
                <a:cs typeface="Calibri"/>
                <a:sym typeface="Calibri"/>
              </a:endParaRPr>
            </a:p>
          </p:txBody>
        </p:sp>
        <p:sp>
          <p:nvSpPr>
            <p:cNvPr id="40" name="Google Shape;528;g2727794ea6c_3_170">
              <a:extLst>
                <a:ext uri="{FF2B5EF4-FFF2-40B4-BE49-F238E27FC236}">
                  <a16:creationId xmlns:a16="http://schemas.microsoft.com/office/drawing/2014/main" id="{ED5D4750-697F-F79B-FCB7-B7A72975AEA5}"/>
                </a:ext>
              </a:extLst>
            </p:cNvPr>
            <p:cNvSpPr/>
            <p:nvPr/>
          </p:nvSpPr>
          <p:spPr>
            <a:xfrm>
              <a:off x="7357403" y="893381"/>
              <a:ext cx="4635300" cy="871500"/>
            </a:xfrm>
            <a:prstGeom prst="rect">
              <a:avLst/>
            </a:prstGeom>
            <a:solidFill>
              <a:srgbClr val="00B050">
                <a:alpha val="14900"/>
              </a:srgbClr>
            </a:solidFill>
            <a:ln>
              <a:noFill/>
            </a:ln>
          </p:spPr>
          <p:txBody>
            <a:bodyPr spcFirstLastPara="1" wrap="square" lIns="91425" tIns="45700" rIns="91425" bIns="45700" anchor="ctr" anchorCtr="0">
              <a:noAutofit/>
            </a:bodyPr>
            <a:lstStyle/>
            <a:p>
              <a:pPr algn="ctr">
                <a:buClr>
                  <a:srgbClr val="000000"/>
                </a:buClr>
                <a:buFont typeface="Arial"/>
                <a:buNone/>
              </a:pPr>
              <a:endParaRPr sz="900" kern="0">
                <a:solidFill>
                  <a:srgbClr val="FFFFFF"/>
                </a:solidFill>
                <a:ea typeface="Calibri"/>
                <a:cs typeface="Calibri"/>
                <a:sym typeface="Calibri"/>
              </a:endParaRPr>
            </a:p>
          </p:txBody>
        </p:sp>
        <p:sp>
          <p:nvSpPr>
            <p:cNvPr id="41" name="Google Shape;529;g2727794ea6c_3_170">
              <a:extLst>
                <a:ext uri="{FF2B5EF4-FFF2-40B4-BE49-F238E27FC236}">
                  <a16:creationId xmlns:a16="http://schemas.microsoft.com/office/drawing/2014/main" id="{11F4B544-ED28-2D71-A860-EE6041320F2A}"/>
                </a:ext>
              </a:extLst>
            </p:cNvPr>
            <p:cNvSpPr/>
            <p:nvPr/>
          </p:nvSpPr>
          <p:spPr>
            <a:xfrm>
              <a:off x="7357402" y="1484143"/>
              <a:ext cx="4635300" cy="1944900"/>
            </a:xfrm>
            <a:prstGeom prst="rect">
              <a:avLst/>
            </a:prstGeom>
            <a:solidFill>
              <a:srgbClr val="00B0F0">
                <a:alpha val="14900"/>
              </a:srgbClr>
            </a:solidFill>
            <a:ln>
              <a:noFill/>
            </a:ln>
          </p:spPr>
          <p:txBody>
            <a:bodyPr spcFirstLastPara="1" wrap="square" lIns="91425" tIns="45700" rIns="91425" bIns="45700" anchor="ctr" anchorCtr="0">
              <a:noAutofit/>
            </a:bodyPr>
            <a:lstStyle/>
            <a:p>
              <a:pPr algn="ctr">
                <a:buClr>
                  <a:srgbClr val="000000"/>
                </a:buClr>
                <a:buFont typeface="Arial"/>
                <a:buNone/>
              </a:pPr>
              <a:endParaRPr sz="900" kern="0">
                <a:solidFill>
                  <a:srgbClr val="FFFFFF"/>
                </a:solidFill>
                <a:ea typeface="Calibri"/>
                <a:cs typeface="Calibri"/>
                <a:sym typeface="Calibri"/>
              </a:endParaRPr>
            </a:p>
          </p:txBody>
        </p:sp>
        <p:sp>
          <p:nvSpPr>
            <p:cNvPr id="42" name="Google Shape;530;g2727794ea6c_3_170">
              <a:extLst>
                <a:ext uri="{FF2B5EF4-FFF2-40B4-BE49-F238E27FC236}">
                  <a16:creationId xmlns:a16="http://schemas.microsoft.com/office/drawing/2014/main" id="{63916175-FD58-F5D5-6888-793F3D1A9540}"/>
                </a:ext>
              </a:extLst>
            </p:cNvPr>
            <p:cNvSpPr/>
            <p:nvPr/>
          </p:nvSpPr>
          <p:spPr>
            <a:xfrm>
              <a:off x="7357401" y="2878231"/>
              <a:ext cx="4635300" cy="2962200"/>
            </a:xfrm>
            <a:prstGeom prst="rect">
              <a:avLst/>
            </a:prstGeom>
            <a:solidFill>
              <a:srgbClr val="A5A5A5">
                <a:alpha val="14900"/>
              </a:srgbClr>
            </a:solidFill>
            <a:ln>
              <a:noFill/>
            </a:ln>
          </p:spPr>
          <p:txBody>
            <a:bodyPr spcFirstLastPara="1" wrap="square" lIns="91425" tIns="45700" rIns="91425" bIns="45700" anchor="ctr" anchorCtr="0">
              <a:noAutofit/>
            </a:bodyPr>
            <a:lstStyle/>
            <a:p>
              <a:pPr algn="ctr">
                <a:buClr>
                  <a:srgbClr val="000000"/>
                </a:buClr>
                <a:buFont typeface="Arial"/>
                <a:buNone/>
              </a:pPr>
              <a:endParaRPr sz="900" kern="0">
                <a:solidFill>
                  <a:srgbClr val="FFFFFF"/>
                </a:solidFill>
                <a:ea typeface="Calibri"/>
                <a:cs typeface="Calibri"/>
                <a:sym typeface="Calibri"/>
              </a:endParaRPr>
            </a:p>
          </p:txBody>
        </p:sp>
        <p:sp>
          <p:nvSpPr>
            <p:cNvPr id="43" name="Google Shape;531;g2727794ea6c_3_170">
              <a:extLst>
                <a:ext uri="{FF2B5EF4-FFF2-40B4-BE49-F238E27FC236}">
                  <a16:creationId xmlns:a16="http://schemas.microsoft.com/office/drawing/2014/main" id="{6130956C-CF93-729F-1ACD-4A9F03ECBDCC}"/>
                </a:ext>
              </a:extLst>
            </p:cNvPr>
            <p:cNvSpPr txBox="1"/>
            <p:nvPr/>
          </p:nvSpPr>
          <p:spPr>
            <a:xfrm>
              <a:off x="7357400" y="437870"/>
              <a:ext cx="964612" cy="839121"/>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900" i="1" kern="0">
                  <a:solidFill>
                    <a:srgbClr val="7F7F7F"/>
                  </a:solidFill>
                  <a:ea typeface="Calibri"/>
                  <a:cs typeface="Calibri"/>
                  <a:sym typeface="Calibri"/>
                </a:rPr>
                <a:t>CLSM</a:t>
              </a:r>
              <a:endParaRPr sz="900" kern="0">
                <a:solidFill>
                  <a:srgbClr val="000000"/>
                </a:solidFill>
                <a:latin typeface="Arial"/>
                <a:cs typeface="Arial"/>
                <a:sym typeface="Arial"/>
              </a:endParaRPr>
            </a:p>
          </p:txBody>
        </p:sp>
        <p:sp>
          <p:nvSpPr>
            <p:cNvPr id="44" name="Google Shape;532;g2727794ea6c_3_170">
              <a:extLst>
                <a:ext uri="{FF2B5EF4-FFF2-40B4-BE49-F238E27FC236}">
                  <a16:creationId xmlns:a16="http://schemas.microsoft.com/office/drawing/2014/main" id="{E1E50E29-D410-117A-9DFC-6BBBA39819B2}"/>
                </a:ext>
              </a:extLst>
            </p:cNvPr>
            <p:cNvSpPr txBox="1"/>
            <p:nvPr/>
          </p:nvSpPr>
          <p:spPr>
            <a:xfrm>
              <a:off x="7352590" y="1097972"/>
              <a:ext cx="964612" cy="1153827"/>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900" i="1" kern="0">
                  <a:solidFill>
                    <a:srgbClr val="7F7F7F"/>
                  </a:solidFill>
                  <a:ea typeface="Calibri"/>
                  <a:cs typeface="Calibri"/>
                  <a:sym typeface="Calibri"/>
                </a:rPr>
                <a:t>MPSS</a:t>
              </a:r>
              <a:endParaRPr sz="900" kern="0">
                <a:solidFill>
                  <a:srgbClr val="000000"/>
                </a:solidFill>
                <a:latin typeface="Arial"/>
                <a:cs typeface="Arial"/>
                <a:sym typeface="Arial"/>
              </a:endParaRPr>
            </a:p>
          </p:txBody>
        </p:sp>
        <p:sp>
          <p:nvSpPr>
            <p:cNvPr id="45" name="Google Shape;533;g2727794ea6c_3_170">
              <a:extLst>
                <a:ext uri="{FF2B5EF4-FFF2-40B4-BE49-F238E27FC236}">
                  <a16:creationId xmlns:a16="http://schemas.microsoft.com/office/drawing/2014/main" id="{847448CE-7498-0DFC-EC4B-ECF661A7F2D6}"/>
                </a:ext>
              </a:extLst>
            </p:cNvPr>
            <p:cNvSpPr txBox="1"/>
            <p:nvPr/>
          </p:nvSpPr>
          <p:spPr>
            <a:xfrm>
              <a:off x="7354704" y="2325329"/>
              <a:ext cx="964612" cy="839121"/>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900" i="1" kern="0">
                  <a:solidFill>
                    <a:srgbClr val="7F7F7F"/>
                  </a:solidFill>
                  <a:ea typeface="Calibri"/>
                  <a:cs typeface="Calibri"/>
                  <a:sym typeface="Calibri"/>
                </a:rPr>
                <a:t>XCT</a:t>
              </a:r>
              <a:endParaRPr sz="900" kern="0">
                <a:solidFill>
                  <a:srgbClr val="000000"/>
                </a:solidFill>
                <a:latin typeface="Arial"/>
                <a:cs typeface="Arial"/>
                <a:sym typeface="Arial"/>
              </a:endParaRPr>
            </a:p>
          </p:txBody>
        </p:sp>
        <p:sp>
          <p:nvSpPr>
            <p:cNvPr id="46" name="Google Shape;534;g2727794ea6c_3_170">
              <a:extLst>
                <a:ext uri="{FF2B5EF4-FFF2-40B4-BE49-F238E27FC236}">
                  <a16:creationId xmlns:a16="http://schemas.microsoft.com/office/drawing/2014/main" id="{305F85C3-6745-0A13-67FE-900C6CBC1D91}"/>
                </a:ext>
              </a:extLst>
            </p:cNvPr>
            <p:cNvSpPr txBox="1"/>
            <p:nvPr/>
          </p:nvSpPr>
          <p:spPr>
            <a:xfrm>
              <a:off x="7357398" y="4156513"/>
              <a:ext cx="964612" cy="1153827"/>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900" i="1" kern="0">
                  <a:solidFill>
                    <a:srgbClr val="7F7F7F"/>
                  </a:solidFill>
                  <a:ea typeface="Calibri"/>
                  <a:cs typeface="Calibri"/>
                  <a:sym typeface="Calibri"/>
                </a:rPr>
                <a:t>CAD</a:t>
              </a:r>
              <a:endParaRPr sz="900" kern="0">
                <a:solidFill>
                  <a:srgbClr val="000000"/>
                </a:solidFill>
                <a:latin typeface="Arial"/>
                <a:cs typeface="Arial"/>
                <a:sym typeface="Arial"/>
              </a:endParaRPr>
            </a:p>
          </p:txBody>
        </p:sp>
      </p:grpSp>
      <p:pic>
        <p:nvPicPr>
          <p:cNvPr id="29" name="Picture 2" descr="Diagram, engineering drawing&#10;&#10;Description automatically generated">
            <a:extLst>
              <a:ext uri="{FF2B5EF4-FFF2-40B4-BE49-F238E27FC236}">
                <a16:creationId xmlns:a16="http://schemas.microsoft.com/office/drawing/2014/main" id="{4D658492-F4AF-3A76-3783-D62ECEAAD1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82" t="7686" r="43041" b="32609"/>
          <a:stretch/>
        </p:blipFill>
        <p:spPr bwMode="auto">
          <a:xfrm>
            <a:off x="473056" y="3262542"/>
            <a:ext cx="1028541" cy="10365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8C10CF5A-9C11-36E5-2FAC-ED6BB962DF2D}"/>
              </a:ext>
            </a:extLst>
          </p:cNvPr>
          <p:cNvSpPr txBox="1"/>
          <p:nvPr/>
        </p:nvSpPr>
        <p:spPr>
          <a:xfrm>
            <a:off x="103244" y="1999211"/>
            <a:ext cx="1950855" cy="369332"/>
          </a:xfrm>
          <a:prstGeom prst="rect">
            <a:avLst/>
          </a:prstGeom>
          <a:noFill/>
        </p:spPr>
        <p:txBody>
          <a:bodyPr wrap="none" rtlCol="0">
            <a:spAutoFit/>
          </a:bodyPr>
          <a:lstStyle/>
          <a:p>
            <a:r>
              <a:rPr lang="en-US"/>
              <a:t>Specimen Creation</a:t>
            </a:r>
          </a:p>
        </p:txBody>
      </p:sp>
      <p:sp>
        <p:nvSpPr>
          <p:cNvPr id="31" name="TextBox 30">
            <a:extLst>
              <a:ext uri="{FF2B5EF4-FFF2-40B4-BE49-F238E27FC236}">
                <a16:creationId xmlns:a16="http://schemas.microsoft.com/office/drawing/2014/main" id="{23E707B8-46FA-5371-E51F-9EEA3027640C}"/>
              </a:ext>
            </a:extLst>
          </p:cNvPr>
          <p:cNvSpPr txBox="1"/>
          <p:nvPr/>
        </p:nvSpPr>
        <p:spPr>
          <a:xfrm>
            <a:off x="4158661" y="6201300"/>
            <a:ext cx="1717008" cy="369332"/>
          </a:xfrm>
          <a:prstGeom prst="rect">
            <a:avLst/>
          </a:prstGeom>
          <a:noFill/>
        </p:spPr>
        <p:txBody>
          <a:bodyPr wrap="none" rtlCol="0">
            <a:spAutoFit/>
          </a:bodyPr>
          <a:lstStyle/>
          <a:p>
            <a:r>
              <a:rPr lang="en-US" dirty="0"/>
              <a:t>Data Acquisition</a:t>
            </a:r>
          </a:p>
        </p:txBody>
      </p:sp>
      <p:sp>
        <p:nvSpPr>
          <p:cNvPr id="36" name="TextBox 35">
            <a:extLst>
              <a:ext uri="{FF2B5EF4-FFF2-40B4-BE49-F238E27FC236}">
                <a16:creationId xmlns:a16="http://schemas.microsoft.com/office/drawing/2014/main" id="{7DF585A9-8170-5ED9-87EA-40AE62BC7866}"/>
              </a:ext>
            </a:extLst>
          </p:cNvPr>
          <p:cNvSpPr txBox="1"/>
          <p:nvPr/>
        </p:nvSpPr>
        <p:spPr>
          <a:xfrm>
            <a:off x="9290623" y="1285057"/>
            <a:ext cx="2866445" cy="600164"/>
          </a:xfrm>
          <a:prstGeom prst="rect">
            <a:avLst/>
          </a:prstGeom>
          <a:noFill/>
          <a:ln>
            <a:solidFill>
              <a:schemeClr val="accent1"/>
            </a:solidFill>
          </a:ln>
        </p:spPr>
        <p:txBody>
          <a:bodyPr wrap="square" rtlCol="0">
            <a:spAutoFit/>
          </a:bodyPr>
          <a:lstStyle/>
          <a:p>
            <a:r>
              <a:rPr lang="en-US" sz="1100" dirty="0"/>
              <a:t>MPSS – Mechanical Polishing Serial Sectioning</a:t>
            </a:r>
          </a:p>
          <a:p>
            <a:r>
              <a:rPr lang="en-US" sz="1100" dirty="0"/>
              <a:t>XCT – X-ray Computed Tomography</a:t>
            </a:r>
          </a:p>
          <a:p>
            <a:r>
              <a:rPr lang="en-US" sz="1100" dirty="0"/>
              <a:t>CLSM – Confocal Laser Scanning Microscopy</a:t>
            </a:r>
          </a:p>
        </p:txBody>
      </p:sp>
      <p:sp>
        <p:nvSpPr>
          <p:cNvPr id="73" name="TextBox 72">
            <a:extLst>
              <a:ext uri="{FF2B5EF4-FFF2-40B4-BE49-F238E27FC236}">
                <a16:creationId xmlns:a16="http://schemas.microsoft.com/office/drawing/2014/main" id="{1DCF21AB-9A66-EA76-2CA6-C83DBD33853A}"/>
              </a:ext>
            </a:extLst>
          </p:cNvPr>
          <p:cNvSpPr txBox="1"/>
          <p:nvPr/>
        </p:nvSpPr>
        <p:spPr>
          <a:xfrm>
            <a:off x="2749063" y="1383485"/>
            <a:ext cx="1442831" cy="307777"/>
          </a:xfrm>
          <a:prstGeom prst="rect">
            <a:avLst/>
          </a:prstGeom>
          <a:solidFill>
            <a:schemeClr val="accent4">
              <a:lumMod val="20000"/>
              <a:lumOff val="80000"/>
            </a:schemeClr>
          </a:solidFill>
        </p:spPr>
        <p:txBody>
          <a:bodyPr wrap="none" rtlCol="0">
            <a:spAutoFit/>
          </a:bodyPr>
          <a:lstStyle/>
          <a:p>
            <a:r>
              <a:rPr lang="en-US" sz="1400" dirty="0">
                <a:solidFill>
                  <a:srgbClr val="B3282D"/>
                </a:solidFill>
              </a:rPr>
              <a:t>Physics Modeling</a:t>
            </a:r>
          </a:p>
        </p:txBody>
      </p:sp>
      <p:cxnSp>
        <p:nvCxnSpPr>
          <p:cNvPr id="75" name="Straight Connector 74">
            <a:extLst>
              <a:ext uri="{FF2B5EF4-FFF2-40B4-BE49-F238E27FC236}">
                <a16:creationId xmlns:a16="http://schemas.microsoft.com/office/drawing/2014/main" id="{CD36EA78-A67F-0132-6831-26F9E8FCC70B}"/>
              </a:ext>
            </a:extLst>
          </p:cNvPr>
          <p:cNvCxnSpPr/>
          <p:nvPr/>
        </p:nvCxnSpPr>
        <p:spPr>
          <a:xfrm>
            <a:off x="106135" y="1309005"/>
            <a:ext cx="119797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FA60BF54-E406-042F-A56F-BC5FFC6F1B1E}"/>
              </a:ext>
            </a:extLst>
          </p:cNvPr>
          <p:cNvCxnSpPr/>
          <p:nvPr/>
        </p:nvCxnSpPr>
        <p:spPr>
          <a:xfrm>
            <a:off x="25971" y="1864540"/>
            <a:ext cx="11979729" cy="0"/>
          </a:xfrm>
          <a:prstGeom prst="line">
            <a:avLst/>
          </a:prstGeom>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88BF05C2-FF0F-5E87-44A6-ABEA06C11563}"/>
              </a:ext>
            </a:extLst>
          </p:cNvPr>
          <p:cNvSpPr txBox="1"/>
          <p:nvPr/>
        </p:nvSpPr>
        <p:spPr>
          <a:xfrm>
            <a:off x="106135" y="1656187"/>
            <a:ext cx="1742144" cy="369332"/>
          </a:xfrm>
          <a:prstGeom prst="rect">
            <a:avLst/>
          </a:prstGeom>
          <a:solidFill>
            <a:schemeClr val="bg1"/>
          </a:solidFill>
          <a:ln>
            <a:solidFill>
              <a:schemeClr val="accent1"/>
            </a:solidFill>
          </a:ln>
        </p:spPr>
        <p:txBody>
          <a:bodyPr wrap="none" rtlCol="0">
            <a:spAutoFit/>
          </a:bodyPr>
          <a:lstStyle/>
          <a:p>
            <a:r>
              <a:rPr lang="en-US"/>
              <a:t>Experimentation</a:t>
            </a:r>
          </a:p>
        </p:txBody>
      </p:sp>
      <p:sp>
        <p:nvSpPr>
          <p:cNvPr id="78" name="TextBox 77">
            <a:extLst>
              <a:ext uri="{FF2B5EF4-FFF2-40B4-BE49-F238E27FC236}">
                <a16:creationId xmlns:a16="http://schemas.microsoft.com/office/drawing/2014/main" id="{A3F45E26-FEA2-1DD4-217A-A15D8CA5E4A4}"/>
              </a:ext>
            </a:extLst>
          </p:cNvPr>
          <p:cNvSpPr txBox="1"/>
          <p:nvPr/>
        </p:nvSpPr>
        <p:spPr>
          <a:xfrm>
            <a:off x="106135" y="1178756"/>
            <a:ext cx="2340192" cy="369332"/>
          </a:xfrm>
          <a:prstGeom prst="rect">
            <a:avLst/>
          </a:prstGeom>
          <a:solidFill>
            <a:schemeClr val="bg1"/>
          </a:solidFill>
          <a:ln>
            <a:solidFill>
              <a:schemeClr val="accent1"/>
            </a:solidFill>
          </a:ln>
        </p:spPr>
        <p:txBody>
          <a:bodyPr wrap="none" rtlCol="0">
            <a:spAutoFit/>
          </a:bodyPr>
          <a:lstStyle/>
          <a:p>
            <a:r>
              <a:rPr lang="en-US"/>
              <a:t>Modeling &amp; Simulation</a:t>
            </a:r>
          </a:p>
        </p:txBody>
      </p:sp>
      <p:sp>
        <p:nvSpPr>
          <p:cNvPr id="79" name="TextBox 78">
            <a:extLst>
              <a:ext uri="{FF2B5EF4-FFF2-40B4-BE49-F238E27FC236}">
                <a16:creationId xmlns:a16="http://schemas.microsoft.com/office/drawing/2014/main" id="{E34BDADC-829E-3A26-A137-7AAD4D98DB6F}"/>
              </a:ext>
            </a:extLst>
          </p:cNvPr>
          <p:cNvSpPr txBox="1"/>
          <p:nvPr/>
        </p:nvSpPr>
        <p:spPr>
          <a:xfrm>
            <a:off x="5355358" y="1383485"/>
            <a:ext cx="1704954" cy="307777"/>
          </a:xfrm>
          <a:prstGeom prst="rect">
            <a:avLst/>
          </a:prstGeom>
          <a:solidFill>
            <a:schemeClr val="accent4">
              <a:lumMod val="20000"/>
              <a:lumOff val="80000"/>
            </a:schemeClr>
          </a:solidFill>
        </p:spPr>
        <p:txBody>
          <a:bodyPr wrap="none" rtlCol="0">
            <a:spAutoFit/>
          </a:bodyPr>
          <a:lstStyle/>
          <a:p>
            <a:r>
              <a:rPr lang="en-US" sz="1400">
                <a:solidFill>
                  <a:srgbClr val="B3282D"/>
                </a:solidFill>
              </a:rPr>
              <a:t>Statistical Simulation</a:t>
            </a:r>
          </a:p>
        </p:txBody>
      </p:sp>
      <p:pic>
        <p:nvPicPr>
          <p:cNvPr id="28" name="Picture 27">
            <a:extLst>
              <a:ext uri="{FF2B5EF4-FFF2-40B4-BE49-F238E27FC236}">
                <a16:creationId xmlns:a16="http://schemas.microsoft.com/office/drawing/2014/main" id="{15306A49-3690-B09F-1996-96FC927BF331}"/>
              </a:ext>
            </a:extLst>
          </p:cNvPr>
          <p:cNvPicPr>
            <a:picLocks noChangeAspect="1"/>
          </p:cNvPicPr>
          <p:nvPr/>
        </p:nvPicPr>
        <p:blipFill rotWithShape="1">
          <a:blip r:embed="rId4"/>
          <a:srcRect l="26286" t="30977" r="32721" b="40808"/>
          <a:stretch/>
        </p:blipFill>
        <p:spPr>
          <a:xfrm>
            <a:off x="161342" y="2318496"/>
            <a:ext cx="1783593" cy="920696"/>
          </a:xfrm>
          <a:prstGeom prst="rect">
            <a:avLst/>
          </a:prstGeom>
          <a:ln>
            <a:solidFill>
              <a:schemeClr val="tx1"/>
            </a:solidFill>
          </a:ln>
        </p:spPr>
      </p:pic>
      <p:pic>
        <p:nvPicPr>
          <p:cNvPr id="3" name="Google Shape;106;p14">
            <a:extLst>
              <a:ext uri="{FF2B5EF4-FFF2-40B4-BE49-F238E27FC236}">
                <a16:creationId xmlns:a16="http://schemas.microsoft.com/office/drawing/2014/main" id="{DCB18C53-583F-FCD3-77CA-FF5C4EF2CE54}"/>
              </a:ext>
            </a:extLst>
          </p:cNvPr>
          <p:cNvPicPr preferRelativeResize="0">
            <a:picLocks noChangeAspect="1"/>
          </p:cNvPicPr>
          <p:nvPr/>
        </p:nvPicPr>
        <p:blipFill>
          <a:blip r:embed="rId5">
            <a:alphaModFix/>
          </a:blip>
          <a:stretch>
            <a:fillRect/>
          </a:stretch>
        </p:blipFill>
        <p:spPr>
          <a:xfrm>
            <a:off x="10258696" y="3540097"/>
            <a:ext cx="1926819" cy="2933138"/>
          </a:xfrm>
          <a:prstGeom prst="rect">
            <a:avLst/>
          </a:prstGeom>
          <a:noFill/>
          <a:ln>
            <a:noFill/>
          </a:ln>
        </p:spPr>
      </p:pic>
      <p:pic>
        <p:nvPicPr>
          <p:cNvPr id="4" name="Google Shape;108;p14">
            <a:extLst>
              <a:ext uri="{FF2B5EF4-FFF2-40B4-BE49-F238E27FC236}">
                <a16:creationId xmlns:a16="http://schemas.microsoft.com/office/drawing/2014/main" id="{5A5EDF6B-E2ED-62C9-20B0-DCEA1D921CD6}"/>
              </a:ext>
            </a:extLst>
          </p:cNvPr>
          <p:cNvPicPr preferRelativeResize="0">
            <a:picLocks noChangeAspect="1"/>
          </p:cNvPicPr>
          <p:nvPr/>
        </p:nvPicPr>
        <p:blipFill>
          <a:blip r:embed="rId6">
            <a:alphaModFix/>
          </a:blip>
          <a:stretch>
            <a:fillRect/>
          </a:stretch>
        </p:blipFill>
        <p:spPr>
          <a:xfrm>
            <a:off x="7079623" y="2060701"/>
            <a:ext cx="3244958" cy="1983019"/>
          </a:xfrm>
          <a:prstGeom prst="rect">
            <a:avLst/>
          </a:prstGeom>
          <a:noFill/>
          <a:ln>
            <a:noFill/>
          </a:ln>
        </p:spPr>
      </p:pic>
      <p:sp>
        <p:nvSpPr>
          <p:cNvPr id="5" name="Google Shape;109;p14">
            <a:extLst>
              <a:ext uri="{FF2B5EF4-FFF2-40B4-BE49-F238E27FC236}">
                <a16:creationId xmlns:a16="http://schemas.microsoft.com/office/drawing/2014/main" id="{2CB61948-5B2B-9449-DB5E-44B0148DB87B}"/>
              </a:ext>
            </a:extLst>
          </p:cNvPr>
          <p:cNvSpPr txBox="1"/>
          <p:nvPr/>
        </p:nvSpPr>
        <p:spPr>
          <a:xfrm>
            <a:off x="7563077" y="4043720"/>
            <a:ext cx="2278050" cy="615513"/>
          </a:xfrm>
          <a:prstGeom prst="rect">
            <a:avLst/>
          </a:prstGeom>
          <a:noFill/>
          <a:ln>
            <a:noFill/>
          </a:ln>
        </p:spPr>
        <p:txBody>
          <a:bodyPr spcFirstLastPara="1" wrap="square" lIns="121900" tIns="121900" rIns="121900" bIns="121900" anchor="t" anchorCtr="0">
            <a:spAutoFit/>
          </a:bodyPr>
          <a:lstStyle/>
          <a:p>
            <a:pPr algn="ctr"/>
            <a:r>
              <a:rPr lang="en" sz="1200" dirty="0"/>
              <a:t>Automated Mechanical Polishing </a:t>
            </a:r>
            <a:br>
              <a:rPr lang="en" sz="1200" dirty="0"/>
            </a:br>
            <a:r>
              <a:rPr lang="en" sz="1200" dirty="0"/>
              <a:t>Serial Sectioning (Ground Truth)</a:t>
            </a:r>
            <a:endParaRPr sz="1200" dirty="0"/>
          </a:p>
        </p:txBody>
      </p:sp>
      <p:sp>
        <p:nvSpPr>
          <p:cNvPr id="6" name="Google Shape;115;p14">
            <a:extLst>
              <a:ext uri="{FF2B5EF4-FFF2-40B4-BE49-F238E27FC236}">
                <a16:creationId xmlns:a16="http://schemas.microsoft.com/office/drawing/2014/main" id="{80504D73-3607-DCB5-6686-D8101B98340C}"/>
              </a:ext>
            </a:extLst>
          </p:cNvPr>
          <p:cNvSpPr txBox="1"/>
          <p:nvPr/>
        </p:nvSpPr>
        <p:spPr>
          <a:xfrm>
            <a:off x="8499614" y="5696369"/>
            <a:ext cx="1926818" cy="670913"/>
          </a:xfrm>
          <a:prstGeom prst="rect">
            <a:avLst/>
          </a:prstGeom>
          <a:noFill/>
          <a:ln>
            <a:noFill/>
          </a:ln>
        </p:spPr>
        <p:txBody>
          <a:bodyPr spcFirstLastPara="1" wrap="square" lIns="121900" tIns="121900" rIns="121900" bIns="121900" anchor="t" anchorCtr="0">
            <a:spAutoFit/>
          </a:bodyPr>
          <a:lstStyle/>
          <a:p>
            <a:pPr algn="ctr">
              <a:lnSpc>
                <a:spcPct val="115000"/>
              </a:lnSpc>
              <a:buClr>
                <a:schemeClr val="dk1"/>
              </a:buClr>
              <a:buSzPts val="1100"/>
            </a:pPr>
            <a:r>
              <a:rPr lang="en" sz="1200" dirty="0">
                <a:solidFill>
                  <a:schemeClr val="dk1"/>
                </a:solidFill>
              </a:rPr>
              <a:t>Xray Computed Tomography Systems</a:t>
            </a:r>
            <a:endParaRPr sz="1200" dirty="0">
              <a:solidFill>
                <a:schemeClr val="dk1"/>
              </a:solidFill>
            </a:endParaRPr>
          </a:p>
        </p:txBody>
      </p:sp>
      <p:pic>
        <p:nvPicPr>
          <p:cNvPr id="9" name="Picture 11">
            <a:extLst>
              <a:ext uri="{FF2B5EF4-FFF2-40B4-BE49-F238E27FC236}">
                <a16:creationId xmlns:a16="http://schemas.microsoft.com/office/drawing/2014/main" id="{776ED67F-1944-D5FD-8E65-90598D60E912}"/>
              </a:ext>
            </a:extLst>
          </p:cNvPr>
          <p:cNvPicPr>
            <a:picLocks noChangeAspect="1"/>
          </p:cNvPicPr>
          <p:nvPr/>
        </p:nvPicPr>
        <p:blipFill>
          <a:blip r:embed="rId7"/>
          <a:stretch>
            <a:fillRect/>
          </a:stretch>
        </p:blipFill>
        <p:spPr>
          <a:xfrm>
            <a:off x="781047" y="4299116"/>
            <a:ext cx="884782" cy="811387"/>
          </a:xfrm>
          <a:prstGeom prst="rect">
            <a:avLst/>
          </a:prstGeom>
        </p:spPr>
      </p:pic>
      <p:sp>
        <p:nvSpPr>
          <p:cNvPr id="15" name="Google Shape;115;p14">
            <a:extLst>
              <a:ext uri="{FF2B5EF4-FFF2-40B4-BE49-F238E27FC236}">
                <a16:creationId xmlns:a16="http://schemas.microsoft.com/office/drawing/2014/main" id="{7103CB53-094C-7397-3BFD-9228550A300F}"/>
              </a:ext>
            </a:extLst>
          </p:cNvPr>
          <p:cNvSpPr txBox="1"/>
          <p:nvPr/>
        </p:nvSpPr>
        <p:spPr>
          <a:xfrm>
            <a:off x="-152629" y="4288493"/>
            <a:ext cx="1102818" cy="1095644"/>
          </a:xfrm>
          <a:prstGeom prst="rect">
            <a:avLst/>
          </a:prstGeom>
          <a:noFill/>
          <a:ln>
            <a:noFill/>
          </a:ln>
        </p:spPr>
        <p:txBody>
          <a:bodyPr spcFirstLastPara="1" wrap="square" lIns="121900" tIns="121900" rIns="121900" bIns="121900" anchor="t" anchorCtr="0">
            <a:spAutoFit/>
          </a:bodyPr>
          <a:lstStyle/>
          <a:p>
            <a:pPr algn="ctr">
              <a:lnSpc>
                <a:spcPct val="115000"/>
              </a:lnSpc>
              <a:buClr>
                <a:schemeClr val="dk1"/>
              </a:buClr>
              <a:buSzPts val="1100"/>
            </a:pPr>
            <a:r>
              <a:rPr lang="en" sz="1200" dirty="0">
                <a:solidFill>
                  <a:schemeClr val="dk1"/>
                </a:solidFill>
              </a:rPr>
              <a:t>In-situ monitoring during printing</a:t>
            </a:r>
            <a:endParaRPr sz="1200" dirty="0">
              <a:solidFill>
                <a:schemeClr val="dk1"/>
              </a:solidFill>
            </a:endParaRPr>
          </a:p>
        </p:txBody>
      </p:sp>
    </p:spTree>
    <p:extLst>
      <p:ext uri="{BB962C8B-B14F-4D97-AF65-F5344CB8AC3E}">
        <p14:creationId xmlns:p14="http://schemas.microsoft.com/office/powerpoint/2010/main" val="18840621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DCE6E-F345-924E-F59B-1795B70797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784AF6-E243-0F11-B745-BA723F882C33}"/>
              </a:ext>
            </a:extLst>
          </p:cNvPr>
          <p:cNvSpPr>
            <a:spLocks noGrp="1"/>
          </p:cNvSpPr>
          <p:nvPr>
            <p:ph type="title"/>
          </p:nvPr>
        </p:nvSpPr>
        <p:spPr/>
        <p:txBody>
          <a:bodyPr/>
          <a:lstStyle/>
          <a:p>
            <a:r>
              <a:rPr lang="en-US" dirty="0"/>
              <a:t>Example: Additive Manufacturing: Opportunities and Challenges</a:t>
            </a:r>
          </a:p>
        </p:txBody>
      </p:sp>
      <p:grpSp>
        <p:nvGrpSpPr>
          <p:cNvPr id="37" name="Google Shape;525;g2727794ea6c_3_170">
            <a:extLst>
              <a:ext uri="{FF2B5EF4-FFF2-40B4-BE49-F238E27FC236}">
                <a16:creationId xmlns:a16="http://schemas.microsoft.com/office/drawing/2014/main" id="{AF3C182F-122E-FE58-889D-DD9A2EF219B7}"/>
              </a:ext>
            </a:extLst>
          </p:cNvPr>
          <p:cNvGrpSpPr/>
          <p:nvPr/>
        </p:nvGrpSpPr>
        <p:grpSpPr>
          <a:xfrm>
            <a:off x="2112197" y="2191107"/>
            <a:ext cx="2293748" cy="2615735"/>
            <a:chOff x="7352590" y="-7034"/>
            <a:chExt cx="4839409" cy="5943599"/>
          </a:xfrm>
        </p:grpSpPr>
        <p:pic>
          <p:nvPicPr>
            <p:cNvPr id="38" name="Google Shape;526;g2727794ea6c_3_170" descr="A grey and blue circular object&#10;&#10;Description automatically generated with medium confidence">
              <a:extLst>
                <a:ext uri="{FF2B5EF4-FFF2-40B4-BE49-F238E27FC236}">
                  <a16:creationId xmlns:a16="http://schemas.microsoft.com/office/drawing/2014/main" id="{0EE9D34B-47DF-D716-E390-6629525DEF2B}"/>
                </a:ext>
              </a:extLst>
            </p:cNvPr>
            <p:cNvPicPr preferRelativeResize="0"/>
            <p:nvPr/>
          </p:nvPicPr>
          <p:blipFill rotWithShape="1">
            <a:blip r:embed="rId2">
              <a:alphaModFix/>
            </a:blip>
            <a:srcRect l="35055" r="33231"/>
            <a:stretch/>
          </p:blipFill>
          <p:spPr>
            <a:xfrm>
              <a:off x="7804142" y="-7034"/>
              <a:ext cx="4387857" cy="5943599"/>
            </a:xfrm>
            <a:prstGeom prst="rect">
              <a:avLst/>
            </a:prstGeom>
            <a:noFill/>
            <a:ln>
              <a:noFill/>
            </a:ln>
          </p:spPr>
        </p:pic>
        <p:sp>
          <p:nvSpPr>
            <p:cNvPr id="39" name="Google Shape;527;g2727794ea6c_3_170">
              <a:extLst>
                <a:ext uri="{FF2B5EF4-FFF2-40B4-BE49-F238E27FC236}">
                  <a16:creationId xmlns:a16="http://schemas.microsoft.com/office/drawing/2014/main" id="{F067F6B3-B076-0156-79F8-B1A7858B8976}"/>
                </a:ext>
              </a:extLst>
            </p:cNvPr>
            <p:cNvSpPr/>
            <p:nvPr/>
          </p:nvSpPr>
          <p:spPr>
            <a:xfrm>
              <a:off x="7357403" y="351693"/>
              <a:ext cx="4635300" cy="548700"/>
            </a:xfrm>
            <a:prstGeom prst="rect">
              <a:avLst/>
            </a:prstGeom>
            <a:solidFill>
              <a:srgbClr val="FBCE20">
                <a:alpha val="14900"/>
              </a:srgbClr>
            </a:solidFill>
            <a:ln>
              <a:noFill/>
            </a:ln>
          </p:spPr>
          <p:txBody>
            <a:bodyPr spcFirstLastPara="1" wrap="square" lIns="91425" tIns="45700" rIns="91425" bIns="45700" anchor="ctr" anchorCtr="0">
              <a:noAutofit/>
            </a:bodyPr>
            <a:lstStyle/>
            <a:p>
              <a:pPr algn="ctr">
                <a:buClr>
                  <a:srgbClr val="000000"/>
                </a:buClr>
                <a:buFont typeface="Arial"/>
                <a:buNone/>
              </a:pPr>
              <a:endParaRPr sz="900" kern="0">
                <a:solidFill>
                  <a:srgbClr val="FFFFFF"/>
                </a:solidFill>
                <a:ea typeface="Calibri"/>
                <a:cs typeface="Calibri"/>
                <a:sym typeface="Calibri"/>
              </a:endParaRPr>
            </a:p>
          </p:txBody>
        </p:sp>
        <p:sp>
          <p:nvSpPr>
            <p:cNvPr id="40" name="Google Shape;528;g2727794ea6c_3_170">
              <a:extLst>
                <a:ext uri="{FF2B5EF4-FFF2-40B4-BE49-F238E27FC236}">
                  <a16:creationId xmlns:a16="http://schemas.microsoft.com/office/drawing/2014/main" id="{C07F2989-66EE-A205-033E-D67F095E6C4C}"/>
                </a:ext>
              </a:extLst>
            </p:cNvPr>
            <p:cNvSpPr/>
            <p:nvPr/>
          </p:nvSpPr>
          <p:spPr>
            <a:xfrm>
              <a:off x="7357403" y="893381"/>
              <a:ext cx="4635300" cy="871500"/>
            </a:xfrm>
            <a:prstGeom prst="rect">
              <a:avLst/>
            </a:prstGeom>
            <a:solidFill>
              <a:srgbClr val="00B050">
                <a:alpha val="14900"/>
              </a:srgbClr>
            </a:solidFill>
            <a:ln>
              <a:noFill/>
            </a:ln>
          </p:spPr>
          <p:txBody>
            <a:bodyPr spcFirstLastPara="1" wrap="square" lIns="91425" tIns="45700" rIns="91425" bIns="45700" anchor="ctr" anchorCtr="0">
              <a:noAutofit/>
            </a:bodyPr>
            <a:lstStyle/>
            <a:p>
              <a:pPr algn="ctr">
                <a:buClr>
                  <a:srgbClr val="000000"/>
                </a:buClr>
                <a:buFont typeface="Arial"/>
                <a:buNone/>
              </a:pPr>
              <a:endParaRPr sz="900" kern="0">
                <a:solidFill>
                  <a:srgbClr val="FFFFFF"/>
                </a:solidFill>
                <a:ea typeface="Calibri"/>
                <a:cs typeface="Calibri"/>
                <a:sym typeface="Calibri"/>
              </a:endParaRPr>
            </a:p>
          </p:txBody>
        </p:sp>
        <p:sp>
          <p:nvSpPr>
            <p:cNvPr id="41" name="Google Shape;529;g2727794ea6c_3_170">
              <a:extLst>
                <a:ext uri="{FF2B5EF4-FFF2-40B4-BE49-F238E27FC236}">
                  <a16:creationId xmlns:a16="http://schemas.microsoft.com/office/drawing/2014/main" id="{A23A7EF7-156B-2ACC-4940-2F9E92C275C1}"/>
                </a:ext>
              </a:extLst>
            </p:cNvPr>
            <p:cNvSpPr/>
            <p:nvPr/>
          </p:nvSpPr>
          <p:spPr>
            <a:xfrm>
              <a:off x="7357402" y="1484143"/>
              <a:ext cx="4635300" cy="1944900"/>
            </a:xfrm>
            <a:prstGeom prst="rect">
              <a:avLst/>
            </a:prstGeom>
            <a:solidFill>
              <a:srgbClr val="00B0F0">
                <a:alpha val="14900"/>
              </a:srgbClr>
            </a:solidFill>
            <a:ln>
              <a:noFill/>
            </a:ln>
          </p:spPr>
          <p:txBody>
            <a:bodyPr spcFirstLastPara="1" wrap="square" lIns="91425" tIns="45700" rIns="91425" bIns="45700" anchor="ctr" anchorCtr="0">
              <a:noAutofit/>
            </a:bodyPr>
            <a:lstStyle/>
            <a:p>
              <a:pPr algn="ctr">
                <a:buClr>
                  <a:srgbClr val="000000"/>
                </a:buClr>
                <a:buFont typeface="Arial"/>
                <a:buNone/>
              </a:pPr>
              <a:endParaRPr sz="900" kern="0">
                <a:solidFill>
                  <a:srgbClr val="FFFFFF"/>
                </a:solidFill>
                <a:ea typeface="Calibri"/>
                <a:cs typeface="Calibri"/>
                <a:sym typeface="Calibri"/>
              </a:endParaRPr>
            </a:p>
          </p:txBody>
        </p:sp>
        <p:sp>
          <p:nvSpPr>
            <p:cNvPr id="42" name="Google Shape;530;g2727794ea6c_3_170">
              <a:extLst>
                <a:ext uri="{FF2B5EF4-FFF2-40B4-BE49-F238E27FC236}">
                  <a16:creationId xmlns:a16="http://schemas.microsoft.com/office/drawing/2014/main" id="{B8B1F89E-A65F-0626-B13A-0D587E542E9E}"/>
                </a:ext>
              </a:extLst>
            </p:cNvPr>
            <p:cNvSpPr/>
            <p:nvPr/>
          </p:nvSpPr>
          <p:spPr>
            <a:xfrm>
              <a:off x="7357401" y="2878231"/>
              <a:ext cx="4635300" cy="2962200"/>
            </a:xfrm>
            <a:prstGeom prst="rect">
              <a:avLst/>
            </a:prstGeom>
            <a:solidFill>
              <a:srgbClr val="A5A5A5">
                <a:alpha val="14900"/>
              </a:srgbClr>
            </a:solidFill>
            <a:ln>
              <a:noFill/>
            </a:ln>
          </p:spPr>
          <p:txBody>
            <a:bodyPr spcFirstLastPara="1" wrap="square" lIns="91425" tIns="45700" rIns="91425" bIns="45700" anchor="ctr" anchorCtr="0">
              <a:noAutofit/>
            </a:bodyPr>
            <a:lstStyle/>
            <a:p>
              <a:pPr algn="ctr">
                <a:buClr>
                  <a:srgbClr val="000000"/>
                </a:buClr>
                <a:buFont typeface="Arial"/>
                <a:buNone/>
              </a:pPr>
              <a:endParaRPr sz="900" kern="0">
                <a:solidFill>
                  <a:srgbClr val="FFFFFF"/>
                </a:solidFill>
                <a:ea typeface="Calibri"/>
                <a:cs typeface="Calibri"/>
                <a:sym typeface="Calibri"/>
              </a:endParaRPr>
            </a:p>
          </p:txBody>
        </p:sp>
        <p:sp>
          <p:nvSpPr>
            <p:cNvPr id="43" name="Google Shape;531;g2727794ea6c_3_170">
              <a:extLst>
                <a:ext uri="{FF2B5EF4-FFF2-40B4-BE49-F238E27FC236}">
                  <a16:creationId xmlns:a16="http://schemas.microsoft.com/office/drawing/2014/main" id="{D0E0672F-6791-5D34-2AC7-D6C8EA326A9C}"/>
                </a:ext>
              </a:extLst>
            </p:cNvPr>
            <p:cNvSpPr txBox="1"/>
            <p:nvPr/>
          </p:nvSpPr>
          <p:spPr>
            <a:xfrm>
              <a:off x="7357400" y="437870"/>
              <a:ext cx="964612" cy="839121"/>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900" i="1" kern="0">
                  <a:solidFill>
                    <a:srgbClr val="7F7F7F"/>
                  </a:solidFill>
                  <a:ea typeface="Calibri"/>
                  <a:cs typeface="Calibri"/>
                  <a:sym typeface="Calibri"/>
                </a:rPr>
                <a:t>CLSM</a:t>
              </a:r>
              <a:endParaRPr sz="900" kern="0">
                <a:solidFill>
                  <a:srgbClr val="000000"/>
                </a:solidFill>
                <a:latin typeface="Arial"/>
                <a:cs typeface="Arial"/>
                <a:sym typeface="Arial"/>
              </a:endParaRPr>
            </a:p>
          </p:txBody>
        </p:sp>
        <p:sp>
          <p:nvSpPr>
            <p:cNvPr id="44" name="Google Shape;532;g2727794ea6c_3_170">
              <a:extLst>
                <a:ext uri="{FF2B5EF4-FFF2-40B4-BE49-F238E27FC236}">
                  <a16:creationId xmlns:a16="http://schemas.microsoft.com/office/drawing/2014/main" id="{F6F9A823-9BA2-769F-CB94-0F997AA8DF0C}"/>
                </a:ext>
              </a:extLst>
            </p:cNvPr>
            <p:cNvSpPr txBox="1"/>
            <p:nvPr/>
          </p:nvSpPr>
          <p:spPr>
            <a:xfrm>
              <a:off x="7352590" y="1097972"/>
              <a:ext cx="964612" cy="1153827"/>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900" i="1" kern="0">
                  <a:solidFill>
                    <a:srgbClr val="7F7F7F"/>
                  </a:solidFill>
                  <a:ea typeface="Calibri"/>
                  <a:cs typeface="Calibri"/>
                  <a:sym typeface="Calibri"/>
                </a:rPr>
                <a:t>MPSS</a:t>
              </a:r>
              <a:endParaRPr sz="900" kern="0">
                <a:solidFill>
                  <a:srgbClr val="000000"/>
                </a:solidFill>
                <a:latin typeface="Arial"/>
                <a:cs typeface="Arial"/>
                <a:sym typeface="Arial"/>
              </a:endParaRPr>
            </a:p>
          </p:txBody>
        </p:sp>
        <p:sp>
          <p:nvSpPr>
            <p:cNvPr id="45" name="Google Shape;533;g2727794ea6c_3_170">
              <a:extLst>
                <a:ext uri="{FF2B5EF4-FFF2-40B4-BE49-F238E27FC236}">
                  <a16:creationId xmlns:a16="http://schemas.microsoft.com/office/drawing/2014/main" id="{F0095F64-7E5B-4F3E-47BD-1650B0197A46}"/>
                </a:ext>
              </a:extLst>
            </p:cNvPr>
            <p:cNvSpPr txBox="1"/>
            <p:nvPr/>
          </p:nvSpPr>
          <p:spPr>
            <a:xfrm>
              <a:off x="7354704" y="2325329"/>
              <a:ext cx="964612" cy="839121"/>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900" i="1" kern="0">
                  <a:solidFill>
                    <a:srgbClr val="7F7F7F"/>
                  </a:solidFill>
                  <a:ea typeface="Calibri"/>
                  <a:cs typeface="Calibri"/>
                  <a:sym typeface="Calibri"/>
                </a:rPr>
                <a:t>XCT</a:t>
              </a:r>
              <a:endParaRPr sz="900" kern="0">
                <a:solidFill>
                  <a:srgbClr val="000000"/>
                </a:solidFill>
                <a:latin typeface="Arial"/>
                <a:cs typeface="Arial"/>
                <a:sym typeface="Arial"/>
              </a:endParaRPr>
            </a:p>
          </p:txBody>
        </p:sp>
        <p:sp>
          <p:nvSpPr>
            <p:cNvPr id="46" name="Google Shape;534;g2727794ea6c_3_170">
              <a:extLst>
                <a:ext uri="{FF2B5EF4-FFF2-40B4-BE49-F238E27FC236}">
                  <a16:creationId xmlns:a16="http://schemas.microsoft.com/office/drawing/2014/main" id="{AD81A4BA-B4A7-0EBB-07C7-D370FBB7538D}"/>
                </a:ext>
              </a:extLst>
            </p:cNvPr>
            <p:cNvSpPr txBox="1"/>
            <p:nvPr/>
          </p:nvSpPr>
          <p:spPr>
            <a:xfrm>
              <a:off x="7357398" y="4156513"/>
              <a:ext cx="964612" cy="1153827"/>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900" i="1" kern="0">
                  <a:solidFill>
                    <a:srgbClr val="7F7F7F"/>
                  </a:solidFill>
                  <a:ea typeface="Calibri"/>
                  <a:cs typeface="Calibri"/>
                  <a:sym typeface="Calibri"/>
                </a:rPr>
                <a:t>CAD</a:t>
              </a:r>
              <a:endParaRPr sz="900" kern="0">
                <a:solidFill>
                  <a:srgbClr val="000000"/>
                </a:solidFill>
                <a:latin typeface="Arial"/>
                <a:cs typeface="Arial"/>
                <a:sym typeface="Arial"/>
              </a:endParaRPr>
            </a:p>
          </p:txBody>
        </p:sp>
      </p:grpSp>
      <p:pic>
        <p:nvPicPr>
          <p:cNvPr id="29" name="Picture 2" descr="Diagram, engineering drawing&#10;&#10;Description automatically generated">
            <a:extLst>
              <a:ext uri="{FF2B5EF4-FFF2-40B4-BE49-F238E27FC236}">
                <a16:creationId xmlns:a16="http://schemas.microsoft.com/office/drawing/2014/main" id="{40906030-214F-E7B0-FF5E-D16639BF1B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82" t="7686" r="43041" b="32609"/>
          <a:stretch/>
        </p:blipFill>
        <p:spPr bwMode="auto">
          <a:xfrm>
            <a:off x="473056" y="3262542"/>
            <a:ext cx="1028541" cy="10365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8C3E9B6D-1965-355E-1DF4-9AD9B51F774A}"/>
              </a:ext>
            </a:extLst>
          </p:cNvPr>
          <p:cNvSpPr txBox="1"/>
          <p:nvPr/>
        </p:nvSpPr>
        <p:spPr>
          <a:xfrm>
            <a:off x="103244" y="1999211"/>
            <a:ext cx="1950855" cy="369332"/>
          </a:xfrm>
          <a:prstGeom prst="rect">
            <a:avLst/>
          </a:prstGeom>
          <a:noFill/>
        </p:spPr>
        <p:txBody>
          <a:bodyPr wrap="none" rtlCol="0">
            <a:spAutoFit/>
          </a:bodyPr>
          <a:lstStyle/>
          <a:p>
            <a:r>
              <a:rPr lang="en-US"/>
              <a:t>Specimen Creation</a:t>
            </a:r>
          </a:p>
        </p:txBody>
      </p:sp>
      <p:sp>
        <p:nvSpPr>
          <p:cNvPr id="31" name="TextBox 30">
            <a:extLst>
              <a:ext uri="{FF2B5EF4-FFF2-40B4-BE49-F238E27FC236}">
                <a16:creationId xmlns:a16="http://schemas.microsoft.com/office/drawing/2014/main" id="{2C5305D6-52BC-5ED1-5ED5-94285B90B4CA}"/>
              </a:ext>
            </a:extLst>
          </p:cNvPr>
          <p:cNvSpPr txBox="1"/>
          <p:nvPr/>
        </p:nvSpPr>
        <p:spPr>
          <a:xfrm>
            <a:off x="2353646" y="1990973"/>
            <a:ext cx="1717008" cy="369332"/>
          </a:xfrm>
          <a:prstGeom prst="rect">
            <a:avLst/>
          </a:prstGeom>
          <a:noFill/>
        </p:spPr>
        <p:txBody>
          <a:bodyPr wrap="none" rtlCol="0">
            <a:spAutoFit/>
          </a:bodyPr>
          <a:lstStyle/>
          <a:p>
            <a:r>
              <a:rPr lang="en-US" dirty="0"/>
              <a:t>Data Acquisition</a:t>
            </a:r>
          </a:p>
        </p:txBody>
      </p:sp>
      <p:sp>
        <p:nvSpPr>
          <p:cNvPr id="36" name="TextBox 35">
            <a:extLst>
              <a:ext uri="{FF2B5EF4-FFF2-40B4-BE49-F238E27FC236}">
                <a16:creationId xmlns:a16="http://schemas.microsoft.com/office/drawing/2014/main" id="{5C628D96-BB48-75FF-13E3-FABBA9D66206}"/>
              </a:ext>
            </a:extLst>
          </p:cNvPr>
          <p:cNvSpPr txBox="1"/>
          <p:nvPr/>
        </p:nvSpPr>
        <p:spPr>
          <a:xfrm>
            <a:off x="9290623" y="1285057"/>
            <a:ext cx="2866445" cy="600164"/>
          </a:xfrm>
          <a:prstGeom prst="rect">
            <a:avLst/>
          </a:prstGeom>
          <a:noFill/>
          <a:ln>
            <a:solidFill>
              <a:schemeClr val="accent1"/>
            </a:solidFill>
          </a:ln>
        </p:spPr>
        <p:txBody>
          <a:bodyPr wrap="square" rtlCol="0">
            <a:spAutoFit/>
          </a:bodyPr>
          <a:lstStyle/>
          <a:p>
            <a:r>
              <a:rPr lang="en-US" sz="1100" dirty="0"/>
              <a:t>MPSS – Mechanical Polishing Serial Sectioning</a:t>
            </a:r>
          </a:p>
          <a:p>
            <a:r>
              <a:rPr lang="en-US" sz="1100" dirty="0"/>
              <a:t>XCT – X-ray Computed Tomography</a:t>
            </a:r>
          </a:p>
          <a:p>
            <a:r>
              <a:rPr lang="en-US" sz="1100" dirty="0"/>
              <a:t>CLSM – Confocal Laser Scanning Microscopy</a:t>
            </a:r>
          </a:p>
        </p:txBody>
      </p:sp>
      <p:sp>
        <p:nvSpPr>
          <p:cNvPr id="73" name="TextBox 72">
            <a:extLst>
              <a:ext uri="{FF2B5EF4-FFF2-40B4-BE49-F238E27FC236}">
                <a16:creationId xmlns:a16="http://schemas.microsoft.com/office/drawing/2014/main" id="{3DB16788-425B-41F6-8388-8EE643775620}"/>
              </a:ext>
            </a:extLst>
          </p:cNvPr>
          <p:cNvSpPr txBox="1"/>
          <p:nvPr/>
        </p:nvSpPr>
        <p:spPr>
          <a:xfrm>
            <a:off x="2749063" y="1383485"/>
            <a:ext cx="1442831" cy="307777"/>
          </a:xfrm>
          <a:prstGeom prst="rect">
            <a:avLst/>
          </a:prstGeom>
          <a:solidFill>
            <a:schemeClr val="accent4">
              <a:lumMod val="20000"/>
              <a:lumOff val="80000"/>
            </a:schemeClr>
          </a:solidFill>
        </p:spPr>
        <p:txBody>
          <a:bodyPr wrap="none" rtlCol="0">
            <a:spAutoFit/>
          </a:bodyPr>
          <a:lstStyle/>
          <a:p>
            <a:r>
              <a:rPr lang="en-US" sz="1400" dirty="0">
                <a:solidFill>
                  <a:srgbClr val="B3282D"/>
                </a:solidFill>
              </a:rPr>
              <a:t>Physics Modeling</a:t>
            </a:r>
          </a:p>
        </p:txBody>
      </p:sp>
      <p:cxnSp>
        <p:nvCxnSpPr>
          <p:cNvPr id="75" name="Straight Connector 74">
            <a:extLst>
              <a:ext uri="{FF2B5EF4-FFF2-40B4-BE49-F238E27FC236}">
                <a16:creationId xmlns:a16="http://schemas.microsoft.com/office/drawing/2014/main" id="{515DE6AF-FF73-2997-71C0-ABCE6C3AB3BB}"/>
              </a:ext>
            </a:extLst>
          </p:cNvPr>
          <p:cNvCxnSpPr/>
          <p:nvPr/>
        </p:nvCxnSpPr>
        <p:spPr>
          <a:xfrm>
            <a:off x="106135" y="1309005"/>
            <a:ext cx="119797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0CDC60B-58C2-6F80-8217-FE8999DD8B7C}"/>
              </a:ext>
            </a:extLst>
          </p:cNvPr>
          <p:cNvCxnSpPr/>
          <p:nvPr/>
        </p:nvCxnSpPr>
        <p:spPr>
          <a:xfrm>
            <a:off x="25971" y="1864540"/>
            <a:ext cx="11979729" cy="0"/>
          </a:xfrm>
          <a:prstGeom prst="line">
            <a:avLst/>
          </a:prstGeom>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B6DD28B0-3372-4649-16EE-1C2D79607C0E}"/>
              </a:ext>
            </a:extLst>
          </p:cNvPr>
          <p:cNvSpPr txBox="1"/>
          <p:nvPr/>
        </p:nvSpPr>
        <p:spPr>
          <a:xfrm>
            <a:off x="106135" y="1656187"/>
            <a:ext cx="1742144" cy="369332"/>
          </a:xfrm>
          <a:prstGeom prst="rect">
            <a:avLst/>
          </a:prstGeom>
          <a:solidFill>
            <a:schemeClr val="bg1"/>
          </a:solidFill>
          <a:ln>
            <a:solidFill>
              <a:schemeClr val="accent1"/>
            </a:solidFill>
          </a:ln>
        </p:spPr>
        <p:txBody>
          <a:bodyPr wrap="none" rtlCol="0">
            <a:spAutoFit/>
          </a:bodyPr>
          <a:lstStyle/>
          <a:p>
            <a:r>
              <a:rPr lang="en-US"/>
              <a:t>Experimentation</a:t>
            </a:r>
          </a:p>
        </p:txBody>
      </p:sp>
      <p:sp>
        <p:nvSpPr>
          <p:cNvPr id="78" name="TextBox 77">
            <a:extLst>
              <a:ext uri="{FF2B5EF4-FFF2-40B4-BE49-F238E27FC236}">
                <a16:creationId xmlns:a16="http://schemas.microsoft.com/office/drawing/2014/main" id="{F0DB81D3-CD04-10B6-8A91-D40D6B22F04E}"/>
              </a:ext>
            </a:extLst>
          </p:cNvPr>
          <p:cNvSpPr txBox="1"/>
          <p:nvPr/>
        </p:nvSpPr>
        <p:spPr>
          <a:xfrm>
            <a:off x="106135" y="1178756"/>
            <a:ext cx="2340192" cy="369332"/>
          </a:xfrm>
          <a:prstGeom prst="rect">
            <a:avLst/>
          </a:prstGeom>
          <a:solidFill>
            <a:schemeClr val="bg1"/>
          </a:solidFill>
          <a:ln>
            <a:solidFill>
              <a:schemeClr val="accent1"/>
            </a:solidFill>
          </a:ln>
        </p:spPr>
        <p:txBody>
          <a:bodyPr wrap="none" rtlCol="0">
            <a:spAutoFit/>
          </a:bodyPr>
          <a:lstStyle/>
          <a:p>
            <a:r>
              <a:rPr lang="en-US"/>
              <a:t>Modeling &amp; Simulation</a:t>
            </a:r>
          </a:p>
        </p:txBody>
      </p:sp>
      <p:sp>
        <p:nvSpPr>
          <p:cNvPr id="79" name="TextBox 78">
            <a:extLst>
              <a:ext uri="{FF2B5EF4-FFF2-40B4-BE49-F238E27FC236}">
                <a16:creationId xmlns:a16="http://schemas.microsoft.com/office/drawing/2014/main" id="{FB32B119-514E-A7F6-1186-D53F6B479D31}"/>
              </a:ext>
            </a:extLst>
          </p:cNvPr>
          <p:cNvSpPr txBox="1"/>
          <p:nvPr/>
        </p:nvSpPr>
        <p:spPr>
          <a:xfrm>
            <a:off x="5355358" y="1383485"/>
            <a:ext cx="1704954" cy="307777"/>
          </a:xfrm>
          <a:prstGeom prst="rect">
            <a:avLst/>
          </a:prstGeom>
          <a:solidFill>
            <a:schemeClr val="accent4">
              <a:lumMod val="20000"/>
              <a:lumOff val="80000"/>
            </a:schemeClr>
          </a:solidFill>
        </p:spPr>
        <p:txBody>
          <a:bodyPr wrap="none" rtlCol="0">
            <a:spAutoFit/>
          </a:bodyPr>
          <a:lstStyle/>
          <a:p>
            <a:r>
              <a:rPr lang="en-US" sz="1400">
                <a:solidFill>
                  <a:srgbClr val="B3282D"/>
                </a:solidFill>
              </a:rPr>
              <a:t>Statistical Simulation</a:t>
            </a:r>
          </a:p>
        </p:txBody>
      </p:sp>
      <p:pic>
        <p:nvPicPr>
          <p:cNvPr id="28" name="Picture 27">
            <a:extLst>
              <a:ext uri="{FF2B5EF4-FFF2-40B4-BE49-F238E27FC236}">
                <a16:creationId xmlns:a16="http://schemas.microsoft.com/office/drawing/2014/main" id="{75A7B47A-F2FE-D7B7-7E91-E57B6E91231F}"/>
              </a:ext>
            </a:extLst>
          </p:cNvPr>
          <p:cNvPicPr>
            <a:picLocks noChangeAspect="1"/>
          </p:cNvPicPr>
          <p:nvPr/>
        </p:nvPicPr>
        <p:blipFill rotWithShape="1">
          <a:blip r:embed="rId4"/>
          <a:srcRect l="26286" t="30977" r="32721" b="40808"/>
          <a:stretch/>
        </p:blipFill>
        <p:spPr>
          <a:xfrm>
            <a:off x="161342" y="2318496"/>
            <a:ext cx="1783593" cy="920696"/>
          </a:xfrm>
          <a:prstGeom prst="rect">
            <a:avLst/>
          </a:prstGeom>
          <a:ln>
            <a:solidFill>
              <a:schemeClr val="tx1"/>
            </a:solidFill>
          </a:ln>
        </p:spPr>
      </p:pic>
      <p:pic>
        <p:nvPicPr>
          <p:cNvPr id="3" name="Google Shape;106;p14">
            <a:extLst>
              <a:ext uri="{FF2B5EF4-FFF2-40B4-BE49-F238E27FC236}">
                <a16:creationId xmlns:a16="http://schemas.microsoft.com/office/drawing/2014/main" id="{AA9D2391-3A39-9AEC-1CD2-AA4E092433AC}"/>
              </a:ext>
            </a:extLst>
          </p:cNvPr>
          <p:cNvPicPr preferRelativeResize="0">
            <a:picLocks noChangeAspect="1"/>
          </p:cNvPicPr>
          <p:nvPr/>
        </p:nvPicPr>
        <p:blipFill>
          <a:blip r:embed="rId5">
            <a:alphaModFix/>
          </a:blip>
          <a:stretch>
            <a:fillRect/>
          </a:stretch>
        </p:blipFill>
        <p:spPr>
          <a:xfrm>
            <a:off x="1792933" y="4758511"/>
            <a:ext cx="985912" cy="1500824"/>
          </a:xfrm>
          <a:prstGeom prst="rect">
            <a:avLst/>
          </a:prstGeom>
          <a:noFill/>
          <a:ln>
            <a:noFill/>
          </a:ln>
        </p:spPr>
      </p:pic>
      <p:pic>
        <p:nvPicPr>
          <p:cNvPr id="4" name="Google Shape;108;p14">
            <a:extLst>
              <a:ext uri="{FF2B5EF4-FFF2-40B4-BE49-F238E27FC236}">
                <a16:creationId xmlns:a16="http://schemas.microsoft.com/office/drawing/2014/main" id="{C9EE5E14-DC21-E832-1C3E-91D7D9EEE810}"/>
              </a:ext>
            </a:extLst>
          </p:cNvPr>
          <p:cNvPicPr preferRelativeResize="0">
            <a:picLocks noChangeAspect="1"/>
          </p:cNvPicPr>
          <p:nvPr/>
        </p:nvPicPr>
        <p:blipFill>
          <a:blip r:embed="rId6">
            <a:alphaModFix/>
          </a:blip>
          <a:stretch>
            <a:fillRect/>
          </a:stretch>
        </p:blipFill>
        <p:spPr>
          <a:xfrm>
            <a:off x="2684191" y="4801005"/>
            <a:ext cx="1926819" cy="1177494"/>
          </a:xfrm>
          <a:prstGeom prst="rect">
            <a:avLst/>
          </a:prstGeom>
          <a:noFill/>
          <a:ln>
            <a:noFill/>
          </a:ln>
        </p:spPr>
      </p:pic>
      <p:sp>
        <p:nvSpPr>
          <p:cNvPr id="5" name="Google Shape;109;p14">
            <a:extLst>
              <a:ext uri="{FF2B5EF4-FFF2-40B4-BE49-F238E27FC236}">
                <a16:creationId xmlns:a16="http://schemas.microsoft.com/office/drawing/2014/main" id="{063F81F9-D938-24C5-D956-3E78B4C5CD4A}"/>
              </a:ext>
            </a:extLst>
          </p:cNvPr>
          <p:cNvSpPr txBox="1"/>
          <p:nvPr/>
        </p:nvSpPr>
        <p:spPr>
          <a:xfrm>
            <a:off x="2466718" y="5862083"/>
            <a:ext cx="2278050" cy="615513"/>
          </a:xfrm>
          <a:prstGeom prst="rect">
            <a:avLst/>
          </a:prstGeom>
          <a:noFill/>
          <a:ln>
            <a:noFill/>
          </a:ln>
        </p:spPr>
        <p:txBody>
          <a:bodyPr spcFirstLastPara="1" wrap="square" lIns="121900" tIns="121900" rIns="121900" bIns="121900" anchor="t" anchorCtr="0">
            <a:spAutoFit/>
          </a:bodyPr>
          <a:lstStyle/>
          <a:p>
            <a:pPr algn="ctr"/>
            <a:r>
              <a:rPr lang="en" sz="1200" dirty="0"/>
              <a:t>Automated Mechanical Polishing </a:t>
            </a:r>
            <a:br>
              <a:rPr lang="en" sz="1200" dirty="0"/>
            </a:br>
            <a:r>
              <a:rPr lang="en" sz="1200" dirty="0"/>
              <a:t>Serial Sectioning (Ground Truth)</a:t>
            </a:r>
            <a:endParaRPr sz="1200" dirty="0"/>
          </a:p>
        </p:txBody>
      </p:sp>
      <p:sp>
        <p:nvSpPr>
          <p:cNvPr id="6" name="Google Shape;115;p14">
            <a:extLst>
              <a:ext uri="{FF2B5EF4-FFF2-40B4-BE49-F238E27FC236}">
                <a16:creationId xmlns:a16="http://schemas.microsoft.com/office/drawing/2014/main" id="{53C2C473-ECE7-E0B5-2F90-EC1D700BF077}"/>
              </a:ext>
            </a:extLst>
          </p:cNvPr>
          <p:cNvSpPr txBox="1"/>
          <p:nvPr/>
        </p:nvSpPr>
        <p:spPr>
          <a:xfrm>
            <a:off x="870233" y="5359040"/>
            <a:ext cx="1102818" cy="1095644"/>
          </a:xfrm>
          <a:prstGeom prst="rect">
            <a:avLst/>
          </a:prstGeom>
          <a:noFill/>
          <a:ln>
            <a:noFill/>
          </a:ln>
        </p:spPr>
        <p:txBody>
          <a:bodyPr spcFirstLastPara="1" wrap="square" lIns="121900" tIns="121900" rIns="121900" bIns="121900" anchor="t" anchorCtr="0">
            <a:spAutoFit/>
          </a:bodyPr>
          <a:lstStyle/>
          <a:p>
            <a:pPr algn="ctr">
              <a:lnSpc>
                <a:spcPct val="115000"/>
              </a:lnSpc>
              <a:buClr>
                <a:schemeClr val="dk1"/>
              </a:buClr>
              <a:buSzPts val="1100"/>
            </a:pPr>
            <a:r>
              <a:rPr lang="en" sz="1200" dirty="0">
                <a:solidFill>
                  <a:schemeClr val="dk1"/>
                </a:solidFill>
              </a:rPr>
              <a:t>Xray Computed Tomography Systems</a:t>
            </a:r>
            <a:endParaRPr sz="1200" dirty="0">
              <a:solidFill>
                <a:schemeClr val="dk1"/>
              </a:solidFill>
            </a:endParaRPr>
          </a:p>
        </p:txBody>
      </p:sp>
      <p:pic>
        <p:nvPicPr>
          <p:cNvPr id="9" name="Picture 11">
            <a:extLst>
              <a:ext uri="{FF2B5EF4-FFF2-40B4-BE49-F238E27FC236}">
                <a16:creationId xmlns:a16="http://schemas.microsoft.com/office/drawing/2014/main" id="{FE0F9968-8CDC-3F00-FB0F-34828D5BD883}"/>
              </a:ext>
            </a:extLst>
          </p:cNvPr>
          <p:cNvPicPr>
            <a:picLocks noChangeAspect="1"/>
          </p:cNvPicPr>
          <p:nvPr/>
        </p:nvPicPr>
        <p:blipFill>
          <a:blip r:embed="rId7"/>
          <a:stretch>
            <a:fillRect/>
          </a:stretch>
        </p:blipFill>
        <p:spPr>
          <a:xfrm>
            <a:off x="781047" y="4299116"/>
            <a:ext cx="884782" cy="811387"/>
          </a:xfrm>
          <a:prstGeom prst="rect">
            <a:avLst/>
          </a:prstGeom>
        </p:spPr>
      </p:pic>
      <p:sp>
        <p:nvSpPr>
          <p:cNvPr id="15" name="Google Shape;115;p14">
            <a:extLst>
              <a:ext uri="{FF2B5EF4-FFF2-40B4-BE49-F238E27FC236}">
                <a16:creationId xmlns:a16="http://schemas.microsoft.com/office/drawing/2014/main" id="{7677FC69-1CE4-0F0A-E42C-74AFA8840332}"/>
              </a:ext>
            </a:extLst>
          </p:cNvPr>
          <p:cNvSpPr txBox="1"/>
          <p:nvPr/>
        </p:nvSpPr>
        <p:spPr>
          <a:xfrm>
            <a:off x="-152629" y="4288493"/>
            <a:ext cx="1102818" cy="1095644"/>
          </a:xfrm>
          <a:prstGeom prst="rect">
            <a:avLst/>
          </a:prstGeom>
          <a:noFill/>
          <a:ln>
            <a:noFill/>
          </a:ln>
        </p:spPr>
        <p:txBody>
          <a:bodyPr spcFirstLastPara="1" wrap="square" lIns="121900" tIns="121900" rIns="121900" bIns="121900" anchor="t" anchorCtr="0">
            <a:spAutoFit/>
          </a:bodyPr>
          <a:lstStyle/>
          <a:p>
            <a:pPr algn="ctr">
              <a:lnSpc>
                <a:spcPct val="115000"/>
              </a:lnSpc>
              <a:buClr>
                <a:schemeClr val="dk1"/>
              </a:buClr>
              <a:buSzPts val="1100"/>
            </a:pPr>
            <a:r>
              <a:rPr lang="en" sz="1200" dirty="0">
                <a:solidFill>
                  <a:schemeClr val="dk1"/>
                </a:solidFill>
              </a:rPr>
              <a:t>In-situ monitoring during printing</a:t>
            </a:r>
            <a:endParaRPr sz="1200" dirty="0">
              <a:solidFill>
                <a:schemeClr val="dk1"/>
              </a:solidFill>
            </a:endParaRPr>
          </a:p>
        </p:txBody>
      </p:sp>
    </p:spTree>
    <p:extLst>
      <p:ext uri="{BB962C8B-B14F-4D97-AF65-F5344CB8AC3E}">
        <p14:creationId xmlns:p14="http://schemas.microsoft.com/office/powerpoint/2010/main" val="20009340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1D6F4-A37C-1108-07B2-32649B5EFCA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E44DFD6-4A89-5C11-F3C2-2B9F9EE01CAD}"/>
              </a:ext>
            </a:extLst>
          </p:cNvPr>
          <p:cNvPicPr>
            <a:picLocks noChangeAspect="1"/>
          </p:cNvPicPr>
          <p:nvPr/>
        </p:nvPicPr>
        <p:blipFill>
          <a:blip r:embed="rId2">
            <a:extLst>
              <a:ext uri="{28A0092B-C50C-407E-A947-70E740481C1C}">
                <a14:useLocalDpi xmlns:a14="http://schemas.microsoft.com/office/drawing/2010/main" val="0"/>
              </a:ext>
            </a:extLst>
          </a:blip>
          <a:srcRect l="67598" r="7137"/>
          <a:stretch/>
        </p:blipFill>
        <p:spPr bwMode="auto">
          <a:xfrm>
            <a:off x="6940768" y="3760132"/>
            <a:ext cx="2812429" cy="2753838"/>
          </a:xfrm>
          <a:prstGeom prst="rect">
            <a:avLst/>
          </a:prstGeom>
          <a:noFill/>
        </p:spPr>
      </p:pic>
      <p:sp>
        <p:nvSpPr>
          <p:cNvPr id="2" name="Title 1">
            <a:extLst>
              <a:ext uri="{FF2B5EF4-FFF2-40B4-BE49-F238E27FC236}">
                <a16:creationId xmlns:a16="http://schemas.microsoft.com/office/drawing/2014/main" id="{3692C4E9-E135-A58E-88F7-78ABE1A714AC}"/>
              </a:ext>
            </a:extLst>
          </p:cNvPr>
          <p:cNvSpPr>
            <a:spLocks noGrp="1"/>
          </p:cNvSpPr>
          <p:nvPr>
            <p:ph type="title"/>
          </p:nvPr>
        </p:nvSpPr>
        <p:spPr/>
        <p:txBody>
          <a:bodyPr/>
          <a:lstStyle/>
          <a:p>
            <a:r>
              <a:rPr lang="en-US" dirty="0"/>
              <a:t>Example: Additive Manufacturing: Opportunities and Challenges</a:t>
            </a:r>
          </a:p>
        </p:txBody>
      </p:sp>
      <p:sp>
        <p:nvSpPr>
          <p:cNvPr id="36" name="TextBox 35">
            <a:extLst>
              <a:ext uri="{FF2B5EF4-FFF2-40B4-BE49-F238E27FC236}">
                <a16:creationId xmlns:a16="http://schemas.microsoft.com/office/drawing/2014/main" id="{10D1100E-946B-A348-F9BB-A8E9ADDD5DF3}"/>
              </a:ext>
            </a:extLst>
          </p:cNvPr>
          <p:cNvSpPr txBox="1"/>
          <p:nvPr/>
        </p:nvSpPr>
        <p:spPr>
          <a:xfrm>
            <a:off x="9290623" y="1285057"/>
            <a:ext cx="2866445" cy="600164"/>
          </a:xfrm>
          <a:prstGeom prst="rect">
            <a:avLst/>
          </a:prstGeom>
          <a:noFill/>
          <a:ln>
            <a:solidFill>
              <a:schemeClr val="accent1"/>
            </a:solidFill>
          </a:ln>
        </p:spPr>
        <p:txBody>
          <a:bodyPr wrap="square" rtlCol="0">
            <a:spAutoFit/>
          </a:bodyPr>
          <a:lstStyle/>
          <a:p>
            <a:r>
              <a:rPr lang="en-US" sz="1100" dirty="0"/>
              <a:t>MPSS – Mechanical Polishing Serial Sectioning</a:t>
            </a:r>
          </a:p>
          <a:p>
            <a:r>
              <a:rPr lang="en-US" sz="1100" dirty="0"/>
              <a:t>XCT – X-ray Computed Tomography</a:t>
            </a:r>
          </a:p>
          <a:p>
            <a:r>
              <a:rPr lang="en-US" sz="1100" dirty="0"/>
              <a:t>CLSM – Confocal Laser Scanning Microscopy</a:t>
            </a:r>
          </a:p>
        </p:txBody>
      </p:sp>
      <p:grpSp>
        <p:nvGrpSpPr>
          <p:cNvPr id="51" name="Group 50">
            <a:extLst>
              <a:ext uri="{FF2B5EF4-FFF2-40B4-BE49-F238E27FC236}">
                <a16:creationId xmlns:a16="http://schemas.microsoft.com/office/drawing/2014/main" id="{C6CDA7E1-F430-B82A-410C-219C4946CDC0}"/>
              </a:ext>
            </a:extLst>
          </p:cNvPr>
          <p:cNvGrpSpPr/>
          <p:nvPr/>
        </p:nvGrpSpPr>
        <p:grpSpPr>
          <a:xfrm>
            <a:off x="6059783" y="2296289"/>
            <a:ext cx="1126373" cy="1132712"/>
            <a:chOff x="7439873" y="2803199"/>
            <a:chExt cx="1371631" cy="1377757"/>
          </a:xfrm>
        </p:grpSpPr>
        <p:pic>
          <p:nvPicPr>
            <p:cNvPr id="52" name="Google Shape;175;p5">
              <a:extLst>
                <a:ext uri="{FF2B5EF4-FFF2-40B4-BE49-F238E27FC236}">
                  <a16:creationId xmlns:a16="http://schemas.microsoft.com/office/drawing/2014/main" id="{17C0264B-398B-41A5-CE9F-F22F024C35A2}"/>
                </a:ext>
              </a:extLst>
            </p:cNvPr>
            <p:cNvPicPr preferRelativeResize="0">
              <a:picLocks noChangeAspect="1"/>
            </p:cNvPicPr>
            <p:nvPr/>
          </p:nvPicPr>
          <p:blipFill rotWithShape="1">
            <a:blip r:embed="rId3">
              <a:alphaModFix/>
            </a:blip>
            <a:srcRect/>
            <a:stretch/>
          </p:blipFill>
          <p:spPr>
            <a:xfrm>
              <a:off x="7439873" y="2803199"/>
              <a:ext cx="671660" cy="685800"/>
            </a:xfrm>
            <a:prstGeom prst="rect">
              <a:avLst/>
            </a:prstGeom>
            <a:noFill/>
            <a:ln w="3175">
              <a:solidFill>
                <a:schemeClr val="tx1"/>
              </a:solidFill>
            </a:ln>
          </p:spPr>
        </p:pic>
        <p:pic>
          <p:nvPicPr>
            <p:cNvPr id="53" name="Picture 52">
              <a:extLst>
                <a:ext uri="{FF2B5EF4-FFF2-40B4-BE49-F238E27FC236}">
                  <a16:creationId xmlns:a16="http://schemas.microsoft.com/office/drawing/2014/main" id="{43B5DA1E-EBE4-42E2-02A0-0BC2C1E5463A}"/>
                </a:ext>
              </a:extLst>
            </p:cNvPr>
            <p:cNvPicPr>
              <a:picLocks noChangeAspect="1"/>
            </p:cNvPicPr>
            <p:nvPr/>
          </p:nvPicPr>
          <p:blipFill>
            <a:blip r:embed="rId4"/>
            <a:stretch>
              <a:fillRect/>
            </a:stretch>
          </p:blipFill>
          <p:spPr>
            <a:xfrm>
              <a:off x="8119923" y="2803199"/>
              <a:ext cx="685800" cy="685800"/>
            </a:xfrm>
            <a:prstGeom prst="rect">
              <a:avLst/>
            </a:prstGeom>
            <a:ln w="3175">
              <a:solidFill>
                <a:schemeClr val="tx1"/>
              </a:solidFill>
            </a:ln>
          </p:spPr>
        </p:pic>
        <p:pic>
          <p:nvPicPr>
            <p:cNvPr id="54" name="Picture 53">
              <a:extLst>
                <a:ext uri="{FF2B5EF4-FFF2-40B4-BE49-F238E27FC236}">
                  <a16:creationId xmlns:a16="http://schemas.microsoft.com/office/drawing/2014/main" id="{CBA9CD4A-851E-0694-224E-67C3D5E4CAC4}"/>
                </a:ext>
              </a:extLst>
            </p:cNvPr>
            <p:cNvPicPr>
              <a:picLocks noChangeAspect="1"/>
            </p:cNvPicPr>
            <p:nvPr/>
          </p:nvPicPr>
          <p:blipFill rotWithShape="1">
            <a:blip r:embed="rId5">
              <a:extLst>
                <a:ext uri="{28A0092B-C50C-407E-A947-70E740481C1C}">
                  <a14:useLocalDpi xmlns:a14="http://schemas.microsoft.com/office/drawing/2010/main" val="0"/>
                </a:ext>
              </a:extLst>
            </a:blip>
            <a:srcRect r="39235"/>
            <a:stretch/>
          </p:blipFill>
          <p:spPr>
            <a:xfrm>
              <a:off x="7447073" y="3493842"/>
              <a:ext cx="519536" cy="685800"/>
            </a:xfrm>
            <a:prstGeom prst="rect">
              <a:avLst/>
            </a:prstGeom>
            <a:ln w="3175">
              <a:solidFill>
                <a:schemeClr val="tx1"/>
              </a:solidFill>
            </a:ln>
          </p:spPr>
        </p:pic>
        <p:pic>
          <p:nvPicPr>
            <p:cNvPr id="55" name="Picture 54">
              <a:extLst>
                <a:ext uri="{FF2B5EF4-FFF2-40B4-BE49-F238E27FC236}">
                  <a16:creationId xmlns:a16="http://schemas.microsoft.com/office/drawing/2014/main" id="{4F002BF4-F5AA-1234-9478-C35B6C28FB9D}"/>
                </a:ext>
              </a:extLst>
            </p:cNvPr>
            <p:cNvPicPr>
              <a:picLocks noChangeAspect="1"/>
            </p:cNvPicPr>
            <p:nvPr/>
          </p:nvPicPr>
          <p:blipFill rotWithShape="1">
            <a:blip r:embed="rId6">
              <a:extLst>
                <a:ext uri="{28A0092B-C50C-407E-A947-70E740481C1C}">
                  <a14:useLocalDpi xmlns:a14="http://schemas.microsoft.com/office/drawing/2010/main" val="0"/>
                </a:ext>
              </a:extLst>
            </a:blip>
            <a:srcRect l="4563"/>
            <a:stretch/>
          </p:blipFill>
          <p:spPr>
            <a:xfrm>
              <a:off x="7939719" y="3495156"/>
              <a:ext cx="871785" cy="685800"/>
            </a:xfrm>
            <a:prstGeom prst="rect">
              <a:avLst/>
            </a:prstGeom>
            <a:ln w="3175">
              <a:solidFill>
                <a:schemeClr val="tx1"/>
              </a:solidFill>
            </a:ln>
          </p:spPr>
        </p:pic>
      </p:grpSp>
      <p:sp>
        <p:nvSpPr>
          <p:cNvPr id="56" name="TextBox 55">
            <a:extLst>
              <a:ext uri="{FF2B5EF4-FFF2-40B4-BE49-F238E27FC236}">
                <a16:creationId xmlns:a16="http://schemas.microsoft.com/office/drawing/2014/main" id="{7E5D8287-2549-E0E5-756B-D78D4969054D}"/>
              </a:ext>
            </a:extLst>
          </p:cNvPr>
          <p:cNvSpPr txBox="1"/>
          <p:nvPr/>
        </p:nvSpPr>
        <p:spPr>
          <a:xfrm>
            <a:off x="5816430" y="1954244"/>
            <a:ext cx="1666803" cy="369332"/>
          </a:xfrm>
          <a:prstGeom prst="rect">
            <a:avLst/>
          </a:prstGeom>
          <a:noFill/>
        </p:spPr>
        <p:txBody>
          <a:bodyPr wrap="none" rtlCol="0">
            <a:spAutoFit/>
          </a:bodyPr>
          <a:lstStyle/>
          <a:p>
            <a:r>
              <a:rPr lang="en-US"/>
              <a:t>Data Processing</a:t>
            </a:r>
          </a:p>
        </p:txBody>
      </p:sp>
      <p:sp>
        <p:nvSpPr>
          <p:cNvPr id="57" name="TextBox 56">
            <a:extLst>
              <a:ext uri="{FF2B5EF4-FFF2-40B4-BE49-F238E27FC236}">
                <a16:creationId xmlns:a16="http://schemas.microsoft.com/office/drawing/2014/main" id="{7188D925-AF01-66C5-33AA-DBC896DFF4A4}"/>
              </a:ext>
            </a:extLst>
          </p:cNvPr>
          <p:cNvSpPr txBox="1"/>
          <p:nvPr/>
        </p:nvSpPr>
        <p:spPr>
          <a:xfrm>
            <a:off x="5385932" y="3457452"/>
            <a:ext cx="2397708" cy="307777"/>
          </a:xfrm>
          <a:prstGeom prst="rect">
            <a:avLst/>
          </a:prstGeom>
          <a:solidFill>
            <a:schemeClr val="accent1">
              <a:lumMod val="20000"/>
              <a:lumOff val="80000"/>
            </a:schemeClr>
          </a:solidFill>
        </p:spPr>
        <p:txBody>
          <a:bodyPr wrap="none" rtlCol="0">
            <a:spAutoFit/>
          </a:bodyPr>
          <a:lstStyle/>
          <a:p>
            <a:r>
              <a:rPr lang="en-US" sz="1400" dirty="0"/>
              <a:t>Segmentation (within dataset)</a:t>
            </a:r>
          </a:p>
        </p:txBody>
      </p:sp>
      <p:sp>
        <p:nvSpPr>
          <p:cNvPr id="62" name="TextBox 61">
            <a:extLst>
              <a:ext uri="{FF2B5EF4-FFF2-40B4-BE49-F238E27FC236}">
                <a16:creationId xmlns:a16="http://schemas.microsoft.com/office/drawing/2014/main" id="{87732C38-AE25-916F-F119-A3350CD3C0F7}"/>
              </a:ext>
            </a:extLst>
          </p:cNvPr>
          <p:cNvSpPr txBox="1"/>
          <p:nvPr/>
        </p:nvSpPr>
        <p:spPr>
          <a:xfrm>
            <a:off x="5158883" y="4094814"/>
            <a:ext cx="2922338" cy="307777"/>
          </a:xfrm>
          <a:prstGeom prst="rect">
            <a:avLst/>
          </a:prstGeom>
          <a:solidFill>
            <a:schemeClr val="accent4">
              <a:lumMod val="20000"/>
              <a:lumOff val="80000"/>
            </a:schemeClr>
          </a:solidFill>
        </p:spPr>
        <p:txBody>
          <a:bodyPr wrap="none" rtlCol="0">
            <a:spAutoFit/>
          </a:bodyPr>
          <a:lstStyle/>
          <a:p>
            <a:r>
              <a:rPr lang="en-US" sz="1400" dirty="0">
                <a:solidFill>
                  <a:srgbClr val="B3282D"/>
                </a:solidFill>
              </a:rPr>
              <a:t>Feature Matching (between datasets)</a:t>
            </a:r>
          </a:p>
        </p:txBody>
      </p:sp>
      <p:sp>
        <p:nvSpPr>
          <p:cNvPr id="63" name="TextBox 62">
            <a:extLst>
              <a:ext uri="{FF2B5EF4-FFF2-40B4-BE49-F238E27FC236}">
                <a16:creationId xmlns:a16="http://schemas.microsoft.com/office/drawing/2014/main" id="{784F26E1-C670-7BD2-688A-68B1B168B5A1}"/>
              </a:ext>
            </a:extLst>
          </p:cNvPr>
          <p:cNvSpPr txBox="1"/>
          <p:nvPr/>
        </p:nvSpPr>
        <p:spPr>
          <a:xfrm>
            <a:off x="5329571" y="3776133"/>
            <a:ext cx="2510431" cy="307777"/>
          </a:xfrm>
          <a:prstGeom prst="rect">
            <a:avLst/>
          </a:prstGeom>
          <a:solidFill>
            <a:schemeClr val="accent3">
              <a:lumMod val="20000"/>
              <a:lumOff val="80000"/>
            </a:schemeClr>
          </a:solidFill>
        </p:spPr>
        <p:txBody>
          <a:bodyPr wrap="none" rtlCol="0">
            <a:spAutoFit/>
          </a:bodyPr>
          <a:lstStyle/>
          <a:p>
            <a:r>
              <a:rPr lang="en-US" sz="1400" dirty="0"/>
              <a:t>Registration (between datasets)</a:t>
            </a:r>
          </a:p>
        </p:txBody>
      </p:sp>
      <p:sp>
        <p:nvSpPr>
          <p:cNvPr id="73" name="TextBox 72">
            <a:extLst>
              <a:ext uri="{FF2B5EF4-FFF2-40B4-BE49-F238E27FC236}">
                <a16:creationId xmlns:a16="http://schemas.microsoft.com/office/drawing/2014/main" id="{8EBFE72B-C5F0-50C6-F71A-13B9AFB542D1}"/>
              </a:ext>
            </a:extLst>
          </p:cNvPr>
          <p:cNvSpPr txBox="1"/>
          <p:nvPr/>
        </p:nvSpPr>
        <p:spPr>
          <a:xfrm>
            <a:off x="2749063" y="1383485"/>
            <a:ext cx="1442831" cy="307777"/>
          </a:xfrm>
          <a:prstGeom prst="rect">
            <a:avLst/>
          </a:prstGeom>
          <a:solidFill>
            <a:schemeClr val="accent4">
              <a:lumMod val="20000"/>
              <a:lumOff val="80000"/>
            </a:schemeClr>
          </a:solidFill>
        </p:spPr>
        <p:txBody>
          <a:bodyPr wrap="none" rtlCol="0">
            <a:spAutoFit/>
          </a:bodyPr>
          <a:lstStyle/>
          <a:p>
            <a:r>
              <a:rPr lang="en-US" sz="1400" dirty="0">
                <a:solidFill>
                  <a:srgbClr val="B3282D"/>
                </a:solidFill>
              </a:rPr>
              <a:t>Physics Modeling</a:t>
            </a:r>
          </a:p>
        </p:txBody>
      </p:sp>
      <p:cxnSp>
        <p:nvCxnSpPr>
          <p:cNvPr id="75" name="Straight Connector 74">
            <a:extLst>
              <a:ext uri="{FF2B5EF4-FFF2-40B4-BE49-F238E27FC236}">
                <a16:creationId xmlns:a16="http://schemas.microsoft.com/office/drawing/2014/main" id="{33C1A60E-2F45-A0AD-31ED-E51ED2F2FC67}"/>
              </a:ext>
            </a:extLst>
          </p:cNvPr>
          <p:cNvCxnSpPr/>
          <p:nvPr/>
        </p:nvCxnSpPr>
        <p:spPr>
          <a:xfrm>
            <a:off x="106135" y="1309005"/>
            <a:ext cx="119797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3AE6DE6C-3055-234F-9804-1BEBBBA5CF4E}"/>
              </a:ext>
            </a:extLst>
          </p:cNvPr>
          <p:cNvCxnSpPr/>
          <p:nvPr/>
        </p:nvCxnSpPr>
        <p:spPr>
          <a:xfrm>
            <a:off x="25971" y="1864540"/>
            <a:ext cx="11979729" cy="0"/>
          </a:xfrm>
          <a:prstGeom prst="line">
            <a:avLst/>
          </a:prstGeom>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7D96B4CE-705D-4CA5-6F07-7BA546FCB21B}"/>
              </a:ext>
            </a:extLst>
          </p:cNvPr>
          <p:cNvSpPr txBox="1"/>
          <p:nvPr/>
        </p:nvSpPr>
        <p:spPr>
          <a:xfrm>
            <a:off x="106135" y="1656187"/>
            <a:ext cx="1742144" cy="369332"/>
          </a:xfrm>
          <a:prstGeom prst="rect">
            <a:avLst/>
          </a:prstGeom>
          <a:solidFill>
            <a:schemeClr val="bg1"/>
          </a:solidFill>
          <a:ln>
            <a:solidFill>
              <a:schemeClr val="accent1"/>
            </a:solidFill>
          </a:ln>
        </p:spPr>
        <p:txBody>
          <a:bodyPr wrap="none" rtlCol="0">
            <a:spAutoFit/>
          </a:bodyPr>
          <a:lstStyle/>
          <a:p>
            <a:r>
              <a:rPr lang="en-US"/>
              <a:t>Experimentation</a:t>
            </a:r>
          </a:p>
        </p:txBody>
      </p:sp>
      <p:sp>
        <p:nvSpPr>
          <p:cNvPr id="78" name="TextBox 77">
            <a:extLst>
              <a:ext uri="{FF2B5EF4-FFF2-40B4-BE49-F238E27FC236}">
                <a16:creationId xmlns:a16="http://schemas.microsoft.com/office/drawing/2014/main" id="{B0A5B0C8-088F-F467-9B23-14E4880F45A2}"/>
              </a:ext>
            </a:extLst>
          </p:cNvPr>
          <p:cNvSpPr txBox="1"/>
          <p:nvPr/>
        </p:nvSpPr>
        <p:spPr>
          <a:xfrm>
            <a:off x="106135" y="1178756"/>
            <a:ext cx="2340192" cy="369332"/>
          </a:xfrm>
          <a:prstGeom prst="rect">
            <a:avLst/>
          </a:prstGeom>
          <a:solidFill>
            <a:schemeClr val="bg1"/>
          </a:solidFill>
          <a:ln>
            <a:solidFill>
              <a:schemeClr val="accent1"/>
            </a:solidFill>
          </a:ln>
        </p:spPr>
        <p:txBody>
          <a:bodyPr wrap="none" rtlCol="0">
            <a:spAutoFit/>
          </a:bodyPr>
          <a:lstStyle/>
          <a:p>
            <a:r>
              <a:rPr lang="en-US"/>
              <a:t>Modeling &amp; Simulation</a:t>
            </a:r>
          </a:p>
        </p:txBody>
      </p:sp>
      <p:sp>
        <p:nvSpPr>
          <p:cNvPr id="79" name="TextBox 78">
            <a:extLst>
              <a:ext uri="{FF2B5EF4-FFF2-40B4-BE49-F238E27FC236}">
                <a16:creationId xmlns:a16="http://schemas.microsoft.com/office/drawing/2014/main" id="{FE79A11F-F839-3B31-8A83-8C70DEB42C9C}"/>
              </a:ext>
            </a:extLst>
          </p:cNvPr>
          <p:cNvSpPr txBox="1"/>
          <p:nvPr/>
        </p:nvSpPr>
        <p:spPr>
          <a:xfrm>
            <a:off x="5355358" y="1383485"/>
            <a:ext cx="1704954" cy="307777"/>
          </a:xfrm>
          <a:prstGeom prst="rect">
            <a:avLst/>
          </a:prstGeom>
          <a:solidFill>
            <a:schemeClr val="accent4">
              <a:lumMod val="20000"/>
              <a:lumOff val="80000"/>
            </a:schemeClr>
          </a:solidFill>
        </p:spPr>
        <p:txBody>
          <a:bodyPr wrap="none" rtlCol="0">
            <a:spAutoFit/>
          </a:bodyPr>
          <a:lstStyle/>
          <a:p>
            <a:r>
              <a:rPr lang="en-US" sz="1400">
                <a:solidFill>
                  <a:srgbClr val="B3282D"/>
                </a:solidFill>
              </a:rPr>
              <a:t>Statistical Simulation</a:t>
            </a:r>
          </a:p>
        </p:txBody>
      </p:sp>
      <p:pic>
        <p:nvPicPr>
          <p:cNvPr id="10" name="Picture 9">
            <a:extLst>
              <a:ext uri="{FF2B5EF4-FFF2-40B4-BE49-F238E27FC236}">
                <a16:creationId xmlns:a16="http://schemas.microsoft.com/office/drawing/2014/main" id="{2CD5F5FF-DD71-B549-A785-E8B57D77B479}"/>
              </a:ext>
            </a:extLst>
          </p:cNvPr>
          <p:cNvPicPr>
            <a:picLocks noChangeAspect="1"/>
          </p:cNvPicPr>
          <p:nvPr/>
        </p:nvPicPr>
        <p:blipFill rotWithShape="1">
          <a:blip r:embed="rId7"/>
          <a:srcRect b="12671"/>
          <a:stretch/>
        </p:blipFill>
        <p:spPr>
          <a:xfrm rot="5400000">
            <a:off x="9371124" y="2098291"/>
            <a:ext cx="2861975" cy="2588605"/>
          </a:xfrm>
          <a:prstGeom prst="rect">
            <a:avLst/>
          </a:prstGeom>
        </p:spPr>
      </p:pic>
      <p:grpSp>
        <p:nvGrpSpPr>
          <p:cNvPr id="8" name="Group 7">
            <a:extLst>
              <a:ext uri="{FF2B5EF4-FFF2-40B4-BE49-F238E27FC236}">
                <a16:creationId xmlns:a16="http://schemas.microsoft.com/office/drawing/2014/main" id="{4ECACAD0-D5DB-DC47-F820-39074DCE61E6}"/>
              </a:ext>
            </a:extLst>
          </p:cNvPr>
          <p:cNvGrpSpPr/>
          <p:nvPr/>
        </p:nvGrpSpPr>
        <p:grpSpPr>
          <a:xfrm>
            <a:off x="133604" y="2007188"/>
            <a:ext cx="4887340" cy="4500285"/>
            <a:chOff x="116020" y="2007188"/>
            <a:chExt cx="4887340" cy="4500285"/>
          </a:xfrm>
        </p:grpSpPr>
        <p:pic>
          <p:nvPicPr>
            <p:cNvPr id="11" name="Google Shape;119;p14">
              <a:extLst>
                <a:ext uri="{FF2B5EF4-FFF2-40B4-BE49-F238E27FC236}">
                  <a16:creationId xmlns:a16="http://schemas.microsoft.com/office/drawing/2014/main" id="{A0F3656E-C11B-AA48-CC9F-374570EE7DFD}"/>
                </a:ext>
              </a:extLst>
            </p:cNvPr>
            <p:cNvPicPr preferRelativeResize="0"/>
            <p:nvPr/>
          </p:nvPicPr>
          <p:blipFill rotWithShape="1">
            <a:blip r:embed="rId8">
              <a:alphaModFix/>
            </a:blip>
            <a:srcRect t="19" b="19"/>
            <a:stretch/>
          </p:blipFill>
          <p:spPr>
            <a:xfrm>
              <a:off x="116020" y="2007188"/>
              <a:ext cx="4887340" cy="4500285"/>
            </a:xfrm>
            <a:prstGeom prst="rect">
              <a:avLst/>
            </a:prstGeom>
            <a:noFill/>
            <a:ln>
              <a:noFill/>
            </a:ln>
          </p:spPr>
        </p:pic>
        <p:sp>
          <p:nvSpPr>
            <p:cNvPr id="12" name="TextBox 11">
              <a:extLst>
                <a:ext uri="{FF2B5EF4-FFF2-40B4-BE49-F238E27FC236}">
                  <a16:creationId xmlns:a16="http://schemas.microsoft.com/office/drawing/2014/main" id="{52D314C7-6EE2-48A2-8D27-3A90F4B91F54}"/>
                </a:ext>
              </a:extLst>
            </p:cNvPr>
            <p:cNvSpPr txBox="1"/>
            <p:nvPr/>
          </p:nvSpPr>
          <p:spPr>
            <a:xfrm>
              <a:off x="3889257" y="2104212"/>
              <a:ext cx="1097280" cy="369332"/>
            </a:xfrm>
            <a:prstGeom prst="rect">
              <a:avLst/>
            </a:prstGeom>
            <a:noFill/>
          </p:spPr>
          <p:txBody>
            <a:bodyPr wrap="square" rtlCol="0">
              <a:spAutoFit/>
            </a:bodyPr>
            <a:lstStyle/>
            <a:p>
              <a:r>
                <a:rPr lang="en-US" dirty="0">
                  <a:solidFill>
                    <a:schemeClr val="bg1"/>
                  </a:solidFill>
                </a:rPr>
                <a:t>XCT Data</a:t>
              </a:r>
            </a:p>
          </p:txBody>
        </p:sp>
        <p:sp>
          <p:nvSpPr>
            <p:cNvPr id="13" name="TextBox 12">
              <a:extLst>
                <a:ext uri="{FF2B5EF4-FFF2-40B4-BE49-F238E27FC236}">
                  <a16:creationId xmlns:a16="http://schemas.microsoft.com/office/drawing/2014/main" id="{04FA072A-0695-1FFC-2015-9D4C31AB741A}"/>
                </a:ext>
              </a:extLst>
            </p:cNvPr>
            <p:cNvSpPr txBox="1"/>
            <p:nvPr/>
          </p:nvSpPr>
          <p:spPr>
            <a:xfrm>
              <a:off x="3664851" y="4520168"/>
              <a:ext cx="1280160" cy="369332"/>
            </a:xfrm>
            <a:prstGeom prst="rect">
              <a:avLst/>
            </a:prstGeom>
            <a:noFill/>
          </p:spPr>
          <p:txBody>
            <a:bodyPr wrap="square" rtlCol="0">
              <a:spAutoFit/>
            </a:bodyPr>
            <a:lstStyle/>
            <a:p>
              <a:r>
                <a:rPr lang="en-US" dirty="0">
                  <a:solidFill>
                    <a:schemeClr val="bg1"/>
                  </a:solidFill>
                </a:rPr>
                <a:t>MPSS Data</a:t>
              </a:r>
            </a:p>
          </p:txBody>
        </p:sp>
      </p:grpSp>
    </p:spTree>
    <p:extLst>
      <p:ext uri="{BB962C8B-B14F-4D97-AF65-F5344CB8AC3E}">
        <p14:creationId xmlns:p14="http://schemas.microsoft.com/office/powerpoint/2010/main" val="23484828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4B23D-3489-11CE-BD45-8525621B0DD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BBE0AFD-1216-40AA-24F6-F49CF00BEBF2}"/>
              </a:ext>
            </a:extLst>
          </p:cNvPr>
          <p:cNvPicPr>
            <a:picLocks noChangeAspect="1"/>
          </p:cNvPicPr>
          <p:nvPr/>
        </p:nvPicPr>
        <p:blipFill>
          <a:blip r:embed="rId2">
            <a:extLst>
              <a:ext uri="{28A0092B-C50C-407E-A947-70E740481C1C}">
                <a14:useLocalDpi xmlns:a14="http://schemas.microsoft.com/office/drawing/2010/main" val="0"/>
              </a:ext>
            </a:extLst>
          </a:blip>
          <a:srcRect l="67598"/>
          <a:stretch/>
        </p:blipFill>
        <p:spPr bwMode="auto">
          <a:xfrm>
            <a:off x="6691647" y="4666203"/>
            <a:ext cx="2404862" cy="1836085"/>
          </a:xfrm>
          <a:prstGeom prst="rect">
            <a:avLst/>
          </a:prstGeom>
          <a:noFill/>
        </p:spPr>
      </p:pic>
      <p:sp>
        <p:nvSpPr>
          <p:cNvPr id="2" name="Title 1">
            <a:extLst>
              <a:ext uri="{FF2B5EF4-FFF2-40B4-BE49-F238E27FC236}">
                <a16:creationId xmlns:a16="http://schemas.microsoft.com/office/drawing/2014/main" id="{0FD2E34E-FA72-3984-A64D-ED242E3B4214}"/>
              </a:ext>
            </a:extLst>
          </p:cNvPr>
          <p:cNvSpPr>
            <a:spLocks noGrp="1"/>
          </p:cNvSpPr>
          <p:nvPr>
            <p:ph type="title"/>
          </p:nvPr>
        </p:nvSpPr>
        <p:spPr/>
        <p:txBody>
          <a:bodyPr/>
          <a:lstStyle/>
          <a:p>
            <a:r>
              <a:rPr lang="en-US" dirty="0"/>
              <a:t>Example: Additive Manufacturing: Opportunities and Challenges</a:t>
            </a:r>
          </a:p>
        </p:txBody>
      </p:sp>
      <p:grpSp>
        <p:nvGrpSpPr>
          <p:cNvPr id="37" name="Google Shape;525;g2727794ea6c_3_170">
            <a:extLst>
              <a:ext uri="{FF2B5EF4-FFF2-40B4-BE49-F238E27FC236}">
                <a16:creationId xmlns:a16="http://schemas.microsoft.com/office/drawing/2014/main" id="{11AE333C-30C7-72E9-E747-E48D592271D0}"/>
              </a:ext>
            </a:extLst>
          </p:cNvPr>
          <p:cNvGrpSpPr/>
          <p:nvPr/>
        </p:nvGrpSpPr>
        <p:grpSpPr>
          <a:xfrm>
            <a:off x="2112197" y="2191107"/>
            <a:ext cx="2293748" cy="2615735"/>
            <a:chOff x="7352590" y="-7034"/>
            <a:chExt cx="4839409" cy="5943599"/>
          </a:xfrm>
        </p:grpSpPr>
        <p:pic>
          <p:nvPicPr>
            <p:cNvPr id="38" name="Google Shape;526;g2727794ea6c_3_170" descr="A grey and blue circular object&#10;&#10;Description automatically generated with medium confidence">
              <a:extLst>
                <a:ext uri="{FF2B5EF4-FFF2-40B4-BE49-F238E27FC236}">
                  <a16:creationId xmlns:a16="http://schemas.microsoft.com/office/drawing/2014/main" id="{446CEB02-5F4F-1636-FA87-52B28358E7CF}"/>
                </a:ext>
              </a:extLst>
            </p:cNvPr>
            <p:cNvPicPr preferRelativeResize="0"/>
            <p:nvPr/>
          </p:nvPicPr>
          <p:blipFill rotWithShape="1">
            <a:blip r:embed="rId3">
              <a:alphaModFix/>
            </a:blip>
            <a:srcRect l="35055" r="33231"/>
            <a:stretch/>
          </p:blipFill>
          <p:spPr>
            <a:xfrm>
              <a:off x="7804142" y="-7034"/>
              <a:ext cx="4387857" cy="5943599"/>
            </a:xfrm>
            <a:prstGeom prst="rect">
              <a:avLst/>
            </a:prstGeom>
            <a:noFill/>
            <a:ln>
              <a:noFill/>
            </a:ln>
          </p:spPr>
        </p:pic>
        <p:sp>
          <p:nvSpPr>
            <p:cNvPr id="39" name="Google Shape;527;g2727794ea6c_3_170">
              <a:extLst>
                <a:ext uri="{FF2B5EF4-FFF2-40B4-BE49-F238E27FC236}">
                  <a16:creationId xmlns:a16="http://schemas.microsoft.com/office/drawing/2014/main" id="{AAF576C8-6131-5B7F-BAA7-CAC1D5C0AFCB}"/>
                </a:ext>
              </a:extLst>
            </p:cNvPr>
            <p:cNvSpPr/>
            <p:nvPr/>
          </p:nvSpPr>
          <p:spPr>
            <a:xfrm>
              <a:off x="7357403" y="351693"/>
              <a:ext cx="4635300" cy="548700"/>
            </a:xfrm>
            <a:prstGeom prst="rect">
              <a:avLst/>
            </a:prstGeom>
            <a:solidFill>
              <a:srgbClr val="FBCE20">
                <a:alpha val="14900"/>
              </a:srgbClr>
            </a:solidFill>
            <a:ln>
              <a:noFill/>
            </a:ln>
          </p:spPr>
          <p:txBody>
            <a:bodyPr spcFirstLastPara="1" wrap="square" lIns="91425" tIns="45700" rIns="91425" bIns="45700" anchor="ctr" anchorCtr="0">
              <a:noAutofit/>
            </a:bodyPr>
            <a:lstStyle/>
            <a:p>
              <a:pPr algn="ctr">
                <a:buClr>
                  <a:srgbClr val="000000"/>
                </a:buClr>
                <a:buFont typeface="Arial"/>
                <a:buNone/>
              </a:pPr>
              <a:endParaRPr sz="900" kern="0">
                <a:solidFill>
                  <a:srgbClr val="FFFFFF"/>
                </a:solidFill>
                <a:ea typeface="Calibri"/>
                <a:cs typeface="Calibri"/>
                <a:sym typeface="Calibri"/>
              </a:endParaRPr>
            </a:p>
          </p:txBody>
        </p:sp>
        <p:sp>
          <p:nvSpPr>
            <p:cNvPr id="40" name="Google Shape;528;g2727794ea6c_3_170">
              <a:extLst>
                <a:ext uri="{FF2B5EF4-FFF2-40B4-BE49-F238E27FC236}">
                  <a16:creationId xmlns:a16="http://schemas.microsoft.com/office/drawing/2014/main" id="{7AC2BE58-8512-51F4-342F-DF15083C94EA}"/>
                </a:ext>
              </a:extLst>
            </p:cNvPr>
            <p:cNvSpPr/>
            <p:nvPr/>
          </p:nvSpPr>
          <p:spPr>
            <a:xfrm>
              <a:off x="7357403" y="893381"/>
              <a:ext cx="4635300" cy="871500"/>
            </a:xfrm>
            <a:prstGeom prst="rect">
              <a:avLst/>
            </a:prstGeom>
            <a:solidFill>
              <a:srgbClr val="00B050">
                <a:alpha val="14900"/>
              </a:srgbClr>
            </a:solidFill>
            <a:ln>
              <a:noFill/>
            </a:ln>
          </p:spPr>
          <p:txBody>
            <a:bodyPr spcFirstLastPara="1" wrap="square" lIns="91425" tIns="45700" rIns="91425" bIns="45700" anchor="ctr" anchorCtr="0">
              <a:noAutofit/>
            </a:bodyPr>
            <a:lstStyle/>
            <a:p>
              <a:pPr algn="ctr">
                <a:buClr>
                  <a:srgbClr val="000000"/>
                </a:buClr>
                <a:buFont typeface="Arial"/>
                <a:buNone/>
              </a:pPr>
              <a:endParaRPr sz="900" kern="0">
                <a:solidFill>
                  <a:srgbClr val="FFFFFF"/>
                </a:solidFill>
                <a:ea typeface="Calibri"/>
                <a:cs typeface="Calibri"/>
                <a:sym typeface="Calibri"/>
              </a:endParaRPr>
            </a:p>
          </p:txBody>
        </p:sp>
        <p:sp>
          <p:nvSpPr>
            <p:cNvPr id="41" name="Google Shape;529;g2727794ea6c_3_170">
              <a:extLst>
                <a:ext uri="{FF2B5EF4-FFF2-40B4-BE49-F238E27FC236}">
                  <a16:creationId xmlns:a16="http://schemas.microsoft.com/office/drawing/2014/main" id="{E351BFBE-ECC5-BDFF-9A40-432569DB580E}"/>
                </a:ext>
              </a:extLst>
            </p:cNvPr>
            <p:cNvSpPr/>
            <p:nvPr/>
          </p:nvSpPr>
          <p:spPr>
            <a:xfrm>
              <a:off x="7357402" y="1484143"/>
              <a:ext cx="4635300" cy="1944900"/>
            </a:xfrm>
            <a:prstGeom prst="rect">
              <a:avLst/>
            </a:prstGeom>
            <a:solidFill>
              <a:srgbClr val="00B0F0">
                <a:alpha val="14900"/>
              </a:srgbClr>
            </a:solidFill>
            <a:ln>
              <a:noFill/>
            </a:ln>
          </p:spPr>
          <p:txBody>
            <a:bodyPr spcFirstLastPara="1" wrap="square" lIns="91425" tIns="45700" rIns="91425" bIns="45700" anchor="ctr" anchorCtr="0">
              <a:noAutofit/>
            </a:bodyPr>
            <a:lstStyle/>
            <a:p>
              <a:pPr algn="ctr">
                <a:buClr>
                  <a:srgbClr val="000000"/>
                </a:buClr>
                <a:buFont typeface="Arial"/>
                <a:buNone/>
              </a:pPr>
              <a:endParaRPr sz="900" kern="0">
                <a:solidFill>
                  <a:srgbClr val="FFFFFF"/>
                </a:solidFill>
                <a:ea typeface="Calibri"/>
                <a:cs typeface="Calibri"/>
                <a:sym typeface="Calibri"/>
              </a:endParaRPr>
            </a:p>
          </p:txBody>
        </p:sp>
        <p:sp>
          <p:nvSpPr>
            <p:cNvPr id="42" name="Google Shape;530;g2727794ea6c_3_170">
              <a:extLst>
                <a:ext uri="{FF2B5EF4-FFF2-40B4-BE49-F238E27FC236}">
                  <a16:creationId xmlns:a16="http://schemas.microsoft.com/office/drawing/2014/main" id="{006B5C60-2330-2E13-5FFD-A94C2D91674E}"/>
                </a:ext>
              </a:extLst>
            </p:cNvPr>
            <p:cNvSpPr/>
            <p:nvPr/>
          </p:nvSpPr>
          <p:spPr>
            <a:xfrm>
              <a:off x="7357401" y="2878231"/>
              <a:ext cx="4635300" cy="2962200"/>
            </a:xfrm>
            <a:prstGeom prst="rect">
              <a:avLst/>
            </a:prstGeom>
            <a:solidFill>
              <a:srgbClr val="A5A5A5">
                <a:alpha val="14900"/>
              </a:srgbClr>
            </a:solidFill>
            <a:ln>
              <a:noFill/>
            </a:ln>
          </p:spPr>
          <p:txBody>
            <a:bodyPr spcFirstLastPara="1" wrap="square" lIns="91425" tIns="45700" rIns="91425" bIns="45700" anchor="ctr" anchorCtr="0">
              <a:noAutofit/>
            </a:bodyPr>
            <a:lstStyle/>
            <a:p>
              <a:pPr algn="ctr">
                <a:buClr>
                  <a:srgbClr val="000000"/>
                </a:buClr>
                <a:buFont typeface="Arial"/>
                <a:buNone/>
              </a:pPr>
              <a:endParaRPr sz="900" kern="0">
                <a:solidFill>
                  <a:srgbClr val="FFFFFF"/>
                </a:solidFill>
                <a:ea typeface="Calibri"/>
                <a:cs typeface="Calibri"/>
                <a:sym typeface="Calibri"/>
              </a:endParaRPr>
            </a:p>
          </p:txBody>
        </p:sp>
        <p:sp>
          <p:nvSpPr>
            <p:cNvPr id="43" name="Google Shape;531;g2727794ea6c_3_170">
              <a:extLst>
                <a:ext uri="{FF2B5EF4-FFF2-40B4-BE49-F238E27FC236}">
                  <a16:creationId xmlns:a16="http://schemas.microsoft.com/office/drawing/2014/main" id="{02D50FC8-B854-98C0-A3AE-854299A22617}"/>
                </a:ext>
              </a:extLst>
            </p:cNvPr>
            <p:cNvSpPr txBox="1"/>
            <p:nvPr/>
          </p:nvSpPr>
          <p:spPr>
            <a:xfrm>
              <a:off x="7357400" y="437870"/>
              <a:ext cx="964612" cy="839121"/>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900" i="1" kern="0">
                  <a:solidFill>
                    <a:srgbClr val="7F7F7F"/>
                  </a:solidFill>
                  <a:ea typeface="Calibri"/>
                  <a:cs typeface="Calibri"/>
                  <a:sym typeface="Calibri"/>
                </a:rPr>
                <a:t>CLSM</a:t>
              </a:r>
              <a:endParaRPr sz="900" kern="0">
                <a:solidFill>
                  <a:srgbClr val="000000"/>
                </a:solidFill>
                <a:latin typeface="Arial"/>
                <a:cs typeface="Arial"/>
                <a:sym typeface="Arial"/>
              </a:endParaRPr>
            </a:p>
          </p:txBody>
        </p:sp>
        <p:sp>
          <p:nvSpPr>
            <p:cNvPr id="44" name="Google Shape;532;g2727794ea6c_3_170">
              <a:extLst>
                <a:ext uri="{FF2B5EF4-FFF2-40B4-BE49-F238E27FC236}">
                  <a16:creationId xmlns:a16="http://schemas.microsoft.com/office/drawing/2014/main" id="{45E9055C-7EB9-3AD2-95AF-02B8CC98F4A4}"/>
                </a:ext>
              </a:extLst>
            </p:cNvPr>
            <p:cNvSpPr txBox="1"/>
            <p:nvPr/>
          </p:nvSpPr>
          <p:spPr>
            <a:xfrm>
              <a:off x="7352590" y="1097972"/>
              <a:ext cx="964612" cy="1153827"/>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900" i="1" kern="0">
                  <a:solidFill>
                    <a:srgbClr val="7F7F7F"/>
                  </a:solidFill>
                  <a:ea typeface="Calibri"/>
                  <a:cs typeface="Calibri"/>
                  <a:sym typeface="Calibri"/>
                </a:rPr>
                <a:t>MPSS</a:t>
              </a:r>
              <a:endParaRPr sz="900" kern="0">
                <a:solidFill>
                  <a:srgbClr val="000000"/>
                </a:solidFill>
                <a:latin typeface="Arial"/>
                <a:cs typeface="Arial"/>
                <a:sym typeface="Arial"/>
              </a:endParaRPr>
            </a:p>
          </p:txBody>
        </p:sp>
        <p:sp>
          <p:nvSpPr>
            <p:cNvPr id="45" name="Google Shape;533;g2727794ea6c_3_170">
              <a:extLst>
                <a:ext uri="{FF2B5EF4-FFF2-40B4-BE49-F238E27FC236}">
                  <a16:creationId xmlns:a16="http://schemas.microsoft.com/office/drawing/2014/main" id="{A857620A-801A-A2C4-38DB-BFABB1C05C5B}"/>
                </a:ext>
              </a:extLst>
            </p:cNvPr>
            <p:cNvSpPr txBox="1"/>
            <p:nvPr/>
          </p:nvSpPr>
          <p:spPr>
            <a:xfrm>
              <a:off x="7354704" y="2325329"/>
              <a:ext cx="964612" cy="839121"/>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900" i="1" kern="0">
                  <a:solidFill>
                    <a:srgbClr val="7F7F7F"/>
                  </a:solidFill>
                  <a:ea typeface="Calibri"/>
                  <a:cs typeface="Calibri"/>
                  <a:sym typeface="Calibri"/>
                </a:rPr>
                <a:t>XCT</a:t>
              </a:r>
              <a:endParaRPr sz="900" kern="0">
                <a:solidFill>
                  <a:srgbClr val="000000"/>
                </a:solidFill>
                <a:latin typeface="Arial"/>
                <a:cs typeface="Arial"/>
                <a:sym typeface="Arial"/>
              </a:endParaRPr>
            </a:p>
          </p:txBody>
        </p:sp>
        <p:sp>
          <p:nvSpPr>
            <p:cNvPr id="46" name="Google Shape;534;g2727794ea6c_3_170">
              <a:extLst>
                <a:ext uri="{FF2B5EF4-FFF2-40B4-BE49-F238E27FC236}">
                  <a16:creationId xmlns:a16="http://schemas.microsoft.com/office/drawing/2014/main" id="{66694868-8C53-132C-18B9-D8A0AD35C149}"/>
                </a:ext>
              </a:extLst>
            </p:cNvPr>
            <p:cNvSpPr txBox="1"/>
            <p:nvPr/>
          </p:nvSpPr>
          <p:spPr>
            <a:xfrm>
              <a:off x="7357398" y="4156513"/>
              <a:ext cx="964612" cy="1153827"/>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900" i="1" kern="0">
                  <a:solidFill>
                    <a:srgbClr val="7F7F7F"/>
                  </a:solidFill>
                  <a:ea typeface="Calibri"/>
                  <a:cs typeface="Calibri"/>
                  <a:sym typeface="Calibri"/>
                </a:rPr>
                <a:t>CAD</a:t>
              </a:r>
              <a:endParaRPr sz="900" kern="0">
                <a:solidFill>
                  <a:srgbClr val="000000"/>
                </a:solidFill>
                <a:latin typeface="Arial"/>
                <a:cs typeface="Arial"/>
                <a:sym typeface="Arial"/>
              </a:endParaRPr>
            </a:p>
          </p:txBody>
        </p:sp>
      </p:grpSp>
      <p:pic>
        <p:nvPicPr>
          <p:cNvPr id="29" name="Picture 2" descr="Diagram, engineering drawing&#10;&#10;Description automatically generated">
            <a:extLst>
              <a:ext uri="{FF2B5EF4-FFF2-40B4-BE49-F238E27FC236}">
                <a16:creationId xmlns:a16="http://schemas.microsoft.com/office/drawing/2014/main" id="{84175A2F-535D-3EB0-3D91-0E5544A2B6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82" t="7686" r="43041" b="32609"/>
          <a:stretch/>
        </p:blipFill>
        <p:spPr bwMode="auto">
          <a:xfrm>
            <a:off x="473056" y="3262542"/>
            <a:ext cx="1028541" cy="10365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FA80007F-A2F7-ED7F-165B-83743C6F103C}"/>
              </a:ext>
            </a:extLst>
          </p:cNvPr>
          <p:cNvSpPr txBox="1"/>
          <p:nvPr/>
        </p:nvSpPr>
        <p:spPr>
          <a:xfrm>
            <a:off x="103244" y="1973175"/>
            <a:ext cx="1950855" cy="369332"/>
          </a:xfrm>
          <a:prstGeom prst="rect">
            <a:avLst/>
          </a:prstGeom>
          <a:noFill/>
        </p:spPr>
        <p:txBody>
          <a:bodyPr wrap="none" rtlCol="0">
            <a:spAutoFit/>
          </a:bodyPr>
          <a:lstStyle/>
          <a:p>
            <a:r>
              <a:rPr lang="en-US" dirty="0"/>
              <a:t>Specimen Creation</a:t>
            </a:r>
          </a:p>
        </p:txBody>
      </p:sp>
      <p:sp>
        <p:nvSpPr>
          <p:cNvPr id="31" name="TextBox 30">
            <a:extLst>
              <a:ext uri="{FF2B5EF4-FFF2-40B4-BE49-F238E27FC236}">
                <a16:creationId xmlns:a16="http://schemas.microsoft.com/office/drawing/2014/main" id="{0C3C0E50-0EAF-493D-21ED-4D29A04FDC43}"/>
              </a:ext>
            </a:extLst>
          </p:cNvPr>
          <p:cNvSpPr txBox="1"/>
          <p:nvPr/>
        </p:nvSpPr>
        <p:spPr>
          <a:xfrm>
            <a:off x="2353646" y="1973175"/>
            <a:ext cx="1717008" cy="369332"/>
          </a:xfrm>
          <a:prstGeom prst="rect">
            <a:avLst/>
          </a:prstGeom>
          <a:noFill/>
        </p:spPr>
        <p:txBody>
          <a:bodyPr wrap="none" rtlCol="0">
            <a:spAutoFit/>
          </a:bodyPr>
          <a:lstStyle/>
          <a:p>
            <a:r>
              <a:rPr lang="en-US" dirty="0"/>
              <a:t>Data Acquisition</a:t>
            </a:r>
          </a:p>
        </p:txBody>
      </p:sp>
      <p:sp>
        <p:nvSpPr>
          <p:cNvPr id="36" name="TextBox 35">
            <a:extLst>
              <a:ext uri="{FF2B5EF4-FFF2-40B4-BE49-F238E27FC236}">
                <a16:creationId xmlns:a16="http://schemas.microsoft.com/office/drawing/2014/main" id="{AB356D65-E238-7FEF-60A4-83F686C73048}"/>
              </a:ext>
            </a:extLst>
          </p:cNvPr>
          <p:cNvSpPr txBox="1"/>
          <p:nvPr/>
        </p:nvSpPr>
        <p:spPr>
          <a:xfrm>
            <a:off x="9290623" y="1285057"/>
            <a:ext cx="2866445" cy="600164"/>
          </a:xfrm>
          <a:prstGeom prst="rect">
            <a:avLst/>
          </a:prstGeom>
          <a:noFill/>
          <a:ln>
            <a:solidFill>
              <a:schemeClr val="accent1"/>
            </a:solidFill>
          </a:ln>
        </p:spPr>
        <p:txBody>
          <a:bodyPr wrap="square" rtlCol="0">
            <a:spAutoFit/>
          </a:bodyPr>
          <a:lstStyle/>
          <a:p>
            <a:r>
              <a:rPr lang="en-US" sz="1100" dirty="0"/>
              <a:t>MPSS – Mechanical Polishing Serial Sectioning</a:t>
            </a:r>
          </a:p>
          <a:p>
            <a:r>
              <a:rPr lang="en-US" sz="1100" dirty="0"/>
              <a:t>XCT – X-ray Computed Tomography</a:t>
            </a:r>
          </a:p>
          <a:p>
            <a:r>
              <a:rPr lang="en-US" sz="1100" dirty="0"/>
              <a:t>CLSM – Confocal Laser Scanning Microscopy</a:t>
            </a:r>
          </a:p>
        </p:txBody>
      </p:sp>
      <p:grpSp>
        <p:nvGrpSpPr>
          <p:cNvPr id="51" name="Group 50">
            <a:extLst>
              <a:ext uri="{FF2B5EF4-FFF2-40B4-BE49-F238E27FC236}">
                <a16:creationId xmlns:a16="http://schemas.microsoft.com/office/drawing/2014/main" id="{41DD8A53-A233-9899-30C4-A85B513921FC}"/>
              </a:ext>
            </a:extLst>
          </p:cNvPr>
          <p:cNvGrpSpPr/>
          <p:nvPr/>
        </p:nvGrpSpPr>
        <p:grpSpPr>
          <a:xfrm>
            <a:off x="6059783" y="2296289"/>
            <a:ext cx="1126373" cy="1132712"/>
            <a:chOff x="7439873" y="2803199"/>
            <a:chExt cx="1371631" cy="1377757"/>
          </a:xfrm>
        </p:grpSpPr>
        <p:pic>
          <p:nvPicPr>
            <p:cNvPr id="52" name="Google Shape;175;p5">
              <a:extLst>
                <a:ext uri="{FF2B5EF4-FFF2-40B4-BE49-F238E27FC236}">
                  <a16:creationId xmlns:a16="http://schemas.microsoft.com/office/drawing/2014/main" id="{A29FCCF9-BB8E-DF83-3C6B-B9325F255202}"/>
                </a:ext>
              </a:extLst>
            </p:cNvPr>
            <p:cNvPicPr preferRelativeResize="0">
              <a:picLocks noChangeAspect="1"/>
            </p:cNvPicPr>
            <p:nvPr/>
          </p:nvPicPr>
          <p:blipFill rotWithShape="1">
            <a:blip r:embed="rId5">
              <a:alphaModFix/>
            </a:blip>
            <a:srcRect/>
            <a:stretch/>
          </p:blipFill>
          <p:spPr>
            <a:xfrm>
              <a:off x="7439873" y="2803199"/>
              <a:ext cx="671660" cy="685800"/>
            </a:xfrm>
            <a:prstGeom prst="rect">
              <a:avLst/>
            </a:prstGeom>
            <a:noFill/>
            <a:ln w="3175">
              <a:solidFill>
                <a:schemeClr val="tx1"/>
              </a:solidFill>
            </a:ln>
          </p:spPr>
        </p:pic>
        <p:pic>
          <p:nvPicPr>
            <p:cNvPr id="53" name="Picture 52">
              <a:extLst>
                <a:ext uri="{FF2B5EF4-FFF2-40B4-BE49-F238E27FC236}">
                  <a16:creationId xmlns:a16="http://schemas.microsoft.com/office/drawing/2014/main" id="{04FEECE0-D93F-1752-BDB5-4F364F60F42F}"/>
                </a:ext>
              </a:extLst>
            </p:cNvPr>
            <p:cNvPicPr>
              <a:picLocks noChangeAspect="1"/>
            </p:cNvPicPr>
            <p:nvPr/>
          </p:nvPicPr>
          <p:blipFill>
            <a:blip r:embed="rId6"/>
            <a:stretch>
              <a:fillRect/>
            </a:stretch>
          </p:blipFill>
          <p:spPr>
            <a:xfrm>
              <a:off x="8119923" y="2803199"/>
              <a:ext cx="685800" cy="685800"/>
            </a:xfrm>
            <a:prstGeom prst="rect">
              <a:avLst/>
            </a:prstGeom>
            <a:ln w="3175">
              <a:solidFill>
                <a:schemeClr val="tx1"/>
              </a:solidFill>
            </a:ln>
          </p:spPr>
        </p:pic>
        <p:pic>
          <p:nvPicPr>
            <p:cNvPr id="54" name="Picture 53">
              <a:extLst>
                <a:ext uri="{FF2B5EF4-FFF2-40B4-BE49-F238E27FC236}">
                  <a16:creationId xmlns:a16="http://schemas.microsoft.com/office/drawing/2014/main" id="{693DF888-12BC-D394-DB71-FD12280AE4A7}"/>
                </a:ext>
              </a:extLst>
            </p:cNvPr>
            <p:cNvPicPr>
              <a:picLocks noChangeAspect="1"/>
            </p:cNvPicPr>
            <p:nvPr/>
          </p:nvPicPr>
          <p:blipFill rotWithShape="1">
            <a:blip r:embed="rId7">
              <a:extLst>
                <a:ext uri="{28A0092B-C50C-407E-A947-70E740481C1C}">
                  <a14:useLocalDpi xmlns:a14="http://schemas.microsoft.com/office/drawing/2010/main" val="0"/>
                </a:ext>
              </a:extLst>
            </a:blip>
            <a:srcRect r="39235"/>
            <a:stretch/>
          </p:blipFill>
          <p:spPr>
            <a:xfrm>
              <a:off x="7447073" y="3493842"/>
              <a:ext cx="519536" cy="685800"/>
            </a:xfrm>
            <a:prstGeom prst="rect">
              <a:avLst/>
            </a:prstGeom>
            <a:ln w="3175">
              <a:solidFill>
                <a:schemeClr val="tx1"/>
              </a:solidFill>
            </a:ln>
          </p:spPr>
        </p:pic>
        <p:pic>
          <p:nvPicPr>
            <p:cNvPr id="55" name="Picture 54">
              <a:extLst>
                <a:ext uri="{FF2B5EF4-FFF2-40B4-BE49-F238E27FC236}">
                  <a16:creationId xmlns:a16="http://schemas.microsoft.com/office/drawing/2014/main" id="{226B0488-10CE-8DA3-005D-F775C1BE4EFF}"/>
                </a:ext>
              </a:extLst>
            </p:cNvPr>
            <p:cNvPicPr>
              <a:picLocks noChangeAspect="1"/>
            </p:cNvPicPr>
            <p:nvPr/>
          </p:nvPicPr>
          <p:blipFill rotWithShape="1">
            <a:blip r:embed="rId8">
              <a:extLst>
                <a:ext uri="{28A0092B-C50C-407E-A947-70E740481C1C}">
                  <a14:useLocalDpi xmlns:a14="http://schemas.microsoft.com/office/drawing/2010/main" val="0"/>
                </a:ext>
              </a:extLst>
            </a:blip>
            <a:srcRect l="4563"/>
            <a:stretch/>
          </p:blipFill>
          <p:spPr>
            <a:xfrm>
              <a:off x="7939719" y="3495156"/>
              <a:ext cx="871785" cy="685800"/>
            </a:xfrm>
            <a:prstGeom prst="rect">
              <a:avLst/>
            </a:prstGeom>
            <a:ln w="3175">
              <a:solidFill>
                <a:schemeClr val="tx1"/>
              </a:solidFill>
            </a:ln>
          </p:spPr>
        </p:pic>
      </p:grpSp>
      <p:sp>
        <p:nvSpPr>
          <p:cNvPr id="56" name="TextBox 55">
            <a:extLst>
              <a:ext uri="{FF2B5EF4-FFF2-40B4-BE49-F238E27FC236}">
                <a16:creationId xmlns:a16="http://schemas.microsoft.com/office/drawing/2014/main" id="{A3EAE5F3-8C74-0A53-A166-20860879C7E4}"/>
              </a:ext>
            </a:extLst>
          </p:cNvPr>
          <p:cNvSpPr txBox="1"/>
          <p:nvPr/>
        </p:nvSpPr>
        <p:spPr>
          <a:xfrm>
            <a:off x="5816430" y="1973175"/>
            <a:ext cx="1666803" cy="369332"/>
          </a:xfrm>
          <a:prstGeom prst="rect">
            <a:avLst/>
          </a:prstGeom>
          <a:noFill/>
        </p:spPr>
        <p:txBody>
          <a:bodyPr wrap="none" rtlCol="0">
            <a:spAutoFit/>
          </a:bodyPr>
          <a:lstStyle/>
          <a:p>
            <a:r>
              <a:rPr lang="en-US"/>
              <a:t>Data Processing</a:t>
            </a:r>
          </a:p>
        </p:txBody>
      </p:sp>
      <p:sp>
        <p:nvSpPr>
          <p:cNvPr id="57" name="TextBox 56">
            <a:extLst>
              <a:ext uri="{FF2B5EF4-FFF2-40B4-BE49-F238E27FC236}">
                <a16:creationId xmlns:a16="http://schemas.microsoft.com/office/drawing/2014/main" id="{1E4826A3-9E5C-F9FC-4219-865B2F0B682D}"/>
              </a:ext>
            </a:extLst>
          </p:cNvPr>
          <p:cNvSpPr txBox="1"/>
          <p:nvPr/>
        </p:nvSpPr>
        <p:spPr>
          <a:xfrm>
            <a:off x="5385932" y="3457452"/>
            <a:ext cx="2397708" cy="307777"/>
          </a:xfrm>
          <a:prstGeom prst="rect">
            <a:avLst/>
          </a:prstGeom>
          <a:solidFill>
            <a:schemeClr val="accent1">
              <a:lumMod val="20000"/>
              <a:lumOff val="80000"/>
            </a:schemeClr>
          </a:solidFill>
        </p:spPr>
        <p:txBody>
          <a:bodyPr wrap="none" rtlCol="0">
            <a:spAutoFit/>
          </a:bodyPr>
          <a:lstStyle/>
          <a:p>
            <a:r>
              <a:rPr lang="en-US" sz="1400" dirty="0"/>
              <a:t>Segmentation (within dataset)</a:t>
            </a:r>
          </a:p>
        </p:txBody>
      </p:sp>
      <p:sp>
        <p:nvSpPr>
          <p:cNvPr id="58" name="TextBox 57">
            <a:extLst>
              <a:ext uri="{FF2B5EF4-FFF2-40B4-BE49-F238E27FC236}">
                <a16:creationId xmlns:a16="http://schemas.microsoft.com/office/drawing/2014/main" id="{D6A5C880-941C-A2C4-B3F8-00A9A63F90E3}"/>
              </a:ext>
            </a:extLst>
          </p:cNvPr>
          <p:cNvSpPr txBox="1"/>
          <p:nvPr/>
        </p:nvSpPr>
        <p:spPr>
          <a:xfrm>
            <a:off x="8548917" y="1973175"/>
            <a:ext cx="2256002" cy="369332"/>
          </a:xfrm>
          <a:prstGeom prst="rect">
            <a:avLst/>
          </a:prstGeom>
          <a:noFill/>
        </p:spPr>
        <p:txBody>
          <a:bodyPr wrap="none" rtlCol="0">
            <a:spAutoFit/>
          </a:bodyPr>
          <a:lstStyle/>
          <a:p>
            <a:r>
              <a:rPr lang="en-US"/>
              <a:t>Reliability Assessment</a:t>
            </a:r>
          </a:p>
        </p:txBody>
      </p:sp>
      <p:sp>
        <p:nvSpPr>
          <p:cNvPr id="62" name="TextBox 61">
            <a:extLst>
              <a:ext uri="{FF2B5EF4-FFF2-40B4-BE49-F238E27FC236}">
                <a16:creationId xmlns:a16="http://schemas.microsoft.com/office/drawing/2014/main" id="{2A6591CE-BF56-0CEC-7068-807F35E1A2BB}"/>
              </a:ext>
            </a:extLst>
          </p:cNvPr>
          <p:cNvSpPr txBox="1"/>
          <p:nvPr/>
        </p:nvSpPr>
        <p:spPr>
          <a:xfrm>
            <a:off x="5158883" y="4094814"/>
            <a:ext cx="2922338" cy="307777"/>
          </a:xfrm>
          <a:prstGeom prst="rect">
            <a:avLst/>
          </a:prstGeom>
          <a:solidFill>
            <a:schemeClr val="accent4">
              <a:lumMod val="20000"/>
              <a:lumOff val="80000"/>
            </a:schemeClr>
          </a:solidFill>
        </p:spPr>
        <p:txBody>
          <a:bodyPr wrap="none" rtlCol="0">
            <a:spAutoFit/>
          </a:bodyPr>
          <a:lstStyle/>
          <a:p>
            <a:r>
              <a:rPr lang="en-US" sz="1400" dirty="0">
                <a:solidFill>
                  <a:srgbClr val="B3282D"/>
                </a:solidFill>
              </a:rPr>
              <a:t>Feature Matching (between datasets)</a:t>
            </a:r>
          </a:p>
        </p:txBody>
      </p:sp>
      <p:sp>
        <p:nvSpPr>
          <p:cNvPr id="63" name="TextBox 62">
            <a:extLst>
              <a:ext uri="{FF2B5EF4-FFF2-40B4-BE49-F238E27FC236}">
                <a16:creationId xmlns:a16="http://schemas.microsoft.com/office/drawing/2014/main" id="{C4DA7A52-B527-4966-50ED-ACA2D1179725}"/>
              </a:ext>
            </a:extLst>
          </p:cNvPr>
          <p:cNvSpPr txBox="1"/>
          <p:nvPr/>
        </p:nvSpPr>
        <p:spPr>
          <a:xfrm>
            <a:off x="5329571" y="3776133"/>
            <a:ext cx="2510431" cy="307777"/>
          </a:xfrm>
          <a:prstGeom prst="rect">
            <a:avLst/>
          </a:prstGeom>
          <a:solidFill>
            <a:schemeClr val="accent3">
              <a:lumMod val="20000"/>
              <a:lumOff val="80000"/>
            </a:schemeClr>
          </a:solidFill>
        </p:spPr>
        <p:txBody>
          <a:bodyPr wrap="none" rtlCol="0">
            <a:spAutoFit/>
          </a:bodyPr>
          <a:lstStyle/>
          <a:p>
            <a:r>
              <a:rPr lang="en-US" sz="1400" dirty="0"/>
              <a:t>Registration (between datasets)</a:t>
            </a:r>
          </a:p>
        </p:txBody>
      </p:sp>
      <p:sp>
        <p:nvSpPr>
          <p:cNvPr id="65" name="TextBox 64">
            <a:extLst>
              <a:ext uri="{FF2B5EF4-FFF2-40B4-BE49-F238E27FC236}">
                <a16:creationId xmlns:a16="http://schemas.microsoft.com/office/drawing/2014/main" id="{ACE065F7-AAF1-789C-C351-FF9A63DF5AF4}"/>
              </a:ext>
            </a:extLst>
          </p:cNvPr>
          <p:cNvSpPr txBox="1"/>
          <p:nvPr/>
        </p:nvSpPr>
        <p:spPr>
          <a:xfrm>
            <a:off x="8556635" y="2288964"/>
            <a:ext cx="2202141" cy="307777"/>
          </a:xfrm>
          <a:prstGeom prst="rect">
            <a:avLst/>
          </a:prstGeom>
          <a:solidFill>
            <a:schemeClr val="accent4">
              <a:lumMod val="20000"/>
              <a:lumOff val="80000"/>
            </a:schemeClr>
          </a:solidFill>
        </p:spPr>
        <p:txBody>
          <a:bodyPr wrap="none" rtlCol="0">
            <a:spAutoFit/>
          </a:bodyPr>
          <a:lstStyle/>
          <a:p>
            <a:r>
              <a:rPr lang="en-US" sz="1400" dirty="0">
                <a:solidFill>
                  <a:srgbClr val="B3282D"/>
                </a:solidFill>
              </a:rPr>
              <a:t>Detection &amp; Sizing Statistics</a:t>
            </a:r>
          </a:p>
        </p:txBody>
      </p:sp>
      <p:sp>
        <p:nvSpPr>
          <p:cNvPr id="73" name="TextBox 72">
            <a:extLst>
              <a:ext uri="{FF2B5EF4-FFF2-40B4-BE49-F238E27FC236}">
                <a16:creationId xmlns:a16="http://schemas.microsoft.com/office/drawing/2014/main" id="{6C7484E6-AFAD-6494-95DC-F5ED0D839EB0}"/>
              </a:ext>
            </a:extLst>
          </p:cNvPr>
          <p:cNvSpPr txBox="1"/>
          <p:nvPr/>
        </p:nvSpPr>
        <p:spPr>
          <a:xfrm>
            <a:off x="2749063" y="1383485"/>
            <a:ext cx="1442831" cy="307777"/>
          </a:xfrm>
          <a:prstGeom prst="rect">
            <a:avLst/>
          </a:prstGeom>
          <a:solidFill>
            <a:schemeClr val="accent4">
              <a:lumMod val="20000"/>
              <a:lumOff val="80000"/>
            </a:schemeClr>
          </a:solidFill>
        </p:spPr>
        <p:txBody>
          <a:bodyPr wrap="none" rtlCol="0">
            <a:spAutoFit/>
          </a:bodyPr>
          <a:lstStyle/>
          <a:p>
            <a:r>
              <a:rPr lang="en-US" sz="1400" dirty="0">
                <a:solidFill>
                  <a:srgbClr val="B3282D"/>
                </a:solidFill>
              </a:rPr>
              <a:t>Physics Modeling</a:t>
            </a:r>
          </a:p>
        </p:txBody>
      </p:sp>
      <p:cxnSp>
        <p:nvCxnSpPr>
          <p:cNvPr id="75" name="Straight Connector 74">
            <a:extLst>
              <a:ext uri="{FF2B5EF4-FFF2-40B4-BE49-F238E27FC236}">
                <a16:creationId xmlns:a16="http://schemas.microsoft.com/office/drawing/2014/main" id="{074D2DAF-9553-6F25-E040-10B7C55B9758}"/>
              </a:ext>
            </a:extLst>
          </p:cNvPr>
          <p:cNvCxnSpPr/>
          <p:nvPr/>
        </p:nvCxnSpPr>
        <p:spPr>
          <a:xfrm>
            <a:off x="106135" y="1309005"/>
            <a:ext cx="119797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9312A934-F7E5-EB64-DA1B-8D96479FF035}"/>
              </a:ext>
            </a:extLst>
          </p:cNvPr>
          <p:cNvCxnSpPr/>
          <p:nvPr/>
        </p:nvCxnSpPr>
        <p:spPr>
          <a:xfrm>
            <a:off x="25971" y="1864540"/>
            <a:ext cx="11979729" cy="0"/>
          </a:xfrm>
          <a:prstGeom prst="line">
            <a:avLst/>
          </a:prstGeom>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F06EB49A-9B3B-CF1A-753C-E165AA29E6C9}"/>
              </a:ext>
            </a:extLst>
          </p:cNvPr>
          <p:cNvSpPr txBox="1"/>
          <p:nvPr/>
        </p:nvSpPr>
        <p:spPr>
          <a:xfrm>
            <a:off x="106135" y="1656187"/>
            <a:ext cx="1742144" cy="369332"/>
          </a:xfrm>
          <a:prstGeom prst="rect">
            <a:avLst/>
          </a:prstGeom>
          <a:solidFill>
            <a:schemeClr val="bg1"/>
          </a:solidFill>
          <a:ln>
            <a:solidFill>
              <a:schemeClr val="accent1"/>
            </a:solidFill>
          </a:ln>
        </p:spPr>
        <p:txBody>
          <a:bodyPr wrap="none" rtlCol="0">
            <a:spAutoFit/>
          </a:bodyPr>
          <a:lstStyle/>
          <a:p>
            <a:r>
              <a:rPr lang="en-US"/>
              <a:t>Experimentation</a:t>
            </a:r>
          </a:p>
        </p:txBody>
      </p:sp>
      <p:sp>
        <p:nvSpPr>
          <p:cNvPr id="78" name="TextBox 77">
            <a:extLst>
              <a:ext uri="{FF2B5EF4-FFF2-40B4-BE49-F238E27FC236}">
                <a16:creationId xmlns:a16="http://schemas.microsoft.com/office/drawing/2014/main" id="{2A60BCD7-3912-41DC-29A2-FF5ED5C72069}"/>
              </a:ext>
            </a:extLst>
          </p:cNvPr>
          <p:cNvSpPr txBox="1"/>
          <p:nvPr/>
        </p:nvSpPr>
        <p:spPr>
          <a:xfrm>
            <a:off x="106135" y="1178756"/>
            <a:ext cx="2340192" cy="369332"/>
          </a:xfrm>
          <a:prstGeom prst="rect">
            <a:avLst/>
          </a:prstGeom>
          <a:solidFill>
            <a:schemeClr val="bg1"/>
          </a:solidFill>
          <a:ln>
            <a:solidFill>
              <a:schemeClr val="accent1"/>
            </a:solidFill>
          </a:ln>
        </p:spPr>
        <p:txBody>
          <a:bodyPr wrap="none" rtlCol="0">
            <a:spAutoFit/>
          </a:bodyPr>
          <a:lstStyle/>
          <a:p>
            <a:r>
              <a:rPr lang="en-US"/>
              <a:t>Modeling &amp; Simulation</a:t>
            </a:r>
          </a:p>
        </p:txBody>
      </p:sp>
      <p:sp>
        <p:nvSpPr>
          <p:cNvPr id="79" name="TextBox 78">
            <a:extLst>
              <a:ext uri="{FF2B5EF4-FFF2-40B4-BE49-F238E27FC236}">
                <a16:creationId xmlns:a16="http://schemas.microsoft.com/office/drawing/2014/main" id="{8D53CCE0-ACC2-1E19-17D8-C236C079A81B}"/>
              </a:ext>
            </a:extLst>
          </p:cNvPr>
          <p:cNvSpPr txBox="1"/>
          <p:nvPr/>
        </p:nvSpPr>
        <p:spPr>
          <a:xfrm>
            <a:off x="5355358" y="1383485"/>
            <a:ext cx="1704954" cy="307777"/>
          </a:xfrm>
          <a:prstGeom prst="rect">
            <a:avLst/>
          </a:prstGeom>
          <a:solidFill>
            <a:schemeClr val="accent4">
              <a:lumMod val="20000"/>
              <a:lumOff val="80000"/>
            </a:schemeClr>
          </a:solidFill>
        </p:spPr>
        <p:txBody>
          <a:bodyPr wrap="none" rtlCol="0">
            <a:spAutoFit/>
          </a:bodyPr>
          <a:lstStyle/>
          <a:p>
            <a:r>
              <a:rPr lang="en-US" sz="1400">
                <a:solidFill>
                  <a:srgbClr val="B3282D"/>
                </a:solidFill>
              </a:rPr>
              <a:t>Statistical Simulation</a:t>
            </a:r>
          </a:p>
        </p:txBody>
      </p:sp>
      <p:pic>
        <p:nvPicPr>
          <p:cNvPr id="28" name="Picture 27">
            <a:extLst>
              <a:ext uri="{FF2B5EF4-FFF2-40B4-BE49-F238E27FC236}">
                <a16:creationId xmlns:a16="http://schemas.microsoft.com/office/drawing/2014/main" id="{1E2E4ABA-DEF5-2859-223F-E149363BD860}"/>
              </a:ext>
            </a:extLst>
          </p:cNvPr>
          <p:cNvPicPr>
            <a:picLocks noChangeAspect="1"/>
          </p:cNvPicPr>
          <p:nvPr/>
        </p:nvPicPr>
        <p:blipFill rotWithShape="1">
          <a:blip r:embed="rId9"/>
          <a:srcRect l="26286" t="30977" r="32721" b="40808"/>
          <a:stretch/>
        </p:blipFill>
        <p:spPr>
          <a:xfrm>
            <a:off x="161342" y="2318496"/>
            <a:ext cx="1783593" cy="920696"/>
          </a:xfrm>
          <a:prstGeom prst="rect">
            <a:avLst/>
          </a:prstGeom>
          <a:ln>
            <a:solidFill>
              <a:schemeClr val="tx1"/>
            </a:solidFill>
          </a:ln>
        </p:spPr>
      </p:pic>
      <p:pic>
        <p:nvPicPr>
          <p:cNvPr id="3" name="Google Shape;106;p14">
            <a:extLst>
              <a:ext uri="{FF2B5EF4-FFF2-40B4-BE49-F238E27FC236}">
                <a16:creationId xmlns:a16="http://schemas.microsoft.com/office/drawing/2014/main" id="{66EAFAD0-F4AD-0832-65E0-9E42020F9102}"/>
              </a:ext>
            </a:extLst>
          </p:cNvPr>
          <p:cNvPicPr preferRelativeResize="0">
            <a:picLocks noChangeAspect="1"/>
          </p:cNvPicPr>
          <p:nvPr/>
        </p:nvPicPr>
        <p:blipFill>
          <a:blip r:embed="rId10">
            <a:alphaModFix/>
          </a:blip>
          <a:stretch>
            <a:fillRect/>
          </a:stretch>
        </p:blipFill>
        <p:spPr>
          <a:xfrm>
            <a:off x="1792933" y="4758511"/>
            <a:ext cx="985912" cy="1500824"/>
          </a:xfrm>
          <a:prstGeom prst="rect">
            <a:avLst/>
          </a:prstGeom>
          <a:noFill/>
          <a:ln>
            <a:noFill/>
          </a:ln>
        </p:spPr>
      </p:pic>
      <p:pic>
        <p:nvPicPr>
          <p:cNvPr id="4" name="Google Shape;108;p14">
            <a:extLst>
              <a:ext uri="{FF2B5EF4-FFF2-40B4-BE49-F238E27FC236}">
                <a16:creationId xmlns:a16="http://schemas.microsoft.com/office/drawing/2014/main" id="{BBCB1773-CF2A-09F1-2387-698EDAE65BF7}"/>
              </a:ext>
            </a:extLst>
          </p:cNvPr>
          <p:cNvPicPr preferRelativeResize="0">
            <a:picLocks noChangeAspect="1"/>
          </p:cNvPicPr>
          <p:nvPr/>
        </p:nvPicPr>
        <p:blipFill>
          <a:blip r:embed="rId11">
            <a:alphaModFix/>
          </a:blip>
          <a:stretch>
            <a:fillRect/>
          </a:stretch>
        </p:blipFill>
        <p:spPr>
          <a:xfrm>
            <a:off x="2684191" y="4801005"/>
            <a:ext cx="1926819" cy="1177494"/>
          </a:xfrm>
          <a:prstGeom prst="rect">
            <a:avLst/>
          </a:prstGeom>
          <a:noFill/>
          <a:ln>
            <a:noFill/>
          </a:ln>
        </p:spPr>
      </p:pic>
      <p:sp>
        <p:nvSpPr>
          <p:cNvPr id="5" name="Google Shape;109;p14">
            <a:extLst>
              <a:ext uri="{FF2B5EF4-FFF2-40B4-BE49-F238E27FC236}">
                <a16:creationId xmlns:a16="http://schemas.microsoft.com/office/drawing/2014/main" id="{956D795B-0910-E463-1133-1155ECC3A104}"/>
              </a:ext>
            </a:extLst>
          </p:cNvPr>
          <p:cNvSpPr txBox="1"/>
          <p:nvPr/>
        </p:nvSpPr>
        <p:spPr>
          <a:xfrm>
            <a:off x="2466718" y="5862083"/>
            <a:ext cx="2278050" cy="615513"/>
          </a:xfrm>
          <a:prstGeom prst="rect">
            <a:avLst/>
          </a:prstGeom>
          <a:noFill/>
          <a:ln>
            <a:noFill/>
          </a:ln>
        </p:spPr>
        <p:txBody>
          <a:bodyPr spcFirstLastPara="1" wrap="square" lIns="121900" tIns="121900" rIns="121900" bIns="121900" anchor="t" anchorCtr="0">
            <a:spAutoFit/>
          </a:bodyPr>
          <a:lstStyle/>
          <a:p>
            <a:pPr algn="ctr"/>
            <a:r>
              <a:rPr lang="en" sz="1200" dirty="0"/>
              <a:t>Automated Mechanical Polishing </a:t>
            </a:r>
            <a:br>
              <a:rPr lang="en" sz="1200" dirty="0"/>
            </a:br>
            <a:r>
              <a:rPr lang="en" sz="1200" dirty="0"/>
              <a:t>Serial Sectioning (Ground Truth)</a:t>
            </a:r>
            <a:endParaRPr sz="1200" dirty="0"/>
          </a:p>
        </p:txBody>
      </p:sp>
      <p:sp>
        <p:nvSpPr>
          <p:cNvPr id="6" name="Google Shape;115;p14">
            <a:extLst>
              <a:ext uri="{FF2B5EF4-FFF2-40B4-BE49-F238E27FC236}">
                <a16:creationId xmlns:a16="http://schemas.microsoft.com/office/drawing/2014/main" id="{FA4D6569-6B80-5F86-0312-9E3943A9C617}"/>
              </a:ext>
            </a:extLst>
          </p:cNvPr>
          <p:cNvSpPr txBox="1"/>
          <p:nvPr/>
        </p:nvSpPr>
        <p:spPr>
          <a:xfrm>
            <a:off x="870233" y="5359040"/>
            <a:ext cx="1102818" cy="1095644"/>
          </a:xfrm>
          <a:prstGeom prst="rect">
            <a:avLst/>
          </a:prstGeom>
          <a:noFill/>
          <a:ln>
            <a:noFill/>
          </a:ln>
        </p:spPr>
        <p:txBody>
          <a:bodyPr spcFirstLastPara="1" wrap="square" lIns="121900" tIns="121900" rIns="121900" bIns="121900" anchor="t" anchorCtr="0">
            <a:spAutoFit/>
          </a:bodyPr>
          <a:lstStyle/>
          <a:p>
            <a:pPr algn="ctr">
              <a:lnSpc>
                <a:spcPct val="115000"/>
              </a:lnSpc>
              <a:buClr>
                <a:schemeClr val="dk1"/>
              </a:buClr>
              <a:buSzPts val="1100"/>
            </a:pPr>
            <a:r>
              <a:rPr lang="en" sz="1200" dirty="0">
                <a:solidFill>
                  <a:schemeClr val="dk1"/>
                </a:solidFill>
              </a:rPr>
              <a:t>Xray Computed Tomography Systems</a:t>
            </a:r>
            <a:endParaRPr sz="1200" dirty="0">
              <a:solidFill>
                <a:schemeClr val="dk1"/>
              </a:solidFill>
            </a:endParaRPr>
          </a:p>
        </p:txBody>
      </p:sp>
      <p:pic>
        <p:nvPicPr>
          <p:cNvPr id="9" name="Picture 11">
            <a:extLst>
              <a:ext uri="{FF2B5EF4-FFF2-40B4-BE49-F238E27FC236}">
                <a16:creationId xmlns:a16="http://schemas.microsoft.com/office/drawing/2014/main" id="{A286460B-02AC-B60A-1FE8-AF85F1E28866}"/>
              </a:ext>
            </a:extLst>
          </p:cNvPr>
          <p:cNvPicPr>
            <a:picLocks noChangeAspect="1"/>
          </p:cNvPicPr>
          <p:nvPr/>
        </p:nvPicPr>
        <p:blipFill>
          <a:blip r:embed="rId12"/>
          <a:stretch>
            <a:fillRect/>
          </a:stretch>
        </p:blipFill>
        <p:spPr>
          <a:xfrm>
            <a:off x="781047" y="4299116"/>
            <a:ext cx="884782" cy="811387"/>
          </a:xfrm>
          <a:prstGeom prst="rect">
            <a:avLst/>
          </a:prstGeom>
        </p:spPr>
      </p:pic>
      <p:pic>
        <p:nvPicPr>
          <p:cNvPr id="10" name="Picture 9">
            <a:extLst>
              <a:ext uri="{FF2B5EF4-FFF2-40B4-BE49-F238E27FC236}">
                <a16:creationId xmlns:a16="http://schemas.microsoft.com/office/drawing/2014/main" id="{7EE0131C-62CF-BA69-50C6-BB54548F0087}"/>
              </a:ext>
            </a:extLst>
          </p:cNvPr>
          <p:cNvPicPr>
            <a:picLocks noChangeAspect="1"/>
          </p:cNvPicPr>
          <p:nvPr/>
        </p:nvPicPr>
        <p:blipFill rotWithShape="1">
          <a:blip r:embed="rId13"/>
          <a:srcRect l="37867" r="13431" b="23496"/>
          <a:stretch>
            <a:fillRect/>
          </a:stretch>
        </p:blipFill>
        <p:spPr>
          <a:xfrm rot="5400000">
            <a:off x="4638542" y="2386244"/>
            <a:ext cx="756368" cy="1230573"/>
          </a:xfrm>
          <a:prstGeom prst="rect">
            <a:avLst/>
          </a:prstGeom>
        </p:spPr>
      </p:pic>
      <p:grpSp>
        <p:nvGrpSpPr>
          <p:cNvPr id="14" name="Group 13">
            <a:extLst>
              <a:ext uri="{FF2B5EF4-FFF2-40B4-BE49-F238E27FC236}">
                <a16:creationId xmlns:a16="http://schemas.microsoft.com/office/drawing/2014/main" id="{0DB7CB55-C9A7-9307-D71B-12E41258D0B1}"/>
              </a:ext>
            </a:extLst>
          </p:cNvPr>
          <p:cNvGrpSpPr/>
          <p:nvPr/>
        </p:nvGrpSpPr>
        <p:grpSpPr>
          <a:xfrm>
            <a:off x="4841945" y="4669869"/>
            <a:ext cx="1910387" cy="1836086"/>
            <a:chOff x="4173964" y="3492784"/>
            <a:chExt cx="1910387" cy="1836086"/>
          </a:xfrm>
        </p:grpSpPr>
        <p:pic>
          <p:nvPicPr>
            <p:cNvPr id="11" name="Google Shape;119;p14">
              <a:extLst>
                <a:ext uri="{FF2B5EF4-FFF2-40B4-BE49-F238E27FC236}">
                  <a16:creationId xmlns:a16="http://schemas.microsoft.com/office/drawing/2014/main" id="{EE42DCC1-7E69-2C64-6E83-89D27F98F088}"/>
                </a:ext>
              </a:extLst>
            </p:cNvPr>
            <p:cNvPicPr preferRelativeResize="0"/>
            <p:nvPr/>
          </p:nvPicPr>
          <p:blipFill rotWithShape="1">
            <a:blip r:embed="rId14">
              <a:alphaModFix/>
            </a:blip>
            <a:srcRect t="19" b="19"/>
            <a:stretch/>
          </p:blipFill>
          <p:spPr>
            <a:xfrm>
              <a:off x="4173964" y="3492784"/>
              <a:ext cx="1910387" cy="1836086"/>
            </a:xfrm>
            <a:prstGeom prst="rect">
              <a:avLst/>
            </a:prstGeom>
            <a:noFill/>
            <a:ln>
              <a:noFill/>
            </a:ln>
          </p:spPr>
        </p:pic>
        <p:sp>
          <p:nvSpPr>
            <p:cNvPr id="12" name="TextBox 11">
              <a:extLst>
                <a:ext uri="{FF2B5EF4-FFF2-40B4-BE49-F238E27FC236}">
                  <a16:creationId xmlns:a16="http://schemas.microsoft.com/office/drawing/2014/main" id="{B208AC5F-28B9-CDE6-4E18-1FFF5D901D34}"/>
                </a:ext>
              </a:extLst>
            </p:cNvPr>
            <p:cNvSpPr txBox="1"/>
            <p:nvPr/>
          </p:nvSpPr>
          <p:spPr>
            <a:xfrm>
              <a:off x="4705023" y="4200028"/>
              <a:ext cx="1027049" cy="276999"/>
            </a:xfrm>
            <a:prstGeom prst="rect">
              <a:avLst/>
            </a:prstGeom>
            <a:noFill/>
          </p:spPr>
          <p:txBody>
            <a:bodyPr wrap="square" rtlCol="0">
              <a:spAutoFit/>
            </a:bodyPr>
            <a:lstStyle/>
            <a:p>
              <a:r>
                <a:rPr lang="en-US" sz="1200" dirty="0">
                  <a:solidFill>
                    <a:schemeClr val="bg1"/>
                  </a:solidFill>
                </a:rPr>
                <a:t>XCT Data</a:t>
              </a:r>
            </a:p>
          </p:txBody>
        </p:sp>
        <p:sp>
          <p:nvSpPr>
            <p:cNvPr id="13" name="TextBox 12">
              <a:extLst>
                <a:ext uri="{FF2B5EF4-FFF2-40B4-BE49-F238E27FC236}">
                  <a16:creationId xmlns:a16="http://schemas.microsoft.com/office/drawing/2014/main" id="{9C1880BE-AA1E-120D-1D86-8588C15B848E}"/>
                </a:ext>
              </a:extLst>
            </p:cNvPr>
            <p:cNvSpPr txBox="1"/>
            <p:nvPr/>
          </p:nvSpPr>
          <p:spPr>
            <a:xfrm>
              <a:off x="4601331" y="5034625"/>
              <a:ext cx="1267491" cy="276999"/>
            </a:xfrm>
            <a:prstGeom prst="rect">
              <a:avLst/>
            </a:prstGeom>
            <a:noFill/>
          </p:spPr>
          <p:txBody>
            <a:bodyPr wrap="square" rtlCol="0">
              <a:spAutoFit/>
            </a:bodyPr>
            <a:lstStyle/>
            <a:p>
              <a:r>
                <a:rPr lang="en-US" sz="1200" dirty="0">
                  <a:solidFill>
                    <a:schemeClr val="bg1"/>
                  </a:solidFill>
                </a:rPr>
                <a:t>MPSS Data</a:t>
              </a:r>
            </a:p>
          </p:txBody>
        </p:sp>
      </p:grpSp>
      <p:sp>
        <p:nvSpPr>
          <p:cNvPr id="15" name="Google Shape;115;p14">
            <a:extLst>
              <a:ext uri="{FF2B5EF4-FFF2-40B4-BE49-F238E27FC236}">
                <a16:creationId xmlns:a16="http://schemas.microsoft.com/office/drawing/2014/main" id="{37314009-7DE5-BB5D-511F-3CCC29D280F1}"/>
              </a:ext>
            </a:extLst>
          </p:cNvPr>
          <p:cNvSpPr txBox="1"/>
          <p:nvPr/>
        </p:nvSpPr>
        <p:spPr>
          <a:xfrm>
            <a:off x="-152629" y="4288493"/>
            <a:ext cx="1102818" cy="1095644"/>
          </a:xfrm>
          <a:prstGeom prst="rect">
            <a:avLst/>
          </a:prstGeom>
          <a:noFill/>
          <a:ln>
            <a:noFill/>
          </a:ln>
        </p:spPr>
        <p:txBody>
          <a:bodyPr spcFirstLastPara="1" wrap="square" lIns="121900" tIns="121900" rIns="121900" bIns="121900" anchor="t" anchorCtr="0">
            <a:spAutoFit/>
          </a:bodyPr>
          <a:lstStyle/>
          <a:p>
            <a:pPr algn="ctr">
              <a:lnSpc>
                <a:spcPct val="115000"/>
              </a:lnSpc>
              <a:buClr>
                <a:schemeClr val="dk1"/>
              </a:buClr>
              <a:buSzPts val="1100"/>
            </a:pPr>
            <a:r>
              <a:rPr lang="en" sz="1200" dirty="0">
                <a:solidFill>
                  <a:schemeClr val="dk1"/>
                </a:solidFill>
              </a:rPr>
              <a:t>In-situ monitoring during printing</a:t>
            </a:r>
            <a:endParaRPr sz="1200" dirty="0">
              <a:solidFill>
                <a:schemeClr val="dk1"/>
              </a:solidFill>
            </a:endParaRPr>
          </a:p>
        </p:txBody>
      </p:sp>
      <p:pic>
        <p:nvPicPr>
          <p:cNvPr id="17" name="Picture 2" descr="https://lh3.googleusercontent.com/zr5pPOcf5ROUfSiRg2AKVNuzxWXlQ7V3SibFl_ns3bikJE3XslcGRquN1hRIZ2SvP_krGNXNvXJbz9xbxwniDp9koBADfcAKS8FZHXJd-Gh2ShYR-63UOXOs8m6NgkGMUAfcv8fFBJb-T7Ok6TdHRaU">
            <a:extLst>
              <a:ext uri="{FF2B5EF4-FFF2-40B4-BE49-F238E27FC236}">
                <a16:creationId xmlns:a16="http://schemas.microsoft.com/office/drawing/2014/main" id="{8B29D24D-18E1-B061-214B-201A63CC96AF}"/>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4215" t="6656" r="80797" b="54777"/>
          <a:stretch/>
        </p:blipFill>
        <p:spPr bwMode="auto">
          <a:xfrm>
            <a:off x="7415947" y="2326153"/>
            <a:ext cx="877968" cy="1053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0581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E884C-81FA-761B-15B2-E89858F51EA4}"/>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ACB6ECB1-AEA3-857E-EC78-13BC54B70736}"/>
              </a:ext>
            </a:extLst>
          </p:cNvPr>
          <p:cNvSpPr/>
          <p:nvPr/>
        </p:nvSpPr>
        <p:spPr>
          <a:xfrm>
            <a:off x="539891" y="2979175"/>
            <a:ext cx="4928925" cy="3401109"/>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AD0BB2-2F6B-34B3-8861-C6F1C42C10B5}"/>
              </a:ext>
            </a:extLst>
          </p:cNvPr>
          <p:cNvSpPr>
            <a:spLocks noGrp="1"/>
          </p:cNvSpPr>
          <p:nvPr>
            <p:ph type="title"/>
          </p:nvPr>
        </p:nvSpPr>
        <p:spPr/>
        <p:txBody>
          <a:bodyPr/>
          <a:lstStyle/>
          <a:p>
            <a:r>
              <a:rPr lang="en-US" dirty="0"/>
              <a:t>Example: Additive Manufacturing: Opportunities and Challenges</a:t>
            </a:r>
          </a:p>
        </p:txBody>
      </p:sp>
      <p:sp>
        <p:nvSpPr>
          <p:cNvPr id="36" name="TextBox 35">
            <a:extLst>
              <a:ext uri="{FF2B5EF4-FFF2-40B4-BE49-F238E27FC236}">
                <a16:creationId xmlns:a16="http://schemas.microsoft.com/office/drawing/2014/main" id="{25456F4D-B0BC-B91E-6A38-9EB28082E486}"/>
              </a:ext>
            </a:extLst>
          </p:cNvPr>
          <p:cNvSpPr txBox="1"/>
          <p:nvPr/>
        </p:nvSpPr>
        <p:spPr>
          <a:xfrm>
            <a:off x="9290623" y="1285057"/>
            <a:ext cx="2866445" cy="600164"/>
          </a:xfrm>
          <a:prstGeom prst="rect">
            <a:avLst/>
          </a:prstGeom>
          <a:noFill/>
          <a:ln>
            <a:solidFill>
              <a:schemeClr val="accent1"/>
            </a:solidFill>
          </a:ln>
        </p:spPr>
        <p:txBody>
          <a:bodyPr wrap="square" rtlCol="0">
            <a:spAutoFit/>
          </a:bodyPr>
          <a:lstStyle/>
          <a:p>
            <a:r>
              <a:rPr lang="en-US" sz="1100" dirty="0"/>
              <a:t>MPSS – Mechanical Polishing Serial Sectioning</a:t>
            </a:r>
          </a:p>
          <a:p>
            <a:r>
              <a:rPr lang="en-US" sz="1100" dirty="0"/>
              <a:t>XCT – X-ray Computed Tomography</a:t>
            </a:r>
          </a:p>
          <a:p>
            <a:r>
              <a:rPr lang="en-US" sz="1100" dirty="0"/>
              <a:t>CLSM – Confocal Laser Scanning Microscopy</a:t>
            </a:r>
          </a:p>
        </p:txBody>
      </p:sp>
      <p:sp>
        <p:nvSpPr>
          <p:cNvPr id="65" name="TextBox 64">
            <a:extLst>
              <a:ext uri="{FF2B5EF4-FFF2-40B4-BE49-F238E27FC236}">
                <a16:creationId xmlns:a16="http://schemas.microsoft.com/office/drawing/2014/main" id="{140C4F4D-175A-FAEF-CD30-4835BACF8FAB}"/>
              </a:ext>
            </a:extLst>
          </p:cNvPr>
          <p:cNvSpPr txBox="1"/>
          <p:nvPr/>
        </p:nvSpPr>
        <p:spPr>
          <a:xfrm>
            <a:off x="4386366" y="2494183"/>
            <a:ext cx="2202141" cy="307777"/>
          </a:xfrm>
          <a:prstGeom prst="rect">
            <a:avLst/>
          </a:prstGeom>
          <a:solidFill>
            <a:schemeClr val="accent4">
              <a:lumMod val="20000"/>
              <a:lumOff val="80000"/>
            </a:schemeClr>
          </a:solidFill>
        </p:spPr>
        <p:txBody>
          <a:bodyPr wrap="none" rtlCol="0">
            <a:spAutoFit/>
          </a:bodyPr>
          <a:lstStyle/>
          <a:p>
            <a:r>
              <a:rPr lang="en-US" sz="1400" dirty="0">
                <a:solidFill>
                  <a:srgbClr val="B3282D"/>
                </a:solidFill>
              </a:rPr>
              <a:t>Detection &amp; Sizing Statistics</a:t>
            </a:r>
          </a:p>
        </p:txBody>
      </p:sp>
      <p:sp>
        <p:nvSpPr>
          <p:cNvPr id="73" name="TextBox 72">
            <a:extLst>
              <a:ext uri="{FF2B5EF4-FFF2-40B4-BE49-F238E27FC236}">
                <a16:creationId xmlns:a16="http://schemas.microsoft.com/office/drawing/2014/main" id="{9C68BA75-ABD6-5728-E0FB-9436426BC4EC}"/>
              </a:ext>
            </a:extLst>
          </p:cNvPr>
          <p:cNvSpPr txBox="1"/>
          <p:nvPr/>
        </p:nvSpPr>
        <p:spPr>
          <a:xfrm>
            <a:off x="2749063" y="1383485"/>
            <a:ext cx="1442831" cy="307777"/>
          </a:xfrm>
          <a:prstGeom prst="rect">
            <a:avLst/>
          </a:prstGeom>
          <a:solidFill>
            <a:schemeClr val="accent4">
              <a:lumMod val="20000"/>
              <a:lumOff val="80000"/>
            </a:schemeClr>
          </a:solidFill>
        </p:spPr>
        <p:txBody>
          <a:bodyPr wrap="none" rtlCol="0">
            <a:spAutoFit/>
          </a:bodyPr>
          <a:lstStyle/>
          <a:p>
            <a:r>
              <a:rPr lang="en-US" sz="1400" dirty="0">
                <a:solidFill>
                  <a:srgbClr val="B3282D"/>
                </a:solidFill>
              </a:rPr>
              <a:t>Physics Modeling</a:t>
            </a:r>
          </a:p>
        </p:txBody>
      </p:sp>
      <p:cxnSp>
        <p:nvCxnSpPr>
          <p:cNvPr id="75" name="Straight Connector 74">
            <a:extLst>
              <a:ext uri="{FF2B5EF4-FFF2-40B4-BE49-F238E27FC236}">
                <a16:creationId xmlns:a16="http://schemas.microsoft.com/office/drawing/2014/main" id="{DC838BE7-403D-19C6-AAA9-095C761D20FF}"/>
              </a:ext>
            </a:extLst>
          </p:cNvPr>
          <p:cNvCxnSpPr/>
          <p:nvPr/>
        </p:nvCxnSpPr>
        <p:spPr>
          <a:xfrm>
            <a:off x="106135" y="1309005"/>
            <a:ext cx="119797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62B19075-1A78-C247-375C-16DD67794038}"/>
              </a:ext>
            </a:extLst>
          </p:cNvPr>
          <p:cNvCxnSpPr/>
          <p:nvPr/>
        </p:nvCxnSpPr>
        <p:spPr>
          <a:xfrm>
            <a:off x="25971" y="1864540"/>
            <a:ext cx="11979729" cy="0"/>
          </a:xfrm>
          <a:prstGeom prst="line">
            <a:avLst/>
          </a:prstGeom>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24044CB2-D2E9-8DC2-80A6-A0A3158E1784}"/>
              </a:ext>
            </a:extLst>
          </p:cNvPr>
          <p:cNvSpPr txBox="1"/>
          <p:nvPr/>
        </p:nvSpPr>
        <p:spPr>
          <a:xfrm>
            <a:off x="106135" y="1656187"/>
            <a:ext cx="1742144" cy="369332"/>
          </a:xfrm>
          <a:prstGeom prst="rect">
            <a:avLst/>
          </a:prstGeom>
          <a:solidFill>
            <a:schemeClr val="bg1"/>
          </a:solidFill>
          <a:ln>
            <a:solidFill>
              <a:schemeClr val="accent1"/>
            </a:solidFill>
          </a:ln>
        </p:spPr>
        <p:txBody>
          <a:bodyPr wrap="none" rtlCol="0">
            <a:spAutoFit/>
          </a:bodyPr>
          <a:lstStyle/>
          <a:p>
            <a:r>
              <a:rPr lang="en-US"/>
              <a:t>Experimentation</a:t>
            </a:r>
          </a:p>
        </p:txBody>
      </p:sp>
      <p:sp>
        <p:nvSpPr>
          <p:cNvPr id="78" name="TextBox 77">
            <a:extLst>
              <a:ext uri="{FF2B5EF4-FFF2-40B4-BE49-F238E27FC236}">
                <a16:creationId xmlns:a16="http://schemas.microsoft.com/office/drawing/2014/main" id="{49AF509A-07ED-B534-3561-A7401893C1A2}"/>
              </a:ext>
            </a:extLst>
          </p:cNvPr>
          <p:cNvSpPr txBox="1"/>
          <p:nvPr/>
        </p:nvSpPr>
        <p:spPr>
          <a:xfrm>
            <a:off x="106135" y="1178756"/>
            <a:ext cx="2340192" cy="369332"/>
          </a:xfrm>
          <a:prstGeom prst="rect">
            <a:avLst/>
          </a:prstGeom>
          <a:solidFill>
            <a:schemeClr val="bg1"/>
          </a:solidFill>
          <a:ln>
            <a:solidFill>
              <a:schemeClr val="accent1"/>
            </a:solidFill>
          </a:ln>
        </p:spPr>
        <p:txBody>
          <a:bodyPr wrap="none" rtlCol="0">
            <a:spAutoFit/>
          </a:bodyPr>
          <a:lstStyle/>
          <a:p>
            <a:r>
              <a:rPr lang="en-US"/>
              <a:t>Modeling &amp; Simulation</a:t>
            </a:r>
          </a:p>
        </p:txBody>
      </p:sp>
      <p:sp>
        <p:nvSpPr>
          <p:cNvPr id="79" name="TextBox 78">
            <a:extLst>
              <a:ext uri="{FF2B5EF4-FFF2-40B4-BE49-F238E27FC236}">
                <a16:creationId xmlns:a16="http://schemas.microsoft.com/office/drawing/2014/main" id="{D786872D-F739-5995-20AF-ED67F0E6AD45}"/>
              </a:ext>
            </a:extLst>
          </p:cNvPr>
          <p:cNvSpPr txBox="1"/>
          <p:nvPr/>
        </p:nvSpPr>
        <p:spPr>
          <a:xfrm>
            <a:off x="5355358" y="1383485"/>
            <a:ext cx="1704954" cy="307777"/>
          </a:xfrm>
          <a:prstGeom prst="rect">
            <a:avLst/>
          </a:prstGeom>
          <a:solidFill>
            <a:schemeClr val="accent4">
              <a:lumMod val="20000"/>
              <a:lumOff val="80000"/>
            </a:schemeClr>
          </a:solidFill>
        </p:spPr>
        <p:txBody>
          <a:bodyPr wrap="none" rtlCol="0">
            <a:spAutoFit/>
          </a:bodyPr>
          <a:lstStyle/>
          <a:p>
            <a:r>
              <a:rPr lang="en-US" sz="1400">
                <a:solidFill>
                  <a:srgbClr val="B3282D"/>
                </a:solidFill>
              </a:rPr>
              <a:t>Statistical Simulation</a:t>
            </a:r>
          </a:p>
        </p:txBody>
      </p:sp>
      <p:grpSp>
        <p:nvGrpSpPr>
          <p:cNvPr id="3" name="Group 2">
            <a:extLst>
              <a:ext uri="{FF2B5EF4-FFF2-40B4-BE49-F238E27FC236}">
                <a16:creationId xmlns:a16="http://schemas.microsoft.com/office/drawing/2014/main" id="{CB17EDA0-4FCE-1231-E42C-D7BE11C68891}"/>
              </a:ext>
            </a:extLst>
          </p:cNvPr>
          <p:cNvGrpSpPr/>
          <p:nvPr/>
        </p:nvGrpSpPr>
        <p:grpSpPr>
          <a:xfrm>
            <a:off x="608449" y="3005552"/>
            <a:ext cx="4714348" cy="3352776"/>
            <a:chOff x="6316854" y="2769072"/>
            <a:chExt cx="5288414" cy="3708197"/>
          </a:xfrm>
        </p:grpSpPr>
        <p:pic>
          <p:nvPicPr>
            <p:cNvPr id="4" name="Picture 3">
              <a:extLst>
                <a:ext uri="{FF2B5EF4-FFF2-40B4-BE49-F238E27FC236}">
                  <a16:creationId xmlns:a16="http://schemas.microsoft.com/office/drawing/2014/main" id="{DC9D7165-4752-6AA2-2E4F-2087E4FCC3EA}"/>
                </a:ext>
              </a:extLst>
            </p:cNvPr>
            <p:cNvPicPr>
              <a:picLocks noChangeAspect="1"/>
            </p:cNvPicPr>
            <p:nvPr/>
          </p:nvPicPr>
          <p:blipFill>
            <a:blip r:embed="rId2"/>
            <a:stretch>
              <a:fillRect/>
            </a:stretch>
          </p:blipFill>
          <p:spPr>
            <a:xfrm>
              <a:off x="6576068" y="2769072"/>
              <a:ext cx="5029200" cy="3453292"/>
            </a:xfrm>
            <a:prstGeom prst="rect">
              <a:avLst/>
            </a:prstGeom>
          </p:spPr>
        </p:pic>
        <p:sp>
          <p:nvSpPr>
            <p:cNvPr id="5" name="TextBox 4">
              <a:extLst>
                <a:ext uri="{FF2B5EF4-FFF2-40B4-BE49-F238E27FC236}">
                  <a16:creationId xmlns:a16="http://schemas.microsoft.com/office/drawing/2014/main" id="{FCD9788B-A64F-1D95-B0ED-163D319F2683}"/>
                </a:ext>
              </a:extLst>
            </p:cNvPr>
            <p:cNvSpPr txBox="1"/>
            <p:nvPr/>
          </p:nvSpPr>
          <p:spPr>
            <a:xfrm rot="16200000">
              <a:off x="4999685" y="4184093"/>
              <a:ext cx="2979594" cy="345255"/>
            </a:xfrm>
            <a:prstGeom prst="rect">
              <a:avLst/>
            </a:prstGeom>
            <a:noFill/>
          </p:spPr>
          <p:txBody>
            <a:bodyPr wrap="none" rtlCol="0">
              <a:spAutoFit/>
            </a:bodyPr>
            <a:lstStyle/>
            <a:p>
              <a:r>
                <a:rPr lang="en-US" sz="1400" dirty="0"/>
                <a:t>XCT Equivalent Spherical Diameter</a:t>
              </a:r>
            </a:p>
          </p:txBody>
        </p:sp>
        <p:sp>
          <p:nvSpPr>
            <p:cNvPr id="6" name="TextBox 5">
              <a:extLst>
                <a:ext uri="{FF2B5EF4-FFF2-40B4-BE49-F238E27FC236}">
                  <a16:creationId xmlns:a16="http://schemas.microsoft.com/office/drawing/2014/main" id="{65600603-8AF5-52C8-5F31-ED223687B524}"/>
                </a:ext>
              </a:extLst>
            </p:cNvPr>
            <p:cNvSpPr txBox="1"/>
            <p:nvPr/>
          </p:nvSpPr>
          <p:spPr>
            <a:xfrm>
              <a:off x="6727960" y="6136865"/>
              <a:ext cx="3958127" cy="340404"/>
            </a:xfrm>
            <a:prstGeom prst="rect">
              <a:avLst/>
            </a:prstGeom>
            <a:noFill/>
          </p:spPr>
          <p:txBody>
            <a:bodyPr wrap="none" rtlCol="0">
              <a:spAutoFit/>
            </a:bodyPr>
            <a:lstStyle/>
            <a:p>
              <a:r>
                <a:rPr lang="en-US" sz="1400" dirty="0"/>
                <a:t>MPSS Equivalent Spherical Diameter (“Truth”)</a:t>
              </a:r>
            </a:p>
          </p:txBody>
        </p:sp>
      </p:grpSp>
      <p:pic>
        <p:nvPicPr>
          <p:cNvPr id="7" name="Picture 6" descr="https://lh3.googleusercontent.com/Bj1dFlRljjKn0Xx4-MkGvWIVlXYA__RJBSa8IfgdcxXVb4GzLbnmqP-2rNGu2s4qpFmUodWB5QxguBYxmpCohybUVJ6M01O1aMyBumehr0enqI1M1RY_ZxGL62zN3HimXEJKi-gpbO14jywtl-_7QgwJ=s2048">
            <a:extLst>
              <a:ext uri="{FF2B5EF4-FFF2-40B4-BE49-F238E27FC236}">
                <a16:creationId xmlns:a16="http://schemas.microsoft.com/office/drawing/2014/main" id="{23C1DF4E-4E90-E275-46DA-E163BFC64B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6620" y="4088924"/>
            <a:ext cx="776286" cy="1196083"/>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4" descr="Chart, diagram&#10;&#10;AI-generated content may be incorrect.">
            <a:extLst>
              <a:ext uri="{FF2B5EF4-FFF2-40B4-BE49-F238E27FC236}">
                <a16:creationId xmlns:a16="http://schemas.microsoft.com/office/drawing/2014/main" id="{9F0F0521-F84B-5935-A9D7-65F38D6FAB6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844589" y="3001491"/>
            <a:ext cx="5378526" cy="3401568"/>
          </a:xfrm>
        </p:spPr>
      </p:pic>
      <p:sp>
        <p:nvSpPr>
          <p:cNvPr id="12" name="TextBox 11">
            <a:extLst>
              <a:ext uri="{FF2B5EF4-FFF2-40B4-BE49-F238E27FC236}">
                <a16:creationId xmlns:a16="http://schemas.microsoft.com/office/drawing/2014/main" id="{06A2E8F9-7B51-5008-A9A3-5F9AB1206F6D}"/>
              </a:ext>
            </a:extLst>
          </p:cNvPr>
          <p:cNvSpPr txBox="1"/>
          <p:nvPr/>
        </p:nvSpPr>
        <p:spPr>
          <a:xfrm>
            <a:off x="4408189" y="2079594"/>
            <a:ext cx="2256002" cy="369332"/>
          </a:xfrm>
          <a:prstGeom prst="rect">
            <a:avLst/>
          </a:prstGeom>
          <a:noFill/>
        </p:spPr>
        <p:txBody>
          <a:bodyPr wrap="none" rtlCol="0">
            <a:spAutoFit/>
          </a:bodyPr>
          <a:lstStyle/>
          <a:p>
            <a:r>
              <a:rPr lang="en-US" dirty="0"/>
              <a:t>Reliability Assessment</a:t>
            </a:r>
          </a:p>
        </p:txBody>
      </p:sp>
    </p:spTree>
    <p:extLst>
      <p:ext uri="{BB962C8B-B14F-4D97-AF65-F5344CB8AC3E}">
        <p14:creationId xmlns:p14="http://schemas.microsoft.com/office/powerpoint/2010/main" val="40450542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AB673-4600-D0FF-31E5-85733F6CFCC5}"/>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C0B564B2-5E05-5DBE-BAA3-2D916ABC83BB}"/>
              </a:ext>
            </a:extLst>
          </p:cNvPr>
          <p:cNvSpPr>
            <a:spLocks noGrp="1"/>
          </p:cNvSpPr>
          <p:nvPr>
            <p:ph type="title"/>
          </p:nvPr>
        </p:nvSpPr>
        <p:spPr>
          <a:xfrm>
            <a:off x="500147" y="609601"/>
            <a:ext cx="11191706" cy="609600"/>
          </a:xfrm>
        </p:spPr>
        <p:txBody>
          <a:bodyPr>
            <a:normAutofit fontScale="90000"/>
          </a:bodyPr>
          <a:lstStyle/>
          <a:p>
            <a:r>
              <a:rPr lang="en-US" dirty="0"/>
              <a:t>Agenda</a:t>
            </a:r>
          </a:p>
        </p:txBody>
      </p:sp>
      <p:sp>
        <p:nvSpPr>
          <p:cNvPr id="13" name="Content Placeholder 2">
            <a:extLst>
              <a:ext uri="{FF2B5EF4-FFF2-40B4-BE49-F238E27FC236}">
                <a16:creationId xmlns:a16="http://schemas.microsoft.com/office/drawing/2014/main" id="{FF05B75C-1C41-9608-E28C-78709B4E589A}"/>
              </a:ext>
            </a:extLst>
          </p:cNvPr>
          <p:cNvSpPr txBox="1">
            <a:spLocks/>
          </p:cNvSpPr>
          <p:nvPr/>
        </p:nvSpPr>
        <p:spPr>
          <a:xfrm>
            <a:off x="487694" y="2152650"/>
            <a:ext cx="1961207" cy="4572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solidFill>
                  <a:schemeClr val="bg1"/>
                </a:solidFill>
              </a:rPr>
              <a:t>Background</a:t>
            </a:r>
          </a:p>
          <a:p>
            <a:pPr marL="0" indent="0" algn="ctr">
              <a:buFont typeface="Arial" panose="020B0604020202020204" pitchFamily="34" charset="0"/>
              <a:buNone/>
            </a:pPr>
            <a:endParaRPr lang="en-US" sz="2000" dirty="0">
              <a:solidFill>
                <a:schemeClr val="bg1"/>
              </a:solidFill>
            </a:endParaRPr>
          </a:p>
        </p:txBody>
      </p:sp>
      <p:sp>
        <p:nvSpPr>
          <p:cNvPr id="14" name="Content Placeholder 2">
            <a:extLst>
              <a:ext uri="{FF2B5EF4-FFF2-40B4-BE49-F238E27FC236}">
                <a16:creationId xmlns:a16="http://schemas.microsoft.com/office/drawing/2014/main" id="{F4CBF5D6-0BE8-CE83-9EE1-9192376FA375}"/>
              </a:ext>
            </a:extLst>
          </p:cNvPr>
          <p:cNvSpPr txBox="1">
            <a:spLocks/>
          </p:cNvSpPr>
          <p:nvPr/>
        </p:nvSpPr>
        <p:spPr>
          <a:xfrm>
            <a:off x="6158203" y="2152650"/>
            <a:ext cx="2524713" cy="45720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b="0" i="0" kern="1200">
                <a:solidFill>
                  <a:schemeClr val="tx1"/>
                </a:solidFill>
                <a:latin typeface="Arial" charset="0"/>
                <a:ea typeface="Arial" charset="0"/>
                <a:cs typeface="Arial"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bg1"/>
                </a:solidFill>
              </a:rPr>
              <a:t>Statistical Analysis</a:t>
            </a:r>
          </a:p>
        </p:txBody>
      </p:sp>
      <p:sp>
        <p:nvSpPr>
          <p:cNvPr id="15" name="TextBox 14">
            <a:extLst>
              <a:ext uri="{FF2B5EF4-FFF2-40B4-BE49-F238E27FC236}">
                <a16:creationId xmlns:a16="http://schemas.microsoft.com/office/drawing/2014/main" id="{16280A47-CC5C-017B-F0E2-E810416974DD}"/>
              </a:ext>
            </a:extLst>
          </p:cNvPr>
          <p:cNvSpPr txBox="1"/>
          <p:nvPr/>
        </p:nvSpPr>
        <p:spPr>
          <a:xfrm>
            <a:off x="2565120" y="2152650"/>
            <a:ext cx="3762614" cy="400110"/>
          </a:xfrm>
          <a:prstGeom prst="rect">
            <a:avLst/>
          </a:prstGeom>
          <a:noFill/>
        </p:spPr>
        <p:txBody>
          <a:bodyPr wrap="square">
            <a:spAutoFit/>
          </a:bodyPr>
          <a:lstStyle/>
          <a:p>
            <a:pPr marL="0" indent="0" algn="ctr">
              <a:buNone/>
            </a:pPr>
            <a:r>
              <a:rPr lang="en-US" sz="2000" dirty="0">
                <a:solidFill>
                  <a:schemeClr val="bg1"/>
                </a:solidFill>
                <a:latin typeface="Arial" panose="020B0604020202020204" pitchFamily="34" charset="0"/>
                <a:cs typeface="Arial" panose="020B0604020202020204" pitchFamily="34" charset="0"/>
              </a:rPr>
              <a:t>Designing the Experiment</a:t>
            </a:r>
          </a:p>
        </p:txBody>
      </p:sp>
      <p:sp>
        <p:nvSpPr>
          <p:cNvPr id="16" name="Content Placeholder 2">
            <a:extLst>
              <a:ext uri="{FF2B5EF4-FFF2-40B4-BE49-F238E27FC236}">
                <a16:creationId xmlns:a16="http://schemas.microsoft.com/office/drawing/2014/main" id="{0CF611AF-4BA4-39A4-099C-31091D2360CB}"/>
              </a:ext>
            </a:extLst>
          </p:cNvPr>
          <p:cNvSpPr txBox="1">
            <a:spLocks/>
          </p:cNvSpPr>
          <p:nvPr/>
        </p:nvSpPr>
        <p:spPr>
          <a:xfrm>
            <a:off x="8799135" y="2152650"/>
            <a:ext cx="3362371" cy="45720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b="0" i="0" kern="1200">
                <a:solidFill>
                  <a:schemeClr val="tx1"/>
                </a:solidFill>
                <a:latin typeface="Arial" charset="0"/>
                <a:ea typeface="Arial" charset="0"/>
                <a:cs typeface="Arial"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bg1"/>
                </a:solidFill>
              </a:rPr>
              <a:t>Example: XCT for AM</a:t>
            </a:r>
          </a:p>
        </p:txBody>
      </p:sp>
      <p:pic>
        <p:nvPicPr>
          <p:cNvPr id="17" name="Picture 12" descr="Wright Airplanes">
            <a:extLst>
              <a:ext uri="{FF2B5EF4-FFF2-40B4-BE49-F238E27FC236}">
                <a16:creationId xmlns:a16="http://schemas.microsoft.com/office/drawing/2014/main" id="{5040E57F-E8FA-2965-0747-7DBBB5CE09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917" r="10511"/>
          <a:stretch>
            <a:fillRect/>
          </a:stretch>
        </p:blipFill>
        <p:spPr bwMode="auto">
          <a:xfrm>
            <a:off x="523874" y="2809875"/>
            <a:ext cx="208122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A crack on the inside of a bearing my not have been detected with the naked eye. Fluorescent particle inspection clearly shows the indication.">
            <a:extLst>
              <a:ext uri="{FF2B5EF4-FFF2-40B4-BE49-F238E27FC236}">
                <a16:creationId xmlns:a16="http://schemas.microsoft.com/office/drawing/2014/main" id="{251B51D2-E27F-77F1-C4A4-4B8015F364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6555" y="2809875"/>
            <a:ext cx="2173806" cy="18288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9" name="Picture 8">
            <a:extLst>
              <a:ext uri="{FF2B5EF4-FFF2-40B4-BE49-F238E27FC236}">
                <a16:creationId xmlns:a16="http://schemas.microsoft.com/office/drawing/2014/main" id="{F5354EC8-A8AF-876F-88BD-F5787C4657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2779" y="2809875"/>
            <a:ext cx="221270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s://lh3.googleusercontent.com/zr5pPOcf5ROUfSiRg2AKVNuzxWXlQ7V3SibFl_ns3bikJE3XslcGRquN1hRIZ2SvP_krGNXNvXJbz9xbxwniDp9koBADfcAKS8FZHXJd-Gh2ShYR-63UOXOs8m6NgkGMUAfcv8fFBJb-T7Ok6TdHRaU">
            <a:extLst>
              <a:ext uri="{FF2B5EF4-FFF2-40B4-BE49-F238E27FC236}">
                <a16:creationId xmlns:a16="http://schemas.microsoft.com/office/drawing/2014/main" id="{29959C52-9658-E4B0-DEA2-BDF0F0416A4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215" t="6656" r="80797" b="54777"/>
          <a:stretch/>
        </p:blipFill>
        <p:spPr bwMode="auto">
          <a:xfrm>
            <a:off x="9646031" y="2809875"/>
            <a:ext cx="1523999"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43727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EEE1C-16B0-C916-0F94-D11E2848D287}"/>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A4E864AD-E63F-75C9-7322-E2129D67083C}"/>
              </a:ext>
            </a:extLst>
          </p:cNvPr>
          <p:cNvSpPr>
            <a:spLocks noGrp="1"/>
          </p:cNvSpPr>
          <p:nvPr>
            <p:ph type="title"/>
          </p:nvPr>
        </p:nvSpPr>
        <p:spPr>
          <a:xfrm>
            <a:off x="500147" y="609601"/>
            <a:ext cx="11191706" cy="609600"/>
          </a:xfrm>
        </p:spPr>
        <p:txBody>
          <a:bodyPr>
            <a:normAutofit fontScale="90000"/>
          </a:bodyPr>
          <a:lstStyle/>
          <a:p>
            <a:r>
              <a:rPr lang="en-US" dirty="0"/>
              <a:t>Questions?</a:t>
            </a:r>
          </a:p>
        </p:txBody>
      </p:sp>
      <p:sp>
        <p:nvSpPr>
          <p:cNvPr id="13" name="Content Placeholder 2">
            <a:extLst>
              <a:ext uri="{FF2B5EF4-FFF2-40B4-BE49-F238E27FC236}">
                <a16:creationId xmlns:a16="http://schemas.microsoft.com/office/drawing/2014/main" id="{3EAEB656-4DF5-A775-B954-25C85534C75E}"/>
              </a:ext>
            </a:extLst>
          </p:cNvPr>
          <p:cNvSpPr txBox="1">
            <a:spLocks/>
          </p:cNvSpPr>
          <p:nvPr/>
        </p:nvSpPr>
        <p:spPr>
          <a:xfrm>
            <a:off x="487694" y="2152650"/>
            <a:ext cx="1961207" cy="4572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solidFill>
                  <a:schemeClr val="bg1"/>
                </a:solidFill>
              </a:rPr>
              <a:t>Background</a:t>
            </a:r>
          </a:p>
          <a:p>
            <a:pPr marL="0" indent="0" algn="ctr">
              <a:buFont typeface="Arial" panose="020B0604020202020204" pitchFamily="34" charset="0"/>
              <a:buNone/>
            </a:pPr>
            <a:endParaRPr lang="en-US" sz="2000" dirty="0">
              <a:solidFill>
                <a:schemeClr val="bg1"/>
              </a:solidFill>
            </a:endParaRPr>
          </a:p>
        </p:txBody>
      </p:sp>
      <p:sp>
        <p:nvSpPr>
          <p:cNvPr id="14" name="Content Placeholder 2">
            <a:extLst>
              <a:ext uri="{FF2B5EF4-FFF2-40B4-BE49-F238E27FC236}">
                <a16:creationId xmlns:a16="http://schemas.microsoft.com/office/drawing/2014/main" id="{F43A13B9-C0B3-4EB2-60A1-1E3644E52AF9}"/>
              </a:ext>
            </a:extLst>
          </p:cNvPr>
          <p:cNvSpPr txBox="1">
            <a:spLocks/>
          </p:cNvSpPr>
          <p:nvPr/>
        </p:nvSpPr>
        <p:spPr>
          <a:xfrm>
            <a:off x="6158203" y="2152650"/>
            <a:ext cx="2524713" cy="45720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b="0" i="0" kern="1200">
                <a:solidFill>
                  <a:schemeClr val="tx1"/>
                </a:solidFill>
                <a:latin typeface="Arial" charset="0"/>
                <a:ea typeface="Arial" charset="0"/>
                <a:cs typeface="Arial"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bg1"/>
                </a:solidFill>
              </a:rPr>
              <a:t>Statistical Analysis</a:t>
            </a:r>
          </a:p>
        </p:txBody>
      </p:sp>
      <p:sp>
        <p:nvSpPr>
          <p:cNvPr id="15" name="TextBox 14">
            <a:extLst>
              <a:ext uri="{FF2B5EF4-FFF2-40B4-BE49-F238E27FC236}">
                <a16:creationId xmlns:a16="http://schemas.microsoft.com/office/drawing/2014/main" id="{58465086-235A-7374-826E-276DD5558638}"/>
              </a:ext>
            </a:extLst>
          </p:cNvPr>
          <p:cNvSpPr txBox="1"/>
          <p:nvPr/>
        </p:nvSpPr>
        <p:spPr>
          <a:xfrm>
            <a:off x="2565120" y="2152650"/>
            <a:ext cx="3762614" cy="400110"/>
          </a:xfrm>
          <a:prstGeom prst="rect">
            <a:avLst/>
          </a:prstGeom>
          <a:noFill/>
        </p:spPr>
        <p:txBody>
          <a:bodyPr wrap="square">
            <a:spAutoFit/>
          </a:bodyPr>
          <a:lstStyle/>
          <a:p>
            <a:pPr marL="0" indent="0" algn="ctr">
              <a:buNone/>
            </a:pPr>
            <a:r>
              <a:rPr lang="en-US" sz="2000" dirty="0">
                <a:solidFill>
                  <a:schemeClr val="bg1"/>
                </a:solidFill>
                <a:latin typeface="Arial" panose="020B0604020202020204" pitchFamily="34" charset="0"/>
                <a:cs typeface="Arial" panose="020B0604020202020204" pitchFamily="34" charset="0"/>
              </a:rPr>
              <a:t>Designing the Experiment</a:t>
            </a:r>
          </a:p>
        </p:txBody>
      </p:sp>
      <p:sp>
        <p:nvSpPr>
          <p:cNvPr id="16" name="Content Placeholder 2">
            <a:extLst>
              <a:ext uri="{FF2B5EF4-FFF2-40B4-BE49-F238E27FC236}">
                <a16:creationId xmlns:a16="http://schemas.microsoft.com/office/drawing/2014/main" id="{58A981F5-45AA-398A-1C95-EBF7D82FC653}"/>
              </a:ext>
            </a:extLst>
          </p:cNvPr>
          <p:cNvSpPr txBox="1">
            <a:spLocks/>
          </p:cNvSpPr>
          <p:nvPr/>
        </p:nvSpPr>
        <p:spPr>
          <a:xfrm>
            <a:off x="8799135" y="2152650"/>
            <a:ext cx="3362371" cy="45720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b="0" i="0" kern="1200">
                <a:solidFill>
                  <a:schemeClr val="tx1"/>
                </a:solidFill>
                <a:latin typeface="Arial" charset="0"/>
                <a:ea typeface="Arial" charset="0"/>
                <a:cs typeface="Arial"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bg1"/>
                </a:solidFill>
              </a:rPr>
              <a:t>Example: XCT for AM</a:t>
            </a:r>
          </a:p>
        </p:txBody>
      </p:sp>
      <p:pic>
        <p:nvPicPr>
          <p:cNvPr id="17" name="Picture 12" descr="Wright Airplanes">
            <a:extLst>
              <a:ext uri="{FF2B5EF4-FFF2-40B4-BE49-F238E27FC236}">
                <a16:creationId xmlns:a16="http://schemas.microsoft.com/office/drawing/2014/main" id="{2DB917CE-867A-5999-BF8B-217AF2DF8C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917" r="10511"/>
          <a:stretch>
            <a:fillRect/>
          </a:stretch>
        </p:blipFill>
        <p:spPr bwMode="auto">
          <a:xfrm>
            <a:off x="523874" y="2809875"/>
            <a:ext cx="208122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A crack on the inside of a bearing my not have been detected with the naked eye. Fluorescent particle inspection clearly shows the indication.">
            <a:extLst>
              <a:ext uri="{FF2B5EF4-FFF2-40B4-BE49-F238E27FC236}">
                <a16:creationId xmlns:a16="http://schemas.microsoft.com/office/drawing/2014/main" id="{43495905-3403-4C43-BF61-A426A7104C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6555" y="2809875"/>
            <a:ext cx="2173806" cy="18288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9" name="Picture 8">
            <a:extLst>
              <a:ext uri="{FF2B5EF4-FFF2-40B4-BE49-F238E27FC236}">
                <a16:creationId xmlns:a16="http://schemas.microsoft.com/office/drawing/2014/main" id="{7C70D798-2DC8-61E0-EAA0-02B2BA91AA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2779" y="2809875"/>
            <a:ext cx="221270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s://lh3.googleusercontent.com/zr5pPOcf5ROUfSiRg2AKVNuzxWXlQ7V3SibFl_ns3bikJE3XslcGRquN1hRIZ2SvP_krGNXNvXJbz9xbxwniDp9koBADfcAKS8FZHXJd-Gh2ShYR-63UOXOs8m6NgkGMUAfcv8fFBJb-T7Ok6TdHRaU">
            <a:extLst>
              <a:ext uri="{FF2B5EF4-FFF2-40B4-BE49-F238E27FC236}">
                <a16:creationId xmlns:a16="http://schemas.microsoft.com/office/drawing/2014/main" id="{14087EAD-E51E-19BA-B383-E1FC9E8A896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215" t="6656" r="80797" b="54777"/>
          <a:stretch/>
        </p:blipFill>
        <p:spPr bwMode="auto">
          <a:xfrm>
            <a:off x="9646031" y="2809875"/>
            <a:ext cx="1523999" cy="1828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8578B4F-E02E-4927-EB6B-8B58A9BE5C1A}"/>
              </a:ext>
            </a:extLst>
          </p:cNvPr>
          <p:cNvSpPr txBox="1"/>
          <p:nvPr/>
        </p:nvSpPr>
        <p:spPr>
          <a:xfrm>
            <a:off x="112427" y="5539142"/>
            <a:ext cx="5895896" cy="923330"/>
          </a:xfrm>
          <a:prstGeom prst="rect">
            <a:avLst/>
          </a:prstGeom>
          <a:solidFill>
            <a:schemeClr val="tx2">
              <a:lumMod val="75000"/>
              <a:lumOff val="25000"/>
            </a:schemeClr>
          </a:solidFill>
        </p:spPr>
        <p:txBody>
          <a:bodyPr wrap="square">
            <a:spAutoFit/>
          </a:bodyPr>
          <a:lstStyle/>
          <a:p>
            <a:pPr marL="0" marR="0">
              <a:spcBef>
                <a:spcPts val="0"/>
              </a:spcBef>
              <a:spcAft>
                <a:spcPts val="0"/>
              </a:spcAft>
            </a:pPr>
            <a:r>
              <a:rPr lang="en-US" sz="1800" dirty="0">
                <a:solidFill>
                  <a:schemeClr val="accent2">
                    <a:lumMod val="20000"/>
                    <a:lumOff val="80000"/>
                  </a:schemeClr>
                </a:solidFill>
                <a:effectLst/>
                <a:latin typeface="Aptos" panose="020B0004020202020204" pitchFamily="34" charset="0"/>
                <a:ea typeface="Times New Roman" panose="02020603050405020304" pitchFamily="18" charset="0"/>
                <a:cs typeface="Aptos" panose="020B0004020202020204" pitchFamily="34" charset="0"/>
              </a:rPr>
              <a:t>Opportunities for faculty and students to partner with us: </a:t>
            </a:r>
            <a:endParaRPr lang="en-US" sz="1800" dirty="0">
              <a:solidFill>
                <a:schemeClr val="accent2">
                  <a:lumMod val="20000"/>
                  <a:lumOff val="80000"/>
                </a:schemeClr>
              </a:solidFill>
              <a:effectLst/>
              <a:latin typeface="Aptos" panose="020B0004020202020204" pitchFamily="34" charset="0"/>
              <a:ea typeface="Calibri" panose="020F0502020204030204" pitchFamily="34" charset="0"/>
              <a:cs typeface="Aptos" panose="020B0004020202020204" pitchFamily="34" charset="0"/>
            </a:endParaRPr>
          </a:p>
          <a:p>
            <a:pPr marL="0" marR="0">
              <a:spcBef>
                <a:spcPts val="0"/>
              </a:spcBef>
              <a:spcAft>
                <a:spcPts val="0"/>
              </a:spcAft>
            </a:pPr>
            <a:r>
              <a:rPr lang="en-US" sz="1800" u="sng" dirty="0">
                <a:solidFill>
                  <a:schemeClr val="accent2">
                    <a:lumMod val="20000"/>
                    <a:lumOff val="80000"/>
                  </a:schemeClr>
                </a:solidFill>
                <a:effectLst/>
                <a:latin typeface="Aptos" panose="020B0004020202020204" pitchFamily="34" charset="0"/>
                <a:ea typeface="Times New Roman" panose="02020603050405020304" pitchFamily="18" charset="0"/>
                <a:cs typeface="Aptos" panose="020B0004020202020204" pitchFamily="34" charset="0"/>
                <a:hlinkClick r:id="rId6">
                  <a:extLst>
                    <a:ext uri="{A12FA001-AC4F-418D-AE19-62706E023703}">
                      <ahyp:hlinkClr xmlns:ahyp="http://schemas.microsoft.com/office/drawing/2018/hyperlinkcolor" val="tx"/>
                    </a:ext>
                  </a:extLst>
                </a:hlinkClick>
              </a:rPr>
              <a:t>https://afresearchlab.com/careers-and-opportunities/students-and-faculty/#intern-box</a:t>
            </a:r>
            <a:endParaRPr lang="en-US" sz="1800" dirty="0">
              <a:solidFill>
                <a:schemeClr val="accent2">
                  <a:lumMod val="20000"/>
                  <a:lumOff val="80000"/>
                </a:schemeClr>
              </a:solidFill>
              <a:effectLst/>
              <a:latin typeface="Aptos" panose="020B0004020202020204" pitchFamily="34" charset="0"/>
              <a:ea typeface="Calibri" panose="020F0502020204030204" pitchFamily="34" charset="0"/>
              <a:cs typeface="Aptos" panose="020B0004020202020204" pitchFamily="34" charset="0"/>
            </a:endParaRPr>
          </a:p>
        </p:txBody>
      </p:sp>
      <p:pic>
        <p:nvPicPr>
          <p:cNvPr id="3" name="Picture 2">
            <a:extLst>
              <a:ext uri="{FF2B5EF4-FFF2-40B4-BE49-F238E27FC236}">
                <a16:creationId xmlns:a16="http://schemas.microsoft.com/office/drawing/2014/main" id="{A6A2BC62-FA16-070E-993D-C46EEF1CE9E4}"/>
              </a:ext>
            </a:extLst>
          </p:cNvPr>
          <p:cNvPicPr>
            <a:picLocks noChangeAspect="1"/>
          </p:cNvPicPr>
          <p:nvPr/>
        </p:nvPicPr>
        <p:blipFill>
          <a:blip r:embed="rId7"/>
          <a:stretch>
            <a:fillRect/>
          </a:stretch>
        </p:blipFill>
        <p:spPr>
          <a:xfrm>
            <a:off x="9889476" y="4342241"/>
            <a:ext cx="2120231" cy="2120231"/>
          </a:xfrm>
          <a:prstGeom prst="rect">
            <a:avLst/>
          </a:prstGeom>
        </p:spPr>
      </p:pic>
      <p:sp>
        <p:nvSpPr>
          <p:cNvPr id="5" name="TextBox 4">
            <a:extLst>
              <a:ext uri="{FF2B5EF4-FFF2-40B4-BE49-F238E27FC236}">
                <a16:creationId xmlns:a16="http://schemas.microsoft.com/office/drawing/2014/main" id="{E5898C42-7753-C5FE-D133-E11EF7740436}"/>
              </a:ext>
            </a:extLst>
          </p:cNvPr>
          <p:cNvSpPr txBox="1"/>
          <p:nvPr/>
        </p:nvSpPr>
        <p:spPr>
          <a:xfrm>
            <a:off x="3550031" y="1153150"/>
            <a:ext cx="6096000" cy="646331"/>
          </a:xfrm>
          <a:prstGeom prst="rect">
            <a:avLst/>
          </a:prstGeom>
          <a:noFill/>
        </p:spPr>
        <p:txBody>
          <a:bodyPr wrap="square">
            <a:spAutoFit/>
          </a:bodyPr>
          <a:lstStyle/>
          <a:p>
            <a:r>
              <a:rPr lang="en" sz="3600" dirty="0">
                <a:solidFill>
                  <a:schemeClr val="bg1"/>
                </a:solidFill>
                <a:hlinkClick r:id="rId8">
                  <a:extLst>
                    <a:ext uri="{A12FA001-AC4F-418D-AE19-62706E023703}">
                      <ahyp:hlinkClr xmlns:ahyp="http://schemas.microsoft.com/office/drawing/2018/hyperlinkcolor" val="tx"/>
                    </a:ext>
                  </a:extLst>
                </a:hlinkClick>
              </a:rPr>
              <a:t>Christine.Knott.1@us.af.mil</a:t>
            </a:r>
            <a:r>
              <a:rPr lang="en" sz="3600" dirty="0">
                <a:solidFill>
                  <a:schemeClr val="bg1"/>
                </a:solidFill>
              </a:rPr>
              <a:t> </a:t>
            </a:r>
            <a:endParaRPr lang="en-US" sz="3600" dirty="0">
              <a:solidFill>
                <a:schemeClr val="bg1"/>
              </a:solidFill>
            </a:endParaRPr>
          </a:p>
        </p:txBody>
      </p:sp>
    </p:spTree>
    <p:extLst>
      <p:ext uri="{BB962C8B-B14F-4D97-AF65-F5344CB8AC3E}">
        <p14:creationId xmlns:p14="http://schemas.microsoft.com/office/powerpoint/2010/main" val="344112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15B9A-D2E4-EB47-1FB3-EBB5FD6A4A46}"/>
              </a:ext>
            </a:extLst>
          </p:cNvPr>
          <p:cNvSpPr>
            <a:spLocks noGrp="1"/>
          </p:cNvSpPr>
          <p:nvPr>
            <p:ph type="title"/>
          </p:nvPr>
        </p:nvSpPr>
        <p:spPr/>
        <p:txBody>
          <a:bodyPr/>
          <a:lstStyle/>
          <a:p>
            <a:r>
              <a:rPr lang="en-US" dirty="0"/>
              <a:t>Evolution of Aircraft Structural Integrity</a:t>
            </a:r>
          </a:p>
        </p:txBody>
      </p:sp>
      <p:sp>
        <p:nvSpPr>
          <p:cNvPr id="3" name="Text Placeholder 2">
            <a:extLst>
              <a:ext uri="{FF2B5EF4-FFF2-40B4-BE49-F238E27FC236}">
                <a16:creationId xmlns:a16="http://schemas.microsoft.com/office/drawing/2014/main" id="{7BBAF239-89DE-036E-524F-A4116454810C}"/>
              </a:ext>
            </a:extLst>
          </p:cNvPr>
          <p:cNvSpPr>
            <a:spLocks noGrp="1"/>
          </p:cNvSpPr>
          <p:nvPr>
            <p:ph type="body" idx="1"/>
          </p:nvPr>
        </p:nvSpPr>
        <p:spPr/>
        <p:txBody>
          <a:bodyPr>
            <a:normAutofit lnSpcReduction="10000"/>
          </a:bodyPr>
          <a:lstStyle/>
          <a:p>
            <a:r>
              <a:rPr lang="en-US" dirty="0"/>
              <a:t>1903: Wright Brothers’ </a:t>
            </a:r>
            <a:r>
              <a:rPr lang="en-US" b="1" dirty="0">
                <a:solidFill>
                  <a:schemeClr val="accent1"/>
                </a:solidFill>
              </a:rPr>
              <a:t>Static Loads Tests</a:t>
            </a:r>
          </a:p>
          <a:p>
            <a:r>
              <a:rPr lang="en-US" dirty="0"/>
              <a:t>During WWII, fatigue rarely seen</a:t>
            </a:r>
          </a:p>
          <a:p>
            <a:r>
              <a:rPr lang="en-US" dirty="0"/>
              <a:t>1956: Air Force structural integrity through </a:t>
            </a:r>
            <a:r>
              <a:rPr lang="en-US" b="1" dirty="0">
                <a:solidFill>
                  <a:schemeClr val="accent1"/>
                </a:solidFill>
              </a:rPr>
              <a:t>Safe-Life</a:t>
            </a:r>
          </a:p>
          <a:p>
            <a:pPr lvl="1"/>
            <a:r>
              <a:rPr lang="en-US" dirty="0"/>
              <a:t>Service Life Capability: “the total number of operating hours of the specific mission spectrum through which an aircraft structure has been determined by test and analysis to be capable of operating safely and economically,”</a:t>
            </a:r>
          </a:p>
          <a:p>
            <a:r>
              <a:rPr lang="en-US" dirty="0"/>
              <a:t>Cold War Era Losses</a:t>
            </a:r>
          </a:p>
          <a:p>
            <a:pPr lvl="1"/>
            <a:r>
              <a:rPr lang="en-US" dirty="0"/>
              <a:t>1958: B-47 medium-range strategic bomber for nuclear deterrence</a:t>
            </a:r>
          </a:p>
          <a:p>
            <a:pPr lvl="2"/>
            <a:r>
              <a:rPr lang="en-US" dirty="0"/>
              <a:t>Designed for high-altitude, used for low-altitude: fast pull-up, </a:t>
            </a:r>
            <a:br>
              <a:rPr lang="en-US" dirty="0"/>
            </a:br>
            <a:r>
              <a:rPr lang="en-US" dirty="0"/>
              <a:t>more weight, frequent take-off/landings</a:t>
            </a:r>
          </a:p>
          <a:p>
            <a:pPr lvl="2"/>
            <a:r>
              <a:rPr lang="en-US" dirty="0"/>
              <a:t>Lost </a:t>
            </a:r>
            <a:r>
              <a:rPr lang="en-US" i="1" dirty="0"/>
              <a:t>five</a:t>
            </a:r>
            <a:r>
              <a:rPr lang="en-US" dirty="0"/>
              <a:t> </a:t>
            </a:r>
            <a:r>
              <a:rPr lang="en-US" b="1" dirty="0"/>
              <a:t>B-47</a:t>
            </a:r>
            <a:r>
              <a:rPr lang="en-US" dirty="0"/>
              <a:t>s in March and April of 1958 in midair - 4 had structural fatigue failure</a:t>
            </a:r>
          </a:p>
          <a:p>
            <a:pPr lvl="1"/>
            <a:r>
              <a:rPr lang="en-US" dirty="0"/>
              <a:t>1969: </a:t>
            </a:r>
            <a:r>
              <a:rPr lang="en-US" b="1" dirty="0"/>
              <a:t>F-111A</a:t>
            </a:r>
            <a:r>
              <a:rPr lang="en-US" dirty="0"/>
              <a:t> fighter bomber and </a:t>
            </a:r>
            <a:r>
              <a:rPr lang="en-US" b="1" dirty="0"/>
              <a:t>F-5</a:t>
            </a:r>
            <a:r>
              <a:rPr lang="en-US" dirty="0"/>
              <a:t> fighter - fatigue-related accidents </a:t>
            </a:r>
            <a:br>
              <a:rPr lang="en-US" dirty="0"/>
            </a:br>
            <a:r>
              <a:rPr lang="en-US" dirty="0"/>
              <a:t>well before end of safe-life</a:t>
            </a:r>
          </a:p>
          <a:p>
            <a:r>
              <a:rPr lang="en-US" b="1" dirty="0">
                <a:solidFill>
                  <a:schemeClr val="accent1"/>
                </a:solidFill>
              </a:rPr>
              <a:t>Damage Tolerant Design</a:t>
            </a:r>
          </a:p>
          <a:p>
            <a:pPr lvl="1"/>
            <a:r>
              <a:rPr lang="en-US" dirty="0"/>
              <a:t>Assume aircraft have pre-existing manufacturing defects</a:t>
            </a:r>
          </a:p>
          <a:p>
            <a:pPr lvl="1"/>
            <a:r>
              <a:rPr lang="en-US" dirty="0"/>
              <a:t>Safety through design, nondestructive inspection and maintenance</a:t>
            </a:r>
          </a:p>
        </p:txBody>
      </p:sp>
      <p:pic>
        <p:nvPicPr>
          <p:cNvPr id="7" name="Picture 2" descr="How The B-47 Bomber Served as a Nuclear Stopgap | The National Interest">
            <a:extLst>
              <a:ext uri="{FF2B5EF4-FFF2-40B4-BE49-F238E27FC236}">
                <a16:creationId xmlns:a16="http://schemas.microsoft.com/office/drawing/2014/main" id="{21D68A51-F425-2674-0E57-2EF7C06BF9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669" y="3366059"/>
            <a:ext cx="2396573" cy="11257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Development] F-111A Aardvark: The Ultimate Bomber! - News - War Thunder">
            <a:extLst>
              <a:ext uri="{FF2B5EF4-FFF2-40B4-BE49-F238E27FC236}">
                <a16:creationId xmlns:a16="http://schemas.microsoft.com/office/drawing/2014/main" id="{B3F186BA-501B-4CB6-14DF-F86F3025A0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3203" y="5000050"/>
            <a:ext cx="1508760" cy="8494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Northrop F-5 - Wikipedia">
            <a:extLst>
              <a:ext uri="{FF2B5EF4-FFF2-40B4-BE49-F238E27FC236}">
                <a16:creationId xmlns:a16="http://schemas.microsoft.com/office/drawing/2014/main" id="{F89E89A3-9C1F-67B8-6E9F-879B70B3DF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23202" y="3916039"/>
            <a:ext cx="1508761" cy="10058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The B-24 Liberator: The Most Produced Bomber In History | War History Online">
            <a:extLst>
              <a:ext uri="{FF2B5EF4-FFF2-40B4-BE49-F238E27FC236}">
                <a16:creationId xmlns:a16="http://schemas.microsoft.com/office/drawing/2014/main" id="{DB65714C-8A5E-4DAD-9D6F-E1D17024F9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76169" y="1145648"/>
            <a:ext cx="2040021" cy="132697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Wright Airplanes">
            <a:extLst>
              <a:ext uri="{FF2B5EF4-FFF2-40B4-BE49-F238E27FC236}">
                <a16:creationId xmlns:a16="http://schemas.microsoft.com/office/drawing/2014/main" id="{5B2592EB-9603-263F-33CF-FD6FD0C559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4841" y="698903"/>
            <a:ext cx="1963642" cy="1286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1746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18587-8CE8-4F55-81A4-3C0044FA402C}"/>
              </a:ext>
            </a:extLst>
          </p:cNvPr>
          <p:cNvSpPr>
            <a:spLocks noGrp="1"/>
          </p:cNvSpPr>
          <p:nvPr>
            <p:ph type="title"/>
          </p:nvPr>
        </p:nvSpPr>
        <p:spPr/>
        <p:txBody>
          <a:bodyPr/>
          <a:lstStyle/>
          <a:p>
            <a:r>
              <a:rPr lang="en-US" dirty="0"/>
              <a:t>References</a:t>
            </a:r>
          </a:p>
        </p:txBody>
      </p:sp>
      <p:sp>
        <p:nvSpPr>
          <p:cNvPr id="3" name="Text Placeholder 2">
            <a:extLst>
              <a:ext uri="{FF2B5EF4-FFF2-40B4-BE49-F238E27FC236}">
                <a16:creationId xmlns:a16="http://schemas.microsoft.com/office/drawing/2014/main" id="{2532F89C-114D-45F4-A26E-A1A2A5A8E644}"/>
              </a:ext>
            </a:extLst>
          </p:cNvPr>
          <p:cNvSpPr>
            <a:spLocks noGrp="1"/>
          </p:cNvSpPr>
          <p:nvPr>
            <p:ph type="body" idx="1"/>
          </p:nvPr>
        </p:nvSpPr>
        <p:spPr/>
        <p:txBody>
          <a:bodyPr>
            <a:normAutofit fontScale="77500" lnSpcReduction="20000"/>
          </a:bodyPr>
          <a:lstStyle/>
          <a:p>
            <a:pPr marL="177796" indent="0">
              <a:buNone/>
            </a:pPr>
            <a:r>
              <a:rPr lang="en-US" dirty="0"/>
              <a:t>Military Handbooks:</a:t>
            </a:r>
          </a:p>
          <a:p>
            <a:r>
              <a:rPr lang="en-US" dirty="0"/>
              <a:t>[67] U.S., Department of Defense. “MIL-STD-1530D”. Aircraft Structural Integrity Program, Airplane Requirements.</a:t>
            </a:r>
          </a:p>
          <a:p>
            <a:r>
              <a:rPr lang="en-US" dirty="0"/>
              <a:t>[69] U.S., Department of Defense. “MIL-HDBK-1823A”. Nondestructive Evaluation System Reliability Assessment, Department of Defense Handbook, August 2010</a:t>
            </a:r>
          </a:p>
          <a:p>
            <a:pPr marL="177796" indent="0">
              <a:buNone/>
            </a:pPr>
            <a:r>
              <a:rPr lang="en-US" dirty="0"/>
              <a:t>Educational Texts</a:t>
            </a:r>
          </a:p>
          <a:p>
            <a:r>
              <a:rPr lang="en-US" dirty="0"/>
              <a:t>[1] </a:t>
            </a:r>
            <a:r>
              <a:rPr lang="en-US" dirty="0" err="1"/>
              <a:t>Agresti</a:t>
            </a:r>
            <a:r>
              <a:rPr lang="en-US" dirty="0"/>
              <a:t>, A. Categorical Data Analysis. Wiley, Hoboken, New Jersey, 2nd edition, 2002.</a:t>
            </a:r>
          </a:p>
          <a:p>
            <a:r>
              <a:rPr lang="en-US" dirty="0"/>
              <a:t>[19] Casella, G. and R. Berger. Statistical Inference. Cengage Learning, Boston, Massachusetts, 2nd edition, 2001</a:t>
            </a:r>
          </a:p>
          <a:p>
            <a:r>
              <a:rPr lang="en-US" dirty="0"/>
              <a:t>[29] Hahn, G. and W. Meeker. Statistical Intervals. John Wiley and Sons, New York, New York, 1991.</a:t>
            </a:r>
          </a:p>
          <a:p>
            <a:r>
              <a:rPr lang="en-US" dirty="0"/>
              <a:t>[35] James, Gareth, Daniela Witten, Trevor Hastie, and Robert </a:t>
            </a:r>
            <a:r>
              <a:rPr lang="en-US" dirty="0" err="1"/>
              <a:t>Tibshirani</a:t>
            </a:r>
            <a:r>
              <a:rPr lang="en-US" dirty="0"/>
              <a:t>. An Introduction to Statistical Learning with Applications in R. Springer, New York, 2013.</a:t>
            </a:r>
          </a:p>
          <a:p>
            <a:r>
              <a:rPr lang="en-US" dirty="0"/>
              <a:t>[45] Kutner, M.H., C.I. </a:t>
            </a:r>
            <a:r>
              <a:rPr lang="en-US" dirty="0" err="1"/>
              <a:t>Nachtsheim</a:t>
            </a:r>
            <a:r>
              <a:rPr lang="en-US" dirty="0"/>
              <a:t>, J. </a:t>
            </a:r>
            <a:r>
              <a:rPr lang="en-US" dirty="0" err="1"/>
              <a:t>Neter</a:t>
            </a:r>
            <a:r>
              <a:rPr lang="en-US" dirty="0"/>
              <a:t>, and W. Li. Applied Linear Statistical Models. McGraw-Hill/Irwin, New York, New York, 5th edition, 2004. </a:t>
            </a:r>
          </a:p>
          <a:p>
            <a:r>
              <a:rPr lang="en-US" dirty="0"/>
              <a:t>[50] Meeker, W.Q. and L.A. Escobar. Statistical Methods for Reliability Data. Wiley, Hoboken, New Jersey, 1998. </a:t>
            </a:r>
          </a:p>
          <a:p>
            <a:r>
              <a:rPr lang="en-US" dirty="0"/>
              <a:t>[51] Montgomery, Douglas C. Design and Analysis of Experiments. John Wiley, New York, 9th edition, 2017.</a:t>
            </a:r>
          </a:p>
        </p:txBody>
      </p:sp>
    </p:spTree>
    <p:extLst>
      <p:ext uri="{BB962C8B-B14F-4D97-AF65-F5344CB8AC3E}">
        <p14:creationId xmlns:p14="http://schemas.microsoft.com/office/powerpoint/2010/main" val="12345884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18587-8CE8-4F55-81A4-3C0044FA402C}"/>
              </a:ext>
            </a:extLst>
          </p:cNvPr>
          <p:cNvSpPr>
            <a:spLocks noGrp="1"/>
          </p:cNvSpPr>
          <p:nvPr>
            <p:ph type="title"/>
          </p:nvPr>
        </p:nvSpPr>
        <p:spPr/>
        <p:txBody>
          <a:bodyPr/>
          <a:lstStyle/>
          <a:p>
            <a:r>
              <a:rPr lang="en-US" dirty="0"/>
              <a:t>References: Selected Papers</a:t>
            </a:r>
          </a:p>
        </p:txBody>
      </p:sp>
      <p:sp>
        <p:nvSpPr>
          <p:cNvPr id="3" name="Text Placeholder 2">
            <a:extLst>
              <a:ext uri="{FF2B5EF4-FFF2-40B4-BE49-F238E27FC236}">
                <a16:creationId xmlns:a16="http://schemas.microsoft.com/office/drawing/2014/main" id="{2532F89C-114D-45F4-A26E-A1A2A5A8E644}"/>
              </a:ext>
            </a:extLst>
          </p:cNvPr>
          <p:cNvSpPr>
            <a:spLocks noGrp="1"/>
          </p:cNvSpPr>
          <p:nvPr>
            <p:ph type="body" idx="1"/>
          </p:nvPr>
        </p:nvSpPr>
        <p:spPr>
          <a:xfrm>
            <a:off x="170986" y="1087611"/>
            <a:ext cx="11850028" cy="4983613"/>
          </a:xfrm>
        </p:spPr>
        <p:txBody>
          <a:bodyPr>
            <a:noAutofit/>
          </a:bodyPr>
          <a:lstStyle/>
          <a:p>
            <a:pPr marL="177796" indent="0">
              <a:lnSpc>
                <a:spcPct val="120000"/>
              </a:lnSpc>
              <a:spcBef>
                <a:spcPts val="0"/>
              </a:spcBef>
              <a:buNone/>
            </a:pPr>
            <a:r>
              <a:rPr lang="en-US" sz="1200" dirty="0"/>
              <a:t>[5] </a:t>
            </a:r>
            <a:r>
              <a:rPr lang="en-US" sz="1200" dirty="0" err="1"/>
              <a:t>Annis</a:t>
            </a:r>
            <a:r>
              <a:rPr lang="en-US" sz="1200" dirty="0"/>
              <a:t>, Charles, John C. Aldrin, and Harold A. Sabbagh. “NDT Capability”. Materials Evaluation, 44–54, January 2015.</a:t>
            </a:r>
          </a:p>
          <a:p>
            <a:pPr marL="177796" indent="0">
              <a:lnSpc>
                <a:spcPct val="120000"/>
              </a:lnSpc>
              <a:spcBef>
                <a:spcPts val="0"/>
              </a:spcBef>
              <a:buNone/>
            </a:pPr>
            <a:r>
              <a:rPr lang="en-US" sz="1200" dirty="0"/>
              <a:t>[9] Berens, A.P. “NDE Reliability Data Analysis”. ASM Handbook, Vol. 17, Ed. 9, 689–701, 1989. [</a:t>
            </a:r>
          </a:p>
          <a:p>
            <a:pPr marL="177796" indent="0">
              <a:lnSpc>
                <a:spcPct val="120000"/>
              </a:lnSpc>
              <a:spcBef>
                <a:spcPts val="0"/>
              </a:spcBef>
              <a:buNone/>
            </a:pPr>
            <a:r>
              <a:rPr lang="en-US" sz="1200" dirty="0"/>
              <a:t>[10] Berens, A.P. Probability of Detection (POD) Analysis for the Advanced Retirement for Cause (RFC)/Engine Structural Integrity Program (ENSIP) Nondestructive 	Evaluation (NDE) System Development, Technical Report AFRL-ML-WP-TR-2001-4010,. Technical report, Air Force Research Laboratory, 2000. </a:t>
            </a:r>
          </a:p>
          <a:p>
            <a:pPr marL="177796" indent="0">
              <a:lnSpc>
                <a:spcPct val="120000"/>
              </a:lnSpc>
              <a:spcBef>
                <a:spcPts val="0"/>
              </a:spcBef>
              <a:buNone/>
            </a:pPr>
            <a:r>
              <a:rPr lang="en-US" sz="1200" dirty="0"/>
              <a:t>[11] Berens, A.P. and P.W. Hovey. “Statistical Methods for Estimating Crack Detection Probabilities”. ASTM STP 798: Probabilistic Fracture Mechanics and Fatigue 	Methods, 79–94, 1983. </a:t>
            </a:r>
          </a:p>
          <a:p>
            <a:pPr marL="177796" indent="0">
              <a:lnSpc>
                <a:spcPct val="120000"/>
              </a:lnSpc>
              <a:spcBef>
                <a:spcPts val="0"/>
              </a:spcBef>
              <a:buNone/>
            </a:pPr>
            <a:r>
              <a:rPr lang="en-US" sz="1200" dirty="0"/>
              <a:t>[12] Berens, A.P. and P.W. Hovey. Flaw Detection Reliability Criteria. Technical Report AFWALTR-84-4022, Air Force Wright Aeronautical Laboratories, 1984. </a:t>
            </a:r>
          </a:p>
          <a:p>
            <a:pPr marL="177796" indent="0">
              <a:lnSpc>
                <a:spcPct val="120000"/>
              </a:lnSpc>
              <a:spcBef>
                <a:spcPts val="0"/>
              </a:spcBef>
              <a:buNone/>
            </a:pPr>
            <a:r>
              <a:rPr lang="en-US" sz="1200" dirty="0"/>
              <a:t>[13] Berens, A.P. and P.W. Hovey. Flaw Detection Reliability Criteria Vol. I: Methods and Results. Technical Report AFWAL-TR-83-4089, Vol. 1, Air Force Wright 	Aeronautical Laboratories, 1984. </a:t>
            </a:r>
          </a:p>
          <a:p>
            <a:pPr marL="177796" indent="0">
              <a:lnSpc>
                <a:spcPct val="120000"/>
              </a:lnSpc>
              <a:spcBef>
                <a:spcPts val="0"/>
              </a:spcBef>
              <a:buNone/>
            </a:pPr>
            <a:r>
              <a:rPr lang="en-US" sz="1200" dirty="0"/>
              <a:t>[14] Berens, A.P. and P.W. Hovey. “Quantifying NDI Capability for Damage Tolerance Analyses”. Review of Progress in Quantitative Nondestructive Evaluation, 1984.</a:t>
            </a:r>
          </a:p>
          <a:p>
            <a:pPr marL="177796" indent="0">
              <a:lnSpc>
                <a:spcPct val="120000"/>
              </a:lnSpc>
              <a:spcBef>
                <a:spcPts val="0"/>
              </a:spcBef>
              <a:buNone/>
            </a:pPr>
            <a:r>
              <a:rPr lang="en-US" sz="1200" dirty="0"/>
              <a:t>[15] Berens, A.P. and P.W. Hovey. “The Sample Size and Flaw Size Effects in NDI Reliability Experiments”. Review of Progress in Quantitative Nondestructive Evaluation, 	4:1327–1334, 1985. </a:t>
            </a:r>
          </a:p>
          <a:p>
            <a:pPr marL="177796" indent="0">
              <a:lnSpc>
                <a:spcPct val="120000"/>
              </a:lnSpc>
              <a:spcBef>
                <a:spcPts val="0"/>
              </a:spcBef>
              <a:buNone/>
            </a:pPr>
            <a:r>
              <a:rPr lang="en-US" sz="1200" dirty="0"/>
              <a:t>[16] Berens, A.P. and P.W. Hovey. “NDE Reliability Data Analysis, Metals Handbook, Vol. 17, 9e, NDE and QC”. ASM International, 689–701, 1988. </a:t>
            </a:r>
          </a:p>
          <a:p>
            <a:pPr marL="177796" indent="0">
              <a:lnSpc>
                <a:spcPct val="120000"/>
              </a:lnSpc>
              <a:spcBef>
                <a:spcPts val="0"/>
              </a:spcBef>
              <a:buNone/>
            </a:pPr>
            <a:r>
              <a:rPr lang="en-US" sz="1200" dirty="0"/>
              <a:t>[17] Berens, A.P. and P.W. Hovey. The Effect of Inspection Uncertainty on Crack Growth Based Maintenance Scheduling, Summary Paper. Technical Report Contract 	F33615-80C-5140, Air Force Materials Laboratory, February 1982. </a:t>
            </a:r>
          </a:p>
          <a:p>
            <a:pPr marL="177796" indent="0">
              <a:lnSpc>
                <a:spcPct val="120000"/>
              </a:lnSpc>
              <a:spcBef>
                <a:spcPts val="0"/>
              </a:spcBef>
              <a:buNone/>
            </a:pPr>
            <a:r>
              <a:rPr lang="en-US" sz="1200" dirty="0"/>
              <a:t>[23] </a:t>
            </a:r>
            <a:r>
              <a:rPr lang="en-US" sz="1200" dirty="0" err="1"/>
              <a:t>Gandossi</a:t>
            </a:r>
            <a:r>
              <a:rPr lang="en-US" sz="1200" dirty="0"/>
              <a:t>, L. and C. </a:t>
            </a:r>
            <a:r>
              <a:rPr lang="en-US" sz="1200" dirty="0" err="1"/>
              <a:t>Annis</a:t>
            </a:r>
            <a:r>
              <a:rPr lang="en-US" sz="1200" dirty="0"/>
              <a:t>. “ENIQ report No. 41: Probability of Detection Curves: Statistical Best-Practices”. EUR – Scientific and Technical Research Series – 	ISSN1018-5593, ISBN 978-92-79-16105-6, 2010. </a:t>
            </a:r>
          </a:p>
          <a:p>
            <a:pPr marL="177796" indent="0">
              <a:lnSpc>
                <a:spcPct val="120000"/>
              </a:lnSpc>
              <a:spcBef>
                <a:spcPts val="0"/>
              </a:spcBef>
              <a:buNone/>
            </a:pPr>
            <a:r>
              <a:rPr lang="en-US" sz="1200" dirty="0"/>
              <a:t>[24] </a:t>
            </a:r>
            <a:r>
              <a:rPr lang="en-US" sz="1200" dirty="0" err="1"/>
              <a:t>Gandossi</a:t>
            </a:r>
            <a:r>
              <a:rPr lang="en-US" sz="1200" dirty="0"/>
              <a:t>, L. and C. </a:t>
            </a:r>
            <a:r>
              <a:rPr lang="en-US" sz="1200" dirty="0" err="1"/>
              <a:t>Annis</a:t>
            </a:r>
            <a:r>
              <a:rPr lang="en-US" sz="1200" dirty="0"/>
              <a:t>. “ENIQ report No. 47: Influence of Sample Size and Other Factors on Hit/Miss Probability of Detection Curves”. EUR – Scientific and 	Technical Research Series – ISSN 1831-9424, ISBN 978-92-79-23018-9, 2010.</a:t>
            </a:r>
          </a:p>
          <a:p>
            <a:pPr marL="177796" indent="0">
              <a:lnSpc>
                <a:spcPct val="120000"/>
              </a:lnSpc>
              <a:spcBef>
                <a:spcPts val="0"/>
              </a:spcBef>
              <a:buNone/>
            </a:pPr>
            <a:r>
              <a:rPr lang="en-US" sz="1200" dirty="0"/>
              <a:t>[30] Harding, C.A. and G.R. Hugo. “Experimental Determination of the Probability of Detection Hit/Miss Data for Small Data Sets”. Review of Progress in Quantitative 	Nondestructive Evaluation, 22:1823–1844, 2003</a:t>
            </a:r>
          </a:p>
          <a:p>
            <a:pPr marL="177796" indent="0">
              <a:lnSpc>
                <a:spcPct val="120000"/>
              </a:lnSpc>
              <a:spcBef>
                <a:spcPts val="0"/>
              </a:spcBef>
              <a:buNone/>
            </a:pPr>
            <a:r>
              <a:rPr lang="en-US" sz="1200" dirty="0"/>
              <a:t>[34] Information, Aerospace Structures and Analysis Center. “The History of the Aircraft Structural Integrity Program”. Report No. 680.1B, June 1980.</a:t>
            </a:r>
          </a:p>
          <a:p>
            <a:pPr marL="177796" indent="0">
              <a:lnSpc>
                <a:spcPct val="120000"/>
              </a:lnSpc>
              <a:spcBef>
                <a:spcPts val="0"/>
              </a:spcBef>
              <a:buNone/>
            </a:pPr>
            <a:r>
              <a:rPr lang="en-US" sz="1200" dirty="0"/>
              <a:t>[40] </a:t>
            </a:r>
            <a:r>
              <a:rPr lang="en-US" sz="1200" dirty="0" err="1"/>
              <a:t>Knopp</a:t>
            </a:r>
            <a:r>
              <a:rPr lang="en-US" sz="1200" dirty="0"/>
              <a:t>, J.S. and L. Zeng. “Statistical Analysis of Hit/Miss Data”. Materials Evaluation, Vol. 71, No. 3, 323–329, 2013</a:t>
            </a:r>
          </a:p>
          <a:p>
            <a:pPr marL="177796" indent="0">
              <a:lnSpc>
                <a:spcPct val="120000"/>
              </a:lnSpc>
              <a:spcBef>
                <a:spcPts val="0"/>
              </a:spcBef>
              <a:buNone/>
            </a:pPr>
            <a:r>
              <a:rPr lang="en-US" sz="1200" dirty="0"/>
              <a:t>[54] Olin, B.D. and W.Q. Meeker. “Applications of Statistical Methods to Nondestructive Evaluation”. </a:t>
            </a:r>
            <a:r>
              <a:rPr lang="en-US" sz="1200" dirty="0" err="1"/>
              <a:t>Technometrics</a:t>
            </a:r>
            <a:r>
              <a:rPr lang="en-US" sz="1200" dirty="0"/>
              <a:t>, 38:95–112, 1996.</a:t>
            </a:r>
          </a:p>
          <a:p>
            <a:pPr marL="177796" indent="0">
              <a:lnSpc>
                <a:spcPct val="120000"/>
              </a:lnSpc>
              <a:spcBef>
                <a:spcPts val="0"/>
              </a:spcBef>
              <a:buNone/>
            </a:pPr>
            <a:r>
              <a:rPr lang="en-US" sz="1200" dirty="0"/>
              <a:t>[55] P. Berens, Alan and Peter Hovey. “Evaluation of NDE Reliability Characterization. Volume I”. Air Force Wright Aeronautical Laboratories, 98, 12 1981.</a:t>
            </a:r>
          </a:p>
          <a:p>
            <a:pPr marL="177796" indent="0">
              <a:lnSpc>
                <a:spcPct val="120000"/>
              </a:lnSpc>
              <a:spcBef>
                <a:spcPts val="0"/>
              </a:spcBef>
              <a:buNone/>
            </a:pPr>
            <a:r>
              <a:rPr lang="en-US" sz="1200" dirty="0"/>
              <a:t>[61] Singh, R. Three Decades of NDI Reliability Assessment. Technical Report Karta-3510-99-01, AF NDI Office, 2000. </a:t>
            </a:r>
          </a:p>
        </p:txBody>
      </p:sp>
    </p:spTree>
    <p:extLst>
      <p:ext uri="{BB962C8B-B14F-4D97-AF65-F5344CB8AC3E}">
        <p14:creationId xmlns:p14="http://schemas.microsoft.com/office/powerpoint/2010/main" val="5216056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8DAB6-D360-453D-A3B9-AF26B4BD373F}"/>
              </a:ext>
            </a:extLst>
          </p:cNvPr>
          <p:cNvSpPr>
            <a:spLocks noGrp="1"/>
          </p:cNvSpPr>
          <p:nvPr>
            <p:ph type="title"/>
          </p:nvPr>
        </p:nvSpPr>
        <p:spPr/>
        <p:txBody>
          <a:bodyPr/>
          <a:lstStyle/>
          <a:p>
            <a:r>
              <a:rPr lang="en-US" dirty="0"/>
              <a:t>Backup Slides</a:t>
            </a:r>
          </a:p>
        </p:txBody>
      </p:sp>
    </p:spTree>
    <p:extLst>
      <p:ext uri="{BB962C8B-B14F-4D97-AF65-F5344CB8AC3E}">
        <p14:creationId xmlns:p14="http://schemas.microsoft.com/office/powerpoint/2010/main" val="17485869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Hit/Miss Data has a Categorical Response: Logistic Regression</a:t>
            </a:r>
          </a:p>
        </p:txBody>
      </p:sp>
      <p:grpSp>
        <p:nvGrpSpPr>
          <p:cNvPr id="10" name="Group 9"/>
          <p:cNvGrpSpPr/>
          <p:nvPr/>
        </p:nvGrpSpPr>
        <p:grpSpPr>
          <a:xfrm>
            <a:off x="280685" y="1266782"/>
            <a:ext cx="4495825" cy="2743200"/>
            <a:chOff x="8542168" y="1989323"/>
            <a:chExt cx="3087825" cy="2288856"/>
          </a:xfrm>
        </p:grpSpPr>
        <p:grpSp>
          <p:nvGrpSpPr>
            <p:cNvPr id="3" name="Group 2"/>
            <p:cNvGrpSpPr/>
            <p:nvPr/>
          </p:nvGrpSpPr>
          <p:grpSpPr>
            <a:xfrm>
              <a:off x="8542168" y="1989323"/>
              <a:ext cx="3087825" cy="2209478"/>
              <a:chOff x="8076409" y="751518"/>
              <a:chExt cx="4024452" cy="2660323"/>
            </a:xfrm>
          </p:grpSpPr>
          <p:pic>
            <p:nvPicPr>
              <p:cNvPr id="4" name="Picture 3" descr="Graphical user interface, chart, line chart&#10;&#10;Description automatically generated">
                <a:extLst>
                  <a:ext uri="{FF2B5EF4-FFF2-40B4-BE49-F238E27FC236}">
                    <a16:creationId xmlns:a16="http://schemas.microsoft.com/office/drawing/2014/main" id="{D5FC1E0F-2DF1-4DD8-90FC-D2C032B11798}"/>
                  </a:ext>
                </a:extLst>
              </p:cNvPr>
              <p:cNvPicPr>
                <a:picLocks noChangeAspect="1"/>
              </p:cNvPicPr>
              <p:nvPr/>
            </p:nvPicPr>
            <p:blipFill rotWithShape="1">
              <a:blip r:embed="rId3"/>
              <a:srcRect l="3581" r="50082" b="51302"/>
              <a:stretch/>
            </p:blipFill>
            <p:spPr>
              <a:xfrm>
                <a:off x="8435290" y="1034401"/>
                <a:ext cx="3665571" cy="2377440"/>
              </a:xfrm>
              <a:prstGeom prst="rect">
                <a:avLst/>
              </a:prstGeom>
            </p:spPr>
          </p:pic>
          <p:sp>
            <p:nvSpPr>
              <p:cNvPr id="5" name="TextBox 4">
                <a:extLst>
                  <a:ext uri="{FF2B5EF4-FFF2-40B4-BE49-F238E27FC236}">
                    <a16:creationId xmlns:a16="http://schemas.microsoft.com/office/drawing/2014/main" id="{8BBB258D-96AE-4D74-B827-971A9522E8E5}"/>
                  </a:ext>
                </a:extLst>
              </p:cNvPr>
              <p:cNvSpPr txBox="1"/>
              <p:nvPr/>
            </p:nvSpPr>
            <p:spPr>
              <a:xfrm rot="16200000">
                <a:off x="7698518" y="1848942"/>
                <a:ext cx="1032782" cy="276999"/>
              </a:xfrm>
              <a:prstGeom prst="rect">
                <a:avLst/>
              </a:prstGeom>
              <a:solidFill>
                <a:schemeClr val="bg1"/>
              </a:solidFill>
            </p:spPr>
            <p:txBody>
              <a:bodyPr wrap="none" rtlCol="0">
                <a:spAutoFit/>
              </a:bodyPr>
              <a:lstStyle/>
              <a:p>
                <a:pPr algn="ctr"/>
                <a:r>
                  <a:rPr lang="en-US" sz="1200" dirty="0"/>
                  <a:t>Inspector Call</a:t>
                </a:r>
              </a:p>
            </p:txBody>
          </p:sp>
          <p:sp>
            <p:nvSpPr>
              <p:cNvPr id="6" name="TextBox 5">
                <a:extLst>
                  <a:ext uri="{FF2B5EF4-FFF2-40B4-BE49-F238E27FC236}">
                    <a16:creationId xmlns:a16="http://schemas.microsoft.com/office/drawing/2014/main" id="{C2F140BB-8D09-4354-9D2B-72C355BCB123}"/>
                  </a:ext>
                </a:extLst>
              </p:cNvPr>
              <p:cNvSpPr txBox="1"/>
              <p:nvPr/>
            </p:nvSpPr>
            <p:spPr>
              <a:xfrm>
                <a:off x="9610303" y="1332549"/>
                <a:ext cx="1559534" cy="333521"/>
              </a:xfrm>
              <a:prstGeom prst="rect">
                <a:avLst/>
              </a:prstGeom>
              <a:noFill/>
            </p:spPr>
            <p:txBody>
              <a:bodyPr wrap="square" rtlCol="0">
                <a:spAutoFit/>
              </a:bodyPr>
              <a:lstStyle/>
              <a:p>
                <a:pPr algn="ctr"/>
                <a:r>
                  <a:rPr lang="en-US" sz="1200" dirty="0">
                    <a:solidFill>
                      <a:srgbClr val="004B8D"/>
                    </a:solidFill>
                  </a:rPr>
                  <a:t>Detection = Hit</a:t>
                </a:r>
              </a:p>
            </p:txBody>
          </p:sp>
          <p:sp>
            <p:nvSpPr>
              <p:cNvPr id="7" name="TextBox 6">
                <a:extLst>
                  <a:ext uri="{FF2B5EF4-FFF2-40B4-BE49-F238E27FC236}">
                    <a16:creationId xmlns:a16="http://schemas.microsoft.com/office/drawing/2014/main" id="{F01490D2-C164-49AB-B20E-8B926A0796C5}"/>
                  </a:ext>
                </a:extLst>
              </p:cNvPr>
              <p:cNvSpPr txBox="1"/>
              <p:nvPr/>
            </p:nvSpPr>
            <p:spPr>
              <a:xfrm>
                <a:off x="8829360" y="2480817"/>
                <a:ext cx="1926835" cy="333521"/>
              </a:xfrm>
              <a:prstGeom prst="rect">
                <a:avLst/>
              </a:prstGeom>
              <a:noFill/>
            </p:spPr>
            <p:txBody>
              <a:bodyPr wrap="square" rtlCol="0">
                <a:spAutoFit/>
              </a:bodyPr>
              <a:lstStyle/>
              <a:p>
                <a:pPr algn="ctr"/>
                <a:r>
                  <a:rPr lang="en-US" sz="1200" dirty="0">
                    <a:solidFill>
                      <a:srgbClr val="004B8D"/>
                    </a:solidFill>
                  </a:rPr>
                  <a:t>No Detection = Miss</a:t>
                </a:r>
              </a:p>
            </p:txBody>
          </p:sp>
          <p:sp>
            <p:nvSpPr>
              <p:cNvPr id="8" name="TextBox 7">
                <a:extLst>
                  <a:ext uri="{FF2B5EF4-FFF2-40B4-BE49-F238E27FC236}">
                    <a16:creationId xmlns:a16="http://schemas.microsoft.com/office/drawing/2014/main" id="{8BBB258D-96AE-4D74-B827-971A9522E8E5}"/>
                  </a:ext>
                </a:extLst>
              </p:cNvPr>
              <p:cNvSpPr txBox="1"/>
              <p:nvPr/>
            </p:nvSpPr>
            <p:spPr>
              <a:xfrm>
                <a:off x="9861292" y="751518"/>
                <a:ext cx="901426" cy="272819"/>
              </a:xfrm>
              <a:prstGeom prst="rect">
                <a:avLst/>
              </a:prstGeom>
              <a:solidFill>
                <a:schemeClr val="bg1"/>
              </a:solidFill>
            </p:spPr>
            <p:txBody>
              <a:bodyPr wrap="none" rtlCol="0">
                <a:spAutoFit/>
              </a:bodyPr>
              <a:lstStyle/>
              <a:p>
                <a:pPr algn="ctr"/>
                <a:r>
                  <a:rPr lang="en-US" b="1" dirty="0"/>
                  <a:t>Hit/Miss</a:t>
                </a:r>
              </a:p>
            </p:txBody>
          </p:sp>
        </p:grpSp>
        <p:sp>
          <p:nvSpPr>
            <p:cNvPr id="19" name="TextBox 18">
              <a:extLst>
                <a:ext uri="{FF2B5EF4-FFF2-40B4-BE49-F238E27FC236}">
                  <a16:creationId xmlns:a16="http://schemas.microsoft.com/office/drawing/2014/main" id="{B42E263C-BFF7-48FB-8F25-467BA8572054}"/>
                </a:ext>
              </a:extLst>
            </p:cNvPr>
            <p:cNvSpPr txBox="1"/>
            <p:nvPr/>
          </p:nvSpPr>
          <p:spPr>
            <a:xfrm>
              <a:off x="9678374" y="4001180"/>
              <a:ext cx="1484926" cy="276999"/>
            </a:xfrm>
            <a:prstGeom prst="rect">
              <a:avLst/>
            </a:prstGeom>
            <a:solidFill>
              <a:schemeClr val="bg1"/>
            </a:solidFill>
          </p:spPr>
          <p:txBody>
            <a:bodyPr wrap="square" rtlCol="0">
              <a:spAutoFit/>
            </a:bodyPr>
            <a:lstStyle/>
            <a:p>
              <a:r>
                <a:rPr lang="en-US" sz="1200" dirty="0"/>
                <a:t>X = Defect Size (a)</a:t>
              </a:r>
            </a:p>
          </p:txBody>
        </p:sp>
      </p:grpSp>
      <mc:AlternateContent xmlns:mc="http://schemas.openxmlformats.org/markup-compatibility/2006" xmlns:a14="http://schemas.microsoft.com/office/drawing/2010/main">
        <mc:Choice Requires="a14">
          <p:sp>
            <p:nvSpPr>
              <p:cNvPr id="11" name="Rectangle 10"/>
              <p:cNvSpPr/>
              <p:nvPr/>
            </p:nvSpPr>
            <p:spPr>
              <a:xfrm>
                <a:off x="7854650" y="1381684"/>
                <a:ext cx="3730258" cy="71019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solidFill>
                                <a:srgbClr val="FF0000"/>
                              </a:solidFill>
                              <a:latin typeface="Cambria Math" panose="02040503050406030204" pitchFamily="18" charset="0"/>
                            </a:rPr>
                            <m:t>𝑦</m:t>
                          </m:r>
                        </m:e>
                        <m:sub>
                          <m:r>
                            <a:rPr lang="en-US" i="1">
                              <a:latin typeface="Cambria Math" panose="02040503050406030204" pitchFamily="18" charset="0"/>
                            </a:rPr>
                            <m:t>𝑖</m:t>
                          </m:r>
                        </m:sub>
                      </m:sSub>
                      <m:r>
                        <a:rPr lang="en-US" i="1">
                          <a:latin typeface="Cambria Math" panose="02040503050406030204" pitchFamily="18" charset="0"/>
                        </a:rPr>
                        <m:t>=</m:t>
                      </m:r>
                      <m:d>
                        <m:dPr>
                          <m:begChr m:val="{"/>
                          <m:endChr m:val=""/>
                          <m:ctrlPr>
                            <a:rPr lang="en-US" i="1">
                              <a:latin typeface="Cambria Math" panose="02040503050406030204" pitchFamily="18" charset="0"/>
                            </a:rPr>
                          </m:ctrlPr>
                        </m:dPr>
                        <m:e>
                          <m:m>
                            <m:mPr>
                              <m:mcs>
                                <m:mc>
                                  <m:mcPr>
                                    <m:count m:val="2"/>
                                    <m:mcJc m:val="center"/>
                                  </m:mcPr>
                                </m:mc>
                              </m:mcs>
                              <m:ctrlPr>
                                <a:rPr lang="en-US" i="1">
                                  <a:latin typeface="Cambria Math" panose="02040503050406030204" pitchFamily="18" charset="0"/>
                                </a:rPr>
                              </m:ctrlPr>
                            </m:mPr>
                            <m:mr>
                              <m:e>
                                <m:r>
                                  <m:rPr>
                                    <m:brk m:alnAt="7"/>
                                  </m:rPr>
                                  <a:rPr lang="en-US" i="1">
                                    <a:latin typeface="Cambria Math" panose="02040503050406030204" pitchFamily="18" charset="0"/>
                                  </a:rPr>
                                  <m:t>1</m:t>
                                </m:r>
                              </m:e>
                              <m:e>
                                <m:r>
                                  <m:rPr>
                                    <m:nor/>
                                  </m:rPr>
                                  <a:rPr lang="en-US">
                                    <a:latin typeface="Cambria Math" panose="02040503050406030204" pitchFamily="18" charset="0"/>
                                  </a:rPr>
                                  <m:t>if</m:t>
                                </m:r>
                                <m:r>
                                  <m:rPr>
                                    <m:nor/>
                                  </m:rPr>
                                  <a:rPr lang="en-US">
                                    <a:latin typeface="Cambria Math" panose="02040503050406030204" pitchFamily="18" charset="0"/>
                                  </a:rPr>
                                  <m:t> </m:t>
                                </m:r>
                                <m:r>
                                  <m:rPr>
                                    <m:nor/>
                                  </m:rPr>
                                  <a:rPr lang="en-US">
                                    <a:latin typeface="Cambria Math" panose="02040503050406030204" pitchFamily="18" charset="0"/>
                                  </a:rPr>
                                  <m:t>a</m:t>
                                </m:r>
                                <m:r>
                                  <m:rPr>
                                    <m:nor/>
                                  </m:rPr>
                                  <a:rPr lang="en-US">
                                    <a:latin typeface="Cambria Math" panose="02040503050406030204" pitchFamily="18" charset="0"/>
                                  </a:rPr>
                                  <m:t> </m:t>
                                </m:r>
                                <m:r>
                                  <m:rPr>
                                    <m:nor/>
                                  </m:rPr>
                                  <a:rPr lang="en-US">
                                    <a:latin typeface="Cambria Math" panose="02040503050406030204" pitchFamily="18" charset="0"/>
                                  </a:rPr>
                                  <m:t>hit</m:t>
                                </m:r>
                                <m:r>
                                  <m:rPr>
                                    <m:nor/>
                                  </m:rPr>
                                  <a:rPr lang="en-US">
                                    <a:latin typeface="Cambria Math" panose="02040503050406030204" pitchFamily="18" charset="0"/>
                                  </a:rPr>
                                  <m:t>: </m:t>
                                </m:r>
                                <m:r>
                                  <m:rPr>
                                    <m:nor/>
                                  </m:rPr>
                                  <a:rPr lang="en-US">
                                    <a:latin typeface="Cambria Math" panose="02040503050406030204" pitchFamily="18" charset="0"/>
                                  </a:rPr>
                                  <m:t>flaw</m:t>
                                </m:r>
                                <m:r>
                                  <m:rPr>
                                    <m:nor/>
                                  </m:rPr>
                                  <a:rPr lang="en-US">
                                    <a:latin typeface="Cambria Math" panose="02040503050406030204" pitchFamily="18" charset="0"/>
                                  </a:rPr>
                                  <m:t> </m:t>
                                </m:r>
                                <m:r>
                                  <m:rPr>
                                    <m:nor/>
                                  </m:rPr>
                                  <a:rPr lang="en-US">
                                    <a:latin typeface="Cambria Math" panose="02040503050406030204" pitchFamily="18" charset="0"/>
                                  </a:rPr>
                                  <m:t>detected</m:t>
                                </m:r>
                              </m:e>
                            </m:mr>
                            <m:mr>
                              <m:e>
                                <m:r>
                                  <a:rPr lang="en-US" i="1">
                                    <a:latin typeface="Cambria Math" panose="02040503050406030204" pitchFamily="18" charset="0"/>
                                  </a:rPr>
                                  <m:t>0</m:t>
                                </m:r>
                              </m:e>
                              <m:e>
                                <m:r>
                                  <m:rPr>
                                    <m:nor/>
                                  </m:rPr>
                                  <a:rPr lang="en-US">
                                    <a:latin typeface="Cambria Math" panose="02040503050406030204" pitchFamily="18" charset="0"/>
                                  </a:rPr>
                                  <m:t>if</m:t>
                                </m:r>
                                <m:r>
                                  <m:rPr>
                                    <m:nor/>
                                  </m:rPr>
                                  <a:rPr lang="en-US">
                                    <a:latin typeface="Cambria Math" panose="02040503050406030204" pitchFamily="18" charset="0"/>
                                  </a:rPr>
                                  <m:t> </m:t>
                                </m:r>
                                <m:r>
                                  <m:rPr>
                                    <m:nor/>
                                  </m:rPr>
                                  <a:rPr lang="en-US">
                                    <a:latin typeface="Cambria Math" panose="02040503050406030204" pitchFamily="18" charset="0"/>
                                  </a:rPr>
                                  <m:t>a</m:t>
                                </m:r>
                                <m:r>
                                  <m:rPr>
                                    <m:nor/>
                                  </m:rPr>
                                  <a:rPr lang="en-US">
                                    <a:latin typeface="Cambria Math" panose="02040503050406030204" pitchFamily="18" charset="0"/>
                                  </a:rPr>
                                  <m:t> </m:t>
                                </m:r>
                                <m:r>
                                  <m:rPr>
                                    <m:nor/>
                                  </m:rPr>
                                  <a:rPr lang="en-US">
                                    <a:latin typeface="Cambria Math" panose="02040503050406030204" pitchFamily="18" charset="0"/>
                                  </a:rPr>
                                  <m:t>miss</m:t>
                                </m:r>
                                <m:r>
                                  <m:rPr>
                                    <m:nor/>
                                  </m:rPr>
                                  <a:rPr lang="en-US">
                                    <a:latin typeface="Cambria Math" panose="02040503050406030204" pitchFamily="18" charset="0"/>
                                  </a:rPr>
                                  <m:t>: </m:t>
                                </m:r>
                                <m:r>
                                  <m:rPr>
                                    <m:nor/>
                                  </m:rPr>
                                  <a:rPr lang="en-US">
                                    <a:latin typeface="Cambria Math" panose="02040503050406030204" pitchFamily="18" charset="0"/>
                                  </a:rPr>
                                  <m:t>no</m:t>
                                </m:r>
                                <m:r>
                                  <m:rPr>
                                    <m:nor/>
                                  </m:rPr>
                                  <a:rPr lang="en-US">
                                    <a:latin typeface="Cambria Math" panose="02040503050406030204" pitchFamily="18" charset="0"/>
                                  </a:rPr>
                                  <m:t> </m:t>
                                </m:r>
                                <m:r>
                                  <m:rPr>
                                    <m:nor/>
                                  </m:rPr>
                                  <a:rPr lang="en-US">
                                    <a:latin typeface="Cambria Math" panose="02040503050406030204" pitchFamily="18" charset="0"/>
                                  </a:rPr>
                                  <m:t>flaw</m:t>
                                </m:r>
                                <m:r>
                                  <m:rPr>
                                    <m:nor/>
                                  </m:rPr>
                                  <a:rPr lang="en-US">
                                    <a:latin typeface="Cambria Math" panose="02040503050406030204" pitchFamily="18" charset="0"/>
                                  </a:rPr>
                                  <m:t> </m:t>
                                </m:r>
                                <m:r>
                                  <m:rPr>
                                    <m:nor/>
                                  </m:rPr>
                                  <a:rPr lang="en-US">
                                    <a:latin typeface="Cambria Math" panose="02040503050406030204" pitchFamily="18" charset="0"/>
                                  </a:rPr>
                                  <m:t>detected</m:t>
                                </m:r>
                              </m:e>
                            </m:mr>
                          </m:m>
                        </m:e>
                      </m:d>
                    </m:oMath>
                  </m:oMathPara>
                </a14:m>
                <a:endParaRPr lang="en-US" dirty="0"/>
              </a:p>
            </p:txBody>
          </p:sp>
        </mc:Choice>
        <mc:Fallback xmlns="">
          <p:sp>
            <p:nvSpPr>
              <p:cNvPr id="11" name="Rectangle 10"/>
              <p:cNvSpPr>
                <a:spLocks noRot="1" noChangeAspect="1" noMove="1" noResize="1" noEditPoints="1" noAdjustHandles="1" noChangeArrowheads="1" noChangeShapeType="1" noTextEdit="1"/>
              </p:cNvSpPr>
              <p:nvPr/>
            </p:nvSpPr>
            <p:spPr>
              <a:xfrm>
                <a:off x="7854650" y="1381684"/>
                <a:ext cx="3730258" cy="710194"/>
              </a:xfrm>
              <a:prstGeom prst="rect">
                <a:avLst/>
              </a:prstGeom>
              <a:blipFill>
                <a:blip r:embed="rId4"/>
                <a:stretch>
                  <a:fillRect/>
                </a:stretch>
              </a:blipFill>
            </p:spPr>
            <p:txBody>
              <a:bodyPr/>
              <a:lstStyle/>
              <a:p>
                <a:r>
                  <a:rPr lang="en-US">
                    <a:noFill/>
                  </a:rPr>
                  <a:t> </a:t>
                </a:r>
              </a:p>
            </p:txBody>
          </p:sp>
        </mc:Fallback>
      </mc:AlternateContent>
      <p:grpSp>
        <p:nvGrpSpPr>
          <p:cNvPr id="26" name="Group 25">
            <a:extLst>
              <a:ext uri="{FF2B5EF4-FFF2-40B4-BE49-F238E27FC236}">
                <a16:creationId xmlns:a16="http://schemas.microsoft.com/office/drawing/2014/main" id="{EA1A82EB-B562-628F-E939-DE9CCD0853BB}"/>
              </a:ext>
            </a:extLst>
          </p:cNvPr>
          <p:cNvGrpSpPr/>
          <p:nvPr/>
        </p:nvGrpSpPr>
        <p:grpSpPr>
          <a:xfrm>
            <a:off x="5059968" y="1576262"/>
            <a:ext cx="2585038" cy="1920114"/>
            <a:chOff x="4167076" y="985487"/>
            <a:chExt cx="2585038" cy="1920114"/>
          </a:xfrm>
        </p:grpSpPr>
        <p:pic>
          <p:nvPicPr>
            <p:cNvPr id="41" name="Picture 40"/>
            <p:cNvPicPr>
              <a:picLocks noChangeAspect="1"/>
            </p:cNvPicPr>
            <p:nvPr/>
          </p:nvPicPr>
          <p:blipFill rotWithShape="1">
            <a:blip r:embed="rId5"/>
            <a:srcRect l="16843" t="40624" b="444"/>
            <a:stretch/>
          </p:blipFill>
          <p:spPr>
            <a:xfrm>
              <a:off x="4167076" y="985487"/>
              <a:ext cx="2585038" cy="1920114"/>
            </a:xfrm>
            <a:prstGeom prst="rect">
              <a:avLst/>
            </a:prstGeom>
          </p:spPr>
        </p:pic>
        <p:cxnSp>
          <p:nvCxnSpPr>
            <p:cNvPr id="52" name="Straight Arrow Connector 51"/>
            <p:cNvCxnSpPr/>
            <p:nvPr/>
          </p:nvCxnSpPr>
          <p:spPr>
            <a:xfrm>
              <a:off x="4977576" y="1560562"/>
              <a:ext cx="12165" cy="797865"/>
            </a:xfrm>
            <a:prstGeom prst="straightConnector1">
              <a:avLst/>
            </a:prstGeom>
            <a:ln>
              <a:headEnd type="triangle"/>
              <a:tailEnd type="triangle"/>
            </a:ln>
          </p:spPr>
          <p:style>
            <a:lnRef idx="1">
              <a:schemeClr val="accent5"/>
            </a:lnRef>
            <a:fillRef idx="0">
              <a:schemeClr val="accent5"/>
            </a:fillRef>
            <a:effectRef idx="0">
              <a:schemeClr val="accent5"/>
            </a:effectRef>
            <a:fontRef idx="minor">
              <a:schemeClr val="tx1"/>
            </a:fontRef>
          </p:style>
        </p:cxnSp>
        <p:cxnSp>
          <p:nvCxnSpPr>
            <p:cNvPr id="54" name="Straight Arrow Connector 53"/>
            <p:cNvCxnSpPr/>
            <p:nvPr/>
          </p:nvCxnSpPr>
          <p:spPr>
            <a:xfrm>
              <a:off x="5506440" y="1546611"/>
              <a:ext cx="12165" cy="797865"/>
            </a:xfrm>
            <a:prstGeom prst="straightConnector1">
              <a:avLst/>
            </a:prstGeom>
            <a:ln>
              <a:headEnd type="triangle"/>
              <a:tailEnd type="triangle"/>
            </a:ln>
          </p:spPr>
          <p:style>
            <a:lnRef idx="1">
              <a:schemeClr val="accent5"/>
            </a:lnRef>
            <a:fillRef idx="0">
              <a:schemeClr val="accent5"/>
            </a:fillRef>
            <a:effectRef idx="0">
              <a:schemeClr val="accent5"/>
            </a:effectRef>
            <a:fontRef idx="minor">
              <a:schemeClr val="tx1"/>
            </a:fontRef>
          </p:style>
        </p:cxnSp>
      </p:gr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FFE5024-3AE4-11CC-82F8-3FC9177F4A0F}"/>
                  </a:ext>
                </a:extLst>
              </p:cNvPr>
              <p:cNvSpPr txBox="1"/>
              <p:nvPr/>
            </p:nvSpPr>
            <p:spPr>
              <a:xfrm>
                <a:off x="6696413" y="3810631"/>
                <a:ext cx="5102679" cy="736933"/>
              </a:xfrm>
              <a:prstGeom prst="rect">
                <a:avLst/>
              </a:prstGeom>
              <a:solidFill>
                <a:schemeClr val="tx2">
                  <a:lumMod val="10000"/>
                  <a:lumOff val="90000"/>
                </a:schemeClr>
              </a:solidFill>
              <a:ln>
                <a:solidFill>
                  <a:schemeClr val="accent1"/>
                </a:solidFill>
              </a:ln>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POD</m:t>
                      </m:r>
                      <m:d>
                        <m:dPr>
                          <m:ctrlPr>
                            <a:rPr lang="en-US" i="1">
                              <a:latin typeface="Cambria Math" panose="02040503050406030204" pitchFamily="18" charset="0"/>
                            </a:rPr>
                          </m:ctrlPr>
                        </m:dPr>
                        <m:e>
                          <m:r>
                            <m:rPr>
                              <m:sty m:val="p"/>
                            </m:rPr>
                            <a:rPr lang="en-US">
                              <a:solidFill>
                                <a:srgbClr val="004B8D"/>
                              </a:solidFill>
                              <a:latin typeface="Cambria Math" panose="02040503050406030204" pitchFamily="18" charset="0"/>
                              <a:ea typeface="Cambria Math" panose="02040503050406030204" pitchFamily="18" charset="0"/>
                            </a:rPr>
                            <m:t>x</m:t>
                          </m:r>
                        </m:e>
                      </m:d>
                      <m:r>
                        <a:rPr lang="en-US">
                          <a:latin typeface="Cambria Math" panose="02040503050406030204" pitchFamily="18" charset="0"/>
                        </a:rPr>
                        <m:t>=</m:t>
                      </m:r>
                      <m:d>
                        <m:dPr>
                          <m:ctrlPr>
                            <a:rPr lang="en-US" i="1" smtClean="0">
                              <a:latin typeface="Cambria Math" panose="02040503050406030204" pitchFamily="18" charset="0"/>
                              <a:ea typeface="Cambria Math" panose="02040503050406030204" pitchFamily="18" charset="0"/>
                            </a:rPr>
                          </m:ctrlPr>
                        </m:dPr>
                        <m:e>
                          <m:r>
                            <m:rPr>
                              <m:sty m:val="p"/>
                            </m:rPr>
                            <a:rPr lang="en-US">
                              <a:latin typeface="Cambria Math" panose="02040503050406030204" pitchFamily="18" charset="0"/>
                              <a:ea typeface="Cambria Math" panose="02040503050406030204" pitchFamily="18" charset="0"/>
                            </a:rPr>
                            <m:t>P</m:t>
                          </m:r>
                          <m:d>
                            <m:dPr>
                              <m:ctrlPr>
                                <a:rPr lang="en-US" i="1">
                                  <a:latin typeface="Cambria Math" panose="02040503050406030204" pitchFamily="18" charset="0"/>
                                  <a:ea typeface="Cambria Math" panose="02040503050406030204" pitchFamily="18" charset="0"/>
                                </a:rPr>
                              </m:ctrlPr>
                            </m:dPr>
                            <m:e>
                              <m:r>
                                <m:rPr>
                                  <m:sty m:val="p"/>
                                </m:rPr>
                                <a:rPr lang="en-US">
                                  <a:solidFill>
                                    <a:srgbClr val="FF0000"/>
                                  </a:solidFill>
                                  <a:latin typeface="Cambria Math" panose="02040503050406030204" pitchFamily="18" charset="0"/>
                                  <a:ea typeface="Cambria Math" panose="02040503050406030204" pitchFamily="18" charset="0"/>
                                </a:rPr>
                                <m:t>Y</m:t>
                              </m:r>
                              <m:r>
                                <a:rPr lang="en-US">
                                  <a:solidFill>
                                    <a:srgbClr val="FF0000"/>
                                  </a:solidFill>
                                  <a:latin typeface="Cambria Math" panose="02040503050406030204" pitchFamily="18" charset="0"/>
                                  <a:ea typeface="Cambria Math" panose="02040503050406030204" pitchFamily="18" charset="0"/>
                                </a:rPr>
                                <m:t>=1|</m:t>
                              </m:r>
                              <m:r>
                                <m:rPr>
                                  <m:sty m:val="p"/>
                                </m:rPr>
                                <a:rPr lang="en-US">
                                  <a:solidFill>
                                    <a:srgbClr val="004B8D"/>
                                  </a:solidFill>
                                  <a:latin typeface="Cambria Math" panose="02040503050406030204" pitchFamily="18" charset="0"/>
                                  <a:ea typeface="Cambria Math" panose="02040503050406030204" pitchFamily="18" charset="0"/>
                                </a:rPr>
                                <m:t>X</m:t>
                              </m:r>
                              <m:r>
                                <a:rPr lang="en-US">
                                  <a:solidFill>
                                    <a:srgbClr val="004B8D"/>
                                  </a:solidFill>
                                  <a:latin typeface="Cambria Math" panose="02040503050406030204" pitchFamily="18" charset="0"/>
                                  <a:ea typeface="Cambria Math" panose="02040503050406030204" pitchFamily="18" charset="0"/>
                                </a:rPr>
                                <m:t>=</m:t>
                              </m:r>
                              <m:r>
                                <m:rPr>
                                  <m:sty m:val="p"/>
                                </m:rPr>
                                <a:rPr lang="en-US">
                                  <a:solidFill>
                                    <a:srgbClr val="004B8D"/>
                                  </a:solidFill>
                                  <a:latin typeface="Cambria Math" panose="02040503050406030204" pitchFamily="18" charset="0"/>
                                  <a:ea typeface="Cambria Math" panose="02040503050406030204" pitchFamily="18" charset="0"/>
                                </a:rPr>
                                <m:t>x</m:t>
                              </m:r>
                            </m:e>
                          </m:d>
                        </m:e>
                      </m:d>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rPr>
                          </m:ctrlPr>
                        </m:fPr>
                        <m:num>
                          <m:r>
                            <m:rPr>
                              <m:sty m:val="p"/>
                            </m:rPr>
                            <a:rPr lang="en-US">
                              <a:latin typeface="Cambria Math" panose="02040503050406030204" pitchFamily="18" charset="0"/>
                            </a:rPr>
                            <m:t>exp</m:t>
                          </m:r>
                          <m:r>
                            <a:rPr lang="en-US">
                              <a:latin typeface="Cambria Math" panose="02040503050406030204" pitchFamily="18" charset="0"/>
                            </a:rPr>
                            <m:t>(</m:t>
                          </m:r>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m:rPr>
                                      <m:sty m:val="p"/>
                                    </m:rPr>
                                    <a:rPr lang="en-US">
                                      <a:latin typeface="Cambria Math" panose="02040503050406030204" pitchFamily="18" charset="0"/>
                                    </a:rPr>
                                    <m:t>β</m:t>
                                  </m:r>
                                </m:e>
                                <m:sub>
                                  <m:r>
                                    <a:rPr lang="en-US">
                                      <a:latin typeface="Cambria Math" panose="02040503050406030204" pitchFamily="18" charset="0"/>
                                    </a:rPr>
                                    <m:t>0</m:t>
                                  </m:r>
                                </m:sub>
                              </m:sSub>
                            </m:e>
                          </m:acc>
                          <m:r>
                            <a:rPr lang="en-US">
                              <a:latin typeface="Cambria Math" panose="02040503050406030204" pitchFamily="18" charset="0"/>
                            </a:rPr>
                            <m:t>+</m:t>
                          </m:r>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m:rPr>
                                      <m:sty m:val="p"/>
                                    </m:rPr>
                                    <a:rPr lang="en-US">
                                      <a:latin typeface="Cambria Math" panose="02040503050406030204" pitchFamily="18" charset="0"/>
                                    </a:rPr>
                                    <m:t>β</m:t>
                                  </m:r>
                                </m:e>
                                <m:sub>
                                  <m:r>
                                    <a:rPr lang="en-US">
                                      <a:latin typeface="Cambria Math" panose="02040503050406030204" pitchFamily="18" charset="0"/>
                                    </a:rPr>
                                    <m:t>1</m:t>
                                  </m:r>
                                </m:sub>
                              </m:sSub>
                            </m:e>
                          </m:acc>
                          <m:r>
                            <m:rPr>
                              <m:sty m:val="p"/>
                            </m:rPr>
                            <a:rPr lang="en-US" b="0" i="1" smtClean="0">
                              <a:solidFill>
                                <a:srgbClr val="0070C0"/>
                              </a:solidFill>
                              <a:latin typeface="Cambria Math" panose="02040503050406030204" pitchFamily="18" charset="0"/>
                            </a:rPr>
                            <m:t>x</m:t>
                          </m:r>
                          <m:r>
                            <a:rPr lang="en-US">
                              <a:latin typeface="Cambria Math" panose="02040503050406030204" pitchFamily="18" charset="0"/>
                            </a:rPr>
                            <m:t>)</m:t>
                          </m:r>
                        </m:num>
                        <m:den>
                          <m:r>
                            <a:rPr lang="en-US">
                              <a:latin typeface="Cambria Math" panose="02040503050406030204" pitchFamily="18" charset="0"/>
                            </a:rPr>
                            <m:t>1+</m:t>
                          </m:r>
                          <m:r>
                            <m:rPr>
                              <m:sty m:val="p"/>
                            </m:rPr>
                            <a:rPr lang="en-US">
                              <a:latin typeface="Cambria Math" panose="02040503050406030204" pitchFamily="18" charset="0"/>
                            </a:rPr>
                            <m:t>exp</m:t>
                          </m:r>
                          <m:r>
                            <a:rPr lang="en-US">
                              <a:latin typeface="Cambria Math" panose="02040503050406030204" pitchFamily="18" charset="0"/>
                            </a:rPr>
                            <m:t>(</m:t>
                          </m:r>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m:rPr>
                                      <m:sty m:val="p"/>
                                    </m:rPr>
                                    <a:rPr lang="en-US">
                                      <a:latin typeface="Cambria Math" panose="02040503050406030204" pitchFamily="18" charset="0"/>
                                    </a:rPr>
                                    <m:t>β</m:t>
                                  </m:r>
                                </m:e>
                                <m:sub>
                                  <m:r>
                                    <a:rPr lang="en-US">
                                      <a:latin typeface="Cambria Math" panose="02040503050406030204" pitchFamily="18" charset="0"/>
                                    </a:rPr>
                                    <m:t>0</m:t>
                                  </m:r>
                                </m:sub>
                              </m:sSub>
                            </m:e>
                          </m:acc>
                          <m:r>
                            <a:rPr lang="en-US">
                              <a:latin typeface="Cambria Math" panose="02040503050406030204" pitchFamily="18" charset="0"/>
                            </a:rPr>
                            <m:t>+</m:t>
                          </m:r>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m:rPr>
                                      <m:sty m:val="p"/>
                                    </m:rPr>
                                    <a:rPr lang="en-US">
                                      <a:latin typeface="Cambria Math" panose="02040503050406030204" pitchFamily="18" charset="0"/>
                                    </a:rPr>
                                    <m:t>β</m:t>
                                  </m:r>
                                </m:e>
                                <m:sub>
                                  <m:r>
                                    <a:rPr lang="en-US">
                                      <a:latin typeface="Cambria Math" panose="02040503050406030204" pitchFamily="18" charset="0"/>
                                    </a:rPr>
                                    <m:t>1</m:t>
                                  </m:r>
                                </m:sub>
                              </m:sSub>
                            </m:e>
                          </m:acc>
                          <m:r>
                            <m:rPr>
                              <m:sty m:val="p"/>
                            </m:rPr>
                            <a:rPr lang="en-US" b="0" i="1" smtClean="0">
                              <a:solidFill>
                                <a:srgbClr val="0070C0"/>
                              </a:solidFill>
                              <a:latin typeface="Cambria Math" panose="02040503050406030204" pitchFamily="18" charset="0"/>
                            </a:rPr>
                            <m:t>x</m:t>
                          </m:r>
                          <m:r>
                            <a:rPr lang="en-US">
                              <a:latin typeface="Cambria Math" panose="02040503050406030204" pitchFamily="18" charset="0"/>
                            </a:rPr>
                            <m:t>)</m:t>
                          </m:r>
                        </m:den>
                      </m:f>
                    </m:oMath>
                  </m:oMathPara>
                </a14:m>
                <a:endParaRPr lang="en-US" b="1" i="1" dirty="0">
                  <a:solidFill>
                    <a:srgbClr val="004B8D"/>
                  </a:solidFill>
                  <a:latin typeface="Arial" panose="020B0604020202020204" pitchFamily="34" charset="0"/>
                  <a:ea typeface="Cambria Math" panose="02040503050406030204" pitchFamily="18" charset="0"/>
                </a:endParaRPr>
              </a:p>
            </p:txBody>
          </p:sp>
        </mc:Choice>
        <mc:Fallback xmlns="">
          <p:sp>
            <p:nvSpPr>
              <p:cNvPr id="12" name="TextBox 11">
                <a:extLst>
                  <a:ext uri="{FF2B5EF4-FFF2-40B4-BE49-F238E27FC236}">
                    <a16:creationId xmlns:a16="http://schemas.microsoft.com/office/drawing/2014/main" id="{EFFE5024-3AE4-11CC-82F8-3FC9177F4A0F}"/>
                  </a:ext>
                </a:extLst>
              </p:cNvPr>
              <p:cNvSpPr txBox="1">
                <a:spLocks noRot="1" noChangeAspect="1" noMove="1" noResize="1" noEditPoints="1" noAdjustHandles="1" noChangeArrowheads="1" noChangeShapeType="1" noTextEdit="1"/>
              </p:cNvSpPr>
              <p:nvPr/>
            </p:nvSpPr>
            <p:spPr>
              <a:xfrm>
                <a:off x="6696413" y="3810631"/>
                <a:ext cx="5102679" cy="736933"/>
              </a:xfrm>
              <a:prstGeom prst="rect">
                <a:avLst/>
              </a:prstGeom>
              <a:blipFill>
                <a:blip r:embed="rId6"/>
                <a:stretch>
                  <a:fillRect/>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D436922-55D1-A7A5-DDC7-C31469C60268}"/>
                  </a:ext>
                </a:extLst>
              </p:cNvPr>
              <p:cNvSpPr txBox="1"/>
              <p:nvPr/>
            </p:nvSpPr>
            <p:spPr>
              <a:xfrm>
                <a:off x="7817841" y="2983298"/>
                <a:ext cx="2859822" cy="407035"/>
              </a:xfrm>
              <a:prstGeom prst="rect">
                <a:avLst/>
              </a:prstGeom>
              <a:solidFill>
                <a:schemeClr val="tx2">
                  <a:lumMod val="10000"/>
                  <a:lumOff val="90000"/>
                </a:schemeClr>
              </a:solidFill>
              <a:ln>
                <a:solidFill>
                  <a:schemeClr val="accent1"/>
                </a:solidFill>
              </a:ln>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ea typeface="Cambria Math" panose="02040503050406030204" pitchFamily="18" charset="0"/>
                        </a:rPr>
                        <m:t>log</m:t>
                      </m:r>
                      <m:r>
                        <m:rPr>
                          <m:sty m:val="p"/>
                        </m:rPr>
                        <a:rPr lang="en-US">
                          <a:latin typeface="Cambria Math" panose="02040503050406030204" pitchFamily="18" charset="0"/>
                          <a:ea typeface="Cambria Math" panose="02040503050406030204" pitchFamily="18" charset="0"/>
                        </a:rPr>
                        <m:t>it</m:t>
                      </m:r>
                      <m:d>
                        <m:dPr>
                          <m:ctrlPr>
                            <a:rPr lang="en-US" i="1">
                              <a:latin typeface="Cambria Math" panose="02040503050406030204" pitchFamily="18" charset="0"/>
                              <a:ea typeface="Cambria Math" panose="02040503050406030204" pitchFamily="18" charset="0"/>
                            </a:rPr>
                          </m:ctrlPr>
                        </m:dPr>
                        <m:e>
                          <m:r>
                            <m:rPr>
                              <m:sty m:val="p"/>
                            </m:rPr>
                            <a:rPr lang="en-US">
                              <a:latin typeface="Cambria Math" panose="02040503050406030204" pitchFamily="18" charset="0"/>
                            </a:rPr>
                            <m:t>POD</m:t>
                          </m:r>
                          <m:d>
                            <m:dPr>
                              <m:ctrlPr>
                                <a:rPr lang="en-US" i="1">
                                  <a:latin typeface="Cambria Math" panose="02040503050406030204" pitchFamily="18" charset="0"/>
                                </a:rPr>
                              </m:ctrlPr>
                            </m:dPr>
                            <m:e>
                              <m:r>
                                <m:rPr>
                                  <m:sty m:val="p"/>
                                </m:rPr>
                                <a:rPr lang="en-US">
                                  <a:solidFill>
                                    <a:srgbClr val="004B8D"/>
                                  </a:solidFill>
                                  <a:latin typeface="Cambria Math" panose="02040503050406030204" pitchFamily="18" charset="0"/>
                                  <a:ea typeface="Cambria Math" panose="02040503050406030204" pitchFamily="18" charset="0"/>
                                </a:rPr>
                                <m:t>x</m:t>
                              </m:r>
                            </m:e>
                          </m:d>
                        </m:e>
                      </m:d>
                      <m:r>
                        <a:rPr lang="en-US" i="1">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ea typeface="Cambria Math" panose="02040503050406030204" pitchFamily="18" charset="0"/>
                            </a:rPr>
                          </m:ctrlPr>
                        </m:sSubPr>
                        <m:e>
                          <m:acc>
                            <m:accPr>
                              <m:chr m:val="̂"/>
                              <m:ctrlPr>
                                <a:rPr lang="en-US" b="0" i="1" smtClean="0">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rPr>
                                <m:t>β</m:t>
                              </m:r>
                            </m:e>
                          </m:acc>
                        </m:e>
                        <m:sub>
                          <m:r>
                            <a:rPr lang="en-US" i="1">
                              <a:latin typeface="Cambria Math" panose="02040503050406030204" pitchFamily="18" charset="0"/>
                              <a:ea typeface="Cambria Math" panose="02040503050406030204" pitchFamily="18" charset="0"/>
                            </a:rPr>
                            <m:t>0</m:t>
                          </m:r>
                        </m:sub>
                      </m:sSub>
                      <m:r>
                        <a:rPr lang="en-US" i="1">
                          <a:latin typeface="Cambria Math" panose="02040503050406030204" pitchFamily="18" charset="0"/>
                          <a:ea typeface="Cambria Math" panose="02040503050406030204" pitchFamily="18" charset="0"/>
                        </a:rPr>
                        <m:t>+</m:t>
                      </m:r>
                      <m:sSub>
                        <m:sSubPr>
                          <m:ctrlPr>
                            <a:rPr lang="en-US" b="1" i="1" smtClean="0">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rPr>
                                <m:t>β</m:t>
                              </m:r>
                            </m:e>
                          </m:acc>
                        </m:e>
                        <m:sub>
                          <m:r>
                            <a:rPr lang="en-US" b="0" i="1" smtClean="0">
                              <a:latin typeface="Cambria Math" panose="02040503050406030204" pitchFamily="18" charset="0"/>
                              <a:ea typeface="Cambria Math" panose="02040503050406030204" pitchFamily="18" charset="0"/>
                            </a:rPr>
                            <m:t>1</m:t>
                          </m:r>
                        </m:sub>
                      </m:sSub>
                      <m:r>
                        <a:rPr lang="en-US" b="0" i="1">
                          <a:solidFill>
                            <a:srgbClr val="004B8D"/>
                          </a:solidFill>
                          <a:latin typeface="Cambria Math" panose="02040503050406030204" pitchFamily="18" charset="0"/>
                          <a:ea typeface="Cambria Math" panose="02040503050406030204" pitchFamily="18" charset="0"/>
                        </a:rPr>
                        <m:t>𝑥</m:t>
                      </m:r>
                    </m:oMath>
                  </m:oMathPara>
                </a14:m>
                <a:endParaRPr lang="en-US" i="1" dirty="0">
                  <a:latin typeface="Arial" panose="020B0604020202020204" pitchFamily="34" charset="0"/>
                  <a:ea typeface="Cambria Math" panose="02040503050406030204" pitchFamily="18" charset="0"/>
                  <a:cs typeface="Arial" panose="020B0604020202020204" pitchFamily="34" charset="0"/>
                </a:endParaRPr>
              </a:p>
            </p:txBody>
          </p:sp>
        </mc:Choice>
        <mc:Fallback xmlns="">
          <p:sp>
            <p:nvSpPr>
              <p:cNvPr id="13" name="TextBox 12">
                <a:extLst>
                  <a:ext uri="{FF2B5EF4-FFF2-40B4-BE49-F238E27FC236}">
                    <a16:creationId xmlns:a16="http://schemas.microsoft.com/office/drawing/2014/main" id="{AD436922-55D1-A7A5-DDC7-C31469C60268}"/>
                  </a:ext>
                </a:extLst>
              </p:cNvPr>
              <p:cNvSpPr txBox="1">
                <a:spLocks noRot="1" noChangeAspect="1" noMove="1" noResize="1" noEditPoints="1" noAdjustHandles="1" noChangeArrowheads="1" noChangeShapeType="1" noTextEdit="1"/>
              </p:cNvSpPr>
              <p:nvPr/>
            </p:nvSpPr>
            <p:spPr>
              <a:xfrm>
                <a:off x="7817841" y="2983298"/>
                <a:ext cx="2859822" cy="407035"/>
              </a:xfrm>
              <a:prstGeom prst="rect">
                <a:avLst/>
              </a:prstGeom>
              <a:blipFill>
                <a:blip r:embed="rId7"/>
                <a:stretch>
                  <a:fillRect b="-7246"/>
                </a:stretch>
              </a:blipFill>
              <a:ln>
                <a:solidFill>
                  <a:schemeClr val="accent1"/>
                </a:solidFill>
              </a:ln>
            </p:spPr>
            <p:txBody>
              <a:bodyPr/>
              <a:lstStyle/>
              <a:p>
                <a:r>
                  <a:rPr lang="en-US">
                    <a:noFill/>
                  </a:rPr>
                  <a:t> </a:t>
                </a:r>
              </a:p>
            </p:txBody>
          </p:sp>
        </mc:Fallback>
      </mc:AlternateContent>
      <p:grpSp>
        <p:nvGrpSpPr>
          <p:cNvPr id="23" name="Group 22">
            <a:extLst>
              <a:ext uri="{FF2B5EF4-FFF2-40B4-BE49-F238E27FC236}">
                <a16:creationId xmlns:a16="http://schemas.microsoft.com/office/drawing/2014/main" id="{381D34EC-C029-6D0C-D46F-53084B89B838}"/>
              </a:ext>
            </a:extLst>
          </p:cNvPr>
          <p:cNvGrpSpPr/>
          <p:nvPr/>
        </p:nvGrpSpPr>
        <p:grpSpPr>
          <a:xfrm>
            <a:off x="368339" y="3747456"/>
            <a:ext cx="4643676" cy="2743200"/>
            <a:chOff x="6585945" y="1945544"/>
            <a:chExt cx="4643676" cy="2743200"/>
          </a:xfrm>
        </p:grpSpPr>
        <p:pic>
          <p:nvPicPr>
            <p:cNvPr id="9" name="Picture 8" descr="Chart, line chart&#10;&#10;Description automatically generated">
              <a:extLst>
                <a:ext uri="{FF2B5EF4-FFF2-40B4-BE49-F238E27FC236}">
                  <a16:creationId xmlns:a16="http://schemas.microsoft.com/office/drawing/2014/main" id="{DADE501E-55D7-734C-561D-3565A2452E25}"/>
                </a:ext>
              </a:extLst>
            </p:cNvPr>
            <p:cNvPicPr>
              <a:picLocks noChangeAspect="1"/>
            </p:cNvPicPr>
            <p:nvPr/>
          </p:nvPicPr>
          <p:blipFill rotWithShape="1">
            <a:blip r:embed="rId8"/>
            <a:srcRect l="49963" b="50757"/>
            <a:stretch/>
          </p:blipFill>
          <p:spPr>
            <a:xfrm>
              <a:off x="6585945" y="1945544"/>
              <a:ext cx="4323997" cy="2743200"/>
            </a:xfrm>
            <a:prstGeom prst="rect">
              <a:avLst/>
            </a:prstGeom>
          </p:spPr>
        </p:pic>
        <p:sp>
          <p:nvSpPr>
            <p:cNvPr id="21" name="TextBox 20">
              <a:extLst>
                <a:ext uri="{FF2B5EF4-FFF2-40B4-BE49-F238E27FC236}">
                  <a16:creationId xmlns:a16="http://schemas.microsoft.com/office/drawing/2014/main" id="{284D0305-5DF2-E8A4-0370-2A381A45A9EB}"/>
                </a:ext>
              </a:extLst>
            </p:cNvPr>
            <p:cNvSpPr txBox="1"/>
            <p:nvPr/>
          </p:nvSpPr>
          <p:spPr>
            <a:xfrm>
              <a:off x="9558795" y="2454297"/>
              <a:ext cx="1670826" cy="177875"/>
            </a:xfrm>
            <a:prstGeom prst="rect">
              <a:avLst/>
            </a:prstGeom>
            <a:noFill/>
          </p:spPr>
          <p:txBody>
            <a:bodyPr wrap="none" rtlCol="0">
              <a:spAutoFit/>
            </a:bodyPr>
            <a:lstStyle/>
            <a:p>
              <a:r>
                <a:rPr lang="en-US" sz="1400" dirty="0">
                  <a:solidFill>
                    <a:srgbClr val="0000FF"/>
                  </a:solidFill>
                </a:rPr>
                <a:t>Probability of Detection Curve</a:t>
              </a:r>
            </a:p>
          </p:txBody>
        </p:sp>
        <p:cxnSp>
          <p:nvCxnSpPr>
            <p:cNvPr id="22" name="Straight Arrow Connector 21">
              <a:extLst>
                <a:ext uri="{FF2B5EF4-FFF2-40B4-BE49-F238E27FC236}">
                  <a16:creationId xmlns:a16="http://schemas.microsoft.com/office/drawing/2014/main" id="{B8EA7FAE-E071-244C-083F-FD0C32CED9A8}"/>
                </a:ext>
              </a:extLst>
            </p:cNvPr>
            <p:cNvCxnSpPr>
              <a:cxnSpLocks/>
            </p:cNvCxnSpPr>
            <p:nvPr/>
          </p:nvCxnSpPr>
          <p:spPr>
            <a:xfrm flipH="1" flipV="1">
              <a:off x="9632524" y="2297771"/>
              <a:ext cx="415674" cy="242523"/>
            </a:xfrm>
            <a:prstGeom prst="straightConnector1">
              <a:avLst/>
            </a:prstGeom>
            <a:ln>
              <a:solidFill>
                <a:srgbClr val="0000FF"/>
              </a:solidFill>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60858FCE-E793-4B86-39CB-82EF6131C5FA}"/>
                  </a:ext>
                </a:extLst>
              </p:cNvPr>
              <p:cNvSpPr txBox="1"/>
              <p:nvPr/>
            </p:nvSpPr>
            <p:spPr>
              <a:xfrm>
                <a:off x="8650477" y="1075662"/>
                <a:ext cx="2159950" cy="369332"/>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𝑦</m:t>
                      </m:r>
                      <m:r>
                        <a:rPr lang="en-US" i="1" smtClean="0">
                          <a:solidFill>
                            <a:srgbClr val="FF0000"/>
                          </a:solidFill>
                          <a:latin typeface="Cambria Math" panose="02040503050406030204" pitchFamily="18" charset="0"/>
                        </a:rPr>
                        <m:t>∼</m:t>
                      </m:r>
                      <m:r>
                        <m:rPr>
                          <m:nor/>
                        </m:rPr>
                        <a:rPr lang="en-US" i="0" smtClean="0">
                          <a:solidFill>
                            <a:srgbClr val="FF0000"/>
                          </a:solidFill>
                          <a:latin typeface="Cambria Math" panose="02040503050406030204" pitchFamily="18" charset="0"/>
                        </a:rPr>
                        <m:t>B</m:t>
                      </m:r>
                      <m:r>
                        <m:rPr>
                          <m:nor/>
                        </m:rPr>
                        <a:rPr lang="en-US" b="0" i="0" smtClean="0">
                          <a:solidFill>
                            <a:srgbClr val="FF0000"/>
                          </a:solidFill>
                          <a:latin typeface="Cambria Math" panose="02040503050406030204" pitchFamily="18" charset="0"/>
                        </a:rPr>
                        <m:t>inomial</m:t>
                      </m:r>
                      <m:d>
                        <m:dPr>
                          <m:ctrlPr>
                            <a:rPr lang="en-US" i="1">
                              <a:solidFill>
                                <a:srgbClr val="FF0000"/>
                              </a:solidFill>
                              <a:latin typeface="Cambria Math" panose="02040503050406030204" pitchFamily="18" charset="0"/>
                            </a:rPr>
                          </m:ctrlPr>
                        </m:dPr>
                        <m:e>
                          <m:r>
                            <a:rPr lang="en-US" b="0" i="1" smtClean="0">
                              <a:solidFill>
                                <a:srgbClr val="FF0000"/>
                              </a:solidFill>
                              <a:latin typeface="Cambria Math" panose="02040503050406030204" pitchFamily="18" charset="0"/>
                            </a:rPr>
                            <m:t>𝑛</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𝑝</m:t>
                          </m:r>
                        </m:e>
                      </m:d>
                      <m:r>
                        <a:rPr lang="en-US" b="0" i="1" smtClean="0">
                          <a:solidFill>
                            <a:srgbClr val="C00000"/>
                          </a:solidFill>
                          <a:latin typeface="Cambria Math" panose="02040503050406030204" pitchFamily="18" charset="0"/>
                        </a:rPr>
                        <m:t> </m:t>
                      </m:r>
                    </m:oMath>
                  </m:oMathPara>
                </a14:m>
                <a:endParaRPr lang="en-US" b="1" i="1" dirty="0">
                  <a:solidFill>
                    <a:srgbClr val="C00000"/>
                  </a:solidFill>
                  <a:latin typeface="Arial" panose="020B0604020202020204" pitchFamily="34" charset="0"/>
                  <a:ea typeface="Cambria Math" panose="02040503050406030204" pitchFamily="18" charset="0"/>
                  <a:cs typeface="Arial" panose="020B0604020202020204" pitchFamily="34" charset="0"/>
                </a:endParaRPr>
              </a:p>
            </p:txBody>
          </p:sp>
        </mc:Choice>
        <mc:Fallback xmlns="">
          <p:sp>
            <p:nvSpPr>
              <p:cNvPr id="27" name="TextBox 26">
                <a:extLst>
                  <a:ext uri="{FF2B5EF4-FFF2-40B4-BE49-F238E27FC236}">
                    <a16:creationId xmlns:a16="http://schemas.microsoft.com/office/drawing/2014/main" id="{60858FCE-E793-4B86-39CB-82EF6131C5FA}"/>
                  </a:ext>
                </a:extLst>
              </p:cNvPr>
              <p:cNvSpPr txBox="1">
                <a:spLocks noRot="1" noChangeAspect="1" noMove="1" noResize="1" noEditPoints="1" noAdjustHandles="1" noChangeArrowheads="1" noChangeShapeType="1" noTextEdit="1"/>
              </p:cNvSpPr>
              <p:nvPr/>
            </p:nvSpPr>
            <p:spPr>
              <a:xfrm>
                <a:off x="8650477" y="1075662"/>
                <a:ext cx="2159950" cy="369332"/>
              </a:xfrm>
              <a:prstGeom prst="rect">
                <a:avLst/>
              </a:prstGeom>
              <a:blipFill>
                <a:blip r:embed="rId9"/>
                <a:stretch>
                  <a:fillRect b="-819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6A5110CB-A170-AF4B-BD8F-70F6B79431D0}"/>
                  </a:ext>
                </a:extLst>
              </p:cNvPr>
              <p:cNvSpPr txBox="1"/>
              <p:nvPr/>
            </p:nvSpPr>
            <p:spPr>
              <a:xfrm>
                <a:off x="7629278" y="2153668"/>
                <a:ext cx="215169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r>
                        <m:rPr>
                          <m:sty m:val="p"/>
                        </m:rPr>
                        <a:rPr lang="en-US" b="0" i="0" smtClean="0">
                          <a:latin typeface="Cambria Math" panose="02040503050406030204" pitchFamily="18" charset="0"/>
                        </a:rPr>
                        <m:t>flaw</m:t>
                      </m:r>
                      <m:r>
                        <a:rPr lang="en-US" b="0" i="0" smtClean="0">
                          <a:latin typeface="Cambria Math" panose="02040503050406030204" pitchFamily="18" charset="0"/>
                        </a:rPr>
                        <m:t> </m:t>
                      </m:r>
                      <m:r>
                        <m:rPr>
                          <m:sty m:val="p"/>
                        </m:rPr>
                        <a:rPr lang="en-US" b="0" i="0" smtClean="0">
                          <a:latin typeface="Cambria Math" panose="02040503050406030204" pitchFamily="18" charset="0"/>
                        </a:rPr>
                        <m:t>size</m:t>
                      </m:r>
                    </m:oMath>
                  </m:oMathPara>
                </a14:m>
                <a:endParaRPr lang="en-US" dirty="0"/>
              </a:p>
            </p:txBody>
          </p:sp>
        </mc:Choice>
        <mc:Fallback xmlns="">
          <p:sp>
            <p:nvSpPr>
              <p:cNvPr id="31" name="TextBox 30">
                <a:extLst>
                  <a:ext uri="{FF2B5EF4-FFF2-40B4-BE49-F238E27FC236}">
                    <a16:creationId xmlns:a16="http://schemas.microsoft.com/office/drawing/2014/main" id="{6A5110CB-A170-AF4B-BD8F-70F6B79431D0}"/>
                  </a:ext>
                </a:extLst>
              </p:cNvPr>
              <p:cNvSpPr txBox="1">
                <a:spLocks noRot="1" noChangeAspect="1" noMove="1" noResize="1" noEditPoints="1" noAdjustHandles="1" noChangeArrowheads="1" noChangeShapeType="1" noTextEdit="1"/>
              </p:cNvSpPr>
              <p:nvPr/>
            </p:nvSpPr>
            <p:spPr>
              <a:xfrm>
                <a:off x="7629278" y="2153668"/>
                <a:ext cx="2151695" cy="369332"/>
              </a:xfrm>
              <a:prstGeom prst="rect">
                <a:avLst/>
              </a:prstGeom>
              <a:blipFill>
                <a:blip r:embed="rId10"/>
                <a:stretch>
                  <a:fillRect/>
                </a:stretch>
              </a:blipFill>
            </p:spPr>
            <p:txBody>
              <a:bodyPr/>
              <a:lstStyle/>
              <a:p>
                <a:r>
                  <a:rPr lang="en-US">
                    <a:noFill/>
                  </a:rPr>
                  <a:t> </a:t>
                </a:r>
              </a:p>
            </p:txBody>
          </p:sp>
        </mc:Fallback>
      </mc:AlternateContent>
      <p:sp>
        <p:nvSpPr>
          <p:cNvPr id="32" name="TextBox 31">
            <a:extLst>
              <a:ext uri="{FF2B5EF4-FFF2-40B4-BE49-F238E27FC236}">
                <a16:creationId xmlns:a16="http://schemas.microsoft.com/office/drawing/2014/main" id="{F07C2748-E4DA-3DAE-629C-615C91BF4324}"/>
              </a:ext>
            </a:extLst>
          </p:cNvPr>
          <p:cNvSpPr txBox="1"/>
          <p:nvPr/>
        </p:nvSpPr>
        <p:spPr>
          <a:xfrm>
            <a:off x="6779741" y="4950285"/>
            <a:ext cx="5019351" cy="1200329"/>
          </a:xfrm>
          <a:prstGeom prst="rect">
            <a:avLst/>
          </a:prstGeom>
          <a:noFill/>
        </p:spPr>
        <p:txBody>
          <a:bodyPr wrap="square" rtlCol="0">
            <a:spAutoFit/>
          </a:bodyPr>
          <a:lstStyle/>
          <a:p>
            <a:r>
              <a:rPr lang="en-US" dirty="0"/>
              <a:t>Modern methods encourage the use of:</a:t>
            </a:r>
          </a:p>
          <a:p>
            <a:r>
              <a:rPr lang="en-US" dirty="0"/>
              <a:t>- Firth’s Bias Adjusted Model (for separated classes) - Nonparametric Ranked Set Resampling Method (for very small sample sizes)</a:t>
            </a:r>
          </a:p>
        </p:txBody>
      </p:sp>
      <p:pic>
        <p:nvPicPr>
          <p:cNvPr id="14" name="Picture 13" descr="Free Images : fruit, food, produce, vegetable, stalk, bell pepper ...">
            <a:extLst>
              <a:ext uri="{FF2B5EF4-FFF2-40B4-BE49-F238E27FC236}">
                <a16:creationId xmlns:a16="http://schemas.microsoft.com/office/drawing/2014/main" id="{A486856F-BAA1-4BC1-4CA6-F5597FF24A2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77881" y="740746"/>
            <a:ext cx="343161" cy="383768"/>
          </a:xfrm>
          <a:prstGeom prst="rect">
            <a:avLst/>
          </a:prstGeom>
        </p:spPr>
      </p:pic>
    </p:spTree>
    <p:extLst>
      <p:ext uri="{BB962C8B-B14F-4D97-AF65-F5344CB8AC3E}">
        <p14:creationId xmlns:p14="http://schemas.microsoft.com/office/powerpoint/2010/main" val="28839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Hit/Miss Data has a Categorical Response: Logistic Regression</a:t>
            </a:r>
          </a:p>
        </p:txBody>
      </p:sp>
      <p:grpSp>
        <p:nvGrpSpPr>
          <p:cNvPr id="10" name="Group 9"/>
          <p:cNvGrpSpPr/>
          <p:nvPr/>
        </p:nvGrpSpPr>
        <p:grpSpPr>
          <a:xfrm>
            <a:off x="280685" y="1266782"/>
            <a:ext cx="4495825" cy="2743200"/>
            <a:chOff x="8542168" y="1989323"/>
            <a:chExt cx="3087825" cy="2288856"/>
          </a:xfrm>
        </p:grpSpPr>
        <p:grpSp>
          <p:nvGrpSpPr>
            <p:cNvPr id="3" name="Group 2"/>
            <p:cNvGrpSpPr/>
            <p:nvPr/>
          </p:nvGrpSpPr>
          <p:grpSpPr>
            <a:xfrm>
              <a:off x="8542168" y="1989323"/>
              <a:ext cx="3087825" cy="2209478"/>
              <a:chOff x="8076409" y="751518"/>
              <a:chExt cx="4024452" cy="2660323"/>
            </a:xfrm>
          </p:grpSpPr>
          <p:pic>
            <p:nvPicPr>
              <p:cNvPr id="4" name="Picture 3" descr="Graphical user interface, chart, line chart&#10;&#10;Description automatically generated">
                <a:extLst>
                  <a:ext uri="{FF2B5EF4-FFF2-40B4-BE49-F238E27FC236}">
                    <a16:creationId xmlns:a16="http://schemas.microsoft.com/office/drawing/2014/main" id="{D5FC1E0F-2DF1-4DD8-90FC-D2C032B11798}"/>
                  </a:ext>
                </a:extLst>
              </p:cNvPr>
              <p:cNvPicPr>
                <a:picLocks noChangeAspect="1"/>
              </p:cNvPicPr>
              <p:nvPr/>
            </p:nvPicPr>
            <p:blipFill rotWithShape="1">
              <a:blip r:embed="rId3"/>
              <a:srcRect l="3581" r="50082" b="51302"/>
              <a:stretch/>
            </p:blipFill>
            <p:spPr>
              <a:xfrm>
                <a:off x="8435290" y="1034401"/>
                <a:ext cx="3665571" cy="2377440"/>
              </a:xfrm>
              <a:prstGeom prst="rect">
                <a:avLst/>
              </a:prstGeom>
            </p:spPr>
          </p:pic>
          <p:sp>
            <p:nvSpPr>
              <p:cNvPr id="5" name="TextBox 4">
                <a:extLst>
                  <a:ext uri="{FF2B5EF4-FFF2-40B4-BE49-F238E27FC236}">
                    <a16:creationId xmlns:a16="http://schemas.microsoft.com/office/drawing/2014/main" id="{8BBB258D-96AE-4D74-B827-971A9522E8E5}"/>
                  </a:ext>
                </a:extLst>
              </p:cNvPr>
              <p:cNvSpPr txBox="1"/>
              <p:nvPr/>
            </p:nvSpPr>
            <p:spPr>
              <a:xfrm rot="16200000">
                <a:off x="7698518" y="1848942"/>
                <a:ext cx="1032782" cy="276999"/>
              </a:xfrm>
              <a:prstGeom prst="rect">
                <a:avLst/>
              </a:prstGeom>
              <a:solidFill>
                <a:schemeClr val="bg1"/>
              </a:solidFill>
            </p:spPr>
            <p:txBody>
              <a:bodyPr wrap="none" rtlCol="0">
                <a:spAutoFit/>
              </a:bodyPr>
              <a:lstStyle/>
              <a:p>
                <a:pPr algn="ctr"/>
                <a:r>
                  <a:rPr lang="en-US" sz="1200" dirty="0"/>
                  <a:t>Inspector Call</a:t>
                </a:r>
              </a:p>
            </p:txBody>
          </p:sp>
          <p:sp>
            <p:nvSpPr>
              <p:cNvPr id="6" name="TextBox 5">
                <a:extLst>
                  <a:ext uri="{FF2B5EF4-FFF2-40B4-BE49-F238E27FC236}">
                    <a16:creationId xmlns:a16="http://schemas.microsoft.com/office/drawing/2014/main" id="{C2F140BB-8D09-4354-9D2B-72C355BCB123}"/>
                  </a:ext>
                </a:extLst>
              </p:cNvPr>
              <p:cNvSpPr txBox="1"/>
              <p:nvPr/>
            </p:nvSpPr>
            <p:spPr>
              <a:xfrm>
                <a:off x="9610303" y="1332549"/>
                <a:ext cx="1559534" cy="333521"/>
              </a:xfrm>
              <a:prstGeom prst="rect">
                <a:avLst/>
              </a:prstGeom>
              <a:noFill/>
            </p:spPr>
            <p:txBody>
              <a:bodyPr wrap="square" rtlCol="0">
                <a:spAutoFit/>
              </a:bodyPr>
              <a:lstStyle/>
              <a:p>
                <a:pPr algn="ctr"/>
                <a:r>
                  <a:rPr lang="en-US" sz="1200" dirty="0">
                    <a:solidFill>
                      <a:srgbClr val="004B8D"/>
                    </a:solidFill>
                  </a:rPr>
                  <a:t>Detection = Hit</a:t>
                </a:r>
              </a:p>
            </p:txBody>
          </p:sp>
          <p:sp>
            <p:nvSpPr>
              <p:cNvPr id="7" name="TextBox 6">
                <a:extLst>
                  <a:ext uri="{FF2B5EF4-FFF2-40B4-BE49-F238E27FC236}">
                    <a16:creationId xmlns:a16="http://schemas.microsoft.com/office/drawing/2014/main" id="{F01490D2-C164-49AB-B20E-8B926A0796C5}"/>
                  </a:ext>
                </a:extLst>
              </p:cNvPr>
              <p:cNvSpPr txBox="1"/>
              <p:nvPr/>
            </p:nvSpPr>
            <p:spPr>
              <a:xfrm>
                <a:off x="8829360" y="2480817"/>
                <a:ext cx="1926835" cy="333521"/>
              </a:xfrm>
              <a:prstGeom prst="rect">
                <a:avLst/>
              </a:prstGeom>
              <a:noFill/>
            </p:spPr>
            <p:txBody>
              <a:bodyPr wrap="square" rtlCol="0">
                <a:spAutoFit/>
              </a:bodyPr>
              <a:lstStyle/>
              <a:p>
                <a:pPr algn="ctr"/>
                <a:r>
                  <a:rPr lang="en-US" sz="1200" dirty="0">
                    <a:solidFill>
                      <a:srgbClr val="004B8D"/>
                    </a:solidFill>
                  </a:rPr>
                  <a:t>No Detection = Miss</a:t>
                </a:r>
              </a:p>
            </p:txBody>
          </p:sp>
          <p:sp>
            <p:nvSpPr>
              <p:cNvPr id="8" name="TextBox 7">
                <a:extLst>
                  <a:ext uri="{FF2B5EF4-FFF2-40B4-BE49-F238E27FC236}">
                    <a16:creationId xmlns:a16="http://schemas.microsoft.com/office/drawing/2014/main" id="{8BBB258D-96AE-4D74-B827-971A9522E8E5}"/>
                  </a:ext>
                </a:extLst>
              </p:cNvPr>
              <p:cNvSpPr txBox="1"/>
              <p:nvPr/>
            </p:nvSpPr>
            <p:spPr>
              <a:xfrm>
                <a:off x="9861292" y="751518"/>
                <a:ext cx="901426" cy="272819"/>
              </a:xfrm>
              <a:prstGeom prst="rect">
                <a:avLst/>
              </a:prstGeom>
              <a:solidFill>
                <a:schemeClr val="bg1"/>
              </a:solidFill>
            </p:spPr>
            <p:txBody>
              <a:bodyPr wrap="none" rtlCol="0">
                <a:spAutoFit/>
              </a:bodyPr>
              <a:lstStyle/>
              <a:p>
                <a:pPr algn="ctr"/>
                <a:r>
                  <a:rPr lang="en-US" b="1" dirty="0"/>
                  <a:t>Hit/Miss</a:t>
                </a:r>
              </a:p>
            </p:txBody>
          </p:sp>
        </p:grpSp>
        <p:sp>
          <p:nvSpPr>
            <p:cNvPr id="19" name="TextBox 18">
              <a:extLst>
                <a:ext uri="{FF2B5EF4-FFF2-40B4-BE49-F238E27FC236}">
                  <a16:creationId xmlns:a16="http://schemas.microsoft.com/office/drawing/2014/main" id="{B42E263C-BFF7-48FB-8F25-467BA8572054}"/>
                </a:ext>
              </a:extLst>
            </p:cNvPr>
            <p:cNvSpPr txBox="1"/>
            <p:nvPr/>
          </p:nvSpPr>
          <p:spPr>
            <a:xfrm>
              <a:off x="9678374" y="4001180"/>
              <a:ext cx="1484926" cy="276999"/>
            </a:xfrm>
            <a:prstGeom prst="rect">
              <a:avLst/>
            </a:prstGeom>
            <a:solidFill>
              <a:schemeClr val="bg1"/>
            </a:solidFill>
          </p:spPr>
          <p:txBody>
            <a:bodyPr wrap="square" rtlCol="0">
              <a:spAutoFit/>
            </a:bodyPr>
            <a:lstStyle/>
            <a:p>
              <a:r>
                <a:rPr lang="en-US" sz="1200" dirty="0"/>
                <a:t>X = Defect Size (a)</a:t>
              </a:r>
            </a:p>
          </p:txBody>
        </p:sp>
      </p:grpSp>
      <mc:AlternateContent xmlns:mc="http://schemas.openxmlformats.org/markup-compatibility/2006" xmlns:a14="http://schemas.microsoft.com/office/drawing/2010/main">
        <mc:Choice Requires="a14">
          <p:sp>
            <p:nvSpPr>
              <p:cNvPr id="11" name="Rectangle 10"/>
              <p:cNvSpPr/>
              <p:nvPr/>
            </p:nvSpPr>
            <p:spPr>
              <a:xfrm>
                <a:off x="7854650" y="1381684"/>
                <a:ext cx="3730258" cy="71019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solidFill>
                                <a:srgbClr val="FF0000"/>
                              </a:solidFill>
                              <a:latin typeface="Cambria Math" panose="02040503050406030204" pitchFamily="18" charset="0"/>
                            </a:rPr>
                            <m:t>𝑦</m:t>
                          </m:r>
                        </m:e>
                        <m:sub>
                          <m:r>
                            <a:rPr lang="en-US" i="1">
                              <a:latin typeface="Cambria Math" panose="02040503050406030204" pitchFamily="18" charset="0"/>
                            </a:rPr>
                            <m:t>𝑖</m:t>
                          </m:r>
                        </m:sub>
                      </m:sSub>
                      <m:r>
                        <a:rPr lang="en-US" i="1">
                          <a:latin typeface="Cambria Math" panose="02040503050406030204" pitchFamily="18" charset="0"/>
                        </a:rPr>
                        <m:t>=</m:t>
                      </m:r>
                      <m:d>
                        <m:dPr>
                          <m:begChr m:val="{"/>
                          <m:endChr m:val=""/>
                          <m:ctrlPr>
                            <a:rPr lang="en-US" i="1">
                              <a:latin typeface="Cambria Math" panose="02040503050406030204" pitchFamily="18" charset="0"/>
                            </a:rPr>
                          </m:ctrlPr>
                        </m:dPr>
                        <m:e>
                          <m:m>
                            <m:mPr>
                              <m:mcs>
                                <m:mc>
                                  <m:mcPr>
                                    <m:count m:val="2"/>
                                    <m:mcJc m:val="center"/>
                                  </m:mcPr>
                                </m:mc>
                              </m:mcs>
                              <m:ctrlPr>
                                <a:rPr lang="en-US" i="1">
                                  <a:latin typeface="Cambria Math" panose="02040503050406030204" pitchFamily="18" charset="0"/>
                                </a:rPr>
                              </m:ctrlPr>
                            </m:mPr>
                            <m:mr>
                              <m:e>
                                <m:r>
                                  <m:rPr>
                                    <m:brk m:alnAt="7"/>
                                  </m:rPr>
                                  <a:rPr lang="en-US" i="1">
                                    <a:latin typeface="Cambria Math" panose="02040503050406030204" pitchFamily="18" charset="0"/>
                                  </a:rPr>
                                  <m:t>1</m:t>
                                </m:r>
                              </m:e>
                              <m:e>
                                <m:r>
                                  <m:rPr>
                                    <m:nor/>
                                  </m:rPr>
                                  <a:rPr lang="en-US">
                                    <a:latin typeface="Cambria Math" panose="02040503050406030204" pitchFamily="18" charset="0"/>
                                  </a:rPr>
                                  <m:t>if</m:t>
                                </m:r>
                                <m:r>
                                  <m:rPr>
                                    <m:nor/>
                                  </m:rPr>
                                  <a:rPr lang="en-US">
                                    <a:latin typeface="Cambria Math" panose="02040503050406030204" pitchFamily="18" charset="0"/>
                                  </a:rPr>
                                  <m:t> </m:t>
                                </m:r>
                                <m:r>
                                  <m:rPr>
                                    <m:nor/>
                                  </m:rPr>
                                  <a:rPr lang="en-US">
                                    <a:latin typeface="Cambria Math" panose="02040503050406030204" pitchFamily="18" charset="0"/>
                                  </a:rPr>
                                  <m:t>a</m:t>
                                </m:r>
                                <m:r>
                                  <m:rPr>
                                    <m:nor/>
                                  </m:rPr>
                                  <a:rPr lang="en-US">
                                    <a:latin typeface="Cambria Math" panose="02040503050406030204" pitchFamily="18" charset="0"/>
                                  </a:rPr>
                                  <m:t> </m:t>
                                </m:r>
                                <m:r>
                                  <m:rPr>
                                    <m:nor/>
                                  </m:rPr>
                                  <a:rPr lang="en-US">
                                    <a:latin typeface="Cambria Math" panose="02040503050406030204" pitchFamily="18" charset="0"/>
                                  </a:rPr>
                                  <m:t>hit</m:t>
                                </m:r>
                                <m:r>
                                  <m:rPr>
                                    <m:nor/>
                                  </m:rPr>
                                  <a:rPr lang="en-US">
                                    <a:latin typeface="Cambria Math" panose="02040503050406030204" pitchFamily="18" charset="0"/>
                                  </a:rPr>
                                  <m:t>: </m:t>
                                </m:r>
                                <m:r>
                                  <m:rPr>
                                    <m:nor/>
                                  </m:rPr>
                                  <a:rPr lang="en-US">
                                    <a:latin typeface="Cambria Math" panose="02040503050406030204" pitchFamily="18" charset="0"/>
                                  </a:rPr>
                                  <m:t>flaw</m:t>
                                </m:r>
                                <m:r>
                                  <m:rPr>
                                    <m:nor/>
                                  </m:rPr>
                                  <a:rPr lang="en-US">
                                    <a:latin typeface="Cambria Math" panose="02040503050406030204" pitchFamily="18" charset="0"/>
                                  </a:rPr>
                                  <m:t> </m:t>
                                </m:r>
                                <m:r>
                                  <m:rPr>
                                    <m:nor/>
                                  </m:rPr>
                                  <a:rPr lang="en-US">
                                    <a:latin typeface="Cambria Math" panose="02040503050406030204" pitchFamily="18" charset="0"/>
                                  </a:rPr>
                                  <m:t>detected</m:t>
                                </m:r>
                              </m:e>
                            </m:mr>
                            <m:mr>
                              <m:e>
                                <m:r>
                                  <a:rPr lang="en-US" i="1">
                                    <a:latin typeface="Cambria Math" panose="02040503050406030204" pitchFamily="18" charset="0"/>
                                  </a:rPr>
                                  <m:t>0</m:t>
                                </m:r>
                              </m:e>
                              <m:e>
                                <m:r>
                                  <m:rPr>
                                    <m:nor/>
                                  </m:rPr>
                                  <a:rPr lang="en-US">
                                    <a:latin typeface="Cambria Math" panose="02040503050406030204" pitchFamily="18" charset="0"/>
                                  </a:rPr>
                                  <m:t>if</m:t>
                                </m:r>
                                <m:r>
                                  <m:rPr>
                                    <m:nor/>
                                  </m:rPr>
                                  <a:rPr lang="en-US">
                                    <a:latin typeface="Cambria Math" panose="02040503050406030204" pitchFamily="18" charset="0"/>
                                  </a:rPr>
                                  <m:t> </m:t>
                                </m:r>
                                <m:r>
                                  <m:rPr>
                                    <m:nor/>
                                  </m:rPr>
                                  <a:rPr lang="en-US">
                                    <a:latin typeface="Cambria Math" panose="02040503050406030204" pitchFamily="18" charset="0"/>
                                  </a:rPr>
                                  <m:t>a</m:t>
                                </m:r>
                                <m:r>
                                  <m:rPr>
                                    <m:nor/>
                                  </m:rPr>
                                  <a:rPr lang="en-US">
                                    <a:latin typeface="Cambria Math" panose="02040503050406030204" pitchFamily="18" charset="0"/>
                                  </a:rPr>
                                  <m:t> </m:t>
                                </m:r>
                                <m:r>
                                  <m:rPr>
                                    <m:nor/>
                                  </m:rPr>
                                  <a:rPr lang="en-US">
                                    <a:latin typeface="Cambria Math" panose="02040503050406030204" pitchFamily="18" charset="0"/>
                                  </a:rPr>
                                  <m:t>miss</m:t>
                                </m:r>
                                <m:r>
                                  <m:rPr>
                                    <m:nor/>
                                  </m:rPr>
                                  <a:rPr lang="en-US">
                                    <a:latin typeface="Cambria Math" panose="02040503050406030204" pitchFamily="18" charset="0"/>
                                  </a:rPr>
                                  <m:t>: </m:t>
                                </m:r>
                                <m:r>
                                  <m:rPr>
                                    <m:nor/>
                                  </m:rPr>
                                  <a:rPr lang="en-US">
                                    <a:latin typeface="Cambria Math" panose="02040503050406030204" pitchFamily="18" charset="0"/>
                                  </a:rPr>
                                  <m:t>no</m:t>
                                </m:r>
                                <m:r>
                                  <m:rPr>
                                    <m:nor/>
                                  </m:rPr>
                                  <a:rPr lang="en-US">
                                    <a:latin typeface="Cambria Math" panose="02040503050406030204" pitchFamily="18" charset="0"/>
                                  </a:rPr>
                                  <m:t> </m:t>
                                </m:r>
                                <m:r>
                                  <m:rPr>
                                    <m:nor/>
                                  </m:rPr>
                                  <a:rPr lang="en-US">
                                    <a:latin typeface="Cambria Math" panose="02040503050406030204" pitchFamily="18" charset="0"/>
                                  </a:rPr>
                                  <m:t>flaw</m:t>
                                </m:r>
                                <m:r>
                                  <m:rPr>
                                    <m:nor/>
                                  </m:rPr>
                                  <a:rPr lang="en-US">
                                    <a:latin typeface="Cambria Math" panose="02040503050406030204" pitchFamily="18" charset="0"/>
                                  </a:rPr>
                                  <m:t> </m:t>
                                </m:r>
                                <m:r>
                                  <m:rPr>
                                    <m:nor/>
                                  </m:rPr>
                                  <a:rPr lang="en-US">
                                    <a:latin typeface="Cambria Math" panose="02040503050406030204" pitchFamily="18" charset="0"/>
                                  </a:rPr>
                                  <m:t>detected</m:t>
                                </m:r>
                              </m:e>
                            </m:mr>
                          </m:m>
                        </m:e>
                      </m:d>
                    </m:oMath>
                  </m:oMathPara>
                </a14:m>
                <a:endParaRPr lang="en-US" dirty="0"/>
              </a:p>
            </p:txBody>
          </p:sp>
        </mc:Choice>
        <mc:Fallback xmlns="">
          <p:sp>
            <p:nvSpPr>
              <p:cNvPr id="11" name="Rectangle 10"/>
              <p:cNvSpPr>
                <a:spLocks noRot="1" noChangeAspect="1" noMove="1" noResize="1" noEditPoints="1" noAdjustHandles="1" noChangeArrowheads="1" noChangeShapeType="1" noTextEdit="1"/>
              </p:cNvSpPr>
              <p:nvPr/>
            </p:nvSpPr>
            <p:spPr>
              <a:xfrm>
                <a:off x="7854650" y="1381684"/>
                <a:ext cx="3730258" cy="710194"/>
              </a:xfrm>
              <a:prstGeom prst="rect">
                <a:avLst/>
              </a:prstGeom>
              <a:blipFill>
                <a:blip r:embed="rId4"/>
                <a:stretch>
                  <a:fillRect/>
                </a:stretch>
              </a:blipFill>
            </p:spPr>
            <p:txBody>
              <a:bodyPr/>
              <a:lstStyle/>
              <a:p>
                <a:r>
                  <a:rPr lang="en-US">
                    <a:noFill/>
                  </a:rPr>
                  <a:t> </a:t>
                </a:r>
              </a:p>
            </p:txBody>
          </p:sp>
        </mc:Fallback>
      </mc:AlternateContent>
      <p:grpSp>
        <p:nvGrpSpPr>
          <p:cNvPr id="26" name="Group 25">
            <a:extLst>
              <a:ext uri="{FF2B5EF4-FFF2-40B4-BE49-F238E27FC236}">
                <a16:creationId xmlns:a16="http://schemas.microsoft.com/office/drawing/2014/main" id="{EA1A82EB-B562-628F-E939-DE9CCD0853BB}"/>
              </a:ext>
            </a:extLst>
          </p:cNvPr>
          <p:cNvGrpSpPr/>
          <p:nvPr/>
        </p:nvGrpSpPr>
        <p:grpSpPr>
          <a:xfrm>
            <a:off x="5059968" y="1576262"/>
            <a:ext cx="2585038" cy="1920114"/>
            <a:chOff x="4167076" y="985487"/>
            <a:chExt cx="2585038" cy="1920114"/>
          </a:xfrm>
        </p:grpSpPr>
        <p:pic>
          <p:nvPicPr>
            <p:cNvPr id="41" name="Picture 40"/>
            <p:cNvPicPr>
              <a:picLocks noChangeAspect="1"/>
            </p:cNvPicPr>
            <p:nvPr/>
          </p:nvPicPr>
          <p:blipFill rotWithShape="1">
            <a:blip r:embed="rId5"/>
            <a:srcRect l="16843" t="40624" b="444"/>
            <a:stretch/>
          </p:blipFill>
          <p:spPr>
            <a:xfrm>
              <a:off x="4167076" y="985487"/>
              <a:ext cx="2585038" cy="1920114"/>
            </a:xfrm>
            <a:prstGeom prst="rect">
              <a:avLst/>
            </a:prstGeom>
          </p:spPr>
        </p:pic>
        <p:cxnSp>
          <p:nvCxnSpPr>
            <p:cNvPr id="52" name="Straight Arrow Connector 51"/>
            <p:cNvCxnSpPr/>
            <p:nvPr/>
          </p:nvCxnSpPr>
          <p:spPr>
            <a:xfrm>
              <a:off x="4977576" y="1560562"/>
              <a:ext cx="12165" cy="797865"/>
            </a:xfrm>
            <a:prstGeom prst="straightConnector1">
              <a:avLst/>
            </a:prstGeom>
            <a:ln>
              <a:headEnd type="triangle"/>
              <a:tailEnd type="triangle"/>
            </a:ln>
          </p:spPr>
          <p:style>
            <a:lnRef idx="1">
              <a:schemeClr val="accent5"/>
            </a:lnRef>
            <a:fillRef idx="0">
              <a:schemeClr val="accent5"/>
            </a:fillRef>
            <a:effectRef idx="0">
              <a:schemeClr val="accent5"/>
            </a:effectRef>
            <a:fontRef idx="minor">
              <a:schemeClr val="tx1"/>
            </a:fontRef>
          </p:style>
        </p:cxnSp>
        <p:cxnSp>
          <p:nvCxnSpPr>
            <p:cNvPr id="54" name="Straight Arrow Connector 53"/>
            <p:cNvCxnSpPr/>
            <p:nvPr/>
          </p:nvCxnSpPr>
          <p:spPr>
            <a:xfrm>
              <a:off x="5506440" y="1546611"/>
              <a:ext cx="12165" cy="797865"/>
            </a:xfrm>
            <a:prstGeom prst="straightConnector1">
              <a:avLst/>
            </a:prstGeom>
            <a:ln>
              <a:headEnd type="triangle"/>
              <a:tailEnd type="triangle"/>
            </a:ln>
          </p:spPr>
          <p:style>
            <a:lnRef idx="1">
              <a:schemeClr val="accent5"/>
            </a:lnRef>
            <a:fillRef idx="0">
              <a:schemeClr val="accent5"/>
            </a:fillRef>
            <a:effectRef idx="0">
              <a:schemeClr val="accent5"/>
            </a:effectRef>
            <a:fontRef idx="minor">
              <a:schemeClr val="tx1"/>
            </a:fontRef>
          </p:style>
        </p:cxnSp>
      </p:grpSp>
      <p:pic>
        <p:nvPicPr>
          <p:cNvPr id="25" name="Picture 24" descr="Free Images : fruit, food, produce, vegetable, stalk, bell pepper ..."/>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77881" y="740746"/>
            <a:ext cx="343161" cy="383768"/>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FFE5024-3AE4-11CC-82F8-3FC9177F4A0F}"/>
                  </a:ext>
                </a:extLst>
              </p:cNvPr>
              <p:cNvSpPr txBox="1"/>
              <p:nvPr/>
            </p:nvSpPr>
            <p:spPr>
              <a:xfrm>
                <a:off x="6696413" y="3810631"/>
                <a:ext cx="5102679" cy="736933"/>
              </a:xfrm>
              <a:prstGeom prst="rect">
                <a:avLst/>
              </a:prstGeom>
              <a:solidFill>
                <a:schemeClr val="tx2">
                  <a:lumMod val="10000"/>
                  <a:lumOff val="90000"/>
                </a:schemeClr>
              </a:solidFill>
              <a:ln>
                <a:solidFill>
                  <a:schemeClr val="accent1"/>
                </a:solidFill>
              </a:ln>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POD</m:t>
                      </m:r>
                      <m:d>
                        <m:dPr>
                          <m:ctrlPr>
                            <a:rPr lang="en-US" i="1">
                              <a:latin typeface="Cambria Math" panose="02040503050406030204" pitchFamily="18" charset="0"/>
                            </a:rPr>
                          </m:ctrlPr>
                        </m:dPr>
                        <m:e>
                          <m:r>
                            <m:rPr>
                              <m:sty m:val="p"/>
                            </m:rPr>
                            <a:rPr lang="en-US">
                              <a:solidFill>
                                <a:srgbClr val="004B8D"/>
                              </a:solidFill>
                              <a:latin typeface="Cambria Math" panose="02040503050406030204" pitchFamily="18" charset="0"/>
                              <a:ea typeface="Cambria Math" panose="02040503050406030204" pitchFamily="18" charset="0"/>
                            </a:rPr>
                            <m:t>x</m:t>
                          </m:r>
                        </m:e>
                      </m:d>
                      <m:r>
                        <a:rPr lang="en-US">
                          <a:latin typeface="Cambria Math" panose="02040503050406030204" pitchFamily="18" charset="0"/>
                        </a:rPr>
                        <m:t>=</m:t>
                      </m:r>
                      <m:d>
                        <m:dPr>
                          <m:ctrlPr>
                            <a:rPr lang="en-US" i="1" smtClean="0">
                              <a:latin typeface="Cambria Math" panose="02040503050406030204" pitchFamily="18" charset="0"/>
                              <a:ea typeface="Cambria Math" panose="02040503050406030204" pitchFamily="18" charset="0"/>
                            </a:rPr>
                          </m:ctrlPr>
                        </m:dPr>
                        <m:e>
                          <m:r>
                            <m:rPr>
                              <m:sty m:val="p"/>
                            </m:rPr>
                            <a:rPr lang="en-US">
                              <a:latin typeface="Cambria Math" panose="02040503050406030204" pitchFamily="18" charset="0"/>
                              <a:ea typeface="Cambria Math" panose="02040503050406030204" pitchFamily="18" charset="0"/>
                            </a:rPr>
                            <m:t>P</m:t>
                          </m:r>
                          <m:d>
                            <m:dPr>
                              <m:ctrlPr>
                                <a:rPr lang="en-US" i="1">
                                  <a:latin typeface="Cambria Math" panose="02040503050406030204" pitchFamily="18" charset="0"/>
                                  <a:ea typeface="Cambria Math" panose="02040503050406030204" pitchFamily="18" charset="0"/>
                                </a:rPr>
                              </m:ctrlPr>
                            </m:dPr>
                            <m:e>
                              <m:r>
                                <m:rPr>
                                  <m:sty m:val="p"/>
                                </m:rPr>
                                <a:rPr lang="en-US">
                                  <a:solidFill>
                                    <a:srgbClr val="FF0000"/>
                                  </a:solidFill>
                                  <a:latin typeface="Cambria Math" panose="02040503050406030204" pitchFamily="18" charset="0"/>
                                  <a:ea typeface="Cambria Math" panose="02040503050406030204" pitchFamily="18" charset="0"/>
                                </a:rPr>
                                <m:t>Y</m:t>
                              </m:r>
                              <m:r>
                                <a:rPr lang="en-US">
                                  <a:solidFill>
                                    <a:srgbClr val="FF0000"/>
                                  </a:solidFill>
                                  <a:latin typeface="Cambria Math" panose="02040503050406030204" pitchFamily="18" charset="0"/>
                                  <a:ea typeface="Cambria Math" panose="02040503050406030204" pitchFamily="18" charset="0"/>
                                </a:rPr>
                                <m:t>=1|</m:t>
                              </m:r>
                              <m:r>
                                <m:rPr>
                                  <m:sty m:val="p"/>
                                </m:rPr>
                                <a:rPr lang="en-US">
                                  <a:solidFill>
                                    <a:srgbClr val="004B8D"/>
                                  </a:solidFill>
                                  <a:latin typeface="Cambria Math" panose="02040503050406030204" pitchFamily="18" charset="0"/>
                                  <a:ea typeface="Cambria Math" panose="02040503050406030204" pitchFamily="18" charset="0"/>
                                </a:rPr>
                                <m:t>X</m:t>
                              </m:r>
                              <m:r>
                                <a:rPr lang="en-US">
                                  <a:solidFill>
                                    <a:srgbClr val="004B8D"/>
                                  </a:solidFill>
                                  <a:latin typeface="Cambria Math" panose="02040503050406030204" pitchFamily="18" charset="0"/>
                                  <a:ea typeface="Cambria Math" panose="02040503050406030204" pitchFamily="18" charset="0"/>
                                </a:rPr>
                                <m:t>=</m:t>
                              </m:r>
                              <m:r>
                                <m:rPr>
                                  <m:sty m:val="p"/>
                                </m:rPr>
                                <a:rPr lang="en-US">
                                  <a:solidFill>
                                    <a:srgbClr val="004B8D"/>
                                  </a:solidFill>
                                  <a:latin typeface="Cambria Math" panose="02040503050406030204" pitchFamily="18" charset="0"/>
                                  <a:ea typeface="Cambria Math" panose="02040503050406030204" pitchFamily="18" charset="0"/>
                                </a:rPr>
                                <m:t>x</m:t>
                              </m:r>
                            </m:e>
                          </m:d>
                        </m:e>
                      </m:d>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rPr>
                          </m:ctrlPr>
                        </m:fPr>
                        <m:num>
                          <m:r>
                            <m:rPr>
                              <m:sty m:val="p"/>
                            </m:rPr>
                            <a:rPr lang="en-US">
                              <a:latin typeface="Cambria Math" panose="02040503050406030204" pitchFamily="18" charset="0"/>
                            </a:rPr>
                            <m:t>exp</m:t>
                          </m:r>
                          <m:r>
                            <a:rPr lang="en-US">
                              <a:latin typeface="Cambria Math" panose="02040503050406030204" pitchFamily="18" charset="0"/>
                            </a:rPr>
                            <m:t>(</m:t>
                          </m:r>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m:rPr>
                                      <m:sty m:val="p"/>
                                    </m:rPr>
                                    <a:rPr lang="en-US">
                                      <a:latin typeface="Cambria Math" panose="02040503050406030204" pitchFamily="18" charset="0"/>
                                    </a:rPr>
                                    <m:t>β</m:t>
                                  </m:r>
                                </m:e>
                                <m:sub>
                                  <m:r>
                                    <a:rPr lang="en-US">
                                      <a:latin typeface="Cambria Math" panose="02040503050406030204" pitchFamily="18" charset="0"/>
                                    </a:rPr>
                                    <m:t>0</m:t>
                                  </m:r>
                                </m:sub>
                              </m:sSub>
                            </m:e>
                          </m:acc>
                          <m:r>
                            <a:rPr lang="en-US">
                              <a:latin typeface="Cambria Math" panose="02040503050406030204" pitchFamily="18" charset="0"/>
                            </a:rPr>
                            <m:t>+</m:t>
                          </m:r>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m:rPr>
                                      <m:sty m:val="p"/>
                                    </m:rPr>
                                    <a:rPr lang="en-US">
                                      <a:latin typeface="Cambria Math" panose="02040503050406030204" pitchFamily="18" charset="0"/>
                                    </a:rPr>
                                    <m:t>β</m:t>
                                  </m:r>
                                </m:e>
                                <m:sub>
                                  <m:r>
                                    <a:rPr lang="en-US">
                                      <a:latin typeface="Cambria Math" panose="02040503050406030204" pitchFamily="18" charset="0"/>
                                    </a:rPr>
                                    <m:t>1</m:t>
                                  </m:r>
                                </m:sub>
                              </m:sSub>
                            </m:e>
                          </m:acc>
                          <m:r>
                            <m:rPr>
                              <m:sty m:val="p"/>
                            </m:rPr>
                            <a:rPr lang="en-US" b="0" i="1" smtClean="0">
                              <a:solidFill>
                                <a:srgbClr val="0070C0"/>
                              </a:solidFill>
                              <a:latin typeface="Cambria Math" panose="02040503050406030204" pitchFamily="18" charset="0"/>
                            </a:rPr>
                            <m:t>x</m:t>
                          </m:r>
                          <m:r>
                            <a:rPr lang="en-US">
                              <a:latin typeface="Cambria Math" panose="02040503050406030204" pitchFamily="18" charset="0"/>
                            </a:rPr>
                            <m:t>)</m:t>
                          </m:r>
                        </m:num>
                        <m:den>
                          <m:r>
                            <a:rPr lang="en-US">
                              <a:latin typeface="Cambria Math" panose="02040503050406030204" pitchFamily="18" charset="0"/>
                            </a:rPr>
                            <m:t>1+</m:t>
                          </m:r>
                          <m:r>
                            <m:rPr>
                              <m:sty m:val="p"/>
                            </m:rPr>
                            <a:rPr lang="en-US">
                              <a:latin typeface="Cambria Math" panose="02040503050406030204" pitchFamily="18" charset="0"/>
                            </a:rPr>
                            <m:t>exp</m:t>
                          </m:r>
                          <m:r>
                            <a:rPr lang="en-US">
                              <a:latin typeface="Cambria Math" panose="02040503050406030204" pitchFamily="18" charset="0"/>
                            </a:rPr>
                            <m:t>(</m:t>
                          </m:r>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m:rPr>
                                      <m:sty m:val="p"/>
                                    </m:rPr>
                                    <a:rPr lang="en-US">
                                      <a:latin typeface="Cambria Math" panose="02040503050406030204" pitchFamily="18" charset="0"/>
                                    </a:rPr>
                                    <m:t>β</m:t>
                                  </m:r>
                                </m:e>
                                <m:sub>
                                  <m:r>
                                    <a:rPr lang="en-US">
                                      <a:latin typeface="Cambria Math" panose="02040503050406030204" pitchFamily="18" charset="0"/>
                                    </a:rPr>
                                    <m:t>0</m:t>
                                  </m:r>
                                </m:sub>
                              </m:sSub>
                            </m:e>
                          </m:acc>
                          <m:r>
                            <a:rPr lang="en-US">
                              <a:latin typeface="Cambria Math" panose="02040503050406030204" pitchFamily="18" charset="0"/>
                            </a:rPr>
                            <m:t>+</m:t>
                          </m:r>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m:rPr>
                                      <m:sty m:val="p"/>
                                    </m:rPr>
                                    <a:rPr lang="en-US">
                                      <a:latin typeface="Cambria Math" panose="02040503050406030204" pitchFamily="18" charset="0"/>
                                    </a:rPr>
                                    <m:t>β</m:t>
                                  </m:r>
                                </m:e>
                                <m:sub>
                                  <m:r>
                                    <a:rPr lang="en-US">
                                      <a:latin typeface="Cambria Math" panose="02040503050406030204" pitchFamily="18" charset="0"/>
                                    </a:rPr>
                                    <m:t>1</m:t>
                                  </m:r>
                                </m:sub>
                              </m:sSub>
                            </m:e>
                          </m:acc>
                          <m:r>
                            <m:rPr>
                              <m:sty m:val="p"/>
                            </m:rPr>
                            <a:rPr lang="en-US" b="0" i="1" smtClean="0">
                              <a:solidFill>
                                <a:srgbClr val="0070C0"/>
                              </a:solidFill>
                              <a:latin typeface="Cambria Math" panose="02040503050406030204" pitchFamily="18" charset="0"/>
                            </a:rPr>
                            <m:t>x</m:t>
                          </m:r>
                          <m:r>
                            <a:rPr lang="en-US">
                              <a:latin typeface="Cambria Math" panose="02040503050406030204" pitchFamily="18" charset="0"/>
                            </a:rPr>
                            <m:t>)</m:t>
                          </m:r>
                        </m:den>
                      </m:f>
                    </m:oMath>
                  </m:oMathPara>
                </a14:m>
                <a:endParaRPr lang="en-US" b="1" i="1" dirty="0">
                  <a:solidFill>
                    <a:srgbClr val="004B8D"/>
                  </a:solidFill>
                  <a:latin typeface="Arial" panose="020B0604020202020204" pitchFamily="34" charset="0"/>
                  <a:ea typeface="Cambria Math" panose="02040503050406030204" pitchFamily="18" charset="0"/>
                </a:endParaRPr>
              </a:p>
            </p:txBody>
          </p:sp>
        </mc:Choice>
        <mc:Fallback xmlns="">
          <p:sp>
            <p:nvSpPr>
              <p:cNvPr id="12" name="TextBox 11">
                <a:extLst>
                  <a:ext uri="{FF2B5EF4-FFF2-40B4-BE49-F238E27FC236}">
                    <a16:creationId xmlns:a16="http://schemas.microsoft.com/office/drawing/2014/main" id="{EFFE5024-3AE4-11CC-82F8-3FC9177F4A0F}"/>
                  </a:ext>
                </a:extLst>
              </p:cNvPr>
              <p:cNvSpPr txBox="1">
                <a:spLocks noRot="1" noChangeAspect="1" noMove="1" noResize="1" noEditPoints="1" noAdjustHandles="1" noChangeArrowheads="1" noChangeShapeType="1" noTextEdit="1"/>
              </p:cNvSpPr>
              <p:nvPr/>
            </p:nvSpPr>
            <p:spPr>
              <a:xfrm>
                <a:off x="6696413" y="3810631"/>
                <a:ext cx="5102679" cy="736933"/>
              </a:xfrm>
              <a:prstGeom prst="rect">
                <a:avLst/>
              </a:prstGeom>
              <a:blipFill>
                <a:blip r:embed="rId7"/>
                <a:stretch>
                  <a:fillRect/>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D436922-55D1-A7A5-DDC7-C31469C60268}"/>
                  </a:ext>
                </a:extLst>
              </p:cNvPr>
              <p:cNvSpPr txBox="1"/>
              <p:nvPr/>
            </p:nvSpPr>
            <p:spPr>
              <a:xfrm>
                <a:off x="7817841" y="2983298"/>
                <a:ext cx="2859822" cy="407035"/>
              </a:xfrm>
              <a:prstGeom prst="rect">
                <a:avLst/>
              </a:prstGeom>
              <a:solidFill>
                <a:schemeClr val="tx2">
                  <a:lumMod val="10000"/>
                  <a:lumOff val="90000"/>
                </a:schemeClr>
              </a:solidFill>
              <a:ln>
                <a:solidFill>
                  <a:schemeClr val="accent1"/>
                </a:solidFill>
              </a:ln>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ea typeface="Cambria Math" panose="02040503050406030204" pitchFamily="18" charset="0"/>
                        </a:rPr>
                        <m:t>log</m:t>
                      </m:r>
                      <m:r>
                        <m:rPr>
                          <m:sty m:val="p"/>
                        </m:rPr>
                        <a:rPr lang="en-US">
                          <a:latin typeface="Cambria Math" panose="02040503050406030204" pitchFamily="18" charset="0"/>
                          <a:ea typeface="Cambria Math" panose="02040503050406030204" pitchFamily="18" charset="0"/>
                        </a:rPr>
                        <m:t>it</m:t>
                      </m:r>
                      <m:d>
                        <m:dPr>
                          <m:ctrlPr>
                            <a:rPr lang="en-US" i="1">
                              <a:latin typeface="Cambria Math" panose="02040503050406030204" pitchFamily="18" charset="0"/>
                              <a:ea typeface="Cambria Math" panose="02040503050406030204" pitchFamily="18" charset="0"/>
                            </a:rPr>
                          </m:ctrlPr>
                        </m:dPr>
                        <m:e>
                          <m:r>
                            <m:rPr>
                              <m:sty m:val="p"/>
                            </m:rPr>
                            <a:rPr lang="en-US">
                              <a:latin typeface="Cambria Math" panose="02040503050406030204" pitchFamily="18" charset="0"/>
                            </a:rPr>
                            <m:t>POD</m:t>
                          </m:r>
                          <m:d>
                            <m:dPr>
                              <m:ctrlPr>
                                <a:rPr lang="en-US" i="1">
                                  <a:latin typeface="Cambria Math" panose="02040503050406030204" pitchFamily="18" charset="0"/>
                                </a:rPr>
                              </m:ctrlPr>
                            </m:dPr>
                            <m:e>
                              <m:r>
                                <m:rPr>
                                  <m:sty m:val="p"/>
                                </m:rPr>
                                <a:rPr lang="en-US">
                                  <a:solidFill>
                                    <a:srgbClr val="004B8D"/>
                                  </a:solidFill>
                                  <a:latin typeface="Cambria Math" panose="02040503050406030204" pitchFamily="18" charset="0"/>
                                  <a:ea typeface="Cambria Math" panose="02040503050406030204" pitchFamily="18" charset="0"/>
                                </a:rPr>
                                <m:t>x</m:t>
                              </m:r>
                            </m:e>
                          </m:d>
                        </m:e>
                      </m:d>
                      <m:r>
                        <a:rPr lang="en-US" i="1">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ea typeface="Cambria Math" panose="02040503050406030204" pitchFamily="18" charset="0"/>
                            </a:rPr>
                          </m:ctrlPr>
                        </m:sSubPr>
                        <m:e>
                          <m:acc>
                            <m:accPr>
                              <m:chr m:val="̂"/>
                              <m:ctrlPr>
                                <a:rPr lang="en-US" b="0" i="1" smtClean="0">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rPr>
                                <m:t>β</m:t>
                              </m:r>
                            </m:e>
                          </m:acc>
                        </m:e>
                        <m:sub>
                          <m:r>
                            <a:rPr lang="en-US" i="1">
                              <a:latin typeface="Cambria Math" panose="02040503050406030204" pitchFamily="18" charset="0"/>
                              <a:ea typeface="Cambria Math" panose="02040503050406030204" pitchFamily="18" charset="0"/>
                            </a:rPr>
                            <m:t>0</m:t>
                          </m:r>
                        </m:sub>
                      </m:sSub>
                      <m:r>
                        <a:rPr lang="en-US" i="1">
                          <a:latin typeface="Cambria Math" panose="02040503050406030204" pitchFamily="18" charset="0"/>
                          <a:ea typeface="Cambria Math" panose="02040503050406030204" pitchFamily="18" charset="0"/>
                        </a:rPr>
                        <m:t>+</m:t>
                      </m:r>
                      <m:sSub>
                        <m:sSubPr>
                          <m:ctrlPr>
                            <a:rPr lang="en-US" b="1" i="1" smtClean="0">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rPr>
                                <m:t>β</m:t>
                              </m:r>
                            </m:e>
                          </m:acc>
                        </m:e>
                        <m:sub>
                          <m:r>
                            <a:rPr lang="en-US" b="0" i="1" smtClean="0">
                              <a:latin typeface="Cambria Math" panose="02040503050406030204" pitchFamily="18" charset="0"/>
                              <a:ea typeface="Cambria Math" panose="02040503050406030204" pitchFamily="18" charset="0"/>
                            </a:rPr>
                            <m:t>1</m:t>
                          </m:r>
                        </m:sub>
                      </m:sSub>
                      <m:r>
                        <a:rPr lang="en-US" b="0" i="1">
                          <a:solidFill>
                            <a:srgbClr val="004B8D"/>
                          </a:solidFill>
                          <a:latin typeface="Cambria Math" panose="02040503050406030204" pitchFamily="18" charset="0"/>
                          <a:ea typeface="Cambria Math" panose="02040503050406030204" pitchFamily="18" charset="0"/>
                        </a:rPr>
                        <m:t>𝑥</m:t>
                      </m:r>
                    </m:oMath>
                  </m:oMathPara>
                </a14:m>
                <a:endParaRPr lang="en-US" i="1" dirty="0">
                  <a:latin typeface="Arial" panose="020B0604020202020204" pitchFamily="34" charset="0"/>
                  <a:ea typeface="Cambria Math" panose="02040503050406030204" pitchFamily="18" charset="0"/>
                  <a:cs typeface="Arial" panose="020B0604020202020204" pitchFamily="34" charset="0"/>
                </a:endParaRPr>
              </a:p>
            </p:txBody>
          </p:sp>
        </mc:Choice>
        <mc:Fallback xmlns="">
          <p:sp>
            <p:nvSpPr>
              <p:cNvPr id="13" name="TextBox 12">
                <a:extLst>
                  <a:ext uri="{FF2B5EF4-FFF2-40B4-BE49-F238E27FC236}">
                    <a16:creationId xmlns:a16="http://schemas.microsoft.com/office/drawing/2014/main" id="{AD436922-55D1-A7A5-DDC7-C31469C60268}"/>
                  </a:ext>
                </a:extLst>
              </p:cNvPr>
              <p:cNvSpPr txBox="1">
                <a:spLocks noRot="1" noChangeAspect="1" noMove="1" noResize="1" noEditPoints="1" noAdjustHandles="1" noChangeArrowheads="1" noChangeShapeType="1" noTextEdit="1"/>
              </p:cNvSpPr>
              <p:nvPr/>
            </p:nvSpPr>
            <p:spPr>
              <a:xfrm>
                <a:off x="7817841" y="2983298"/>
                <a:ext cx="2859822" cy="407035"/>
              </a:xfrm>
              <a:prstGeom prst="rect">
                <a:avLst/>
              </a:prstGeom>
              <a:blipFill>
                <a:blip r:embed="rId8"/>
                <a:stretch>
                  <a:fillRect b="-7246"/>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60858FCE-E793-4B86-39CB-82EF6131C5FA}"/>
                  </a:ext>
                </a:extLst>
              </p:cNvPr>
              <p:cNvSpPr txBox="1"/>
              <p:nvPr/>
            </p:nvSpPr>
            <p:spPr>
              <a:xfrm>
                <a:off x="8650477" y="1075662"/>
                <a:ext cx="2159950" cy="369332"/>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𝑦</m:t>
                      </m:r>
                      <m:r>
                        <a:rPr lang="en-US" i="1" smtClean="0">
                          <a:solidFill>
                            <a:srgbClr val="FF0000"/>
                          </a:solidFill>
                          <a:latin typeface="Cambria Math" panose="02040503050406030204" pitchFamily="18" charset="0"/>
                        </a:rPr>
                        <m:t>∼</m:t>
                      </m:r>
                      <m:r>
                        <m:rPr>
                          <m:nor/>
                        </m:rPr>
                        <a:rPr lang="en-US" i="0" smtClean="0">
                          <a:solidFill>
                            <a:srgbClr val="FF0000"/>
                          </a:solidFill>
                          <a:latin typeface="Cambria Math" panose="02040503050406030204" pitchFamily="18" charset="0"/>
                        </a:rPr>
                        <m:t>B</m:t>
                      </m:r>
                      <m:r>
                        <m:rPr>
                          <m:nor/>
                        </m:rPr>
                        <a:rPr lang="en-US" b="0" i="0" smtClean="0">
                          <a:solidFill>
                            <a:srgbClr val="FF0000"/>
                          </a:solidFill>
                          <a:latin typeface="Cambria Math" panose="02040503050406030204" pitchFamily="18" charset="0"/>
                        </a:rPr>
                        <m:t>inomial</m:t>
                      </m:r>
                      <m:d>
                        <m:dPr>
                          <m:ctrlPr>
                            <a:rPr lang="en-US" i="1">
                              <a:solidFill>
                                <a:srgbClr val="FF0000"/>
                              </a:solidFill>
                              <a:latin typeface="Cambria Math" panose="02040503050406030204" pitchFamily="18" charset="0"/>
                            </a:rPr>
                          </m:ctrlPr>
                        </m:dPr>
                        <m:e>
                          <m:r>
                            <a:rPr lang="en-US" b="0" i="1" smtClean="0">
                              <a:solidFill>
                                <a:srgbClr val="FF0000"/>
                              </a:solidFill>
                              <a:latin typeface="Cambria Math" panose="02040503050406030204" pitchFamily="18" charset="0"/>
                            </a:rPr>
                            <m:t>𝑛</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𝑝</m:t>
                          </m:r>
                        </m:e>
                      </m:d>
                      <m:r>
                        <a:rPr lang="en-US" b="0" i="1" smtClean="0">
                          <a:solidFill>
                            <a:srgbClr val="C00000"/>
                          </a:solidFill>
                          <a:latin typeface="Cambria Math" panose="02040503050406030204" pitchFamily="18" charset="0"/>
                        </a:rPr>
                        <m:t> </m:t>
                      </m:r>
                    </m:oMath>
                  </m:oMathPara>
                </a14:m>
                <a:endParaRPr lang="en-US" b="1" i="1" dirty="0">
                  <a:solidFill>
                    <a:srgbClr val="C00000"/>
                  </a:solidFill>
                  <a:latin typeface="Arial" panose="020B0604020202020204" pitchFamily="34" charset="0"/>
                  <a:ea typeface="Cambria Math" panose="02040503050406030204" pitchFamily="18" charset="0"/>
                  <a:cs typeface="Arial" panose="020B0604020202020204" pitchFamily="34" charset="0"/>
                </a:endParaRPr>
              </a:p>
            </p:txBody>
          </p:sp>
        </mc:Choice>
        <mc:Fallback xmlns="">
          <p:sp>
            <p:nvSpPr>
              <p:cNvPr id="27" name="TextBox 26">
                <a:extLst>
                  <a:ext uri="{FF2B5EF4-FFF2-40B4-BE49-F238E27FC236}">
                    <a16:creationId xmlns:a16="http://schemas.microsoft.com/office/drawing/2014/main" id="{60858FCE-E793-4B86-39CB-82EF6131C5FA}"/>
                  </a:ext>
                </a:extLst>
              </p:cNvPr>
              <p:cNvSpPr txBox="1">
                <a:spLocks noRot="1" noChangeAspect="1" noMove="1" noResize="1" noEditPoints="1" noAdjustHandles="1" noChangeArrowheads="1" noChangeShapeType="1" noTextEdit="1"/>
              </p:cNvSpPr>
              <p:nvPr/>
            </p:nvSpPr>
            <p:spPr>
              <a:xfrm>
                <a:off x="8650477" y="1075662"/>
                <a:ext cx="2159950" cy="369332"/>
              </a:xfrm>
              <a:prstGeom prst="rect">
                <a:avLst/>
              </a:prstGeom>
              <a:blipFill>
                <a:blip r:embed="rId9"/>
                <a:stretch>
                  <a:fillRect b="-8197"/>
                </a:stretch>
              </a:blipFill>
              <a:ln>
                <a:noFill/>
              </a:ln>
            </p:spPr>
            <p:txBody>
              <a:bodyPr/>
              <a:lstStyle/>
              <a:p>
                <a:r>
                  <a:rPr lang="en-US">
                    <a:noFill/>
                  </a:rPr>
                  <a:t> </a:t>
                </a:r>
              </a:p>
            </p:txBody>
          </p:sp>
        </mc:Fallback>
      </mc:AlternateContent>
      <p:grpSp>
        <p:nvGrpSpPr>
          <p:cNvPr id="33" name="Group 32">
            <a:extLst>
              <a:ext uri="{FF2B5EF4-FFF2-40B4-BE49-F238E27FC236}">
                <a16:creationId xmlns:a16="http://schemas.microsoft.com/office/drawing/2014/main" id="{E5A407D9-452B-4BD5-62C9-4408275C8BEA}"/>
              </a:ext>
            </a:extLst>
          </p:cNvPr>
          <p:cNvGrpSpPr/>
          <p:nvPr/>
        </p:nvGrpSpPr>
        <p:grpSpPr>
          <a:xfrm>
            <a:off x="379663" y="1518157"/>
            <a:ext cx="4368673" cy="2743200"/>
            <a:chOff x="379663" y="3701192"/>
            <a:chExt cx="4368673" cy="2743200"/>
          </a:xfrm>
        </p:grpSpPr>
        <p:pic>
          <p:nvPicPr>
            <p:cNvPr id="30" name="Picture 29" descr="Chart, line chart&#10;&#10;Description automatically generated">
              <a:extLst>
                <a:ext uri="{FF2B5EF4-FFF2-40B4-BE49-F238E27FC236}">
                  <a16:creationId xmlns:a16="http://schemas.microsoft.com/office/drawing/2014/main" id="{8A77BA0F-BBF2-E241-07F6-1C115C0681DB}"/>
                </a:ext>
              </a:extLst>
            </p:cNvPr>
            <p:cNvPicPr>
              <a:picLocks noChangeAspect="1"/>
            </p:cNvPicPr>
            <p:nvPr/>
          </p:nvPicPr>
          <p:blipFill rotWithShape="1">
            <a:blip r:embed="rId10"/>
            <a:srcRect t="49164" r="50037"/>
            <a:stretch/>
          </p:blipFill>
          <p:spPr>
            <a:xfrm>
              <a:off x="379663" y="3701192"/>
              <a:ext cx="4368673" cy="2743200"/>
            </a:xfrm>
            <a:prstGeom prst="rect">
              <a:avLst/>
            </a:prstGeom>
          </p:spPr>
        </p:pic>
        <p:sp>
          <p:nvSpPr>
            <p:cNvPr id="14" name="TextBox 13">
              <a:extLst>
                <a:ext uri="{FF2B5EF4-FFF2-40B4-BE49-F238E27FC236}">
                  <a16:creationId xmlns:a16="http://schemas.microsoft.com/office/drawing/2014/main" id="{1861CD2B-C945-91DE-17F3-BAA52291284B}"/>
                </a:ext>
              </a:extLst>
            </p:cNvPr>
            <p:cNvSpPr txBox="1"/>
            <p:nvPr/>
          </p:nvSpPr>
          <p:spPr>
            <a:xfrm>
              <a:off x="2957380" y="5510860"/>
              <a:ext cx="316967" cy="213450"/>
            </a:xfrm>
            <a:prstGeom prst="rect">
              <a:avLst/>
            </a:prstGeom>
            <a:noFill/>
          </p:spPr>
          <p:txBody>
            <a:bodyPr wrap="none" rtlCol="0">
              <a:spAutoFit/>
            </a:bodyPr>
            <a:lstStyle/>
            <a:p>
              <a:r>
                <a:rPr lang="en-US" dirty="0">
                  <a:solidFill>
                    <a:srgbClr val="FF0000"/>
                  </a:solidFill>
                </a:rPr>
                <a:t>a</a:t>
              </a:r>
              <a:r>
                <a:rPr lang="en-US" baseline="-25000" dirty="0">
                  <a:solidFill>
                    <a:srgbClr val="FF0000"/>
                  </a:solidFill>
                </a:rPr>
                <a:t>90</a:t>
              </a:r>
              <a:endParaRPr lang="en-US" dirty="0">
                <a:solidFill>
                  <a:srgbClr val="FF0000"/>
                </a:solidFill>
              </a:endParaRPr>
            </a:p>
          </p:txBody>
        </p:sp>
      </p:grpSp>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F2A12851-0173-84E1-8E95-C76DF2297D3A}"/>
                  </a:ext>
                </a:extLst>
              </p:cNvPr>
              <p:cNvSpPr/>
              <p:nvPr/>
            </p:nvSpPr>
            <p:spPr>
              <a:xfrm>
                <a:off x="6696412" y="5344334"/>
                <a:ext cx="5102679" cy="743473"/>
              </a:xfrm>
              <a:prstGeom prst="rect">
                <a:avLst/>
              </a:prstGeom>
              <a:solidFill>
                <a:schemeClr val="tx2">
                  <a:lumMod val="10000"/>
                  <a:lumOff val="90000"/>
                </a:schemeClr>
              </a:solidFill>
              <a:ln>
                <a:solidFill>
                  <a:schemeClr val="accent1"/>
                </a:solidFill>
              </a:ln>
            </p:spPr>
            <p:txBody>
              <a:bodyPr wrap="square">
                <a:spAutoFit/>
              </a:bodyPr>
              <a:lstStyle/>
              <a:p>
                <a:r>
                  <a:rPr lang="en-US" b="0" dirty="0">
                    <a:solidFill>
                      <a:srgbClr val="0000FF"/>
                    </a:solidFill>
                  </a:rPr>
                  <a:t>    </a:t>
                </a:r>
                <a14:m>
                  <m:oMath xmlns:m="http://schemas.openxmlformats.org/officeDocument/2006/math">
                    <m:sSub>
                      <m:sSubPr>
                        <m:ctrlPr>
                          <a:rPr lang="en-US" b="0" i="1" smtClean="0">
                            <a:solidFill>
                              <a:srgbClr val="0000FF"/>
                            </a:solidFill>
                            <a:latin typeface="Cambria Math" panose="02040503050406030204" pitchFamily="18" charset="0"/>
                          </a:rPr>
                        </m:ctrlPr>
                      </m:sSubPr>
                      <m:e>
                        <m:r>
                          <a:rPr lang="en-US" b="0" i="1" smtClean="0">
                            <a:solidFill>
                              <a:srgbClr val="0000FF"/>
                            </a:solidFill>
                            <a:latin typeface="Cambria Math" panose="02040503050406030204" pitchFamily="18" charset="0"/>
                          </a:rPr>
                          <m:t>         </m:t>
                        </m:r>
                        <m:r>
                          <a:rPr lang="en-US" b="0" i="1" smtClean="0">
                            <a:solidFill>
                              <a:srgbClr val="0000FF"/>
                            </a:solidFill>
                            <a:latin typeface="Cambria Math" panose="02040503050406030204" pitchFamily="18" charset="0"/>
                          </a:rPr>
                          <m:t>𝑎</m:t>
                        </m:r>
                      </m:e>
                      <m:sub>
                        <m:r>
                          <a:rPr lang="en-US" b="0" i="1" smtClean="0">
                            <a:solidFill>
                              <a:srgbClr val="0000FF"/>
                            </a:solidFill>
                            <a:latin typeface="Cambria Math" panose="02040503050406030204" pitchFamily="18" charset="0"/>
                          </a:rPr>
                          <m:t>𝑝</m:t>
                        </m:r>
                        <m:r>
                          <a:rPr lang="en-US" b="0" i="1" smtClean="0">
                            <a:solidFill>
                              <a:srgbClr val="0000FF"/>
                            </a:solidFill>
                            <a:latin typeface="Cambria Math" panose="02040503050406030204" pitchFamily="18" charset="0"/>
                          </a:rPr>
                          <m:t>/</m:t>
                        </m:r>
                        <m:r>
                          <a:rPr lang="en-US" b="0" i="1" smtClean="0">
                            <a:solidFill>
                              <a:srgbClr val="0000FF"/>
                            </a:solidFill>
                            <a:latin typeface="Cambria Math" panose="02040503050406030204" pitchFamily="18" charset="0"/>
                          </a:rPr>
                          <m:t>𝑞</m:t>
                        </m:r>
                      </m:sub>
                    </m:sSub>
                    <m:r>
                      <a:rPr lang="en-US" b="0" i="1" smtClean="0">
                        <a:latin typeface="Cambria Math" panose="02040503050406030204" pitchFamily="18" charset="0"/>
                      </a:rPr>
                      <m:t>=</m:t>
                    </m:r>
                    <m:sSub>
                      <m:sSubPr>
                        <m:ctrlPr>
                          <a:rPr lang="en-US" b="0" i="1" smtClean="0">
                            <a:solidFill>
                              <a:srgbClr val="0000FF"/>
                            </a:solidFill>
                            <a:latin typeface="Cambria Math" panose="02040503050406030204" pitchFamily="18" charset="0"/>
                          </a:rPr>
                        </m:ctrlPr>
                      </m:sSubPr>
                      <m:e>
                        <m:r>
                          <a:rPr lang="en-US" b="0" i="1" smtClean="0">
                            <a:solidFill>
                              <a:srgbClr val="0000FF"/>
                            </a:solidFill>
                            <a:latin typeface="Cambria Math" panose="02040503050406030204" pitchFamily="18" charset="0"/>
                          </a:rPr>
                          <m:t>𝑎</m:t>
                        </m:r>
                      </m:e>
                      <m:sub>
                        <m:r>
                          <a:rPr lang="en-US" b="0" i="1" smtClean="0">
                            <a:solidFill>
                              <a:srgbClr val="0000FF"/>
                            </a:solidFill>
                            <a:latin typeface="Cambria Math" panose="02040503050406030204" pitchFamily="18" charset="0"/>
                          </a:rPr>
                          <m:t>𝑝</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𝑞</m:t>
                        </m:r>
                      </m:sub>
                    </m:sSub>
                    <m:acc>
                      <m:accPr>
                        <m:chr m:val="̂"/>
                        <m:ctrlPr>
                          <a:rPr lang="en-US" b="0" i="1" smtClean="0">
                            <a:latin typeface="Cambria Math" panose="02040503050406030204" pitchFamily="18" charset="0"/>
                          </a:rPr>
                        </m:ctrlPr>
                      </m:acc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e>
                          <m:sub>
                            <m:r>
                              <a:rPr lang="en-US" b="0" i="1" smtClean="0">
                                <a:latin typeface="Cambria Math" panose="02040503050406030204" pitchFamily="18" charset="0"/>
                              </a:rPr>
                              <m:t>𝑝𝑜𝑑</m:t>
                            </m:r>
                          </m:sub>
                        </m:sSub>
                      </m:e>
                    </m:acc>
                  </m:oMath>
                </a14:m>
                <a:r>
                  <a:rPr lang="en-US" dirty="0"/>
                  <a:t> </a:t>
                </a:r>
              </a:p>
              <a:p>
                <a:r>
                  <a:rPr lang="en-US" b="0" dirty="0"/>
                  <a:t>                     </a:t>
                </a:r>
                <a14:m>
                  <m:oMath xmlns:m="http://schemas.openxmlformats.org/officeDocument/2006/math">
                    <m:r>
                      <a:rPr lang="en-US" b="0" i="1" smtClean="0">
                        <a:latin typeface="Cambria Math" panose="02040503050406030204" pitchFamily="18" charset="0"/>
                      </a:rPr>
                      <m:t>=</m:t>
                    </m:r>
                    <m:d>
                      <m:dPr>
                        <m:ctrlPr>
                          <a:rPr lang="en-US" b="0" i="1" smtClean="0">
                            <a:latin typeface="Cambria Math" panose="02040503050406030204" pitchFamily="18" charset="0"/>
                          </a:rPr>
                        </m:ctrlPr>
                      </m:dPr>
                      <m:e>
                        <m:acc>
                          <m:accPr>
                            <m:chr m:val="̂"/>
                            <m:ctrlPr>
                              <a:rPr lang="en-US" b="0" i="1" smtClean="0">
                                <a:latin typeface="Cambria Math" panose="02040503050406030204" pitchFamily="18" charset="0"/>
                              </a:rPr>
                            </m:ctrlPr>
                          </m:acc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𝜇</m:t>
                                </m:r>
                              </m:e>
                              <m:sub>
                                <m:r>
                                  <a:rPr lang="en-US" b="0" i="1" smtClean="0">
                                    <a:latin typeface="Cambria Math" panose="02040503050406030204" pitchFamily="18" charset="0"/>
                                  </a:rPr>
                                  <m:t>𝑝𝑜𝑑</m:t>
                                </m:r>
                                <m:r>
                                  <a:rPr lang="en-US" b="0" i="1" smtClean="0">
                                    <a:latin typeface="Cambria Math" panose="02040503050406030204" pitchFamily="18" charset="0"/>
                                  </a:rPr>
                                  <m:t> </m:t>
                                </m:r>
                              </m:sub>
                            </m:sSub>
                          </m:e>
                        </m:acc>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b="0" i="1" smtClean="0">
                                <a:latin typeface="Cambria Math" panose="02040503050406030204" pitchFamily="18" charset="0"/>
                              </a:rPr>
                              <m:t>𝑝</m:t>
                            </m:r>
                          </m:sub>
                        </m:sSub>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𝑝𝑜𝑑</m:t>
                                </m:r>
                              </m:sub>
                            </m:sSub>
                          </m:e>
                        </m:acc>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𝑞</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e>
                      <m:sub>
                        <m:sSub>
                          <m:sSubPr>
                            <m:ctrlPr>
                              <a:rPr lang="en-US" b="0" i="1" smtClean="0">
                                <a:solidFill>
                                  <a:srgbClr val="0000FF"/>
                                </a:solidFill>
                                <a:latin typeface="Cambria Math" panose="02040503050406030204" pitchFamily="18" charset="0"/>
                              </a:rPr>
                            </m:ctrlPr>
                          </m:sSubPr>
                          <m:e>
                            <m:r>
                              <a:rPr lang="en-US" b="0" i="1" smtClean="0">
                                <a:solidFill>
                                  <a:srgbClr val="0000FF"/>
                                </a:solidFill>
                                <a:latin typeface="Cambria Math" panose="02040503050406030204" pitchFamily="18" charset="0"/>
                              </a:rPr>
                              <m:t>𝑎</m:t>
                            </m:r>
                          </m:e>
                          <m:sub>
                            <m:r>
                              <a:rPr lang="en-US" b="0" i="1" smtClean="0">
                                <a:solidFill>
                                  <a:srgbClr val="0000FF"/>
                                </a:solidFill>
                                <a:latin typeface="Cambria Math" panose="02040503050406030204" pitchFamily="18" charset="0"/>
                              </a:rPr>
                              <m:t>𝑝</m:t>
                            </m:r>
                          </m:sub>
                        </m:sSub>
                      </m:sub>
                    </m:sSub>
                  </m:oMath>
                </a14:m>
                <a:endParaRPr lang="en-US" b="0" i="1" dirty="0">
                  <a:solidFill>
                    <a:srgbClr val="0000FF"/>
                  </a:solidFill>
                  <a:latin typeface="Cambria Math" panose="02040503050406030204" pitchFamily="18" charset="0"/>
                </a:endParaRPr>
              </a:p>
            </p:txBody>
          </p:sp>
        </mc:Choice>
        <mc:Fallback xmlns="">
          <p:sp>
            <p:nvSpPr>
              <p:cNvPr id="29" name="Rectangle 28">
                <a:extLst>
                  <a:ext uri="{FF2B5EF4-FFF2-40B4-BE49-F238E27FC236}">
                    <a16:creationId xmlns:a16="http://schemas.microsoft.com/office/drawing/2014/main" id="{F2A12851-0173-84E1-8E95-C76DF2297D3A}"/>
                  </a:ext>
                </a:extLst>
              </p:cNvPr>
              <p:cNvSpPr>
                <a:spLocks noRot="1" noChangeAspect="1" noMove="1" noResize="1" noEditPoints="1" noAdjustHandles="1" noChangeArrowheads="1" noChangeShapeType="1" noTextEdit="1"/>
              </p:cNvSpPr>
              <p:nvPr/>
            </p:nvSpPr>
            <p:spPr>
              <a:xfrm>
                <a:off x="6696412" y="5344334"/>
                <a:ext cx="5102679" cy="743473"/>
              </a:xfrm>
              <a:prstGeom prst="rect">
                <a:avLst/>
              </a:prstGeom>
              <a:blipFill>
                <a:blip r:embed="rId11"/>
                <a:stretch>
                  <a:fillRect t="-1613"/>
                </a:stretch>
              </a:blipFill>
              <a:ln>
                <a:solidFill>
                  <a:schemeClr val="accent1"/>
                </a:solidFill>
              </a:ln>
            </p:spPr>
            <p:txBody>
              <a:bodyPr/>
              <a:lstStyle/>
              <a:p>
                <a:r>
                  <a:rPr lang="en-US">
                    <a:noFill/>
                  </a:rPr>
                  <a:t> </a:t>
                </a:r>
              </a:p>
            </p:txBody>
          </p:sp>
        </mc:Fallback>
      </mc:AlternateContent>
      <p:grpSp>
        <p:nvGrpSpPr>
          <p:cNvPr id="32" name="Group 31">
            <a:extLst>
              <a:ext uri="{FF2B5EF4-FFF2-40B4-BE49-F238E27FC236}">
                <a16:creationId xmlns:a16="http://schemas.microsoft.com/office/drawing/2014/main" id="{2929B0AD-E99C-3954-C751-F018C9C27E7E}"/>
              </a:ext>
            </a:extLst>
          </p:cNvPr>
          <p:cNvGrpSpPr/>
          <p:nvPr/>
        </p:nvGrpSpPr>
        <p:grpSpPr>
          <a:xfrm>
            <a:off x="379663" y="3710259"/>
            <a:ext cx="4441371" cy="2789464"/>
            <a:chOff x="889529" y="1845114"/>
            <a:chExt cx="4441371" cy="2789464"/>
          </a:xfrm>
        </p:grpSpPr>
        <p:pic>
          <p:nvPicPr>
            <p:cNvPr id="15" name="Picture 14" descr="Chart, line chart&#10;&#10;Description automatically generated">
              <a:extLst>
                <a:ext uri="{FF2B5EF4-FFF2-40B4-BE49-F238E27FC236}">
                  <a16:creationId xmlns:a16="http://schemas.microsoft.com/office/drawing/2014/main" id="{6F16270A-9CFB-E87C-7DB0-5A2E783F192E}"/>
                </a:ext>
              </a:extLst>
            </p:cNvPr>
            <p:cNvPicPr>
              <a:picLocks noChangeAspect="1"/>
            </p:cNvPicPr>
            <p:nvPr/>
          </p:nvPicPr>
          <p:blipFill rotWithShape="1">
            <a:blip r:embed="rId10"/>
            <a:srcRect l="50141" t="49164" r="-92"/>
            <a:stretch/>
          </p:blipFill>
          <p:spPr>
            <a:xfrm>
              <a:off x="889529" y="1845114"/>
              <a:ext cx="4441371" cy="2789464"/>
            </a:xfrm>
            <a:prstGeom prst="rect">
              <a:avLst/>
            </a:prstGeom>
          </p:spPr>
        </p:pic>
        <p:sp>
          <p:nvSpPr>
            <p:cNvPr id="16" name="TextBox 15">
              <a:extLst>
                <a:ext uri="{FF2B5EF4-FFF2-40B4-BE49-F238E27FC236}">
                  <a16:creationId xmlns:a16="http://schemas.microsoft.com/office/drawing/2014/main" id="{56ED3A64-98FD-84D6-575C-0839E70BE04F}"/>
                </a:ext>
              </a:extLst>
            </p:cNvPr>
            <p:cNvSpPr txBox="1"/>
            <p:nvPr/>
          </p:nvSpPr>
          <p:spPr>
            <a:xfrm>
              <a:off x="2075176" y="2346476"/>
              <a:ext cx="1176560" cy="738664"/>
            </a:xfrm>
            <a:prstGeom prst="rect">
              <a:avLst/>
            </a:prstGeom>
            <a:noFill/>
          </p:spPr>
          <p:txBody>
            <a:bodyPr wrap="square" rtlCol="0">
              <a:spAutoFit/>
            </a:bodyPr>
            <a:lstStyle/>
            <a:p>
              <a:r>
                <a:rPr lang="en-US" sz="1400" dirty="0">
                  <a:solidFill>
                    <a:srgbClr val="0000FF"/>
                  </a:solidFill>
                </a:rPr>
                <a:t>Probability of Detection Curve</a:t>
              </a:r>
            </a:p>
          </p:txBody>
        </p:sp>
        <p:sp>
          <p:nvSpPr>
            <p:cNvPr id="18" name="TextBox 17">
              <a:extLst>
                <a:ext uri="{FF2B5EF4-FFF2-40B4-BE49-F238E27FC236}">
                  <a16:creationId xmlns:a16="http://schemas.microsoft.com/office/drawing/2014/main" id="{59EF42FF-DE9E-9CE2-2CFC-9C953082D231}"/>
                </a:ext>
              </a:extLst>
            </p:cNvPr>
            <p:cNvSpPr txBox="1"/>
            <p:nvPr/>
          </p:nvSpPr>
          <p:spPr>
            <a:xfrm>
              <a:off x="3744674" y="2601937"/>
              <a:ext cx="1093288" cy="954107"/>
            </a:xfrm>
            <a:prstGeom prst="rect">
              <a:avLst/>
            </a:prstGeom>
            <a:noFill/>
          </p:spPr>
          <p:txBody>
            <a:bodyPr wrap="square" rtlCol="0">
              <a:spAutoFit/>
            </a:bodyPr>
            <a:lstStyle/>
            <a:p>
              <a:r>
                <a:rPr lang="en-US" sz="1400" dirty="0">
                  <a:solidFill>
                    <a:schemeClr val="accent3">
                      <a:lumMod val="75000"/>
                    </a:schemeClr>
                  </a:solidFill>
                </a:rPr>
                <a:t>95% Confidence Interval Curve</a:t>
              </a:r>
            </a:p>
          </p:txBody>
        </p:sp>
        <p:sp>
          <p:nvSpPr>
            <p:cNvPr id="31" name="TextBox 30">
              <a:extLst>
                <a:ext uri="{FF2B5EF4-FFF2-40B4-BE49-F238E27FC236}">
                  <a16:creationId xmlns:a16="http://schemas.microsoft.com/office/drawing/2014/main" id="{9AC6ACA2-3BB2-2FB1-1957-10C169717F03}"/>
                </a:ext>
              </a:extLst>
            </p:cNvPr>
            <p:cNvSpPr txBox="1"/>
            <p:nvPr/>
          </p:nvSpPr>
          <p:spPr>
            <a:xfrm>
              <a:off x="3211814" y="3941544"/>
              <a:ext cx="316967" cy="213450"/>
            </a:xfrm>
            <a:prstGeom prst="rect">
              <a:avLst/>
            </a:prstGeom>
            <a:noFill/>
          </p:spPr>
          <p:txBody>
            <a:bodyPr wrap="none" rtlCol="0">
              <a:spAutoFit/>
            </a:bodyPr>
            <a:lstStyle/>
            <a:p>
              <a:r>
                <a:rPr lang="en-US" dirty="0">
                  <a:solidFill>
                    <a:srgbClr val="FF0000"/>
                  </a:solidFill>
                </a:rPr>
                <a:t>a</a:t>
              </a:r>
              <a:r>
                <a:rPr lang="en-US" baseline="-25000" dirty="0">
                  <a:solidFill>
                    <a:srgbClr val="FF0000"/>
                  </a:solidFill>
                </a:rPr>
                <a:t>90</a:t>
              </a:r>
              <a:endParaRPr lang="en-US" dirty="0">
                <a:solidFill>
                  <a:srgbClr val="FF0000"/>
                </a:solidFill>
              </a:endParaRPr>
            </a:p>
          </p:txBody>
        </p:sp>
      </p:grpSp>
      <p:sp>
        <p:nvSpPr>
          <p:cNvPr id="34" name="TextBox 33">
            <a:extLst>
              <a:ext uri="{FF2B5EF4-FFF2-40B4-BE49-F238E27FC236}">
                <a16:creationId xmlns:a16="http://schemas.microsoft.com/office/drawing/2014/main" id="{4CED6949-6A99-70CC-716E-4F96D9A83ACB}"/>
              </a:ext>
            </a:extLst>
          </p:cNvPr>
          <p:cNvSpPr txBox="1"/>
          <p:nvPr/>
        </p:nvSpPr>
        <p:spPr>
          <a:xfrm>
            <a:off x="4226836" y="5873134"/>
            <a:ext cx="668773" cy="369332"/>
          </a:xfrm>
          <a:prstGeom prst="rect">
            <a:avLst/>
          </a:prstGeom>
          <a:noFill/>
        </p:spPr>
        <p:txBody>
          <a:bodyPr wrap="none" rtlCol="0">
            <a:spAutoFit/>
          </a:bodyPr>
          <a:lstStyle/>
          <a:p>
            <a:r>
              <a:rPr lang="en-US" dirty="0">
                <a:solidFill>
                  <a:srgbClr val="00B050"/>
                </a:solidFill>
              </a:rPr>
              <a:t>a</a:t>
            </a:r>
            <a:r>
              <a:rPr lang="en-US" baseline="-25000" dirty="0">
                <a:solidFill>
                  <a:srgbClr val="00B050"/>
                </a:solidFill>
              </a:rPr>
              <a:t>90/95</a:t>
            </a:r>
            <a:endParaRPr lang="en-US" dirty="0">
              <a:solidFill>
                <a:srgbClr val="00B050"/>
              </a:solidFill>
            </a:endParaRPr>
          </a:p>
        </p:txBody>
      </p:sp>
      <p:sp>
        <p:nvSpPr>
          <p:cNvPr id="35" name="TextBox 34">
            <a:extLst>
              <a:ext uri="{FF2B5EF4-FFF2-40B4-BE49-F238E27FC236}">
                <a16:creationId xmlns:a16="http://schemas.microsoft.com/office/drawing/2014/main" id="{95F22B5A-BFAD-6121-8D64-75F6F5FFD753}"/>
              </a:ext>
            </a:extLst>
          </p:cNvPr>
          <p:cNvSpPr txBox="1"/>
          <p:nvPr/>
        </p:nvSpPr>
        <p:spPr>
          <a:xfrm>
            <a:off x="6779741" y="4950285"/>
            <a:ext cx="4706801" cy="369332"/>
          </a:xfrm>
          <a:prstGeom prst="rect">
            <a:avLst/>
          </a:prstGeom>
          <a:noFill/>
        </p:spPr>
        <p:txBody>
          <a:bodyPr wrap="none" rtlCol="0">
            <a:spAutoFit/>
          </a:bodyPr>
          <a:lstStyle/>
          <a:p>
            <a:r>
              <a:rPr lang="en-US" dirty="0"/>
              <a:t>Legacy methods used Wald Confidence Intervals</a:t>
            </a:r>
          </a:p>
        </p:txBody>
      </p:sp>
      <p:sp>
        <p:nvSpPr>
          <p:cNvPr id="36" name="TextBox 35">
            <a:extLst>
              <a:ext uri="{FF2B5EF4-FFF2-40B4-BE49-F238E27FC236}">
                <a16:creationId xmlns:a16="http://schemas.microsoft.com/office/drawing/2014/main" id="{4B3F259A-8390-6C91-C456-2D6951A4385D}"/>
              </a:ext>
            </a:extLst>
          </p:cNvPr>
          <p:cNvSpPr txBox="1"/>
          <p:nvPr/>
        </p:nvSpPr>
        <p:spPr>
          <a:xfrm>
            <a:off x="5667633" y="6138757"/>
            <a:ext cx="6507615" cy="369332"/>
          </a:xfrm>
          <a:prstGeom prst="rect">
            <a:avLst/>
          </a:prstGeom>
          <a:noFill/>
        </p:spPr>
        <p:txBody>
          <a:bodyPr wrap="none" rtlCol="0">
            <a:spAutoFit/>
          </a:bodyPr>
          <a:lstStyle/>
          <a:p>
            <a:r>
              <a:rPr lang="en-US" dirty="0"/>
              <a:t>Modern methods used Profile Likelihood Ratio Confidence Intervals</a:t>
            </a: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A7FA2CCF-1FC9-9C07-48E3-B141C774D093}"/>
                  </a:ext>
                </a:extLst>
              </p:cNvPr>
              <p:cNvSpPr txBox="1"/>
              <p:nvPr/>
            </p:nvSpPr>
            <p:spPr>
              <a:xfrm>
                <a:off x="7629278" y="2153668"/>
                <a:ext cx="215169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r>
                        <m:rPr>
                          <m:sty m:val="p"/>
                        </m:rPr>
                        <a:rPr lang="en-US" b="0" i="0" smtClean="0">
                          <a:latin typeface="Cambria Math" panose="02040503050406030204" pitchFamily="18" charset="0"/>
                        </a:rPr>
                        <m:t>flaw</m:t>
                      </m:r>
                      <m:r>
                        <a:rPr lang="en-US" b="0" i="0" smtClean="0">
                          <a:latin typeface="Cambria Math" panose="02040503050406030204" pitchFamily="18" charset="0"/>
                        </a:rPr>
                        <m:t> </m:t>
                      </m:r>
                      <m:r>
                        <m:rPr>
                          <m:sty m:val="p"/>
                        </m:rPr>
                        <a:rPr lang="en-US" b="0" i="0" smtClean="0">
                          <a:latin typeface="Cambria Math" panose="02040503050406030204" pitchFamily="18" charset="0"/>
                        </a:rPr>
                        <m:t>size</m:t>
                      </m:r>
                    </m:oMath>
                  </m:oMathPara>
                </a14:m>
                <a:endParaRPr lang="en-US" dirty="0"/>
              </a:p>
            </p:txBody>
          </p:sp>
        </mc:Choice>
        <mc:Fallback xmlns="">
          <p:sp>
            <p:nvSpPr>
              <p:cNvPr id="38" name="TextBox 37">
                <a:extLst>
                  <a:ext uri="{FF2B5EF4-FFF2-40B4-BE49-F238E27FC236}">
                    <a16:creationId xmlns:a16="http://schemas.microsoft.com/office/drawing/2014/main" id="{A7FA2CCF-1FC9-9C07-48E3-B141C774D093}"/>
                  </a:ext>
                </a:extLst>
              </p:cNvPr>
              <p:cNvSpPr txBox="1">
                <a:spLocks noRot="1" noChangeAspect="1" noMove="1" noResize="1" noEditPoints="1" noAdjustHandles="1" noChangeArrowheads="1" noChangeShapeType="1" noTextEdit="1"/>
              </p:cNvSpPr>
              <p:nvPr/>
            </p:nvSpPr>
            <p:spPr>
              <a:xfrm>
                <a:off x="7629278" y="2153668"/>
                <a:ext cx="2151695" cy="369332"/>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47410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POD for Continuous-Response Data</a:t>
            </a:r>
          </a:p>
        </p:txBody>
      </p:sp>
      <p:grpSp>
        <p:nvGrpSpPr>
          <p:cNvPr id="14" name="Group 13"/>
          <p:cNvGrpSpPr/>
          <p:nvPr/>
        </p:nvGrpSpPr>
        <p:grpSpPr>
          <a:xfrm>
            <a:off x="336174" y="1613727"/>
            <a:ext cx="4010240" cy="3541038"/>
            <a:chOff x="8555190" y="3513872"/>
            <a:chExt cx="3332186" cy="2780833"/>
          </a:xfrm>
        </p:grpSpPr>
        <p:pic>
          <p:nvPicPr>
            <p:cNvPr id="15" name="Picture 14" descr="C:\Users\cherrymr\AppData\Local\Microsoft\Windows\INetCache\Content.MSO\A1E60395.tmp">
              <a:extLst>
                <a:ext uri="{FF2B5EF4-FFF2-40B4-BE49-F238E27FC236}">
                  <a16:creationId xmlns:a16="http://schemas.microsoft.com/office/drawing/2014/main" id="{437D3CAA-6F84-4CA0-A05C-33F267A3784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48773" y="3836641"/>
              <a:ext cx="3238603" cy="2286000"/>
            </a:xfrm>
            <a:prstGeom prst="rect">
              <a:avLst/>
            </a:prstGeom>
            <a:noFill/>
            <a:ln>
              <a:noFill/>
            </a:ln>
          </p:spPr>
        </p:pic>
        <p:sp>
          <p:nvSpPr>
            <p:cNvPr id="16" name="TextBox 15">
              <a:extLst>
                <a:ext uri="{FF2B5EF4-FFF2-40B4-BE49-F238E27FC236}">
                  <a16:creationId xmlns:a16="http://schemas.microsoft.com/office/drawing/2014/main" id="{DA8D227D-944A-4E30-A567-2D4A8F298A2F}"/>
                </a:ext>
              </a:extLst>
            </p:cNvPr>
            <p:cNvSpPr txBox="1"/>
            <p:nvPr/>
          </p:nvSpPr>
          <p:spPr>
            <a:xfrm rot="16200000">
              <a:off x="8190732" y="4740850"/>
              <a:ext cx="1005916" cy="276999"/>
            </a:xfrm>
            <a:prstGeom prst="rect">
              <a:avLst/>
            </a:prstGeom>
            <a:solidFill>
              <a:schemeClr val="bg1"/>
            </a:solidFill>
          </p:spPr>
          <p:txBody>
            <a:bodyPr wrap="none" rtlCol="0">
              <a:spAutoFit/>
            </a:bodyPr>
            <a:lstStyle/>
            <a:p>
              <a:r>
                <a:rPr lang="en-US" sz="1200" dirty="0"/>
                <a:t>Y = Response</a:t>
              </a:r>
            </a:p>
          </p:txBody>
        </p:sp>
        <p:sp>
          <p:nvSpPr>
            <p:cNvPr id="17" name="TextBox 16">
              <a:extLst>
                <a:ext uri="{FF2B5EF4-FFF2-40B4-BE49-F238E27FC236}">
                  <a16:creationId xmlns:a16="http://schemas.microsoft.com/office/drawing/2014/main" id="{B42E263C-BFF7-48FB-8F25-467BA8572054}"/>
                </a:ext>
              </a:extLst>
            </p:cNvPr>
            <p:cNvSpPr txBox="1"/>
            <p:nvPr/>
          </p:nvSpPr>
          <p:spPr>
            <a:xfrm>
              <a:off x="9717297" y="6017706"/>
              <a:ext cx="1296509" cy="276999"/>
            </a:xfrm>
            <a:prstGeom prst="rect">
              <a:avLst/>
            </a:prstGeom>
            <a:solidFill>
              <a:schemeClr val="bg1"/>
            </a:solidFill>
          </p:spPr>
          <p:txBody>
            <a:bodyPr wrap="none" rtlCol="0">
              <a:spAutoFit/>
            </a:bodyPr>
            <a:lstStyle/>
            <a:p>
              <a:r>
                <a:rPr lang="en-US" sz="1200" dirty="0"/>
                <a:t>X = Defect Size (a)</a:t>
              </a:r>
            </a:p>
          </p:txBody>
        </p:sp>
        <p:sp>
          <p:nvSpPr>
            <p:cNvPr id="18" name="TextBox 17">
              <a:extLst>
                <a:ext uri="{FF2B5EF4-FFF2-40B4-BE49-F238E27FC236}">
                  <a16:creationId xmlns:a16="http://schemas.microsoft.com/office/drawing/2014/main" id="{8BBB258D-96AE-4D74-B827-971A9522E8E5}"/>
                </a:ext>
              </a:extLst>
            </p:cNvPr>
            <p:cNvSpPr txBox="1"/>
            <p:nvPr/>
          </p:nvSpPr>
          <p:spPr>
            <a:xfrm>
              <a:off x="9592025" y="3513872"/>
              <a:ext cx="1439962" cy="290042"/>
            </a:xfrm>
            <a:prstGeom prst="rect">
              <a:avLst/>
            </a:prstGeom>
            <a:solidFill>
              <a:schemeClr val="bg1"/>
            </a:solidFill>
          </p:spPr>
          <p:txBody>
            <a:bodyPr wrap="none" rtlCol="0">
              <a:spAutoFit/>
            </a:bodyPr>
            <a:lstStyle/>
            <a:p>
              <a:pPr algn="ctr"/>
              <a:r>
                <a:rPr lang="en-US" b="1" dirty="0"/>
                <a:t>Signal-Response</a:t>
              </a:r>
            </a:p>
          </p:txBody>
        </p:sp>
      </p:grpSp>
      <mc:AlternateContent xmlns:mc="http://schemas.openxmlformats.org/markup-compatibility/2006" xmlns:a14="http://schemas.microsoft.com/office/drawing/2010/main">
        <mc:Choice Requires="a14">
          <p:sp>
            <p:nvSpPr>
              <p:cNvPr id="33" name="Rectangle 32"/>
              <p:cNvSpPr/>
              <p:nvPr/>
            </p:nvSpPr>
            <p:spPr>
              <a:xfrm>
                <a:off x="987958" y="5750315"/>
                <a:ext cx="3465020"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solidFill>
                                <a:srgbClr val="FF0000"/>
                              </a:solidFill>
                              <a:latin typeface="Cambria Math" panose="02040503050406030204" pitchFamily="18" charset="0"/>
                            </a:rPr>
                            <m:t>𝑦</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ℝ</m:t>
                          </m:r>
                        </m:e>
                        <m:sub>
                          <m:r>
                            <a:rPr lang="en-US" i="1">
                              <a:latin typeface="Cambria Math" panose="02040503050406030204" pitchFamily="18" charset="0"/>
                              <a:ea typeface="Cambria Math" panose="02040503050406030204" pitchFamily="18" charset="0"/>
                            </a:rPr>
                            <m:t>≥0</m:t>
                          </m:r>
                        </m:sub>
                      </m:sSub>
                      <m:r>
                        <a:rPr lang="en-US" i="1">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𝑦</m:t>
                          </m:r>
                        </m:e>
                        <m:sub>
                          <m:r>
                            <a:rPr lang="en-US" i="1">
                              <a:latin typeface="Cambria Math" panose="02040503050406030204" pitchFamily="18" charset="0"/>
                              <a:ea typeface="Cambria Math" panose="02040503050406030204" pitchFamily="18" charset="0"/>
                            </a:rPr>
                            <m:t>𝑑𝑒𝑐</m:t>
                          </m:r>
                        </m:sub>
                      </m:sSub>
                      <m:r>
                        <a:rPr lang="en-US" i="1">
                          <a:latin typeface="Cambria Math" panose="02040503050406030204" pitchFamily="18" charset="0"/>
                          <a:ea typeface="Cambria Math" panose="02040503050406030204" pitchFamily="18" charset="0"/>
                        </a:rPr>
                        <m:t>=</m:t>
                      </m:r>
                      <m:r>
                        <m:rPr>
                          <m:nor/>
                        </m:rPr>
                        <a:rPr lang="en-US">
                          <a:latin typeface="Cambria Math" panose="02040503050406030204" pitchFamily="18" charset="0"/>
                          <a:ea typeface="Cambria Math" panose="02040503050406030204" pitchFamily="18" charset="0"/>
                        </a:rPr>
                        <m:t>noise</m:t>
                      </m:r>
                      <m:r>
                        <m:rPr>
                          <m:nor/>
                        </m:rPr>
                        <a:rPr lang="en-US">
                          <a:latin typeface="Cambria Math" panose="02040503050406030204" pitchFamily="18" charset="0"/>
                          <a:ea typeface="Cambria Math" panose="02040503050406030204" pitchFamily="18" charset="0"/>
                        </a:rPr>
                        <m:t> </m:t>
                      </m:r>
                      <m:r>
                        <m:rPr>
                          <m:nor/>
                        </m:rPr>
                        <a:rPr lang="en-US">
                          <a:latin typeface="Cambria Math" panose="02040503050406030204" pitchFamily="18" charset="0"/>
                          <a:ea typeface="Cambria Math" panose="02040503050406030204" pitchFamily="18" charset="0"/>
                        </a:rPr>
                        <m:t>threshold</m:t>
                      </m:r>
                    </m:oMath>
                  </m:oMathPara>
                </a14:m>
                <a:endParaRPr lang="en-US" b="1" dirty="0"/>
              </a:p>
            </p:txBody>
          </p:sp>
        </mc:Choice>
        <mc:Fallback xmlns="">
          <p:sp>
            <p:nvSpPr>
              <p:cNvPr id="33" name="Rectangle 32"/>
              <p:cNvSpPr>
                <a:spLocks noRot="1" noChangeAspect="1" noMove="1" noResize="1" noEditPoints="1" noAdjustHandles="1" noChangeArrowheads="1" noChangeShapeType="1" noTextEdit="1"/>
              </p:cNvSpPr>
              <p:nvPr/>
            </p:nvSpPr>
            <p:spPr>
              <a:xfrm>
                <a:off x="987958" y="5750315"/>
                <a:ext cx="3465020" cy="369332"/>
              </a:xfrm>
              <a:prstGeom prst="rect">
                <a:avLst/>
              </a:prstGeom>
              <a:blipFill>
                <a:blip r:embed="rId4"/>
                <a:stretch>
                  <a:fillRect b="-6557"/>
                </a:stretch>
              </a:blipFill>
            </p:spPr>
            <p:txBody>
              <a:bodyPr/>
              <a:lstStyle/>
              <a:p>
                <a:r>
                  <a:rPr lang="en-US">
                    <a:noFill/>
                  </a:rPr>
                  <a:t> </a:t>
                </a:r>
              </a:p>
            </p:txBody>
          </p:sp>
        </mc:Fallback>
      </mc:AlternateContent>
      <p:pic>
        <p:nvPicPr>
          <p:cNvPr id="40" name="Picture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0342" y="3660472"/>
            <a:ext cx="2921062" cy="1684082"/>
          </a:xfrm>
          <a:prstGeom prst="rect">
            <a:avLst/>
          </a:prstGeom>
        </p:spPr>
      </p:pic>
      <p:grpSp>
        <p:nvGrpSpPr>
          <p:cNvPr id="9" name="Group 8">
            <a:extLst>
              <a:ext uri="{FF2B5EF4-FFF2-40B4-BE49-F238E27FC236}">
                <a16:creationId xmlns:a16="http://schemas.microsoft.com/office/drawing/2014/main" id="{0FA77F4C-33DC-027D-62FB-2F84032EBA9D}"/>
              </a:ext>
            </a:extLst>
          </p:cNvPr>
          <p:cNvGrpSpPr/>
          <p:nvPr/>
        </p:nvGrpSpPr>
        <p:grpSpPr>
          <a:xfrm>
            <a:off x="6826566" y="1829987"/>
            <a:ext cx="3879552" cy="2799403"/>
            <a:chOff x="965566" y="3696755"/>
            <a:chExt cx="3879552" cy="2799403"/>
          </a:xfrm>
        </p:grpSpPr>
        <p:pic>
          <p:nvPicPr>
            <p:cNvPr id="12" name="Picture 11" descr="C:\Users\cherrymr\AppData\Local\Microsoft\Windows\INetCache\Content.MSO\B5D34F6B.tmp">
              <a:extLst>
                <a:ext uri="{FF2B5EF4-FFF2-40B4-BE49-F238E27FC236}">
                  <a16:creationId xmlns:a16="http://schemas.microsoft.com/office/drawing/2014/main" id="{AFB73458-8170-0EEF-E093-401CD56DE94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20257" y="3696755"/>
              <a:ext cx="3724861" cy="2660904"/>
            </a:xfrm>
            <a:prstGeom prst="rect">
              <a:avLst/>
            </a:prstGeom>
            <a:noFill/>
            <a:ln>
              <a:noFill/>
            </a:ln>
          </p:spPr>
        </p:pic>
        <p:grpSp>
          <p:nvGrpSpPr>
            <p:cNvPr id="13" name="Group 12">
              <a:extLst>
                <a:ext uri="{FF2B5EF4-FFF2-40B4-BE49-F238E27FC236}">
                  <a16:creationId xmlns:a16="http://schemas.microsoft.com/office/drawing/2014/main" id="{C4046950-61DD-0E3E-DDF0-9E13060EE9E8}"/>
                </a:ext>
              </a:extLst>
            </p:cNvPr>
            <p:cNvGrpSpPr/>
            <p:nvPr/>
          </p:nvGrpSpPr>
          <p:grpSpPr>
            <a:xfrm>
              <a:off x="965566" y="4136498"/>
              <a:ext cx="3214955" cy="2359660"/>
              <a:chOff x="8664866" y="4281692"/>
              <a:chExt cx="2231909" cy="2359660"/>
            </a:xfrm>
          </p:grpSpPr>
          <p:sp>
            <p:nvSpPr>
              <p:cNvPr id="20" name="TextBox 19">
                <a:extLst>
                  <a:ext uri="{FF2B5EF4-FFF2-40B4-BE49-F238E27FC236}">
                    <a16:creationId xmlns:a16="http://schemas.microsoft.com/office/drawing/2014/main" id="{E4FF6F4D-C14E-1E8F-7C8B-0A171E7B4830}"/>
                  </a:ext>
                </a:extLst>
              </p:cNvPr>
              <p:cNvSpPr txBox="1"/>
              <p:nvPr/>
            </p:nvSpPr>
            <p:spPr>
              <a:xfrm rot="16200000">
                <a:off x="8189926" y="4756632"/>
                <a:ext cx="1142180" cy="192300"/>
              </a:xfrm>
              <a:prstGeom prst="rect">
                <a:avLst/>
              </a:prstGeom>
              <a:solidFill>
                <a:schemeClr val="bg1"/>
              </a:solidFill>
            </p:spPr>
            <p:txBody>
              <a:bodyPr wrap="square" rtlCol="0">
                <a:spAutoFit/>
              </a:bodyPr>
              <a:lstStyle/>
              <a:p>
                <a:r>
                  <a:rPr lang="en-US" sz="1200" dirty="0"/>
                  <a:t>Y = Response</a:t>
                </a:r>
              </a:p>
            </p:txBody>
          </p:sp>
          <p:sp>
            <p:nvSpPr>
              <p:cNvPr id="21" name="TextBox 20">
                <a:extLst>
                  <a:ext uri="{FF2B5EF4-FFF2-40B4-BE49-F238E27FC236}">
                    <a16:creationId xmlns:a16="http://schemas.microsoft.com/office/drawing/2014/main" id="{5F15AB36-9A24-F6A0-511A-67DF6DEA7484}"/>
                  </a:ext>
                </a:extLst>
              </p:cNvPr>
              <p:cNvSpPr txBox="1"/>
              <p:nvPr/>
            </p:nvSpPr>
            <p:spPr>
              <a:xfrm>
                <a:off x="9600266" y="6364353"/>
                <a:ext cx="1296509" cy="276999"/>
              </a:xfrm>
              <a:prstGeom prst="rect">
                <a:avLst/>
              </a:prstGeom>
              <a:solidFill>
                <a:schemeClr val="bg1"/>
              </a:solidFill>
            </p:spPr>
            <p:txBody>
              <a:bodyPr wrap="none" rtlCol="0">
                <a:spAutoFit/>
              </a:bodyPr>
              <a:lstStyle/>
              <a:p>
                <a:r>
                  <a:rPr lang="en-US" sz="1200" dirty="0"/>
                  <a:t>X = Defect Size (a)</a:t>
                </a:r>
              </a:p>
            </p:txBody>
          </p:sp>
        </p:grpSp>
      </p:gr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29A6DBF3-F193-ACBB-13FA-2353F3FCCFD8}"/>
                  </a:ext>
                </a:extLst>
              </p:cNvPr>
              <p:cNvSpPr txBox="1"/>
              <p:nvPr/>
            </p:nvSpPr>
            <p:spPr>
              <a:xfrm>
                <a:off x="8002270" y="4629390"/>
                <a:ext cx="1984839" cy="399661"/>
              </a:xfrm>
              <a:prstGeom prst="rect">
                <a:avLst/>
              </a:prstGeom>
              <a:solidFill>
                <a:schemeClr val="tx2">
                  <a:lumMod val="10000"/>
                  <a:lumOff val="90000"/>
                </a:schemeClr>
              </a:solidFill>
              <a:ln>
                <a:solidFill>
                  <a:schemeClr val="accent1"/>
                </a:solidFill>
              </a:ln>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solidFill>
                                <a:srgbClr val="FF0000"/>
                              </a:solidFill>
                              <a:latin typeface="Cambria Math" panose="02040503050406030204" pitchFamily="18" charset="0"/>
                              <a:cs typeface="Times New Roman" panose="02020603050405020304" pitchFamily="18" charset="0"/>
                            </a:rPr>
                          </m:ctrlPr>
                        </m:accPr>
                        <m:e>
                          <m:r>
                            <a:rPr lang="en-US" b="0" i="1" smtClean="0">
                              <a:solidFill>
                                <a:srgbClr val="FF0000"/>
                              </a:solidFill>
                              <a:latin typeface="Cambria Math" panose="02040503050406030204" pitchFamily="18" charset="0"/>
                              <a:cs typeface="Times New Roman" panose="02020603050405020304" pitchFamily="18" charset="0"/>
                            </a:rPr>
                            <m:t>𝑦</m:t>
                          </m:r>
                          <m:r>
                            <a:rPr lang="en-US" b="0" i="1" smtClean="0">
                              <a:solidFill>
                                <a:srgbClr val="FF0000"/>
                              </a:solidFill>
                              <a:latin typeface="Cambria Math" panose="02040503050406030204" pitchFamily="18" charset="0"/>
                              <a:cs typeface="Times New Roman" panose="02020603050405020304" pitchFamily="18" charset="0"/>
                            </a:rPr>
                            <m:t>′</m:t>
                          </m:r>
                        </m:e>
                      </m:acc>
                      <m:r>
                        <a:rPr lang="en-US" b="0" i="1">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ea typeface="Cambria Math" panose="02040503050406030204" pitchFamily="18" charset="0"/>
                            </a:rPr>
                          </m:ctrlPr>
                        </m:sSubPr>
                        <m:e>
                          <m:acc>
                            <m:accPr>
                              <m:chr m:val="̂"/>
                              <m:ctrlPr>
                                <a:rPr lang="en-US" i="1" smtClean="0">
                                  <a:latin typeface="Cambria Math" panose="02040503050406030204" pitchFamily="18" charset="0"/>
                                  <a:ea typeface="Cambria Math" panose="02040503050406030204" pitchFamily="18" charset="0"/>
                                </a:rPr>
                              </m:ctrlPr>
                            </m:accPr>
                            <m:e>
                              <m:r>
                                <a:rPr lang="el-GR" b="0" i="1">
                                  <a:latin typeface="Cambria Math" panose="02040503050406030204" pitchFamily="18" charset="0"/>
                                  <a:ea typeface="Cambria Math" panose="02040503050406030204" pitchFamily="18" charset="0"/>
                                </a:rPr>
                                <m:t>𝛽</m:t>
                              </m:r>
                            </m:e>
                          </m:acc>
                        </m:e>
                        <m:sub>
                          <m:r>
                            <a:rPr lang="en-US" b="0" i="1">
                              <a:latin typeface="Cambria Math" panose="02040503050406030204" pitchFamily="18" charset="0"/>
                              <a:ea typeface="Cambria Math" panose="02040503050406030204" pitchFamily="18" charset="0"/>
                            </a:rPr>
                            <m:t>0</m:t>
                          </m:r>
                        </m:sub>
                      </m:sSub>
                      <m:r>
                        <a:rPr lang="en-US" b="0" i="1">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l-GR" b="0" i="1">
                                  <a:latin typeface="Cambria Math" panose="02040503050406030204" pitchFamily="18" charset="0"/>
                                  <a:ea typeface="Cambria Math" panose="02040503050406030204" pitchFamily="18" charset="0"/>
                                </a:rPr>
                                <m:t>𝛽</m:t>
                              </m:r>
                            </m:e>
                          </m:acc>
                        </m:e>
                        <m:sub>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𝑓</m:t>
                      </m:r>
                      <m:r>
                        <a:rPr lang="en-US" b="0" i="1" smtClean="0">
                          <a:latin typeface="Cambria Math" panose="02040503050406030204" pitchFamily="18" charset="0"/>
                          <a:ea typeface="Cambria Math" panose="02040503050406030204" pitchFamily="18" charset="0"/>
                        </a:rPr>
                        <m:t>(</m:t>
                      </m:r>
                      <m:r>
                        <a:rPr lang="en-US" b="0" i="1" smtClean="0">
                          <a:solidFill>
                            <a:srgbClr val="004B8D"/>
                          </a:solidFill>
                          <a:latin typeface="Cambria Math" panose="02040503050406030204" pitchFamily="18" charset="0"/>
                          <a:ea typeface="Cambria Math" panose="02040503050406030204" pitchFamily="18" charset="0"/>
                        </a:rPr>
                        <m:t>𝑎</m:t>
                      </m:r>
                      <m:r>
                        <a:rPr lang="en-US" b="0" i="1" smtClean="0">
                          <a:solidFill>
                            <a:srgbClr val="004B8D"/>
                          </a:solidFill>
                          <a:latin typeface="Cambria Math" panose="02040503050406030204" pitchFamily="18" charset="0"/>
                          <a:ea typeface="Cambria Math" panose="02040503050406030204" pitchFamily="18" charset="0"/>
                        </a:rPr>
                        <m:t>)</m:t>
                      </m:r>
                    </m:oMath>
                  </m:oMathPara>
                </a14:m>
                <a:endParaRPr lang="en-US" i="1" dirty="0">
                  <a:latin typeface="Arial" panose="020B0604020202020204" pitchFamily="34" charset="0"/>
                  <a:ea typeface="Cambria Math" panose="02040503050406030204" pitchFamily="18" charset="0"/>
                  <a:cs typeface="Arial" panose="020B0604020202020204" pitchFamily="34" charset="0"/>
                </a:endParaRPr>
              </a:p>
            </p:txBody>
          </p:sp>
        </mc:Choice>
        <mc:Fallback xmlns="">
          <p:sp>
            <p:nvSpPr>
              <p:cNvPr id="22" name="TextBox 21">
                <a:extLst>
                  <a:ext uri="{FF2B5EF4-FFF2-40B4-BE49-F238E27FC236}">
                    <a16:creationId xmlns:a16="http://schemas.microsoft.com/office/drawing/2014/main" id="{29A6DBF3-F193-ACBB-13FA-2353F3FCCFD8}"/>
                  </a:ext>
                </a:extLst>
              </p:cNvPr>
              <p:cNvSpPr txBox="1">
                <a:spLocks noRot="1" noChangeAspect="1" noMove="1" noResize="1" noEditPoints="1" noAdjustHandles="1" noChangeArrowheads="1" noChangeShapeType="1" noTextEdit="1"/>
              </p:cNvSpPr>
              <p:nvPr/>
            </p:nvSpPr>
            <p:spPr>
              <a:xfrm>
                <a:off x="8002270" y="4629390"/>
                <a:ext cx="1984839" cy="399661"/>
              </a:xfrm>
              <a:prstGeom prst="rect">
                <a:avLst/>
              </a:prstGeom>
              <a:blipFill>
                <a:blip r:embed="rId7"/>
                <a:stretch>
                  <a:fillRect t="-1471" b="-13235"/>
                </a:stretch>
              </a:blipFill>
              <a:ln>
                <a:solidFill>
                  <a:schemeClr val="accent1"/>
                </a:solidFill>
              </a:ln>
            </p:spPr>
            <p:txBody>
              <a:bodyPr/>
              <a:lstStyle/>
              <a:p>
                <a:r>
                  <a:rPr lang="en-US">
                    <a:noFill/>
                  </a:rPr>
                  <a:t> </a:t>
                </a:r>
              </a:p>
            </p:txBody>
          </p:sp>
        </mc:Fallback>
      </mc:AlternateContent>
      <p:sp>
        <p:nvSpPr>
          <p:cNvPr id="23" name="Rectangle 22">
            <a:extLst>
              <a:ext uri="{FF2B5EF4-FFF2-40B4-BE49-F238E27FC236}">
                <a16:creationId xmlns:a16="http://schemas.microsoft.com/office/drawing/2014/main" id="{B3C47CBA-631E-68A8-656E-57DB0BA3C23C}"/>
              </a:ext>
            </a:extLst>
          </p:cNvPr>
          <p:cNvSpPr/>
          <p:nvPr/>
        </p:nvSpPr>
        <p:spPr>
          <a:xfrm>
            <a:off x="7663926" y="1470922"/>
            <a:ext cx="2194640" cy="369332"/>
          </a:xfrm>
          <a:prstGeom prst="rect">
            <a:avLst/>
          </a:prstGeom>
        </p:spPr>
        <p:txBody>
          <a:bodyPr wrap="none">
            <a:spAutoFit/>
          </a:bodyPr>
          <a:lstStyle/>
          <a:p>
            <a:pPr lvl="1"/>
            <a:r>
              <a:rPr lang="en-US" b="1" dirty="0"/>
              <a:t>Signal-Response</a:t>
            </a:r>
          </a:p>
        </p:txBody>
      </p:sp>
    </p:spTree>
    <p:extLst>
      <p:ext uri="{BB962C8B-B14F-4D97-AF65-F5344CB8AC3E}">
        <p14:creationId xmlns:p14="http://schemas.microsoft.com/office/powerpoint/2010/main" val="36488428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are the assumptions of a linear model?</a:t>
            </a:r>
          </a:p>
        </p:txBody>
      </p:sp>
      <mc:AlternateContent xmlns:mc="http://schemas.openxmlformats.org/markup-compatibility/2006" xmlns:a14="http://schemas.microsoft.com/office/drawing/2010/main">
        <mc:Choice Requires="a14">
          <p:sp>
            <p:nvSpPr>
              <p:cNvPr id="10" name="Rectangle 9"/>
              <p:cNvSpPr/>
              <p:nvPr/>
            </p:nvSpPr>
            <p:spPr>
              <a:xfrm>
                <a:off x="2775640" y="1862173"/>
                <a:ext cx="7185458" cy="1481368"/>
              </a:xfrm>
              <a:prstGeom prst="rect">
                <a:avLst/>
              </a:prstGeom>
            </p:spPr>
            <p:txBody>
              <a:bodyPr wrap="square">
                <a:spAutoFit/>
              </a:bodyPr>
              <a:lstStyle/>
              <a:p>
                <a:pPr lvl="2"/>
                <a:r>
                  <a:rPr lang="en-US" dirty="0"/>
                  <a:t>Box Cox Transformation of Y:</a:t>
                </a:r>
              </a:p>
              <a:p>
                <a:pPr marL="2031949" lvl="3" indent="0">
                  <a:buNone/>
                </a:pPr>
                <a14:m>
                  <m:oMath xmlns:m="http://schemas.openxmlformats.org/officeDocument/2006/math">
                    <m:sSup>
                      <m:sSupPr>
                        <m:ctrlPr>
                          <a:rPr lang="en-US" i="1" smtClean="0">
                            <a:solidFill>
                              <a:srgbClr val="FF0000"/>
                            </a:solidFill>
                            <a:latin typeface="Cambria Math" panose="02040503050406030204" pitchFamily="18" charset="0"/>
                          </a:rPr>
                        </m:ctrlPr>
                      </m:sSupPr>
                      <m:e>
                        <m:r>
                          <a:rPr lang="en-US" i="1">
                            <a:solidFill>
                              <a:srgbClr val="FF0000"/>
                            </a:solidFill>
                            <a:latin typeface="Cambria Math" panose="02040503050406030204" pitchFamily="18" charset="0"/>
                          </a:rPr>
                          <m:t>𝑦</m:t>
                        </m:r>
                      </m:e>
                      <m:sup>
                        <m:r>
                          <a:rPr lang="en-US" b="0" i="1" smtClean="0">
                            <a:solidFill>
                              <a:srgbClr val="FF0000"/>
                            </a:solidFill>
                            <a:latin typeface="Cambria Math" panose="02040503050406030204" pitchFamily="18" charset="0"/>
                          </a:rPr>
                          <m:t>′</m:t>
                        </m:r>
                      </m:sup>
                    </m:sSup>
                    <m:r>
                      <a:rPr lang="en-US" i="1">
                        <a:latin typeface="Cambria Math" panose="02040503050406030204" pitchFamily="18" charset="0"/>
                      </a:rPr>
                      <m:t>=</m:t>
                    </m:r>
                    <m:d>
                      <m:dPr>
                        <m:begChr m:val="{"/>
                        <m:endChr m:val=""/>
                        <m:ctrlPr>
                          <a:rPr lang="en-US" i="1">
                            <a:latin typeface="Cambria Math" panose="02040503050406030204" pitchFamily="18" charset="0"/>
                          </a:rPr>
                        </m:ctrlPr>
                      </m:dPr>
                      <m:e>
                        <m:eqArr>
                          <m:eqArrPr>
                            <m:ctrlPr>
                              <a:rPr lang="en-US" i="1">
                                <a:latin typeface="Cambria Math" panose="02040503050406030204" pitchFamily="18" charset="0"/>
                              </a:rPr>
                            </m:ctrlPr>
                          </m:eqArrPr>
                          <m:e>
                            <m:sSup>
                              <m:sSupPr>
                                <m:ctrlPr>
                                  <a:rPr lang="en-US" i="1">
                                    <a:latin typeface="Cambria Math" panose="02040503050406030204" pitchFamily="18" charset="0"/>
                                  </a:rPr>
                                </m:ctrlPr>
                              </m:sSupPr>
                              <m:e>
                                <m:r>
                                  <a:rPr lang="en-US" i="1">
                                    <a:latin typeface="Cambria Math" panose="02040503050406030204" pitchFamily="18" charset="0"/>
                                  </a:rPr>
                                  <m:t>(</m:t>
                                </m:r>
                                <m:r>
                                  <a:rPr lang="en-US" i="1">
                                    <a:latin typeface="Cambria Math" panose="02040503050406030204" pitchFamily="18" charset="0"/>
                                  </a:rPr>
                                  <m:t>𝑦</m:t>
                                </m:r>
                              </m:e>
                              <m:sup>
                                <m:r>
                                  <a:rPr lang="en-US" i="1">
                                    <a:latin typeface="Cambria Math" panose="02040503050406030204" pitchFamily="18" charset="0"/>
                                  </a:rPr>
                                  <m:t>𝜆</m:t>
                                </m:r>
                              </m:sup>
                            </m:sSup>
                            <m:r>
                              <a:rPr lang="en-US" i="1">
                                <a:latin typeface="Cambria Math" panose="02040503050406030204" pitchFamily="18" charset="0"/>
                              </a:rPr>
                              <m:t>−1)/</m:t>
                            </m:r>
                            <m:r>
                              <a:rPr lang="en-US" i="1">
                                <a:latin typeface="Cambria Math" panose="02040503050406030204" pitchFamily="18" charset="0"/>
                              </a:rPr>
                              <m:t>𝜆</m:t>
                            </m:r>
                            <m:r>
                              <a:rPr lang="en-US" i="1">
                                <a:latin typeface="Cambria Math" panose="02040503050406030204" pitchFamily="18" charset="0"/>
                              </a:rPr>
                              <m:t> </m:t>
                            </m:r>
                            <m:r>
                              <m:rPr>
                                <m:nor/>
                              </m:rPr>
                              <a:rPr lang="en-US">
                                <a:latin typeface="Cambria Math" panose="02040503050406030204" pitchFamily="18" charset="0"/>
                              </a:rPr>
                              <m:t>if</m:t>
                            </m:r>
                            <m:r>
                              <a:rPr lang="en-US" i="1">
                                <a:latin typeface="Cambria Math" panose="02040503050406030204" pitchFamily="18" charset="0"/>
                              </a:rPr>
                              <m:t> </m:t>
                            </m:r>
                            <m:r>
                              <a:rPr lang="en-US" i="1">
                                <a:latin typeface="Cambria Math" panose="02040503050406030204" pitchFamily="18" charset="0"/>
                              </a:rPr>
                              <m:t>𝜆</m:t>
                            </m:r>
                            <m:r>
                              <a:rPr lang="en-US" i="1">
                                <a:latin typeface="Cambria Math" panose="02040503050406030204" pitchFamily="18" charset="0"/>
                              </a:rPr>
                              <m:t>≠0</m:t>
                            </m:r>
                          </m:e>
                          <m:e>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d>
                                  <m:dPr>
                                    <m:ctrlPr>
                                      <a:rPr lang="en-US" i="1">
                                        <a:latin typeface="Cambria Math" panose="02040503050406030204" pitchFamily="18" charset="0"/>
                                      </a:rPr>
                                    </m:ctrlPr>
                                  </m:dPr>
                                  <m:e>
                                    <m:r>
                                      <a:rPr lang="en-US" i="1">
                                        <a:latin typeface="Cambria Math" panose="02040503050406030204" pitchFamily="18" charset="0"/>
                                      </a:rPr>
                                      <m:t>𝑦</m:t>
                                    </m:r>
                                  </m:e>
                                </m:d>
                                <m:r>
                                  <m:rPr>
                                    <m:nor/>
                                  </m:rPr>
                                  <a:rPr lang="en-US">
                                    <a:latin typeface="Cambria Math" panose="02040503050406030204" pitchFamily="18" charset="0"/>
                                  </a:rPr>
                                  <m:t>        </m:t>
                                </m:r>
                                <m:r>
                                  <m:rPr>
                                    <m:nor/>
                                  </m:rPr>
                                  <a:rPr lang="en-US">
                                    <a:latin typeface="Cambria Math" panose="02040503050406030204" pitchFamily="18" charset="0"/>
                                  </a:rPr>
                                  <m:t>if</m:t>
                                </m:r>
                                <m:r>
                                  <m:rPr>
                                    <m:nor/>
                                  </m:rPr>
                                  <a:rPr lang="en-US">
                                    <a:latin typeface="Cambria Math" panose="02040503050406030204" pitchFamily="18" charset="0"/>
                                  </a:rPr>
                                  <m:t> </m:t>
                                </m:r>
                                <m:r>
                                  <a:rPr lang="en-US" i="1">
                                    <a:latin typeface="Cambria Math" panose="02040503050406030204" pitchFamily="18" charset="0"/>
                                  </a:rPr>
                                  <m:t>𝜆</m:t>
                                </m:r>
                                <m:r>
                                  <a:rPr lang="en-US" i="1">
                                    <a:latin typeface="Cambria Math" panose="02040503050406030204" pitchFamily="18" charset="0"/>
                                  </a:rPr>
                                  <m:t>=0</m:t>
                                </m:r>
                              </m:e>
                            </m:func>
                          </m:e>
                        </m:eqArr>
                      </m:e>
                    </m:d>
                  </m:oMath>
                </a14:m>
                <a:r>
                  <a:rPr lang="en-US" dirty="0"/>
                  <a:t>    where </a:t>
                </a:r>
                <a14:m>
                  <m:oMath xmlns:m="http://schemas.openxmlformats.org/officeDocument/2006/math">
                    <m:r>
                      <a:rPr lang="en-US" i="1">
                        <a:latin typeface="Cambria Math" panose="02040503050406030204" pitchFamily="18" charset="0"/>
                      </a:rPr>
                      <m:t>𝑦</m:t>
                    </m:r>
                  </m:oMath>
                </a14:m>
                <a:r>
                  <a:rPr lang="en-US" dirty="0"/>
                  <a:t> is positive</a:t>
                </a:r>
                <a:endParaRPr lang="en-US" dirty="0">
                  <a:highlight>
                    <a:srgbClr val="FFFF00"/>
                  </a:highlight>
                </a:endParaRPr>
              </a:p>
              <a:p>
                <a:pPr lvl="2"/>
                <a:r>
                  <a:rPr lang="en-US" dirty="0"/>
                  <a:t>Transformation of </a:t>
                </a:r>
                <a14:m>
                  <m:oMath xmlns:m="http://schemas.openxmlformats.org/officeDocument/2006/math">
                    <m:r>
                      <a:rPr lang="en-US" b="1">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𝐱</m:t>
                    </m:r>
                  </m:oMath>
                </a14:m>
                <a:r>
                  <a:rPr lang="en-US" dirty="0"/>
                  <a:t>: (</a:t>
                </a:r>
                <a14:m>
                  <m:oMath xmlns:m="http://schemas.openxmlformats.org/officeDocument/2006/math">
                    <m:r>
                      <m:rPr>
                        <m:sty m:val="p"/>
                      </m:rPr>
                      <a:rPr lang="en-US" i="1">
                        <a:latin typeface="Cambria Math" panose="02040503050406030204" pitchFamily="18" charset="0"/>
                      </a:rPr>
                      <m:t>log</m:t>
                    </m:r>
                    <m:d>
                      <m:dPr>
                        <m:ctrlPr>
                          <a:rPr lang="en-US" i="1">
                            <a:latin typeface="Cambria Math" panose="02040503050406030204" pitchFamily="18" charset="0"/>
                          </a:rPr>
                        </m:ctrlPr>
                      </m:dPr>
                      <m:e>
                        <m:r>
                          <a:rPr lang="en-US" b="1">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𝐱</m:t>
                        </m:r>
                      </m:e>
                    </m:d>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b="1">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𝐱</m:t>
                        </m:r>
                      </m:den>
                    </m:f>
                    <m: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b="1">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𝐱</m:t>
                        </m:r>
                      </m:sup>
                    </m:sSup>
                  </m:oMath>
                </a14:m>
                <a:r>
                  <a:rPr lang="en-US" dirty="0"/>
                  <a:t>)</a:t>
                </a:r>
              </a:p>
            </p:txBody>
          </p:sp>
        </mc:Choice>
        <mc:Fallback xmlns="">
          <p:sp>
            <p:nvSpPr>
              <p:cNvPr id="10" name="Rectangle 9"/>
              <p:cNvSpPr>
                <a:spLocks noRot="1" noChangeAspect="1" noMove="1" noResize="1" noEditPoints="1" noAdjustHandles="1" noChangeArrowheads="1" noChangeShapeType="1" noTextEdit="1"/>
              </p:cNvSpPr>
              <p:nvPr/>
            </p:nvSpPr>
            <p:spPr>
              <a:xfrm>
                <a:off x="2775640" y="1862173"/>
                <a:ext cx="7185458" cy="1481368"/>
              </a:xfrm>
              <a:prstGeom prst="rect">
                <a:avLst/>
              </a:prstGeom>
              <a:blipFill>
                <a:blip r:embed="rId2"/>
                <a:stretch>
                  <a:fillRect t="-2058" b="-20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3709642" y="1347795"/>
                <a:ext cx="1934504" cy="369332"/>
              </a:xfrm>
              <a:prstGeom prst="rect">
                <a:avLst/>
              </a:prstGeom>
              <a:solidFill>
                <a:schemeClr val="tx2">
                  <a:lumMod val="10000"/>
                  <a:lumOff val="90000"/>
                </a:schemeClr>
              </a:solidFill>
              <a:ln>
                <a:solidFill>
                  <a:schemeClr val="accent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0" smtClean="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𝐲</m:t>
                      </m:r>
                      <m:r>
                        <a:rPr lang="en-US" i="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latin typeface="Cambria Math" panose="02040503050406030204" pitchFamily="18" charset="0"/>
                              <a:ea typeface="Times New Roman" panose="02020603050405020304" pitchFamily="18" charset="0"/>
                            </a:rPr>
                          </m:ctrlPr>
                        </m:sSubPr>
                        <m:e>
                          <m:r>
                            <m:rPr>
                              <m:sty m:val="p"/>
                            </m:rPr>
                            <a:rPr lang="en-US" i="0">
                              <a:latin typeface="Cambria Math" panose="02040503050406030204" pitchFamily="18" charset="0"/>
                              <a:ea typeface="Times New Roman" panose="02020603050405020304" pitchFamily="18" charset="0"/>
                              <a:cs typeface="Times New Roman" panose="02020603050405020304" pitchFamily="18" charset="0"/>
                            </a:rPr>
                            <m:t>β</m:t>
                          </m:r>
                        </m:e>
                        <m:sub>
                          <m:r>
                            <a:rPr lang="en-US" i="0">
                              <a:latin typeface="Cambria Math" panose="02040503050406030204" pitchFamily="18" charset="0"/>
                              <a:ea typeface="Times New Roman" panose="02020603050405020304" pitchFamily="18" charset="0"/>
                              <a:cs typeface="Times New Roman" panose="02020603050405020304" pitchFamily="18" charset="0"/>
                            </a:rPr>
                            <m:t>0</m:t>
                          </m:r>
                        </m:sub>
                      </m:sSub>
                      <m:r>
                        <a:rPr lang="en-US" i="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latin typeface="Cambria Math" panose="02040503050406030204" pitchFamily="18" charset="0"/>
                              <a:ea typeface="Times New Roman" panose="02020603050405020304" pitchFamily="18" charset="0"/>
                            </a:rPr>
                          </m:ctrlPr>
                        </m:sSubPr>
                        <m:e>
                          <m:r>
                            <m:rPr>
                              <m:sty m:val="p"/>
                            </m:rPr>
                            <a:rPr lang="en-US" i="0">
                              <a:latin typeface="Cambria Math" panose="02040503050406030204" pitchFamily="18" charset="0"/>
                              <a:ea typeface="Times New Roman" panose="02020603050405020304" pitchFamily="18" charset="0"/>
                              <a:cs typeface="Times New Roman" panose="02020603050405020304" pitchFamily="18" charset="0"/>
                            </a:rPr>
                            <m:t>β</m:t>
                          </m:r>
                        </m:e>
                        <m:sub>
                          <m:r>
                            <a:rPr lang="en-US" i="0">
                              <a:latin typeface="Cambria Math" panose="02040503050406030204" pitchFamily="18" charset="0"/>
                              <a:ea typeface="Times New Roman" panose="02020603050405020304" pitchFamily="18" charset="0"/>
                              <a:cs typeface="Times New Roman" panose="02020603050405020304" pitchFamily="18" charset="0"/>
                            </a:rPr>
                            <m:t>1</m:t>
                          </m:r>
                        </m:sub>
                      </m:sSub>
                      <m:r>
                        <a:rPr lang="en-US" b="1" i="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𝐱</m:t>
                      </m:r>
                      <m:r>
                        <a:rPr lang="en-US" i="0">
                          <a:latin typeface="Cambria Math" panose="02040503050406030204" pitchFamily="18" charset="0"/>
                          <a:ea typeface="Times New Roman" panose="02020603050405020304" pitchFamily="18" charset="0"/>
                          <a:cs typeface="Times New Roman" panose="02020603050405020304" pitchFamily="18" charset="0"/>
                        </a:rPr>
                        <m:t>+</m:t>
                      </m:r>
                      <m:r>
                        <a:rPr lang="en-US" b="1" i="0">
                          <a:latin typeface="Cambria Math" panose="02040503050406030204" pitchFamily="18" charset="0"/>
                          <a:ea typeface="Times New Roman" panose="02020603050405020304" pitchFamily="18" charset="0"/>
                          <a:cs typeface="Times New Roman" panose="02020603050405020304" pitchFamily="18" charset="0"/>
                        </a:rPr>
                        <m:t>𝛆</m:t>
                      </m:r>
                    </m:oMath>
                  </m:oMathPara>
                </a14:m>
                <a:endParaRPr lang="en-US" b="1" dirty="0">
                  <a:latin typeface="Arial" panose="020B0604020202020204" pitchFamily="34" charset="0"/>
                  <a:ea typeface="Cambria Math" panose="02040503050406030204" pitchFamily="18" charset="0"/>
                  <a:cs typeface="Arial" panose="020B0604020202020204"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3709642" y="1347795"/>
                <a:ext cx="1934504" cy="369332"/>
              </a:xfrm>
              <a:prstGeom prst="rect">
                <a:avLst/>
              </a:prstGeom>
              <a:blipFill>
                <a:blip r:embed="rId3"/>
                <a:stretch>
                  <a:fillRect b="-12698"/>
                </a:stretch>
              </a:blipFill>
              <a:ln>
                <a:solidFill>
                  <a:schemeClr val="accent1"/>
                </a:solidFill>
              </a:ln>
            </p:spPr>
            <p:txBody>
              <a:bodyPr/>
              <a:lstStyle/>
              <a:p>
                <a:r>
                  <a:rPr lang="en-US">
                    <a:noFill/>
                  </a:rPr>
                  <a:t> </a:t>
                </a:r>
              </a:p>
            </p:txBody>
          </p:sp>
        </mc:Fallback>
      </mc:AlternateContent>
      <p:cxnSp>
        <p:nvCxnSpPr>
          <p:cNvPr id="13" name="Straight Arrow Connector 12"/>
          <p:cNvCxnSpPr/>
          <p:nvPr/>
        </p:nvCxnSpPr>
        <p:spPr>
          <a:xfrm>
            <a:off x="5644146" y="1516888"/>
            <a:ext cx="992827" cy="155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7" name="Picture 16" descr="Chart, histogram&#10;&#10;Description automatically generated">
            <a:extLst>
              <a:ext uri="{FF2B5EF4-FFF2-40B4-BE49-F238E27FC236}">
                <a16:creationId xmlns:a16="http://schemas.microsoft.com/office/drawing/2014/main" id="{A2796CC8-B0B3-4AE3-8266-F2211716CDDB}"/>
              </a:ext>
            </a:extLst>
          </p:cNvPr>
          <p:cNvPicPr>
            <a:picLocks noChangeAspect="1"/>
          </p:cNvPicPr>
          <p:nvPr/>
        </p:nvPicPr>
        <p:blipFill>
          <a:blip r:embed="rId4"/>
          <a:stretch>
            <a:fillRect/>
          </a:stretch>
        </p:blipFill>
        <p:spPr>
          <a:xfrm>
            <a:off x="416844" y="1347795"/>
            <a:ext cx="2914347" cy="2463567"/>
          </a:xfrm>
          <a:prstGeom prst="rect">
            <a:avLst/>
          </a:prstGeom>
          <a:ln>
            <a:solidFill>
              <a:schemeClr val="tx1"/>
            </a:solidFill>
          </a:ln>
        </p:spPr>
      </p:pic>
      <mc:AlternateContent xmlns:mc="http://schemas.openxmlformats.org/markup-compatibility/2006" xmlns:a14="http://schemas.microsoft.com/office/drawing/2010/main">
        <mc:Choice Requires="a14">
          <p:sp>
            <p:nvSpPr>
              <p:cNvPr id="18" name="TextBox 17"/>
              <p:cNvSpPr txBox="1"/>
              <p:nvPr/>
            </p:nvSpPr>
            <p:spPr>
              <a:xfrm>
                <a:off x="6656594" y="1347795"/>
                <a:ext cx="2319546" cy="369332"/>
              </a:xfrm>
              <a:prstGeom prst="rect">
                <a:avLst/>
              </a:prstGeom>
              <a:solidFill>
                <a:schemeClr val="tx2">
                  <a:lumMod val="10000"/>
                  <a:lumOff val="90000"/>
                </a:schemeClr>
              </a:solidFill>
              <a:ln>
                <a:solidFill>
                  <a:schemeClr val="accent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0" smtClean="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𝐲</m:t>
                      </m:r>
                      <m:r>
                        <a:rPr lang="en-US" b="1" i="0" smtClean="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i="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latin typeface="Cambria Math" panose="02040503050406030204" pitchFamily="18" charset="0"/>
                              <a:ea typeface="Times New Roman" panose="02020603050405020304" pitchFamily="18" charset="0"/>
                            </a:rPr>
                          </m:ctrlPr>
                        </m:sSubPr>
                        <m:e>
                          <m:r>
                            <m:rPr>
                              <m:sty m:val="p"/>
                            </m:rPr>
                            <a:rPr lang="en-US" i="0">
                              <a:latin typeface="Cambria Math" panose="02040503050406030204" pitchFamily="18" charset="0"/>
                              <a:ea typeface="Times New Roman" panose="02020603050405020304" pitchFamily="18" charset="0"/>
                              <a:cs typeface="Times New Roman" panose="02020603050405020304" pitchFamily="18" charset="0"/>
                            </a:rPr>
                            <m:t>β</m:t>
                          </m:r>
                        </m:e>
                        <m:sub>
                          <m:r>
                            <a:rPr lang="en-US" i="0">
                              <a:latin typeface="Cambria Math" panose="02040503050406030204" pitchFamily="18" charset="0"/>
                              <a:ea typeface="Times New Roman" panose="02020603050405020304" pitchFamily="18" charset="0"/>
                              <a:cs typeface="Times New Roman" panose="02020603050405020304" pitchFamily="18" charset="0"/>
                            </a:rPr>
                            <m:t>0</m:t>
                          </m:r>
                        </m:sub>
                      </m:sSub>
                      <m:r>
                        <a:rPr lang="en-US" i="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latin typeface="Cambria Math" panose="02040503050406030204" pitchFamily="18" charset="0"/>
                              <a:ea typeface="Times New Roman" panose="02020603050405020304" pitchFamily="18" charset="0"/>
                            </a:rPr>
                          </m:ctrlPr>
                        </m:sSubPr>
                        <m:e>
                          <m:r>
                            <m:rPr>
                              <m:sty m:val="p"/>
                            </m:rPr>
                            <a:rPr lang="en-US" i="0">
                              <a:latin typeface="Cambria Math" panose="02040503050406030204" pitchFamily="18" charset="0"/>
                              <a:ea typeface="Times New Roman" panose="02020603050405020304" pitchFamily="18" charset="0"/>
                              <a:cs typeface="Times New Roman" panose="02020603050405020304" pitchFamily="18" charset="0"/>
                            </a:rPr>
                            <m:t>β</m:t>
                          </m:r>
                        </m:e>
                        <m:sub>
                          <m:r>
                            <a:rPr lang="en-US" i="0">
                              <a:latin typeface="Cambria Math" panose="02040503050406030204" pitchFamily="18" charset="0"/>
                              <a:ea typeface="Times New Roman" panose="02020603050405020304" pitchFamily="18" charset="0"/>
                              <a:cs typeface="Times New Roman" panose="02020603050405020304" pitchFamily="18" charset="0"/>
                            </a:rPr>
                            <m:t>1</m:t>
                          </m:r>
                        </m:sub>
                      </m:sSub>
                      <m:r>
                        <a:rPr lang="en-US" b="0" i="1" smtClean="0">
                          <a:latin typeface="Cambria Math" panose="02040503050406030204" pitchFamily="18" charset="0"/>
                          <a:ea typeface="Times New Roman" panose="02020603050405020304" pitchFamily="18" charset="0"/>
                          <a:cs typeface="Times New Roman" panose="02020603050405020304" pitchFamily="18" charset="0"/>
                        </a:rPr>
                        <m:t>𝑓</m:t>
                      </m:r>
                      <m:r>
                        <a:rPr lang="en-US" b="0" i="1" smtClean="0">
                          <a:latin typeface="Cambria Math" panose="02040503050406030204" pitchFamily="18" charset="0"/>
                          <a:ea typeface="Times New Roman" panose="02020603050405020304" pitchFamily="18" charset="0"/>
                          <a:cs typeface="Times New Roman" panose="02020603050405020304" pitchFamily="18" charset="0"/>
                        </a:rPr>
                        <m:t>(</m:t>
                      </m:r>
                      <m:r>
                        <a:rPr lang="en-US" b="1" i="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𝐱</m:t>
                      </m:r>
                      <m:r>
                        <a:rPr lang="en-US" b="1" i="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m:t>
                      </m:r>
                      <m:r>
                        <a:rPr lang="en-US" i="0">
                          <a:latin typeface="Cambria Math" panose="02040503050406030204" pitchFamily="18" charset="0"/>
                          <a:ea typeface="Times New Roman" panose="02020603050405020304" pitchFamily="18" charset="0"/>
                          <a:cs typeface="Times New Roman" panose="02020603050405020304" pitchFamily="18" charset="0"/>
                        </a:rPr>
                        <m:t>+</m:t>
                      </m:r>
                      <m:r>
                        <a:rPr lang="en-US" b="1" i="0">
                          <a:latin typeface="Cambria Math" panose="02040503050406030204" pitchFamily="18" charset="0"/>
                          <a:ea typeface="Times New Roman" panose="02020603050405020304" pitchFamily="18" charset="0"/>
                          <a:cs typeface="Times New Roman" panose="02020603050405020304" pitchFamily="18" charset="0"/>
                        </a:rPr>
                        <m:t>𝛆</m:t>
                      </m:r>
                    </m:oMath>
                  </m:oMathPara>
                </a14:m>
                <a:endParaRPr lang="en-US" b="1" dirty="0">
                  <a:latin typeface="Arial" panose="020B0604020202020204" pitchFamily="34" charset="0"/>
                  <a:ea typeface="Cambria Math" panose="02040503050406030204" pitchFamily="18" charset="0"/>
                  <a:cs typeface="Arial" panose="020B0604020202020204"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6656594" y="1347795"/>
                <a:ext cx="2319546" cy="369332"/>
              </a:xfrm>
              <a:prstGeom prst="rect">
                <a:avLst/>
              </a:prstGeom>
              <a:blipFill>
                <a:blip r:embed="rId7"/>
                <a:stretch>
                  <a:fillRect b="-14286"/>
                </a:stretch>
              </a:blipFill>
              <a:ln>
                <a:solidFill>
                  <a:schemeClr val="accent1"/>
                </a:solidFill>
              </a:ln>
            </p:spPr>
            <p:txBody>
              <a:bodyPr/>
              <a:lstStyle/>
              <a:p>
                <a:r>
                  <a:rPr lang="en-US">
                    <a:noFill/>
                  </a:rPr>
                  <a:t> </a:t>
                </a:r>
              </a:p>
            </p:txBody>
          </p:sp>
        </mc:Fallback>
      </mc:AlternateContent>
      <p:pic>
        <p:nvPicPr>
          <p:cNvPr id="12" name="Picture 11" descr="Chart, histogram&#10;&#10;Description automatically generated">
            <a:extLst>
              <a:ext uri="{FF2B5EF4-FFF2-40B4-BE49-F238E27FC236}">
                <a16:creationId xmlns:a16="http://schemas.microsoft.com/office/drawing/2014/main" id="{53440DCE-09F1-4B56-A2BD-B107A85929FE}"/>
              </a:ext>
            </a:extLst>
          </p:cNvPr>
          <p:cNvPicPr>
            <a:picLocks noChangeAspect="1"/>
          </p:cNvPicPr>
          <p:nvPr/>
        </p:nvPicPr>
        <p:blipFill>
          <a:blip r:embed="rId8"/>
          <a:stretch>
            <a:fillRect/>
          </a:stretch>
        </p:blipFill>
        <p:spPr>
          <a:xfrm>
            <a:off x="0" y="4121826"/>
            <a:ext cx="3775215" cy="2127612"/>
          </a:xfrm>
          <a:prstGeom prst="rect">
            <a:avLst/>
          </a:prstGeom>
        </p:spPr>
      </p:pic>
      <p:pic>
        <p:nvPicPr>
          <p:cNvPr id="14" name="Picture 13" descr="Chart, scatter chart&#10;&#10;Description automatically generated">
            <a:extLst>
              <a:ext uri="{FF2B5EF4-FFF2-40B4-BE49-F238E27FC236}">
                <a16:creationId xmlns:a16="http://schemas.microsoft.com/office/drawing/2014/main" id="{D32FBE46-00FB-4B08-9C9A-157F6B14F12A}"/>
              </a:ext>
            </a:extLst>
          </p:cNvPr>
          <p:cNvPicPr>
            <a:picLocks noChangeAspect="1"/>
          </p:cNvPicPr>
          <p:nvPr/>
        </p:nvPicPr>
        <p:blipFill>
          <a:blip r:embed="rId9"/>
          <a:stretch>
            <a:fillRect/>
          </a:stretch>
        </p:blipFill>
        <p:spPr>
          <a:xfrm>
            <a:off x="3738336" y="3857919"/>
            <a:ext cx="3679786" cy="2674342"/>
          </a:xfrm>
          <a:prstGeom prst="rect">
            <a:avLst/>
          </a:prstGeom>
        </p:spPr>
      </p:pic>
      <p:sp>
        <p:nvSpPr>
          <p:cNvPr id="3" name="TextBox 2"/>
          <p:cNvSpPr txBox="1"/>
          <p:nvPr/>
        </p:nvSpPr>
        <p:spPr>
          <a:xfrm>
            <a:off x="4116484" y="3968140"/>
            <a:ext cx="1120820" cy="369332"/>
          </a:xfrm>
          <a:prstGeom prst="rect">
            <a:avLst/>
          </a:prstGeom>
          <a:noFill/>
        </p:spPr>
        <p:txBody>
          <a:bodyPr wrap="none" rtlCol="0">
            <a:spAutoFit/>
          </a:bodyPr>
          <a:lstStyle/>
          <a:p>
            <a:r>
              <a:rPr lang="en-US" dirty="0"/>
              <a:t>Censoring</a:t>
            </a:r>
          </a:p>
        </p:txBody>
      </p:sp>
      <p:sp>
        <p:nvSpPr>
          <p:cNvPr id="19" name="TextBox 18"/>
          <p:cNvSpPr txBox="1"/>
          <p:nvPr/>
        </p:nvSpPr>
        <p:spPr>
          <a:xfrm>
            <a:off x="1375256" y="3968140"/>
            <a:ext cx="1184235" cy="369332"/>
          </a:xfrm>
          <a:prstGeom prst="rect">
            <a:avLst/>
          </a:prstGeom>
          <a:noFill/>
        </p:spPr>
        <p:txBody>
          <a:bodyPr wrap="none" rtlCol="0">
            <a:spAutoFit/>
          </a:bodyPr>
          <a:lstStyle/>
          <a:p>
            <a:r>
              <a:rPr lang="en-US" dirty="0"/>
              <a:t>Truncation</a:t>
            </a:r>
          </a:p>
        </p:txBody>
      </p:sp>
      <p:cxnSp>
        <p:nvCxnSpPr>
          <p:cNvPr id="20" name="Straight Arrow Connector 19"/>
          <p:cNvCxnSpPr/>
          <p:nvPr/>
        </p:nvCxnSpPr>
        <p:spPr>
          <a:xfrm>
            <a:off x="5161546" y="4171188"/>
            <a:ext cx="669753" cy="1662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3" idx="2"/>
          </p:cNvCxnSpPr>
          <p:nvPr/>
        </p:nvCxnSpPr>
        <p:spPr>
          <a:xfrm flipH="1">
            <a:off x="4280726" y="4337472"/>
            <a:ext cx="396168" cy="139700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29" name="Content Placeholder 2"/>
          <p:cNvSpPr txBox="1">
            <a:spLocks/>
          </p:cNvSpPr>
          <p:nvPr/>
        </p:nvSpPr>
        <p:spPr>
          <a:xfrm>
            <a:off x="7418122" y="4326140"/>
            <a:ext cx="4689347" cy="2093710"/>
          </a:xfrm>
          <a:prstGeom prst="rect">
            <a:avLst/>
          </a:prstGeom>
          <a:ln>
            <a:solidFill>
              <a:schemeClr val="accent2"/>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Why are we using a simple Linear Regression?</a:t>
            </a:r>
          </a:p>
          <a:p>
            <a:pPr marL="457200" indent="-457200">
              <a:buFont typeface="+mj-lt"/>
              <a:buAutoNum type="arabicPeriod"/>
            </a:pPr>
            <a:r>
              <a:rPr lang="en-US" dirty="0"/>
              <a:t>Build a model relating NDI sensor </a:t>
            </a:r>
            <a:br>
              <a:rPr lang="en-US" dirty="0"/>
            </a:br>
            <a:r>
              <a:rPr lang="en-US" dirty="0"/>
              <a:t>response to crack size.</a:t>
            </a:r>
          </a:p>
          <a:p>
            <a:pPr marL="457200" indent="-457200">
              <a:buFont typeface="+mj-lt"/>
              <a:buAutoNum type="arabicPeriod"/>
            </a:pPr>
            <a:r>
              <a:rPr lang="en-US" dirty="0"/>
              <a:t>Transform model to a probability </a:t>
            </a:r>
            <a:br>
              <a:rPr lang="en-US" dirty="0"/>
            </a:br>
            <a:r>
              <a:rPr lang="en-US" dirty="0"/>
              <a:t>(of detection) curve.</a:t>
            </a:r>
          </a:p>
          <a:p>
            <a:pPr marL="457200" indent="-457200">
              <a:buFont typeface="+mj-lt"/>
              <a:buAutoNum type="arabicPeriod"/>
            </a:pPr>
            <a:r>
              <a:rPr lang="en-US" dirty="0"/>
              <a:t>Estimate a 95% confidence interval </a:t>
            </a:r>
            <a:br>
              <a:rPr lang="en-US" dirty="0"/>
            </a:br>
            <a:r>
              <a:rPr lang="en-US" dirty="0"/>
              <a:t>on the probability curve.</a:t>
            </a:r>
          </a:p>
        </p:txBody>
      </p:sp>
      <p:pic>
        <p:nvPicPr>
          <p:cNvPr id="30" name="Picture 29"/>
          <p:cNvPicPr>
            <a:picLocks noChangeAspect="1"/>
          </p:cNvPicPr>
          <p:nvPr/>
        </p:nvPicPr>
        <p:blipFill rotWithShape="1">
          <a:blip r:embed="rId10"/>
          <a:srcRect l="2258" r="2688" b="3171"/>
          <a:stretch/>
        </p:blipFill>
        <p:spPr>
          <a:xfrm>
            <a:off x="11272190" y="5169778"/>
            <a:ext cx="582751" cy="390941"/>
          </a:xfrm>
          <a:prstGeom prst="rect">
            <a:avLst/>
          </a:prstGeom>
        </p:spPr>
      </p:pic>
      <p:pic>
        <p:nvPicPr>
          <p:cNvPr id="31" name="Picture 30" descr="Free Images : fruit, food, produce, vegetable, stalk, bell pepper ..."/>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83493" y="4743234"/>
            <a:ext cx="343161" cy="383768"/>
          </a:xfrm>
          <a:prstGeom prst="rect">
            <a:avLst/>
          </a:prstGeom>
        </p:spPr>
      </p:pic>
      <p:pic>
        <p:nvPicPr>
          <p:cNvPr id="32" name="Picture 31"/>
          <p:cNvPicPr>
            <a:picLocks noChangeAspect="1"/>
          </p:cNvPicPr>
          <p:nvPr/>
        </p:nvPicPr>
        <p:blipFill rotWithShape="1">
          <a:blip r:embed="rId12"/>
          <a:srcRect t="1690" r="1340" b="2207"/>
          <a:stretch/>
        </p:blipFill>
        <p:spPr>
          <a:xfrm>
            <a:off x="11268922" y="5625315"/>
            <a:ext cx="729234" cy="563880"/>
          </a:xfrm>
          <a:prstGeom prst="rect">
            <a:avLst/>
          </a:prstGeom>
        </p:spPr>
      </p:pic>
    </p:spTree>
    <p:extLst>
      <p:ext uri="{BB962C8B-B14F-4D97-AF65-F5344CB8AC3E}">
        <p14:creationId xmlns:p14="http://schemas.microsoft.com/office/powerpoint/2010/main" val="26183328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2. Transform model to a probability (of detection) curve.</a:t>
            </a:r>
          </a:p>
        </p:txBody>
      </p:sp>
      <p:pic>
        <p:nvPicPr>
          <p:cNvPr id="15" name="Picture 14"/>
          <p:cNvPicPr>
            <a:picLocks noChangeAspect="1"/>
          </p:cNvPicPr>
          <p:nvPr/>
        </p:nvPicPr>
        <p:blipFill rotWithShape="1">
          <a:blip r:embed="rId2"/>
          <a:srcRect l="2258" r="2688" b="3171"/>
          <a:stretch/>
        </p:blipFill>
        <p:spPr>
          <a:xfrm>
            <a:off x="10261045" y="718930"/>
            <a:ext cx="582751" cy="390941"/>
          </a:xfrm>
          <a:prstGeom prst="rect">
            <a:avLst/>
          </a:prstGeom>
        </p:spPr>
      </p:pic>
      <p:cxnSp>
        <p:nvCxnSpPr>
          <p:cNvPr id="21" name="Straight Arrow Connector 20"/>
          <p:cNvCxnSpPr>
            <a:cxnSpLocks/>
          </p:cNvCxnSpPr>
          <p:nvPr/>
        </p:nvCxnSpPr>
        <p:spPr>
          <a:xfrm>
            <a:off x="4433290" y="3035769"/>
            <a:ext cx="159013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p:cNvSpPr txBox="1"/>
              <p:nvPr/>
            </p:nvSpPr>
            <p:spPr>
              <a:xfrm>
                <a:off x="3433366" y="5035286"/>
                <a:ext cx="3980688" cy="719749"/>
              </a:xfrm>
              <a:prstGeom prst="rect">
                <a:avLst/>
              </a:prstGeom>
              <a:noFill/>
              <a:ln>
                <a:noFill/>
              </a:ln>
            </p:spPr>
            <p:txBody>
              <a:bodyPr wrap="square" rtlCol="0">
                <a:spAutoFit/>
              </a:bodyPr>
              <a:lstStyle/>
              <a:p>
                <a:pPr/>
                <a14:m>
                  <m:oMathPara xmlns:m="http://schemas.openxmlformats.org/officeDocument/2006/math">
                    <m:oMathParaPr>
                      <m:jc m:val="left"/>
                    </m:oMathParaPr>
                    <m:oMath xmlns:m="http://schemas.openxmlformats.org/officeDocument/2006/math">
                      <m:r>
                        <a:rPr lang="en-US" i="1" smtClean="0">
                          <a:latin typeface="Cambria Math" panose="02040503050406030204" pitchFamily="18" charset="0"/>
                        </a:rPr>
                        <m:t>𝑃𝑂𝐷</m:t>
                      </m:r>
                      <m:d>
                        <m:dPr>
                          <m:ctrlPr>
                            <a:rPr lang="en-US" i="1">
                              <a:latin typeface="Cambria Math" panose="02040503050406030204" pitchFamily="18" charset="0"/>
                            </a:rPr>
                          </m:ctrlPr>
                        </m:dPr>
                        <m:e>
                          <m:r>
                            <a:rPr lang="en-US" b="0" i="1" smtClean="0">
                              <a:latin typeface="Cambria Math" panose="02040503050406030204" pitchFamily="18" charset="0"/>
                            </a:rPr>
                            <m:t>𝑎</m:t>
                          </m:r>
                        </m:e>
                      </m:d>
                      <m:r>
                        <a:rPr lang="en-US" i="1">
                          <a:latin typeface="Cambria Math" panose="02040503050406030204" pitchFamily="18" charset="0"/>
                        </a:rPr>
                        <m:t>=</m:t>
                      </m:r>
                      <m:r>
                        <m:rPr>
                          <m:sty m:val="p"/>
                        </m:rPr>
                        <a:rPr lang="en-US">
                          <a:latin typeface="Cambria Math" panose="02040503050406030204" pitchFamily="18" charset="0"/>
                        </a:rPr>
                        <m:t>Φ</m:t>
                      </m:r>
                      <m:d>
                        <m:dPr>
                          <m:ctrlPr>
                            <a:rPr lang="en-US" i="1">
                              <a:latin typeface="Cambria Math" panose="02040503050406030204" pitchFamily="18" charset="0"/>
                            </a:rPr>
                          </m:ctrlPr>
                        </m:dPr>
                        <m:e>
                          <m:r>
                            <a:rPr lang="en-US" b="0" i="1" smtClean="0">
                              <a:solidFill>
                                <a:srgbClr val="C00000"/>
                              </a:solidFill>
                              <a:latin typeface="Cambria Math" panose="02040503050406030204" pitchFamily="18" charset="0"/>
                            </a:rPr>
                            <m:t>𝑍</m:t>
                          </m:r>
                        </m:e>
                      </m:d>
                      <m:r>
                        <a:rPr lang="en-US" i="1">
                          <a:latin typeface="Cambria Math" panose="02040503050406030204" pitchFamily="18" charset="0"/>
                        </a:rPr>
                        <m:t>=</m:t>
                      </m:r>
                      <m:r>
                        <m:rPr>
                          <m:sty m:val="p"/>
                        </m:rPr>
                        <a:rPr lang="en-US">
                          <a:latin typeface="Cambria Math" panose="02040503050406030204" pitchFamily="18" charset="0"/>
                        </a:rPr>
                        <m:t>Φ</m:t>
                      </m:r>
                      <m:d>
                        <m:dPr>
                          <m:ctrlPr>
                            <a:rPr lang="en-US" i="1">
                              <a:latin typeface="Cambria Math" panose="02040503050406030204" pitchFamily="18" charset="0"/>
                            </a:rPr>
                          </m:ctrlPr>
                        </m:dPr>
                        <m:e>
                          <m:f>
                            <m:fPr>
                              <m:ctrlPr>
                                <a:rPr lang="en-US" i="1" dirty="0">
                                  <a:latin typeface="Cambria Math" panose="02040503050406030204" pitchFamily="18" charset="0"/>
                                </a:rPr>
                              </m:ctrlPr>
                            </m:fPr>
                            <m:num>
                              <m:r>
                                <a:rPr lang="en-US" i="1" dirty="0">
                                  <a:latin typeface="Cambria Math" panose="02040503050406030204" pitchFamily="18" charset="0"/>
                                </a:rPr>
                                <m:t>𝑓</m:t>
                              </m:r>
                              <m:d>
                                <m:dPr>
                                  <m:ctrlPr>
                                    <a:rPr lang="en-US" i="1" dirty="0">
                                      <a:latin typeface="Cambria Math" panose="02040503050406030204" pitchFamily="18" charset="0"/>
                                    </a:rPr>
                                  </m:ctrlPr>
                                </m:dPr>
                                <m:e>
                                  <m:r>
                                    <a:rPr lang="en-US" i="1" dirty="0">
                                      <a:solidFill>
                                        <a:srgbClr val="0000FF"/>
                                      </a:solidFill>
                                      <a:latin typeface="Cambria Math" panose="02040503050406030204" pitchFamily="18" charset="0"/>
                                    </a:rPr>
                                    <m:t>𝑎</m:t>
                                  </m:r>
                                </m:e>
                              </m:d>
                              <m:r>
                                <a:rPr lang="en-US" i="1" dirty="0">
                                  <a:solidFill>
                                    <a:srgbClr val="0000FF"/>
                                  </a:solidFill>
                                  <a:latin typeface="Cambria Math" panose="02040503050406030204" pitchFamily="18" charset="0"/>
                                </a:rPr>
                                <m:t>−</m:t>
                              </m:r>
                              <m:acc>
                                <m:accPr>
                                  <m:chr m:val="̂"/>
                                  <m:ctrlPr>
                                    <a:rPr lang="en-US" i="1" dirty="0">
                                      <a:latin typeface="Cambria Math" panose="02040503050406030204" pitchFamily="18" charset="0"/>
                                    </a:rPr>
                                  </m:ctrlPr>
                                </m:accPr>
                                <m:e>
                                  <m:sSub>
                                    <m:sSubPr>
                                      <m:ctrlPr>
                                        <a:rPr lang="en-US" i="1" dirty="0">
                                          <a:latin typeface="Cambria Math" panose="02040503050406030204" pitchFamily="18" charset="0"/>
                                        </a:rPr>
                                      </m:ctrlPr>
                                    </m:sSubPr>
                                    <m:e>
                                      <m:r>
                                        <a:rPr lang="en-US" i="1" dirty="0">
                                          <a:latin typeface="Cambria Math" panose="02040503050406030204" pitchFamily="18" charset="0"/>
                                        </a:rPr>
                                        <m:t>𝜇</m:t>
                                      </m:r>
                                    </m:e>
                                    <m:sub>
                                      <m:r>
                                        <a:rPr lang="en-US" i="1" dirty="0">
                                          <a:latin typeface="Cambria Math" panose="02040503050406030204" pitchFamily="18" charset="0"/>
                                        </a:rPr>
                                        <m:t>𝑝𝑜𝑑</m:t>
                                      </m:r>
                                    </m:sub>
                                  </m:sSub>
                                </m:e>
                              </m:acc>
                            </m:num>
                            <m:den>
                              <m:acc>
                                <m:accPr>
                                  <m:chr m:val="̂"/>
                                  <m:ctrlPr>
                                    <a:rPr lang="en-US" i="1" dirty="0">
                                      <a:latin typeface="Cambria Math" panose="02040503050406030204" pitchFamily="18" charset="0"/>
                                    </a:rPr>
                                  </m:ctrlPr>
                                </m:accPr>
                                <m:e>
                                  <m:sSub>
                                    <m:sSubPr>
                                      <m:ctrlPr>
                                        <a:rPr lang="en-US" i="1" dirty="0">
                                          <a:latin typeface="Cambria Math" panose="02040503050406030204" pitchFamily="18" charset="0"/>
                                        </a:rPr>
                                      </m:ctrlPr>
                                    </m:sSubPr>
                                    <m:e>
                                      <m:r>
                                        <a:rPr lang="en-US" i="1" dirty="0">
                                          <a:latin typeface="Cambria Math" panose="02040503050406030204" pitchFamily="18" charset="0"/>
                                        </a:rPr>
                                        <m:t>𝜎</m:t>
                                      </m:r>
                                    </m:e>
                                    <m:sub>
                                      <m:r>
                                        <a:rPr lang="en-US" i="1" dirty="0">
                                          <a:latin typeface="Cambria Math" panose="02040503050406030204" pitchFamily="18" charset="0"/>
                                        </a:rPr>
                                        <m:t>𝑝𝑜𝑑</m:t>
                                      </m:r>
                                    </m:sub>
                                  </m:sSub>
                                </m:e>
                              </m:acc>
                            </m:den>
                          </m:f>
                        </m:e>
                      </m:d>
                    </m:oMath>
                  </m:oMathPara>
                </a14:m>
                <a:endParaRPr lang="en-US" dirty="0"/>
              </a:p>
            </p:txBody>
          </p:sp>
        </mc:Choice>
        <mc:Fallback xmlns="">
          <p:sp>
            <p:nvSpPr>
              <p:cNvPr id="25" name="TextBox 24"/>
              <p:cNvSpPr txBox="1">
                <a:spLocks noRot="1" noChangeAspect="1" noMove="1" noResize="1" noEditPoints="1" noAdjustHandles="1" noChangeArrowheads="1" noChangeShapeType="1" noTextEdit="1"/>
              </p:cNvSpPr>
              <p:nvPr/>
            </p:nvSpPr>
            <p:spPr>
              <a:xfrm>
                <a:off x="3433366" y="5035286"/>
                <a:ext cx="3980688" cy="719749"/>
              </a:xfrm>
              <a:prstGeom prst="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1279126" y="4305531"/>
                <a:ext cx="9561657" cy="698909"/>
              </a:xfrm>
              <a:prstGeom prst="rect">
                <a:avLst/>
              </a:prstGeom>
              <a:noFill/>
              <a:ln>
                <a:noFill/>
              </a:ln>
            </p:spPr>
            <p:txBody>
              <a:bodyPr wrap="none" rtlCol="0">
                <a:spAutoFit/>
              </a:bodyPr>
              <a:lstStyle/>
              <a:p>
                <a:r>
                  <a:rPr lang="en-US" dirty="0">
                    <a:latin typeface="Cambria Math" panose="02040503050406030204" pitchFamily="18" charset="0"/>
                    <a:ea typeface="Cambria Math" panose="02040503050406030204" pitchFamily="18" charset="0"/>
                    <a:cs typeface="Times New Roman" panose="02020603050405020304" pitchFamily="18" charset="0"/>
                  </a:rPr>
                  <a:t>If</a:t>
                </a:r>
                <a:r>
                  <a:rPr lang="en-US"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a:t> </a:t>
                </a:r>
                <a14:m>
                  <m:oMath xmlns:m="http://schemas.openxmlformats.org/officeDocument/2006/math">
                    <m:acc>
                      <m:accPr>
                        <m:chr m:val="̂"/>
                        <m:ctrlPr>
                          <a:rPr lang="en-US"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accPr>
                      <m:e>
                        <m:r>
                          <a:rPr lang="en-US"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𝑦</m:t>
                        </m:r>
                        <m:r>
                          <a:rPr lang="en-US"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e>
                    </m:acc>
                    <m:r>
                      <a:rPr lang="en-US"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b="0" i="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is</m:t>
                    </m:r>
                    <m:r>
                      <a:rPr lang="en-US" b="0" i="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b="0" i="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distributed</m:t>
                    </m:r>
                    <m:r>
                      <a:rPr lang="en-US" b="0" i="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b="0" i="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as</m:t>
                    </m:r>
                    <m:r>
                      <a:rPr lang="en-US" b="0" i="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 </m:t>
                    </m:r>
                    <m:r>
                      <a:rPr lang="en-US" i="1" smtClean="0">
                        <a:solidFill>
                          <a:srgbClr val="FF0000"/>
                        </a:solidFill>
                        <a:latin typeface="Cambria Math" panose="02040503050406030204" pitchFamily="18" charset="0"/>
                        <a:ea typeface="Cambria Math" panose="02040503050406030204" pitchFamily="18" charset="0"/>
                      </a:rPr>
                      <m:t>𝑁</m:t>
                    </m:r>
                    <m:r>
                      <a:rPr lang="en-US" b="0" i="1" smtClean="0">
                        <a:solidFill>
                          <a:srgbClr val="FF0000"/>
                        </a:solidFill>
                        <a:latin typeface="Cambria Math" panose="02040503050406030204" pitchFamily="18" charset="0"/>
                        <a:ea typeface="Cambria Math" panose="02040503050406030204" pitchFamily="18" charset="0"/>
                      </a:rPr>
                      <m:t>𝑜𝑟𝑚𝑎𝑙</m:t>
                    </m:r>
                    <m:d>
                      <m:dPr>
                        <m:ctrlPr>
                          <a:rPr lang="en-US" i="1">
                            <a:solidFill>
                              <a:srgbClr val="FF0000"/>
                            </a:solidFill>
                            <a:latin typeface="Cambria Math" panose="02040503050406030204" pitchFamily="18" charset="0"/>
                            <a:ea typeface="Cambria Math" panose="02040503050406030204" pitchFamily="18" charset="0"/>
                          </a:rPr>
                        </m:ctrlPr>
                      </m:dPr>
                      <m:e>
                        <m:acc>
                          <m:accPr>
                            <m:chr m:val="̂"/>
                            <m:ctrlPr>
                              <a:rPr lang="en-US"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accPr>
                          <m:e>
                            <m:r>
                              <a:rPr lang="en-US" b="0" i="1">
                                <a:solidFill>
                                  <a:srgbClr val="FF0000"/>
                                </a:solidFill>
                                <a:latin typeface="Cambria Math" panose="02040503050406030204" pitchFamily="18" charset="0"/>
                                <a:ea typeface="Cambria Math" panose="02040503050406030204" pitchFamily="18" charset="0"/>
                              </a:rPr>
                              <m:t>𝜇</m:t>
                            </m:r>
                          </m:e>
                        </m:acc>
                        <m:r>
                          <a:rPr lang="en-US" b="0" i="1">
                            <a:solidFill>
                              <a:srgbClr val="FF0000"/>
                            </a:solidFill>
                            <a:latin typeface="Cambria Math" panose="02040503050406030204" pitchFamily="18" charset="0"/>
                            <a:ea typeface="Cambria Math" panose="02040503050406030204" pitchFamily="18" charset="0"/>
                          </a:rPr>
                          <m:t>,</m:t>
                        </m:r>
                        <m:sSup>
                          <m:sSupPr>
                            <m:ctrlPr>
                              <a:rPr lang="en-US" i="1" dirty="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sSupPr>
                          <m:e>
                            <m:sSub>
                              <m:sSubPr>
                                <m:ctrlPr>
                                  <a:rPr lang="en-US" b="0" i="1" dirty="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sSubPr>
                              <m:e>
                                <m:acc>
                                  <m:accPr>
                                    <m:chr m:val="̂"/>
                                    <m:ctrlPr>
                                      <a:rPr lang="en-US" b="0" i="1" dirty="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accPr>
                                  <m:e>
                                    <m:r>
                                      <a:rPr lang="en-US" b="0" i="1" dirty="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𝜎</m:t>
                                    </m:r>
                                  </m:e>
                                </m:acc>
                              </m:e>
                              <m:sub>
                                <m:r>
                                  <a:rPr lang="en-US" b="0" i="1" dirty="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𝜀</m:t>
                                </m:r>
                              </m:sub>
                            </m:sSub>
                          </m:e>
                          <m:sup>
                            <m:r>
                              <a:rPr lang="en-US" b="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2</m:t>
                            </m:r>
                          </m:sup>
                        </m:sSup>
                      </m:e>
                    </m:d>
                    <m:r>
                      <a:rPr lang="en-US" b="0" i="0" smtClean="0">
                        <a:solidFill>
                          <a:schemeClr val="tx1"/>
                        </a:solidFill>
                        <a:latin typeface="Cambria Math" panose="02040503050406030204" pitchFamily="18" charset="0"/>
                        <a:ea typeface="Cambria Math" panose="02040503050406030204" pitchFamily="18" charset="0"/>
                      </a:rPr>
                      <m:t>, </m:t>
                    </m:r>
                    <m:r>
                      <m:rPr>
                        <m:sty m:val="p"/>
                      </m:rPr>
                      <a:rPr lang="en-US" b="0" i="0" smtClean="0">
                        <a:solidFill>
                          <a:schemeClr val="tx1"/>
                        </a:solidFill>
                        <a:latin typeface="Cambria Math" panose="02040503050406030204" pitchFamily="18" charset="0"/>
                        <a:ea typeface="Cambria Math" panose="02040503050406030204" pitchFamily="18" charset="0"/>
                      </a:rPr>
                      <m:t>then</m:t>
                    </m:r>
                    <m:r>
                      <a:rPr lang="en-US" b="0" i="0" smtClean="0">
                        <a:solidFill>
                          <a:schemeClr val="tx1"/>
                        </a:solidFill>
                        <a:latin typeface="Cambria Math" panose="02040503050406030204" pitchFamily="18" charset="0"/>
                        <a:ea typeface="Cambria Math" panose="02040503050406030204" pitchFamily="18" charset="0"/>
                      </a:rPr>
                      <m:t> </m:t>
                    </m:r>
                    <m:r>
                      <a:rPr lang="en-US" i="1">
                        <a:solidFill>
                          <a:srgbClr val="C00000"/>
                        </a:solidFill>
                        <a:latin typeface="Cambria Math" panose="02040503050406030204" pitchFamily="18" charset="0"/>
                      </a:rPr>
                      <m:t>𝑍</m:t>
                    </m:r>
                    <m:r>
                      <a:rPr lang="en-US" i="1">
                        <a:latin typeface="Cambria Math" panose="02040503050406030204" pitchFamily="18" charset="0"/>
                      </a:rPr>
                      <m:t>=</m:t>
                    </m:r>
                    <m:r>
                      <a:rPr lang="en-US" i="1" dirty="0">
                        <a:latin typeface="Cambria Math" panose="02040503050406030204" pitchFamily="18" charset="0"/>
                      </a:rPr>
                      <m:t>(</m:t>
                    </m:r>
                    <m:acc>
                      <m:accPr>
                        <m:chr m:val="̂"/>
                        <m:ctrlPr>
                          <a:rPr lang="en-US" i="1" dirty="0">
                            <a:solidFill>
                              <a:srgbClr val="FF0000"/>
                            </a:solidFill>
                            <a:latin typeface="Cambria Math" panose="02040503050406030204" pitchFamily="18" charset="0"/>
                          </a:rPr>
                        </m:ctrlPr>
                      </m:accPr>
                      <m:e>
                        <m:sSup>
                          <m:sSupPr>
                            <m:ctrlPr>
                              <a:rPr lang="en-US" i="1" dirty="0">
                                <a:solidFill>
                                  <a:srgbClr val="FF0000"/>
                                </a:solidFill>
                                <a:latin typeface="Cambria Math" panose="02040503050406030204" pitchFamily="18" charset="0"/>
                              </a:rPr>
                            </m:ctrlPr>
                          </m:sSupPr>
                          <m:e>
                            <m:r>
                              <a:rPr lang="en-US" i="1" dirty="0">
                                <a:solidFill>
                                  <a:srgbClr val="FF0000"/>
                                </a:solidFill>
                                <a:latin typeface="Cambria Math" panose="02040503050406030204" pitchFamily="18" charset="0"/>
                              </a:rPr>
                              <m:t>𝑦</m:t>
                            </m:r>
                          </m:e>
                          <m:sup>
                            <m:r>
                              <a:rPr lang="en-US" i="1" dirty="0">
                                <a:solidFill>
                                  <a:srgbClr val="FF0000"/>
                                </a:solidFill>
                                <a:latin typeface="Cambria Math" panose="02040503050406030204" pitchFamily="18" charset="0"/>
                              </a:rPr>
                              <m:t>′</m:t>
                            </m:r>
                          </m:sup>
                        </m:sSup>
                      </m:e>
                    </m:acc>
                    <m:r>
                      <a:rPr lang="en-US" i="1" dirty="0">
                        <a:latin typeface="Cambria Math" panose="02040503050406030204" pitchFamily="18" charset="0"/>
                      </a:rPr>
                      <m:t>−</m:t>
                    </m:r>
                    <m:r>
                      <a:rPr lang="en-US" i="1" dirty="0">
                        <a:latin typeface="Cambria Math" panose="02040503050406030204" pitchFamily="18" charset="0"/>
                      </a:rPr>
                      <m:t>𝜇</m:t>
                    </m:r>
                    <m:r>
                      <a:rPr lang="en-US" i="1" dirty="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𝜀</m:t>
                        </m:r>
                      </m:sub>
                    </m:sSub>
                  </m:oMath>
                </a14:m>
                <a:r>
                  <a:rPr lang="en-US" b="1" dirty="0">
                    <a:solidFill>
                      <a:schemeClr val="tx1"/>
                    </a:solidFill>
                    <a:latin typeface="Cambria Math" panose="02040503050406030204" pitchFamily="18" charset="0"/>
                    <a:ea typeface="Cambria Math" panose="02040503050406030204" pitchFamily="18" charset="0"/>
                    <a:cs typeface="Arial" panose="020B0604020202020204" pitchFamily="34" charset="0"/>
                  </a:rPr>
                  <a:t> </a:t>
                </a:r>
                <a:r>
                  <a:rPr lang="en-US" dirty="0">
                    <a:solidFill>
                      <a:schemeClr val="tx1"/>
                    </a:solidFill>
                    <a:latin typeface="Cambria Math" panose="02040503050406030204" pitchFamily="18" charset="0"/>
                    <a:ea typeface="Cambria Math" panose="02040503050406030204" pitchFamily="18" charset="0"/>
                    <a:cs typeface="Arial" panose="020B0604020202020204" pitchFamily="34" charset="0"/>
                  </a:rPr>
                  <a:t>is distributed as a </a:t>
                </a:r>
                <a:r>
                  <a:rPr lang="en-US" i="1" dirty="0">
                    <a:solidFill>
                      <a:srgbClr val="B3282D"/>
                    </a:solidFill>
                    <a:latin typeface="Cambria Math" panose="02040503050406030204" pitchFamily="18" charset="0"/>
                    <a:ea typeface="Cambria Math" panose="02040503050406030204" pitchFamily="18" charset="0"/>
                    <a:cs typeface="Arial" panose="020B0604020202020204" pitchFamily="34" charset="0"/>
                  </a:rPr>
                  <a:t>Standard Normal</a:t>
                </a:r>
                <a:r>
                  <a:rPr lang="en-US" dirty="0">
                    <a:solidFill>
                      <a:schemeClr val="tx1"/>
                    </a:solidFill>
                    <a:latin typeface="Cambria Math" panose="02040503050406030204" pitchFamily="18" charset="0"/>
                    <a:ea typeface="Cambria Math" panose="02040503050406030204" pitchFamily="18" charset="0"/>
                    <a:cs typeface="Arial" panose="020B0604020202020204" pitchFamily="34" charset="0"/>
                  </a:rPr>
                  <a:t>.</a:t>
                </a:r>
              </a:p>
              <a:p>
                <a:r>
                  <a:rPr lang="en-US" dirty="0">
                    <a:latin typeface="Cambria Math" panose="02040503050406030204" pitchFamily="18" charset="0"/>
                    <a:ea typeface="Cambria Math" panose="02040503050406030204" pitchFamily="18" charset="0"/>
                    <a:cs typeface="Arial" panose="020B0604020202020204" pitchFamily="34" charset="0"/>
                  </a:rPr>
                  <a:t>The cumulative distribution function of </a:t>
                </a:r>
                <a14:m>
                  <m:oMath xmlns:m="http://schemas.openxmlformats.org/officeDocument/2006/math">
                    <m:r>
                      <a:rPr lang="en-US" b="0" i="1">
                        <a:solidFill>
                          <a:srgbClr val="C00000"/>
                        </a:solidFill>
                        <a:latin typeface="Cambria Math" panose="02040503050406030204" pitchFamily="18" charset="0"/>
                        <a:ea typeface="Cambria Math" panose="02040503050406030204" pitchFamily="18" charset="0"/>
                      </a:rPr>
                      <m:t>𝑍</m:t>
                    </m:r>
                  </m:oMath>
                </a14:m>
                <a:r>
                  <a:rPr lang="en-US" dirty="0">
                    <a:solidFill>
                      <a:schemeClr val="tx1"/>
                    </a:solidFill>
                    <a:latin typeface="Cambria Math" panose="02040503050406030204" pitchFamily="18" charset="0"/>
                    <a:ea typeface="Cambria Math" panose="02040503050406030204" pitchFamily="18" charset="0"/>
                    <a:cs typeface="Arial" panose="020B0604020202020204" pitchFamily="34" charset="0"/>
                  </a:rPr>
                  <a:t> is the Probability of Detection Curve.</a:t>
                </a:r>
              </a:p>
            </p:txBody>
          </p:sp>
        </mc:Choice>
        <mc:Fallback xmlns="">
          <p:sp>
            <p:nvSpPr>
              <p:cNvPr id="27" name="TextBox 26"/>
              <p:cNvSpPr txBox="1">
                <a:spLocks noRot="1" noChangeAspect="1" noMove="1" noResize="1" noEditPoints="1" noAdjustHandles="1" noChangeArrowheads="1" noChangeShapeType="1" noTextEdit="1"/>
              </p:cNvSpPr>
              <p:nvPr/>
            </p:nvSpPr>
            <p:spPr>
              <a:xfrm>
                <a:off x="1279126" y="4305531"/>
                <a:ext cx="9561657" cy="698909"/>
              </a:xfrm>
              <a:prstGeom prst="rect">
                <a:avLst/>
              </a:prstGeom>
              <a:blipFill>
                <a:blip r:embed="rId4"/>
                <a:stretch>
                  <a:fillRect l="-574" b="-12174"/>
                </a:stretch>
              </a:blipFill>
              <a:ln>
                <a:noFill/>
              </a:ln>
            </p:spPr>
            <p:txBody>
              <a:bodyPr/>
              <a:lstStyle/>
              <a:p>
                <a:r>
                  <a:rPr lang="en-US">
                    <a:noFill/>
                  </a:rPr>
                  <a:t> </a:t>
                </a:r>
              </a:p>
            </p:txBody>
          </p:sp>
        </mc:Fallback>
      </mc:AlternateContent>
      <p:sp>
        <p:nvSpPr>
          <p:cNvPr id="28" name="TextBox 27"/>
          <p:cNvSpPr txBox="1"/>
          <p:nvPr/>
        </p:nvSpPr>
        <p:spPr>
          <a:xfrm>
            <a:off x="1259584" y="5668586"/>
            <a:ext cx="4668266" cy="369332"/>
          </a:xfrm>
          <a:prstGeom prst="rect">
            <a:avLst/>
          </a:prstGeom>
          <a:noFill/>
        </p:spPr>
        <p:txBody>
          <a:bodyPr wrap="none" rtlCol="0">
            <a:spAutoFit/>
          </a:bodyPr>
          <a:lstStyle/>
          <a:p>
            <a:r>
              <a:rPr lang="en-US" dirty="0">
                <a:latin typeface="Cambria Math" panose="02040503050406030204" pitchFamily="18" charset="0"/>
                <a:ea typeface="Cambria Math" panose="02040503050406030204" pitchFamily="18" charset="0"/>
              </a:rPr>
              <a:t>To get the values on the curve, just solve for </a:t>
            </a:r>
            <a:r>
              <a:rPr lang="en-US" dirty="0">
                <a:solidFill>
                  <a:srgbClr val="0000FF"/>
                </a:solidFill>
                <a:latin typeface="Cambria Math" panose="02040503050406030204" pitchFamily="18" charset="0"/>
                <a:ea typeface="Cambria Math" panose="02040503050406030204" pitchFamily="18" charset="0"/>
              </a:rPr>
              <a:t>a</a:t>
            </a:r>
            <a:r>
              <a:rPr lang="en-US" dirty="0">
                <a:latin typeface="Cambria Math" panose="02040503050406030204" pitchFamily="18" charset="0"/>
                <a:ea typeface="Cambria Math" panose="02040503050406030204" pitchFamily="18" charset="0"/>
              </a:rPr>
              <a:t>.</a:t>
            </a:r>
          </a:p>
        </p:txBody>
      </p:sp>
      <mc:AlternateContent xmlns:mc="http://schemas.openxmlformats.org/markup-compatibility/2006" xmlns:a14="http://schemas.microsoft.com/office/drawing/2010/main">
        <mc:Choice Requires="a14">
          <p:sp>
            <p:nvSpPr>
              <p:cNvPr id="29" name="Rectangle 28"/>
              <p:cNvSpPr/>
              <p:nvPr/>
            </p:nvSpPr>
            <p:spPr>
              <a:xfrm>
                <a:off x="1729946" y="6005967"/>
                <a:ext cx="8633254" cy="41049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FF"/>
                              </a:solidFill>
                              <a:latin typeface="Cambria Math" panose="02040503050406030204" pitchFamily="18" charset="0"/>
                            </a:rPr>
                          </m:ctrlPr>
                        </m:sSubPr>
                        <m:e>
                          <m:r>
                            <a:rPr lang="en-US" b="0" i="1" smtClean="0">
                              <a:solidFill>
                                <a:srgbClr val="0000FF"/>
                              </a:solidFill>
                              <a:latin typeface="Cambria Math" panose="02040503050406030204" pitchFamily="18" charset="0"/>
                            </a:rPr>
                            <m:t>𝑎</m:t>
                          </m:r>
                        </m:e>
                        <m:sub>
                          <m:r>
                            <a:rPr lang="en-US" b="0" i="1" smtClean="0">
                              <a:solidFill>
                                <a:srgbClr val="0000FF"/>
                              </a:solidFill>
                              <a:latin typeface="Cambria Math" panose="02040503050406030204" pitchFamily="18" charset="0"/>
                            </a:rPr>
                            <m:t>𝑝</m:t>
                          </m:r>
                        </m:sub>
                      </m:sSub>
                      <m:r>
                        <a:rPr lang="en-US" i="1">
                          <a:latin typeface="Cambria Math" panose="02040503050406030204" pitchFamily="18" charset="0"/>
                        </a:rPr>
                        <m:t>=</m:t>
                      </m:r>
                      <m:sSup>
                        <m:sSupPr>
                          <m:ctrlPr>
                            <a:rPr lang="en-US" i="1">
                              <a:latin typeface="Cambria Math" panose="02040503050406030204" pitchFamily="18" charset="0"/>
                            </a:rPr>
                          </m:ctrlPr>
                        </m:sSupPr>
                        <m:e>
                          <m:r>
                            <m:rPr>
                              <m:sty m:val="p"/>
                            </m:rPr>
                            <a:rPr lang="en-US">
                              <a:latin typeface="Cambria Math" panose="02040503050406030204" pitchFamily="18" charset="0"/>
                            </a:rPr>
                            <m:t>Φ</m:t>
                          </m:r>
                        </m:e>
                        <m:sup>
                          <m:r>
                            <a:rPr lang="en-US" i="1">
                              <a:latin typeface="Cambria Math" panose="02040503050406030204" pitchFamily="18" charset="0"/>
                            </a:rPr>
                            <m:t>−1</m:t>
                          </m:r>
                        </m:sup>
                      </m:sSup>
                      <m:d>
                        <m:dPr>
                          <m:ctrlPr>
                            <a:rPr lang="en-US" i="1">
                              <a:latin typeface="Cambria Math" panose="02040503050406030204" pitchFamily="18" charset="0"/>
                            </a:rPr>
                          </m:ctrlPr>
                        </m:dPr>
                        <m:e>
                          <m:r>
                            <a:rPr lang="en-US" i="1">
                              <a:latin typeface="Cambria Math" panose="02040503050406030204" pitchFamily="18" charset="0"/>
                            </a:rPr>
                            <m:t>𝑃𝑂𝐷</m:t>
                          </m:r>
                          <m:d>
                            <m:dPr>
                              <m:ctrlPr>
                                <a:rPr lang="en-US" i="1">
                                  <a:latin typeface="Cambria Math" panose="02040503050406030204" pitchFamily="18" charset="0"/>
                                </a:rPr>
                              </m:ctrlPr>
                            </m:dPr>
                            <m:e>
                              <m:r>
                                <a:rPr lang="en-US" i="1">
                                  <a:solidFill>
                                    <a:srgbClr val="0000FF"/>
                                  </a:solidFill>
                                  <a:latin typeface="Cambria Math" panose="02040503050406030204" pitchFamily="18" charset="0"/>
                                </a:rPr>
                                <m:t>𝑎</m:t>
                              </m:r>
                            </m:e>
                          </m:d>
                        </m:e>
                      </m:d>
                      <m:acc>
                        <m:accPr>
                          <m:chr m:val="̂"/>
                          <m:ctrlPr>
                            <a:rPr lang="en-US" i="1" dirty="0">
                              <a:latin typeface="Cambria Math" panose="02040503050406030204" pitchFamily="18" charset="0"/>
                            </a:rPr>
                          </m:ctrlPr>
                        </m:accPr>
                        <m:e>
                          <m:sSub>
                            <m:sSubPr>
                              <m:ctrlPr>
                                <a:rPr lang="en-US" i="1" dirty="0">
                                  <a:latin typeface="Cambria Math" panose="02040503050406030204" pitchFamily="18" charset="0"/>
                                </a:rPr>
                              </m:ctrlPr>
                            </m:sSubPr>
                            <m:e>
                              <m:r>
                                <a:rPr lang="en-US" i="1" dirty="0">
                                  <a:latin typeface="Cambria Math" panose="02040503050406030204" pitchFamily="18" charset="0"/>
                                </a:rPr>
                                <m:t>𝜎</m:t>
                              </m:r>
                            </m:e>
                            <m:sub>
                              <m:r>
                                <a:rPr lang="en-US" i="1" dirty="0">
                                  <a:latin typeface="Cambria Math" panose="02040503050406030204" pitchFamily="18" charset="0"/>
                                </a:rPr>
                                <m:t>𝑝𝑜𝑑</m:t>
                              </m:r>
                            </m:sub>
                          </m:sSub>
                        </m:e>
                      </m:acc>
                      <m:r>
                        <a:rPr lang="en-US" i="1" dirty="0">
                          <a:latin typeface="Cambria Math" panose="02040503050406030204" pitchFamily="18" charset="0"/>
                        </a:rPr>
                        <m:t>+</m:t>
                      </m:r>
                      <m:acc>
                        <m:accPr>
                          <m:chr m:val="̂"/>
                          <m:ctrlPr>
                            <a:rPr lang="en-US" i="1" dirty="0">
                              <a:latin typeface="Cambria Math" panose="02040503050406030204" pitchFamily="18" charset="0"/>
                            </a:rPr>
                          </m:ctrlPr>
                        </m:accPr>
                        <m:e>
                          <m:sSub>
                            <m:sSubPr>
                              <m:ctrlPr>
                                <a:rPr lang="en-US" i="1" dirty="0">
                                  <a:latin typeface="Cambria Math" panose="02040503050406030204" pitchFamily="18" charset="0"/>
                                </a:rPr>
                              </m:ctrlPr>
                            </m:sSubPr>
                            <m:e>
                              <m:r>
                                <a:rPr lang="en-US" i="1" dirty="0">
                                  <a:latin typeface="Cambria Math" panose="02040503050406030204" pitchFamily="18" charset="0"/>
                                </a:rPr>
                                <m:t>𝜇</m:t>
                              </m:r>
                            </m:e>
                            <m:sub>
                              <m:r>
                                <a:rPr lang="en-US" i="1" dirty="0">
                                  <a:latin typeface="Cambria Math" panose="02040503050406030204" pitchFamily="18" charset="0"/>
                                </a:rPr>
                                <m:t>𝑝𝑜𝑑</m:t>
                              </m:r>
                            </m:sub>
                          </m:sSub>
                        </m:e>
                      </m:acc>
                      <m:r>
                        <a:rPr lang="en-US" b="0" i="1" dirty="0" smtClean="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b="0" i="1" smtClean="0">
                              <a:latin typeface="Cambria Math" panose="02040503050406030204" pitchFamily="18" charset="0"/>
                            </a:rPr>
                            <m:t>𝑝</m:t>
                          </m:r>
                        </m:sub>
                      </m:sSub>
                      <m:acc>
                        <m:accPr>
                          <m:chr m:val="̂"/>
                          <m:ctrlPr>
                            <a:rPr lang="en-US" i="1" dirty="0">
                              <a:latin typeface="Cambria Math" panose="02040503050406030204" pitchFamily="18" charset="0"/>
                            </a:rPr>
                          </m:ctrlPr>
                        </m:accPr>
                        <m:e>
                          <m:sSub>
                            <m:sSubPr>
                              <m:ctrlPr>
                                <a:rPr lang="en-US" i="1" dirty="0">
                                  <a:latin typeface="Cambria Math" panose="02040503050406030204" pitchFamily="18" charset="0"/>
                                </a:rPr>
                              </m:ctrlPr>
                            </m:sSubPr>
                            <m:e>
                              <m:r>
                                <a:rPr lang="en-US" i="1" dirty="0">
                                  <a:latin typeface="Cambria Math" panose="02040503050406030204" pitchFamily="18" charset="0"/>
                                </a:rPr>
                                <m:t>𝜎</m:t>
                              </m:r>
                            </m:e>
                            <m:sub>
                              <m:r>
                                <a:rPr lang="en-US" i="1" dirty="0">
                                  <a:latin typeface="Cambria Math" panose="02040503050406030204" pitchFamily="18" charset="0"/>
                                </a:rPr>
                                <m:t>𝑝𝑜𝑑</m:t>
                              </m:r>
                            </m:sub>
                          </m:sSub>
                        </m:e>
                      </m:acc>
                      <m:r>
                        <a:rPr lang="en-US" i="1" dirty="0">
                          <a:latin typeface="Cambria Math" panose="02040503050406030204" pitchFamily="18" charset="0"/>
                        </a:rPr>
                        <m:t>+</m:t>
                      </m:r>
                      <m:acc>
                        <m:accPr>
                          <m:chr m:val="̂"/>
                          <m:ctrlPr>
                            <a:rPr lang="en-US" i="1" dirty="0">
                              <a:latin typeface="Cambria Math" panose="02040503050406030204" pitchFamily="18" charset="0"/>
                            </a:rPr>
                          </m:ctrlPr>
                        </m:accPr>
                        <m:e>
                          <m:sSub>
                            <m:sSubPr>
                              <m:ctrlPr>
                                <a:rPr lang="en-US" i="1" dirty="0">
                                  <a:latin typeface="Cambria Math" panose="02040503050406030204" pitchFamily="18" charset="0"/>
                                </a:rPr>
                              </m:ctrlPr>
                            </m:sSubPr>
                            <m:e>
                              <m:r>
                                <a:rPr lang="en-US" i="1" dirty="0">
                                  <a:latin typeface="Cambria Math" panose="02040503050406030204" pitchFamily="18" charset="0"/>
                                </a:rPr>
                                <m:t>𝜇</m:t>
                              </m:r>
                            </m:e>
                            <m:sub>
                              <m:r>
                                <a:rPr lang="en-US" i="1" dirty="0">
                                  <a:latin typeface="Cambria Math" panose="02040503050406030204" pitchFamily="18" charset="0"/>
                                </a:rPr>
                                <m:t>𝑝𝑜𝑑</m:t>
                              </m:r>
                            </m:sub>
                          </m:sSub>
                        </m:e>
                      </m:acc>
                      <m:r>
                        <a:rPr lang="en-US" b="0" i="1" dirty="0" smtClean="0">
                          <a:latin typeface="Cambria Math" panose="02040503050406030204" pitchFamily="18" charset="0"/>
                        </a:rPr>
                        <m:t> </m:t>
                      </m:r>
                      <m:r>
                        <a:rPr lang="en-US" b="0" i="0" dirty="0" smtClean="0">
                          <a:latin typeface="Cambria Math" panose="02040503050406030204" pitchFamily="18" charset="0"/>
                        </a:rPr>
                        <m:t>        </m:t>
                      </m:r>
                      <m:r>
                        <m:rPr>
                          <m:sty m:val="p"/>
                        </m:rPr>
                        <a:rPr lang="en-US" b="0" i="0" dirty="0" smtClean="0">
                          <a:latin typeface="Cambria Math" panose="02040503050406030204" pitchFamily="18" charset="0"/>
                        </a:rPr>
                        <m:t>where</m:t>
                      </m:r>
                      <m:r>
                        <a:rPr lang="en-US" b="0" i="0" dirty="0" smtClean="0">
                          <a:latin typeface="Cambria Math" panose="02040503050406030204" pitchFamily="18" charset="0"/>
                        </a:rPr>
                        <m:t> </m:t>
                      </m:r>
                      <m:r>
                        <a:rPr lang="en-US" b="0" i="1" dirty="0" smtClean="0">
                          <a:solidFill>
                            <a:srgbClr val="0000FF"/>
                          </a:solidFill>
                          <a:latin typeface="Cambria Math" panose="02040503050406030204" pitchFamily="18" charset="0"/>
                        </a:rPr>
                        <m:t>𝑝</m:t>
                      </m:r>
                      <m:r>
                        <a:rPr lang="en-US" b="0" i="0" dirty="0" smtClean="0">
                          <a:latin typeface="Cambria Math" panose="02040503050406030204" pitchFamily="18" charset="0"/>
                        </a:rPr>
                        <m:t> </m:t>
                      </m:r>
                      <m:r>
                        <m:rPr>
                          <m:sty m:val="p"/>
                        </m:rPr>
                        <a:rPr lang="en-US" b="0" i="0" dirty="0" smtClean="0">
                          <a:latin typeface="Cambria Math" panose="02040503050406030204" pitchFamily="18" charset="0"/>
                        </a:rPr>
                        <m:t>is</m:t>
                      </m:r>
                      <m:r>
                        <a:rPr lang="en-US" b="0" i="0" dirty="0" smtClean="0">
                          <a:latin typeface="Cambria Math" panose="02040503050406030204" pitchFamily="18" charset="0"/>
                        </a:rPr>
                        <m:t> </m:t>
                      </m:r>
                      <m:r>
                        <m:rPr>
                          <m:sty m:val="p"/>
                        </m:rPr>
                        <a:rPr lang="en-US" b="0" i="0" dirty="0" smtClean="0">
                          <a:latin typeface="Cambria Math" panose="02040503050406030204" pitchFamily="18" charset="0"/>
                        </a:rPr>
                        <m:t>the</m:t>
                      </m:r>
                      <m:r>
                        <a:rPr lang="en-US" b="0" i="0" dirty="0" smtClean="0">
                          <a:latin typeface="Cambria Math" panose="02040503050406030204" pitchFamily="18" charset="0"/>
                        </a:rPr>
                        <m:t> </m:t>
                      </m:r>
                      <m:r>
                        <m:rPr>
                          <m:sty m:val="p"/>
                        </m:rPr>
                        <a:rPr lang="en-US" b="0" i="0" dirty="0" smtClean="0">
                          <a:latin typeface="Cambria Math" panose="02040503050406030204" pitchFamily="18" charset="0"/>
                        </a:rPr>
                        <m:t>probability</m:t>
                      </m:r>
                    </m:oMath>
                  </m:oMathPara>
                </a14:m>
                <a:endParaRPr lang="en-US" dirty="0"/>
              </a:p>
            </p:txBody>
          </p:sp>
        </mc:Choice>
        <mc:Fallback xmlns="">
          <p:sp>
            <p:nvSpPr>
              <p:cNvPr id="29" name="Rectangle 28"/>
              <p:cNvSpPr>
                <a:spLocks noRot="1" noChangeAspect="1" noMove="1" noResize="1" noEditPoints="1" noAdjustHandles="1" noChangeArrowheads="1" noChangeShapeType="1" noTextEdit="1"/>
              </p:cNvSpPr>
              <p:nvPr/>
            </p:nvSpPr>
            <p:spPr>
              <a:xfrm>
                <a:off x="1729946" y="6005967"/>
                <a:ext cx="8633254" cy="410497"/>
              </a:xfrm>
              <a:prstGeom prst="rect">
                <a:avLst/>
              </a:prstGeom>
              <a:blipFill>
                <a:blip r:embed="rId5"/>
                <a:stretch>
                  <a:fillRect b="-7353"/>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9EA922C4-D0F1-0D53-9CBB-29A2219478BD}"/>
              </a:ext>
            </a:extLst>
          </p:cNvPr>
          <p:cNvGrpSpPr/>
          <p:nvPr/>
        </p:nvGrpSpPr>
        <p:grpSpPr>
          <a:xfrm>
            <a:off x="6023430" y="1657433"/>
            <a:ext cx="5486460" cy="2641337"/>
            <a:chOff x="5114287" y="3696755"/>
            <a:chExt cx="5932401" cy="2870953"/>
          </a:xfrm>
        </p:grpSpPr>
        <p:grpSp>
          <p:nvGrpSpPr>
            <p:cNvPr id="4" name="Group 3">
              <a:extLst>
                <a:ext uri="{FF2B5EF4-FFF2-40B4-BE49-F238E27FC236}">
                  <a16:creationId xmlns:a16="http://schemas.microsoft.com/office/drawing/2014/main" id="{6E0E4CF6-2C41-E8EA-6B00-F012129FCC9F}"/>
                </a:ext>
              </a:extLst>
            </p:cNvPr>
            <p:cNvGrpSpPr/>
            <p:nvPr/>
          </p:nvGrpSpPr>
          <p:grpSpPr>
            <a:xfrm>
              <a:off x="5114287" y="3696755"/>
              <a:ext cx="5932401" cy="2870953"/>
              <a:chOff x="5114287" y="3696755"/>
              <a:chExt cx="5932401" cy="2870953"/>
            </a:xfrm>
          </p:grpSpPr>
          <p:grpSp>
            <p:nvGrpSpPr>
              <p:cNvPr id="6" name="Group 5">
                <a:extLst>
                  <a:ext uri="{FF2B5EF4-FFF2-40B4-BE49-F238E27FC236}">
                    <a16:creationId xmlns:a16="http://schemas.microsoft.com/office/drawing/2014/main" id="{9EDBBECD-8C98-2986-15E3-A82CF14F40DE}"/>
                  </a:ext>
                </a:extLst>
              </p:cNvPr>
              <p:cNvGrpSpPr/>
              <p:nvPr/>
            </p:nvGrpSpPr>
            <p:grpSpPr>
              <a:xfrm>
                <a:off x="5114287" y="3696755"/>
                <a:ext cx="5932401" cy="2716650"/>
                <a:chOff x="628650" y="1287312"/>
                <a:chExt cx="8375385" cy="3783672"/>
              </a:xfrm>
            </p:grpSpPr>
            <p:pic>
              <p:nvPicPr>
                <p:cNvPr id="8" name="Picture 8">
                  <a:extLst>
                    <a:ext uri="{FF2B5EF4-FFF2-40B4-BE49-F238E27FC236}">
                      <a16:creationId xmlns:a16="http://schemas.microsoft.com/office/drawing/2014/main" id="{022CFD55-4007-5335-E350-892AE7FF75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650" y="1366927"/>
                  <a:ext cx="5184791" cy="370405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8DEAF50-D6CB-36E1-9549-FA52DC3B023B}"/>
                    </a:ext>
                  </a:extLst>
                </p:cNvPr>
                <p:cNvSpPr txBox="1"/>
                <p:nvPr/>
              </p:nvSpPr>
              <p:spPr>
                <a:xfrm>
                  <a:off x="6280953" y="1287312"/>
                  <a:ext cx="2723082" cy="292064"/>
                </a:xfrm>
                <a:prstGeom prst="rect">
                  <a:avLst/>
                </a:prstGeom>
                <a:noFill/>
              </p:spPr>
              <p:txBody>
                <a:bodyPr wrap="none" rtlCol="0">
                  <a:spAutoFit/>
                </a:bodyPr>
                <a:lstStyle/>
                <a:p>
                  <a:r>
                    <a:rPr lang="en-US" sz="1400" dirty="0">
                      <a:solidFill>
                        <a:srgbClr val="0000FF"/>
                      </a:solidFill>
                    </a:rPr>
                    <a:t>Probability of Detection Curve</a:t>
                  </a:r>
                </a:p>
              </p:txBody>
            </p:sp>
            <p:cxnSp>
              <p:nvCxnSpPr>
                <p:cNvPr id="10" name="Straight Arrow Connector 9">
                  <a:extLst>
                    <a:ext uri="{FF2B5EF4-FFF2-40B4-BE49-F238E27FC236}">
                      <a16:creationId xmlns:a16="http://schemas.microsoft.com/office/drawing/2014/main" id="{71658965-DE9E-7EBC-2D85-66AD41B0BF7A}"/>
                    </a:ext>
                  </a:extLst>
                </p:cNvPr>
                <p:cNvCxnSpPr>
                  <a:cxnSpLocks/>
                  <a:stCxn id="9" idx="1"/>
                </p:cNvCxnSpPr>
                <p:nvPr/>
              </p:nvCxnSpPr>
              <p:spPr>
                <a:xfrm flipH="1">
                  <a:off x="5552627" y="1441201"/>
                  <a:ext cx="728326" cy="150984"/>
                </a:xfrm>
                <a:prstGeom prst="straightConnector1">
                  <a:avLst/>
                </a:prstGeom>
                <a:ln>
                  <a:solidFill>
                    <a:srgbClr val="0000FF"/>
                  </a:solidFill>
                  <a:tailEnd type="triangle"/>
                </a:ln>
              </p:spPr>
              <p:style>
                <a:lnRef idx="1">
                  <a:schemeClr val="dk1"/>
                </a:lnRef>
                <a:fillRef idx="0">
                  <a:schemeClr val="dk1"/>
                </a:fillRef>
                <a:effectRef idx="0">
                  <a:schemeClr val="dk1"/>
                </a:effectRef>
                <a:fontRef idx="minor">
                  <a:schemeClr val="tx1"/>
                </a:fontRef>
              </p:style>
            </p:cxnSp>
          </p:grpSp>
          <p:sp>
            <p:nvSpPr>
              <p:cNvPr id="7" name="TextBox 6">
                <a:extLst>
                  <a:ext uri="{FF2B5EF4-FFF2-40B4-BE49-F238E27FC236}">
                    <a16:creationId xmlns:a16="http://schemas.microsoft.com/office/drawing/2014/main" id="{26CBBC29-215E-9ACE-0B73-5D9465963D8D}"/>
                  </a:ext>
                </a:extLst>
              </p:cNvPr>
              <p:cNvSpPr txBox="1"/>
              <p:nvPr/>
            </p:nvSpPr>
            <p:spPr>
              <a:xfrm>
                <a:off x="6389282" y="6290709"/>
                <a:ext cx="1280160" cy="276999"/>
              </a:xfrm>
              <a:prstGeom prst="rect">
                <a:avLst/>
              </a:prstGeom>
              <a:solidFill>
                <a:schemeClr val="bg1"/>
              </a:solidFill>
            </p:spPr>
            <p:txBody>
              <a:bodyPr wrap="none" rtlCol="0">
                <a:spAutoFit/>
              </a:bodyPr>
              <a:lstStyle/>
              <a:p>
                <a:r>
                  <a:rPr lang="en-US" sz="1200" dirty="0"/>
                  <a:t>X = Defect Size (a)</a:t>
                </a:r>
              </a:p>
            </p:txBody>
          </p:sp>
        </p:grpSp>
        <p:sp>
          <p:nvSpPr>
            <p:cNvPr id="5" name="TextBox 4">
              <a:extLst>
                <a:ext uri="{FF2B5EF4-FFF2-40B4-BE49-F238E27FC236}">
                  <a16:creationId xmlns:a16="http://schemas.microsoft.com/office/drawing/2014/main" id="{B6E74F77-A44F-6D76-048F-BEAEF7038C93}"/>
                </a:ext>
              </a:extLst>
            </p:cNvPr>
            <p:cNvSpPr txBox="1"/>
            <p:nvPr/>
          </p:nvSpPr>
          <p:spPr>
            <a:xfrm rot="16200000">
              <a:off x="4283008" y="4804826"/>
              <a:ext cx="1967360" cy="276999"/>
            </a:xfrm>
            <a:prstGeom prst="rect">
              <a:avLst/>
            </a:prstGeom>
            <a:solidFill>
              <a:schemeClr val="bg1"/>
            </a:solidFill>
          </p:spPr>
          <p:txBody>
            <a:bodyPr wrap="square" rtlCol="0">
              <a:spAutoFit/>
            </a:bodyPr>
            <a:lstStyle/>
            <a:p>
              <a:r>
                <a:rPr lang="en-US" sz="1200" dirty="0"/>
                <a:t>Probability of Detection</a:t>
              </a:r>
            </a:p>
          </p:txBody>
        </p:sp>
      </p:grpSp>
      <p:sp>
        <p:nvSpPr>
          <p:cNvPr id="11" name="Rectangle 10">
            <a:extLst>
              <a:ext uri="{FF2B5EF4-FFF2-40B4-BE49-F238E27FC236}">
                <a16:creationId xmlns:a16="http://schemas.microsoft.com/office/drawing/2014/main" id="{3E842936-A7E3-1240-26DA-4F428ECDE76F}"/>
              </a:ext>
            </a:extLst>
          </p:cNvPr>
          <p:cNvSpPr/>
          <p:nvPr/>
        </p:nvSpPr>
        <p:spPr>
          <a:xfrm>
            <a:off x="6622922" y="1257255"/>
            <a:ext cx="2194640" cy="369332"/>
          </a:xfrm>
          <a:prstGeom prst="rect">
            <a:avLst/>
          </a:prstGeom>
        </p:spPr>
        <p:txBody>
          <a:bodyPr wrap="none">
            <a:spAutoFit/>
          </a:bodyPr>
          <a:lstStyle/>
          <a:p>
            <a:pPr lvl="1"/>
            <a:r>
              <a:rPr lang="en-US" b="1" dirty="0"/>
              <a:t>Signal-Response</a:t>
            </a:r>
          </a:p>
        </p:txBody>
      </p:sp>
      <p:grpSp>
        <p:nvGrpSpPr>
          <p:cNvPr id="12" name="Group 11">
            <a:extLst>
              <a:ext uri="{FF2B5EF4-FFF2-40B4-BE49-F238E27FC236}">
                <a16:creationId xmlns:a16="http://schemas.microsoft.com/office/drawing/2014/main" id="{662A8C6B-387F-6FF7-EC48-B233298F0275}"/>
              </a:ext>
            </a:extLst>
          </p:cNvPr>
          <p:cNvGrpSpPr/>
          <p:nvPr/>
        </p:nvGrpSpPr>
        <p:grpSpPr>
          <a:xfrm>
            <a:off x="500147" y="1594231"/>
            <a:ext cx="3879552" cy="2799403"/>
            <a:chOff x="965566" y="3696755"/>
            <a:chExt cx="3879552" cy="2799403"/>
          </a:xfrm>
        </p:grpSpPr>
        <p:pic>
          <p:nvPicPr>
            <p:cNvPr id="13" name="Picture 12" descr="C:\Users\cherrymr\AppData\Local\Microsoft\Windows\INetCache\Content.MSO\B5D34F6B.tmp">
              <a:extLst>
                <a:ext uri="{FF2B5EF4-FFF2-40B4-BE49-F238E27FC236}">
                  <a16:creationId xmlns:a16="http://schemas.microsoft.com/office/drawing/2014/main" id="{7C57D480-B056-07D1-C81E-E5687C0DEEB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0257" y="3696755"/>
              <a:ext cx="3724861" cy="2660904"/>
            </a:xfrm>
            <a:prstGeom prst="rect">
              <a:avLst/>
            </a:prstGeom>
            <a:noFill/>
            <a:ln>
              <a:noFill/>
            </a:ln>
          </p:spPr>
        </p:pic>
        <p:grpSp>
          <p:nvGrpSpPr>
            <p:cNvPr id="14" name="Group 13">
              <a:extLst>
                <a:ext uri="{FF2B5EF4-FFF2-40B4-BE49-F238E27FC236}">
                  <a16:creationId xmlns:a16="http://schemas.microsoft.com/office/drawing/2014/main" id="{EE56051B-0B6F-E02D-E2CF-879EC663805A}"/>
                </a:ext>
              </a:extLst>
            </p:cNvPr>
            <p:cNvGrpSpPr/>
            <p:nvPr/>
          </p:nvGrpSpPr>
          <p:grpSpPr>
            <a:xfrm>
              <a:off x="965566" y="4136498"/>
              <a:ext cx="3214955" cy="2359660"/>
              <a:chOff x="8664866" y="4281692"/>
              <a:chExt cx="2231909" cy="2359660"/>
            </a:xfrm>
          </p:grpSpPr>
          <p:sp>
            <p:nvSpPr>
              <p:cNvPr id="16" name="TextBox 15">
                <a:extLst>
                  <a:ext uri="{FF2B5EF4-FFF2-40B4-BE49-F238E27FC236}">
                    <a16:creationId xmlns:a16="http://schemas.microsoft.com/office/drawing/2014/main" id="{B720B28A-EBC6-CBD8-262F-226A5D4D30B2}"/>
                  </a:ext>
                </a:extLst>
              </p:cNvPr>
              <p:cNvSpPr txBox="1"/>
              <p:nvPr/>
            </p:nvSpPr>
            <p:spPr>
              <a:xfrm rot="16200000">
                <a:off x="8189926" y="4756632"/>
                <a:ext cx="1142180" cy="192300"/>
              </a:xfrm>
              <a:prstGeom prst="rect">
                <a:avLst/>
              </a:prstGeom>
              <a:solidFill>
                <a:schemeClr val="bg1"/>
              </a:solidFill>
            </p:spPr>
            <p:txBody>
              <a:bodyPr wrap="square" rtlCol="0">
                <a:spAutoFit/>
              </a:bodyPr>
              <a:lstStyle/>
              <a:p>
                <a:r>
                  <a:rPr lang="en-US" sz="1200" dirty="0"/>
                  <a:t>Y = Response</a:t>
                </a:r>
              </a:p>
            </p:txBody>
          </p:sp>
          <p:sp>
            <p:nvSpPr>
              <p:cNvPr id="17" name="TextBox 16">
                <a:extLst>
                  <a:ext uri="{FF2B5EF4-FFF2-40B4-BE49-F238E27FC236}">
                    <a16:creationId xmlns:a16="http://schemas.microsoft.com/office/drawing/2014/main" id="{30A27570-6EB7-3887-615B-3AE4530D9FAC}"/>
                  </a:ext>
                </a:extLst>
              </p:cNvPr>
              <p:cNvSpPr txBox="1"/>
              <p:nvPr/>
            </p:nvSpPr>
            <p:spPr>
              <a:xfrm>
                <a:off x="9600266" y="6364353"/>
                <a:ext cx="1296509" cy="276999"/>
              </a:xfrm>
              <a:prstGeom prst="rect">
                <a:avLst/>
              </a:prstGeom>
              <a:solidFill>
                <a:schemeClr val="bg1"/>
              </a:solidFill>
            </p:spPr>
            <p:txBody>
              <a:bodyPr wrap="none" rtlCol="0">
                <a:spAutoFit/>
              </a:bodyPr>
              <a:lstStyle/>
              <a:p>
                <a:r>
                  <a:rPr lang="en-US" sz="1200" dirty="0"/>
                  <a:t>X = Defect Size (a)</a:t>
                </a:r>
              </a:p>
            </p:txBody>
          </p:sp>
        </p:grpSp>
      </p:grpSp>
      <p:sp>
        <p:nvSpPr>
          <p:cNvPr id="20" name="Rectangle 19">
            <a:extLst>
              <a:ext uri="{FF2B5EF4-FFF2-40B4-BE49-F238E27FC236}">
                <a16:creationId xmlns:a16="http://schemas.microsoft.com/office/drawing/2014/main" id="{AB4A6403-6D89-DC73-95B8-ED85D9307648}"/>
              </a:ext>
            </a:extLst>
          </p:cNvPr>
          <p:cNvSpPr/>
          <p:nvPr/>
        </p:nvSpPr>
        <p:spPr>
          <a:xfrm>
            <a:off x="1337507" y="1235166"/>
            <a:ext cx="2194640" cy="369332"/>
          </a:xfrm>
          <a:prstGeom prst="rect">
            <a:avLst/>
          </a:prstGeom>
        </p:spPr>
        <p:txBody>
          <a:bodyPr wrap="none">
            <a:spAutoFit/>
          </a:bodyPr>
          <a:lstStyle/>
          <a:p>
            <a:pPr lvl="1"/>
            <a:r>
              <a:rPr lang="en-US" b="1" dirty="0"/>
              <a:t>Signal-Response</a:t>
            </a:r>
          </a:p>
        </p:txBody>
      </p:sp>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983F4302-574B-3260-BD7A-49D0747D4E9C}"/>
                  </a:ext>
                </a:extLst>
              </p:cNvPr>
              <p:cNvSpPr/>
              <p:nvPr/>
            </p:nvSpPr>
            <p:spPr>
              <a:xfrm>
                <a:off x="9832836" y="4675789"/>
                <a:ext cx="2160075" cy="1264257"/>
              </a:xfrm>
              <a:prstGeom prst="rect">
                <a:avLst/>
              </a:prstGeom>
              <a:ln>
                <a:solidFill>
                  <a:srgbClr val="00BCE4"/>
                </a:solidFill>
              </a:ln>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i="1" dirty="0">
                              <a:latin typeface="Cambria Math" panose="02040503050406030204" pitchFamily="18" charset="0"/>
                            </a:rPr>
                          </m:ctrlPr>
                        </m:accPr>
                        <m:e>
                          <m:sSub>
                            <m:sSubPr>
                              <m:ctrlPr>
                                <a:rPr lang="en-US" i="1" dirty="0">
                                  <a:latin typeface="Cambria Math" panose="02040503050406030204" pitchFamily="18" charset="0"/>
                                </a:rPr>
                              </m:ctrlPr>
                            </m:sSubPr>
                            <m:e>
                              <m:r>
                                <a:rPr lang="en-US" i="1" dirty="0">
                                  <a:latin typeface="Cambria Math" panose="02040503050406030204" pitchFamily="18" charset="0"/>
                                </a:rPr>
                                <m:t>𝜇</m:t>
                              </m:r>
                            </m:e>
                            <m:sub>
                              <m:r>
                                <a:rPr lang="en-US" i="1" dirty="0">
                                  <a:latin typeface="Cambria Math" panose="02040503050406030204" pitchFamily="18" charset="0"/>
                                </a:rPr>
                                <m:t>𝑝𝑜𝑑</m:t>
                              </m:r>
                            </m:sub>
                          </m:sSub>
                        </m:e>
                      </m:acc>
                      <m:r>
                        <a:rPr lang="en-US" dirty="0">
                          <a:latin typeface="Cambria Math" panose="02040503050406030204" pitchFamily="18" charset="0"/>
                        </a:rPr>
                        <m:t>=</m:t>
                      </m:r>
                      <m:r>
                        <a:rPr lang="en-US" i="1" dirty="0">
                          <a:latin typeface="Cambria Math" panose="02040503050406030204" pitchFamily="18" charset="0"/>
                        </a:rPr>
                        <m:t>−</m:t>
                      </m:r>
                      <m:f>
                        <m:fPr>
                          <m:ctrlPr>
                            <a:rPr lang="en-US" i="1" dirty="0">
                              <a:latin typeface="Cambria Math" panose="02040503050406030204" pitchFamily="18" charset="0"/>
                            </a:rPr>
                          </m:ctrlPr>
                        </m:fPr>
                        <m:num>
                          <m:acc>
                            <m:accPr>
                              <m:chr m:val="̂"/>
                              <m:ctrlPr>
                                <a:rPr lang="en-US" i="1" dirty="0">
                                  <a:latin typeface="Cambria Math" panose="02040503050406030204" pitchFamily="18" charset="0"/>
                                </a:rPr>
                              </m:ctrlPr>
                            </m:accPr>
                            <m:e>
                              <m:sSub>
                                <m:sSubPr>
                                  <m:ctrlPr>
                                    <a:rPr lang="en-US" i="1" dirty="0">
                                      <a:latin typeface="Cambria Math" panose="02040503050406030204" pitchFamily="18" charset="0"/>
                                    </a:rPr>
                                  </m:ctrlPr>
                                </m:sSubPr>
                                <m:e>
                                  <m:r>
                                    <a:rPr lang="en-US" i="1" dirty="0">
                                      <a:latin typeface="Cambria Math" panose="02040503050406030204" pitchFamily="18" charset="0"/>
                                    </a:rPr>
                                    <m:t>𝛽</m:t>
                                  </m:r>
                                </m:e>
                                <m:sub>
                                  <m:r>
                                    <a:rPr lang="en-US" i="1" dirty="0">
                                      <a:latin typeface="Cambria Math" panose="02040503050406030204" pitchFamily="18" charset="0"/>
                                    </a:rPr>
                                    <m:t>0</m:t>
                                  </m:r>
                                </m:sub>
                              </m:sSub>
                            </m:e>
                          </m:acc>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𝑦</m:t>
                              </m:r>
                            </m:e>
                            <m:sub>
                              <m:r>
                                <a:rPr lang="en-US" i="1" dirty="0">
                                  <a:latin typeface="Cambria Math" panose="02040503050406030204" pitchFamily="18" charset="0"/>
                                </a:rPr>
                                <m:t>𝑑𝑒𝑐</m:t>
                              </m:r>
                            </m:sub>
                          </m:sSub>
                        </m:num>
                        <m:den>
                          <m:acc>
                            <m:accPr>
                              <m:chr m:val="̂"/>
                              <m:ctrlPr>
                                <a:rPr lang="en-US" i="1" dirty="0">
                                  <a:latin typeface="Cambria Math" panose="02040503050406030204" pitchFamily="18" charset="0"/>
                                </a:rPr>
                              </m:ctrlPr>
                            </m:accPr>
                            <m:e>
                              <m:sSub>
                                <m:sSubPr>
                                  <m:ctrlPr>
                                    <a:rPr lang="en-US" i="1" dirty="0">
                                      <a:latin typeface="Cambria Math" panose="02040503050406030204" pitchFamily="18" charset="0"/>
                                    </a:rPr>
                                  </m:ctrlPr>
                                </m:sSubPr>
                                <m:e>
                                  <m:r>
                                    <a:rPr lang="en-US" i="1" dirty="0">
                                      <a:latin typeface="Cambria Math" panose="02040503050406030204" pitchFamily="18" charset="0"/>
                                    </a:rPr>
                                    <m:t>𝛽</m:t>
                                  </m:r>
                                </m:e>
                                <m:sub>
                                  <m:r>
                                    <a:rPr lang="en-US" i="1" dirty="0">
                                      <a:latin typeface="Cambria Math" panose="02040503050406030204" pitchFamily="18" charset="0"/>
                                    </a:rPr>
                                    <m:t>1</m:t>
                                  </m:r>
                                </m:sub>
                              </m:sSub>
                            </m:e>
                          </m:acc>
                        </m:den>
                      </m:f>
                    </m:oMath>
                  </m:oMathPara>
                </a14:m>
                <a:endParaRPr lang="en-US" dirty="0">
                  <a:latin typeface="Cambria Math" panose="02040503050406030204" pitchFamily="18" charset="0"/>
                </a:endParaRPr>
              </a:p>
              <a:p>
                <a14:m>
                  <m:oMath xmlns:m="http://schemas.openxmlformats.org/officeDocument/2006/math">
                    <m:acc>
                      <m:accPr>
                        <m:chr m:val="̂"/>
                        <m:ctrlPr>
                          <a:rPr lang="en-US" i="1" dirty="0">
                            <a:latin typeface="Cambria Math" panose="02040503050406030204" pitchFamily="18" charset="0"/>
                          </a:rPr>
                        </m:ctrlPr>
                      </m:accPr>
                      <m:e>
                        <m:sSub>
                          <m:sSubPr>
                            <m:ctrlPr>
                              <a:rPr lang="en-US" i="1" dirty="0">
                                <a:latin typeface="Cambria Math" panose="02040503050406030204" pitchFamily="18" charset="0"/>
                              </a:rPr>
                            </m:ctrlPr>
                          </m:sSubPr>
                          <m:e>
                            <m:r>
                              <a:rPr lang="en-US" i="1" dirty="0">
                                <a:latin typeface="Cambria Math" panose="02040503050406030204" pitchFamily="18" charset="0"/>
                              </a:rPr>
                              <m:t>𝜎</m:t>
                            </m:r>
                          </m:e>
                          <m:sub>
                            <m:r>
                              <a:rPr lang="en-US" i="1" dirty="0">
                                <a:latin typeface="Cambria Math" panose="02040503050406030204" pitchFamily="18" charset="0"/>
                              </a:rPr>
                              <m:t>𝑝𝑜𝑑</m:t>
                            </m:r>
                          </m:sub>
                        </m:sSub>
                      </m:e>
                    </m:acc>
                    <m:r>
                      <a:rPr lang="en-US" i="1" dirty="0">
                        <a:latin typeface="Cambria Math" panose="02040503050406030204" pitchFamily="18" charset="0"/>
                      </a:rPr>
                      <m:t>=</m:t>
                    </m:r>
                    <m:f>
                      <m:fPr>
                        <m:ctrlPr>
                          <a:rPr lang="en-US" i="1" dirty="0">
                            <a:latin typeface="Cambria Math" panose="02040503050406030204" pitchFamily="18" charset="0"/>
                          </a:rPr>
                        </m:ctrlPr>
                      </m:fPr>
                      <m:num>
                        <m:acc>
                          <m:accPr>
                            <m:chr m:val="̂"/>
                            <m:ctrlPr>
                              <a:rPr lang="en-US" i="1" dirty="0">
                                <a:latin typeface="Cambria Math" panose="02040503050406030204" pitchFamily="18" charset="0"/>
                              </a:rPr>
                            </m:ctrlPr>
                          </m:accPr>
                          <m:e>
                            <m:sSubSup>
                              <m:sSubSupPr>
                                <m:ctrlPr>
                                  <a:rPr lang="en-US" i="1" dirty="0">
                                    <a:latin typeface="Cambria Math" panose="02040503050406030204" pitchFamily="18" charset="0"/>
                                  </a:rPr>
                                </m:ctrlPr>
                              </m:sSubSupPr>
                              <m:e>
                                <m:r>
                                  <a:rPr lang="en-US" i="1" dirty="0">
                                    <a:latin typeface="Cambria Math" panose="02040503050406030204" pitchFamily="18" charset="0"/>
                                  </a:rPr>
                                  <m:t>𝜎</m:t>
                                </m:r>
                              </m:e>
                              <m:sub>
                                <m:r>
                                  <a:rPr lang="en-US" i="1" dirty="0">
                                    <a:latin typeface="Cambria Math" panose="02040503050406030204" pitchFamily="18" charset="0"/>
                                  </a:rPr>
                                  <m:t>𝜀</m:t>
                                </m:r>
                              </m:sub>
                              <m:sup>
                                <m:r>
                                  <a:rPr lang="en-US" i="1" dirty="0">
                                    <a:latin typeface="Cambria Math" panose="02040503050406030204" pitchFamily="18" charset="0"/>
                                  </a:rPr>
                                  <m:t>2</m:t>
                                </m:r>
                              </m:sup>
                            </m:sSubSup>
                          </m:e>
                        </m:acc>
                      </m:num>
                      <m:den>
                        <m:acc>
                          <m:accPr>
                            <m:chr m:val="̂"/>
                            <m:ctrlPr>
                              <a:rPr lang="en-US" i="1" dirty="0">
                                <a:latin typeface="Cambria Math" panose="02040503050406030204" pitchFamily="18" charset="0"/>
                              </a:rPr>
                            </m:ctrlPr>
                          </m:accPr>
                          <m:e>
                            <m:sSubSup>
                              <m:sSubSupPr>
                                <m:ctrlPr>
                                  <a:rPr lang="en-US" i="1" dirty="0">
                                    <a:latin typeface="Cambria Math" panose="02040503050406030204" pitchFamily="18" charset="0"/>
                                  </a:rPr>
                                </m:ctrlPr>
                              </m:sSubSupPr>
                              <m:e>
                                <m:r>
                                  <a:rPr lang="en-US" i="1" dirty="0">
                                    <a:latin typeface="Cambria Math" panose="02040503050406030204" pitchFamily="18" charset="0"/>
                                  </a:rPr>
                                  <m:t>𝛽</m:t>
                                </m:r>
                              </m:e>
                              <m:sub>
                                <m:r>
                                  <a:rPr lang="en-US" i="1" dirty="0">
                                    <a:latin typeface="Cambria Math" panose="02040503050406030204" pitchFamily="18" charset="0"/>
                                  </a:rPr>
                                  <m:t>1</m:t>
                                </m:r>
                              </m:sub>
                              <m:sup>
                                <m:r>
                                  <a:rPr lang="en-US" i="1" dirty="0">
                                    <a:latin typeface="Cambria Math" panose="02040503050406030204" pitchFamily="18" charset="0"/>
                                  </a:rPr>
                                  <m:t>2</m:t>
                                </m:r>
                              </m:sup>
                            </m:sSubSup>
                          </m:e>
                        </m:acc>
                      </m:den>
                    </m:f>
                  </m:oMath>
                </a14:m>
                <a:r>
                  <a:rPr lang="en-US" dirty="0"/>
                  <a:t> </a:t>
                </a:r>
              </a:p>
            </p:txBody>
          </p:sp>
        </mc:Choice>
        <mc:Fallback xmlns="">
          <p:sp>
            <p:nvSpPr>
              <p:cNvPr id="26" name="Rectangle 25">
                <a:extLst>
                  <a:ext uri="{FF2B5EF4-FFF2-40B4-BE49-F238E27FC236}">
                    <a16:creationId xmlns:a16="http://schemas.microsoft.com/office/drawing/2014/main" id="{983F4302-574B-3260-BD7A-49D0747D4E9C}"/>
                  </a:ext>
                </a:extLst>
              </p:cNvPr>
              <p:cNvSpPr>
                <a:spLocks noRot="1" noChangeAspect="1" noMove="1" noResize="1" noEditPoints="1" noAdjustHandles="1" noChangeArrowheads="1" noChangeShapeType="1" noTextEdit="1"/>
              </p:cNvSpPr>
              <p:nvPr/>
            </p:nvSpPr>
            <p:spPr>
              <a:xfrm>
                <a:off x="9832836" y="4675789"/>
                <a:ext cx="2160075" cy="1264257"/>
              </a:xfrm>
              <a:prstGeom prst="rect">
                <a:avLst/>
              </a:prstGeom>
              <a:blipFill>
                <a:blip r:embed="rId8"/>
                <a:stretch>
                  <a:fillRect/>
                </a:stretch>
              </a:blipFill>
              <a:ln>
                <a:solidFill>
                  <a:srgbClr val="00BCE4"/>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44A6EB4E-16C7-02BC-ECDE-4E9C676157F3}"/>
                  </a:ext>
                </a:extLst>
              </p:cNvPr>
              <p:cNvSpPr txBox="1"/>
              <p:nvPr/>
            </p:nvSpPr>
            <p:spPr>
              <a:xfrm>
                <a:off x="1547308" y="3548283"/>
                <a:ext cx="1984839" cy="399661"/>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solidFill>
                                <a:srgbClr val="FF0000"/>
                              </a:solidFill>
                              <a:latin typeface="Cambria Math" panose="02040503050406030204" pitchFamily="18" charset="0"/>
                              <a:cs typeface="Times New Roman" panose="02020603050405020304" pitchFamily="18" charset="0"/>
                            </a:rPr>
                          </m:ctrlPr>
                        </m:accPr>
                        <m:e>
                          <m:r>
                            <a:rPr lang="en-US" b="0" i="1" smtClean="0">
                              <a:solidFill>
                                <a:srgbClr val="FF0000"/>
                              </a:solidFill>
                              <a:latin typeface="Cambria Math" panose="02040503050406030204" pitchFamily="18" charset="0"/>
                              <a:cs typeface="Times New Roman" panose="02020603050405020304" pitchFamily="18" charset="0"/>
                            </a:rPr>
                            <m:t>𝑦</m:t>
                          </m:r>
                          <m:r>
                            <a:rPr lang="en-US" b="0" i="1" smtClean="0">
                              <a:solidFill>
                                <a:srgbClr val="FF0000"/>
                              </a:solidFill>
                              <a:latin typeface="Cambria Math" panose="02040503050406030204" pitchFamily="18" charset="0"/>
                              <a:cs typeface="Times New Roman" panose="02020603050405020304" pitchFamily="18" charset="0"/>
                            </a:rPr>
                            <m:t>′</m:t>
                          </m:r>
                        </m:e>
                      </m:acc>
                      <m:r>
                        <a:rPr lang="en-US" b="0" i="1">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ea typeface="Cambria Math" panose="02040503050406030204" pitchFamily="18" charset="0"/>
                            </a:rPr>
                          </m:ctrlPr>
                        </m:sSubPr>
                        <m:e>
                          <m:acc>
                            <m:accPr>
                              <m:chr m:val="̂"/>
                              <m:ctrlPr>
                                <a:rPr lang="en-US" i="1" smtClean="0">
                                  <a:latin typeface="Cambria Math" panose="02040503050406030204" pitchFamily="18" charset="0"/>
                                  <a:ea typeface="Cambria Math" panose="02040503050406030204" pitchFamily="18" charset="0"/>
                                </a:rPr>
                              </m:ctrlPr>
                            </m:accPr>
                            <m:e>
                              <m:r>
                                <a:rPr lang="el-GR" b="0" i="1">
                                  <a:latin typeface="Cambria Math" panose="02040503050406030204" pitchFamily="18" charset="0"/>
                                  <a:ea typeface="Cambria Math" panose="02040503050406030204" pitchFamily="18" charset="0"/>
                                </a:rPr>
                                <m:t>𝛽</m:t>
                              </m:r>
                            </m:e>
                          </m:acc>
                        </m:e>
                        <m:sub>
                          <m:r>
                            <a:rPr lang="en-US" b="0" i="1">
                              <a:latin typeface="Cambria Math" panose="02040503050406030204" pitchFamily="18" charset="0"/>
                              <a:ea typeface="Cambria Math" panose="02040503050406030204" pitchFamily="18" charset="0"/>
                            </a:rPr>
                            <m:t>0</m:t>
                          </m:r>
                        </m:sub>
                      </m:sSub>
                      <m:r>
                        <a:rPr lang="en-US" b="0" i="1">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l-GR" b="0" i="1">
                                  <a:latin typeface="Cambria Math" panose="02040503050406030204" pitchFamily="18" charset="0"/>
                                  <a:ea typeface="Cambria Math" panose="02040503050406030204" pitchFamily="18" charset="0"/>
                                </a:rPr>
                                <m:t>𝛽</m:t>
                              </m:r>
                            </m:e>
                          </m:acc>
                        </m:e>
                        <m:sub>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𝑓</m:t>
                      </m:r>
                      <m:r>
                        <a:rPr lang="en-US" b="0" i="1" smtClean="0">
                          <a:latin typeface="Cambria Math" panose="02040503050406030204" pitchFamily="18" charset="0"/>
                          <a:ea typeface="Cambria Math" panose="02040503050406030204" pitchFamily="18" charset="0"/>
                        </a:rPr>
                        <m:t>(</m:t>
                      </m:r>
                      <m:r>
                        <a:rPr lang="en-US" b="0" i="1" smtClean="0">
                          <a:solidFill>
                            <a:srgbClr val="0000FF"/>
                          </a:solidFill>
                          <a:latin typeface="Cambria Math" panose="02040503050406030204" pitchFamily="18" charset="0"/>
                          <a:ea typeface="Cambria Math" panose="02040503050406030204" pitchFamily="18" charset="0"/>
                        </a:rPr>
                        <m:t>𝑎</m:t>
                      </m:r>
                      <m:r>
                        <a:rPr lang="en-US" b="0" i="1" smtClean="0">
                          <a:solidFill>
                            <a:srgbClr val="004B8D"/>
                          </a:solidFill>
                          <a:latin typeface="Cambria Math" panose="02040503050406030204" pitchFamily="18" charset="0"/>
                          <a:ea typeface="Cambria Math" panose="02040503050406030204" pitchFamily="18" charset="0"/>
                        </a:rPr>
                        <m:t>)</m:t>
                      </m:r>
                    </m:oMath>
                  </m:oMathPara>
                </a14:m>
                <a:endParaRPr lang="en-US" i="1" dirty="0">
                  <a:latin typeface="Arial" panose="020B0604020202020204" pitchFamily="34" charset="0"/>
                  <a:ea typeface="Cambria Math" panose="02040503050406030204" pitchFamily="18" charset="0"/>
                  <a:cs typeface="Arial" panose="020B0604020202020204" pitchFamily="34" charset="0"/>
                </a:endParaRPr>
              </a:p>
            </p:txBody>
          </p:sp>
        </mc:Choice>
        <mc:Fallback xmlns="">
          <p:sp>
            <p:nvSpPr>
              <p:cNvPr id="30" name="TextBox 29">
                <a:extLst>
                  <a:ext uri="{FF2B5EF4-FFF2-40B4-BE49-F238E27FC236}">
                    <a16:creationId xmlns:a16="http://schemas.microsoft.com/office/drawing/2014/main" id="{44A6EB4E-16C7-02BC-ECDE-4E9C676157F3}"/>
                  </a:ext>
                </a:extLst>
              </p:cNvPr>
              <p:cNvSpPr txBox="1">
                <a:spLocks noRot="1" noChangeAspect="1" noMove="1" noResize="1" noEditPoints="1" noAdjustHandles="1" noChangeArrowheads="1" noChangeShapeType="1" noTextEdit="1"/>
              </p:cNvSpPr>
              <p:nvPr/>
            </p:nvSpPr>
            <p:spPr>
              <a:xfrm>
                <a:off x="1547308" y="3548283"/>
                <a:ext cx="1984839" cy="399661"/>
              </a:xfrm>
              <a:prstGeom prst="rect">
                <a:avLst/>
              </a:prstGeom>
              <a:blipFill>
                <a:blip r:embed="rId9"/>
                <a:stretch>
                  <a:fillRect t="-3030" b="-15152"/>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7972677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349068" y="1957246"/>
            <a:ext cx="5162644" cy="2435247"/>
            <a:chOff x="5114287" y="3696755"/>
            <a:chExt cx="5959741" cy="2870953"/>
          </a:xfrm>
        </p:grpSpPr>
        <p:grpSp>
          <p:nvGrpSpPr>
            <p:cNvPr id="21" name="Group 20"/>
            <p:cNvGrpSpPr/>
            <p:nvPr/>
          </p:nvGrpSpPr>
          <p:grpSpPr>
            <a:xfrm>
              <a:off x="5114287" y="3696755"/>
              <a:ext cx="5959741" cy="2870953"/>
              <a:chOff x="5114287" y="3696755"/>
              <a:chExt cx="5959741" cy="2870953"/>
            </a:xfrm>
          </p:grpSpPr>
          <p:grpSp>
            <p:nvGrpSpPr>
              <p:cNvPr id="33" name="Group 32">
                <a:extLst>
                  <a:ext uri="{FF2B5EF4-FFF2-40B4-BE49-F238E27FC236}">
                    <a16:creationId xmlns:a16="http://schemas.microsoft.com/office/drawing/2014/main" id="{7A4429D4-2746-41B5-B9B0-2AF3CBE5A7B5}"/>
                  </a:ext>
                </a:extLst>
              </p:cNvPr>
              <p:cNvGrpSpPr/>
              <p:nvPr/>
            </p:nvGrpSpPr>
            <p:grpSpPr>
              <a:xfrm>
                <a:off x="5114287" y="3696755"/>
                <a:ext cx="5959741" cy="2732454"/>
                <a:chOff x="628650" y="1287312"/>
                <a:chExt cx="8413983" cy="3805683"/>
              </a:xfrm>
            </p:grpSpPr>
            <p:pic>
              <p:nvPicPr>
                <p:cNvPr id="40" name="Picture 8">
                  <a:extLst>
                    <a:ext uri="{FF2B5EF4-FFF2-40B4-BE49-F238E27FC236}">
                      <a16:creationId xmlns:a16="http://schemas.microsoft.com/office/drawing/2014/main" id="{BEF4D285-0DEB-4FD9-8D13-53B8259DD7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366927"/>
                  <a:ext cx="5184791" cy="3704057"/>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BF0A1F9C-1AD5-45AF-98FA-5C95DB7B10BC}"/>
                    </a:ext>
                  </a:extLst>
                </p:cNvPr>
                <p:cNvSpPr txBox="1"/>
                <p:nvPr/>
              </p:nvSpPr>
              <p:spPr>
                <a:xfrm>
                  <a:off x="6280953" y="1287312"/>
                  <a:ext cx="2723082" cy="292064"/>
                </a:xfrm>
                <a:prstGeom prst="rect">
                  <a:avLst/>
                </a:prstGeom>
                <a:noFill/>
              </p:spPr>
              <p:txBody>
                <a:bodyPr wrap="none" rtlCol="0">
                  <a:spAutoFit/>
                </a:bodyPr>
                <a:lstStyle/>
                <a:p>
                  <a:r>
                    <a:rPr lang="en-US" sz="1400" dirty="0">
                      <a:solidFill>
                        <a:srgbClr val="0000FF"/>
                      </a:solidFill>
                    </a:rPr>
                    <a:t>Probability of Detection Curve</a:t>
                  </a:r>
                </a:p>
              </p:txBody>
            </p:sp>
            <p:cxnSp>
              <p:nvCxnSpPr>
                <p:cNvPr id="42" name="Straight Arrow Connector 41">
                  <a:extLst>
                    <a:ext uri="{FF2B5EF4-FFF2-40B4-BE49-F238E27FC236}">
                      <a16:creationId xmlns:a16="http://schemas.microsoft.com/office/drawing/2014/main" id="{9854E641-BFAE-4E72-AFD9-C57883CDDA42}"/>
                    </a:ext>
                  </a:extLst>
                </p:cNvPr>
                <p:cNvCxnSpPr>
                  <a:cxnSpLocks/>
                  <a:stCxn id="41" idx="1"/>
                </p:cNvCxnSpPr>
                <p:nvPr/>
              </p:nvCxnSpPr>
              <p:spPr>
                <a:xfrm flipH="1">
                  <a:off x="5552627" y="1441201"/>
                  <a:ext cx="728326" cy="150984"/>
                </a:xfrm>
                <a:prstGeom prst="straightConnector1">
                  <a:avLst/>
                </a:prstGeom>
                <a:ln>
                  <a:solidFill>
                    <a:srgbClr val="0000FF"/>
                  </a:solidFill>
                  <a:tailEnd type="triangle"/>
                </a:ln>
              </p:spPr>
              <p:style>
                <a:lnRef idx="1">
                  <a:schemeClr val="dk1"/>
                </a:lnRef>
                <a:fillRef idx="0">
                  <a:schemeClr val="dk1"/>
                </a:fillRef>
                <a:effectRef idx="0">
                  <a:schemeClr val="dk1"/>
                </a:effectRef>
                <a:fontRef idx="minor">
                  <a:schemeClr val="tx1"/>
                </a:fontRef>
              </p:style>
            </p:cxnSp>
            <p:sp>
              <p:nvSpPr>
                <p:cNvPr id="43" name="TextBox 42">
                  <a:extLst>
                    <a:ext uri="{FF2B5EF4-FFF2-40B4-BE49-F238E27FC236}">
                      <a16:creationId xmlns:a16="http://schemas.microsoft.com/office/drawing/2014/main" id="{E8CBD346-BBC4-41CA-A1D8-11CFCB62B194}"/>
                    </a:ext>
                  </a:extLst>
                </p:cNvPr>
                <p:cNvSpPr txBox="1"/>
                <p:nvPr/>
              </p:nvSpPr>
              <p:spPr>
                <a:xfrm>
                  <a:off x="6275368" y="1549820"/>
                  <a:ext cx="2767234" cy="292064"/>
                </a:xfrm>
                <a:prstGeom prst="rect">
                  <a:avLst/>
                </a:prstGeom>
                <a:noFill/>
              </p:spPr>
              <p:txBody>
                <a:bodyPr wrap="none" rtlCol="0">
                  <a:spAutoFit/>
                </a:bodyPr>
                <a:lstStyle/>
                <a:p>
                  <a:r>
                    <a:rPr lang="en-US" sz="1400" dirty="0">
                      <a:solidFill>
                        <a:schemeClr val="accent3">
                          <a:lumMod val="75000"/>
                        </a:schemeClr>
                      </a:solidFill>
                    </a:rPr>
                    <a:t>95% Confidence Interval Curve</a:t>
                  </a:r>
                </a:p>
              </p:txBody>
            </p:sp>
            <p:cxnSp>
              <p:nvCxnSpPr>
                <p:cNvPr id="44" name="Straight Arrow Connector 43">
                  <a:extLst>
                    <a:ext uri="{FF2B5EF4-FFF2-40B4-BE49-F238E27FC236}">
                      <a16:creationId xmlns:a16="http://schemas.microsoft.com/office/drawing/2014/main" id="{7DBC085A-4672-4BB9-B95F-8726AB16A50B}"/>
                    </a:ext>
                  </a:extLst>
                </p:cNvPr>
                <p:cNvCxnSpPr>
                  <a:cxnSpLocks/>
                  <a:stCxn id="43" idx="1"/>
                </p:cNvCxnSpPr>
                <p:nvPr/>
              </p:nvCxnSpPr>
              <p:spPr>
                <a:xfrm flipH="1" flipV="1">
                  <a:off x="5443313" y="1697417"/>
                  <a:ext cx="832055" cy="6292"/>
                </a:xfrm>
                <a:prstGeom prst="straightConnector1">
                  <a:avLst/>
                </a:prstGeom>
                <a:ln>
                  <a:solidFill>
                    <a:schemeClr val="accent3">
                      <a:lumMod val="75000"/>
                    </a:schemeClr>
                  </a:solidFill>
                  <a:prstDash val="lgDash"/>
                  <a:tailEnd type="triangle"/>
                </a:ln>
              </p:spPr>
              <p:style>
                <a:lnRef idx="1">
                  <a:schemeClr val="dk1"/>
                </a:lnRef>
                <a:fillRef idx="0">
                  <a:schemeClr val="dk1"/>
                </a:fillRef>
                <a:effectRef idx="0">
                  <a:schemeClr val="dk1"/>
                </a:effectRef>
                <a:fontRef idx="minor">
                  <a:schemeClr val="tx1"/>
                </a:fontRef>
              </p:style>
            </p:cxnSp>
            <p:sp>
              <p:nvSpPr>
                <p:cNvPr id="45" name="TextBox 44">
                  <a:extLst>
                    <a:ext uri="{FF2B5EF4-FFF2-40B4-BE49-F238E27FC236}">
                      <a16:creationId xmlns:a16="http://schemas.microsoft.com/office/drawing/2014/main" id="{B4A85D44-48BB-4C9C-B3F3-0470204190D2}"/>
                    </a:ext>
                  </a:extLst>
                </p:cNvPr>
                <p:cNvSpPr txBox="1"/>
                <p:nvPr/>
              </p:nvSpPr>
              <p:spPr>
                <a:xfrm>
                  <a:off x="6449449" y="1894807"/>
                  <a:ext cx="2593184" cy="292064"/>
                </a:xfrm>
                <a:prstGeom prst="rect">
                  <a:avLst/>
                </a:prstGeom>
                <a:noFill/>
              </p:spPr>
              <p:txBody>
                <a:bodyPr wrap="none" rtlCol="0">
                  <a:spAutoFit/>
                </a:bodyPr>
                <a:lstStyle/>
                <a:p>
                  <a:r>
                    <a:rPr lang="en-US" sz="1400" dirty="0">
                      <a:solidFill>
                        <a:srgbClr val="FF0000"/>
                      </a:solidFill>
                    </a:rPr>
                    <a:t>90% Probability of Detection</a:t>
                  </a:r>
                </a:p>
              </p:txBody>
            </p:sp>
            <p:cxnSp>
              <p:nvCxnSpPr>
                <p:cNvPr id="46" name="Straight Arrow Connector 45">
                  <a:extLst>
                    <a:ext uri="{FF2B5EF4-FFF2-40B4-BE49-F238E27FC236}">
                      <a16:creationId xmlns:a16="http://schemas.microsoft.com/office/drawing/2014/main" id="{21F51C6A-37EC-4F19-8C97-BB610777DE3B}"/>
                    </a:ext>
                  </a:extLst>
                </p:cNvPr>
                <p:cNvCxnSpPr>
                  <a:cxnSpLocks/>
                </p:cNvCxnSpPr>
                <p:nvPr/>
              </p:nvCxnSpPr>
              <p:spPr>
                <a:xfrm flipH="1" flipV="1">
                  <a:off x="5759234" y="1876592"/>
                  <a:ext cx="732527" cy="152716"/>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47" name="TextBox 46">
                  <a:extLst>
                    <a:ext uri="{FF2B5EF4-FFF2-40B4-BE49-F238E27FC236}">
                      <a16:creationId xmlns:a16="http://schemas.microsoft.com/office/drawing/2014/main" id="{C5F827EC-83CA-4C3B-BF52-E211D79011D0}"/>
                    </a:ext>
                  </a:extLst>
                </p:cNvPr>
                <p:cNvSpPr txBox="1"/>
                <p:nvPr/>
              </p:nvSpPr>
              <p:spPr>
                <a:xfrm>
                  <a:off x="4800050" y="4742518"/>
                  <a:ext cx="763714" cy="350476"/>
                </a:xfrm>
                <a:prstGeom prst="rect">
                  <a:avLst/>
                </a:prstGeom>
                <a:noFill/>
              </p:spPr>
              <p:txBody>
                <a:bodyPr wrap="none" rtlCol="0">
                  <a:spAutoFit/>
                </a:bodyPr>
                <a:lstStyle/>
                <a:p>
                  <a:r>
                    <a:rPr lang="en-US" dirty="0">
                      <a:solidFill>
                        <a:schemeClr val="accent3">
                          <a:lumMod val="75000"/>
                        </a:schemeClr>
                      </a:solidFill>
                    </a:rPr>
                    <a:t>a</a:t>
                  </a:r>
                  <a:r>
                    <a:rPr lang="en-US" baseline="-25000" dirty="0">
                      <a:solidFill>
                        <a:schemeClr val="accent3">
                          <a:lumMod val="75000"/>
                        </a:schemeClr>
                      </a:solidFill>
                    </a:rPr>
                    <a:t>90/95</a:t>
                  </a:r>
                  <a:endParaRPr lang="en-US" dirty="0">
                    <a:solidFill>
                      <a:schemeClr val="accent3">
                        <a:lumMod val="75000"/>
                      </a:schemeClr>
                    </a:solidFill>
                  </a:endParaRPr>
                </a:p>
              </p:txBody>
            </p:sp>
            <p:sp>
              <p:nvSpPr>
                <p:cNvPr id="48" name="TextBox 47">
                  <a:extLst>
                    <a:ext uri="{FF2B5EF4-FFF2-40B4-BE49-F238E27FC236}">
                      <a16:creationId xmlns:a16="http://schemas.microsoft.com/office/drawing/2014/main" id="{E0D64C37-B031-4E6C-819F-06CC620F29E6}"/>
                    </a:ext>
                  </a:extLst>
                </p:cNvPr>
                <p:cNvSpPr txBox="1"/>
                <p:nvPr/>
              </p:nvSpPr>
              <p:spPr>
                <a:xfrm>
                  <a:off x="4346984" y="4742518"/>
                  <a:ext cx="516587" cy="350477"/>
                </a:xfrm>
                <a:prstGeom prst="rect">
                  <a:avLst/>
                </a:prstGeom>
                <a:noFill/>
              </p:spPr>
              <p:txBody>
                <a:bodyPr wrap="none" rtlCol="0">
                  <a:spAutoFit/>
                </a:bodyPr>
                <a:lstStyle/>
                <a:p>
                  <a:r>
                    <a:rPr lang="en-US" dirty="0">
                      <a:solidFill>
                        <a:srgbClr val="FF0000"/>
                      </a:solidFill>
                    </a:rPr>
                    <a:t>a</a:t>
                  </a:r>
                  <a:r>
                    <a:rPr lang="en-US" baseline="-25000" dirty="0">
                      <a:solidFill>
                        <a:srgbClr val="FF0000"/>
                      </a:solidFill>
                    </a:rPr>
                    <a:t>90</a:t>
                  </a:r>
                  <a:endParaRPr lang="en-US" dirty="0">
                    <a:solidFill>
                      <a:srgbClr val="FF0000"/>
                    </a:solidFill>
                  </a:endParaRPr>
                </a:p>
              </p:txBody>
            </p:sp>
          </p:grpSp>
          <p:sp>
            <p:nvSpPr>
              <p:cNvPr id="37" name="TextBox 36">
                <a:extLst>
                  <a:ext uri="{FF2B5EF4-FFF2-40B4-BE49-F238E27FC236}">
                    <a16:creationId xmlns:a16="http://schemas.microsoft.com/office/drawing/2014/main" id="{B42E263C-BFF7-48FB-8F25-467BA8572054}"/>
                  </a:ext>
                </a:extLst>
              </p:cNvPr>
              <p:cNvSpPr txBox="1"/>
              <p:nvPr/>
            </p:nvSpPr>
            <p:spPr>
              <a:xfrm>
                <a:off x="6389282" y="6290709"/>
                <a:ext cx="1280160" cy="276999"/>
              </a:xfrm>
              <a:prstGeom prst="rect">
                <a:avLst/>
              </a:prstGeom>
              <a:solidFill>
                <a:schemeClr val="bg1"/>
              </a:solidFill>
            </p:spPr>
            <p:txBody>
              <a:bodyPr wrap="none" rtlCol="0">
                <a:spAutoFit/>
              </a:bodyPr>
              <a:lstStyle/>
              <a:p>
                <a:r>
                  <a:rPr lang="en-US" sz="1200" dirty="0"/>
                  <a:t>X = Defect Size (a)</a:t>
                </a:r>
              </a:p>
            </p:txBody>
          </p:sp>
        </p:grpSp>
        <p:sp>
          <p:nvSpPr>
            <p:cNvPr id="22" name="TextBox 21">
              <a:extLst>
                <a:ext uri="{FF2B5EF4-FFF2-40B4-BE49-F238E27FC236}">
                  <a16:creationId xmlns:a16="http://schemas.microsoft.com/office/drawing/2014/main" id="{DA8D227D-944A-4E30-A567-2D4A8F298A2F}"/>
                </a:ext>
              </a:extLst>
            </p:cNvPr>
            <p:cNvSpPr txBox="1"/>
            <p:nvPr/>
          </p:nvSpPr>
          <p:spPr>
            <a:xfrm rot="16200000">
              <a:off x="4283008" y="4804826"/>
              <a:ext cx="1967360" cy="276999"/>
            </a:xfrm>
            <a:prstGeom prst="rect">
              <a:avLst/>
            </a:prstGeom>
            <a:solidFill>
              <a:schemeClr val="bg1"/>
            </a:solidFill>
          </p:spPr>
          <p:txBody>
            <a:bodyPr wrap="square" rtlCol="0">
              <a:spAutoFit/>
            </a:bodyPr>
            <a:lstStyle/>
            <a:p>
              <a:r>
                <a:rPr lang="en-US" sz="1200" dirty="0"/>
                <a:t>Probability of Detection</a:t>
              </a:r>
            </a:p>
          </p:txBody>
        </p:sp>
      </p:grpSp>
      <p:sp>
        <p:nvSpPr>
          <p:cNvPr id="58" name="Rectangle 57"/>
          <p:cNvSpPr/>
          <p:nvPr/>
        </p:nvSpPr>
        <p:spPr>
          <a:xfrm>
            <a:off x="842387" y="1564645"/>
            <a:ext cx="2194640" cy="369332"/>
          </a:xfrm>
          <a:prstGeom prst="rect">
            <a:avLst/>
          </a:prstGeom>
        </p:spPr>
        <p:txBody>
          <a:bodyPr wrap="none">
            <a:spAutoFit/>
          </a:bodyPr>
          <a:lstStyle/>
          <a:p>
            <a:pPr lvl="1"/>
            <a:r>
              <a:rPr lang="en-US" b="1" dirty="0"/>
              <a:t>Signal-Response</a:t>
            </a:r>
          </a:p>
        </p:txBody>
      </p:sp>
      <p:pic>
        <p:nvPicPr>
          <p:cNvPr id="51" name="Picture 50"/>
          <p:cNvPicPr>
            <a:picLocks noChangeAspect="1"/>
          </p:cNvPicPr>
          <p:nvPr/>
        </p:nvPicPr>
        <p:blipFill rotWithShape="1">
          <a:blip r:embed="rId4"/>
          <a:srcRect t="1690" r="1340" b="2207"/>
          <a:stretch/>
        </p:blipFill>
        <p:spPr>
          <a:xfrm>
            <a:off x="11238928" y="541045"/>
            <a:ext cx="729234" cy="563880"/>
          </a:xfrm>
          <a:prstGeom prst="rect">
            <a:avLst/>
          </a:prstGeom>
        </p:spPr>
      </p:pic>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8118330D-00B9-A6BC-D4C0-CF30DE68DCF2}"/>
                  </a:ext>
                </a:extLst>
              </p:cNvPr>
              <p:cNvSpPr/>
              <p:nvPr/>
            </p:nvSpPr>
            <p:spPr>
              <a:xfrm>
                <a:off x="360993" y="5110903"/>
                <a:ext cx="5112490" cy="9931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a:solidFill>
                            <a:srgbClr val="7030A0"/>
                          </a:solidFill>
                          <a:latin typeface="Cambria Math" panose="02040503050406030204" pitchFamily="18" charset="0"/>
                        </a:rPr>
                        <m:t>𝑽</m:t>
                      </m:r>
                      <m:d>
                        <m:dPr>
                          <m:ctrlPr>
                            <a:rPr lang="en-US" i="1">
                              <a:solidFill>
                                <a:srgbClr val="7030A0"/>
                              </a:solidFill>
                              <a:latin typeface="Cambria Math" panose="02040503050406030204" pitchFamily="18" charset="0"/>
                            </a:rPr>
                          </m:ctrlPr>
                        </m:dPr>
                        <m:e>
                          <m:acc>
                            <m:accPr>
                              <m:chr m:val="̂"/>
                              <m:ctrlPr>
                                <a:rPr lang="en-US" b="1" i="1">
                                  <a:solidFill>
                                    <a:srgbClr val="7030A0"/>
                                  </a:solidFill>
                                  <a:latin typeface="Cambria Math" panose="02040503050406030204" pitchFamily="18" charset="0"/>
                                </a:rPr>
                              </m:ctrlPr>
                            </m:accPr>
                            <m:e>
                              <m:r>
                                <a:rPr lang="en-US" b="1" i="1">
                                  <a:solidFill>
                                    <a:srgbClr val="7030A0"/>
                                  </a:solidFill>
                                  <a:latin typeface="Cambria Math" panose="02040503050406030204" pitchFamily="18" charset="0"/>
                                </a:rPr>
                                <m:t>𝜷</m:t>
                              </m:r>
                            </m:e>
                          </m:acc>
                        </m:e>
                      </m:d>
                      <m:r>
                        <a:rPr lang="en-US" i="1">
                          <a:latin typeface="Cambria Math" panose="02040503050406030204" pitchFamily="18" charset="0"/>
                        </a:rPr>
                        <m:t>= </m:t>
                      </m:r>
                      <m:d>
                        <m:dPr>
                          <m:begChr m:val="["/>
                          <m:endChr m:val="]"/>
                          <m:ctrlPr>
                            <a:rPr lang="en-US" i="1">
                              <a:latin typeface="Cambria Math" panose="02040503050406030204" pitchFamily="18" charset="0"/>
                            </a:rPr>
                          </m:ctrlPr>
                        </m:dPr>
                        <m:e>
                          <m:m>
                            <m:mPr>
                              <m:mcs>
                                <m:mc>
                                  <m:mcPr>
                                    <m:count m:val="3"/>
                                    <m:mcJc m:val="center"/>
                                  </m:mcPr>
                                </m:mc>
                              </m:mcs>
                              <m:ctrlPr>
                                <a:rPr lang="en-US" i="1">
                                  <a:latin typeface="Cambria Math" panose="02040503050406030204" pitchFamily="18" charset="0"/>
                                </a:rPr>
                              </m:ctrlPr>
                            </m:mPr>
                            <m:mr>
                              <m:e>
                                <m:r>
                                  <m:rPr>
                                    <m:sty m:val="p"/>
                                  </m:rPr>
                                  <a:rPr lang="en-US">
                                    <a:solidFill>
                                      <a:srgbClr val="7030A0"/>
                                    </a:solidFill>
                                    <a:latin typeface="Cambria Math" panose="02040503050406030204" pitchFamily="18" charset="0"/>
                                  </a:rPr>
                                  <m:t>Var</m:t>
                                </m:r>
                                <m:d>
                                  <m:dPr>
                                    <m:begChr m:val="["/>
                                    <m:endChr m:val="]"/>
                                    <m:ctrlPr>
                                      <a:rPr lang="en-US" i="1">
                                        <a:solidFill>
                                          <a:srgbClr val="7030A0"/>
                                        </a:solidFill>
                                        <a:latin typeface="Cambria Math" panose="02040503050406030204" pitchFamily="18" charset="0"/>
                                      </a:rPr>
                                    </m:ctrlPr>
                                  </m:d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𝛽</m:t>
                                        </m:r>
                                      </m:e>
                                      <m:sub>
                                        <m:r>
                                          <a:rPr lang="en-US" i="1">
                                            <a:solidFill>
                                              <a:srgbClr val="7030A0"/>
                                            </a:solidFill>
                                            <a:latin typeface="Cambria Math" panose="02040503050406030204" pitchFamily="18" charset="0"/>
                                          </a:rPr>
                                          <m:t>0</m:t>
                                        </m:r>
                                      </m:sub>
                                    </m:sSub>
                                  </m:e>
                                </m:d>
                              </m:e>
                              <m:e>
                                <m:r>
                                  <m:rPr>
                                    <m:sty m:val="p"/>
                                  </m:rPr>
                                  <a:rPr lang="en-US">
                                    <a:solidFill>
                                      <a:srgbClr val="7030A0"/>
                                    </a:solidFill>
                                    <a:latin typeface="Cambria Math" panose="02040503050406030204" pitchFamily="18" charset="0"/>
                                  </a:rPr>
                                  <m:t>Cov</m:t>
                                </m:r>
                                <m:d>
                                  <m:dPr>
                                    <m:begChr m:val="["/>
                                    <m:endChr m:val="]"/>
                                    <m:ctrlPr>
                                      <a:rPr lang="en-US" i="1">
                                        <a:solidFill>
                                          <a:srgbClr val="7030A0"/>
                                        </a:solidFill>
                                        <a:latin typeface="Cambria Math" panose="02040503050406030204" pitchFamily="18" charset="0"/>
                                      </a:rPr>
                                    </m:ctrlPr>
                                  </m:d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𝛽</m:t>
                                        </m:r>
                                      </m:e>
                                      <m:sub>
                                        <m:r>
                                          <a:rPr lang="en-US" i="1">
                                            <a:solidFill>
                                              <a:srgbClr val="7030A0"/>
                                            </a:solidFill>
                                            <a:latin typeface="Cambria Math" panose="02040503050406030204" pitchFamily="18" charset="0"/>
                                          </a:rPr>
                                          <m:t>0</m:t>
                                        </m:r>
                                      </m:sub>
                                    </m:sSub>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𝛽</m:t>
                                        </m:r>
                                      </m:e>
                                      <m:sub>
                                        <m:r>
                                          <a:rPr lang="en-US" i="1">
                                            <a:solidFill>
                                              <a:srgbClr val="7030A0"/>
                                            </a:solidFill>
                                            <a:latin typeface="Cambria Math" panose="02040503050406030204" pitchFamily="18" charset="0"/>
                                          </a:rPr>
                                          <m:t>1</m:t>
                                        </m:r>
                                      </m:sub>
                                    </m:sSub>
                                    <m:r>
                                      <a:rPr lang="en-US" i="1">
                                        <a:solidFill>
                                          <a:srgbClr val="7030A0"/>
                                        </a:solidFill>
                                        <a:latin typeface="Cambria Math" panose="02040503050406030204" pitchFamily="18" charset="0"/>
                                      </a:rPr>
                                      <m:t> </m:t>
                                    </m:r>
                                  </m:e>
                                </m:d>
                              </m:e>
                              <m:e>
                                <m:r>
                                  <m:rPr>
                                    <m:sty m:val="p"/>
                                  </m:rPr>
                                  <a:rPr lang="en-US">
                                    <a:solidFill>
                                      <a:srgbClr val="7030A0"/>
                                    </a:solidFill>
                                    <a:latin typeface="Cambria Math" panose="02040503050406030204" pitchFamily="18" charset="0"/>
                                  </a:rPr>
                                  <m:t>Cov</m:t>
                                </m:r>
                                <m:d>
                                  <m:dPr>
                                    <m:begChr m:val="["/>
                                    <m:endChr m:val="]"/>
                                    <m:ctrlPr>
                                      <a:rPr lang="en-US" i="1">
                                        <a:solidFill>
                                          <a:srgbClr val="7030A0"/>
                                        </a:solidFill>
                                        <a:latin typeface="Cambria Math" panose="02040503050406030204" pitchFamily="18" charset="0"/>
                                      </a:rPr>
                                    </m:ctrlPr>
                                  </m:d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𝛽</m:t>
                                        </m:r>
                                      </m:e>
                                      <m:sub>
                                        <m:r>
                                          <a:rPr lang="en-US" i="1">
                                            <a:solidFill>
                                              <a:srgbClr val="7030A0"/>
                                            </a:solidFill>
                                            <a:latin typeface="Cambria Math" panose="02040503050406030204" pitchFamily="18" charset="0"/>
                                          </a:rPr>
                                          <m:t>0</m:t>
                                        </m:r>
                                      </m:sub>
                                    </m:sSub>
                                    <m:r>
                                      <a:rPr lang="en-US" i="1">
                                        <a:solidFill>
                                          <a:srgbClr val="7030A0"/>
                                        </a:solidFill>
                                        <a:latin typeface="Cambria Math" panose="02040503050406030204" pitchFamily="18" charset="0"/>
                                      </a:rPr>
                                      <m:t>,</m:t>
                                    </m:r>
                                    <m:sSubSup>
                                      <m:sSubSupPr>
                                        <m:ctrlPr>
                                          <a:rPr lang="en-US" i="1">
                                            <a:solidFill>
                                              <a:srgbClr val="7030A0"/>
                                            </a:solidFill>
                                            <a:latin typeface="Cambria Math" panose="02040503050406030204" pitchFamily="18" charset="0"/>
                                          </a:rPr>
                                        </m:ctrlPr>
                                      </m:sSubSupPr>
                                      <m:e>
                                        <m:r>
                                          <a:rPr lang="en-US" i="1">
                                            <a:solidFill>
                                              <a:srgbClr val="7030A0"/>
                                            </a:solidFill>
                                            <a:latin typeface="Cambria Math" panose="02040503050406030204" pitchFamily="18" charset="0"/>
                                          </a:rPr>
                                          <m:t>𝜎</m:t>
                                        </m:r>
                                      </m:e>
                                      <m:sub>
                                        <m:r>
                                          <a:rPr lang="en-US" i="1">
                                            <a:solidFill>
                                              <a:srgbClr val="7030A0"/>
                                            </a:solidFill>
                                            <a:latin typeface="Cambria Math" panose="02040503050406030204" pitchFamily="18" charset="0"/>
                                          </a:rPr>
                                          <m:t>𝜀</m:t>
                                        </m:r>
                                      </m:sub>
                                      <m:sup>
                                        <m:r>
                                          <a:rPr lang="en-US" i="1">
                                            <a:solidFill>
                                              <a:srgbClr val="7030A0"/>
                                            </a:solidFill>
                                            <a:latin typeface="Cambria Math" panose="02040503050406030204" pitchFamily="18" charset="0"/>
                                          </a:rPr>
                                          <m:t>2</m:t>
                                        </m:r>
                                      </m:sup>
                                    </m:sSubSup>
                                  </m:e>
                                </m:d>
                              </m:e>
                            </m:mr>
                            <m:mr>
                              <m:e>
                                <m:r>
                                  <m:rPr>
                                    <m:sty m:val="p"/>
                                  </m:rPr>
                                  <a:rPr lang="en-US">
                                    <a:solidFill>
                                      <a:srgbClr val="7030A0"/>
                                    </a:solidFill>
                                    <a:latin typeface="Cambria Math" panose="02040503050406030204" pitchFamily="18" charset="0"/>
                                  </a:rPr>
                                  <m:t>Cov</m:t>
                                </m:r>
                                <m:d>
                                  <m:dPr>
                                    <m:begChr m:val="["/>
                                    <m:endChr m:val="]"/>
                                    <m:ctrlPr>
                                      <a:rPr lang="en-US" i="1">
                                        <a:solidFill>
                                          <a:srgbClr val="7030A0"/>
                                        </a:solidFill>
                                        <a:latin typeface="Cambria Math" panose="02040503050406030204" pitchFamily="18" charset="0"/>
                                      </a:rPr>
                                    </m:ctrlPr>
                                  </m:d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𝛽</m:t>
                                        </m:r>
                                      </m:e>
                                      <m:sub>
                                        <m:r>
                                          <a:rPr lang="en-US" i="1">
                                            <a:solidFill>
                                              <a:srgbClr val="7030A0"/>
                                            </a:solidFill>
                                            <a:latin typeface="Cambria Math" panose="02040503050406030204" pitchFamily="18" charset="0"/>
                                          </a:rPr>
                                          <m:t>0</m:t>
                                        </m:r>
                                      </m:sub>
                                    </m:sSub>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𝛽</m:t>
                                        </m:r>
                                      </m:e>
                                      <m:sub>
                                        <m:r>
                                          <a:rPr lang="en-US" i="1">
                                            <a:solidFill>
                                              <a:srgbClr val="7030A0"/>
                                            </a:solidFill>
                                            <a:latin typeface="Cambria Math" panose="02040503050406030204" pitchFamily="18" charset="0"/>
                                          </a:rPr>
                                          <m:t>1</m:t>
                                        </m:r>
                                      </m:sub>
                                    </m:sSub>
                                    <m:r>
                                      <a:rPr lang="en-US" i="1">
                                        <a:solidFill>
                                          <a:srgbClr val="7030A0"/>
                                        </a:solidFill>
                                        <a:latin typeface="Cambria Math" panose="02040503050406030204" pitchFamily="18" charset="0"/>
                                      </a:rPr>
                                      <m:t> </m:t>
                                    </m:r>
                                  </m:e>
                                </m:d>
                              </m:e>
                              <m:e>
                                <m:r>
                                  <m:rPr>
                                    <m:sty m:val="p"/>
                                  </m:rPr>
                                  <a:rPr lang="en-US">
                                    <a:solidFill>
                                      <a:srgbClr val="7030A0"/>
                                    </a:solidFill>
                                    <a:latin typeface="Cambria Math" panose="02040503050406030204" pitchFamily="18" charset="0"/>
                                  </a:rPr>
                                  <m:t>Var</m:t>
                                </m:r>
                                <m:d>
                                  <m:dPr>
                                    <m:begChr m:val="["/>
                                    <m:endChr m:val="]"/>
                                    <m:ctrlPr>
                                      <a:rPr lang="en-US" i="1">
                                        <a:solidFill>
                                          <a:srgbClr val="7030A0"/>
                                        </a:solidFill>
                                        <a:latin typeface="Cambria Math" panose="02040503050406030204" pitchFamily="18" charset="0"/>
                                      </a:rPr>
                                    </m:ctrlPr>
                                  </m:d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𝛽</m:t>
                                        </m:r>
                                      </m:e>
                                      <m:sub>
                                        <m:r>
                                          <a:rPr lang="en-US" i="1">
                                            <a:solidFill>
                                              <a:srgbClr val="7030A0"/>
                                            </a:solidFill>
                                            <a:latin typeface="Cambria Math" panose="02040503050406030204" pitchFamily="18" charset="0"/>
                                          </a:rPr>
                                          <m:t>1</m:t>
                                        </m:r>
                                      </m:sub>
                                    </m:sSub>
                                  </m:e>
                                </m:d>
                              </m:e>
                              <m:e>
                                <m:r>
                                  <m:rPr>
                                    <m:sty m:val="p"/>
                                  </m:rPr>
                                  <a:rPr lang="en-US">
                                    <a:solidFill>
                                      <a:srgbClr val="7030A0"/>
                                    </a:solidFill>
                                    <a:latin typeface="Cambria Math" panose="02040503050406030204" pitchFamily="18" charset="0"/>
                                  </a:rPr>
                                  <m:t>Cov</m:t>
                                </m:r>
                                <m:d>
                                  <m:dPr>
                                    <m:begChr m:val="["/>
                                    <m:endChr m:val="]"/>
                                    <m:ctrlPr>
                                      <a:rPr lang="en-US" i="1">
                                        <a:solidFill>
                                          <a:srgbClr val="7030A0"/>
                                        </a:solidFill>
                                        <a:latin typeface="Cambria Math" panose="02040503050406030204" pitchFamily="18" charset="0"/>
                                      </a:rPr>
                                    </m:ctrlPr>
                                  </m:d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𝛽</m:t>
                                        </m:r>
                                      </m:e>
                                      <m:sub>
                                        <m:r>
                                          <a:rPr lang="en-US" i="1">
                                            <a:solidFill>
                                              <a:srgbClr val="7030A0"/>
                                            </a:solidFill>
                                            <a:latin typeface="Cambria Math" panose="02040503050406030204" pitchFamily="18" charset="0"/>
                                          </a:rPr>
                                          <m:t>1</m:t>
                                        </m:r>
                                      </m:sub>
                                    </m:sSub>
                                    <m:r>
                                      <a:rPr lang="en-US" i="1">
                                        <a:solidFill>
                                          <a:srgbClr val="7030A0"/>
                                        </a:solidFill>
                                        <a:latin typeface="Cambria Math" panose="02040503050406030204" pitchFamily="18" charset="0"/>
                                      </a:rPr>
                                      <m:t>,</m:t>
                                    </m:r>
                                    <m:sSubSup>
                                      <m:sSubSupPr>
                                        <m:ctrlPr>
                                          <a:rPr lang="en-US" i="1">
                                            <a:solidFill>
                                              <a:srgbClr val="7030A0"/>
                                            </a:solidFill>
                                            <a:latin typeface="Cambria Math" panose="02040503050406030204" pitchFamily="18" charset="0"/>
                                          </a:rPr>
                                        </m:ctrlPr>
                                      </m:sSubSupPr>
                                      <m:e>
                                        <m:r>
                                          <a:rPr lang="en-US" i="1">
                                            <a:solidFill>
                                              <a:srgbClr val="7030A0"/>
                                            </a:solidFill>
                                            <a:latin typeface="Cambria Math" panose="02040503050406030204" pitchFamily="18" charset="0"/>
                                          </a:rPr>
                                          <m:t>𝜎</m:t>
                                        </m:r>
                                      </m:e>
                                      <m:sub>
                                        <m:r>
                                          <a:rPr lang="en-US" i="1">
                                            <a:solidFill>
                                              <a:srgbClr val="7030A0"/>
                                            </a:solidFill>
                                            <a:latin typeface="Cambria Math" panose="02040503050406030204" pitchFamily="18" charset="0"/>
                                          </a:rPr>
                                          <m:t>𝜀</m:t>
                                        </m:r>
                                      </m:sub>
                                      <m:sup>
                                        <m:r>
                                          <a:rPr lang="en-US" i="1">
                                            <a:solidFill>
                                              <a:srgbClr val="7030A0"/>
                                            </a:solidFill>
                                            <a:latin typeface="Cambria Math" panose="02040503050406030204" pitchFamily="18" charset="0"/>
                                          </a:rPr>
                                          <m:t>2</m:t>
                                        </m:r>
                                      </m:sup>
                                    </m:sSubSup>
                                  </m:e>
                                </m:d>
                              </m:e>
                            </m:mr>
                            <m:mr>
                              <m:e>
                                <m:r>
                                  <m:rPr>
                                    <m:sty m:val="p"/>
                                  </m:rPr>
                                  <a:rPr lang="en-US">
                                    <a:solidFill>
                                      <a:srgbClr val="7030A0"/>
                                    </a:solidFill>
                                    <a:latin typeface="Cambria Math" panose="02040503050406030204" pitchFamily="18" charset="0"/>
                                  </a:rPr>
                                  <m:t>Cov</m:t>
                                </m:r>
                                <m:d>
                                  <m:dPr>
                                    <m:begChr m:val="["/>
                                    <m:endChr m:val="]"/>
                                    <m:ctrlPr>
                                      <a:rPr lang="en-US" i="1">
                                        <a:solidFill>
                                          <a:srgbClr val="7030A0"/>
                                        </a:solidFill>
                                        <a:latin typeface="Cambria Math" panose="02040503050406030204" pitchFamily="18" charset="0"/>
                                      </a:rPr>
                                    </m:ctrlPr>
                                  </m:d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𝛽</m:t>
                                        </m:r>
                                      </m:e>
                                      <m:sub>
                                        <m:r>
                                          <a:rPr lang="en-US" i="1">
                                            <a:solidFill>
                                              <a:srgbClr val="7030A0"/>
                                            </a:solidFill>
                                            <a:latin typeface="Cambria Math" panose="02040503050406030204" pitchFamily="18" charset="0"/>
                                          </a:rPr>
                                          <m:t>0</m:t>
                                        </m:r>
                                      </m:sub>
                                    </m:sSub>
                                    <m:r>
                                      <a:rPr lang="en-US" i="1">
                                        <a:solidFill>
                                          <a:srgbClr val="7030A0"/>
                                        </a:solidFill>
                                        <a:latin typeface="Cambria Math" panose="02040503050406030204" pitchFamily="18" charset="0"/>
                                      </a:rPr>
                                      <m:t>,</m:t>
                                    </m:r>
                                    <m:sSubSup>
                                      <m:sSubSupPr>
                                        <m:ctrlPr>
                                          <a:rPr lang="en-US" i="1">
                                            <a:solidFill>
                                              <a:srgbClr val="7030A0"/>
                                            </a:solidFill>
                                            <a:latin typeface="Cambria Math" panose="02040503050406030204" pitchFamily="18" charset="0"/>
                                          </a:rPr>
                                        </m:ctrlPr>
                                      </m:sSubSupPr>
                                      <m:e>
                                        <m:r>
                                          <a:rPr lang="en-US" i="1">
                                            <a:solidFill>
                                              <a:srgbClr val="7030A0"/>
                                            </a:solidFill>
                                            <a:latin typeface="Cambria Math" panose="02040503050406030204" pitchFamily="18" charset="0"/>
                                          </a:rPr>
                                          <m:t>𝜎</m:t>
                                        </m:r>
                                      </m:e>
                                      <m:sub>
                                        <m:r>
                                          <a:rPr lang="en-US" i="1">
                                            <a:solidFill>
                                              <a:srgbClr val="7030A0"/>
                                            </a:solidFill>
                                            <a:latin typeface="Cambria Math" panose="02040503050406030204" pitchFamily="18" charset="0"/>
                                          </a:rPr>
                                          <m:t>𝜀</m:t>
                                        </m:r>
                                      </m:sub>
                                      <m:sup>
                                        <m:r>
                                          <a:rPr lang="en-US" i="1">
                                            <a:solidFill>
                                              <a:srgbClr val="7030A0"/>
                                            </a:solidFill>
                                            <a:latin typeface="Cambria Math" panose="02040503050406030204" pitchFamily="18" charset="0"/>
                                          </a:rPr>
                                          <m:t>2</m:t>
                                        </m:r>
                                      </m:sup>
                                    </m:sSubSup>
                                  </m:e>
                                </m:d>
                              </m:e>
                              <m:e>
                                <m:r>
                                  <m:rPr>
                                    <m:sty m:val="p"/>
                                  </m:rPr>
                                  <a:rPr lang="en-US">
                                    <a:solidFill>
                                      <a:srgbClr val="7030A0"/>
                                    </a:solidFill>
                                    <a:latin typeface="Cambria Math" panose="02040503050406030204" pitchFamily="18" charset="0"/>
                                  </a:rPr>
                                  <m:t>Cov</m:t>
                                </m:r>
                                <m:d>
                                  <m:dPr>
                                    <m:begChr m:val="["/>
                                    <m:endChr m:val="]"/>
                                    <m:ctrlPr>
                                      <a:rPr lang="en-US" i="1">
                                        <a:solidFill>
                                          <a:srgbClr val="7030A0"/>
                                        </a:solidFill>
                                        <a:latin typeface="Cambria Math" panose="02040503050406030204" pitchFamily="18" charset="0"/>
                                      </a:rPr>
                                    </m:ctrlPr>
                                  </m:d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𝛽</m:t>
                                        </m:r>
                                      </m:e>
                                      <m:sub>
                                        <m:r>
                                          <a:rPr lang="en-US" i="1">
                                            <a:solidFill>
                                              <a:srgbClr val="7030A0"/>
                                            </a:solidFill>
                                            <a:latin typeface="Cambria Math" panose="02040503050406030204" pitchFamily="18" charset="0"/>
                                          </a:rPr>
                                          <m:t>1</m:t>
                                        </m:r>
                                      </m:sub>
                                    </m:sSub>
                                    <m:r>
                                      <a:rPr lang="en-US" i="1">
                                        <a:solidFill>
                                          <a:srgbClr val="7030A0"/>
                                        </a:solidFill>
                                        <a:latin typeface="Cambria Math" panose="02040503050406030204" pitchFamily="18" charset="0"/>
                                      </a:rPr>
                                      <m:t>,</m:t>
                                    </m:r>
                                    <m:sSubSup>
                                      <m:sSubSupPr>
                                        <m:ctrlPr>
                                          <a:rPr lang="en-US" i="1">
                                            <a:solidFill>
                                              <a:srgbClr val="7030A0"/>
                                            </a:solidFill>
                                            <a:latin typeface="Cambria Math" panose="02040503050406030204" pitchFamily="18" charset="0"/>
                                          </a:rPr>
                                        </m:ctrlPr>
                                      </m:sSubSupPr>
                                      <m:e>
                                        <m:r>
                                          <a:rPr lang="en-US" i="1">
                                            <a:solidFill>
                                              <a:srgbClr val="7030A0"/>
                                            </a:solidFill>
                                            <a:latin typeface="Cambria Math" panose="02040503050406030204" pitchFamily="18" charset="0"/>
                                          </a:rPr>
                                          <m:t>𝜎</m:t>
                                        </m:r>
                                      </m:e>
                                      <m:sub>
                                        <m:r>
                                          <a:rPr lang="en-US" i="1">
                                            <a:solidFill>
                                              <a:srgbClr val="7030A0"/>
                                            </a:solidFill>
                                            <a:latin typeface="Cambria Math" panose="02040503050406030204" pitchFamily="18" charset="0"/>
                                          </a:rPr>
                                          <m:t>𝜀</m:t>
                                        </m:r>
                                      </m:sub>
                                      <m:sup>
                                        <m:r>
                                          <a:rPr lang="en-US" i="1">
                                            <a:solidFill>
                                              <a:srgbClr val="7030A0"/>
                                            </a:solidFill>
                                            <a:latin typeface="Cambria Math" panose="02040503050406030204" pitchFamily="18" charset="0"/>
                                          </a:rPr>
                                          <m:t>2</m:t>
                                        </m:r>
                                      </m:sup>
                                    </m:sSubSup>
                                  </m:e>
                                </m:d>
                              </m:e>
                              <m:e>
                                <m:r>
                                  <m:rPr>
                                    <m:sty m:val="p"/>
                                  </m:rPr>
                                  <a:rPr lang="en-US">
                                    <a:solidFill>
                                      <a:srgbClr val="7030A0"/>
                                    </a:solidFill>
                                    <a:latin typeface="Cambria Math" panose="02040503050406030204" pitchFamily="18" charset="0"/>
                                  </a:rPr>
                                  <m:t>Var</m:t>
                                </m:r>
                                <m:d>
                                  <m:dPr>
                                    <m:begChr m:val="["/>
                                    <m:endChr m:val="]"/>
                                    <m:ctrlPr>
                                      <a:rPr lang="en-US" i="1">
                                        <a:solidFill>
                                          <a:srgbClr val="7030A0"/>
                                        </a:solidFill>
                                        <a:latin typeface="Cambria Math" panose="02040503050406030204" pitchFamily="18" charset="0"/>
                                      </a:rPr>
                                    </m:ctrlPr>
                                  </m:dPr>
                                  <m:e>
                                    <m:sSubSup>
                                      <m:sSubSupPr>
                                        <m:ctrlPr>
                                          <a:rPr lang="en-US" i="1">
                                            <a:solidFill>
                                              <a:srgbClr val="7030A0"/>
                                            </a:solidFill>
                                            <a:latin typeface="Cambria Math" panose="02040503050406030204" pitchFamily="18" charset="0"/>
                                          </a:rPr>
                                        </m:ctrlPr>
                                      </m:sSubSupPr>
                                      <m:e>
                                        <m:r>
                                          <a:rPr lang="en-US" i="1">
                                            <a:solidFill>
                                              <a:srgbClr val="7030A0"/>
                                            </a:solidFill>
                                            <a:latin typeface="Cambria Math" panose="02040503050406030204" pitchFamily="18" charset="0"/>
                                          </a:rPr>
                                          <m:t>𝜎</m:t>
                                        </m:r>
                                      </m:e>
                                      <m:sub>
                                        <m:r>
                                          <a:rPr lang="en-US" i="1">
                                            <a:solidFill>
                                              <a:srgbClr val="7030A0"/>
                                            </a:solidFill>
                                            <a:latin typeface="Cambria Math" panose="02040503050406030204" pitchFamily="18" charset="0"/>
                                          </a:rPr>
                                          <m:t>𝜀</m:t>
                                        </m:r>
                                      </m:sub>
                                      <m:sup>
                                        <m:r>
                                          <a:rPr lang="en-US" i="1">
                                            <a:solidFill>
                                              <a:srgbClr val="7030A0"/>
                                            </a:solidFill>
                                            <a:latin typeface="Cambria Math" panose="02040503050406030204" pitchFamily="18" charset="0"/>
                                          </a:rPr>
                                          <m:t>2</m:t>
                                        </m:r>
                                      </m:sup>
                                    </m:sSubSup>
                                  </m:e>
                                </m:d>
                              </m:e>
                            </m:mr>
                          </m:m>
                        </m:e>
                      </m:d>
                    </m:oMath>
                  </m:oMathPara>
                </a14:m>
                <a:endParaRPr lang="en-US" dirty="0"/>
              </a:p>
            </p:txBody>
          </p:sp>
        </mc:Choice>
        <mc:Fallback xmlns="">
          <p:sp>
            <p:nvSpPr>
              <p:cNvPr id="4" name="Rectangle 3">
                <a:extLst>
                  <a:ext uri="{FF2B5EF4-FFF2-40B4-BE49-F238E27FC236}">
                    <a16:creationId xmlns:a16="http://schemas.microsoft.com/office/drawing/2014/main" id="{8118330D-00B9-A6BC-D4C0-CF30DE68DCF2}"/>
                  </a:ext>
                </a:extLst>
              </p:cNvPr>
              <p:cNvSpPr>
                <a:spLocks noRot="1" noChangeAspect="1" noMove="1" noResize="1" noEditPoints="1" noAdjustHandles="1" noChangeArrowheads="1" noChangeShapeType="1" noTextEdit="1"/>
              </p:cNvSpPr>
              <p:nvPr/>
            </p:nvSpPr>
            <p:spPr>
              <a:xfrm>
                <a:off x="360993" y="5110903"/>
                <a:ext cx="5112490" cy="993157"/>
              </a:xfrm>
              <a:prstGeom prst="rect">
                <a:avLst/>
              </a:prstGeom>
              <a:blipFill>
                <a:blip r:embed="rId5"/>
                <a:stretch>
                  <a:fillRect/>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3358AB12-25D3-E7DB-5582-832CA2DA9E7A}"/>
              </a:ext>
            </a:extLst>
          </p:cNvPr>
          <p:cNvSpPr txBox="1"/>
          <p:nvPr/>
        </p:nvSpPr>
        <p:spPr>
          <a:xfrm>
            <a:off x="402196" y="4473835"/>
            <a:ext cx="5561999" cy="707886"/>
          </a:xfrm>
          <a:prstGeom prst="rect">
            <a:avLst/>
          </a:prstGeom>
          <a:noFill/>
        </p:spPr>
        <p:txBody>
          <a:bodyPr wrap="square" rtlCol="0">
            <a:spAutoFit/>
          </a:bodyPr>
          <a:lstStyle/>
          <a:p>
            <a:r>
              <a:rPr lang="en-US" sz="2000" dirty="0">
                <a:solidFill>
                  <a:srgbClr val="7030A0"/>
                </a:solidFill>
              </a:rPr>
              <a:t>We have the variance-covariance matrix</a:t>
            </a:r>
            <a:br>
              <a:rPr lang="en-US" sz="2000" dirty="0">
                <a:solidFill>
                  <a:srgbClr val="7030A0"/>
                </a:solidFill>
              </a:rPr>
            </a:br>
            <a:r>
              <a:rPr lang="en-US" sz="2000" i="1" dirty="0">
                <a:solidFill>
                  <a:srgbClr val="7030A0"/>
                </a:solidFill>
              </a:rPr>
              <a:t> of the linear model</a:t>
            </a: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4B025C7D-3B72-9D6D-4661-E57576AE502E}"/>
                  </a:ext>
                </a:extLst>
              </p:cNvPr>
              <p:cNvSpPr/>
              <p:nvPr/>
            </p:nvSpPr>
            <p:spPr>
              <a:xfrm>
                <a:off x="6997649" y="5176874"/>
                <a:ext cx="4846320" cy="708720"/>
              </a:xfrm>
              <a:prstGeom prst="rect">
                <a:avLst/>
              </a:prstGeom>
              <a:noFill/>
            </p:spPr>
            <p:txBody>
              <a:bodyPr wrap="square">
                <a:spAutoFit/>
              </a:bodyPr>
              <a:lstStyle/>
              <a:p>
                <a:pPr lvl="1"/>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b="1" i="1">
                              <a:latin typeface="Cambria Math" panose="02040503050406030204" pitchFamily="18" charset="0"/>
                            </a:rPr>
                            <m:t>𝑽</m:t>
                          </m:r>
                        </m:e>
                        <m:sub>
                          <m:r>
                            <a:rPr lang="en-US" i="1">
                              <a:latin typeface="Cambria Math" panose="02040503050406030204" pitchFamily="18" charset="0"/>
                            </a:rPr>
                            <m:t>𝑝𝑜𝑑</m:t>
                          </m:r>
                        </m:sub>
                      </m:sSub>
                      <m:r>
                        <a:rPr lang="en-US" i="1">
                          <a:latin typeface="Cambria Math" panose="02040503050406030204" pitchFamily="18" charset="0"/>
                        </a:rPr>
                        <m:t>=</m:t>
                      </m:r>
                      <m:d>
                        <m:dPr>
                          <m:begChr m:val="["/>
                          <m:endChr m:val="]"/>
                          <m:ctrlPr>
                            <a:rPr lang="en-US" i="1">
                              <a:latin typeface="Cambria Math" panose="02040503050406030204" pitchFamily="18" charset="0"/>
                            </a:rPr>
                          </m:ctrlPr>
                        </m:dPr>
                        <m:e>
                          <m:m>
                            <m:mPr>
                              <m:mcs>
                                <m:mc>
                                  <m:mcPr>
                                    <m:count m:val="2"/>
                                    <m:mcJc m:val="center"/>
                                  </m:mcPr>
                                </m:mc>
                              </m:mcs>
                              <m:ctrlPr>
                                <a:rPr lang="en-US" i="1">
                                  <a:latin typeface="Cambria Math" panose="02040503050406030204" pitchFamily="18" charset="0"/>
                                </a:rPr>
                              </m:ctrlPr>
                            </m:mPr>
                            <m:mr>
                              <m:e>
                                <m:r>
                                  <m:rPr>
                                    <m:sty m:val="p"/>
                                    <m:brk m:alnAt="7"/>
                                  </m:rPr>
                                  <a:rPr lang="en-US">
                                    <a:latin typeface="Cambria Math" panose="02040503050406030204" pitchFamily="18" charset="0"/>
                                  </a:rPr>
                                  <m:t>V</m:t>
                                </m:r>
                                <m:r>
                                  <m:rPr>
                                    <m:sty m:val="p"/>
                                  </m:rPr>
                                  <a:rPr lang="en-US">
                                    <a:latin typeface="Cambria Math" panose="02040503050406030204" pitchFamily="18" charset="0"/>
                                  </a:rPr>
                                  <m:t>ar</m:t>
                                </m:r>
                                <m:r>
                                  <m:rPr>
                                    <m:brk m:alnAt="7"/>
                                  </m:rPr>
                                  <a:rPr lang="en-US" i="1">
                                    <a:latin typeface="Cambria Math" panose="02040503050406030204" pitchFamily="18" charset="0"/>
                                  </a:rPr>
                                  <m:t>[</m:t>
                                </m:r>
                                <m:sSub>
                                  <m:sSubPr>
                                    <m:ctrlPr>
                                      <a:rPr lang="en-US" i="1">
                                        <a:latin typeface="Cambria Math" panose="02040503050406030204" pitchFamily="18" charset="0"/>
                                      </a:rPr>
                                    </m:ctrlPr>
                                  </m:sSubPr>
                                  <m:e>
                                    <m:r>
                                      <m:rPr>
                                        <m:brk m:alnAt="7"/>
                                      </m:rPr>
                                      <a:rPr lang="en-US" i="1">
                                        <a:latin typeface="Cambria Math" panose="02040503050406030204" pitchFamily="18" charset="0"/>
                                      </a:rPr>
                                      <m:t>𝜇</m:t>
                                    </m:r>
                                  </m:e>
                                  <m:sub>
                                    <m:r>
                                      <m:rPr>
                                        <m:brk m:alnAt="7"/>
                                      </m:rPr>
                                      <a:rPr lang="en-US" i="1">
                                        <a:latin typeface="Cambria Math" panose="02040503050406030204" pitchFamily="18" charset="0"/>
                                      </a:rPr>
                                      <m:t>𝑝</m:t>
                                    </m:r>
                                    <m:r>
                                      <a:rPr lang="en-US" i="1">
                                        <a:latin typeface="Cambria Math" panose="02040503050406030204" pitchFamily="18" charset="0"/>
                                      </a:rPr>
                                      <m:t>𝑜𝑑</m:t>
                                    </m:r>
                                  </m:sub>
                                </m:sSub>
                                <m:r>
                                  <m:rPr>
                                    <m:brk m:alnAt="7"/>
                                  </m:rPr>
                                  <a:rPr lang="en-US" i="1">
                                    <a:latin typeface="Cambria Math" panose="02040503050406030204" pitchFamily="18" charset="0"/>
                                  </a:rPr>
                                  <m:t>]</m:t>
                                </m:r>
                              </m:e>
                              <m:e>
                                <m:r>
                                  <m:rPr>
                                    <m:sty m:val="p"/>
                                  </m:rPr>
                                  <a:rPr lang="en-US">
                                    <a:latin typeface="Cambria Math" panose="02040503050406030204" pitchFamily="18" charset="0"/>
                                  </a:rPr>
                                  <m:t>Cov</m:t>
                                </m:r>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𝜇</m:t>
                                    </m:r>
                                  </m:e>
                                  <m:sub>
                                    <m:r>
                                      <a:rPr lang="en-US" i="1">
                                        <a:latin typeface="Cambria Math" panose="02040503050406030204" pitchFamily="18" charset="0"/>
                                      </a:rPr>
                                      <m:t>𝑝𝑜𝑑</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𝑝𝑜𝑑</m:t>
                                    </m:r>
                                  </m:sub>
                                </m:sSub>
                                <m:r>
                                  <a:rPr lang="en-US">
                                    <a:latin typeface="Cambria Math" panose="02040503050406030204" pitchFamily="18" charset="0"/>
                                  </a:rPr>
                                  <m:t>]</m:t>
                                </m:r>
                              </m:e>
                            </m:mr>
                            <m:mr>
                              <m:e>
                                <m:r>
                                  <m:rPr>
                                    <m:sty m:val="p"/>
                                  </m:rPr>
                                  <a:rPr lang="en-US">
                                    <a:latin typeface="Cambria Math" panose="02040503050406030204" pitchFamily="18" charset="0"/>
                                  </a:rPr>
                                  <m:t>Cov</m:t>
                                </m:r>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𝜇</m:t>
                                    </m:r>
                                  </m:e>
                                  <m:sub>
                                    <m:r>
                                      <a:rPr lang="en-US" i="1">
                                        <a:latin typeface="Cambria Math" panose="02040503050406030204" pitchFamily="18" charset="0"/>
                                      </a:rPr>
                                      <m:t>𝑝𝑜𝑑</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𝑝𝑜𝑑</m:t>
                                    </m:r>
                                  </m:sub>
                                </m:sSub>
                                <m:r>
                                  <a:rPr lang="en-US">
                                    <a:latin typeface="Cambria Math" panose="02040503050406030204" pitchFamily="18" charset="0"/>
                                  </a:rPr>
                                  <m:t>]</m:t>
                                </m:r>
                              </m:e>
                              <m:e>
                                <m:r>
                                  <m:rPr>
                                    <m:sty m:val="p"/>
                                  </m:rPr>
                                  <a:rPr lang="en-US">
                                    <a:latin typeface="Cambria Math" panose="02040503050406030204" pitchFamily="18" charset="0"/>
                                  </a:rPr>
                                  <m:t>Var</m:t>
                                </m:r>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𝑝𝑜𝑑</m:t>
                                    </m:r>
                                  </m:sub>
                                </m:sSub>
                                <m:r>
                                  <a:rPr lang="en-US">
                                    <a:latin typeface="Cambria Math" panose="02040503050406030204" pitchFamily="18" charset="0"/>
                                  </a:rPr>
                                  <m:t>]</m:t>
                                </m:r>
                              </m:e>
                            </m:mr>
                          </m:m>
                        </m:e>
                      </m:d>
                    </m:oMath>
                  </m:oMathPara>
                </a14:m>
                <a:endParaRPr lang="en-US" dirty="0"/>
              </a:p>
            </p:txBody>
          </p:sp>
        </mc:Choice>
        <mc:Fallback xmlns="">
          <p:sp>
            <p:nvSpPr>
              <p:cNvPr id="6" name="Rectangle 5">
                <a:extLst>
                  <a:ext uri="{FF2B5EF4-FFF2-40B4-BE49-F238E27FC236}">
                    <a16:creationId xmlns:a16="http://schemas.microsoft.com/office/drawing/2014/main" id="{4B025C7D-3B72-9D6D-4661-E57576AE502E}"/>
                  </a:ext>
                </a:extLst>
              </p:cNvPr>
              <p:cNvSpPr>
                <a:spLocks noRot="1" noChangeAspect="1" noMove="1" noResize="1" noEditPoints="1" noAdjustHandles="1" noChangeArrowheads="1" noChangeShapeType="1" noTextEdit="1"/>
              </p:cNvSpPr>
              <p:nvPr/>
            </p:nvSpPr>
            <p:spPr>
              <a:xfrm>
                <a:off x="6997649" y="5176874"/>
                <a:ext cx="4846320" cy="708720"/>
              </a:xfrm>
              <a:prstGeom prst="rect">
                <a:avLst/>
              </a:prstGeom>
              <a:blipFill>
                <a:blip r:embed="rId6"/>
                <a:stretch>
                  <a:fillRect/>
                </a:stretch>
              </a:blipFill>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4A16D5B7-FFD0-C7C5-53C3-7420B0361836}"/>
              </a:ext>
            </a:extLst>
          </p:cNvPr>
          <p:cNvCxnSpPr/>
          <p:nvPr/>
        </p:nvCxnSpPr>
        <p:spPr>
          <a:xfrm flipV="1">
            <a:off x="5473483" y="5562057"/>
            <a:ext cx="1756018" cy="25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761A21C-F34B-B4E9-A1B9-CFDD14CCBC98}"/>
              </a:ext>
            </a:extLst>
          </p:cNvPr>
          <p:cNvSpPr txBox="1"/>
          <p:nvPr/>
        </p:nvSpPr>
        <p:spPr>
          <a:xfrm>
            <a:off x="6137361" y="5271338"/>
            <a:ext cx="292068" cy="369332"/>
          </a:xfrm>
          <a:prstGeom prst="rect">
            <a:avLst/>
          </a:prstGeom>
          <a:noFill/>
        </p:spPr>
        <p:txBody>
          <a:bodyPr wrap="none" rtlCol="0">
            <a:spAutoFit/>
          </a:bodyPr>
          <a:lstStyle/>
          <a:p>
            <a:r>
              <a:rPr lang="en-US" dirty="0"/>
              <a:t>?</a:t>
            </a:r>
          </a:p>
        </p:txBody>
      </p:sp>
      <p:sp>
        <p:nvSpPr>
          <p:cNvPr id="9" name="TextBox 8">
            <a:extLst>
              <a:ext uri="{FF2B5EF4-FFF2-40B4-BE49-F238E27FC236}">
                <a16:creationId xmlns:a16="http://schemas.microsoft.com/office/drawing/2014/main" id="{71C125B1-B407-BCEB-D6E7-A30C8D696CA7}"/>
              </a:ext>
            </a:extLst>
          </p:cNvPr>
          <p:cNvSpPr txBox="1"/>
          <p:nvPr/>
        </p:nvSpPr>
        <p:spPr>
          <a:xfrm>
            <a:off x="7229501" y="4468988"/>
            <a:ext cx="4935764" cy="707886"/>
          </a:xfrm>
          <a:prstGeom prst="rect">
            <a:avLst/>
          </a:prstGeom>
          <a:noFill/>
        </p:spPr>
        <p:txBody>
          <a:bodyPr wrap="square" rtlCol="0">
            <a:spAutoFit/>
          </a:bodyPr>
          <a:lstStyle/>
          <a:p>
            <a:r>
              <a:rPr lang="en-US" sz="2000" dirty="0">
                <a:solidFill>
                  <a:schemeClr val="tx2"/>
                </a:solidFill>
              </a:rPr>
              <a:t>We need the variance-covariance matrix </a:t>
            </a:r>
            <a:br>
              <a:rPr lang="en-US" sz="2000" dirty="0">
                <a:solidFill>
                  <a:schemeClr val="tx2"/>
                </a:solidFill>
              </a:rPr>
            </a:br>
            <a:r>
              <a:rPr lang="en-US" sz="2000" i="1" dirty="0">
                <a:solidFill>
                  <a:schemeClr val="tx2"/>
                </a:solidFill>
              </a:rPr>
              <a:t>of the POD Curve</a:t>
            </a:r>
          </a:p>
        </p:txBody>
      </p:sp>
      <p:sp>
        <p:nvSpPr>
          <p:cNvPr id="13" name="Title 1">
            <a:extLst>
              <a:ext uri="{FF2B5EF4-FFF2-40B4-BE49-F238E27FC236}">
                <a16:creationId xmlns:a16="http://schemas.microsoft.com/office/drawing/2014/main" id="{3B0B6F3E-6E04-A505-C875-921B2F75581B}"/>
              </a:ext>
            </a:extLst>
          </p:cNvPr>
          <p:cNvSpPr>
            <a:spLocks noGrp="1"/>
          </p:cNvSpPr>
          <p:nvPr>
            <p:ph type="title"/>
          </p:nvPr>
        </p:nvSpPr>
        <p:spPr>
          <a:xfrm>
            <a:off x="500147" y="609601"/>
            <a:ext cx="11191706" cy="609600"/>
          </a:xfrm>
        </p:spPr>
        <p:txBody>
          <a:bodyPr>
            <a:normAutofit/>
          </a:bodyPr>
          <a:lstStyle/>
          <a:p>
            <a:r>
              <a:rPr lang="en-US" dirty="0"/>
              <a:t>3. Estimate a 95% confidence interval on the probability curve.</a:t>
            </a:r>
          </a:p>
        </p:txBody>
      </p:sp>
    </p:spTree>
    <p:extLst>
      <p:ext uri="{BB962C8B-B14F-4D97-AF65-F5344CB8AC3E}">
        <p14:creationId xmlns:p14="http://schemas.microsoft.com/office/powerpoint/2010/main" val="27974809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0C886-85F3-E50C-7AFC-E79B854D44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9E5714-81E3-8DB4-80D7-3389E468C460}"/>
              </a:ext>
            </a:extLst>
          </p:cNvPr>
          <p:cNvSpPr>
            <a:spLocks noGrp="1"/>
          </p:cNvSpPr>
          <p:nvPr>
            <p:ph type="title"/>
          </p:nvPr>
        </p:nvSpPr>
        <p:spPr/>
        <p:txBody>
          <a:bodyPr>
            <a:normAutofit/>
          </a:bodyPr>
          <a:lstStyle/>
          <a:p>
            <a:r>
              <a:rPr lang="en-US" dirty="0"/>
              <a:t>3. Estimate a 95% confidence interval on the probability curve.</a:t>
            </a:r>
          </a:p>
        </p:txBody>
      </p:sp>
      <p:pic>
        <p:nvPicPr>
          <p:cNvPr id="17" name="Picture 16">
            <a:extLst>
              <a:ext uri="{FF2B5EF4-FFF2-40B4-BE49-F238E27FC236}">
                <a16:creationId xmlns:a16="http://schemas.microsoft.com/office/drawing/2014/main" id="{9166FDA3-CFB2-F6CB-CBE2-D19D7C07C566}"/>
              </a:ext>
            </a:extLst>
          </p:cNvPr>
          <p:cNvPicPr>
            <a:picLocks noChangeAspect="1"/>
          </p:cNvPicPr>
          <p:nvPr/>
        </p:nvPicPr>
        <p:blipFill rotWithShape="1">
          <a:blip r:embed="rId2"/>
          <a:srcRect t="1690" r="1340" b="2207"/>
          <a:stretch/>
        </p:blipFill>
        <p:spPr>
          <a:xfrm>
            <a:off x="11137670" y="713429"/>
            <a:ext cx="729234" cy="563880"/>
          </a:xfrm>
          <a:prstGeom prst="rect">
            <a:avLst/>
          </a:prstGeom>
        </p:spPr>
      </p:pic>
      <mc:AlternateContent xmlns:mc="http://schemas.openxmlformats.org/markup-compatibility/2006">
        <mc:Choice xmlns:a14="http://schemas.microsoft.com/office/drawing/2010/main" Requires="a14">
          <p:sp>
            <p:nvSpPr>
              <p:cNvPr id="26" name="Rectangle 25">
                <a:extLst>
                  <a:ext uri="{FF2B5EF4-FFF2-40B4-BE49-F238E27FC236}">
                    <a16:creationId xmlns:a16="http://schemas.microsoft.com/office/drawing/2014/main" id="{6C7C1ED5-A95F-5D34-2537-2B7251F50076}"/>
                  </a:ext>
                </a:extLst>
              </p:cNvPr>
              <p:cNvSpPr/>
              <p:nvPr/>
            </p:nvSpPr>
            <p:spPr>
              <a:xfrm>
                <a:off x="208877" y="3039257"/>
                <a:ext cx="5112490" cy="9931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a:solidFill>
                            <a:srgbClr val="7030A0"/>
                          </a:solidFill>
                          <a:latin typeface="Cambria Math" panose="02040503050406030204" pitchFamily="18" charset="0"/>
                        </a:rPr>
                        <m:t>𝑽</m:t>
                      </m:r>
                      <m:d>
                        <m:dPr>
                          <m:ctrlPr>
                            <a:rPr lang="en-US" i="1">
                              <a:solidFill>
                                <a:srgbClr val="7030A0"/>
                              </a:solidFill>
                              <a:latin typeface="Cambria Math" panose="02040503050406030204" pitchFamily="18" charset="0"/>
                            </a:rPr>
                          </m:ctrlPr>
                        </m:dPr>
                        <m:e>
                          <m:acc>
                            <m:accPr>
                              <m:chr m:val="̂"/>
                              <m:ctrlPr>
                                <a:rPr lang="en-US" b="1" i="1">
                                  <a:solidFill>
                                    <a:srgbClr val="7030A0"/>
                                  </a:solidFill>
                                  <a:latin typeface="Cambria Math" panose="02040503050406030204" pitchFamily="18" charset="0"/>
                                </a:rPr>
                              </m:ctrlPr>
                            </m:accPr>
                            <m:e>
                              <m:r>
                                <a:rPr lang="en-US" b="1" i="1">
                                  <a:solidFill>
                                    <a:srgbClr val="7030A0"/>
                                  </a:solidFill>
                                  <a:latin typeface="Cambria Math" panose="02040503050406030204" pitchFamily="18" charset="0"/>
                                </a:rPr>
                                <m:t>𝜷</m:t>
                              </m:r>
                            </m:e>
                          </m:acc>
                        </m:e>
                      </m:d>
                      <m:r>
                        <a:rPr lang="en-US" i="1">
                          <a:latin typeface="Cambria Math" panose="02040503050406030204" pitchFamily="18" charset="0"/>
                        </a:rPr>
                        <m:t>= </m:t>
                      </m:r>
                      <m:d>
                        <m:dPr>
                          <m:begChr m:val="["/>
                          <m:endChr m:val="]"/>
                          <m:ctrlPr>
                            <a:rPr lang="en-US" i="1">
                              <a:latin typeface="Cambria Math" panose="02040503050406030204" pitchFamily="18" charset="0"/>
                            </a:rPr>
                          </m:ctrlPr>
                        </m:dPr>
                        <m:e>
                          <m:m>
                            <m:mPr>
                              <m:mcs>
                                <m:mc>
                                  <m:mcPr>
                                    <m:count m:val="3"/>
                                    <m:mcJc m:val="center"/>
                                  </m:mcPr>
                                </m:mc>
                              </m:mcs>
                              <m:ctrlPr>
                                <a:rPr lang="en-US" i="1">
                                  <a:latin typeface="Cambria Math" panose="02040503050406030204" pitchFamily="18" charset="0"/>
                                </a:rPr>
                              </m:ctrlPr>
                            </m:mPr>
                            <m:mr>
                              <m:e>
                                <m:r>
                                  <m:rPr>
                                    <m:sty m:val="p"/>
                                  </m:rPr>
                                  <a:rPr lang="en-US">
                                    <a:solidFill>
                                      <a:srgbClr val="7030A0"/>
                                    </a:solidFill>
                                    <a:latin typeface="Cambria Math" panose="02040503050406030204" pitchFamily="18" charset="0"/>
                                  </a:rPr>
                                  <m:t>Var</m:t>
                                </m:r>
                                <m:d>
                                  <m:dPr>
                                    <m:begChr m:val="["/>
                                    <m:endChr m:val="]"/>
                                    <m:ctrlPr>
                                      <a:rPr lang="en-US" i="1">
                                        <a:solidFill>
                                          <a:srgbClr val="7030A0"/>
                                        </a:solidFill>
                                        <a:latin typeface="Cambria Math" panose="02040503050406030204" pitchFamily="18" charset="0"/>
                                      </a:rPr>
                                    </m:ctrlPr>
                                  </m:d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𝛽</m:t>
                                        </m:r>
                                      </m:e>
                                      <m:sub>
                                        <m:r>
                                          <a:rPr lang="en-US" i="1">
                                            <a:solidFill>
                                              <a:srgbClr val="7030A0"/>
                                            </a:solidFill>
                                            <a:latin typeface="Cambria Math" panose="02040503050406030204" pitchFamily="18" charset="0"/>
                                          </a:rPr>
                                          <m:t>0</m:t>
                                        </m:r>
                                      </m:sub>
                                    </m:sSub>
                                  </m:e>
                                </m:d>
                              </m:e>
                              <m:e>
                                <m:r>
                                  <m:rPr>
                                    <m:sty m:val="p"/>
                                  </m:rPr>
                                  <a:rPr lang="en-US">
                                    <a:solidFill>
                                      <a:srgbClr val="7030A0"/>
                                    </a:solidFill>
                                    <a:latin typeface="Cambria Math" panose="02040503050406030204" pitchFamily="18" charset="0"/>
                                  </a:rPr>
                                  <m:t>Cov</m:t>
                                </m:r>
                                <m:d>
                                  <m:dPr>
                                    <m:begChr m:val="["/>
                                    <m:endChr m:val="]"/>
                                    <m:ctrlPr>
                                      <a:rPr lang="en-US" i="1">
                                        <a:solidFill>
                                          <a:srgbClr val="7030A0"/>
                                        </a:solidFill>
                                        <a:latin typeface="Cambria Math" panose="02040503050406030204" pitchFamily="18" charset="0"/>
                                      </a:rPr>
                                    </m:ctrlPr>
                                  </m:d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𝛽</m:t>
                                        </m:r>
                                      </m:e>
                                      <m:sub>
                                        <m:r>
                                          <a:rPr lang="en-US" i="1">
                                            <a:solidFill>
                                              <a:srgbClr val="7030A0"/>
                                            </a:solidFill>
                                            <a:latin typeface="Cambria Math" panose="02040503050406030204" pitchFamily="18" charset="0"/>
                                          </a:rPr>
                                          <m:t>0</m:t>
                                        </m:r>
                                      </m:sub>
                                    </m:sSub>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𝛽</m:t>
                                        </m:r>
                                      </m:e>
                                      <m:sub>
                                        <m:r>
                                          <a:rPr lang="en-US" i="1">
                                            <a:solidFill>
                                              <a:srgbClr val="7030A0"/>
                                            </a:solidFill>
                                            <a:latin typeface="Cambria Math" panose="02040503050406030204" pitchFamily="18" charset="0"/>
                                          </a:rPr>
                                          <m:t>1</m:t>
                                        </m:r>
                                      </m:sub>
                                    </m:sSub>
                                    <m:r>
                                      <a:rPr lang="en-US" i="1">
                                        <a:solidFill>
                                          <a:srgbClr val="7030A0"/>
                                        </a:solidFill>
                                        <a:latin typeface="Cambria Math" panose="02040503050406030204" pitchFamily="18" charset="0"/>
                                      </a:rPr>
                                      <m:t> </m:t>
                                    </m:r>
                                  </m:e>
                                </m:d>
                              </m:e>
                              <m:e>
                                <m:r>
                                  <m:rPr>
                                    <m:sty m:val="p"/>
                                  </m:rPr>
                                  <a:rPr lang="en-US">
                                    <a:solidFill>
                                      <a:srgbClr val="7030A0"/>
                                    </a:solidFill>
                                    <a:latin typeface="Cambria Math" panose="02040503050406030204" pitchFamily="18" charset="0"/>
                                  </a:rPr>
                                  <m:t>Cov</m:t>
                                </m:r>
                                <m:d>
                                  <m:dPr>
                                    <m:begChr m:val="["/>
                                    <m:endChr m:val="]"/>
                                    <m:ctrlPr>
                                      <a:rPr lang="en-US" i="1">
                                        <a:solidFill>
                                          <a:srgbClr val="7030A0"/>
                                        </a:solidFill>
                                        <a:latin typeface="Cambria Math" panose="02040503050406030204" pitchFamily="18" charset="0"/>
                                      </a:rPr>
                                    </m:ctrlPr>
                                  </m:d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𝛽</m:t>
                                        </m:r>
                                      </m:e>
                                      <m:sub>
                                        <m:r>
                                          <a:rPr lang="en-US" i="1">
                                            <a:solidFill>
                                              <a:srgbClr val="7030A0"/>
                                            </a:solidFill>
                                            <a:latin typeface="Cambria Math" panose="02040503050406030204" pitchFamily="18" charset="0"/>
                                          </a:rPr>
                                          <m:t>0</m:t>
                                        </m:r>
                                      </m:sub>
                                    </m:sSub>
                                    <m:r>
                                      <a:rPr lang="en-US" i="1">
                                        <a:solidFill>
                                          <a:srgbClr val="7030A0"/>
                                        </a:solidFill>
                                        <a:latin typeface="Cambria Math" panose="02040503050406030204" pitchFamily="18" charset="0"/>
                                      </a:rPr>
                                      <m:t>,</m:t>
                                    </m:r>
                                    <m:sSubSup>
                                      <m:sSubSupPr>
                                        <m:ctrlPr>
                                          <a:rPr lang="en-US" i="1">
                                            <a:solidFill>
                                              <a:srgbClr val="7030A0"/>
                                            </a:solidFill>
                                            <a:latin typeface="Cambria Math" panose="02040503050406030204" pitchFamily="18" charset="0"/>
                                          </a:rPr>
                                        </m:ctrlPr>
                                      </m:sSubSupPr>
                                      <m:e>
                                        <m:r>
                                          <a:rPr lang="en-US" i="1">
                                            <a:solidFill>
                                              <a:srgbClr val="7030A0"/>
                                            </a:solidFill>
                                            <a:latin typeface="Cambria Math" panose="02040503050406030204" pitchFamily="18" charset="0"/>
                                          </a:rPr>
                                          <m:t>𝜎</m:t>
                                        </m:r>
                                      </m:e>
                                      <m:sub>
                                        <m:r>
                                          <a:rPr lang="en-US" i="1">
                                            <a:solidFill>
                                              <a:srgbClr val="7030A0"/>
                                            </a:solidFill>
                                            <a:latin typeface="Cambria Math" panose="02040503050406030204" pitchFamily="18" charset="0"/>
                                          </a:rPr>
                                          <m:t>𝜀</m:t>
                                        </m:r>
                                      </m:sub>
                                      <m:sup>
                                        <m:r>
                                          <a:rPr lang="en-US" i="1">
                                            <a:solidFill>
                                              <a:srgbClr val="7030A0"/>
                                            </a:solidFill>
                                            <a:latin typeface="Cambria Math" panose="02040503050406030204" pitchFamily="18" charset="0"/>
                                          </a:rPr>
                                          <m:t>2</m:t>
                                        </m:r>
                                      </m:sup>
                                    </m:sSubSup>
                                  </m:e>
                                </m:d>
                              </m:e>
                            </m:mr>
                            <m:mr>
                              <m:e>
                                <m:r>
                                  <m:rPr>
                                    <m:sty m:val="p"/>
                                  </m:rPr>
                                  <a:rPr lang="en-US">
                                    <a:solidFill>
                                      <a:srgbClr val="7030A0"/>
                                    </a:solidFill>
                                    <a:latin typeface="Cambria Math" panose="02040503050406030204" pitchFamily="18" charset="0"/>
                                  </a:rPr>
                                  <m:t>Cov</m:t>
                                </m:r>
                                <m:d>
                                  <m:dPr>
                                    <m:begChr m:val="["/>
                                    <m:endChr m:val="]"/>
                                    <m:ctrlPr>
                                      <a:rPr lang="en-US" i="1">
                                        <a:solidFill>
                                          <a:srgbClr val="7030A0"/>
                                        </a:solidFill>
                                        <a:latin typeface="Cambria Math" panose="02040503050406030204" pitchFamily="18" charset="0"/>
                                      </a:rPr>
                                    </m:ctrlPr>
                                  </m:d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𝛽</m:t>
                                        </m:r>
                                      </m:e>
                                      <m:sub>
                                        <m:r>
                                          <a:rPr lang="en-US" i="1">
                                            <a:solidFill>
                                              <a:srgbClr val="7030A0"/>
                                            </a:solidFill>
                                            <a:latin typeface="Cambria Math" panose="02040503050406030204" pitchFamily="18" charset="0"/>
                                          </a:rPr>
                                          <m:t>0</m:t>
                                        </m:r>
                                      </m:sub>
                                    </m:sSub>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𝛽</m:t>
                                        </m:r>
                                      </m:e>
                                      <m:sub>
                                        <m:r>
                                          <a:rPr lang="en-US" i="1">
                                            <a:solidFill>
                                              <a:srgbClr val="7030A0"/>
                                            </a:solidFill>
                                            <a:latin typeface="Cambria Math" panose="02040503050406030204" pitchFamily="18" charset="0"/>
                                          </a:rPr>
                                          <m:t>1</m:t>
                                        </m:r>
                                      </m:sub>
                                    </m:sSub>
                                    <m:r>
                                      <a:rPr lang="en-US" i="1">
                                        <a:solidFill>
                                          <a:srgbClr val="7030A0"/>
                                        </a:solidFill>
                                        <a:latin typeface="Cambria Math" panose="02040503050406030204" pitchFamily="18" charset="0"/>
                                      </a:rPr>
                                      <m:t> </m:t>
                                    </m:r>
                                  </m:e>
                                </m:d>
                              </m:e>
                              <m:e>
                                <m:r>
                                  <m:rPr>
                                    <m:sty m:val="p"/>
                                  </m:rPr>
                                  <a:rPr lang="en-US">
                                    <a:solidFill>
                                      <a:srgbClr val="7030A0"/>
                                    </a:solidFill>
                                    <a:latin typeface="Cambria Math" panose="02040503050406030204" pitchFamily="18" charset="0"/>
                                  </a:rPr>
                                  <m:t>Var</m:t>
                                </m:r>
                                <m:d>
                                  <m:dPr>
                                    <m:begChr m:val="["/>
                                    <m:endChr m:val="]"/>
                                    <m:ctrlPr>
                                      <a:rPr lang="en-US" i="1">
                                        <a:solidFill>
                                          <a:srgbClr val="7030A0"/>
                                        </a:solidFill>
                                        <a:latin typeface="Cambria Math" panose="02040503050406030204" pitchFamily="18" charset="0"/>
                                      </a:rPr>
                                    </m:ctrlPr>
                                  </m:d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𝛽</m:t>
                                        </m:r>
                                      </m:e>
                                      <m:sub>
                                        <m:r>
                                          <a:rPr lang="en-US" i="1">
                                            <a:solidFill>
                                              <a:srgbClr val="7030A0"/>
                                            </a:solidFill>
                                            <a:latin typeface="Cambria Math" panose="02040503050406030204" pitchFamily="18" charset="0"/>
                                          </a:rPr>
                                          <m:t>1</m:t>
                                        </m:r>
                                      </m:sub>
                                    </m:sSub>
                                  </m:e>
                                </m:d>
                              </m:e>
                              <m:e>
                                <m:r>
                                  <m:rPr>
                                    <m:sty m:val="p"/>
                                  </m:rPr>
                                  <a:rPr lang="en-US">
                                    <a:solidFill>
                                      <a:srgbClr val="7030A0"/>
                                    </a:solidFill>
                                    <a:latin typeface="Cambria Math" panose="02040503050406030204" pitchFamily="18" charset="0"/>
                                  </a:rPr>
                                  <m:t>Cov</m:t>
                                </m:r>
                                <m:d>
                                  <m:dPr>
                                    <m:begChr m:val="["/>
                                    <m:endChr m:val="]"/>
                                    <m:ctrlPr>
                                      <a:rPr lang="en-US" i="1">
                                        <a:solidFill>
                                          <a:srgbClr val="7030A0"/>
                                        </a:solidFill>
                                        <a:latin typeface="Cambria Math" panose="02040503050406030204" pitchFamily="18" charset="0"/>
                                      </a:rPr>
                                    </m:ctrlPr>
                                  </m:d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𝛽</m:t>
                                        </m:r>
                                      </m:e>
                                      <m:sub>
                                        <m:r>
                                          <a:rPr lang="en-US" i="1">
                                            <a:solidFill>
                                              <a:srgbClr val="7030A0"/>
                                            </a:solidFill>
                                            <a:latin typeface="Cambria Math" panose="02040503050406030204" pitchFamily="18" charset="0"/>
                                          </a:rPr>
                                          <m:t>1</m:t>
                                        </m:r>
                                      </m:sub>
                                    </m:sSub>
                                    <m:r>
                                      <a:rPr lang="en-US" i="1">
                                        <a:solidFill>
                                          <a:srgbClr val="7030A0"/>
                                        </a:solidFill>
                                        <a:latin typeface="Cambria Math" panose="02040503050406030204" pitchFamily="18" charset="0"/>
                                      </a:rPr>
                                      <m:t>,</m:t>
                                    </m:r>
                                    <m:sSubSup>
                                      <m:sSubSupPr>
                                        <m:ctrlPr>
                                          <a:rPr lang="en-US" i="1">
                                            <a:solidFill>
                                              <a:srgbClr val="7030A0"/>
                                            </a:solidFill>
                                            <a:latin typeface="Cambria Math" panose="02040503050406030204" pitchFamily="18" charset="0"/>
                                          </a:rPr>
                                        </m:ctrlPr>
                                      </m:sSubSupPr>
                                      <m:e>
                                        <m:r>
                                          <a:rPr lang="en-US" i="1">
                                            <a:solidFill>
                                              <a:srgbClr val="7030A0"/>
                                            </a:solidFill>
                                            <a:latin typeface="Cambria Math" panose="02040503050406030204" pitchFamily="18" charset="0"/>
                                          </a:rPr>
                                          <m:t>𝜎</m:t>
                                        </m:r>
                                      </m:e>
                                      <m:sub>
                                        <m:r>
                                          <a:rPr lang="en-US" i="1">
                                            <a:solidFill>
                                              <a:srgbClr val="7030A0"/>
                                            </a:solidFill>
                                            <a:latin typeface="Cambria Math" panose="02040503050406030204" pitchFamily="18" charset="0"/>
                                          </a:rPr>
                                          <m:t>𝜀</m:t>
                                        </m:r>
                                      </m:sub>
                                      <m:sup>
                                        <m:r>
                                          <a:rPr lang="en-US" i="1">
                                            <a:solidFill>
                                              <a:srgbClr val="7030A0"/>
                                            </a:solidFill>
                                            <a:latin typeface="Cambria Math" panose="02040503050406030204" pitchFamily="18" charset="0"/>
                                          </a:rPr>
                                          <m:t>2</m:t>
                                        </m:r>
                                      </m:sup>
                                    </m:sSubSup>
                                  </m:e>
                                </m:d>
                              </m:e>
                            </m:mr>
                            <m:mr>
                              <m:e>
                                <m:r>
                                  <m:rPr>
                                    <m:sty m:val="p"/>
                                  </m:rPr>
                                  <a:rPr lang="en-US">
                                    <a:solidFill>
                                      <a:srgbClr val="7030A0"/>
                                    </a:solidFill>
                                    <a:latin typeface="Cambria Math" panose="02040503050406030204" pitchFamily="18" charset="0"/>
                                  </a:rPr>
                                  <m:t>Cov</m:t>
                                </m:r>
                                <m:d>
                                  <m:dPr>
                                    <m:begChr m:val="["/>
                                    <m:endChr m:val="]"/>
                                    <m:ctrlPr>
                                      <a:rPr lang="en-US" i="1">
                                        <a:solidFill>
                                          <a:srgbClr val="7030A0"/>
                                        </a:solidFill>
                                        <a:latin typeface="Cambria Math" panose="02040503050406030204" pitchFamily="18" charset="0"/>
                                      </a:rPr>
                                    </m:ctrlPr>
                                  </m:d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𝛽</m:t>
                                        </m:r>
                                      </m:e>
                                      <m:sub>
                                        <m:r>
                                          <a:rPr lang="en-US" i="1">
                                            <a:solidFill>
                                              <a:srgbClr val="7030A0"/>
                                            </a:solidFill>
                                            <a:latin typeface="Cambria Math" panose="02040503050406030204" pitchFamily="18" charset="0"/>
                                          </a:rPr>
                                          <m:t>0</m:t>
                                        </m:r>
                                      </m:sub>
                                    </m:sSub>
                                    <m:r>
                                      <a:rPr lang="en-US" i="1">
                                        <a:solidFill>
                                          <a:srgbClr val="7030A0"/>
                                        </a:solidFill>
                                        <a:latin typeface="Cambria Math" panose="02040503050406030204" pitchFamily="18" charset="0"/>
                                      </a:rPr>
                                      <m:t>,</m:t>
                                    </m:r>
                                    <m:sSubSup>
                                      <m:sSubSupPr>
                                        <m:ctrlPr>
                                          <a:rPr lang="en-US" i="1">
                                            <a:solidFill>
                                              <a:srgbClr val="7030A0"/>
                                            </a:solidFill>
                                            <a:latin typeface="Cambria Math" panose="02040503050406030204" pitchFamily="18" charset="0"/>
                                          </a:rPr>
                                        </m:ctrlPr>
                                      </m:sSubSupPr>
                                      <m:e>
                                        <m:r>
                                          <a:rPr lang="en-US" i="1">
                                            <a:solidFill>
                                              <a:srgbClr val="7030A0"/>
                                            </a:solidFill>
                                            <a:latin typeface="Cambria Math" panose="02040503050406030204" pitchFamily="18" charset="0"/>
                                          </a:rPr>
                                          <m:t>𝜎</m:t>
                                        </m:r>
                                      </m:e>
                                      <m:sub>
                                        <m:r>
                                          <a:rPr lang="en-US" i="1">
                                            <a:solidFill>
                                              <a:srgbClr val="7030A0"/>
                                            </a:solidFill>
                                            <a:latin typeface="Cambria Math" panose="02040503050406030204" pitchFamily="18" charset="0"/>
                                          </a:rPr>
                                          <m:t>𝜀</m:t>
                                        </m:r>
                                      </m:sub>
                                      <m:sup>
                                        <m:r>
                                          <a:rPr lang="en-US" i="1">
                                            <a:solidFill>
                                              <a:srgbClr val="7030A0"/>
                                            </a:solidFill>
                                            <a:latin typeface="Cambria Math" panose="02040503050406030204" pitchFamily="18" charset="0"/>
                                          </a:rPr>
                                          <m:t>2</m:t>
                                        </m:r>
                                      </m:sup>
                                    </m:sSubSup>
                                  </m:e>
                                </m:d>
                              </m:e>
                              <m:e>
                                <m:r>
                                  <m:rPr>
                                    <m:sty m:val="p"/>
                                  </m:rPr>
                                  <a:rPr lang="en-US">
                                    <a:solidFill>
                                      <a:srgbClr val="7030A0"/>
                                    </a:solidFill>
                                    <a:latin typeface="Cambria Math" panose="02040503050406030204" pitchFamily="18" charset="0"/>
                                  </a:rPr>
                                  <m:t>Cov</m:t>
                                </m:r>
                                <m:d>
                                  <m:dPr>
                                    <m:begChr m:val="["/>
                                    <m:endChr m:val="]"/>
                                    <m:ctrlPr>
                                      <a:rPr lang="en-US" i="1">
                                        <a:solidFill>
                                          <a:srgbClr val="7030A0"/>
                                        </a:solidFill>
                                        <a:latin typeface="Cambria Math" panose="02040503050406030204" pitchFamily="18" charset="0"/>
                                      </a:rPr>
                                    </m:ctrlPr>
                                  </m:d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𝛽</m:t>
                                        </m:r>
                                      </m:e>
                                      <m:sub>
                                        <m:r>
                                          <a:rPr lang="en-US" i="1">
                                            <a:solidFill>
                                              <a:srgbClr val="7030A0"/>
                                            </a:solidFill>
                                            <a:latin typeface="Cambria Math" panose="02040503050406030204" pitchFamily="18" charset="0"/>
                                          </a:rPr>
                                          <m:t>1</m:t>
                                        </m:r>
                                      </m:sub>
                                    </m:sSub>
                                    <m:r>
                                      <a:rPr lang="en-US" i="1">
                                        <a:solidFill>
                                          <a:srgbClr val="7030A0"/>
                                        </a:solidFill>
                                        <a:latin typeface="Cambria Math" panose="02040503050406030204" pitchFamily="18" charset="0"/>
                                      </a:rPr>
                                      <m:t>,</m:t>
                                    </m:r>
                                    <m:sSubSup>
                                      <m:sSubSupPr>
                                        <m:ctrlPr>
                                          <a:rPr lang="en-US" i="1">
                                            <a:solidFill>
                                              <a:srgbClr val="7030A0"/>
                                            </a:solidFill>
                                            <a:latin typeface="Cambria Math" panose="02040503050406030204" pitchFamily="18" charset="0"/>
                                          </a:rPr>
                                        </m:ctrlPr>
                                      </m:sSubSupPr>
                                      <m:e>
                                        <m:r>
                                          <a:rPr lang="en-US" i="1">
                                            <a:solidFill>
                                              <a:srgbClr val="7030A0"/>
                                            </a:solidFill>
                                            <a:latin typeface="Cambria Math" panose="02040503050406030204" pitchFamily="18" charset="0"/>
                                          </a:rPr>
                                          <m:t>𝜎</m:t>
                                        </m:r>
                                      </m:e>
                                      <m:sub>
                                        <m:r>
                                          <a:rPr lang="en-US" i="1">
                                            <a:solidFill>
                                              <a:srgbClr val="7030A0"/>
                                            </a:solidFill>
                                            <a:latin typeface="Cambria Math" panose="02040503050406030204" pitchFamily="18" charset="0"/>
                                          </a:rPr>
                                          <m:t>𝜀</m:t>
                                        </m:r>
                                      </m:sub>
                                      <m:sup>
                                        <m:r>
                                          <a:rPr lang="en-US" i="1">
                                            <a:solidFill>
                                              <a:srgbClr val="7030A0"/>
                                            </a:solidFill>
                                            <a:latin typeface="Cambria Math" panose="02040503050406030204" pitchFamily="18" charset="0"/>
                                          </a:rPr>
                                          <m:t>2</m:t>
                                        </m:r>
                                      </m:sup>
                                    </m:sSubSup>
                                  </m:e>
                                </m:d>
                              </m:e>
                              <m:e>
                                <m:r>
                                  <m:rPr>
                                    <m:sty m:val="p"/>
                                  </m:rPr>
                                  <a:rPr lang="en-US">
                                    <a:solidFill>
                                      <a:srgbClr val="7030A0"/>
                                    </a:solidFill>
                                    <a:latin typeface="Cambria Math" panose="02040503050406030204" pitchFamily="18" charset="0"/>
                                  </a:rPr>
                                  <m:t>Var</m:t>
                                </m:r>
                                <m:d>
                                  <m:dPr>
                                    <m:begChr m:val="["/>
                                    <m:endChr m:val="]"/>
                                    <m:ctrlPr>
                                      <a:rPr lang="en-US" i="1">
                                        <a:solidFill>
                                          <a:srgbClr val="7030A0"/>
                                        </a:solidFill>
                                        <a:latin typeface="Cambria Math" panose="02040503050406030204" pitchFamily="18" charset="0"/>
                                      </a:rPr>
                                    </m:ctrlPr>
                                  </m:dPr>
                                  <m:e>
                                    <m:sSubSup>
                                      <m:sSubSupPr>
                                        <m:ctrlPr>
                                          <a:rPr lang="en-US" i="1">
                                            <a:solidFill>
                                              <a:srgbClr val="7030A0"/>
                                            </a:solidFill>
                                            <a:latin typeface="Cambria Math" panose="02040503050406030204" pitchFamily="18" charset="0"/>
                                          </a:rPr>
                                        </m:ctrlPr>
                                      </m:sSubSupPr>
                                      <m:e>
                                        <m:r>
                                          <a:rPr lang="en-US" i="1">
                                            <a:solidFill>
                                              <a:srgbClr val="7030A0"/>
                                            </a:solidFill>
                                            <a:latin typeface="Cambria Math" panose="02040503050406030204" pitchFamily="18" charset="0"/>
                                          </a:rPr>
                                          <m:t>𝜎</m:t>
                                        </m:r>
                                      </m:e>
                                      <m:sub>
                                        <m:r>
                                          <a:rPr lang="en-US" i="1">
                                            <a:solidFill>
                                              <a:srgbClr val="7030A0"/>
                                            </a:solidFill>
                                            <a:latin typeface="Cambria Math" panose="02040503050406030204" pitchFamily="18" charset="0"/>
                                          </a:rPr>
                                          <m:t>𝜀</m:t>
                                        </m:r>
                                      </m:sub>
                                      <m:sup>
                                        <m:r>
                                          <a:rPr lang="en-US" i="1">
                                            <a:solidFill>
                                              <a:srgbClr val="7030A0"/>
                                            </a:solidFill>
                                            <a:latin typeface="Cambria Math" panose="02040503050406030204" pitchFamily="18" charset="0"/>
                                          </a:rPr>
                                          <m:t>2</m:t>
                                        </m:r>
                                      </m:sup>
                                    </m:sSubSup>
                                  </m:e>
                                </m:d>
                              </m:e>
                            </m:mr>
                          </m:m>
                        </m:e>
                      </m:d>
                    </m:oMath>
                  </m:oMathPara>
                </a14:m>
                <a:endParaRPr lang="en-US" dirty="0"/>
              </a:p>
            </p:txBody>
          </p:sp>
        </mc:Choice>
        <mc:Fallback>
          <p:sp>
            <p:nvSpPr>
              <p:cNvPr id="26" name="Rectangle 25">
                <a:extLst>
                  <a:ext uri="{FF2B5EF4-FFF2-40B4-BE49-F238E27FC236}">
                    <a16:creationId xmlns:a16="http://schemas.microsoft.com/office/drawing/2014/main" id="{6C7C1ED5-A95F-5D34-2537-2B7251F50076}"/>
                  </a:ext>
                </a:extLst>
              </p:cNvPr>
              <p:cNvSpPr>
                <a:spLocks noRot="1" noChangeAspect="1" noMove="1" noResize="1" noEditPoints="1" noAdjustHandles="1" noChangeArrowheads="1" noChangeShapeType="1" noTextEdit="1"/>
              </p:cNvSpPr>
              <p:nvPr/>
            </p:nvSpPr>
            <p:spPr>
              <a:xfrm>
                <a:off x="208877" y="3039257"/>
                <a:ext cx="5112490" cy="993157"/>
              </a:xfrm>
              <a:prstGeom prst="rect">
                <a:avLst/>
              </a:prstGeom>
              <a:blipFill>
                <a:blip r:embed="rId3"/>
                <a:stretch>
                  <a:fillRect/>
                </a:stretch>
              </a:blipFill>
            </p:spPr>
            <p:txBody>
              <a:bodyPr/>
              <a:lstStyle/>
              <a:p>
                <a:r>
                  <a:rPr lang="en-US">
                    <a:noFill/>
                  </a:rPr>
                  <a:t> </a:t>
                </a:r>
              </a:p>
            </p:txBody>
          </p:sp>
        </mc:Fallback>
      </mc:AlternateContent>
      <p:cxnSp>
        <p:nvCxnSpPr>
          <p:cNvPr id="4" name="Straight Arrow Connector 3">
            <a:extLst>
              <a:ext uri="{FF2B5EF4-FFF2-40B4-BE49-F238E27FC236}">
                <a16:creationId xmlns:a16="http://schemas.microsoft.com/office/drawing/2014/main" id="{0F870184-B29F-9B4D-89DB-B6BB4A813B7B}"/>
              </a:ext>
            </a:extLst>
          </p:cNvPr>
          <p:cNvCxnSpPr>
            <a:cxnSpLocks/>
          </p:cNvCxnSpPr>
          <p:nvPr/>
        </p:nvCxnSpPr>
        <p:spPr>
          <a:xfrm>
            <a:off x="5217991" y="3596212"/>
            <a:ext cx="1912571" cy="16739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9EBA3322-E906-0FDC-7D19-80374A9C889E}"/>
                  </a:ext>
                </a:extLst>
              </p:cNvPr>
              <p:cNvSpPr txBox="1"/>
              <p:nvPr/>
            </p:nvSpPr>
            <p:spPr>
              <a:xfrm>
                <a:off x="1861720" y="1426474"/>
                <a:ext cx="7607595" cy="976101"/>
              </a:xfrm>
              <a:prstGeom prst="rect">
                <a:avLst/>
              </a:prstGeom>
              <a:solidFill>
                <a:schemeClr val="accent6">
                  <a:lumMod val="40000"/>
                  <a:lumOff val="60000"/>
                </a:schemeClr>
              </a:solidFill>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b="1" dirty="0"/>
                  <a:t>Delta Method</a:t>
                </a:r>
              </a:p>
              <a:p>
                <a:r>
                  <a:rPr lang="en-US" dirty="0"/>
                  <a:t>Given a differentiable function, </a:t>
                </a:r>
                <a14:m>
                  <m:oMath xmlns:m="http://schemas.openxmlformats.org/officeDocument/2006/math">
                    <m:r>
                      <a:rPr lang="en-US" b="0" i="1" smtClean="0">
                        <a:latin typeface="Cambria Math" panose="02040503050406030204" pitchFamily="18" charset="0"/>
                      </a:rPr>
                      <m:t>𝑔</m:t>
                    </m:r>
                  </m:oMath>
                </a14:m>
                <a:r>
                  <a:rPr lang="en-US" dirty="0"/>
                  <a:t>, and a random variable </a:t>
                </a:r>
                <a14:m>
                  <m:oMath xmlns:m="http://schemas.openxmlformats.org/officeDocument/2006/math">
                    <m:r>
                      <a:rPr lang="en-US" b="0" i="1" smtClean="0">
                        <a:latin typeface="Cambria Math" panose="02040503050406030204" pitchFamily="18" charset="0"/>
                      </a:rPr>
                      <m:t>𝑦</m:t>
                    </m:r>
                  </m:oMath>
                </a14:m>
                <a:r>
                  <a:rPr lang="en-US" dirty="0"/>
                  <a:t> such that </a:t>
                </a:r>
                <a14:m>
                  <m:oMath xmlns:m="http://schemas.openxmlformats.org/officeDocument/2006/math">
                    <m:r>
                      <m:rPr>
                        <m:sty m:val="p"/>
                      </m:rPr>
                      <a:rPr lang="en-US" b="0" i="0" smtClean="0">
                        <a:latin typeface="Cambria Math" panose="02040503050406030204" pitchFamily="18" charset="0"/>
                      </a:rPr>
                      <m:t>E</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𝑦</m:t>
                        </m:r>
                      </m:e>
                    </m:d>
                    <m:r>
                      <a:rPr lang="en-US" b="0" i="1" smtClean="0">
                        <a:latin typeface="Cambria Math" panose="02040503050406030204" pitchFamily="18" charset="0"/>
                      </a:rPr>
                      <m:t>=</m:t>
                    </m:r>
                    <m:r>
                      <a:rPr lang="en-US" b="0" i="1" smtClean="0">
                        <a:latin typeface="Cambria Math" panose="02040503050406030204" pitchFamily="18" charset="0"/>
                      </a:rPr>
                      <m:t>𝜇</m:t>
                    </m:r>
                  </m:oMath>
                </a14:m>
                <a:r>
                  <a:rPr lang="en-US" dirty="0"/>
                  <a:t>, </a:t>
                </a:r>
              </a:p>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Var</m:t>
                      </m:r>
                      <m:d>
                        <m:dPr>
                          <m:begChr m:val="["/>
                          <m:endChr m:val="]"/>
                          <m:ctrlPr>
                            <a:rPr lang="en-US" b="0" i="1" smtClean="0">
                              <a:latin typeface="Cambria Math" panose="02040503050406030204" pitchFamily="18" charset="0"/>
                            </a:rPr>
                          </m:ctrlPr>
                        </m:dPr>
                        <m:e>
                          <m:r>
                            <a:rPr lang="en-US" i="1">
                              <a:latin typeface="Cambria Math" panose="02040503050406030204" pitchFamily="18" charset="0"/>
                            </a:rPr>
                            <m:t>𝑔</m:t>
                          </m:r>
                          <m:d>
                            <m:dPr>
                              <m:ctrlPr>
                                <a:rPr lang="en-US" b="0" i="1" smtClean="0">
                                  <a:latin typeface="Cambria Math" panose="02040503050406030204" pitchFamily="18" charset="0"/>
                                </a:rPr>
                              </m:ctrlPr>
                            </m:dPr>
                            <m:e>
                              <m:r>
                                <a:rPr lang="en-US" b="0" i="1" smtClean="0">
                                  <a:solidFill>
                                    <a:srgbClr val="FF0000"/>
                                  </a:solidFill>
                                  <a:latin typeface="Cambria Math" panose="02040503050406030204" pitchFamily="18" charset="0"/>
                                </a:rPr>
                                <m:t>𝑦</m:t>
                              </m:r>
                            </m:e>
                          </m:d>
                        </m:e>
                      </m:d>
                      <m:r>
                        <a:rPr lang="en-US" i="1">
                          <a:solidFill>
                            <a:schemeClr val="tx1"/>
                          </a:solidFill>
                          <a:latin typeface="Cambria Math" panose="02040503050406030204" pitchFamily="18" charset="0"/>
                        </a:rPr>
                        <m:t>≈</m:t>
                      </m:r>
                      <m:sSubSup>
                        <m:sSubSupPr>
                          <m:ctrlPr>
                            <a:rPr lang="en-US" b="0" i="1" smtClean="0">
                              <a:latin typeface="Cambria Math" panose="02040503050406030204" pitchFamily="18" charset="0"/>
                            </a:rPr>
                          </m:ctrlPr>
                        </m:sSubSupPr>
                        <m:e>
                          <m:r>
                            <m:rPr>
                              <m:sty m:val="p"/>
                            </m:rPr>
                            <a:rPr lang="en-US" b="0" i="0" smtClean="0">
                              <a:latin typeface="Cambria Math" panose="02040503050406030204" pitchFamily="18" charset="0"/>
                            </a:rPr>
                            <m:t>Σ</m:t>
                          </m:r>
                        </m:e>
                        <m:sub>
                          <m: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𝑘</m:t>
                          </m:r>
                        </m:sup>
                      </m:sSubSup>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sSub>
                                <m:sSubPr>
                                  <m:ctrlPr>
                                    <a:rPr lang="en-US" b="0" i="1" smtClean="0">
                                      <a:solidFill>
                                        <a:schemeClr val="accent2">
                                          <a:lumMod val="75000"/>
                                        </a:schemeClr>
                                      </a:solidFill>
                                      <a:latin typeface="Cambria Math" panose="02040503050406030204" pitchFamily="18" charset="0"/>
                                    </a:rPr>
                                  </m:ctrlPr>
                                </m:sSubPr>
                                <m:e>
                                  <m:r>
                                    <a:rPr lang="en-US" b="0" i="1" smtClean="0">
                                      <a:solidFill>
                                        <a:schemeClr val="accent2">
                                          <a:lumMod val="75000"/>
                                        </a:schemeClr>
                                      </a:solidFill>
                                      <a:latin typeface="Cambria Math" panose="02040503050406030204" pitchFamily="18" charset="0"/>
                                    </a:rPr>
                                    <m:t>𝑔</m:t>
                                  </m:r>
                                </m:e>
                                <m:sub>
                                  <m:r>
                                    <a:rPr lang="en-US" b="0" i="1" smtClean="0">
                                      <a:solidFill>
                                        <a:schemeClr val="accent2">
                                          <a:lumMod val="75000"/>
                                        </a:schemeClr>
                                      </a:solidFill>
                                      <a:latin typeface="Cambria Math" panose="02040503050406030204" pitchFamily="18" charset="0"/>
                                    </a:rPr>
                                    <m:t>𝑖</m:t>
                                  </m:r>
                                </m:sub>
                              </m:sSub>
                              <m:r>
                                <a:rPr lang="en-US" b="0" i="1" smtClean="0">
                                  <a:solidFill>
                                    <a:schemeClr val="accent2">
                                      <a:lumMod val="75000"/>
                                    </a:schemeClr>
                                  </a:solidFill>
                                  <a:latin typeface="Cambria Math" panose="02040503050406030204" pitchFamily="18" charset="0"/>
                                </a:rPr>
                                <m:t>′(</m:t>
                              </m:r>
                              <m:r>
                                <a:rPr lang="en-US" b="0" i="1" smtClean="0">
                                  <a:solidFill>
                                    <a:schemeClr val="accent2">
                                      <a:lumMod val="75000"/>
                                    </a:schemeClr>
                                  </a:solidFill>
                                  <a:latin typeface="Cambria Math" panose="02040503050406030204" pitchFamily="18" charset="0"/>
                                </a:rPr>
                                <m:t>𝜇</m:t>
                              </m:r>
                              <m:r>
                                <a:rPr lang="en-US" b="0" i="1" smtClean="0">
                                  <a:solidFill>
                                    <a:schemeClr val="accent2">
                                      <a:lumMod val="75000"/>
                                    </a:schemeClr>
                                  </a:solidFill>
                                  <a:latin typeface="Cambria Math" panose="02040503050406030204" pitchFamily="18" charset="0"/>
                                </a:rPr>
                                <m:t>)</m:t>
                              </m:r>
                            </m:e>
                          </m:d>
                        </m:e>
                        <m:sup>
                          <m:r>
                            <a:rPr lang="en-US" b="0" i="1" smtClean="0">
                              <a:latin typeface="Cambria Math" panose="02040503050406030204" pitchFamily="18" charset="0"/>
                            </a:rPr>
                            <m:t>2</m:t>
                          </m:r>
                        </m:sup>
                      </m:sSup>
                      <m:r>
                        <m:rPr>
                          <m:sty m:val="p"/>
                        </m:rPr>
                        <a:rPr lang="en-US" b="0" i="0" smtClean="0">
                          <a:solidFill>
                            <a:srgbClr val="7030A0"/>
                          </a:solidFill>
                          <a:latin typeface="Cambria Math" panose="02040503050406030204" pitchFamily="18" charset="0"/>
                        </a:rPr>
                        <m:t>Var</m:t>
                      </m:r>
                      <m:d>
                        <m:dPr>
                          <m:begChr m:val="["/>
                          <m:endChr m:val="]"/>
                          <m:ctrlPr>
                            <a:rPr lang="en-US" b="0" i="1" smtClean="0">
                              <a:solidFill>
                                <a:srgbClr val="7030A0"/>
                              </a:solidFill>
                              <a:latin typeface="Cambria Math" panose="02040503050406030204" pitchFamily="18" charset="0"/>
                            </a:rPr>
                          </m:ctrlPr>
                        </m:dPr>
                        <m:e>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𝑖</m:t>
                              </m:r>
                            </m:sub>
                          </m:sSub>
                        </m:e>
                      </m:d>
                      <m:r>
                        <a:rPr lang="en-US" b="0" i="1" smtClean="0">
                          <a:latin typeface="Cambria Math" panose="02040503050406030204" pitchFamily="18" charset="0"/>
                        </a:rPr>
                        <m:t>+2</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Σ</m:t>
                          </m:r>
                        </m:e>
                        <m:sub>
                          <m:r>
                            <a:rPr lang="en-US" b="0" i="1" smtClean="0">
                              <a:latin typeface="Cambria Math" panose="02040503050406030204" pitchFamily="18" charset="0"/>
                            </a:rPr>
                            <m:t>𝑖</m:t>
                          </m:r>
                          <m:r>
                            <a:rPr lang="en-US" b="0" i="1" smtClean="0">
                              <a:latin typeface="Cambria Math" panose="02040503050406030204" pitchFamily="18" charset="0"/>
                            </a:rPr>
                            <m:t>&gt;</m:t>
                          </m:r>
                          <m:r>
                            <a:rPr lang="en-US" b="0" i="1" smtClean="0">
                              <a:latin typeface="Cambria Math" panose="02040503050406030204" pitchFamily="18" charset="0"/>
                            </a:rPr>
                            <m:t>𝑗</m:t>
                          </m:r>
                        </m:sub>
                      </m:sSub>
                      <m:sSubSup>
                        <m:sSubSupPr>
                          <m:ctrlPr>
                            <a:rPr lang="en-US" b="0" i="1" smtClean="0">
                              <a:solidFill>
                                <a:schemeClr val="accent2">
                                  <a:lumMod val="75000"/>
                                </a:schemeClr>
                              </a:solidFill>
                              <a:latin typeface="Cambria Math" panose="02040503050406030204" pitchFamily="18" charset="0"/>
                            </a:rPr>
                          </m:ctrlPr>
                        </m:sSubSupPr>
                        <m:e>
                          <m:r>
                            <a:rPr lang="en-US" b="0" i="1" smtClean="0">
                              <a:solidFill>
                                <a:schemeClr val="accent2">
                                  <a:lumMod val="75000"/>
                                </a:schemeClr>
                              </a:solidFill>
                              <a:latin typeface="Cambria Math" panose="02040503050406030204" pitchFamily="18" charset="0"/>
                            </a:rPr>
                            <m:t>𝑔</m:t>
                          </m:r>
                        </m:e>
                        <m:sub>
                          <m:r>
                            <a:rPr lang="en-US" b="0" i="1" smtClean="0">
                              <a:solidFill>
                                <a:schemeClr val="accent2">
                                  <a:lumMod val="75000"/>
                                </a:schemeClr>
                              </a:solidFill>
                              <a:latin typeface="Cambria Math" panose="02040503050406030204" pitchFamily="18" charset="0"/>
                            </a:rPr>
                            <m:t>𝑖</m:t>
                          </m:r>
                        </m:sub>
                        <m:sup>
                          <m:r>
                            <a:rPr lang="en-US" b="0" i="1" smtClean="0">
                              <a:solidFill>
                                <a:schemeClr val="accent2">
                                  <a:lumMod val="75000"/>
                                </a:schemeClr>
                              </a:solidFill>
                              <a:latin typeface="Cambria Math" panose="02040503050406030204" pitchFamily="18" charset="0"/>
                            </a:rPr>
                            <m:t>′</m:t>
                          </m:r>
                        </m:sup>
                      </m:sSubSup>
                      <m:d>
                        <m:dPr>
                          <m:ctrlPr>
                            <a:rPr lang="en-US" b="0" i="1" smtClean="0">
                              <a:solidFill>
                                <a:schemeClr val="accent2">
                                  <a:lumMod val="75000"/>
                                </a:schemeClr>
                              </a:solidFill>
                              <a:latin typeface="Cambria Math" panose="02040503050406030204" pitchFamily="18" charset="0"/>
                            </a:rPr>
                          </m:ctrlPr>
                        </m:dPr>
                        <m:e>
                          <m:r>
                            <a:rPr lang="en-US" b="0" i="1" smtClean="0">
                              <a:solidFill>
                                <a:schemeClr val="accent2">
                                  <a:lumMod val="75000"/>
                                </a:schemeClr>
                              </a:solidFill>
                              <a:latin typeface="Cambria Math" panose="02040503050406030204" pitchFamily="18" charset="0"/>
                            </a:rPr>
                            <m:t>𝜇</m:t>
                          </m:r>
                        </m:e>
                      </m:d>
                      <m:sSubSup>
                        <m:sSubSupPr>
                          <m:ctrlPr>
                            <a:rPr lang="en-US" b="0" i="1" smtClean="0">
                              <a:solidFill>
                                <a:schemeClr val="accent2">
                                  <a:lumMod val="75000"/>
                                </a:schemeClr>
                              </a:solidFill>
                              <a:latin typeface="Cambria Math" panose="02040503050406030204" pitchFamily="18" charset="0"/>
                            </a:rPr>
                          </m:ctrlPr>
                        </m:sSubSupPr>
                        <m:e>
                          <m:r>
                            <a:rPr lang="en-US" b="0" i="1" smtClean="0">
                              <a:solidFill>
                                <a:schemeClr val="accent2">
                                  <a:lumMod val="75000"/>
                                </a:schemeClr>
                              </a:solidFill>
                              <a:latin typeface="Cambria Math" panose="02040503050406030204" pitchFamily="18" charset="0"/>
                            </a:rPr>
                            <m:t>𝑔</m:t>
                          </m:r>
                        </m:e>
                        <m:sub>
                          <m:r>
                            <a:rPr lang="en-US" b="0" i="1" smtClean="0">
                              <a:solidFill>
                                <a:schemeClr val="accent2">
                                  <a:lumMod val="75000"/>
                                </a:schemeClr>
                              </a:solidFill>
                              <a:latin typeface="Cambria Math" panose="02040503050406030204" pitchFamily="18" charset="0"/>
                            </a:rPr>
                            <m:t>𝑗</m:t>
                          </m:r>
                        </m:sub>
                        <m:sup>
                          <m:r>
                            <a:rPr lang="en-US" b="0" i="1" smtClean="0">
                              <a:solidFill>
                                <a:schemeClr val="accent2">
                                  <a:lumMod val="75000"/>
                                </a:schemeClr>
                              </a:solidFill>
                              <a:latin typeface="Cambria Math" panose="02040503050406030204" pitchFamily="18" charset="0"/>
                            </a:rPr>
                            <m:t>′</m:t>
                          </m:r>
                        </m:sup>
                      </m:sSubSup>
                      <m:d>
                        <m:dPr>
                          <m:ctrlPr>
                            <a:rPr lang="en-US" b="0" i="1" smtClean="0">
                              <a:solidFill>
                                <a:schemeClr val="accent2">
                                  <a:lumMod val="75000"/>
                                </a:schemeClr>
                              </a:solidFill>
                              <a:latin typeface="Cambria Math" panose="02040503050406030204" pitchFamily="18" charset="0"/>
                            </a:rPr>
                          </m:ctrlPr>
                        </m:dPr>
                        <m:e>
                          <m:r>
                            <a:rPr lang="en-US" b="0" i="1" smtClean="0">
                              <a:solidFill>
                                <a:schemeClr val="accent2">
                                  <a:lumMod val="75000"/>
                                </a:schemeClr>
                              </a:solidFill>
                              <a:latin typeface="Cambria Math" panose="02040503050406030204" pitchFamily="18" charset="0"/>
                            </a:rPr>
                            <m:t>𝜇</m:t>
                          </m:r>
                        </m:e>
                      </m:d>
                      <m:r>
                        <m:rPr>
                          <m:sty m:val="p"/>
                        </m:rPr>
                        <a:rPr lang="en-US" b="0" i="0" smtClean="0">
                          <a:solidFill>
                            <a:srgbClr val="7030A0"/>
                          </a:solidFill>
                          <a:latin typeface="Cambria Math" panose="02040503050406030204" pitchFamily="18" charset="0"/>
                        </a:rPr>
                        <m:t>Cov</m:t>
                      </m:r>
                      <m:d>
                        <m:dPr>
                          <m:begChr m:val="["/>
                          <m:endChr m:val="]"/>
                          <m:ctrlPr>
                            <a:rPr lang="en-US" b="0" i="1" smtClean="0">
                              <a:solidFill>
                                <a:srgbClr val="7030A0"/>
                              </a:solidFill>
                              <a:latin typeface="Cambria Math" panose="02040503050406030204" pitchFamily="18" charset="0"/>
                            </a:rPr>
                          </m:ctrlPr>
                        </m:dPr>
                        <m:e>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𝑖</m:t>
                              </m:r>
                            </m:sub>
                          </m:sSub>
                          <m: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𝑗</m:t>
                              </m:r>
                            </m:sub>
                          </m:sSub>
                        </m:e>
                      </m:d>
                    </m:oMath>
                  </m:oMathPara>
                </a14:m>
                <a:endParaRPr lang="en-US" dirty="0">
                  <a:solidFill>
                    <a:srgbClr val="7030A0"/>
                  </a:solidFill>
                </a:endParaRPr>
              </a:p>
            </p:txBody>
          </p:sp>
        </mc:Choice>
        <mc:Fallback>
          <p:sp>
            <p:nvSpPr>
              <p:cNvPr id="6" name="TextBox 5">
                <a:extLst>
                  <a:ext uri="{FF2B5EF4-FFF2-40B4-BE49-F238E27FC236}">
                    <a16:creationId xmlns:a16="http://schemas.microsoft.com/office/drawing/2014/main" id="{9EBA3322-E906-0FDC-7D19-80374A9C889E}"/>
                  </a:ext>
                </a:extLst>
              </p:cNvPr>
              <p:cNvSpPr txBox="1">
                <a:spLocks noRot="1" noChangeAspect="1" noMove="1" noResize="1" noEditPoints="1" noAdjustHandles="1" noChangeArrowheads="1" noChangeShapeType="1" noTextEdit="1"/>
              </p:cNvSpPr>
              <p:nvPr/>
            </p:nvSpPr>
            <p:spPr>
              <a:xfrm>
                <a:off x="1861720" y="1426474"/>
                <a:ext cx="7607595" cy="976101"/>
              </a:xfrm>
              <a:prstGeom prst="rect">
                <a:avLst/>
              </a:prstGeom>
              <a:blipFill>
                <a:blip r:embed="rId4"/>
                <a:stretch>
                  <a:fillRect l="-560" t="-2469" r="-240" b="-1852"/>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DEE3BC27-2ABA-E6C9-E3F8-46BDB988871A}"/>
              </a:ext>
            </a:extLst>
          </p:cNvPr>
          <p:cNvSpPr txBox="1"/>
          <p:nvPr/>
        </p:nvSpPr>
        <p:spPr>
          <a:xfrm>
            <a:off x="402196" y="2443323"/>
            <a:ext cx="5561999" cy="707886"/>
          </a:xfrm>
          <a:prstGeom prst="rect">
            <a:avLst/>
          </a:prstGeom>
          <a:noFill/>
        </p:spPr>
        <p:txBody>
          <a:bodyPr wrap="square" rtlCol="0">
            <a:spAutoFit/>
          </a:bodyPr>
          <a:lstStyle/>
          <a:p>
            <a:r>
              <a:rPr lang="en-US" sz="2000" dirty="0">
                <a:solidFill>
                  <a:srgbClr val="7030A0"/>
                </a:solidFill>
              </a:rPr>
              <a:t>We have the variance-covariance matrix</a:t>
            </a:r>
            <a:br>
              <a:rPr lang="en-US" sz="2000" dirty="0">
                <a:solidFill>
                  <a:srgbClr val="7030A0"/>
                </a:solidFill>
              </a:rPr>
            </a:br>
            <a:r>
              <a:rPr lang="en-US" sz="2000" i="1" dirty="0">
                <a:solidFill>
                  <a:srgbClr val="7030A0"/>
                </a:solidFill>
              </a:rPr>
              <a:t> of the linear model</a:t>
            </a:r>
          </a:p>
        </p:txBody>
      </p:sp>
      <p:sp>
        <p:nvSpPr>
          <p:cNvPr id="8" name="TextBox 7">
            <a:extLst>
              <a:ext uri="{FF2B5EF4-FFF2-40B4-BE49-F238E27FC236}">
                <a16:creationId xmlns:a16="http://schemas.microsoft.com/office/drawing/2014/main" id="{83EB04FE-F950-D7BE-9D98-12BDA1EFA03D}"/>
              </a:ext>
            </a:extLst>
          </p:cNvPr>
          <p:cNvSpPr txBox="1"/>
          <p:nvPr/>
        </p:nvSpPr>
        <p:spPr>
          <a:xfrm>
            <a:off x="7168141" y="4079237"/>
            <a:ext cx="4935764" cy="707886"/>
          </a:xfrm>
          <a:prstGeom prst="rect">
            <a:avLst/>
          </a:prstGeom>
          <a:noFill/>
        </p:spPr>
        <p:txBody>
          <a:bodyPr wrap="square" rtlCol="0">
            <a:spAutoFit/>
          </a:bodyPr>
          <a:lstStyle/>
          <a:p>
            <a:r>
              <a:rPr lang="en-US" sz="2000" dirty="0">
                <a:solidFill>
                  <a:schemeClr val="tx2"/>
                </a:solidFill>
              </a:rPr>
              <a:t>We need the variance-covariance matrix </a:t>
            </a:r>
            <a:br>
              <a:rPr lang="en-US" sz="2000" dirty="0">
                <a:solidFill>
                  <a:schemeClr val="tx2"/>
                </a:solidFill>
              </a:rPr>
            </a:br>
            <a:r>
              <a:rPr lang="en-US" sz="2000" i="1" dirty="0">
                <a:solidFill>
                  <a:schemeClr val="tx2"/>
                </a:solidFill>
              </a:rPr>
              <a:t>of the POD Curve</a:t>
            </a:r>
          </a:p>
        </p:txBody>
      </p:sp>
      <mc:AlternateContent xmlns:mc="http://schemas.openxmlformats.org/markup-compatibility/2006">
        <mc:Choice xmlns:a14="http://schemas.microsoft.com/office/drawing/2010/main" Requires="a14">
          <p:sp>
            <p:nvSpPr>
              <p:cNvPr id="10" name="Rectangle 9">
                <a:extLst>
                  <a:ext uri="{FF2B5EF4-FFF2-40B4-BE49-F238E27FC236}">
                    <a16:creationId xmlns:a16="http://schemas.microsoft.com/office/drawing/2014/main" id="{F4E101A1-5228-2424-085C-0A517630882E}"/>
                  </a:ext>
                </a:extLst>
              </p:cNvPr>
              <p:cNvSpPr/>
              <p:nvPr/>
            </p:nvSpPr>
            <p:spPr>
              <a:xfrm>
                <a:off x="208877" y="4474126"/>
                <a:ext cx="3162340" cy="20390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a:solidFill>
                            <a:schemeClr val="accent2">
                              <a:lumMod val="75000"/>
                            </a:schemeClr>
                          </a:solidFill>
                          <a:latin typeface="Cambria Math" panose="02040503050406030204" pitchFamily="18" charset="0"/>
                        </a:rPr>
                        <m:t>𝑼</m:t>
                      </m:r>
                      <m:d>
                        <m:dPr>
                          <m:ctrlPr>
                            <a:rPr lang="en-US" i="1">
                              <a:solidFill>
                                <a:schemeClr val="accent2">
                                  <a:lumMod val="75000"/>
                                </a:schemeClr>
                              </a:solidFill>
                              <a:latin typeface="Cambria Math" panose="02040503050406030204" pitchFamily="18" charset="0"/>
                            </a:rPr>
                          </m:ctrlPr>
                        </m:dPr>
                        <m:e>
                          <m:acc>
                            <m:accPr>
                              <m:chr m:val="̂"/>
                              <m:ctrlPr>
                                <a:rPr lang="en-US" b="1" i="1">
                                  <a:solidFill>
                                    <a:schemeClr val="accent2">
                                      <a:lumMod val="75000"/>
                                    </a:schemeClr>
                                  </a:solidFill>
                                  <a:latin typeface="Cambria Math" panose="02040503050406030204" pitchFamily="18" charset="0"/>
                                </a:rPr>
                              </m:ctrlPr>
                            </m:accPr>
                            <m:e>
                              <m:r>
                                <a:rPr lang="en-US" b="1" i="1">
                                  <a:solidFill>
                                    <a:schemeClr val="accent2">
                                      <a:lumMod val="75000"/>
                                    </a:schemeClr>
                                  </a:solidFill>
                                  <a:latin typeface="Cambria Math" panose="02040503050406030204" pitchFamily="18" charset="0"/>
                                </a:rPr>
                                <m:t>𝜷</m:t>
                              </m:r>
                            </m:e>
                          </m:acc>
                        </m:e>
                      </m:d>
                      <m:r>
                        <a:rPr lang="en-US" i="1">
                          <a:latin typeface="Cambria Math" panose="02040503050406030204" pitchFamily="18" charset="0"/>
                        </a:rPr>
                        <m:t>=</m:t>
                      </m:r>
                      <m:d>
                        <m:dPr>
                          <m:begChr m:val="["/>
                          <m:endChr m:val="]"/>
                          <m:ctrlPr>
                            <a:rPr lang="en-US" i="1">
                              <a:latin typeface="Cambria Math" panose="02040503050406030204" pitchFamily="18" charset="0"/>
                            </a:rPr>
                          </m:ctrlPr>
                        </m:dPr>
                        <m:e>
                          <m:m>
                            <m:mPr>
                              <m:mcs>
                                <m:mc>
                                  <m:mcPr>
                                    <m:count m:val="2"/>
                                    <m:mcJc m:val="center"/>
                                  </m:mcPr>
                                </m:mc>
                              </m:mcs>
                              <m:ctrlPr>
                                <a:rPr lang="en-US" i="1">
                                  <a:latin typeface="Cambria Math" panose="02040503050406030204" pitchFamily="18" charset="0"/>
                                </a:rPr>
                              </m:ctrlPr>
                            </m:mPr>
                            <m:mr>
                              <m:e>
                                <m:d>
                                  <m:dPr>
                                    <m:ctrlPr>
                                      <a:rPr lang="en-US" i="1">
                                        <a:solidFill>
                                          <a:schemeClr val="accent2">
                                            <a:lumMod val="75000"/>
                                          </a:schemeClr>
                                        </a:solidFill>
                                        <a:latin typeface="Cambria Math" panose="02040503050406030204" pitchFamily="18" charset="0"/>
                                      </a:rPr>
                                    </m:ctrlPr>
                                  </m:dPr>
                                  <m:e>
                                    <m:f>
                                      <m:fPr>
                                        <m:ctrlPr>
                                          <a:rPr lang="en-US" i="1">
                                            <a:solidFill>
                                              <a:schemeClr val="accent2">
                                                <a:lumMod val="75000"/>
                                              </a:schemeClr>
                                            </a:solidFill>
                                            <a:latin typeface="Cambria Math" panose="02040503050406030204" pitchFamily="18" charset="0"/>
                                          </a:rPr>
                                        </m:ctrlPr>
                                      </m:fPr>
                                      <m:num>
                                        <m:r>
                                          <a:rPr lang="en-US" i="1">
                                            <a:solidFill>
                                              <a:schemeClr val="accent2">
                                                <a:lumMod val="75000"/>
                                              </a:schemeClr>
                                            </a:solidFill>
                                            <a:latin typeface="Cambria Math" panose="02040503050406030204" pitchFamily="18" charset="0"/>
                                          </a:rPr>
                                          <m:t>𝜕</m:t>
                                        </m:r>
                                        <m:acc>
                                          <m:accPr>
                                            <m:chr m:val="̂"/>
                                            <m:ctrlPr>
                                              <a:rPr lang="en-US" i="1" dirty="0">
                                                <a:solidFill>
                                                  <a:schemeClr val="accent2">
                                                    <a:lumMod val="75000"/>
                                                  </a:schemeClr>
                                                </a:solidFill>
                                                <a:latin typeface="Cambria Math" panose="02040503050406030204" pitchFamily="18" charset="0"/>
                                              </a:rPr>
                                            </m:ctrlPr>
                                          </m:accPr>
                                          <m:e>
                                            <m:sSub>
                                              <m:sSubPr>
                                                <m:ctrlPr>
                                                  <a:rPr lang="en-US" i="1" dirty="0">
                                                    <a:solidFill>
                                                      <a:schemeClr val="accent2">
                                                        <a:lumMod val="75000"/>
                                                      </a:schemeClr>
                                                    </a:solidFill>
                                                    <a:latin typeface="Cambria Math" panose="02040503050406030204" pitchFamily="18" charset="0"/>
                                                  </a:rPr>
                                                </m:ctrlPr>
                                              </m:sSubPr>
                                              <m:e>
                                                <m:r>
                                                  <a:rPr lang="en-US" i="1" dirty="0">
                                                    <a:solidFill>
                                                      <a:schemeClr val="accent2">
                                                        <a:lumMod val="75000"/>
                                                      </a:schemeClr>
                                                    </a:solidFill>
                                                    <a:latin typeface="Cambria Math" panose="02040503050406030204" pitchFamily="18" charset="0"/>
                                                  </a:rPr>
                                                  <m:t>𝜇</m:t>
                                                </m:r>
                                              </m:e>
                                              <m:sub>
                                                <m:r>
                                                  <a:rPr lang="en-US" i="1" dirty="0">
                                                    <a:solidFill>
                                                      <a:schemeClr val="accent2">
                                                        <a:lumMod val="75000"/>
                                                      </a:schemeClr>
                                                    </a:solidFill>
                                                    <a:latin typeface="Cambria Math" panose="02040503050406030204" pitchFamily="18" charset="0"/>
                                                  </a:rPr>
                                                  <m:t>𝑝𝑜𝑑</m:t>
                                                </m:r>
                                              </m:sub>
                                            </m:sSub>
                                          </m:e>
                                        </m:acc>
                                      </m:num>
                                      <m:den>
                                        <m:r>
                                          <a:rPr lang="en-US" i="1">
                                            <a:solidFill>
                                              <a:schemeClr val="accent2">
                                                <a:lumMod val="75000"/>
                                              </a:schemeClr>
                                            </a:solidFill>
                                            <a:latin typeface="Cambria Math" panose="02040503050406030204" pitchFamily="18" charset="0"/>
                                          </a:rPr>
                                          <m:t>𝜕</m:t>
                                        </m:r>
                                        <m:sSub>
                                          <m:sSubPr>
                                            <m:ctrlPr>
                                              <a:rPr lang="en-US" i="1">
                                                <a:solidFill>
                                                  <a:schemeClr val="accent2">
                                                    <a:lumMod val="75000"/>
                                                  </a:schemeClr>
                                                </a:solidFill>
                                                <a:latin typeface="Cambria Math" panose="02040503050406030204" pitchFamily="18" charset="0"/>
                                              </a:rPr>
                                            </m:ctrlPr>
                                          </m:sSubPr>
                                          <m:e>
                                            <m:r>
                                              <a:rPr lang="en-US" i="1">
                                                <a:solidFill>
                                                  <a:schemeClr val="accent2">
                                                    <a:lumMod val="75000"/>
                                                  </a:schemeClr>
                                                </a:solidFill>
                                                <a:latin typeface="Cambria Math" panose="02040503050406030204" pitchFamily="18" charset="0"/>
                                              </a:rPr>
                                              <m:t>𝛽</m:t>
                                            </m:r>
                                          </m:e>
                                          <m:sub>
                                            <m:r>
                                              <a:rPr lang="en-US" i="1">
                                                <a:solidFill>
                                                  <a:schemeClr val="accent2">
                                                    <a:lumMod val="75000"/>
                                                  </a:schemeClr>
                                                </a:solidFill>
                                                <a:latin typeface="Cambria Math" panose="02040503050406030204" pitchFamily="18" charset="0"/>
                                              </a:rPr>
                                              <m:t>0</m:t>
                                            </m:r>
                                          </m:sub>
                                        </m:sSub>
                                      </m:den>
                                    </m:f>
                                  </m:e>
                                </m:d>
                              </m:e>
                              <m:e>
                                <m:d>
                                  <m:dPr>
                                    <m:ctrlPr>
                                      <a:rPr lang="en-US" i="1">
                                        <a:solidFill>
                                          <a:schemeClr val="accent2">
                                            <a:lumMod val="75000"/>
                                          </a:schemeClr>
                                        </a:solidFill>
                                        <a:latin typeface="Cambria Math" panose="02040503050406030204" pitchFamily="18" charset="0"/>
                                      </a:rPr>
                                    </m:ctrlPr>
                                  </m:dPr>
                                  <m:e>
                                    <m:f>
                                      <m:fPr>
                                        <m:ctrlPr>
                                          <a:rPr lang="en-US" i="1">
                                            <a:solidFill>
                                              <a:schemeClr val="accent2">
                                                <a:lumMod val="75000"/>
                                              </a:schemeClr>
                                            </a:solidFill>
                                            <a:latin typeface="Cambria Math" panose="02040503050406030204" pitchFamily="18" charset="0"/>
                                          </a:rPr>
                                        </m:ctrlPr>
                                      </m:fPr>
                                      <m:num>
                                        <m:r>
                                          <a:rPr lang="en-US" i="1">
                                            <a:solidFill>
                                              <a:schemeClr val="accent2">
                                                <a:lumMod val="75000"/>
                                              </a:schemeClr>
                                            </a:solidFill>
                                            <a:latin typeface="Cambria Math" panose="02040503050406030204" pitchFamily="18" charset="0"/>
                                          </a:rPr>
                                          <m:t>𝜕</m:t>
                                        </m:r>
                                        <m:acc>
                                          <m:accPr>
                                            <m:chr m:val="̂"/>
                                            <m:ctrlPr>
                                              <a:rPr lang="en-US" i="1" dirty="0">
                                                <a:solidFill>
                                                  <a:schemeClr val="accent2">
                                                    <a:lumMod val="75000"/>
                                                  </a:schemeClr>
                                                </a:solidFill>
                                                <a:latin typeface="Cambria Math" panose="02040503050406030204" pitchFamily="18" charset="0"/>
                                              </a:rPr>
                                            </m:ctrlPr>
                                          </m:accPr>
                                          <m:e>
                                            <m:sSub>
                                              <m:sSubPr>
                                                <m:ctrlPr>
                                                  <a:rPr lang="en-US" i="1" dirty="0">
                                                    <a:solidFill>
                                                      <a:schemeClr val="accent2">
                                                        <a:lumMod val="75000"/>
                                                      </a:schemeClr>
                                                    </a:solidFill>
                                                    <a:latin typeface="Cambria Math" panose="02040503050406030204" pitchFamily="18" charset="0"/>
                                                  </a:rPr>
                                                </m:ctrlPr>
                                              </m:sSubPr>
                                              <m:e>
                                                <m:r>
                                                  <a:rPr lang="en-US" i="1" dirty="0">
                                                    <a:solidFill>
                                                      <a:schemeClr val="accent2">
                                                        <a:lumMod val="75000"/>
                                                      </a:schemeClr>
                                                    </a:solidFill>
                                                    <a:latin typeface="Cambria Math" panose="02040503050406030204" pitchFamily="18" charset="0"/>
                                                  </a:rPr>
                                                  <m:t>𝜎</m:t>
                                                </m:r>
                                              </m:e>
                                              <m:sub>
                                                <m:r>
                                                  <a:rPr lang="en-US" i="1" dirty="0">
                                                    <a:solidFill>
                                                      <a:schemeClr val="accent2">
                                                        <a:lumMod val="75000"/>
                                                      </a:schemeClr>
                                                    </a:solidFill>
                                                    <a:latin typeface="Cambria Math" panose="02040503050406030204" pitchFamily="18" charset="0"/>
                                                  </a:rPr>
                                                  <m:t>𝑝𝑜𝑑</m:t>
                                                </m:r>
                                              </m:sub>
                                            </m:sSub>
                                          </m:e>
                                        </m:acc>
                                      </m:num>
                                      <m:den>
                                        <m:r>
                                          <a:rPr lang="en-US" i="1">
                                            <a:solidFill>
                                              <a:schemeClr val="accent2">
                                                <a:lumMod val="75000"/>
                                              </a:schemeClr>
                                            </a:solidFill>
                                            <a:latin typeface="Cambria Math" panose="02040503050406030204" pitchFamily="18" charset="0"/>
                                          </a:rPr>
                                          <m:t>𝜕</m:t>
                                        </m:r>
                                        <m:sSub>
                                          <m:sSubPr>
                                            <m:ctrlPr>
                                              <a:rPr lang="en-US" i="1">
                                                <a:solidFill>
                                                  <a:schemeClr val="accent2">
                                                    <a:lumMod val="75000"/>
                                                  </a:schemeClr>
                                                </a:solidFill>
                                                <a:latin typeface="Cambria Math" panose="02040503050406030204" pitchFamily="18" charset="0"/>
                                              </a:rPr>
                                            </m:ctrlPr>
                                          </m:sSubPr>
                                          <m:e>
                                            <m:r>
                                              <a:rPr lang="en-US" i="1">
                                                <a:solidFill>
                                                  <a:schemeClr val="accent2">
                                                    <a:lumMod val="75000"/>
                                                  </a:schemeClr>
                                                </a:solidFill>
                                                <a:latin typeface="Cambria Math" panose="02040503050406030204" pitchFamily="18" charset="0"/>
                                              </a:rPr>
                                              <m:t>𝛽</m:t>
                                            </m:r>
                                          </m:e>
                                          <m:sub>
                                            <m:r>
                                              <a:rPr lang="en-US" i="1">
                                                <a:solidFill>
                                                  <a:schemeClr val="accent2">
                                                    <a:lumMod val="75000"/>
                                                  </a:schemeClr>
                                                </a:solidFill>
                                                <a:latin typeface="Cambria Math" panose="02040503050406030204" pitchFamily="18" charset="0"/>
                                              </a:rPr>
                                              <m:t>0</m:t>
                                            </m:r>
                                          </m:sub>
                                        </m:sSub>
                                      </m:den>
                                    </m:f>
                                  </m:e>
                                </m:d>
                              </m:e>
                            </m:mr>
                            <m:mr>
                              <m:e>
                                <m:eqArr>
                                  <m:eqArrPr>
                                    <m:ctrlPr>
                                      <a:rPr lang="en-US" i="1">
                                        <a:latin typeface="Cambria Math" panose="02040503050406030204" pitchFamily="18" charset="0"/>
                                      </a:rPr>
                                    </m:ctrlPr>
                                  </m:eqArrPr>
                                  <m:e>
                                    <m:d>
                                      <m:dPr>
                                        <m:ctrlPr>
                                          <a:rPr lang="en-US" i="1">
                                            <a:solidFill>
                                              <a:schemeClr val="accent2">
                                                <a:lumMod val="75000"/>
                                              </a:schemeClr>
                                            </a:solidFill>
                                            <a:latin typeface="Cambria Math" panose="02040503050406030204" pitchFamily="18" charset="0"/>
                                          </a:rPr>
                                        </m:ctrlPr>
                                      </m:dPr>
                                      <m:e>
                                        <m:f>
                                          <m:fPr>
                                            <m:ctrlPr>
                                              <a:rPr lang="en-US" i="1">
                                                <a:solidFill>
                                                  <a:schemeClr val="accent2">
                                                    <a:lumMod val="75000"/>
                                                  </a:schemeClr>
                                                </a:solidFill>
                                                <a:latin typeface="Cambria Math" panose="02040503050406030204" pitchFamily="18" charset="0"/>
                                              </a:rPr>
                                            </m:ctrlPr>
                                          </m:fPr>
                                          <m:num>
                                            <m:r>
                                              <a:rPr lang="en-US" i="1">
                                                <a:solidFill>
                                                  <a:schemeClr val="accent2">
                                                    <a:lumMod val="75000"/>
                                                  </a:schemeClr>
                                                </a:solidFill>
                                                <a:latin typeface="Cambria Math" panose="02040503050406030204" pitchFamily="18" charset="0"/>
                                              </a:rPr>
                                              <m:t>𝜕</m:t>
                                            </m:r>
                                            <m:acc>
                                              <m:accPr>
                                                <m:chr m:val="̂"/>
                                                <m:ctrlPr>
                                                  <a:rPr lang="en-US" i="1" dirty="0">
                                                    <a:solidFill>
                                                      <a:schemeClr val="accent2">
                                                        <a:lumMod val="75000"/>
                                                      </a:schemeClr>
                                                    </a:solidFill>
                                                    <a:latin typeface="Cambria Math" panose="02040503050406030204" pitchFamily="18" charset="0"/>
                                                  </a:rPr>
                                                </m:ctrlPr>
                                              </m:accPr>
                                              <m:e>
                                                <m:sSub>
                                                  <m:sSubPr>
                                                    <m:ctrlPr>
                                                      <a:rPr lang="en-US" i="1" dirty="0">
                                                        <a:solidFill>
                                                          <a:schemeClr val="accent2">
                                                            <a:lumMod val="75000"/>
                                                          </a:schemeClr>
                                                        </a:solidFill>
                                                        <a:latin typeface="Cambria Math" panose="02040503050406030204" pitchFamily="18" charset="0"/>
                                                      </a:rPr>
                                                    </m:ctrlPr>
                                                  </m:sSubPr>
                                                  <m:e>
                                                    <m:r>
                                                      <a:rPr lang="en-US" i="1" dirty="0">
                                                        <a:solidFill>
                                                          <a:schemeClr val="accent2">
                                                            <a:lumMod val="75000"/>
                                                          </a:schemeClr>
                                                        </a:solidFill>
                                                        <a:latin typeface="Cambria Math" panose="02040503050406030204" pitchFamily="18" charset="0"/>
                                                      </a:rPr>
                                                      <m:t>𝜇</m:t>
                                                    </m:r>
                                                  </m:e>
                                                  <m:sub>
                                                    <m:r>
                                                      <a:rPr lang="en-US" i="1" dirty="0">
                                                        <a:solidFill>
                                                          <a:schemeClr val="accent2">
                                                            <a:lumMod val="75000"/>
                                                          </a:schemeClr>
                                                        </a:solidFill>
                                                        <a:latin typeface="Cambria Math" panose="02040503050406030204" pitchFamily="18" charset="0"/>
                                                      </a:rPr>
                                                      <m:t>𝑝𝑜𝑑</m:t>
                                                    </m:r>
                                                  </m:sub>
                                                </m:sSub>
                                              </m:e>
                                            </m:acc>
                                          </m:num>
                                          <m:den>
                                            <m:r>
                                              <a:rPr lang="en-US" i="1">
                                                <a:solidFill>
                                                  <a:schemeClr val="accent2">
                                                    <a:lumMod val="75000"/>
                                                  </a:schemeClr>
                                                </a:solidFill>
                                                <a:latin typeface="Cambria Math" panose="02040503050406030204" pitchFamily="18" charset="0"/>
                                              </a:rPr>
                                              <m:t>𝜕</m:t>
                                            </m:r>
                                            <m:sSub>
                                              <m:sSubPr>
                                                <m:ctrlPr>
                                                  <a:rPr lang="en-US" i="1">
                                                    <a:solidFill>
                                                      <a:schemeClr val="accent2">
                                                        <a:lumMod val="75000"/>
                                                      </a:schemeClr>
                                                    </a:solidFill>
                                                    <a:latin typeface="Cambria Math" panose="02040503050406030204" pitchFamily="18" charset="0"/>
                                                  </a:rPr>
                                                </m:ctrlPr>
                                              </m:sSubPr>
                                              <m:e>
                                                <m:r>
                                                  <a:rPr lang="en-US" i="1">
                                                    <a:solidFill>
                                                      <a:schemeClr val="accent2">
                                                        <a:lumMod val="75000"/>
                                                      </a:schemeClr>
                                                    </a:solidFill>
                                                    <a:latin typeface="Cambria Math" panose="02040503050406030204" pitchFamily="18" charset="0"/>
                                                  </a:rPr>
                                                  <m:t>𝛽</m:t>
                                                </m:r>
                                              </m:e>
                                              <m:sub>
                                                <m:r>
                                                  <a:rPr lang="en-US" i="1">
                                                    <a:solidFill>
                                                      <a:schemeClr val="accent2">
                                                        <a:lumMod val="75000"/>
                                                      </a:schemeClr>
                                                    </a:solidFill>
                                                    <a:latin typeface="Cambria Math" panose="02040503050406030204" pitchFamily="18" charset="0"/>
                                                  </a:rPr>
                                                  <m:t>1</m:t>
                                                </m:r>
                                              </m:sub>
                                            </m:sSub>
                                          </m:den>
                                        </m:f>
                                      </m:e>
                                    </m:d>
                                  </m:e>
                                  <m:e>
                                    <m:d>
                                      <m:dPr>
                                        <m:ctrlPr>
                                          <a:rPr lang="en-US" i="1">
                                            <a:solidFill>
                                              <a:schemeClr val="accent2">
                                                <a:lumMod val="75000"/>
                                              </a:schemeClr>
                                            </a:solidFill>
                                            <a:latin typeface="Cambria Math" panose="02040503050406030204" pitchFamily="18" charset="0"/>
                                          </a:rPr>
                                        </m:ctrlPr>
                                      </m:dPr>
                                      <m:e>
                                        <m:f>
                                          <m:fPr>
                                            <m:ctrlPr>
                                              <a:rPr lang="en-US" i="1">
                                                <a:solidFill>
                                                  <a:schemeClr val="accent2">
                                                    <a:lumMod val="75000"/>
                                                  </a:schemeClr>
                                                </a:solidFill>
                                                <a:latin typeface="Cambria Math" panose="02040503050406030204" pitchFamily="18" charset="0"/>
                                              </a:rPr>
                                            </m:ctrlPr>
                                          </m:fPr>
                                          <m:num>
                                            <m:r>
                                              <a:rPr lang="en-US" i="1">
                                                <a:solidFill>
                                                  <a:schemeClr val="accent2">
                                                    <a:lumMod val="75000"/>
                                                  </a:schemeClr>
                                                </a:solidFill>
                                                <a:latin typeface="Cambria Math" panose="02040503050406030204" pitchFamily="18" charset="0"/>
                                              </a:rPr>
                                              <m:t>𝜕</m:t>
                                            </m:r>
                                            <m:acc>
                                              <m:accPr>
                                                <m:chr m:val="̂"/>
                                                <m:ctrlPr>
                                                  <a:rPr lang="en-US" i="1" dirty="0">
                                                    <a:solidFill>
                                                      <a:schemeClr val="accent2">
                                                        <a:lumMod val="75000"/>
                                                      </a:schemeClr>
                                                    </a:solidFill>
                                                    <a:latin typeface="Cambria Math" panose="02040503050406030204" pitchFamily="18" charset="0"/>
                                                  </a:rPr>
                                                </m:ctrlPr>
                                              </m:accPr>
                                              <m:e>
                                                <m:sSub>
                                                  <m:sSubPr>
                                                    <m:ctrlPr>
                                                      <a:rPr lang="en-US" i="1" dirty="0">
                                                        <a:solidFill>
                                                          <a:schemeClr val="accent2">
                                                            <a:lumMod val="75000"/>
                                                          </a:schemeClr>
                                                        </a:solidFill>
                                                        <a:latin typeface="Cambria Math" panose="02040503050406030204" pitchFamily="18" charset="0"/>
                                                      </a:rPr>
                                                    </m:ctrlPr>
                                                  </m:sSubPr>
                                                  <m:e>
                                                    <m:r>
                                                      <a:rPr lang="en-US" i="1" dirty="0">
                                                        <a:solidFill>
                                                          <a:schemeClr val="accent2">
                                                            <a:lumMod val="75000"/>
                                                          </a:schemeClr>
                                                        </a:solidFill>
                                                        <a:latin typeface="Cambria Math" panose="02040503050406030204" pitchFamily="18" charset="0"/>
                                                      </a:rPr>
                                                      <m:t>𝜇</m:t>
                                                    </m:r>
                                                  </m:e>
                                                  <m:sub>
                                                    <m:r>
                                                      <a:rPr lang="en-US" i="1" dirty="0">
                                                        <a:solidFill>
                                                          <a:schemeClr val="accent2">
                                                            <a:lumMod val="75000"/>
                                                          </a:schemeClr>
                                                        </a:solidFill>
                                                        <a:latin typeface="Cambria Math" panose="02040503050406030204" pitchFamily="18" charset="0"/>
                                                      </a:rPr>
                                                      <m:t>𝑝𝑜𝑑</m:t>
                                                    </m:r>
                                                  </m:sub>
                                                </m:sSub>
                                              </m:e>
                                            </m:acc>
                                          </m:num>
                                          <m:den>
                                            <m:r>
                                              <a:rPr lang="en-US" i="1">
                                                <a:solidFill>
                                                  <a:schemeClr val="accent2">
                                                    <a:lumMod val="75000"/>
                                                  </a:schemeClr>
                                                </a:solidFill>
                                                <a:latin typeface="Cambria Math" panose="02040503050406030204" pitchFamily="18" charset="0"/>
                                              </a:rPr>
                                              <m:t>𝜕</m:t>
                                            </m:r>
                                            <m:sSubSup>
                                              <m:sSubSupPr>
                                                <m:ctrlPr>
                                                  <a:rPr lang="en-US" i="1">
                                                    <a:solidFill>
                                                      <a:schemeClr val="accent2">
                                                        <a:lumMod val="75000"/>
                                                      </a:schemeClr>
                                                    </a:solidFill>
                                                    <a:latin typeface="Cambria Math" panose="02040503050406030204" pitchFamily="18" charset="0"/>
                                                  </a:rPr>
                                                </m:ctrlPr>
                                              </m:sSubSupPr>
                                              <m:e>
                                                <m:r>
                                                  <a:rPr lang="en-US" i="1">
                                                    <a:solidFill>
                                                      <a:schemeClr val="accent2">
                                                        <a:lumMod val="75000"/>
                                                      </a:schemeClr>
                                                    </a:solidFill>
                                                    <a:latin typeface="Cambria Math" panose="02040503050406030204" pitchFamily="18" charset="0"/>
                                                  </a:rPr>
                                                  <m:t>𝜎</m:t>
                                                </m:r>
                                              </m:e>
                                              <m:sub>
                                                <m:r>
                                                  <a:rPr lang="en-US" i="1">
                                                    <a:solidFill>
                                                      <a:schemeClr val="accent2">
                                                        <a:lumMod val="75000"/>
                                                      </a:schemeClr>
                                                    </a:solidFill>
                                                    <a:latin typeface="Cambria Math" panose="02040503050406030204" pitchFamily="18" charset="0"/>
                                                  </a:rPr>
                                                  <m:t>𝜀</m:t>
                                                </m:r>
                                              </m:sub>
                                              <m:sup>
                                                <m:r>
                                                  <a:rPr lang="en-US" i="1">
                                                    <a:solidFill>
                                                      <a:schemeClr val="accent2">
                                                        <a:lumMod val="75000"/>
                                                      </a:schemeClr>
                                                    </a:solidFill>
                                                    <a:latin typeface="Cambria Math" panose="02040503050406030204" pitchFamily="18" charset="0"/>
                                                  </a:rPr>
                                                  <m:t>2</m:t>
                                                </m:r>
                                              </m:sup>
                                            </m:sSubSup>
                                          </m:den>
                                        </m:f>
                                      </m:e>
                                    </m:d>
                                  </m:e>
                                </m:eqArr>
                              </m:e>
                              <m:e>
                                <m:eqArr>
                                  <m:eqArrPr>
                                    <m:ctrlPr>
                                      <a:rPr lang="en-US" i="1">
                                        <a:latin typeface="Cambria Math" panose="02040503050406030204" pitchFamily="18" charset="0"/>
                                      </a:rPr>
                                    </m:ctrlPr>
                                  </m:eqArrPr>
                                  <m:e>
                                    <m:d>
                                      <m:dPr>
                                        <m:ctrlPr>
                                          <a:rPr lang="en-US" i="1">
                                            <a:solidFill>
                                              <a:schemeClr val="accent2">
                                                <a:lumMod val="75000"/>
                                              </a:schemeClr>
                                            </a:solidFill>
                                            <a:latin typeface="Cambria Math" panose="02040503050406030204" pitchFamily="18" charset="0"/>
                                          </a:rPr>
                                        </m:ctrlPr>
                                      </m:dPr>
                                      <m:e>
                                        <m:f>
                                          <m:fPr>
                                            <m:ctrlPr>
                                              <a:rPr lang="en-US" i="1">
                                                <a:solidFill>
                                                  <a:schemeClr val="accent2">
                                                    <a:lumMod val="75000"/>
                                                  </a:schemeClr>
                                                </a:solidFill>
                                                <a:latin typeface="Cambria Math" panose="02040503050406030204" pitchFamily="18" charset="0"/>
                                              </a:rPr>
                                            </m:ctrlPr>
                                          </m:fPr>
                                          <m:num>
                                            <m:r>
                                              <a:rPr lang="en-US" i="1">
                                                <a:solidFill>
                                                  <a:schemeClr val="accent2">
                                                    <a:lumMod val="75000"/>
                                                  </a:schemeClr>
                                                </a:solidFill>
                                                <a:latin typeface="Cambria Math" panose="02040503050406030204" pitchFamily="18" charset="0"/>
                                              </a:rPr>
                                              <m:t>𝜕</m:t>
                                            </m:r>
                                            <m:acc>
                                              <m:accPr>
                                                <m:chr m:val="̂"/>
                                                <m:ctrlPr>
                                                  <a:rPr lang="en-US" i="1" dirty="0">
                                                    <a:solidFill>
                                                      <a:schemeClr val="accent2">
                                                        <a:lumMod val="75000"/>
                                                      </a:schemeClr>
                                                    </a:solidFill>
                                                    <a:latin typeface="Cambria Math" panose="02040503050406030204" pitchFamily="18" charset="0"/>
                                                  </a:rPr>
                                                </m:ctrlPr>
                                              </m:accPr>
                                              <m:e>
                                                <m:sSub>
                                                  <m:sSubPr>
                                                    <m:ctrlPr>
                                                      <a:rPr lang="en-US" i="1" dirty="0">
                                                        <a:solidFill>
                                                          <a:schemeClr val="accent2">
                                                            <a:lumMod val="75000"/>
                                                          </a:schemeClr>
                                                        </a:solidFill>
                                                        <a:latin typeface="Cambria Math" panose="02040503050406030204" pitchFamily="18" charset="0"/>
                                                      </a:rPr>
                                                    </m:ctrlPr>
                                                  </m:sSubPr>
                                                  <m:e>
                                                    <m:r>
                                                      <a:rPr lang="en-US" i="1" dirty="0">
                                                        <a:solidFill>
                                                          <a:schemeClr val="accent2">
                                                            <a:lumMod val="75000"/>
                                                          </a:schemeClr>
                                                        </a:solidFill>
                                                        <a:latin typeface="Cambria Math" panose="02040503050406030204" pitchFamily="18" charset="0"/>
                                                      </a:rPr>
                                                      <m:t>𝜎</m:t>
                                                    </m:r>
                                                  </m:e>
                                                  <m:sub>
                                                    <m:r>
                                                      <a:rPr lang="en-US" i="1" dirty="0">
                                                        <a:solidFill>
                                                          <a:schemeClr val="accent2">
                                                            <a:lumMod val="75000"/>
                                                          </a:schemeClr>
                                                        </a:solidFill>
                                                        <a:latin typeface="Cambria Math" panose="02040503050406030204" pitchFamily="18" charset="0"/>
                                                      </a:rPr>
                                                      <m:t>𝑝𝑜𝑑</m:t>
                                                    </m:r>
                                                  </m:sub>
                                                </m:sSub>
                                              </m:e>
                                            </m:acc>
                                          </m:num>
                                          <m:den>
                                            <m:r>
                                              <a:rPr lang="en-US" i="1">
                                                <a:solidFill>
                                                  <a:schemeClr val="accent2">
                                                    <a:lumMod val="75000"/>
                                                  </a:schemeClr>
                                                </a:solidFill>
                                                <a:latin typeface="Cambria Math" panose="02040503050406030204" pitchFamily="18" charset="0"/>
                                              </a:rPr>
                                              <m:t>𝜕</m:t>
                                            </m:r>
                                            <m:sSub>
                                              <m:sSubPr>
                                                <m:ctrlPr>
                                                  <a:rPr lang="en-US" i="1">
                                                    <a:solidFill>
                                                      <a:schemeClr val="accent2">
                                                        <a:lumMod val="75000"/>
                                                      </a:schemeClr>
                                                    </a:solidFill>
                                                    <a:latin typeface="Cambria Math" panose="02040503050406030204" pitchFamily="18" charset="0"/>
                                                  </a:rPr>
                                                </m:ctrlPr>
                                              </m:sSubPr>
                                              <m:e>
                                                <m:r>
                                                  <a:rPr lang="en-US" i="1">
                                                    <a:solidFill>
                                                      <a:schemeClr val="accent2">
                                                        <a:lumMod val="75000"/>
                                                      </a:schemeClr>
                                                    </a:solidFill>
                                                    <a:latin typeface="Cambria Math" panose="02040503050406030204" pitchFamily="18" charset="0"/>
                                                  </a:rPr>
                                                  <m:t>𝛽</m:t>
                                                </m:r>
                                              </m:e>
                                              <m:sub>
                                                <m:r>
                                                  <a:rPr lang="en-US" i="1">
                                                    <a:solidFill>
                                                      <a:schemeClr val="accent2">
                                                        <a:lumMod val="75000"/>
                                                      </a:schemeClr>
                                                    </a:solidFill>
                                                    <a:latin typeface="Cambria Math" panose="02040503050406030204" pitchFamily="18" charset="0"/>
                                                  </a:rPr>
                                                  <m:t>1</m:t>
                                                </m:r>
                                              </m:sub>
                                            </m:sSub>
                                          </m:den>
                                        </m:f>
                                      </m:e>
                                    </m:d>
                                  </m:e>
                                  <m:e>
                                    <m:d>
                                      <m:dPr>
                                        <m:ctrlPr>
                                          <a:rPr lang="en-US" i="1">
                                            <a:solidFill>
                                              <a:schemeClr val="accent2">
                                                <a:lumMod val="75000"/>
                                              </a:schemeClr>
                                            </a:solidFill>
                                            <a:latin typeface="Cambria Math" panose="02040503050406030204" pitchFamily="18" charset="0"/>
                                          </a:rPr>
                                        </m:ctrlPr>
                                      </m:dPr>
                                      <m:e>
                                        <m:f>
                                          <m:fPr>
                                            <m:ctrlPr>
                                              <a:rPr lang="en-US" i="1">
                                                <a:solidFill>
                                                  <a:schemeClr val="accent2">
                                                    <a:lumMod val="75000"/>
                                                  </a:schemeClr>
                                                </a:solidFill>
                                                <a:latin typeface="Cambria Math" panose="02040503050406030204" pitchFamily="18" charset="0"/>
                                              </a:rPr>
                                            </m:ctrlPr>
                                          </m:fPr>
                                          <m:num>
                                            <m:r>
                                              <a:rPr lang="en-US" i="1">
                                                <a:solidFill>
                                                  <a:schemeClr val="accent2">
                                                    <a:lumMod val="75000"/>
                                                  </a:schemeClr>
                                                </a:solidFill>
                                                <a:latin typeface="Cambria Math" panose="02040503050406030204" pitchFamily="18" charset="0"/>
                                              </a:rPr>
                                              <m:t>𝜕</m:t>
                                            </m:r>
                                            <m:acc>
                                              <m:accPr>
                                                <m:chr m:val="̂"/>
                                                <m:ctrlPr>
                                                  <a:rPr lang="en-US" i="1" dirty="0">
                                                    <a:solidFill>
                                                      <a:schemeClr val="accent2">
                                                        <a:lumMod val="75000"/>
                                                      </a:schemeClr>
                                                    </a:solidFill>
                                                    <a:latin typeface="Cambria Math" panose="02040503050406030204" pitchFamily="18" charset="0"/>
                                                  </a:rPr>
                                                </m:ctrlPr>
                                              </m:accPr>
                                              <m:e>
                                                <m:sSub>
                                                  <m:sSubPr>
                                                    <m:ctrlPr>
                                                      <a:rPr lang="en-US" i="1" dirty="0">
                                                        <a:solidFill>
                                                          <a:schemeClr val="accent2">
                                                            <a:lumMod val="75000"/>
                                                          </a:schemeClr>
                                                        </a:solidFill>
                                                        <a:latin typeface="Cambria Math" panose="02040503050406030204" pitchFamily="18" charset="0"/>
                                                      </a:rPr>
                                                    </m:ctrlPr>
                                                  </m:sSubPr>
                                                  <m:e>
                                                    <m:r>
                                                      <a:rPr lang="en-US" i="1" dirty="0">
                                                        <a:solidFill>
                                                          <a:schemeClr val="accent2">
                                                            <a:lumMod val="75000"/>
                                                          </a:schemeClr>
                                                        </a:solidFill>
                                                        <a:latin typeface="Cambria Math" panose="02040503050406030204" pitchFamily="18" charset="0"/>
                                                      </a:rPr>
                                                      <m:t>𝜎</m:t>
                                                    </m:r>
                                                  </m:e>
                                                  <m:sub>
                                                    <m:r>
                                                      <a:rPr lang="en-US" i="1" dirty="0">
                                                        <a:solidFill>
                                                          <a:schemeClr val="accent2">
                                                            <a:lumMod val="75000"/>
                                                          </a:schemeClr>
                                                        </a:solidFill>
                                                        <a:latin typeface="Cambria Math" panose="02040503050406030204" pitchFamily="18" charset="0"/>
                                                      </a:rPr>
                                                      <m:t>𝑝𝑜𝑑</m:t>
                                                    </m:r>
                                                  </m:sub>
                                                </m:sSub>
                                              </m:e>
                                            </m:acc>
                                          </m:num>
                                          <m:den>
                                            <m:r>
                                              <a:rPr lang="en-US" i="1">
                                                <a:solidFill>
                                                  <a:schemeClr val="accent2">
                                                    <a:lumMod val="75000"/>
                                                  </a:schemeClr>
                                                </a:solidFill>
                                                <a:latin typeface="Cambria Math" panose="02040503050406030204" pitchFamily="18" charset="0"/>
                                              </a:rPr>
                                              <m:t>𝜕</m:t>
                                            </m:r>
                                            <m:sSubSup>
                                              <m:sSubSupPr>
                                                <m:ctrlPr>
                                                  <a:rPr lang="en-US" i="1">
                                                    <a:solidFill>
                                                      <a:schemeClr val="accent2">
                                                        <a:lumMod val="75000"/>
                                                      </a:schemeClr>
                                                    </a:solidFill>
                                                    <a:latin typeface="Cambria Math" panose="02040503050406030204" pitchFamily="18" charset="0"/>
                                                  </a:rPr>
                                                </m:ctrlPr>
                                              </m:sSubSupPr>
                                              <m:e>
                                                <m:r>
                                                  <a:rPr lang="en-US" i="1">
                                                    <a:solidFill>
                                                      <a:schemeClr val="accent2">
                                                        <a:lumMod val="75000"/>
                                                      </a:schemeClr>
                                                    </a:solidFill>
                                                    <a:latin typeface="Cambria Math" panose="02040503050406030204" pitchFamily="18" charset="0"/>
                                                  </a:rPr>
                                                  <m:t>𝜎</m:t>
                                                </m:r>
                                              </m:e>
                                              <m:sub>
                                                <m:r>
                                                  <a:rPr lang="en-US" i="1">
                                                    <a:solidFill>
                                                      <a:schemeClr val="accent2">
                                                        <a:lumMod val="75000"/>
                                                      </a:schemeClr>
                                                    </a:solidFill>
                                                    <a:latin typeface="Cambria Math" panose="02040503050406030204" pitchFamily="18" charset="0"/>
                                                  </a:rPr>
                                                  <m:t>𝜀</m:t>
                                                </m:r>
                                              </m:sub>
                                              <m:sup>
                                                <m:r>
                                                  <a:rPr lang="en-US" i="1">
                                                    <a:solidFill>
                                                      <a:schemeClr val="accent2">
                                                        <a:lumMod val="75000"/>
                                                      </a:schemeClr>
                                                    </a:solidFill>
                                                    <a:latin typeface="Cambria Math" panose="02040503050406030204" pitchFamily="18" charset="0"/>
                                                  </a:rPr>
                                                  <m:t>2</m:t>
                                                </m:r>
                                              </m:sup>
                                            </m:sSubSup>
                                          </m:den>
                                        </m:f>
                                      </m:e>
                                    </m:d>
                                  </m:e>
                                </m:eqArr>
                              </m:e>
                            </m:mr>
                          </m:m>
                        </m:e>
                      </m:d>
                    </m:oMath>
                  </m:oMathPara>
                </a14:m>
                <a:endParaRPr lang="en-US" dirty="0"/>
              </a:p>
            </p:txBody>
          </p:sp>
        </mc:Choice>
        <mc:Fallback>
          <p:sp>
            <p:nvSpPr>
              <p:cNvPr id="10" name="Rectangle 9">
                <a:extLst>
                  <a:ext uri="{FF2B5EF4-FFF2-40B4-BE49-F238E27FC236}">
                    <a16:creationId xmlns:a16="http://schemas.microsoft.com/office/drawing/2014/main" id="{F4E101A1-5228-2424-085C-0A517630882E}"/>
                  </a:ext>
                </a:extLst>
              </p:cNvPr>
              <p:cNvSpPr>
                <a:spLocks noRot="1" noChangeAspect="1" noMove="1" noResize="1" noEditPoints="1" noAdjustHandles="1" noChangeArrowheads="1" noChangeShapeType="1" noTextEdit="1"/>
              </p:cNvSpPr>
              <p:nvPr/>
            </p:nvSpPr>
            <p:spPr>
              <a:xfrm>
                <a:off x="208877" y="4474126"/>
                <a:ext cx="3162340" cy="203902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a:extLst>
                  <a:ext uri="{FF2B5EF4-FFF2-40B4-BE49-F238E27FC236}">
                    <a16:creationId xmlns:a16="http://schemas.microsoft.com/office/drawing/2014/main" id="{22533578-2DF3-ABC2-9733-FF241741F613}"/>
                  </a:ext>
                </a:extLst>
              </p:cNvPr>
              <p:cNvSpPr/>
              <p:nvPr/>
            </p:nvSpPr>
            <p:spPr>
              <a:xfrm>
                <a:off x="6199376" y="5051683"/>
                <a:ext cx="5823069" cy="708720"/>
              </a:xfrm>
              <a:prstGeom prst="rect">
                <a:avLst/>
              </a:prstGeom>
            </p:spPr>
            <p:txBody>
              <a:bodyPr wrap="none">
                <a:spAutoFit/>
              </a:bodyPr>
              <a:lstStyle/>
              <a:p>
                <a:pPr lvl="1"/>
                <a14:m>
                  <m:oMathPara xmlns:m="http://schemas.openxmlformats.org/officeDocument/2006/math">
                    <m:oMathParaPr>
                      <m:jc m:val="centerGroup"/>
                    </m:oMathParaPr>
                    <m:oMath xmlns:m="http://schemas.openxmlformats.org/officeDocument/2006/math">
                      <m:sSup>
                        <m:sSupPr>
                          <m:ctrlPr>
                            <a:rPr lang="en-US" b="1" i="1">
                              <a:latin typeface="Cambria Math" panose="02040503050406030204" pitchFamily="18" charset="0"/>
                            </a:rPr>
                          </m:ctrlPr>
                        </m:sSupPr>
                        <m:e>
                          <m:r>
                            <a:rPr lang="en-US" b="1" i="1">
                              <a:solidFill>
                                <a:schemeClr val="accent2">
                                  <a:lumMod val="75000"/>
                                </a:schemeClr>
                              </a:solidFill>
                              <a:latin typeface="Cambria Math" panose="02040503050406030204" pitchFamily="18" charset="0"/>
                            </a:rPr>
                            <m:t>𝑼</m:t>
                          </m:r>
                        </m:e>
                        <m:sup>
                          <m:r>
                            <a:rPr lang="en-US" i="1">
                              <a:latin typeface="Cambria Math" panose="02040503050406030204" pitchFamily="18" charset="0"/>
                            </a:rPr>
                            <m:t>𝑇</m:t>
                          </m:r>
                        </m:sup>
                      </m:sSup>
                      <m:r>
                        <a:rPr lang="en-US" b="1" i="1">
                          <a:solidFill>
                            <a:srgbClr val="7030A0"/>
                          </a:solidFill>
                          <a:latin typeface="Cambria Math" panose="02040503050406030204" pitchFamily="18" charset="0"/>
                        </a:rPr>
                        <m:t>𝑽</m:t>
                      </m:r>
                      <m:r>
                        <a:rPr lang="en-US" b="1" i="1">
                          <a:solidFill>
                            <a:schemeClr val="accent2">
                              <a:lumMod val="75000"/>
                            </a:schemeClr>
                          </a:solidFill>
                          <a:latin typeface="Cambria Math" panose="02040503050406030204" pitchFamily="18" charset="0"/>
                        </a:rPr>
                        <m:t>𝑼</m:t>
                      </m:r>
                      <m:r>
                        <a:rPr lang="en-US" i="1">
                          <a:latin typeface="Cambria Math" panose="02040503050406030204" pitchFamily="18" charset="0"/>
                        </a:rPr>
                        <m:t>=</m:t>
                      </m:r>
                      <m:sSub>
                        <m:sSubPr>
                          <m:ctrlPr>
                            <a:rPr lang="en-US" i="1">
                              <a:latin typeface="Cambria Math" panose="02040503050406030204" pitchFamily="18" charset="0"/>
                            </a:rPr>
                          </m:ctrlPr>
                        </m:sSubPr>
                        <m:e>
                          <m:r>
                            <a:rPr lang="en-US" b="1" i="1">
                              <a:latin typeface="Cambria Math" panose="02040503050406030204" pitchFamily="18" charset="0"/>
                            </a:rPr>
                            <m:t>𝑽</m:t>
                          </m:r>
                        </m:e>
                        <m:sub>
                          <m:r>
                            <a:rPr lang="en-US" i="1">
                              <a:latin typeface="Cambria Math" panose="02040503050406030204" pitchFamily="18" charset="0"/>
                            </a:rPr>
                            <m:t>𝑝𝑜𝑑</m:t>
                          </m:r>
                        </m:sub>
                      </m:sSub>
                      <m:r>
                        <a:rPr lang="en-US" i="1">
                          <a:latin typeface="Cambria Math" panose="02040503050406030204" pitchFamily="18" charset="0"/>
                        </a:rPr>
                        <m:t>=</m:t>
                      </m:r>
                      <m:d>
                        <m:dPr>
                          <m:begChr m:val="["/>
                          <m:endChr m:val="]"/>
                          <m:ctrlPr>
                            <a:rPr lang="en-US" i="1">
                              <a:latin typeface="Cambria Math" panose="02040503050406030204" pitchFamily="18" charset="0"/>
                            </a:rPr>
                          </m:ctrlPr>
                        </m:dPr>
                        <m:e>
                          <m:m>
                            <m:mPr>
                              <m:mcs>
                                <m:mc>
                                  <m:mcPr>
                                    <m:count m:val="2"/>
                                    <m:mcJc m:val="center"/>
                                  </m:mcPr>
                                </m:mc>
                              </m:mcs>
                              <m:ctrlPr>
                                <a:rPr lang="en-US" i="1">
                                  <a:latin typeface="Cambria Math" panose="02040503050406030204" pitchFamily="18" charset="0"/>
                                </a:rPr>
                              </m:ctrlPr>
                            </m:mPr>
                            <m:mr>
                              <m:e>
                                <m:r>
                                  <m:rPr>
                                    <m:sty m:val="p"/>
                                    <m:brk m:alnAt="7"/>
                                  </m:rPr>
                                  <a:rPr lang="en-US">
                                    <a:latin typeface="Cambria Math" panose="02040503050406030204" pitchFamily="18" charset="0"/>
                                  </a:rPr>
                                  <m:t>V</m:t>
                                </m:r>
                                <m:r>
                                  <m:rPr>
                                    <m:sty m:val="p"/>
                                  </m:rPr>
                                  <a:rPr lang="en-US">
                                    <a:latin typeface="Cambria Math" panose="02040503050406030204" pitchFamily="18" charset="0"/>
                                  </a:rPr>
                                  <m:t>ar</m:t>
                                </m:r>
                                <m:r>
                                  <m:rPr>
                                    <m:brk m:alnAt="7"/>
                                  </m:rPr>
                                  <a:rPr lang="en-US" i="1">
                                    <a:latin typeface="Cambria Math" panose="02040503050406030204" pitchFamily="18" charset="0"/>
                                  </a:rPr>
                                  <m:t>[</m:t>
                                </m:r>
                                <m:sSub>
                                  <m:sSubPr>
                                    <m:ctrlPr>
                                      <a:rPr lang="en-US" i="1">
                                        <a:latin typeface="Cambria Math" panose="02040503050406030204" pitchFamily="18" charset="0"/>
                                      </a:rPr>
                                    </m:ctrlPr>
                                  </m:sSubPr>
                                  <m:e>
                                    <m:r>
                                      <m:rPr>
                                        <m:brk m:alnAt="7"/>
                                      </m:rPr>
                                      <a:rPr lang="en-US" i="1">
                                        <a:latin typeface="Cambria Math" panose="02040503050406030204" pitchFamily="18" charset="0"/>
                                      </a:rPr>
                                      <m:t>𝜇</m:t>
                                    </m:r>
                                  </m:e>
                                  <m:sub>
                                    <m:r>
                                      <m:rPr>
                                        <m:brk m:alnAt="7"/>
                                      </m:rPr>
                                      <a:rPr lang="en-US" i="1">
                                        <a:latin typeface="Cambria Math" panose="02040503050406030204" pitchFamily="18" charset="0"/>
                                      </a:rPr>
                                      <m:t>𝑝</m:t>
                                    </m:r>
                                    <m:r>
                                      <a:rPr lang="en-US" i="1">
                                        <a:latin typeface="Cambria Math" panose="02040503050406030204" pitchFamily="18" charset="0"/>
                                      </a:rPr>
                                      <m:t>𝑜𝑑</m:t>
                                    </m:r>
                                  </m:sub>
                                </m:sSub>
                                <m:r>
                                  <m:rPr>
                                    <m:brk m:alnAt="7"/>
                                  </m:rPr>
                                  <a:rPr lang="en-US" i="1">
                                    <a:latin typeface="Cambria Math" panose="02040503050406030204" pitchFamily="18" charset="0"/>
                                  </a:rPr>
                                  <m:t>]</m:t>
                                </m:r>
                              </m:e>
                              <m:e>
                                <m:r>
                                  <m:rPr>
                                    <m:sty m:val="p"/>
                                  </m:rPr>
                                  <a:rPr lang="en-US">
                                    <a:latin typeface="Cambria Math" panose="02040503050406030204" pitchFamily="18" charset="0"/>
                                  </a:rPr>
                                  <m:t>Cov</m:t>
                                </m:r>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𝜇</m:t>
                                    </m:r>
                                  </m:e>
                                  <m:sub>
                                    <m:r>
                                      <a:rPr lang="en-US" i="1">
                                        <a:latin typeface="Cambria Math" panose="02040503050406030204" pitchFamily="18" charset="0"/>
                                      </a:rPr>
                                      <m:t>𝑝𝑜𝑑</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𝑝𝑜𝑑</m:t>
                                    </m:r>
                                  </m:sub>
                                </m:sSub>
                                <m:r>
                                  <a:rPr lang="en-US">
                                    <a:latin typeface="Cambria Math" panose="02040503050406030204" pitchFamily="18" charset="0"/>
                                  </a:rPr>
                                  <m:t>]</m:t>
                                </m:r>
                              </m:e>
                            </m:mr>
                            <m:mr>
                              <m:e>
                                <m:r>
                                  <m:rPr>
                                    <m:sty m:val="p"/>
                                  </m:rPr>
                                  <a:rPr lang="en-US">
                                    <a:latin typeface="Cambria Math" panose="02040503050406030204" pitchFamily="18" charset="0"/>
                                  </a:rPr>
                                  <m:t>Cov</m:t>
                                </m:r>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𝜇</m:t>
                                    </m:r>
                                  </m:e>
                                  <m:sub>
                                    <m:r>
                                      <a:rPr lang="en-US" i="1">
                                        <a:latin typeface="Cambria Math" panose="02040503050406030204" pitchFamily="18" charset="0"/>
                                      </a:rPr>
                                      <m:t>𝑝𝑜𝑑</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𝑝𝑜𝑑</m:t>
                                    </m:r>
                                  </m:sub>
                                </m:sSub>
                                <m:r>
                                  <a:rPr lang="en-US">
                                    <a:latin typeface="Cambria Math" panose="02040503050406030204" pitchFamily="18" charset="0"/>
                                  </a:rPr>
                                  <m:t>]</m:t>
                                </m:r>
                              </m:e>
                              <m:e>
                                <m:r>
                                  <m:rPr>
                                    <m:sty m:val="p"/>
                                  </m:rPr>
                                  <a:rPr lang="en-US">
                                    <a:latin typeface="Cambria Math" panose="02040503050406030204" pitchFamily="18" charset="0"/>
                                  </a:rPr>
                                  <m:t>Var</m:t>
                                </m:r>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𝑝𝑜𝑑</m:t>
                                    </m:r>
                                  </m:sub>
                                </m:sSub>
                                <m:r>
                                  <a:rPr lang="en-US">
                                    <a:latin typeface="Cambria Math" panose="02040503050406030204" pitchFamily="18" charset="0"/>
                                  </a:rPr>
                                  <m:t>]</m:t>
                                </m:r>
                              </m:e>
                            </m:mr>
                          </m:m>
                        </m:e>
                      </m:d>
                    </m:oMath>
                  </m:oMathPara>
                </a14:m>
                <a:endParaRPr lang="en-US" dirty="0"/>
              </a:p>
            </p:txBody>
          </p:sp>
        </mc:Choice>
        <mc:Fallback>
          <p:sp>
            <p:nvSpPr>
              <p:cNvPr id="11" name="Rectangle 10">
                <a:extLst>
                  <a:ext uri="{FF2B5EF4-FFF2-40B4-BE49-F238E27FC236}">
                    <a16:creationId xmlns:a16="http://schemas.microsoft.com/office/drawing/2014/main" id="{22533578-2DF3-ABC2-9733-FF241741F613}"/>
                  </a:ext>
                </a:extLst>
              </p:cNvPr>
              <p:cNvSpPr>
                <a:spLocks noRot="1" noChangeAspect="1" noMove="1" noResize="1" noEditPoints="1" noAdjustHandles="1" noChangeArrowheads="1" noChangeShapeType="1" noTextEdit="1"/>
              </p:cNvSpPr>
              <p:nvPr/>
            </p:nvSpPr>
            <p:spPr>
              <a:xfrm>
                <a:off x="6199376" y="5051683"/>
                <a:ext cx="5823069" cy="708720"/>
              </a:xfrm>
              <a:prstGeom prst="rect">
                <a:avLst/>
              </a:prstGeom>
              <a:blipFill>
                <a:blip r:embed="rId6"/>
                <a:stretch>
                  <a:fillRect/>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D3027743-938D-58FA-4ADB-8B2F160FBBAD}"/>
              </a:ext>
            </a:extLst>
          </p:cNvPr>
          <p:cNvCxnSpPr>
            <a:cxnSpLocks/>
            <a:stCxn id="10" idx="3"/>
          </p:cNvCxnSpPr>
          <p:nvPr/>
        </p:nvCxnSpPr>
        <p:spPr>
          <a:xfrm>
            <a:off x="3371217" y="5493636"/>
            <a:ext cx="32669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BF456DBB-1F26-AB4C-4A96-A2F15734BA94}"/>
                  </a:ext>
                </a:extLst>
              </p:cNvPr>
              <p:cNvSpPr txBox="1"/>
              <p:nvPr/>
            </p:nvSpPr>
            <p:spPr>
              <a:xfrm>
                <a:off x="208877" y="4149573"/>
                <a:ext cx="5561999" cy="423770"/>
              </a:xfrm>
              <a:prstGeom prst="rect">
                <a:avLst/>
              </a:prstGeom>
              <a:noFill/>
            </p:spPr>
            <p:txBody>
              <a:bodyPr wrap="square" rtlCol="0">
                <a:spAutoFit/>
              </a:bodyPr>
              <a:lstStyle/>
              <a:p>
                <a:r>
                  <a:rPr lang="en-US" sz="2000" dirty="0">
                    <a:solidFill>
                      <a:schemeClr val="accent2">
                        <a:lumMod val="75000"/>
                      </a:schemeClr>
                    </a:solidFill>
                  </a:rPr>
                  <a:t>Derivatives describe how </a:t>
                </a:r>
                <a14:m>
                  <m:oMath xmlns:m="http://schemas.openxmlformats.org/officeDocument/2006/math">
                    <m:sSub>
                      <m:sSubPr>
                        <m:ctrlPr>
                          <a:rPr lang="en-US" sz="2000" i="1">
                            <a:solidFill>
                              <a:schemeClr val="accent2">
                                <a:lumMod val="75000"/>
                              </a:schemeClr>
                            </a:solidFill>
                            <a:latin typeface="Cambria Math" panose="02040503050406030204" pitchFamily="18" charset="0"/>
                          </a:rPr>
                        </m:ctrlPr>
                      </m:sSubPr>
                      <m:e>
                        <m:r>
                          <a:rPr lang="en-US" sz="2000" i="1">
                            <a:solidFill>
                              <a:schemeClr val="accent2">
                                <a:lumMod val="75000"/>
                              </a:schemeClr>
                            </a:solidFill>
                            <a:latin typeface="Cambria Math" panose="02040503050406030204" pitchFamily="18" charset="0"/>
                          </a:rPr>
                          <m:t>𝜇</m:t>
                        </m:r>
                      </m:e>
                      <m:sub>
                        <m:r>
                          <a:rPr lang="en-US" sz="2000" i="1">
                            <a:solidFill>
                              <a:schemeClr val="accent2">
                                <a:lumMod val="75000"/>
                              </a:schemeClr>
                            </a:solidFill>
                            <a:latin typeface="Cambria Math" panose="02040503050406030204" pitchFamily="18" charset="0"/>
                          </a:rPr>
                          <m:t>𝑝𝑜𝑑</m:t>
                        </m:r>
                      </m:sub>
                    </m:sSub>
                    <m:r>
                      <a:rPr lang="en-US" sz="2000" i="1">
                        <a:solidFill>
                          <a:schemeClr val="accent2">
                            <a:lumMod val="75000"/>
                          </a:schemeClr>
                        </a:solidFill>
                        <a:latin typeface="Cambria Math" panose="02040503050406030204" pitchFamily="18" charset="0"/>
                      </a:rPr>
                      <m:t>,</m:t>
                    </m:r>
                    <m:sSub>
                      <m:sSubPr>
                        <m:ctrlPr>
                          <a:rPr lang="en-US" sz="2000" i="1">
                            <a:solidFill>
                              <a:schemeClr val="accent2">
                                <a:lumMod val="75000"/>
                              </a:schemeClr>
                            </a:solidFill>
                            <a:latin typeface="Cambria Math" panose="02040503050406030204" pitchFamily="18" charset="0"/>
                          </a:rPr>
                        </m:ctrlPr>
                      </m:sSubPr>
                      <m:e>
                        <m:r>
                          <a:rPr lang="en-US" sz="2000" i="1">
                            <a:solidFill>
                              <a:schemeClr val="accent2">
                                <a:lumMod val="75000"/>
                              </a:schemeClr>
                            </a:solidFill>
                            <a:latin typeface="Cambria Math" panose="02040503050406030204" pitchFamily="18" charset="0"/>
                          </a:rPr>
                          <m:t>𝜎</m:t>
                        </m:r>
                      </m:e>
                      <m:sub>
                        <m:r>
                          <a:rPr lang="en-US" sz="2000" i="1">
                            <a:solidFill>
                              <a:schemeClr val="accent2">
                                <a:lumMod val="75000"/>
                              </a:schemeClr>
                            </a:solidFill>
                            <a:latin typeface="Cambria Math" panose="02040503050406030204" pitchFamily="18" charset="0"/>
                          </a:rPr>
                          <m:t>𝑝𝑜𝑑</m:t>
                        </m:r>
                      </m:sub>
                    </m:sSub>
                    <m:r>
                      <a:rPr lang="en-US" sz="2000" b="0" i="1" smtClean="0">
                        <a:solidFill>
                          <a:schemeClr val="accent2">
                            <a:lumMod val="75000"/>
                          </a:schemeClr>
                        </a:solidFill>
                        <a:latin typeface="Cambria Math" panose="02040503050406030204" pitchFamily="18" charset="0"/>
                      </a:rPr>
                      <m:t> </m:t>
                    </m:r>
                  </m:oMath>
                </a14:m>
                <a:r>
                  <a:rPr lang="en-US" sz="2000" i="1" dirty="0">
                    <a:solidFill>
                      <a:schemeClr val="accent2">
                        <a:lumMod val="75000"/>
                      </a:schemeClr>
                    </a:solidFill>
                  </a:rPr>
                  <a:t>change</a:t>
                </a:r>
              </a:p>
            </p:txBody>
          </p:sp>
        </mc:Choice>
        <mc:Fallback>
          <p:sp>
            <p:nvSpPr>
              <p:cNvPr id="18" name="TextBox 17">
                <a:extLst>
                  <a:ext uri="{FF2B5EF4-FFF2-40B4-BE49-F238E27FC236}">
                    <a16:creationId xmlns:a16="http://schemas.microsoft.com/office/drawing/2014/main" id="{BF456DBB-1F26-AB4C-4A96-A2F15734BA94}"/>
                  </a:ext>
                </a:extLst>
              </p:cNvPr>
              <p:cNvSpPr txBox="1">
                <a:spLocks noRot="1" noChangeAspect="1" noMove="1" noResize="1" noEditPoints="1" noAdjustHandles="1" noChangeArrowheads="1" noChangeShapeType="1" noTextEdit="1"/>
              </p:cNvSpPr>
              <p:nvPr/>
            </p:nvSpPr>
            <p:spPr>
              <a:xfrm>
                <a:off x="208877" y="4149573"/>
                <a:ext cx="5561999" cy="423770"/>
              </a:xfrm>
              <a:prstGeom prst="rect">
                <a:avLst/>
              </a:prstGeom>
              <a:blipFill>
                <a:blip r:embed="rId7"/>
                <a:stretch>
                  <a:fillRect l="-1095" t="-7246" b="-21739"/>
                </a:stretch>
              </a:blipFill>
            </p:spPr>
            <p:txBody>
              <a:bodyPr/>
              <a:lstStyle/>
              <a:p>
                <a:r>
                  <a:rPr lang="en-US">
                    <a:noFill/>
                  </a:rPr>
                  <a:t> </a:t>
                </a:r>
              </a:p>
            </p:txBody>
          </p:sp>
        </mc:Fallback>
      </mc:AlternateContent>
    </p:spTree>
    <p:extLst>
      <p:ext uri="{BB962C8B-B14F-4D97-AF65-F5344CB8AC3E}">
        <p14:creationId xmlns:p14="http://schemas.microsoft.com/office/powerpoint/2010/main" val="608931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555922-7E9C-0A0B-74BD-109A37E3AC8B}"/>
              </a:ext>
            </a:extLst>
          </p:cNvPr>
          <p:cNvPicPr>
            <a:picLocks noChangeAspect="1"/>
          </p:cNvPicPr>
          <p:nvPr/>
        </p:nvPicPr>
        <p:blipFill>
          <a:blip r:embed="rId2"/>
          <a:stretch>
            <a:fillRect/>
          </a:stretch>
        </p:blipFill>
        <p:spPr>
          <a:xfrm>
            <a:off x="899917" y="4928246"/>
            <a:ext cx="1243749" cy="1561302"/>
          </a:xfrm>
          <a:prstGeom prst="rect">
            <a:avLst/>
          </a:prstGeom>
          <a:ln>
            <a:solidFill>
              <a:schemeClr val="tx1"/>
            </a:solidFill>
          </a:ln>
        </p:spPr>
      </p:pic>
      <p:sp>
        <p:nvSpPr>
          <p:cNvPr id="2" name="Title 1"/>
          <p:cNvSpPr>
            <a:spLocks noGrp="1"/>
          </p:cNvSpPr>
          <p:nvPr>
            <p:ph type="title"/>
          </p:nvPr>
        </p:nvSpPr>
        <p:spPr>
          <a:xfrm>
            <a:off x="500146" y="612964"/>
            <a:ext cx="11403031" cy="606236"/>
          </a:xfrm>
        </p:spPr>
        <p:txBody>
          <a:bodyPr>
            <a:noAutofit/>
          </a:bodyPr>
          <a:lstStyle/>
          <a:p>
            <a:r>
              <a:rPr lang="en-US" sz="2800" dirty="0"/>
              <a:t>Damage Tolerant Design Goal: </a:t>
            </a:r>
            <a:br>
              <a:rPr lang="en-US" sz="2800" dirty="0"/>
            </a:br>
            <a:r>
              <a:rPr lang="en-US" sz="2400" dirty="0"/>
              <a:t>multiple nondestructive inspection opportunities on critical structures before failure</a:t>
            </a:r>
          </a:p>
        </p:txBody>
      </p:sp>
      <p:grpSp>
        <p:nvGrpSpPr>
          <p:cNvPr id="48" name="Group 47">
            <a:extLst>
              <a:ext uri="{FF2B5EF4-FFF2-40B4-BE49-F238E27FC236}">
                <a16:creationId xmlns:a16="http://schemas.microsoft.com/office/drawing/2014/main" id="{2674924A-517E-0407-9851-B904F4C992CA}"/>
              </a:ext>
            </a:extLst>
          </p:cNvPr>
          <p:cNvGrpSpPr/>
          <p:nvPr/>
        </p:nvGrpSpPr>
        <p:grpSpPr>
          <a:xfrm>
            <a:off x="5791175" y="5401120"/>
            <a:ext cx="6378945" cy="662596"/>
            <a:chOff x="881603" y="3844840"/>
            <a:chExt cx="6378945" cy="662596"/>
          </a:xfrm>
        </p:grpSpPr>
        <p:sp>
          <p:nvSpPr>
            <p:cNvPr id="49" name="Arrow: Left-Right 48">
              <a:extLst>
                <a:ext uri="{FF2B5EF4-FFF2-40B4-BE49-F238E27FC236}">
                  <a16:creationId xmlns:a16="http://schemas.microsoft.com/office/drawing/2014/main" id="{6474F623-90BC-8BEE-4B70-3B06D0002C3D}"/>
                </a:ext>
              </a:extLst>
            </p:cNvPr>
            <p:cNvSpPr/>
            <p:nvPr/>
          </p:nvSpPr>
          <p:spPr>
            <a:xfrm>
              <a:off x="1766860" y="4030291"/>
              <a:ext cx="3760508" cy="477145"/>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3CB6E97C-1501-B1FE-A1AA-F27E4ED3305A}"/>
                </a:ext>
              </a:extLst>
            </p:cNvPr>
            <p:cNvGrpSpPr/>
            <p:nvPr/>
          </p:nvGrpSpPr>
          <p:grpSpPr>
            <a:xfrm>
              <a:off x="881603" y="3844840"/>
              <a:ext cx="6378945" cy="644988"/>
              <a:chOff x="881603" y="3844840"/>
              <a:chExt cx="6378945" cy="644988"/>
            </a:xfrm>
          </p:grpSpPr>
          <p:sp>
            <p:nvSpPr>
              <p:cNvPr id="51" name="TextBox 50">
                <a:extLst>
                  <a:ext uri="{FF2B5EF4-FFF2-40B4-BE49-F238E27FC236}">
                    <a16:creationId xmlns:a16="http://schemas.microsoft.com/office/drawing/2014/main" id="{E46EDE37-9CE0-5BE5-995D-8720A70CB803}"/>
                  </a:ext>
                </a:extLst>
              </p:cNvPr>
              <p:cNvSpPr txBox="1"/>
              <p:nvPr/>
            </p:nvSpPr>
            <p:spPr>
              <a:xfrm>
                <a:off x="881603" y="4124569"/>
                <a:ext cx="852349" cy="276999"/>
              </a:xfrm>
              <a:prstGeom prst="rect">
                <a:avLst/>
              </a:prstGeom>
              <a:noFill/>
            </p:spPr>
            <p:txBody>
              <a:bodyPr wrap="none" rtlCol="0">
                <a:spAutoFit/>
              </a:bodyPr>
              <a:lstStyle/>
              <a:p>
                <a:r>
                  <a:rPr lang="en-US" sz="1200" dirty="0"/>
                  <a:t>Safety Risk</a:t>
                </a:r>
              </a:p>
            </p:txBody>
          </p:sp>
          <p:sp>
            <p:nvSpPr>
              <p:cNvPr id="52" name="TextBox 51">
                <a:extLst>
                  <a:ext uri="{FF2B5EF4-FFF2-40B4-BE49-F238E27FC236}">
                    <a16:creationId xmlns:a16="http://schemas.microsoft.com/office/drawing/2014/main" id="{D67FD5A9-1A79-6FED-6286-2A593532987A}"/>
                  </a:ext>
                </a:extLst>
              </p:cNvPr>
              <p:cNvSpPr txBox="1"/>
              <p:nvPr/>
            </p:nvSpPr>
            <p:spPr>
              <a:xfrm>
                <a:off x="5518595" y="4028163"/>
                <a:ext cx="1741953" cy="461665"/>
              </a:xfrm>
              <a:prstGeom prst="rect">
                <a:avLst/>
              </a:prstGeom>
              <a:noFill/>
            </p:spPr>
            <p:txBody>
              <a:bodyPr wrap="none" rtlCol="0">
                <a:spAutoFit/>
              </a:bodyPr>
              <a:lstStyle/>
              <a:p>
                <a:r>
                  <a:rPr lang="en-US" sz="1200" dirty="0"/>
                  <a:t>Expensive (Time/Money)</a:t>
                </a:r>
              </a:p>
              <a:p>
                <a:r>
                  <a:rPr lang="en-US" sz="1200" dirty="0"/>
                  <a:t>Unavailable for Mission</a:t>
                </a:r>
              </a:p>
            </p:txBody>
          </p:sp>
          <p:sp>
            <p:nvSpPr>
              <p:cNvPr id="53" name="TextBox 52">
                <a:extLst>
                  <a:ext uri="{FF2B5EF4-FFF2-40B4-BE49-F238E27FC236}">
                    <a16:creationId xmlns:a16="http://schemas.microsoft.com/office/drawing/2014/main" id="{AAE45304-E929-8883-2BF8-6E0A033CB2D3}"/>
                  </a:ext>
                </a:extLst>
              </p:cNvPr>
              <p:cNvSpPr txBox="1"/>
              <p:nvPr/>
            </p:nvSpPr>
            <p:spPr>
              <a:xfrm>
                <a:off x="2827602" y="3844840"/>
                <a:ext cx="1774460" cy="307777"/>
              </a:xfrm>
              <a:prstGeom prst="rect">
                <a:avLst/>
              </a:prstGeom>
              <a:noFill/>
            </p:spPr>
            <p:txBody>
              <a:bodyPr wrap="none" rtlCol="0">
                <a:spAutoFit/>
              </a:bodyPr>
              <a:lstStyle/>
              <a:p>
                <a:r>
                  <a:rPr lang="en-US" sz="1400" b="1" dirty="0"/>
                  <a:t>Inspection Frequency</a:t>
                </a:r>
              </a:p>
            </p:txBody>
          </p:sp>
          <p:sp>
            <p:nvSpPr>
              <p:cNvPr id="54" name="TextBox 53">
                <a:extLst>
                  <a:ext uri="{FF2B5EF4-FFF2-40B4-BE49-F238E27FC236}">
                    <a16:creationId xmlns:a16="http://schemas.microsoft.com/office/drawing/2014/main" id="{CBA5BB5A-1AC6-A2ED-F20D-FCB7BA545365}"/>
                  </a:ext>
                </a:extLst>
              </p:cNvPr>
              <p:cNvSpPr txBox="1"/>
              <p:nvPr/>
            </p:nvSpPr>
            <p:spPr>
              <a:xfrm>
                <a:off x="3261910" y="4124463"/>
                <a:ext cx="685701" cy="276999"/>
              </a:xfrm>
              <a:prstGeom prst="rect">
                <a:avLst/>
              </a:prstGeom>
              <a:noFill/>
            </p:spPr>
            <p:txBody>
              <a:bodyPr wrap="none" rtlCol="0">
                <a:spAutoFit/>
              </a:bodyPr>
              <a:lstStyle/>
              <a:p>
                <a:r>
                  <a:rPr lang="en-US" sz="1200" dirty="0">
                    <a:solidFill>
                      <a:schemeClr val="bg1"/>
                    </a:solidFill>
                  </a:rPr>
                  <a:t>Optimal</a:t>
                </a:r>
              </a:p>
            </p:txBody>
          </p:sp>
          <p:sp>
            <p:nvSpPr>
              <p:cNvPr id="55" name="TextBox 54">
                <a:extLst>
                  <a:ext uri="{FF2B5EF4-FFF2-40B4-BE49-F238E27FC236}">
                    <a16:creationId xmlns:a16="http://schemas.microsoft.com/office/drawing/2014/main" id="{852449D3-FAC7-45A4-3D99-0EC11FB99881}"/>
                  </a:ext>
                </a:extLst>
              </p:cNvPr>
              <p:cNvSpPr txBox="1"/>
              <p:nvPr/>
            </p:nvSpPr>
            <p:spPr>
              <a:xfrm>
                <a:off x="1775570" y="4114420"/>
                <a:ext cx="1104405" cy="276999"/>
              </a:xfrm>
              <a:prstGeom prst="rect">
                <a:avLst/>
              </a:prstGeom>
              <a:noFill/>
            </p:spPr>
            <p:txBody>
              <a:bodyPr wrap="none" rtlCol="0">
                <a:spAutoFit/>
              </a:bodyPr>
              <a:lstStyle/>
              <a:p>
                <a:r>
                  <a:rPr lang="en-US" sz="1200" dirty="0">
                    <a:solidFill>
                      <a:schemeClr val="bg1"/>
                    </a:solidFill>
                  </a:rPr>
                  <a:t>Too Infrequent</a:t>
                </a:r>
              </a:p>
            </p:txBody>
          </p:sp>
          <p:sp>
            <p:nvSpPr>
              <p:cNvPr id="56" name="TextBox 55">
                <a:extLst>
                  <a:ext uri="{FF2B5EF4-FFF2-40B4-BE49-F238E27FC236}">
                    <a16:creationId xmlns:a16="http://schemas.microsoft.com/office/drawing/2014/main" id="{3FA530BC-8EC4-87CE-5F67-80C30BB45DC5}"/>
                  </a:ext>
                </a:extLst>
              </p:cNvPr>
              <p:cNvSpPr txBox="1"/>
              <p:nvPr/>
            </p:nvSpPr>
            <p:spPr>
              <a:xfrm>
                <a:off x="4442054" y="4124463"/>
                <a:ext cx="1010726" cy="276999"/>
              </a:xfrm>
              <a:prstGeom prst="rect">
                <a:avLst/>
              </a:prstGeom>
              <a:noFill/>
            </p:spPr>
            <p:txBody>
              <a:bodyPr wrap="none" rtlCol="0">
                <a:spAutoFit/>
              </a:bodyPr>
              <a:lstStyle/>
              <a:p>
                <a:r>
                  <a:rPr lang="en-US" sz="1200" dirty="0">
                    <a:solidFill>
                      <a:schemeClr val="bg1"/>
                    </a:solidFill>
                  </a:rPr>
                  <a:t>Too Frequent</a:t>
                </a:r>
              </a:p>
            </p:txBody>
          </p:sp>
        </p:grpSp>
      </p:grpSp>
      <p:grpSp>
        <p:nvGrpSpPr>
          <p:cNvPr id="33" name="Group 32">
            <a:extLst>
              <a:ext uri="{FF2B5EF4-FFF2-40B4-BE49-F238E27FC236}">
                <a16:creationId xmlns:a16="http://schemas.microsoft.com/office/drawing/2014/main" id="{32E2767D-E1BC-B807-F9CE-24024709B50A}"/>
              </a:ext>
            </a:extLst>
          </p:cNvPr>
          <p:cNvGrpSpPr/>
          <p:nvPr/>
        </p:nvGrpSpPr>
        <p:grpSpPr>
          <a:xfrm>
            <a:off x="300878" y="1548373"/>
            <a:ext cx="5070563" cy="3252225"/>
            <a:chOff x="6851141" y="1548373"/>
            <a:chExt cx="5070563" cy="3252225"/>
          </a:xfrm>
        </p:grpSpPr>
        <p:pic>
          <p:nvPicPr>
            <p:cNvPr id="17" name="Picture 16">
              <a:extLst>
                <a:ext uri="{FF2B5EF4-FFF2-40B4-BE49-F238E27FC236}">
                  <a16:creationId xmlns:a16="http://schemas.microsoft.com/office/drawing/2014/main" id="{B8EB1CFA-466C-9E3A-B376-7B61407DA4D8}"/>
                </a:ext>
              </a:extLst>
            </p:cNvPr>
            <p:cNvPicPr>
              <a:picLocks noChangeAspect="1"/>
            </p:cNvPicPr>
            <p:nvPr/>
          </p:nvPicPr>
          <p:blipFill>
            <a:blip r:embed="rId3"/>
            <a:stretch>
              <a:fillRect/>
            </a:stretch>
          </p:blipFill>
          <p:spPr>
            <a:xfrm>
              <a:off x="6851141" y="1548373"/>
              <a:ext cx="5070563" cy="3252225"/>
            </a:xfrm>
            <a:prstGeom prst="rect">
              <a:avLst/>
            </a:prstGeom>
          </p:spPr>
        </p:pic>
        <p:sp>
          <p:nvSpPr>
            <p:cNvPr id="3" name="Rectangle 2">
              <a:extLst>
                <a:ext uri="{FF2B5EF4-FFF2-40B4-BE49-F238E27FC236}">
                  <a16:creationId xmlns:a16="http://schemas.microsoft.com/office/drawing/2014/main" id="{040F045C-548E-A4B5-EA00-22E165D69C7E}"/>
                </a:ext>
              </a:extLst>
            </p:cNvPr>
            <p:cNvSpPr/>
            <p:nvPr/>
          </p:nvSpPr>
          <p:spPr>
            <a:xfrm>
              <a:off x="8662179" y="1588869"/>
              <a:ext cx="607822" cy="625322"/>
            </a:xfrm>
            <a:prstGeom prst="rect">
              <a:avLst/>
            </a:prstGeom>
            <a:noFill/>
            <a:ln>
              <a:solidFill>
                <a:srgbClr val="FF0000"/>
              </a:solid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07B96E2E-41CB-B6D0-9D1B-0E9A454CE73F}"/>
              </a:ext>
            </a:extLst>
          </p:cNvPr>
          <p:cNvPicPr>
            <a:picLocks noChangeAspect="1"/>
          </p:cNvPicPr>
          <p:nvPr/>
        </p:nvPicPr>
        <p:blipFill>
          <a:blip r:embed="rId4"/>
          <a:stretch>
            <a:fillRect/>
          </a:stretch>
        </p:blipFill>
        <p:spPr>
          <a:xfrm>
            <a:off x="2176243" y="5201540"/>
            <a:ext cx="3161188" cy="1018310"/>
          </a:xfrm>
          <a:prstGeom prst="rect">
            <a:avLst/>
          </a:prstGeom>
        </p:spPr>
      </p:pic>
      <p:grpSp>
        <p:nvGrpSpPr>
          <p:cNvPr id="6" name="Group 5">
            <a:extLst>
              <a:ext uri="{FF2B5EF4-FFF2-40B4-BE49-F238E27FC236}">
                <a16:creationId xmlns:a16="http://schemas.microsoft.com/office/drawing/2014/main" id="{5F34ED13-F093-83BE-45F8-D2FAC6B9D0BD}"/>
              </a:ext>
            </a:extLst>
          </p:cNvPr>
          <p:cNvGrpSpPr/>
          <p:nvPr/>
        </p:nvGrpSpPr>
        <p:grpSpPr>
          <a:xfrm>
            <a:off x="6146736" y="1588869"/>
            <a:ext cx="5846122" cy="3272119"/>
            <a:chOff x="571066" y="1568285"/>
            <a:chExt cx="4869467" cy="2761109"/>
          </a:xfrm>
        </p:grpSpPr>
        <p:sp>
          <p:nvSpPr>
            <p:cNvPr id="7" name="Rectangle 7">
              <a:extLst>
                <a:ext uri="{FF2B5EF4-FFF2-40B4-BE49-F238E27FC236}">
                  <a16:creationId xmlns:a16="http://schemas.microsoft.com/office/drawing/2014/main" id="{F01452D6-2BA3-DBBE-6E25-D74D729C2687}"/>
                </a:ext>
              </a:extLst>
            </p:cNvPr>
            <p:cNvSpPr>
              <a:spLocks noChangeArrowheads="1"/>
            </p:cNvSpPr>
            <p:nvPr/>
          </p:nvSpPr>
          <p:spPr bwMode="auto">
            <a:xfrm>
              <a:off x="915893" y="1987875"/>
              <a:ext cx="4306699" cy="1884261"/>
            </a:xfrm>
            <a:prstGeom prst="rect">
              <a:avLst/>
            </a:prstGeom>
            <a:solidFill>
              <a:schemeClr val="bg1"/>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endParaRPr>
            </a:p>
          </p:txBody>
        </p:sp>
        <p:sp>
          <p:nvSpPr>
            <p:cNvPr id="8" name="Freeform 8">
              <a:extLst>
                <a:ext uri="{FF2B5EF4-FFF2-40B4-BE49-F238E27FC236}">
                  <a16:creationId xmlns:a16="http://schemas.microsoft.com/office/drawing/2014/main" id="{AE07B165-2D48-97A0-0F70-15FF514F29D6}"/>
                </a:ext>
              </a:extLst>
            </p:cNvPr>
            <p:cNvSpPr>
              <a:spLocks/>
            </p:cNvSpPr>
            <p:nvPr/>
          </p:nvSpPr>
          <p:spPr bwMode="auto">
            <a:xfrm>
              <a:off x="894327" y="3158432"/>
              <a:ext cx="2753518" cy="700115"/>
            </a:xfrm>
            <a:custGeom>
              <a:avLst/>
              <a:gdLst>
                <a:gd name="T0" fmla="*/ 0 w 4201"/>
                <a:gd name="T1" fmla="*/ 1326 h 1326"/>
                <a:gd name="T2" fmla="*/ 2377 w 4201"/>
                <a:gd name="T3" fmla="*/ 1112 h 1326"/>
                <a:gd name="T4" fmla="*/ 3665 w 4201"/>
                <a:gd name="T5" fmla="*/ 683 h 1326"/>
                <a:gd name="T6" fmla="*/ 4201 w 4201"/>
                <a:gd name="T7" fmla="*/ 0 h 1326"/>
                <a:gd name="csX0" fmla="*/ 0 w 9739"/>
                <a:gd name="csY0" fmla="*/ 10071 h 10071"/>
                <a:gd name="csX1" fmla="*/ 5658 w 9739"/>
                <a:gd name="csY1" fmla="*/ 8457 h 10071"/>
                <a:gd name="csX2" fmla="*/ 8724 w 9739"/>
                <a:gd name="csY2" fmla="*/ 5222 h 10071"/>
                <a:gd name="csX3" fmla="*/ 9739 w 9739"/>
                <a:gd name="csY3" fmla="*/ 0 h 10071"/>
                <a:gd name="csX0" fmla="*/ 0 w 10000"/>
                <a:gd name="csY0" fmla="*/ 10000 h 10000"/>
                <a:gd name="csX1" fmla="*/ 5810 w 10000"/>
                <a:gd name="csY1" fmla="*/ 8397 h 10000"/>
                <a:gd name="csX2" fmla="*/ 7887 w 10000"/>
                <a:gd name="csY2" fmla="*/ 5892 h 10000"/>
                <a:gd name="csX3" fmla="*/ 10000 w 10000"/>
                <a:gd name="csY3" fmla="*/ 0 h 10000"/>
              </a:gdLst>
              <a:ahLst/>
              <a:cxnLst>
                <a:cxn ang="0">
                  <a:pos x="csX0" y="csY0"/>
                </a:cxn>
                <a:cxn ang="0">
                  <a:pos x="csX1" y="csY1"/>
                </a:cxn>
                <a:cxn ang="0">
                  <a:pos x="csX2" y="csY2"/>
                </a:cxn>
                <a:cxn ang="0">
                  <a:pos x="csX3" y="csY3"/>
                </a:cxn>
              </a:cxnLst>
              <a:rect l="l" t="t" r="r" b="b"/>
              <a:pathLst>
                <a:path w="10000" h="10000">
                  <a:moveTo>
                    <a:pt x="0" y="10000"/>
                  </a:moveTo>
                  <a:cubicBezTo>
                    <a:pt x="968" y="9731"/>
                    <a:pt x="4495" y="9082"/>
                    <a:pt x="5810" y="8397"/>
                  </a:cubicBezTo>
                  <a:cubicBezTo>
                    <a:pt x="7125" y="7712"/>
                    <a:pt x="7143" y="7277"/>
                    <a:pt x="7887" y="5892"/>
                  </a:cubicBezTo>
                  <a:cubicBezTo>
                    <a:pt x="8652" y="4379"/>
                    <a:pt x="9726" y="1070"/>
                    <a:pt x="10000" y="0"/>
                  </a:cubicBezTo>
                </a:path>
              </a:pathLst>
            </a:custGeom>
            <a:noFill/>
            <a:ln w="38100"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endParaRPr>
            </a:p>
          </p:txBody>
        </p:sp>
        <p:sp>
          <p:nvSpPr>
            <p:cNvPr id="9" name="Text Box 9">
              <a:extLst>
                <a:ext uri="{FF2B5EF4-FFF2-40B4-BE49-F238E27FC236}">
                  <a16:creationId xmlns:a16="http://schemas.microsoft.com/office/drawing/2014/main" id="{14904EB4-9159-5EDF-36DC-1917C86F3D62}"/>
                </a:ext>
              </a:extLst>
            </p:cNvPr>
            <p:cNvSpPr txBox="1">
              <a:spLocks noChangeArrowheads="1"/>
            </p:cNvSpPr>
            <p:nvPr/>
          </p:nvSpPr>
          <p:spPr bwMode="auto">
            <a:xfrm>
              <a:off x="2253818" y="4052395"/>
              <a:ext cx="216995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rPr>
                <a:t>FLIGHT HOURS</a:t>
              </a:r>
            </a:p>
          </p:txBody>
        </p:sp>
        <p:sp>
          <p:nvSpPr>
            <p:cNvPr id="10" name="Line 12">
              <a:extLst>
                <a:ext uri="{FF2B5EF4-FFF2-40B4-BE49-F238E27FC236}">
                  <a16:creationId xmlns:a16="http://schemas.microsoft.com/office/drawing/2014/main" id="{F036ED69-2AFE-E2AD-D7E4-A18D46DE64DC}"/>
                </a:ext>
              </a:extLst>
            </p:cNvPr>
            <p:cNvSpPr>
              <a:spLocks noChangeShapeType="1"/>
            </p:cNvSpPr>
            <p:nvPr/>
          </p:nvSpPr>
          <p:spPr bwMode="auto">
            <a:xfrm flipH="1">
              <a:off x="915893" y="2096583"/>
              <a:ext cx="4265288" cy="0"/>
            </a:xfrm>
            <a:prstGeom prst="line">
              <a:avLst/>
            </a:prstGeom>
            <a:noFill/>
            <a:ln w="381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endParaRPr>
            </a:p>
          </p:txBody>
        </p:sp>
        <p:sp>
          <p:nvSpPr>
            <p:cNvPr id="11" name="Line 14">
              <a:extLst>
                <a:ext uri="{FF2B5EF4-FFF2-40B4-BE49-F238E27FC236}">
                  <a16:creationId xmlns:a16="http://schemas.microsoft.com/office/drawing/2014/main" id="{698F3872-2349-7CF6-5AEF-70967EFDB5B2}"/>
                </a:ext>
              </a:extLst>
            </p:cNvPr>
            <p:cNvSpPr>
              <a:spLocks noChangeShapeType="1"/>
            </p:cNvSpPr>
            <p:nvPr/>
          </p:nvSpPr>
          <p:spPr bwMode="auto">
            <a:xfrm>
              <a:off x="915893" y="3701793"/>
              <a:ext cx="4306699" cy="0"/>
            </a:xfrm>
            <a:prstGeom prst="line">
              <a:avLst/>
            </a:prstGeom>
            <a:noFill/>
            <a:ln w="38100">
              <a:solidFill>
                <a:srgbClr val="008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endParaRPr>
            </a:p>
          </p:txBody>
        </p:sp>
        <p:sp>
          <p:nvSpPr>
            <p:cNvPr id="12" name="Text Box 15">
              <a:extLst>
                <a:ext uri="{FF2B5EF4-FFF2-40B4-BE49-F238E27FC236}">
                  <a16:creationId xmlns:a16="http://schemas.microsoft.com/office/drawing/2014/main" id="{DC7DEACF-FBAA-FCBA-90EC-86150EC056F7}"/>
                </a:ext>
              </a:extLst>
            </p:cNvPr>
            <p:cNvSpPr txBox="1">
              <a:spLocks noChangeArrowheads="1"/>
            </p:cNvSpPr>
            <p:nvPr/>
          </p:nvSpPr>
          <p:spPr bwMode="auto">
            <a:xfrm>
              <a:off x="2669690" y="3854408"/>
              <a:ext cx="2770843"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eaLnBrk="0" fontAlgn="base" hangingPunct="0">
                <a:spcBef>
                  <a:spcPct val="50000"/>
                </a:spcBef>
                <a:spcAft>
                  <a:spcPct val="0"/>
                </a:spcAft>
                <a:defRPr/>
              </a:pPr>
              <a:r>
                <a:rPr kumimoji="0" lang="en-US" altLang="en-US" sz="105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rPr>
                <a:t>0</a:t>
              </a:r>
              <a:r>
                <a:rPr lang="en-US" altLang="en-US" sz="1050" dirty="0">
                  <a:solidFill>
                    <a:srgbClr val="000000"/>
                  </a:solidFill>
                  <a:latin typeface="Cambria Math" panose="02040503050406030204" pitchFamily="18" charset="0"/>
                  <a:ea typeface="Cambria Math" panose="02040503050406030204" pitchFamily="18" charset="0"/>
                </a:rPr>
                <a:t>                        600                     1200</a:t>
              </a:r>
              <a:r>
                <a:rPr kumimoji="0" lang="en-US" altLang="en-US" sz="105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rPr>
                <a:t>		</a:t>
              </a:r>
            </a:p>
          </p:txBody>
        </p:sp>
        <p:sp>
          <p:nvSpPr>
            <p:cNvPr id="13" name="Text Box 20">
              <a:extLst>
                <a:ext uri="{FF2B5EF4-FFF2-40B4-BE49-F238E27FC236}">
                  <a16:creationId xmlns:a16="http://schemas.microsoft.com/office/drawing/2014/main" id="{5D02B6B5-6B3E-E319-E5E0-C5D42FA28CCD}"/>
                </a:ext>
              </a:extLst>
            </p:cNvPr>
            <p:cNvSpPr txBox="1">
              <a:spLocks noChangeArrowheads="1"/>
            </p:cNvSpPr>
            <p:nvPr/>
          </p:nvSpPr>
          <p:spPr bwMode="auto">
            <a:xfrm>
              <a:off x="957304" y="3106279"/>
              <a:ext cx="2443223" cy="276999"/>
            </a:xfrm>
            <a:prstGeom prst="rect">
              <a:avLst/>
            </a:prstGeom>
            <a:noFill/>
            <a:ln w="38100" algn="ctr">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200" b="0" i="0" u="none" strike="noStrike" kern="1200" cap="none" spc="0" normalizeH="0" baseline="0" noProof="0" dirty="0">
                <a:ln>
                  <a:noFill/>
                </a:ln>
                <a:solidFill>
                  <a:schemeClr val="accent1">
                    <a:lumMod val="60000"/>
                    <a:lumOff val="40000"/>
                  </a:schemeClr>
                </a:solidFill>
                <a:effectLst/>
                <a:uLnTx/>
                <a:uFillTx/>
                <a:latin typeface="Cambria Math" panose="02040503050406030204" pitchFamily="18" charset="0"/>
                <a:ea typeface="Cambria Math" panose="02040503050406030204" pitchFamily="18" charset="0"/>
              </a:endParaRPr>
            </a:p>
          </p:txBody>
        </p:sp>
        <p:sp>
          <p:nvSpPr>
            <p:cNvPr id="14" name="Line 21">
              <a:extLst>
                <a:ext uri="{FF2B5EF4-FFF2-40B4-BE49-F238E27FC236}">
                  <a16:creationId xmlns:a16="http://schemas.microsoft.com/office/drawing/2014/main" id="{AF107F71-6A2C-82DD-D4B0-FFAD7D416E1B}"/>
                </a:ext>
              </a:extLst>
            </p:cNvPr>
            <p:cNvSpPr>
              <a:spLocks noChangeShapeType="1"/>
            </p:cNvSpPr>
            <p:nvPr/>
          </p:nvSpPr>
          <p:spPr bwMode="auto">
            <a:xfrm>
              <a:off x="915893" y="3416679"/>
              <a:ext cx="4306699" cy="0"/>
            </a:xfrm>
            <a:prstGeom prst="line">
              <a:avLst/>
            </a:prstGeom>
            <a:noFill/>
            <a:ln w="38100">
              <a:solidFill>
                <a:schemeClr val="tx2">
                  <a:lumMod val="75000"/>
                  <a:lumOff val="25000"/>
                </a:schemeClr>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endParaRPr>
            </a:p>
          </p:txBody>
        </p:sp>
        <mc:AlternateContent xmlns:mc="http://schemas.openxmlformats.org/markup-compatibility/2006" xmlns:a14="http://schemas.microsoft.com/office/drawing/2010/main">
          <mc:Choice Requires="a14">
            <p:sp>
              <p:nvSpPr>
                <p:cNvPr id="15" name="Text Box 22">
                  <a:extLst>
                    <a:ext uri="{FF2B5EF4-FFF2-40B4-BE49-F238E27FC236}">
                      <a16:creationId xmlns:a16="http://schemas.microsoft.com/office/drawing/2014/main" id="{CB2D5BD4-E794-CF07-9309-1DE9969CA63A}"/>
                    </a:ext>
                  </a:extLst>
                </p:cNvPr>
                <p:cNvSpPr txBox="1">
                  <a:spLocks noChangeArrowheads="1"/>
                </p:cNvSpPr>
                <p:nvPr/>
              </p:nvSpPr>
              <p:spPr bwMode="auto">
                <a:xfrm>
                  <a:off x="907943" y="3147407"/>
                  <a:ext cx="1934306" cy="276999"/>
                </a:xfrm>
                <a:prstGeom prst="rect">
                  <a:avLst/>
                </a:prstGeom>
                <a:noFill/>
                <a:ln>
                  <a:noFill/>
                </a:ln>
                <a:effectLst/>
                <a:extLst>
                  <a:ext uri="{909E8E84-426E-40DD-AFC4-6F175D3DCCD1}">
                    <a14:hiddenFill>
                      <a:solidFill>
                        <a:schemeClr val="accent1"/>
                      </a:solidFill>
                    </a14:hiddenFill>
                  </a:ext>
                  <a:ext uri="{91240B29-F687-4F45-9708-019B960494DF}">
                    <a14:hiddenLine w="38100" algn="ctr">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eaLnBrk="0" fontAlgn="base" hangingPunct="0">
                    <a:spcBef>
                      <a:spcPct val="50000"/>
                    </a:spcBef>
                    <a:spcAft>
                      <a:spcPct val="0"/>
                    </a:spcAft>
                    <a:defRPr/>
                  </a:pPr>
                  <a14:m>
                    <m:oMath xmlns:m="http://schemas.openxmlformats.org/officeDocument/2006/math">
                      <m:r>
                        <a:rPr lang="en-US" altLang="en-US" sz="1200" i="1" dirty="0" smtClean="0">
                          <a:solidFill>
                            <a:srgbClr val="0070C0"/>
                          </a:solidFill>
                          <a:latin typeface="Cambria Math" panose="02040503050406030204" pitchFamily="18" charset="0"/>
                          <a:ea typeface="Cambria Math" panose="02040503050406030204" pitchFamily="18" charset="0"/>
                        </a:rPr>
                        <m:t>𝑎</m:t>
                      </m:r>
                      <m:r>
                        <m:rPr>
                          <m:sty m:val="p"/>
                        </m:rPr>
                        <a:rPr lang="en-US" altLang="en-US" sz="1200" i="0" baseline="-25000" dirty="0" err="1" smtClean="0">
                          <a:solidFill>
                            <a:srgbClr val="0070C0"/>
                          </a:solidFill>
                          <a:latin typeface="Cambria Math" panose="02040503050406030204" pitchFamily="18" charset="0"/>
                          <a:ea typeface="Cambria Math" panose="02040503050406030204" pitchFamily="18" charset="0"/>
                        </a:rPr>
                        <m:t>ND</m:t>
                      </m:r>
                      <m:r>
                        <m:rPr>
                          <m:sty m:val="p"/>
                        </m:rPr>
                        <a:rPr lang="en-US" altLang="en-US" sz="1200" b="0" i="0" baseline="-25000" dirty="0" smtClean="0">
                          <a:solidFill>
                            <a:srgbClr val="0070C0"/>
                          </a:solidFill>
                          <a:latin typeface="Cambria Math" panose="02040503050406030204" pitchFamily="18" charset="0"/>
                          <a:ea typeface="Cambria Math" panose="02040503050406030204" pitchFamily="18" charset="0"/>
                        </a:rPr>
                        <m:t>I</m:t>
                      </m:r>
                      <m:r>
                        <a:rPr lang="en-US" altLang="en-US" sz="1200" b="0" i="1" baseline="-25000" dirty="0" smtClean="0">
                          <a:solidFill>
                            <a:srgbClr val="0070C0"/>
                          </a:solidFill>
                          <a:latin typeface="Cambria Math" panose="02040503050406030204" pitchFamily="18" charset="0"/>
                          <a:ea typeface="Cambria Math" panose="02040503050406030204" pitchFamily="18" charset="0"/>
                        </a:rPr>
                        <m:t> </m:t>
                      </m:r>
                    </m:oMath>
                  </a14:m>
                  <a:r>
                    <a:rPr lang="en-US" altLang="en-US" sz="1200" dirty="0">
                      <a:solidFill>
                        <a:srgbClr val="0070C0"/>
                      </a:solidFill>
                      <a:latin typeface="Cambria Math" panose="02040503050406030204" pitchFamily="18" charset="0"/>
                      <a:ea typeface="Cambria Math" panose="02040503050406030204" pitchFamily="18" charset="0"/>
                    </a:rPr>
                    <a:t>=NDI Capability Limit</a:t>
                  </a:r>
                  <a:endParaRPr kumimoji="0" lang="en-US" altLang="en-US" sz="1200" b="0" i="0" u="none" strike="noStrike" kern="1200" cap="none" spc="0" normalizeH="0" baseline="0" noProof="0" dirty="0">
                    <a:ln>
                      <a:noFill/>
                    </a:ln>
                    <a:solidFill>
                      <a:srgbClr val="0070C0"/>
                    </a:solidFill>
                    <a:effectLst/>
                    <a:uLnTx/>
                    <a:uFillTx/>
                    <a:latin typeface="Cambria Math" panose="02040503050406030204" pitchFamily="18" charset="0"/>
                    <a:ea typeface="Cambria Math" panose="02040503050406030204" pitchFamily="18" charset="0"/>
                  </a:endParaRPr>
                </a:p>
              </p:txBody>
            </p:sp>
          </mc:Choice>
          <mc:Fallback xmlns="">
            <p:sp>
              <p:nvSpPr>
                <p:cNvPr id="17" name="Text Box 22">
                  <a:extLst>
                    <a:ext uri="{FF2B5EF4-FFF2-40B4-BE49-F238E27FC236}">
                      <a16:creationId xmlns:a16="http://schemas.microsoft.com/office/drawing/2014/main" id="{821397AF-E885-2BAC-B95B-7238AF52197E}"/>
                    </a:ext>
                  </a:extLst>
                </p:cNvPr>
                <p:cNvSpPr txBox="1">
                  <a:spLocks noRot="1" noChangeAspect="1" noMove="1" noResize="1" noEditPoints="1" noAdjustHandles="1" noChangeArrowheads="1" noChangeShapeType="1" noTextEdit="1"/>
                </p:cNvSpPr>
                <p:nvPr/>
              </p:nvSpPr>
              <p:spPr bwMode="auto">
                <a:xfrm>
                  <a:off x="907943" y="3147407"/>
                  <a:ext cx="1934306" cy="276999"/>
                </a:xfrm>
                <a:prstGeom prst="rect">
                  <a:avLst/>
                </a:prstGeom>
                <a:blipFill>
                  <a:blip r:embed="rId5"/>
                  <a:stretch>
                    <a:fillRect b="-1521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6" name="Freeform 35">
              <a:extLst>
                <a:ext uri="{FF2B5EF4-FFF2-40B4-BE49-F238E27FC236}">
                  <a16:creationId xmlns:a16="http://schemas.microsoft.com/office/drawing/2014/main" id="{DCEE2982-9C58-F249-EE7D-457C98A5CD24}"/>
                </a:ext>
              </a:extLst>
            </p:cNvPr>
            <p:cNvSpPr>
              <a:spLocks/>
            </p:cNvSpPr>
            <p:nvPr/>
          </p:nvSpPr>
          <p:spPr bwMode="auto">
            <a:xfrm>
              <a:off x="3641067" y="2073319"/>
              <a:ext cx="984961" cy="1081391"/>
            </a:xfrm>
            <a:custGeom>
              <a:avLst/>
              <a:gdLst>
                <a:gd name="T0" fmla="*/ 0 w 434"/>
                <a:gd name="T1" fmla="*/ 1048 h 1048"/>
                <a:gd name="T2" fmla="*/ 242 w 434"/>
                <a:gd name="T3" fmla="*/ 567 h 1048"/>
                <a:gd name="T4" fmla="*/ 434 w 434"/>
                <a:gd name="T5" fmla="*/ 0 h 1048"/>
                <a:gd name="csX0" fmla="*/ 0 w 10000"/>
                <a:gd name="csY0" fmla="*/ 10000 h 10000"/>
                <a:gd name="csX1" fmla="*/ 6423 w 10000"/>
                <a:gd name="csY1" fmla="*/ 5471 h 10000"/>
                <a:gd name="csX2" fmla="*/ 10000 w 10000"/>
                <a:gd name="csY2" fmla="*/ 0 h 10000"/>
                <a:gd name="csX0" fmla="*/ 0 w 10000"/>
                <a:gd name="csY0" fmla="*/ 10000 h 10000"/>
                <a:gd name="csX1" fmla="*/ 6423 w 10000"/>
                <a:gd name="csY1" fmla="*/ 5471 h 10000"/>
                <a:gd name="csX2" fmla="*/ 10000 w 10000"/>
                <a:gd name="csY2" fmla="*/ 0 h 10000"/>
                <a:gd name="csX0" fmla="*/ 0 w 10000"/>
                <a:gd name="csY0" fmla="*/ 10000 h 10000"/>
                <a:gd name="csX1" fmla="*/ 5944 w 10000"/>
                <a:gd name="csY1" fmla="*/ 4802 h 10000"/>
                <a:gd name="csX2" fmla="*/ 10000 w 10000"/>
                <a:gd name="csY2" fmla="*/ 0 h 10000"/>
              </a:gdLst>
              <a:ahLst/>
              <a:cxnLst>
                <a:cxn ang="0">
                  <a:pos x="csX0" y="csY0"/>
                </a:cxn>
                <a:cxn ang="0">
                  <a:pos x="csX1" y="csY1"/>
                </a:cxn>
                <a:cxn ang="0">
                  <a:pos x="csX2" y="csY2"/>
                </a:cxn>
              </a:cxnLst>
              <a:rect l="l" t="t" r="r" b="b"/>
              <a:pathLst>
                <a:path w="10000" h="10000">
                  <a:moveTo>
                    <a:pt x="0" y="10000"/>
                  </a:moveTo>
                  <a:cubicBezTo>
                    <a:pt x="922" y="9237"/>
                    <a:pt x="4285" y="6472"/>
                    <a:pt x="5944" y="4802"/>
                  </a:cubicBezTo>
                  <a:cubicBezTo>
                    <a:pt x="7834" y="2948"/>
                    <a:pt x="9078" y="1126"/>
                    <a:pt x="10000" y="0"/>
                  </a:cubicBezTo>
                </a:path>
              </a:pathLst>
            </a:custGeom>
            <a:noFill/>
            <a:ln w="38100" cap="flat" cmpd="sng">
              <a:solidFill>
                <a:srgbClr val="800080"/>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endParaRPr>
            </a:p>
          </p:txBody>
        </p:sp>
        <mc:AlternateContent xmlns:mc="http://schemas.openxmlformats.org/markup-compatibility/2006">
          <mc:Choice xmlns:a14="http://schemas.microsoft.com/office/drawing/2010/main" Requires="a14">
            <p:sp>
              <p:nvSpPr>
                <p:cNvPr id="18" name="Text Box 22">
                  <a:extLst>
                    <a:ext uri="{FF2B5EF4-FFF2-40B4-BE49-F238E27FC236}">
                      <a16:creationId xmlns:a16="http://schemas.microsoft.com/office/drawing/2014/main" id="{EBDA734E-9C2A-E257-5FB8-1E81C94BD125}"/>
                    </a:ext>
                  </a:extLst>
                </p:cNvPr>
                <p:cNvSpPr txBox="1">
                  <a:spLocks noChangeArrowheads="1"/>
                </p:cNvSpPr>
                <p:nvPr/>
              </p:nvSpPr>
              <p:spPr bwMode="auto">
                <a:xfrm>
                  <a:off x="571066" y="2053262"/>
                  <a:ext cx="1756624" cy="389566"/>
                </a:xfrm>
                <a:prstGeom prst="rect">
                  <a:avLst/>
                </a:prstGeom>
                <a:noFill/>
                <a:ln>
                  <a:noFill/>
                </a:ln>
                <a:effectLst/>
                <a:extLst>
                  <a:ext uri="{909E8E84-426E-40DD-AFC4-6F175D3DCCD1}">
                    <a14:hiddenFill>
                      <a:solidFill>
                        <a:schemeClr val="accent1"/>
                      </a:solidFill>
                    </a14:hiddenFill>
                  </a:ext>
                  <a:ext uri="{91240B29-F687-4F45-9708-019B960494DF}">
                    <a14:hiddenLine w="38100" algn="ctr">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r" eaLnBrk="0" fontAlgn="base" hangingPunct="0">
                    <a:spcBef>
                      <a:spcPct val="50000"/>
                    </a:spcBef>
                    <a:spcAft>
                      <a:spcPct val="0"/>
                    </a:spcAft>
                    <a:defRPr/>
                  </a:pPr>
                  <a14:m>
                    <m:oMath xmlns:m="http://schemas.openxmlformats.org/officeDocument/2006/math">
                      <m:sSub>
                        <m:sSubPr>
                          <m:ctrlPr>
                            <a:rPr lang="en-US" altLang="en-US" sz="1200" b="0" i="1" dirty="0" smtClean="0">
                              <a:solidFill>
                                <a:srgbClr val="FF0000"/>
                              </a:solidFill>
                              <a:latin typeface="Cambria Math" panose="02040503050406030204" pitchFamily="18" charset="0"/>
                              <a:ea typeface="Cambria Math" panose="02040503050406030204" pitchFamily="18" charset="0"/>
                            </a:rPr>
                          </m:ctrlPr>
                        </m:sSubPr>
                        <m:e>
                          <m:r>
                            <a:rPr lang="en-US" altLang="en-US" sz="1200" i="1" dirty="0" smtClean="0">
                              <a:solidFill>
                                <a:srgbClr val="FF0000"/>
                              </a:solidFill>
                              <a:latin typeface="Cambria Math" panose="02040503050406030204" pitchFamily="18" charset="0"/>
                              <a:ea typeface="Cambria Math" panose="02040503050406030204" pitchFamily="18" charset="0"/>
                            </a:rPr>
                            <m:t>𝑎</m:t>
                          </m:r>
                        </m:e>
                        <m:sub>
                          <m:r>
                            <m:rPr>
                              <m:sty m:val="p"/>
                            </m:rPr>
                            <a:rPr lang="en-US" altLang="en-US" sz="1200" b="0" i="0" dirty="0" smtClean="0">
                              <a:solidFill>
                                <a:srgbClr val="FF0000"/>
                              </a:solidFill>
                              <a:latin typeface="Cambria Math" panose="02040503050406030204" pitchFamily="18" charset="0"/>
                              <a:ea typeface="Cambria Math" panose="02040503050406030204" pitchFamily="18" charset="0"/>
                            </a:rPr>
                            <m:t>crit</m:t>
                          </m:r>
                        </m:sub>
                      </m:sSub>
                      <m:r>
                        <a:rPr lang="en-US" altLang="en-US" sz="1200" b="0" i="1" baseline="-25000" dirty="0" smtClean="0">
                          <a:solidFill>
                            <a:srgbClr val="FF0000"/>
                          </a:solidFill>
                          <a:latin typeface="Cambria Math" panose="02040503050406030204" pitchFamily="18" charset="0"/>
                          <a:ea typeface="Cambria Math" panose="02040503050406030204" pitchFamily="18" charset="0"/>
                        </a:rPr>
                        <m:t> </m:t>
                      </m:r>
                    </m:oMath>
                  </a14:m>
                  <a:r>
                    <a:rPr lang="en-US" altLang="en-US" sz="1200" dirty="0">
                      <a:solidFill>
                        <a:srgbClr val="FF0000"/>
                      </a:solidFill>
                      <a:latin typeface="Cambria Math" panose="02040503050406030204" pitchFamily="18" charset="0"/>
                      <a:ea typeface="Cambria Math" panose="02040503050406030204" pitchFamily="18" charset="0"/>
                    </a:rPr>
                    <a:t>=Critical Flaw Size </a:t>
                  </a:r>
                  <a:br>
                    <a:rPr lang="en-US" altLang="en-US" sz="1200" dirty="0">
                      <a:solidFill>
                        <a:srgbClr val="FF0000"/>
                      </a:solidFill>
                      <a:latin typeface="Cambria Math" panose="02040503050406030204" pitchFamily="18" charset="0"/>
                      <a:ea typeface="Cambria Math" panose="02040503050406030204" pitchFamily="18" charset="0"/>
                    </a:rPr>
                  </a:br>
                  <a:r>
                    <a:rPr lang="en-US" altLang="en-US" sz="1200" dirty="0">
                      <a:solidFill>
                        <a:srgbClr val="FF0000"/>
                      </a:solidFill>
                      <a:latin typeface="Cambria Math" panose="02040503050406030204" pitchFamily="18" charset="0"/>
                      <a:ea typeface="Cambria Math" panose="02040503050406030204" pitchFamily="18" charset="0"/>
                    </a:rPr>
                    <a:t>(Part Failure)</a:t>
                  </a:r>
                  <a:endParaRPr kumimoji="0" lang="en-US" altLang="en-US" sz="12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endParaRPr>
                </a:p>
              </p:txBody>
            </p:sp>
          </mc:Choice>
          <mc:Fallback>
            <p:sp>
              <p:nvSpPr>
                <p:cNvPr id="18" name="Text Box 22">
                  <a:extLst>
                    <a:ext uri="{FF2B5EF4-FFF2-40B4-BE49-F238E27FC236}">
                      <a16:creationId xmlns:a16="http://schemas.microsoft.com/office/drawing/2014/main" id="{EBDA734E-9C2A-E257-5FB8-1E81C94BD125}"/>
                    </a:ext>
                  </a:extLst>
                </p:cNvPr>
                <p:cNvSpPr txBox="1">
                  <a:spLocks noRot="1" noChangeAspect="1" noMove="1" noResize="1" noEditPoints="1" noAdjustHandles="1" noChangeArrowheads="1" noChangeShapeType="1" noTextEdit="1"/>
                </p:cNvSpPr>
                <p:nvPr/>
              </p:nvSpPr>
              <p:spPr bwMode="auto">
                <a:xfrm>
                  <a:off x="571066" y="2053262"/>
                  <a:ext cx="1756624" cy="389566"/>
                </a:xfrm>
                <a:prstGeom prst="rect">
                  <a:avLst/>
                </a:prstGeom>
                <a:blipFill>
                  <a:blip r:embed="rId6"/>
                  <a:stretch>
                    <a:fillRect t="-1316" r="-2312" b="-921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 Box 22">
                  <a:extLst>
                    <a:ext uri="{FF2B5EF4-FFF2-40B4-BE49-F238E27FC236}">
                      <a16:creationId xmlns:a16="http://schemas.microsoft.com/office/drawing/2014/main" id="{1126CB53-7AEB-E980-6776-5D4C4481A3B6}"/>
                    </a:ext>
                  </a:extLst>
                </p:cNvPr>
                <p:cNvSpPr txBox="1">
                  <a:spLocks noChangeArrowheads="1"/>
                </p:cNvSpPr>
                <p:nvPr/>
              </p:nvSpPr>
              <p:spPr bwMode="auto">
                <a:xfrm>
                  <a:off x="907943" y="3440211"/>
                  <a:ext cx="1934306" cy="276999"/>
                </a:xfrm>
                <a:prstGeom prst="rect">
                  <a:avLst/>
                </a:prstGeom>
                <a:noFill/>
                <a:ln>
                  <a:noFill/>
                </a:ln>
                <a:effectLst/>
                <a:extLst>
                  <a:ext uri="{909E8E84-426E-40DD-AFC4-6F175D3DCCD1}">
                    <a14:hiddenFill>
                      <a:solidFill>
                        <a:schemeClr val="accent1"/>
                      </a:solidFill>
                    </a14:hiddenFill>
                  </a:ext>
                  <a:ext uri="{91240B29-F687-4F45-9708-019B960494DF}">
                    <a14:hiddenLine w="38100" algn="ctr">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eaLnBrk="0" fontAlgn="base" hangingPunct="0">
                    <a:spcBef>
                      <a:spcPct val="50000"/>
                    </a:spcBef>
                    <a:spcAft>
                      <a:spcPct val="0"/>
                    </a:spcAft>
                    <a:defRPr/>
                  </a:pPr>
                  <a14:m>
                    <m:oMath xmlns:m="http://schemas.openxmlformats.org/officeDocument/2006/math">
                      <m:r>
                        <a:rPr lang="en-US" altLang="en-US" sz="1200" i="1" dirty="0" smtClean="0">
                          <a:solidFill>
                            <a:schemeClr val="accent3"/>
                          </a:solidFill>
                          <a:latin typeface="Cambria Math" panose="02040503050406030204" pitchFamily="18" charset="0"/>
                          <a:ea typeface="Cambria Math" panose="02040503050406030204" pitchFamily="18" charset="0"/>
                        </a:rPr>
                        <m:t>𝑎</m:t>
                      </m:r>
                      <m:r>
                        <a:rPr lang="en-US" altLang="en-US" sz="1200" b="0" i="0" baseline="-25000" dirty="0" smtClean="0">
                          <a:solidFill>
                            <a:schemeClr val="accent3"/>
                          </a:solidFill>
                          <a:latin typeface="Cambria Math" panose="02040503050406030204" pitchFamily="18" charset="0"/>
                          <a:ea typeface="Cambria Math" panose="02040503050406030204" pitchFamily="18" charset="0"/>
                        </a:rPr>
                        <m:t>0</m:t>
                      </m:r>
                      <m:r>
                        <a:rPr lang="en-US" altLang="en-US" sz="1200" b="0" i="1" baseline="-25000" dirty="0" smtClean="0">
                          <a:solidFill>
                            <a:schemeClr val="accent3"/>
                          </a:solidFill>
                          <a:latin typeface="Cambria Math" panose="02040503050406030204" pitchFamily="18" charset="0"/>
                          <a:ea typeface="Cambria Math" panose="02040503050406030204" pitchFamily="18" charset="0"/>
                        </a:rPr>
                        <m:t> </m:t>
                      </m:r>
                    </m:oMath>
                  </a14:m>
                  <a:r>
                    <a:rPr lang="en-US" altLang="en-US" sz="1200" dirty="0">
                      <a:solidFill>
                        <a:schemeClr val="accent3"/>
                      </a:solidFill>
                      <a:latin typeface="Cambria Math" panose="02040503050406030204" pitchFamily="18" charset="0"/>
                      <a:ea typeface="Cambria Math" panose="02040503050406030204" pitchFamily="18" charset="0"/>
                    </a:rPr>
                    <a:t>=Initial Flaw Size</a:t>
                  </a:r>
                  <a:endParaRPr kumimoji="0" lang="en-US" altLang="en-US" sz="1200" b="0" i="0" u="none" strike="noStrike" kern="1200" cap="none" spc="0" normalizeH="0" baseline="0" noProof="0" dirty="0">
                    <a:ln>
                      <a:noFill/>
                    </a:ln>
                    <a:solidFill>
                      <a:schemeClr val="accent3"/>
                    </a:solidFill>
                    <a:effectLst/>
                    <a:uLnTx/>
                    <a:uFillTx/>
                    <a:latin typeface="Cambria Math" panose="02040503050406030204" pitchFamily="18" charset="0"/>
                    <a:ea typeface="Cambria Math" panose="02040503050406030204" pitchFamily="18" charset="0"/>
                  </a:endParaRPr>
                </a:p>
              </p:txBody>
            </p:sp>
          </mc:Choice>
          <mc:Fallback xmlns="">
            <p:sp>
              <p:nvSpPr>
                <p:cNvPr id="3" name="Text Box 22">
                  <a:extLst>
                    <a:ext uri="{FF2B5EF4-FFF2-40B4-BE49-F238E27FC236}">
                      <a16:creationId xmlns:a16="http://schemas.microsoft.com/office/drawing/2014/main" id="{D33AB288-DF8A-0EAE-586A-5CF796C39F5E}"/>
                    </a:ext>
                  </a:extLst>
                </p:cNvPr>
                <p:cNvSpPr txBox="1">
                  <a:spLocks noRot="1" noChangeAspect="1" noMove="1" noResize="1" noEditPoints="1" noAdjustHandles="1" noChangeArrowheads="1" noChangeShapeType="1" noTextEdit="1"/>
                </p:cNvSpPr>
                <p:nvPr/>
              </p:nvSpPr>
              <p:spPr bwMode="auto">
                <a:xfrm>
                  <a:off x="907943" y="3440211"/>
                  <a:ext cx="1934306" cy="276999"/>
                </a:xfrm>
                <a:prstGeom prst="rect">
                  <a:avLst/>
                </a:prstGeom>
                <a:blipFill>
                  <a:blip r:embed="rId7"/>
                  <a:stretch>
                    <a:fillRect b="-1521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20" name="Text Box 10">
              <a:extLst>
                <a:ext uri="{FF2B5EF4-FFF2-40B4-BE49-F238E27FC236}">
                  <a16:creationId xmlns:a16="http://schemas.microsoft.com/office/drawing/2014/main" id="{BC80C305-95BC-3E80-2174-75109C3E1733}"/>
                </a:ext>
              </a:extLst>
            </p:cNvPr>
            <p:cNvSpPr txBox="1">
              <a:spLocks noChangeArrowheads="1"/>
            </p:cNvSpPr>
            <p:nvPr/>
          </p:nvSpPr>
          <p:spPr bwMode="auto">
            <a:xfrm rot="16200000">
              <a:off x="-38887" y="2769936"/>
              <a:ext cx="160275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rPr>
                <a:t>RISK OF FAILURE</a:t>
              </a:r>
            </a:p>
          </p:txBody>
        </p:sp>
        <p:sp>
          <p:nvSpPr>
            <p:cNvPr id="21" name="Line 24">
              <a:extLst>
                <a:ext uri="{FF2B5EF4-FFF2-40B4-BE49-F238E27FC236}">
                  <a16:creationId xmlns:a16="http://schemas.microsoft.com/office/drawing/2014/main" id="{3028597A-FB71-C7BD-40E1-E60F0C0674BB}"/>
                </a:ext>
              </a:extLst>
            </p:cNvPr>
            <p:cNvSpPr>
              <a:spLocks noChangeShapeType="1"/>
            </p:cNvSpPr>
            <p:nvPr/>
          </p:nvSpPr>
          <p:spPr bwMode="auto">
            <a:xfrm flipH="1" flipV="1">
              <a:off x="2785473" y="2014001"/>
              <a:ext cx="7765" cy="1835022"/>
            </a:xfrm>
            <a:prstGeom prst="line">
              <a:avLst/>
            </a:prstGeom>
            <a:noFill/>
            <a:ln w="38100">
              <a:solidFill>
                <a:schemeClr val="bg1">
                  <a:lumMod val="6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endParaRPr>
            </a:p>
          </p:txBody>
        </p:sp>
        <p:sp>
          <p:nvSpPr>
            <p:cNvPr id="22" name="Line 24">
              <a:extLst>
                <a:ext uri="{FF2B5EF4-FFF2-40B4-BE49-F238E27FC236}">
                  <a16:creationId xmlns:a16="http://schemas.microsoft.com/office/drawing/2014/main" id="{C60075DB-8DC6-742D-5507-015FD099AE85}"/>
                </a:ext>
              </a:extLst>
            </p:cNvPr>
            <p:cNvSpPr>
              <a:spLocks noChangeShapeType="1"/>
            </p:cNvSpPr>
            <p:nvPr/>
          </p:nvSpPr>
          <p:spPr bwMode="auto">
            <a:xfrm flipH="1" flipV="1">
              <a:off x="4465825" y="2014001"/>
              <a:ext cx="7765" cy="1835022"/>
            </a:xfrm>
            <a:prstGeom prst="line">
              <a:avLst/>
            </a:prstGeom>
            <a:noFill/>
            <a:ln w="38100">
              <a:solidFill>
                <a:schemeClr val="bg1">
                  <a:lumMod val="6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endParaRPr>
            </a:p>
          </p:txBody>
        </p:sp>
        <p:sp>
          <p:nvSpPr>
            <p:cNvPr id="23" name="Line 24">
              <a:extLst>
                <a:ext uri="{FF2B5EF4-FFF2-40B4-BE49-F238E27FC236}">
                  <a16:creationId xmlns:a16="http://schemas.microsoft.com/office/drawing/2014/main" id="{5C9F0EBD-2D48-25AB-4FB9-21632F536482}"/>
                </a:ext>
              </a:extLst>
            </p:cNvPr>
            <p:cNvSpPr>
              <a:spLocks noChangeShapeType="1"/>
            </p:cNvSpPr>
            <p:nvPr/>
          </p:nvSpPr>
          <p:spPr bwMode="auto">
            <a:xfrm flipH="1" flipV="1">
              <a:off x="3625649" y="2014001"/>
              <a:ext cx="7765" cy="1835022"/>
            </a:xfrm>
            <a:prstGeom prst="line">
              <a:avLst/>
            </a:prstGeom>
            <a:noFill/>
            <a:ln w="38100">
              <a:solidFill>
                <a:schemeClr val="bg1">
                  <a:lumMod val="6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endParaRPr>
            </a:p>
          </p:txBody>
        </p:sp>
        <p:sp>
          <p:nvSpPr>
            <p:cNvPr id="25" name="Freeform 35">
              <a:extLst>
                <a:ext uri="{FF2B5EF4-FFF2-40B4-BE49-F238E27FC236}">
                  <a16:creationId xmlns:a16="http://schemas.microsoft.com/office/drawing/2014/main" id="{A90DD579-347B-29EA-E82E-665EFB5429CF}"/>
                </a:ext>
              </a:extLst>
            </p:cNvPr>
            <p:cNvSpPr>
              <a:spLocks/>
            </p:cNvSpPr>
            <p:nvPr/>
          </p:nvSpPr>
          <p:spPr bwMode="auto">
            <a:xfrm>
              <a:off x="3647846" y="2716563"/>
              <a:ext cx="825744" cy="700115"/>
            </a:xfrm>
            <a:custGeom>
              <a:avLst/>
              <a:gdLst>
                <a:gd name="T0" fmla="*/ 0 w 434"/>
                <a:gd name="T1" fmla="*/ 1048 h 1048"/>
                <a:gd name="T2" fmla="*/ 242 w 434"/>
                <a:gd name="T3" fmla="*/ 567 h 1048"/>
                <a:gd name="T4" fmla="*/ 434 w 434"/>
                <a:gd name="T5" fmla="*/ 0 h 1048"/>
                <a:gd name="csX0" fmla="*/ 0 w 10000"/>
                <a:gd name="csY0" fmla="*/ 10000 h 10000"/>
                <a:gd name="csX1" fmla="*/ 6423 w 10000"/>
                <a:gd name="csY1" fmla="*/ 5471 h 10000"/>
                <a:gd name="csX2" fmla="*/ 10000 w 10000"/>
                <a:gd name="csY2" fmla="*/ 0 h 10000"/>
                <a:gd name="csX0" fmla="*/ 0 w 10000"/>
                <a:gd name="csY0" fmla="*/ 10000 h 10000"/>
                <a:gd name="csX1" fmla="*/ 6423 w 10000"/>
                <a:gd name="csY1" fmla="*/ 5471 h 10000"/>
                <a:gd name="csX2" fmla="*/ 10000 w 10000"/>
                <a:gd name="csY2" fmla="*/ 0 h 10000"/>
                <a:gd name="csX0" fmla="*/ 0 w 10000"/>
                <a:gd name="csY0" fmla="*/ 10000 h 10000"/>
                <a:gd name="csX1" fmla="*/ 5944 w 10000"/>
                <a:gd name="csY1" fmla="*/ 4802 h 10000"/>
                <a:gd name="csX2" fmla="*/ 10000 w 10000"/>
                <a:gd name="csY2" fmla="*/ 0 h 10000"/>
              </a:gdLst>
              <a:ahLst/>
              <a:cxnLst>
                <a:cxn ang="0">
                  <a:pos x="csX0" y="csY0"/>
                </a:cxn>
                <a:cxn ang="0">
                  <a:pos x="csX1" y="csY1"/>
                </a:cxn>
                <a:cxn ang="0">
                  <a:pos x="csX2" y="csY2"/>
                </a:cxn>
              </a:cxnLst>
              <a:rect l="l" t="t" r="r" b="b"/>
              <a:pathLst>
                <a:path w="10000" h="10000">
                  <a:moveTo>
                    <a:pt x="0" y="10000"/>
                  </a:moveTo>
                  <a:cubicBezTo>
                    <a:pt x="922" y="9237"/>
                    <a:pt x="4285" y="6472"/>
                    <a:pt x="5944" y="4802"/>
                  </a:cubicBezTo>
                  <a:cubicBezTo>
                    <a:pt x="7834" y="2948"/>
                    <a:pt x="9078" y="1126"/>
                    <a:pt x="10000" y="0"/>
                  </a:cubicBezTo>
                </a:path>
              </a:pathLst>
            </a:custGeom>
            <a:noFill/>
            <a:ln w="38100"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endParaRPr>
            </a:p>
          </p:txBody>
        </p:sp>
        <p:cxnSp>
          <p:nvCxnSpPr>
            <p:cNvPr id="26" name="Straight Connector 25">
              <a:extLst>
                <a:ext uri="{FF2B5EF4-FFF2-40B4-BE49-F238E27FC236}">
                  <a16:creationId xmlns:a16="http://schemas.microsoft.com/office/drawing/2014/main" id="{10C5B62F-0B1A-3C64-06E1-4ED7B939A4EC}"/>
                </a:ext>
              </a:extLst>
            </p:cNvPr>
            <p:cNvCxnSpPr/>
            <p:nvPr/>
          </p:nvCxnSpPr>
          <p:spPr>
            <a:xfrm flipV="1">
              <a:off x="4489166" y="2096583"/>
              <a:ext cx="451134" cy="606900"/>
            </a:xfrm>
            <a:prstGeom prst="line">
              <a:avLst/>
            </a:prstGeom>
            <a:ln w="38100">
              <a:solidFill>
                <a:srgbClr val="7030A0"/>
              </a:solidFill>
              <a:prstDash val="sysDot"/>
            </a:ln>
          </p:spPr>
          <p:style>
            <a:lnRef idx="2">
              <a:schemeClr val="accent5"/>
            </a:lnRef>
            <a:fillRef idx="0">
              <a:schemeClr val="accent5"/>
            </a:fillRef>
            <a:effectRef idx="1">
              <a:schemeClr val="accent5"/>
            </a:effectRef>
            <a:fontRef idx="minor">
              <a:schemeClr val="tx1"/>
            </a:fontRef>
          </p:style>
        </p:cxnSp>
        <p:sp>
          <p:nvSpPr>
            <p:cNvPr id="27" name="Text Box 18">
              <a:extLst>
                <a:ext uri="{FF2B5EF4-FFF2-40B4-BE49-F238E27FC236}">
                  <a16:creationId xmlns:a16="http://schemas.microsoft.com/office/drawing/2014/main" id="{195AC876-CAB5-F600-2BA9-215F5E3D537E}"/>
                </a:ext>
              </a:extLst>
            </p:cNvPr>
            <p:cNvSpPr txBox="1">
              <a:spLocks noChangeArrowheads="1"/>
            </p:cNvSpPr>
            <p:nvPr/>
          </p:nvSpPr>
          <p:spPr bwMode="auto">
            <a:xfrm>
              <a:off x="2338244" y="1568285"/>
              <a:ext cx="875662" cy="461665"/>
            </a:xfrm>
            <a:prstGeom prst="rect">
              <a:avLst/>
            </a:prstGeom>
            <a:noFill/>
            <a:ln w="38100" algn="ctr">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Cambria Math" panose="02040503050406030204" pitchFamily="18" charset="0"/>
                  <a:ea typeface="Cambria Math" panose="02040503050406030204" pitchFamily="18" charset="0"/>
                </a:rPr>
                <a:t>Initial Inspection</a:t>
              </a:r>
            </a:p>
          </p:txBody>
        </p:sp>
        <p:sp>
          <p:nvSpPr>
            <p:cNvPr id="28" name="Text Box 18">
              <a:extLst>
                <a:ext uri="{FF2B5EF4-FFF2-40B4-BE49-F238E27FC236}">
                  <a16:creationId xmlns:a16="http://schemas.microsoft.com/office/drawing/2014/main" id="{79D88689-E5D0-36AC-F37C-C3A6A8FC818E}"/>
                </a:ext>
              </a:extLst>
            </p:cNvPr>
            <p:cNvSpPr txBox="1">
              <a:spLocks noChangeArrowheads="1"/>
            </p:cNvSpPr>
            <p:nvPr/>
          </p:nvSpPr>
          <p:spPr bwMode="auto">
            <a:xfrm>
              <a:off x="3400526" y="1568285"/>
              <a:ext cx="1822065" cy="276999"/>
            </a:xfrm>
            <a:prstGeom prst="rect">
              <a:avLst/>
            </a:prstGeom>
            <a:noFill/>
            <a:ln w="38100" algn="ctr">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Cambria Math" panose="02040503050406030204" pitchFamily="18" charset="0"/>
                  <a:ea typeface="Cambria Math" panose="02040503050406030204" pitchFamily="18" charset="0"/>
                </a:rPr>
                <a:t>In-service Inspections</a:t>
              </a:r>
            </a:p>
          </p:txBody>
        </p:sp>
        <p:sp>
          <p:nvSpPr>
            <p:cNvPr id="29" name="Freeform 35">
              <a:extLst>
                <a:ext uri="{FF2B5EF4-FFF2-40B4-BE49-F238E27FC236}">
                  <a16:creationId xmlns:a16="http://schemas.microsoft.com/office/drawing/2014/main" id="{EA33ED1C-8709-D58E-4838-9CA598E90478}"/>
                </a:ext>
              </a:extLst>
            </p:cNvPr>
            <p:cNvSpPr>
              <a:spLocks/>
            </p:cNvSpPr>
            <p:nvPr/>
          </p:nvSpPr>
          <p:spPr bwMode="auto">
            <a:xfrm>
              <a:off x="4480256" y="2832830"/>
              <a:ext cx="742336" cy="577308"/>
            </a:xfrm>
            <a:custGeom>
              <a:avLst/>
              <a:gdLst>
                <a:gd name="T0" fmla="*/ 0 w 434"/>
                <a:gd name="T1" fmla="*/ 1048 h 1048"/>
                <a:gd name="T2" fmla="*/ 242 w 434"/>
                <a:gd name="T3" fmla="*/ 567 h 1048"/>
                <a:gd name="T4" fmla="*/ 434 w 434"/>
                <a:gd name="T5" fmla="*/ 0 h 1048"/>
                <a:gd name="csX0" fmla="*/ 0 w 10000"/>
                <a:gd name="csY0" fmla="*/ 10000 h 10000"/>
                <a:gd name="csX1" fmla="*/ 6423 w 10000"/>
                <a:gd name="csY1" fmla="*/ 5471 h 10000"/>
                <a:gd name="csX2" fmla="*/ 10000 w 10000"/>
                <a:gd name="csY2" fmla="*/ 0 h 10000"/>
                <a:gd name="csX0" fmla="*/ 0 w 10000"/>
                <a:gd name="csY0" fmla="*/ 10000 h 10000"/>
                <a:gd name="csX1" fmla="*/ 6423 w 10000"/>
                <a:gd name="csY1" fmla="*/ 5471 h 10000"/>
                <a:gd name="csX2" fmla="*/ 10000 w 10000"/>
                <a:gd name="csY2" fmla="*/ 0 h 10000"/>
                <a:gd name="csX0" fmla="*/ 0 w 10000"/>
                <a:gd name="csY0" fmla="*/ 10000 h 10000"/>
                <a:gd name="csX1" fmla="*/ 5944 w 10000"/>
                <a:gd name="csY1" fmla="*/ 4802 h 10000"/>
                <a:gd name="csX2" fmla="*/ 10000 w 10000"/>
                <a:gd name="csY2" fmla="*/ 0 h 10000"/>
              </a:gdLst>
              <a:ahLst/>
              <a:cxnLst>
                <a:cxn ang="0">
                  <a:pos x="csX0" y="csY0"/>
                </a:cxn>
                <a:cxn ang="0">
                  <a:pos x="csX1" y="csY1"/>
                </a:cxn>
                <a:cxn ang="0">
                  <a:pos x="csX2" y="csY2"/>
                </a:cxn>
              </a:cxnLst>
              <a:rect l="l" t="t" r="r" b="b"/>
              <a:pathLst>
                <a:path w="10000" h="10000">
                  <a:moveTo>
                    <a:pt x="0" y="10000"/>
                  </a:moveTo>
                  <a:cubicBezTo>
                    <a:pt x="922" y="9237"/>
                    <a:pt x="4285" y="6472"/>
                    <a:pt x="5944" y="4802"/>
                  </a:cubicBezTo>
                  <a:cubicBezTo>
                    <a:pt x="7834" y="2948"/>
                    <a:pt x="9078" y="1126"/>
                    <a:pt x="10000" y="0"/>
                  </a:cubicBezTo>
                </a:path>
              </a:pathLst>
            </a:custGeom>
            <a:noFill/>
            <a:ln w="38100"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endParaRPr>
            </a:p>
          </p:txBody>
        </p:sp>
        <p:sp>
          <p:nvSpPr>
            <p:cNvPr id="30" name="Line 37">
              <a:extLst>
                <a:ext uri="{FF2B5EF4-FFF2-40B4-BE49-F238E27FC236}">
                  <a16:creationId xmlns:a16="http://schemas.microsoft.com/office/drawing/2014/main" id="{9DB97D32-BB5E-1860-8833-27D0B437AF48}"/>
                </a:ext>
              </a:extLst>
            </p:cNvPr>
            <p:cNvSpPr>
              <a:spLocks noChangeShapeType="1"/>
            </p:cNvSpPr>
            <p:nvPr/>
          </p:nvSpPr>
          <p:spPr bwMode="auto">
            <a:xfrm flipH="1">
              <a:off x="3630069" y="1765135"/>
              <a:ext cx="453949" cy="190779"/>
            </a:xfrm>
            <a:prstGeom prst="line">
              <a:avLst/>
            </a:prstGeom>
            <a:noFill/>
            <a:ln w="28575">
              <a:solidFill>
                <a:schemeClr val="bg1">
                  <a:lumMod val="6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endParaRPr>
            </a:p>
          </p:txBody>
        </p:sp>
        <p:sp>
          <p:nvSpPr>
            <p:cNvPr id="31" name="Line 37">
              <a:extLst>
                <a:ext uri="{FF2B5EF4-FFF2-40B4-BE49-F238E27FC236}">
                  <a16:creationId xmlns:a16="http://schemas.microsoft.com/office/drawing/2014/main" id="{B91B0E59-39BF-E77D-205D-6386B310425F}"/>
                </a:ext>
              </a:extLst>
            </p:cNvPr>
            <p:cNvSpPr>
              <a:spLocks noChangeShapeType="1"/>
            </p:cNvSpPr>
            <p:nvPr/>
          </p:nvSpPr>
          <p:spPr bwMode="auto">
            <a:xfrm>
              <a:off x="4071716" y="1765135"/>
              <a:ext cx="377455" cy="197181"/>
            </a:xfrm>
            <a:prstGeom prst="line">
              <a:avLst/>
            </a:prstGeom>
            <a:noFill/>
            <a:ln w="28575">
              <a:solidFill>
                <a:schemeClr val="bg1">
                  <a:lumMod val="6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endParaRPr>
            </a:p>
          </p:txBody>
        </p:sp>
        <p:sp>
          <p:nvSpPr>
            <p:cNvPr id="32" name="Text Box 18">
              <a:extLst>
                <a:ext uri="{FF2B5EF4-FFF2-40B4-BE49-F238E27FC236}">
                  <a16:creationId xmlns:a16="http://schemas.microsoft.com/office/drawing/2014/main" id="{CC36B36C-C0DF-CFEF-A456-D837E06B4BBC}"/>
                </a:ext>
              </a:extLst>
            </p:cNvPr>
            <p:cNvSpPr txBox="1">
              <a:spLocks noChangeArrowheads="1"/>
            </p:cNvSpPr>
            <p:nvPr/>
          </p:nvSpPr>
          <p:spPr bwMode="auto">
            <a:xfrm rot="19078731">
              <a:off x="2889573" y="2616139"/>
              <a:ext cx="1858032" cy="276999"/>
            </a:xfrm>
            <a:prstGeom prst="rect">
              <a:avLst/>
            </a:prstGeom>
            <a:noFill/>
            <a:ln w="38100" algn="ctr">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200" b="0" i="0" u="none" strike="noStrike" kern="1200" cap="none" spc="0" normalizeH="0" baseline="0" noProof="0" dirty="0">
                  <a:ln>
                    <a:noFill/>
                  </a:ln>
                  <a:solidFill>
                    <a:srgbClr val="9923AD"/>
                  </a:solidFill>
                  <a:effectLst/>
                  <a:uLnTx/>
                  <a:uFillTx/>
                  <a:latin typeface="Cambria Math" panose="02040503050406030204" pitchFamily="18" charset="0"/>
                  <a:ea typeface="Cambria Math" panose="02040503050406030204" pitchFamily="18" charset="0"/>
                </a:rPr>
                <a:t>Flaw Growth Curve</a:t>
              </a:r>
            </a:p>
          </p:txBody>
        </p:sp>
      </p:grpSp>
    </p:spTree>
    <p:extLst>
      <p:ext uri="{BB962C8B-B14F-4D97-AF65-F5344CB8AC3E}">
        <p14:creationId xmlns:p14="http://schemas.microsoft.com/office/powerpoint/2010/main" val="18246110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5895630" y="1649243"/>
                <a:ext cx="5749389" cy="708720"/>
              </a:xfrm>
              <a:prstGeom prst="rect">
                <a:avLst/>
              </a:prstGeom>
              <a:noFill/>
            </p:spPr>
            <p:txBody>
              <a:bodyPr wrap="square">
                <a:spAutoFit/>
              </a:bodyPr>
              <a:lstStyle/>
              <a:p>
                <a:pPr lvl="1"/>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b="1" i="1">
                              <a:latin typeface="Cambria Math" panose="02040503050406030204" pitchFamily="18" charset="0"/>
                            </a:rPr>
                            <m:t>𝑽</m:t>
                          </m:r>
                        </m:e>
                        <m:sub>
                          <m:r>
                            <a:rPr lang="en-US" i="1">
                              <a:latin typeface="Cambria Math" panose="02040503050406030204" pitchFamily="18" charset="0"/>
                            </a:rPr>
                            <m:t>𝑝𝑜𝑑</m:t>
                          </m:r>
                        </m:sub>
                      </m:sSub>
                      <m:r>
                        <a:rPr lang="en-US" i="1">
                          <a:latin typeface="Cambria Math" panose="02040503050406030204" pitchFamily="18" charset="0"/>
                        </a:rPr>
                        <m:t>=</m:t>
                      </m:r>
                      <m:sSup>
                        <m:sSupPr>
                          <m:ctrlPr>
                            <a:rPr lang="en-US" b="1" i="1">
                              <a:latin typeface="Cambria Math" panose="02040503050406030204" pitchFamily="18" charset="0"/>
                            </a:rPr>
                          </m:ctrlPr>
                        </m:sSupPr>
                        <m:e>
                          <m:r>
                            <a:rPr lang="en-US" b="1" i="1">
                              <a:solidFill>
                                <a:schemeClr val="accent2">
                                  <a:lumMod val="75000"/>
                                </a:schemeClr>
                              </a:solidFill>
                              <a:latin typeface="Cambria Math" panose="02040503050406030204" pitchFamily="18" charset="0"/>
                            </a:rPr>
                            <m:t>𝑼</m:t>
                          </m:r>
                        </m:e>
                        <m:sup>
                          <m:r>
                            <a:rPr lang="en-US" i="1">
                              <a:latin typeface="Cambria Math" panose="02040503050406030204" pitchFamily="18" charset="0"/>
                            </a:rPr>
                            <m:t>𝑇</m:t>
                          </m:r>
                        </m:sup>
                      </m:sSup>
                      <m:r>
                        <a:rPr lang="en-US" b="1" i="1">
                          <a:solidFill>
                            <a:srgbClr val="7030A0"/>
                          </a:solidFill>
                          <a:latin typeface="Cambria Math" panose="02040503050406030204" pitchFamily="18" charset="0"/>
                        </a:rPr>
                        <m:t>𝑽</m:t>
                      </m:r>
                      <m:r>
                        <a:rPr lang="en-US" b="1" i="1">
                          <a:solidFill>
                            <a:schemeClr val="accent2">
                              <a:lumMod val="75000"/>
                            </a:schemeClr>
                          </a:solidFill>
                          <a:latin typeface="Cambria Math" panose="02040503050406030204" pitchFamily="18" charset="0"/>
                        </a:rPr>
                        <m:t>𝑼</m:t>
                      </m:r>
                      <m:r>
                        <a:rPr lang="en-US" i="1">
                          <a:latin typeface="Cambria Math" panose="02040503050406030204" pitchFamily="18" charset="0"/>
                        </a:rPr>
                        <m:t>=</m:t>
                      </m:r>
                      <m:d>
                        <m:dPr>
                          <m:begChr m:val="["/>
                          <m:endChr m:val="]"/>
                          <m:ctrlPr>
                            <a:rPr lang="en-US" i="1">
                              <a:latin typeface="Cambria Math" panose="02040503050406030204" pitchFamily="18" charset="0"/>
                            </a:rPr>
                          </m:ctrlPr>
                        </m:dPr>
                        <m:e>
                          <m:m>
                            <m:mPr>
                              <m:mcs>
                                <m:mc>
                                  <m:mcPr>
                                    <m:count m:val="2"/>
                                    <m:mcJc m:val="center"/>
                                  </m:mcPr>
                                </m:mc>
                              </m:mcs>
                              <m:ctrlPr>
                                <a:rPr lang="en-US" i="1">
                                  <a:latin typeface="Cambria Math" panose="02040503050406030204" pitchFamily="18" charset="0"/>
                                </a:rPr>
                              </m:ctrlPr>
                            </m:mPr>
                            <m:mr>
                              <m:e>
                                <m:r>
                                  <m:rPr>
                                    <m:sty m:val="p"/>
                                    <m:brk m:alnAt="7"/>
                                  </m:rPr>
                                  <a:rPr lang="en-US">
                                    <a:latin typeface="Cambria Math" panose="02040503050406030204" pitchFamily="18" charset="0"/>
                                  </a:rPr>
                                  <m:t>V</m:t>
                                </m:r>
                                <m:r>
                                  <m:rPr>
                                    <m:sty m:val="p"/>
                                  </m:rPr>
                                  <a:rPr lang="en-US">
                                    <a:latin typeface="Cambria Math" panose="02040503050406030204" pitchFamily="18" charset="0"/>
                                  </a:rPr>
                                  <m:t>ar</m:t>
                                </m:r>
                                <m:r>
                                  <m:rPr>
                                    <m:brk m:alnAt="7"/>
                                  </m:rPr>
                                  <a:rPr lang="en-US" i="1">
                                    <a:latin typeface="Cambria Math" panose="02040503050406030204" pitchFamily="18" charset="0"/>
                                  </a:rPr>
                                  <m:t>[</m:t>
                                </m:r>
                                <m:sSub>
                                  <m:sSubPr>
                                    <m:ctrlPr>
                                      <a:rPr lang="en-US" i="1">
                                        <a:latin typeface="Cambria Math" panose="02040503050406030204" pitchFamily="18" charset="0"/>
                                      </a:rPr>
                                    </m:ctrlPr>
                                  </m:sSubPr>
                                  <m:e>
                                    <m:r>
                                      <m:rPr>
                                        <m:brk m:alnAt="7"/>
                                      </m:rPr>
                                      <a:rPr lang="en-US" i="1">
                                        <a:latin typeface="Cambria Math" panose="02040503050406030204" pitchFamily="18" charset="0"/>
                                      </a:rPr>
                                      <m:t>𝜇</m:t>
                                    </m:r>
                                  </m:e>
                                  <m:sub>
                                    <m:r>
                                      <m:rPr>
                                        <m:brk m:alnAt="7"/>
                                      </m:rPr>
                                      <a:rPr lang="en-US" i="1">
                                        <a:latin typeface="Cambria Math" panose="02040503050406030204" pitchFamily="18" charset="0"/>
                                      </a:rPr>
                                      <m:t>𝑝</m:t>
                                    </m:r>
                                    <m:r>
                                      <a:rPr lang="en-US" i="1">
                                        <a:latin typeface="Cambria Math" panose="02040503050406030204" pitchFamily="18" charset="0"/>
                                      </a:rPr>
                                      <m:t>𝑜𝑑</m:t>
                                    </m:r>
                                  </m:sub>
                                </m:sSub>
                                <m:r>
                                  <m:rPr>
                                    <m:brk m:alnAt="7"/>
                                  </m:rPr>
                                  <a:rPr lang="en-US" i="1">
                                    <a:latin typeface="Cambria Math" panose="02040503050406030204" pitchFamily="18" charset="0"/>
                                  </a:rPr>
                                  <m:t>]</m:t>
                                </m:r>
                              </m:e>
                              <m:e>
                                <m:r>
                                  <m:rPr>
                                    <m:sty m:val="p"/>
                                  </m:rPr>
                                  <a:rPr lang="en-US">
                                    <a:latin typeface="Cambria Math" panose="02040503050406030204" pitchFamily="18" charset="0"/>
                                  </a:rPr>
                                  <m:t>Cov</m:t>
                                </m:r>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𝜇</m:t>
                                    </m:r>
                                  </m:e>
                                  <m:sub>
                                    <m:r>
                                      <a:rPr lang="en-US" i="1">
                                        <a:latin typeface="Cambria Math" panose="02040503050406030204" pitchFamily="18" charset="0"/>
                                      </a:rPr>
                                      <m:t>𝑝𝑜𝑑</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𝑝𝑜𝑑</m:t>
                                    </m:r>
                                  </m:sub>
                                </m:sSub>
                                <m:r>
                                  <a:rPr lang="en-US">
                                    <a:latin typeface="Cambria Math" panose="02040503050406030204" pitchFamily="18" charset="0"/>
                                  </a:rPr>
                                  <m:t>]</m:t>
                                </m:r>
                              </m:e>
                            </m:mr>
                            <m:mr>
                              <m:e>
                                <m:r>
                                  <m:rPr>
                                    <m:sty m:val="p"/>
                                  </m:rPr>
                                  <a:rPr lang="en-US">
                                    <a:latin typeface="Cambria Math" panose="02040503050406030204" pitchFamily="18" charset="0"/>
                                  </a:rPr>
                                  <m:t>Cov</m:t>
                                </m:r>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𝜇</m:t>
                                    </m:r>
                                  </m:e>
                                  <m:sub>
                                    <m:r>
                                      <a:rPr lang="en-US" i="1">
                                        <a:latin typeface="Cambria Math" panose="02040503050406030204" pitchFamily="18" charset="0"/>
                                      </a:rPr>
                                      <m:t>𝑝𝑜𝑑</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𝑝𝑜𝑑</m:t>
                                    </m:r>
                                  </m:sub>
                                </m:sSub>
                                <m:r>
                                  <a:rPr lang="en-US">
                                    <a:latin typeface="Cambria Math" panose="02040503050406030204" pitchFamily="18" charset="0"/>
                                  </a:rPr>
                                  <m:t>]</m:t>
                                </m:r>
                              </m:e>
                              <m:e>
                                <m:r>
                                  <m:rPr>
                                    <m:sty m:val="p"/>
                                  </m:rPr>
                                  <a:rPr lang="en-US">
                                    <a:latin typeface="Cambria Math" panose="02040503050406030204" pitchFamily="18" charset="0"/>
                                  </a:rPr>
                                  <m:t>Var</m:t>
                                </m:r>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𝑝𝑜𝑑</m:t>
                                    </m:r>
                                  </m:sub>
                                </m:sSub>
                                <m:r>
                                  <a:rPr lang="en-US">
                                    <a:latin typeface="Cambria Math" panose="02040503050406030204" pitchFamily="18" charset="0"/>
                                  </a:rPr>
                                  <m:t>]</m:t>
                                </m:r>
                              </m:e>
                            </m:mr>
                          </m:m>
                        </m:e>
                      </m:d>
                    </m:oMath>
                  </m:oMathPara>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5895630" y="1649243"/>
                <a:ext cx="5749389" cy="708720"/>
              </a:xfrm>
              <a:prstGeom prst="rect">
                <a:avLst/>
              </a:prstGeom>
              <a:blipFill>
                <a:blip r:embed="rId3"/>
                <a:stretch>
                  <a:fillRect/>
                </a:stretch>
              </a:blipFill>
            </p:spPr>
            <p:txBody>
              <a:bodyPr/>
              <a:lstStyle/>
              <a:p>
                <a:r>
                  <a:rPr lang="en-US">
                    <a:noFill/>
                  </a:rPr>
                  <a:t> </a:t>
                </a:r>
              </a:p>
            </p:txBody>
          </p:sp>
        </mc:Fallback>
      </mc:AlternateContent>
      <p:pic>
        <p:nvPicPr>
          <p:cNvPr id="55" name="Picture 54" descr="C:\Users\cherrymr\AppData\Local\Microsoft\Windows\INetCache\Content.MSO\B5D34F6B.tmp">
            <a:extLst>
              <a:ext uri="{FF2B5EF4-FFF2-40B4-BE49-F238E27FC236}">
                <a16:creationId xmlns:a16="http://schemas.microsoft.com/office/drawing/2014/main" id="{9E74C537-B3BB-4B63-8D66-FC6218288D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9521" y="1447801"/>
            <a:ext cx="1977680" cy="1598982"/>
          </a:xfrm>
          <a:prstGeom prst="rect">
            <a:avLst/>
          </a:prstGeom>
          <a:noFill/>
          <a:ln>
            <a:noFill/>
          </a:ln>
        </p:spPr>
      </p:pic>
      <p:cxnSp>
        <p:nvCxnSpPr>
          <p:cNvPr id="77" name="Straight Arrow Connector 76"/>
          <p:cNvCxnSpPr>
            <a:cxnSpLocks/>
          </p:cNvCxnSpPr>
          <p:nvPr/>
        </p:nvCxnSpPr>
        <p:spPr>
          <a:xfrm>
            <a:off x="2467170" y="3129933"/>
            <a:ext cx="0" cy="6812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Rectangle 21"/>
              <p:cNvSpPr/>
              <p:nvPr/>
            </p:nvSpPr>
            <p:spPr>
              <a:xfrm>
                <a:off x="6049166" y="2386577"/>
                <a:ext cx="5773375" cy="13038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𝜎</m:t>
                          </m:r>
                        </m:e>
                        <m:sub>
                          <m:sSub>
                            <m:sSubPr>
                              <m:ctrlPr>
                                <a:rPr lang="en-US" b="0" i="1" smtClean="0">
                                  <a:solidFill>
                                    <a:srgbClr val="0000FF"/>
                                  </a:solidFill>
                                  <a:latin typeface="Cambria Math" panose="02040503050406030204" pitchFamily="18" charset="0"/>
                                </a:rPr>
                              </m:ctrlPr>
                            </m:sSubPr>
                            <m:e>
                              <m:r>
                                <a:rPr lang="en-US" b="0" i="1" smtClean="0">
                                  <a:solidFill>
                                    <a:srgbClr val="0000FF"/>
                                  </a:solidFill>
                                  <a:latin typeface="Cambria Math" panose="02040503050406030204" pitchFamily="18" charset="0"/>
                                </a:rPr>
                                <m:t>𝑎</m:t>
                              </m:r>
                            </m:e>
                            <m:sub>
                              <m:r>
                                <a:rPr lang="en-US" b="0" i="1" smtClean="0">
                                  <a:solidFill>
                                    <a:srgbClr val="0000FF"/>
                                  </a:solidFill>
                                  <a:latin typeface="Cambria Math" panose="02040503050406030204" pitchFamily="18" charset="0"/>
                                </a:rPr>
                                <m:t>𝑝</m:t>
                              </m:r>
                            </m:sub>
                          </m:sSub>
                        </m:sub>
                        <m:sup>
                          <m:r>
                            <a:rPr lang="en-US" b="0" i="1" smtClean="0">
                              <a:latin typeface="Cambria Math" panose="02040503050406030204" pitchFamily="18" charset="0"/>
                            </a:rPr>
                            <m:t>2</m:t>
                          </m:r>
                        </m:sup>
                      </m:sSubSup>
                      <m:r>
                        <a:rPr lang="en-US" i="1">
                          <a:latin typeface="Cambria Math" panose="02040503050406030204" pitchFamily="18" charset="0"/>
                        </a:rPr>
                        <m:t>=</m:t>
                      </m:r>
                      <m:d>
                        <m:dPr>
                          <m:begChr m:val="["/>
                          <m:endChr m:val="]"/>
                          <m:ctrlPr>
                            <a:rPr lang="en-US" i="1" smtClean="0">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m:rPr>
                                    <m:brk m:alnAt="7"/>
                                  </m:rPr>
                                  <a:rPr lang="en-US" b="0" i="1" smtClean="0">
                                    <a:latin typeface="Cambria Math" panose="02040503050406030204" pitchFamily="18" charset="0"/>
                                  </a:rPr>
                                  <m:t>1</m:t>
                                </m:r>
                              </m:e>
                            </m:mr>
                            <m:m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𝑝</m:t>
                                    </m:r>
                                  </m:sub>
                                </m:sSub>
                              </m:e>
                            </m:mr>
                          </m:m>
                        </m:e>
                      </m:d>
                      <m:d>
                        <m:dPr>
                          <m:begChr m:val="["/>
                          <m:endChr m:val="]"/>
                          <m:ctrlPr>
                            <a:rPr lang="en-US" i="1">
                              <a:latin typeface="Cambria Math" panose="02040503050406030204" pitchFamily="18" charset="0"/>
                            </a:rPr>
                          </m:ctrlPr>
                        </m:dPr>
                        <m:e>
                          <m:m>
                            <m:mPr>
                              <m:mcs>
                                <m:mc>
                                  <m:mcPr>
                                    <m:count m:val="2"/>
                                    <m:mcJc m:val="center"/>
                                  </m:mcPr>
                                </m:mc>
                              </m:mcs>
                              <m:ctrlPr>
                                <a:rPr lang="en-US" i="1">
                                  <a:latin typeface="Cambria Math" panose="02040503050406030204" pitchFamily="18" charset="0"/>
                                </a:rPr>
                              </m:ctrlPr>
                            </m:mPr>
                            <m:mr>
                              <m:e>
                                <m:r>
                                  <m:rPr>
                                    <m:sty m:val="p"/>
                                    <m:brk m:alnAt="7"/>
                                  </m:rPr>
                                  <a:rPr lang="en-US">
                                    <a:latin typeface="Cambria Math" panose="02040503050406030204" pitchFamily="18" charset="0"/>
                                  </a:rPr>
                                  <m:t>V</m:t>
                                </m:r>
                                <m:r>
                                  <m:rPr>
                                    <m:sty m:val="p"/>
                                  </m:rPr>
                                  <a:rPr lang="en-US">
                                    <a:latin typeface="Cambria Math" panose="02040503050406030204" pitchFamily="18" charset="0"/>
                                  </a:rPr>
                                  <m:t>ar</m:t>
                                </m:r>
                                <m:r>
                                  <m:rPr>
                                    <m:brk m:alnAt="7"/>
                                  </m:rPr>
                                  <a:rPr lang="en-US" i="1">
                                    <a:latin typeface="Cambria Math" panose="02040503050406030204" pitchFamily="18" charset="0"/>
                                  </a:rPr>
                                  <m:t>[</m:t>
                                </m:r>
                                <m:sSub>
                                  <m:sSubPr>
                                    <m:ctrlPr>
                                      <a:rPr lang="en-US" i="1">
                                        <a:latin typeface="Cambria Math" panose="02040503050406030204" pitchFamily="18" charset="0"/>
                                      </a:rPr>
                                    </m:ctrlPr>
                                  </m:sSubPr>
                                  <m:e>
                                    <m:r>
                                      <m:rPr>
                                        <m:brk m:alnAt="7"/>
                                      </m:rPr>
                                      <a:rPr lang="en-US" i="1">
                                        <a:latin typeface="Cambria Math" panose="02040503050406030204" pitchFamily="18" charset="0"/>
                                      </a:rPr>
                                      <m:t>𝜇</m:t>
                                    </m:r>
                                  </m:e>
                                  <m:sub>
                                    <m:r>
                                      <m:rPr>
                                        <m:brk m:alnAt="7"/>
                                      </m:rPr>
                                      <a:rPr lang="en-US" i="1">
                                        <a:latin typeface="Cambria Math" panose="02040503050406030204" pitchFamily="18" charset="0"/>
                                      </a:rPr>
                                      <m:t>𝑝</m:t>
                                    </m:r>
                                    <m:r>
                                      <a:rPr lang="en-US" i="1">
                                        <a:latin typeface="Cambria Math" panose="02040503050406030204" pitchFamily="18" charset="0"/>
                                      </a:rPr>
                                      <m:t>𝑜𝑑</m:t>
                                    </m:r>
                                  </m:sub>
                                </m:sSub>
                                <m:r>
                                  <m:rPr>
                                    <m:brk m:alnAt="7"/>
                                  </m:rPr>
                                  <a:rPr lang="en-US" i="1">
                                    <a:latin typeface="Cambria Math" panose="02040503050406030204" pitchFamily="18" charset="0"/>
                                  </a:rPr>
                                  <m:t>]</m:t>
                                </m:r>
                              </m:e>
                              <m:e>
                                <m:r>
                                  <m:rPr>
                                    <m:sty m:val="p"/>
                                  </m:rPr>
                                  <a:rPr lang="en-US">
                                    <a:latin typeface="Cambria Math" panose="02040503050406030204" pitchFamily="18" charset="0"/>
                                  </a:rPr>
                                  <m:t>Cov</m:t>
                                </m:r>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𝜇</m:t>
                                    </m:r>
                                  </m:e>
                                  <m:sub>
                                    <m:r>
                                      <a:rPr lang="en-US" i="1">
                                        <a:latin typeface="Cambria Math" panose="02040503050406030204" pitchFamily="18" charset="0"/>
                                      </a:rPr>
                                      <m:t>𝑝𝑜𝑑</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𝑝𝑜𝑑</m:t>
                                    </m:r>
                                  </m:sub>
                                </m:sSub>
                                <m:r>
                                  <a:rPr lang="en-US">
                                    <a:latin typeface="Cambria Math" panose="02040503050406030204" pitchFamily="18" charset="0"/>
                                  </a:rPr>
                                  <m:t>]</m:t>
                                </m:r>
                              </m:e>
                            </m:mr>
                            <m:mr>
                              <m:e>
                                <m:r>
                                  <m:rPr>
                                    <m:sty m:val="p"/>
                                  </m:rPr>
                                  <a:rPr lang="en-US">
                                    <a:latin typeface="Cambria Math" panose="02040503050406030204" pitchFamily="18" charset="0"/>
                                  </a:rPr>
                                  <m:t>Cov</m:t>
                                </m:r>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𝜇</m:t>
                                    </m:r>
                                  </m:e>
                                  <m:sub>
                                    <m:r>
                                      <a:rPr lang="en-US" i="1">
                                        <a:latin typeface="Cambria Math" panose="02040503050406030204" pitchFamily="18" charset="0"/>
                                      </a:rPr>
                                      <m:t>𝑝𝑜𝑑</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𝑝𝑜𝑑</m:t>
                                    </m:r>
                                  </m:sub>
                                </m:sSub>
                                <m:r>
                                  <a:rPr lang="en-US">
                                    <a:latin typeface="Cambria Math" panose="02040503050406030204" pitchFamily="18" charset="0"/>
                                  </a:rPr>
                                  <m:t>]</m:t>
                                </m:r>
                              </m:e>
                              <m:e>
                                <m:r>
                                  <m:rPr>
                                    <m:sty m:val="p"/>
                                  </m:rPr>
                                  <a:rPr lang="en-US">
                                    <a:latin typeface="Cambria Math" panose="02040503050406030204" pitchFamily="18" charset="0"/>
                                  </a:rPr>
                                  <m:t>Var</m:t>
                                </m:r>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𝑝𝑜𝑑</m:t>
                                    </m:r>
                                  </m:sub>
                                </m:sSub>
                                <m:r>
                                  <a:rPr lang="en-US">
                                    <a:latin typeface="Cambria Math" panose="02040503050406030204" pitchFamily="18" charset="0"/>
                                  </a:rPr>
                                  <m:t>]</m:t>
                                </m:r>
                              </m:e>
                            </m:mr>
                          </m:m>
                        </m:e>
                      </m:d>
                      <m:d>
                        <m:dPr>
                          <m:begChr m:val="["/>
                          <m:endChr m:val="]"/>
                          <m:ctrlPr>
                            <a:rPr lang="en-US" i="1" smtClean="0">
                              <a:latin typeface="Cambria Math" panose="02040503050406030204" pitchFamily="18" charset="0"/>
                            </a:rPr>
                          </m:ctrlPr>
                        </m:dPr>
                        <m:e>
                          <m:m>
                            <m:mPr>
                              <m:mcs>
                                <m:mc>
                                  <m:mcPr>
                                    <m:count m:val="2"/>
                                    <m:mcJc m:val="center"/>
                                  </m:mcPr>
                                </m:mc>
                              </m:mcs>
                              <m:ctrlPr>
                                <a:rPr lang="en-US" i="1">
                                  <a:latin typeface="Cambria Math" panose="02040503050406030204" pitchFamily="18" charset="0"/>
                                </a:rPr>
                              </m:ctrlPr>
                            </m:mPr>
                            <m:mr>
                              <m:e>
                                <m:r>
                                  <m:rPr>
                                    <m:brk m:alnAt="7"/>
                                  </m:rPr>
                                  <a:rPr lang="en-US" b="0" i="1" smtClean="0">
                                    <a:latin typeface="Cambria Math" panose="02040503050406030204" pitchFamily="18" charset="0"/>
                                  </a:rPr>
                                  <m:t>1</m:t>
                                </m:r>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𝑝</m:t>
                                    </m:r>
                                  </m:sub>
                                </m:sSub>
                              </m:e>
                            </m:mr>
                          </m:m>
                        </m:e>
                      </m:d>
                    </m:oMath>
                  </m:oMathPara>
                </a14:m>
                <a:endParaRPr lang="en-US" dirty="0"/>
              </a:p>
              <a:p>
                <a:r>
                  <a:rPr lang="en-US" b="0" dirty="0"/>
                  <a:t>            </a:t>
                </a:r>
                <a:endParaRPr lang="en-US"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     =</m:t>
                      </m:r>
                      <m:r>
                        <m:rPr>
                          <m:sty m:val="p"/>
                        </m:rPr>
                        <a:rPr lang="en-US" b="0" i="0" smtClean="0">
                          <a:latin typeface="Cambria Math" panose="02040503050406030204" pitchFamily="18" charset="0"/>
                        </a:rPr>
                        <m:t>Var</m:t>
                      </m:r>
                      <m:d>
                        <m:dPr>
                          <m:begChr m:val="["/>
                          <m:endChr m:val="]"/>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m:rPr>
                                  <m:brk m:alnAt="7"/>
                                </m:rPr>
                                <a:rPr lang="en-US" i="1">
                                  <a:latin typeface="Cambria Math" panose="02040503050406030204" pitchFamily="18" charset="0"/>
                                </a:rPr>
                                <m:t>𝜇</m:t>
                              </m:r>
                            </m:e>
                            <m:sub>
                              <m:r>
                                <m:rPr>
                                  <m:brk m:alnAt="7"/>
                                </m:rPr>
                                <a:rPr lang="en-US" i="1">
                                  <a:latin typeface="Cambria Math" panose="02040503050406030204" pitchFamily="18" charset="0"/>
                                </a:rPr>
                                <m:t>𝑝</m:t>
                              </m:r>
                              <m:r>
                                <a:rPr lang="en-US" i="1">
                                  <a:latin typeface="Cambria Math" panose="02040503050406030204" pitchFamily="18" charset="0"/>
                                </a:rPr>
                                <m:t>𝑜𝑑</m:t>
                              </m:r>
                            </m:sub>
                          </m:sSub>
                        </m:e>
                      </m:d>
                      <m:r>
                        <a:rPr lang="en-US" b="0" i="1" smtClean="0">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𝑝</m:t>
                          </m:r>
                        </m:sub>
                      </m:sSub>
                      <m:r>
                        <m:rPr>
                          <m:sty m:val="p"/>
                        </m:rPr>
                        <a:rPr lang="en-US" b="0" i="0" smtClean="0">
                          <a:latin typeface="Cambria Math" panose="02040503050406030204" pitchFamily="18" charset="0"/>
                        </a:rPr>
                        <m:t>Cov</m:t>
                      </m:r>
                      <m:d>
                        <m:dPr>
                          <m:begChr m:val="["/>
                          <m:endChr m:val="]"/>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m:rPr>
                                  <m:brk m:alnAt="7"/>
                                </m:rPr>
                                <a:rPr lang="en-US" i="1">
                                  <a:latin typeface="Cambria Math" panose="02040503050406030204" pitchFamily="18" charset="0"/>
                                </a:rPr>
                                <m:t>𝜇</m:t>
                              </m:r>
                            </m:e>
                            <m:sub>
                              <m:r>
                                <m:rPr>
                                  <m:brk m:alnAt="7"/>
                                </m:rPr>
                                <a:rPr lang="en-US" i="1">
                                  <a:latin typeface="Cambria Math" panose="02040503050406030204" pitchFamily="18" charset="0"/>
                                </a:rPr>
                                <m:t>𝑝</m:t>
                              </m:r>
                              <m:r>
                                <a:rPr lang="en-US" i="1">
                                  <a:latin typeface="Cambria Math" panose="02040503050406030204" pitchFamily="18" charset="0"/>
                                </a:rPr>
                                <m:t>𝑜𝑑</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𝜎</m:t>
                              </m:r>
                            </m:e>
                            <m:sub>
                              <m:r>
                                <m:rPr>
                                  <m:brk m:alnAt="7"/>
                                </m:rPr>
                                <a:rPr lang="en-US" i="1">
                                  <a:latin typeface="Cambria Math" panose="02040503050406030204" pitchFamily="18" charset="0"/>
                                </a:rPr>
                                <m:t>𝑝</m:t>
                              </m:r>
                              <m:r>
                                <a:rPr lang="en-US" i="1">
                                  <a:latin typeface="Cambria Math" panose="02040503050406030204" pitchFamily="18" charset="0"/>
                                </a:rPr>
                                <m:t>𝑜𝑑</m:t>
                              </m:r>
                            </m:sub>
                          </m:sSub>
                        </m:e>
                      </m:d>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𝑧</m:t>
                          </m:r>
                        </m:e>
                        <m:sub>
                          <m:r>
                            <a:rPr lang="en-US" b="0" i="1" smtClean="0">
                              <a:latin typeface="Cambria Math" panose="02040503050406030204" pitchFamily="18" charset="0"/>
                            </a:rPr>
                            <m:t>𝑝</m:t>
                          </m:r>
                        </m:sub>
                        <m:sup>
                          <m:r>
                            <a:rPr lang="en-US" b="0" i="1" smtClean="0">
                              <a:latin typeface="Cambria Math" panose="02040503050406030204" pitchFamily="18" charset="0"/>
                            </a:rPr>
                            <m:t>2</m:t>
                          </m:r>
                        </m:sup>
                      </m:sSubSup>
                      <m:r>
                        <m:rPr>
                          <m:sty m:val="p"/>
                        </m:rPr>
                        <a:rPr lang="en-US" b="0" i="0" smtClean="0">
                          <a:latin typeface="Cambria Math" panose="02040503050406030204" pitchFamily="18" charset="0"/>
                        </a:rPr>
                        <m:t>Var</m:t>
                      </m:r>
                      <m:d>
                        <m:dPr>
                          <m:begChr m:val="["/>
                          <m:endChr m:val="]"/>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a:rPr lang="en-US" b="0" i="1" smtClean="0">
                                  <a:latin typeface="Cambria Math" panose="02040503050406030204" pitchFamily="18" charset="0"/>
                                </a:rPr>
                                <m:t>𝜎</m:t>
                              </m:r>
                            </m:e>
                            <m:sub>
                              <m:r>
                                <m:rPr>
                                  <m:brk m:alnAt="7"/>
                                </m:rPr>
                                <a:rPr lang="en-US" i="1">
                                  <a:latin typeface="Cambria Math" panose="02040503050406030204" pitchFamily="18" charset="0"/>
                                </a:rPr>
                                <m:t>𝑝</m:t>
                              </m:r>
                              <m:r>
                                <a:rPr lang="en-US" i="1">
                                  <a:latin typeface="Cambria Math" panose="02040503050406030204" pitchFamily="18" charset="0"/>
                                </a:rPr>
                                <m:t>𝑜𝑑</m:t>
                              </m:r>
                            </m:sub>
                          </m:sSub>
                        </m:e>
                      </m:d>
                    </m:oMath>
                  </m:oMathPara>
                </a14:m>
                <a:endParaRPr lang="en-US" b="0" i="1" dirty="0">
                  <a:latin typeface="Cambria Math" panose="02040503050406030204" pitchFamily="18"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6049166" y="2386577"/>
                <a:ext cx="5773375" cy="1303883"/>
              </a:xfrm>
              <a:prstGeom prst="rect">
                <a:avLst/>
              </a:prstGeom>
              <a:blipFill>
                <a:blip r:embed="rId5"/>
                <a:stretch>
                  <a:fillRect b="-467"/>
                </a:stretch>
              </a:blipFill>
            </p:spPr>
            <p:txBody>
              <a:bodyPr/>
              <a:lstStyle/>
              <a:p>
                <a:r>
                  <a:rPr lang="en-US">
                    <a:noFill/>
                  </a:rPr>
                  <a:t> </a:t>
                </a:r>
              </a:p>
            </p:txBody>
          </p:sp>
        </mc:Fallback>
      </mc:AlternateContent>
      <p:pic>
        <p:nvPicPr>
          <p:cNvPr id="8" name="Picture 7"/>
          <p:cNvPicPr>
            <a:picLocks noChangeAspect="1"/>
          </p:cNvPicPr>
          <p:nvPr/>
        </p:nvPicPr>
        <p:blipFill rotWithShape="1">
          <a:blip r:embed="rId6"/>
          <a:srcRect t="1690" r="1340" b="2207"/>
          <a:stretch/>
        </p:blipFill>
        <p:spPr>
          <a:xfrm>
            <a:off x="11238928" y="541045"/>
            <a:ext cx="729234" cy="563880"/>
          </a:xfrm>
          <a:prstGeom prst="rect">
            <a:avLst/>
          </a:prstGeom>
        </p:spPr>
      </p:pic>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4C86CBD0-69B8-1371-41C3-B66BFB293877}"/>
                  </a:ext>
                </a:extLst>
              </p:cNvPr>
              <p:cNvSpPr/>
              <p:nvPr/>
            </p:nvSpPr>
            <p:spPr>
              <a:xfrm>
                <a:off x="6719549" y="3848928"/>
                <a:ext cx="4837162" cy="743473"/>
              </a:xfrm>
              <a:prstGeom prst="rect">
                <a:avLst/>
              </a:prstGeom>
              <a:solidFill>
                <a:schemeClr val="tx2">
                  <a:lumMod val="10000"/>
                  <a:lumOff val="90000"/>
                </a:schemeClr>
              </a:solidFill>
              <a:ln>
                <a:solidFill>
                  <a:schemeClr val="accent1"/>
                </a:solidFill>
              </a:ln>
            </p:spPr>
            <p:txBody>
              <a:bodyPr wrap="square">
                <a:spAutoFit/>
              </a:bodyPr>
              <a:lstStyle/>
              <a:p>
                <a:r>
                  <a:rPr lang="en-US" b="0" dirty="0">
                    <a:solidFill>
                      <a:srgbClr val="0000FF"/>
                    </a:solidFill>
                  </a:rPr>
                  <a:t>    </a:t>
                </a:r>
                <a14:m>
                  <m:oMath xmlns:m="http://schemas.openxmlformats.org/officeDocument/2006/math">
                    <m:sSub>
                      <m:sSubPr>
                        <m:ctrlPr>
                          <a:rPr lang="en-US" b="0" i="1" smtClean="0">
                            <a:solidFill>
                              <a:srgbClr val="0000FF"/>
                            </a:solidFill>
                            <a:latin typeface="Cambria Math" panose="02040503050406030204" pitchFamily="18" charset="0"/>
                          </a:rPr>
                        </m:ctrlPr>
                      </m:sSubPr>
                      <m:e>
                        <m:r>
                          <a:rPr lang="en-US" b="0" i="1" smtClean="0">
                            <a:solidFill>
                              <a:srgbClr val="0000FF"/>
                            </a:solidFill>
                            <a:latin typeface="Cambria Math" panose="02040503050406030204" pitchFamily="18" charset="0"/>
                          </a:rPr>
                          <m:t>         </m:t>
                        </m:r>
                        <m:r>
                          <a:rPr lang="en-US" b="0" i="1" smtClean="0">
                            <a:solidFill>
                              <a:srgbClr val="0000FF"/>
                            </a:solidFill>
                            <a:latin typeface="Cambria Math" panose="02040503050406030204" pitchFamily="18" charset="0"/>
                          </a:rPr>
                          <m:t>𝑎</m:t>
                        </m:r>
                      </m:e>
                      <m:sub>
                        <m:r>
                          <a:rPr lang="en-US" b="0" i="1" smtClean="0">
                            <a:solidFill>
                              <a:srgbClr val="0000FF"/>
                            </a:solidFill>
                            <a:latin typeface="Cambria Math" panose="02040503050406030204" pitchFamily="18" charset="0"/>
                          </a:rPr>
                          <m:t>𝑝</m:t>
                        </m:r>
                        <m:r>
                          <a:rPr lang="en-US" b="0" i="1" smtClean="0">
                            <a:solidFill>
                              <a:srgbClr val="0000FF"/>
                            </a:solidFill>
                            <a:latin typeface="Cambria Math" panose="02040503050406030204" pitchFamily="18" charset="0"/>
                          </a:rPr>
                          <m:t>/</m:t>
                        </m:r>
                        <m:r>
                          <a:rPr lang="en-US" b="0" i="1" smtClean="0">
                            <a:solidFill>
                              <a:srgbClr val="0000FF"/>
                            </a:solidFill>
                            <a:latin typeface="Cambria Math" panose="02040503050406030204" pitchFamily="18" charset="0"/>
                          </a:rPr>
                          <m:t>𝑞</m:t>
                        </m:r>
                      </m:sub>
                    </m:sSub>
                    <m:r>
                      <a:rPr lang="en-US" b="0" i="1" smtClean="0">
                        <a:latin typeface="Cambria Math" panose="02040503050406030204" pitchFamily="18" charset="0"/>
                      </a:rPr>
                      <m:t>=</m:t>
                    </m:r>
                    <m:sSub>
                      <m:sSubPr>
                        <m:ctrlPr>
                          <a:rPr lang="en-US" b="0" i="1" smtClean="0">
                            <a:solidFill>
                              <a:srgbClr val="0000FF"/>
                            </a:solidFill>
                            <a:latin typeface="Cambria Math" panose="02040503050406030204" pitchFamily="18" charset="0"/>
                          </a:rPr>
                        </m:ctrlPr>
                      </m:sSubPr>
                      <m:e>
                        <m:r>
                          <a:rPr lang="en-US" b="0" i="1" smtClean="0">
                            <a:solidFill>
                              <a:srgbClr val="0000FF"/>
                            </a:solidFill>
                            <a:latin typeface="Cambria Math" panose="02040503050406030204" pitchFamily="18" charset="0"/>
                          </a:rPr>
                          <m:t>𝑎</m:t>
                        </m:r>
                      </m:e>
                      <m:sub>
                        <m:r>
                          <a:rPr lang="en-US" b="0" i="1" smtClean="0">
                            <a:solidFill>
                              <a:srgbClr val="0000FF"/>
                            </a:solidFill>
                            <a:latin typeface="Cambria Math" panose="02040503050406030204" pitchFamily="18" charset="0"/>
                          </a:rPr>
                          <m:t>𝑝</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𝑞</m:t>
                        </m:r>
                      </m:sub>
                    </m:sSub>
                    <m:acc>
                      <m:accPr>
                        <m:chr m:val="̂"/>
                        <m:ctrlPr>
                          <a:rPr lang="en-US" b="0" i="1" smtClean="0">
                            <a:latin typeface="Cambria Math" panose="02040503050406030204" pitchFamily="18" charset="0"/>
                          </a:rPr>
                        </m:ctrlPr>
                      </m:acc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e>
                          <m:sub>
                            <m:r>
                              <a:rPr lang="en-US" b="0" i="1" smtClean="0">
                                <a:latin typeface="Cambria Math" panose="02040503050406030204" pitchFamily="18" charset="0"/>
                              </a:rPr>
                              <m:t>𝑝𝑜𝑑</m:t>
                            </m:r>
                          </m:sub>
                        </m:sSub>
                      </m:e>
                    </m:acc>
                  </m:oMath>
                </a14:m>
                <a:r>
                  <a:rPr lang="en-US" dirty="0"/>
                  <a:t> </a:t>
                </a:r>
              </a:p>
              <a:p>
                <a:r>
                  <a:rPr lang="en-US" b="0" dirty="0"/>
                  <a:t>                     </a:t>
                </a:r>
                <a14:m>
                  <m:oMath xmlns:m="http://schemas.openxmlformats.org/officeDocument/2006/math">
                    <m:r>
                      <a:rPr lang="en-US" b="0" i="1" smtClean="0">
                        <a:latin typeface="Cambria Math" panose="02040503050406030204" pitchFamily="18" charset="0"/>
                      </a:rPr>
                      <m:t>=</m:t>
                    </m:r>
                    <m:d>
                      <m:dPr>
                        <m:ctrlPr>
                          <a:rPr lang="en-US" b="0" i="1" smtClean="0">
                            <a:latin typeface="Cambria Math" panose="02040503050406030204" pitchFamily="18" charset="0"/>
                          </a:rPr>
                        </m:ctrlPr>
                      </m:dPr>
                      <m:e>
                        <m:acc>
                          <m:accPr>
                            <m:chr m:val="̂"/>
                            <m:ctrlPr>
                              <a:rPr lang="en-US" b="0" i="1" smtClean="0">
                                <a:latin typeface="Cambria Math" panose="02040503050406030204" pitchFamily="18" charset="0"/>
                              </a:rPr>
                            </m:ctrlPr>
                          </m:acc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𝜇</m:t>
                                </m:r>
                              </m:e>
                              <m:sub>
                                <m:r>
                                  <a:rPr lang="en-US" b="0" i="1" smtClean="0">
                                    <a:latin typeface="Cambria Math" panose="02040503050406030204" pitchFamily="18" charset="0"/>
                                  </a:rPr>
                                  <m:t>𝑝𝑜𝑑</m:t>
                                </m:r>
                                <m:r>
                                  <a:rPr lang="en-US" b="0" i="1" smtClean="0">
                                    <a:latin typeface="Cambria Math" panose="02040503050406030204" pitchFamily="18" charset="0"/>
                                  </a:rPr>
                                  <m:t> </m:t>
                                </m:r>
                              </m:sub>
                            </m:sSub>
                          </m:e>
                        </m:acc>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b="0" i="1" smtClean="0">
                                <a:latin typeface="Cambria Math" panose="02040503050406030204" pitchFamily="18" charset="0"/>
                              </a:rPr>
                              <m:t>𝑝</m:t>
                            </m:r>
                          </m:sub>
                        </m:sSub>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𝑝𝑜𝑑</m:t>
                                </m:r>
                              </m:sub>
                            </m:sSub>
                          </m:e>
                        </m:acc>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𝑞</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e>
                      <m:sub>
                        <m:sSub>
                          <m:sSubPr>
                            <m:ctrlPr>
                              <a:rPr lang="en-US" b="0" i="1" smtClean="0">
                                <a:solidFill>
                                  <a:srgbClr val="0000FF"/>
                                </a:solidFill>
                                <a:latin typeface="Cambria Math" panose="02040503050406030204" pitchFamily="18" charset="0"/>
                              </a:rPr>
                            </m:ctrlPr>
                          </m:sSubPr>
                          <m:e>
                            <m:r>
                              <a:rPr lang="en-US" b="0" i="1" smtClean="0">
                                <a:solidFill>
                                  <a:srgbClr val="0000FF"/>
                                </a:solidFill>
                                <a:latin typeface="Cambria Math" panose="02040503050406030204" pitchFamily="18" charset="0"/>
                              </a:rPr>
                              <m:t>𝑎</m:t>
                            </m:r>
                          </m:e>
                          <m:sub>
                            <m:r>
                              <a:rPr lang="en-US" b="0" i="1" smtClean="0">
                                <a:solidFill>
                                  <a:srgbClr val="0000FF"/>
                                </a:solidFill>
                                <a:latin typeface="Cambria Math" panose="02040503050406030204" pitchFamily="18" charset="0"/>
                              </a:rPr>
                              <m:t>𝑝</m:t>
                            </m:r>
                          </m:sub>
                        </m:sSub>
                      </m:sub>
                    </m:sSub>
                  </m:oMath>
                </a14:m>
                <a:endParaRPr lang="en-US" b="0" i="1" dirty="0">
                  <a:solidFill>
                    <a:srgbClr val="0000FF"/>
                  </a:solidFill>
                  <a:latin typeface="Cambria Math" panose="02040503050406030204" pitchFamily="18" charset="0"/>
                </a:endParaRPr>
              </a:p>
            </p:txBody>
          </p:sp>
        </mc:Choice>
        <mc:Fallback xmlns="">
          <p:sp>
            <p:nvSpPr>
              <p:cNvPr id="3" name="Rectangle 2">
                <a:extLst>
                  <a:ext uri="{FF2B5EF4-FFF2-40B4-BE49-F238E27FC236}">
                    <a16:creationId xmlns:a16="http://schemas.microsoft.com/office/drawing/2014/main" id="{4C86CBD0-69B8-1371-41C3-B66BFB293877}"/>
                  </a:ext>
                </a:extLst>
              </p:cNvPr>
              <p:cNvSpPr>
                <a:spLocks noRot="1" noChangeAspect="1" noMove="1" noResize="1" noEditPoints="1" noAdjustHandles="1" noChangeArrowheads="1" noChangeShapeType="1" noTextEdit="1"/>
              </p:cNvSpPr>
              <p:nvPr/>
            </p:nvSpPr>
            <p:spPr>
              <a:xfrm>
                <a:off x="6719549" y="3848928"/>
                <a:ext cx="4837162" cy="743473"/>
              </a:xfrm>
              <a:prstGeom prst="rect">
                <a:avLst/>
              </a:prstGeom>
              <a:blipFill>
                <a:blip r:embed="rId7"/>
                <a:stretch>
                  <a:fillRect t="-1613" b="-806"/>
                </a:stretch>
              </a:blipFill>
              <a:ln>
                <a:solidFill>
                  <a:schemeClr val="accent1"/>
                </a:solidFill>
              </a:ln>
            </p:spPr>
            <p:txBody>
              <a:bodyPr/>
              <a:lstStyle/>
              <a:p>
                <a:r>
                  <a:rPr lang="en-US">
                    <a:noFill/>
                  </a:rPr>
                  <a:t> </a:t>
                </a:r>
              </a:p>
            </p:txBody>
          </p:sp>
        </mc:Fallback>
      </mc:AlternateContent>
      <p:grpSp>
        <p:nvGrpSpPr>
          <p:cNvPr id="5" name="Group 4">
            <a:extLst>
              <a:ext uri="{FF2B5EF4-FFF2-40B4-BE49-F238E27FC236}">
                <a16:creationId xmlns:a16="http://schemas.microsoft.com/office/drawing/2014/main" id="{9445295E-4C30-6343-79E2-F65DE2FF7E04}"/>
              </a:ext>
            </a:extLst>
          </p:cNvPr>
          <p:cNvGrpSpPr/>
          <p:nvPr/>
        </p:nvGrpSpPr>
        <p:grpSpPr>
          <a:xfrm>
            <a:off x="588455" y="3811218"/>
            <a:ext cx="5162644" cy="2435247"/>
            <a:chOff x="5114287" y="3696755"/>
            <a:chExt cx="5959741" cy="2870953"/>
          </a:xfrm>
        </p:grpSpPr>
        <p:grpSp>
          <p:nvGrpSpPr>
            <p:cNvPr id="6" name="Group 5">
              <a:extLst>
                <a:ext uri="{FF2B5EF4-FFF2-40B4-BE49-F238E27FC236}">
                  <a16:creationId xmlns:a16="http://schemas.microsoft.com/office/drawing/2014/main" id="{59BAE685-E1E7-4D3B-117E-5858E296C3D0}"/>
                </a:ext>
              </a:extLst>
            </p:cNvPr>
            <p:cNvGrpSpPr/>
            <p:nvPr/>
          </p:nvGrpSpPr>
          <p:grpSpPr>
            <a:xfrm>
              <a:off x="5114287" y="3696755"/>
              <a:ext cx="5959741" cy="2870953"/>
              <a:chOff x="5114287" y="3696755"/>
              <a:chExt cx="5959741" cy="2870953"/>
            </a:xfrm>
          </p:grpSpPr>
          <p:grpSp>
            <p:nvGrpSpPr>
              <p:cNvPr id="9" name="Group 8">
                <a:extLst>
                  <a:ext uri="{FF2B5EF4-FFF2-40B4-BE49-F238E27FC236}">
                    <a16:creationId xmlns:a16="http://schemas.microsoft.com/office/drawing/2014/main" id="{68638EB0-D27B-F56D-5EA0-F8CA18CB59E7}"/>
                  </a:ext>
                </a:extLst>
              </p:cNvPr>
              <p:cNvGrpSpPr/>
              <p:nvPr/>
            </p:nvGrpSpPr>
            <p:grpSpPr>
              <a:xfrm>
                <a:off x="5114287" y="3696755"/>
                <a:ext cx="5959741" cy="2732454"/>
                <a:chOff x="628650" y="1287312"/>
                <a:chExt cx="8413983" cy="3805683"/>
              </a:xfrm>
            </p:grpSpPr>
            <p:pic>
              <p:nvPicPr>
                <p:cNvPr id="11" name="Picture 8">
                  <a:extLst>
                    <a:ext uri="{FF2B5EF4-FFF2-40B4-BE49-F238E27FC236}">
                      <a16:creationId xmlns:a16="http://schemas.microsoft.com/office/drawing/2014/main" id="{5F5826EF-BA96-82C3-6DAE-75E014FA8F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650" y="1366927"/>
                  <a:ext cx="5184791" cy="370405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6FDFCD1-C5AD-8A6B-C5B2-BD214C853043}"/>
                    </a:ext>
                  </a:extLst>
                </p:cNvPr>
                <p:cNvSpPr txBox="1"/>
                <p:nvPr/>
              </p:nvSpPr>
              <p:spPr>
                <a:xfrm>
                  <a:off x="6280953" y="1287312"/>
                  <a:ext cx="2723082" cy="292064"/>
                </a:xfrm>
                <a:prstGeom prst="rect">
                  <a:avLst/>
                </a:prstGeom>
                <a:noFill/>
              </p:spPr>
              <p:txBody>
                <a:bodyPr wrap="none" rtlCol="0">
                  <a:spAutoFit/>
                </a:bodyPr>
                <a:lstStyle/>
                <a:p>
                  <a:r>
                    <a:rPr lang="en-US" sz="1400" dirty="0">
                      <a:solidFill>
                        <a:srgbClr val="0000FF"/>
                      </a:solidFill>
                    </a:rPr>
                    <a:t>Probability of Detection Curve</a:t>
                  </a:r>
                </a:p>
              </p:txBody>
            </p:sp>
            <p:cxnSp>
              <p:nvCxnSpPr>
                <p:cNvPr id="13" name="Straight Arrow Connector 12">
                  <a:extLst>
                    <a:ext uri="{FF2B5EF4-FFF2-40B4-BE49-F238E27FC236}">
                      <a16:creationId xmlns:a16="http://schemas.microsoft.com/office/drawing/2014/main" id="{895AF436-3769-B282-6F0E-86556F8DBF43}"/>
                    </a:ext>
                  </a:extLst>
                </p:cNvPr>
                <p:cNvCxnSpPr>
                  <a:cxnSpLocks/>
                  <a:stCxn id="12" idx="1"/>
                </p:cNvCxnSpPr>
                <p:nvPr/>
              </p:nvCxnSpPr>
              <p:spPr>
                <a:xfrm flipH="1">
                  <a:off x="5552627" y="1441201"/>
                  <a:ext cx="728326" cy="150984"/>
                </a:xfrm>
                <a:prstGeom prst="straightConnector1">
                  <a:avLst/>
                </a:prstGeom>
                <a:ln>
                  <a:solidFill>
                    <a:srgbClr val="0000FF"/>
                  </a:solidFill>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67E67787-2FDC-0FF5-A214-0F4132E93C77}"/>
                    </a:ext>
                  </a:extLst>
                </p:cNvPr>
                <p:cNvSpPr txBox="1"/>
                <p:nvPr/>
              </p:nvSpPr>
              <p:spPr>
                <a:xfrm>
                  <a:off x="6275368" y="1549820"/>
                  <a:ext cx="2767234" cy="292064"/>
                </a:xfrm>
                <a:prstGeom prst="rect">
                  <a:avLst/>
                </a:prstGeom>
                <a:noFill/>
              </p:spPr>
              <p:txBody>
                <a:bodyPr wrap="none" rtlCol="0">
                  <a:spAutoFit/>
                </a:bodyPr>
                <a:lstStyle/>
                <a:p>
                  <a:r>
                    <a:rPr lang="en-US" sz="1400" dirty="0">
                      <a:solidFill>
                        <a:schemeClr val="accent3">
                          <a:lumMod val="75000"/>
                        </a:schemeClr>
                      </a:solidFill>
                    </a:rPr>
                    <a:t>95% Confidence Interval Curve</a:t>
                  </a:r>
                </a:p>
              </p:txBody>
            </p:sp>
            <p:cxnSp>
              <p:nvCxnSpPr>
                <p:cNvPr id="15" name="Straight Arrow Connector 14">
                  <a:extLst>
                    <a:ext uri="{FF2B5EF4-FFF2-40B4-BE49-F238E27FC236}">
                      <a16:creationId xmlns:a16="http://schemas.microsoft.com/office/drawing/2014/main" id="{D51368D8-8F6E-30C0-FFAF-537CC55A7708}"/>
                    </a:ext>
                  </a:extLst>
                </p:cNvPr>
                <p:cNvCxnSpPr>
                  <a:cxnSpLocks/>
                  <a:stCxn id="14" idx="1"/>
                </p:cNvCxnSpPr>
                <p:nvPr/>
              </p:nvCxnSpPr>
              <p:spPr>
                <a:xfrm flipH="1" flipV="1">
                  <a:off x="5443313" y="1697417"/>
                  <a:ext cx="832055" cy="6292"/>
                </a:xfrm>
                <a:prstGeom prst="straightConnector1">
                  <a:avLst/>
                </a:prstGeom>
                <a:ln>
                  <a:solidFill>
                    <a:schemeClr val="accent3">
                      <a:lumMod val="75000"/>
                    </a:schemeClr>
                  </a:solidFill>
                  <a:prstDash val="lgDash"/>
                  <a:tailEnd type="triangle"/>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6C257A2C-BFF2-D89B-1AD7-6DC2D683A55A}"/>
                    </a:ext>
                  </a:extLst>
                </p:cNvPr>
                <p:cNvSpPr txBox="1"/>
                <p:nvPr/>
              </p:nvSpPr>
              <p:spPr>
                <a:xfrm>
                  <a:off x="6449449" y="1894807"/>
                  <a:ext cx="2593184" cy="292064"/>
                </a:xfrm>
                <a:prstGeom prst="rect">
                  <a:avLst/>
                </a:prstGeom>
                <a:noFill/>
              </p:spPr>
              <p:txBody>
                <a:bodyPr wrap="none" rtlCol="0">
                  <a:spAutoFit/>
                </a:bodyPr>
                <a:lstStyle/>
                <a:p>
                  <a:r>
                    <a:rPr lang="en-US" sz="1400" dirty="0">
                      <a:solidFill>
                        <a:srgbClr val="FF0000"/>
                      </a:solidFill>
                    </a:rPr>
                    <a:t>90% Probability of Detection</a:t>
                  </a:r>
                </a:p>
              </p:txBody>
            </p:sp>
            <p:cxnSp>
              <p:nvCxnSpPr>
                <p:cNvPr id="17" name="Straight Arrow Connector 16">
                  <a:extLst>
                    <a:ext uri="{FF2B5EF4-FFF2-40B4-BE49-F238E27FC236}">
                      <a16:creationId xmlns:a16="http://schemas.microsoft.com/office/drawing/2014/main" id="{FE1E505B-B6EA-CE18-0A72-D8AB5070DAB8}"/>
                    </a:ext>
                  </a:extLst>
                </p:cNvPr>
                <p:cNvCxnSpPr>
                  <a:cxnSpLocks/>
                </p:cNvCxnSpPr>
                <p:nvPr/>
              </p:nvCxnSpPr>
              <p:spPr>
                <a:xfrm flipH="1" flipV="1">
                  <a:off x="5759234" y="1876592"/>
                  <a:ext cx="732527" cy="152716"/>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1EF85370-3718-22FC-38AA-8338D6FFB85B}"/>
                    </a:ext>
                  </a:extLst>
                </p:cNvPr>
                <p:cNvSpPr txBox="1"/>
                <p:nvPr/>
              </p:nvSpPr>
              <p:spPr>
                <a:xfrm>
                  <a:off x="4800048" y="4742518"/>
                  <a:ext cx="763714" cy="350477"/>
                </a:xfrm>
                <a:prstGeom prst="rect">
                  <a:avLst/>
                </a:prstGeom>
                <a:noFill/>
              </p:spPr>
              <p:txBody>
                <a:bodyPr wrap="none" rtlCol="0">
                  <a:spAutoFit/>
                </a:bodyPr>
                <a:lstStyle/>
                <a:p>
                  <a:r>
                    <a:rPr lang="en-US" dirty="0">
                      <a:solidFill>
                        <a:schemeClr val="accent3">
                          <a:lumMod val="75000"/>
                        </a:schemeClr>
                      </a:solidFill>
                    </a:rPr>
                    <a:t>a</a:t>
                  </a:r>
                  <a:r>
                    <a:rPr lang="en-US" baseline="-25000" dirty="0">
                      <a:solidFill>
                        <a:schemeClr val="accent3">
                          <a:lumMod val="75000"/>
                        </a:schemeClr>
                      </a:solidFill>
                    </a:rPr>
                    <a:t>90/95</a:t>
                  </a:r>
                  <a:endParaRPr lang="en-US" dirty="0">
                    <a:solidFill>
                      <a:schemeClr val="accent3">
                        <a:lumMod val="75000"/>
                      </a:schemeClr>
                    </a:solidFill>
                  </a:endParaRPr>
                </a:p>
              </p:txBody>
            </p:sp>
            <p:sp>
              <p:nvSpPr>
                <p:cNvPr id="19" name="TextBox 18">
                  <a:extLst>
                    <a:ext uri="{FF2B5EF4-FFF2-40B4-BE49-F238E27FC236}">
                      <a16:creationId xmlns:a16="http://schemas.microsoft.com/office/drawing/2014/main" id="{114531CE-85E7-BB4D-B765-E3BA00027F55}"/>
                    </a:ext>
                  </a:extLst>
                </p:cNvPr>
                <p:cNvSpPr txBox="1"/>
                <p:nvPr/>
              </p:nvSpPr>
              <p:spPr>
                <a:xfrm>
                  <a:off x="4346984" y="4742518"/>
                  <a:ext cx="516587" cy="350477"/>
                </a:xfrm>
                <a:prstGeom prst="rect">
                  <a:avLst/>
                </a:prstGeom>
                <a:noFill/>
              </p:spPr>
              <p:txBody>
                <a:bodyPr wrap="none" rtlCol="0">
                  <a:spAutoFit/>
                </a:bodyPr>
                <a:lstStyle/>
                <a:p>
                  <a:r>
                    <a:rPr lang="en-US" dirty="0">
                      <a:solidFill>
                        <a:srgbClr val="FF0000"/>
                      </a:solidFill>
                    </a:rPr>
                    <a:t>a</a:t>
                  </a:r>
                  <a:r>
                    <a:rPr lang="en-US" baseline="-25000" dirty="0">
                      <a:solidFill>
                        <a:srgbClr val="FF0000"/>
                      </a:solidFill>
                    </a:rPr>
                    <a:t>90</a:t>
                  </a:r>
                  <a:endParaRPr lang="en-US" dirty="0">
                    <a:solidFill>
                      <a:srgbClr val="FF0000"/>
                    </a:solidFill>
                  </a:endParaRPr>
                </a:p>
              </p:txBody>
            </p:sp>
          </p:grpSp>
          <p:sp>
            <p:nvSpPr>
              <p:cNvPr id="10" name="TextBox 9">
                <a:extLst>
                  <a:ext uri="{FF2B5EF4-FFF2-40B4-BE49-F238E27FC236}">
                    <a16:creationId xmlns:a16="http://schemas.microsoft.com/office/drawing/2014/main" id="{0894AE04-6D92-FD2F-1462-CED311C2AF67}"/>
                  </a:ext>
                </a:extLst>
              </p:cNvPr>
              <p:cNvSpPr txBox="1"/>
              <p:nvPr/>
            </p:nvSpPr>
            <p:spPr>
              <a:xfrm>
                <a:off x="6389282" y="6290709"/>
                <a:ext cx="1280160" cy="276999"/>
              </a:xfrm>
              <a:prstGeom prst="rect">
                <a:avLst/>
              </a:prstGeom>
              <a:solidFill>
                <a:schemeClr val="bg1"/>
              </a:solidFill>
            </p:spPr>
            <p:txBody>
              <a:bodyPr wrap="none" rtlCol="0">
                <a:spAutoFit/>
              </a:bodyPr>
              <a:lstStyle/>
              <a:p>
                <a:r>
                  <a:rPr lang="en-US" sz="1200" dirty="0"/>
                  <a:t>X = Defect Size (a)</a:t>
                </a:r>
              </a:p>
            </p:txBody>
          </p:sp>
        </p:grpSp>
        <p:sp>
          <p:nvSpPr>
            <p:cNvPr id="7" name="TextBox 6">
              <a:extLst>
                <a:ext uri="{FF2B5EF4-FFF2-40B4-BE49-F238E27FC236}">
                  <a16:creationId xmlns:a16="http://schemas.microsoft.com/office/drawing/2014/main" id="{2972D1BB-7FE2-1235-8CFA-67E550E0DE62}"/>
                </a:ext>
              </a:extLst>
            </p:cNvPr>
            <p:cNvSpPr txBox="1"/>
            <p:nvPr/>
          </p:nvSpPr>
          <p:spPr>
            <a:xfrm rot="16200000">
              <a:off x="4283008" y="4804826"/>
              <a:ext cx="1967360" cy="276999"/>
            </a:xfrm>
            <a:prstGeom prst="rect">
              <a:avLst/>
            </a:prstGeom>
            <a:solidFill>
              <a:schemeClr val="bg1"/>
            </a:solidFill>
          </p:spPr>
          <p:txBody>
            <a:bodyPr wrap="square" rtlCol="0">
              <a:spAutoFit/>
            </a:bodyPr>
            <a:lstStyle/>
            <a:p>
              <a:r>
                <a:rPr lang="en-US" sz="1200" dirty="0"/>
                <a:t>Probability of Detection</a:t>
              </a:r>
            </a:p>
          </p:txBody>
        </p:sp>
      </p:grpSp>
      <p:sp>
        <p:nvSpPr>
          <p:cNvPr id="21" name="TextBox 20">
            <a:extLst>
              <a:ext uri="{FF2B5EF4-FFF2-40B4-BE49-F238E27FC236}">
                <a16:creationId xmlns:a16="http://schemas.microsoft.com/office/drawing/2014/main" id="{28C03C0C-2BED-B07E-1B25-5BE10C1CEC88}"/>
              </a:ext>
            </a:extLst>
          </p:cNvPr>
          <p:cNvSpPr txBox="1"/>
          <p:nvPr/>
        </p:nvSpPr>
        <p:spPr>
          <a:xfrm>
            <a:off x="6031221" y="4683938"/>
            <a:ext cx="6213817" cy="369332"/>
          </a:xfrm>
          <a:prstGeom prst="rect">
            <a:avLst/>
          </a:prstGeom>
          <a:noFill/>
        </p:spPr>
        <p:txBody>
          <a:bodyPr wrap="none" rtlCol="0">
            <a:spAutoFit/>
          </a:bodyPr>
          <a:lstStyle/>
          <a:p>
            <a:r>
              <a:rPr lang="en-US" dirty="0"/>
              <a:t>Wald Confidence Intervals are okay since we assumed Normality</a:t>
            </a:r>
          </a:p>
        </p:txBody>
      </p:sp>
      <p:sp>
        <p:nvSpPr>
          <p:cNvPr id="25" name="Title 1">
            <a:extLst>
              <a:ext uri="{FF2B5EF4-FFF2-40B4-BE49-F238E27FC236}">
                <a16:creationId xmlns:a16="http://schemas.microsoft.com/office/drawing/2014/main" id="{121271B6-65CC-0226-3427-DF058A0231C7}"/>
              </a:ext>
            </a:extLst>
          </p:cNvPr>
          <p:cNvSpPr>
            <a:spLocks noGrp="1"/>
          </p:cNvSpPr>
          <p:nvPr>
            <p:ph type="title"/>
          </p:nvPr>
        </p:nvSpPr>
        <p:spPr>
          <a:xfrm>
            <a:off x="500147" y="609601"/>
            <a:ext cx="11191706" cy="609600"/>
          </a:xfrm>
        </p:spPr>
        <p:txBody>
          <a:bodyPr>
            <a:normAutofit/>
          </a:bodyPr>
          <a:lstStyle/>
          <a:p>
            <a:r>
              <a:rPr lang="en-US" dirty="0"/>
              <a:t>3. Estimate a 95% confidence interval on the probability curve.</a:t>
            </a:r>
          </a:p>
        </p:txBody>
      </p:sp>
    </p:spTree>
    <p:extLst>
      <p:ext uri="{BB962C8B-B14F-4D97-AF65-F5344CB8AC3E}">
        <p14:creationId xmlns:p14="http://schemas.microsoft.com/office/powerpoint/2010/main" val="6235820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9C07D-57F9-1F92-07D1-E57A6ECC9F09}"/>
              </a:ext>
            </a:extLst>
          </p:cNvPr>
          <p:cNvSpPr>
            <a:spLocks noGrp="1"/>
          </p:cNvSpPr>
          <p:nvPr>
            <p:ph type="title"/>
          </p:nvPr>
        </p:nvSpPr>
        <p:spPr/>
        <p:txBody>
          <a:bodyPr/>
          <a:lstStyle/>
          <a:p>
            <a:r>
              <a:rPr lang="en-US" dirty="0"/>
              <a:t>Research Questions for Reliability of NDI</a:t>
            </a:r>
          </a:p>
        </p:txBody>
      </p:sp>
      <p:sp>
        <p:nvSpPr>
          <p:cNvPr id="3" name="Content Placeholder 2">
            <a:extLst>
              <a:ext uri="{FF2B5EF4-FFF2-40B4-BE49-F238E27FC236}">
                <a16:creationId xmlns:a16="http://schemas.microsoft.com/office/drawing/2014/main" id="{38DE051F-552E-F91C-DF58-BD59D3B39D4B}"/>
              </a:ext>
            </a:extLst>
          </p:cNvPr>
          <p:cNvSpPr>
            <a:spLocks noGrp="1"/>
          </p:cNvSpPr>
          <p:nvPr>
            <p:ph idx="1"/>
          </p:nvPr>
        </p:nvSpPr>
        <p:spPr>
          <a:xfrm>
            <a:off x="500147" y="1335416"/>
            <a:ext cx="11191706" cy="688353"/>
          </a:xfrm>
        </p:spPr>
        <p:txBody>
          <a:bodyPr>
            <a:normAutofit/>
          </a:bodyPr>
          <a:lstStyle/>
          <a:p>
            <a:r>
              <a:rPr lang="en-US" dirty="0">
                <a:solidFill>
                  <a:schemeClr val="accent2">
                    <a:lumMod val="75000"/>
                  </a:schemeClr>
                </a:solidFill>
              </a:rPr>
              <a:t>NDI research is largely engineers doing their best to use statistics, without formal training</a:t>
            </a:r>
          </a:p>
          <a:p>
            <a:endParaRPr lang="en-US" dirty="0"/>
          </a:p>
        </p:txBody>
      </p:sp>
      <p:grpSp>
        <p:nvGrpSpPr>
          <p:cNvPr id="17" name="Group 16">
            <a:extLst>
              <a:ext uri="{FF2B5EF4-FFF2-40B4-BE49-F238E27FC236}">
                <a16:creationId xmlns:a16="http://schemas.microsoft.com/office/drawing/2014/main" id="{2BB1C444-FCA2-ED8B-07B9-CD21B5CE4CF9}"/>
              </a:ext>
            </a:extLst>
          </p:cNvPr>
          <p:cNvGrpSpPr/>
          <p:nvPr/>
        </p:nvGrpSpPr>
        <p:grpSpPr>
          <a:xfrm>
            <a:off x="6747573" y="1968628"/>
            <a:ext cx="2057604" cy="1572737"/>
            <a:chOff x="5835082" y="3028948"/>
            <a:chExt cx="2057604" cy="1572737"/>
          </a:xfrm>
        </p:grpSpPr>
        <p:pic>
          <p:nvPicPr>
            <p:cNvPr id="5" name="Content Placeholder 4">
              <a:extLst>
                <a:ext uri="{FF2B5EF4-FFF2-40B4-BE49-F238E27FC236}">
                  <a16:creationId xmlns:a16="http://schemas.microsoft.com/office/drawing/2014/main" id="{75FC0BBE-8AC3-92F3-D73C-AD64884FD9FF}"/>
                </a:ext>
              </a:extLst>
            </p:cNvPr>
            <p:cNvPicPr>
              <a:picLocks noChangeAspect="1"/>
            </p:cNvPicPr>
            <p:nvPr/>
          </p:nvPicPr>
          <p:blipFill rotWithShape="1">
            <a:blip r:embed="rId2">
              <a:extLst>
                <a:ext uri="{28A0092B-C50C-407E-A947-70E740481C1C}">
                  <a14:useLocalDpi xmlns:a14="http://schemas.microsoft.com/office/drawing/2010/main" val="0"/>
                </a:ext>
              </a:extLst>
            </a:blip>
            <a:srcRect l="4243" t="18642" r="74676" b="57911"/>
            <a:stretch/>
          </p:blipFill>
          <p:spPr>
            <a:xfrm>
              <a:off x="5835082" y="3028948"/>
              <a:ext cx="2057604" cy="1530013"/>
            </a:xfrm>
            <a:prstGeom prst="rect">
              <a:avLst/>
            </a:prstGeom>
          </p:spPr>
        </p:pic>
        <p:sp>
          <p:nvSpPr>
            <p:cNvPr id="7" name="TextBox 6">
              <a:extLst>
                <a:ext uri="{FF2B5EF4-FFF2-40B4-BE49-F238E27FC236}">
                  <a16:creationId xmlns:a16="http://schemas.microsoft.com/office/drawing/2014/main" id="{9FFA894D-2404-6420-3F7B-13CFBF3ABA69}"/>
                </a:ext>
              </a:extLst>
            </p:cNvPr>
            <p:cNvSpPr txBox="1"/>
            <p:nvPr/>
          </p:nvSpPr>
          <p:spPr>
            <a:xfrm>
              <a:off x="6265308" y="4324686"/>
              <a:ext cx="1409168" cy="276999"/>
            </a:xfrm>
            <a:prstGeom prst="rect">
              <a:avLst/>
            </a:prstGeom>
            <a:noFill/>
          </p:spPr>
          <p:txBody>
            <a:bodyPr wrap="none" rtlCol="0">
              <a:spAutoFit/>
            </a:bodyPr>
            <a:lstStyle/>
            <a:p>
              <a:r>
                <a:rPr lang="en-US" sz="1200" dirty="0"/>
                <a:t>Under-conservative</a:t>
              </a:r>
            </a:p>
          </p:txBody>
        </p:sp>
        <p:sp>
          <p:nvSpPr>
            <p:cNvPr id="8" name="TextBox 7">
              <a:extLst>
                <a:ext uri="{FF2B5EF4-FFF2-40B4-BE49-F238E27FC236}">
                  <a16:creationId xmlns:a16="http://schemas.microsoft.com/office/drawing/2014/main" id="{1E1E0FC6-2623-502A-F861-EA1B36F1B5EE}"/>
                </a:ext>
              </a:extLst>
            </p:cNvPr>
            <p:cNvSpPr txBox="1"/>
            <p:nvPr/>
          </p:nvSpPr>
          <p:spPr>
            <a:xfrm>
              <a:off x="6183665" y="3040784"/>
              <a:ext cx="1319528" cy="276999"/>
            </a:xfrm>
            <a:prstGeom prst="rect">
              <a:avLst/>
            </a:prstGeom>
            <a:noFill/>
          </p:spPr>
          <p:txBody>
            <a:bodyPr wrap="none" rtlCol="0">
              <a:spAutoFit/>
            </a:bodyPr>
            <a:lstStyle/>
            <a:p>
              <a:r>
                <a:rPr lang="en-US" sz="1200" dirty="0"/>
                <a:t>Over-conservative</a:t>
              </a:r>
            </a:p>
          </p:txBody>
        </p:sp>
      </p:grpSp>
      <p:pic>
        <p:nvPicPr>
          <p:cNvPr id="9" name="Picture 8" descr="Chart, histogram&#10;&#10;Description automatically generated">
            <a:extLst>
              <a:ext uri="{FF2B5EF4-FFF2-40B4-BE49-F238E27FC236}">
                <a16:creationId xmlns:a16="http://schemas.microsoft.com/office/drawing/2014/main" id="{233F5107-A6FB-F808-775D-D2FFF057BD47}"/>
              </a:ext>
            </a:extLst>
          </p:cNvPr>
          <p:cNvPicPr>
            <a:picLocks noChangeAspect="1"/>
          </p:cNvPicPr>
          <p:nvPr/>
        </p:nvPicPr>
        <p:blipFill>
          <a:blip r:embed="rId3"/>
          <a:stretch>
            <a:fillRect/>
          </a:stretch>
        </p:blipFill>
        <p:spPr>
          <a:xfrm>
            <a:off x="5848239" y="3828853"/>
            <a:ext cx="2914347" cy="2463567"/>
          </a:xfrm>
          <a:prstGeom prst="rect">
            <a:avLst/>
          </a:prstGeom>
          <a:ln>
            <a:solidFill>
              <a:schemeClr val="tx1"/>
            </a:solidFill>
          </a:ln>
        </p:spPr>
      </p:pic>
      <p:sp>
        <p:nvSpPr>
          <p:cNvPr id="10" name="TextBox 9">
            <a:extLst>
              <a:ext uri="{FF2B5EF4-FFF2-40B4-BE49-F238E27FC236}">
                <a16:creationId xmlns:a16="http://schemas.microsoft.com/office/drawing/2014/main" id="{4EAD99F6-3C6D-BCC7-6B4B-586A7EDAB46E}"/>
              </a:ext>
            </a:extLst>
          </p:cNvPr>
          <p:cNvSpPr txBox="1"/>
          <p:nvPr/>
        </p:nvSpPr>
        <p:spPr>
          <a:xfrm>
            <a:off x="2070278" y="3280997"/>
            <a:ext cx="2662780" cy="369332"/>
          </a:xfrm>
          <a:prstGeom prst="rect">
            <a:avLst/>
          </a:prstGeom>
          <a:noFill/>
        </p:spPr>
        <p:txBody>
          <a:bodyPr wrap="none" rtlCol="0">
            <a:spAutoFit/>
          </a:bodyPr>
          <a:lstStyle/>
          <a:p>
            <a:r>
              <a:rPr lang="en-US" dirty="0"/>
              <a:t>Models may be too simple</a:t>
            </a:r>
          </a:p>
        </p:txBody>
      </p:sp>
      <p:pic>
        <p:nvPicPr>
          <p:cNvPr id="11" name="Picture 2" descr="https://lh3.googleusercontent.com/zr5pPOcf5ROUfSiRg2AKVNuzxWXlQ7V3SibFl_ns3bikJE3XslcGRquN1hRIZ2SvP_krGNXNvXJbz9xbxwniDp9koBADfcAKS8FZHXJd-Gh2ShYR-63UOXOs8m6NgkGMUAfcv8fFBJb-T7Ok6TdHRaU">
            <a:extLst>
              <a:ext uri="{FF2B5EF4-FFF2-40B4-BE49-F238E27FC236}">
                <a16:creationId xmlns:a16="http://schemas.microsoft.com/office/drawing/2014/main" id="{16B167BE-0D06-EF4B-A286-EFE03D83C4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8977"/>
          <a:stretch/>
        </p:blipFill>
        <p:spPr bwMode="auto">
          <a:xfrm>
            <a:off x="447890" y="3596639"/>
            <a:ext cx="5141064" cy="146304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44B7EF7-B7F9-A480-3C3E-D8F86A4EC08D}"/>
              </a:ext>
            </a:extLst>
          </p:cNvPr>
          <p:cNvSpPr txBox="1"/>
          <p:nvPr/>
        </p:nvSpPr>
        <p:spPr>
          <a:xfrm>
            <a:off x="8943571" y="4011222"/>
            <a:ext cx="3238644" cy="369332"/>
          </a:xfrm>
          <a:prstGeom prst="rect">
            <a:avLst/>
          </a:prstGeom>
          <a:noFill/>
        </p:spPr>
        <p:txBody>
          <a:bodyPr wrap="none" rtlCol="0">
            <a:spAutoFit/>
          </a:bodyPr>
          <a:lstStyle/>
          <a:p>
            <a:r>
              <a:rPr lang="en-US" dirty="0"/>
              <a:t>Observations may be dependent</a:t>
            </a:r>
          </a:p>
        </p:txBody>
      </p:sp>
      <p:pic>
        <p:nvPicPr>
          <p:cNvPr id="13" name="Content Placeholder 3">
            <a:extLst>
              <a:ext uri="{FF2B5EF4-FFF2-40B4-BE49-F238E27FC236}">
                <a16:creationId xmlns:a16="http://schemas.microsoft.com/office/drawing/2014/main" id="{6B289715-197B-AFC0-1D2D-5E55CFABC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8046" y="4328159"/>
            <a:ext cx="3111500" cy="1920240"/>
          </a:xfrm>
          <a:prstGeom prst="rect">
            <a:avLst/>
          </a:prstGeom>
        </p:spPr>
      </p:pic>
      <p:grpSp>
        <p:nvGrpSpPr>
          <p:cNvPr id="20" name="Group 19">
            <a:extLst>
              <a:ext uri="{FF2B5EF4-FFF2-40B4-BE49-F238E27FC236}">
                <a16:creationId xmlns:a16="http://schemas.microsoft.com/office/drawing/2014/main" id="{B80F5A62-3B6F-70A1-31E4-1E6E9C08908F}"/>
              </a:ext>
            </a:extLst>
          </p:cNvPr>
          <p:cNvGrpSpPr/>
          <p:nvPr/>
        </p:nvGrpSpPr>
        <p:grpSpPr>
          <a:xfrm>
            <a:off x="484115" y="1997259"/>
            <a:ext cx="6086955" cy="1273278"/>
            <a:chOff x="5643077" y="1660421"/>
            <a:chExt cx="6086955" cy="1273278"/>
          </a:xfrm>
        </p:grpSpPr>
        <p:grpSp>
          <p:nvGrpSpPr>
            <p:cNvPr id="4" name="Group 3">
              <a:extLst>
                <a:ext uri="{FF2B5EF4-FFF2-40B4-BE49-F238E27FC236}">
                  <a16:creationId xmlns:a16="http://schemas.microsoft.com/office/drawing/2014/main" id="{8755A06C-0909-A425-6001-F364503C01BC}"/>
                </a:ext>
              </a:extLst>
            </p:cNvPr>
            <p:cNvGrpSpPr/>
            <p:nvPr/>
          </p:nvGrpSpPr>
          <p:grpSpPr>
            <a:xfrm>
              <a:off x="5643077" y="1907112"/>
              <a:ext cx="6086955" cy="1026587"/>
              <a:chOff x="5083134" y="1907112"/>
              <a:chExt cx="6086955" cy="1026587"/>
            </a:xfrm>
          </p:grpSpPr>
          <p:pic>
            <p:nvPicPr>
              <p:cNvPr id="6" name="Picture 4">
                <a:extLst>
                  <a:ext uri="{FF2B5EF4-FFF2-40B4-BE49-F238E27FC236}">
                    <a16:creationId xmlns:a16="http://schemas.microsoft.com/office/drawing/2014/main" id="{8B87D4E8-3BEB-5B36-F23D-1B0E162630C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371" t="6249" r="-75" b="67323"/>
              <a:stretch/>
            </p:blipFill>
            <p:spPr bwMode="auto">
              <a:xfrm>
                <a:off x="5083134" y="1907112"/>
                <a:ext cx="6086955" cy="1026587"/>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a:extLst>
                  <a:ext uri="{FF2B5EF4-FFF2-40B4-BE49-F238E27FC236}">
                    <a16:creationId xmlns:a16="http://schemas.microsoft.com/office/drawing/2014/main" id="{1C6B21CE-85DB-7395-CC45-8DD20B061365}"/>
                  </a:ext>
                </a:extLst>
              </p:cNvPr>
              <p:cNvCxnSpPr/>
              <p:nvPr/>
            </p:nvCxnSpPr>
            <p:spPr>
              <a:xfrm>
                <a:off x="7045151" y="2032073"/>
                <a:ext cx="0" cy="518587"/>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15" name="TextBox 14">
                <a:extLst>
                  <a:ext uri="{FF2B5EF4-FFF2-40B4-BE49-F238E27FC236}">
                    <a16:creationId xmlns:a16="http://schemas.microsoft.com/office/drawing/2014/main" id="{12B2C24F-3B6D-20FF-6395-D3484C72E62E}"/>
                  </a:ext>
                </a:extLst>
              </p:cNvPr>
              <p:cNvSpPr txBox="1"/>
              <p:nvPr/>
            </p:nvSpPr>
            <p:spPr>
              <a:xfrm>
                <a:off x="7944468" y="2117733"/>
                <a:ext cx="990977" cy="369332"/>
              </a:xfrm>
              <a:prstGeom prst="rect">
                <a:avLst/>
              </a:prstGeom>
              <a:noFill/>
            </p:spPr>
            <p:txBody>
              <a:bodyPr wrap="none" rtlCol="0">
                <a:spAutoFit/>
              </a:bodyPr>
              <a:lstStyle/>
              <a:p>
                <a:r>
                  <a:rPr lang="en-US" dirty="0">
                    <a:solidFill>
                      <a:schemeClr val="accent3">
                        <a:lumMod val="75000"/>
                      </a:schemeClr>
                    </a:solidFill>
                  </a:rPr>
                  <a:t>a</a:t>
                </a:r>
                <a:r>
                  <a:rPr lang="en-US" baseline="-25000" dirty="0">
                    <a:solidFill>
                      <a:schemeClr val="accent3">
                        <a:lumMod val="75000"/>
                      </a:schemeClr>
                    </a:solidFill>
                  </a:rPr>
                  <a:t>90/95</a:t>
                </a:r>
                <a:r>
                  <a:rPr lang="en-US" dirty="0">
                    <a:solidFill>
                      <a:schemeClr val="accent3">
                        <a:lumMod val="75000"/>
                      </a:schemeClr>
                    </a:solidFill>
                  </a:rPr>
                  <a:t>???</a:t>
                </a:r>
              </a:p>
            </p:txBody>
          </p:sp>
          <p:sp>
            <p:nvSpPr>
              <p:cNvPr id="16" name="TextBox 15">
                <a:extLst>
                  <a:ext uri="{FF2B5EF4-FFF2-40B4-BE49-F238E27FC236}">
                    <a16:creationId xmlns:a16="http://schemas.microsoft.com/office/drawing/2014/main" id="{716D1A8A-AB8D-A31E-7BCE-CE31FB62F0E6}"/>
                  </a:ext>
                </a:extLst>
              </p:cNvPr>
              <p:cNvSpPr txBox="1"/>
              <p:nvPr/>
            </p:nvSpPr>
            <p:spPr>
              <a:xfrm>
                <a:off x="6883771" y="2505300"/>
                <a:ext cx="316967" cy="213450"/>
              </a:xfrm>
              <a:prstGeom prst="rect">
                <a:avLst/>
              </a:prstGeom>
              <a:noFill/>
            </p:spPr>
            <p:txBody>
              <a:bodyPr wrap="none" rtlCol="0">
                <a:spAutoFit/>
              </a:bodyPr>
              <a:lstStyle/>
              <a:p>
                <a:r>
                  <a:rPr lang="en-US" dirty="0">
                    <a:solidFill>
                      <a:srgbClr val="FF0000"/>
                    </a:solidFill>
                  </a:rPr>
                  <a:t>a</a:t>
                </a:r>
                <a:r>
                  <a:rPr lang="en-US" baseline="-25000" dirty="0">
                    <a:solidFill>
                      <a:srgbClr val="FF0000"/>
                    </a:solidFill>
                  </a:rPr>
                  <a:t>90</a:t>
                </a:r>
                <a:endParaRPr lang="en-US" dirty="0">
                  <a:solidFill>
                    <a:srgbClr val="FF0000"/>
                  </a:solidFill>
                </a:endParaRPr>
              </a:p>
            </p:txBody>
          </p:sp>
        </p:grpSp>
        <p:sp>
          <p:nvSpPr>
            <p:cNvPr id="19" name="TextBox 18">
              <a:extLst>
                <a:ext uri="{FF2B5EF4-FFF2-40B4-BE49-F238E27FC236}">
                  <a16:creationId xmlns:a16="http://schemas.microsoft.com/office/drawing/2014/main" id="{CCC50179-F4A5-B513-1F6E-1993FE8B5554}"/>
                </a:ext>
              </a:extLst>
            </p:cNvPr>
            <p:cNvSpPr txBox="1"/>
            <p:nvPr/>
          </p:nvSpPr>
          <p:spPr>
            <a:xfrm>
              <a:off x="6618853" y="1660421"/>
              <a:ext cx="2876535" cy="369332"/>
            </a:xfrm>
            <a:prstGeom prst="rect">
              <a:avLst/>
            </a:prstGeom>
            <a:noFill/>
          </p:spPr>
          <p:txBody>
            <a:bodyPr wrap="square">
              <a:spAutoFit/>
            </a:bodyPr>
            <a:lstStyle/>
            <a:p>
              <a:pPr lvl="1"/>
              <a:r>
                <a:rPr lang="en-US" dirty="0"/>
                <a:t>Estimates may not exist</a:t>
              </a:r>
            </a:p>
          </p:txBody>
        </p:sp>
      </p:grpSp>
      <p:sp>
        <p:nvSpPr>
          <p:cNvPr id="22" name="TextBox 21">
            <a:extLst>
              <a:ext uri="{FF2B5EF4-FFF2-40B4-BE49-F238E27FC236}">
                <a16:creationId xmlns:a16="http://schemas.microsoft.com/office/drawing/2014/main" id="{012AD30A-C294-3416-3EF6-7B16826BEF57}"/>
              </a:ext>
            </a:extLst>
          </p:cNvPr>
          <p:cNvSpPr txBox="1"/>
          <p:nvPr/>
        </p:nvSpPr>
        <p:spPr>
          <a:xfrm>
            <a:off x="6229002" y="1678488"/>
            <a:ext cx="3306761" cy="369332"/>
          </a:xfrm>
          <a:prstGeom prst="rect">
            <a:avLst/>
          </a:prstGeom>
          <a:noFill/>
        </p:spPr>
        <p:txBody>
          <a:bodyPr wrap="square">
            <a:spAutoFit/>
          </a:bodyPr>
          <a:lstStyle/>
          <a:p>
            <a:pPr lvl="1"/>
            <a:r>
              <a:rPr lang="en-US" dirty="0"/>
              <a:t>Estimates may be biased</a:t>
            </a:r>
          </a:p>
        </p:txBody>
      </p:sp>
      <p:sp>
        <p:nvSpPr>
          <p:cNvPr id="29" name="TextBox 28">
            <a:extLst>
              <a:ext uri="{FF2B5EF4-FFF2-40B4-BE49-F238E27FC236}">
                <a16:creationId xmlns:a16="http://schemas.microsoft.com/office/drawing/2014/main" id="{A5DF7758-1BB1-823C-AE61-1D6B9EA43EDF}"/>
              </a:ext>
            </a:extLst>
          </p:cNvPr>
          <p:cNvSpPr txBox="1"/>
          <p:nvPr/>
        </p:nvSpPr>
        <p:spPr>
          <a:xfrm>
            <a:off x="6118411" y="4307268"/>
            <a:ext cx="2785602" cy="646331"/>
          </a:xfrm>
          <a:prstGeom prst="rect">
            <a:avLst/>
          </a:prstGeom>
          <a:noFill/>
        </p:spPr>
        <p:txBody>
          <a:bodyPr wrap="square">
            <a:spAutoFit/>
          </a:bodyPr>
          <a:lstStyle/>
          <a:p>
            <a:pPr lvl="1"/>
            <a:r>
              <a:rPr lang="en-US" dirty="0"/>
              <a:t>Current models have strong assumptions</a:t>
            </a:r>
          </a:p>
        </p:txBody>
      </p:sp>
      <p:sp>
        <p:nvSpPr>
          <p:cNvPr id="31" name="TextBox 30">
            <a:extLst>
              <a:ext uri="{FF2B5EF4-FFF2-40B4-BE49-F238E27FC236}">
                <a16:creationId xmlns:a16="http://schemas.microsoft.com/office/drawing/2014/main" id="{7DE75850-AC97-B07F-3BE1-C20253CA7EC6}"/>
              </a:ext>
            </a:extLst>
          </p:cNvPr>
          <p:cNvSpPr txBox="1"/>
          <p:nvPr/>
        </p:nvSpPr>
        <p:spPr>
          <a:xfrm>
            <a:off x="1107806" y="5144318"/>
            <a:ext cx="7198742" cy="369332"/>
          </a:xfrm>
          <a:prstGeom prst="rect">
            <a:avLst/>
          </a:prstGeom>
          <a:noFill/>
        </p:spPr>
        <p:txBody>
          <a:bodyPr wrap="square">
            <a:spAutoFit/>
          </a:bodyPr>
          <a:lstStyle/>
          <a:p>
            <a:r>
              <a:rPr lang="en-US" dirty="0"/>
              <a:t>Methods only consider one NDE source</a:t>
            </a:r>
          </a:p>
        </p:txBody>
      </p:sp>
      <p:grpSp>
        <p:nvGrpSpPr>
          <p:cNvPr id="34" name="Group 33">
            <a:extLst>
              <a:ext uri="{FF2B5EF4-FFF2-40B4-BE49-F238E27FC236}">
                <a16:creationId xmlns:a16="http://schemas.microsoft.com/office/drawing/2014/main" id="{07BE0551-37D1-8FA8-5641-AE1A07C3E4F0}"/>
              </a:ext>
            </a:extLst>
          </p:cNvPr>
          <p:cNvGrpSpPr/>
          <p:nvPr/>
        </p:nvGrpSpPr>
        <p:grpSpPr>
          <a:xfrm>
            <a:off x="9175350" y="1694375"/>
            <a:ext cx="2422550" cy="2069613"/>
            <a:chOff x="9175350" y="1694375"/>
            <a:chExt cx="2422550" cy="2069613"/>
          </a:xfrm>
        </p:grpSpPr>
        <p:pic>
          <p:nvPicPr>
            <p:cNvPr id="23" name="Picture 22">
              <a:extLst>
                <a:ext uri="{FF2B5EF4-FFF2-40B4-BE49-F238E27FC236}">
                  <a16:creationId xmlns:a16="http://schemas.microsoft.com/office/drawing/2014/main" id="{54B64AE4-CE32-1E28-42F3-F073BBF046E1}"/>
                </a:ext>
              </a:extLst>
            </p:cNvPr>
            <p:cNvPicPr>
              <a:picLocks noChangeAspect="1"/>
            </p:cNvPicPr>
            <p:nvPr/>
          </p:nvPicPr>
          <p:blipFill>
            <a:blip r:embed="rId7">
              <a:extLst>
                <a:ext uri="{28A0092B-C50C-407E-A947-70E740481C1C}">
                  <a14:useLocalDpi xmlns:a14="http://schemas.microsoft.com/office/drawing/2010/main" val="0"/>
                </a:ext>
              </a:extLst>
            </a:blip>
            <a:srcRect l="4548" t="67204" r="76346" b="4614"/>
            <a:stretch/>
          </p:blipFill>
          <p:spPr>
            <a:xfrm>
              <a:off x="9712266" y="1947183"/>
              <a:ext cx="1504058" cy="1625103"/>
            </a:xfrm>
            <a:prstGeom prst="rect">
              <a:avLst/>
            </a:prstGeom>
          </p:spPr>
        </p:pic>
        <p:sp>
          <p:nvSpPr>
            <p:cNvPr id="25" name="TextBox 24">
              <a:extLst>
                <a:ext uri="{FF2B5EF4-FFF2-40B4-BE49-F238E27FC236}">
                  <a16:creationId xmlns:a16="http://schemas.microsoft.com/office/drawing/2014/main" id="{3E922F46-F053-94FF-2837-2BDA7210680C}"/>
                </a:ext>
              </a:extLst>
            </p:cNvPr>
            <p:cNvSpPr txBox="1"/>
            <p:nvPr/>
          </p:nvSpPr>
          <p:spPr>
            <a:xfrm>
              <a:off x="9175350" y="1694375"/>
              <a:ext cx="2422550" cy="646331"/>
            </a:xfrm>
            <a:prstGeom prst="rect">
              <a:avLst/>
            </a:prstGeom>
            <a:noFill/>
          </p:spPr>
          <p:txBody>
            <a:bodyPr wrap="square">
              <a:spAutoFit/>
            </a:bodyPr>
            <a:lstStyle/>
            <a:p>
              <a:pPr lvl="1" algn="ctr"/>
              <a:r>
                <a:rPr lang="en-US" dirty="0"/>
                <a:t>Sample size may be too small</a:t>
              </a:r>
            </a:p>
          </p:txBody>
        </p:sp>
        <p:sp>
          <p:nvSpPr>
            <p:cNvPr id="32" name="TextBox 31">
              <a:extLst>
                <a:ext uri="{FF2B5EF4-FFF2-40B4-BE49-F238E27FC236}">
                  <a16:creationId xmlns:a16="http://schemas.microsoft.com/office/drawing/2014/main" id="{11CA9EC6-39D4-ECEA-4993-95745F6A22D9}"/>
                </a:ext>
              </a:extLst>
            </p:cNvPr>
            <p:cNvSpPr txBox="1"/>
            <p:nvPr/>
          </p:nvSpPr>
          <p:spPr>
            <a:xfrm>
              <a:off x="10102236" y="3486989"/>
              <a:ext cx="920188" cy="276999"/>
            </a:xfrm>
            <a:prstGeom prst="rect">
              <a:avLst/>
            </a:prstGeom>
            <a:noFill/>
          </p:spPr>
          <p:txBody>
            <a:bodyPr wrap="none" rtlCol="0">
              <a:spAutoFit/>
            </a:bodyPr>
            <a:lstStyle/>
            <a:p>
              <a:r>
                <a:rPr lang="en-US" sz="1200" dirty="0"/>
                <a:t>Sample Size</a:t>
              </a:r>
            </a:p>
          </p:txBody>
        </p:sp>
        <p:sp>
          <p:nvSpPr>
            <p:cNvPr id="33" name="TextBox 32">
              <a:extLst>
                <a:ext uri="{FF2B5EF4-FFF2-40B4-BE49-F238E27FC236}">
                  <a16:creationId xmlns:a16="http://schemas.microsoft.com/office/drawing/2014/main" id="{F61A8321-92F3-A57F-B366-A18672199584}"/>
                </a:ext>
              </a:extLst>
            </p:cNvPr>
            <p:cNvSpPr txBox="1"/>
            <p:nvPr/>
          </p:nvSpPr>
          <p:spPr>
            <a:xfrm rot="16200000">
              <a:off x="8614710" y="2602345"/>
              <a:ext cx="1954381" cy="276999"/>
            </a:xfrm>
            <a:prstGeom prst="rect">
              <a:avLst/>
            </a:prstGeom>
            <a:noFill/>
          </p:spPr>
          <p:txBody>
            <a:bodyPr wrap="none" rtlCol="0">
              <a:spAutoFit/>
            </a:bodyPr>
            <a:lstStyle/>
            <a:p>
              <a:r>
                <a:rPr lang="en-US" sz="1200" dirty="0"/>
                <a:t>Confidence Interval Width/2</a:t>
              </a:r>
            </a:p>
          </p:txBody>
        </p:sp>
      </p:grpSp>
      <p:pic>
        <p:nvPicPr>
          <p:cNvPr id="35" name="Picture 34">
            <a:extLst>
              <a:ext uri="{FF2B5EF4-FFF2-40B4-BE49-F238E27FC236}">
                <a16:creationId xmlns:a16="http://schemas.microsoft.com/office/drawing/2014/main" id="{96FC7F66-A6F5-268A-5278-ACC1C1385D12}"/>
              </a:ext>
            </a:extLst>
          </p:cNvPr>
          <p:cNvPicPr>
            <a:picLocks noChangeAspect="1"/>
          </p:cNvPicPr>
          <p:nvPr/>
        </p:nvPicPr>
        <p:blipFill>
          <a:blip r:embed="rId8"/>
          <a:stretch>
            <a:fillRect/>
          </a:stretch>
        </p:blipFill>
        <p:spPr>
          <a:xfrm>
            <a:off x="1886711" y="5546014"/>
            <a:ext cx="1047082" cy="957529"/>
          </a:xfrm>
          <a:prstGeom prst="rect">
            <a:avLst/>
          </a:prstGeom>
        </p:spPr>
      </p:pic>
      <p:grpSp>
        <p:nvGrpSpPr>
          <p:cNvPr id="36" name="Group 35">
            <a:extLst>
              <a:ext uri="{FF2B5EF4-FFF2-40B4-BE49-F238E27FC236}">
                <a16:creationId xmlns:a16="http://schemas.microsoft.com/office/drawing/2014/main" id="{7074FEC5-C08D-D7F3-7C5D-130C6371CDEE}"/>
              </a:ext>
            </a:extLst>
          </p:cNvPr>
          <p:cNvGrpSpPr/>
          <p:nvPr/>
        </p:nvGrpSpPr>
        <p:grpSpPr>
          <a:xfrm>
            <a:off x="3382091" y="5573648"/>
            <a:ext cx="1350967" cy="986970"/>
            <a:chOff x="8326170" y="3605663"/>
            <a:chExt cx="1863391" cy="1401794"/>
          </a:xfrm>
        </p:grpSpPr>
        <p:pic>
          <p:nvPicPr>
            <p:cNvPr id="37" name="Google Shape;539;p7">
              <a:extLst>
                <a:ext uri="{FF2B5EF4-FFF2-40B4-BE49-F238E27FC236}">
                  <a16:creationId xmlns:a16="http://schemas.microsoft.com/office/drawing/2014/main" id="{9771EA4D-89FC-E7D7-150C-26B1B4CF6E16}"/>
                </a:ext>
              </a:extLst>
            </p:cNvPr>
            <p:cNvPicPr preferRelativeResize="0"/>
            <p:nvPr/>
          </p:nvPicPr>
          <p:blipFill rotWithShape="1">
            <a:blip r:embed="rId9">
              <a:alphaModFix/>
            </a:blip>
            <a:srcRect/>
            <a:stretch/>
          </p:blipFill>
          <p:spPr>
            <a:xfrm>
              <a:off x="8445451" y="3605663"/>
              <a:ext cx="1744110" cy="1149055"/>
            </a:xfrm>
            <a:prstGeom prst="rect">
              <a:avLst/>
            </a:prstGeom>
            <a:noFill/>
            <a:ln w="12700" cap="flat" cmpd="sng">
              <a:solidFill>
                <a:schemeClr val="accent1"/>
              </a:solidFill>
              <a:prstDash val="solid"/>
              <a:round/>
              <a:headEnd type="none" w="sm" len="sm"/>
              <a:tailEnd type="none" w="sm" len="sm"/>
            </a:ln>
          </p:spPr>
        </p:pic>
        <p:sp>
          <p:nvSpPr>
            <p:cNvPr id="38" name="Google Shape;540;p7">
              <a:extLst>
                <a:ext uri="{FF2B5EF4-FFF2-40B4-BE49-F238E27FC236}">
                  <a16:creationId xmlns:a16="http://schemas.microsoft.com/office/drawing/2014/main" id="{916E4434-60FA-4856-65F2-2ADC3AD5F1CE}"/>
                </a:ext>
              </a:extLst>
            </p:cNvPr>
            <p:cNvSpPr txBox="1"/>
            <p:nvPr/>
          </p:nvSpPr>
          <p:spPr>
            <a:xfrm>
              <a:off x="8326170" y="4635949"/>
              <a:ext cx="1293283" cy="37150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dirty="0">
                  <a:solidFill>
                    <a:schemeClr val="dk1"/>
                  </a:solidFill>
                  <a:latin typeface="Calibri"/>
                  <a:ea typeface="Calibri"/>
                  <a:cs typeface="Calibri"/>
                  <a:sym typeface="Calibri"/>
                </a:rPr>
                <a:t>Low Freq EC</a:t>
              </a:r>
              <a:endParaRPr dirty="0"/>
            </a:p>
          </p:txBody>
        </p:sp>
      </p:grpSp>
      <p:sp>
        <p:nvSpPr>
          <p:cNvPr id="39" name="Cross 38">
            <a:extLst>
              <a:ext uri="{FF2B5EF4-FFF2-40B4-BE49-F238E27FC236}">
                <a16:creationId xmlns:a16="http://schemas.microsoft.com/office/drawing/2014/main" id="{289AD113-9BF1-79D5-C382-3B88BA97B46C}"/>
              </a:ext>
            </a:extLst>
          </p:cNvPr>
          <p:cNvSpPr/>
          <p:nvPr/>
        </p:nvSpPr>
        <p:spPr>
          <a:xfrm>
            <a:off x="2948319" y="5787376"/>
            <a:ext cx="424967" cy="416070"/>
          </a:xfrm>
          <a:prstGeom prst="plus">
            <a:avLst>
              <a:gd name="adj" fmla="val 3951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45317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Simulation of 252,000 hit/miss data sets which vary over important factors </a:t>
            </a:r>
          </a:p>
        </p:txBody>
      </p:sp>
      <p:pic>
        <p:nvPicPr>
          <p:cNvPr id="14" name="Picture 13"/>
          <p:cNvPicPr>
            <a:picLocks noChangeAspect="1"/>
          </p:cNvPicPr>
          <p:nvPr/>
        </p:nvPicPr>
        <p:blipFill rotWithShape="1">
          <a:blip r:embed="rId3"/>
          <a:srcRect t="12305" r="20240"/>
          <a:stretch/>
        </p:blipFill>
        <p:spPr>
          <a:xfrm>
            <a:off x="4993567" y="1377149"/>
            <a:ext cx="6858000" cy="2149951"/>
          </a:xfrm>
          <a:prstGeom prst="rect">
            <a:avLst/>
          </a:prstGeom>
        </p:spPr>
      </p:pic>
      <p:sp>
        <p:nvSpPr>
          <p:cNvPr id="20" name="TextBox 19"/>
          <p:cNvSpPr txBox="1"/>
          <p:nvPr/>
        </p:nvSpPr>
        <p:spPr>
          <a:xfrm>
            <a:off x="1502079" y="1307619"/>
            <a:ext cx="1603324" cy="369332"/>
          </a:xfrm>
          <a:prstGeom prst="rect">
            <a:avLst/>
          </a:prstGeom>
          <a:noFill/>
        </p:spPr>
        <p:txBody>
          <a:bodyPr wrap="none" rtlCol="0">
            <a:spAutoFit/>
          </a:bodyPr>
          <a:lstStyle/>
          <a:p>
            <a:r>
              <a:rPr lang="en-US" b="1" dirty="0">
                <a:latin typeface="Cambria Math" panose="02040503050406030204" pitchFamily="18" charset="0"/>
                <a:ea typeface="Cambria Math" panose="02040503050406030204" pitchFamily="18" charset="0"/>
              </a:rPr>
              <a:t>⇝ Sample Size</a:t>
            </a:r>
          </a:p>
        </p:txBody>
      </p:sp>
      <p:pic>
        <p:nvPicPr>
          <p:cNvPr id="26" name="Picture 25"/>
          <p:cNvPicPr>
            <a:picLocks noChangeAspect="1"/>
          </p:cNvPicPr>
          <p:nvPr/>
        </p:nvPicPr>
        <p:blipFill rotWithShape="1">
          <a:blip r:embed="rId4"/>
          <a:srcRect l="12450" t="18726" r="16321" b="47844"/>
          <a:stretch/>
        </p:blipFill>
        <p:spPr>
          <a:xfrm>
            <a:off x="771558" y="3313129"/>
            <a:ext cx="3326443" cy="932475"/>
          </a:xfrm>
          <a:prstGeom prst="rect">
            <a:avLst/>
          </a:prstGeom>
        </p:spPr>
      </p:pic>
      <p:sp>
        <p:nvSpPr>
          <p:cNvPr id="8" name="TextBox 7"/>
          <p:cNvSpPr txBox="1"/>
          <p:nvPr/>
        </p:nvSpPr>
        <p:spPr>
          <a:xfrm>
            <a:off x="1787486" y="2881330"/>
            <a:ext cx="1584088" cy="369332"/>
          </a:xfrm>
          <a:prstGeom prst="rect">
            <a:avLst/>
          </a:prstGeom>
          <a:noFill/>
        </p:spPr>
        <p:txBody>
          <a:bodyPr wrap="none" rtlCol="0">
            <a:spAutoFit/>
          </a:bodyPr>
          <a:lstStyle/>
          <a:p>
            <a:r>
              <a:rPr lang="en-US" b="1" dirty="0">
                <a:latin typeface="Cambria Math" panose="02040503050406030204" pitchFamily="18" charset="0"/>
                <a:ea typeface="Cambria Math" panose="02040503050406030204" pitchFamily="18" charset="0"/>
              </a:rPr>
              <a:t>⇝Distribution</a:t>
            </a:r>
          </a:p>
        </p:txBody>
      </p:sp>
      <p:pic>
        <p:nvPicPr>
          <p:cNvPr id="27" name="Picture 26" descr="Chart, line chart&#10;&#10;Description automatically generated">
            <a:extLst>
              <a:ext uri="{FF2B5EF4-FFF2-40B4-BE49-F238E27FC236}">
                <a16:creationId xmlns:a16="http://schemas.microsoft.com/office/drawing/2014/main" id="{A6A0CFB3-7555-4548-8B6C-FA5774A02C3D}"/>
              </a:ext>
            </a:extLst>
          </p:cNvPr>
          <p:cNvPicPr>
            <a:picLocks noChangeAspect="1"/>
          </p:cNvPicPr>
          <p:nvPr/>
        </p:nvPicPr>
        <p:blipFill rotWithShape="1">
          <a:blip r:embed="rId5"/>
          <a:srcRect l="3219" r="50036" b="59207"/>
          <a:stretch/>
        </p:blipFill>
        <p:spPr>
          <a:xfrm>
            <a:off x="155586" y="1605672"/>
            <a:ext cx="2377003" cy="1280160"/>
          </a:xfrm>
          <a:prstGeom prst="rect">
            <a:avLst/>
          </a:prstGeom>
        </p:spPr>
      </p:pic>
      <p:pic>
        <p:nvPicPr>
          <p:cNvPr id="28" name="Picture 27" descr="Graphical user interface, chart, line chart&#10;&#10;Description automatically generated">
            <a:extLst>
              <a:ext uri="{FF2B5EF4-FFF2-40B4-BE49-F238E27FC236}">
                <a16:creationId xmlns:a16="http://schemas.microsoft.com/office/drawing/2014/main" id="{C3C53D2E-9191-4B6F-8C02-680762AB9B82}"/>
              </a:ext>
            </a:extLst>
          </p:cNvPr>
          <p:cNvPicPr>
            <a:picLocks noChangeAspect="1"/>
          </p:cNvPicPr>
          <p:nvPr/>
        </p:nvPicPr>
        <p:blipFill rotWithShape="1">
          <a:blip r:embed="rId6"/>
          <a:srcRect l="3307" r="49764" b="59018"/>
          <a:stretch/>
        </p:blipFill>
        <p:spPr>
          <a:xfrm>
            <a:off x="2552276" y="1601170"/>
            <a:ext cx="2375300" cy="1280160"/>
          </a:xfrm>
          <a:prstGeom prst="rect">
            <a:avLst/>
          </a:prstGeom>
        </p:spPr>
      </p:pic>
      <p:sp>
        <p:nvSpPr>
          <p:cNvPr id="29" name="TextBox 28"/>
          <p:cNvSpPr txBox="1"/>
          <p:nvPr/>
        </p:nvSpPr>
        <p:spPr>
          <a:xfrm>
            <a:off x="1166378" y="2220193"/>
            <a:ext cx="572593" cy="307777"/>
          </a:xfrm>
          <a:prstGeom prst="rect">
            <a:avLst/>
          </a:prstGeom>
          <a:noFill/>
        </p:spPr>
        <p:txBody>
          <a:bodyPr wrap="none" rtlCol="0">
            <a:spAutoFit/>
          </a:bodyPr>
          <a:lstStyle/>
          <a:p>
            <a:r>
              <a:rPr lang="en-US" sz="1400" dirty="0"/>
              <a:t>N=35</a:t>
            </a:r>
          </a:p>
        </p:txBody>
      </p:sp>
      <p:sp>
        <p:nvSpPr>
          <p:cNvPr id="30" name="TextBox 29"/>
          <p:cNvSpPr txBox="1"/>
          <p:nvPr/>
        </p:nvSpPr>
        <p:spPr>
          <a:xfrm>
            <a:off x="3709695" y="2234448"/>
            <a:ext cx="663964" cy="307777"/>
          </a:xfrm>
          <a:prstGeom prst="rect">
            <a:avLst/>
          </a:prstGeom>
          <a:noFill/>
        </p:spPr>
        <p:txBody>
          <a:bodyPr wrap="none" rtlCol="0">
            <a:spAutoFit/>
          </a:bodyPr>
          <a:lstStyle/>
          <a:p>
            <a:r>
              <a:rPr lang="en-US" sz="1400" dirty="0"/>
              <a:t>N=120</a:t>
            </a:r>
          </a:p>
        </p:txBody>
      </p:sp>
      <mc:AlternateContent xmlns:mc="http://schemas.openxmlformats.org/markup-compatibility/2006" xmlns:a14="http://schemas.microsoft.com/office/drawing/2010/main">
        <mc:Choice Requires="a14">
          <p:sp>
            <p:nvSpPr>
              <p:cNvPr id="10" name="Rectangle 9"/>
              <p:cNvSpPr/>
              <p:nvPr/>
            </p:nvSpPr>
            <p:spPr>
              <a:xfrm>
                <a:off x="4164676" y="4039161"/>
                <a:ext cx="7017458" cy="560474"/>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m:rPr>
                          <m:nor/>
                        </m:rPr>
                        <a:rPr lang="en-US" sz="1600" b="1" dirty="0">
                          <a:latin typeface="Cambria Math" panose="02040503050406030204" pitchFamily="18" charset="0"/>
                          <a:ea typeface="Cambria Math" panose="02040503050406030204" pitchFamily="18" charset="0"/>
                        </a:rPr>
                        <m:t>⇝</m:t>
                      </m:r>
                      <m:r>
                        <m:rPr>
                          <m:nor/>
                        </m:rPr>
                        <a:rPr lang="en-US" sz="1600" b="1">
                          <a:latin typeface="Cambria" panose="02040503050406030204" pitchFamily="18" charset="0"/>
                          <a:ea typeface="Cambria" panose="02040503050406030204" pitchFamily="18" charset="0"/>
                        </a:rPr>
                        <m:t>Evenness</m:t>
                      </m:r>
                      <m:r>
                        <m:rPr>
                          <m:nor/>
                        </m:rPr>
                        <a:rPr lang="en-US" sz="1600">
                          <a:latin typeface="Cambria" panose="02040503050406030204" pitchFamily="18" charset="0"/>
                          <a:ea typeface="Cambria" panose="02040503050406030204" pitchFamily="18" charset="0"/>
                        </a:rPr>
                        <m:t> =</m:t>
                      </m:r>
                      <m:f>
                        <m:fPr>
                          <m:ctrlPr>
                            <a:rPr lang="en-US" sz="1600" i="1">
                              <a:latin typeface="Cambria Math" panose="02040503050406030204" pitchFamily="18" charset="0"/>
                            </a:rPr>
                          </m:ctrlPr>
                        </m:fPr>
                        <m:num>
                          <m:r>
                            <m:rPr>
                              <m:nor/>
                            </m:rPr>
                            <a:rPr lang="en-US" sz="1600" dirty="0" smtClean="0">
                              <a:solidFill>
                                <a:srgbClr val="669900"/>
                              </a:solidFill>
                              <a:latin typeface="Cambria" panose="02040503050406030204" pitchFamily="18" charset="0"/>
                              <a:ea typeface="Cambria" panose="02040503050406030204" pitchFamily="18" charset="0"/>
                            </a:rPr>
                            <m:t>Number</m:t>
                          </m:r>
                          <m:r>
                            <m:rPr>
                              <m:nor/>
                            </m:rPr>
                            <a:rPr lang="en-US" sz="1600" dirty="0" smtClean="0">
                              <a:solidFill>
                                <a:srgbClr val="669900"/>
                              </a:solidFill>
                              <a:latin typeface="Cambria" panose="02040503050406030204" pitchFamily="18" charset="0"/>
                              <a:ea typeface="Cambria" panose="02040503050406030204" pitchFamily="18" charset="0"/>
                            </a:rPr>
                            <m:t> </m:t>
                          </m:r>
                          <m:r>
                            <m:rPr>
                              <m:nor/>
                            </m:rPr>
                            <a:rPr lang="en-US" sz="1600" dirty="0" smtClean="0">
                              <a:solidFill>
                                <a:srgbClr val="669900"/>
                              </a:solidFill>
                              <a:latin typeface="Cambria" panose="02040503050406030204" pitchFamily="18" charset="0"/>
                              <a:ea typeface="Cambria" panose="02040503050406030204" pitchFamily="18" charset="0"/>
                            </a:rPr>
                            <m:t>of</m:t>
                          </m:r>
                          <m:r>
                            <m:rPr>
                              <m:nor/>
                            </m:rPr>
                            <a:rPr lang="en-US" sz="1600" dirty="0" smtClean="0">
                              <a:solidFill>
                                <a:srgbClr val="669900"/>
                              </a:solidFill>
                              <a:latin typeface="Cambria" panose="02040503050406030204" pitchFamily="18" charset="0"/>
                              <a:ea typeface="Cambria" panose="02040503050406030204" pitchFamily="18" charset="0"/>
                            </a:rPr>
                            <m:t> </m:t>
                          </m:r>
                          <m:r>
                            <m:rPr>
                              <m:nor/>
                            </m:rPr>
                            <a:rPr lang="en-US" sz="1600" dirty="0" smtClean="0">
                              <a:solidFill>
                                <a:srgbClr val="669900"/>
                              </a:solidFill>
                              <a:latin typeface="Cambria" panose="02040503050406030204" pitchFamily="18" charset="0"/>
                              <a:ea typeface="Cambria" panose="02040503050406030204" pitchFamily="18" charset="0"/>
                            </a:rPr>
                            <m:t>misses</m:t>
                          </m:r>
                        </m:num>
                        <m:den>
                          <m:r>
                            <m:rPr>
                              <m:nor/>
                            </m:rPr>
                            <a:rPr lang="en-US" sz="1600" dirty="0" smtClean="0">
                              <a:solidFill>
                                <a:schemeClr val="accent4">
                                  <a:lumMod val="75000"/>
                                </a:schemeClr>
                              </a:solidFill>
                              <a:latin typeface="Cambria" panose="02040503050406030204" pitchFamily="18" charset="0"/>
                              <a:ea typeface="Cambria" panose="02040503050406030204" pitchFamily="18" charset="0"/>
                            </a:rPr>
                            <m:t>Total</m:t>
                          </m:r>
                          <m:r>
                            <m:rPr>
                              <m:nor/>
                            </m:rPr>
                            <a:rPr lang="en-US" sz="1600" dirty="0" smtClean="0">
                              <a:solidFill>
                                <a:schemeClr val="accent4">
                                  <a:lumMod val="75000"/>
                                </a:schemeClr>
                              </a:solidFill>
                              <a:latin typeface="Cambria" panose="02040503050406030204" pitchFamily="18" charset="0"/>
                              <a:ea typeface="Cambria" panose="02040503050406030204" pitchFamily="18" charset="0"/>
                            </a:rPr>
                            <m:t> </m:t>
                          </m:r>
                          <m:r>
                            <m:rPr>
                              <m:nor/>
                            </m:rPr>
                            <a:rPr lang="en-US" sz="1600" dirty="0" smtClean="0">
                              <a:solidFill>
                                <a:schemeClr val="accent4">
                                  <a:lumMod val="75000"/>
                                </a:schemeClr>
                              </a:solidFill>
                              <a:latin typeface="Cambria" panose="02040503050406030204" pitchFamily="18" charset="0"/>
                              <a:ea typeface="Cambria" panose="02040503050406030204" pitchFamily="18" charset="0"/>
                            </a:rPr>
                            <m:t>Number</m:t>
                          </m:r>
                          <m:r>
                            <m:rPr>
                              <m:nor/>
                            </m:rPr>
                            <a:rPr lang="en-US" sz="1600" dirty="0" smtClean="0">
                              <a:solidFill>
                                <a:schemeClr val="accent4">
                                  <a:lumMod val="75000"/>
                                </a:schemeClr>
                              </a:solidFill>
                              <a:latin typeface="Cambria" panose="02040503050406030204" pitchFamily="18" charset="0"/>
                              <a:ea typeface="Cambria" panose="02040503050406030204" pitchFamily="18" charset="0"/>
                            </a:rPr>
                            <m:t> </m:t>
                          </m:r>
                          <m:r>
                            <m:rPr>
                              <m:nor/>
                            </m:rPr>
                            <a:rPr lang="en-US" sz="1600" dirty="0" smtClean="0">
                              <a:solidFill>
                                <a:schemeClr val="accent4">
                                  <a:lumMod val="75000"/>
                                </a:schemeClr>
                              </a:solidFill>
                              <a:latin typeface="Cambria" panose="02040503050406030204" pitchFamily="18" charset="0"/>
                              <a:ea typeface="Cambria" panose="02040503050406030204" pitchFamily="18" charset="0"/>
                            </a:rPr>
                            <m:t>of</m:t>
                          </m:r>
                          <m:r>
                            <m:rPr>
                              <m:nor/>
                            </m:rPr>
                            <a:rPr lang="en-US" sz="1600" dirty="0" smtClean="0">
                              <a:solidFill>
                                <a:schemeClr val="accent4">
                                  <a:lumMod val="75000"/>
                                </a:schemeClr>
                              </a:solidFill>
                              <a:latin typeface="Cambria" panose="02040503050406030204" pitchFamily="18" charset="0"/>
                              <a:ea typeface="Cambria" panose="02040503050406030204" pitchFamily="18" charset="0"/>
                            </a:rPr>
                            <m:t> </m:t>
                          </m:r>
                          <m:r>
                            <m:rPr>
                              <m:nor/>
                            </m:rPr>
                            <a:rPr lang="en-US" sz="1600" dirty="0" smtClean="0">
                              <a:solidFill>
                                <a:schemeClr val="accent4">
                                  <a:lumMod val="75000"/>
                                </a:schemeClr>
                              </a:solidFill>
                              <a:latin typeface="Cambria" panose="02040503050406030204" pitchFamily="18" charset="0"/>
                              <a:ea typeface="Cambria" panose="02040503050406030204" pitchFamily="18" charset="0"/>
                            </a:rPr>
                            <m:t>Points</m:t>
                          </m:r>
                        </m:den>
                      </m:f>
                      <m:r>
                        <a:rPr lang="en-US" sz="1600" i="1" dirty="0">
                          <a:latin typeface="Cambria Math" panose="02040503050406030204" pitchFamily="18" charset="0"/>
                        </a:rPr>
                        <m:t>=</m:t>
                      </m:r>
                      <m:r>
                        <m:rPr>
                          <m:sty m:val="p"/>
                        </m:rPr>
                        <a:rPr lang="en-US" sz="1600" dirty="0">
                          <a:latin typeface="Cambria Math" panose="02040503050406030204" pitchFamily="18" charset="0"/>
                        </a:rPr>
                        <m:t>P</m:t>
                      </m:r>
                      <m:r>
                        <a:rPr lang="en-US" sz="1600" dirty="0">
                          <a:latin typeface="Cambria Math" panose="02040503050406030204" pitchFamily="18" charset="0"/>
                        </a:rPr>
                        <m:t>(</m:t>
                      </m:r>
                      <m:r>
                        <m:rPr>
                          <m:sty m:val="p"/>
                        </m:rPr>
                        <a:rPr lang="en-US" sz="1600" dirty="0" smtClean="0">
                          <a:solidFill>
                            <a:srgbClr val="669900"/>
                          </a:solidFill>
                          <a:latin typeface="Cambria Math" panose="02040503050406030204" pitchFamily="18" charset="0"/>
                        </a:rPr>
                        <m:t>miss</m:t>
                      </m:r>
                      <m:r>
                        <a:rPr lang="en-US" sz="1600" dirty="0">
                          <a:latin typeface="Cambria Math" panose="02040503050406030204" pitchFamily="18" charset="0"/>
                        </a:rPr>
                        <m:t>)</m:t>
                      </m:r>
                    </m:oMath>
                  </m:oMathPara>
                </a14:m>
                <a:endParaRPr lang="en-US" sz="1600" dirty="0">
                  <a:latin typeface="Cambria" panose="02040503050406030204" pitchFamily="18" charset="0"/>
                  <a:ea typeface="Cambria" panose="020405030504060302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4164676" y="4039161"/>
                <a:ext cx="7017458" cy="56047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p:cNvSpPr/>
              <p:nvPr/>
            </p:nvSpPr>
            <p:spPr>
              <a:xfrm>
                <a:off x="4503670" y="4610295"/>
                <a:ext cx="7017458" cy="338554"/>
              </a:xfrm>
              <a:prstGeom prst="rect">
                <a:avLst/>
              </a:prstGeom>
            </p:spPr>
            <p:txBody>
              <a:bodyPr wrap="square">
                <a:spAutoFit/>
              </a:bodyPr>
              <a:lstStyle/>
              <a:p>
                <a:pPr algn="ctr"/>
                <a14:m>
                  <m:oMath xmlns:m="http://schemas.openxmlformats.org/officeDocument/2006/math">
                    <m:r>
                      <m:rPr>
                        <m:nor/>
                      </m:rPr>
                      <a:rPr lang="en-US" sz="1600" b="1" dirty="0">
                        <a:latin typeface="Cambria Math" panose="02040503050406030204" pitchFamily="18" charset="0"/>
                        <a:ea typeface="Cambria Math" panose="02040503050406030204" pitchFamily="18" charset="0"/>
                      </a:rPr>
                      <m:t>⇝</m:t>
                    </m:r>
                    <m:r>
                      <m:rPr>
                        <m:nor/>
                      </m:rPr>
                      <a:rPr lang="en-US" sz="1600" b="1">
                        <a:latin typeface="Cambria" panose="02040503050406030204" pitchFamily="18" charset="0"/>
                        <a:ea typeface="Cambria" panose="02040503050406030204" pitchFamily="18" charset="0"/>
                      </a:rPr>
                      <m:t>Variance</m:t>
                    </m:r>
                    <m:r>
                      <m:rPr>
                        <m:nor/>
                      </m:rPr>
                      <a:rPr lang="en-US" sz="1600">
                        <a:latin typeface="Cambria" panose="02040503050406030204" pitchFamily="18" charset="0"/>
                        <a:ea typeface="Cambria" panose="02040503050406030204" pitchFamily="18" charset="0"/>
                      </a:rPr>
                      <m:t> =</m:t>
                    </m:r>
                  </m:oMath>
                </a14:m>
                <a:r>
                  <a:rPr lang="en-US" sz="1600" dirty="0">
                    <a:latin typeface="Cambria" panose="02040503050406030204" pitchFamily="18" charset="0"/>
                    <a:ea typeface="Cambria" panose="02040503050406030204" pitchFamily="18" charset="0"/>
                  </a:rPr>
                  <a:t> </a:t>
                </a:r>
                <a14:m>
                  <m:oMath xmlns:m="http://schemas.openxmlformats.org/officeDocument/2006/math">
                    <m:r>
                      <m:rPr>
                        <m:sty m:val="p"/>
                      </m:rPr>
                      <a:rPr lang="en-US" sz="1600" dirty="0">
                        <a:latin typeface="Cambria Math" panose="02040503050406030204" pitchFamily="18" charset="0"/>
                      </a:rPr>
                      <m:t>P</m:t>
                    </m:r>
                    <m:d>
                      <m:dPr>
                        <m:ctrlPr>
                          <a:rPr lang="en-US" sz="1600" i="1" dirty="0">
                            <a:latin typeface="Cambria Math" panose="02040503050406030204" pitchFamily="18" charset="0"/>
                          </a:rPr>
                        </m:ctrlPr>
                      </m:dPr>
                      <m:e>
                        <m:r>
                          <m:rPr>
                            <m:sty m:val="p"/>
                          </m:rPr>
                          <a:rPr lang="en-US" sz="1600" dirty="0" smtClean="0">
                            <a:solidFill>
                              <a:srgbClr val="669900"/>
                            </a:solidFill>
                            <a:latin typeface="Cambria Math" panose="02040503050406030204" pitchFamily="18" charset="0"/>
                          </a:rPr>
                          <m:t>miss</m:t>
                        </m:r>
                      </m:e>
                    </m:d>
                    <m:r>
                      <a:rPr lang="en-US" sz="1600" i="1" dirty="0">
                        <a:latin typeface="Cambria Math" panose="02040503050406030204" pitchFamily="18" charset="0"/>
                      </a:rPr>
                      <m:t>∗</m:t>
                    </m:r>
                    <m:r>
                      <m:rPr>
                        <m:sty m:val="p"/>
                      </m:rPr>
                      <a:rPr lang="en-US" sz="1600" dirty="0">
                        <a:latin typeface="Cambria Math" panose="02040503050406030204" pitchFamily="18" charset="0"/>
                      </a:rPr>
                      <m:t>P</m:t>
                    </m:r>
                    <m:d>
                      <m:dPr>
                        <m:ctrlPr>
                          <a:rPr lang="en-US" sz="1600" i="1" dirty="0">
                            <a:latin typeface="Cambria Math" panose="02040503050406030204" pitchFamily="18" charset="0"/>
                          </a:rPr>
                        </m:ctrlPr>
                      </m:dPr>
                      <m:e>
                        <m:r>
                          <m:rPr>
                            <m:sty m:val="p"/>
                          </m:rPr>
                          <a:rPr lang="en-US" sz="1600" dirty="0" smtClean="0">
                            <a:solidFill>
                              <a:schemeClr val="tx2">
                                <a:lumMod val="50000"/>
                                <a:lumOff val="50000"/>
                              </a:schemeClr>
                            </a:solidFill>
                            <a:latin typeface="Cambria Math" panose="02040503050406030204" pitchFamily="18" charset="0"/>
                          </a:rPr>
                          <m:t>hit</m:t>
                        </m:r>
                      </m:e>
                    </m:d>
                    <m:r>
                      <a:rPr lang="en-US" sz="1600" i="1" dirty="0">
                        <a:latin typeface="Cambria Math" panose="02040503050406030204" pitchFamily="18" charset="0"/>
                      </a:rPr>
                      <m:t>=</m:t>
                    </m:r>
                    <m:r>
                      <m:rPr>
                        <m:sty m:val="p"/>
                      </m:rPr>
                      <a:rPr lang="en-US" sz="1600" dirty="0">
                        <a:latin typeface="Cambria Math" panose="02040503050406030204" pitchFamily="18" charset="0"/>
                      </a:rPr>
                      <m:t>P</m:t>
                    </m:r>
                    <m:d>
                      <m:dPr>
                        <m:ctrlPr>
                          <a:rPr lang="en-US" sz="1600" i="1" dirty="0">
                            <a:latin typeface="Cambria Math" panose="02040503050406030204" pitchFamily="18" charset="0"/>
                          </a:rPr>
                        </m:ctrlPr>
                      </m:dPr>
                      <m:e>
                        <m:r>
                          <m:rPr>
                            <m:sty m:val="p"/>
                          </m:rPr>
                          <a:rPr lang="en-US" sz="1600" dirty="0" smtClean="0">
                            <a:solidFill>
                              <a:srgbClr val="669900"/>
                            </a:solidFill>
                            <a:latin typeface="Cambria Math" panose="02040503050406030204" pitchFamily="18" charset="0"/>
                          </a:rPr>
                          <m:t>miss</m:t>
                        </m:r>
                      </m:e>
                    </m:d>
                    <m:r>
                      <a:rPr lang="en-US" sz="1600" dirty="0">
                        <a:latin typeface="Cambria Math" panose="02040503050406030204" pitchFamily="18" charset="0"/>
                      </a:rPr>
                      <m:t>∗(1−</m:t>
                    </m:r>
                    <m:r>
                      <m:rPr>
                        <m:sty m:val="p"/>
                      </m:rPr>
                      <a:rPr lang="en-US" sz="1600" dirty="0">
                        <a:latin typeface="Cambria Math" panose="02040503050406030204" pitchFamily="18" charset="0"/>
                      </a:rPr>
                      <m:t>P</m:t>
                    </m:r>
                    <m:r>
                      <a:rPr lang="en-US" sz="1600" dirty="0">
                        <a:latin typeface="Cambria Math" panose="02040503050406030204" pitchFamily="18" charset="0"/>
                      </a:rPr>
                      <m:t>(</m:t>
                    </m:r>
                    <m:r>
                      <m:rPr>
                        <m:sty m:val="p"/>
                      </m:rPr>
                      <a:rPr lang="en-US" sz="1600" dirty="0" smtClean="0">
                        <a:solidFill>
                          <a:srgbClr val="669900"/>
                        </a:solidFill>
                        <a:latin typeface="Cambria Math" panose="02040503050406030204" pitchFamily="18" charset="0"/>
                      </a:rPr>
                      <m:t>miss</m:t>
                    </m:r>
                    <m:r>
                      <a:rPr lang="en-US" sz="1600" dirty="0">
                        <a:latin typeface="Cambria Math" panose="02040503050406030204" pitchFamily="18" charset="0"/>
                      </a:rPr>
                      <m:t>))</m:t>
                    </m:r>
                  </m:oMath>
                </a14:m>
                <a:endParaRPr lang="en-US" sz="1600" dirty="0">
                  <a:latin typeface="Cambria" panose="02040503050406030204" pitchFamily="18" charset="0"/>
                  <a:ea typeface="Cambria" panose="02040503050406030204" pitchFamily="18"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4503670" y="4610295"/>
                <a:ext cx="7017458" cy="338554"/>
              </a:xfrm>
              <a:prstGeom prst="rect">
                <a:avLst/>
              </a:prstGeom>
              <a:blipFill>
                <a:blip r:embed="rId8"/>
                <a:stretch>
                  <a:fillRect b="-10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5060242" y="3478687"/>
                <a:ext cx="7017458" cy="560474"/>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m:rPr>
                          <m:nor/>
                        </m:rPr>
                        <a:rPr lang="en-US" sz="1600" b="1" dirty="0">
                          <a:latin typeface="Cambria Math" panose="02040503050406030204" pitchFamily="18" charset="0"/>
                          <a:ea typeface="Cambria Math" panose="02040503050406030204" pitchFamily="18" charset="0"/>
                        </a:rPr>
                        <m:t>⇝</m:t>
                      </m:r>
                      <m:r>
                        <m:rPr>
                          <m:nor/>
                        </m:rPr>
                        <a:rPr lang="en-US" sz="1600" b="1" smtClean="0">
                          <a:solidFill>
                            <a:schemeClr val="tx1"/>
                          </a:solidFill>
                          <a:latin typeface="Cambria" panose="02040503050406030204" pitchFamily="18" charset="0"/>
                          <a:ea typeface="Cambria" panose="02040503050406030204" pitchFamily="18" charset="0"/>
                        </a:rPr>
                        <m:t>Overlap</m:t>
                      </m:r>
                      <m:r>
                        <m:rPr>
                          <m:nor/>
                        </m:rPr>
                        <a:rPr lang="en-US" sz="1600">
                          <a:latin typeface="Cambria" panose="02040503050406030204" pitchFamily="18" charset="0"/>
                          <a:ea typeface="Cambria" panose="02040503050406030204" pitchFamily="18" charset="0"/>
                        </a:rPr>
                        <m:t>=</m:t>
                      </m:r>
                      <m:f>
                        <m:fPr>
                          <m:ctrlPr>
                            <a:rPr lang="en-US" sz="1600" i="1">
                              <a:latin typeface="Cambria Math" panose="02040503050406030204" pitchFamily="18" charset="0"/>
                              <a:ea typeface="Cambria Math" panose="02040503050406030204" pitchFamily="18" charset="0"/>
                            </a:rPr>
                          </m:ctrlPr>
                        </m:fPr>
                        <m:num>
                          <m:r>
                            <m:rPr>
                              <m:nor/>
                            </m:rPr>
                            <a:rPr lang="en-US" sz="1600" dirty="0">
                              <a:latin typeface="Cambria" panose="02040503050406030204" pitchFamily="18" charset="0"/>
                              <a:ea typeface="Cambria" panose="02040503050406030204" pitchFamily="18" charset="0"/>
                            </a:rPr>
                            <m:t>(</m:t>
                          </m:r>
                          <m:r>
                            <m:rPr>
                              <m:nor/>
                            </m:rPr>
                            <a:rPr lang="en-US" sz="1600" dirty="0">
                              <a:latin typeface="Cambria" panose="02040503050406030204" pitchFamily="18" charset="0"/>
                              <a:ea typeface="Cambria" panose="02040503050406030204" pitchFamily="18" charset="0"/>
                            </a:rPr>
                            <m:t>Number</m:t>
                          </m:r>
                          <m:r>
                            <m:rPr>
                              <m:nor/>
                            </m:rPr>
                            <a:rPr lang="en-US" sz="1600" dirty="0">
                              <a:latin typeface="Cambria" panose="02040503050406030204" pitchFamily="18" charset="0"/>
                              <a:ea typeface="Cambria" panose="02040503050406030204" pitchFamily="18" charset="0"/>
                            </a:rPr>
                            <m:t> </m:t>
                          </m:r>
                          <m:r>
                            <m:rPr>
                              <m:nor/>
                            </m:rPr>
                            <a:rPr lang="en-US" sz="1600" dirty="0">
                              <a:latin typeface="Cambria" panose="02040503050406030204" pitchFamily="18" charset="0"/>
                              <a:ea typeface="Cambria" panose="02040503050406030204" pitchFamily="18" charset="0"/>
                            </a:rPr>
                            <m:t>of</m:t>
                          </m:r>
                          <m:r>
                            <m:rPr>
                              <m:nor/>
                            </m:rPr>
                            <a:rPr lang="en-US" sz="1600" dirty="0">
                              <a:latin typeface="Cambria" panose="02040503050406030204" pitchFamily="18" charset="0"/>
                              <a:ea typeface="Cambria" panose="02040503050406030204" pitchFamily="18" charset="0"/>
                            </a:rPr>
                            <m:t> </m:t>
                          </m:r>
                          <m:r>
                            <m:rPr>
                              <m:nor/>
                            </m:rPr>
                            <a:rPr lang="en-US" sz="1600" dirty="0">
                              <a:latin typeface="Cambria" panose="02040503050406030204" pitchFamily="18" charset="0"/>
                              <a:ea typeface="Cambria" panose="02040503050406030204" pitchFamily="18" charset="0"/>
                            </a:rPr>
                            <m:t>points</m:t>
                          </m:r>
                          <m:r>
                            <m:rPr>
                              <m:nor/>
                            </m:rPr>
                            <a:rPr lang="en-US" sz="1600" dirty="0">
                              <a:latin typeface="Cambria" panose="02040503050406030204" pitchFamily="18" charset="0"/>
                              <a:ea typeface="Cambria" panose="02040503050406030204" pitchFamily="18" charset="0"/>
                            </a:rPr>
                            <m:t> </m:t>
                          </m:r>
                          <m:r>
                            <m:rPr>
                              <m:nor/>
                            </m:rPr>
                            <a:rPr lang="en-US" sz="1600" dirty="0">
                              <a:latin typeface="Cambria" panose="02040503050406030204" pitchFamily="18" charset="0"/>
                              <a:ea typeface="Cambria" panose="02040503050406030204" pitchFamily="18" charset="0"/>
                            </a:rPr>
                            <m:t>between</m:t>
                          </m:r>
                          <m:r>
                            <m:rPr>
                              <m:nor/>
                            </m:rPr>
                            <a:rPr lang="en-US" sz="1600" dirty="0">
                              <a:latin typeface="Cambria" panose="02040503050406030204" pitchFamily="18" charset="0"/>
                              <a:ea typeface="Cambria" panose="02040503050406030204" pitchFamily="18" charset="0"/>
                            </a:rPr>
                            <m:t> </m:t>
                          </m:r>
                          <m:r>
                            <m:rPr>
                              <m:nor/>
                            </m:rPr>
                            <a:rPr lang="en-US" sz="1600" dirty="0" smtClean="0">
                              <a:solidFill>
                                <a:schemeClr val="tx2">
                                  <a:lumMod val="50000"/>
                                  <a:lumOff val="50000"/>
                                </a:schemeClr>
                              </a:solidFill>
                              <a:latin typeface="Cambria" panose="02040503050406030204" pitchFamily="18" charset="0"/>
                              <a:ea typeface="Cambria" panose="02040503050406030204" pitchFamily="18" charset="0"/>
                            </a:rPr>
                            <m:t>smallest</m:t>
                          </m:r>
                          <m:r>
                            <m:rPr>
                              <m:nor/>
                            </m:rPr>
                            <a:rPr lang="en-US" sz="1600" dirty="0" smtClean="0">
                              <a:solidFill>
                                <a:schemeClr val="tx2">
                                  <a:lumMod val="50000"/>
                                  <a:lumOff val="50000"/>
                                </a:schemeClr>
                              </a:solidFill>
                              <a:latin typeface="Cambria" panose="02040503050406030204" pitchFamily="18" charset="0"/>
                              <a:ea typeface="Cambria" panose="02040503050406030204" pitchFamily="18" charset="0"/>
                            </a:rPr>
                            <m:t> </m:t>
                          </m:r>
                          <m:r>
                            <m:rPr>
                              <m:nor/>
                            </m:rPr>
                            <a:rPr lang="en-US" sz="1600" dirty="0" smtClean="0">
                              <a:solidFill>
                                <a:schemeClr val="tx2">
                                  <a:lumMod val="50000"/>
                                  <a:lumOff val="50000"/>
                                </a:schemeClr>
                              </a:solidFill>
                              <a:latin typeface="Cambria" panose="02040503050406030204" pitchFamily="18" charset="0"/>
                              <a:ea typeface="Cambria" panose="02040503050406030204" pitchFamily="18" charset="0"/>
                            </a:rPr>
                            <m:t>hit</m:t>
                          </m:r>
                          <m:r>
                            <m:rPr>
                              <m:nor/>
                            </m:rPr>
                            <a:rPr lang="en-US" sz="1600" dirty="0" smtClean="0">
                              <a:solidFill>
                                <a:schemeClr val="tx2">
                                  <a:lumMod val="50000"/>
                                  <a:lumOff val="50000"/>
                                </a:schemeClr>
                              </a:solidFill>
                              <a:latin typeface="Cambria" panose="02040503050406030204" pitchFamily="18" charset="0"/>
                              <a:ea typeface="Cambria" panose="02040503050406030204" pitchFamily="18" charset="0"/>
                            </a:rPr>
                            <m:t> </m:t>
                          </m:r>
                          <m:r>
                            <m:rPr>
                              <m:nor/>
                            </m:rPr>
                            <a:rPr lang="en-US" sz="1600" dirty="0">
                              <a:latin typeface="Cambria" panose="02040503050406030204" pitchFamily="18" charset="0"/>
                              <a:ea typeface="Cambria" panose="02040503050406030204" pitchFamily="18" charset="0"/>
                            </a:rPr>
                            <m:t>and</m:t>
                          </m:r>
                          <m:r>
                            <m:rPr>
                              <m:nor/>
                            </m:rPr>
                            <a:rPr lang="en-US" sz="1600" dirty="0">
                              <a:latin typeface="Cambria" panose="02040503050406030204" pitchFamily="18" charset="0"/>
                              <a:ea typeface="Cambria" panose="02040503050406030204" pitchFamily="18" charset="0"/>
                            </a:rPr>
                            <m:t> </m:t>
                          </m:r>
                          <m:r>
                            <m:rPr>
                              <m:nor/>
                            </m:rPr>
                            <a:rPr lang="en-US" sz="1600" dirty="0" smtClean="0">
                              <a:solidFill>
                                <a:srgbClr val="669900"/>
                              </a:solidFill>
                              <a:latin typeface="Cambria" panose="02040503050406030204" pitchFamily="18" charset="0"/>
                              <a:ea typeface="Cambria" panose="02040503050406030204" pitchFamily="18" charset="0"/>
                            </a:rPr>
                            <m:t>largest</m:t>
                          </m:r>
                          <m:r>
                            <m:rPr>
                              <m:nor/>
                            </m:rPr>
                            <a:rPr lang="en-US" sz="1600" dirty="0" smtClean="0">
                              <a:solidFill>
                                <a:srgbClr val="669900"/>
                              </a:solidFill>
                              <a:latin typeface="Cambria" panose="02040503050406030204" pitchFamily="18" charset="0"/>
                              <a:ea typeface="Cambria" panose="02040503050406030204" pitchFamily="18" charset="0"/>
                            </a:rPr>
                            <m:t> </m:t>
                          </m:r>
                          <m:r>
                            <m:rPr>
                              <m:nor/>
                            </m:rPr>
                            <a:rPr lang="en-US" sz="1600" dirty="0" smtClean="0">
                              <a:solidFill>
                                <a:srgbClr val="669900"/>
                              </a:solidFill>
                              <a:latin typeface="Cambria" panose="02040503050406030204" pitchFamily="18" charset="0"/>
                              <a:ea typeface="Cambria" panose="02040503050406030204" pitchFamily="18" charset="0"/>
                            </a:rPr>
                            <m:t>miss</m:t>
                          </m:r>
                          <m:r>
                            <m:rPr>
                              <m:nor/>
                            </m:rPr>
                            <a:rPr lang="en-US" sz="1600" dirty="0">
                              <a:latin typeface="Cambria" panose="02040503050406030204" pitchFamily="18" charset="0"/>
                              <a:ea typeface="Cambria" panose="02040503050406030204" pitchFamily="18" charset="0"/>
                            </a:rPr>
                            <m:t>)</m:t>
                          </m:r>
                        </m:num>
                        <m:den>
                          <m:r>
                            <m:rPr>
                              <m:nor/>
                            </m:rPr>
                            <a:rPr lang="en-US" sz="1600" smtClean="0">
                              <a:solidFill>
                                <a:schemeClr val="accent4">
                                  <a:lumMod val="75000"/>
                                </a:schemeClr>
                              </a:solidFill>
                              <a:latin typeface="Cambria" panose="02040503050406030204" pitchFamily="18" charset="0"/>
                              <a:ea typeface="Cambria" panose="02040503050406030204" pitchFamily="18" charset="0"/>
                            </a:rPr>
                            <m:t>Total</m:t>
                          </m:r>
                          <m:r>
                            <m:rPr>
                              <m:nor/>
                            </m:rPr>
                            <a:rPr lang="en-US" sz="1600" smtClean="0">
                              <a:solidFill>
                                <a:schemeClr val="accent4">
                                  <a:lumMod val="75000"/>
                                </a:schemeClr>
                              </a:solidFill>
                              <a:latin typeface="Cambria" panose="02040503050406030204" pitchFamily="18" charset="0"/>
                              <a:ea typeface="Cambria" panose="02040503050406030204" pitchFamily="18" charset="0"/>
                            </a:rPr>
                            <m:t> </m:t>
                          </m:r>
                          <m:r>
                            <m:rPr>
                              <m:nor/>
                            </m:rPr>
                            <a:rPr lang="en-US" sz="1600" smtClean="0">
                              <a:solidFill>
                                <a:schemeClr val="accent4">
                                  <a:lumMod val="75000"/>
                                </a:schemeClr>
                              </a:solidFill>
                              <a:latin typeface="Cambria" panose="02040503050406030204" pitchFamily="18" charset="0"/>
                              <a:ea typeface="Cambria" panose="02040503050406030204" pitchFamily="18" charset="0"/>
                            </a:rPr>
                            <m:t>Number</m:t>
                          </m:r>
                          <m:r>
                            <m:rPr>
                              <m:nor/>
                            </m:rPr>
                            <a:rPr lang="en-US" sz="1600" smtClean="0">
                              <a:solidFill>
                                <a:schemeClr val="accent4">
                                  <a:lumMod val="75000"/>
                                </a:schemeClr>
                              </a:solidFill>
                              <a:latin typeface="Cambria" panose="02040503050406030204" pitchFamily="18" charset="0"/>
                              <a:ea typeface="Cambria" panose="02040503050406030204" pitchFamily="18" charset="0"/>
                            </a:rPr>
                            <m:t> </m:t>
                          </m:r>
                          <m:r>
                            <m:rPr>
                              <m:nor/>
                            </m:rPr>
                            <a:rPr lang="en-US" sz="1600" smtClean="0">
                              <a:solidFill>
                                <a:schemeClr val="accent4">
                                  <a:lumMod val="75000"/>
                                </a:schemeClr>
                              </a:solidFill>
                              <a:latin typeface="Cambria" panose="02040503050406030204" pitchFamily="18" charset="0"/>
                              <a:ea typeface="Cambria" panose="02040503050406030204" pitchFamily="18" charset="0"/>
                            </a:rPr>
                            <m:t>of</m:t>
                          </m:r>
                          <m:r>
                            <m:rPr>
                              <m:nor/>
                            </m:rPr>
                            <a:rPr lang="en-US" sz="1600" smtClean="0">
                              <a:solidFill>
                                <a:schemeClr val="accent4">
                                  <a:lumMod val="75000"/>
                                </a:schemeClr>
                              </a:solidFill>
                              <a:latin typeface="Cambria" panose="02040503050406030204" pitchFamily="18" charset="0"/>
                              <a:ea typeface="Cambria" panose="02040503050406030204" pitchFamily="18" charset="0"/>
                            </a:rPr>
                            <m:t> </m:t>
                          </m:r>
                          <m:r>
                            <m:rPr>
                              <m:nor/>
                            </m:rPr>
                            <a:rPr lang="en-US" sz="1600" smtClean="0">
                              <a:solidFill>
                                <a:schemeClr val="accent4">
                                  <a:lumMod val="75000"/>
                                </a:schemeClr>
                              </a:solidFill>
                              <a:latin typeface="Cambria" panose="02040503050406030204" pitchFamily="18" charset="0"/>
                              <a:ea typeface="Cambria" panose="02040503050406030204" pitchFamily="18" charset="0"/>
                            </a:rPr>
                            <m:t>Points</m:t>
                          </m:r>
                        </m:den>
                      </m:f>
                    </m:oMath>
                  </m:oMathPara>
                </a14:m>
                <a:endParaRPr lang="en-US" dirty="0">
                  <a:latin typeface="Cambria" panose="02040503050406030204" pitchFamily="18" charset="0"/>
                  <a:ea typeface="Cambria" panose="02040503050406030204" pitchFamily="18" charset="0"/>
                </a:endParaRPr>
              </a:p>
            </p:txBody>
          </p:sp>
        </mc:Choice>
        <mc:Fallback xmlns="">
          <p:sp>
            <p:nvSpPr>
              <p:cNvPr id="32" name="Rectangle 31"/>
              <p:cNvSpPr>
                <a:spLocks noRot="1" noChangeAspect="1" noMove="1" noResize="1" noEditPoints="1" noAdjustHandles="1" noChangeArrowheads="1" noChangeShapeType="1" noTextEdit="1"/>
              </p:cNvSpPr>
              <p:nvPr/>
            </p:nvSpPr>
            <p:spPr>
              <a:xfrm>
                <a:off x="5060242" y="3478687"/>
                <a:ext cx="7017458" cy="560474"/>
              </a:xfrm>
              <a:prstGeom prst="rect">
                <a:avLst/>
              </a:prstGeom>
              <a:blipFill>
                <a:blip r:embed="rId9"/>
                <a:stretch>
                  <a:fillRect/>
                </a:stretch>
              </a:blipFill>
            </p:spPr>
            <p:txBody>
              <a:bodyPr/>
              <a:lstStyle/>
              <a:p>
                <a:r>
                  <a:rPr lang="en-US">
                    <a:noFill/>
                  </a:rPr>
                  <a:t> </a:t>
                </a:r>
              </a:p>
            </p:txBody>
          </p:sp>
        </mc:Fallback>
      </mc:AlternateContent>
      <p:cxnSp>
        <p:nvCxnSpPr>
          <p:cNvPr id="4" name="Straight Connector 3"/>
          <p:cNvCxnSpPr/>
          <p:nvPr/>
        </p:nvCxnSpPr>
        <p:spPr>
          <a:xfrm flipH="1">
            <a:off x="76200" y="5067300"/>
            <a:ext cx="120777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76200" y="5781675"/>
            <a:ext cx="1207770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80370" y="5236715"/>
            <a:ext cx="1478290" cy="369332"/>
          </a:xfrm>
          <a:prstGeom prst="rect">
            <a:avLst/>
          </a:prstGeom>
          <a:solidFill>
            <a:srgbClr val="FFFF00"/>
          </a:solidFill>
        </p:spPr>
        <p:txBody>
          <a:bodyPr wrap="none" rtlCol="0">
            <a:spAutoFit/>
          </a:bodyPr>
          <a:lstStyle/>
          <a:p>
            <a:r>
              <a:rPr lang="en-US" b="1" dirty="0">
                <a:solidFill>
                  <a:srgbClr val="FF0000"/>
                </a:solidFill>
              </a:rPr>
              <a:t>NEW!</a:t>
            </a:r>
            <a:r>
              <a:rPr lang="en-US" b="1" dirty="0"/>
              <a:t> </a:t>
            </a:r>
            <a:r>
              <a:rPr lang="en-US" dirty="0"/>
              <a:t>Models</a:t>
            </a:r>
          </a:p>
        </p:txBody>
      </p:sp>
      <p:sp>
        <p:nvSpPr>
          <p:cNvPr id="18" name="TextBox 17"/>
          <p:cNvSpPr txBox="1"/>
          <p:nvPr/>
        </p:nvSpPr>
        <p:spPr>
          <a:xfrm>
            <a:off x="180370" y="5856571"/>
            <a:ext cx="2705356" cy="369332"/>
          </a:xfrm>
          <a:prstGeom prst="rect">
            <a:avLst/>
          </a:prstGeom>
          <a:solidFill>
            <a:srgbClr val="FFFF00"/>
          </a:solidFill>
        </p:spPr>
        <p:txBody>
          <a:bodyPr wrap="none" rtlCol="0">
            <a:spAutoFit/>
          </a:bodyPr>
          <a:lstStyle/>
          <a:p>
            <a:r>
              <a:rPr lang="en-US" b="1" dirty="0">
                <a:solidFill>
                  <a:srgbClr val="FF0000"/>
                </a:solidFill>
              </a:rPr>
              <a:t>NEW!</a:t>
            </a:r>
            <a:r>
              <a:rPr lang="en-US" b="1" dirty="0"/>
              <a:t> </a:t>
            </a:r>
            <a:r>
              <a:rPr lang="en-US" dirty="0"/>
              <a:t>Confidence Intervals</a:t>
            </a:r>
          </a:p>
        </p:txBody>
      </p:sp>
      <p:sp>
        <p:nvSpPr>
          <p:cNvPr id="6" name="TextBox 5"/>
          <p:cNvSpPr txBox="1"/>
          <p:nvPr/>
        </p:nvSpPr>
        <p:spPr>
          <a:xfrm>
            <a:off x="2906204" y="5239822"/>
            <a:ext cx="1667444" cy="369332"/>
          </a:xfrm>
          <a:prstGeom prst="rect">
            <a:avLst/>
          </a:prstGeom>
          <a:noFill/>
        </p:spPr>
        <p:txBody>
          <a:bodyPr wrap="none" rtlCol="0">
            <a:spAutoFit/>
          </a:bodyPr>
          <a:lstStyle/>
          <a:p>
            <a:r>
              <a:rPr lang="en-US" dirty="0">
                <a:solidFill>
                  <a:srgbClr val="FF0000"/>
                </a:solidFill>
                <a:latin typeface="Bahnschrift Light Condensed" panose="020B0502040204020203" pitchFamily="34" charset="0"/>
              </a:rPr>
              <a:t>Logistic Regression</a:t>
            </a:r>
          </a:p>
        </p:txBody>
      </p:sp>
      <p:sp>
        <p:nvSpPr>
          <p:cNvPr id="21" name="TextBox 20"/>
          <p:cNvSpPr txBox="1"/>
          <p:nvPr/>
        </p:nvSpPr>
        <p:spPr>
          <a:xfrm>
            <a:off x="4941045" y="5239822"/>
            <a:ext cx="2238113" cy="369332"/>
          </a:xfrm>
          <a:prstGeom prst="rect">
            <a:avLst/>
          </a:prstGeom>
          <a:noFill/>
        </p:spPr>
        <p:txBody>
          <a:bodyPr wrap="none" rtlCol="0">
            <a:spAutoFit/>
          </a:bodyPr>
          <a:lstStyle/>
          <a:p>
            <a:r>
              <a:rPr lang="en-US" dirty="0">
                <a:solidFill>
                  <a:srgbClr val="0000FF"/>
                </a:solidFill>
                <a:latin typeface="Bahnschrift Light Condensed" panose="020B0502040204020203" pitchFamily="34" charset="0"/>
              </a:rPr>
              <a:t>Firth’s Bias Adjusted Model</a:t>
            </a:r>
          </a:p>
        </p:txBody>
      </p:sp>
      <p:sp>
        <p:nvSpPr>
          <p:cNvPr id="22" name="TextBox 21"/>
          <p:cNvSpPr txBox="1"/>
          <p:nvPr/>
        </p:nvSpPr>
        <p:spPr>
          <a:xfrm>
            <a:off x="7546555" y="5239822"/>
            <a:ext cx="931665" cy="369332"/>
          </a:xfrm>
          <a:prstGeom prst="rect">
            <a:avLst/>
          </a:prstGeom>
          <a:noFill/>
        </p:spPr>
        <p:txBody>
          <a:bodyPr wrap="none" rtlCol="0">
            <a:spAutoFit/>
          </a:bodyPr>
          <a:lstStyle/>
          <a:p>
            <a:r>
              <a:rPr lang="en-US" dirty="0">
                <a:solidFill>
                  <a:schemeClr val="bg2">
                    <a:lumMod val="50000"/>
                  </a:schemeClr>
                </a:solidFill>
                <a:latin typeface="Bahnschrift Light Condensed" panose="020B0502040204020203" pitchFamily="34" charset="0"/>
              </a:rPr>
              <a:t>The Lasso</a:t>
            </a:r>
          </a:p>
        </p:txBody>
      </p:sp>
      <p:sp>
        <p:nvSpPr>
          <p:cNvPr id="23" name="TextBox 22"/>
          <p:cNvSpPr txBox="1"/>
          <p:nvPr/>
        </p:nvSpPr>
        <p:spPr>
          <a:xfrm>
            <a:off x="8845616" y="5239822"/>
            <a:ext cx="3005951" cy="369332"/>
          </a:xfrm>
          <a:prstGeom prst="rect">
            <a:avLst/>
          </a:prstGeom>
          <a:noFill/>
        </p:spPr>
        <p:txBody>
          <a:bodyPr wrap="none" rtlCol="0">
            <a:spAutoFit/>
          </a:bodyPr>
          <a:lstStyle/>
          <a:p>
            <a:r>
              <a:rPr lang="en-US" dirty="0">
                <a:solidFill>
                  <a:srgbClr val="7030A0"/>
                </a:solidFill>
                <a:latin typeface="Bahnschrift Light Condensed" panose="020B0502040204020203" pitchFamily="34" charset="0"/>
              </a:rPr>
              <a:t>Nonparametric Ranked Set Sampling</a:t>
            </a:r>
          </a:p>
        </p:txBody>
      </p:sp>
      <p:sp>
        <p:nvSpPr>
          <p:cNvPr id="24" name="TextBox 23"/>
          <p:cNvSpPr txBox="1"/>
          <p:nvPr/>
        </p:nvSpPr>
        <p:spPr>
          <a:xfrm>
            <a:off x="3011338" y="5851297"/>
            <a:ext cx="1305165" cy="369332"/>
          </a:xfrm>
          <a:prstGeom prst="rect">
            <a:avLst/>
          </a:prstGeom>
          <a:noFill/>
        </p:spPr>
        <p:txBody>
          <a:bodyPr wrap="none" rtlCol="0">
            <a:spAutoFit/>
          </a:bodyPr>
          <a:lstStyle/>
          <a:p>
            <a:r>
              <a:rPr lang="en-US" dirty="0">
                <a:solidFill>
                  <a:srgbClr val="FF0000"/>
                </a:solidFill>
                <a:latin typeface="Bahnschrift Light Condensed" panose="020B0502040204020203" pitchFamily="34" charset="0"/>
              </a:rPr>
              <a:t>Standard Wald</a:t>
            </a:r>
          </a:p>
        </p:txBody>
      </p:sp>
      <p:sp>
        <p:nvSpPr>
          <p:cNvPr id="25" name="TextBox 24"/>
          <p:cNvSpPr txBox="1"/>
          <p:nvPr/>
        </p:nvSpPr>
        <p:spPr>
          <a:xfrm>
            <a:off x="4848521" y="5851297"/>
            <a:ext cx="1244251" cy="369332"/>
          </a:xfrm>
          <a:prstGeom prst="rect">
            <a:avLst/>
          </a:prstGeom>
          <a:noFill/>
        </p:spPr>
        <p:txBody>
          <a:bodyPr wrap="none" rtlCol="0">
            <a:spAutoFit/>
          </a:bodyPr>
          <a:lstStyle/>
          <a:p>
            <a:r>
              <a:rPr lang="en-US" dirty="0">
                <a:solidFill>
                  <a:srgbClr val="663300"/>
                </a:solidFill>
                <a:latin typeface="Bahnschrift Light Condensed" panose="020B0502040204020203" pitchFamily="34" charset="0"/>
              </a:rPr>
              <a:t>Modified Wald</a:t>
            </a:r>
          </a:p>
        </p:txBody>
      </p:sp>
      <p:sp>
        <p:nvSpPr>
          <p:cNvPr id="33" name="TextBox 32"/>
          <p:cNvSpPr txBox="1"/>
          <p:nvPr/>
        </p:nvSpPr>
        <p:spPr>
          <a:xfrm>
            <a:off x="9115999" y="5851297"/>
            <a:ext cx="2664512" cy="369332"/>
          </a:xfrm>
          <a:prstGeom prst="rect">
            <a:avLst/>
          </a:prstGeom>
          <a:noFill/>
        </p:spPr>
        <p:txBody>
          <a:bodyPr wrap="none" rtlCol="0">
            <a:spAutoFit/>
          </a:bodyPr>
          <a:lstStyle/>
          <a:p>
            <a:r>
              <a:rPr lang="en-US" dirty="0">
                <a:solidFill>
                  <a:schemeClr val="accent1">
                    <a:lumMod val="60000"/>
                    <a:lumOff val="40000"/>
                  </a:schemeClr>
                </a:solidFill>
                <a:latin typeface="Bahnschrift Light Condensed" panose="020B0502040204020203" pitchFamily="34" charset="0"/>
              </a:rPr>
              <a:t>Modified Profile Likelihood Ratio</a:t>
            </a:r>
          </a:p>
        </p:txBody>
      </p:sp>
      <p:sp>
        <p:nvSpPr>
          <p:cNvPr id="34" name="TextBox 33"/>
          <p:cNvSpPr txBox="1"/>
          <p:nvPr/>
        </p:nvSpPr>
        <p:spPr>
          <a:xfrm>
            <a:off x="6624790" y="5851297"/>
            <a:ext cx="1959191" cy="369332"/>
          </a:xfrm>
          <a:prstGeom prst="rect">
            <a:avLst/>
          </a:prstGeom>
          <a:noFill/>
        </p:spPr>
        <p:txBody>
          <a:bodyPr wrap="none" rtlCol="0">
            <a:spAutoFit/>
          </a:bodyPr>
          <a:lstStyle/>
          <a:p>
            <a:r>
              <a:rPr lang="en-US" dirty="0">
                <a:solidFill>
                  <a:srgbClr val="A12CA4"/>
                </a:solidFill>
                <a:latin typeface="Bahnschrift Light Condensed" panose="020B0502040204020203" pitchFamily="34" charset="0"/>
              </a:rPr>
              <a:t>Profile Likelihood Ratio</a:t>
            </a:r>
          </a:p>
        </p:txBody>
      </p:sp>
    </p:spTree>
    <p:extLst>
      <p:ext uri="{BB962C8B-B14F-4D97-AF65-F5344CB8AC3E}">
        <p14:creationId xmlns:p14="http://schemas.microsoft.com/office/powerpoint/2010/main" val="38385064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Confidence interval width is related to sample size and can cause over-conservatism</a:t>
            </a:r>
          </a:p>
        </p:txBody>
      </p:sp>
      <p:pic>
        <p:nvPicPr>
          <p:cNvPr id="5" name="Picture 4" descr="Chart, line chart&#10;&#10;Description automatically generated">
            <a:extLst>
              <a:ext uri="{FF2B5EF4-FFF2-40B4-BE49-F238E27FC236}">
                <a16:creationId xmlns:a16="http://schemas.microsoft.com/office/drawing/2014/main" id="{C108032F-AF12-4F92-B64A-95300202A4AD}"/>
              </a:ext>
            </a:extLst>
          </p:cNvPr>
          <p:cNvPicPr>
            <a:picLocks noChangeAspect="1"/>
          </p:cNvPicPr>
          <p:nvPr/>
        </p:nvPicPr>
        <p:blipFill rotWithShape="1">
          <a:blip r:embed="rId3"/>
          <a:srcRect l="50141" t="49164" r="-92" b="8545"/>
          <a:stretch/>
        </p:blipFill>
        <p:spPr>
          <a:xfrm>
            <a:off x="1493764" y="3400772"/>
            <a:ext cx="4375188" cy="2286000"/>
          </a:xfrm>
          <a:prstGeom prst="rect">
            <a:avLst/>
          </a:prstGeom>
        </p:spPr>
      </p:pic>
      <p:pic>
        <p:nvPicPr>
          <p:cNvPr id="6" name="Picture 5" descr="Graphical user interface, chart, line chart&#10;&#10;Description automatically generated">
            <a:extLst>
              <a:ext uri="{FF2B5EF4-FFF2-40B4-BE49-F238E27FC236}">
                <a16:creationId xmlns:a16="http://schemas.microsoft.com/office/drawing/2014/main" id="{C3C53D2E-9191-4B6F-8C02-680762AB9B82}"/>
              </a:ext>
            </a:extLst>
          </p:cNvPr>
          <p:cNvPicPr>
            <a:picLocks noChangeAspect="1"/>
          </p:cNvPicPr>
          <p:nvPr/>
        </p:nvPicPr>
        <p:blipFill rotWithShape="1">
          <a:blip r:embed="rId4"/>
          <a:srcRect l="50051" t="50159" b="8423"/>
          <a:stretch/>
        </p:blipFill>
        <p:spPr>
          <a:xfrm>
            <a:off x="6527800" y="3400772"/>
            <a:ext cx="4467055" cy="2286000"/>
          </a:xfrm>
          <a:prstGeom prst="rect">
            <a:avLst/>
          </a:prstGeom>
        </p:spPr>
      </p:pic>
      <p:pic>
        <p:nvPicPr>
          <p:cNvPr id="7" name="Picture 6"/>
          <p:cNvPicPr>
            <a:picLocks noChangeAspect="1"/>
          </p:cNvPicPr>
          <p:nvPr/>
        </p:nvPicPr>
        <p:blipFill>
          <a:blip r:embed="rId5"/>
          <a:stretch>
            <a:fillRect/>
          </a:stretch>
        </p:blipFill>
        <p:spPr>
          <a:xfrm>
            <a:off x="3159715" y="1704735"/>
            <a:ext cx="5981493" cy="632065"/>
          </a:xfrm>
          <a:prstGeom prst="rect">
            <a:avLst/>
          </a:prstGeom>
          <a:ln>
            <a:solidFill>
              <a:schemeClr val="accent1"/>
            </a:solidFill>
          </a:ln>
        </p:spPr>
      </p:pic>
      <p:sp>
        <p:nvSpPr>
          <p:cNvPr id="8" name="TextBox 7"/>
          <p:cNvSpPr txBox="1"/>
          <p:nvPr/>
        </p:nvSpPr>
        <p:spPr>
          <a:xfrm>
            <a:off x="3452378" y="3049075"/>
            <a:ext cx="848309" cy="461665"/>
          </a:xfrm>
          <a:prstGeom prst="rect">
            <a:avLst/>
          </a:prstGeom>
          <a:noFill/>
        </p:spPr>
        <p:txBody>
          <a:bodyPr wrap="none" rtlCol="0">
            <a:spAutoFit/>
          </a:bodyPr>
          <a:lstStyle/>
          <a:p>
            <a:r>
              <a:rPr lang="en-US" sz="2400" dirty="0"/>
              <a:t>N=35</a:t>
            </a:r>
          </a:p>
        </p:txBody>
      </p:sp>
      <p:sp>
        <p:nvSpPr>
          <p:cNvPr id="9" name="TextBox 8"/>
          <p:cNvSpPr txBox="1"/>
          <p:nvPr/>
        </p:nvSpPr>
        <p:spPr>
          <a:xfrm>
            <a:off x="8319795" y="3049075"/>
            <a:ext cx="1003801" cy="461665"/>
          </a:xfrm>
          <a:prstGeom prst="rect">
            <a:avLst/>
          </a:prstGeom>
          <a:noFill/>
        </p:spPr>
        <p:txBody>
          <a:bodyPr wrap="none" rtlCol="0">
            <a:spAutoFit/>
          </a:bodyPr>
          <a:lstStyle/>
          <a:p>
            <a:r>
              <a:rPr lang="en-US" sz="2400" dirty="0"/>
              <a:t>N=120</a:t>
            </a:r>
          </a:p>
        </p:txBody>
      </p:sp>
      <p:sp>
        <p:nvSpPr>
          <p:cNvPr id="10" name="TextBox 9">
            <a:extLst>
              <a:ext uri="{FF2B5EF4-FFF2-40B4-BE49-F238E27FC236}">
                <a16:creationId xmlns:a16="http://schemas.microsoft.com/office/drawing/2014/main" id="{E0D64C37-B031-4E6C-819F-06CC620F29E6}"/>
              </a:ext>
            </a:extLst>
          </p:cNvPr>
          <p:cNvSpPr txBox="1"/>
          <p:nvPr/>
        </p:nvSpPr>
        <p:spPr>
          <a:xfrm>
            <a:off x="3887064" y="5514015"/>
            <a:ext cx="316967" cy="213450"/>
          </a:xfrm>
          <a:prstGeom prst="rect">
            <a:avLst/>
          </a:prstGeom>
          <a:noFill/>
        </p:spPr>
        <p:txBody>
          <a:bodyPr wrap="none" rtlCol="0">
            <a:spAutoFit/>
          </a:bodyPr>
          <a:lstStyle/>
          <a:p>
            <a:r>
              <a:rPr lang="en-US" dirty="0">
                <a:solidFill>
                  <a:srgbClr val="FF0000"/>
                </a:solidFill>
              </a:rPr>
              <a:t>a</a:t>
            </a:r>
            <a:r>
              <a:rPr lang="en-US" baseline="-25000" dirty="0">
                <a:solidFill>
                  <a:srgbClr val="FF0000"/>
                </a:solidFill>
              </a:rPr>
              <a:t>90</a:t>
            </a:r>
            <a:endParaRPr lang="en-US" dirty="0">
              <a:solidFill>
                <a:srgbClr val="FF0000"/>
              </a:solidFill>
            </a:endParaRPr>
          </a:p>
        </p:txBody>
      </p:sp>
      <p:sp>
        <p:nvSpPr>
          <p:cNvPr id="11" name="TextBox 10">
            <a:extLst>
              <a:ext uri="{FF2B5EF4-FFF2-40B4-BE49-F238E27FC236}">
                <a16:creationId xmlns:a16="http://schemas.microsoft.com/office/drawing/2014/main" id="{C5F827EC-83CA-4C3B-BF52-E211D79011D0}"/>
              </a:ext>
            </a:extLst>
          </p:cNvPr>
          <p:cNvSpPr txBox="1"/>
          <p:nvPr/>
        </p:nvSpPr>
        <p:spPr>
          <a:xfrm>
            <a:off x="5364038" y="5514015"/>
            <a:ext cx="468599" cy="213450"/>
          </a:xfrm>
          <a:prstGeom prst="rect">
            <a:avLst/>
          </a:prstGeom>
          <a:noFill/>
        </p:spPr>
        <p:txBody>
          <a:bodyPr wrap="none" rtlCol="0">
            <a:spAutoFit/>
          </a:bodyPr>
          <a:lstStyle/>
          <a:p>
            <a:r>
              <a:rPr lang="en-US" dirty="0">
                <a:solidFill>
                  <a:schemeClr val="accent3">
                    <a:lumMod val="75000"/>
                  </a:schemeClr>
                </a:solidFill>
              </a:rPr>
              <a:t>a</a:t>
            </a:r>
            <a:r>
              <a:rPr lang="en-US" baseline="-25000" dirty="0">
                <a:solidFill>
                  <a:schemeClr val="accent3">
                    <a:lumMod val="75000"/>
                  </a:schemeClr>
                </a:solidFill>
              </a:rPr>
              <a:t>90/95</a:t>
            </a:r>
            <a:endParaRPr lang="en-US" dirty="0">
              <a:solidFill>
                <a:schemeClr val="accent3">
                  <a:lumMod val="75000"/>
                </a:schemeClr>
              </a:solidFill>
            </a:endParaRPr>
          </a:p>
        </p:txBody>
      </p:sp>
      <p:sp>
        <p:nvSpPr>
          <p:cNvPr id="12" name="TextBox 11">
            <a:extLst>
              <a:ext uri="{FF2B5EF4-FFF2-40B4-BE49-F238E27FC236}">
                <a16:creationId xmlns:a16="http://schemas.microsoft.com/office/drawing/2014/main" id="{E0D64C37-B031-4E6C-819F-06CC620F29E6}"/>
              </a:ext>
            </a:extLst>
          </p:cNvPr>
          <p:cNvSpPr txBox="1"/>
          <p:nvPr/>
        </p:nvSpPr>
        <p:spPr>
          <a:xfrm>
            <a:off x="8328435" y="5514015"/>
            <a:ext cx="316967" cy="213450"/>
          </a:xfrm>
          <a:prstGeom prst="rect">
            <a:avLst/>
          </a:prstGeom>
          <a:noFill/>
        </p:spPr>
        <p:txBody>
          <a:bodyPr wrap="none" rtlCol="0">
            <a:spAutoFit/>
          </a:bodyPr>
          <a:lstStyle/>
          <a:p>
            <a:r>
              <a:rPr lang="en-US" dirty="0">
                <a:solidFill>
                  <a:srgbClr val="FF0000"/>
                </a:solidFill>
              </a:rPr>
              <a:t>a</a:t>
            </a:r>
            <a:r>
              <a:rPr lang="en-US" baseline="-25000" dirty="0">
                <a:solidFill>
                  <a:srgbClr val="FF0000"/>
                </a:solidFill>
              </a:rPr>
              <a:t>90</a:t>
            </a:r>
            <a:endParaRPr lang="en-US" dirty="0">
              <a:solidFill>
                <a:srgbClr val="FF0000"/>
              </a:solidFill>
            </a:endParaRPr>
          </a:p>
        </p:txBody>
      </p:sp>
      <p:sp>
        <p:nvSpPr>
          <p:cNvPr id="13" name="TextBox 12">
            <a:extLst>
              <a:ext uri="{FF2B5EF4-FFF2-40B4-BE49-F238E27FC236}">
                <a16:creationId xmlns:a16="http://schemas.microsoft.com/office/drawing/2014/main" id="{C5F827EC-83CA-4C3B-BF52-E211D79011D0}"/>
              </a:ext>
            </a:extLst>
          </p:cNvPr>
          <p:cNvSpPr txBox="1"/>
          <p:nvPr/>
        </p:nvSpPr>
        <p:spPr>
          <a:xfrm>
            <a:off x="8672609" y="5514015"/>
            <a:ext cx="468599" cy="213450"/>
          </a:xfrm>
          <a:prstGeom prst="rect">
            <a:avLst/>
          </a:prstGeom>
          <a:noFill/>
        </p:spPr>
        <p:txBody>
          <a:bodyPr wrap="none" rtlCol="0">
            <a:spAutoFit/>
          </a:bodyPr>
          <a:lstStyle/>
          <a:p>
            <a:r>
              <a:rPr lang="en-US" dirty="0">
                <a:solidFill>
                  <a:schemeClr val="accent3">
                    <a:lumMod val="75000"/>
                  </a:schemeClr>
                </a:solidFill>
              </a:rPr>
              <a:t>a</a:t>
            </a:r>
            <a:r>
              <a:rPr lang="en-US" baseline="-25000" dirty="0">
                <a:solidFill>
                  <a:schemeClr val="accent3">
                    <a:lumMod val="75000"/>
                  </a:schemeClr>
                </a:solidFill>
              </a:rPr>
              <a:t>90/95</a:t>
            </a:r>
            <a:endParaRPr lang="en-US" dirty="0">
              <a:solidFill>
                <a:schemeClr val="accent3">
                  <a:lumMod val="75000"/>
                </a:schemeClr>
              </a:solidFill>
            </a:endParaRPr>
          </a:p>
        </p:txBody>
      </p:sp>
    </p:spTree>
    <p:extLst>
      <p:ext uri="{BB962C8B-B14F-4D97-AF65-F5344CB8AC3E}">
        <p14:creationId xmlns:p14="http://schemas.microsoft.com/office/powerpoint/2010/main" val="37804098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Confidence interval width is related to sample size and can cause over-conservatism</a:t>
            </a:r>
          </a:p>
        </p:txBody>
      </p:sp>
      <p:pic>
        <p:nvPicPr>
          <p:cNvPr id="7" name="Content Placeholder 6"/>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400300" y="2270125"/>
            <a:ext cx="5222875" cy="4114800"/>
          </a:xfrm>
        </p:spPr>
      </p:pic>
      <p:pic>
        <p:nvPicPr>
          <p:cNvPr id="8" name="Picture 7"/>
          <p:cNvPicPr>
            <a:picLocks noChangeAspect="1"/>
          </p:cNvPicPr>
          <p:nvPr/>
        </p:nvPicPr>
        <p:blipFill>
          <a:blip r:embed="rId3"/>
          <a:stretch>
            <a:fillRect/>
          </a:stretch>
        </p:blipFill>
        <p:spPr>
          <a:xfrm>
            <a:off x="3437799" y="1539635"/>
            <a:ext cx="4712809" cy="498003"/>
          </a:xfrm>
          <a:prstGeom prst="rect">
            <a:avLst/>
          </a:prstGeom>
        </p:spPr>
      </p:pic>
      <p:sp>
        <p:nvSpPr>
          <p:cNvPr id="3" name="Rectangle 2"/>
          <p:cNvSpPr/>
          <p:nvPr/>
        </p:nvSpPr>
        <p:spPr>
          <a:xfrm>
            <a:off x="243246" y="1623128"/>
            <a:ext cx="2228473" cy="646331"/>
          </a:xfrm>
          <a:prstGeom prst="rect">
            <a:avLst/>
          </a:prstGeom>
          <a:solidFill>
            <a:srgbClr val="C00000">
              <a:alpha val="11000"/>
            </a:srgbClr>
          </a:solidFill>
          <a:ln>
            <a:solidFill>
              <a:schemeClr val="tx1"/>
            </a:solidFill>
          </a:ln>
        </p:spPr>
        <p:txBody>
          <a:bodyPr wrap="square">
            <a:spAutoFit/>
          </a:bodyPr>
          <a:lstStyle/>
          <a:p>
            <a:pPr algn="ctr"/>
            <a:r>
              <a:rPr lang="en-US" dirty="0">
                <a:solidFill>
                  <a:srgbClr val="FF0000"/>
                </a:solidFill>
              </a:rPr>
              <a:t>Small sample →  over-conservative</a:t>
            </a:r>
          </a:p>
        </p:txBody>
      </p:sp>
      <p:grpSp>
        <p:nvGrpSpPr>
          <p:cNvPr id="32" name="Group 31"/>
          <p:cNvGrpSpPr/>
          <p:nvPr/>
        </p:nvGrpSpPr>
        <p:grpSpPr>
          <a:xfrm>
            <a:off x="2832072" y="3010140"/>
            <a:ext cx="3377040" cy="3027045"/>
            <a:chOff x="898742" y="2903451"/>
            <a:chExt cx="3377040" cy="3027045"/>
          </a:xfrm>
        </p:grpSpPr>
        <p:sp>
          <p:nvSpPr>
            <p:cNvPr id="13" name="Rectangle 12"/>
            <p:cNvSpPr/>
            <p:nvPr/>
          </p:nvSpPr>
          <p:spPr>
            <a:xfrm>
              <a:off x="898742" y="2912976"/>
              <a:ext cx="209550" cy="3017520"/>
            </a:xfrm>
            <a:prstGeom prst="rect">
              <a:avLst/>
            </a:prstGeom>
            <a:solidFill>
              <a:schemeClr val="accent4">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759167" y="2912976"/>
              <a:ext cx="209550" cy="3017520"/>
            </a:xfrm>
            <a:prstGeom prst="rect">
              <a:avLst/>
            </a:prstGeom>
            <a:solidFill>
              <a:schemeClr val="accent4">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619592" y="2912976"/>
              <a:ext cx="209550" cy="3017520"/>
            </a:xfrm>
            <a:prstGeom prst="rect">
              <a:avLst/>
            </a:prstGeom>
            <a:solidFill>
              <a:schemeClr val="accent4">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489542" y="2912976"/>
              <a:ext cx="209550" cy="3017520"/>
            </a:xfrm>
            <a:prstGeom prst="rect">
              <a:avLst/>
            </a:prstGeom>
            <a:solidFill>
              <a:schemeClr val="accent4">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280998" y="2903451"/>
              <a:ext cx="394459" cy="3017520"/>
            </a:xfrm>
            <a:prstGeom prst="rect">
              <a:avLst/>
            </a:prstGeom>
            <a:solidFill>
              <a:srgbClr val="92D05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133024" y="2903451"/>
              <a:ext cx="421908" cy="3017520"/>
            </a:xfrm>
            <a:prstGeom prst="rect">
              <a:avLst/>
            </a:prstGeom>
            <a:solidFill>
              <a:srgbClr val="92D05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031549" y="2903451"/>
              <a:ext cx="383808" cy="3017520"/>
            </a:xfrm>
            <a:prstGeom prst="rect">
              <a:avLst/>
            </a:prstGeom>
            <a:solidFill>
              <a:srgbClr val="92D05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891974" y="2903451"/>
              <a:ext cx="383808" cy="3017520"/>
            </a:xfrm>
            <a:prstGeom prst="rect">
              <a:avLst/>
            </a:prstGeom>
            <a:solidFill>
              <a:srgbClr val="92D05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p:cNvSpPr/>
          <p:nvPr/>
        </p:nvSpPr>
        <p:spPr>
          <a:xfrm>
            <a:off x="243245" y="2269459"/>
            <a:ext cx="2228473" cy="646331"/>
          </a:xfrm>
          <a:prstGeom prst="rect">
            <a:avLst/>
          </a:prstGeom>
          <a:solidFill>
            <a:srgbClr val="92D050">
              <a:alpha val="11000"/>
            </a:srgbClr>
          </a:solidFill>
          <a:ln>
            <a:solidFill>
              <a:schemeClr val="tx1"/>
            </a:solidFill>
          </a:ln>
        </p:spPr>
        <p:txBody>
          <a:bodyPr wrap="square">
            <a:spAutoFit/>
          </a:bodyPr>
          <a:lstStyle/>
          <a:p>
            <a:pPr algn="ctr"/>
            <a:r>
              <a:rPr lang="en-US" dirty="0">
                <a:solidFill>
                  <a:srgbClr val="00B050"/>
                </a:solidFill>
              </a:rPr>
              <a:t>Larger sample →  zero bias</a:t>
            </a:r>
          </a:p>
        </p:txBody>
      </p:sp>
      <p:grpSp>
        <p:nvGrpSpPr>
          <p:cNvPr id="31" name="Group 30"/>
          <p:cNvGrpSpPr/>
          <p:nvPr/>
        </p:nvGrpSpPr>
        <p:grpSpPr>
          <a:xfrm>
            <a:off x="6536930" y="2269459"/>
            <a:ext cx="5471679" cy="4008111"/>
            <a:chOff x="6489550" y="2246226"/>
            <a:chExt cx="5471679" cy="4008111"/>
          </a:xfrm>
        </p:grpSpPr>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9550" y="2246226"/>
              <a:ext cx="5471679" cy="4008111"/>
            </a:xfrm>
            <a:prstGeom prst="rect">
              <a:avLst/>
            </a:prstGeom>
          </p:spPr>
        </p:pic>
        <p:sp>
          <p:nvSpPr>
            <p:cNvPr id="23" name="Rectangle 22"/>
            <p:cNvSpPr/>
            <p:nvPr/>
          </p:nvSpPr>
          <p:spPr>
            <a:xfrm>
              <a:off x="6947117" y="3036801"/>
              <a:ext cx="209550" cy="2852928"/>
            </a:xfrm>
            <a:prstGeom prst="rect">
              <a:avLst/>
            </a:prstGeom>
            <a:solidFill>
              <a:schemeClr val="accent4">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836117" y="3036801"/>
              <a:ext cx="209550" cy="2852928"/>
            </a:xfrm>
            <a:prstGeom prst="rect">
              <a:avLst/>
            </a:prstGeom>
            <a:solidFill>
              <a:schemeClr val="accent4">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8725117" y="3036801"/>
              <a:ext cx="209550" cy="2852928"/>
            </a:xfrm>
            <a:prstGeom prst="rect">
              <a:avLst/>
            </a:prstGeom>
            <a:solidFill>
              <a:schemeClr val="accent4">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9623642" y="3036801"/>
              <a:ext cx="209550" cy="2852928"/>
            </a:xfrm>
            <a:prstGeom prst="rect">
              <a:avLst/>
            </a:prstGeom>
            <a:solidFill>
              <a:schemeClr val="accent4">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349975" y="3027276"/>
              <a:ext cx="411957" cy="2852928"/>
            </a:xfrm>
            <a:prstGeom prst="rect">
              <a:avLst/>
            </a:prstGeom>
            <a:solidFill>
              <a:srgbClr val="92D05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338927" y="3027276"/>
              <a:ext cx="312005" cy="2852928"/>
            </a:xfrm>
            <a:prstGeom prst="rect">
              <a:avLst/>
            </a:prstGeom>
            <a:solidFill>
              <a:srgbClr val="92D05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9227927" y="3027276"/>
              <a:ext cx="302480" cy="2852928"/>
            </a:xfrm>
            <a:prstGeom prst="rect">
              <a:avLst/>
            </a:prstGeom>
            <a:solidFill>
              <a:srgbClr val="92D05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0122910" y="3027276"/>
              <a:ext cx="286972" cy="2852928"/>
            </a:xfrm>
            <a:prstGeom prst="rect">
              <a:avLst/>
            </a:prstGeom>
            <a:solidFill>
              <a:srgbClr val="92D05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860716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some examples of a too-simple model?</a:t>
            </a:r>
          </a:p>
        </p:txBody>
      </p:sp>
      <p:sp>
        <p:nvSpPr>
          <p:cNvPr id="14" name="TextBox 13"/>
          <p:cNvSpPr txBox="1"/>
          <p:nvPr/>
        </p:nvSpPr>
        <p:spPr>
          <a:xfrm>
            <a:off x="2271186" y="1352277"/>
            <a:ext cx="1896288" cy="369332"/>
          </a:xfrm>
          <a:prstGeom prst="rect">
            <a:avLst/>
          </a:prstGeom>
          <a:noFill/>
        </p:spPr>
        <p:txBody>
          <a:bodyPr wrap="none" rtlCol="0">
            <a:spAutoFit/>
          </a:bodyPr>
          <a:lstStyle/>
          <a:p>
            <a:r>
              <a:rPr lang="en-US" dirty="0"/>
              <a:t>Flaw size is not 1D</a:t>
            </a:r>
          </a:p>
        </p:txBody>
      </p:sp>
      <p:pic>
        <p:nvPicPr>
          <p:cNvPr id="19" name="Picture 2" descr="https://lh3.googleusercontent.com/zr5pPOcf5ROUfSiRg2AKVNuzxWXlQ7V3SibFl_ns3bikJE3XslcGRquN1hRIZ2SvP_krGNXNvXJbz9xbxwniDp9koBADfcAKS8FZHXJd-Gh2ShYR-63UOXOs8m6NgkGMUAfcv8fFBJb-T7Ok6TdHRaU"/>
          <p:cNvPicPr>
            <a:picLocks noChangeAspect="1" noChangeArrowheads="1"/>
          </p:cNvPicPr>
          <p:nvPr/>
        </p:nvPicPr>
        <p:blipFill rotWithShape="1">
          <a:blip r:embed="rId3">
            <a:extLst>
              <a:ext uri="{28A0092B-C50C-407E-A947-70E740481C1C}">
                <a14:useLocalDpi xmlns:a14="http://schemas.microsoft.com/office/drawing/2010/main" val="0"/>
              </a:ext>
            </a:extLst>
          </a:blip>
          <a:srcRect b="38977"/>
          <a:stretch/>
        </p:blipFill>
        <p:spPr bwMode="auto">
          <a:xfrm>
            <a:off x="648798" y="1809249"/>
            <a:ext cx="5141064" cy="146304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5" name="TextBox 14"/>
              <p:cNvSpPr txBox="1"/>
              <p:nvPr/>
            </p:nvSpPr>
            <p:spPr>
              <a:xfrm>
                <a:off x="1870930" y="3704654"/>
                <a:ext cx="1673215" cy="399661"/>
              </a:xfrm>
              <a:prstGeom prst="rect">
                <a:avLst/>
              </a:prstGeom>
              <a:solidFill>
                <a:schemeClr val="tx2">
                  <a:lumMod val="10000"/>
                  <a:lumOff val="90000"/>
                </a:schemeClr>
              </a:solidFill>
              <a:ln>
                <a:solidFill>
                  <a:schemeClr val="accent1"/>
                </a:solidFill>
              </a:ln>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b="1" i="1" smtClean="0">
                              <a:solidFill>
                                <a:srgbClr val="FF0000"/>
                              </a:solidFill>
                              <a:latin typeface="Cambria Math" panose="02040503050406030204" pitchFamily="18" charset="0"/>
                              <a:cs typeface="Times New Roman" panose="02020603050405020304" pitchFamily="18" charset="0"/>
                            </a:rPr>
                          </m:ctrlPr>
                        </m:accPr>
                        <m:e>
                          <m:r>
                            <a:rPr lang="en-US" b="1" i="1" smtClean="0">
                              <a:solidFill>
                                <a:srgbClr val="FF0000"/>
                              </a:solidFill>
                              <a:latin typeface="Cambria Math" panose="02040503050406030204" pitchFamily="18" charset="0"/>
                              <a:cs typeface="Times New Roman" panose="02020603050405020304" pitchFamily="18" charset="0"/>
                            </a:rPr>
                            <m:t>𝒚</m:t>
                          </m:r>
                          <m:r>
                            <a:rPr lang="en-US" b="1" i="1" smtClean="0">
                              <a:solidFill>
                                <a:srgbClr val="FF0000"/>
                              </a:solidFill>
                              <a:latin typeface="Cambria Math" panose="02040503050406030204" pitchFamily="18" charset="0"/>
                              <a:cs typeface="Times New Roman" panose="02020603050405020304" pitchFamily="18" charset="0"/>
                            </a:rPr>
                            <m:t>′</m:t>
                          </m:r>
                        </m:e>
                      </m:acc>
                      <m:r>
                        <a:rPr lang="en-US" i="1">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ea typeface="Cambria Math" panose="02040503050406030204" pitchFamily="18" charset="0"/>
                            </a:rPr>
                          </m:ctrlPr>
                        </m:sSubPr>
                        <m:e>
                          <m:acc>
                            <m:accPr>
                              <m:chr m:val="̂"/>
                              <m:ctrlPr>
                                <a:rPr lang="en-US" b="0" i="1" smtClean="0">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rPr>
                                <m:t>β</m:t>
                              </m:r>
                            </m:e>
                          </m:acc>
                        </m:e>
                        <m:sub>
                          <m:r>
                            <a:rPr lang="en-US" i="1">
                              <a:latin typeface="Cambria Math" panose="02040503050406030204" pitchFamily="18" charset="0"/>
                              <a:ea typeface="Cambria Math" panose="02040503050406030204" pitchFamily="18" charset="0"/>
                            </a:rPr>
                            <m:t>0</m:t>
                          </m:r>
                        </m:sub>
                      </m:sSub>
                      <m:r>
                        <a:rPr lang="en-US" i="1">
                          <a:latin typeface="Cambria Math" panose="02040503050406030204" pitchFamily="18" charset="0"/>
                          <a:ea typeface="Cambria Math" panose="02040503050406030204" pitchFamily="18" charset="0"/>
                        </a:rPr>
                        <m:t>+</m:t>
                      </m:r>
                      <m:sSub>
                        <m:sSubPr>
                          <m:ctrlPr>
                            <a:rPr lang="en-US" b="1" i="1" smtClean="0">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rPr>
                                <m:t>β</m:t>
                              </m:r>
                            </m:e>
                          </m:acc>
                        </m:e>
                        <m:sub>
                          <m:r>
                            <a:rPr lang="en-US" b="0" i="1" smtClean="0">
                              <a:latin typeface="Cambria Math" panose="02040503050406030204" pitchFamily="18" charset="0"/>
                              <a:ea typeface="Cambria Math" panose="02040503050406030204" pitchFamily="18" charset="0"/>
                            </a:rPr>
                            <m:t>1</m:t>
                          </m:r>
                        </m:sub>
                      </m:sSub>
                      <m:r>
                        <a:rPr lang="en-US" b="1" i="1" smtClean="0">
                          <a:solidFill>
                            <a:srgbClr val="004B8D"/>
                          </a:solidFill>
                          <a:latin typeface="Cambria Math" panose="02040503050406030204" pitchFamily="18" charset="0"/>
                          <a:ea typeface="Cambria Math" panose="02040503050406030204" pitchFamily="18" charset="0"/>
                        </a:rPr>
                        <m:t>𝒙</m:t>
                      </m:r>
                    </m:oMath>
                  </m:oMathPara>
                </a14:m>
                <a:endParaRPr lang="en-US" b="1" i="1" dirty="0">
                  <a:latin typeface="Arial" panose="020B0604020202020204" pitchFamily="34" charset="0"/>
                  <a:ea typeface="Cambria Math" panose="02040503050406030204" pitchFamily="18" charset="0"/>
                  <a:cs typeface="Arial" panose="020B0604020202020204"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870930" y="3704654"/>
                <a:ext cx="1673215" cy="399661"/>
              </a:xfrm>
              <a:prstGeom prst="rect">
                <a:avLst/>
              </a:prstGeom>
              <a:blipFill>
                <a:blip r:embed="rId4"/>
                <a:stretch>
                  <a:fillRect b="-13433"/>
                </a:stretch>
              </a:blipFill>
              <a:ln>
                <a:solidFill>
                  <a:schemeClr val="accent1"/>
                </a:solidFill>
              </a:ln>
            </p:spPr>
            <p:txBody>
              <a:bodyPr/>
              <a:lstStyle/>
              <a:p>
                <a:r>
                  <a:rPr lang="en-US">
                    <a:noFill/>
                  </a:rPr>
                  <a:t> </a:t>
                </a:r>
              </a:p>
            </p:txBody>
          </p:sp>
        </mc:Fallback>
      </mc:AlternateContent>
      <p:cxnSp>
        <p:nvCxnSpPr>
          <p:cNvPr id="8" name="Straight Arrow Connector 7"/>
          <p:cNvCxnSpPr/>
          <p:nvPr/>
        </p:nvCxnSpPr>
        <p:spPr>
          <a:xfrm flipV="1">
            <a:off x="2044557" y="4104316"/>
            <a:ext cx="0" cy="29198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4" name="Straight Arrow Connector 23"/>
          <p:cNvCxnSpPr/>
          <p:nvPr/>
        </p:nvCxnSpPr>
        <p:spPr>
          <a:xfrm flipV="1">
            <a:off x="3327113" y="4112880"/>
            <a:ext cx="0" cy="291980"/>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10" name="TextBox 9"/>
          <p:cNvSpPr txBox="1"/>
          <p:nvPr/>
        </p:nvSpPr>
        <p:spPr>
          <a:xfrm>
            <a:off x="1347295" y="4319310"/>
            <a:ext cx="1538370" cy="369332"/>
          </a:xfrm>
          <a:prstGeom prst="rect">
            <a:avLst/>
          </a:prstGeom>
          <a:noFill/>
        </p:spPr>
        <p:txBody>
          <a:bodyPr wrap="none" rtlCol="0">
            <a:spAutoFit/>
          </a:bodyPr>
          <a:lstStyle/>
          <a:p>
            <a:r>
              <a:rPr lang="en-US" dirty="0">
                <a:solidFill>
                  <a:srgbClr val="FF0000"/>
                </a:solidFill>
              </a:rPr>
              <a:t>NDE Response</a:t>
            </a:r>
          </a:p>
        </p:txBody>
      </p:sp>
      <p:sp>
        <p:nvSpPr>
          <p:cNvPr id="25" name="TextBox 24"/>
          <p:cNvSpPr txBox="1"/>
          <p:nvPr/>
        </p:nvSpPr>
        <p:spPr>
          <a:xfrm>
            <a:off x="3066277" y="4319310"/>
            <a:ext cx="1030667" cy="369332"/>
          </a:xfrm>
          <a:prstGeom prst="rect">
            <a:avLst/>
          </a:prstGeom>
          <a:noFill/>
        </p:spPr>
        <p:txBody>
          <a:bodyPr wrap="none" rtlCol="0">
            <a:spAutoFit/>
          </a:bodyPr>
          <a:lstStyle/>
          <a:p>
            <a:r>
              <a:rPr lang="en-US" dirty="0">
                <a:solidFill>
                  <a:schemeClr val="tx2">
                    <a:lumMod val="75000"/>
                    <a:lumOff val="25000"/>
                  </a:schemeClr>
                </a:solidFill>
              </a:rPr>
              <a:t>Flaw Size</a:t>
            </a:r>
          </a:p>
        </p:txBody>
      </p:sp>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l="26372" t="26789" r="29030" b="53235"/>
          <a:stretch/>
        </p:blipFill>
        <p:spPr>
          <a:xfrm>
            <a:off x="7277051" y="1457668"/>
            <a:ext cx="3348937" cy="1499938"/>
          </a:xfrm>
          <a:prstGeom prst="rect">
            <a:avLst/>
          </a:prstGeom>
          <a:ln>
            <a:noFill/>
          </a:ln>
          <a:effectLst>
            <a:softEdge rad="112500"/>
          </a:effectLst>
        </p:spPr>
      </p:pic>
      <p:pic>
        <p:nvPicPr>
          <p:cNvPr id="22" name="Picture 21"/>
          <p:cNvPicPr>
            <a:picLocks noChangeAspect="1"/>
          </p:cNvPicPr>
          <p:nvPr/>
        </p:nvPicPr>
        <p:blipFill>
          <a:blip r:embed="rId6"/>
          <a:stretch>
            <a:fillRect/>
          </a:stretch>
        </p:blipFill>
        <p:spPr>
          <a:xfrm>
            <a:off x="8964334" y="4670795"/>
            <a:ext cx="2438400" cy="1666875"/>
          </a:xfrm>
          <a:prstGeom prst="rect">
            <a:avLst/>
          </a:prstGeom>
        </p:spPr>
      </p:pic>
      <p:pic>
        <p:nvPicPr>
          <p:cNvPr id="23" name="Picture 22"/>
          <p:cNvPicPr>
            <a:picLocks noChangeAspect="1"/>
          </p:cNvPicPr>
          <p:nvPr/>
        </p:nvPicPr>
        <p:blipFill rotWithShape="1">
          <a:blip r:embed="rId7"/>
          <a:srcRect r="5566"/>
          <a:stretch/>
        </p:blipFill>
        <p:spPr>
          <a:xfrm>
            <a:off x="7412695" y="4666032"/>
            <a:ext cx="1610062" cy="1676400"/>
          </a:xfrm>
          <a:prstGeom prst="rect">
            <a:avLst/>
          </a:prstGeom>
        </p:spPr>
      </p:pic>
      <p:grpSp>
        <p:nvGrpSpPr>
          <p:cNvPr id="32" name="Group 31"/>
          <p:cNvGrpSpPr/>
          <p:nvPr/>
        </p:nvGrpSpPr>
        <p:grpSpPr>
          <a:xfrm>
            <a:off x="9269134" y="3648398"/>
            <a:ext cx="1828801" cy="914400"/>
            <a:chOff x="3410857" y="-1030570"/>
            <a:chExt cx="2021676" cy="1378913"/>
          </a:xfrm>
        </p:grpSpPr>
        <p:sp>
          <p:nvSpPr>
            <p:cNvPr id="33" name="Oval 32"/>
            <p:cNvSpPr/>
            <p:nvPr/>
          </p:nvSpPr>
          <p:spPr>
            <a:xfrm>
              <a:off x="3410857" y="-1023228"/>
              <a:ext cx="2011680" cy="137157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ie 33"/>
            <p:cNvSpPr/>
            <p:nvPr/>
          </p:nvSpPr>
          <p:spPr>
            <a:xfrm rot="10800000">
              <a:off x="3420852" y="-1030570"/>
              <a:ext cx="2011681" cy="1371601"/>
            </a:xfrm>
            <a:prstGeom prst="pie">
              <a:avLst/>
            </a:prstGeom>
            <a:solidFill>
              <a:schemeClr val="bg1">
                <a:lumMod val="50000"/>
                <a:alpha val="47059"/>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mc:AlternateContent xmlns:mc="http://schemas.openxmlformats.org/markup-compatibility/2006" xmlns:a14="http://schemas.microsoft.com/office/drawing/2010/main">
          <mc:Choice Requires="a14">
            <p:sp>
              <p:nvSpPr>
                <p:cNvPr id="35" name="TextBox 34"/>
                <p:cNvSpPr txBox="1"/>
                <p:nvPr/>
              </p:nvSpPr>
              <p:spPr>
                <a:xfrm>
                  <a:off x="3788226" y="-457982"/>
                  <a:ext cx="410623" cy="55695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𝑎</m:t>
                        </m:r>
                      </m:oMath>
                    </m:oMathPara>
                  </a14:m>
                  <a:endParaRPr lang="en-US" dirty="0"/>
                </a:p>
              </p:txBody>
            </p:sp>
          </mc:Choice>
          <mc:Fallback xmlns="">
            <p:sp>
              <p:nvSpPr>
                <p:cNvPr id="29" name="TextBox 28"/>
                <p:cNvSpPr txBox="1">
                  <a:spLocks noRot="1" noChangeAspect="1" noMove="1" noResize="1" noEditPoints="1" noAdjustHandles="1" noChangeArrowheads="1" noChangeShapeType="1" noTextEdit="1"/>
                </p:cNvSpPr>
                <p:nvPr/>
              </p:nvSpPr>
              <p:spPr>
                <a:xfrm>
                  <a:off x="3788226" y="-457982"/>
                  <a:ext cx="410623" cy="556952"/>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4132988" y="-217397"/>
                  <a:ext cx="406441" cy="55695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𝑏</m:t>
                        </m:r>
                      </m:oMath>
                    </m:oMathPara>
                  </a14:m>
                  <a:endParaRPr lang="en-US" dirty="0"/>
                </a:p>
              </p:txBody>
            </p:sp>
          </mc:Choice>
          <mc:Fallback xmlns="">
            <p:sp>
              <p:nvSpPr>
                <p:cNvPr id="30" name="TextBox 29"/>
                <p:cNvSpPr txBox="1">
                  <a:spLocks noRot="1" noChangeAspect="1" noMove="1" noResize="1" noEditPoints="1" noAdjustHandles="1" noChangeArrowheads="1" noChangeShapeType="1" noTextEdit="1"/>
                </p:cNvSpPr>
                <p:nvPr/>
              </p:nvSpPr>
              <p:spPr>
                <a:xfrm>
                  <a:off x="4132988" y="-217397"/>
                  <a:ext cx="406441" cy="556952"/>
                </a:xfrm>
                <a:prstGeom prst="rect">
                  <a:avLst/>
                </a:prstGeom>
                <a:blipFill>
                  <a:blip r:embed="rId14"/>
                  <a:stretch>
                    <a:fillRect/>
                  </a:stretch>
                </a:blipFill>
              </p:spPr>
              <p:txBody>
                <a:bodyPr/>
                <a:lstStyle/>
                <a:p>
                  <a:r>
                    <a:rPr lang="en-US">
                      <a:noFill/>
                    </a:rPr>
                    <a:t> </a:t>
                  </a:r>
                </a:p>
              </p:txBody>
            </p:sp>
          </mc:Fallback>
        </mc:AlternateContent>
      </p:grpSp>
      <p:grpSp>
        <p:nvGrpSpPr>
          <p:cNvPr id="37" name="Group 36"/>
          <p:cNvGrpSpPr/>
          <p:nvPr/>
        </p:nvGrpSpPr>
        <p:grpSpPr>
          <a:xfrm>
            <a:off x="5705792" y="5051656"/>
            <a:ext cx="1722620" cy="905152"/>
            <a:chOff x="10200720" y="1467593"/>
            <a:chExt cx="1436915" cy="905152"/>
          </a:xfrm>
        </p:grpSpPr>
        <p:sp>
          <p:nvSpPr>
            <p:cNvPr id="38" name="Cube 37"/>
            <p:cNvSpPr/>
            <p:nvPr/>
          </p:nvSpPr>
          <p:spPr>
            <a:xfrm>
              <a:off x="10200720" y="1578490"/>
              <a:ext cx="1436915" cy="794255"/>
            </a:xfrm>
            <a:prstGeom prst="cub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39" name="TextBox 38"/>
                <p:cNvSpPr txBox="1"/>
                <p:nvPr/>
              </p:nvSpPr>
              <p:spPr>
                <a:xfrm>
                  <a:off x="10686854" y="1720462"/>
                  <a:ext cx="31540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ea typeface="Cambria Math" panose="02040503050406030204" pitchFamily="18" charset="0"/>
                          </a:rPr>
                          <m:t>𝑙</m:t>
                        </m:r>
                      </m:oMath>
                    </m:oMathPara>
                  </a14:m>
                  <a:endParaRPr lang="en-US" dirty="0">
                    <a:latin typeface="Cambria Math" panose="02040503050406030204" pitchFamily="18" charset="0"/>
                    <a:ea typeface="Cambria Math" panose="02040503050406030204" pitchFamily="18" charset="0"/>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10686854" y="1720462"/>
                  <a:ext cx="315407" cy="369332"/>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p:cNvSpPr txBox="1"/>
                <p:nvPr/>
              </p:nvSpPr>
              <p:spPr>
                <a:xfrm>
                  <a:off x="11135057" y="1840596"/>
                  <a:ext cx="37632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ea typeface="Cambria Math" panose="02040503050406030204" pitchFamily="18" charset="0"/>
                          </a:rPr>
                          <m:t>𝑑</m:t>
                        </m:r>
                      </m:oMath>
                    </m:oMathPara>
                  </a14:m>
                  <a:endParaRPr lang="en-US" dirty="0">
                    <a:latin typeface="Cambria Math" panose="02040503050406030204" pitchFamily="18" charset="0"/>
                    <a:ea typeface="Cambria Math" panose="02040503050406030204" pitchFamily="18" charset="0"/>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11135057" y="1840596"/>
                  <a:ext cx="376321" cy="369332"/>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11222194" y="1467593"/>
                  <a:ext cx="41261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ea typeface="Cambria Math" panose="02040503050406030204" pitchFamily="18" charset="0"/>
                          </a:rPr>
                          <m:t>𝑤</m:t>
                        </m:r>
                      </m:oMath>
                    </m:oMathPara>
                  </a14:m>
                  <a:endParaRPr lang="en-US" dirty="0">
                    <a:latin typeface="Cambria Math" panose="02040503050406030204" pitchFamily="18" charset="0"/>
                    <a:ea typeface="Cambria Math" panose="02040503050406030204" pitchFamily="18" charset="0"/>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11222194" y="1467593"/>
                  <a:ext cx="412613" cy="369332"/>
                </a:xfrm>
                <a:prstGeom prst="rect">
                  <a:avLst/>
                </a:prstGeom>
                <a:blipFill>
                  <a:blip r:embed="rId17"/>
                  <a:stretch>
                    <a:fillRect/>
                  </a:stretch>
                </a:blipFill>
              </p:spPr>
              <p:txBody>
                <a:bodyPr/>
                <a:lstStyle/>
                <a:p>
                  <a:r>
                    <a:rPr lang="en-US">
                      <a:noFill/>
                    </a:rPr>
                    <a:t> </a:t>
                  </a:r>
                </a:p>
              </p:txBody>
            </p:sp>
          </mc:Fallback>
        </mc:AlternateContent>
      </p:grpSp>
      <p:grpSp>
        <p:nvGrpSpPr>
          <p:cNvPr id="42" name="Group 41"/>
          <p:cNvGrpSpPr/>
          <p:nvPr/>
        </p:nvGrpSpPr>
        <p:grpSpPr>
          <a:xfrm>
            <a:off x="7807983" y="3648398"/>
            <a:ext cx="914397" cy="914400"/>
            <a:chOff x="3410857" y="-1030570"/>
            <a:chExt cx="1010837" cy="1378913"/>
          </a:xfrm>
        </p:grpSpPr>
        <p:sp>
          <p:nvSpPr>
            <p:cNvPr id="43" name="Oval 42"/>
            <p:cNvSpPr/>
            <p:nvPr/>
          </p:nvSpPr>
          <p:spPr>
            <a:xfrm>
              <a:off x="3410857" y="-1023228"/>
              <a:ext cx="1010837" cy="137157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Pie 43"/>
            <p:cNvSpPr/>
            <p:nvPr/>
          </p:nvSpPr>
          <p:spPr>
            <a:xfrm rot="10800000">
              <a:off x="3410857" y="-1030570"/>
              <a:ext cx="1010832" cy="1371601"/>
            </a:xfrm>
            <a:prstGeom prst="pie">
              <a:avLst/>
            </a:prstGeom>
            <a:solidFill>
              <a:schemeClr val="bg1">
                <a:lumMod val="50000"/>
                <a:alpha val="47059"/>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mc:AlternateContent xmlns:mc="http://schemas.openxmlformats.org/markup-compatibility/2006" xmlns:a14="http://schemas.microsoft.com/office/drawing/2010/main">
          <mc:Choice Requires="a14">
            <p:sp>
              <p:nvSpPr>
                <p:cNvPr id="45" name="TextBox 44"/>
                <p:cNvSpPr txBox="1"/>
                <p:nvPr/>
              </p:nvSpPr>
              <p:spPr>
                <a:xfrm>
                  <a:off x="3524370" y="-485546"/>
                  <a:ext cx="388722" cy="55695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𝑟</m:t>
                        </m:r>
                      </m:oMath>
                    </m:oMathPara>
                  </a14:m>
                  <a:endParaRPr lang="en-US" dirty="0"/>
                </a:p>
              </p:txBody>
            </p:sp>
          </mc:Choice>
          <mc:Fallback xmlns="">
            <p:sp>
              <p:nvSpPr>
                <p:cNvPr id="38" name="TextBox 37"/>
                <p:cNvSpPr txBox="1">
                  <a:spLocks noRot="1" noChangeAspect="1" noMove="1" noResize="1" noEditPoints="1" noAdjustHandles="1" noChangeArrowheads="1" noChangeShapeType="1" noTextEdit="1"/>
                </p:cNvSpPr>
                <p:nvPr/>
              </p:nvSpPr>
              <p:spPr>
                <a:xfrm>
                  <a:off x="3524370" y="-485546"/>
                  <a:ext cx="388722" cy="556952"/>
                </a:xfrm>
                <a:prstGeom prst="rect">
                  <a:avLst/>
                </a:prstGeom>
                <a:blipFill>
                  <a:blip r:embed="rId18"/>
                  <a:stretch>
                    <a:fillRect/>
                  </a:stretch>
                </a:blipFill>
              </p:spPr>
              <p:txBody>
                <a:bodyPr/>
                <a:lstStyle/>
                <a:p>
                  <a:r>
                    <a:rPr lang="en-US">
                      <a:noFill/>
                    </a:rPr>
                    <a:t> </a:t>
                  </a:r>
                </a:p>
              </p:txBody>
            </p:sp>
          </mc:Fallback>
        </mc:AlternateContent>
      </p:grpSp>
      <p:grpSp>
        <p:nvGrpSpPr>
          <p:cNvPr id="46" name="Group 45"/>
          <p:cNvGrpSpPr/>
          <p:nvPr/>
        </p:nvGrpSpPr>
        <p:grpSpPr>
          <a:xfrm>
            <a:off x="5789862" y="3831837"/>
            <a:ext cx="1554480" cy="547522"/>
            <a:chOff x="5874821" y="499559"/>
            <a:chExt cx="2092323" cy="547522"/>
          </a:xfrm>
        </p:grpSpPr>
        <p:sp>
          <p:nvSpPr>
            <p:cNvPr id="47" name="Rectangle 46"/>
            <p:cNvSpPr/>
            <p:nvPr/>
          </p:nvSpPr>
          <p:spPr>
            <a:xfrm>
              <a:off x="5874821" y="768443"/>
              <a:ext cx="2044519" cy="2054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8" name="TextBox 47"/>
                <p:cNvSpPr txBox="1"/>
                <p:nvPr/>
              </p:nvSpPr>
              <p:spPr>
                <a:xfrm>
                  <a:off x="6692677" y="499559"/>
                  <a:ext cx="31540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ea typeface="Cambria Math" panose="02040503050406030204" pitchFamily="18" charset="0"/>
                          </a:rPr>
                          <m:t>𝑙</m:t>
                        </m:r>
                      </m:oMath>
                    </m:oMathPara>
                  </a14:m>
                  <a:endParaRPr lang="en-US" dirty="0">
                    <a:latin typeface="Cambria Math" panose="02040503050406030204" pitchFamily="18" charset="0"/>
                    <a:ea typeface="Cambria Math" panose="02040503050406030204" pitchFamily="18" charset="0"/>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6692677" y="499559"/>
                  <a:ext cx="315407" cy="369332"/>
                </a:xfrm>
                <a:prstGeom prst="rect">
                  <a:avLst/>
                </a:prstGeom>
                <a:blipFill>
                  <a:blip r:embed="rId19"/>
                  <a:stretch>
                    <a:fillRect r="-78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p:cNvSpPr txBox="1"/>
                <p:nvPr/>
              </p:nvSpPr>
              <p:spPr>
                <a:xfrm>
                  <a:off x="7590823" y="677749"/>
                  <a:ext cx="37632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ea typeface="Cambria Math" panose="02040503050406030204" pitchFamily="18" charset="0"/>
                          </a:rPr>
                          <m:t>𝑑</m:t>
                        </m:r>
                      </m:oMath>
                    </m:oMathPara>
                  </a14:m>
                  <a:endParaRPr lang="en-US" dirty="0">
                    <a:latin typeface="Cambria Math" panose="02040503050406030204" pitchFamily="18" charset="0"/>
                    <a:ea typeface="Cambria Math" panose="02040503050406030204" pitchFamily="18" charset="0"/>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7590823" y="677749"/>
                  <a:ext cx="376321" cy="369332"/>
                </a:xfrm>
                <a:prstGeom prst="rect">
                  <a:avLst/>
                </a:prstGeom>
                <a:blipFill>
                  <a:blip r:embed="rId20"/>
                  <a:stretch>
                    <a:fillRect r="-1087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0" name="TextBox 49"/>
              <p:cNvSpPr txBox="1"/>
              <p:nvPr/>
            </p:nvSpPr>
            <p:spPr>
              <a:xfrm>
                <a:off x="855910" y="5595547"/>
                <a:ext cx="405950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6600"/>
                          </a:solidFill>
                          <a:latin typeface="Cambria Math" panose="02040503050406030204" pitchFamily="18" charset="0"/>
                        </a:rPr>
                        <m:t>𝑦</m:t>
                      </m:r>
                      <m:r>
                        <a:rPr lang="en-US" b="0" i="1" smtClean="0">
                          <a:solidFill>
                            <a:srgbClr val="FF6600"/>
                          </a:solidFill>
                          <a:latin typeface="Cambria Math" panose="02040503050406030204" pitchFamily="18" charset="0"/>
                        </a:rPr>
                        <m:t>=</m:t>
                      </m:r>
                      <m:sSub>
                        <m:sSubPr>
                          <m:ctrlPr>
                            <a:rPr lang="en-US" b="0" i="1" smtClean="0">
                              <a:solidFill>
                                <a:srgbClr val="FF6600"/>
                              </a:solidFill>
                              <a:latin typeface="Cambria Math" panose="02040503050406030204" pitchFamily="18" charset="0"/>
                            </a:rPr>
                          </m:ctrlPr>
                        </m:sSubPr>
                        <m:e>
                          <m:r>
                            <a:rPr lang="en-US" b="0" i="1" smtClean="0">
                              <a:solidFill>
                                <a:srgbClr val="FF6600"/>
                              </a:solidFill>
                              <a:latin typeface="Cambria Math" panose="02040503050406030204" pitchFamily="18" charset="0"/>
                            </a:rPr>
                            <m:t>𝛽</m:t>
                          </m:r>
                        </m:e>
                        <m:sub>
                          <m:r>
                            <a:rPr lang="en-US" b="0" i="1" smtClean="0">
                              <a:solidFill>
                                <a:srgbClr val="FF6600"/>
                              </a:solidFill>
                              <a:latin typeface="Cambria Math" panose="02040503050406030204" pitchFamily="18" charset="0"/>
                            </a:rPr>
                            <m:t>0</m:t>
                          </m:r>
                        </m:sub>
                      </m:sSub>
                      <m:r>
                        <a:rPr lang="en-US" b="0" i="1" smtClean="0">
                          <a:solidFill>
                            <a:srgbClr val="FF6600"/>
                          </a:solidFill>
                          <a:latin typeface="Cambria Math" panose="02040503050406030204" pitchFamily="18" charset="0"/>
                        </a:rPr>
                        <m:t>+</m:t>
                      </m:r>
                      <m:sSub>
                        <m:sSubPr>
                          <m:ctrlPr>
                            <a:rPr lang="en-US" b="0" i="1" smtClean="0">
                              <a:solidFill>
                                <a:srgbClr val="FF6600"/>
                              </a:solidFill>
                              <a:latin typeface="Cambria Math" panose="02040503050406030204" pitchFamily="18" charset="0"/>
                            </a:rPr>
                          </m:ctrlPr>
                        </m:sSubPr>
                        <m:e>
                          <m:r>
                            <a:rPr lang="en-US" b="0" i="1" smtClean="0">
                              <a:solidFill>
                                <a:srgbClr val="FF6600"/>
                              </a:solidFill>
                              <a:latin typeface="Cambria Math" panose="02040503050406030204" pitchFamily="18" charset="0"/>
                            </a:rPr>
                            <m:t>𝛽</m:t>
                          </m:r>
                        </m:e>
                        <m:sub>
                          <m:r>
                            <a:rPr lang="en-US" b="0" i="1" smtClean="0">
                              <a:solidFill>
                                <a:srgbClr val="FF6600"/>
                              </a:solidFill>
                              <a:latin typeface="Cambria Math" panose="02040503050406030204" pitchFamily="18" charset="0"/>
                            </a:rPr>
                            <m:t>1</m:t>
                          </m:r>
                        </m:sub>
                      </m:sSub>
                      <m:r>
                        <a:rPr lang="en-US" b="0" i="1" smtClean="0">
                          <a:solidFill>
                            <a:srgbClr val="FF6600"/>
                          </a:solidFill>
                          <a:latin typeface="Cambria Math" panose="02040503050406030204" pitchFamily="18" charset="0"/>
                        </a:rPr>
                        <m:t>𝑥</m:t>
                      </m:r>
                      <m:r>
                        <a:rPr lang="en-US" b="0" i="1" smtClean="0">
                          <a:solidFill>
                            <a:srgbClr val="FF6600"/>
                          </a:solidFill>
                          <a:latin typeface="Cambria Math" panose="02040503050406030204" pitchFamily="18" charset="0"/>
                        </a:rPr>
                        <m:t>+</m:t>
                      </m:r>
                      <m:sSub>
                        <m:sSubPr>
                          <m:ctrlPr>
                            <a:rPr lang="en-US" b="0" i="1" smtClean="0">
                              <a:solidFill>
                                <a:srgbClr val="FF6600"/>
                              </a:solidFill>
                              <a:latin typeface="Cambria Math" panose="02040503050406030204" pitchFamily="18" charset="0"/>
                            </a:rPr>
                          </m:ctrlPr>
                        </m:sSubPr>
                        <m:e>
                          <m:r>
                            <a:rPr lang="en-US" b="0" i="1" smtClean="0">
                              <a:solidFill>
                                <a:srgbClr val="FF6600"/>
                              </a:solidFill>
                              <a:latin typeface="Cambria Math" panose="02040503050406030204" pitchFamily="18" charset="0"/>
                            </a:rPr>
                            <m:t>𝛽</m:t>
                          </m:r>
                        </m:e>
                        <m:sub>
                          <m:r>
                            <a:rPr lang="en-US" b="0" i="1" smtClean="0">
                              <a:solidFill>
                                <a:srgbClr val="FF6600"/>
                              </a:solidFill>
                              <a:latin typeface="Cambria Math" panose="02040503050406030204" pitchFamily="18" charset="0"/>
                            </a:rPr>
                            <m:t>2</m:t>
                          </m:r>
                        </m:sub>
                      </m:sSub>
                      <m:sSup>
                        <m:sSupPr>
                          <m:ctrlPr>
                            <a:rPr lang="en-US" b="0" i="1" smtClean="0">
                              <a:solidFill>
                                <a:srgbClr val="FF6600"/>
                              </a:solidFill>
                              <a:latin typeface="Cambria Math" panose="02040503050406030204" pitchFamily="18" charset="0"/>
                            </a:rPr>
                          </m:ctrlPr>
                        </m:sSupPr>
                        <m:e>
                          <m:r>
                            <a:rPr lang="en-US" b="0" i="1" smtClean="0">
                              <a:solidFill>
                                <a:srgbClr val="FF6600"/>
                              </a:solidFill>
                              <a:latin typeface="Cambria Math" panose="02040503050406030204" pitchFamily="18" charset="0"/>
                            </a:rPr>
                            <m:t>𝑥</m:t>
                          </m:r>
                        </m:e>
                        <m:sup>
                          <m:r>
                            <a:rPr lang="en-US" b="0" i="1" smtClean="0">
                              <a:solidFill>
                                <a:srgbClr val="FF6600"/>
                              </a:solidFill>
                              <a:latin typeface="Cambria Math" panose="02040503050406030204" pitchFamily="18" charset="0"/>
                            </a:rPr>
                            <m:t>2</m:t>
                          </m:r>
                        </m:sup>
                      </m:sSup>
                      <m:r>
                        <a:rPr lang="en-US" b="0" i="1" smtClean="0">
                          <a:solidFill>
                            <a:srgbClr val="FF6600"/>
                          </a:solidFill>
                          <a:latin typeface="Cambria Math" panose="02040503050406030204" pitchFamily="18" charset="0"/>
                        </a:rPr>
                        <m:t>+</m:t>
                      </m:r>
                      <m:sSub>
                        <m:sSubPr>
                          <m:ctrlPr>
                            <a:rPr lang="en-US" b="0" i="1" smtClean="0">
                              <a:solidFill>
                                <a:srgbClr val="FF6600"/>
                              </a:solidFill>
                              <a:latin typeface="Cambria Math" panose="02040503050406030204" pitchFamily="18" charset="0"/>
                            </a:rPr>
                          </m:ctrlPr>
                        </m:sSubPr>
                        <m:e>
                          <m:r>
                            <a:rPr lang="en-US" b="0" i="1" smtClean="0">
                              <a:solidFill>
                                <a:srgbClr val="FF6600"/>
                              </a:solidFill>
                              <a:latin typeface="Cambria Math" panose="02040503050406030204" pitchFamily="18" charset="0"/>
                            </a:rPr>
                            <m:t>𝛽</m:t>
                          </m:r>
                        </m:e>
                        <m:sub>
                          <m:r>
                            <a:rPr lang="en-US" b="0" i="1" smtClean="0">
                              <a:solidFill>
                                <a:srgbClr val="FF6600"/>
                              </a:solidFill>
                              <a:latin typeface="Cambria Math" panose="02040503050406030204" pitchFamily="18" charset="0"/>
                            </a:rPr>
                            <m:t>3</m:t>
                          </m:r>
                        </m:sub>
                      </m:sSub>
                      <m:r>
                        <a:rPr lang="en-US" b="0" i="1" smtClean="0">
                          <a:solidFill>
                            <a:srgbClr val="FF6600"/>
                          </a:solidFill>
                          <a:latin typeface="Cambria Math" panose="02040503050406030204" pitchFamily="18" charset="0"/>
                        </a:rPr>
                        <m:t>𝑥𝑚</m:t>
                      </m:r>
                      <m:r>
                        <a:rPr lang="en-US" b="0" i="1" smtClean="0">
                          <a:solidFill>
                            <a:srgbClr val="FF6600"/>
                          </a:solidFill>
                          <a:latin typeface="Cambria Math" panose="02040503050406030204" pitchFamily="18" charset="0"/>
                        </a:rPr>
                        <m:t>+</m:t>
                      </m:r>
                      <m:sSub>
                        <m:sSubPr>
                          <m:ctrlPr>
                            <a:rPr lang="en-US" b="0" i="1" smtClean="0">
                              <a:solidFill>
                                <a:srgbClr val="FF6600"/>
                              </a:solidFill>
                              <a:latin typeface="Cambria Math" panose="02040503050406030204" pitchFamily="18" charset="0"/>
                            </a:rPr>
                          </m:ctrlPr>
                        </m:sSubPr>
                        <m:e>
                          <m:r>
                            <a:rPr lang="en-US" b="0" i="1" smtClean="0">
                              <a:solidFill>
                                <a:srgbClr val="FF6600"/>
                              </a:solidFill>
                              <a:latin typeface="Cambria Math" panose="02040503050406030204" pitchFamily="18" charset="0"/>
                            </a:rPr>
                            <m:t>𝛽</m:t>
                          </m:r>
                        </m:e>
                        <m:sub>
                          <m:r>
                            <a:rPr lang="en-US" b="0" i="1" smtClean="0">
                              <a:solidFill>
                                <a:srgbClr val="FF6600"/>
                              </a:solidFill>
                              <a:latin typeface="Cambria Math" panose="02040503050406030204" pitchFamily="18" charset="0"/>
                            </a:rPr>
                            <m:t>4</m:t>
                          </m:r>
                        </m:sub>
                      </m:sSub>
                      <m:sSup>
                        <m:sSupPr>
                          <m:ctrlPr>
                            <a:rPr lang="en-US" b="0" i="1" smtClean="0">
                              <a:solidFill>
                                <a:srgbClr val="FF6600"/>
                              </a:solidFill>
                              <a:latin typeface="Cambria Math" panose="02040503050406030204" pitchFamily="18" charset="0"/>
                            </a:rPr>
                          </m:ctrlPr>
                        </m:sSupPr>
                        <m:e>
                          <m:r>
                            <a:rPr lang="en-US" b="0" i="1" smtClean="0">
                              <a:solidFill>
                                <a:srgbClr val="FF6600"/>
                              </a:solidFill>
                              <a:latin typeface="Cambria Math" panose="02040503050406030204" pitchFamily="18" charset="0"/>
                            </a:rPr>
                            <m:t>𝑥</m:t>
                          </m:r>
                        </m:e>
                        <m:sup>
                          <m:r>
                            <a:rPr lang="en-US" b="0" i="1" smtClean="0">
                              <a:solidFill>
                                <a:srgbClr val="FF6600"/>
                              </a:solidFill>
                              <a:latin typeface="Cambria Math" panose="02040503050406030204" pitchFamily="18" charset="0"/>
                            </a:rPr>
                            <m:t>2</m:t>
                          </m:r>
                        </m:sup>
                      </m:sSup>
                      <m:r>
                        <a:rPr lang="en-US" b="0" i="1" smtClean="0">
                          <a:solidFill>
                            <a:srgbClr val="FF6600"/>
                          </a:solidFill>
                          <a:latin typeface="Cambria Math" panose="02040503050406030204" pitchFamily="18" charset="0"/>
                        </a:rPr>
                        <m:t>𝑚</m:t>
                      </m:r>
                    </m:oMath>
                  </m:oMathPara>
                </a14:m>
                <a:endParaRPr lang="en-US" dirty="0">
                  <a:solidFill>
                    <a:srgbClr val="FF6600"/>
                  </a:solidFill>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855910" y="5595547"/>
                <a:ext cx="4059509" cy="369332"/>
              </a:xfrm>
              <a:prstGeom prst="rect">
                <a:avLst/>
              </a:prstGeom>
              <a:blipFill>
                <a:blip r:embed="rId21"/>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a:off x="855910" y="5256993"/>
                <a:ext cx="228902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7030A0"/>
                          </a:solidFill>
                          <a:latin typeface="Cambria Math" panose="02040503050406030204" pitchFamily="18" charset="0"/>
                        </a:rPr>
                        <m:t>𝑦</m:t>
                      </m:r>
                      <m: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𝛽</m:t>
                          </m:r>
                        </m:e>
                        <m:sub>
                          <m:r>
                            <a:rPr lang="en-US" b="0" i="1" smtClean="0">
                              <a:solidFill>
                                <a:srgbClr val="7030A0"/>
                              </a:solidFill>
                              <a:latin typeface="Cambria Math" panose="02040503050406030204" pitchFamily="18" charset="0"/>
                            </a:rPr>
                            <m:t>0</m:t>
                          </m:r>
                        </m:sub>
                      </m:sSub>
                      <m: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𝛽</m:t>
                          </m:r>
                        </m:e>
                        <m:sub>
                          <m:r>
                            <a:rPr lang="en-US" b="0" i="1" smtClean="0">
                              <a:solidFill>
                                <a:srgbClr val="7030A0"/>
                              </a:solidFill>
                              <a:latin typeface="Cambria Math" panose="02040503050406030204" pitchFamily="18" charset="0"/>
                            </a:rPr>
                            <m:t>1</m:t>
                          </m:r>
                        </m:sub>
                      </m:sSub>
                      <m:r>
                        <a:rPr lang="en-US" b="0" i="1" smtClean="0">
                          <a:solidFill>
                            <a:srgbClr val="7030A0"/>
                          </a:solidFill>
                          <a:latin typeface="Cambria Math" panose="02040503050406030204" pitchFamily="18" charset="0"/>
                        </a:rPr>
                        <m:t>𝑥</m:t>
                      </m:r>
                      <m: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𝛽</m:t>
                          </m:r>
                        </m:e>
                        <m:sub>
                          <m:r>
                            <a:rPr lang="en-US" b="0" i="1" smtClean="0">
                              <a:solidFill>
                                <a:srgbClr val="7030A0"/>
                              </a:solidFill>
                              <a:latin typeface="Cambria Math" panose="02040503050406030204" pitchFamily="18" charset="0"/>
                            </a:rPr>
                            <m:t>2</m:t>
                          </m:r>
                        </m:sub>
                      </m:sSub>
                      <m:sSup>
                        <m:sSupPr>
                          <m:ctrlPr>
                            <a:rPr lang="en-US" b="0" i="1" smtClean="0">
                              <a:solidFill>
                                <a:srgbClr val="7030A0"/>
                              </a:solidFill>
                              <a:latin typeface="Cambria Math" panose="02040503050406030204" pitchFamily="18" charset="0"/>
                            </a:rPr>
                          </m:ctrlPr>
                        </m:sSupPr>
                        <m:e>
                          <m:r>
                            <a:rPr lang="en-US" b="0" i="1" smtClean="0">
                              <a:solidFill>
                                <a:srgbClr val="7030A0"/>
                              </a:solidFill>
                              <a:latin typeface="Cambria Math" panose="02040503050406030204" pitchFamily="18" charset="0"/>
                            </a:rPr>
                            <m:t>𝑥</m:t>
                          </m:r>
                        </m:e>
                        <m:sup>
                          <m:r>
                            <a:rPr lang="en-US" b="0" i="1" smtClean="0">
                              <a:solidFill>
                                <a:srgbClr val="7030A0"/>
                              </a:solidFill>
                              <a:latin typeface="Cambria Math" panose="02040503050406030204" pitchFamily="18" charset="0"/>
                            </a:rPr>
                            <m:t>2</m:t>
                          </m:r>
                        </m:sup>
                      </m:sSup>
                    </m:oMath>
                  </m:oMathPara>
                </a14:m>
                <a:endParaRPr lang="en-US" dirty="0">
                  <a:solidFill>
                    <a:srgbClr val="7030A0"/>
                  </a:solidFill>
                </a:endParaRPr>
              </a:p>
            </p:txBody>
          </p:sp>
        </mc:Choice>
        <mc:Fallback xmlns="">
          <p:sp>
            <p:nvSpPr>
              <p:cNvPr id="51" name="TextBox 50"/>
              <p:cNvSpPr txBox="1">
                <a:spLocks noRot="1" noChangeAspect="1" noMove="1" noResize="1" noEditPoints="1" noAdjustHandles="1" noChangeArrowheads="1" noChangeShapeType="1" noTextEdit="1"/>
              </p:cNvSpPr>
              <p:nvPr/>
            </p:nvSpPr>
            <p:spPr>
              <a:xfrm>
                <a:off x="855910" y="5256993"/>
                <a:ext cx="2289025" cy="369332"/>
              </a:xfrm>
              <a:prstGeom prst="rect">
                <a:avLst/>
              </a:prstGeom>
              <a:blipFill>
                <a:blip r:embed="rId22"/>
                <a:stretch>
                  <a:fillRect b="-13115"/>
                </a:stretch>
              </a:blipFill>
            </p:spPr>
            <p:txBody>
              <a:bodyPr/>
              <a:lstStyle/>
              <a:p>
                <a:r>
                  <a:rPr lang="en-US">
                    <a:noFill/>
                  </a:rPr>
                  <a:t> </a:t>
                </a:r>
              </a:p>
            </p:txBody>
          </p:sp>
        </mc:Fallback>
      </mc:AlternateContent>
    </p:spTree>
    <p:extLst>
      <p:ext uri="{BB962C8B-B14F-4D97-AF65-F5344CB8AC3E}">
        <p14:creationId xmlns:p14="http://schemas.microsoft.com/office/powerpoint/2010/main" val="23115199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087913" y="3732547"/>
            <a:ext cx="4961641" cy="2409389"/>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7"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3380" t="48779" r="26095"/>
          <a:stretch/>
        </p:blipFill>
        <p:spPr>
          <a:xfrm>
            <a:off x="820047" y="1889547"/>
            <a:ext cx="3784600" cy="1696346"/>
          </a:xfrm>
          <a:prstGeom prst="rect">
            <a:avLst/>
          </a:prstGeom>
        </p:spPr>
      </p:pic>
      <p:sp>
        <p:nvSpPr>
          <p:cNvPr id="2" name="Title 1"/>
          <p:cNvSpPr>
            <a:spLocks noGrp="1"/>
          </p:cNvSpPr>
          <p:nvPr>
            <p:ph type="title"/>
          </p:nvPr>
        </p:nvSpPr>
        <p:spPr/>
        <p:txBody>
          <a:bodyPr/>
          <a:lstStyle/>
          <a:p>
            <a:r>
              <a:rPr lang="en-US" dirty="0"/>
              <a:t>Missing variables can decrease the quality of the fit.</a:t>
            </a:r>
          </a:p>
        </p:txBody>
      </p:sp>
      <p:sp>
        <p:nvSpPr>
          <p:cNvPr id="3" name="TextBox 2"/>
          <p:cNvSpPr txBox="1"/>
          <p:nvPr/>
        </p:nvSpPr>
        <p:spPr>
          <a:xfrm>
            <a:off x="945332" y="1432575"/>
            <a:ext cx="3714350" cy="369332"/>
          </a:xfrm>
          <a:prstGeom prst="rect">
            <a:avLst/>
          </a:prstGeom>
          <a:noFill/>
        </p:spPr>
        <p:txBody>
          <a:bodyPr wrap="none" rtlCol="0">
            <a:spAutoFit/>
          </a:bodyPr>
          <a:lstStyle/>
          <a:p>
            <a:r>
              <a:rPr lang="en-US" dirty="0"/>
              <a:t>Important variables are not included</a:t>
            </a:r>
          </a:p>
        </p:txBody>
      </p:sp>
      <mc:AlternateContent xmlns:mc="http://schemas.openxmlformats.org/markup-compatibility/2006" xmlns:a14="http://schemas.microsoft.com/office/drawing/2010/main">
        <mc:Choice Requires="a14">
          <p:sp>
            <p:nvSpPr>
              <p:cNvPr id="15" name="TextBox 14"/>
              <p:cNvSpPr txBox="1"/>
              <p:nvPr/>
            </p:nvSpPr>
            <p:spPr>
              <a:xfrm>
                <a:off x="1870930" y="3704654"/>
                <a:ext cx="1682833" cy="399661"/>
              </a:xfrm>
              <a:prstGeom prst="rect">
                <a:avLst/>
              </a:prstGeom>
              <a:solidFill>
                <a:schemeClr val="tx2">
                  <a:lumMod val="10000"/>
                  <a:lumOff val="90000"/>
                </a:schemeClr>
              </a:solidFill>
              <a:ln>
                <a:solidFill>
                  <a:schemeClr val="accent1"/>
                </a:solidFill>
              </a:ln>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b="1" i="1" smtClean="0">
                              <a:solidFill>
                                <a:srgbClr val="FF0000"/>
                              </a:solidFill>
                              <a:latin typeface="Cambria Math" panose="02040503050406030204" pitchFamily="18" charset="0"/>
                              <a:cs typeface="Times New Roman" panose="02020603050405020304" pitchFamily="18" charset="0"/>
                            </a:rPr>
                          </m:ctrlPr>
                        </m:accPr>
                        <m:e>
                          <m:r>
                            <a:rPr lang="en-US" b="1" i="1" smtClean="0">
                              <a:solidFill>
                                <a:srgbClr val="FF0000"/>
                              </a:solidFill>
                              <a:latin typeface="Cambria Math" panose="02040503050406030204" pitchFamily="18" charset="0"/>
                              <a:cs typeface="Times New Roman" panose="02020603050405020304" pitchFamily="18" charset="0"/>
                            </a:rPr>
                            <m:t>𝒚</m:t>
                          </m:r>
                          <m:r>
                            <a:rPr lang="en-US" b="1" i="1" smtClean="0">
                              <a:solidFill>
                                <a:srgbClr val="FF0000"/>
                              </a:solidFill>
                              <a:latin typeface="Cambria Math" panose="02040503050406030204" pitchFamily="18" charset="0"/>
                              <a:cs typeface="Times New Roman" panose="02020603050405020304" pitchFamily="18" charset="0"/>
                            </a:rPr>
                            <m:t>′</m:t>
                          </m:r>
                        </m:e>
                      </m:acc>
                      <m:r>
                        <a:rPr lang="en-US" i="1">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ea typeface="Cambria Math" panose="02040503050406030204" pitchFamily="18" charset="0"/>
                            </a:rPr>
                          </m:ctrlPr>
                        </m:sSubPr>
                        <m:e>
                          <m:acc>
                            <m:accPr>
                              <m:chr m:val="̂"/>
                              <m:ctrlPr>
                                <a:rPr lang="en-US" b="0" i="1" smtClean="0">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rPr>
                                <m:t>β</m:t>
                              </m:r>
                            </m:e>
                          </m:acc>
                        </m:e>
                        <m:sub>
                          <m:r>
                            <a:rPr lang="en-US" i="1">
                              <a:latin typeface="Cambria Math" panose="02040503050406030204" pitchFamily="18" charset="0"/>
                              <a:ea typeface="Cambria Math" panose="02040503050406030204" pitchFamily="18" charset="0"/>
                            </a:rPr>
                            <m:t>0</m:t>
                          </m:r>
                        </m:sub>
                      </m:sSub>
                      <m:r>
                        <a:rPr lang="en-US" i="1">
                          <a:latin typeface="Cambria Math" panose="02040503050406030204" pitchFamily="18" charset="0"/>
                          <a:ea typeface="Cambria Math" panose="02040503050406030204" pitchFamily="18" charset="0"/>
                        </a:rPr>
                        <m:t>+</m:t>
                      </m:r>
                      <m:sSub>
                        <m:sSubPr>
                          <m:ctrlPr>
                            <a:rPr lang="en-US" b="1" i="1" smtClean="0">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rPr>
                                <m:t>β</m:t>
                              </m:r>
                            </m:e>
                          </m:acc>
                        </m:e>
                        <m:sub>
                          <m:r>
                            <a:rPr lang="en-US" b="0" i="1" smtClean="0">
                              <a:latin typeface="Cambria Math" panose="02040503050406030204" pitchFamily="18" charset="0"/>
                              <a:ea typeface="Cambria Math" panose="02040503050406030204" pitchFamily="18" charset="0"/>
                            </a:rPr>
                            <m:t>1</m:t>
                          </m:r>
                        </m:sub>
                      </m:sSub>
                      <m:r>
                        <a:rPr lang="en-US" b="1" i="1" smtClean="0">
                          <a:solidFill>
                            <a:srgbClr val="004B8D"/>
                          </a:solidFill>
                          <a:latin typeface="Cambria Math" panose="02040503050406030204" pitchFamily="18" charset="0"/>
                          <a:ea typeface="Cambria Math" panose="02040503050406030204" pitchFamily="18" charset="0"/>
                        </a:rPr>
                        <m:t>𝒙</m:t>
                      </m:r>
                    </m:oMath>
                  </m:oMathPara>
                </a14:m>
                <a:endParaRPr lang="en-US" b="1" i="1" dirty="0">
                  <a:latin typeface="Arial" panose="020B0604020202020204" pitchFamily="34" charset="0"/>
                  <a:ea typeface="Cambria Math" panose="02040503050406030204" pitchFamily="18" charset="0"/>
                  <a:cs typeface="Arial" panose="020B0604020202020204"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870930" y="3704654"/>
                <a:ext cx="1682833" cy="399661"/>
              </a:xfrm>
              <a:prstGeom prst="rect">
                <a:avLst/>
              </a:prstGeom>
              <a:blipFill>
                <a:blip r:embed="rId4"/>
                <a:stretch>
                  <a:fillRect b="-13433"/>
                </a:stretch>
              </a:blipFill>
              <a:ln>
                <a:solidFill>
                  <a:schemeClr val="accent1"/>
                </a:solidFill>
              </a:ln>
            </p:spPr>
            <p:txBody>
              <a:bodyPr/>
              <a:lstStyle/>
              <a:p>
                <a:r>
                  <a:rPr lang="en-US">
                    <a:noFill/>
                  </a:rPr>
                  <a:t> </a:t>
                </a:r>
              </a:p>
            </p:txBody>
          </p:sp>
        </mc:Fallback>
      </mc:AlternateContent>
      <p:pic>
        <p:nvPicPr>
          <p:cNvPr id="16" name="Picture 15">
            <a:extLst>
              <a:ext uri="{FF2B5EF4-FFF2-40B4-BE49-F238E27FC236}">
                <a16:creationId xmlns:a16="http://schemas.microsoft.com/office/drawing/2014/main" id="{3353E07E-AA4C-4C31-B767-50DA14D19603}"/>
              </a:ext>
            </a:extLst>
          </p:cNvPr>
          <p:cNvPicPr>
            <a:picLocks noChangeAspect="1"/>
          </p:cNvPicPr>
          <p:nvPr/>
        </p:nvPicPr>
        <p:blipFill>
          <a:blip r:embed="rId5"/>
          <a:stretch>
            <a:fillRect/>
          </a:stretch>
        </p:blipFill>
        <p:spPr>
          <a:xfrm>
            <a:off x="775970" y="4999443"/>
            <a:ext cx="3484979" cy="1185611"/>
          </a:xfrm>
          <a:prstGeom prst="rect">
            <a:avLst/>
          </a:prstGeom>
        </p:spPr>
      </p:pic>
      <p:cxnSp>
        <p:nvCxnSpPr>
          <p:cNvPr id="8" name="Straight Arrow Connector 7"/>
          <p:cNvCxnSpPr/>
          <p:nvPr/>
        </p:nvCxnSpPr>
        <p:spPr>
          <a:xfrm flipV="1">
            <a:off x="2044557" y="4104316"/>
            <a:ext cx="0" cy="29198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4" name="Straight Arrow Connector 23"/>
          <p:cNvCxnSpPr/>
          <p:nvPr/>
        </p:nvCxnSpPr>
        <p:spPr>
          <a:xfrm flipV="1">
            <a:off x="3327113" y="4112880"/>
            <a:ext cx="0" cy="291980"/>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10" name="TextBox 9"/>
          <p:cNvSpPr txBox="1"/>
          <p:nvPr/>
        </p:nvSpPr>
        <p:spPr>
          <a:xfrm>
            <a:off x="1347295" y="4319310"/>
            <a:ext cx="1538370" cy="369332"/>
          </a:xfrm>
          <a:prstGeom prst="rect">
            <a:avLst/>
          </a:prstGeom>
          <a:noFill/>
        </p:spPr>
        <p:txBody>
          <a:bodyPr wrap="none" rtlCol="0">
            <a:spAutoFit/>
          </a:bodyPr>
          <a:lstStyle/>
          <a:p>
            <a:r>
              <a:rPr lang="en-US" dirty="0">
                <a:solidFill>
                  <a:srgbClr val="FF0000"/>
                </a:solidFill>
              </a:rPr>
              <a:t>NDE Response</a:t>
            </a:r>
          </a:p>
        </p:txBody>
      </p:sp>
      <p:sp>
        <p:nvSpPr>
          <p:cNvPr id="25" name="TextBox 24"/>
          <p:cNvSpPr txBox="1"/>
          <p:nvPr/>
        </p:nvSpPr>
        <p:spPr>
          <a:xfrm>
            <a:off x="3066277" y="4319310"/>
            <a:ext cx="1030667" cy="369332"/>
          </a:xfrm>
          <a:prstGeom prst="rect">
            <a:avLst/>
          </a:prstGeom>
          <a:noFill/>
        </p:spPr>
        <p:txBody>
          <a:bodyPr wrap="none" rtlCol="0">
            <a:spAutoFit/>
          </a:bodyPr>
          <a:lstStyle/>
          <a:p>
            <a:r>
              <a:rPr lang="en-US" dirty="0">
                <a:solidFill>
                  <a:schemeClr val="tx2">
                    <a:lumMod val="75000"/>
                    <a:lumOff val="25000"/>
                  </a:schemeClr>
                </a:solidFill>
              </a:rPr>
              <a:t>Flaw Size</a:t>
            </a:r>
          </a:p>
        </p:txBody>
      </p:sp>
      <p:sp>
        <p:nvSpPr>
          <p:cNvPr id="11" name="TextBox 10"/>
          <p:cNvSpPr txBox="1"/>
          <p:nvPr/>
        </p:nvSpPr>
        <p:spPr>
          <a:xfrm>
            <a:off x="4057437" y="4999443"/>
            <a:ext cx="1530419" cy="369332"/>
          </a:xfrm>
          <a:prstGeom prst="rect">
            <a:avLst/>
          </a:prstGeom>
          <a:noFill/>
        </p:spPr>
        <p:txBody>
          <a:bodyPr wrap="none" rtlCol="0">
            <a:spAutoFit/>
          </a:bodyPr>
          <a:lstStyle/>
          <a:p>
            <a:r>
              <a:rPr lang="en-US" dirty="0">
                <a:solidFill>
                  <a:schemeClr val="bg1">
                    <a:lumMod val="75000"/>
                  </a:schemeClr>
                </a:solidFill>
              </a:rPr>
              <a:t>Hole Numbers</a:t>
            </a:r>
          </a:p>
        </p:txBody>
      </p:sp>
      <p:sp>
        <p:nvSpPr>
          <p:cNvPr id="26" name="TextBox 25"/>
          <p:cNvSpPr txBox="1"/>
          <p:nvPr/>
        </p:nvSpPr>
        <p:spPr>
          <a:xfrm>
            <a:off x="3766939" y="4718971"/>
            <a:ext cx="1066510" cy="369332"/>
          </a:xfrm>
          <a:prstGeom prst="rect">
            <a:avLst/>
          </a:prstGeom>
          <a:solidFill>
            <a:srgbClr val="FFFF00"/>
          </a:solidFill>
        </p:spPr>
        <p:txBody>
          <a:bodyPr wrap="none" rtlCol="0">
            <a:spAutoFit/>
          </a:bodyPr>
          <a:lstStyle/>
          <a:p>
            <a:r>
              <a:rPr lang="en-US" dirty="0">
                <a:solidFill>
                  <a:schemeClr val="tx2">
                    <a:lumMod val="75000"/>
                    <a:lumOff val="25000"/>
                  </a:schemeClr>
                </a:solidFill>
              </a:rPr>
              <a:t>Materials</a:t>
            </a:r>
          </a:p>
        </p:txBody>
      </p:sp>
      <p:sp>
        <p:nvSpPr>
          <p:cNvPr id="27" name="TextBox 26"/>
          <p:cNvSpPr txBox="1"/>
          <p:nvPr/>
        </p:nvSpPr>
        <p:spPr>
          <a:xfrm>
            <a:off x="4300194" y="5279915"/>
            <a:ext cx="771493" cy="369332"/>
          </a:xfrm>
          <a:prstGeom prst="rect">
            <a:avLst/>
          </a:prstGeom>
          <a:noFill/>
        </p:spPr>
        <p:txBody>
          <a:bodyPr wrap="none" rtlCol="0">
            <a:spAutoFit/>
          </a:bodyPr>
          <a:lstStyle/>
          <a:p>
            <a:r>
              <a:rPr lang="en-US" dirty="0">
                <a:solidFill>
                  <a:schemeClr val="bg1">
                    <a:lumMod val="75000"/>
                  </a:schemeClr>
                </a:solidFill>
              </a:rPr>
              <a:t>Layers</a:t>
            </a:r>
          </a:p>
        </p:txBody>
      </p:sp>
      <p:sp>
        <p:nvSpPr>
          <p:cNvPr id="28" name="TextBox 27"/>
          <p:cNvSpPr txBox="1"/>
          <p:nvPr/>
        </p:nvSpPr>
        <p:spPr>
          <a:xfrm>
            <a:off x="4521346" y="5560387"/>
            <a:ext cx="1852302" cy="369332"/>
          </a:xfrm>
          <a:prstGeom prst="rect">
            <a:avLst/>
          </a:prstGeom>
          <a:noFill/>
        </p:spPr>
        <p:txBody>
          <a:bodyPr wrap="none" rtlCol="0">
            <a:spAutoFit/>
          </a:bodyPr>
          <a:lstStyle/>
          <a:p>
            <a:r>
              <a:rPr lang="en-US" dirty="0">
                <a:solidFill>
                  <a:schemeClr val="bg1">
                    <a:lumMod val="75000"/>
                  </a:schemeClr>
                </a:solidFill>
              </a:rPr>
              <a:t>Notches vs Cracks</a:t>
            </a:r>
          </a:p>
        </p:txBody>
      </p:sp>
      <p:sp>
        <p:nvSpPr>
          <p:cNvPr id="29" name="TextBox 28"/>
          <p:cNvSpPr txBox="1"/>
          <p:nvPr/>
        </p:nvSpPr>
        <p:spPr>
          <a:xfrm>
            <a:off x="4822646" y="5838106"/>
            <a:ext cx="2218556" cy="369332"/>
          </a:xfrm>
          <a:prstGeom prst="rect">
            <a:avLst/>
          </a:prstGeom>
          <a:noFill/>
        </p:spPr>
        <p:txBody>
          <a:bodyPr wrap="none" rtlCol="0">
            <a:spAutoFit/>
          </a:bodyPr>
          <a:lstStyle/>
          <a:p>
            <a:r>
              <a:rPr lang="en-US" dirty="0">
                <a:solidFill>
                  <a:schemeClr val="bg1">
                    <a:lumMod val="75000"/>
                  </a:schemeClr>
                </a:solidFill>
              </a:rPr>
              <a:t>NDE Scanner Number</a:t>
            </a:r>
          </a:p>
        </p:txBody>
      </p:sp>
      <p:sp>
        <p:nvSpPr>
          <p:cNvPr id="30" name="TextBox 29"/>
          <p:cNvSpPr txBox="1"/>
          <p:nvPr/>
        </p:nvSpPr>
        <p:spPr>
          <a:xfrm>
            <a:off x="5123947" y="6141936"/>
            <a:ext cx="1724703" cy="369332"/>
          </a:xfrm>
          <a:prstGeom prst="rect">
            <a:avLst/>
          </a:prstGeom>
          <a:noFill/>
        </p:spPr>
        <p:txBody>
          <a:bodyPr wrap="none" rtlCol="0">
            <a:spAutoFit/>
          </a:bodyPr>
          <a:lstStyle/>
          <a:p>
            <a:r>
              <a:rPr lang="en-US" dirty="0">
                <a:solidFill>
                  <a:schemeClr val="bg1">
                    <a:lumMod val="75000"/>
                  </a:schemeClr>
                </a:solidFill>
              </a:rPr>
              <a:t>Gain/Calibration</a:t>
            </a:r>
          </a:p>
        </p:txBody>
      </p:sp>
      <mc:AlternateContent xmlns:mc="http://schemas.openxmlformats.org/markup-compatibility/2006" xmlns:a14="http://schemas.microsoft.com/office/drawing/2010/main">
        <mc:Choice Requires="a14">
          <p:sp>
            <p:nvSpPr>
              <p:cNvPr id="31" name="TextBox 30"/>
              <p:cNvSpPr txBox="1"/>
              <p:nvPr/>
            </p:nvSpPr>
            <p:spPr>
              <a:xfrm>
                <a:off x="7510883" y="1566842"/>
                <a:ext cx="3141436" cy="399661"/>
              </a:xfrm>
              <a:prstGeom prst="rect">
                <a:avLst/>
              </a:prstGeom>
              <a:solidFill>
                <a:schemeClr val="tx2">
                  <a:lumMod val="10000"/>
                  <a:lumOff val="90000"/>
                </a:schemeClr>
              </a:solidFill>
              <a:ln>
                <a:solidFill>
                  <a:schemeClr val="accent1"/>
                </a:solidFill>
              </a:ln>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b="1" i="1" smtClean="0">
                              <a:solidFill>
                                <a:srgbClr val="FF0000"/>
                              </a:solidFill>
                              <a:latin typeface="Cambria Math" panose="02040503050406030204" pitchFamily="18" charset="0"/>
                              <a:cs typeface="Times New Roman" panose="02020603050405020304" pitchFamily="18" charset="0"/>
                            </a:rPr>
                          </m:ctrlPr>
                        </m:accPr>
                        <m:e>
                          <m:r>
                            <a:rPr lang="en-US" b="1" i="1">
                              <a:solidFill>
                                <a:srgbClr val="FF0000"/>
                              </a:solidFill>
                              <a:latin typeface="Cambria Math" panose="02040503050406030204" pitchFamily="18" charset="0"/>
                              <a:cs typeface="Times New Roman" panose="02020603050405020304" pitchFamily="18" charset="0"/>
                            </a:rPr>
                            <m:t>𝒚</m:t>
                          </m:r>
                          <m:r>
                            <a:rPr lang="en-US" b="1" i="1">
                              <a:solidFill>
                                <a:srgbClr val="FF0000"/>
                              </a:solidFill>
                              <a:latin typeface="Cambria Math" panose="02040503050406030204" pitchFamily="18" charset="0"/>
                              <a:cs typeface="Times New Roman" panose="02020603050405020304" pitchFamily="18" charset="0"/>
                            </a:rPr>
                            <m:t>′</m:t>
                          </m:r>
                        </m:e>
                      </m:acc>
                      <m:r>
                        <a:rPr lang="en-US" b="0" i="1" smtClean="0">
                          <a:solidFill>
                            <a:schemeClr val="tx1"/>
                          </a:solidFill>
                          <a:latin typeface="Cambria Math" panose="02040503050406030204" pitchFamily="18" charset="0"/>
                        </a:rPr>
                        <m:t>=</m:t>
                      </m:r>
                      <m:acc>
                        <m:accPr>
                          <m:chr m:val="̂"/>
                          <m:ctrlPr>
                            <a:rPr lang="en-US" b="0" i="1" smtClean="0">
                              <a:solidFill>
                                <a:schemeClr val="tx1"/>
                              </a:solidFill>
                              <a:latin typeface="Cambria Math" panose="02040503050406030204" pitchFamily="18" charset="0"/>
                            </a:rPr>
                          </m:ctrlPr>
                        </m:accPr>
                        <m:e>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𝛽</m:t>
                              </m:r>
                            </m:e>
                            <m:sub>
                              <m:r>
                                <a:rPr lang="en-US" b="0" i="1" smtClean="0">
                                  <a:solidFill>
                                    <a:schemeClr val="tx1"/>
                                  </a:solidFill>
                                  <a:latin typeface="Cambria Math" panose="02040503050406030204" pitchFamily="18" charset="0"/>
                                </a:rPr>
                                <m:t>0</m:t>
                              </m:r>
                            </m:sub>
                          </m:sSub>
                        </m:e>
                      </m:acc>
                      <m:r>
                        <a:rPr lang="en-US" b="0" i="1" smtClean="0">
                          <a:solidFill>
                            <a:schemeClr val="tx1"/>
                          </a:solidFill>
                          <a:latin typeface="Cambria Math" panose="02040503050406030204" pitchFamily="18" charset="0"/>
                        </a:rPr>
                        <m:t>+</m:t>
                      </m:r>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b="0" i="1" smtClean="0">
                                  <a:latin typeface="Cambria Math" panose="02040503050406030204" pitchFamily="18" charset="0"/>
                                </a:rPr>
                                <m:t>1</m:t>
                              </m:r>
                            </m:sub>
                          </m:sSub>
                        </m:e>
                      </m:acc>
                      <m:r>
                        <a:rPr lang="en-US" b="0" i="1" smtClean="0">
                          <a:solidFill>
                            <a:srgbClr val="0000FF"/>
                          </a:solidFill>
                          <a:latin typeface="Cambria Math" panose="02040503050406030204" pitchFamily="18" charset="0"/>
                        </a:rPr>
                        <m:t>𝑥</m:t>
                      </m:r>
                      <m:r>
                        <a:rPr lang="en-US" b="0" i="1" smtClean="0">
                          <a:solidFill>
                            <a:schemeClr val="tx1"/>
                          </a:solidFill>
                          <a:latin typeface="Cambria Math" panose="02040503050406030204" pitchFamily="18" charset="0"/>
                        </a:rPr>
                        <m:t>+</m:t>
                      </m:r>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b="0" i="1" smtClean="0">
                                  <a:latin typeface="Cambria Math" panose="02040503050406030204" pitchFamily="18" charset="0"/>
                                </a:rPr>
                                <m:t>2</m:t>
                              </m:r>
                            </m:sub>
                          </m:sSub>
                        </m:e>
                      </m:acc>
                      <m:r>
                        <a:rPr lang="en-US" b="0" i="1" smtClean="0">
                          <a:solidFill>
                            <a:schemeClr val="accent2"/>
                          </a:solidFill>
                          <a:latin typeface="Cambria Math" panose="02040503050406030204" pitchFamily="18" charset="0"/>
                        </a:rPr>
                        <m:t>𝑚</m:t>
                      </m:r>
                      <m:r>
                        <a:rPr lang="en-US" b="0" i="1" smtClean="0">
                          <a:solidFill>
                            <a:schemeClr val="tx1"/>
                          </a:solidFill>
                          <a:latin typeface="Cambria Math" panose="02040503050406030204" pitchFamily="18" charset="0"/>
                        </a:rPr>
                        <m:t>+</m:t>
                      </m:r>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b="0" i="1" smtClean="0">
                                  <a:latin typeface="Cambria Math" panose="02040503050406030204" pitchFamily="18" charset="0"/>
                                </a:rPr>
                                <m:t>3</m:t>
                              </m:r>
                            </m:sub>
                          </m:sSub>
                        </m:e>
                      </m:acc>
                      <m:r>
                        <a:rPr lang="en-US" b="0" i="1" smtClean="0">
                          <a:solidFill>
                            <a:srgbClr val="0000FF"/>
                          </a:solidFill>
                          <a:latin typeface="Cambria Math" panose="02040503050406030204" pitchFamily="18" charset="0"/>
                        </a:rPr>
                        <m:t>𝑥</m:t>
                      </m:r>
                      <m:r>
                        <a:rPr lang="en-US" b="0" i="1" smtClean="0">
                          <a:solidFill>
                            <a:schemeClr val="accent2"/>
                          </a:solidFill>
                          <a:latin typeface="Cambria Math" panose="02040503050406030204" pitchFamily="18" charset="0"/>
                        </a:rPr>
                        <m:t>𝑚</m:t>
                      </m:r>
                    </m:oMath>
                  </m:oMathPara>
                </a14:m>
                <a:endParaRPr lang="en-US" dirty="0">
                  <a:solidFill>
                    <a:schemeClr val="tx1"/>
                  </a:solidFil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7510883" y="1566842"/>
                <a:ext cx="3141436" cy="399661"/>
              </a:xfrm>
              <a:prstGeom prst="rect">
                <a:avLst/>
              </a:prstGeom>
              <a:blipFill>
                <a:blip r:embed="rId6"/>
                <a:stretch>
                  <a:fillRect r="-8317" b="-11765"/>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5587856" y="2401580"/>
                <a:ext cx="2419572" cy="710194"/>
              </a:xfrm>
              <a:prstGeom prst="rect">
                <a:avLst/>
              </a:prstGeom>
              <a:solidFill>
                <a:schemeClr val="tx2">
                  <a:lumMod val="10000"/>
                  <a:lumOff val="90000"/>
                </a:schemeClr>
              </a:solidFill>
              <a:ln>
                <a:solidFill>
                  <a:schemeClr val="accent1"/>
                </a:solidFill>
              </a:ln>
            </p:spPr>
            <p:txBody>
              <a:bodyPr wrap="none">
                <a:spAutoFit/>
              </a:bodyPr>
              <a:lstStyle/>
              <a:p>
                <a:pPr/>
                <a14:m>
                  <m:oMathPara xmlns:m="http://schemas.openxmlformats.org/officeDocument/2006/math">
                    <m:oMathParaPr>
                      <m:jc m:val="centerGroup"/>
                    </m:oMathParaPr>
                    <m:oMath xmlns:m="http://schemas.openxmlformats.org/officeDocument/2006/math">
                      <m:r>
                        <a:rPr lang="en-US" i="1" dirty="0" smtClean="0">
                          <a:solidFill>
                            <a:srgbClr val="00B0F0"/>
                          </a:solidFill>
                          <a:latin typeface="Cambria Math" panose="02040503050406030204" pitchFamily="18" charset="0"/>
                        </a:rPr>
                        <m:t>𝑚</m:t>
                      </m:r>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m>
                            <m:mPr>
                              <m:mcs>
                                <m:mc>
                                  <m:mcPr>
                                    <m:count m:val="2"/>
                                    <m:mcJc m:val="center"/>
                                  </m:mcPr>
                                </m:mc>
                              </m:mcs>
                              <m:ctrlPr>
                                <a:rPr lang="en-US" i="1" dirty="0">
                                  <a:latin typeface="Cambria Math" panose="02040503050406030204" pitchFamily="18" charset="0"/>
                                </a:rPr>
                              </m:ctrlPr>
                            </m:mPr>
                            <m:mr>
                              <m:e>
                                <m:r>
                                  <a:rPr lang="en-US" b="0" i="1" dirty="0" smtClean="0">
                                    <a:latin typeface="Cambria Math" panose="02040503050406030204" pitchFamily="18" charset="0"/>
                                  </a:rPr>
                                  <m:t>0</m:t>
                                </m:r>
                              </m:e>
                              <m:e>
                                <m:r>
                                  <m:rPr>
                                    <m:nor/>
                                  </m:rPr>
                                  <a:rPr lang="en-US" dirty="0">
                                    <a:latin typeface="Cambria Math" panose="02040503050406030204" pitchFamily="18" charset="0"/>
                                  </a:rPr>
                                  <m:t>if</m:t>
                                </m:r>
                                <m:r>
                                  <m:rPr>
                                    <m:nor/>
                                  </m:rPr>
                                  <a:rPr lang="en-US" dirty="0">
                                    <a:latin typeface="Cambria Math" panose="02040503050406030204" pitchFamily="18" charset="0"/>
                                  </a:rPr>
                                  <m:t> </m:t>
                                </m:r>
                                <m:r>
                                  <m:rPr>
                                    <m:nor/>
                                  </m:rPr>
                                  <a:rPr lang="en-US" dirty="0">
                                    <a:latin typeface="Cambria Math" panose="02040503050406030204" pitchFamily="18" charset="0"/>
                                  </a:rPr>
                                  <m:t>material</m:t>
                                </m:r>
                                <m:r>
                                  <m:rPr>
                                    <m:nor/>
                                  </m:rPr>
                                  <a:rPr lang="en-US" dirty="0">
                                    <a:latin typeface="Cambria Math" panose="02040503050406030204" pitchFamily="18" charset="0"/>
                                  </a:rPr>
                                  <m:t> </m:t>
                                </m:r>
                                <m:r>
                                  <m:rPr>
                                    <m:nor/>
                                  </m:rPr>
                                  <a:rPr lang="en-US" b="0" i="0" dirty="0" smtClean="0">
                                    <a:latin typeface="Cambria Math" panose="02040503050406030204" pitchFamily="18" charset="0"/>
                                  </a:rPr>
                                  <m:t>A</m:t>
                                </m:r>
                              </m:e>
                            </m:mr>
                            <m:mr>
                              <m:e>
                                <m:r>
                                  <a:rPr lang="en-US" b="0" i="1" dirty="0" smtClean="0">
                                    <a:latin typeface="Cambria Math" panose="02040503050406030204" pitchFamily="18" charset="0"/>
                                  </a:rPr>
                                  <m:t>1</m:t>
                                </m:r>
                              </m:e>
                              <m:e>
                                <m:r>
                                  <m:rPr>
                                    <m:nor/>
                                  </m:rPr>
                                  <a:rPr lang="en-US" b="0" i="0" dirty="0" smtClean="0">
                                    <a:latin typeface="Cambria Math" panose="02040503050406030204" pitchFamily="18" charset="0"/>
                                  </a:rPr>
                                  <m:t>if</m:t>
                                </m:r>
                                <m:r>
                                  <m:rPr>
                                    <m:nor/>
                                  </m:rPr>
                                  <a:rPr lang="en-US" b="0" i="0" dirty="0" smtClean="0">
                                    <a:latin typeface="Cambria Math" panose="02040503050406030204" pitchFamily="18" charset="0"/>
                                  </a:rPr>
                                  <m:t> </m:t>
                                </m:r>
                                <m:r>
                                  <m:rPr>
                                    <m:nor/>
                                  </m:rPr>
                                  <a:rPr lang="en-US" b="0" i="0" dirty="0" smtClean="0">
                                    <a:latin typeface="Cambria Math" panose="02040503050406030204" pitchFamily="18" charset="0"/>
                                  </a:rPr>
                                  <m:t>material</m:t>
                                </m:r>
                                <m:r>
                                  <m:rPr>
                                    <m:nor/>
                                  </m:rPr>
                                  <a:rPr lang="en-US" b="0" i="0" dirty="0" smtClean="0">
                                    <a:latin typeface="Cambria Math" panose="02040503050406030204" pitchFamily="18" charset="0"/>
                                  </a:rPr>
                                  <m:t> </m:t>
                                </m:r>
                                <m:r>
                                  <a:rPr lang="en-US" b="0" i="1" dirty="0" smtClean="0">
                                    <a:latin typeface="Cambria Math" panose="02040503050406030204" pitchFamily="18" charset="0"/>
                                  </a:rPr>
                                  <m:t>𝐵</m:t>
                                </m:r>
                              </m:e>
                            </m:mr>
                          </m:m>
                        </m:e>
                      </m:d>
                    </m:oMath>
                  </m:oMathPara>
                </a14:m>
                <a:endParaRPr lang="en-US" dirty="0"/>
              </a:p>
            </p:txBody>
          </p:sp>
        </mc:Choice>
        <mc:Fallback xmlns="">
          <p:sp>
            <p:nvSpPr>
              <p:cNvPr id="5" name="Rectangle 4"/>
              <p:cNvSpPr>
                <a:spLocks noRot="1" noChangeAspect="1" noMove="1" noResize="1" noEditPoints="1" noAdjustHandles="1" noChangeArrowheads="1" noChangeShapeType="1" noTextEdit="1"/>
              </p:cNvSpPr>
              <p:nvPr/>
            </p:nvSpPr>
            <p:spPr>
              <a:xfrm>
                <a:off x="5587856" y="2401580"/>
                <a:ext cx="2419572" cy="710194"/>
              </a:xfrm>
              <a:prstGeom prst="rect">
                <a:avLst/>
              </a:prstGeom>
              <a:blipFill>
                <a:blip r:embed="rId7"/>
                <a:stretch>
                  <a:fillRect/>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8237869" y="2279081"/>
                <a:ext cx="1601144" cy="399661"/>
              </a:xfrm>
              <a:prstGeom prst="rect">
                <a:avLst/>
              </a:prstGeom>
              <a:solidFill>
                <a:schemeClr val="tx2">
                  <a:lumMod val="10000"/>
                  <a:lumOff val="90000"/>
                </a:schemeClr>
              </a:solidFill>
              <a:ln>
                <a:solidFill>
                  <a:schemeClr val="accent1"/>
                </a:solidFill>
              </a:ln>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b="1" i="1" smtClean="0">
                              <a:solidFill>
                                <a:srgbClr val="FF0000"/>
                              </a:solidFill>
                              <a:latin typeface="Cambria Math" panose="02040503050406030204" pitchFamily="18" charset="0"/>
                              <a:cs typeface="Times New Roman" panose="02020603050405020304" pitchFamily="18" charset="0"/>
                            </a:rPr>
                          </m:ctrlPr>
                        </m:accPr>
                        <m:e>
                          <m:r>
                            <a:rPr lang="en-US" b="1" i="1">
                              <a:solidFill>
                                <a:srgbClr val="FF0000"/>
                              </a:solidFill>
                              <a:latin typeface="Cambria Math" panose="02040503050406030204" pitchFamily="18" charset="0"/>
                              <a:cs typeface="Times New Roman" panose="02020603050405020304" pitchFamily="18" charset="0"/>
                            </a:rPr>
                            <m:t>𝒚</m:t>
                          </m:r>
                          <m:r>
                            <a:rPr lang="en-US" b="1" i="1">
                              <a:solidFill>
                                <a:srgbClr val="FF0000"/>
                              </a:solidFill>
                              <a:latin typeface="Cambria Math" panose="02040503050406030204" pitchFamily="18" charset="0"/>
                              <a:cs typeface="Times New Roman" panose="02020603050405020304" pitchFamily="18" charset="0"/>
                            </a:rPr>
                            <m:t>′</m:t>
                          </m:r>
                        </m:e>
                      </m:acc>
                      <m:r>
                        <a:rPr lang="en-US" b="0" i="1" smtClean="0">
                          <a:solidFill>
                            <a:schemeClr val="tx1"/>
                          </a:solidFill>
                          <a:latin typeface="Cambria Math" panose="02040503050406030204" pitchFamily="18" charset="0"/>
                        </a:rPr>
                        <m:t>=</m:t>
                      </m:r>
                      <m:acc>
                        <m:accPr>
                          <m:chr m:val="̂"/>
                          <m:ctrlPr>
                            <a:rPr lang="en-US" b="0" i="1" smtClean="0">
                              <a:solidFill>
                                <a:schemeClr val="tx1"/>
                              </a:solidFill>
                              <a:latin typeface="Cambria Math" panose="02040503050406030204" pitchFamily="18" charset="0"/>
                            </a:rPr>
                          </m:ctrlPr>
                        </m:accPr>
                        <m:e>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𝛽</m:t>
                              </m:r>
                            </m:e>
                            <m:sub>
                              <m:r>
                                <a:rPr lang="en-US" b="0" i="1" smtClean="0">
                                  <a:solidFill>
                                    <a:schemeClr val="tx1"/>
                                  </a:solidFill>
                                  <a:latin typeface="Cambria Math" panose="02040503050406030204" pitchFamily="18" charset="0"/>
                                </a:rPr>
                                <m:t>0</m:t>
                              </m:r>
                            </m:sub>
                          </m:sSub>
                        </m:e>
                      </m:acc>
                      <m:r>
                        <a:rPr lang="en-US" b="0" i="1" smtClean="0">
                          <a:solidFill>
                            <a:schemeClr val="tx1"/>
                          </a:solidFill>
                          <a:latin typeface="Cambria Math" panose="02040503050406030204" pitchFamily="18" charset="0"/>
                        </a:rPr>
                        <m:t>+</m:t>
                      </m:r>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b="0" i="1" smtClean="0">
                                  <a:latin typeface="Cambria Math" panose="02040503050406030204" pitchFamily="18" charset="0"/>
                                </a:rPr>
                                <m:t>1</m:t>
                              </m:r>
                            </m:sub>
                          </m:sSub>
                        </m:e>
                      </m:acc>
                      <m:r>
                        <a:rPr lang="en-US" b="0" i="1" smtClean="0">
                          <a:solidFill>
                            <a:srgbClr val="0000FF"/>
                          </a:solidFill>
                          <a:latin typeface="Cambria Math" panose="02040503050406030204" pitchFamily="18" charset="0"/>
                        </a:rPr>
                        <m:t>𝑥</m:t>
                      </m:r>
                    </m:oMath>
                  </m:oMathPara>
                </a14:m>
                <a:endParaRPr lang="en-US" dirty="0">
                  <a:solidFill>
                    <a:schemeClr val="tx1"/>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8237869" y="2279081"/>
                <a:ext cx="1601144" cy="399661"/>
              </a:xfrm>
              <a:prstGeom prst="rect">
                <a:avLst/>
              </a:prstGeom>
              <a:blipFill>
                <a:blip r:embed="rId8"/>
                <a:stretch>
                  <a:fillRect r="-28679" b="-11940"/>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8237869" y="2891874"/>
                <a:ext cx="3141436" cy="399661"/>
              </a:xfrm>
              <a:prstGeom prst="rect">
                <a:avLst/>
              </a:prstGeom>
              <a:solidFill>
                <a:schemeClr val="tx2">
                  <a:lumMod val="10000"/>
                  <a:lumOff val="90000"/>
                </a:schemeClr>
              </a:solidFill>
              <a:ln>
                <a:solidFill>
                  <a:schemeClr val="accent1"/>
                </a:solidFill>
              </a:ln>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b="1" i="1" smtClean="0">
                              <a:solidFill>
                                <a:srgbClr val="FF0000"/>
                              </a:solidFill>
                              <a:latin typeface="Cambria Math" panose="02040503050406030204" pitchFamily="18" charset="0"/>
                              <a:cs typeface="Times New Roman" panose="02020603050405020304" pitchFamily="18" charset="0"/>
                            </a:rPr>
                          </m:ctrlPr>
                        </m:accPr>
                        <m:e>
                          <m:r>
                            <a:rPr lang="en-US" b="1" i="1">
                              <a:solidFill>
                                <a:srgbClr val="FF0000"/>
                              </a:solidFill>
                              <a:latin typeface="Cambria Math" panose="02040503050406030204" pitchFamily="18" charset="0"/>
                              <a:cs typeface="Times New Roman" panose="02020603050405020304" pitchFamily="18" charset="0"/>
                            </a:rPr>
                            <m:t>𝒚</m:t>
                          </m:r>
                          <m:r>
                            <a:rPr lang="en-US" b="1" i="1">
                              <a:solidFill>
                                <a:srgbClr val="FF0000"/>
                              </a:solidFill>
                              <a:latin typeface="Cambria Math" panose="02040503050406030204" pitchFamily="18" charset="0"/>
                              <a:cs typeface="Times New Roman" panose="02020603050405020304" pitchFamily="18" charset="0"/>
                            </a:rPr>
                            <m:t>′</m:t>
                          </m:r>
                        </m:e>
                      </m:acc>
                      <m:r>
                        <a:rPr lang="en-US" b="0" i="1" smtClean="0">
                          <a:solidFill>
                            <a:schemeClr val="tx1"/>
                          </a:solidFill>
                          <a:latin typeface="Cambria Math" panose="02040503050406030204" pitchFamily="18" charset="0"/>
                        </a:rPr>
                        <m:t>=</m:t>
                      </m:r>
                      <m:acc>
                        <m:accPr>
                          <m:chr m:val="̂"/>
                          <m:ctrlPr>
                            <a:rPr lang="en-US" b="0" i="1" smtClean="0">
                              <a:solidFill>
                                <a:schemeClr val="tx1"/>
                              </a:solidFill>
                              <a:latin typeface="Cambria Math" panose="02040503050406030204" pitchFamily="18" charset="0"/>
                            </a:rPr>
                          </m:ctrlPr>
                        </m:accPr>
                        <m:e>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𝛽</m:t>
                              </m:r>
                            </m:e>
                            <m:sub>
                              <m:r>
                                <a:rPr lang="en-US" b="0" i="1" smtClean="0">
                                  <a:solidFill>
                                    <a:schemeClr val="tx1"/>
                                  </a:solidFill>
                                  <a:latin typeface="Cambria Math" panose="02040503050406030204" pitchFamily="18" charset="0"/>
                                </a:rPr>
                                <m:t>0</m:t>
                              </m:r>
                            </m:sub>
                          </m:sSub>
                        </m:e>
                      </m:acc>
                      <m:r>
                        <a:rPr lang="en-US" b="0" i="1" smtClean="0">
                          <a:solidFill>
                            <a:schemeClr val="tx1"/>
                          </a:solidFill>
                          <a:latin typeface="Cambria Math" panose="02040503050406030204" pitchFamily="18" charset="0"/>
                        </a:rPr>
                        <m:t>+</m:t>
                      </m:r>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b="0" i="1" smtClean="0">
                                  <a:latin typeface="Cambria Math" panose="02040503050406030204" pitchFamily="18" charset="0"/>
                                </a:rPr>
                                <m:t>1</m:t>
                              </m:r>
                            </m:sub>
                          </m:sSub>
                        </m:e>
                      </m:acc>
                      <m:r>
                        <a:rPr lang="en-US" b="0" i="1" smtClean="0">
                          <a:solidFill>
                            <a:srgbClr val="0000FF"/>
                          </a:solidFill>
                          <a:latin typeface="Cambria Math" panose="02040503050406030204" pitchFamily="18" charset="0"/>
                        </a:rPr>
                        <m:t>𝑥</m:t>
                      </m:r>
                      <m:r>
                        <a:rPr lang="en-US" b="0" i="1" smtClean="0">
                          <a:solidFill>
                            <a:schemeClr val="tx1"/>
                          </a:solidFill>
                          <a:latin typeface="Cambria Math" panose="02040503050406030204" pitchFamily="18" charset="0"/>
                        </a:rPr>
                        <m:t>+</m:t>
                      </m:r>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b="0" i="1" smtClean="0">
                                  <a:latin typeface="Cambria Math" panose="02040503050406030204" pitchFamily="18" charset="0"/>
                                </a:rPr>
                                <m:t>2</m:t>
                              </m:r>
                            </m:sub>
                          </m:sSub>
                        </m:e>
                      </m:acc>
                      <m:r>
                        <a:rPr lang="en-US" b="0" i="1" smtClean="0">
                          <a:solidFill>
                            <a:schemeClr val="accent2"/>
                          </a:solidFill>
                          <a:latin typeface="Cambria Math" panose="02040503050406030204" pitchFamily="18" charset="0"/>
                        </a:rPr>
                        <m:t>𝑚</m:t>
                      </m:r>
                      <m:r>
                        <a:rPr lang="en-US" b="0" i="1" smtClean="0">
                          <a:solidFill>
                            <a:schemeClr val="tx1"/>
                          </a:solidFill>
                          <a:latin typeface="Cambria Math" panose="02040503050406030204" pitchFamily="18" charset="0"/>
                        </a:rPr>
                        <m:t>+</m:t>
                      </m:r>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b="0" i="1" smtClean="0">
                                  <a:latin typeface="Cambria Math" panose="02040503050406030204" pitchFamily="18" charset="0"/>
                                </a:rPr>
                                <m:t>3</m:t>
                              </m:r>
                            </m:sub>
                          </m:sSub>
                        </m:e>
                      </m:acc>
                      <m:r>
                        <a:rPr lang="en-US" b="0" i="1" smtClean="0">
                          <a:solidFill>
                            <a:srgbClr val="0000FF"/>
                          </a:solidFill>
                          <a:latin typeface="Cambria Math" panose="02040503050406030204" pitchFamily="18" charset="0"/>
                        </a:rPr>
                        <m:t>𝑥</m:t>
                      </m:r>
                      <m:r>
                        <a:rPr lang="en-US" b="0" i="1" smtClean="0">
                          <a:solidFill>
                            <a:schemeClr val="accent2"/>
                          </a:solidFill>
                          <a:latin typeface="Cambria Math" panose="02040503050406030204" pitchFamily="18" charset="0"/>
                        </a:rPr>
                        <m:t>𝑚</m:t>
                      </m:r>
                    </m:oMath>
                  </m:oMathPara>
                </a14:m>
                <a:endParaRPr lang="en-US" dirty="0">
                  <a:solidFill>
                    <a:schemeClr val="tx1"/>
                  </a:solidFill>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8237869" y="2891874"/>
                <a:ext cx="3141436" cy="399661"/>
              </a:xfrm>
              <a:prstGeom prst="rect">
                <a:avLst/>
              </a:prstGeom>
              <a:blipFill>
                <a:blip r:embed="rId9"/>
                <a:stretch>
                  <a:fillRect r="-8108" b="-11765"/>
                </a:stretch>
              </a:blipFill>
              <a:ln>
                <a:solidFill>
                  <a:schemeClr val="accent1"/>
                </a:solidFill>
              </a:ln>
            </p:spPr>
            <p:txBody>
              <a:bodyPr/>
              <a:lstStyle/>
              <a:p>
                <a:r>
                  <a:rPr lang="en-US">
                    <a:noFill/>
                  </a:rPr>
                  <a:t> </a:t>
                </a:r>
              </a:p>
            </p:txBody>
          </p:sp>
        </mc:Fallback>
      </mc:AlternateContent>
      <p:cxnSp>
        <p:nvCxnSpPr>
          <p:cNvPr id="7" name="Straight Arrow Connector 6"/>
          <p:cNvCxnSpPr/>
          <p:nvPr/>
        </p:nvCxnSpPr>
        <p:spPr>
          <a:xfrm>
            <a:off x="7914121" y="2622748"/>
            <a:ext cx="3237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7912411" y="2939534"/>
            <a:ext cx="3237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TextBox 32"/>
              <p:cNvSpPr txBox="1"/>
              <p:nvPr/>
            </p:nvSpPr>
            <p:spPr>
              <a:xfrm>
                <a:off x="7530979" y="4197430"/>
                <a:ext cx="1235851"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chemeClr val="accent2"/>
                          </a:solidFill>
                          <a:latin typeface="Cambria Math" panose="02040503050406030204" pitchFamily="18" charset="0"/>
                        </a:rPr>
                        <m:t>𝑦</m:t>
                      </m:r>
                      <m:r>
                        <a:rPr lang="en-US" sz="1400" b="0" i="1" smtClean="0">
                          <a:solidFill>
                            <a:schemeClr val="accent2"/>
                          </a:solidFill>
                          <a:latin typeface="Cambria Math" panose="02040503050406030204" pitchFamily="18" charset="0"/>
                        </a:rPr>
                        <m:t>=</m:t>
                      </m:r>
                      <m:sSub>
                        <m:sSubPr>
                          <m:ctrlPr>
                            <a:rPr lang="en-US" sz="1400" b="0" i="1" smtClean="0">
                              <a:solidFill>
                                <a:schemeClr val="accent2"/>
                              </a:solidFill>
                              <a:latin typeface="Cambria Math" panose="02040503050406030204" pitchFamily="18" charset="0"/>
                            </a:rPr>
                          </m:ctrlPr>
                        </m:sSubPr>
                        <m:e>
                          <m:r>
                            <a:rPr lang="en-US" sz="1400" b="0" i="1" smtClean="0">
                              <a:solidFill>
                                <a:schemeClr val="accent2"/>
                              </a:solidFill>
                              <a:latin typeface="Cambria Math" panose="02040503050406030204" pitchFamily="18" charset="0"/>
                            </a:rPr>
                            <m:t>𝛽</m:t>
                          </m:r>
                        </m:e>
                        <m:sub>
                          <m:r>
                            <a:rPr lang="en-US" sz="1400" b="0" i="1" smtClean="0">
                              <a:solidFill>
                                <a:schemeClr val="accent2"/>
                              </a:solidFill>
                              <a:latin typeface="Cambria Math" panose="02040503050406030204" pitchFamily="18" charset="0"/>
                            </a:rPr>
                            <m:t>0</m:t>
                          </m:r>
                        </m:sub>
                      </m:sSub>
                      <m:r>
                        <a:rPr lang="en-US" sz="1400" b="0" i="1" smtClean="0">
                          <a:solidFill>
                            <a:schemeClr val="accent2"/>
                          </a:solidFill>
                          <a:latin typeface="Cambria Math" panose="02040503050406030204" pitchFamily="18" charset="0"/>
                        </a:rPr>
                        <m:t>+</m:t>
                      </m:r>
                      <m:sSub>
                        <m:sSubPr>
                          <m:ctrlPr>
                            <a:rPr lang="en-US" sz="1400" b="0" i="1" smtClean="0">
                              <a:solidFill>
                                <a:schemeClr val="accent2"/>
                              </a:solidFill>
                              <a:latin typeface="Cambria Math" panose="02040503050406030204" pitchFamily="18" charset="0"/>
                            </a:rPr>
                          </m:ctrlPr>
                        </m:sSubPr>
                        <m:e>
                          <m:r>
                            <a:rPr lang="en-US" sz="1400" b="0" i="1" smtClean="0">
                              <a:solidFill>
                                <a:schemeClr val="accent2"/>
                              </a:solidFill>
                              <a:latin typeface="Cambria Math" panose="02040503050406030204" pitchFamily="18" charset="0"/>
                            </a:rPr>
                            <m:t>𝛽</m:t>
                          </m:r>
                        </m:e>
                        <m:sub>
                          <m:r>
                            <a:rPr lang="en-US" sz="1400" b="0" i="1" smtClean="0">
                              <a:solidFill>
                                <a:schemeClr val="accent2"/>
                              </a:solidFill>
                              <a:latin typeface="Cambria Math" panose="02040503050406030204" pitchFamily="18" charset="0"/>
                            </a:rPr>
                            <m:t>1</m:t>
                          </m:r>
                        </m:sub>
                      </m:sSub>
                      <m:r>
                        <a:rPr lang="en-US" sz="1400" b="0" i="1" smtClean="0">
                          <a:solidFill>
                            <a:schemeClr val="accent2"/>
                          </a:solidFill>
                          <a:latin typeface="Cambria Math" panose="02040503050406030204" pitchFamily="18" charset="0"/>
                        </a:rPr>
                        <m:t>𝑥</m:t>
                      </m:r>
                    </m:oMath>
                  </m:oMathPara>
                </a14:m>
                <a:endParaRPr lang="en-US" sz="1400" dirty="0">
                  <a:solidFill>
                    <a:schemeClr val="accent2"/>
                  </a:solidFill>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7530979" y="4197430"/>
                <a:ext cx="1235851" cy="307777"/>
              </a:xfrm>
              <a:prstGeom prst="rect">
                <a:avLst/>
              </a:prstGeom>
              <a:blipFill>
                <a:blip r:embed="rId10"/>
                <a:stretch>
                  <a:fillRect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9357983" y="4197430"/>
                <a:ext cx="2691571" cy="3078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0000FF"/>
                          </a:solidFill>
                          <a:latin typeface="Cambria Math" panose="02040503050406030204" pitchFamily="18" charset="0"/>
                        </a:rPr>
                        <m:t>𝑦</m:t>
                      </m:r>
                      <m:r>
                        <a:rPr lang="en-US" sz="1400" b="0" i="1" smtClean="0">
                          <a:solidFill>
                            <a:srgbClr val="0000FF"/>
                          </a:solidFill>
                          <a:latin typeface="Cambria Math" panose="02040503050406030204" pitchFamily="18" charset="0"/>
                        </a:rPr>
                        <m:t>=</m:t>
                      </m:r>
                      <m:sSub>
                        <m:sSubPr>
                          <m:ctrlPr>
                            <a:rPr lang="en-US" sz="1400" b="0" i="1" smtClean="0">
                              <a:solidFill>
                                <a:srgbClr val="0000FF"/>
                              </a:solidFill>
                              <a:latin typeface="Cambria Math" panose="02040503050406030204" pitchFamily="18" charset="0"/>
                            </a:rPr>
                          </m:ctrlPr>
                        </m:sSubPr>
                        <m:e>
                          <m:r>
                            <a:rPr lang="en-US" sz="1400" b="0" i="1" smtClean="0">
                              <a:solidFill>
                                <a:srgbClr val="0000FF"/>
                              </a:solidFill>
                              <a:latin typeface="Cambria Math" panose="02040503050406030204" pitchFamily="18" charset="0"/>
                            </a:rPr>
                            <m:t>𝛽</m:t>
                          </m:r>
                        </m:e>
                        <m:sub>
                          <m:r>
                            <a:rPr lang="en-US" sz="1400" b="0" i="1" smtClean="0">
                              <a:solidFill>
                                <a:srgbClr val="0000FF"/>
                              </a:solidFill>
                              <a:latin typeface="Cambria Math" panose="02040503050406030204" pitchFamily="18" charset="0"/>
                            </a:rPr>
                            <m:t>0</m:t>
                          </m:r>
                        </m:sub>
                      </m:sSub>
                      <m:r>
                        <a:rPr lang="en-US" sz="1400" b="0" i="1" smtClean="0">
                          <a:solidFill>
                            <a:srgbClr val="0000FF"/>
                          </a:solidFill>
                          <a:latin typeface="Cambria Math" panose="02040503050406030204" pitchFamily="18" charset="0"/>
                        </a:rPr>
                        <m:t>+</m:t>
                      </m:r>
                      <m:sSub>
                        <m:sSubPr>
                          <m:ctrlPr>
                            <a:rPr lang="en-US" sz="1400" b="0" i="1" smtClean="0">
                              <a:solidFill>
                                <a:srgbClr val="0000FF"/>
                              </a:solidFill>
                              <a:latin typeface="Cambria Math" panose="02040503050406030204" pitchFamily="18" charset="0"/>
                            </a:rPr>
                          </m:ctrlPr>
                        </m:sSubPr>
                        <m:e>
                          <m:r>
                            <a:rPr lang="en-US" sz="1400" b="0" i="1" smtClean="0">
                              <a:solidFill>
                                <a:srgbClr val="0000FF"/>
                              </a:solidFill>
                              <a:latin typeface="Cambria Math" panose="02040503050406030204" pitchFamily="18" charset="0"/>
                            </a:rPr>
                            <m:t>𝛽</m:t>
                          </m:r>
                        </m:e>
                        <m:sub>
                          <m:r>
                            <a:rPr lang="en-US" sz="1400" b="0" i="1" smtClean="0">
                              <a:solidFill>
                                <a:srgbClr val="0000FF"/>
                              </a:solidFill>
                              <a:latin typeface="Cambria Math" panose="02040503050406030204" pitchFamily="18" charset="0"/>
                            </a:rPr>
                            <m:t>1</m:t>
                          </m:r>
                        </m:sub>
                      </m:sSub>
                      <m:r>
                        <a:rPr lang="en-US" sz="1400" b="0" i="1" smtClean="0">
                          <a:solidFill>
                            <a:srgbClr val="0000FF"/>
                          </a:solidFill>
                          <a:latin typeface="Cambria Math" panose="02040503050406030204" pitchFamily="18" charset="0"/>
                        </a:rPr>
                        <m:t>𝑥</m:t>
                      </m:r>
                      <m:r>
                        <a:rPr lang="en-US" sz="1400" b="0" i="1" smtClean="0">
                          <a:solidFill>
                            <a:srgbClr val="0000FF"/>
                          </a:solidFill>
                          <a:latin typeface="Cambria Math" panose="02040503050406030204" pitchFamily="18" charset="0"/>
                        </a:rPr>
                        <m:t>+</m:t>
                      </m:r>
                      <m:sSub>
                        <m:sSubPr>
                          <m:ctrlPr>
                            <a:rPr lang="en-US" sz="1400" b="0" i="1" smtClean="0">
                              <a:solidFill>
                                <a:srgbClr val="0000FF"/>
                              </a:solidFill>
                              <a:latin typeface="Cambria Math" panose="02040503050406030204" pitchFamily="18" charset="0"/>
                            </a:rPr>
                          </m:ctrlPr>
                        </m:sSubPr>
                        <m:e>
                          <m:r>
                            <a:rPr lang="en-US" sz="1400" b="0" i="1" smtClean="0">
                              <a:solidFill>
                                <a:srgbClr val="0000FF"/>
                              </a:solidFill>
                              <a:latin typeface="Cambria Math" panose="02040503050406030204" pitchFamily="18" charset="0"/>
                            </a:rPr>
                            <m:t>𝛽</m:t>
                          </m:r>
                        </m:e>
                        <m:sub>
                          <m:r>
                            <a:rPr lang="en-US" sz="1400" b="0" i="1" smtClean="0">
                              <a:solidFill>
                                <a:srgbClr val="0000FF"/>
                              </a:solidFill>
                              <a:latin typeface="Cambria Math" panose="02040503050406030204" pitchFamily="18" charset="0"/>
                            </a:rPr>
                            <m:t>2</m:t>
                          </m:r>
                        </m:sub>
                      </m:sSub>
                      <m:r>
                        <a:rPr lang="en-US" sz="1400" b="0" i="1" smtClean="0">
                          <a:solidFill>
                            <a:srgbClr val="0000FF"/>
                          </a:solidFill>
                          <a:latin typeface="Cambria Math" panose="02040503050406030204" pitchFamily="18" charset="0"/>
                        </a:rPr>
                        <m:t>𝑚</m:t>
                      </m:r>
                      <m:r>
                        <a:rPr lang="en-US" sz="1400" b="0" i="1" smtClean="0">
                          <a:solidFill>
                            <a:srgbClr val="0000FF"/>
                          </a:solidFill>
                          <a:latin typeface="Cambria Math" panose="02040503050406030204" pitchFamily="18" charset="0"/>
                        </a:rPr>
                        <m:t>+</m:t>
                      </m:r>
                      <m:sSub>
                        <m:sSubPr>
                          <m:ctrlPr>
                            <a:rPr lang="en-US" sz="1400" b="0" i="1" smtClean="0">
                              <a:solidFill>
                                <a:srgbClr val="0000FF"/>
                              </a:solidFill>
                              <a:latin typeface="Cambria Math" panose="02040503050406030204" pitchFamily="18" charset="0"/>
                            </a:rPr>
                          </m:ctrlPr>
                        </m:sSubPr>
                        <m:e>
                          <m:r>
                            <a:rPr lang="en-US" sz="1400" b="0" i="1" smtClean="0">
                              <a:solidFill>
                                <a:srgbClr val="0000FF"/>
                              </a:solidFill>
                              <a:latin typeface="Cambria Math" panose="02040503050406030204" pitchFamily="18" charset="0"/>
                            </a:rPr>
                            <m:t>𝛽</m:t>
                          </m:r>
                        </m:e>
                        <m:sub>
                          <m:r>
                            <a:rPr lang="en-US" sz="1400" b="0" i="1" smtClean="0">
                              <a:solidFill>
                                <a:srgbClr val="0000FF"/>
                              </a:solidFill>
                              <a:latin typeface="Cambria Math" panose="02040503050406030204" pitchFamily="18" charset="0"/>
                            </a:rPr>
                            <m:t>3</m:t>
                          </m:r>
                        </m:sub>
                      </m:sSub>
                      <m:r>
                        <a:rPr lang="en-US" sz="1400" b="0" i="1" smtClean="0">
                          <a:solidFill>
                            <a:srgbClr val="0000FF"/>
                          </a:solidFill>
                          <a:latin typeface="Cambria Math" panose="02040503050406030204" pitchFamily="18" charset="0"/>
                        </a:rPr>
                        <m:t>𝑥𝑚</m:t>
                      </m:r>
                    </m:oMath>
                  </m:oMathPara>
                </a14:m>
                <a:br>
                  <a:rPr lang="en-US" sz="1400" b="0" i="1" dirty="0">
                    <a:solidFill>
                      <a:srgbClr val="0000FF"/>
                    </a:solidFill>
                    <a:latin typeface="Cambria Math" panose="02040503050406030204" pitchFamily="18" charset="0"/>
                  </a:rPr>
                </a:br>
                <a:endParaRPr lang="en-US" sz="1400" dirty="0">
                  <a:solidFill>
                    <a:srgbClr val="0000FF"/>
                  </a:solidFil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9357983" y="4197430"/>
                <a:ext cx="2691571" cy="307841"/>
              </a:xfrm>
              <a:prstGeom prst="rect">
                <a:avLst/>
              </a:prstGeom>
              <a:blipFill>
                <a:blip r:embed="rId11"/>
                <a:stretch>
                  <a:fillRect b="-10000"/>
                </a:stretch>
              </a:blipFill>
            </p:spPr>
            <p:txBody>
              <a:bodyPr/>
              <a:lstStyle/>
              <a:p>
                <a:r>
                  <a:rPr lang="en-US">
                    <a:noFill/>
                  </a:rPr>
                  <a:t> </a:t>
                </a:r>
              </a:p>
            </p:txBody>
          </p:sp>
        </mc:Fallback>
      </mc:AlternateContent>
      <p:sp>
        <p:nvSpPr>
          <p:cNvPr id="9" name="TextBox 8"/>
          <p:cNvSpPr txBox="1"/>
          <p:nvPr/>
        </p:nvSpPr>
        <p:spPr>
          <a:xfrm>
            <a:off x="7663451" y="3704654"/>
            <a:ext cx="3389064" cy="461665"/>
          </a:xfrm>
          <a:prstGeom prst="rect">
            <a:avLst/>
          </a:prstGeom>
          <a:noFill/>
        </p:spPr>
        <p:txBody>
          <a:bodyPr wrap="square" rtlCol="0">
            <a:spAutoFit/>
          </a:bodyPr>
          <a:lstStyle/>
          <a:p>
            <a:r>
              <a:rPr lang="en-US" sz="2400" dirty="0"/>
              <a:t>Which model is better?</a:t>
            </a:r>
          </a:p>
        </p:txBody>
      </p:sp>
      <mc:AlternateContent xmlns:mc="http://schemas.openxmlformats.org/markup-compatibility/2006" xmlns:a14="http://schemas.microsoft.com/office/drawing/2010/main">
        <mc:Choice Requires="a14">
          <p:sp>
            <p:nvSpPr>
              <p:cNvPr id="13" name="Rectangle 12"/>
              <p:cNvSpPr/>
              <p:nvPr/>
            </p:nvSpPr>
            <p:spPr>
              <a:xfrm>
                <a:off x="8140632" y="4695916"/>
                <a:ext cx="2560320" cy="369332"/>
              </a:xfrm>
              <a:prstGeom prst="rect">
                <a:avLst/>
              </a:prstGeom>
              <a:ln>
                <a:solidFill>
                  <a:schemeClr val="accent1"/>
                </a:solidFill>
              </a:ln>
            </p:spPr>
            <p:txBody>
              <a:bodyPr wrap="none">
                <a:spAutoFit/>
              </a:bodyPr>
              <a:lstStyle/>
              <a:p>
                <a:pPr algn="ctr"/>
                <a14:m>
                  <m:oMathPara xmlns:m="http://schemas.openxmlformats.org/officeDocument/2006/math">
                    <m:oMathParaPr>
                      <m:jc m:val="centerGroup"/>
                    </m:oMathParaPr>
                    <m:oMath xmlns:m="http://schemas.openxmlformats.org/officeDocument/2006/math">
                      <m:r>
                        <a:rPr lang="en-US" b="0" i="1" smtClean="0">
                          <a:solidFill>
                            <a:srgbClr val="33CC33"/>
                          </a:solidFill>
                          <a:latin typeface="Cambria Math" panose="02040503050406030204" pitchFamily="18" charset="0"/>
                        </a:rPr>
                        <m:t>𝑀𝑎𝑥𝑖𝑚𝑖𝑧𝑒</m:t>
                      </m:r>
                      <m:r>
                        <a:rPr lang="en-US" b="0" i="1" smtClean="0">
                          <a:solidFill>
                            <a:srgbClr val="33CC33"/>
                          </a:solidFill>
                          <a:latin typeface="Cambria Math" panose="02040503050406030204" pitchFamily="18" charset="0"/>
                        </a:rPr>
                        <m:t> </m:t>
                      </m:r>
                      <m:sSup>
                        <m:sSupPr>
                          <m:ctrlPr>
                            <a:rPr lang="en-US" i="1">
                              <a:latin typeface="Cambria Math" panose="02040503050406030204" pitchFamily="18" charset="0"/>
                            </a:rPr>
                          </m:ctrlPr>
                        </m:sSupPr>
                        <m:e>
                          <m:r>
                            <m:rPr>
                              <m:sty m:val="p"/>
                            </m:rPr>
                            <a:rPr lang="en-US">
                              <a:latin typeface="Cambria Math" panose="02040503050406030204" pitchFamily="18" charset="0"/>
                            </a:rPr>
                            <m:t>Adjusted</m:t>
                          </m:r>
                          <m:r>
                            <a:rPr lang="en-US">
                              <a:latin typeface="Cambria Math" panose="02040503050406030204" pitchFamily="18" charset="0"/>
                            </a:rPr>
                            <m:t> </m:t>
                          </m:r>
                          <m:r>
                            <a:rPr lang="en-US" i="1">
                              <a:latin typeface="Cambria Math" panose="02040503050406030204" pitchFamily="18" charset="0"/>
                            </a:rPr>
                            <m:t>𝑅</m:t>
                          </m:r>
                        </m:e>
                        <m:sup>
                          <m:r>
                            <a:rPr lang="en-US" i="1">
                              <a:latin typeface="Cambria Math" panose="02040503050406030204" pitchFamily="18" charset="0"/>
                            </a:rPr>
                            <m:t>2</m:t>
                          </m:r>
                        </m:sup>
                      </m:sSup>
                    </m:oMath>
                  </m:oMathPara>
                </a14:m>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8140632" y="4695916"/>
                <a:ext cx="2560320" cy="369332"/>
              </a:xfrm>
              <a:prstGeom prst="rect">
                <a:avLst/>
              </a:prstGeom>
              <a:blipFill>
                <a:blip r:embed="rId12"/>
                <a:stretch>
                  <a:fillRect b="-11111"/>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p:cNvSpPr/>
              <p:nvPr/>
            </p:nvSpPr>
            <p:spPr>
              <a:xfrm>
                <a:off x="8145149" y="5136294"/>
                <a:ext cx="2560320" cy="369332"/>
              </a:xfrm>
              <a:prstGeom prst="rect">
                <a:avLst/>
              </a:prstGeom>
              <a:ln>
                <a:solidFill>
                  <a:schemeClr val="accent1"/>
                </a:solidFill>
              </a:ln>
            </p:spPr>
            <p:txBody>
              <a:bodyPr wrap="square">
                <a:spAutoFit/>
              </a:bodyPr>
              <a:lstStyle/>
              <a:p>
                <a:pPr algn="ctr"/>
                <a14:m>
                  <m:oMath xmlns:m="http://schemas.openxmlformats.org/officeDocument/2006/math">
                    <m:r>
                      <a:rPr lang="en-US" i="1" smtClean="0">
                        <a:solidFill>
                          <a:srgbClr val="33CC33"/>
                        </a:solidFill>
                        <a:latin typeface="Cambria Math" panose="02040503050406030204" pitchFamily="18" charset="0"/>
                      </a:rPr>
                      <m:t>𝑀</m:t>
                    </m:r>
                    <m:r>
                      <a:rPr lang="en-US" b="0" i="1" smtClean="0">
                        <a:solidFill>
                          <a:srgbClr val="33CC33"/>
                        </a:solidFill>
                        <a:latin typeface="Cambria Math" panose="02040503050406030204" pitchFamily="18" charset="0"/>
                      </a:rPr>
                      <m:t>𝑖𝑛</m:t>
                    </m:r>
                    <m:r>
                      <a:rPr lang="en-US" i="1">
                        <a:solidFill>
                          <a:srgbClr val="33CC33"/>
                        </a:solidFill>
                        <a:latin typeface="Cambria Math" panose="02040503050406030204" pitchFamily="18" charset="0"/>
                      </a:rPr>
                      <m:t>𝑖𝑚𝑖𝑧𝑒</m:t>
                    </m:r>
                    <m:r>
                      <a:rPr lang="en-US" i="1">
                        <a:solidFill>
                          <a:srgbClr val="33CC33"/>
                        </a:solidFill>
                        <a:latin typeface="Cambria Math" panose="02040503050406030204" pitchFamily="18" charset="0"/>
                      </a:rPr>
                      <m:t> </m:t>
                    </m:r>
                  </m:oMath>
                </a14:m>
                <a:r>
                  <a:rPr lang="en-US" dirty="0" err="1"/>
                  <a:t>AICc</a:t>
                </a:r>
                <a:r>
                  <a:rPr lang="en-US" dirty="0"/>
                  <a:t> and BIC</a:t>
                </a:r>
              </a:p>
            </p:txBody>
          </p:sp>
        </mc:Choice>
        <mc:Fallback xmlns="">
          <p:sp>
            <p:nvSpPr>
              <p:cNvPr id="35" name="Rectangle 34"/>
              <p:cNvSpPr>
                <a:spLocks noRot="1" noChangeAspect="1" noMove="1" noResize="1" noEditPoints="1" noAdjustHandles="1" noChangeArrowheads="1" noChangeShapeType="1" noTextEdit="1"/>
              </p:cNvSpPr>
              <p:nvPr/>
            </p:nvSpPr>
            <p:spPr>
              <a:xfrm>
                <a:off x="8145149" y="5136294"/>
                <a:ext cx="2560320" cy="369332"/>
              </a:xfrm>
              <a:prstGeom prst="rect">
                <a:avLst/>
              </a:prstGeom>
              <a:blipFill>
                <a:blip r:embed="rId13"/>
                <a:stretch>
                  <a:fillRect t="-8065" b="-24194"/>
                </a:stretch>
              </a:blipFill>
              <a:ln>
                <a:solidFill>
                  <a:schemeClr val="accent1"/>
                </a:solidFill>
              </a:ln>
            </p:spPr>
            <p:txBody>
              <a:bodyPr/>
              <a:lstStyle/>
              <a:p>
                <a:r>
                  <a:rPr lang="en-US">
                    <a:noFill/>
                  </a:rPr>
                  <a:t> </a:t>
                </a:r>
              </a:p>
            </p:txBody>
          </p:sp>
        </mc:Fallback>
      </mc:AlternateContent>
      <p:sp>
        <p:nvSpPr>
          <p:cNvPr id="37" name="Rectangle 36"/>
          <p:cNvSpPr/>
          <p:nvPr/>
        </p:nvSpPr>
        <p:spPr>
          <a:xfrm>
            <a:off x="8140632" y="5581803"/>
            <a:ext cx="2560320" cy="369332"/>
          </a:xfrm>
          <a:prstGeom prst="rect">
            <a:avLst/>
          </a:prstGeom>
          <a:ln>
            <a:solidFill>
              <a:schemeClr val="accent1"/>
            </a:solidFill>
          </a:ln>
        </p:spPr>
        <p:txBody>
          <a:bodyPr wrap="square">
            <a:spAutoFit/>
          </a:bodyPr>
          <a:lstStyle/>
          <a:p>
            <a:pPr algn="ctr"/>
            <a:r>
              <a:rPr lang="en-US" dirty="0"/>
              <a:t>Likelihood Ratio Tests</a:t>
            </a:r>
          </a:p>
        </p:txBody>
      </p:sp>
      <mc:AlternateContent xmlns:mc="http://schemas.openxmlformats.org/markup-compatibility/2006" xmlns:a14="http://schemas.microsoft.com/office/drawing/2010/main">
        <mc:Choice Requires="a14">
          <p:sp>
            <p:nvSpPr>
              <p:cNvPr id="18" name="Rectangle 17"/>
              <p:cNvSpPr/>
              <p:nvPr/>
            </p:nvSpPr>
            <p:spPr>
              <a:xfrm>
                <a:off x="8645089" y="4166652"/>
                <a:ext cx="88998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b="0" i="0" smtClean="0">
                          <a:solidFill>
                            <a:schemeClr val="tx1"/>
                          </a:solidFill>
                          <a:latin typeface="Cambria Math" panose="02040503050406030204" pitchFamily="18" charset="0"/>
                        </a:rPr>
                        <m:t>versus</m:t>
                      </m:r>
                    </m:oMath>
                  </m:oMathPara>
                </a14:m>
                <a:endParaRPr lang="en-US" dirty="0">
                  <a:solidFill>
                    <a:schemeClr val="tx1"/>
                  </a:solidFill>
                </a:endParaRPr>
              </a:p>
            </p:txBody>
          </p:sp>
        </mc:Choice>
        <mc:Fallback xmlns="">
          <p:sp>
            <p:nvSpPr>
              <p:cNvPr id="18" name="Rectangle 17"/>
              <p:cNvSpPr>
                <a:spLocks noRot="1" noChangeAspect="1" noMove="1" noResize="1" noEditPoints="1" noAdjustHandles="1" noChangeArrowheads="1" noChangeShapeType="1" noTextEdit="1"/>
              </p:cNvSpPr>
              <p:nvPr/>
            </p:nvSpPr>
            <p:spPr>
              <a:xfrm>
                <a:off x="8645089" y="4166652"/>
                <a:ext cx="889987" cy="369332"/>
              </a:xfrm>
              <a:prstGeom prst="rect">
                <a:avLst/>
              </a:prstGeom>
              <a:blipFill>
                <a:blip r:embed="rId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512159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78857" y="5449403"/>
            <a:ext cx="9952121" cy="7487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a:t>Many variables may be necessary, leading </a:t>
            </a:r>
            <a:br>
              <a:rPr lang="en-US" dirty="0"/>
            </a:br>
            <a:r>
              <a:rPr lang="en-US" dirty="0"/>
              <a:t>to complicated models</a:t>
            </a:r>
          </a:p>
        </p:txBody>
      </p:sp>
      <p:pic>
        <p:nvPicPr>
          <p:cNvPr id="43" name="Picture 42"/>
          <p:cNvPicPr>
            <a:picLocks noChangeAspect="1"/>
          </p:cNvPicPr>
          <p:nvPr/>
        </p:nvPicPr>
        <p:blipFill>
          <a:blip r:embed="rId2"/>
          <a:stretch>
            <a:fillRect/>
          </a:stretch>
        </p:blipFill>
        <p:spPr>
          <a:xfrm>
            <a:off x="1677127" y="5529570"/>
            <a:ext cx="9506946" cy="566928"/>
          </a:xfrm>
          <a:prstGeom prst="rect">
            <a:avLst/>
          </a:prstGeom>
        </p:spPr>
      </p:pic>
      <p:sp>
        <p:nvSpPr>
          <p:cNvPr id="44" name="Content Placeholder 5"/>
          <p:cNvSpPr>
            <a:spLocks noGrp="1"/>
          </p:cNvSpPr>
          <p:nvPr>
            <p:ph idx="1"/>
          </p:nvPr>
        </p:nvSpPr>
        <p:spPr>
          <a:xfrm>
            <a:off x="500146" y="1508590"/>
            <a:ext cx="11176839" cy="4042726"/>
          </a:xfrm>
        </p:spPr>
        <p:txBody>
          <a:bodyPr/>
          <a:lstStyle/>
          <a:p>
            <a:r>
              <a:rPr lang="en-US" dirty="0"/>
              <a:t>Explanatory Variables</a:t>
            </a:r>
          </a:p>
          <a:p>
            <a:pPr lvl="1"/>
            <a:r>
              <a:rPr lang="en-US" b="1" dirty="0">
                <a:solidFill>
                  <a:srgbClr val="004B8D"/>
                </a:solidFill>
              </a:rPr>
              <a:t>3 Materials (A, B, C)</a:t>
            </a:r>
          </a:p>
          <a:p>
            <a:pPr lvl="1"/>
            <a:r>
              <a:rPr lang="en-US" dirty="0">
                <a:solidFill>
                  <a:schemeClr val="bg1">
                    <a:lumMod val="65000"/>
                  </a:schemeClr>
                </a:solidFill>
              </a:rPr>
              <a:t>4 Layers, scanned 1 at a time</a:t>
            </a:r>
          </a:p>
          <a:p>
            <a:pPr lvl="2"/>
            <a:r>
              <a:rPr lang="en-US" sz="1200" dirty="0">
                <a:solidFill>
                  <a:schemeClr val="bg1">
                    <a:lumMod val="65000"/>
                  </a:schemeClr>
                </a:solidFill>
              </a:rPr>
              <a:t>Material above scanned layer</a:t>
            </a:r>
          </a:p>
          <a:p>
            <a:pPr lvl="2"/>
            <a:r>
              <a:rPr lang="en-US" sz="1200" dirty="0"/>
              <a:t>Material below scanned layer – </a:t>
            </a:r>
            <a:r>
              <a:rPr lang="en-US" sz="1200" b="1" dirty="0">
                <a:solidFill>
                  <a:srgbClr val="004B8D"/>
                </a:solidFill>
              </a:rPr>
              <a:t>Material A below is significant</a:t>
            </a:r>
            <a:endParaRPr lang="en-US" b="1" dirty="0">
              <a:solidFill>
                <a:srgbClr val="004B8D"/>
              </a:solidFill>
            </a:endParaRPr>
          </a:p>
          <a:p>
            <a:pPr lvl="1"/>
            <a:r>
              <a:rPr lang="en-US" dirty="0">
                <a:solidFill>
                  <a:schemeClr val="bg1">
                    <a:lumMod val="65000"/>
                  </a:schemeClr>
                </a:solidFill>
              </a:rPr>
              <a:t>6 Bolt Holes</a:t>
            </a:r>
          </a:p>
          <a:p>
            <a:pPr lvl="1"/>
            <a:r>
              <a:rPr lang="en-US" dirty="0">
                <a:solidFill>
                  <a:schemeClr val="bg1">
                    <a:lumMod val="65000"/>
                  </a:schemeClr>
                </a:solidFill>
              </a:rPr>
              <a:t>Crack locations – corners</a:t>
            </a:r>
          </a:p>
          <a:p>
            <a:pPr lvl="1"/>
            <a:r>
              <a:rPr lang="en-US" b="1" dirty="0">
                <a:solidFill>
                  <a:srgbClr val="004B8D"/>
                </a:solidFill>
              </a:rPr>
              <a:t>2 Crack types</a:t>
            </a:r>
          </a:p>
          <a:p>
            <a:pPr lvl="2"/>
            <a:r>
              <a:rPr lang="en-US" sz="1200" b="1" dirty="0">
                <a:solidFill>
                  <a:srgbClr val="004B8D"/>
                </a:solidFill>
              </a:rPr>
              <a:t>Fatigue cracks</a:t>
            </a:r>
          </a:p>
          <a:p>
            <a:pPr lvl="2"/>
            <a:r>
              <a:rPr lang="en-US" sz="1200" b="1" dirty="0">
                <a:solidFill>
                  <a:srgbClr val="004B8D"/>
                </a:solidFill>
              </a:rPr>
              <a:t>EDM notches</a:t>
            </a:r>
          </a:p>
          <a:p>
            <a:pPr lvl="1"/>
            <a:r>
              <a:rPr lang="en-US" b="1" dirty="0">
                <a:solidFill>
                  <a:srgbClr val="004B8D"/>
                </a:solidFill>
              </a:rPr>
              <a:t>Crack Lengths (continuous values)</a:t>
            </a:r>
          </a:p>
          <a:p>
            <a:r>
              <a:rPr lang="en-US" dirty="0"/>
              <a:t>Signal Response</a:t>
            </a:r>
          </a:p>
          <a:p>
            <a:pPr lvl="1"/>
            <a:r>
              <a:rPr lang="en-US" dirty="0"/>
              <a:t>Percent screen height (0% to 100%)</a:t>
            </a:r>
          </a:p>
          <a:p>
            <a:endParaRPr lang="en-US" dirty="0"/>
          </a:p>
        </p:txBody>
      </p:sp>
      <p:cxnSp>
        <p:nvCxnSpPr>
          <p:cNvPr id="45" name="Straight Connector 44"/>
          <p:cNvCxnSpPr/>
          <p:nvPr/>
        </p:nvCxnSpPr>
        <p:spPr>
          <a:xfrm>
            <a:off x="3790077" y="5809975"/>
            <a:ext cx="3048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237752" y="6084016"/>
            <a:ext cx="3048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685427" y="5809975"/>
            <a:ext cx="3048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761752" y="6084016"/>
            <a:ext cx="3048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7361952" y="5809975"/>
            <a:ext cx="3048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7257177" y="6084016"/>
            <a:ext cx="3048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8533527" y="5809975"/>
            <a:ext cx="3048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0600452" y="5809975"/>
            <a:ext cx="3048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9438402" y="5809975"/>
            <a:ext cx="3048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0362327" y="6084016"/>
            <a:ext cx="274320"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8943102" y="6084016"/>
            <a:ext cx="274320"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3094752" y="6084016"/>
            <a:ext cx="274320"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0107057" y="6084016"/>
            <a:ext cx="182880" cy="0"/>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7666752" y="6084016"/>
            <a:ext cx="182880" cy="0"/>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4701258" y="6084016"/>
            <a:ext cx="182880" cy="0"/>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839482" y="6084016"/>
            <a:ext cx="182880" cy="0"/>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5578872" y="5809975"/>
            <a:ext cx="182880" cy="0"/>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9858809" y="5809975"/>
            <a:ext cx="182880" cy="0"/>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6247527" y="5809975"/>
            <a:ext cx="274320"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8746887" y="6084016"/>
            <a:ext cx="182880" cy="0"/>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1026675" y="5809975"/>
            <a:ext cx="182880" cy="0"/>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6174458" y="6084016"/>
            <a:ext cx="182880" cy="0"/>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sp>
        <p:nvSpPr>
          <p:cNvPr id="71" name="Left Brace 70"/>
          <p:cNvSpPr/>
          <p:nvPr/>
        </p:nvSpPr>
        <p:spPr>
          <a:xfrm rot="16200000">
            <a:off x="7084299" y="5580449"/>
            <a:ext cx="238125" cy="1311594"/>
          </a:xfrm>
          <a:prstGeom prst="leftBrac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TextBox 71"/>
          <p:cNvSpPr txBox="1"/>
          <p:nvPr/>
        </p:nvSpPr>
        <p:spPr>
          <a:xfrm>
            <a:off x="3363429" y="6277164"/>
            <a:ext cx="4552015" cy="307777"/>
          </a:xfrm>
          <a:prstGeom prst="rect">
            <a:avLst/>
          </a:prstGeom>
          <a:noFill/>
        </p:spPr>
        <p:txBody>
          <a:bodyPr wrap="none" rtlCol="0">
            <a:spAutoFit/>
          </a:bodyPr>
          <a:lstStyle/>
          <a:p>
            <a:r>
              <a:rPr lang="en-US" sz="1400" dirty="0">
                <a:solidFill>
                  <a:schemeClr val="accent4">
                    <a:lumMod val="75000"/>
                  </a:schemeClr>
                </a:solidFill>
              </a:rPr>
              <a:t>Interaction between crack size, material C and EDM notches</a:t>
            </a:r>
          </a:p>
        </p:txBody>
      </p:sp>
      <p:cxnSp>
        <p:nvCxnSpPr>
          <p:cNvPr id="73" name="Straight Connector 72"/>
          <p:cNvCxnSpPr/>
          <p:nvPr/>
        </p:nvCxnSpPr>
        <p:spPr>
          <a:xfrm>
            <a:off x="1229521" y="3888928"/>
            <a:ext cx="1360170" cy="0"/>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1269526" y="2155378"/>
            <a:ext cx="1900204"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3049032" y="5809975"/>
            <a:ext cx="182880" cy="0"/>
          </a:xfrm>
          <a:prstGeom prst="line">
            <a:avLst/>
          </a:prstGeom>
          <a:ln w="19050">
            <a:solidFill>
              <a:srgbClr val="FBCE2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4000546" y="6084016"/>
            <a:ext cx="182880" cy="0"/>
          </a:xfrm>
          <a:prstGeom prst="line">
            <a:avLst/>
          </a:prstGeom>
          <a:ln w="19050">
            <a:solidFill>
              <a:srgbClr val="FBCE2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5475016" y="6084016"/>
            <a:ext cx="182880" cy="0"/>
          </a:xfrm>
          <a:prstGeom prst="line">
            <a:avLst/>
          </a:prstGeom>
          <a:ln w="19050">
            <a:solidFill>
              <a:srgbClr val="FBCE2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8488793" y="6084016"/>
            <a:ext cx="182880" cy="0"/>
          </a:xfrm>
          <a:prstGeom prst="line">
            <a:avLst/>
          </a:prstGeom>
          <a:ln w="19050">
            <a:solidFill>
              <a:srgbClr val="FBCE2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7074297" y="5809975"/>
            <a:ext cx="182880" cy="0"/>
          </a:xfrm>
          <a:prstGeom prst="line">
            <a:avLst/>
          </a:prstGeom>
          <a:ln w="19050">
            <a:solidFill>
              <a:srgbClr val="FBCE2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6977075" y="6084016"/>
            <a:ext cx="182880" cy="0"/>
          </a:xfrm>
          <a:prstGeom prst="line">
            <a:avLst/>
          </a:prstGeom>
          <a:ln w="19050">
            <a:solidFill>
              <a:srgbClr val="FBCE2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8269718" y="5809975"/>
            <a:ext cx="182880" cy="0"/>
          </a:xfrm>
          <a:prstGeom prst="line">
            <a:avLst/>
          </a:prstGeom>
          <a:ln w="19050">
            <a:solidFill>
              <a:srgbClr val="FBCE2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9858809" y="6084016"/>
            <a:ext cx="182880" cy="0"/>
          </a:xfrm>
          <a:prstGeom prst="line">
            <a:avLst/>
          </a:prstGeom>
          <a:ln w="19050">
            <a:solidFill>
              <a:srgbClr val="FBCE2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9526" y="4675003"/>
            <a:ext cx="3332764" cy="0"/>
          </a:xfrm>
          <a:prstGeom prst="line">
            <a:avLst/>
          </a:prstGeom>
          <a:ln w="19050">
            <a:solidFill>
              <a:srgbClr val="FBCE2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4932091" y="6512641"/>
            <a:ext cx="731520" cy="0"/>
          </a:xfrm>
          <a:prstGeom prst="line">
            <a:avLst/>
          </a:prstGeom>
          <a:ln w="19050">
            <a:solidFill>
              <a:srgbClr val="FBCE2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5700792" y="6512641"/>
            <a:ext cx="82296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6830457" y="6512641"/>
            <a:ext cx="914400" cy="0"/>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pic>
        <p:nvPicPr>
          <p:cNvPr id="88" name="Picture 87"/>
          <p:cNvPicPr>
            <a:picLocks noChangeAspect="1"/>
          </p:cNvPicPr>
          <p:nvPr/>
        </p:nvPicPr>
        <p:blipFill rotWithShape="1">
          <a:blip r:embed="rId3">
            <a:extLst>
              <a:ext uri="{28A0092B-C50C-407E-A947-70E740481C1C}">
                <a14:useLocalDpi xmlns:a14="http://schemas.microsoft.com/office/drawing/2010/main" val="0"/>
              </a:ext>
            </a:extLst>
          </a:blip>
          <a:srcRect l="26372" t="26789" r="29030" b="53235"/>
          <a:stretch/>
        </p:blipFill>
        <p:spPr>
          <a:xfrm>
            <a:off x="8356157" y="1643865"/>
            <a:ext cx="3348937" cy="1499938"/>
          </a:xfrm>
          <a:prstGeom prst="rect">
            <a:avLst/>
          </a:prstGeom>
          <a:ln>
            <a:noFill/>
          </a:ln>
          <a:effectLst>
            <a:softEdge rad="112500"/>
          </a:effectLst>
        </p:spPr>
      </p:pic>
      <p:pic>
        <p:nvPicPr>
          <p:cNvPr id="89" name="Content Placeholder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4184" y="665758"/>
            <a:ext cx="2946400" cy="914400"/>
          </a:xfrm>
          <a:prstGeom prst="rect">
            <a:avLst/>
          </a:prstGeom>
        </p:spPr>
      </p:pic>
      <p:pic>
        <p:nvPicPr>
          <p:cNvPr id="90" name="Picture 8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5789" y="1367245"/>
            <a:ext cx="2537662" cy="1463040"/>
          </a:xfrm>
          <a:prstGeom prst="rect">
            <a:avLst/>
          </a:prstGeom>
        </p:spPr>
      </p:pic>
      <mc:AlternateContent xmlns:mc="http://schemas.openxmlformats.org/markup-compatibility/2006" xmlns:a14="http://schemas.microsoft.com/office/drawing/2010/main">
        <mc:Choice Requires="a14">
          <p:sp>
            <p:nvSpPr>
              <p:cNvPr id="91" name="TextBox 90"/>
              <p:cNvSpPr txBox="1"/>
              <p:nvPr/>
            </p:nvSpPr>
            <p:spPr>
              <a:xfrm>
                <a:off x="6874469" y="3955178"/>
                <a:ext cx="293689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2">
                              <a:lumMod val="50000"/>
                              <a:lumOff val="50000"/>
                            </a:schemeClr>
                          </a:solidFill>
                          <a:latin typeface="Cambria Math" panose="02040503050406030204" pitchFamily="18" charset="0"/>
                        </a:rPr>
                        <m:t>𝑅𝑒𝑠𝑝𝑜𝑛𝑠𝑒</m:t>
                      </m:r>
                      <m:r>
                        <a:rPr lang="en-US" b="0" i="1" smtClean="0">
                          <a:solidFill>
                            <a:schemeClr val="tx2">
                              <a:lumMod val="50000"/>
                              <a:lumOff val="50000"/>
                            </a:schemeClr>
                          </a:solidFill>
                          <a:latin typeface="Cambria Math" panose="02040503050406030204" pitchFamily="18" charset="0"/>
                        </a:rPr>
                        <m:t>=</m:t>
                      </m:r>
                      <m:sSub>
                        <m:sSubPr>
                          <m:ctrlPr>
                            <a:rPr lang="en-US" b="0" i="1" smtClean="0">
                              <a:solidFill>
                                <a:schemeClr val="tx2">
                                  <a:lumMod val="50000"/>
                                  <a:lumOff val="50000"/>
                                </a:schemeClr>
                              </a:solidFill>
                              <a:latin typeface="Cambria Math" panose="02040503050406030204" pitchFamily="18" charset="0"/>
                            </a:rPr>
                          </m:ctrlPr>
                        </m:sSubPr>
                        <m:e>
                          <m:r>
                            <a:rPr lang="en-US" b="0" i="1" smtClean="0">
                              <a:solidFill>
                                <a:schemeClr val="tx2">
                                  <a:lumMod val="50000"/>
                                  <a:lumOff val="50000"/>
                                </a:schemeClr>
                              </a:solidFill>
                              <a:latin typeface="Cambria Math" panose="02040503050406030204" pitchFamily="18" charset="0"/>
                            </a:rPr>
                            <m:t>𝛽</m:t>
                          </m:r>
                        </m:e>
                        <m:sub>
                          <m:r>
                            <a:rPr lang="en-US" b="0" i="1" smtClean="0">
                              <a:solidFill>
                                <a:schemeClr val="tx2">
                                  <a:lumMod val="50000"/>
                                  <a:lumOff val="50000"/>
                                </a:schemeClr>
                              </a:solidFill>
                              <a:latin typeface="Cambria Math" panose="02040503050406030204" pitchFamily="18" charset="0"/>
                            </a:rPr>
                            <m:t>0</m:t>
                          </m:r>
                        </m:sub>
                      </m:sSub>
                      <m:r>
                        <a:rPr lang="en-US" b="0" i="1" smtClean="0">
                          <a:solidFill>
                            <a:schemeClr val="tx2">
                              <a:lumMod val="50000"/>
                              <a:lumOff val="50000"/>
                            </a:schemeClr>
                          </a:solidFill>
                          <a:latin typeface="Cambria Math" panose="02040503050406030204" pitchFamily="18" charset="0"/>
                        </a:rPr>
                        <m:t>+</m:t>
                      </m:r>
                      <m:sSub>
                        <m:sSubPr>
                          <m:ctrlPr>
                            <a:rPr lang="en-US" b="0" i="1" smtClean="0">
                              <a:solidFill>
                                <a:schemeClr val="tx2">
                                  <a:lumMod val="50000"/>
                                  <a:lumOff val="50000"/>
                                </a:schemeClr>
                              </a:solidFill>
                              <a:latin typeface="Cambria Math" panose="02040503050406030204" pitchFamily="18" charset="0"/>
                            </a:rPr>
                          </m:ctrlPr>
                        </m:sSubPr>
                        <m:e>
                          <m:r>
                            <a:rPr lang="en-US" b="0" i="1" smtClean="0">
                              <a:solidFill>
                                <a:schemeClr val="tx2">
                                  <a:lumMod val="50000"/>
                                  <a:lumOff val="50000"/>
                                </a:schemeClr>
                              </a:solidFill>
                              <a:latin typeface="Cambria Math" panose="02040503050406030204" pitchFamily="18" charset="0"/>
                            </a:rPr>
                            <m:t>𝛽</m:t>
                          </m:r>
                        </m:e>
                        <m:sub>
                          <m:r>
                            <a:rPr lang="en-US" b="0" i="1" smtClean="0">
                              <a:solidFill>
                                <a:schemeClr val="tx2">
                                  <a:lumMod val="50000"/>
                                  <a:lumOff val="50000"/>
                                </a:schemeClr>
                              </a:solidFill>
                              <a:latin typeface="Cambria Math" panose="02040503050406030204" pitchFamily="18" charset="0"/>
                            </a:rPr>
                            <m:t>1</m:t>
                          </m:r>
                        </m:sub>
                      </m:sSub>
                      <m:r>
                        <a:rPr lang="en-US" b="0" i="1" smtClean="0">
                          <a:solidFill>
                            <a:schemeClr val="tx2">
                              <a:lumMod val="50000"/>
                              <a:lumOff val="50000"/>
                            </a:schemeClr>
                          </a:solidFill>
                          <a:latin typeface="Cambria Math" panose="02040503050406030204" pitchFamily="18" charset="0"/>
                        </a:rPr>
                        <m:t>𝑙𝑒𝑛𝑔𝑡h</m:t>
                      </m:r>
                    </m:oMath>
                  </m:oMathPara>
                </a14:m>
                <a:endParaRPr lang="en-US" dirty="0">
                  <a:solidFill>
                    <a:schemeClr val="tx2">
                      <a:lumMod val="50000"/>
                      <a:lumOff val="50000"/>
                    </a:schemeClr>
                  </a:solidFill>
                </a:endParaRPr>
              </a:p>
            </p:txBody>
          </p:sp>
        </mc:Choice>
        <mc:Fallback xmlns="">
          <p:sp>
            <p:nvSpPr>
              <p:cNvPr id="91" name="TextBox 90"/>
              <p:cNvSpPr txBox="1">
                <a:spLocks noRot="1" noChangeAspect="1" noMove="1" noResize="1" noEditPoints="1" noAdjustHandles="1" noChangeArrowheads="1" noChangeShapeType="1" noTextEdit="1"/>
              </p:cNvSpPr>
              <p:nvPr/>
            </p:nvSpPr>
            <p:spPr>
              <a:xfrm>
                <a:off x="6874469" y="3955178"/>
                <a:ext cx="2936894" cy="369332"/>
              </a:xfrm>
              <a:prstGeom prst="rect">
                <a:avLst/>
              </a:prstGeom>
              <a:blipFill>
                <a:blip r:embed="rId6"/>
                <a:stretch>
                  <a:fillRect b="-13333"/>
                </a:stretch>
              </a:blipFill>
            </p:spPr>
            <p:txBody>
              <a:bodyPr/>
              <a:lstStyle/>
              <a:p>
                <a:r>
                  <a:rPr lang="en-US">
                    <a:noFill/>
                  </a:rPr>
                  <a:t> </a:t>
                </a:r>
              </a:p>
            </p:txBody>
          </p:sp>
        </mc:Fallback>
      </mc:AlternateContent>
      <p:sp>
        <p:nvSpPr>
          <p:cNvPr id="3" name="Left Brace 2"/>
          <p:cNvSpPr/>
          <p:nvPr/>
        </p:nvSpPr>
        <p:spPr>
          <a:xfrm rot="16200000">
            <a:off x="7814333" y="3402434"/>
            <a:ext cx="1057166" cy="2868731"/>
          </a:xfrm>
          <a:prstGeom prst="leftBrace">
            <a:avLst>
              <a:gd name="adj1" fmla="val 2841"/>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8824060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Missing variables can decrease the quality of the fit and change the estimates of a</a:t>
            </a:r>
            <a:r>
              <a:rPr lang="en-US" baseline="-25000" dirty="0"/>
              <a:t>90</a:t>
            </a:r>
            <a:r>
              <a:rPr lang="en-US" dirty="0"/>
              <a:t> and a</a:t>
            </a:r>
            <a:r>
              <a:rPr lang="en-US" baseline="-25000" dirty="0"/>
              <a:t>90/95</a:t>
            </a: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891" y="2678322"/>
            <a:ext cx="5926664" cy="36576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3544" y="2690195"/>
            <a:ext cx="5926664" cy="3657600"/>
          </a:xfrm>
          <a:prstGeom prst="rect">
            <a:avLst/>
          </a:prstGeom>
        </p:spPr>
      </p:pic>
      <p:cxnSp>
        <p:nvCxnSpPr>
          <p:cNvPr id="13" name="Straight Connector 12"/>
          <p:cNvCxnSpPr/>
          <p:nvPr/>
        </p:nvCxnSpPr>
        <p:spPr>
          <a:xfrm flipH="1">
            <a:off x="8096035" y="3164440"/>
            <a:ext cx="10274" cy="12739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8135421" y="3162730"/>
            <a:ext cx="10274" cy="1273996"/>
          </a:xfrm>
          <a:prstGeom prst="line">
            <a:avLst/>
          </a:prstGeom>
        </p:spPr>
        <p:style>
          <a:lnRef idx="1">
            <a:schemeClr val="accent2"/>
          </a:lnRef>
          <a:fillRef idx="0">
            <a:schemeClr val="accent2"/>
          </a:fillRef>
          <a:effectRef idx="0">
            <a:schemeClr val="accent2"/>
          </a:effectRef>
          <a:fontRef idx="minor">
            <a:schemeClr val="tx1"/>
          </a:fontRef>
        </p:style>
      </p:cxnSp>
      <p:cxnSp>
        <p:nvCxnSpPr>
          <p:cNvPr id="15" name="Straight Connector 14"/>
          <p:cNvCxnSpPr/>
          <p:nvPr/>
        </p:nvCxnSpPr>
        <p:spPr>
          <a:xfrm flipH="1">
            <a:off x="7765554" y="4693573"/>
            <a:ext cx="10274" cy="12739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8102886" y="4691863"/>
            <a:ext cx="10274" cy="1273996"/>
          </a:xfrm>
          <a:prstGeom prst="line">
            <a:avLst/>
          </a:prstGeom>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11" name="TextBox 10"/>
              <p:cNvSpPr txBox="1"/>
              <p:nvPr/>
            </p:nvSpPr>
            <p:spPr>
              <a:xfrm>
                <a:off x="5582023" y="2101180"/>
                <a:ext cx="405950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6600"/>
                          </a:solidFill>
                          <a:latin typeface="Cambria Math" panose="02040503050406030204" pitchFamily="18" charset="0"/>
                        </a:rPr>
                        <m:t>𝑦</m:t>
                      </m:r>
                      <m:r>
                        <a:rPr lang="en-US" b="0" i="1" smtClean="0">
                          <a:solidFill>
                            <a:srgbClr val="FF6600"/>
                          </a:solidFill>
                          <a:latin typeface="Cambria Math" panose="02040503050406030204" pitchFamily="18" charset="0"/>
                        </a:rPr>
                        <m:t>=</m:t>
                      </m:r>
                      <m:sSub>
                        <m:sSubPr>
                          <m:ctrlPr>
                            <a:rPr lang="en-US" b="0" i="1" smtClean="0">
                              <a:solidFill>
                                <a:srgbClr val="FF6600"/>
                              </a:solidFill>
                              <a:latin typeface="Cambria Math" panose="02040503050406030204" pitchFamily="18" charset="0"/>
                            </a:rPr>
                          </m:ctrlPr>
                        </m:sSubPr>
                        <m:e>
                          <m:r>
                            <a:rPr lang="en-US" b="0" i="1" smtClean="0">
                              <a:solidFill>
                                <a:srgbClr val="FF6600"/>
                              </a:solidFill>
                              <a:latin typeface="Cambria Math" panose="02040503050406030204" pitchFamily="18" charset="0"/>
                            </a:rPr>
                            <m:t>𝛽</m:t>
                          </m:r>
                        </m:e>
                        <m:sub>
                          <m:r>
                            <a:rPr lang="en-US" b="0" i="1" smtClean="0">
                              <a:solidFill>
                                <a:srgbClr val="FF6600"/>
                              </a:solidFill>
                              <a:latin typeface="Cambria Math" panose="02040503050406030204" pitchFamily="18" charset="0"/>
                            </a:rPr>
                            <m:t>0</m:t>
                          </m:r>
                        </m:sub>
                      </m:sSub>
                      <m:r>
                        <a:rPr lang="en-US" b="0" i="1" smtClean="0">
                          <a:solidFill>
                            <a:srgbClr val="FF6600"/>
                          </a:solidFill>
                          <a:latin typeface="Cambria Math" panose="02040503050406030204" pitchFamily="18" charset="0"/>
                        </a:rPr>
                        <m:t>+</m:t>
                      </m:r>
                      <m:sSub>
                        <m:sSubPr>
                          <m:ctrlPr>
                            <a:rPr lang="en-US" b="0" i="1" smtClean="0">
                              <a:solidFill>
                                <a:srgbClr val="FF6600"/>
                              </a:solidFill>
                              <a:latin typeface="Cambria Math" panose="02040503050406030204" pitchFamily="18" charset="0"/>
                            </a:rPr>
                          </m:ctrlPr>
                        </m:sSubPr>
                        <m:e>
                          <m:r>
                            <a:rPr lang="en-US" b="0" i="1" smtClean="0">
                              <a:solidFill>
                                <a:srgbClr val="FF6600"/>
                              </a:solidFill>
                              <a:latin typeface="Cambria Math" panose="02040503050406030204" pitchFamily="18" charset="0"/>
                            </a:rPr>
                            <m:t>𝛽</m:t>
                          </m:r>
                        </m:e>
                        <m:sub>
                          <m:r>
                            <a:rPr lang="en-US" b="0" i="1" smtClean="0">
                              <a:solidFill>
                                <a:srgbClr val="FF6600"/>
                              </a:solidFill>
                              <a:latin typeface="Cambria Math" panose="02040503050406030204" pitchFamily="18" charset="0"/>
                            </a:rPr>
                            <m:t>1</m:t>
                          </m:r>
                        </m:sub>
                      </m:sSub>
                      <m:r>
                        <a:rPr lang="en-US" b="0" i="1" smtClean="0">
                          <a:solidFill>
                            <a:srgbClr val="FF6600"/>
                          </a:solidFill>
                          <a:latin typeface="Cambria Math" panose="02040503050406030204" pitchFamily="18" charset="0"/>
                        </a:rPr>
                        <m:t>𝑥</m:t>
                      </m:r>
                      <m:r>
                        <a:rPr lang="en-US" b="0" i="1" smtClean="0">
                          <a:solidFill>
                            <a:srgbClr val="FF6600"/>
                          </a:solidFill>
                          <a:latin typeface="Cambria Math" panose="02040503050406030204" pitchFamily="18" charset="0"/>
                        </a:rPr>
                        <m:t>+</m:t>
                      </m:r>
                      <m:sSub>
                        <m:sSubPr>
                          <m:ctrlPr>
                            <a:rPr lang="en-US" b="0" i="1" smtClean="0">
                              <a:solidFill>
                                <a:srgbClr val="FF6600"/>
                              </a:solidFill>
                              <a:latin typeface="Cambria Math" panose="02040503050406030204" pitchFamily="18" charset="0"/>
                            </a:rPr>
                          </m:ctrlPr>
                        </m:sSubPr>
                        <m:e>
                          <m:r>
                            <a:rPr lang="en-US" b="0" i="1" smtClean="0">
                              <a:solidFill>
                                <a:srgbClr val="FF6600"/>
                              </a:solidFill>
                              <a:latin typeface="Cambria Math" panose="02040503050406030204" pitchFamily="18" charset="0"/>
                            </a:rPr>
                            <m:t>𝛽</m:t>
                          </m:r>
                        </m:e>
                        <m:sub>
                          <m:r>
                            <a:rPr lang="en-US" b="0" i="1" smtClean="0">
                              <a:solidFill>
                                <a:srgbClr val="FF6600"/>
                              </a:solidFill>
                              <a:latin typeface="Cambria Math" panose="02040503050406030204" pitchFamily="18" charset="0"/>
                            </a:rPr>
                            <m:t>2</m:t>
                          </m:r>
                        </m:sub>
                      </m:sSub>
                      <m:sSup>
                        <m:sSupPr>
                          <m:ctrlPr>
                            <a:rPr lang="en-US" b="0" i="1" smtClean="0">
                              <a:solidFill>
                                <a:srgbClr val="FF6600"/>
                              </a:solidFill>
                              <a:latin typeface="Cambria Math" panose="02040503050406030204" pitchFamily="18" charset="0"/>
                            </a:rPr>
                          </m:ctrlPr>
                        </m:sSupPr>
                        <m:e>
                          <m:r>
                            <a:rPr lang="en-US" b="0" i="1" smtClean="0">
                              <a:solidFill>
                                <a:srgbClr val="FF6600"/>
                              </a:solidFill>
                              <a:latin typeface="Cambria Math" panose="02040503050406030204" pitchFamily="18" charset="0"/>
                            </a:rPr>
                            <m:t>𝑥</m:t>
                          </m:r>
                        </m:e>
                        <m:sup>
                          <m:r>
                            <a:rPr lang="en-US" b="0" i="1" smtClean="0">
                              <a:solidFill>
                                <a:srgbClr val="FF6600"/>
                              </a:solidFill>
                              <a:latin typeface="Cambria Math" panose="02040503050406030204" pitchFamily="18" charset="0"/>
                            </a:rPr>
                            <m:t>2</m:t>
                          </m:r>
                        </m:sup>
                      </m:sSup>
                      <m:r>
                        <a:rPr lang="en-US" b="0" i="1" smtClean="0">
                          <a:solidFill>
                            <a:srgbClr val="FF6600"/>
                          </a:solidFill>
                          <a:latin typeface="Cambria Math" panose="02040503050406030204" pitchFamily="18" charset="0"/>
                        </a:rPr>
                        <m:t>+</m:t>
                      </m:r>
                      <m:sSub>
                        <m:sSubPr>
                          <m:ctrlPr>
                            <a:rPr lang="en-US" b="0" i="1" smtClean="0">
                              <a:solidFill>
                                <a:srgbClr val="FF6600"/>
                              </a:solidFill>
                              <a:latin typeface="Cambria Math" panose="02040503050406030204" pitchFamily="18" charset="0"/>
                            </a:rPr>
                          </m:ctrlPr>
                        </m:sSubPr>
                        <m:e>
                          <m:r>
                            <a:rPr lang="en-US" b="0" i="1" smtClean="0">
                              <a:solidFill>
                                <a:srgbClr val="FF6600"/>
                              </a:solidFill>
                              <a:latin typeface="Cambria Math" panose="02040503050406030204" pitchFamily="18" charset="0"/>
                            </a:rPr>
                            <m:t>𝛽</m:t>
                          </m:r>
                        </m:e>
                        <m:sub>
                          <m:r>
                            <a:rPr lang="en-US" b="0" i="1" smtClean="0">
                              <a:solidFill>
                                <a:srgbClr val="FF6600"/>
                              </a:solidFill>
                              <a:latin typeface="Cambria Math" panose="02040503050406030204" pitchFamily="18" charset="0"/>
                            </a:rPr>
                            <m:t>3</m:t>
                          </m:r>
                        </m:sub>
                      </m:sSub>
                      <m:r>
                        <a:rPr lang="en-US" b="0" i="1" smtClean="0">
                          <a:solidFill>
                            <a:srgbClr val="FF6600"/>
                          </a:solidFill>
                          <a:latin typeface="Cambria Math" panose="02040503050406030204" pitchFamily="18" charset="0"/>
                        </a:rPr>
                        <m:t>𝑥𝑚</m:t>
                      </m:r>
                      <m:r>
                        <a:rPr lang="en-US" b="0" i="1" smtClean="0">
                          <a:solidFill>
                            <a:srgbClr val="FF6600"/>
                          </a:solidFill>
                          <a:latin typeface="Cambria Math" panose="02040503050406030204" pitchFamily="18" charset="0"/>
                        </a:rPr>
                        <m:t>+</m:t>
                      </m:r>
                      <m:sSub>
                        <m:sSubPr>
                          <m:ctrlPr>
                            <a:rPr lang="en-US" b="0" i="1" smtClean="0">
                              <a:solidFill>
                                <a:srgbClr val="FF6600"/>
                              </a:solidFill>
                              <a:latin typeface="Cambria Math" panose="02040503050406030204" pitchFamily="18" charset="0"/>
                            </a:rPr>
                          </m:ctrlPr>
                        </m:sSubPr>
                        <m:e>
                          <m:r>
                            <a:rPr lang="en-US" b="0" i="1" smtClean="0">
                              <a:solidFill>
                                <a:srgbClr val="FF6600"/>
                              </a:solidFill>
                              <a:latin typeface="Cambria Math" panose="02040503050406030204" pitchFamily="18" charset="0"/>
                            </a:rPr>
                            <m:t>𝛽</m:t>
                          </m:r>
                        </m:e>
                        <m:sub>
                          <m:r>
                            <a:rPr lang="en-US" b="0" i="1" smtClean="0">
                              <a:solidFill>
                                <a:srgbClr val="FF6600"/>
                              </a:solidFill>
                              <a:latin typeface="Cambria Math" panose="02040503050406030204" pitchFamily="18" charset="0"/>
                            </a:rPr>
                            <m:t>4</m:t>
                          </m:r>
                        </m:sub>
                      </m:sSub>
                      <m:sSup>
                        <m:sSupPr>
                          <m:ctrlPr>
                            <a:rPr lang="en-US" b="0" i="1" smtClean="0">
                              <a:solidFill>
                                <a:srgbClr val="FF6600"/>
                              </a:solidFill>
                              <a:latin typeface="Cambria Math" panose="02040503050406030204" pitchFamily="18" charset="0"/>
                            </a:rPr>
                          </m:ctrlPr>
                        </m:sSupPr>
                        <m:e>
                          <m:r>
                            <a:rPr lang="en-US" b="0" i="1" smtClean="0">
                              <a:solidFill>
                                <a:srgbClr val="FF6600"/>
                              </a:solidFill>
                              <a:latin typeface="Cambria Math" panose="02040503050406030204" pitchFamily="18" charset="0"/>
                            </a:rPr>
                            <m:t>𝑥</m:t>
                          </m:r>
                        </m:e>
                        <m:sup>
                          <m:r>
                            <a:rPr lang="en-US" b="0" i="1" smtClean="0">
                              <a:solidFill>
                                <a:srgbClr val="FF6600"/>
                              </a:solidFill>
                              <a:latin typeface="Cambria Math" panose="02040503050406030204" pitchFamily="18" charset="0"/>
                            </a:rPr>
                            <m:t>2</m:t>
                          </m:r>
                        </m:sup>
                      </m:sSup>
                      <m:r>
                        <a:rPr lang="en-US" b="0" i="1" smtClean="0">
                          <a:solidFill>
                            <a:srgbClr val="FF6600"/>
                          </a:solidFill>
                          <a:latin typeface="Cambria Math" panose="02040503050406030204" pitchFamily="18" charset="0"/>
                        </a:rPr>
                        <m:t>𝑚</m:t>
                      </m:r>
                    </m:oMath>
                  </m:oMathPara>
                </a14:m>
                <a:endParaRPr lang="en-US" dirty="0">
                  <a:solidFill>
                    <a:srgbClr val="FF6600"/>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5582023" y="2101180"/>
                <a:ext cx="4059509" cy="369332"/>
              </a:xfrm>
              <a:prstGeom prst="rect">
                <a:avLst/>
              </a:prstGeom>
              <a:blipFill>
                <a:blip r:embed="rId4"/>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5582023" y="1762626"/>
                <a:ext cx="228902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7030A0"/>
                          </a:solidFill>
                          <a:latin typeface="Cambria Math" panose="02040503050406030204" pitchFamily="18" charset="0"/>
                        </a:rPr>
                        <m:t>𝑦</m:t>
                      </m:r>
                      <m: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𝛽</m:t>
                          </m:r>
                        </m:e>
                        <m:sub>
                          <m:r>
                            <a:rPr lang="en-US" b="0" i="1" smtClean="0">
                              <a:solidFill>
                                <a:srgbClr val="7030A0"/>
                              </a:solidFill>
                              <a:latin typeface="Cambria Math" panose="02040503050406030204" pitchFamily="18" charset="0"/>
                            </a:rPr>
                            <m:t>0</m:t>
                          </m:r>
                        </m:sub>
                      </m:sSub>
                      <m: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𝛽</m:t>
                          </m:r>
                        </m:e>
                        <m:sub>
                          <m:r>
                            <a:rPr lang="en-US" b="0" i="1" smtClean="0">
                              <a:solidFill>
                                <a:srgbClr val="7030A0"/>
                              </a:solidFill>
                              <a:latin typeface="Cambria Math" panose="02040503050406030204" pitchFamily="18" charset="0"/>
                            </a:rPr>
                            <m:t>1</m:t>
                          </m:r>
                        </m:sub>
                      </m:sSub>
                      <m:r>
                        <a:rPr lang="en-US" b="0" i="1" smtClean="0">
                          <a:solidFill>
                            <a:srgbClr val="7030A0"/>
                          </a:solidFill>
                          <a:latin typeface="Cambria Math" panose="02040503050406030204" pitchFamily="18" charset="0"/>
                        </a:rPr>
                        <m:t>𝑥</m:t>
                      </m:r>
                      <m: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𝛽</m:t>
                          </m:r>
                        </m:e>
                        <m:sub>
                          <m:r>
                            <a:rPr lang="en-US" b="0" i="1" smtClean="0">
                              <a:solidFill>
                                <a:srgbClr val="7030A0"/>
                              </a:solidFill>
                              <a:latin typeface="Cambria Math" panose="02040503050406030204" pitchFamily="18" charset="0"/>
                            </a:rPr>
                            <m:t>2</m:t>
                          </m:r>
                        </m:sub>
                      </m:sSub>
                      <m:sSup>
                        <m:sSupPr>
                          <m:ctrlPr>
                            <a:rPr lang="en-US" b="0" i="1" smtClean="0">
                              <a:solidFill>
                                <a:srgbClr val="7030A0"/>
                              </a:solidFill>
                              <a:latin typeface="Cambria Math" panose="02040503050406030204" pitchFamily="18" charset="0"/>
                            </a:rPr>
                          </m:ctrlPr>
                        </m:sSupPr>
                        <m:e>
                          <m:r>
                            <a:rPr lang="en-US" b="0" i="1" smtClean="0">
                              <a:solidFill>
                                <a:srgbClr val="7030A0"/>
                              </a:solidFill>
                              <a:latin typeface="Cambria Math" panose="02040503050406030204" pitchFamily="18" charset="0"/>
                            </a:rPr>
                            <m:t>𝑥</m:t>
                          </m:r>
                        </m:e>
                        <m:sup>
                          <m:r>
                            <a:rPr lang="en-US" b="0" i="1" smtClean="0">
                              <a:solidFill>
                                <a:srgbClr val="7030A0"/>
                              </a:solidFill>
                              <a:latin typeface="Cambria Math" panose="02040503050406030204" pitchFamily="18" charset="0"/>
                            </a:rPr>
                            <m:t>2</m:t>
                          </m:r>
                        </m:sup>
                      </m:sSup>
                    </m:oMath>
                  </m:oMathPara>
                </a14:m>
                <a:endParaRPr lang="en-US" dirty="0">
                  <a:solidFill>
                    <a:srgbClr val="7030A0"/>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5582023" y="1762626"/>
                <a:ext cx="2289025" cy="369332"/>
              </a:xfrm>
              <a:prstGeom prst="rect">
                <a:avLst/>
              </a:prstGeom>
              <a:blipFill>
                <a:blip r:embed="rId5"/>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5582023" y="984294"/>
                <a:ext cx="153779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2"/>
                          </a:solidFill>
                          <a:latin typeface="Cambria Math" panose="02040503050406030204" pitchFamily="18" charset="0"/>
                        </a:rPr>
                        <m:t>𝑦</m:t>
                      </m:r>
                      <m:r>
                        <a:rPr lang="en-US" b="0" i="1" smtClean="0">
                          <a:solidFill>
                            <a:schemeClr val="accent2"/>
                          </a:solidFill>
                          <a:latin typeface="Cambria Math" panose="02040503050406030204" pitchFamily="18" charset="0"/>
                        </a:rPr>
                        <m:t>=</m:t>
                      </m:r>
                      <m:sSub>
                        <m:sSubPr>
                          <m:ctrlPr>
                            <a:rPr lang="en-US" b="0" i="1" smtClean="0">
                              <a:solidFill>
                                <a:schemeClr val="accent2"/>
                              </a:solidFill>
                              <a:latin typeface="Cambria Math" panose="02040503050406030204" pitchFamily="18" charset="0"/>
                            </a:rPr>
                          </m:ctrlPr>
                        </m:sSubPr>
                        <m:e>
                          <m:r>
                            <a:rPr lang="en-US" b="0" i="1" smtClean="0">
                              <a:solidFill>
                                <a:schemeClr val="accent2"/>
                              </a:solidFill>
                              <a:latin typeface="Cambria Math" panose="02040503050406030204" pitchFamily="18" charset="0"/>
                            </a:rPr>
                            <m:t>𝛽</m:t>
                          </m:r>
                        </m:e>
                        <m:sub>
                          <m:r>
                            <a:rPr lang="en-US" b="0" i="1" smtClean="0">
                              <a:solidFill>
                                <a:schemeClr val="accent2"/>
                              </a:solidFill>
                              <a:latin typeface="Cambria Math" panose="02040503050406030204" pitchFamily="18" charset="0"/>
                            </a:rPr>
                            <m:t>0</m:t>
                          </m:r>
                        </m:sub>
                      </m:sSub>
                      <m:r>
                        <a:rPr lang="en-US" b="0" i="1" smtClean="0">
                          <a:solidFill>
                            <a:schemeClr val="accent2"/>
                          </a:solidFill>
                          <a:latin typeface="Cambria Math" panose="02040503050406030204" pitchFamily="18" charset="0"/>
                        </a:rPr>
                        <m:t>+</m:t>
                      </m:r>
                      <m:sSub>
                        <m:sSubPr>
                          <m:ctrlPr>
                            <a:rPr lang="en-US" b="0" i="1" smtClean="0">
                              <a:solidFill>
                                <a:schemeClr val="accent2"/>
                              </a:solidFill>
                              <a:latin typeface="Cambria Math" panose="02040503050406030204" pitchFamily="18" charset="0"/>
                            </a:rPr>
                          </m:ctrlPr>
                        </m:sSubPr>
                        <m:e>
                          <m:r>
                            <a:rPr lang="en-US" b="0" i="1" smtClean="0">
                              <a:solidFill>
                                <a:schemeClr val="accent2"/>
                              </a:solidFill>
                              <a:latin typeface="Cambria Math" panose="02040503050406030204" pitchFamily="18" charset="0"/>
                            </a:rPr>
                            <m:t>𝛽</m:t>
                          </m:r>
                        </m:e>
                        <m:sub>
                          <m:r>
                            <a:rPr lang="en-US" b="0" i="1" smtClean="0">
                              <a:solidFill>
                                <a:schemeClr val="accent2"/>
                              </a:solidFill>
                              <a:latin typeface="Cambria Math" panose="02040503050406030204" pitchFamily="18" charset="0"/>
                            </a:rPr>
                            <m:t>1</m:t>
                          </m:r>
                        </m:sub>
                      </m:sSub>
                      <m:r>
                        <a:rPr lang="en-US" b="0" i="1" smtClean="0">
                          <a:solidFill>
                            <a:schemeClr val="accent2"/>
                          </a:solidFill>
                          <a:latin typeface="Cambria Math" panose="02040503050406030204" pitchFamily="18" charset="0"/>
                        </a:rPr>
                        <m:t>𝑥</m:t>
                      </m:r>
                    </m:oMath>
                  </m:oMathPara>
                </a14:m>
                <a:endParaRPr lang="en-US" dirty="0">
                  <a:solidFill>
                    <a:schemeClr val="accent2"/>
                  </a:solidFil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5582023" y="984294"/>
                <a:ext cx="1537793" cy="369332"/>
              </a:xfrm>
              <a:prstGeom prst="rect">
                <a:avLst/>
              </a:prstGeom>
              <a:blipFill>
                <a:blip r:embed="rId6"/>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5415375" y="1353626"/>
                <a:ext cx="3408882" cy="3693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FF"/>
                          </a:solidFill>
                          <a:latin typeface="Cambria Math" panose="02040503050406030204" pitchFamily="18" charset="0"/>
                        </a:rPr>
                        <m:t>𝑦</m:t>
                      </m:r>
                      <m:r>
                        <a:rPr lang="en-US" b="0" i="1" smtClean="0">
                          <a:solidFill>
                            <a:srgbClr val="0000FF"/>
                          </a:solidFill>
                          <a:latin typeface="Cambria Math" panose="02040503050406030204" pitchFamily="18" charset="0"/>
                        </a:rPr>
                        <m:t>=</m:t>
                      </m:r>
                      <m:sSub>
                        <m:sSubPr>
                          <m:ctrlPr>
                            <a:rPr lang="en-US" b="0" i="1" smtClean="0">
                              <a:solidFill>
                                <a:srgbClr val="0000FF"/>
                              </a:solidFill>
                              <a:latin typeface="Cambria Math" panose="02040503050406030204" pitchFamily="18" charset="0"/>
                            </a:rPr>
                          </m:ctrlPr>
                        </m:sSubPr>
                        <m:e>
                          <m:r>
                            <a:rPr lang="en-US" b="0" i="1" smtClean="0">
                              <a:solidFill>
                                <a:srgbClr val="0000FF"/>
                              </a:solidFill>
                              <a:latin typeface="Cambria Math" panose="02040503050406030204" pitchFamily="18" charset="0"/>
                            </a:rPr>
                            <m:t>𝛽</m:t>
                          </m:r>
                        </m:e>
                        <m:sub>
                          <m:r>
                            <a:rPr lang="en-US" b="0" i="1" smtClean="0">
                              <a:solidFill>
                                <a:srgbClr val="0000FF"/>
                              </a:solidFill>
                              <a:latin typeface="Cambria Math" panose="02040503050406030204" pitchFamily="18" charset="0"/>
                            </a:rPr>
                            <m:t>0</m:t>
                          </m:r>
                        </m:sub>
                      </m:sSub>
                      <m:r>
                        <a:rPr lang="en-US" b="0" i="1" smtClean="0">
                          <a:solidFill>
                            <a:srgbClr val="0000FF"/>
                          </a:solidFill>
                          <a:latin typeface="Cambria Math" panose="02040503050406030204" pitchFamily="18" charset="0"/>
                        </a:rPr>
                        <m:t>+</m:t>
                      </m:r>
                      <m:sSub>
                        <m:sSubPr>
                          <m:ctrlPr>
                            <a:rPr lang="en-US" b="0" i="1" smtClean="0">
                              <a:solidFill>
                                <a:srgbClr val="0000FF"/>
                              </a:solidFill>
                              <a:latin typeface="Cambria Math" panose="02040503050406030204" pitchFamily="18" charset="0"/>
                            </a:rPr>
                          </m:ctrlPr>
                        </m:sSubPr>
                        <m:e>
                          <m:r>
                            <a:rPr lang="en-US" b="0" i="1" smtClean="0">
                              <a:solidFill>
                                <a:srgbClr val="0000FF"/>
                              </a:solidFill>
                              <a:latin typeface="Cambria Math" panose="02040503050406030204" pitchFamily="18" charset="0"/>
                            </a:rPr>
                            <m:t>𝛽</m:t>
                          </m:r>
                        </m:e>
                        <m:sub>
                          <m:r>
                            <a:rPr lang="en-US" b="0" i="1" smtClean="0">
                              <a:solidFill>
                                <a:srgbClr val="0000FF"/>
                              </a:solidFill>
                              <a:latin typeface="Cambria Math" panose="02040503050406030204" pitchFamily="18" charset="0"/>
                            </a:rPr>
                            <m:t>1</m:t>
                          </m:r>
                        </m:sub>
                      </m:sSub>
                      <m:r>
                        <a:rPr lang="en-US" b="0" i="1" smtClean="0">
                          <a:solidFill>
                            <a:srgbClr val="0000FF"/>
                          </a:solidFill>
                          <a:latin typeface="Cambria Math" panose="02040503050406030204" pitchFamily="18" charset="0"/>
                        </a:rPr>
                        <m:t>𝑥</m:t>
                      </m:r>
                      <m:r>
                        <a:rPr lang="en-US" b="0" i="1" smtClean="0">
                          <a:solidFill>
                            <a:srgbClr val="0000FF"/>
                          </a:solidFill>
                          <a:latin typeface="Cambria Math" panose="02040503050406030204" pitchFamily="18" charset="0"/>
                        </a:rPr>
                        <m:t>+</m:t>
                      </m:r>
                      <m:sSub>
                        <m:sSubPr>
                          <m:ctrlPr>
                            <a:rPr lang="en-US" b="0" i="1" smtClean="0">
                              <a:solidFill>
                                <a:srgbClr val="0000FF"/>
                              </a:solidFill>
                              <a:latin typeface="Cambria Math" panose="02040503050406030204" pitchFamily="18" charset="0"/>
                            </a:rPr>
                          </m:ctrlPr>
                        </m:sSubPr>
                        <m:e>
                          <m:r>
                            <a:rPr lang="en-US" b="0" i="1" smtClean="0">
                              <a:solidFill>
                                <a:srgbClr val="0000FF"/>
                              </a:solidFill>
                              <a:latin typeface="Cambria Math" panose="02040503050406030204" pitchFamily="18" charset="0"/>
                            </a:rPr>
                            <m:t>𝛽</m:t>
                          </m:r>
                        </m:e>
                        <m:sub>
                          <m:r>
                            <a:rPr lang="en-US" b="0" i="1" smtClean="0">
                              <a:solidFill>
                                <a:srgbClr val="0000FF"/>
                              </a:solidFill>
                              <a:latin typeface="Cambria Math" panose="02040503050406030204" pitchFamily="18" charset="0"/>
                            </a:rPr>
                            <m:t>2</m:t>
                          </m:r>
                        </m:sub>
                      </m:sSub>
                      <m:r>
                        <a:rPr lang="en-US" b="0" i="1" smtClean="0">
                          <a:solidFill>
                            <a:srgbClr val="0000FF"/>
                          </a:solidFill>
                          <a:latin typeface="Cambria Math" panose="02040503050406030204" pitchFamily="18" charset="0"/>
                        </a:rPr>
                        <m:t>𝑚</m:t>
                      </m:r>
                      <m:r>
                        <a:rPr lang="en-US" b="0" i="1" smtClean="0">
                          <a:solidFill>
                            <a:srgbClr val="0000FF"/>
                          </a:solidFill>
                          <a:latin typeface="Cambria Math" panose="02040503050406030204" pitchFamily="18" charset="0"/>
                        </a:rPr>
                        <m:t>+</m:t>
                      </m:r>
                      <m:sSub>
                        <m:sSubPr>
                          <m:ctrlPr>
                            <a:rPr lang="en-US" b="0" i="1" smtClean="0">
                              <a:solidFill>
                                <a:srgbClr val="0000FF"/>
                              </a:solidFill>
                              <a:latin typeface="Cambria Math" panose="02040503050406030204" pitchFamily="18" charset="0"/>
                            </a:rPr>
                          </m:ctrlPr>
                        </m:sSubPr>
                        <m:e>
                          <m:r>
                            <a:rPr lang="en-US" b="0" i="1" smtClean="0">
                              <a:solidFill>
                                <a:srgbClr val="0000FF"/>
                              </a:solidFill>
                              <a:latin typeface="Cambria Math" panose="02040503050406030204" pitchFamily="18" charset="0"/>
                            </a:rPr>
                            <m:t>𝛽</m:t>
                          </m:r>
                        </m:e>
                        <m:sub>
                          <m:r>
                            <a:rPr lang="en-US" b="0" i="1" smtClean="0">
                              <a:solidFill>
                                <a:srgbClr val="0000FF"/>
                              </a:solidFill>
                              <a:latin typeface="Cambria Math" panose="02040503050406030204" pitchFamily="18" charset="0"/>
                            </a:rPr>
                            <m:t>3</m:t>
                          </m:r>
                        </m:sub>
                      </m:sSub>
                      <m:r>
                        <a:rPr lang="en-US" b="0" i="1" smtClean="0">
                          <a:solidFill>
                            <a:srgbClr val="0000FF"/>
                          </a:solidFill>
                          <a:latin typeface="Cambria Math" panose="02040503050406030204" pitchFamily="18" charset="0"/>
                        </a:rPr>
                        <m:t>𝑥𝑚</m:t>
                      </m:r>
                    </m:oMath>
                  </m:oMathPara>
                </a14:m>
                <a:br>
                  <a:rPr lang="en-US" b="0" i="1" dirty="0">
                    <a:solidFill>
                      <a:srgbClr val="0000FF"/>
                    </a:solidFill>
                    <a:latin typeface="Cambria Math" panose="02040503050406030204" pitchFamily="18" charset="0"/>
                  </a:rPr>
                </a:br>
                <a:endParaRPr lang="en-US" dirty="0">
                  <a:solidFill>
                    <a:srgbClr val="0000FF"/>
                  </a:solidFil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5415375" y="1353626"/>
                <a:ext cx="3408882" cy="369397"/>
              </a:xfrm>
              <a:prstGeom prst="rect">
                <a:avLst/>
              </a:prstGeom>
              <a:blipFill>
                <a:blip r:embed="rId7"/>
                <a:stretch>
                  <a:fillRect b="-14754"/>
                </a:stretch>
              </a:blipFill>
            </p:spPr>
            <p:txBody>
              <a:bodyPr/>
              <a:lstStyle/>
              <a:p>
                <a:r>
                  <a:rPr lang="en-US">
                    <a:noFill/>
                  </a:rPr>
                  <a:t> </a:t>
                </a:r>
              </a:p>
            </p:txBody>
          </p:sp>
        </mc:Fallback>
      </mc:AlternateContent>
      <p:cxnSp>
        <p:nvCxnSpPr>
          <p:cNvPr id="19" name="Straight Connector 18"/>
          <p:cNvCxnSpPr/>
          <p:nvPr/>
        </p:nvCxnSpPr>
        <p:spPr>
          <a:xfrm flipH="1">
            <a:off x="7270681" y="3169584"/>
            <a:ext cx="10274" cy="1273996"/>
          </a:xfrm>
          <a:prstGeom prst="line">
            <a:avLst/>
          </a:prstGeom>
          <a:ln>
            <a:solidFill>
              <a:srgbClr val="7030A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p:cNvCxnSpPr/>
          <p:nvPr/>
        </p:nvCxnSpPr>
        <p:spPr>
          <a:xfrm flipH="1">
            <a:off x="7546371" y="3169584"/>
            <a:ext cx="10274" cy="1273996"/>
          </a:xfrm>
          <a:prstGeom prst="line">
            <a:avLst/>
          </a:prstGeom>
          <a:ln>
            <a:solidFill>
              <a:srgbClr val="FF66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p:cNvCxnSpPr/>
          <p:nvPr/>
        </p:nvCxnSpPr>
        <p:spPr>
          <a:xfrm flipH="1">
            <a:off x="7304073" y="4691863"/>
            <a:ext cx="10274" cy="1273996"/>
          </a:xfrm>
          <a:prstGeom prst="line">
            <a:avLst/>
          </a:prstGeom>
          <a:ln>
            <a:solidFill>
              <a:srgbClr val="7030A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p:cNvCxnSpPr/>
          <p:nvPr/>
        </p:nvCxnSpPr>
        <p:spPr>
          <a:xfrm flipH="1">
            <a:off x="7004415" y="4691863"/>
            <a:ext cx="10274" cy="1273996"/>
          </a:xfrm>
          <a:prstGeom prst="line">
            <a:avLst/>
          </a:prstGeom>
          <a:ln>
            <a:solidFill>
              <a:srgbClr val="FF6600"/>
            </a:solidFill>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23" name="Rectangle 22"/>
              <p:cNvSpPr/>
              <p:nvPr/>
            </p:nvSpPr>
            <p:spPr>
              <a:xfrm>
                <a:off x="1625456" y="1688433"/>
                <a:ext cx="2419572" cy="710194"/>
              </a:xfrm>
              <a:prstGeom prst="rect">
                <a:avLst/>
              </a:prstGeom>
              <a:solidFill>
                <a:schemeClr val="tx2">
                  <a:lumMod val="10000"/>
                  <a:lumOff val="90000"/>
                </a:schemeClr>
              </a:solidFill>
              <a:ln>
                <a:solidFill>
                  <a:schemeClr val="accent1"/>
                </a:solidFill>
              </a:ln>
            </p:spPr>
            <p:txBody>
              <a:bodyPr wrap="none">
                <a:spAutoFit/>
              </a:bodyPr>
              <a:lstStyle/>
              <a:p>
                <a:pPr/>
                <a14:m>
                  <m:oMathPara xmlns:m="http://schemas.openxmlformats.org/officeDocument/2006/math">
                    <m:oMathParaPr>
                      <m:jc m:val="centerGroup"/>
                    </m:oMathParaPr>
                    <m:oMath xmlns:m="http://schemas.openxmlformats.org/officeDocument/2006/math">
                      <m:r>
                        <a:rPr lang="en-US" i="1" dirty="0" smtClean="0">
                          <a:solidFill>
                            <a:srgbClr val="00B0F0"/>
                          </a:solidFill>
                          <a:latin typeface="Cambria Math" panose="02040503050406030204" pitchFamily="18" charset="0"/>
                        </a:rPr>
                        <m:t>𝑚</m:t>
                      </m:r>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m>
                            <m:mPr>
                              <m:mcs>
                                <m:mc>
                                  <m:mcPr>
                                    <m:count m:val="2"/>
                                    <m:mcJc m:val="center"/>
                                  </m:mcPr>
                                </m:mc>
                              </m:mcs>
                              <m:ctrlPr>
                                <a:rPr lang="en-US" i="1" dirty="0">
                                  <a:latin typeface="Cambria Math" panose="02040503050406030204" pitchFamily="18" charset="0"/>
                                </a:rPr>
                              </m:ctrlPr>
                            </m:mPr>
                            <m:mr>
                              <m:e>
                                <m:r>
                                  <a:rPr lang="en-US" b="0" i="1" dirty="0" smtClean="0">
                                    <a:latin typeface="Cambria Math" panose="02040503050406030204" pitchFamily="18" charset="0"/>
                                  </a:rPr>
                                  <m:t>0</m:t>
                                </m:r>
                              </m:e>
                              <m:e>
                                <m:r>
                                  <m:rPr>
                                    <m:nor/>
                                  </m:rPr>
                                  <a:rPr lang="en-US" dirty="0">
                                    <a:latin typeface="Cambria Math" panose="02040503050406030204" pitchFamily="18" charset="0"/>
                                  </a:rPr>
                                  <m:t>if</m:t>
                                </m:r>
                                <m:r>
                                  <m:rPr>
                                    <m:nor/>
                                  </m:rPr>
                                  <a:rPr lang="en-US" dirty="0">
                                    <a:latin typeface="Cambria Math" panose="02040503050406030204" pitchFamily="18" charset="0"/>
                                  </a:rPr>
                                  <m:t> </m:t>
                                </m:r>
                                <m:r>
                                  <m:rPr>
                                    <m:nor/>
                                  </m:rPr>
                                  <a:rPr lang="en-US" dirty="0">
                                    <a:latin typeface="Cambria Math" panose="02040503050406030204" pitchFamily="18" charset="0"/>
                                  </a:rPr>
                                  <m:t>material</m:t>
                                </m:r>
                                <m:r>
                                  <m:rPr>
                                    <m:nor/>
                                  </m:rPr>
                                  <a:rPr lang="en-US" dirty="0">
                                    <a:latin typeface="Cambria Math" panose="02040503050406030204" pitchFamily="18" charset="0"/>
                                  </a:rPr>
                                  <m:t> </m:t>
                                </m:r>
                                <m:r>
                                  <m:rPr>
                                    <m:nor/>
                                  </m:rPr>
                                  <a:rPr lang="en-US" b="0" i="0" dirty="0" smtClean="0">
                                    <a:latin typeface="Cambria Math" panose="02040503050406030204" pitchFamily="18" charset="0"/>
                                  </a:rPr>
                                  <m:t>A</m:t>
                                </m:r>
                              </m:e>
                            </m:mr>
                            <m:mr>
                              <m:e>
                                <m:r>
                                  <a:rPr lang="en-US" b="0" i="1" dirty="0" smtClean="0">
                                    <a:latin typeface="Cambria Math" panose="02040503050406030204" pitchFamily="18" charset="0"/>
                                  </a:rPr>
                                  <m:t>1</m:t>
                                </m:r>
                              </m:e>
                              <m:e>
                                <m:r>
                                  <m:rPr>
                                    <m:nor/>
                                  </m:rPr>
                                  <a:rPr lang="en-US" b="0" i="0" dirty="0" smtClean="0">
                                    <a:latin typeface="Cambria Math" panose="02040503050406030204" pitchFamily="18" charset="0"/>
                                  </a:rPr>
                                  <m:t>if</m:t>
                                </m:r>
                                <m:r>
                                  <m:rPr>
                                    <m:nor/>
                                  </m:rPr>
                                  <a:rPr lang="en-US" b="0" i="0" dirty="0" smtClean="0">
                                    <a:latin typeface="Cambria Math" panose="02040503050406030204" pitchFamily="18" charset="0"/>
                                  </a:rPr>
                                  <m:t> </m:t>
                                </m:r>
                                <m:r>
                                  <m:rPr>
                                    <m:nor/>
                                  </m:rPr>
                                  <a:rPr lang="en-US" b="0" i="0" dirty="0" smtClean="0">
                                    <a:latin typeface="Cambria Math" panose="02040503050406030204" pitchFamily="18" charset="0"/>
                                  </a:rPr>
                                  <m:t>material</m:t>
                                </m:r>
                                <m:r>
                                  <m:rPr>
                                    <m:nor/>
                                  </m:rPr>
                                  <a:rPr lang="en-US" b="0" i="0" dirty="0" smtClean="0">
                                    <a:latin typeface="Cambria Math" panose="02040503050406030204" pitchFamily="18" charset="0"/>
                                  </a:rPr>
                                  <m:t> </m:t>
                                </m:r>
                                <m:r>
                                  <a:rPr lang="en-US" b="0" i="1" dirty="0" smtClean="0">
                                    <a:latin typeface="Cambria Math" panose="02040503050406030204" pitchFamily="18" charset="0"/>
                                  </a:rPr>
                                  <m:t>𝐵</m:t>
                                </m:r>
                              </m:e>
                            </m:mr>
                          </m:m>
                        </m:e>
                      </m:d>
                    </m:oMath>
                  </m:oMathPara>
                </a14:m>
                <a:endParaRPr lang="en-US" dirty="0"/>
              </a:p>
            </p:txBody>
          </p:sp>
        </mc:Choice>
        <mc:Fallback xmlns="">
          <p:sp>
            <p:nvSpPr>
              <p:cNvPr id="23" name="Rectangle 22"/>
              <p:cNvSpPr>
                <a:spLocks noRot="1" noChangeAspect="1" noMove="1" noResize="1" noEditPoints="1" noAdjustHandles="1" noChangeArrowheads="1" noChangeShapeType="1" noTextEdit="1"/>
              </p:cNvSpPr>
              <p:nvPr/>
            </p:nvSpPr>
            <p:spPr>
              <a:xfrm>
                <a:off x="1625456" y="1688433"/>
                <a:ext cx="2419572" cy="710194"/>
              </a:xfrm>
              <a:prstGeom prst="rect">
                <a:avLst/>
              </a:prstGeom>
              <a:blipFill>
                <a:blip r:embed="rId8"/>
                <a:stretch>
                  <a:fillRect/>
                </a:stretch>
              </a:blipFill>
              <a:ln>
                <a:solidFill>
                  <a:schemeClr val="accent1"/>
                </a:solidFill>
              </a:ln>
            </p:spPr>
            <p:txBody>
              <a:bodyPr/>
              <a:lstStyle/>
              <a:p>
                <a:r>
                  <a:rPr lang="en-US">
                    <a:noFill/>
                  </a:rPr>
                  <a:t> </a:t>
                </a:r>
              </a:p>
            </p:txBody>
          </p:sp>
        </mc:Fallback>
      </mc:AlternateContent>
      <p:pic>
        <p:nvPicPr>
          <p:cNvPr id="24" name="Picture 23" descr="Free Images : fruit, food, produce, vegetable, stalk, bell pepper ..."/>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22125" y="5516252"/>
            <a:ext cx="343161" cy="383768"/>
          </a:xfrm>
          <a:prstGeom prst="rect">
            <a:avLst/>
          </a:prstGeom>
        </p:spPr>
      </p:pic>
      <p:pic>
        <p:nvPicPr>
          <p:cNvPr id="25" name="Picture 24"/>
          <p:cNvPicPr>
            <a:picLocks noChangeAspect="1"/>
          </p:cNvPicPr>
          <p:nvPr/>
        </p:nvPicPr>
        <p:blipFill rotWithShape="1">
          <a:blip r:embed="rId10"/>
          <a:srcRect t="1690" r="1340" b="2207"/>
          <a:stretch/>
        </p:blipFill>
        <p:spPr>
          <a:xfrm>
            <a:off x="8320243" y="5336140"/>
            <a:ext cx="729234" cy="563880"/>
          </a:xfrm>
          <a:prstGeom prst="rect">
            <a:avLst/>
          </a:prstGeom>
        </p:spPr>
      </p:pic>
    </p:spTree>
    <p:extLst>
      <p:ext uri="{BB962C8B-B14F-4D97-AF65-F5344CB8AC3E}">
        <p14:creationId xmlns:p14="http://schemas.microsoft.com/office/powerpoint/2010/main" val="3971347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do you handle dependent </a:t>
            </a:r>
            <a:br>
              <a:rPr lang="en-US" dirty="0"/>
            </a:br>
            <a:r>
              <a:rPr lang="en-US" dirty="0"/>
              <a:t>observations for POD?</a:t>
            </a:r>
          </a:p>
        </p:txBody>
      </p:sp>
      <p:pic>
        <p:nvPicPr>
          <p:cNvPr id="21"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1498" y="1246710"/>
            <a:ext cx="5926667" cy="365760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53450"/>
            <a:ext cx="5926667" cy="3657600"/>
          </a:xfrm>
          <a:prstGeom prst="rect">
            <a:avLst/>
          </a:prstGeom>
        </p:spPr>
      </p:pic>
      <p:sp>
        <p:nvSpPr>
          <p:cNvPr id="6" name="TextBox 5"/>
          <p:cNvSpPr txBox="1"/>
          <p:nvPr/>
        </p:nvSpPr>
        <p:spPr>
          <a:xfrm>
            <a:off x="657546" y="1623321"/>
            <a:ext cx="1674369" cy="954107"/>
          </a:xfrm>
          <a:prstGeom prst="rect">
            <a:avLst/>
          </a:prstGeom>
          <a:solidFill>
            <a:schemeClr val="bg1"/>
          </a:solidFill>
          <a:ln>
            <a:solidFill>
              <a:schemeClr val="tx1"/>
            </a:solidFill>
          </a:ln>
        </p:spPr>
        <p:txBody>
          <a:bodyPr wrap="none" rtlCol="0">
            <a:spAutoFit/>
          </a:bodyPr>
          <a:lstStyle/>
          <a:p>
            <a:r>
              <a:rPr lang="en-US" sz="1400" dirty="0">
                <a:solidFill>
                  <a:srgbClr val="0000FF"/>
                </a:solidFill>
              </a:rPr>
              <a:t>Sensor-Crack Pair 1</a:t>
            </a:r>
          </a:p>
          <a:p>
            <a:r>
              <a:rPr lang="en-US" sz="1400" dirty="0">
                <a:solidFill>
                  <a:srgbClr val="33CC33"/>
                </a:solidFill>
              </a:rPr>
              <a:t>Sensor-Crack Pair 2</a:t>
            </a:r>
          </a:p>
          <a:p>
            <a:r>
              <a:rPr lang="en-US" sz="1400" dirty="0"/>
              <a:t>               …</a:t>
            </a:r>
          </a:p>
          <a:p>
            <a:r>
              <a:rPr lang="en-US" sz="1400" dirty="0">
                <a:solidFill>
                  <a:srgbClr val="FF6600"/>
                </a:solidFill>
              </a:rPr>
              <a:t>Sensor-Crack Pair 60</a:t>
            </a:r>
          </a:p>
        </p:txBody>
      </p:sp>
      <p:sp>
        <p:nvSpPr>
          <p:cNvPr id="8" name="Right Arrow 7"/>
          <p:cNvSpPr/>
          <p:nvPr/>
        </p:nvSpPr>
        <p:spPr>
          <a:xfrm>
            <a:off x="667822" y="4839132"/>
            <a:ext cx="5166379" cy="431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Time</a:t>
            </a:r>
          </a:p>
        </p:txBody>
      </p:sp>
      <p:sp>
        <p:nvSpPr>
          <p:cNvPr id="18" name="Right Arrow 17"/>
          <p:cNvSpPr/>
          <p:nvPr/>
        </p:nvSpPr>
        <p:spPr>
          <a:xfrm>
            <a:off x="6614846" y="4839132"/>
            <a:ext cx="5166379" cy="431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Time</a:t>
            </a:r>
          </a:p>
        </p:txBody>
      </p:sp>
      <p:sp>
        <p:nvSpPr>
          <p:cNvPr id="9" name="TextBox 8"/>
          <p:cNvSpPr txBox="1"/>
          <p:nvPr/>
        </p:nvSpPr>
        <p:spPr>
          <a:xfrm>
            <a:off x="10905311" y="3889901"/>
            <a:ext cx="1067921" cy="307777"/>
          </a:xfrm>
          <a:prstGeom prst="rect">
            <a:avLst/>
          </a:prstGeom>
          <a:noFill/>
        </p:spPr>
        <p:txBody>
          <a:bodyPr wrap="none" rtlCol="0">
            <a:spAutoFit/>
          </a:bodyPr>
          <a:lstStyle/>
          <a:p>
            <a:r>
              <a:rPr lang="en-US" sz="1400" dirty="0"/>
              <a:t>Noise Signal</a:t>
            </a:r>
          </a:p>
        </p:txBody>
      </p:sp>
      <p:sp>
        <p:nvSpPr>
          <p:cNvPr id="24" name="TextBox 23"/>
          <p:cNvSpPr txBox="1"/>
          <p:nvPr/>
        </p:nvSpPr>
        <p:spPr>
          <a:xfrm>
            <a:off x="10885017" y="2858255"/>
            <a:ext cx="1054648" cy="307777"/>
          </a:xfrm>
          <a:prstGeom prst="rect">
            <a:avLst/>
          </a:prstGeom>
          <a:noFill/>
        </p:spPr>
        <p:txBody>
          <a:bodyPr wrap="none" rtlCol="0">
            <a:spAutoFit/>
          </a:bodyPr>
          <a:lstStyle/>
          <a:p>
            <a:r>
              <a:rPr lang="en-US" sz="1400" dirty="0"/>
              <a:t>Crack Signal</a:t>
            </a:r>
          </a:p>
        </p:txBody>
      </p:sp>
      <p:sp>
        <p:nvSpPr>
          <p:cNvPr id="25" name="TextBox 24"/>
          <p:cNvSpPr txBox="1"/>
          <p:nvPr/>
        </p:nvSpPr>
        <p:spPr>
          <a:xfrm>
            <a:off x="9876812" y="3287639"/>
            <a:ext cx="2131353" cy="307777"/>
          </a:xfrm>
          <a:prstGeom prst="rect">
            <a:avLst/>
          </a:prstGeom>
          <a:noFill/>
        </p:spPr>
        <p:txBody>
          <a:bodyPr wrap="none" rtlCol="0">
            <a:spAutoFit/>
          </a:bodyPr>
          <a:lstStyle/>
          <a:p>
            <a:r>
              <a:rPr lang="en-US" sz="1400" dirty="0" err="1"/>
              <a:t>y</a:t>
            </a:r>
            <a:r>
              <a:rPr lang="en-US" sz="1400" baseline="-25000" dirty="0" err="1"/>
              <a:t>dec</a:t>
            </a:r>
            <a:r>
              <a:rPr lang="en-US" sz="1400" dirty="0"/>
              <a:t> =  Detection Threshold</a:t>
            </a:r>
          </a:p>
        </p:txBody>
      </p:sp>
      <mc:AlternateContent xmlns:mc="http://schemas.openxmlformats.org/markup-compatibility/2006" xmlns:a14="http://schemas.microsoft.com/office/drawing/2010/main">
        <mc:Choice Requires="a14">
          <p:sp>
            <p:nvSpPr>
              <p:cNvPr id="26" name="Content Placeholder 2"/>
              <p:cNvSpPr txBox="1">
                <a:spLocks/>
              </p:cNvSpPr>
              <p:nvPr/>
            </p:nvSpPr>
            <p:spPr>
              <a:xfrm>
                <a:off x="500147" y="5509301"/>
                <a:ext cx="11191706" cy="64287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chemeClr val="accent1">
                        <a:lumMod val="60000"/>
                        <a:lumOff val="40000"/>
                      </a:schemeClr>
                    </a:solidFill>
                  </a:rPr>
                  <a:t>Independent POD</a:t>
                </a:r>
                <a:r>
                  <a:rPr lang="en-US" sz="1800" dirty="0">
                    <a:solidFill>
                      <a:schemeClr val="accent1">
                        <a:lumMod val="60000"/>
                        <a:lumOff val="40000"/>
                      </a:schemeClr>
                    </a:solidFill>
                  </a:rPr>
                  <a:t> </a:t>
                </a:r>
                <a:r>
                  <a:rPr lang="en-US" sz="1800" dirty="0"/>
                  <a:t>uses a </a:t>
                </a:r>
                <a:r>
                  <a:rPr lang="en-US" sz="1800" b="1" dirty="0"/>
                  <a:t>linear model                    </a:t>
                </a:r>
                <a:r>
                  <a:rPr lang="en-US" sz="1800" dirty="0"/>
                  <a:t> </a:t>
                </a:r>
                <a14:m>
                  <m:oMath xmlns:m="http://schemas.openxmlformats.org/officeDocument/2006/math">
                    <m:r>
                      <a:rPr lang="en-US" sz="1800" b="1" i="1">
                        <a:solidFill>
                          <a:srgbClr val="FF0000"/>
                        </a:solidFill>
                        <a:latin typeface="Cambria Math" panose="02040503050406030204" pitchFamily="18" charset="0"/>
                      </a:rPr>
                      <m:t>𝒚</m:t>
                    </m:r>
                    <m:r>
                      <a:rPr lang="en-US" sz="1800" i="1">
                        <a:latin typeface="Cambria Math" panose="02040503050406030204" pitchFamily="18" charset="0"/>
                      </a:rPr>
                      <m:t>=</m:t>
                    </m:r>
                    <m:r>
                      <a:rPr lang="en-US" sz="1800" b="1" i="1">
                        <a:solidFill>
                          <a:srgbClr val="0000FF"/>
                        </a:solidFill>
                        <a:latin typeface="Cambria Math" panose="02040503050406030204" pitchFamily="18" charset="0"/>
                      </a:rPr>
                      <m:t>𝑿</m:t>
                    </m:r>
                    <m:r>
                      <a:rPr lang="en-US" sz="1800" b="1" i="1">
                        <a:latin typeface="Cambria Math" panose="02040503050406030204" pitchFamily="18" charset="0"/>
                      </a:rPr>
                      <m:t>𝜷</m:t>
                    </m:r>
                    <m:r>
                      <a:rPr lang="en-US" sz="1800" i="1">
                        <a:latin typeface="Cambria Math" panose="02040503050406030204" pitchFamily="18" charset="0"/>
                      </a:rPr>
                      <m:t>+</m:t>
                    </m:r>
                    <m:r>
                      <a:rPr lang="en-US" sz="1800" b="1" i="1">
                        <a:latin typeface="Cambria Math" panose="02040503050406030204" pitchFamily="18" charset="0"/>
                      </a:rPr>
                      <m:t>𝜺</m:t>
                    </m:r>
                  </m:oMath>
                </a14:m>
                <a:r>
                  <a:rPr lang="en-US" sz="1800" dirty="0"/>
                  <a:t>    with     </a:t>
                </a:r>
                <a14:m>
                  <m:oMath xmlns:m="http://schemas.openxmlformats.org/officeDocument/2006/math">
                    <m:r>
                      <a:rPr lang="en-US" sz="1800">
                        <a:latin typeface="Cambria Math" panose="02040503050406030204" pitchFamily="18" charset="0"/>
                      </a:rPr>
                      <m:t> </m:t>
                    </m:r>
                    <m:r>
                      <m:rPr>
                        <m:sty m:val="p"/>
                      </m:rPr>
                      <a:rPr lang="en-US" sz="1800">
                        <a:latin typeface="Cambria Math" panose="02040503050406030204" pitchFamily="18" charset="0"/>
                      </a:rPr>
                      <m:t>Var</m:t>
                    </m:r>
                    <m:d>
                      <m:dPr>
                        <m:begChr m:val="["/>
                        <m:endChr m:val="]"/>
                        <m:ctrlPr>
                          <a:rPr lang="en-US" sz="1800" i="1">
                            <a:latin typeface="Cambria Math" panose="02040503050406030204" pitchFamily="18" charset="0"/>
                          </a:rPr>
                        </m:ctrlPr>
                      </m:dPr>
                      <m:e>
                        <m:r>
                          <a:rPr lang="en-US" sz="1800" b="1" i="1">
                            <a:solidFill>
                              <a:srgbClr val="FF0000"/>
                            </a:solidFill>
                            <a:latin typeface="Cambria Math" panose="02040503050406030204" pitchFamily="18" charset="0"/>
                          </a:rPr>
                          <m:t>𝒚</m:t>
                        </m:r>
                      </m:e>
                    </m:d>
                    <m:r>
                      <a:rPr lang="en-US" sz="1800">
                        <a:latin typeface="Cambria Math" panose="02040503050406030204" pitchFamily="18" charset="0"/>
                      </a:rPr>
                      <m:t>=</m:t>
                    </m:r>
                    <m:sSubSup>
                      <m:sSubSupPr>
                        <m:ctrlPr>
                          <a:rPr lang="en-US" sz="1800" i="1">
                            <a:latin typeface="Cambria Math" panose="02040503050406030204" pitchFamily="18" charset="0"/>
                          </a:rPr>
                        </m:ctrlPr>
                      </m:sSubSupPr>
                      <m:e>
                        <m:r>
                          <a:rPr lang="en-US" sz="1800" i="1">
                            <a:latin typeface="Cambria Math" panose="02040503050406030204" pitchFamily="18" charset="0"/>
                          </a:rPr>
                          <m:t>𝜎</m:t>
                        </m:r>
                      </m:e>
                      <m:sub>
                        <m:r>
                          <a:rPr lang="en-US" sz="1800" i="1">
                            <a:latin typeface="Cambria Math" panose="02040503050406030204" pitchFamily="18" charset="0"/>
                          </a:rPr>
                          <m:t>𝜀</m:t>
                        </m:r>
                      </m:sub>
                      <m:sup>
                        <m:r>
                          <a:rPr lang="en-US" sz="1800" i="1">
                            <a:latin typeface="Cambria Math" panose="02040503050406030204" pitchFamily="18" charset="0"/>
                          </a:rPr>
                          <m:t>2</m:t>
                        </m:r>
                      </m:sup>
                    </m:sSubSup>
                  </m:oMath>
                </a14:m>
                <a:endParaRPr lang="en-US" sz="1800" dirty="0"/>
              </a:p>
              <a:p>
                <a:pPr marL="0" indent="0">
                  <a:buNone/>
                </a:pPr>
                <a:r>
                  <a:rPr lang="en-US" sz="1800" b="1" dirty="0">
                    <a:solidFill>
                      <a:schemeClr val="accent1">
                        <a:lumMod val="60000"/>
                        <a:lumOff val="40000"/>
                      </a:schemeClr>
                    </a:solidFill>
                  </a:rPr>
                  <a:t>Dependent POD</a:t>
                </a:r>
                <a:r>
                  <a:rPr lang="en-US" sz="1800" dirty="0"/>
                  <a:t> uses a </a:t>
                </a:r>
                <a:r>
                  <a:rPr lang="en-US" sz="1800" b="1" dirty="0"/>
                  <a:t>linear mixed model</a:t>
                </a:r>
                <a:r>
                  <a:rPr lang="en-US" sz="1800" dirty="0"/>
                  <a:t>            </a:t>
                </a:r>
                <a14:m>
                  <m:oMath xmlns:m="http://schemas.openxmlformats.org/officeDocument/2006/math">
                    <m:r>
                      <a:rPr lang="en-US" sz="1800" b="1" i="1">
                        <a:solidFill>
                          <a:srgbClr val="FF0000"/>
                        </a:solidFill>
                        <a:latin typeface="Cambria Math" panose="02040503050406030204" pitchFamily="18" charset="0"/>
                      </a:rPr>
                      <m:t>𝒚</m:t>
                    </m:r>
                    <m:r>
                      <a:rPr lang="en-US" sz="1800" i="1">
                        <a:latin typeface="Cambria Math" panose="02040503050406030204" pitchFamily="18" charset="0"/>
                      </a:rPr>
                      <m:t>=</m:t>
                    </m:r>
                    <m:r>
                      <a:rPr lang="en-US" sz="1800" b="1" i="1">
                        <a:solidFill>
                          <a:srgbClr val="0000FF"/>
                        </a:solidFill>
                        <a:latin typeface="Cambria Math" panose="02040503050406030204" pitchFamily="18" charset="0"/>
                      </a:rPr>
                      <m:t>𝑿</m:t>
                    </m:r>
                    <m:r>
                      <a:rPr lang="en-US" sz="1800" b="1" i="1">
                        <a:latin typeface="Cambria Math" panose="02040503050406030204" pitchFamily="18" charset="0"/>
                      </a:rPr>
                      <m:t>𝜷</m:t>
                    </m:r>
                    <m:r>
                      <a:rPr lang="en-US" sz="1800" i="1">
                        <a:latin typeface="Cambria Math" panose="02040503050406030204" pitchFamily="18" charset="0"/>
                      </a:rPr>
                      <m:t>+</m:t>
                    </m:r>
                    <m:r>
                      <a:rPr lang="en-US" sz="1800" b="1" i="1">
                        <a:latin typeface="Cambria Math" panose="02040503050406030204" pitchFamily="18" charset="0"/>
                      </a:rPr>
                      <m:t>𝜺</m:t>
                    </m:r>
                  </m:oMath>
                </a14:m>
                <a:r>
                  <a:rPr lang="en-US" sz="1800" dirty="0"/>
                  <a:t>    with     </a:t>
                </a:r>
                <a14:m>
                  <m:oMath xmlns:m="http://schemas.openxmlformats.org/officeDocument/2006/math">
                    <m:r>
                      <a:rPr lang="en-US" sz="1800">
                        <a:latin typeface="Cambria Math" panose="02040503050406030204" pitchFamily="18" charset="0"/>
                      </a:rPr>
                      <m:t> </m:t>
                    </m:r>
                    <m:r>
                      <m:rPr>
                        <m:sty m:val="p"/>
                      </m:rPr>
                      <a:rPr lang="en-US" sz="1800">
                        <a:latin typeface="Cambria Math" panose="02040503050406030204" pitchFamily="18" charset="0"/>
                      </a:rPr>
                      <m:t>Var</m:t>
                    </m:r>
                    <m:d>
                      <m:dPr>
                        <m:begChr m:val="["/>
                        <m:endChr m:val="]"/>
                        <m:ctrlPr>
                          <a:rPr lang="en-US" sz="1800" i="1">
                            <a:latin typeface="Cambria Math" panose="02040503050406030204" pitchFamily="18" charset="0"/>
                          </a:rPr>
                        </m:ctrlPr>
                      </m:dPr>
                      <m:e>
                        <m:r>
                          <a:rPr lang="en-US" sz="1800" b="1" i="1">
                            <a:solidFill>
                              <a:srgbClr val="FF0000"/>
                            </a:solidFill>
                            <a:latin typeface="Cambria Math" panose="02040503050406030204" pitchFamily="18" charset="0"/>
                          </a:rPr>
                          <m:t>𝒚</m:t>
                        </m:r>
                      </m:e>
                    </m:d>
                    <m:r>
                      <a:rPr lang="en-US" sz="1800">
                        <a:latin typeface="Cambria Math" panose="02040503050406030204" pitchFamily="18" charset="0"/>
                      </a:rPr>
                      <m:t>=</m:t>
                    </m:r>
                    <m:sSup>
                      <m:sSupPr>
                        <m:ctrlPr>
                          <a:rPr lang="en-US" sz="1800" b="1" i="1">
                            <a:latin typeface="Cambria Math" panose="02040503050406030204" pitchFamily="18" charset="0"/>
                          </a:rPr>
                        </m:ctrlPr>
                      </m:sSupPr>
                      <m:e>
                        <m:r>
                          <a:rPr lang="en-US" sz="1800" b="1">
                            <a:latin typeface="Cambria Math" panose="02040503050406030204" pitchFamily="18" charset="0"/>
                          </a:rPr>
                          <m:t>𝚺</m:t>
                        </m:r>
                      </m:e>
                      <m:sup>
                        <m:r>
                          <a:rPr lang="en-US" sz="1800" i="1">
                            <a:latin typeface="Cambria Math" panose="02040503050406030204" pitchFamily="18" charset="0"/>
                          </a:rPr>
                          <m:t>2</m:t>
                        </m:r>
                      </m:sup>
                    </m:sSup>
                  </m:oMath>
                </a14:m>
                <a:endParaRPr lang="en-US" sz="1800" b="1" dirty="0">
                  <a:solidFill>
                    <a:srgbClr val="0000FF"/>
                  </a:solidFill>
                </a:endParaRPr>
              </a:p>
              <a:p>
                <a:endParaRPr lang="en-US" sz="1800" dirty="0"/>
              </a:p>
            </p:txBody>
          </p:sp>
        </mc:Choice>
        <mc:Fallback xmlns="">
          <p:sp>
            <p:nvSpPr>
              <p:cNvPr id="26" name="Content Placeholder 2"/>
              <p:cNvSpPr txBox="1">
                <a:spLocks noRot="1" noChangeAspect="1" noMove="1" noResize="1" noEditPoints="1" noAdjustHandles="1" noChangeArrowheads="1" noChangeShapeType="1" noTextEdit="1"/>
              </p:cNvSpPr>
              <p:nvPr/>
            </p:nvSpPr>
            <p:spPr>
              <a:xfrm>
                <a:off x="500147" y="5509301"/>
                <a:ext cx="11191706" cy="642876"/>
              </a:xfrm>
              <a:prstGeom prst="rect">
                <a:avLst/>
              </a:prstGeom>
              <a:blipFill>
                <a:blip r:embed="rId5"/>
                <a:stretch>
                  <a:fillRect l="-436" t="-9524" b="-26667"/>
                </a:stretch>
              </a:blipFill>
            </p:spPr>
            <p:txBody>
              <a:bodyPr/>
              <a:lstStyle/>
              <a:p>
                <a:r>
                  <a:rPr lang="en-US">
                    <a:noFill/>
                  </a:rPr>
                  <a:t> </a:t>
                </a:r>
              </a:p>
            </p:txBody>
          </p:sp>
        </mc:Fallback>
      </mc:AlternateContent>
      <p:cxnSp>
        <p:nvCxnSpPr>
          <p:cNvPr id="11" name="Straight Arrow Connector 10"/>
          <p:cNvCxnSpPr/>
          <p:nvPr/>
        </p:nvCxnSpPr>
        <p:spPr>
          <a:xfrm flipH="1">
            <a:off x="9585786" y="5691883"/>
            <a:ext cx="49650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9584076" y="6049764"/>
            <a:ext cx="49650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160460" y="5497284"/>
            <a:ext cx="724557" cy="369332"/>
          </a:xfrm>
          <a:prstGeom prst="rect">
            <a:avLst/>
          </a:prstGeom>
          <a:noFill/>
        </p:spPr>
        <p:txBody>
          <a:bodyPr wrap="none" rtlCol="0">
            <a:spAutoFit/>
          </a:bodyPr>
          <a:lstStyle/>
          <a:p>
            <a:r>
              <a:rPr lang="en-US" dirty="0"/>
              <a:t>scalar</a:t>
            </a:r>
          </a:p>
        </p:txBody>
      </p:sp>
      <p:sp>
        <p:nvSpPr>
          <p:cNvPr id="28" name="TextBox 27"/>
          <p:cNvSpPr txBox="1"/>
          <p:nvPr/>
        </p:nvSpPr>
        <p:spPr>
          <a:xfrm>
            <a:off x="10153160" y="5824731"/>
            <a:ext cx="786882" cy="369332"/>
          </a:xfrm>
          <a:prstGeom prst="rect">
            <a:avLst/>
          </a:prstGeom>
          <a:noFill/>
        </p:spPr>
        <p:txBody>
          <a:bodyPr wrap="none" rtlCol="0">
            <a:spAutoFit/>
          </a:bodyPr>
          <a:lstStyle/>
          <a:p>
            <a:r>
              <a:rPr lang="en-US" dirty="0"/>
              <a:t>matrix</a:t>
            </a:r>
          </a:p>
        </p:txBody>
      </p:sp>
      <p:pic>
        <p:nvPicPr>
          <p:cNvPr id="17" name="Picture 16"/>
          <p:cNvPicPr>
            <a:picLocks noChangeAspect="1"/>
          </p:cNvPicPr>
          <p:nvPr/>
        </p:nvPicPr>
        <p:blipFill>
          <a:blip r:embed="rId6"/>
          <a:stretch>
            <a:fillRect/>
          </a:stretch>
        </p:blipFill>
        <p:spPr>
          <a:xfrm>
            <a:off x="5657183" y="103717"/>
            <a:ext cx="4175146" cy="1117511"/>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50923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8C6BF-3A21-4CD2-AFF8-CA7BBA754FC6}"/>
              </a:ext>
            </a:extLst>
          </p:cNvPr>
          <p:cNvSpPr>
            <a:spLocks noGrp="1"/>
          </p:cNvSpPr>
          <p:nvPr>
            <p:ph type="title"/>
          </p:nvPr>
        </p:nvSpPr>
        <p:spPr/>
        <p:txBody>
          <a:bodyPr>
            <a:normAutofit fontScale="90000"/>
          </a:bodyPr>
          <a:lstStyle/>
          <a:p>
            <a:r>
              <a:rPr lang="en-US" dirty="0"/>
              <a:t>Probability of Detection: What is the largest defect size a nondestructive inspection system may miss?</a:t>
            </a:r>
          </a:p>
        </p:txBody>
      </p:sp>
      <p:sp>
        <p:nvSpPr>
          <p:cNvPr id="3" name="Text Placeholder 2">
            <a:extLst>
              <a:ext uri="{FF2B5EF4-FFF2-40B4-BE49-F238E27FC236}">
                <a16:creationId xmlns:a16="http://schemas.microsoft.com/office/drawing/2014/main" id="{79314243-BD28-4FB1-B6EB-7AED663C1862}"/>
              </a:ext>
            </a:extLst>
          </p:cNvPr>
          <p:cNvSpPr>
            <a:spLocks noGrp="1"/>
          </p:cNvSpPr>
          <p:nvPr>
            <p:ph idx="1"/>
          </p:nvPr>
        </p:nvSpPr>
        <p:spPr>
          <a:xfrm>
            <a:off x="500147" y="1528842"/>
            <a:ext cx="11191706" cy="5022243"/>
          </a:xfrm>
        </p:spPr>
        <p:txBody>
          <a:bodyPr>
            <a:normAutofit/>
          </a:bodyPr>
          <a:lstStyle/>
          <a:p>
            <a:r>
              <a:rPr lang="en-US" sz="1800" dirty="0"/>
              <a:t>DOE Goal: Understand capabilities of a </a:t>
            </a:r>
            <a:r>
              <a:rPr lang="en-US" sz="1800" b="1" dirty="0"/>
              <a:t>specific</a:t>
            </a:r>
            <a:r>
              <a:rPr lang="en-US" sz="1800" dirty="0"/>
              <a:t> NDE/NDI system for a </a:t>
            </a:r>
            <a:br>
              <a:rPr lang="en-US" sz="1800" dirty="0"/>
            </a:br>
            <a:r>
              <a:rPr lang="en-US" sz="1800" b="1" dirty="0"/>
              <a:t>specific</a:t>
            </a:r>
            <a:r>
              <a:rPr lang="en-US" sz="1800" dirty="0"/>
              <a:t> application</a:t>
            </a:r>
          </a:p>
          <a:p>
            <a:r>
              <a:rPr lang="en-US" sz="1800" dirty="0"/>
              <a:t>Design an experiment which varies over all the known variables</a:t>
            </a:r>
          </a:p>
          <a:p>
            <a:r>
              <a:rPr lang="en-US" sz="1800" dirty="0"/>
              <a:t>Create specimens which represent the </a:t>
            </a:r>
            <a:r>
              <a:rPr lang="en-US" sz="1800" b="1" dirty="0"/>
              <a:t>specific </a:t>
            </a:r>
            <a:r>
              <a:rPr lang="en-US" sz="1800" dirty="0"/>
              <a:t>application</a:t>
            </a:r>
          </a:p>
          <a:p>
            <a:pPr lvl="1"/>
            <a:r>
              <a:rPr lang="en-US" sz="1400" dirty="0"/>
              <a:t>Embed the appropriate kinds of defect/flaw/crack in some of the specimens</a:t>
            </a:r>
          </a:p>
          <a:p>
            <a:pPr lvl="1"/>
            <a:r>
              <a:rPr lang="en-US" sz="1400" dirty="0"/>
              <a:t>Measure the size of the created defects</a:t>
            </a:r>
          </a:p>
          <a:p>
            <a:r>
              <a:rPr lang="en-US" sz="1800" dirty="0"/>
              <a:t>Perform round-robin study</a:t>
            </a:r>
          </a:p>
          <a:p>
            <a:pPr lvl="1"/>
            <a:r>
              <a:rPr lang="en-US" sz="1400" dirty="0"/>
              <a:t>Specimens taken to several inspection locations </a:t>
            </a:r>
          </a:p>
          <a:p>
            <a:pPr lvl="1"/>
            <a:r>
              <a:rPr lang="en-US" sz="1400" dirty="0"/>
              <a:t>Inspectors use the inspection system to gather data </a:t>
            </a:r>
            <a:r>
              <a:rPr lang="en-US" sz="1400" b="1" dirty="0"/>
              <a:t>without knowing which specimens contain flaws</a:t>
            </a:r>
            <a:r>
              <a:rPr lang="en-US" sz="1400" dirty="0"/>
              <a:t>.</a:t>
            </a:r>
          </a:p>
          <a:p>
            <a:r>
              <a:rPr lang="en-US" sz="1800" dirty="0"/>
              <a:t>Collected experiment data is analyzed using Statistical Models</a:t>
            </a:r>
          </a:p>
          <a:p>
            <a:pPr lvl="1"/>
            <a:r>
              <a:rPr lang="en-US" sz="1400" dirty="0"/>
              <a:t>1. </a:t>
            </a:r>
            <a:r>
              <a:rPr lang="en-US" sz="1400" dirty="0">
                <a:solidFill>
                  <a:srgbClr val="0000FF"/>
                </a:solidFill>
              </a:rPr>
              <a:t>False Positive Rate</a:t>
            </a:r>
            <a:r>
              <a:rPr lang="en-US" sz="1400" dirty="0"/>
              <a:t> checked</a:t>
            </a:r>
          </a:p>
          <a:p>
            <a:pPr lvl="1"/>
            <a:r>
              <a:rPr lang="en-US" sz="1400" dirty="0"/>
              <a:t>2. Crack data (</a:t>
            </a:r>
            <a:r>
              <a:rPr lang="en-US" sz="1400" dirty="0">
                <a:solidFill>
                  <a:schemeClr val="accent4"/>
                </a:solidFill>
              </a:rPr>
              <a:t>True Positives + False Negatives</a:t>
            </a:r>
            <a:r>
              <a:rPr lang="en-US" sz="1400" dirty="0"/>
              <a:t>) analyzed using POD Methods</a:t>
            </a:r>
          </a:p>
          <a:p>
            <a:r>
              <a:rPr lang="en-US" sz="1800" dirty="0"/>
              <a:t>Results provide inputs to damage tolerant design calculations of inspection intervals </a:t>
            </a:r>
          </a:p>
          <a:p>
            <a:pPr lvl="1"/>
            <a:endParaRPr lang="en-US" sz="1400" b="1" dirty="0"/>
          </a:p>
          <a:p>
            <a:pPr lvl="1"/>
            <a:endParaRPr lang="en-US" sz="1400" dirty="0"/>
          </a:p>
          <a:p>
            <a:pPr lvl="1"/>
            <a:endParaRPr lang="en-US" sz="1400" dirty="0"/>
          </a:p>
          <a:p>
            <a:endParaRPr lang="en-US" sz="1800" dirty="0"/>
          </a:p>
        </p:txBody>
      </p:sp>
      <p:graphicFrame>
        <p:nvGraphicFramePr>
          <p:cNvPr id="5" name="Table 4">
            <a:extLst>
              <a:ext uri="{FF2B5EF4-FFF2-40B4-BE49-F238E27FC236}">
                <a16:creationId xmlns:a16="http://schemas.microsoft.com/office/drawing/2014/main" id="{11AE1E4B-0588-4601-89B3-25B11C13C00B}"/>
              </a:ext>
            </a:extLst>
          </p:cNvPr>
          <p:cNvGraphicFramePr>
            <a:graphicFrameLocks noGrp="1"/>
          </p:cNvGraphicFramePr>
          <p:nvPr/>
        </p:nvGraphicFramePr>
        <p:xfrm>
          <a:off x="8481812" y="4525259"/>
          <a:ext cx="3476308" cy="880764"/>
        </p:xfrm>
        <a:graphic>
          <a:graphicData uri="http://schemas.openxmlformats.org/drawingml/2006/table">
            <a:tbl>
              <a:tblPr firstRow="1" firstCol="1" bandRow="1">
                <a:tableStyleId>{5C22544A-7EE6-4342-B048-85BDC9FD1C3A}</a:tableStyleId>
              </a:tblPr>
              <a:tblGrid>
                <a:gridCol w="1104265">
                  <a:extLst>
                    <a:ext uri="{9D8B030D-6E8A-4147-A177-3AD203B41FA5}">
                      <a16:colId xmlns:a16="http://schemas.microsoft.com/office/drawing/2014/main" val="3442303399"/>
                    </a:ext>
                  </a:extLst>
                </a:gridCol>
                <a:gridCol w="1088390">
                  <a:extLst>
                    <a:ext uri="{9D8B030D-6E8A-4147-A177-3AD203B41FA5}">
                      <a16:colId xmlns:a16="http://schemas.microsoft.com/office/drawing/2014/main" val="3966163827"/>
                    </a:ext>
                  </a:extLst>
                </a:gridCol>
                <a:gridCol w="1283653">
                  <a:extLst>
                    <a:ext uri="{9D8B030D-6E8A-4147-A177-3AD203B41FA5}">
                      <a16:colId xmlns:a16="http://schemas.microsoft.com/office/drawing/2014/main" val="2712578304"/>
                    </a:ext>
                  </a:extLst>
                </a:gridCol>
              </a:tblGrid>
              <a:tr h="287327">
                <a:tc>
                  <a:txBody>
                    <a:bodyPr/>
                    <a:lstStyle/>
                    <a:p>
                      <a:endParaRPr lang="en-US" sz="1100" dirty="0"/>
                    </a:p>
                  </a:txBody>
                  <a:tcPr marL="121920" marR="121920" marT="60960" marB="60960"/>
                </a:tc>
                <a:tc>
                  <a:txBody>
                    <a:bodyPr/>
                    <a:lstStyle/>
                    <a:p>
                      <a:r>
                        <a:rPr lang="en-US" sz="1100" dirty="0"/>
                        <a:t>Flaw Detected</a:t>
                      </a:r>
                    </a:p>
                  </a:txBody>
                  <a:tcPr marL="121920" marR="121920" marT="60960" marB="60960"/>
                </a:tc>
                <a:tc>
                  <a:txBody>
                    <a:bodyPr/>
                    <a:lstStyle/>
                    <a:p>
                      <a:r>
                        <a:rPr lang="en-US" sz="1100" dirty="0"/>
                        <a:t>No Flaw Detected</a:t>
                      </a:r>
                    </a:p>
                  </a:txBody>
                  <a:tcPr marL="121920" marR="121920" marT="60960" marB="60960"/>
                </a:tc>
                <a:extLst>
                  <a:ext uri="{0D108BD9-81ED-4DB2-BD59-A6C34878D82A}">
                    <a16:rowId xmlns:a16="http://schemas.microsoft.com/office/drawing/2014/main" val="3761567307"/>
                  </a:ext>
                </a:extLst>
              </a:tr>
              <a:tr h="301644">
                <a:tc>
                  <a:txBody>
                    <a:bodyPr/>
                    <a:lstStyle/>
                    <a:p>
                      <a:r>
                        <a:rPr lang="en-US" sz="1100" dirty="0"/>
                        <a:t>Flaw Exists</a:t>
                      </a:r>
                      <a:endParaRPr lang="en-US" sz="1100" b="1" dirty="0">
                        <a:solidFill>
                          <a:schemeClr val="bg1"/>
                        </a:solidFill>
                      </a:endParaRPr>
                    </a:p>
                  </a:txBody>
                  <a:tcPr marL="121920" marR="121920" marT="60960" marB="60960"/>
                </a:tc>
                <a:tc>
                  <a:txBody>
                    <a:bodyPr/>
                    <a:lstStyle/>
                    <a:p>
                      <a:r>
                        <a:rPr lang="en-US" sz="1100" dirty="0">
                          <a:solidFill>
                            <a:srgbClr val="C00000"/>
                          </a:solidFill>
                        </a:rPr>
                        <a:t>True Positive</a:t>
                      </a:r>
                    </a:p>
                  </a:txBody>
                  <a:tcPr marL="121920" marR="121920" marT="60960" marB="60960"/>
                </a:tc>
                <a:tc>
                  <a:txBody>
                    <a:bodyPr/>
                    <a:lstStyle/>
                    <a:p>
                      <a:r>
                        <a:rPr lang="en-US" sz="1100" dirty="0">
                          <a:solidFill>
                            <a:srgbClr val="C00000"/>
                          </a:solidFill>
                        </a:rPr>
                        <a:t>False Negative</a:t>
                      </a:r>
                    </a:p>
                  </a:txBody>
                  <a:tcPr marL="121920" marR="121920" marT="60960" marB="60960"/>
                </a:tc>
                <a:extLst>
                  <a:ext uri="{0D108BD9-81ED-4DB2-BD59-A6C34878D82A}">
                    <a16:rowId xmlns:a16="http://schemas.microsoft.com/office/drawing/2014/main" val="1047910818"/>
                  </a:ext>
                </a:extLst>
              </a:tr>
              <a:tr h="287327">
                <a:tc>
                  <a:txBody>
                    <a:bodyPr/>
                    <a:lstStyle/>
                    <a:p>
                      <a:r>
                        <a:rPr lang="en-US" sz="1100" dirty="0"/>
                        <a:t>No Flaw Exists</a:t>
                      </a:r>
                      <a:endParaRPr lang="en-US" sz="1100" b="1" dirty="0">
                        <a:solidFill>
                          <a:schemeClr val="bg1"/>
                        </a:solidFill>
                      </a:endParaRPr>
                    </a:p>
                  </a:txBody>
                  <a:tcPr marL="121920" marR="121920" marT="60960" marB="60960"/>
                </a:tc>
                <a:tc>
                  <a:txBody>
                    <a:bodyPr/>
                    <a:lstStyle/>
                    <a:p>
                      <a:r>
                        <a:rPr lang="en-US" sz="1100" dirty="0">
                          <a:solidFill>
                            <a:srgbClr val="0000FF"/>
                          </a:solidFill>
                        </a:rPr>
                        <a:t>False Positive</a:t>
                      </a:r>
                    </a:p>
                  </a:txBody>
                  <a:tcPr marL="121920" marR="121920" marT="60960" marB="60960"/>
                </a:tc>
                <a:tc>
                  <a:txBody>
                    <a:bodyPr/>
                    <a:lstStyle/>
                    <a:p>
                      <a:r>
                        <a:rPr lang="en-US" sz="1100" dirty="0"/>
                        <a:t>True</a:t>
                      </a:r>
                      <a:r>
                        <a:rPr lang="en-US" sz="1100" baseline="0" dirty="0"/>
                        <a:t> Negative</a:t>
                      </a:r>
                      <a:endParaRPr lang="en-US" sz="1100" dirty="0">
                        <a:solidFill>
                          <a:schemeClr val="tx1"/>
                        </a:solidFill>
                      </a:endParaRPr>
                    </a:p>
                  </a:txBody>
                  <a:tcPr marL="121920" marR="121920" marT="60960" marB="60960"/>
                </a:tc>
                <a:extLst>
                  <a:ext uri="{0D108BD9-81ED-4DB2-BD59-A6C34878D82A}">
                    <a16:rowId xmlns:a16="http://schemas.microsoft.com/office/drawing/2014/main" val="1571808083"/>
                  </a:ext>
                </a:extLst>
              </a:tr>
            </a:tbl>
          </a:graphicData>
        </a:graphic>
      </p:graphicFrame>
      <p:grpSp>
        <p:nvGrpSpPr>
          <p:cNvPr id="6" name="Group 5">
            <a:extLst>
              <a:ext uri="{FF2B5EF4-FFF2-40B4-BE49-F238E27FC236}">
                <a16:creationId xmlns:a16="http://schemas.microsoft.com/office/drawing/2014/main" id="{52D3D3AA-08B6-A8FD-F8B9-0C6D87542FB7}"/>
              </a:ext>
            </a:extLst>
          </p:cNvPr>
          <p:cNvGrpSpPr/>
          <p:nvPr/>
        </p:nvGrpSpPr>
        <p:grpSpPr>
          <a:xfrm>
            <a:off x="8619724" y="914401"/>
            <a:ext cx="3200484" cy="3120452"/>
            <a:chOff x="628650" y="977325"/>
            <a:chExt cx="5184791" cy="4093659"/>
          </a:xfrm>
        </p:grpSpPr>
        <p:pic>
          <p:nvPicPr>
            <p:cNvPr id="7" name="Picture 8">
              <a:extLst>
                <a:ext uri="{FF2B5EF4-FFF2-40B4-BE49-F238E27FC236}">
                  <a16:creationId xmlns:a16="http://schemas.microsoft.com/office/drawing/2014/main" id="{B25ECACC-68EE-EF07-D1CA-C15427768E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366927"/>
              <a:ext cx="5184791" cy="370405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70AF71F-C428-C172-89C5-816511B0295B}"/>
                </a:ext>
              </a:extLst>
            </p:cNvPr>
            <p:cNvSpPr txBox="1"/>
            <p:nvPr/>
          </p:nvSpPr>
          <p:spPr>
            <a:xfrm>
              <a:off x="1525550" y="977325"/>
              <a:ext cx="3969884" cy="484761"/>
            </a:xfrm>
            <a:prstGeom prst="rect">
              <a:avLst/>
            </a:prstGeom>
            <a:noFill/>
          </p:spPr>
          <p:txBody>
            <a:bodyPr wrap="none" rtlCol="0">
              <a:spAutoFit/>
            </a:bodyPr>
            <a:lstStyle/>
            <a:p>
              <a:r>
                <a:rPr lang="en-US" sz="1600" dirty="0">
                  <a:solidFill>
                    <a:schemeClr val="tx2"/>
                  </a:solidFill>
                </a:rPr>
                <a:t>Probability of Detection</a:t>
              </a:r>
            </a:p>
          </p:txBody>
        </p:sp>
      </p:grpSp>
      <p:sp>
        <p:nvSpPr>
          <p:cNvPr id="4" name="TextBox 3">
            <a:extLst>
              <a:ext uri="{FF2B5EF4-FFF2-40B4-BE49-F238E27FC236}">
                <a16:creationId xmlns:a16="http://schemas.microsoft.com/office/drawing/2014/main" id="{DEC9FF05-0F11-665B-E874-3B3598E1C0CB}"/>
              </a:ext>
            </a:extLst>
          </p:cNvPr>
          <p:cNvSpPr txBox="1"/>
          <p:nvPr/>
        </p:nvSpPr>
        <p:spPr>
          <a:xfrm>
            <a:off x="843392" y="5943599"/>
            <a:ext cx="10780515" cy="400110"/>
          </a:xfrm>
          <a:prstGeom prst="rect">
            <a:avLst/>
          </a:prstGeom>
          <a:solidFill>
            <a:schemeClr val="accent2"/>
          </a:solidFill>
          <a:ln>
            <a:solidFill>
              <a:schemeClr val="accent1"/>
            </a:solidFill>
          </a:ln>
        </p:spPr>
        <p:txBody>
          <a:bodyPr wrap="none" rtlCol="0">
            <a:spAutoFit/>
          </a:bodyPr>
          <a:lstStyle/>
          <a:p>
            <a:r>
              <a:rPr lang="en-US" sz="2000" b="1" dirty="0">
                <a:solidFill>
                  <a:schemeClr val="bg1"/>
                </a:solidFill>
              </a:rPr>
              <a:t>POD studies provide helpful inputs to decision-makers, but engineering judgement is still necessary.</a:t>
            </a:r>
          </a:p>
        </p:txBody>
      </p:sp>
    </p:spTree>
    <p:extLst>
      <p:ext uri="{BB962C8B-B14F-4D97-AF65-F5344CB8AC3E}">
        <p14:creationId xmlns:p14="http://schemas.microsoft.com/office/powerpoint/2010/main" val="36920727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structure should the variance matrix have?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147473" y="887920"/>
                <a:ext cx="8054801" cy="1859622"/>
              </a:xfrm>
            </p:spPr>
            <p:txBody>
              <a:bodyPr>
                <a:normAutofit/>
              </a:bodyPr>
              <a:lstStyle/>
              <a:p>
                <a:pPr marL="0" indent="0">
                  <a:buNone/>
                </a:pPr>
                <a:endParaRPr lang="en-US" sz="1800" dirty="0"/>
              </a:p>
              <a:p>
                <a:pPr marL="0" indent="0">
                  <a:buNone/>
                </a:pPr>
                <a14:m>
                  <m:oMathPara xmlns:m="http://schemas.openxmlformats.org/officeDocument/2006/math">
                    <m:oMathParaPr>
                      <m:jc m:val="centerGroup"/>
                    </m:oMathParaPr>
                    <m:oMath xmlns:m="http://schemas.openxmlformats.org/officeDocument/2006/math">
                      <m:sSubSup>
                        <m:sSubSupPr>
                          <m:ctrlPr>
                            <a:rPr lang="en-US" sz="1800" b="1" i="1" smtClean="0">
                              <a:latin typeface="Cambria Math" panose="02040503050406030204" pitchFamily="18" charset="0"/>
                            </a:rPr>
                          </m:ctrlPr>
                        </m:sSubSupPr>
                        <m:e>
                          <m:r>
                            <a:rPr lang="en-US" sz="1800" b="1">
                              <a:latin typeface="Cambria Math" panose="02040503050406030204" pitchFamily="18" charset="0"/>
                            </a:rPr>
                            <m:t>𝚺</m:t>
                          </m:r>
                        </m:e>
                        <m:sub>
                          <m:r>
                            <m:rPr>
                              <m:sty m:val="p"/>
                            </m:rPr>
                            <a:rPr lang="en-US" sz="1800" b="0" i="0" smtClean="0">
                              <a:latin typeface="Cambria Math" panose="02040503050406030204" pitchFamily="18" charset="0"/>
                            </a:rPr>
                            <m:t>i</m:t>
                          </m:r>
                        </m:sub>
                        <m:sup>
                          <m:r>
                            <a:rPr lang="en-US" sz="1800" i="1">
                              <a:latin typeface="Cambria Math" panose="02040503050406030204" pitchFamily="18" charset="0"/>
                            </a:rPr>
                            <m:t>2</m:t>
                          </m:r>
                        </m:sup>
                      </m:sSubSup>
                      <m:r>
                        <a:rPr lang="en-US" sz="1800" b="0" i="1" smtClean="0">
                          <a:latin typeface="Cambria Math" panose="02040503050406030204" pitchFamily="18" charset="0"/>
                        </a:rPr>
                        <m:t>=</m:t>
                      </m:r>
                      <m:r>
                        <m:rPr>
                          <m:sty m:val="p"/>
                        </m:rPr>
                        <a:rPr lang="en-US" sz="1800">
                          <a:latin typeface="Cambria Math" panose="02040503050406030204" pitchFamily="18" charset="0"/>
                        </a:rPr>
                        <m:t>Var</m:t>
                      </m:r>
                      <m:d>
                        <m:dPr>
                          <m:begChr m:val="["/>
                          <m:endChr m:val="]"/>
                          <m:ctrlPr>
                            <a:rPr lang="en-US" sz="1800" i="1">
                              <a:latin typeface="Cambria Math" panose="02040503050406030204" pitchFamily="18" charset="0"/>
                            </a:rPr>
                          </m:ctrlPr>
                        </m:dPr>
                        <m:e>
                          <m:sSub>
                            <m:sSubPr>
                              <m:ctrlPr>
                                <a:rPr lang="en-US" sz="1800" b="1" i="1" smtClean="0">
                                  <a:solidFill>
                                    <a:srgbClr val="FF0000"/>
                                  </a:solidFill>
                                  <a:latin typeface="Cambria Math" panose="02040503050406030204" pitchFamily="18" charset="0"/>
                                </a:rPr>
                              </m:ctrlPr>
                            </m:sSubPr>
                            <m:e>
                              <m:r>
                                <a:rPr lang="en-US" sz="1800" b="1" i="1">
                                  <a:solidFill>
                                    <a:srgbClr val="FF0000"/>
                                  </a:solidFill>
                                  <a:latin typeface="Cambria Math" panose="02040503050406030204" pitchFamily="18" charset="0"/>
                                </a:rPr>
                                <m:t>𝒚</m:t>
                              </m:r>
                            </m:e>
                            <m:sub>
                              <m:r>
                                <a:rPr lang="en-US" sz="1800" b="1" i="1" smtClean="0">
                                  <a:solidFill>
                                    <a:srgbClr val="FF0000"/>
                                  </a:solidFill>
                                  <a:latin typeface="Cambria Math" panose="02040503050406030204" pitchFamily="18" charset="0"/>
                                </a:rPr>
                                <m:t>𝒊</m:t>
                              </m:r>
                            </m:sub>
                          </m:sSub>
                        </m:e>
                      </m:d>
                      <m:r>
                        <a:rPr lang="en-US" sz="1800" i="1">
                          <a:latin typeface="Cambria Math" panose="02040503050406030204" pitchFamily="18" charset="0"/>
                        </a:rPr>
                        <m:t>=</m:t>
                      </m:r>
                      <m:sSubSup>
                        <m:sSubSupPr>
                          <m:ctrlPr>
                            <a:rPr lang="en-US" sz="1800" i="1" smtClean="0">
                              <a:solidFill>
                                <a:schemeClr val="accent5">
                                  <a:lumMod val="50000"/>
                                </a:schemeClr>
                              </a:solidFill>
                              <a:latin typeface="Cambria Math" panose="02040503050406030204" pitchFamily="18" charset="0"/>
                            </a:rPr>
                          </m:ctrlPr>
                        </m:sSubSupPr>
                        <m:e>
                          <m:acc>
                            <m:accPr>
                              <m:chr m:val="̂"/>
                              <m:ctrlPr>
                                <a:rPr lang="en-US" sz="1800" i="1">
                                  <a:solidFill>
                                    <a:schemeClr val="accent5">
                                      <a:lumMod val="50000"/>
                                    </a:schemeClr>
                                  </a:solidFill>
                                  <a:latin typeface="Cambria Math" panose="02040503050406030204" pitchFamily="18" charset="0"/>
                                </a:rPr>
                              </m:ctrlPr>
                            </m:accPr>
                            <m:e>
                              <m:r>
                                <a:rPr lang="en-US" sz="1800" i="1">
                                  <a:solidFill>
                                    <a:schemeClr val="accent5">
                                      <a:lumMod val="50000"/>
                                    </a:schemeClr>
                                  </a:solidFill>
                                  <a:latin typeface="Cambria Math" panose="02040503050406030204" pitchFamily="18" charset="0"/>
                                </a:rPr>
                                <m:t>𝜎</m:t>
                              </m:r>
                            </m:e>
                          </m:acc>
                        </m:e>
                        <m:sub>
                          <m:r>
                            <a:rPr lang="en-US" sz="1800" i="1">
                              <a:solidFill>
                                <a:schemeClr val="accent5">
                                  <a:lumMod val="50000"/>
                                </a:schemeClr>
                              </a:solidFill>
                              <a:latin typeface="Cambria Math" panose="02040503050406030204" pitchFamily="18" charset="0"/>
                            </a:rPr>
                            <m:t>𝜀</m:t>
                          </m:r>
                        </m:sub>
                        <m:sup>
                          <m:r>
                            <a:rPr lang="en-US" sz="1800" i="1">
                              <a:solidFill>
                                <a:schemeClr val="accent5">
                                  <a:lumMod val="50000"/>
                                </a:schemeClr>
                              </a:solidFill>
                              <a:latin typeface="Cambria Math" panose="02040503050406030204" pitchFamily="18" charset="0"/>
                            </a:rPr>
                            <m:t>2</m:t>
                          </m:r>
                        </m:sup>
                      </m:sSubSup>
                      <m:r>
                        <a:rPr lang="en-US" sz="1800" b="1" i="1" smtClean="0">
                          <a:latin typeface="Cambria Math" panose="02040503050406030204" pitchFamily="18" charset="0"/>
                        </a:rPr>
                        <m:t>𝑰</m:t>
                      </m:r>
                      <m:r>
                        <a:rPr lang="en-US" sz="1800" b="0" i="1" dirty="0" smtClean="0">
                          <a:latin typeface="Cambria Math" panose="02040503050406030204" pitchFamily="18" charset="0"/>
                        </a:rPr>
                        <m:t>+</m:t>
                      </m:r>
                      <m:sSup>
                        <m:sSupPr>
                          <m:ctrlPr>
                            <a:rPr lang="en-US" sz="1800" b="0" i="1" dirty="0" smtClean="0">
                              <a:solidFill>
                                <a:srgbClr val="00B050"/>
                              </a:solidFill>
                              <a:latin typeface="Cambria Math" panose="02040503050406030204" pitchFamily="18" charset="0"/>
                            </a:rPr>
                          </m:ctrlPr>
                        </m:sSupPr>
                        <m:e>
                          <m:acc>
                            <m:accPr>
                              <m:chr m:val="̂"/>
                              <m:ctrlPr>
                                <a:rPr lang="en-US" sz="1800" b="0" i="1" dirty="0" smtClean="0">
                                  <a:solidFill>
                                    <a:srgbClr val="00B050"/>
                                  </a:solidFill>
                                  <a:latin typeface="Cambria Math" panose="02040503050406030204" pitchFamily="18" charset="0"/>
                                </a:rPr>
                              </m:ctrlPr>
                            </m:accPr>
                            <m:e>
                              <m:r>
                                <a:rPr lang="en-US" sz="1800" b="0" i="1" dirty="0" smtClean="0">
                                  <a:solidFill>
                                    <a:srgbClr val="00B050"/>
                                  </a:solidFill>
                                  <a:latin typeface="Cambria Math" panose="02040503050406030204" pitchFamily="18" charset="0"/>
                                </a:rPr>
                                <m:t>𝜔</m:t>
                              </m:r>
                            </m:e>
                          </m:acc>
                        </m:e>
                        <m:sup>
                          <m:r>
                            <a:rPr lang="en-US" sz="1800" b="0" i="1" dirty="0" smtClean="0">
                              <a:solidFill>
                                <a:srgbClr val="00B050"/>
                              </a:solidFill>
                              <a:latin typeface="Cambria Math" panose="02040503050406030204" pitchFamily="18" charset="0"/>
                            </a:rPr>
                            <m:t>2</m:t>
                          </m:r>
                        </m:sup>
                      </m:sSup>
                      <m:r>
                        <a:rPr lang="en-US" sz="1800" b="1" i="1" dirty="0" smtClean="0">
                          <a:solidFill>
                            <a:schemeClr val="tx1"/>
                          </a:solidFill>
                          <a:latin typeface="Cambria Math" panose="02040503050406030204" pitchFamily="18" charset="0"/>
                        </a:rPr>
                        <m:t>𝟏</m:t>
                      </m:r>
                      <m:r>
                        <a:rPr lang="en-US" sz="1800" b="0" i="1" dirty="0" smtClean="0">
                          <a:solidFill>
                            <a:schemeClr val="tx1"/>
                          </a:solidFill>
                          <a:latin typeface="Cambria Math" panose="02040503050406030204" pitchFamily="18" charset="0"/>
                        </a:rPr>
                        <m:t>=</m:t>
                      </m:r>
                      <m:d>
                        <m:dPr>
                          <m:begChr m:val="["/>
                          <m:endChr m:val="]"/>
                          <m:ctrlPr>
                            <a:rPr lang="en-US" sz="1800" i="1">
                              <a:latin typeface="Cambria Math" panose="02040503050406030204" pitchFamily="18" charset="0"/>
                            </a:rPr>
                          </m:ctrlPr>
                        </m:dPr>
                        <m:e>
                          <m:m>
                            <m:mPr>
                              <m:mcs>
                                <m:mc>
                                  <m:mcPr>
                                    <m:count m:val="4"/>
                                    <m:mcJc m:val="center"/>
                                  </m:mcPr>
                                </m:mc>
                              </m:mcs>
                              <m:ctrlPr>
                                <a:rPr lang="en-US" sz="1800" i="1">
                                  <a:latin typeface="Cambria Math" panose="02040503050406030204" pitchFamily="18" charset="0"/>
                                </a:rPr>
                              </m:ctrlPr>
                            </m:mPr>
                            <m:mr>
                              <m:e>
                                <m:sSubSup>
                                  <m:sSubSupPr>
                                    <m:ctrlPr>
                                      <a:rPr lang="en-US" sz="1800" i="1">
                                        <a:solidFill>
                                          <a:schemeClr val="accent5">
                                            <a:lumMod val="50000"/>
                                          </a:schemeClr>
                                        </a:solidFill>
                                        <a:latin typeface="Cambria Math" panose="02040503050406030204" pitchFamily="18" charset="0"/>
                                      </a:rPr>
                                    </m:ctrlPr>
                                  </m:sSubSupPr>
                                  <m:e>
                                    <m:acc>
                                      <m:accPr>
                                        <m:chr m:val="̂"/>
                                        <m:ctrlPr>
                                          <a:rPr lang="en-US" sz="1800" i="1">
                                            <a:solidFill>
                                              <a:schemeClr val="accent5">
                                                <a:lumMod val="50000"/>
                                              </a:schemeClr>
                                            </a:solidFill>
                                            <a:latin typeface="Cambria Math" panose="02040503050406030204" pitchFamily="18" charset="0"/>
                                          </a:rPr>
                                        </m:ctrlPr>
                                      </m:accPr>
                                      <m:e>
                                        <m:r>
                                          <a:rPr lang="en-US" sz="1800" i="1">
                                            <a:solidFill>
                                              <a:schemeClr val="accent5">
                                                <a:lumMod val="50000"/>
                                              </a:schemeClr>
                                            </a:solidFill>
                                            <a:latin typeface="Cambria Math" panose="02040503050406030204" pitchFamily="18" charset="0"/>
                                          </a:rPr>
                                          <m:t>𝜎</m:t>
                                        </m:r>
                                      </m:e>
                                    </m:acc>
                                  </m:e>
                                  <m:sub>
                                    <m:r>
                                      <a:rPr lang="en-US" sz="1800" i="1">
                                        <a:solidFill>
                                          <a:schemeClr val="accent5">
                                            <a:lumMod val="50000"/>
                                          </a:schemeClr>
                                        </a:solidFill>
                                        <a:latin typeface="Cambria Math" panose="02040503050406030204" pitchFamily="18" charset="0"/>
                                      </a:rPr>
                                      <m:t>𝜀</m:t>
                                    </m:r>
                                  </m:sub>
                                  <m:sup>
                                    <m:r>
                                      <a:rPr lang="en-US" sz="1800" i="1">
                                        <a:solidFill>
                                          <a:schemeClr val="accent5">
                                            <a:lumMod val="50000"/>
                                          </a:schemeClr>
                                        </a:solidFill>
                                        <a:latin typeface="Cambria Math" panose="02040503050406030204" pitchFamily="18" charset="0"/>
                                      </a:rPr>
                                      <m:t>2</m:t>
                                    </m:r>
                                  </m:sup>
                                </m:sSubSup>
                                <m:r>
                                  <a:rPr lang="en-US" sz="1800" i="1" dirty="0">
                                    <a:latin typeface="Cambria Math" panose="02040503050406030204" pitchFamily="18" charset="0"/>
                                  </a:rPr>
                                  <m:t>+</m:t>
                                </m:r>
                                <m:sSup>
                                  <m:sSupPr>
                                    <m:ctrlPr>
                                      <a:rPr lang="en-US" sz="1800" i="1" dirty="0">
                                        <a:solidFill>
                                          <a:srgbClr val="00B050"/>
                                        </a:solidFill>
                                        <a:latin typeface="Cambria Math" panose="02040503050406030204" pitchFamily="18" charset="0"/>
                                      </a:rPr>
                                    </m:ctrlPr>
                                  </m:sSupPr>
                                  <m:e>
                                    <m:acc>
                                      <m:accPr>
                                        <m:chr m:val="̂"/>
                                        <m:ctrlPr>
                                          <a:rPr lang="en-US" sz="1800" i="1" dirty="0">
                                            <a:solidFill>
                                              <a:srgbClr val="00B050"/>
                                            </a:solidFill>
                                            <a:latin typeface="Cambria Math" panose="02040503050406030204" pitchFamily="18" charset="0"/>
                                          </a:rPr>
                                        </m:ctrlPr>
                                      </m:accPr>
                                      <m:e>
                                        <m:r>
                                          <a:rPr lang="en-US" sz="1800" i="1" dirty="0">
                                            <a:solidFill>
                                              <a:srgbClr val="00B050"/>
                                            </a:solidFill>
                                            <a:latin typeface="Cambria Math" panose="02040503050406030204" pitchFamily="18" charset="0"/>
                                          </a:rPr>
                                          <m:t>𝜔</m:t>
                                        </m:r>
                                      </m:e>
                                    </m:acc>
                                  </m:e>
                                  <m:sup>
                                    <m:r>
                                      <a:rPr lang="en-US" sz="1800" i="1" dirty="0">
                                        <a:solidFill>
                                          <a:srgbClr val="00B050"/>
                                        </a:solidFill>
                                        <a:latin typeface="Cambria Math" panose="02040503050406030204" pitchFamily="18" charset="0"/>
                                      </a:rPr>
                                      <m:t>2</m:t>
                                    </m:r>
                                  </m:sup>
                                </m:sSup>
                              </m:e>
                              <m:e>
                                <m:sSup>
                                  <m:sSupPr>
                                    <m:ctrlPr>
                                      <a:rPr lang="en-US" sz="1800" i="1" dirty="0">
                                        <a:solidFill>
                                          <a:srgbClr val="00B050"/>
                                        </a:solidFill>
                                        <a:latin typeface="Cambria Math" panose="02040503050406030204" pitchFamily="18" charset="0"/>
                                      </a:rPr>
                                    </m:ctrlPr>
                                  </m:sSupPr>
                                  <m:e>
                                    <m:acc>
                                      <m:accPr>
                                        <m:chr m:val="̂"/>
                                        <m:ctrlPr>
                                          <a:rPr lang="en-US" sz="1800" i="1" dirty="0">
                                            <a:solidFill>
                                              <a:srgbClr val="00B050"/>
                                            </a:solidFill>
                                            <a:latin typeface="Cambria Math" panose="02040503050406030204" pitchFamily="18" charset="0"/>
                                          </a:rPr>
                                        </m:ctrlPr>
                                      </m:accPr>
                                      <m:e>
                                        <m:r>
                                          <a:rPr lang="en-US" sz="1800" i="1" dirty="0">
                                            <a:solidFill>
                                              <a:srgbClr val="00B050"/>
                                            </a:solidFill>
                                            <a:latin typeface="Cambria Math" panose="02040503050406030204" pitchFamily="18" charset="0"/>
                                          </a:rPr>
                                          <m:t>𝜔</m:t>
                                        </m:r>
                                      </m:e>
                                    </m:acc>
                                  </m:e>
                                  <m:sup>
                                    <m:r>
                                      <a:rPr lang="en-US" sz="1800" i="1" dirty="0">
                                        <a:solidFill>
                                          <a:srgbClr val="00B050"/>
                                        </a:solidFill>
                                        <a:latin typeface="Cambria Math" panose="02040503050406030204" pitchFamily="18" charset="0"/>
                                      </a:rPr>
                                      <m:t>2</m:t>
                                    </m:r>
                                  </m:sup>
                                </m:sSup>
                              </m:e>
                              <m:e>
                                <m:r>
                                  <a:rPr lang="en-US" sz="1800" i="1">
                                    <a:latin typeface="Cambria Math" panose="02040503050406030204" pitchFamily="18" charset="0"/>
                                  </a:rPr>
                                  <m:t>⋯</m:t>
                                </m:r>
                              </m:e>
                              <m:e>
                                <m:sSup>
                                  <m:sSupPr>
                                    <m:ctrlPr>
                                      <a:rPr lang="en-US" sz="1800" i="1" dirty="0">
                                        <a:solidFill>
                                          <a:srgbClr val="00B050"/>
                                        </a:solidFill>
                                        <a:latin typeface="Cambria Math" panose="02040503050406030204" pitchFamily="18" charset="0"/>
                                      </a:rPr>
                                    </m:ctrlPr>
                                  </m:sSupPr>
                                  <m:e>
                                    <m:acc>
                                      <m:accPr>
                                        <m:chr m:val="̂"/>
                                        <m:ctrlPr>
                                          <a:rPr lang="en-US" sz="1800" i="1" dirty="0">
                                            <a:solidFill>
                                              <a:srgbClr val="00B050"/>
                                            </a:solidFill>
                                            <a:latin typeface="Cambria Math" panose="02040503050406030204" pitchFamily="18" charset="0"/>
                                          </a:rPr>
                                        </m:ctrlPr>
                                      </m:accPr>
                                      <m:e>
                                        <m:r>
                                          <a:rPr lang="en-US" sz="1800" i="1" dirty="0">
                                            <a:solidFill>
                                              <a:srgbClr val="00B050"/>
                                            </a:solidFill>
                                            <a:latin typeface="Cambria Math" panose="02040503050406030204" pitchFamily="18" charset="0"/>
                                          </a:rPr>
                                          <m:t>𝜔</m:t>
                                        </m:r>
                                      </m:e>
                                    </m:acc>
                                  </m:e>
                                  <m:sup>
                                    <m:r>
                                      <a:rPr lang="en-US" sz="1800" i="1" dirty="0">
                                        <a:solidFill>
                                          <a:srgbClr val="00B050"/>
                                        </a:solidFill>
                                        <a:latin typeface="Cambria Math" panose="02040503050406030204" pitchFamily="18" charset="0"/>
                                      </a:rPr>
                                      <m:t>2</m:t>
                                    </m:r>
                                  </m:sup>
                                </m:sSup>
                              </m:e>
                            </m:mr>
                            <m:mr>
                              <m:e>
                                <m:eqArr>
                                  <m:eqArrPr>
                                    <m:ctrlPr>
                                      <a:rPr lang="en-US" sz="1800" i="1">
                                        <a:latin typeface="Cambria Math" panose="02040503050406030204" pitchFamily="18" charset="0"/>
                                      </a:rPr>
                                    </m:ctrlPr>
                                  </m:eqArrPr>
                                  <m:e>
                                    <m:sSup>
                                      <m:sSupPr>
                                        <m:ctrlPr>
                                          <a:rPr lang="en-US" sz="1800" i="1" dirty="0">
                                            <a:solidFill>
                                              <a:srgbClr val="00B050"/>
                                            </a:solidFill>
                                            <a:latin typeface="Cambria Math" panose="02040503050406030204" pitchFamily="18" charset="0"/>
                                          </a:rPr>
                                        </m:ctrlPr>
                                      </m:sSupPr>
                                      <m:e>
                                        <m:acc>
                                          <m:accPr>
                                            <m:chr m:val="̂"/>
                                            <m:ctrlPr>
                                              <a:rPr lang="en-US" sz="1800" i="1" dirty="0">
                                                <a:solidFill>
                                                  <a:srgbClr val="00B050"/>
                                                </a:solidFill>
                                                <a:latin typeface="Cambria Math" panose="02040503050406030204" pitchFamily="18" charset="0"/>
                                              </a:rPr>
                                            </m:ctrlPr>
                                          </m:accPr>
                                          <m:e>
                                            <m:r>
                                              <a:rPr lang="en-US" sz="1800" i="1" dirty="0">
                                                <a:solidFill>
                                                  <a:srgbClr val="00B050"/>
                                                </a:solidFill>
                                                <a:latin typeface="Cambria Math" panose="02040503050406030204" pitchFamily="18" charset="0"/>
                                              </a:rPr>
                                              <m:t>𝜔</m:t>
                                            </m:r>
                                          </m:e>
                                        </m:acc>
                                      </m:e>
                                      <m:sup>
                                        <m:r>
                                          <a:rPr lang="en-US" sz="1800" i="1" dirty="0">
                                            <a:solidFill>
                                              <a:srgbClr val="00B050"/>
                                            </a:solidFill>
                                            <a:latin typeface="Cambria Math" panose="02040503050406030204" pitchFamily="18" charset="0"/>
                                          </a:rPr>
                                          <m:t>2</m:t>
                                        </m:r>
                                      </m:sup>
                                    </m:sSup>
                                  </m:e>
                                  <m:e>
                                    <m:r>
                                      <a:rPr lang="en-US" sz="1800" i="1">
                                        <a:latin typeface="Cambria Math" panose="02040503050406030204" pitchFamily="18" charset="0"/>
                                      </a:rPr>
                                      <m:t>⋮</m:t>
                                    </m:r>
                                  </m:e>
                                </m:eqArr>
                              </m:e>
                              <m:e>
                                <m:eqArr>
                                  <m:eqArrPr>
                                    <m:ctrlPr>
                                      <a:rPr lang="en-US" sz="1800" i="1">
                                        <a:latin typeface="Cambria Math" panose="02040503050406030204" pitchFamily="18" charset="0"/>
                                      </a:rPr>
                                    </m:ctrlPr>
                                  </m:eqArrPr>
                                  <m:e>
                                    <m:sSubSup>
                                      <m:sSubSupPr>
                                        <m:ctrlPr>
                                          <a:rPr lang="en-US" sz="1800" i="1">
                                            <a:solidFill>
                                              <a:schemeClr val="accent5">
                                                <a:lumMod val="50000"/>
                                              </a:schemeClr>
                                            </a:solidFill>
                                            <a:latin typeface="Cambria Math" panose="02040503050406030204" pitchFamily="18" charset="0"/>
                                          </a:rPr>
                                        </m:ctrlPr>
                                      </m:sSubSupPr>
                                      <m:e>
                                        <m:acc>
                                          <m:accPr>
                                            <m:chr m:val="̂"/>
                                            <m:ctrlPr>
                                              <a:rPr lang="en-US" sz="1800" i="1">
                                                <a:solidFill>
                                                  <a:schemeClr val="accent5">
                                                    <a:lumMod val="50000"/>
                                                  </a:schemeClr>
                                                </a:solidFill>
                                                <a:latin typeface="Cambria Math" panose="02040503050406030204" pitchFamily="18" charset="0"/>
                                              </a:rPr>
                                            </m:ctrlPr>
                                          </m:accPr>
                                          <m:e>
                                            <m:r>
                                              <a:rPr lang="en-US" sz="1800" i="1">
                                                <a:solidFill>
                                                  <a:schemeClr val="accent5">
                                                    <a:lumMod val="50000"/>
                                                  </a:schemeClr>
                                                </a:solidFill>
                                                <a:latin typeface="Cambria Math" panose="02040503050406030204" pitchFamily="18" charset="0"/>
                                              </a:rPr>
                                              <m:t>𝜎</m:t>
                                            </m:r>
                                          </m:e>
                                        </m:acc>
                                      </m:e>
                                      <m:sub>
                                        <m:r>
                                          <a:rPr lang="en-US" sz="1800" i="1">
                                            <a:solidFill>
                                              <a:schemeClr val="accent5">
                                                <a:lumMod val="50000"/>
                                              </a:schemeClr>
                                            </a:solidFill>
                                            <a:latin typeface="Cambria Math" panose="02040503050406030204" pitchFamily="18" charset="0"/>
                                          </a:rPr>
                                          <m:t>𝜀</m:t>
                                        </m:r>
                                      </m:sub>
                                      <m:sup>
                                        <m:r>
                                          <a:rPr lang="en-US" sz="1800" i="1">
                                            <a:solidFill>
                                              <a:schemeClr val="accent5">
                                                <a:lumMod val="50000"/>
                                              </a:schemeClr>
                                            </a:solidFill>
                                            <a:latin typeface="Cambria Math" panose="02040503050406030204" pitchFamily="18" charset="0"/>
                                          </a:rPr>
                                          <m:t>2</m:t>
                                        </m:r>
                                      </m:sup>
                                    </m:sSubSup>
                                    <m:r>
                                      <a:rPr lang="en-US" sz="1800" i="1" dirty="0">
                                        <a:latin typeface="Cambria Math" panose="02040503050406030204" pitchFamily="18" charset="0"/>
                                      </a:rPr>
                                      <m:t>+</m:t>
                                    </m:r>
                                    <m:sSup>
                                      <m:sSupPr>
                                        <m:ctrlPr>
                                          <a:rPr lang="en-US" sz="1800" i="1" dirty="0">
                                            <a:solidFill>
                                              <a:srgbClr val="00B050"/>
                                            </a:solidFill>
                                            <a:latin typeface="Cambria Math" panose="02040503050406030204" pitchFamily="18" charset="0"/>
                                          </a:rPr>
                                        </m:ctrlPr>
                                      </m:sSupPr>
                                      <m:e>
                                        <m:acc>
                                          <m:accPr>
                                            <m:chr m:val="̂"/>
                                            <m:ctrlPr>
                                              <a:rPr lang="en-US" sz="1800" i="1" dirty="0">
                                                <a:solidFill>
                                                  <a:srgbClr val="00B050"/>
                                                </a:solidFill>
                                                <a:latin typeface="Cambria Math" panose="02040503050406030204" pitchFamily="18" charset="0"/>
                                              </a:rPr>
                                            </m:ctrlPr>
                                          </m:accPr>
                                          <m:e>
                                            <m:r>
                                              <a:rPr lang="en-US" sz="1800" i="1" dirty="0">
                                                <a:solidFill>
                                                  <a:srgbClr val="00B050"/>
                                                </a:solidFill>
                                                <a:latin typeface="Cambria Math" panose="02040503050406030204" pitchFamily="18" charset="0"/>
                                              </a:rPr>
                                              <m:t>𝜔</m:t>
                                            </m:r>
                                          </m:e>
                                        </m:acc>
                                      </m:e>
                                      <m:sup>
                                        <m:r>
                                          <a:rPr lang="en-US" sz="1800" i="1" dirty="0">
                                            <a:solidFill>
                                              <a:srgbClr val="00B050"/>
                                            </a:solidFill>
                                            <a:latin typeface="Cambria Math" panose="02040503050406030204" pitchFamily="18" charset="0"/>
                                          </a:rPr>
                                          <m:t>2</m:t>
                                        </m:r>
                                      </m:sup>
                                    </m:sSup>
                                  </m:e>
                                  <m:e>
                                    <m:r>
                                      <a:rPr lang="en-US" sz="1800" i="1">
                                        <a:latin typeface="Cambria Math" panose="02040503050406030204" pitchFamily="18" charset="0"/>
                                      </a:rPr>
                                      <m:t>⋮</m:t>
                                    </m:r>
                                  </m:e>
                                </m:eqArr>
                              </m:e>
                              <m:e>
                                <m:eqArr>
                                  <m:eqArrPr>
                                    <m:ctrlPr>
                                      <a:rPr lang="en-US" sz="1800" i="1">
                                        <a:latin typeface="Cambria Math" panose="02040503050406030204" pitchFamily="18" charset="0"/>
                                      </a:rPr>
                                    </m:ctrlPr>
                                  </m:eqArrPr>
                                  <m:e/>
                                  <m:e>
                                    <m:r>
                                      <a:rPr lang="en-US" sz="1800" i="1">
                                        <a:latin typeface="Cambria Math" panose="02040503050406030204" pitchFamily="18" charset="0"/>
                                      </a:rPr>
                                      <m:t>⋱</m:t>
                                    </m:r>
                                  </m:e>
                                </m:eqArr>
                              </m:e>
                              <m:e>
                                <m:eqArr>
                                  <m:eqArrPr>
                                    <m:ctrlPr>
                                      <a:rPr lang="en-US" sz="1800" i="1">
                                        <a:latin typeface="Cambria Math" panose="02040503050406030204" pitchFamily="18" charset="0"/>
                                      </a:rPr>
                                    </m:ctrlPr>
                                  </m:eqArrPr>
                                  <m:e>
                                    <m:sSup>
                                      <m:sSupPr>
                                        <m:ctrlPr>
                                          <a:rPr lang="en-US" sz="1800" i="1" dirty="0">
                                            <a:solidFill>
                                              <a:srgbClr val="00B050"/>
                                            </a:solidFill>
                                            <a:latin typeface="Cambria Math" panose="02040503050406030204" pitchFamily="18" charset="0"/>
                                          </a:rPr>
                                        </m:ctrlPr>
                                      </m:sSupPr>
                                      <m:e>
                                        <m:acc>
                                          <m:accPr>
                                            <m:chr m:val="̂"/>
                                            <m:ctrlPr>
                                              <a:rPr lang="en-US" sz="1800" i="1" dirty="0">
                                                <a:solidFill>
                                                  <a:srgbClr val="00B050"/>
                                                </a:solidFill>
                                                <a:latin typeface="Cambria Math" panose="02040503050406030204" pitchFamily="18" charset="0"/>
                                              </a:rPr>
                                            </m:ctrlPr>
                                          </m:accPr>
                                          <m:e>
                                            <m:r>
                                              <a:rPr lang="en-US" sz="1800" i="1" dirty="0">
                                                <a:solidFill>
                                                  <a:srgbClr val="00B050"/>
                                                </a:solidFill>
                                                <a:latin typeface="Cambria Math" panose="02040503050406030204" pitchFamily="18" charset="0"/>
                                              </a:rPr>
                                              <m:t>𝜔</m:t>
                                            </m:r>
                                          </m:e>
                                        </m:acc>
                                      </m:e>
                                      <m:sup>
                                        <m:r>
                                          <a:rPr lang="en-US" sz="1800" i="1" dirty="0">
                                            <a:solidFill>
                                              <a:srgbClr val="00B050"/>
                                            </a:solidFill>
                                            <a:latin typeface="Cambria Math" panose="02040503050406030204" pitchFamily="18" charset="0"/>
                                          </a:rPr>
                                          <m:t>2</m:t>
                                        </m:r>
                                      </m:sup>
                                    </m:sSup>
                                  </m:e>
                                  <m:e>
                                    <m:r>
                                      <a:rPr lang="en-US" sz="1800" i="1">
                                        <a:latin typeface="Cambria Math" panose="02040503050406030204" pitchFamily="18" charset="0"/>
                                      </a:rPr>
                                      <m:t>⋮</m:t>
                                    </m:r>
                                  </m:e>
                                </m:eqArr>
                              </m:e>
                            </m:mr>
                            <m:mr>
                              <m:e>
                                <m:sSup>
                                  <m:sSupPr>
                                    <m:ctrlPr>
                                      <a:rPr lang="en-US" sz="1800" i="1" dirty="0">
                                        <a:solidFill>
                                          <a:srgbClr val="00B050"/>
                                        </a:solidFill>
                                        <a:latin typeface="Cambria Math" panose="02040503050406030204" pitchFamily="18" charset="0"/>
                                      </a:rPr>
                                    </m:ctrlPr>
                                  </m:sSupPr>
                                  <m:e>
                                    <m:acc>
                                      <m:accPr>
                                        <m:chr m:val="̂"/>
                                        <m:ctrlPr>
                                          <a:rPr lang="en-US" sz="1800" i="1" dirty="0">
                                            <a:solidFill>
                                              <a:srgbClr val="00B050"/>
                                            </a:solidFill>
                                            <a:latin typeface="Cambria Math" panose="02040503050406030204" pitchFamily="18" charset="0"/>
                                          </a:rPr>
                                        </m:ctrlPr>
                                      </m:accPr>
                                      <m:e>
                                        <m:r>
                                          <a:rPr lang="en-US" sz="1800" i="1" dirty="0">
                                            <a:solidFill>
                                              <a:srgbClr val="00B050"/>
                                            </a:solidFill>
                                            <a:latin typeface="Cambria Math" panose="02040503050406030204" pitchFamily="18" charset="0"/>
                                          </a:rPr>
                                          <m:t>𝜔</m:t>
                                        </m:r>
                                      </m:e>
                                    </m:acc>
                                  </m:e>
                                  <m:sup>
                                    <m:r>
                                      <a:rPr lang="en-US" sz="1800" i="1" dirty="0">
                                        <a:solidFill>
                                          <a:srgbClr val="00B050"/>
                                        </a:solidFill>
                                        <a:latin typeface="Cambria Math" panose="02040503050406030204" pitchFamily="18" charset="0"/>
                                      </a:rPr>
                                      <m:t>2</m:t>
                                    </m:r>
                                  </m:sup>
                                </m:sSup>
                              </m:e>
                              <m:e>
                                <m:sSup>
                                  <m:sSupPr>
                                    <m:ctrlPr>
                                      <a:rPr lang="en-US" sz="1800" i="1" dirty="0">
                                        <a:solidFill>
                                          <a:srgbClr val="00B050"/>
                                        </a:solidFill>
                                        <a:latin typeface="Cambria Math" panose="02040503050406030204" pitchFamily="18" charset="0"/>
                                      </a:rPr>
                                    </m:ctrlPr>
                                  </m:sSupPr>
                                  <m:e>
                                    <m:acc>
                                      <m:accPr>
                                        <m:chr m:val="̂"/>
                                        <m:ctrlPr>
                                          <a:rPr lang="en-US" sz="1800" i="1" dirty="0">
                                            <a:solidFill>
                                              <a:srgbClr val="00B050"/>
                                            </a:solidFill>
                                            <a:latin typeface="Cambria Math" panose="02040503050406030204" pitchFamily="18" charset="0"/>
                                          </a:rPr>
                                        </m:ctrlPr>
                                      </m:accPr>
                                      <m:e>
                                        <m:r>
                                          <a:rPr lang="en-US" sz="1800" i="1" dirty="0">
                                            <a:solidFill>
                                              <a:srgbClr val="00B050"/>
                                            </a:solidFill>
                                            <a:latin typeface="Cambria Math" panose="02040503050406030204" pitchFamily="18" charset="0"/>
                                          </a:rPr>
                                          <m:t>𝜔</m:t>
                                        </m:r>
                                      </m:e>
                                    </m:acc>
                                  </m:e>
                                  <m:sup>
                                    <m:r>
                                      <a:rPr lang="en-US" sz="1800" i="1" dirty="0">
                                        <a:solidFill>
                                          <a:srgbClr val="00B050"/>
                                        </a:solidFill>
                                        <a:latin typeface="Cambria Math" panose="02040503050406030204" pitchFamily="18" charset="0"/>
                                      </a:rPr>
                                      <m:t>2</m:t>
                                    </m:r>
                                  </m:sup>
                                </m:sSup>
                              </m:e>
                              <m:e>
                                <m:r>
                                  <a:rPr lang="en-US" sz="1800" i="1">
                                    <a:latin typeface="Cambria Math" panose="02040503050406030204" pitchFamily="18" charset="0"/>
                                  </a:rPr>
                                  <m:t>⋯</m:t>
                                </m:r>
                              </m:e>
                              <m:e>
                                <m:sSubSup>
                                  <m:sSubSupPr>
                                    <m:ctrlPr>
                                      <a:rPr lang="en-US" sz="1800" i="1">
                                        <a:solidFill>
                                          <a:schemeClr val="accent5">
                                            <a:lumMod val="50000"/>
                                          </a:schemeClr>
                                        </a:solidFill>
                                        <a:latin typeface="Cambria Math" panose="02040503050406030204" pitchFamily="18" charset="0"/>
                                      </a:rPr>
                                    </m:ctrlPr>
                                  </m:sSubSupPr>
                                  <m:e>
                                    <m:acc>
                                      <m:accPr>
                                        <m:chr m:val="̂"/>
                                        <m:ctrlPr>
                                          <a:rPr lang="en-US" sz="1800" i="1">
                                            <a:solidFill>
                                              <a:schemeClr val="accent5">
                                                <a:lumMod val="50000"/>
                                              </a:schemeClr>
                                            </a:solidFill>
                                            <a:latin typeface="Cambria Math" panose="02040503050406030204" pitchFamily="18" charset="0"/>
                                          </a:rPr>
                                        </m:ctrlPr>
                                      </m:accPr>
                                      <m:e>
                                        <m:r>
                                          <a:rPr lang="en-US" sz="1800" i="1">
                                            <a:solidFill>
                                              <a:schemeClr val="accent5">
                                                <a:lumMod val="50000"/>
                                              </a:schemeClr>
                                            </a:solidFill>
                                            <a:latin typeface="Cambria Math" panose="02040503050406030204" pitchFamily="18" charset="0"/>
                                          </a:rPr>
                                          <m:t>𝜎</m:t>
                                        </m:r>
                                      </m:e>
                                    </m:acc>
                                  </m:e>
                                  <m:sub>
                                    <m:r>
                                      <a:rPr lang="en-US" sz="1800" i="1">
                                        <a:solidFill>
                                          <a:schemeClr val="accent5">
                                            <a:lumMod val="50000"/>
                                          </a:schemeClr>
                                        </a:solidFill>
                                        <a:latin typeface="Cambria Math" panose="02040503050406030204" pitchFamily="18" charset="0"/>
                                      </a:rPr>
                                      <m:t>𝜀</m:t>
                                    </m:r>
                                  </m:sub>
                                  <m:sup>
                                    <m:r>
                                      <a:rPr lang="en-US" sz="1800" i="1">
                                        <a:solidFill>
                                          <a:schemeClr val="accent5">
                                            <a:lumMod val="50000"/>
                                          </a:schemeClr>
                                        </a:solidFill>
                                        <a:latin typeface="Cambria Math" panose="02040503050406030204" pitchFamily="18" charset="0"/>
                                      </a:rPr>
                                      <m:t>2</m:t>
                                    </m:r>
                                  </m:sup>
                                </m:sSubSup>
                                <m:r>
                                  <a:rPr lang="en-US" sz="1800" i="1" dirty="0">
                                    <a:latin typeface="Cambria Math" panose="02040503050406030204" pitchFamily="18" charset="0"/>
                                  </a:rPr>
                                  <m:t>+</m:t>
                                </m:r>
                                <m:sSup>
                                  <m:sSupPr>
                                    <m:ctrlPr>
                                      <a:rPr lang="en-US" sz="1800" i="1" dirty="0">
                                        <a:solidFill>
                                          <a:srgbClr val="00B050"/>
                                        </a:solidFill>
                                        <a:latin typeface="Cambria Math" panose="02040503050406030204" pitchFamily="18" charset="0"/>
                                      </a:rPr>
                                    </m:ctrlPr>
                                  </m:sSupPr>
                                  <m:e>
                                    <m:acc>
                                      <m:accPr>
                                        <m:chr m:val="̂"/>
                                        <m:ctrlPr>
                                          <a:rPr lang="en-US" sz="1800" i="1" dirty="0">
                                            <a:solidFill>
                                              <a:srgbClr val="00B050"/>
                                            </a:solidFill>
                                            <a:latin typeface="Cambria Math" panose="02040503050406030204" pitchFamily="18" charset="0"/>
                                          </a:rPr>
                                        </m:ctrlPr>
                                      </m:accPr>
                                      <m:e>
                                        <m:r>
                                          <a:rPr lang="en-US" sz="1800" i="1" dirty="0">
                                            <a:solidFill>
                                              <a:srgbClr val="00B050"/>
                                            </a:solidFill>
                                            <a:latin typeface="Cambria Math" panose="02040503050406030204" pitchFamily="18" charset="0"/>
                                          </a:rPr>
                                          <m:t>𝜔</m:t>
                                        </m:r>
                                      </m:e>
                                    </m:acc>
                                  </m:e>
                                  <m:sup>
                                    <m:r>
                                      <a:rPr lang="en-US" sz="1800" i="1" dirty="0">
                                        <a:solidFill>
                                          <a:srgbClr val="00B050"/>
                                        </a:solidFill>
                                        <a:latin typeface="Cambria Math" panose="02040503050406030204" pitchFamily="18" charset="0"/>
                                      </a:rPr>
                                      <m:t>2</m:t>
                                    </m:r>
                                  </m:sup>
                                </m:sSup>
                              </m:e>
                            </m:mr>
                          </m:m>
                        </m:e>
                      </m:d>
                    </m:oMath>
                  </m:oMathPara>
                </a14:m>
                <a:endParaRPr lang="en-US" sz="1800" dirty="0"/>
              </a:p>
              <a:p>
                <a:endParaRPr lang="en-US" sz="1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147473" y="887920"/>
                <a:ext cx="8054801" cy="1859622"/>
              </a:xfrm>
              <a:blipFill>
                <a:blip r:embed="rId2"/>
                <a:stretch>
                  <a:fillRect/>
                </a:stretch>
              </a:blipFill>
            </p:spPr>
            <p:txBody>
              <a:bodyPr/>
              <a:lstStyle/>
              <a:p>
                <a:r>
                  <a:rPr lang="en-US">
                    <a:noFill/>
                  </a:rPr>
                  <a:t> </a:t>
                </a:r>
              </a:p>
            </p:txBody>
          </p:sp>
        </mc:Fallback>
      </mc:AlternateContent>
      <p:sp>
        <p:nvSpPr>
          <p:cNvPr id="10" name="Rectangle 9"/>
          <p:cNvSpPr/>
          <p:nvPr/>
        </p:nvSpPr>
        <p:spPr>
          <a:xfrm>
            <a:off x="6027974" y="2101211"/>
            <a:ext cx="1051526" cy="646331"/>
          </a:xfrm>
          <a:prstGeom prst="rect">
            <a:avLst/>
          </a:prstGeom>
        </p:spPr>
        <p:txBody>
          <a:bodyPr wrap="square">
            <a:spAutoFit/>
          </a:bodyPr>
          <a:lstStyle/>
          <a:p>
            <a:pPr algn="ctr"/>
            <a:r>
              <a:rPr lang="en-US" i="1" dirty="0">
                <a:solidFill>
                  <a:schemeClr val="accent5">
                    <a:lumMod val="50000"/>
                  </a:schemeClr>
                </a:solidFill>
              </a:rPr>
              <a:t>between </a:t>
            </a:r>
            <a:r>
              <a:rPr lang="en-US" dirty="0">
                <a:solidFill>
                  <a:schemeClr val="accent5">
                    <a:lumMod val="50000"/>
                  </a:schemeClr>
                </a:solidFill>
              </a:rPr>
              <a:t>groups</a:t>
            </a:r>
          </a:p>
        </p:txBody>
      </p:sp>
      <p:cxnSp>
        <p:nvCxnSpPr>
          <p:cNvPr id="12" name="Straight Arrow Connector 11"/>
          <p:cNvCxnSpPr/>
          <p:nvPr/>
        </p:nvCxnSpPr>
        <p:spPr>
          <a:xfrm flipV="1">
            <a:off x="6626831" y="1946058"/>
            <a:ext cx="0" cy="2054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272389" y="1944348"/>
            <a:ext cx="0" cy="2054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7069831" y="2101212"/>
            <a:ext cx="902915" cy="646331"/>
          </a:xfrm>
          <a:prstGeom prst="rect">
            <a:avLst/>
          </a:prstGeom>
        </p:spPr>
        <p:txBody>
          <a:bodyPr wrap="square">
            <a:spAutoFit/>
          </a:bodyPr>
          <a:lstStyle/>
          <a:p>
            <a:pPr algn="ctr"/>
            <a:r>
              <a:rPr lang="en-US" i="1" dirty="0">
                <a:solidFill>
                  <a:srgbClr val="00B050"/>
                </a:solidFill>
              </a:rPr>
              <a:t>within</a:t>
            </a:r>
            <a:r>
              <a:rPr lang="en-US" dirty="0">
                <a:solidFill>
                  <a:srgbClr val="00B050"/>
                </a:solidFill>
              </a:rPr>
              <a:t> </a:t>
            </a:r>
          </a:p>
          <a:p>
            <a:pPr algn="ctr"/>
            <a:r>
              <a:rPr lang="en-US" dirty="0">
                <a:solidFill>
                  <a:srgbClr val="00B050"/>
                </a:solidFill>
              </a:rPr>
              <a:t>groups</a:t>
            </a:r>
          </a:p>
        </p:txBody>
      </p:sp>
      <mc:AlternateContent xmlns:mc="http://schemas.openxmlformats.org/markup-compatibility/2006" xmlns:a14="http://schemas.microsoft.com/office/drawing/2010/main">
        <mc:Choice Requires="a14">
          <p:sp>
            <p:nvSpPr>
              <p:cNvPr id="16" name="Content Placeholder 2"/>
              <p:cNvSpPr txBox="1">
                <a:spLocks/>
              </p:cNvSpPr>
              <p:nvPr/>
            </p:nvSpPr>
            <p:spPr>
              <a:xfrm>
                <a:off x="148964" y="2073772"/>
                <a:ext cx="3950275" cy="236179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b="0" i="0" kern="1200">
                    <a:solidFill>
                      <a:schemeClr val="tx1"/>
                    </a:solidFill>
                    <a:latin typeface="Arial" charset="0"/>
                    <a:ea typeface="Arial" charset="0"/>
                    <a:cs typeface="Arial"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m:rPr>
                          <m:sty m:val="p"/>
                        </m:rPr>
                        <a:rPr lang="en-US" smtClean="0">
                          <a:latin typeface="Cambria Math" panose="02040503050406030204" pitchFamily="18" charset="0"/>
                        </a:rPr>
                        <m:t>Var</m:t>
                      </m:r>
                      <m:d>
                        <m:dPr>
                          <m:begChr m:val="["/>
                          <m:endChr m:val="]"/>
                          <m:ctrlPr>
                            <a:rPr lang="en-US" i="1" smtClean="0">
                              <a:latin typeface="Cambria Math" panose="02040503050406030204" pitchFamily="18" charset="0"/>
                            </a:rPr>
                          </m:ctrlPr>
                        </m:dPr>
                        <m:e>
                          <m:r>
                            <a:rPr lang="en-US" b="1" i="1" smtClean="0">
                              <a:solidFill>
                                <a:srgbClr val="FF0000"/>
                              </a:solidFill>
                              <a:latin typeface="Cambria Math" panose="02040503050406030204" pitchFamily="18" charset="0"/>
                            </a:rPr>
                            <m:t>𝒚</m:t>
                          </m:r>
                        </m:e>
                      </m:d>
                      <m:r>
                        <a:rPr lang="en-US" i="1" smtClean="0">
                          <a:latin typeface="Cambria Math" panose="02040503050406030204" pitchFamily="18" charset="0"/>
                        </a:rPr>
                        <m:t>=</m:t>
                      </m:r>
                      <m:sSup>
                        <m:sSupPr>
                          <m:ctrlPr>
                            <a:rPr lang="en-US" b="1" i="1">
                              <a:latin typeface="Cambria Math" panose="02040503050406030204" pitchFamily="18" charset="0"/>
                            </a:rPr>
                          </m:ctrlPr>
                        </m:sSupPr>
                        <m:e>
                          <m:r>
                            <a:rPr lang="en-US" b="1">
                              <a:latin typeface="Cambria Math" panose="02040503050406030204" pitchFamily="18" charset="0"/>
                            </a:rPr>
                            <m:t>𝚺</m:t>
                          </m:r>
                        </m:e>
                        <m:sup>
                          <m:r>
                            <a:rPr lang="en-US" i="1">
                              <a:latin typeface="Cambria Math" panose="02040503050406030204" pitchFamily="18" charset="0"/>
                            </a:rPr>
                            <m:t>2</m:t>
                          </m:r>
                        </m:sup>
                      </m:sSup>
                      <m:r>
                        <a:rPr lang="en-US" i="1" smtClean="0">
                          <a:latin typeface="Cambria Math" panose="02040503050406030204" pitchFamily="18" charset="0"/>
                        </a:rPr>
                        <m:t>=</m:t>
                      </m:r>
                      <m:d>
                        <m:dPr>
                          <m:begChr m:val="["/>
                          <m:endChr m:val="]"/>
                          <m:ctrlPr>
                            <a:rPr lang="en-US" i="1" smtClean="0">
                              <a:latin typeface="Cambria Math" panose="02040503050406030204" pitchFamily="18" charset="0"/>
                            </a:rPr>
                          </m:ctrlPr>
                        </m:dPr>
                        <m:e>
                          <m:m>
                            <m:mPr>
                              <m:mcs>
                                <m:mc>
                                  <m:mcPr>
                                    <m:count m:val="4"/>
                                    <m:mcJc m:val="center"/>
                                  </m:mcPr>
                                </m:mc>
                              </m:mcs>
                              <m:ctrlPr>
                                <a:rPr lang="en-US" i="1" smtClean="0">
                                  <a:latin typeface="Cambria Math" panose="02040503050406030204" pitchFamily="18" charset="0"/>
                                </a:rPr>
                              </m:ctrlPr>
                            </m:mPr>
                            <m:mr>
                              <m:e>
                                <m:sSubSup>
                                  <m:sSubSupPr>
                                    <m:ctrlPr>
                                      <a:rPr lang="en-US" b="1" i="1" smtClean="0">
                                        <a:latin typeface="Cambria Math" panose="02040503050406030204" pitchFamily="18" charset="0"/>
                                      </a:rPr>
                                    </m:ctrlPr>
                                  </m:sSubSupPr>
                                  <m:e>
                                    <m:r>
                                      <a:rPr lang="en-US" b="1">
                                        <a:latin typeface="Cambria Math" panose="02040503050406030204" pitchFamily="18" charset="0"/>
                                      </a:rPr>
                                      <m:t>𝚺</m:t>
                                    </m:r>
                                  </m:e>
                                  <m:sub>
                                    <m:r>
                                      <a:rPr lang="en-US" i="1" smtClean="0">
                                        <a:latin typeface="Cambria Math" panose="02040503050406030204" pitchFamily="18" charset="0"/>
                                      </a:rPr>
                                      <m:t>𝑖</m:t>
                                    </m:r>
                                  </m:sub>
                                  <m:sup>
                                    <m:r>
                                      <a:rPr lang="en-US" i="1">
                                        <a:latin typeface="Cambria Math" panose="02040503050406030204" pitchFamily="18" charset="0"/>
                                      </a:rPr>
                                      <m:t>2</m:t>
                                    </m:r>
                                  </m:sup>
                                </m:sSubSup>
                              </m:e>
                              <m:e>
                                <m:r>
                                  <a:rPr lang="en-US" b="1" i="1" smtClean="0">
                                    <a:latin typeface="Cambria Math" panose="02040503050406030204" pitchFamily="18" charset="0"/>
                                  </a:rPr>
                                  <m:t>𝟎</m:t>
                                </m:r>
                              </m:e>
                              <m:e>
                                <m:r>
                                  <a:rPr lang="en-US" i="1" smtClean="0">
                                    <a:latin typeface="Cambria Math" panose="02040503050406030204" pitchFamily="18" charset="0"/>
                                  </a:rPr>
                                  <m:t>⋯</m:t>
                                </m:r>
                              </m:e>
                              <m:e>
                                <m:r>
                                  <a:rPr lang="en-US" b="1" i="1">
                                    <a:latin typeface="Cambria Math" panose="02040503050406030204" pitchFamily="18" charset="0"/>
                                  </a:rPr>
                                  <m:t>𝟎</m:t>
                                </m:r>
                              </m:e>
                            </m:mr>
                            <m:mr>
                              <m:e>
                                <m:eqArr>
                                  <m:eqArrPr>
                                    <m:ctrlPr>
                                      <a:rPr lang="en-US" i="1">
                                        <a:latin typeface="Cambria Math" panose="02040503050406030204" pitchFamily="18" charset="0"/>
                                      </a:rPr>
                                    </m:ctrlPr>
                                  </m:eqArrPr>
                                  <m:e>
                                    <m:r>
                                      <a:rPr lang="en-US" b="1" i="1">
                                        <a:latin typeface="Cambria Math" panose="02040503050406030204" pitchFamily="18" charset="0"/>
                                      </a:rPr>
                                      <m:t>𝟎</m:t>
                                    </m:r>
                                  </m:e>
                                  <m:e>
                                    <m:r>
                                      <a:rPr lang="en-US" i="1">
                                        <a:latin typeface="Cambria Math" panose="02040503050406030204" pitchFamily="18" charset="0"/>
                                      </a:rPr>
                                      <m:t>⋮</m:t>
                                    </m:r>
                                  </m:e>
                                </m:eqArr>
                              </m:e>
                              <m:e>
                                <m:eqArr>
                                  <m:eqArrPr>
                                    <m:ctrlPr>
                                      <a:rPr lang="en-US" i="1" smtClean="0">
                                        <a:latin typeface="Cambria Math" panose="02040503050406030204" pitchFamily="18" charset="0"/>
                                      </a:rPr>
                                    </m:ctrlPr>
                                  </m:eqArrPr>
                                  <m:e>
                                    <m:sSubSup>
                                      <m:sSubSupPr>
                                        <m:ctrlPr>
                                          <a:rPr lang="en-US" b="1" i="1">
                                            <a:latin typeface="Cambria Math" panose="02040503050406030204" pitchFamily="18" charset="0"/>
                                          </a:rPr>
                                        </m:ctrlPr>
                                      </m:sSubSupPr>
                                      <m:e>
                                        <m:r>
                                          <a:rPr lang="en-US" b="1">
                                            <a:latin typeface="Cambria Math" panose="02040503050406030204" pitchFamily="18" charset="0"/>
                                          </a:rPr>
                                          <m:t>𝚺</m:t>
                                        </m:r>
                                      </m:e>
                                      <m:sub>
                                        <m:r>
                                          <a:rPr lang="en-US" i="1">
                                            <a:latin typeface="Cambria Math" panose="02040503050406030204" pitchFamily="18" charset="0"/>
                                          </a:rPr>
                                          <m:t>𝑖</m:t>
                                        </m:r>
                                      </m:sub>
                                      <m:sup>
                                        <m:r>
                                          <a:rPr lang="en-US" i="1">
                                            <a:latin typeface="Cambria Math" panose="02040503050406030204" pitchFamily="18" charset="0"/>
                                          </a:rPr>
                                          <m:t>2</m:t>
                                        </m:r>
                                      </m:sup>
                                    </m:sSubSup>
                                  </m:e>
                                  <m:e>
                                    <m:r>
                                      <a:rPr lang="en-US" i="1" smtClean="0">
                                        <a:latin typeface="Cambria Math" panose="02040503050406030204" pitchFamily="18" charset="0"/>
                                      </a:rPr>
                                      <m:t>⋮</m:t>
                                    </m:r>
                                  </m:e>
                                </m:eqArr>
                              </m:e>
                              <m:e>
                                <m:eqArr>
                                  <m:eqArrPr>
                                    <m:ctrlPr>
                                      <a:rPr lang="en-US" i="1" smtClean="0">
                                        <a:latin typeface="Cambria Math" panose="02040503050406030204" pitchFamily="18" charset="0"/>
                                      </a:rPr>
                                    </m:ctrlPr>
                                  </m:eqArrPr>
                                  <m:e/>
                                  <m:e>
                                    <m:r>
                                      <a:rPr lang="en-US" i="1" smtClean="0">
                                        <a:latin typeface="Cambria Math" panose="02040503050406030204" pitchFamily="18" charset="0"/>
                                      </a:rPr>
                                      <m:t>⋱</m:t>
                                    </m:r>
                                  </m:e>
                                </m:eqArr>
                              </m:e>
                              <m:e>
                                <m:eqArr>
                                  <m:eqArrPr>
                                    <m:ctrlPr>
                                      <a:rPr lang="en-US" i="1" smtClean="0">
                                        <a:latin typeface="Cambria Math" panose="02040503050406030204" pitchFamily="18" charset="0"/>
                                      </a:rPr>
                                    </m:ctrlPr>
                                  </m:eqArrPr>
                                  <m:e>
                                    <m:r>
                                      <a:rPr lang="en-US" b="1" i="1">
                                        <a:latin typeface="Cambria Math" panose="02040503050406030204" pitchFamily="18" charset="0"/>
                                      </a:rPr>
                                      <m:t>𝟎</m:t>
                                    </m:r>
                                  </m:e>
                                  <m:e>
                                    <m:r>
                                      <a:rPr lang="en-US" i="1" smtClean="0">
                                        <a:latin typeface="Cambria Math" panose="02040503050406030204" pitchFamily="18" charset="0"/>
                                      </a:rPr>
                                      <m:t>⋮</m:t>
                                    </m:r>
                                  </m:e>
                                </m:eqArr>
                              </m:e>
                            </m:mr>
                            <m:mr>
                              <m:e>
                                <m:r>
                                  <a:rPr lang="en-US" b="1" i="1">
                                    <a:latin typeface="Cambria Math" panose="02040503050406030204" pitchFamily="18" charset="0"/>
                                  </a:rPr>
                                  <m:t>𝟎</m:t>
                                </m:r>
                              </m:e>
                              <m:e>
                                <m:r>
                                  <a:rPr lang="en-US" b="1" i="1">
                                    <a:latin typeface="Cambria Math" panose="02040503050406030204" pitchFamily="18" charset="0"/>
                                  </a:rPr>
                                  <m:t>𝟎</m:t>
                                </m:r>
                              </m:e>
                              <m:e>
                                <m:r>
                                  <a:rPr lang="en-US" i="1" smtClean="0">
                                    <a:latin typeface="Cambria Math" panose="02040503050406030204" pitchFamily="18" charset="0"/>
                                  </a:rPr>
                                  <m:t>⋯</m:t>
                                </m:r>
                              </m:e>
                              <m:e>
                                <m:sSubSup>
                                  <m:sSubSupPr>
                                    <m:ctrlPr>
                                      <a:rPr lang="en-US" b="1" i="1">
                                        <a:latin typeface="Cambria Math" panose="02040503050406030204" pitchFamily="18" charset="0"/>
                                      </a:rPr>
                                    </m:ctrlPr>
                                  </m:sSubSupPr>
                                  <m:e>
                                    <m:r>
                                      <a:rPr lang="en-US" b="1">
                                        <a:latin typeface="Cambria Math" panose="02040503050406030204" pitchFamily="18" charset="0"/>
                                      </a:rPr>
                                      <m:t>𝚺</m:t>
                                    </m:r>
                                  </m:e>
                                  <m:sub>
                                    <m:r>
                                      <a:rPr lang="en-US" i="1">
                                        <a:latin typeface="Cambria Math" panose="02040503050406030204" pitchFamily="18" charset="0"/>
                                      </a:rPr>
                                      <m:t>𝑖</m:t>
                                    </m:r>
                                  </m:sub>
                                  <m:sup>
                                    <m:r>
                                      <a:rPr lang="en-US" i="1">
                                        <a:latin typeface="Cambria Math" panose="02040503050406030204" pitchFamily="18" charset="0"/>
                                      </a:rPr>
                                      <m:t>2</m:t>
                                    </m:r>
                                  </m:sup>
                                </m:sSubSup>
                              </m:e>
                            </m:mr>
                          </m:m>
                        </m:e>
                      </m:d>
                    </m:oMath>
                  </m:oMathPara>
                </a14:m>
                <a:endParaRPr lang="en-US" dirty="0"/>
              </a:p>
            </p:txBody>
          </p:sp>
        </mc:Choice>
        <mc:Fallback xmlns="">
          <p:sp>
            <p:nvSpPr>
              <p:cNvPr id="16" name="Content Placeholder 2"/>
              <p:cNvSpPr txBox="1">
                <a:spLocks noRot="1" noChangeAspect="1" noMove="1" noResize="1" noEditPoints="1" noAdjustHandles="1" noChangeArrowheads="1" noChangeShapeType="1" noTextEdit="1"/>
              </p:cNvSpPr>
              <p:nvPr/>
            </p:nvSpPr>
            <p:spPr>
              <a:xfrm>
                <a:off x="148964" y="2073772"/>
                <a:ext cx="3950275" cy="236179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5022635" y="3154716"/>
                <a:ext cx="4627229" cy="12375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b="1" i="1" smtClean="0">
                              <a:latin typeface="Cambria Math" panose="02040503050406030204" pitchFamily="18" charset="0"/>
                            </a:rPr>
                          </m:ctrlPr>
                        </m:sSupPr>
                        <m:e>
                          <m:r>
                            <a:rPr lang="en-US" b="1">
                              <a:latin typeface="Cambria Math" panose="02040503050406030204" pitchFamily="18" charset="0"/>
                            </a:rPr>
                            <m:t>𝚺</m:t>
                          </m:r>
                        </m:e>
                        <m:sup>
                          <m:r>
                            <a:rPr lang="en-US" i="1">
                              <a:latin typeface="Cambria Math" panose="02040503050406030204" pitchFamily="18" charset="0"/>
                            </a:rPr>
                            <m:t>2</m:t>
                          </m:r>
                        </m:sup>
                      </m:sSup>
                      <m:r>
                        <a:rPr lang="en-US" b="0" i="0" smtClean="0">
                          <a:latin typeface="Cambria Math" panose="02040503050406030204" pitchFamily="18" charset="0"/>
                        </a:rPr>
                        <m:t>=</m:t>
                      </m:r>
                      <m:r>
                        <m:rPr>
                          <m:sty m:val="p"/>
                        </m:rPr>
                        <a:rPr lang="en-US">
                          <a:latin typeface="Cambria Math" panose="02040503050406030204" pitchFamily="18" charset="0"/>
                        </a:rPr>
                        <m:t>Var</m:t>
                      </m:r>
                      <m:d>
                        <m:dPr>
                          <m:begChr m:val="["/>
                          <m:endChr m:val="]"/>
                          <m:ctrlPr>
                            <a:rPr lang="en-US" i="1">
                              <a:latin typeface="Cambria Math" panose="02040503050406030204" pitchFamily="18" charset="0"/>
                            </a:rPr>
                          </m:ctrlPr>
                        </m:dPr>
                        <m:e>
                          <m:r>
                            <a:rPr lang="en-US" b="1" i="1">
                              <a:solidFill>
                                <a:srgbClr val="FF0000"/>
                              </a:solidFill>
                              <a:latin typeface="Cambria Math" panose="02040503050406030204" pitchFamily="18" charset="0"/>
                            </a:rPr>
                            <m:t>𝒚</m:t>
                          </m:r>
                        </m:e>
                      </m:d>
                      <m:r>
                        <a:rPr lang="en-US" i="1">
                          <a:latin typeface="Cambria Math" panose="02040503050406030204" pitchFamily="18" charset="0"/>
                        </a:rPr>
                        <m:t>=</m:t>
                      </m:r>
                      <m:sSubSup>
                        <m:sSubSupPr>
                          <m:ctrlPr>
                            <a:rPr lang="en-US" i="1">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𝜎</m:t>
                              </m:r>
                            </m:e>
                          </m:acc>
                        </m:e>
                        <m:sub>
                          <m:r>
                            <a:rPr lang="en-US" i="1">
                              <a:latin typeface="Cambria Math" panose="02040503050406030204" pitchFamily="18" charset="0"/>
                            </a:rPr>
                            <m:t>𝜀</m:t>
                          </m:r>
                        </m:sub>
                        <m:sup>
                          <m:r>
                            <a:rPr lang="en-US" i="1">
                              <a:latin typeface="Cambria Math" panose="02040503050406030204" pitchFamily="18" charset="0"/>
                            </a:rPr>
                            <m:t>2</m:t>
                          </m:r>
                        </m:sup>
                      </m:sSubSup>
                      <m:r>
                        <a:rPr lang="en-US" b="1" i="1">
                          <a:latin typeface="Cambria Math" panose="02040503050406030204" pitchFamily="18" charset="0"/>
                        </a:rPr>
                        <m:t>𝑹</m:t>
                      </m:r>
                      <m:r>
                        <a:rPr lang="en-US" b="1" i="1">
                          <a:latin typeface="Cambria Math" panose="02040503050406030204" pitchFamily="18" charset="0"/>
                        </a:rPr>
                        <m:t>=</m:t>
                      </m:r>
                      <m:sSubSup>
                        <m:sSubSupPr>
                          <m:ctrlPr>
                            <a:rPr lang="en-US" i="1">
                              <a:latin typeface="Cambria Math" panose="02040503050406030204" pitchFamily="18" charset="0"/>
                            </a:rPr>
                          </m:ctrlPr>
                        </m:sSubSupPr>
                        <m:e>
                          <m:acc>
                            <m:accPr>
                              <m:chr m:val="̂"/>
                              <m:ctrlPr>
                                <a:rPr lang="en-US" i="1">
                                  <a:latin typeface="Cambria Math" panose="02040503050406030204" pitchFamily="18" charset="0"/>
                                </a:rPr>
                              </m:ctrlPr>
                            </m:accPr>
                            <m:e>
                              <m:r>
                                <a:rPr lang="en-US" i="1">
                                  <a:latin typeface="Cambria Math" panose="02040503050406030204" pitchFamily="18" charset="0"/>
                                </a:rPr>
                                <m:t>𝜎</m:t>
                              </m:r>
                            </m:e>
                          </m:acc>
                        </m:e>
                        <m:sub>
                          <m:r>
                            <a:rPr lang="en-US" i="1">
                              <a:latin typeface="Cambria Math" panose="02040503050406030204" pitchFamily="18" charset="0"/>
                            </a:rPr>
                            <m:t>𝜀</m:t>
                          </m:r>
                        </m:sub>
                        <m:sup>
                          <m:r>
                            <a:rPr lang="en-US" i="1">
                              <a:latin typeface="Cambria Math" panose="02040503050406030204" pitchFamily="18" charset="0"/>
                            </a:rPr>
                            <m:t>2</m:t>
                          </m:r>
                        </m:sup>
                      </m:sSubSup>
                      <m:d>
                        <m:dPr>
                          <m:begChr m:val="["/>
                          <m:endChr m:val="]"/>
                          <m:ctrlPr>
                            <a:rPr lang="en-US" i="1">
                              <a:latin typeface="Cambria Math" panose="02040503050406030204" pitchFamily="18" charset="0"/>
                            </a:rPr>
                          </m:ctrlPr>
                        </m:dPr>
                        <m:e>
                          <m:m>
                            <m:mPr>
                              <m:mcs>
                                <m:mc>
                                  <m:mcPr>
                                    <m:count m:val="4"/>
                                    <m:mcJc m:val="center"/>
                                  </m:mcPr>
                                </m:mc>
                              </m:mcs>
                              <m:ctrlPr>
                                <a:rPr lang="en-US" i="1">
                                  <a:latin typeface="Cambria Math" panose="02040503050406030204" pitchFamily="18" charset="0"/>
                                </a:rPr>
                              </m:ctrlPr>
                            </m:mPr>
                            <m:mr>
                              <m:e>
                                <m:sSubSup>
                                  <m:sSubSupPr>
                                    <m:ctrlPr>
                                      <a:rPr lang="en-US" b="1" i="1">
                                        <a:latin typeface="Cambria Math" panose="02040503050406030204" pitchFamily="18" charset="0"/>
                                      </a:rPr>
                                    </m:ctrlPr>
                                  </m:sSubSupPr>
                                  <m:e>
                                    <m:r>
                                      <a:rPr lang="en-US" b="1">
                                        <a:latin typeface="Cambria Math" panose="02040503050406030204" pitchFamily="18" charset="0"/>
                                      </a:rPr>
                                      <m:t>𝐑</m:t>
                                    </m:r>
                                  </m:e>
                                  <m:sub>
                                    <m:r>
                                      <a:rPr lang="en-US" i="1">
                                        <a:latin typeface="Cambria Math" panose="02040503050406030204" pitchFamily="18" charset="0"/>
                                      </a:rPr>
                                      <m:t>1</m:t>
                                    </m:r>
                                  </m:sub>
                                  <m:sup>
                                    <m:r>
                                      <a:rPr lang="en-US" i="1">
                                        <a:latin typeface="Cambria Math" panose="02040503050406030204" pitchFamily="18" charset="0"/>
                                      </a:rPr>
                                      <m:t>2</m:t>
                                    </m:r>
                                  </m:sup>
                                </m:sSubSup>
                              </m:e>
                              <m:e>
                                <m:r>
                                  <a:rPr lang="en-US" b="1" i="1">
                                    <a:latin typeface="Cambria Math" panose="02040503050406030204" pitchFamily="18" charset="0"/>
                                  </a:rPr>
                                  <m:t>𝟎</m:t>
                                </m:r>
                              </m:e>
                              <m:e>
                                <m:r>
                                  <a:rPr lang="en-US" i="1">
                                    <a:latin typeface="Cambria Math" panose="02040503050406030204" pitchFamily="18" charset="0"/>
                                  </a:rPr>
                                  <m:t>⋯</m:t>
                                </m:r>
                              </m:e>
                              <m:e>
                                <m:r>
                                  <a:rPr lang="en-US" b="1" i="1">
                                    <a:latin typeface="Cambria Math" panose="02040503050406030204" pitchFamily="18" charset="0"/>
                                  </a:rPr>
                                  <m:t>𝟎</m:t>
                                </m:r>
                              </m:e>
                            </m:mr>
                            <m:mr>
                              <m:e>
                                <m:eqArr>
                                  <m:eqArrPr>
                                    <m:ctrlPr>
                                      <a:rPr lang="en-US" i="1">
                                        <a:latin typeface="Cambria Math" panose="02040503050406030204" pitchFamily="18" charset="0"/>
                                      </a:rPr>
                                    </m:ctrlPr>
                                  </m:eqArrPr>
                                  <m:e>
                                    <m:r>
                                      <a:rPr lang="en-US" b="1" i="1">
                                        <a:latin typeface="Cambria Math" panose="02040503050406030204" pitchFamily="18" charset="0"/>
                                      </a:rPr>
                                      <m:t>𝟎</m:t>
                                    </m:r>
                                  </m:e>
                                  <m:e>
                                    <m:r>
                                      <a:rPr lang="en-US" i="1">
                                        <a:latin typeface="Cambria Math" panose="02040503050406030204" pitchFamily="18" charset="0"/>
                                      </a:rPr>
                                      <m:t>⋮</m:t>
                                    </m:r>
                                  </m:e>
                                </m:eqArr>
                              </m:e>
                              <m:e>
                                <m:eqArr>
                                  <m:eqArrPr>
                                    <m:ctrlPr>
                                      <a:rPr lang="en-US" i="1">
                                        <a:latin typeface="Cambria Math" panose="02040503050406030204" pitchFamily="18" charset="0"/>
                                      </a:rPr>
                                    </m:ctrlPr>
                                  </m:eqArrPr>
                                  <m:e>
                                    <m:sSubSup>
                                      <m:sSubSupPr>
                                        <m:ctrlPr>
                                          <a:rPr lang="en-US" b="1" i="1">
                                            <a:latin typeface="Cambria Math" panose="02040503050406030204" pitchFamily="18" charset="0"/>
                                          </a:rPr>
                                        </m:ctrlPr>
                                      </m:sSubSupPr>
                                      <m:e>
                                        <m:r>
                                          <a:rPr lang="en-US" b="1">
                                            <a:latin typeface="Cambria Math" panose="02040503050406030204" pitchFamily="18" charset="0"/>
                                          </a:rPr>
                                          <m:t>𝐑</m:t>
                                        </m:r>
                                      </m:e>
                                      <m:sub>
                                        <m:r>
                                          <a:rPr lang="en-US" i="1">
                                            <a:latin typeface="Cambria Math" panose="02040503050406030204" pitchFamily="18" charset="0"/>
                                          </a:rPr>
                                          <m:t>2</m:t>
                                        </m:r>
                                      </m:sub>
                                      <m:sup>
                                        <m:r>
                                          <a:rPr lang="en-US" i="1">
                                            <a:latin typeface="Cambria Math" panose="02040503050406030204" pitchFamily="18" charset="0"/>
                                          </a:rPr>
                                          <m:t>2</m:t>
                                        </m:r>
                                      </m:sup>
                                    </m:sSubSup>
                                  </m:e>
                                  <m:e>
                                    <m:r>
                                      <a:rPr lang="en-US" i="1">
                                        <a:latin typeface="Cambria Math" panose="02040503050406030204" pitchFamily="18" charset="0"/>
                                      </a:rPr>
                                      <m:t>⋮</m:t>
                                    </m:r>
                                  </m:e>
                                </m:eqArr>
                              </m:e>
                              <m:e>
                                <m:eqArr>
                                  <m:eqArrPr>
                                    <m:ctrlPr>
                                      <a:rPr lang="en-US" i="1">
                                        <a:latin typeface="Cambria Math" panose="02040503050406030204" pitchFamily="18" charset="0"/>
                                      </a:rPr>
                                    </m:ctrlPr>
                                  </m:eqArrPr>
                                  <m:e/>
                                  <m:e>
                                    <m:r>
                                      <a:rPr lang="en-US" i="1">
                                        <a:latin typeface="Cambria Math" panose="02040503050406030204" pitchFamily="18" charset="0"/>
                                      </a:rPr>
                                      <m:t>⋱</m:t>
                                    </m:r>
                                  </m:e>
                                </m:eqArr>
                              </m:e>
                              <m:e>
                                <m:eqArr>
                                  <m:eqArrPr>
                                    <m:ctrlPr>
                                      <a:rPr lang="en-US" i="1">
                                        <a:latin typeface="Cambria Math" panose="02040503050406030204" pitchFamily="18" charset="0"/>
                                      </a:rPr>
                                    </m:ctrlPr>
                                  </m:eqArrPr>
                                  <m:e>
                                    <m:r>
                                      <a:rPr lang="en-US" b="1" i="1">
                                        <a:latin typeface="Cambria Math" panose="02040503050406030204" pitchFamily="18" charset="0"/>
                                      </a:rPr>
                                      <m:t>𝟎</m:t>
                                    </m:r>
                                  </m:e>
                                  <m:e>
                                    <m:r>
                                      <a:rPr lang="en-US" i="1">
                                        <a:latin typeface="Cambria Math" panose="02040503050406030204" pitchFamily="18" charset="0"/>
                                      </a:rPr>
                                      <m:t>⋮</m:t>
                                    </m:r>
                                  </m:e>
                                </m:eqArr>
                              </m:e>
                            </m:mr>
                            <m:mr>
                              <m:e>
                                <m:r>
                                  <a:rPr lang="en-US" b="1" i="1">
                                    <a:latin typeface="Cambria Math" panose="02040503050406030204" pitchFamily="18" charset="0"/>
                                  </a:rPr>
                                  <m:t>𝟎</m:t>
                                </m:r>
                              </m:e>
                              <m:e>
                                <m:r>
                                  <a:rPr lang="en-US" b="1" i="1">
                                    <a:latin typeface="Cambria Math" panose="02040503050406030204" pitchFamily="18" charset="0"/>
                                  </a:rPr>
                                  <m:t>𝟎</m:t>
                                </m:r>
                              </m:e>
                              <m:e>
                                <m:r>
                                  <a:rPr lang="en-US" i="1">
                                    <a:latin typeface="Cambria Math" panose="02040503050406030204" pitchFamily="18" charset="0"/>
                                  </a:rPr>
                                  <m:t>⋯</m:t>
                                </m:r>
                              </m:e>
                              <m:e>
                                <m:sSubSup>
                                  <m:sSubSupPr>
                                    <m:ctrlPr>
                                      <a:rPr lang="en-US" b="1" i="1">
                                        <a:latin typeface="Cambria Math" panose="02040503050406030204" pitchFamily="18" charset="0"/>
                                      </a:rPr>
                                    </m:ctrlPr>
                                  </m:sSubSupPr>
                                  <m:e>
                                    <m:r>
                                      <a:rPr lang="en-US" b="1">
                                        <a:latin typeface="Cambria Math" panose="02040503050406030204" pitchFamily="18" charset="0"/>
                                      </a:rPr>
                                      <m:t>𝐑</m:t>
                                    </m:r>
                                  </m:e>
                                  <m:sub>
                                    <m:r>
                                      <a:rPr lang="en-US" i="1">
                                        <a:latin typeface="Cambria Math" panose="02040503050406030204" pitchFamily="18" charset="0"/>
                                      </a:rPr>
                                      <m:t>3</m:t>
                                    </m:r>
                                  </m:sub>
                                  <m:sup>
                                    <m:r>
                                      <a:rPr lang="en-US" i="1">
                                        <a:latin typeface="Cambria Math" panose="02040503050406030204" pitchFamily="18" charset="0"/>
                                      </a:rPr>
                                      <m:t>2</m:t>
                                    </m:r>
                                  </m:sup>
                                </m:sSubSup>
                              </m:e>
                            </m:mr>
                          </m:m>
                        </m:e>
                      </m:d>
                    </m:oMath>
                  </m:oMathPara>
                </a14:m>
                <a:endParaRPr lang="en-US" dirty="0"/>
              </a:p>
            </p:txBody>
          </p:sp>
        </mc:Choice>
        <mc:Fallback xmlns="">
          <p:sp>
            <p:nvSpPr>
              <p:cNvPr id="18" name="Rectangle 17"/>
              <p:cNvSpPr>
                <a:spLocks noRot="1" noChangeAspect="1" noMove="1" noResize="1" noEditPoints="1" noAdjustHandles="1" noChangeArrowheads="1" noChangeShapeType="1" noTextEdit="1"/>
              </p:cNvSpPr>
              <p:nvPr/>
            </p:nvSpPr>
            <p:spPr>
              <a:xfrm>
                <a:off x="5022635" y="3154716"/>
                <a:ext cx="4627229" cy="1237583"/>
              </a:xfrm>
              <a:prstGeom prst="rect">
                <a:avLst/>
              </a:prstGeom>
              <a:blipFill>
                <a:blip r:embed="rId4"/>
                <a:stretch>
                  <a:fillRect/>
                </a:stretch>
              </a:blipFill>
            </p:spPr>
            <p:txBody>
              <a:bodyPr/>
              <a:lstStyle/>
              <a:p>
                <a:r>
                  <a:rPr lang="en-US">
                    <a:noFill/>
                  </a:rPr>
                  <a:t> </a:t>
                </a:r>
              </a:p>
            </p:txBody>
          </p:sp>
        </mc:Fallback>
      </mc:AlternateContent>
      <p:pic>
        <p:nvPicPr>
          <p:cNvPr id="19" name="Picture 18"/>
          <p:cNvPicPr>
            <a:picLocks noChangeAspect="1"/>
          </p:cNvPicPr>
          <p:nvPr/>
        </p:nvPicPr>
        <p:blipFill rotWithShape="1">
          <a:blip r:embed="rId5"/>
          <a:srcRect l="39473" b="53813"/>
          <a:stretch/>
        </p:blipFill>
        <p:spPr>
          <a:xfrm>
            <a:off x="4441498" y="4902485"/>
            <a:ext cx="3966151" cy="1346253"/>
          </a:xfrm>
          <a:prstGeom prst="rect">
            <a:avLst/>
          </a:prstGeom>
        </p:spPr>
      </p:pic>
      <p:pic>
        <p:nvPicPr>
          <p:cNvPr id="20" name="Picture 19"/>
          <p:cNvPicPr>
            <a:picLocks noChangeAspect="1"/>
          </p:cNvPicPr>
          <p:nvPr/>
        </p:nvPicPr>
        <p:blipFill rotWithShape="1">
          <a:blip r:embed="rId5"/>
          <a:srcRect l="39473" t="45868"/>
          <a:stretch/>
        </p:blipFill>
        <p:spPr>
          <a:xfrm>
            <a:off x="8164599" y="4871859"/>
            <a:ext cx="3652038" cy="1452875"/>
          </a:xfrm>
          <a:prstGeom prst="rect">
            <a:avLst/>
          </a:prstGeom>
        </p:spPr>
      </p:pic>
      <p:sp>
        <p:nvSpPr>
          <p:cNvPr id="21" name="Right Arrow 20"/>
          <p:cNvSpPr/>
          <p:nvPr/>
        </p:nvSpPr>
        <p:spPr>
          <a:xfrm rot="19299626">
            <a:off x="3806775" y="2346807"/>
            <a:ext cx="1296935" cy="2778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rot="1672188">
            <a:off x="3876710" y="3061305"/>
            <a:ext cx="1317627" cy="3231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a:endCxn id="19" idx="0"/>
          </p:cNvCxnSpPr>
          <p:nvPr/>
        </p:nvCxnSpPr>
        <p:spPr>
          <a:xfrm flipH="1">
            <a:off x="6424574" y="4392299"/>
            <a:ext cx="2781072" cy="5101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9205645" y="4392299"/>
            <a:ext cx="1263721" cy="5101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 name="Rectangle 3"/>
              <p:cNvSpPr/>
              <p:nvPr/>
            </p:nvSpPr>
            <p:spPr>
              <a:xfrm>
                <a:off x="10129042" y="4128005"/>
                <a:ext cx="1652635" cy="64633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rgbClr val="CC0099"/>
                          </a:solidFill>
                          <a:latin typeface="Cambria Math" panose="02040503050406030204" pitchFamily="18" charset="0"/>
                        </a:rPr>
                        <m:t>𝜌</m:t>
                      </m:r>
                      <m:r>
                        <a:rPr lang="en-US" b="0" i="1" smtClean="0">
                          <a:solidFill>
                            <a:srgbClr val="CC0099"/>
                          </a:solidFill>
                          <a:latin typeface="Cambria Math" panose="02040503050406030204" pitchFamily="18" charset="0"/>
                        </a:rPr>
                        <m:t> </m:t>
                      </m:r>
                      <m:r>
                        <m:rPr>
                          <m:sty m:val="p"/>
                        </m:rPr>
                        <a:rPr lang="en-US" b="0" i="0" smtClean="0">
                          <a:solidFill>
                            <a:srgbClr val="CC0099"/>
                          </a:solidFill>
                          <a:latin typeface="Cambria Math" panose="02040503050406030204" pitchFamily="18" charset="0"/>
                        </a:rPr>
                        <m:t>is</m:t>
                      </m:r>
                      <m:r>
                        <a:rPr lang="en-US" b="0" i="0" smtClean="0">
                          <a:solidFill>
                            <a:srgbClr val="CC0099"/>
                          </a:solidFill>
                          <a:latin typeface="Cambria Math" panose="02040503050406030204" pitchFamily="18" charset="0"/>
                        </a:rPr>
                        <m:t> </m:t>
                      </m:r>
                      <m:r>
                        <m:rPr>
                          <m:sty m:val="p"/>
                        </m:rPr>
                        <a:rPr lang="en-US" b="0" i="0" smtClean="0">
                          <a:solidFill>
                            <a:srgbClr val="CC0099"/>
                          </a:solidFill>
                          <a:latin typeface="Cambria Math" panose="02040503050406030204" pitchFamily="18" charset="0"/>
                        </a:rPr>
                        <m:t>correlation</m:t>
                      </m:r>
                    </m:oMath>
                  </m:oMathPara>
                </a14:m>
                <a:endParaRPr lang="en-US" b="0" dirty="0">
                  <a:solidFill>
                    <a:srgbClr val="CC0099"/>
                  </a:solidFill>
                  <a:latin typeface="Cambria Math" panose="02040503050406030204" pitchFamily="18" charset="0"/>
                </a:endParaRPr>
              </a:p>
              <a:p>
                <a14:m>
                  <m:oMath xmlns:m="http://schemas.openxmlformats.org/officeDocument/2006/math">
                    <m:r>
                      <a:rPr lang="en-US" b="0" i="1" smtClean="0">
                        <a:solidFill>
                          <a:srgbClr val="00B0F0"/>
                        </a:solidFill>
                        <a:latin typeface="Cambria Math" panose="02040503050406030204" pitchFamily="18" charset="0"/>
                      </a:rPr>
                      <m:t>𝑡</m:t>
                    </m:r>
                  </m:oMath>
                </a14:m>
                <a:r>
                  <a:rPr lang="en-US" dirty="0">
                    <a:solidFill>
                      <a:srgbClr val="00B0F0"/>
                    </a:solidFill>
                  </a:rPr>
                  <a:t> </a:t>
                </a:r>
                <a14:m>
                  <m:oMath xmlns:m="http://schemas.openxmlformats.org/officeDocument/2006/math">
                    <m:r>
                      <m:rPr>
                        <m:sty m:val="p"/>
                      </m:rPr>
                      <a:rPr lang="en-US" i="0">
                        <a:solidFill>
                          <a:srgbClr val="00B0F0"/>
                        </a:solidFill>
                        <a:latin typeface="Cambria Math" panose="02040503050406030204" pitchFamily="18" charset="0"/>
                      </a:rPr>
                      <m:t>is</m:t>
                    </m:r>
                    <m:r>
                      <a:rPr lang="en-US" i="0">
                        <a:solidFill>
                          <a:srgbClr val="00B0F0"/>
                        </a:solidFill>
                        <a:latin typeface="Cambria Math" panose="02040503050406030204" pitchFamily="18" charset="0"/>
                      </a:rPr>
                      <m:t> </m:t>
                    </m:r>
                    <m:r>
                      <m:rPr>
                        <m:sty m:val="p"/>
                      </m:rPr>
                      <a:rPr lang="en-US" i="0">
                        <a:solidFill>
                          <a:srgbClr val="00B0F0"/>
                        </a:solidFill>
                        <a:latin typeface="Cambria Math" panose="02040503050406030204" pitchFamily="18" charset="0"/>
                      </a:rPr>
                      <m:t>time</m:t>
                    </m:r>
                  </m:oMath>
                </a14:m>
                <a:endParaRPr lang="en-US" dirty="0">
                  <a:solidFill>
                    <a:srgbClr val="00B0F0"/>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10129042" y="4128005"/>
                <a:ext cx="1652635" cy="646331"/>
              </a:xfrm>
              <a:prstGeom prst="rect">
                <a:avLst/>
              </a:prstGeom>
              <a:blipFill>
                <a:blip r:embed="rId6"/>
                <a:stretch>
                  <a:fillRect r="-738"/>
                </a:stretch>
              </a:blipFill>
            </p:spPr>
            <p:txBody>
              <a:bodyPr/>
              <a:lstStyle/>
              <a:p>
                <a:r>
                  <a:rPr lang="en-US">
                    <a:noFill/>
                  </a:rPr>
                  <a:t> </a:t>
                </a:r>
              </a:p>
            </p:txBody>
          </p:sp>
        </mc:Fallback>
      </mc:AlternateContent>
      <p:sp>
        <p:nvSpPr>
          <p:cNvPr id="5" name="TextBox 4"/>
          <p:cNvSpPr txBox="1"/>
          <p:nvPr/>
        </p:nvSpPr>
        <p:spPr>
          <a:xfrm>
            <a:off x="5289231" y="6140068"/>
            <a:ext cx="2217082" cy="369332"/>
          </a:xfrm>
          <a:prstGeom prst="rect">
            <a:avLst/>
          </a:prstGeom>
          <a:noFill/>
        </p:spPr>
        <p:txBody>
          <a:bodyPr wrap="none" rtlCol="0">
            <a:spAutoFit/>
          </a:bodyPr>
          <a:lstStyle/>
          <a:p>
            <a:r>
              <a:rPr lang="en-US" dirty="0"/>
              <a:t>AR(1): Equally-spaced</a:t>
            </a:r>
          </a:p>
        </p:txBody>
      </p:sp>
      <p:sp>
        <p:nvSpPr>
          <p:cNvPr id="23" name="TextBox 22"/>
          <p:cNvSpPr txBox="1"/>
          <p:nvPr/>
        </p:nvSpPr>
        <p:spPr>
          <a:xfrm>
            <a:off x="9065108" y="6173361"/>
            <a:ext cx="2626745" cy="369332"/>
          </a:xfrm>
          <a:prstGeom prst="rect">
            <a:avLst/>
          </a:prstGeom>
          <a:noFill/>
        </p:spPr>
        <p:txBody>
          <a:bodyPr wrap="none" rtlCol="0">
            <a:spAutoFit/>
          </a:bodyPr>
          <a:lstStyle/>
          <a:p>
            <a:r>
              <a:rPr lang="en-US" dirty="0"/>
              <a:t>SPOW: Un-equally-spaced</a:t>
            </a:r>
          </a:p>
        </p:txBody>
      </p:sp>
      <p:sp>
        <p:nvSpPr>
          <p:cNvPr id="26" name="TextBox 25"/>
          <p:cNvSpPr txBox="1"/>
          <p:nvPr/>
        </p:nvSpPr>
        <p:spPr>
          <a:xfrm>
            <a:off x="292770" y="3888382"/>
            <a:ext cx="4285647" cy="1015663"/>
          </a:xfrm>
          <a:prstGeom prst="rect">
            <a:avLst/>
          </a:prstGeom>
          <a:solidFill>
            <a:schemeClr val="accent2">
              <a:lumMod val="40000"/>
              <a:lumOff val="60000"/>
            </a:schemeClr>
          </a:solidFill>
          <a:effectLst>
            <a:outerShdw blurRad="50800" dist="38100" dir="8100000" algn="tr" rotWithShape="0">
              <a:prstClr val="black">
                <a:alpha val="40000"/>
              </a:prstClr>
            </a:outerShdw>
          </a:effectLst>
        </p:spPr>
        <p:txBody>
          <a:bodyPr wrap="square" rtlCol="0">
            <a:spAutoFit/>
          </a:bodyPr>
          <a:lstStyle/>
          <a:p>
            <a:r>
              <a:rPr lang="en-US" sz="2000" dirty="0">
                <a:latin typeface="Cambria Math" panose="02040503050406030204" pitchFamily="18" charset="0"/>
                <a:ea typeface="Cambria Math" panose="02040503050406030204" pitchFamily="18" charset="0"/>
              </a:rPr>
              <a:t>Open question: How would you model the data when you also have spatial correlation?</a:t>
            </a:r>
          </a:p>
        </p:txBody>
      </p:sp>
      <p:grpSp>
        <p:nvGrpSpPr>
          <p:cNvPr id="29" name="Group 28"/>
          <p:cNvGrpSpPr/>
          <p:nvPr/>
        </p:nvGrpSpPr>
        <p:grpSpPr>
          <a:xfrm>
            <a:off x="931005" y="5089564"/>
            <a:ext cx="2946585" cy="1399987"/>
            <a:chOff x="4583153" y="3076575"/>
            <a:chExt cx="1865859" cy="825188"/>
          </a:xfrm>
        </p:grpSpPr>
        <p:sp>
          <p:nvSpPr>
            <p:cNvPr id="30" name="Cube 29"/>
            <p:cNvSpPr/>
            <p:nvPr/>
          </p:nvSpPr>
          <p:spPr>
            <a:xfrm>
              <a:off x="4677949" y="3076575"/>
              <a:ext cx="1771063" cy="733425"/>
            </a:xfrm>
            <a:prstGeom prst="cube">
              <a:avLst>
                <a:gd name="adj" fmla="val 71753"/>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1" name="Cube 30"/>
            <p:cNvSpPr/>
            <p:nvPr/>
          </p:nvSpPr>
          <p:spPr>
            <a:xfrm>
              <a:off x="5182774" y="3110863"/>
              <a:ext cx="182880" cy="91440"/>
            </a:xfrm>
            <a:prstGeom prst="cube">
              <a:avLst>
                <a:gd name="adj" fmla="val 71753"/>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2" name="Cube 31"/>
            <p:cNvSpPr/>
            <p:nvPr/>
          </p:nvSpPr>
          <p:spPr>
            <a:xfrm>
              <a:off x="5633013" y="3110863"/>
              <a:ext cx="182880" cy="91440"/>
            </a:xfrm>
            <a:prstGeom prst="cube">
              <a:avLst>
                <a:gd name="adj" fmla="val 71753"/>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3" name="Cube 32"/>
            <p:cNvSpPr/>
            <p:nvPr/>
          </p:nvSpPr>
          <p:spPr>
            <a:xfrm>
              <a:off x="6083252" y="3110863"/>
              <a:ext cx="182880" cy="91440"/>
            </a:xfrm>
            <a:prstGeom prst="cube">
              <a:avLst>
                <a:gd name="adj" fmla="val 71753"/>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4" name="Cube 33"/>
            <p:cNvSpPr/>
            <p:nvPr/>
          </p:nvSpPr>
          <p:spPr>
            <a:xfrm>
              <a:off x="4820824" y="3472813"/>
              <a:ext cx="182880" cy="91440"/>
            </a:xfrm>
            <a:prstGeom prst="cube">
              <a:avLst>
                <a:gd name="adj" fmla="val 71753"/>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5" name="Cube 34"/>
            <p:cNvSpPr/>
            <p:nvPr/>
          </p:nvSpPr>
          <p:spPr>
            <a:xfrm>
              <a:off x="5271063" y="3472813"/>
              <a:ext cx="182880" cy="91440"/>
            </a:xfrm>
            <a:prstGeom prst="cube">
              <a:avLst>
                <a:gd name="adj" fmla="val 71753"/>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6" name="Cube 35"/>
            <p:cNvSpPr/>
            <p:nvPr/>
          </p:nvSpPr>
          <p:spPr>
            <a:xfrm>
              <a:off x="5721302" y="3472813"/>
              <a:ext cx="182880" cy="91440"/>
            </a:xfrm>
            <a:prstGeom prst="cube">
              <a:avLst>
                <a:gd name="adj" fmla="val 71753"/>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7" name="Lightning Bolt 36"/>
            <p:cNvSpPr/>
            <p:nvPr/>
          </p:nvSpPr>
          <p:spPr>
            <a:xfrm>
              <a:off x="5452039" y="3236591"/>
              <a:ext cx="180974" cy="152400"/>
            </a:xfrm>
            <a:prstGeom prst="lightningBol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8" name="TextBox 37"/>
            <p:cNvSpPr txBox="1"/>
            <p:nvPr/>
          </p:nvSpPr>
          <p:spPr>
            <a:xfrm>
              <a:off x="4583153" y="3100589"/>
              <a:ext cx="666144" cy="276999"/>
            </a:xfrm>
            <a:prstGeom prst="rect">
              <a:avLst/>
            </a:prstGeom>
            <a:noFill/>
          </p:spPr>
          <p:txBody>
            <a:bodyPr wrap="none" rtlCol="0">
              <a:spAutoFit/>
            </a:bodyPr>
            <a:lstStyle/>
            <a:p>
              <a:r>
                <a:rPr lang="en-US" sz="1200" dirty="0"/>
                <a:t>Sensors</a:t>
              </a:r>
            </a:p>
          </p:txBody>
        </p:sp>
        <p:cxnSp>
          <p:nvCxnSpPr>
            <p:cNvPr id="39" name="Straight Arrow Connector 38"/>
            <p:cNvCxnSpPr>
              <a:endCxn id="31" idx="1"/>
            </p:cNvCxnSpPr>
            <p:nvPr/>
          </p:nvCxnSpPr>
          <p:spPr>
            <a:xfrm>
              <a:off x="4945069" y="3156583"/>
              <a:ext cx="296340" cy="1989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p:cNvCxnSpPr>
              <a:endCxn id="34" idx="0"/>
            </p:cNvCxnSpPr>
            <p:nvPr/>
          </p:nvCxnSpPr>
          <p:spPr>
            <a:xfrm>
              <a:off x="4756286" y="3236592"/>
              <a:ext cx="188783" cy="2362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1" name="TextBox 40"/>
            <p:cNvSpPr txBox="1"/>
            <p:nvPr/>
          </p:nvSpPr>
          <p:spPr>
            <a:xfrm>
              <a:off x="5558077" y="3229152"/>
              <a:ext cx="526170" cy="276999"/>
            </a:xfrm>
            <a:prstGeom prst="rect">
              <a:avLst/>
            </a:prstGeom>
            <a:noFill/>
          </p:spPr>
          <p:txBody>
            <a:bodyPr wrap="none" rtlCol="0">
              <a:spAutoFit/>
            </a:bodyPr>
            <a:lstStyle/>
            <a:p>
              <a:r>
                <a:rPr lang="en-US" sz="1200" dirty="0"/>
                <a:t>Crack</a:t>
              </a:r>
            </a:p>
          </p:txBody>
        </p:sp>
        <p:sp>
          <p:nvSpPr>
            <p:cNvPr id="43" name="TextBox 42"/>
            <p:cNvSpPr txBox="1"/>
            <p:nvPr/>
          </p:nvSpPr>
          <p:spPr>
            <a:xfrm>
              <a:off x="5068331" y="3624764"/>
              <a:ext cx="793807" cy="276999"/>
            </a:xfrm>
            <a:prstGeom prst="rect">
              <a:avLst/>
            </a:prstGeom>
            <a:noFill/>
          </p:spPr>
          <p:txBody>
            <a:bodyPr wrap="none" rtlCol="0">
              <a:spAutoFit/>
            </a:bodyPr>
            <a:lstStyle/>
            <a:p>
              <a:r>
                <a:rPr lang="en-US" sz="1200" dirty="0"/>
                <a:t>Specimen</a:t>
              </a:r>
            </a:p>
          </p:txBody>
        </p:sp>
      </p:grpSp>
    </p:spTree>
    <p:extLst>
      <p:ext uri="{BB962C8B-B14F-4D97-AF65-F5344CB8AC3E}">
        <p14:creationId xmlns:p14="http://schemas.microsoft.com/office/powerpoint/2010/main" val="28873551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Different models yield different estimates; assuming independence is under-conservative</a:t>
            </a:r>
          </a:p>
        </p:txBody>
      </p:sp>
      <p:pic>
        <p:nvPicPr>
          <p:cNvPr id="5" name="Picture 4"/>
          <p:cNvPicPr>
            <a:picLocks noChangeAspect="1"/>
          </p:cNvPicPr>
          <p:nvPr/>
        </p:nvPicPr>
        <p:blipFill rotWithShape="1">
          <a:blip r:embed="rId2"/>
          <a:srcRect l="49402"/>
          <a:stretch/>
        </p:blipFill>
        <p:spPr>
          <a:xfrm>
            <a:off x="497456" y="1480288"/>
            <a:ext cx="5990296" cy="5018540"/>
          </a:xfrm>
          <a:prstGeom prst="rect">
            <a:avLst/>
          </a:prstGeom>
        </p:spPr>
      </p:pic>
      <p:sp>
        <p:nvSpPr>
          <p:cNvPr id="11" name="TextBox 10"/>
          <p:cNvSpPr txBox="1"/>
          <p:nvPr/>
        </p:nvSpPr>
        <p:spPr>
          <a:xfrm>
            <a:off x="1850001" y="1290428"/>
            <a:ext cx="2315057" cy="369332"/>
          </a:xfrm>
          <a:prstGeom prst="rect">
            <a:avLst/>
          </a:prstGeom>
          <a:noFill/>
        </p:spPr>
        <p:txBody>
          <a:bodyPr wrap="none" rtlCol="0">
            <a:spAutoFit/>
          </a:bodyPr>
          <a:lstStyle/>
          <a:p>
            <a:r>
              <a:rPr lang="en-US" dirty="0">
                <a:solidFill>
                  <a:srgbClr val="A12CA4"/>
                </a:solidFill>
              </a:rPr>
              <a:t>Assume independence</a:t>
            </a:r>
          </a:p>
        </p:txBody>
      </p:sp>
      <p:cxnSp>
        <p:nvCxnSpPr>
          <p:cNvPr id="12" name="Straight Arrow Connector 11"/>
          <p:cNvCxnSpPr/>
          <p:nvPr/>
        </p:nvCxnSpPr>
        <p:spPr>
          <a:xfrm flipH="1">
            <a:off x="4658365" y="1394324"/>
            <a:ext cx="14563" cy="620497"/>
          </a:xfrm>
          <a:prstGeom prst="straightConnector1">
            <a:avLst/>
          </a:prstGeom>
          <a:ln>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579654" y="1120499"/>
            <a:ext cx="1869358" cy="369332"/>
          </a:xfrm>
          <a:prstGeom prst="rect">
            <a:avLst/>
          </a:prstGeom>
          <a:noFill/>
        </p:spPr>
        <p:txBody>
          <a:bodyPr wrap="none" rtlCol="0">
            <a:spAutoFit/>
          </a:bodyPr>
          <a:lstStyle/>
          <a:p>
            <a:r>
              <a:rPr lang="en-US" dirty="0">
                <a:solidFill>
                  <a:srgbClr val="FF6600"/>
                </a:solidFill>
              </a:rPr>
              <a:t>Between + Within</a:t>
            </a:r>
          </a:p>
        </p:txBody>
      </p:sp>
      <p:sp>
        <p:nvSpPr>
          <p:cNvPr id="17" name="TextBox 16"/>
          <p:cNvSpPr txBox="1"/>
          <p:nvPr/>
        </p:nvSpPr>
        <p:spPr>
          <a:xfrm>
            <a:off x="5205600" y="1582538"/>
            <a:ext cx="266518" cy="369332"/>
          </a:xfrm>
          <a:prstGeom prst="rect">
            <a:avLst/>
          </a:prstGeom>
          <a:noFill/>
        </p:spPr>
        <p:txBody>
          <a:bodyPr wrap="square" rtlCol="0">
            <a:spAutoFit/>
          </a:bodyPr>
          <a:lstStyle/>
          <a:p>
            <a:r>
              <a:rPr lang="en-US" dirty="0"/>
              <a:t>1</a:t>
            </a:r>
          </a:p>
        </p:txBody>
      </p:sp>
      <p:sp>
        <p:nvSpPr>
          <p:cNvPr id="19" name="TextBox 18"/>
          <p:cNvSpPr txBox="1"/>
          <p:nvPr/>
        </p:nvSpPr>
        <p:spPr>
          <a:xfrm>
            <a:off x="4981926" y="1442109"/>
            <a:ext cx="439141" cy="369332"/>
          </a:xfrm>
          <a:prstGeom prst="rect">
            <a:avLst/>
          </a:prstGeom>
          <a:noFill/>
        </p:spPr>
        <p:txBody>
          <a:bodyPr wrap="square" rtlCol="0">
            <a:spAutoFit/>
          </a:bodyPr>
          <a:lstStyle/>
          <a:p>
            <a:r>
              <a:rPr lang="en-US" dirty="0">
                <a:solidFill>
                  <a:srgbClr val="0000FF"/>
                </a:solidFill>
              </a:rPr>
              <a:t>9</a:t>
            </a:r>
          </a:p>
        </p:txBody>
      </p:sp>
      <p:sp>
        <p:nvSpPr>
          <p:cNvPr id="20" name="TextBox 19"/>
          <p:cNvSpPr txBox="1"/>
          <p:nvPr/>
        </p:nvSpPr>
        <p:spPr>
          <a:xfrm>
            <a:off x="4612227" y="1505467"/>
            <a:ext cx="439141" cy="369332"/>
          </a:xfrm>
          <a:prstGeom prst="rect">
            <a:avLst/>
          </a:prstGeom>
          <a:noFill/>
        </p:spPr>
        <p:txBody>
          <a:bodyPr wrap="square" rtlCol="0">
            <a:spAutoFit/>
          </a:bodyPr>
          <a:lstStyle/>
          <a:p>
            <a:r>
              <a:rPr lang="en-US" dirty="0">
                <a:solidFill>
                  <a:schemeClr val="accent2">
                    <a:lumMod val="75000"/>
                  </a:schemeClr>
                </a:solidFill>
              </a:rPr>
              <a:t>13</a:t>
            </a:r>
          </a:p>
        </p:txBody>
      </p:sp>
      <p:sp>
        <p:nvSpPr>
          <p:cNvPr id="21" name="TextBox 20"/>
          <p:cNvSpPr txBox="1"/>
          <p:nvPr/>
        </p:nvSpPr>
        <p:spPr>
          <a:xfrm>
            <a:off x="4082384" y="1348294"/>
            <a:ext cx="439141" cy="369332"/>
          </a:xfrm>
          <a:prstGeom prst="rect">
            <a:avLst/>
          </a:prstGeom>
          <a:noFill/>
        </p:spPr>
        <p:txBody>
          <a:bodyPr wrap="square" rtlCol="0">
            <a:spAutoFit/>
          </a:bodyPr>
          <a:lstStyle/>
          <a:p>
            <a:r>
              <a:rPr lang="en-US" dirty="0">
                <a:solidFill>
                  <a:srgbClr val="33CC33"/>
                </a:solidFill>
              </a:rPr>
              <a:t>21</a:t>
            </a:r>
          </a:p>
        </p:txBody>
      </p:sp>
      <p:cxnSp>
        <p:nvCxnSpPr>
          <p:cNvPr id="22" name="Straight Arrow Connector 21"/>
          <p:cNvCxnSpPr/>
          <p:nvPr/>
        </p:nvCxnSpPr>
        <p:spPr>
          <a:xfrm>
            <a:off x="4733909" y="1769229"/>
            <a:ext cx="1" cy="258694"/>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4807182" y="1652900"/>
            <a:ext cx="265979" cy="369163"/>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4972886" y="1799889"/>
            <a:ext cx="293233" cy="1973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4277009" y="1789872"/>
            <a:ext cx="234165" cy="243914"/>
          </a:xfrm>
          <a:prstGeom prst="straightConnector1">
            <a:avLst/>
          </a:prstGeom>
          <a:ln>
            <a:solidFill>
              <a:srgbClr val="6699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965865" y="1562447"/>
            <a:ext cx="439141" cy="369332"/>
          </a:xfrm>
          <a:prstGeom prst="rect">
            <a:avLst/>
          </a:prstGeom>
          <a:noFill/>
        </p:spPr>
        <p:txBody>
          <a:bodyPr wrap="square" rtlCol="0">
            <a:spAutoFit/>
          </a:bodyPr>
          <a:lstStyle/>
          <a:p>
            <a:r>
              <a:rPr lang="en-US" dirty="0">
                <a:solidFill>
                  <a:srgbClr val="92D050"/>
                </a:solidFill>
              </a:rPr>
              <a:t>25</a:t>
            </a:r>
          </a:p>
        </p:txBody>
      </p:sp>
      <p:cxnSp>
        <p:nvCxnSpPr>
          <p:cNvPr id="31" name="Straight Arrow Connector 30"/>
          <p:cNvCxnSpPr/>
          <p:nvPr/>
        </p:nvCxnSpPr>
        <p:spPr>
          <a:xfrm>
            <a:off x="4341615" y="1582538"/>
            <a:ext cx="260414" cy="436593"/>
          </a:xfrm>
          <a:prstGeom prst="straightConnector1">
            <a:avLst/>
          </a:prstGeom>
          <a:ln>
            <a:solidFill>
              <a:srgbClr val="33CC33"/>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350559" y="1305165"/>
            <a:ext cx="439141" cy="369332"/>
          </a:xfrm>
          <a:prstGeom prst="rect">
            <a:avLst/>
          </a:prstGeom>
          <a:noFill/>
        </p:spPr>
        <p:txBody>
          <a:bodyPr wrap="square" rtlCol="0">
            <a:spAutoFit/>
          </a:bodyPr>
          <a:lstStyle/>
          <a:p>
            <a:r>
              <a:rPr lang="en-US" dirty="0">
                <a:solidFill>
                  <a:srgbClr val="00FFFF"/>
                </a:solidFill>
              </a:rPr>
              <a:t>17</a:t>
            </a:r>
          </a:p>
        </p:txBody>
      </p:sp>
      <p:cxnSp>
        <p:nvCxnSpPr>
          <p:cNvPr id="37" name="Straight Arrow Connector 36"/>
          <p:cNvCxnSpPr/>
          <p:nvPr/>
        </p:nvCxnSpPr>
        <p:spPr>
          <a:xfrm>
            <a:off x="4553272" y="1521514"/>
            <a:ext cx="104947" cy="498204"/>
          </a:xfrm>
          <a:prstGeom prst="straightConnector1">
            <a:avLst/>
          </a:prstGeom>
          <a:ln>
            <a:solidFill>
              <a:srgbClr val="00FFFF"/>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4044726" y="1428592"/>
            <a:ext cx="525984" cy="590540"/>
          </a:xfrm>
          <a:prstGeom prst="straightConnector1">
            <a:avLst/>
          </a:prstGeom>
          <a:ln>
            <a:solidFill>
              <a:srgbClr val="A12CA4"/>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5212218" y="1383912"/>
            <a:ext cx="220765" cy="369332"/>
          </a:xfrm>
          <a:prstGeom prst="rect">
            <a:avLst/>
          </a:prstGeom>
          <a:noFill/>
        </p:spPr>
        <p:txBody>
          <a:bodyPr wrap="square" rtlCol="0">
            <a:spAutoFit/>
          </a:bodyPr>
          <a:lstStyle/>
          <a:p>
            <a:r>
              <a:rPr lang="en-US" dirty="0">
                <a:solidFill>
                  <a:schemeClr val="accent6">
                    <a:lumMod val="75000"/>
                  </a:schemeClr>
                </a:solidFill>
              </a:rPr>
              <a:t>5</a:t>
            </a:r>
          </a:p>
        </p:txBody>
      </p:sp>
      <p:cxnSp>
        <p:nvCxnSpPr>
          <p:cNvPr id="54" name="Straight Arrow Connector 53"/>
          <p:cNvCxnSpPr/>
          <p:nvPr/>
        </p:nvCxnSpPr>
        <p:spPr>
          <a:xfrm flipH="1">
            <a:off x="4891143" y="1613225"/>
            <a:ext cx="388848" cy="414698"/>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8" name="Rectangle 57"/>
              <p:cNvSpPr/>
              <p:nvPr/>
            </p:nvSpPr>
            <p:spPr>
              <a:xfrm>
                <a:off x="7926432" y="2505445"/>
                <a:ext cx="56611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𝑎</m:t>
                          </m:r>
                        </m:e>
                        <m:sub>
                          <m:r>
                            <a:rPr lang="en-US" i="1">
                              <a:solidFill>
                                <a:srgbClr val="00B050"/>
                              </a:solidFill>
                              <a:latin typeface="Cambria Math" panose="02040503050406030204" pitchFamily="18" charset="0"/>
                            </a:rPr>
                            <m:t>90</m:t>
                          </m:r>
                        </m:sub>
                      </m:sSub>
                    </m:oMath>
                  </m:oMathPara>
                </a14:m>
                <a:endParaRPr lang="en-US" dirty="0">
                  <a:solidFill>
                    <a:srgbClr val="00B050"/>
                  </a:solidFill>
                </a:endParaRPr>
              </a:p>
            </p:txBody>
          </p:sp>
        </mc:Choice>
        <mc:Fallback xmlns="">
          <p:sp>
            <p:nvSpPr>
              <p:cNvPr id="58" name="Rectangle 57"/>
              <p:cNvSpPr>
                <a:spLocks noRot="1" noChangeAspect="1" noMove="1" noResize="1" noEditPoints="1" noAdjustHandles="1" noChangeArrowheads="1" noChangeShapeType="1" noTextEdit="1"/>
              </p:cNvSpPr>
              <p:nvPr/>
            </p:nvSpPr>
            <p:spPr>
              <a:xfrm>
                <a:off x="7926432" y="2505445"/>
                <a:ext cx="566117"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Rectangle 58"/>
              <p:cNvSpPr/>
              <p:nvPr/>
            </p:nvSpPr>
            <p:spPr>
              <a:xfrm>
                <a:off x="7790201" y="3287419"/>
                <a:ext cx="57092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𝑎</m:t>
                          </m:r>
                        </m:e>
                        <m:sub>
                          <m:r>
                            <a:rPr lang="en-US" i="1">
                              <a:solidFill>
                                <a:srgbClr val="FF0000"/>
                              </a:solidFill>
                              <a:latin typeface="Cambria Math" panose="02040503050406030204" pitchFamily="18" charset="0"/>
                            </a:rPr>
                            <m:t>50</m:t>
                          </m:r>
                        </m:sub>
                      </m:sSub>
                    </m:oMath>
                  </m:oMathPara>
                </a14:m>
                <a:endParaRPr lang="en-US" dirty="0">
                  <a:solidFill>
                    <a:srgbClr val="FF0000"/>
                  </a:solidFill>
                </a:endParaRPr>
              </a:p>
            </p:txBody>
          </p:sp>
        </mc:Choice>
        <mc:Fallback xmlns="">
          <p:sp>
            <p:nvSpPr>
              <p:cNvPr id="59" name="Rectangle 58"/>
              <p:cNvSpPr>
                <a:spLocks noRot="1" noChangeAspect="1" noMove="1" noResize="1" noEditPoints="1" noAdjustHandles="1" noChangeArrowheads="1" noChangeShapeType="1" noTextEdit="1"/>
              </p:cNvSpPr>
              <p:nvPr/>
            </p:nvSpPr>
            <p:spPr>
              <a:xfrm>
                <a:off x="7790201" y="3287419"/>
                <a:ext cx="570926"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Rectangle 59"/>
              <p:cNvSpPr/>
              <p:nvPr/>
            </p:nvSpPr>
            <p:spPr>
              <a:xfrm>
                <a:off x="8075664" y="1789872"/>
                <a:ext cx="840230" cy="3942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FF"/>
                              </a:solidFill>
                              <a:latin typeface="Cambria Math" panose="02040503050406030204" pitchFamily="18" charset="0"/>
                            </a:rPr>
                          </m:ctrlPr>
                        </m:sSubPr>
                        <m:e>
                          <m:r>
                            <a:rPr lang="en-US" i="1">
                              <a:solidFill>
                                <a:srgbClr val="0000FF"/>
                              </a:solidFill>
                              <a:latin typeface="Cambria Math" panose="02040503050406030204" pitchFamily="18" charset="0"/>
                            </a:rPr>
                            <m:t>𝑎</m:t>
                          </m:r>
                        </m:e>
                        <m:sub>
                          <m:r>
                            <a:rPr lang="en-US" i="1">
                              <a:solidFill>
                                <a:srgbClr val="0000FF"/>
                              </a:solidFill>
                              <a:latin typeface="Cambria Math" panose="02040503050406030204" pitchFamily="18" charset="0"/>
                            </a:rPr>
                            <m:t>90/95</m:t>
                          </m:r>
                        </m:sub>
                      </m:sSub>
                    </m:oMath>
                  </m:oMathPara>
                </a14:m>
                <a:endParaRPr lang="en-US" dirty="0"/>
              </a:p>
            </p:txBody>
          </p:sp>
        </mc:Choice>
        <mc:Fallback xmlns="">
          <p:sp>
            <p:nvSpPr>
              <p:cNvPr id="60" name="Rectangle 59"/>
              <p:cNvSpPr>
                <a:spLocks noRot="1" noChangeAspect="1" noMove="1" noResize="1" noEditPoints="1" noAdjustHandles="1" noChangeArrowheads="1" noChangeShapeType="1" noTextEdit="1"/>
              </p:cNvSpPr>
              <p:nvPr/>
            </p:nvSpPr>
            <p:spPr>
              <a:xfrm>
                <a:off x="8075664" y="1789872"/>
                <a:ext cx="840230" cy="394210"/>
              </a:xfrm>
              <a:prstGeom prst="rect">
                <a:avLst/>
              </a:prstGeom>
              <a:blipFill>
                <a:blip r:embed="rId7"/>
                <a:stretch>
                  <a:fillRect b="-10938"/>
                </a:stretch>
              </a:blipFill>
            </p:spPr>
            <p:txBody>
              <a:bodyPr/>
              <a:lstStyle/>
              <a:p>
                <a:r>
                  <a:rPr lang="en-US">
                    <a:noFill/>
                  </a:rPr>
                  <a:t> </a:t>
                </a:r>
              </a:p>
            </p:txBody>
          </p:sp>
        </mc:Fallback>
      </mc:AlternateContent>
      <p:grpSp>
        <p:nvGrpSpPr>
          <p:cNvPr id="28" name="Group 27"/>
          <p:cNvGrpSpPr/>
          <p:nvPr/>
        </p:nvGrpSpPr>
        <p:grpSpPr>
          <a:xfrm>
            <a:off x="6928806" y="1179328"/>
            <a:ext cx="4531228" cy="5154295"/>
            <a:chOff x="8494745" y="876064"/>
            <a:chExt cx="4531228" cy="5154295"/>
          </a:xfrm>
        </p:grpSpPr>
        <p:pic>
          <p:nvPicPr>
            <p:cNvPr id="32" name="Picture 31"/>
            <p:cNvPicPr>
              <a:picLocks noChangeAspect="1"/>
            </p:cNvPicPr>
            <p:nvPr/>
          </p:nvPicPr>
          <p:blipFill rotWithShape="1">
            <a:blip r:embed="rId8"/>
            <a:srcRect r="22387"/>
            <a:stretch/>
          </p:blipFill>
          <p:spPr>
            <a:xfrm>
              <a:off x="8671069" y="876064"/>
              <a:ext cx="4354904" cy="5134692"/>
            </a:xfrm>
            <a:prstGeom prst="rect">
              <a:avLst/>
            </a:prstGeom>
          </p:spPr>
        </p:pic>
        <p:sp>
          <p:nvSpPr>
            <p:cNvPr id="33" name="TextBox 32"/>
            <p:cNvSpPr txBox="1"/>
            <p:nvPr/>
          </p:nvSpPr>
          <p:spPr>
            <a:xfrm>
              <a:off x="10048256" y="1268339"/>
              <a:ext cx="2082686" cy="646331"/>
            </a:xfrm>
            <a:prstGeom prst="rect">
              <a:avLst/>
            </a:prstGeom>
            <a:solidFill>
              <a:schemeClr val="bg1"/>
            </a:solidFill>
            <a:ln>
              <a:solidFill>
                <a:schemeClr val="tx1"/>
              </a:solidFill>
            </a:ln>
          </p:spPr>
          <p:txBody>
            <a:bodyPr wrap="square" rtlCol="0">
              <a:spAutoFit/>
            </a:bodyPr>
            <a:lstStyle/>
            <a:p>
              <a:r>
                <a:rPr lang="en-US" sz="1200" dirty="0">
                  <a:solidFill>
                    <a:srgbClr val="9923AD"/>
                  </a:solidFill>
                </a:rPr>
                <a:t>Naïve (Independent) Models</a:t>
              </a:r>
            </a:p>
            <a:p>
              <a:r>
                <a:rPr lang="en-US" sz="1200" dirty="0">
                  <a:solidFill>
                    <a:srgbClr val="F36415"/>
                  </a:solidFill>
                </a:rPr>
                <a:t>CS Mixed Model (Improved)</a:t>
              </a:r>
            </a:p>
            <a:p>
              <a:r>
                <a:rPr lang="en-US" sz="1200" dirty="0">
                  <a:solidFill>
                    <a:schemeClr val="accent1">
                      <a:lumMod val="60000"/>
                      <a:lumOff val="40000"/>
                    </a:schemeClr>
                  </a:solidFill>
                </a:rPr>
                <a:t>AR(1) Mixed Model</a:t>
              </a:r>
            </a:p>
          </p:txBody>
        </p:sp>
        <p:sp>
          <p:nvSpPr>
            <p:cNvPr id="34" name="Rectangle 33"/>
            <p:cNvSpPr/>
            <p:nvPr/>
          </p:nvSpPr>
          <p:spPr>
            <a:xfrm rot="16200000">
              <a:off x="6118849" y="3377464"/>
              <a:ext cx="5028791" cy="276999"/>
            </a:xfrm>
            <a:prstGeom prst="rect">
              <a:avLst/>
            </a:prstGeom>
          </p:spPr>
          <p:txBody>
            <a:bodyPr wrap="square">
              <a:spAutoFit/>
            </a:bodyPr>
            <a:lstStyle/>
            <a:p>
              <a:pPr algn="ctr"/>
              <a:r>
                <a:rPr lang="en-US" sz="1200" dirty="0">
                  <a:latin typeface="Arial" panose="020B0604020202020204" pitchFamily="34" charset="0"/>
                  <a:cs typeface="Arial" panose="020B0604020202020204" pitchFamily="34" charset="0"/>
                </a:rPr>
                <a:t>Reliably Detectable Flaw Size</a:t>
              </a:r>
              <a:endParaRPr lang="en-US" sz="1200" dirty="0"/>
            </a:p>
          </p:txBody>
        </p:sp>
      </p:grpSp>
    </p:spTree>
    <p:extLst>
      <p:ext uri="{BB962C8B-B14F-4D97-AF65-F5344CB8AC3E}">
        <p14:creationId xmlns:p14="http://schemas.microsoft.com/office/powerpoint/2010/main" val="27215901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could go wrong with a POD study? Estimates do not exist</a:t>
            </a:r>
          </a:p>
        </p:txBody>
      </p:sp>
      <p:pic>
        <p:nvPicPr>
          <p:cNvPr id="6" name="Picture 4">
            <a:extLst>
              <a:ext uri="{FF2B5EF4-FFF2-40B4-BE49-F238E27FC236}">
                <a16:creationId xmlns:a16="http://schemas.microsoft.com/office/drawing/2014/main" id="{DE74D989-C938-42C7-92B8-BE9B1D69D0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71" t="6249" r="-75" b="67323"/>
          <a:stretch/>
        </p:blipFill>
        <p:spPr bwMode="auto">
          <a:xfrm>
            <a:off x="2651403" y="1211242"/>
            <a:ext cx="7530227" cy="12700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a:off x="5094841" y="1454655"/>
            <a:ext cx="0" cy="518587"/>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11" name="TextBox 10">
            <a:extLst>
              <a:ext uri="{FF2B5EF4-FFF2-40B4-BE49-F238E27FC236}">
                <a16:creationId xmlns:a16="http://schemas.microsoft.com/office/drawing/2014/main" id="{C5F827EC-83CA-4C3B-BF52-E211D79011D0}"/>
              </a:ext>
            </a:extLst>
          </p:cNvPr>
          <p:cNvSpPr txBox="1"/>
          <p:nvPr/>
        </p:nvSpPr>
        <p:spPr>
          <a:xfrm>
            <a:off x="5782817" y="1393784"/>
            <a:ext cx="990977" cy="369332"/>
          </a:xfrm>
          <a:prstGeom prst="rect">
            <a:avLst/>
          </a:prstGeom>
          <a:noFill/>
        </p:spPr>
        <p:txBody>
          <a:bodyPr wrap="none" rtlCol="0">
            <a:spAutoFit/>
          </a:bodyPr>
          <a:lstStyle/>
          <a:p>
            <a:r>
              <a:rPr lang="en-US" dirty="0">
                <a:solidFill>
                  <a:schemeClr val="accent3">
                    <a:lumMod val="75000"/>
                  </a:schemeClr>
                </a:solidFill>
              </a:rPr>
              <a:t>a</a:t>
            </a:r>
            <a:r>
              <a:rPr lang="en-US" baseline="-25000" dirty="0">
                <a:solidFill>
                  <a:schemeClr val="accent3">
                    <a:lumMod val="75000"/>
                  </a:schemeClr>
                </a:solidFill>
              </a:rPr>
              <a:t>90/95</a:t>
            </a:r>
            <a:r>
              <a:rPr lang="en-US" dirty="0">
                <a:solidFill>
                  <a:schemeClr val="accent3">
                    <a:lumMod val="75000"/>
                  </a:schemeClr>
                </a:solidFill>
              </a:rPr>
              <a:t>???</a:t>
            </a:r>
          </a:p>
        </p:txBody>
      </p:sp>
      <p:sp>
        <p:nvSpPr>
          <p:cNvPr id="12" name="TextBox 11">
            <a:extLst>
              <a:ext uri="{FF2B5EF4-FFF2-40B4-BE49-F238E27FC236}">
                <a16:creationId xmlns:a16="http://schemas.microsoft.com/office/drawing/2014/main" id="{E0D64C37-B031-4E6C-819F-06CC620F29E6}"/>
              </a:ext>
            </a:extLst>
          </p:cNvPr>
          <p:cNvSpPr txBox="1"/>
          <p:nvPr/>
        </p:nvSpPr>
        <p:spPr>
          <a:xfrm>
            <a:off x="4933461" y="1927882"/>
            <a:ext cx="316967" cy="213450"/>
          </a:xfrm>
          <a:prstGeom prst="rect">
            <a:avLst/>
          </a:prstGeom>
          <a:noFill/>
        </p:spPr>
        <p:txBody>
          <a:bodyPr wrap="none" rtlCol="0">
            <a:spAutoFit/>
          </a:bodyPr>
          <a:lstStyle/>
          <a:p>
            <a:r>
              <a:rPr lang="en-US" dirty="0">
                <a:solidFill>
                  <a:srgbClr val="FF0000"/>
                </a:solidFill>
              </a:rPr>
              <a:t>a</a:t>
            </a:r>
            <a:r>
              <a:rPr lang="en-US" baseline="-25000" dirty="0">
                <a:solidFill>
                  <a:srgbClr val="FF0000"/>
                </a:solidFill>
              </a:rPr>
              <a:t>90</a:t>
            </a:r>
            <a:endParaRPr lang="en-US" dirty="0">
              <a:solidFill>
                <a:srgbClr val="FF0000"/>
              </a:solidFill>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371" y="2613935"/>
            <a:ext cx="6043423" cy="2011680"/>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2817" y="4238191"/>
            <a:ext cx="5733074" cy="1828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869972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Existence can be compared between </a:t>
            </a:r>
            <a:br>
              <a:rPr lang="en-US" dirty="0"/>
            </a:br>
            <a:r>
              <a:rPr lang="en-US" dirty="0"/>
              <a:t>new modeling types and new confidence intervals </a:t>
            </a:r>
          </a:p>
        </p:txBody>
      </p:sp>
      <p:cxnSp>
        <p:nvCxnSpPr>
          <p:cNvPr id="15" name="Straight Connector 14"/>
          <p:cNvCxnSpPr/>
          <p:nvPr/>
        </p:nvCxnSpPr>
        <p:spPr>
          <a:xfrm>
            <a:off x="5847649" y="1705093"/>
            <a:ext cx="0" cy="4557048"/>
          </a:xfrm>
          <a:prstGeom prst="line">
            <a:avLst/>
          </a:prstGeom>
        </p:spPr>
        <p:style>
          <a:lnRef idx="1">
            <a:schemeClr val="dk1"/>
          </a:lnRef>
          <a:fillRef idx="0">
            <a:schemeClr val="dk1"/>
          </a:fillRef>
          <a:effectRef idx="0">
            <a:schemeClr val="dk1"/>
          </a:effectRef>
          <a:fontRef idx="minor">
            <a:schemeClr val="tx1"/>
          </a:fontRef>
        </p:style>
      </p:cxnSp>
      <p:sp>
        <p:nvSpPr>
          <p:cNvPr id="3" name="TextBox 2"/>
          <p:cNvSpPr txBox="1"/>
          <p:nvPr/>
        </p:nvSpPr>
        <p:spPr>
          <a:xfrm>
            <a:off x="2211778" y="1409818"/>
            <a:ext cx="1007007" cy="369332"/>
          </a:xfrm>
          <a:prstGeom prst="rect">
            <a:avLst/>
          </a:prstGeom>
          <a:noFill/>
        </p:spPr>
        <p:txBody>
          <a:bodyPr wrap="none" rtlCol="0">
            <a:spAutoFit/>
          </a:bodyPr>
          <a:lstStyle/>
          <a:p>
            <a:r>
              <a:rPr lang="en-US" b="1" dirty="0"/>
              <a:t>MODELS</a:t>
            </a:r>
          </a:p>
        </p:txBody>
      </p:sp>
      <p:sp>
        <p:nvSpPr>
          <p:cNvPr id="17" name="TextBox 16"/>
          <p:cNvSpPr txBox="1"/>
          <p:nvPr/>
        </p:nvSpPr>
        <p:spPr>
          <a:xfrm>
            <a:off x="7609739" y="1409818"/>
            <a:ext cx="2513060" cy="369332"/>
          </a:xfrm>
          <a:prstGeom prst="rect">
            <a:avLst/>
          </a:prstGeom>
          <a:noFill/>
        </p:spPr>
        <p:txBody>
          <a:bodyPr wrap="none" rtlCol="0">
            <a:spAutoFit/>
          </a:bodyPr>
          <a:lstStyle/>
          <a:p>
            <a:r>
              <a:rPr lang="en-US" b="1" dirty="0"/>
              <a:t>CONFIDENCE INTERVALS</a:t>
            </a: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790" y="1349186"/>
            <a:ext cx="5865856" cy="4937760"/>
          </a:xfrm>
          <a:prstGeom prst="rect">
            <a:avLst/>
          </a:prstGeom>
        </p:spPr>
      </p:pic>
      <p:cxnSp>
        <p:nvCxnSpPr>
          <p:cNvPr id="21" name="Straight Arrow Connector 20"/>
          <p:cNvCxnSpPr>
            <a:stCxn id="22" idx="2"/>
          </p:cNvCxnSpPr>
          <p:nvPr/>
        </p:nvCxnSpPr>
        <p:spPr>
          <a:xfrm flipH="1">
            <a:off x="4642871" y="1645635"/>
            <a:ext cx="858983" cy="94877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983122" y="1276303"/>
            <a:ext cx="1037463" cy="369332"/>
          </a:xfrm>
          <a:prstGeom prst="rect">
            <a:avLst/>
          </a:prstGeom>
          <a:noFill/>
        </p:spPr>
        <p:txBody>
          <a:bodyPr wrap="none" rtlCol="0">
            <a:spAutoFit/>
          </a:bodyPr>
          <a:lstStyle/>
          <a:p>
            <a:r>
              <a:rPr lang="en-US" dirty="0">
                <a:solidFill>
                  <a:srgbClr val="FF0000"/>
                </a:solidFill>
              </a:rPr>
              <a:t>High Risk</a:t>
            </a:r>
          </a:p>
        </p:txBody>
      </p:sp>
      <p:cxnSp>
        <p:nvCxnSpPr>
          <p:cNvPr id="23" name="Straight Arrow Connector 22"/>
          <p:cNvCxnSpPr/>
          <p:nvPr/>
        </p:nvCxnSpPr>
        <p:spPr>
          <a:xfrm flipH="1">
            <a:off x="5113954" y="2056444"/>
            <a:ext cx="1164529" cy="1224328"/>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1668" y="1486346"/>
            <a:ext cx="5251875" cy="4572000"/>
          </a:xfrm>
          <a:prstGeom prst="rect">
            <a:avLst/>
          </a:prstGeom>
        </p:spPr>
      </p:pic>
      <p:sp>
        <p:nvSpPr>
          <p:cNvPr id="25" name="TextBox 24"/>
          <p:cNvSpPr txBox="1"/>
          <p:nvPr/>
        </p:nvSpPr>
        <p:spPr>
          <a:xfrm>
            <a:off x="5781876" y="1780450"/>
            <a:ext cx="993285" cy="369332"/>
          </a:xfrm>
          <a:prstGeom prst="rect">
            <a:avLst/>
          </a:prstGeom>
          <a:noFill/>
        </p:spPr>
        <p:txBody>
          <a:bodyPr wrap="none" rtlCol="0">
            <a:spAutoFit/>
          </a:bodyPr>
          <a:lstStyle/>
          <a:p>
            <a:r>
              <a:rPr lang="en-US" dirty="0">
                <a:solidFill>
                  <a:srgbClr val="00B050"/>
                </a:solidFill>
              </a:rPr>
              <a:t>Low Risk</a:t>
            </a:r>
          </a:p>
        </p:txBody>
      </p:sp>
    </p:spTree>
    <p:extLst>
      <p:ext uri="{BB962C8B-B14F-4D97-AF65-F5344CB8AC3E}">
        <p14:creationId xmlns:p14="http://schemas.microsoft.com/office/powerpoint/2010/main" val="1824716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687" y="1685925"/>
            <a:ext cx="6561604" cy="4572000"/>
          </a:xfrm>
          <a:prstGeom prst="rect">
            <a:avLst/>
          </a:prstGeom>
        </p:spPr>
      </p:pic>
      <p:sp>
        <p:nvSpPr>
          <p:cNvPr id="4" name="Title 1"/>
          <p:cNvSpPr>
            <a:spLocks noGrp="1"/>
          </p:cNvSpPr>
          <p:nvPr>
            <p:ph type="title"/>
          </p:nvPr>
        </p:nvSpPr>
        <p:spPr>
          <a:xfrm>
            <a:off x="500147" y="612964"/>
            <a:ext cx="11191706" cy="606236"/>
          </a:xfrm>
        </p:spPr>
        <p:txBody>
          <a:bodyPr>
            <a:normAutofit fontScale="90000"/>
          </a:bodyPr>
          <a:lstStyle/>
          <a:p>
            <a:r>
              <a:rPr lang="en-US" dirty="0"/>
              <a:t>For small samples, Wald </a:t>
            </a:r>
            <a:r>
              <a:rPr lang="en-US" b="1" dirty="0"/>
              <a:t>confidence intervals </a:t>
            </a:r>
            <a:r>
              <a:rPr lang="en-US" dirty="0"/>
              <a:t>have more over-conservative bias than profile likelihood methods</a:t>
            </a:r>
          </a:p>
        </p:txBody>
      </p:sp>
      <p:sp>
        <p:nvSpPr>
          <p:cNvPr id="5" name="Content Placeholder 7"/>
          <p:cNvSpPr txBox="1">
            <a:spLocks/>
          </p:cNvSpPr>
          <p:nvPr/>
        </p:nvSpPr>
        <p:spPr>
          <a:xfrm>
            <a:off x="6730291" y="4615141"/>
            <a:ext cx="5374443" cy="224285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b="0" i="0" kern="1200">
                <a:solidFill>
                  <a:schemeClr val="tx1"/>
                </a:solidFill>
                <a:latin typeface="Arial" charset="0"/>
                <a:ea typeface="Arial" charset="0"/>
                <a:cs typeface="Arial"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rgbClr val="FF0000"/>
                </a:solidFill>
              </a:rPr>
              <a:t>Over-conservative (Bias &gt; 0):</a:t>
            </a:r>
          </a:p>
          <a:p>
            <a:pPr marL="457200" lvl="1" indent="0">
              <a:buNone/>
            </a:pPr>
            <a:r>
              <a:rPr lang="en-US" sz="1200" dirty="0"/>
              <a:t>Inspect more often than necessary</a:t>
            </a:r>
          </a:p>
          <a:p>
            <a:pPr marL="0" indent="0">
              <a:buNone/>
            </a:pPr>
            <a:r>
              <a:rPr lang="en-US" sz="1600" dirty="0">
                <a:solidFill>
                  <a:srgbClr val="00B050"/>
                </a:solidFill>
              </a:rPr>
              <a:t>Unbiased (Bias = 0)</a:t>
            </a:r>
          </a:p>
          <a:p>
            <a:pPr marL="457200" lvl="1" indent="0">
              <a:buNone/>
            </a:pPr>
            <a:r>
              <a:rPr lang="en-US" sz="1200" dirty="0"/>
              <a:t>Inspect when needed</a:t>
            </a:r>
          </a:p>
          <a:p>
            <a:pPr marL="0" indent="0">
              <a:buNone/>
            </a:pPr>
            <a:r>
              <a:rPr lang="en-US" sz="1600" dirty="0">
                <a:solidFill>
                  <a:srgbClr val="FF0000"/>
                </a:solidFill>
              </a:rPr>
              <a:t>Under-conservative (Bias &lt; 0):</a:t>
            </a:r>
          </a:p>
          <a:p>
            <a:pPr marL="457200" lvl="1" indent="0">
              <a:buNone/>
            </a:pPr>
            <a:r>
              <a:rPr lang="en-US" sz="1200" dirty="0"/>
              <a:t>Not enough inspections</a:t>
            </a:r>
          </a:p>
        </p:txBody>
      </p:sp>
      <p:cxnSp>
        <p:nvCxnSpPr>
          <p:cNvPr id="6" name="Straight Arrow Connector 5"/>
          <p:cNvCxnSpPr/>
          <p:nvPr/>
        </p:nvCxnSpPr>
        <p:spPr>
          <a:xfrm>
            <a:off x="9706209" y="6058134"/>
            <a:ext cx="366380" cy="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8929795" y="5432337"/>
            <a:ext cx="1144855" cy="489945"/>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8" name="Content Placeholder 4"/>
          <p:cNvPicPr>
            <a:picLocks noChangeAspect="1"/>
          </p:cNvPicPr>
          <p:nvPr/>
        </p:nvPicPr>
        <p:blipFill rotWithShape="1">
          <a:blip r:embed="rId3">
            <a:extLst>
              <a:ext uri="{28A0092B-C50C-407E-A947-70E740481C1C}">
                <a14:useLocalDpi xmlns:a14="http://schemas.microsoft.com/office/drawing/2010/main" val="0"/>
              </a:ext>
            </a:extLst>
          </a:blip>
          <a:srcRect l="4243" t="18642" r="74676" b="57911"/>
          <a:stretch/>
        </p:blipFill>
        <p:spPr>
          <a:xfrm>
            <a:off x="10074650" y="4585409"/>
            <a:ext cx="2057604" cy="1530013"/>
          </a:xfrm>
          <a:prstGeom prst="rect">
            <a:avLst/>
          </a:prstGeom>
        </p:spPr>
      </p:pic>
      <p:pic>
        <p:nvPicPr>
          <p:cNvPr id="9" name="Picture 8"/>
          <p:cNvPicPr>
            <a:picLocks noChangeAspect="1"/>
          </p:cNvPicPr>
          <p:nvPr/>
        </p:nvPicPr>
        <p:blipFill rotWithShape="1">
          <a:blip r:embed="rId4"/>
          <a:srcRect l="4640"/>
          <a:stretch/>
        </p:blipFill>
        <p:spPr>
          <a:xfrm>
            <a:off x="5973723" y="1402956"/>
            <a:ext cx="6131011" cy="1724025"/>
          </a:xfrm>
          <a:prstGeom prst="rect">
            <a:avLst/>
          </a:prstGeom>
        </p:spPr>
      </p:pic>
      <p:sp>
        <p:nvSpPr>
          <p:cNvPr id="10" name="Left Brace 9"/>
          <p:cNvSpPr/>
          <p:nvPr/>
        </p:nvSpPr>
        <p:spPr>
          <a:xfrm>
            <a:off x="9720627" y="4731467"/>
            <a:ext cx="366380" cy="1050324"/>
          </a:xfrm>
          <a:prstGeom prst="leftBrace">
            <a:avLst>
              <a:gd name="adj1" fmla="val 8333"/>
              <a:gd name="adj2" fmla="val 5294"/>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538484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Smaller sample sizes have more bias, across </a:t>
            </a:r>
            <a:r>
              <a:rPr lang="en-US" b="1" dirty="0"/>
              <a:t>modeling types</a:t>
            </a:r>
          </a:p>
        </p:txBody>
      </p:sp>
      <p:pic>
        <p:nvPicPr>
          <p:cNvPr id="4" name="Content Placeholder 3"/>
          <p:cNvPicPr>
            <a:picLocks noGrp="1" noChangeAspect="1"/>
          </p:cNvPicPr>
          <p:nvPr>
            <p:ph idx="4294967295"/>
          </p:nvPr>
        </p:nvPicPr>
        <p:blipFill rotWithShape="1">
          <a:blip r:embed="rId2"/>
          <a:srcRect r="13678" b="11296"/>
          <a:stretch/>
        </p:blipFill>
        <p:spPr>
          <a:xfrm>
            <a:off x="182884" y="1982788"/>
            <a:ext cx="5526088" cy="3881437"/>
          </a:xfrm>
          <a:prstGeom prst="rect">
            <a:avLst/>
          </a:prstGeom>
        </p:spPr>
      </p:pic>
      <p:sp>
        <p:nvSpPr>
          <p:cNvPr id="7" name="Content Placeholder 7"/>
          <p:cNvSpPr txBox="1">
            <a:spLocks/>
          </p:cNvSpPr>
          <p:nvPr/>
        </p:nvSpPr>
        <p:spPr>
          <a:xfrm>
            <a:off x="6038308" y="4615141"/>
            <a:ext cx="5374443" cy="224285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b="0" i="0" kern="1200">
                <a:solidFill>
                  <a:schemeClr val="tx1"/>
                </a:solidFill>
                <a:latin typeface="Arial" charset="0"/>
                <a:ea typeface="Arial" charset="0"/>
                <a:cs typeface="Arial"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rgbClr val="FF0000"/>
                </a:solidFill>
              </a:rPr>
              <a:t>Over-conservative (Bias &gt; 0):</a:t>
            </a:r>
          </a:p>
          <a:p>
            <a:pPr marL="457200" lvl="1" indent="0">
              <a:buNone/>
            </a:pPr>
            <a:r>
              <a:rPr lang="en-US" sz="1200" dirty="0"/>
              <a:t>Inspect more often than necessary</a:t>
            </a:r>
          </a:p>
          <a:p>
            <a:pPr marL="0" indent="0">
              <a:buNone/>
            </a:pPr>
            <a:r>
              <a:rPr lang="en-US" sz="1600" dirty="0">
                <a:solidFill>
                  <a:srgbClr val="00B050"/>
                </a:solidFill>
              </a:rPr>
              <a:t>Unbiased (Bias = 0)</a:t>
            </a:r>
          </a:p>
          <a:p>
            <a:pPr marL="457200" lvl="1" indent="0">
              <a:buNone/>
            </a:pPr>
            <a:r>
              <a:rPr lang="en-US" sz="1200" dirty="0"/>
              <a:t>Inspect when needed</a:t>
            </a:r>
          </a:p>
          <a:p>
            <a:pPr marL="0" indent="0">
              <a:buNone/>
            </a:pPr>
            <a:r>
              <a:rPr lang="en-US" sz="1600" dirty="0">
                <a:solidFill>
                  <a:srgbClr val="FF0000"/>
                </a:solidFill>
              </a:rPr>
              <a:t>Under-conservative (Bias &lt; 0):</a:t>
            </a:r>
          </a:p>
          <a:p>
            <a:pPr marL="457200" lvl="1" indent="0">
              <a:buNone/>
            </a:pPr>
            <a:r>
              <a:rPr lang="en-US" sz="1200" dirty="0"/>
              <a:t>Not enough inspections</a:t>
            </a:r>
          </a:p>
        </p:txBody>
      </p:sp>
      <p:cxnSp>
        <p:nvCxnSpPr>
          <p:cNvPr id="12" name="Straight Arrow Connector 11"/>
          <p:cNvCxnSpPr/>
          <p:nvPr/>
        </p:nvCxnSpPr>
        <p:spPr>
          <a:xfrm>
            <a:off x="8040103" y="5432337"/>
            <a:ext cx="1144855" cy="489945"/>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rotWithShape="1">
          <a:blip r:embed="rId3"/>
          <a:srcRect l="4640"/>
          <a:stretch/>
        </p:blipFill>
        <p:spPr>
          <a:xfrm>
            <a:off x="5827214" y="1135261"/>
            <a:ext cx="6131011" cy="1724025"/>
          </a:xfrm>
          <a:prstGeom prst="rect">
            <a:avLst/>
          </a:prstGeom>
        </p:spPr>
      </p:pic>
      <p:sp>
        <p:nvSpPr>
          <p:cNvPr id="32" name="Left Brace 31"/>
          <p:cNvSpPr/>
          <p:nvPr/>
        </p:nvSpPr>
        <p:spPr>
          <a:xfrm>
            <a:off x="8830935" y="4731467"/>
            <a:ext cx="366380" cy="1050324"/>
          </a:xfrm>
          <a:prstGeom prst="leftBrace">
            <a:avLst>
              <a:gd name="adj1" fmla="val 8333"/>
              <a:gd name="adj2" fmla="val 5294"/>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 name="Picture 5"/>
          <p:cNvPicPr>
            <a:picLocks noChangeAspect="1"/>
          </p:cNvPicPr>
          <p:nvPr/>
        </p:nvPicPr>
        <p:blipFill rotWithShape="1">
          <a:blip r:embed="rId2"/>
          <a:srcRect l="87421" t="69765"/>
          <a:stretch/>
        </p:blipFill>
        <p:spPr>
          <a:xfrm>
            <a:off x="5846505" y="2945781"/>
            <a:ext cx="804160" cy="1321214"/>
          </a:xfrm>
          <a:prstGeom prst="rect">
            <a:avLst/>
          </a:prstGeom>
        </p:spPr>
      </p:pic>
      <p:pic>
        <p:nvPicPr>
          <p:cNvPr id="14" name="Content Placeholder 3"/>
          <p:cNvPicPr>
            <a:picLocks noChangeAspect="1"/>
          </p:cNvPicPr>
          <p:nvPr/>
        </p:nvPicPr>
        <p:blipFill rotWithShape="1">
          <a:blip r:embed="rId2"/>
          <a:srcRect l="2733" t="33954" r="68312" b="42607"/>
          <a:stretch/>
        </p:blipFill>
        <p:spPr>
          <a:xfrm>
            <a:off x="9197315" y="4581105"/>
            <a:ext cx="2809300" cy="1554480"/>
          </a:xfrm>
          <a:prstGeom prst="rect">
            <a:avLst/>
          </a:prstGeom>
        </p:spPr>
      </p:pic>
      <p:cxnSp>
        <p:nvCxnSpPr>
          <p:cNvPr id="8" name="Straight Arrow Connector 7"/>
          <p:cNvCxnSpPr/>
          <p:nvPr/>
        </p:nvCxnSpPr>
        <p:spPr>
          <a:xfrm>
            <a:off x="8892720" y="6058134"/>
            <a:ext cx="366380" cy="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6353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Smaller sample sizes have more bias, across modeling types</a:t>
            </a:r>
          </a:p>
        </p:txBody>
      </p:sp>
      <p:pic>
        <p:nvPicPr>
          <p:cNvPr id="18"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54" y="1705497"/>
            <a:ext cx="6583680" cy="4401490"/>
          </a:xfrm>
          <a:prstGeom prst="rect">
            <a:avLst/>
          </a:prstGeom>
        </p:spPr>
      </p:pic>
      <p:sp>
        <p:nvSpPr>
          <p:cNvPr id="19" name="Content Placeholder 7"/>
          <p:cNvSpPr txBox="1">
            <a:spLocks/>
          </p:cNvSpPr>
          <p:nvPr/>
        </p:nvSpPr>
        <p:spPr>
          <a:xfrm>
            <a:off x="6730291" y="4615141"/>
            <a:ext cx="5374443" cy="224285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b="0" i="0" kern="1200">
                <a:solidFill>
                  <a:schemeClr val="tx1"/>
                </a:solidFill>
                <a:latin typeface="Arial" charset="0"/>
                <a:ea typeface="Arial" charset="0"/>
                <a:cs typeface="Arial"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rgbClr val="FF0000"/>
                </a:solidFill>
              </a:rPr>
              <a:t>Over-conservative (Bias &gt; 0):</a:t>
            </a:r>
          </a:p>
          <a:p>
            <a:pPr marL="457200" lvl="1" indent="0">
              <a:buNone/>
            </a:pPr>
            <a:r>
              <a:rPr lang="en-US" sz="1200" dirty="0"/>
              <a:t>Inspect more often than necessary</a:t>
            </a:r>
          </a:p>
          <a:p>
            <a:pPr marL="0" indent="0">
              <a:buNone/>
            </a:pPr>
            <a:r>
              <a:rPr lang="en-US" sz="1600" dirty="0">
                <a:solidFill>
                  <a:srgbClr val="00B050"/>
                </a:solidFill>
              </a:rPr>
              <a:t>Unbiased (Bias = 0)</a:t>
            </a:r>
          </a:p>
          <a:p>
            <a:pPr marL="457200" lvl="1" indent="0">
              <a:buNone/>
            </a:pPr>
            <a:r>
              <a:rPr lang="en-US" sz="1200" dirty="0"/>
              <a:t>Inspect when needed</a:t>
            </a:r>
          </a:p>
          <a:p>
            <a:pPr marL="0" indent="0">
              <a:buNone/>
            </a:pPr>
            <a:r>
              <a:rPr lang="en-US" sz="1600" dirty="0">
                <a:solidFill>
                  <a:srgbClr val="FF0000"/>
                </a:solidFill>
              </a:rPr>
              <a:t>Under-conservative (Bias &lt; 0):</a:t>
            </a:r>
          </a:p>
          <a:p>
            <a:pPr marL="457200" lvl="1" indent="0">
              <a:buNone/>
            </a:pPr>
            <a:r>
              <a:rPr lang="en-US" sz="1200" dirty="0"/>
              <a:t>Not enough inspections</a:t>
            </a:r>
          </a:p>
        </p:txBody>
      </p:sp>
      <p:cxnSp>
        <p:nvCxnSpPr>
          <p:cNvPr id="20" name="Straight Arrow Connector 19"/>
          <p:cNvCxnSpPr/>
          <p:nvPr/>
        </p:nvCxnSpPr>
        <p:spPr>
          <a:xfrm>
            <a:off x="9706209" y="6058134"/>
            <a:ext cx="366380" cy="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8929795" y="5432337"/>
            <a:ext cx="1144855" cy="489945"/>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22" name="Content Placeholder 4"/>
          <p:cNvPicPr>
            <a:picLocks noChangeAspect="1"/>
          </p:cNvPicPr>
          <p:nvPr/>
        </p:nvPicPr>
        <p:blipFill rotWithShape="1">
          <a:blip r:embed="rId2">
            <a:extLst>
              <a:ext uri="{28A0092B-C50C-407E-A947-70E740481C1C}">
                <a14:useLocalDpi xmlns:a14="http://schemas.microsoft.com/office/drawing/2010/main" val="0"/>
              </a:ext>
            </a:extLst>
          </a:blip>
          <a:srcRect l="4243" t="18642" r="74676" b="57911"/>
          <a:stretch/>
        </p:blipFill>
        <p:spPr>
          <a:xfrm>
            <a:off x="10074650" y="4585409"/>
            <a:ext cx="2057604" cy="1530013"/>
          </a:xfrm>
          <a:prstGeom prst="rect">
            <a:avLst/>
          </a:prstGeom>
        </p:spPr>
      </p:pic>
      <p:pic>
        <p:nvPicPr>
          <p:cNvPr id="23" name="Picture 22"/>
          <p:cNvPicPr>
            <a:picLocks noChangeAspect="1"/>
          </p:cNvPicPr>
          <p:nvPr/>
        </p:nvPicPr>
        <p:blipFill rotWithShape="1">
          <a:blip r:embed="rId3"/>
          <a:srcRect l="4640"/>
          <a:stretch/>
        </p:blipFill>
        <p:spPr>
          <a:xfrm>
            <a:off x="5973723" y="1402956"/>
            <a:ext cx="6131011" cy="1724025"/>
          </a:xfrm>
          <a:prstGeom prst="rect">
            <a:avLst/>
          </a:prstGeom>
        </p:spPr>
      </p:pic>
      <p:sp>
        <p:nvSpPr>
          <p:cNvPr id="24" name="Left Brace 23"/>
          <p:cNvSpPr/>
          <p:nvPr/>
        </p:nvSpPr>
        <p:spPr>
          <a:xfrm>
            <a:off x="9720627" y="4731467"/>
            <a:ext cx="366380" cy="1050324"/>
          </a:xfrm>
          <a:prstGeom prst="leftBrace">
            <a:avLst>
              <a:gd name="adj1" fmla="val 8333"/>
              <a:gd name="adj2" fmla="val 5294"/>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680015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the assumptions of a linear regression model?</a:t>
            </a:r>
          </a:p>
        </p:txBody>
      </p:sp>
      <p:pic>
        <p:nvPicPr>
          <p:cNvPr id="3" name="Picture 2" descr="C:\Users\cherrymr\AppData\Local\Microsoft\Windows\INetCache\Content.MSO\BC8755E7.tmp">
            <a:extLst>
              <a:ext uri="{FF2B5EF4-FFF2-40B4-BE49-F238E27FC236}">
                <a16:creationId xmlns:a16="http://schemas.microsoft.com/office/drawing/2014/main" id="{E2DF99A2-F298-42F2-B6C2-63196D5B241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93481" y="2735559"/>
            <a:ext cx="4892040" cy="3494193"/>
          </a:xfrm>
          <a:prstGeom prst="rect">
            <a:avLst/>
          </a:prstGeom>
          <a:noFill/>
          <a:ln>
            <a:noFill/>
          </a:ln>
        </p:spPr>
      </p:pic>
      <mc:AlternateContent xmlns:mc="http://schemas.openxmlformats.org/markup-compatibility/2006" xmlns:a14="http://schemas.microsoft.com/office/drawing/2010/main">
        <mc:Choice Requires="a14">
          <p:sp>
            <p:nvSpPr>
              <p:cNvPr id="5" name="TextBox 4"/>
              <p:cNvSpPr txBox="1"/>
              <p:nvPr/>
            </p:nvSpPr>
            <p:spPr>
              <a:xfrm>
                <a:off x="3872488" y="2311353"/>
                <a:ext cx="1906099" cy="369332"/>
              </a:xfrm>
              <a:prstGeom prst="rect">
                <a:avLst/>
              </a:prstGeom>
              <a:solidFill>
                <a:schemeClr val="tx2">
                  <a:lumMod val="10000"/>
                  <a:lumOff val="90000"/>
                </a:schemeClr>
              </a:solidFill>
              <a:ln>
                <a:solidFill>
                  <a:schemeClr val="accent1"/>
                </a:solidFill>
              </a:ln>
            </p:spPr>
            <p:txBody>
              <a:bodyPr wrap="none" rtlCol="0">
                <a:spAutoFit/>
              </a:bodyPr>
              <a:lstStyle/>
              <a:p>
                <a:r>
                  <a:rPr lang="en-US" b="1" dirty="0">
                    <a:cs typeface="Times New Roman" panose="02020603050405020304" pitchFamily="18" charset="0"/>
                  </a:rPr>
                  <a:t>Residuals =</a:t>
                </a:r>
                <a:r>
                  <a:rPr lang="en-US" b="1" dirty="0">
                    <a:solidFill>
                      <a:srgbClr val="FF0000"/>
                    </a:solidFill>
                    <a:cs typeface="Times New Roman" panose="02020603050405020304" pitchFamily="18" charset="0"/>
                  </a:rPr>
                  <a:t> </a:t>
                </a:r>
                <a14:m>
                  <m:oMath xmlns:m="http://schemas.openxmlformats.org/officeDocument/2006/math">
                    <m:r>
                      <a:rPr lang="en-US" b="1" i="1" smtClean="0">
                        <a:solidFill>
                          <a:srgbClr val="FF0000"/>
                        </a:solidFill>
                        <a:latin typeface="Cambria Math" panose="02040503050406030204" pitchFamily="18" charset="0"/>
                        <a:cs typeface="Times New Roman" panose="02020603050405020304" pitchFamily="18" charset="0"/>
                      </a:rPr>
                      <m:t>𝒚</m:t>
                    </m:r>
                    <m:r>
                      <a:rPr lang="en-US" b="1" i="1" smtClean="0">
                        <a:solidFill>
                          <a:schemeClr val="tx1"/>
                        </a:solidFill>
                        <a:latin typeface="Cambria Math" panose="02040503050406030204" pitchFamily="18" charset="0"/>
                        <a:cs typeface="Times New Roman" panose="02020603050405020304" pitchFamily="18" charset="0"/>
                      </a:rPr>
                      <m:t>−</m:t>
                    </m:r>
                    <m:r>
                      <a:rPr lang="en-US" b="1" i="1" smtClean="0">
                        <a:solidFill>
                          <a:srgbClr val="FF0000"/>
                        </a:solidFill>
                        <a:latin typeface="Cambria Math" panose="02040503050406030204" pitchFamily="18" charset="0"/>
                        <a:cs typeface="Times New Roman" panose="02020603050405020304" pitchFamily="18" charset="0"/>
                      </a:rPr>
                      <m:t> </m:t>
                    </m:r>
                    <m:acc>
                      <m:accPr>
                        <m:chr m:val="̂"/>
                        <m:ctrlPr>
                          <a:rPr lang="en-US" b="1" i="1" smtClean="0">
                            <a:solidFill>
                              <a:srgbClr val="FF0000"/>
                            </a:solidFill>
                            <a:latin typeface="Cambria Math" panose="02040503050406030204" pitchFamily="18" charset="0"/>
                            <a:cs typeface="Times New Roman" panose="02020603050405020304" pitchFamily="18" charset="0"/>
                          </a:rPr>
                        </m:ctrlPr>
                      </m:accPr>
                      <m:e>
                        <m:r>
                          <a:rPr lang="en-US" b="1" i="1" smtClean="0">
                            <a:solidFill>
                              <a:srgbClr val="FF0000"/>
                            </a:solidFill>
                            <a:latin typeface="Cambria Math" panose="02040503050406030204" pitchFamily="18" charset="0"/>
                            <a:cs typeface="Times New Roman" panose="02020603050405020304" pitchFamily="18" charset="0"/>
                          </a:rPr>
                          <m:t>𝒚</m:t>
                        </m:r>
                      </m:e>
                    </m:acc>
                  </m:oMath>
                </a14:m>
                <a:endParaRPr lang="en-US" b="1" i="1" dirty="0">
                  <a:latin typeface="Arial" panose="020B0604020202020204" pitchFamily="34" charset="0"/>
                  <a:ea typeface="Cambria Math" panose="02040503050406030204" pitchFamily="18"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3872488" y="2311353"/>
                <a:ext cx="1906099" cy="369332"/>
              </a:xfrm>
              <a:prstGeom prst="rect">
                <a:avLst/>
              </a:prstGeom>
              <a:blipFill>
                <a:blip r:embed="rId3"/>
                <a:stretch>
                  <a:fillRect l="-2222" t="-6349" r="-19365" b="-22222"/>
                </a:stretch>
              </a:blipFill>
              <a:ln>
                <a:solidFill>
                  <a:schemeClr val="accent1"/>
                </a:solidFill>
              </a:ln>
            </p:spPr>
            <p:txBody>
              <a:bodyPr/>
              <a:lstStyle/>
              <a:p>
                <a:r>
                  <a:rPr lang="en-US">
                    <a:noFill/>
                  </a:rPr>
                  <a:t> </a:t>
                </a:r>
              </a:p>
            </p:txBody>
          </p:sp>
        </mc:Fallback>
      </mc:AlternateContent>
      <p:sp>
        <p:nvSpPr>
          <p:cNvPr id="7" name="Rectangle 6"/>
          <p:cNvSpPr/>
          <p:nvPr/>
        </p:nvSpPr>
        <p:spPr>
          <a:xfrm>
            <a:off x="8610719" y="1385178"/>
            <a:ext cx="2063386" cy="261610"/>
          </a:xfrm>
          <a:prstGeom prst="rect">
            <a:avLst/>
          </a:prstGeom>
          <a:solidFill>
            <a:srgbClr val="FFC000"/>
          </a:solidFill>
        </p:spPr>
        <p:txBody>
          <a:bodyPr wrap="square">
            <a:spAutoFit/>
          </a:bodyPr>
          <a:lstStyle/>
          <a:p>
            <a:pPr algn="ctr"/>
            <a:r>
              <a:rPr lang="en-US" sz="1100" dirty="0"/>
              <a:t>Pearson Standardized Residuals</a:t>
            </a:r>
          </a:p>
        </p:txBody>
      </p:sp>
      <mc:AlternateContent xmlns:mc="http://schemas.openxmlformats.org/markup-compatibility/2006" xmlns:a14="http://schemas.microsoft.com/office/drawing/2010/main">
        <mc:Choice Requires="a14">
          <p:sp>
            <p:nvSpPr>
              <p:cNvPr id="11" name="TextBox 10"/>
              <p:cNvSpPr txBox="1"/>
              <p:nvPr/>
            </p:nvSpPr>
            <p:spPr>
              <a:xfrm>
                <a:off x="3709642" y="1347795"/>
                <a:ext cx="1954125" cy="369332"/>
              </a:xfrm>
              <a:prstGeom prst="rect">
                <a:avLst/>
              </a:prstGeom>
              <a:solidFill>
                <a:schemeClr val="tx2">
                  <a:lumMod val="10000"/>
                  <a:lumOff val="90000"/>
                </a:schemeClr>
              </a:solidFill>
              <a:ln>
                <a:solidFill>
                  <a:schemeClr val="accent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0" smtClean="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𝐲</m:t>
                      </m:r>
                      <m:r>
                        <a:rPr lang="en-US" i="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latin typeface="Cambria Math" panose="02040503050406030204" pitchFamily="18" charset="0"/>
                              <a:ea typeface="Times New Roman" panose="02020603050405020304" pitchFamily="18" charset="0"/>
                            </a:rPr>
                          </m:ctrlPr>
                        </m:sSubPr>
                        <m:e>
                          <m:r>
                            <m:rPr>
                              <m:sty m:val="p"/>
                            </m:rPr>
                            <a:rPr lang="en-US" i="0">
                              <a:latin typeface="Cambria Math" panose="02040503050406030204" pitchFamily="18" charset="0"/>
                              <a:ea typeface="Times New Roman" panose="02020603050405020304" pitchFamily="18" charset="0"/>
                              <a:cs typeface="Times New Roman" panose="02020603050405020304" pitchFamily="18" charset="0"/>
                            </a:rPr>
                            <m:t>β</m:t>
                          </m:r>
                        </m:e>
                        <m:sub>
                          <m:r>
                            <a:rPr lang="en-US" i="0">
                              <a:latin typeface="Cambria Math" panose="02040503050406030204" pitchFamily="18" charset="0"/>
                              <a:ea typeface="Times New Roman" panose="02020603050405020304" pitchFamily="18" charset="0"/>
                              <a:cs typeface="Times New Roman" panose="02020603050405020304" pitchFamily="18" charset="0"/>
                            </a:rPr>
                            <m:t>0</m:t>
                          </m:r>
                        </m:sub>
                      </m:sSub>
                      <m:r>
                        <a:rPr lang="en-US" i="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latin typeface="Cambria Math" panose="02040503050406030204" pitchFamily="18" charset="0"/>
                              <a:ea typeface="Times New Roman" panose="02020603050405020304" pitchFamily="18" charset="0"/>
                            </a:rPr>
                          </m:ctrlPr>
                        </m:sSubPr>
                        <m:e>
                          <m:r>
                            <m:rPr>
                              <m:sty m:val="p"/>
                            </m:rPr>
                            <a:rPr lang="en-US" i="0">
                              <a:latin typeface="Cambria Math" panose="02040503050406030204" pitchFamily="18" charset="0"/>
                              <a:ea typeface="Times New Roman" panose="02020603050405020304" pitchFamily="18" charset="0"/>
                              <a:cs typeface="Times New Roman" panose="02020603050405020304" pitchFamily="18" charset="0"/>
                            </a:rPr>
                            <m:t>β</m:t>
                          </m:r>
                        </m:e>
                        <m:sub>
                          <m:r>
                            <a:rPr lang="en-US" i="0">
                              <a:latin typeface="Cambria Math" panose="02040503050406030204" pitchFamily="18" charset="0"/>
                              <a:ea typeface="Times New Roman" panose="02020603050405020304" pitchFamily="18" charset="0"/>
                              <a:cs typeface="Times New Roman" panose="02020603050405020304" pitchFamily="18" charset="0"/>
                            </a:rPr>
                            <m:t>1</m:t>
                          </m:r>
                        </m:sub>
                      </m:sSub>
                      <m:r>
                        <a:rPr lang="en-US" b="1" i="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𝐚</m:t>
                      </m:r>
                      <m:r>
                        <a:rPr lang="en-US" i="0">
                          <a:latin typeface="Cambria Math" panose="02040503050406030204" pitchFamily="18" charset="0"/>
                          <a:ea typeface="Times New Roman" panose="02020603050405020304" pitchFamily="18" charset="0"/>
                          <a:cs typeface="Times New Roman" panose="02020603050405020304" pitchFamily="18" charset="0"/>
                        </a:rPr>
                        <m:t>+</m:t>
                      </m:r>
                      <m:r>
                        <a:rPr lang="en-US" b="1" i="0">
                          <a:latin typeface="Cambria Math" panose="02040503050406030204" pitchFamily="18" charset="0"/>
                          <a:ea typeface="Times New Roman" panose="02020603050405020304" pitchFamily="18" charset="0"/>
                          <a:cs typeface="Times New Roman" panose="02020603050405020304" pitchFamily="18" charset="0"/>
                        </a:rPr>
                        <m:t>𝛆</m:t>
                      </m:r>
                    </m:oMath>
                  </m:oMathPara>
                </a14:m>
                <a:endParaRPr lang="en-US" b="1" dirty="0">
                  <a:latin typeface="Arial" panose="020B0604020202020204" pitchFamily="34" charset="0"/>
                  <a:ea typeface="Cambria Math" panose="02040503050406030204" pitchFamily="18" charset="0"/>
                  <a:cs typeface="Arial" panose="020B0604020202020204"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3709642" y="1347795"/>
                <a:ext cx="1954125" cy="369332"/>
              </a:xfrm>
              <a:prstGeom prst="rect">
                <a:avLst/>
              </a:prstGeom>
              <a:blipFill>
                <a:blip r:embed="rId4"/>
                <a:stretch>
                  <a:fillRect b="-12698"/>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6656594" y="1347795"/>
                <a:ext cx="1623521" cy="384785"/>
              </a:xfrm>
              <a:prstGeom prst="rect">
                <a:avLst/>
              </a:prstGeom>
              <a:solidFill>
                <a:schemeClr val="tx2">
                  <a:lumMod val="10000"/>
                  <a:lumOff val="90000"/>
                </a:schemeClr>
              </a:solidFill>
              <a:ln>
                <a:solidFill>
                  <a:schemeClr val="accent1"/>
                </a:solidFill>
              </a:ln>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b="1" i="1" smtClean="0">
                              <a:solidFill>
                                <a:srgbClr val="FF0000"/>
                              </a:solidFill>
                              <a:latin typeface="Cambria Math" panose="02040503050406030204" pitchFamily="18" charset="0"/>
                              <a:cs typeface="Times New Roman" panose="02020603050405020304" pitchFamily="18" charset="0"/>
                            </a:rPr>
                          </m:ctrlPr>
                        </m:accPr>
                        <m:e>
                          <m:r>
                            <a:rPr lang="en-US" b="1" i="1" smtClean="0">
                              <a:solidFill>
                                <a:srgbClr val="FF0000"/>
                              </a:solidFill>
                              <a:latin typeface="Cambria Math" panose="02040503050406030204" pitchFamily="18" charset="0"/>
                              <a:cs typeface="Times New Roman" panose="02020603050405020304" pitchFamily="18" charset="0"/>
                            </a:rPr>
                            <m:t>𝒚</m:t>
                          </m:r>
                        </m:e>
                      </m:acc>
                      <m:r>
                        <a:rPr lang="en-US" i="1">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ea typeface="Cambria Math" panose="02040503050406030204" pitchFamily="18" charset="0"/>
                            </a:rPr>
                          </m:ctrlPr>
                        </m:sSubPr>
                        <m:e>
                          <m:acc>
                            <m:accPr>
                              <m:chr m:val="̂"/>
                              <m:ctrlPr>
                                <a:rPr lang="en-US" b="0" i="1" smtClean="0">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rPr>
                                <m:t>β</m:t>
                              </m:r>
                            </m:e>
                          </m:acc>
                        </m:e>
                        <m:sub>
                          <m:r>
                            <a:rPr lang="en-US" i="1">
                              <a:latin typeface="Cambria Math" panose="02040503050406030204" pitchFamily="18" charset="0"/>
                              <a:ea typeface="Cambria Math" panose="02040503050406030204" pitchFamily="18" charset="0"/>
                            </a:rPr>
                            <m:t>0</m:t>
                          </m:r>
                        </m:sub>
                      </m:sSub>
                      <m:r>
                        <a:rPr lang="en-US" i="1">
                          <a:latin typeface="Cambria Math" panose="02040503050406030204" pitchFamily="18" charset="0"/>
                          <a:ea typeface="Cambria Math" panose="02040503050406030204" pitchFamily="18" charset="0"/>
                        </a:rPr>
                        <m:t>+</m:t>
                      </m:r>
                      <m:sSub>
                        <m:sSubPr>
                          <m:ctrlPr>
                            <a:rPr lang="en-US" b="1" i="1" smtClean="0">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rPr>
                                <m:t>β</m:t>
                              </m:r>
                            </m:e>
                          </m:acc>
                        </m:e>
                        <m:sub>
                          <m:r>
                            <a:rPr lang="en-US" b="0" i="1" smtClean="0">
                              <a:latin typeface="Cambria Math" panose="02040503050406030204" pitchFamily="18" charset="0"/>
                              <a:ea typeface="Cambria Math" panose="02040503050406030204" pitchFamily="18" charset="0"/>
                            </a:rPr>
                            <m:t>1</m:t>
                          </m:r>
                        </m:sub>
                      </m:sSub>
                      <m:r>
                        <a:rPr lang="en-US" b="1" i="1" smtClean="0">
                          <a:solidFill>
                            <a:srgbClr val="004B8D"/>
                          </a:solidFill>
                          <a:latin typeface="Cambria Math" panose="02040503050406030204" pitchFamily="18" charset="0"/>
                          <a:ea typeface="Cambria Math" panose="02040503050406030204" pitchFamily="18" charset="0"/>
                        </a:rPr>
                        <m:t>𝒂</m:t>
                      </m:r>
                    </m:oMath>
                  </m:oMathPara>
                </a14:m>
                <a:endParaRPr lang="en-US" b="1" i="1" dirty="0">
                  <a:latin typeface="Arial" panose="020B0604020202020204" pitchFamily="34" charset="0"/>
                  <a:ea typeface="Cambria Math" panose="02040503050406030204" pitchFamily="18" charset="0"/>
                  <a:cs typeface="Arial" panose="020B0604020202020204"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6656594" y="1347795"/>
                <a:ext cx="1623521" cy="384785"/>
              </a:xfrm>
              <a:prstGeom prst="rect">
                <a:avLst/>
              </a:prstGeom>
              <a:blipFill>
                <a:blip r:embed="rId5"/>
                <a:stretch>
                  <a:fillRect b="-13846"/>
                </a:stretch>
              </a:blipFill>
              <a:ln>
                <a:solidFill>
                  <a:schemeClr val="accent1"/>
                </a:solidFill>
              </a:ln>
            </p:spPr>
            <p:txBody>
              <a:bodyPr/>
              <a:lstStyle/>
              <a:p>
                <a:r>
                  <a:rPr lang="en-US">
                    <a:noFill/>
                  </a:rPr>
                  <a:t> </a:t>
                </a:r>
              </a:p>
            </p:txBody>
          </p:sp>
        </mc:Fallback>
      </mc:AlternateContent>
      <p:cxnSp>
        <p:nvCxnSpPr>
          <p:cNvPr id="13" name="Straight Arrow Connector 12"/>
          <p:cNvCxnSpPr>
            <a:endCxn id="12" idx="1"/>
          </p:cNvCxnSpPr>
          <p:nvPr/>
        </p:nvCxnSpPr>
        <p:spPr>
          <a:xfrm>
            <a:off x="5663767" y="1524615"/>
            <a:ext cx="992827" cy="155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91548" y="1347795"/>
            <a:ext cx="2483757" cy="369332"/>
          </a:xfrm>
          <a:prstGeom prst="rect">
            <a:avLst/>
          </a:prstGeom>
          <a:noFill/>
        </p:spPr>
        <p:txBody>
          <a:bodyPr wrap="none" rtlCol="0">
            <a:spAutoFit/>
          </a:bodyPr>
          <a:lstStyle/>
          <a:p>
            <a:r>
              <a:rPr lang="en-US" dirty="0"/>
              <a:t>Linear in the parameters</a:t>
            </a:r>
          </a:p>
        </p:txBody>
      </p:sp>
      <mc:AlternateContent xmlns:mc="http://schemas.openxmlformats.org/markup-compatibility/2006" xmlns:a14="http://schemas.microsoft.com/office/drawing/2010/main">
        <mc:Choice Requires="a14">
          <p:sp>
            <p:nvSpPr>
              <p:cNvPr id="15" name="Rectangle 14"/>
              <p:cNvSpPr/>
              <p:nvPr/>
            </p:nvSpPr>
            <p:spPr>
              <a:xfrm>
                <a:off x="791548" y="1772660"/>
                <a:ext cx="8638236" cy="369332"/>
              </a:xfrm>
              <a:prstGeom prst="rect">
                <a:avLst/>
              </a:prstGeom>
            </p:spPr>
            <p:txBody>
              <a:bodyPr wrap="square">
                <a:spAutoFit/>
              </a:bodyPr>
              <a:lstStyle/>
              <a:p>
                <a:r>
                  <a:rPr lang="en-US" dirty="0">
                    <a:cs typeface="Arial" panose="020B0604020202020204" pitchFamily="34" charset="0"/>
                  </a:rPr>
                  <a:t>Random errors (</a:t>
                </a:r>
                <a14:m>
                  <m:oMath xmlns:m="http://schemas.openxmlformats.org/officeDocument/2006/math">
                    <m:r>
                      <a:rPr lang="en-US" i="1">
                        <a:latin typeface="Cambria Math" panose="02040503050406030204" pitchFamily="18" charset="0"/>
                        <a:ea typeface="Times New Roman" panose="02020603050405020304" pitchFamily="18" charset="0"/>
                        <a:cs typeface="Times New Roman" panose="02020603050405020304" pitchFamily="18" charset="0"/>
                      </a:rPr>
                      <m:t>𝜀</m:t>
                    </m:r>
                    <m:r>
                      <a:rPr lang="en-US">
                        <a:latin typeface="Cambria Math" panose="02040503050406030204" pitchFamily="18" charset="0"/>
                        <a:ea typeface="Times New Roman" panose="02020603050405020304" pitchFamily="18" charset="0"/>
                        <a:cs typeface="Times New Roman" panose="02020603050405020304" pitchFamily="18" charset="0"/>
                      </a:rPr>
                      <m:t>)</m:t>
                    </m:r>
                  </m:oMath>
                </a14:m>
                <a:r>
                  <a:rPr lang="en-US" dirty="0">
                    <a:cs typeface="Arial" panose="020B0604020202020204" pitchFamily="34" charset="0"/>
                  </a:rPr>
                  <a:t> are identically and independently distributed Gaussians</a:t>
                </a:r>
              </a:p>
            </p:txBody>
          </p:sp>
        </mc:Choice>
        <mc:Fallback xmlns="">
          <p:sp>
            <p:nvSpPr>
              <p:cNvPr id="15" name="Rectangle 14"/>
              <p:cNvSpPr>
                <a:spLocks noRot="1" noChangeAspect="1" noMove="1" noResize="1" noEditPoints="1" noAdjustHandles="1" noChangeArrowheads="1" noChangeShapeType="1" noTextEdit="1"/>
              </p:cNvSpPr>
              <p:nvPr/>
            </p:nvSpPr>
            <p:spPr>
              <a:xfrm>
                <a:off x="791548" y="1772660"/>
                <a:ext cx="8638236" cy="369332"/>
              </a:xfrm>
              <a:prstGeom prst="rect">
                <a:avLst/>
              </a:prstGeom>
              <a:blipFill>
                <a:blip r:embed="rId6"/>
                <a:stretch>
                  <a:fillRect l="-635"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1827520" y="2324863"/>
                <a:ext cx="1560555" cy="369332"/>
              </a:xfrm>
              <a:prstGeom prst="rect">
                <a:avLst/>
              </a:prstGeom>
              <a:solidFill>
                <a:schemeClr val="tx2">
                  <a:lumMod val="10000"/>
                  <a:lumOff val="90000"/>
                </a:schemeClr>
              </a:solidFill>
              <a:ln>
                <a:solidFill>
                  <a:schemeClr val="accent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FF0000"/>
                          </a:solidFill>
                          <a:latin typeface="Cambria Math" panose="02040503050406030204" pitchFamily="18" charset="0"/>
                        </a:rPr>
                        <m:t>𝒚</m:t>
                      </m:r>
                      <m:r>
                        <a:rPr lang="en-US" i="1" dirty="0">
                          <a:solidFill>
                            <a:srgbClr val="FF0000"/>
                          </a:solidFill>
                          <a:latin typeface="Cambria Math" panose="02040503050406030204" pitchFamily="18" charset="0"/>
                        </a:rPr>
                        <m:t> </m:t>
                      </m:r>
                      <m:r>
                        <a:rPr lang="en-US" i="1">
                          <a:latin typeface="Cambria Math" panose="02040503050406030204" pitchFamily="18" charset="0"/>
                        </a:rPr>
                        <m:t>∼</m:t>
                      </m:r>
                      <m:r>
                        <a:rPr lang="en-US" i="1">
                          <a:latin typeface="Cambria Math" panose="02040503050406030204" pitchFamily="18" charset="0"/>
                        </a:rPr>
                        <m:t>𝑁</m:t>
                      </m:r>
                      <m:d>
                        <m:dPr>
                          <m:ctrlPr>
                            <a:rPr lang="en-US" i="1">
                              <a:latin typeface="Cambria Math" panose="02040503050406030204" pitchFamily="18" charset="0"/>
                            </a:rPr>
                          </m:ctrlPr>
                        </m:dPr>
                        <m:e>
                          <m:r>
                            <a:rPr lang="en-US" i="1">
                              <a:latin typeface="Cambria Math" panose="02040503050406030204" pitchFamily="18" charset="0"/>
                            </a:rPr>
                            <m:t>𝜇</m:t>
                          </m:r>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𝜎</m:t>
                              </m:r>
                            </m:e>
                            <m:sub>
                              <m:r>
                                <a:rPr lang="en-US" i="1">
                                  <a:latin typeface="Cambria Math" panose="02040503050406030204" pitchFamily="18" charset="0"/>
                                </a:rPr>
                                <m:t>𝜀</m:t>
                              </m:r>
                            </m:sub>
                            <m:sup>
                              <m:r>
                                <a:rPr lang="en-US" i="1">
                                  <a:latin typeface="Cambria Math" panose="02040503050406030204" pitchFamily="18" charset="0"/>
                                </a:rPr>
                                <m:t>2</m:t>
                              </m:r>
                            </m:sup>
                          </m:sSubSup>
                        </m:e>
                      </m:d>
                    </m:oMath>
                  </m:oMathPara>
                </a14:m>
                <a:endParaRPr lang="en-US" dirty="0"/>
              </a:p>
            </p:txBody>
          </p:sp>
        </mc:Choice>
        <mc:Fallback xmlns="">
          <p:sp>
            <p:nvSpPr>
              <p:cNvPr id="16" name="TextBox 15"/>
              <p:cNvSpPr txBox="1">
                <a:spLocks noRot="1" noChangeAspect="1" noMove="1" noResize="1" noEditPoints="1" noAdjustHandles="1" noChangeArrowheads="1" noChangeShapeType="1" noTextEdit="1"/>
              </p:cNvSpPr>
              <p:nvPr/>
            </p:nvSpPr>
            <p:spPr>
              <a:xfrm>
                <a:off x="1827520" y="2324863"/>
                <a:ext cx="1560555" cy="369332"/>
              </a:xfrm>
              <a:prstGeom prst="rect">
                <a:avLst/>
              </a:prstGeom>
              <a:blipFill>
                <a:blip r:embed="rId7"/>
                <a:stretch>
                  <a:fillRect b="-4762"/>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2966554" y="3021255"/>
                <a:ext cx="1486176" cy="369332"/>
              </a:xfrm>
              <a:prstGeom prst="rect">
                <a:avLst/>
              </a:prstGeom>
              <a:solidFill>
                <a:schemeClr val="tx2">
                  <a:lumMod val="10000"/>
                  <a:lumOff val="90000"/>
                </a:schemeClr>
              </a:solidFill>
              <a:ln>
                <a:solidFill>
                  <a:schemeClr val="accent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𝜺</m:t>
                      </m:r>
                      <m:r>
                        <a:rPr lang="en-US" b="1" i="1" smtClean="0">
                          <a:latin typeface="Cambria Math" panose="02040503050406030204" pitchFamily="18" charset="0"/>
                        </a:rPr>
                        <m:t>∼</m:t>
                      </m:r>
                      <m:r>
                        <a:rPr lang="en-US" b="0" i="1" smtClean="0">
                          <a:latin typeface="Cambria Math" panose="02040503050406030204" pitchFamily="18" charset="0"/>
                        </a:rPr>
                        <m:t>𝑁</m:t>
                      </m:r>
                      <m:r>
                        <a:rPr lang="en-US" b="0" i="1" smtClean="0">
                          <a:latin typeface="Cambria Math" panose="02040503050406030204" pitchFamily="18" charset="0"/>
                        </a:rPr>
                        <m:t>(0,</m:t>
                      </m:r>
                      <m:sSubSup>
                        <m:sSubSupPr>
                          <m:ctrlPr>
                            <a:rPr lang="en-US" i="1">
                              <a:latin typeface="Cambria Math" panose="02040503050406030204" pitchFamily="18" charset="0"/>
                            </a:rPr>
                          </m:ctrlPr>
                        </m:sSubSupPr>
                        <m:e>
                          <m:r>
                            <a:rPr lang="en-US" i="1">
                              <a:latin typeface="Cambria Math" panose="02040503050406030204" pitchFamily="18" charset="0"/>
                            </a:rPr>
                            <m:t>𝜎</m:t>
                          </m:r>
                        </m:e>
                        <m:sub>
                          <m:r>
                            <a:rPr lang="en-US" i="1">
                              <a:latin typeface="Cambria Math" panose="02040503050406030204" pitchFamily="18" charset="0"/>
                            </a:rPr>
                            <m:t>𝜀</m:t>
                          </m:r>
                        </m:sub>
                        <m:sup>
                          <m:r>
                            <a:rPr lang="en-US" i="1">
                              <a:latin typeface="Cambria Math" panose="02040503050406030204" pitchFamily="18" charset="0"/>
                            </a:rPr>
                            <m:t>2</m:t>
                          </m:r>
                        </m:sup>
                      </m:sSubSup>
                      <m:r>
                        <a:rPr lang="en-US" b="0" i="1" smtClean="0">
                          <a:latin typeface="Cambria Math" panose="02040503050406030204" pitchFamily="18" charset="0"/>
                        </a:rPr>
                        <m:t>)</m:t>
                      </m:r>
                    </m:oMath>
                  </m:oMathPara>
                </a14:m>
                <a:endParaRPr lang="en-US" dirty="0"/>
              </a:p>
            </p:txBody>
          </p:sp>
        </mc:Choice>
        <mc:Fallback xmlns="">
          <p:sp>
            <p:nvSpPr>
              <p:cNvPr id="20" name="TextBox 19"/>
              <p:cNvSpPr txBox="1">
                <a:spLocks noRot="1" noChangeAspect="1" noMove="1" noResize="1" noEditPoints="1" noAdjustHandles="1" noChangeArrowheads="1" noChangeShapeType="1" noTextEdit="1"/>
              </p:cNvSpPr>
              <p:nvPr/>
            </p:nvSpPr>
            <p:spPr>
              <a:xfrm>
                <a:off x="2966554" y="3021255"/>
                <a:ext cx="1486176" cy="369332"/>
              </a:xfrm>
              <a:prstGeom prst="rect">
                <a:avLst/>
              </a:prstGeom>
              <a:blipFill>
                <a:blip r:embed="rId8"/>
                <a:stretch>
                  <a:fillRect b="-11290"/>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1043908" y="3007059"/>
                <a:ext cx="1567224" cy="384785"/>
              </a:xfrm>
              <a:prstGeom prst="rect">
                <a:avLst/>
              </a:prstGeom>
              <a:solidFill>
                <a:schemeClr val="tx2">
                  <a:lumMod val="10000"/>
                  <a:lumOff val="90000"/>
                </a:schemeClr>
              </a:solidFill>
              <a:ln>
                <a:solidFill>
                  <a:schemeClr val="accent1"/>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rPr>
                            <m:t>𝜇</m:t>
                          </m:r>
                          <m:r>
                            <a:rPr lang="en-US" b="0" i="1" smtClean="0">
                              <a:latin typeface="Cambria Math" panose="02040503050406030204" pitchFamily="18" charset="0"/>
                            </a:rPr>
                            <m:t>=</m:t>
                          </m:r>
                          <m:acc>
                            <m:accPr>
                              <m:chr m:val="̂"/>
                              <m:ctrlPr>
                                <a:rPr lang="en-US" b="0" i="1" smtClean="0">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rPr>
                                <m:t>β</m:t>
                              </m:r>
                            </m:e>
                          </m:acc>
                        </m:e>
                        <m:sub>
                          <m:r>
                            <a:rPr lang="en-US" i="1">
                              <a:latin typeface="Cambria Math" panose="02040503050406030204" pitchFamily="18" charset="0"/>
                              <a:ea typeface="Cambria Math" panose="02040503050406030204" pitchFamily="18" charset="0"/>
                            </a:rPr>
                            <m:t>0</m:t>
                          </m:r>
                        </m:sub>
                      </m:sSub>
                      <m:r>
                        <a:rPr lang="en-US" i="1">
                          <a:latin typeface="Cambria Math" panose="02040503050406030204" pitchFamily="18" charset="0"/>
                          <a:ea typeface="Cambria Math" panose="02040503050406030204" pitchFamily="18" charset="0"/>
                        </a:rPr>
                        <m:t>+</m:t>
                      </m:r>
                      <m:sSub>
                        <m:sSubPr>
                          <m:ctrlPr>
                            <a:rPr lang="en-US" b="1" i="1" smtClean="0">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rPr>
                                <m:t>β</m:t>
                              </m:r>
                            </m:e>
                          </m:acc>
                        </m:e>
                        <m:sub>
                          <m:r>
                            <a:rPr lang="en-US" b="0" i="1" smtClean="0">
                              <a:latin typeface="Cambria Math" panose="02040503050406030204" pitchFamily="18" charset="0"/>
                              <a:ea typeface="Cambria Math" panose="02040503050406030204" pitchFamily="18" charset="0"/>
                            </a:rPr>
                            <m:t>1</m:t>
                          </m:r>
                        </m:sub>
                      </m:sSub>
                      <m:r>
                        <a:rPr lang="en-US" b="0" i="1" smtClean="0">
                          <a:solidFill>
                            <a:srgbClr val="004B8D"/>
                          </a:solidFill>
                          <a:latin typeface="Cambria Math" panose="02040503050406030204" pitchFamily="18" charset="0"/>
                          <a:ea typeface="Cambria Math" panose="02040503050406030204" pitchFamily="18" charset="0"/>
                        </a:rPr>
                        <m:t>𝑎</m:t>
                      </m:r>
                    </m:oMath>
                  </m:oMathPara>
                </a14:m>
                <a:endParaRPr lang="en-US" i="1" dirty="0">
                  <a:latin typeface="Arial" panose="020B0604020202020204" pitchFamily="34" charset="0"/>
                  <a:ea typeface="Cambria Math" panose="02040503050406030204" pitchFamily="18" charset="0"/>
                  <a:cs typeface="Arial" panose="020B0604020202020204" pitchFamily="34"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1043908" y="3007059"/>
                <a:ext cx="1567224" cy="384785"/>
              </a:xfrm>
              <a:prstGeom prst="rect">
                <a:avLst/>
              </a:prstGeom>
              <a:blipFill>
                <a:blip r:embed="rId9"/>
                <a:stretch>
                  <a:fillRect b="-13846"/>
                </a:stretch>
              </a:blipFill>
              <a:ln>
                <a:solidFill>
                  <a:schemeClr val="accent1"/>
                </a:solidFill>
              </a:ln>
            </p:spPr>
            <p:txBody>
              <a:bodyPr/>
              <a:lstStyle/>
              <a:p>
                <a:r>
                  <a:rPr lang="en-US">
                    <a:noFill/>
                  </a:rPr>
                  <a:t> </a:t>
                </a:r>
              </a:p>
            </p:txBody>
          </p:sp>
        </mc:Fallback>
      </mc:AlternateContent>
      <p:cxnSp>
        <p:nvCxnSpPr>
          <p:cNvPr id="22" name="Straight Arrow Connector 21"/>
          <p:cNvCxnSpPr>
            <a:stCxn id="21" idx="0"/>
          </p:cNvCxnSpPr>
          <p:nvPr/>
        </p:nvCxnSpPr>
        <p:spPr>
          <a:xfrm flipV="1">
            <a:off x="1827520" y="2640026"/>
            <a:ext cx="981022" cy="3670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0" idx="0"/>
          </p:cNvCxnSpPr>
          <p:nvPr/>
        </p:nvCxnSpPr>
        <p:spPr>
          <a:xfrm flipH="1" flipV="1">
            <a:off x="2966554" y="2669073"/>
            <a:ext cx="743088" cy="3521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5" idx="2"/>
            <a:endCxn id="20" idx="0"/>
          </p:cNvCxnSpPr>
          <p:nvPr/>
        </p:nvCxnSpPr>
        <p:spPr>
          <a:xfrm flipH="1">
            <a:off x="3709642" y="2680685"/>
            <a:ext cx="1115896" cy="3405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2964010" y="3446107"/>
            <a:ext cx="1507770" cy="430887"/>
          </a:xfrm>
          <a:prstGeom prst="rect">
            <a:avLst/>
          </a:prstGeom>
          <a:solidFill>
            <a:srgbClr val="FFC000"/>
          </a:solidFill>
        </p:spPr>
        <p:txBody>
          <a:bodyPr wrap="square">
            <a:spAutoFit/>
          </a:bodyPr>
          <a:lstStyle/>
          <a:p>
            <a:pPr algn="ctr"/>
            <a:r>
              <a:rPr lang="en-US" sz="1100" dirty="0"/>
              <a:t>Normality Test of Residuals</a:t>
            </a:r>
          </a:p>
        </p:txBody>
      </p:sp>
      <p:sp>
        <p:nvSpPr>
          <p:cNvPr id="36" name="Rectangle 35"/>
          <p:cNvSpPr/>
          <p:nvPr/>
        </p:nvSpPr>
        <p:spPr>
          <a:xfrm>
            <a:off x="1043908" y="3788445"/>
            <a:ext cx="1567224" cy="430887"/>
          </a:xfrm>
          <a:prstGeom prst="rect">
            <a:avLst/>
          </a:prstGeom>
          <a:solidFill>
            <a:srgbClr val="FFC000"/>
          </a:solidFill>
        </p:spPr>
        <p:txBody>
          <a:bodyPr wrap="square">
            <a:spAutoFit/>
          </a:bodyPr>
          <a:lstStyle/>
          <a:p>
            <a:pPr algn="ctr"/>
            <a:r>
              <a:rPr lang="en-US" sz="1100" dirty="0"/>
              <a:t>Durbin-Watson Test for Autocorrelation</a:t>
            </a:r>
          </a:p>
        </p:txBody>
      </p:sp>
      <p:sp>
        <p:nvSpPr>
          <p:cNvPr id="37" name="Rectangle 36"/>
          <p:cNvSpPr/>
          <p:nvPr/>
        </p:nvSpPr>
        <p:spPr>
          <a:xfrm>
            <a:off x="1043908" y="3472572"/>
            <a:ext cx="1567224" cy="261610"/>
          </a:xfrm>
          <a:prstGeom prst="rect">
            <a:avLst/>
          </a:prstGeom>
          <a:solidFill>
            <a:srgbClr val="FFC000"/>
          </a:solidFill>
        </p:spPr>
        <p:txBody>
          <a:bodyPr wrap="square">
            <a:spAutoFit/>
          </a:bodyPr>
          <a:lstStyle/>
          <a:p>
            <a:pPr algn="ctr"/>
            <a:r>
              <a:rPr lang="en-US" sz="1100" dirty="0"/>
              <a:t>Constant Variance Test</a:t>
            </a:r>
          </a:p>
        </p:txBody>
      </p:sp>
      <p:pic>
        <p:nvPicPr>
          <p:cNvPr id="23" name="Picture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3170" y="4657377"/>
            <a:ext cx="5424269" cy="12801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308882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the assumptions of a linear regression model?</a:t>
            </a:r>
          </a:p>
        </p:txBody>
      </p:sp>
      <p:pic>
        <p:nvPicPr>
          <p:cNvPr id="3" name="Picture 2" descr="C:\Users\cherrymr\AppData\Local\Microsoft\Windows\INetCache\Content.MSO\BC8755E7.tmp">
            <a:extLst>
              <a:ext uri="{FF2B5EF4-FFF2-40B4-BE49-F238E27FC236}">
                <a16:creationId xmlns:a16="http://schemas.microsoft.com/office/drawing/2014/main" id="{E2DF99A2-F298-42F2-B6C2-63196D5B241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93481" y="2735559"/>
            <a:ext cx="4892040" cy="3494193"/>
          </a:xfrm>
          <a:prstGeom prst="rect">
            <a:avLst/>
          </a:prstGeom>
          <a:noFill/>
          <a:ln>
            <a:noFill/>
          </a:ln>
        </p:spPr>
      </p:pic>
      <mc:AlternateContent xmlns:mc="http://schemas.openxmlformats.org/markup-compatibility/2006" xmlns:a14="http://schemas.microsoft.com/office/drawing/2010/main">
        <mc:Choice Requires="a14">
          <p:sp>
            <p:nvSpPr>
              <p:cNvPr id="5" name="TextBox 4"/>
              <p:cNvSpPr txBox="1"/>
              <p:nvPr/>
            </p:nvSpPr>
            <p:spPr>
              <a:xfrm>
                <a:off x="3872488" y="2311353"/>
                <a:ext cx="1906099" cy="369332"/>
              </a:xfrm>
              <a:prstGeom prst="rect">
                <a:avLst/>
              </a:prstGeom>
              <a:solidFill>
                <a:schemeClr val="tx2">
                  <a:lumMod val="10000"/>
                  <a:lumOff val="90000"/>
                </a:schemeClr>
              </a:solidFill>
              <a:ln>
                <a:solidFill>
                  <a:schemeClr val="accent1"/>
                </a:solidFill>
              </a:ln>
            </p:spPr>
            <p:txBody>
              <a:bodyPr wrap="none" rtlCol="0">
                <a:spAutoFit/>
              </a:bodyPr>
              <a:lstStyle/>
              <a:p>
                <a:r>
                  <a:rPr lang="en-US" b="1" dirty="0">
                    <a:cs typeface="Times New Roman" panose="02020603050405020304" pitchFamily="18" charset="0"/>
                  </a:rPr>
                  <a:t>Residuals =</a:t>
                </a:r>
                <a:r>
                  <a:rPr lang="en-US" b="1" dirty="0">
                    <a:solidFill>
                      <a:srgbClr val="FF0000"/>
                    </a:solidFill>
                    <a:cs typeface="Times New Roman" panose="02020603050405020304" pitchFamily="18" charset="0"/>
                  </a:rPr>
                  <a:t> </a:t>
                </a:r>
                <a14:m>
                  <m:oMath xmlns:m="http://schemas.openxmlformats.org/officeDocument/2006/math">
                    <m:r>
                      <a:rPr lang="en-US" b="1" i="1" smtClean="0">
                        <a:solidFill>
                          <a:srgbClr val="FF0000"/>
                        </a:solidFill>
                        <a:latin typeface="Cambria Math" panose="02040503050406030204" pitchFamily="18" charset="0"/>
                        <a:cs typeface="Times New Roman" panose="02020603050405020304" pitchFamily="18" charset="0"/>
                      </a:rPr>
                      <m:t>𝒚</m:t>
                    </m:r>
                    <m:r>
                      <a:rPr lang="en-US" b="1" i="1" smtClean="0">
                        <a:solidFill>
                          <a:schemeClr val="tx1"/>
                        </a:solidFill>
                        <a:latin typeface="Cambria Math" panose="02040503050406030204" pitchFamily="18" charset="0"/>
                        <a:cs typeface="Times New Roman" panose="02020603050405020304" pitchFamily="18" charset="0"/>
                      </a:rPr>
                      <m:t>−</m:t>
                    </m:r>
                    <m:r>
                      <a:rPr lang="en-US" b="1" i="1" smtClean="0">
                        <a:solidFill>
                          <a:srgbClr val="FF0000"/>
                        </a:solidFill>
                        <a:latin typeface="Cambria Math" panose="02040503050406030204" pitchFamily="18" charset="0"/>
                        <a:cs typeface="Times New Roman" panose="02020603050405020304" pitchFamily="18" charset="0"/>
                      </a:rPr>
                      <m:t> </m:t>
                    </m:r>
                    <m:acc>
                      <m:accPr>
                        <m:chr m:val="̂"/>
                        <m:ctrlPr>
                          <a:rPr lang="en-US" b="1" i="1" smtClean="0">
                            <a:solidFill>
                              <a:srgbClr val="FF0000"/>
                            </a:solidFill>
                            <a:latin typeface="Cambria Math" panose="02040503050406030204" pitchFamily="18" charset="0"/>
                            <a:cs typeface="Times New Roman" panose="02020603050405020304" pitchFamily="18" charset="0"/>
                          </a:rPr>
                        </m:ctrlPr>
                      </m:accPr>
                      <m:e>
                        <m:r>
                          <a:rPr lang="en-US" b="1" i="1" smtClean="0">
                            <a:solidFill>
                              <a:srgbClr val="FF0000"/>
                            </a:solidFill>
                            <a:latin typeface="Cambria Math" panose="02040503050406030204" pitchFamily="18" charset="0"/>
                            <a:cs typeface="Times New Roman" panose="02020603050405020304" pitchFamily="18" charset="0"/>
                          </a:rPr>
                          <m:t>𝒚</m:t>
                        </m:r>
                      </m:e>
                    </m:acc>
                  </m:oMath>
                </a14:m>
                <a:endParaRPr lang="en-US" b="1" i="1" dirty="0">
                  <a:latin typeface="Arial" panose="020B0604020202020204" pitchFamily="34" charset="0"/>
                  <a:ea typeface="Cambria Math" panose="02040503050406030204" pitchFamily="18"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3872488" y="2311353"/>
                <a:ext cx="1906099" cy="369332"/>
              </a:xfrm>
              <a:prstGeom prst="rect">
                <a:avLst/>
              </a:prstGeom>
              <a:blipFill>
                <a:blip r:embed="rId3"/>
                <a:stretch>
                  <a:fillRect l="-2222" t="-6349" r="-19365" b="-22222"/>
                </a:stretch>
              </a:blipFill>
              <a:ln>
                <a:solidFill>
                  <a:schemeClr val="accent1"/>
                </a:solidFill>
              </a:ln>
            </p:spPr>
            <p:txBody>
              <a:bodyPr/>
              <a:lstStyle/>
              <a:p>
                <a:r>
                  <a:rPr lang="en-US">
                    <a:noFill/>
                  </a:rPr>
                  <a:t> </a:t>
                </a:r>
              </a:p>
            </p:txBody>
          </p:sp>
        </mc:Fallback>
      </mc:AlternateContent>
      <p:sp>
        <p:nvSpPr>
          <p:cNvPr id="7" name="Rectangle 6"/>
          <p:cNvSpPr/>
          <p:nvPr/>
        </p:nvSpPr>
        <p:spPr>
          <a:xfrm>
            <a:off x="8610719" y="1385178"/>
            <a:ext cx="2063386" cy="261610"/>
          </a:xfrm>
          <a:prstGeom prst="rect">
            <a:avLst/>
          </a:prstGeom>
          <a:solidFill>
            <a:srgbClr val="FFC000"/>
          </a:solidFill>
        </p:spPr>
        <p:txBody>
          <a:bodyPr wrap="square">
            <a:spAutoFit/>
          </a:bodyPr>
          <a:lstStyle/>
          <a:p>
            <a:pPr algn="ctr"/>
            <a:r>
              <a:rPr lang="en-US" sz="1100" dirty="0"/>
              <a:t>Pearson Standardized Residuals</a:t>
            </a:r>
          </a:p>
        </p:txBody>
      </p:sp>
      <mc:AlternateContent xmlns:mc="http://schemas.openxmlformats.org/markup-compatibility/2006" xmlns:a14="http://schemas.microsoft.com/office/drawing/2010/main">
        <mc:Choice Requires="a14">
          <p:sp>
            <p:nvSpPr>
              <p:cNvPr id="11" name="TextBox 10"/>
              <p:cNvSpPr txBox="1"/>
              <p:nvPr/>
            </p:nvSpPr>
            <p:spPr>
              <a:xfrm>
                <a:off x="3709642" y="1347795"/>
                <a:ext cx="1954125" cy="369332"/>
              </a:xfrm>
              <a:prstGeom prst="rect">
                <a:avLst/>
              </a:prstGeom>
              <a:solidFill>
                <a:schemeClr val="tx2">
                  <a:lumMod val="10000"/>
                  <a:lumOff val="90000"/>
                </a:schemeClr>
              </a:solidFill>
              <a:ln>
                <a:solidFill>
                  <a:schemeClr val="accent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0" smtClean="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𝐲</m:t>
                      </m:r>
                      <m:r>
                        <a:rPr lang="en-US" i="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latin typeface="Cambria Math" panose="02040503050406030204" pitchFamily="18" charset="0"/>
                              <a:ea typeface="Times New Roman" panose="02020603050405020304" pitchFamily="18" charset="0"/>
                            </a:rPr>
                          </m:ctrlPr>
                        </m:sSubPr>
                        <m:e>
                          <m:r>
                            <m:rPr>
                              <m:sty m:val="p"/>
                            </m:rPr>
                            <a:rPr lang="en-US" i="0">
                              <a:latin typeface="Cambria Math" panose="02040503050406030204" pitchFamily="18" charset="0"/>
                              <a:ea typeface="Times New Roman" panose="02020603050405020304" pitchFamily="18" charset="0"/>
                              <a:cs typeface="Times New Roman" panose="02020603050405020304" pitchFamily="18" charset="0"/>
                            </a:rPr>
                            <m:t>β</m:t>
                          </m:r>
                        </m:e>
                        <m:sub>
                          <m:r>
                            <a:rPr lang="en-US" i="0">
                              <a:latin typeface="Cambria Math" panose="02040503050406030204" pitchFamily="18" charset="0"/>
                              <a:ea typeface="Times New Roman" panose="02020603050405020304" pitchFamily="18" charset="0"/>
                              <a:cs typeface="Times New Roman" panose="02020603050405020304" pitchFamily="18" charset="0"/>
                            </a:rPr>
                            <m:t>0</m:t>
                          </m:r>
                        </m:sub>
                      </m:sSub>
                      <m:r>
                        <a:rPr lang="en-US" i="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latin typeface="Cambria Math" panose="02040503050406030204" pitchFamily="18" charset="0"/>
                              <a:ea typeface="Times New Roman" panose="02020603050405020304" pitchFamily="18" charset="0"/>
                            </a:rPr>
                          </m:ctrlPr>
                        </m:sSubPr>
                        <m:e>
                          <m:r>
                            <m:rPr>
                              <m:sty m:val="p"/>
                            </m:rPr>
                            <a:rPr lang="en-US" i="0">
                              <a:latin typeface="Cambria Math" panose="02040503050406030204" pitchFamily="18" charset="0"/>
                              <a:ea typeface="Times New Roman" panose="02020603050405020304" pitchFamily="18" charset="0"/>
                              <a:cs typeface="Times New Roman" panose="02020603050405020304" pitchFamily="18" charset="0"/>
                            </a:rPr>
                            <m:t>β</m:t>
                          </m:r>
                        </m:e>
                        <m:sub>
                          <m:r>
                            <a:rPr lang="en-US" i="0">
                              <a:latin typeface="Cambria Math" panose="02040503050406030204" pitchFamily="18" charset="0"/>
                              <a:ea typeface="Times New Roman" panose="02020603050405020304" pitchFamily="18" charset="0"/>
                              <a:cs typeface="Times New Roman" panose="02020603050405020304" pitchFamily="18" charset="0"/>
                            </a:rPr>
                            <m:t>1</m:t>
                          </m:r>
                        </m:sub>
                      </m:sSub>
                      <m:r>
                        <a:rPr lang="en-US" b="1" i="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𝐚</m:t>
                      </m:r>
                      <m:r>
                        <a:rPr lang="en-US" i="0">
                          <a:latin typeface="Cambria Math" panose="02040503050406030204" pitchFamily="18" charset="0"/>
                          <a:ea typeface="Times New Roman" panose="02020603050405020304" pitchFamily="18" charset="0"/>
                          <a:cs typeface="Times New Roman" panose="02020603050405020304" pitchFamily="18" charset="0"/>
                        </a:rPr>
                        <m:t>+</m:t>
                      </m:r>
                      <m:r>
                        <a:rPr lang="en-US" b="1" i="0">
                          <a:latin typeface="Cambria Math" panose="02040503050406030204" pitchFamily="18" charset="0"/>
                          <a:ea typeface="Times New Roman" panose="02020603050405020304" pitchFamily="18" charset="0"/>
                          <a:cs typeface="Times New Roman" panose="02020603050405020304" pitchFamily="18" charset="0"/>
                        </a:rPr>
                        <m:t>𝛆</m:t>
                      </m:r>
                    </m:oMath>
                  </m:oMathPara>
                </a14:m>
                <a:endParaRPr lang="en-US" b="1" dirty="0">
                  <a:latin typeface="Arial" panose="020B0604020202020204" pitchFamily="34" charset="0"/>
                  <a:ea typeface="Cambria Math" panose="02040503050406030204" pitchFamily="18" charset="0"/>
                  <a:cs typeface="Arial" panose="020B0604020202020204"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3709642" y="1347795"/>
                <a:ext cx="1954125" cy="369332"/>
              </a:xfrm>
              <a:prstGeom prst="rect">
                <a:avLst/>
              </a:prstGeom>
              <a:blipFill>
                <a:blip r:embed="rId4"/>
                <a:stretch>
                  <a:fillRect b="-12698"/>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6656594" y="1347795"/>
                <a:ext cx="1623521" cy="384785"/>
              </a:xfrm>
              <a:prstGeom prst="rect">
                <a:avLst/>
              </a:prstGeom>
              <a:solidFill>
                <a:schemeClr val="tx2">
                  <a:lumMod val="10000"/>
                  <a:lumOff val="90000"/>
                </a:schemeClr>
              </a:solidFill>
              <a:ln>
                <a:solidFill>
                  <a:schemeClr val="accent1"/>
                </a:solidFill>
              </a:ln>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b="1" i="1" smtClean="0">
                              <a:solidFill>
                                <a:srgbClr val="FF0000"/>
                              </a:solidFill>
                              <a:latin typeface="Cambria Math" panose="02040503050406030204" pitchFamily="18" charset="0"/>
                              <a:cs typeface="Times New Roman" panose="02020603050405020304" pitchFamily="18" charset="0"/>
                            </a:rPr>
                          </m:ctrlPr>
                        </m:accPr>
                        <m:e>
                          <m:r>
                            <a:rPr lang="en-US" b="1" i="1" smtClean="0">
                              <a:solidFill>
                                <a:srgbClr val="FF0000"/>
                              </a:solidFill>
                              <a:latin typeface="Cambria Math" panose="02040503050406030204" pitchFamily="18" charset="0"/>
                              <a:cs typeface="Times New Roman" panose="02020603050405020304" pitchFamily="18" charset="0"/>
                            </a:rPr>
                            <m:t>𝒚</m:t>
                          </m:r>
                        </m:e>
                      </m:acc>
                      <m:r>
                        <a:rPr lang="en-US" i="1">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ea typeface="Cambria Math" panose="02040503050406030204" pitchFamily="18" charset="0"/>
                            </a:rPr>
                          </m:ctrlPr>
                        </m:sSubPr>
                        <m:e>
                          <m:acc>
                            <m:accPr>
                              <m:chr m:val="̂"/>
                              <m:ctrlPr>
                                <a:rPr lang="en-US" b="0" i="1" smtClean="0">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rPr>
                                <m:t>β</m:t>
                              </m:r>
                            </m:e>
                          </m:acc>
                        </m:e>
                        <m:sub>
                          <m:r>
                            <a:rPr lang="en-US" i="1">
                              <a:latin typeface="Cambria Math" panose="02040503050406030204" pitchFamily="18" charset="0"/>
                              <a:ea typeface="Cambria Math" panose="02040503050406030204" pitchFamily="18" charset="0"/>
                            </a:rPr>
                            <m:t>0</m:t>
                          </m:r>
                        </m:sub>
                      </m:sSub>
                      <m:r>
                        <a:rPr lang="en-US" i="1">
                          <a:latin typeface="Cambria Math" panose="02040503050406030204" pitchFamily="18" charset="0"/>
                          <a:ea typeface="Cambria Math" panose="02040503050406030204" pitchFamily="18" charset="0"/>
                        </a:rPr>
                        <m:t>+</m:t>
                      </m:r>
                      <m:sSub>
                        <m:sSubPr>
                          <m:ctrlPr>
                            <a:rPr lang="en-US" b="1" i="1" smtClean="0">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rPr>
                                <m:t>β</m:t>
                              </m:r>
                            </m:e>
                          </m:acc>
                        </m:e>
                        <m:sub>
                          <m:r>
                            <a:rPr lang="en-US" b="0" i="1" smtClean="0">
                              <a:latin typeface="Cambria Math" panose="02040503050406030204" pitchFamily="18" charset="0"/>
                              <a:ea typeface="Cambria Math" panose="02040503050406030204" pitchFamily="18" charset="0"/>
                            </a:rPr>
                            <m:t>1</m:t>
                          </m:r>
                        </m:sub>
                      </m:sSub>
                      <m:r>
                        <a:rPr lang="en-US" b="1" i="1" smtClean="0">
                          <a:solidFill>
                            <a:srgbClr val="004B8D"/>
                          </a:solidFill>
                          <a:latin typeface="Cambria Math" panose="02040503050406030204" pitchFamily="18" charset="0"/>
                          <a:ea typeface="Cambria Math" panose="02040503050406030204" pitchFamily="18" charset="0"/>
                        </a:rPr>
                        <m:t>𝒂</m:t>
                      </m:r>
                    </m:oMath>
                  </m:oMathPara>
                </a14:m>
                <a:endParaRPr lang="en-US" b="1" i="1" dirty="0">
                  <a:latin typeface="Arial" panose="020B0604020202020204" pitchFamily="34" charset="0"/>
                  <a:ea typeface="Cambria Math" panose="02040503050406030204" pitchFamily="18" charset="0"/>
                  <a:cs typeface="Arial" panose="020B0604020202020204"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6656594" y="1347795"/>
                <a:ext cx="1623521" cy="384785"/>
              </a:xfrm>
              <a:prstGeom prst="rect">
                <a:avLst/>
              </a:prstGeom>
              <a:blipFill>
                <a:blip r:embed="rId5"/>
                <a:stretch>
                  <a:fillRect b="-13846"/>
                </a:stretch>
              </a:blipFill>
              <a:ln>
                <a:solidFill>
                  <a:schemeClr val="accent1"/>
                </a:solidFill>
              </a:ln>
            </p:spPr>
            <p:txBody>
              <a:bodyPr/>
              <a:lstStyle/>
              <a:p>
                <a:r>
                  <a:rPr lang="en-US">
                    <a:noFill/>
                  </a:rPr>
                  <a:t> </a:t>
                </a:r>
              </a:p>
            </p:txBody>
          </p:sp>
        </mc:Fallback>
      </mc:AlternateContent>
      <p:cxnSp>
        <p:nvCxnSpPr>
          <p:cNvPr id="13" name="Straight Arrow Connector 12"/>
          <p:cNvCxnSpPr>
            <a:endCxn id="12" idx="1"/>
          </p:cNvCxnSpPr>
          <p:nvPr/>
        </p:nvCxnSpPr>
        <p:spPr>
          <a:xfrm>
            <a:off x="5663767" y="1524615"/>
            <a:ext cx="992827" cy="155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91548" y="1347795"/>
            <a:ext cx="2483757" cy="369332"/>
          </a:xfrm>
          <a:prstGeom prst="rect">
            <a:avLst/>
          </a:prstGeom>
          <a:noFill/>
        </p:spPr>
        <p:txBody>
          <a:bodyPr wrap="none" rtlCol="0">
            <a:spAutoFit/>
          </a:bodyPr>
          <a:lstStyle/>
          <a:p>
            <a:r>
              <a:rPr lang="en-US" dirty="0"/>
              <a:t>Linear in the parameters</a:t>
            </a:r>
          </a:p>
        </p:txBody>
      </p:sp>
      <mc:AlternateContent xmlns:mc="http://schemas.openxmlformats.org/markup-compatibility/2006" xmlns:a14="http://schemas.microsoft.com/office/drawing/2010/main">
        <mc:Choice Requires="a14">
          <p:sp>
            <p:nvSpPr>
              <p:cNvPr id="15" name="Rectangle 14"/>
              <p:cNvSpPr/>
              <p:nvPr/>
            </p:nvSpPr>
            <p:spPr>
              <a:xfrm>
                <a:off x="791548" y="1772660"/>
                <a:ext cx="8638236" cy="369332"/>
              </a:xfrm>
              <a:prstGeom prst="rect">
                <a:avLst/>
              </a:prstGeom>
            </p:spPr>
            <p:txBody>
              <a:bodyPr wrap="square">
                <a:spAutoFit/>
              </a:bodyPr>
              <a:lstStyle/>
              <a:p>
                <a:r>
                  <a:rPr lang="en-US" dirty="0">
                    <a:cs typeface="Arial" panose="020B0604020202020204" pitchFamily="34" charset="0"/>
                  </a:rPr>
                  <a:t>Random errors (</a:t>
                </a:r>
                <a14:m>
                  <m:oMath xmlns:m="http://schemas.openxmlformats.org/officeDocument/2006/math">
                    <m:r>
                      <a:rPr lang="en-US" i="1">
                        <a:latin typeface="Cambria Math" panose="02040503050406030204" pitchFamily="18" charset="0"/>
                        <a:ea typeface="Times New Roman" panose="02020603050405020304" pitchFamily="18" charset="0"/>
                        <a:cs typeface="Times New Roman" panose="02020603050405020304" pitchFamily="18" charset="0"/>
                      </a:rPr>
                      <m:t>𝜀</m:t>
                    </m:r>
                    <m:r>
                      <a:rPr lang="en-US">
                        <a:latin typeface="Cambria Math" panose="02040503050406030204" pitchFamily="18" charset="0"/>
                        <a:ea typeface="Times New Roman" panose="02020603050405020304" pitchFamily="18" charset="0"/>
                        <a:cs typeface="Times New Roman" panose="02020603050405020304" pitchFamily="18" charset="0"/>
                      </a:rPr>
                      <m:t>)</m:t>
                    </m:r>
                  </m:oMath>
                </a14:m>
                <a:r>
                  <a:rPr lang="en-US" dirty="0">
                    <a:cs typeface="Arial" panose="020B0604020202020204" pitchFamily="34" charset="0"/>
                  </a:rPr>
                  <a:t> are identically and independently distributed Gaussians</a:t>
                </a:r>
              </a:p>
            </p:txBody>
          </p:sp>
        </mc:Choice>
        <mc:Fallback xmlns="">
          <p:sp>
            <p:nvSpPr>
              <p:cNvPr id="15" name="Rectangle 14"/>
              <p:cNvSpPr>
                <a:spLocks noRot="1" noChangeAspect="1" noMove="1" noResize="1" noEditPoints="1" noAdjustHandles="1" noChangeArrowheads="1" noChangeShapeType="1" noTextEdit="1"/>
              </p:cNvSpPr>
              <p:nvPr/>
            </p:nvSpPr>
            <p:spPr>
              <a:xfrm>
                <a:off x="791548" y="1772660"/>
                <a:ext cx="8638236" cy="369332"/>
              </a:xfrm>
              <a:prstGeom prst="rect">
                <a:avLst/>
              </a:prstGeom>
              <a:blipFill>
                <a:blip r:embed="rId6"/>
                <a:stretch>
                  <a:fillRect l="-635"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1827520" y="2324863"/>
                <a:ext cx="1560555" cy="369332"/>
              </a:xfrm>
              <a:prstGeom prst="rect">
                <a:avLst/>
              </a:prstGeom>
              <a:solidFill>
                <a:schemeClr val="tx2">
                  <a:lumMod val="10000"/>
                  <a:lumOff val="90000"/>
                </a:schemeClr>
              </a:solidFill>
              <a:ln>
                <a:solidFill>
                  <a:schemeClr val="accent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FF0000"/>
                          </a:solidFill>
                          <a:latin typeface="Cambria Math" panose="02040503050406030204" pitchFamily="18" charset="0"/>
                        </a:rPr>
                        <m:t>𝒚</m:t>
                      </m:r>
                      <m:r>
                        <a:rPr lang="en-US" i="1" dirty="0">
                          <a:solidFill>
                            <a:srgbClr val="FF0000"/>
                          </a:solidFill>
                          <a:latin typeface="Cambria Math" panose="02040503050406030204" pitchFamily="18" charset="0"/>
                        </a:rPr>
                        <m:t> </m:t>
                      </m:r>
                      <m:r>
                        <a:rPr lang="en-US" i="1">
                          <a:latin typeface="Cambria Math" panose="02040503050406030204" pitchFamily="18" charset="0"/>
                        </a:rPr>
                        <m:t>∼</m:t>
                      </m:r>
                      <m:r>
                        <a:rPr lang="en-US" i="1">
                          <a:latin typeface="Cambria Math" panose="02040503050406030204" pitchFamily="18" charset="0"/>
                        </a:rPr>
                        <m:t>𝑁</m:t>
                      </m:r>
                      <m:d>
                        <m:dPr>
                          <m:ctrlPr>
                            <a:rPr lang="en-US" i="1">
                              <a:latin typeface="Cambria Math" panose="02040503050406030204" pitchFamily="18" charset="0"/>
                            </a:rPr>
                          </m:ctrlPr>
                        </m:dPr>
                        <m:e>
                          <m:r>
                            <a:rPr lang="en-US" i="1">
                              <a:latin typeface="Cambria Math" panose="02040503050406030204" pitchFamily="18" charset="0"/>
                            </a:rPr>
                            <m:t>𝜇</m:t>
                          </m:r>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𝜎</m:t>
                              </m:r>
                            </m:e>
                            <m:sub>
                              <m:r>
                                <a:rPr lang="en-US" i="1">
                                  <a:latin typeface="Cambria Math" panose="02040503050406030204" pitchFamily="18" charset="0"/>
                                </a:rPr>
                                <m:t>𝜀</m:t>
                              </m:r>
                            </m:sub>
                            <m:sup>
                              <m:r>
                                <a:rPr lang="en-US" i="1">
                                  <a:latin typeface="Cambria Math" panose="02040503050406030204" pitchFamily="18" charset="0"/>
                                </a:rPr>
                                <m:t>2</m:t>
                              </m:r>
                            </m:sup>
                          </m:sSubSup>
                        </m:e>
                      </m:d>
                    </m:oMath>
                  </m:oMathPara>
                </a14:m>
                <a:endParaRPr lang="en-US" dirty="0"/>
              </a:p>
            </p:txBody>
          </p:sp>
        </mc:Choice>
        <mc:Fallback xmlns="">
          <p:sp>
            <p:nvSpPr>
              <p:cNvPr id="16" name="TextBox 15"/>
              <p:cNvSpPr txBox="1">
                <a:spLocks noRot="1" noChangeAspect="1" noMove="1" noResize="1" noEditPoints="1" noAdjustHandles="1" noChangeArrowheads="1" noChangeShapeType="1" noTextEdit="1"/>
              </p:cNvSpPr>
              <p:nvPr/>
            </p:nvSpPr>
            <p:spPr>
              <a:xfrm>
                <a:off x="1827520" y="2324863"/>
                <a:ext cx="1560555" cy="369332"/>
              </a:xfrm>
              <a:prstGeom prst="rect">
                <a:avLst/>
              </a:prstGeom>
              <a:blipFill>
                <a:blip r:embed="rId7"/>
                <a:stretch>
                  <a:fillRect b="-4762"/>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2966554" y="3021255"/>
                <a:ext cx="1486176" cy="369332"/>
              </a:xfrm>
              <a:prstGeom prst="rect">
                <a:avLst/>
              </a:prstGeom>
              <a:solidFill>
                <a:schemeClr val="tx2">
                  <a:lumMod val="10000"/>
                  <a:lumOff val="90000"/>
                </a:schemeClr>
              </a:solidFill>
              <a:ln>
                <a:solidFill>
                  <a:schemeClr val="accent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𝜺</m:t>
                      </m:r>
                      <m:r>
                        <a:rPr lang="en-US" b="1" i="1" smtClean="0">
                          <a:latin typeface="Cambria Math" panose="02040503050406030204" pitchFamily="18" charset="0"/>
                        </a:rPr>
                        <m:t>∼</m:t>
                      </m:r>
                      <m:r>
                        <a:rPr lang="en-US" b="0" i="1" smtClean="0">
                          <a:latin typeface="Cambria Math" panose="02040503050406030204" pitchFamily="18" charset="0"/>
                        </a:rPr>
                        <m:t>𝑁</m:t>
                      </m:r>
                      <m:r>
                        <a:rPr lang="en-US" b="0" i="1" smtClean="0">
                          <a:latin typeface="Cambria Math" panose="02040503050406030204" pitchFamily="18" charset="0"/>
                        </a:rPr>
                        <m:t>(0,</m:t>
                      </m:r>
                      <m:sSubSup>
                        <m:sSubSupPr>
                          <m:ctrlPr>
                            <a:rPr lang="en-US" i="1">
                              <a:latin typeface="Cambria Math" panose="02040503050406030204" pitchFamily="18" charset="0"/>
                            </a:rPr>
                          </m:ctrlPr>
                        </m:sSubSupPr>
                        <m:e>
                          <m:r>
                            <a:rPr lang="en-US" i="1">
                              <a:latin typeface="Cambria Math" panose="02040503050406030204" pitchFamily="18" charset="0"/>
                            </a:rPr>
                            <m:t>𝜎</m:t>
                          </m:r>
                        </m:e>
                        <m:sub>
                          <m:r>
                            <a:rPr lang="en-US" i="1">
                              <a:latin typeface="Cambria Math" panose="02040503050406030204" pitchFamily="18" charset="0"/>
                            </a:rPr>
                            <m:t>𝜀</m:t>
                          </m:r>
                        </m:sub>
                        <m:sup>
                          <m:r>
                            <a:rPr lang="en-US" i="1">
                              <a:latin typeface="Cambria Math" panose="02040503050406030204" pitchFamily="18" charset="0"/>
                            </a:rPr>
                            <m:t>2</m:t>
                          </m:r>
                        </m:sup>
                      </m:sSubSup>
                      <m:r>
                        <a:rPr lang="en-US" b="0" i="1" smtClean="0">
                          <a:latin typeface="Cambria Math" panose="02040503050406030204" pitchFamily="18" charset="0"/>
                        </a:rPr>
                        <m:t>)</m:t>
                      </m:r>
                    </m:oMath>
                  </m:oMathPara>
                </a14:m>
                <a:endParaRPr lang="en-US" dirty="0"/>
              </a:p>
            </p:txBody>
          </p:sp>
        </mc:Choice>
        <mc:Fallback xmlns="">
          <p:sp>
            <p:nvSpPr>
              <p:cNvPr id="20" name="TextBox 19"/>
              <p:cNvSpPr txBox="1">
                <a:spLocks noRot="1" noChangeAspect="1" noMove="1" noResize="1" noEditPoints="1" noAdjustHandles="1" noChangeArrowheads="1" noChangeShapeType="1" noTextEdit="1"/>
              </p:cNvSpPr>
              <p:nvPr/>
            </p:nvSpPr>
            <p:spPr>
              <a:xfrm>
                <a:off x="2966554" y="3021255"/>
                <a:ext cx="1486176" cy="369332"/>
              </a:xfrm>
              <a:prstGeom prst="rect">
                <a:avLst/>
              </a:prstGeom>
              <a:blipFill>
                <a:blip r:embed="rId8"/>
                <a:stretch>
                  <a:fillRect b="-11290"/>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1043908" y="3007059"/>
                <a:ext cx="1567224" cy="384785"/>
              </a:xfrm>
              <a:prstGeom prst="rect">
                <a:avLst/>
              </a:prstGeom>
              <a:solidFill>
                <a:schemeClr val="tx2">
                  <a:lumMod val="10000"/>
                  <a:lumOff val="90000"/>
                </a:schemeClr>
              </a:solidFill>
              <a:ln>
                <a:solidFill>
                  <a:schemeClr val="accent1"/>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rPr>
                            <m:t>𝜇</m:t>
                          </m:r>
                          <m:r>
                            <a:rPr lang="en-US" b="0" i="1" smtClean="0">
                              <a:latin typeface="Cambria Math" panose="02040503050406030204" pitchFamily="18" charset="0"/>
                            </a:rPr>
                            <m:t>=</m:t>
                          </m:r>
                          <m:acc>
                            <m:accPr>
                              <m:chr m:val="̂"/>
                              <m:ctrlPr>
                                <a:rPr lang="en-US" b="0" i="1" smtClean="0">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rPr>
                                <m:t>β</m:t>
                              </m:r>
                            </m:e>
                          </m:acc>
                        </m:e>
                        <m:sub>
                          <m:r>
                            <a:rPr lang="en-US" i="1">
                              <a:latin typeface="Cambria Math" panose="02040503050406030204" pitchFamily="18" charset="0"/>
                              <a:ea typeface="Cambria Math" panose="02040503050406030204" pitchFamily="18" charset="0"/>
                            </a:rPr>
                            <m:t>0</m:t>
                          </m:r>
                        </m:sub>
                      </m:sSub>
                      <m:r>
                        <a:rPr lang="en-US" i="1">
                          <a:latin typeface="Cambria Math" panose="02040503050406030204" pitchFamily="18" charset="0"/>
                          <a:ea typeface="Cambria Math" panose="02040503050406030204" pitchFamily="18" charset="0"/>
                        </a:rPr>
                        <m:t>+</m:t>
                      </m:r>
                      <m:sSub>
                        <m:sSubPr>
                          <m:ctrlPr>
                            <a:rPr lang="en-US" b="1" i="1" smtClean="0">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rPr>
                                <m:t>β</m:t>
                              </m:r>
                            </m:e>
                          </m:acc>
                        </m:e>
                        <m:sub>
                          <m:r>
                            <a:rPr lang="en-US" b="0" i="1" smtClean="0">
                              <a:latin typeface="Cambria Math" panose="02040503050406030204" pitchFamily="18" charset="0"/>
                              <a:ea typeface="Cambria Math" panose="02040503050406030204" pitchFamily="18" charset="0"/>
                            </a:rPr>
                            <m:t>1</m:t>
                          </m:r>
                        </m:sub>
                      </m:sSub>
                      <m:r>
                        <a:rPr lang="en-US" b="0" i="1" smtClean="0">
                          <a:solidFill>
                            <a:srgbClr val="004B8D"/>
                          </a:solidFill>
                          <a:latin typeface="Cambria Math" panose="02040503050406030204" pitchFamily="18" charset="0"/>
                          <a:ea typeface="Cambria Math" panose="02040503050406030204" pitchFamily="18" charset="0"/>
                        </a:rPr>
                        <m:t>𝑎</m:t>
                      </m:r>
                    </m:oMath>
                  </m:oMathPara>
                </a14:m>
                <a:endParaRPr lang="en-US" i="1" dirty="0">
                  <a:latin typeface="Arial" panose="020B0604020202020204" pitchFamily="34" charset="0"/>
                  <a:ea typeface="Cambria Math" panose="02040503050406030204" pitchFamily="18" charset="0"/>
                  <a:cs typeface="Arial" panose="020B0604020202020204" pitchFamily="34"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1043908" y="3007059"/>
                <a:ext cx="1567224" cy="384785"/>
              </a:xfrm>
              <a:prstGeom prst="rect">
                <a:avLst/>
              </a:prstGeom>
              <a:blipFill>
                <a:blip r:embed="rId9"/>
                <a:stretch>
                  <a:fillRect b="-13846"/>
                </a:stretch>
              </a:blipFill>
              <a:ln>
                <a:solidFill>
                  <a:schemeClr val="accent1"/>
                </a:solidFill>
              </a:ln>
            </p:spPr>
            <p:txBody>
              <a:bodyPr/>
              <a:lstStyle/>
              <a:p>
                <a:r>
                  <a:rPr lang="en-US">
                    <a:noFill/>
                  </a:rPr>
                  <a:t> </a:t>
                </a:r>
              </a:p>
            </p:txBody>
          </p:sp>
        </mc:Fallback>
      </mc:AlternateContent>
      <p:cxnSp>
        <p:nvCxnSpPr>
          <p:cNvPr id="22" name="Straight Arrow Connector 21"/>
          <p:cNvCxnSpPr>
            <a:stCxn id="21" idx="0"/>
          </p:cNvCxnSpPr>
          <p:nvPr/>
        </p:nvCxnSpPr>
        <p:spPr>
          <a:xfrm flipV="1">
            <a:off x="1827520" y="2640026"/>
            <a:ext cx="981022" cy="3670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0" idx="0"/>
          </p:cNvCxnSpPr>
          <p:nvPr/>
        </p:nvCxnSpPr>
        <p:spPr>
          <a:xfrm flipH="1" flipV="1">
            <a:off x="2966554" y="2669073"/>
            <a:ext cx="743088" cy="3521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5" idx="2"/>
            <a:endCxn id="20" idx="0"/>
          </p:cNvCxnSpPr>
          <p:nvPr/>
        </p:nvCxnSpPr>
        <p:spPr>
          <a:xfrm flipH="1">
            <a:off x="3709642" y="2680685"/>
            <a:ext cx="1115896" cy="3405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2964010" y="3446107"/>
            <a:ext cx="1507770" cy="430887"/>
          </a:xfrm>
          <a:prstGeom prst="rect">
            <a:avLst/>
          </a:prstGeom>
          <a:solidFill>
            <a:schemeClr val="accent2">
              <a:alpha val="38000"/>
            </a:schemeClr>
          </a:solidFill>
        </p:spPr>
        <p:txBody>
          <a:bodyPr wrap="square">
            <a:spAutoFit/>
          </a:bodyPr>
          <a:lstStyle/>
          <a:p>
            <a:pPr algn="ctr"/>
            <a:r>
              <a:rPr lang="en-US" sz="1100" dirty="0"/>
              <a:t>Normality Test of Residuals</a:t>
            </a:r>
          </a:p>
        </p:txBody>
      </p:sp>
      <p:sp>
        <p:nvSpPr>
          <p:cNvPr id="36" name="Rectangle 35"/>
          <p:cNvSpPr/>
          <p:nvPr/>
        </p:nvSpPr>
        <p:spPr>
          <a:xfrm>
            <a:off x="1043908" y="3788445"/>
            <a:ext cx="1567224" cy="430887"/>
          </a:xfrm>
          <a:prstGeom prst="rect">
            <a:avLst/>
          </a:prstGeom>
          <a:solidFill>
            <a:srgbClr val="92D050"/>
          </a:solidFill>
          <a:ln>
            <a:solidFill>
              <a:srgbClr val="00B050"/>
            </a:solidFill>
          </a:ln>
        </p:spPr>
        <p:txBody>
          <a:bodyPr wrap="square">
            <a:spAutoFit/>
          </a:bodyPr>
          <a:lstStyle/>
          <a:p>
            <a:pPr algn="ctr"/>
            <a:r>
              <a:rPr lang="en-US" sz="1100" dirty="0"/>
              <a:t>Durbin-Watson Test for Autocorrelation</a:t>
            </a:r>
          </a:p>
        </p:txBody>
      </p:sp>
      <p:sp>
        <p:nvSpPr>
          <p:cNvPr id="37" name="Rectangle 36"/>
          <p:cNvSpPr/>
          <p:nvPr/>
        </p:nvSpPr>
        <p:spPr>
          <a:xfrm>
            <a:off x="1043908" y="3472572"/>
            <a:ext cx="1567224" cy="261610"/>
          </a:xfrm>
          <a:prstGeom prst="rect">
            <a:avLst/>
          </a:prstGeom>
          <a:solidFill>
            <a:schemeClr val="accent4">
              <a:alpha val="51000"/>
            </a:schemeClr>
          </a:solidFill>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r>
              <a:rPr lang="en-US" sz="1100" dirty="0">
                <a:solidFill>
                  <a:schemeClr val="tx1"/>
                </a:solidFill>
              </a:rPr>
              <a:t>Constant Variance Test</a:t>
            </a:r>
          </a:p>
        </p:txBody>
      </p:sp>
      <p:sp>
        <p:nvSpPr>
          <p:cNvPr id="10" name="Oval 9"/>
          <p:cNvSpPr/>
          <p:nvPr/>
        </p:nvSpPr>
        <p:spPr>
          <a:xfrm>
            <a:off x="9199855" y="38766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Oval 24"/>
          <p:cNvSpPr/>
          <p:nvPr/>
        </p:nvSpPr>
        <p:spPr>
          <a:xfrm>
            <a:off x="9352255" y="40290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 name="Oval 26"/>
          <p:cNvSpPr/>
          <p:nvPr/>
        </p:nvSpPr>
        <p:spPr>
          <a:xfrm>
            <a:off x="9504655" y="40671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8" name="Oval 27"/>
          <p:cNvSpPr/>
          <p:nvPr/>
        </p:nvSpPr>
        <p:spPr>
          <a:xfrm>
            <a:off x="9533230" y="37909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Oval 28"/>
          <p:cNvSpPr/>
          <p:nvPr/>
        </p:nvSpPr>
        <p:spPr>
          <a:xfrm>
            <a:off x="9342730" y="39243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Oval 30"/>
          <p:cNvSpPr/>
          <p:nvPr/>
        </p:nvSpPr>
        <p:spPr>
          <a:xfrm>
            <a:off x="9457030" y="38862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Oval 31"/>
          <p:cNvSpPr/>
          <p:nvPr/>
        </p:nvSpPr>
        <p:spPr>
          <a:xfrm>
            <a:off x="9333205" y="40957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3" name="Oval 32"/>
          <p:cNvSpPr/>
          <p:nvPr/>
        </p:nvSpPr>
        <p:spPr>
          <a:xfrm>
            <a:off x="9276055" y="38004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4" name="Oval 33"/>
          <p:cNvSpPr/>
          <p:nvPr/>
        </p:nvSpPr>
        <p:spPr>
          <a:xfrm>
            <a:off x="9371305" y="38195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8" name="Oval 37"/>
          <p:cNvSpPr/>
          <p:nvPr/>
        </p:nvSpPr>
        <p:spPr>
          <a:xfrm>
            <a:off x="9523705" y="39719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9" name="Oval 38"/>
          <p:cNvSpPr/>
          <p:nvPr/>
        </p:nvSpPr>
        <p:spPr>
          <a:xfrm>
            <a:off x="9580855" y="40100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0" name="Oval 39"/>
          <p:cNvSpPr/>
          <p:nvPr/>
        </p:nvSpPr>
        <p:spPr>
          <a:xfrm>
            <a:off x="9647530" y="39147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1" name="Oval 40"/>
          <p:cNvSpPr/>
          <p:nvPr/>
        </p:nvSpPr>
        <p:spPr>
          <a:xfrm>
            <a:off x="10676230" y="31242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2" name="Oval 41"/>
          <p:cNvSpPr/>
          <p:nvPr/>
        </p:nvSpPr>
        <p:spPr>
          <a:xfrm>
            <a:off x="10819105" y="32385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3" name="Oval 42"/>
          <p:cNvSpPr/>
          <p:nvPr/>
        </p:nvSpPr>
        <p:spPr>
          <a:xfrm>
            <a:off x="11047705" y="31051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4" name="Oval 43"/>
          <p:cNvSpPr/>
          <p:nvPr/>
        </p:nvSpPr>
        <p:spPr>
          <a:xfrm>
            <a:off x="11000080" y="30003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5" name="Oval 44"/>
          <p:cNvSpPr/>
          <p:nvPr/>
        </p:nvSpPr>
        <p:spPr>
          <a:xfrm>
            <a:off x="10809580" y="31337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6" name="Oval 45"/>
          <p:cNvSpPr/>
          <p:nvPr/>
        </p:nvSpPr>
        <p:spPr>
          <a:xfrm>
            <a:off x="10923880" y="30956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7" name="Oval 46"/>
          <p:cNvSpPr/>
          <p:nvPr/>
        </p:nvSpPr>
        <p:spPr>
          <a:xfrm>
            <a:off x="11095330" y="29908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8" name="Oval 47"/>
          <p:cNvSpPr/>
          <p:nvPr/>
        </p:nvSpPr>
        <p:spPr>
          <a:xfrm>
            <a:off x="10742905" y="30099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9" name="Oval 48"/>
          <p:cNvSpPr/>
          <p:nvPr/>
        </p:nvSpPr>
        <p:spPr>
          <a:xfrm>
            <a:off x="10857205" y="29908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0" name="Oval 49"/>
          <p:cNvSpPr/>
          <p:nvPr/>
        </p:nvSpPr>
        <p:spPr>
          <a:xfrm>
            <a:off x="10990555" y="31813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1" name="Oval 50"/>
          <p:cNvSpPr/>
          <p:nvPr/>
        </p:nvSpPr>
        <p:spPr>
          <a:xfrm>
            <a:off x="11047705" y="32194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2" name="Oval 51"/>
          <p:cNvSpPr/>
          <p:nvPr/>
        </p:nvSpPr>
        <p:spPr>
          <a:xfrm>
            <a:off x="11114380" y="31242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3" name="Oval 52"/>
          <p:cNvSpPr/>
          <p:nvPr/>
        </p:nvSpPr>
        <p:spPr>
          <a:xfrm>
            <a:off x="9714205" y="37147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4" name="Oval 53"/>
          <p:cNvSpPr/>
          <p:nvPr/>
        </p:nvSpPr>
        <p:spPr>
          <a:xfrm>
            <a:off x="9847555" y="37623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5" name="Oval 54"/>
          <p:cNvSpPr/>
          <p:nvPr/>
        </p:nvSpPr>
        <p:spPr>
          <a:xfrm>
            <a:off x="10590505" y="32194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6" name="Oval 55"/>
          <p:cNvSpPr/>
          <p:nvPr/>
        </p:nvSpPr>
        <p:spPr>
          <a:xfrm>
            <a:off x="10723855" y="32670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7" name="Oval 56"/>
          <p:cNvSpPr/>
          <p:nvPr/>
        </p:nvSpPr>
        <p:spPr>
          <a:xfrm>
            <a:off x="6828130" y="33242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8" name="Oval 57"/>
          <p:cNvSpPr/>
          <p:nvPr/>
        </p:nvSpPr>
        <p:spPr>
          <a:xfrm>
            <a:off x="6971005" y="34385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9" name="Oval 58"/>
          <p:cNvSpPr/>
          <p:nvPr/>
        </p:nvSpPr>
        <p:spPr>
          <a:xfrm>
            <a:off x="7199605" y="33051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0" name="Oval 59"/>
          <p:cNvSpPr/>
          <p:nvPr/>
        </p:nvSpPr>
        <p:spPr>
          <a:xfrm>
            <a:off x="7151980" y="32004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1" name="Oval 60"/>
          <p:cNvSpPr/>
          <p:nvPr/>
        </p:nvSpPr>
        <p:spPr>
          <a:xfrm>
            <a:off x="6961480" y="33337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2" name="Oval 61"/>
          <p:cNvSpPr/>
          <p:nvPr/>
        </p:nvSpPr>
        <p:spPr>
          <a:xfrm>
            <a:off x="7075780" y="32956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3" name="Oval 62"/>
          <p:cNvSpPr/>
          <p:nvPr/>
        </p:nvSpPr>
        <p:spPr>
          <a:xfrm>
            <a:off x="7247230" y="31908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4" name="Oval 63"/>
          <p:cNvSpPr/>
          <p:nvPr/>
        </p:nvSpPr>
        <p:spPr>
          <a:xfrm>
            <a:off x="6894805" y="32099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5" name="Oval 64"/>
          <p:cNvSpPr/>
          <p:nvPr/>
        </p:nvSpPr>
        <p:spPr>
          <a:xfrm>
            <a:off x="7009105" y="31908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6" name="Oval 65"/>
          <p:cNvSpPr/>
          <p:nvPr/>
        </p:nvSpPr>
        <p:spPr>
          <a:xfrm>
            <a:off x="7142455" y="33813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7" name="Oval 66"/>
          <p:cNvSpPr/>
          <p:nvPr/>
        </p:nvSpPr>
        <p:spPr>
          <a:xfrm>
            <a:off x="7199605" y="34194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8" name="Oval 67"/>
          <p:cNvSpPr/>
          <p:nvPr/>
        </p:nvSpPr>
        <p:spPr>
          <a:xfrm>
            <a:off x="7266280" y="33242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9" name="Oval 68"/>
          <p:cNvSpPr/>
          <p:nvPr/>
        </p:nvSpPr>
        <p:spPr>
          <a:xfrm>
            <a:off x="6742405" y="34194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0" name="Oval 69"/>
          <p:cNvSpPr/>
          <p:nvPr/>
        </p:nvSpPr>
        <p:spPr>
          <a:xfrm>
            <a:off x="6875755" y="34671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1" name="Oval 70"/>
          <p:cNvSpPr/>
          <p:nvPr/>
        </p:nvSpPr>
        <p:spPr>
          <a:xfrm>
            <a:off x="7237705" y="34480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72" name="Oval 71"/>
          <p:cNvSpPr/>
          <p:nvPr/>
        </p:nvSpPr>
        <p:spPr>
          <a:xfrm>
            <a:off x="7380580" y="35623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73" name="Oval 72"/>
          <p:cNvSpPr/>
          <p:nvPr/>
        </p:nvSpPr>
        <p:spPr>
          <a:xfrm>
            <a:off x="7609180" y="34290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74" name="Oval 73"/>
          <p:cNvSpPr/>
          <p:nvPr/>
        </p:nvSpPr>
        <p:spPr>
          <a:xfrm>
            <a:off x="7561555" y="33242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75" name="Oval 74"/>
          <p:cNvSpPr/>
          <p:nvPr/>
        </p:nvSpPr>
        <p:spPr>
          <a:xfrm>
            <a:off x="7371055" y="34575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76" name="Oval 75"/>
          <p:cNvSpPr/>
          <p:nvPr/>
        </p:nvSpPr>
        <p:spPr>
          <a:xfrm>
            <a:off x="7485355" y="34194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77" name="Oval 76"/>
          <p:cNvSpPr/>
          <p:nvPr/>
        </p:nvSpPr>
        <p:spPr>
          <a:xfrm>
            <a:off x="7656805" y="33147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78" name="Oval 77"/>
          <p:cNvSpPr/>
          <p:nvPr/>
        </p:nvSpPr>
        <p:spPr>
          <a:xfrm>
            <a:off x="7304380" y="33337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79" name="Oval 78"/>
          <p:cNvSpPr/>
          <p:nvPr/>
        </p:nvSpPr>
        <p:spPr>
          <a:xfrm>
            <a:off x="7418680" y="33147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80" name="Oval 79"/>
          <p:cNvSpPr/>
          <p:nvPr/>
        </p:nvSpPr>
        <p:spPr>
          <a:xfrm>
            <a:off x="7552030" y="35052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81" name="Oval 80"/>
          <p:cNvSpPr/>
          <p:nvPr/>
        </p:nvSpPr>
        <p:spPr>
          <a:xfrm>
            <a:off x="7609180" y="35433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82" name="Oval 81"/>
          <p:cNvSpPr/>
          <p:nvPr/>
        </p:nvSpPr>
        <p:spPr>
          <a:xfrm>
            <a:off x="7675855" y="34480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83" name="Oval 82"/>
          <p:cNvSpPr/>
          <p:nvPr/>
        </p:nvSpPr>
        <p:spPr>
          <a:xfrm>
            <a:off x="7151980" y="35433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84" name="Oval 83"/>
          <p:cNvSpPr/>
          <p:nvPr/>
        </p:nvSpPr>
        <p:spPr>
          <a:xfrm>
            <a:off x="7285330" y="35909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85" name="Oval 84"/>
          <p:cNvSpPr/>
          <p:nvPr/>
        </p:nvSpPr>
        <p:spPr>
          <a:xfrm>
            <a:off x="7723480" y="35814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6" name="Oval 85"/>
          <p:cNvSpPr/>
          <p:nvPr/>
        </p:nvSpPr>
        <p:spPr>
          <a:xfrm>
            <a:off x="7599655" y="33147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7" name="Oval 86"/>
          <p:cNvSpPr/>
          <p:nvPr/>
        </p:nvSpPr>
        <p:spPr>
          <a:xfrm>
            <a:off x="8094955" y="35623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8" name="Oval 87"/>
          <p:cNvSpPr/>
          <p:nvPr/>
        </p:nvSpPr>
        <p:spPr>
          <a:xfrm>
            <a:off x="8047330" y="34575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9" name="Oval 88"/>
          <p:cNvSpPr/>
          <p:nvPr/>
        </p:nvSpPr>
        <p:spPr>
          <a:xfrm>
            <a:off x="7856830" y="35909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0" name="Oval 89"/>
          <p:cNvSpPr/>
          <p:nvPr/>
        </p:nvSpPr>
        <p:spPr>
          <a:xfrm>
            <a:off x="7971130" y="35528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1" name="Oval 90"/>
          <p:cNvSpPr/>
          <p:nvPr/>
        </p:nvSpPr>
        <p:spPr>
          <a:xfrm>
            <a:off x="8142580" y="34480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2" name="Oval 91"/>
          <p:cNvSpPr/>
          <p:nvPr/>
        </p:nvSpPr>
        <p:spPr>
          <a:xfrm>
            <a:off x="7790155" y="34671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3" name="Oval 92"/>
          <p:cNvSpPr/>
          <p:nvPr/>
        </p:nvSpPr>
        <p:spPr>
          <a:xfrm>
            <a:off x="7904455" y="34480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4" name="Oval 93"/>
          <p:cNvSpPr/>
          <p:nvPr/>
        </p:nvSpPr>
        <p:spPr>
          <a:xfrm>
            <a:off x="7771105" y="32575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5" name="Oval 94"/>
          <p:cNvSpPr/>
          <p:nvPr/>
        </p:nvSpPr>
        <p:spPr>
          <a:xfrm>
            <a:off x="7828255" y="32956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6" name="Oval 95"/>
          <p:cNvSpPr/>
          <p:nvPr/>
        </p:nvSpPr>
        <p:spPr>
          <a:xfrm>
            <a:off x="8161630" y="35814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7" name="Oval 96"/>
          <p:cNvSpPr/>
          <p:nvPr/>
        </p:nvSpPr>
        <p:spPr>
          <a:xfrm>
            <a:off x="7371055" y="32956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8" name="Oval 97"/>
          <p:cNvSpPr/>
          <p:nvPr/>
        </p:nvSpPr>
        <p:spPr>
          <a:xfrm>
            <a:off x="7504405" y="33432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9" name="Oval 98"/>
          <p:cNvSpPr/>
          <p:nvPr/>
        </p:nvSpPr>
        <p:spPr>
          <a:xfrm>
            <a:off x="6790030" y="37433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0" name="Oval 99"/>
          <p:cNvSpPr/>
          <p:nvPr/>
        </p:nvSpPr>
        <p:spPr>
          <a:xfrm>
            <a:off x="6932905" y="38576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1" name="Oval 100"/>
          <p:cNvSpPr/>
          <p:nvPr/>
        </p:nvSpPr>
        <p:spPr>
          <a:xfrm>
            <a:off x="7161505" y="37242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2" name="Oval 101"/>
          <p:cNvSpPr/>
          <p:nvPr/>
        </p:nvSpPr>
        <p:spPr>
          <a:xfrm>
            <a:off x="7113880" y="36195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3" name="Oval 102"/>
          <p:cNvSpPr/>
          <p:nvPr/>
        </p:nvSpPr>
        <p:spPr>
          <a:xfrm>
            <a:off x="6923380" y="37528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4" name="Oval 103"/>
          <p:cNvSpPr/>
          <p:nvPr/>
        </p:nvSpPr>
        <p:spPr>
          <a:xfrm>
            <a:off x="7037680" y="37147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5" name="Oval 104"/>
          <p:cNvSpPr/>
          <p:nvPr/>
        </p:nvSpPr>
        <p:spPr>
          <a:xfrm>
            <a:off x="7209130" y="36099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6" name="Oval 105"/>
          <p:cNvSpPr/>
          <p:nvPr/>
        </p:nvSpPr>
        <p:spPr>
          <a:xfrm>
            <a:off x="6856705" y="36290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7" name="Oval 106"/>
          <p:cNvSpPr/>
          <p:nvPr/>
        </p:nvSpPr>
        <p:spPr>
          <a:xfrm>
            <a:off x="6971005" y="36099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8" name="Oval 107"/>
          <p:cNvSpPr/>
          <p:nvPr/>
        </p:nvSpPr>
        <p:spPr>
          <a:xfrm>
            <a:off x="7104355" y="38004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9" name="Oval 108"/>
          <p:cNvSpPr/>
          <p:nvPr/>
        </p:nvSpPr>
        <p:spPr>
          <a:xfrm>
            <a:off x="7161505" y="38385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0" name="Oval 109"/>
          <p:cNvSpPr/>
          <p:nvPr/>
        </p:nvSpPr>
        <p:spPr>
          <a:xfrm>
            <a:off x="6961480" y="33623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1" name="Oval 110"/>
          <p:cNvSpPr/>
          <p:nvPr/>
        </p:nvSpPr>
        <p:spPr>
          <a:xfrm>
            <a:off x="6704305" y="38385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2" name="Oval 111"/>
          <p:cNvSpPr/>
          <p:nvPr/>
        </p:nvSpPr>
        <p:spPr>
          <a:xfrm>
            <a:off x="6837655" y="38862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3" name="Oval 112"/>
          <p:cNvSpPr/>
          <p:nvPr/>
        </p:nvSpPr>
        <p:spPr>
          <a:xfrm>
            <a:off x="7199605" y="38671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14" name="Oval 113"/>
          <p:cNvSpPr/>
          <p:nvPr/>
        </p:nvSpPr>
        <p:spPr>
          <a:xfrm>
            <a:off x="7075780" y="36004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15" name="Oval 114"/>
          <p:cNvSpPr/>
          <p:nvPr/>
        </p:nvSpPr>
        <p:spPr>
          <a:xfrm>
            <a:off x="7304380" y="34671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16" name="Oval 115"/>
          <p:cNvSpPr/>
          <p:nvPr/>
        </p:nvSpPr>
        <p:spPr>
          <a:xfrm>
            <a:off x="7256755" y="33623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17" name="Oval 116"/>
          <p:cNvSpPr/>
          <p:nvPr/>
        </p:nvSpPr>
        <p:spPr>
          <a:xfrm>
            <a:off x="7066255" y="34956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18" name="Oval 117"/>
          <p:cNvSpPr/>
          <p:nvPr/>
        </p:nvSpPr>
        <p:spPr>
          <a:xfrm>
            <a:off x="7180555" y="34575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19" name="Oval 118"/>
          <p:cNvSpPr/>
          <p:nvPr/>
        </p:nvSpPr>
        <p:spPr>
          <a:xfrm>
            <a:off x="7352005" y="33528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20" name="Oval 119"/>
          <p:cNvSpPr/>
          <p:nvPr/>
        </p:nvSpPr>
        <p:spPr>
          <a:xfrm>
            <a:off x="6999580" y="33718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21" name="Oval 120"/>
          <p:cNvSpPr/>
          <p:nvPr/>
        </p:nvSpPr>
        <p:spPr>
          <a:xfrm>
            <a:off x="7113880" y="33528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22" name="Oval 121"/>
          <p:cNvSpPr/>
          <p:nvPr/>
        </p:nvSpPr>
        <p:spPr>
          <a:xfrm>
            <a:off x="7247230" y="35433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23" name="Oval 122"/>
          <p:cNvSpPr/>
          <p:nvPr/>
        </p:nvSpPr>
        <p:spPr>
          <a:xfrm>
            <a:off x="7304380" y="35814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24" name="Oval 123"/>
          <p:cNvSpPr/>
          <p:nvPr/>
        </p:nvSpPr>
        <p:spPr>
          <a:xfrm>
            <a:off x="7371055" y="34861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25" name="Oval 124"/>
          <p:cNvSpPr/>
          <p:nvPr/>
        </p:nvSpPr>
        <p:spPr>
          <a:xfrm>
            <a:off x="7113880" y="39624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26" name="Oval 125"/>
          <p:cNvSpPr/>
          <p:nvPr/>
        </p:nvSpPr>
        <p:spPr>
          <a:xfrm>
            <a:off x="6980530" y="36290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27" name="Oval 126"/>
          <p:cNvSpPr/>
          <p:nvPr/>
        </p:nvSpPr>
        <p:spPr>
          <a:xfrm>
            <a:off x="7418680" y="36195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8" name="Oval 127"/>
          <p:cNvSpPr/>
          <p:nvPr/>
        </p:nvSpPr>
        <p:spPr>
          <a:xfrm>
            <a:off x="7561555" y="37338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9" name="Oval 128"/>
          <p:cNvSpPr/>
          <p:nvPr/>
        </p:nvSpPr>
        <p:spPr>
          <a:xfrm>
            <a:off x="7790155" y="36004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0" name="Oval 129"/>
          <p:cNvSpPr/>
          <p:nvPr/>
        </p:nvSpPr>
        <p:spPr>
          <a:xfrm>
            <a:off x="7742530" y="34956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1" name="Oval 130"/>
          <p:cNvSpPr/>
          <p:nvPr/>
        </p:nvSpPr>
        <p:spPr>
          <a:xfrm>
            <a:off x="7552030" y="36290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2" name="Oval 131"/>
          <p:cNvSpPr/>
          <p:nvPr/>
        </p:nvSpPr>
        <p:spPr>
          <a:xfrm>
            <a:off x="7666330" y="35909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3" name="Oval 132"/>
          <p:cNvSpPr/>
          <p:nvPr/>
        </p:nvSpPr>
        <p:spPr>
          <a:xfrm>
            <a:off x="7837780" y="34861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4" name="Oval 133"/>
          <p:cNvSpPr/>
          <p:nvPr/>
        </p:nvSpPr>
        <p:spPr>
          <a:xfrm>
            <a:off x="7485355" y="35052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5" name="Oval 134"/>
          <p:cNvSpPr/>
          <p:nvPr/>
        </p:nvSpPr>
        <p:spPr>
          <a:xfrm>
            <a:off x="7599655" y="34861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6" name="Oval 135"/>
          <p:cNvSpPr/>
          <p:nvPr/>
        </p:nvSpPr>
        <p:spPr>
          <a:xfrm>
            <a:off x="7733005" y="36766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7" name="Oval 136"/>
          <p:cNvSpPr/>
          <p:nvPr/>
        </p:nvSpPr>
        <p:spPr>
          <a:xfrm>
            <a:off x="7790155" y="37147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8" name="Oval 137"/>
          <p:cNvSpPr/>
          <p:nvPr/>
        </p:nvSpPr>
        <p:spPr>
          <a:xfrm>
            <a:off x="7856830" y="36195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9" name="Oval 138"/>
          <p:cNvSpPr/>
          <p:nvPr/>
        </p:nvSpPr>
        <p:spPr>
          <a:xfrm>
            <a:off x="7332955" y="37147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0" name="Oval 139"/>
          <p:cNvSpPr/>
          <p:nvPr/>
        </p:nvSpPr>
        <p:spPr>
          <a:xfrm>
            <a:off x="7466305" y="37623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1" name="Oval 140"/>
          <p:cNvSpPr/>
          <p:nvPr/>
        </p:nvSpPr>
        <p:spPr>
          <a:xfrm>
            <a:off x="7418680" y="49720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2" name="Oval 141"/>
          <p:cNvSpPr/>
          <p:nvPr/>
        </p:nvSpPr>
        <p:spPr>
          <a:xfrm>
            <a:off x="7561555" y="50863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3" name="Oval 142"/>
          <p:cNvSpPr/>
          <p:nvPr/>
        </p:nvSpPr>
        <p:spPr>
          <a:xfrm>
            <a:off x="7790155" y="49530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4" name="Oval 143"/>
          <p:cNvSpPr/>
          <p:nvPr/>
        </p:nvSpPr>
        <p:spPr>
          <a:xfrm>
            <a:off x="7742530" y="48482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5" name="Oval 144"/>
          <p:cNvSpPr/>
          <p:nvPr/>
        </p:nvSpPr>
        <p:spPr>
          <a:xfrm>
            <a:off x="7552030" y="49815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6" name="Oval 145"/>
          <p:cNvSpPr/>
          <p:nvPr/>
        </p:nvSpPr>
        <p:spPr>
          <a:xfrm>
            <a:off x="7666330" y="49434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7" name="Oval 146"/>
          <p:cNvSpPr/>
          <p:nvPr/>
        </p:nvSpPr>
        <p:spPr>
          <a:xfrm>
            <a:off x="7837780" y="48387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8" name="Oval 147"/>
          <p:cNvSpPr/>
          <p:nvPr/>
        </p:nvSpPr>
        <p:spPr>
          <a:xfrm>
            <a:off x="7485355" y="48577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9" name="Oval 148"/>
          <p:cNvSpPr/>
          <p:nvPr/>
        </p:nvSpPr>
        <p:spPr>
          <a:xfrm>
            <a:off x="7599655" y="48387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0" name="Oval 149"/>
          <p:cNvSpPr/>
          <p:nvPr/>
        </p:nvSpPr>
        <p:spPr>
          <a:xfrm>
            <a:off x="7733005" y="50292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1" name="Oval 150"/>
          <p:cNvSpPr/>
          <p:nvPr/>
        </p:nvSpPr>
        <p:spPr>
          <a:xfrm>
            <a:off x="7790155" y="50673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2" name="Oval 151"/>
          <p:cNvSpPr/>
          <p:nvPr/>
        </p:nvSpPr>
        <p:spPr>
          <a:xfrm>
            <a:off x="7856830" y="49720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3" name="Oval 152"/>
          <p:cNvSpPr/>
          <p:nvPr/>
        </p:nvSpPr>
        <p:spPr>
          <a:xfrm>
            <a:off x="7332955" y="50673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4" name="Oval 153"/>
          <p:cNvSpPr/>
          <p:nvPr/>
        </p:nvSpPr>
        <p:spPr>
          <a:xfrm>
            <a:off x="7466305" y="51149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5" name="Oval 154"/>
          <p:cNvSpPr/>
          <p:nvPr/>
        </p:nvSpPr>
        <p:spPr>
          <a:xfrm>
            <a:off x="7828255" y="50958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56" name="Oval 155"/>
          <p:cNvSpPr/>
          <p:nvPr/>
        </p:nvSpPr>
        <p:spPr>
          <a:xfrm>
            <a:off x="7971130" y="52101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57" name="Oval 156"/>
          <p:cNvSpPr/>
          <p:nvPr/>
        </p:nvSpPr>
        <p:spPr>
          <a:xfrm>
            <a:off x="8094955" y="47339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59" name="Oval 158"/>
          <p:cNvSpPr/>
          <p:nvPr/>
        </p:nvSpPr>
        <p:spPr>
          <a:xfrm>
            <a:off x="7961605" y="51054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60" name="Oval 159"/>
          <p:cNvSpPr/>
          <p:nvPr/>
        </p:nvSpPr>
        <p:spPr>
          <a:xfrm>
            <a:off x="7971130" y="47244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62" name="Oval 161"/>
          <p:cNvSpPr/>
          <p:nvPr/>
        </p:nvSpPr>
        <p:spPr>
          <a:xfrm>
            <a:off x="7894930" y="49815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63" name="Oval 162"/>
          <p:cNvSpPr/>
          <p:nvPr/>
        </p:nvSpPr>
        <p:spPr>
          <a:xfrm>
            <a:off x="8009230" y="49625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64" name="Oval 163"/>
          <p:cNvSpPr/>
          <p:nvPr/>
        </p:nvSpPr>
        <p:spPr>
          <a:xfrm>
            <a:off x="8037805" y="48101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65" name="Oval 164"/>
          <p:cNvSpPr/>
          <p:nvPr/>
        </p:nvSpPr>
        <p:spPr>
          <a:xfrm>
            <a:off x="8094955" y="48482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66" name="Oval 165"/>
          <p:cNvSpPr/>
          <p:nvPr/>
        </p:nvSpPr>
        <p:spPr>
          <a:xfrm>
            <a:off x="8161630" y="47529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67" name="Oval 166"/>
          <p:cNvSpPr/>
          <p:nvPr/>
        </p:nvSpPr>
        <p:spPr>
          <a:xfrm>
            <a:off x="7742530" y="51911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68" name="Oval 167"/>
          <p:cNvSpPr/>
          <p:nvPr/>
        </p:nvSpPr>
        <p:spPr>
          <a:xfrm>
            <a:off x="7875880" y="52387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69" name="Oval 168"/>
          <p:cNvSpPr/>
          <p:nvPr/>
        </p:nvSpPr>
        <p:spPr>
          <a:xfrm>
            <a:off x="8209255" y="48863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0" name="Oval 169"/>
          <p:cNvSpPr/>
          <p:nvPr/>
        </p:nvSpPr>
        <p:spPr>
          <a:xfrm>
            <a:off x="8352130" y="50006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1" name="Oval 170"/>
          <p:cNvSpPr/>
          <p:nvPr/>
        </p:nvSpPr>
        <p:spPr>
          <a:xfrm>
            <a:off x="8580730" y="48672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2" name="Oval 171"/>
          <p:cNvSpPr/>
          <p:nvPr/>
        </p:nvSpPr>
        <p:spPr>
          <a:xfrm>
            <a:off x="8533105" y="47625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3" name="Oval 172"/>
          <p:cNvSpPr/>
          <p:nvPr/>
        </p:nvSpPr>
        <p:spPr>
          <a:xfrm>
            <a:off x="8342605" y="48958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4" name="Oval 173"/>
          <p:cNvSpPr/>
          <p:nvPr/>
        </p:nvSpPr>
        <p:spPr>
          <a:xfrm>
            <a:off x="8456905" y="48577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5" name="Oval 174"/>
          <p:cNvSpPr/>
          <p:nvPr/>
        </p:nvSpPr>
        <p:spPr>
          <a:xfrm>
            <a:off x="8628355" y="47529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6" name="Oval 175"/>
          <p:cNvSpPr/>
          <p:nvPr/>
        </p:nvSpPr>
        <p:spPr>
          <a:xfrm>
            <a:off x="8275930" y="47720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7" name="Oval 176"/>
          <p:cNvSpPr/>
          <p:nvPr/>
        </p:nvSpPr>
        <p:spPr>
          <a:xfrm>
            <a:off x="8390230" y="47529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8" name="Oval 177"/>
          <p:cNvSpPr/>
          <p:nvPr/>
        </p:nvSpPr>
        <p:spPr>
          <a:xfrm>
            <a:off x="8523580" y="49434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9" name="Oval 178"/>
          <p:cNvSpPr/>
          <p:nvPr/>
        </p:nvSpPr>
        <p:spPr>
          <a:xfrm>
            <a:off x="8580730" y="49815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0" name="Oval 179"/>
          <p:cNvSpPr/>
          <p:nvPr/>
        </p:nvSpPr>
        <p:spPr>
          <a:xfrm>
            <a:off x="8647405" y="48863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1" name="Oval 180"/>
          <p:cNvSpPr/>
          <p:nvPr/>
        </p:nvSpPr>
        <p:spPr>
          <a:xfrm>
            <a:off x="8123530" y="49815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2" name="Oval 181"/>
          <p:cNvSpPr/>
          <p:nvPr/>
        </p:nvSpPr>
        <p:spPr>
          <a:xfrm>
            <a:off x="8256880" y="50292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3" name="Oval 182"/>
          <p:cNvSpPr/>
          <p:nvPr/>
        </p:nvSpPr>
        <p:spPr>
          <a:xfrm>
            <a:off x="7199605" y="52006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84" name="Oval 183"/>
          <p:cNvSpPr/>
          <p:nvPr/>
        </p:nvSpPr>
        <p:spPr>
          <a:xfrm>
            <a:off x="7151980" y="50958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85" name="Oval 184"/>
          <p:cNvSpPr/>
          <p:nvPr/>
        </p:nvSpPr>
        <p:spPr>
          <a:xfrm>
            <a:off x="7075780" y="51911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86" name="Oval 185"/>
          <p:cNvSpPr/>
          <p:nvPr/>
        </p:nvSpPr>
        <p:spPr>
          <a:xfrm>
            <a:off x="7247230" y="50863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87" name="Oval 186"/>
          <p:cNvSpPr/>
          <p:nvPr/>
        </p:nvSpPr>
        <p:spPr>
          <a:xfrm>
            <a:off x="7142455" y="52768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88" name="Oval 187"/>
          <p:cNvSpPr/>
          <p:nvPr/>
        </p:nvSpPr>
        <p:spPr>
          <a:xfrm>
            <a:off x="7266280" y="52197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89" name="Oval 188"/>
          <p:cNvSpPr/>
          <p:nvPr/>
        </p:nvSpPr>
        <p:spPr>
          <a:xfrm>
            <a:off x="7637755" y="52292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0" name="Oval 189"/>
          <p:cNvSpPr/>
          <p:nvPr/>
        </p:nvSpPr>
        <p:spPr>
          <a:xfrm>
            <a:off x="7733005" y="52197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1" name="Oval 190"/>
          <p:cNvSpPr/>
          <p:nvPr/>
        </p:nvSpPr>
        <p:spPr>
          <a:xfrm>
            <a:off x="7380580" y="52387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2" name="Oval 191"/>
          <p:cNvSpPr/>
          <p:nvPr/>
        </p:nvSpPr>
        <p:spPr>
          <a:xfrm>
            <a:off x="7494880" y="52197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3" name="Oval 192"/>
          <p:cNvSpPr/>
          <p:nvPr/>
        </p:nvSpPr>
        <p:spPr>
          <a:xfrm>
            <a:off x="7056730" y="53911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4" name="Oval 193"/>
          <p:cNvSpPr/>
          <p:nvPr/>
        </p:nvSpPr>
        <p:spPr>
          <a:xfrm>
            <a:off x="7199605" y="55054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5" name="Oval 194"/>
          <p:cNvSpPr/>
          <p:nvPr/>
        </p:nvSpPr>
        <p:spPr>
          <a:xfrm>
            <a:off x="7428205" y="53721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6" name="Oval 195"/>
          <p:cNvSpPr/>
          <p:nvPr/>
        </p:nvSpPr>
        <p:spPr>
          <a:xfrm>
            <a:off x="7380580" y="52673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7" name="Oval 196"/>
          <p:cNvSpPr/>
          <p:nvPr/>
        </p:nvSpPr>
        <p:spPr>
          <a:xfrm>
            <a:off x="7190080" y="54006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8" name="Oval 197"/>
          <p:cNvSpPr/>
          <p:nvPr/>
        </p:nvSpPr>
        <p:spPr>
          <a:xfrm>
            <a:off x="7304380" y="53625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9" name="Oval 198"/>
          <p:cNvSpPr/>
          <p:nvPr/>
        </p:nvSpPr>
        <p:spPr>
          <a:xfrm>
            <a:off x="7475830" y="52578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0" name="Oval 199"/>
          <p:cNvSpPr/>
          <p:nvPr/>
        </p:nvSpPr>
        <p:spPr>
          <a:xfrm>
            <a:off x="7123405" y="52768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1" name="Oval 200"/>
          <p:cNvSpPr/>
          <p:nvPr/>
        </p:nvSpPr>
        <p:spPr>
          <a:xfrm>
            <a:off x="7237705" y="52578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2" name="Oval 201"/>
          <p:cNvSpPr/>
          <p:nvPr/>
        </p:nvSpPr>
        <p:spPr>
          <a:xfrm>
            <a:off x="7371055" y="54483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3" name="Oval 202"/>
          <p:cNvSpPr/>
          <p:nvPr/>
        </p:nvSpPr>
        <p:spPr>
          <a:xfrm>
            <a:off x="7428205" y="54864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4" name="Oval 203"/>
          <p:cNvSpPr/>
          <p:nvPr/>
        </p:nvSpPr>
        <p:spPr>
          <a:xfrm>
            <a:off x="7494880" y="53911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5" name="Oval 204"/>
          <p:cNvSpPr/>
          <p:nvPr/>
        </p:nvSpPr>
        <p:spPr>
          <a:xfrm>
            <a:off x="6971005" y="54864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6" name="Oval 205"/>
          <p:cNvSpPr/>
          <p:nvPr/>
        </p:nvSpPr>
        <p:spPr>
          <a:xfrm>
            <a:off x="7104355" y="55340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7" name="Oval 206"/>
          <p:cNvSpPr/>
          <p:nvPr/>
        </p:nvSpPr>
        <p:spPr>
          <a:xfrm>
            <a:off x="6809080" y="56959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8" name="Oval 207"/>
          <p:cNvSpPr/>
          <p:nvPr/>
        </p:nvSpPr>
        <p:spPr>
          <a:xfrm>
            <a:off x="6951955" y="58102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9" name="Oval 208"/>
          <p:cNvSpPr/>
          <p:nvPr/>
        </p:nvSpPr>
        <p:spPr>
          <a:xfrm>
            <a:off x="7180555" y="56769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0" name="Oval 209"/>
          <p:cNvSpPr/>
          <p:nvPr/>
        </p:nvSpPr>
        <p:spPr>
          <a:xfrm>
            <a:off x="7132930" y="55721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1" name="Oval 210"/>
          <p:cNvSpPr/>
          <p:nvPr/>
        </p:nvSpPr>
        <p:spPr>
          <a:xfrm>
            <a:off x="6942430" y="57054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2" name="Oval 211"/>
          <p:cNvSpPr/>
          <p:nvPr/>
        </p:nvSpPr>
        <p:spPr>
          <a:xfrm>
            <a:off x="7056730" y="56673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3" name="Oval 212"/>
          <p:cNvSpPr/>
          <p:nvPr/>
        </p:nvSpPr>
        <p:spPr>
          <a:xfrm>
            <a:off x="7228180" y="55626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4" name="Oval 213"/>
          <p:cNvSpPr/>
          <p:nvPr/>
        </p:nvSpPr>
        <p:spPr>
          <a:xfrm>
            <a:off x="6875755" y="55816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5" name="Oval 214"/>
          <p:cNvSpPr/>
          <p:nvPr/>
        </p:nvSpPr>
        <p:spPr>
          <a:xfrm>
            <a:off x="6990055" y="55626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6" name="Oval 215"/>
          <p:cNvSpPr/>
          <p:nvPr/>
        </p:nvSpPr>
        <p:spPr>
          <a:xfrm>
            <a:off x="7123405" y="57531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7" name="Oval 216"/>
          <p:cNvSpPr/>
          <p:nvPr/>
        </p:nvSpPr>
        <p:spPr>
          <a:xfrm>
            <a:off x="7180555" y="57912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8" name="Oval 217"/>
          <p:cNvSpPr/>
          <p:nvPr/>
        </p:nvSpPr>
        <p:spPr>
          <a:xfrm>
            <a:off x="7247230" y="56959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9" name="Oval 218"/>
          <p:cNvSpPr/>
          <p:nvPr/>
        </p:nvSpPr>
        <p:spPr>
          <a:xfrm>
            <a:off x="6723355" y="57912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0" name="Oval 219"/>
          <p:cNvSpPr/>
          <p:nvPr/>
        </p:nvSpPr>
        <p:spPr>
          <a:xfrm>
            <a:off x="6856705" y="58388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1" name="Oval 220"/>
          <p:cNvSpPr/>
          <p:nvPr/>
        </p:nvSpPr>
        <p:spPr>
          <a:xfrm>
            <a:off x="8104480" y="35433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222" name="Oval 221"/>
          <p:cNvSpPr/>
          <p:nvPr/>
        </p:nvSpPr>
        <p:spPr>
          <a:xfrm>
            <a:off x="8056855" y="34385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223" name="Oval 222"/>
          <p:cNvSpPr/>
          <p:nvPr/>
        </p:nvSpPr>
        <p:spPr>
          <a:xfrm>
            <a:off x="7980655" y="35337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224" name="Oval 223"/>
          <p:cNvSpPr/>
          <p:nvPr/>
        </p:nvSpPr>
        <p:spPr>
          <a:xfrm>
            <a:off x="8152105" y="34290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225" name="Oval 224"/>
          <p:cNvSpPr/>
          <p:nvPr/>
        </p:nvSpPr>
        <p:spPr>
          <a:xfrm>
            <a:off x="8047330" y="36195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226" name="Oval 225"/>
          <p:cNvSpPr/>
          <p:nvPr/>
        </p:nvSpPr>
        <p:spPr>
          <a:xfrm>
            <a:off x="8171155" y="35623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227" name="Oval 226"/>
          <p:cNvSpPr/>
          <p:nvPr/>
        </p:nvSpPr>
        <p:spPr>
          <a:xfrm>
            <a:off x="8094955" y="34290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8" name="Oval 227"/>
          <p:cNvSpPr/>
          <p:nvPr/>
        </p:nvSpPr>
        <p:spPr>
          <a:xfrm>
            <a:off x="8542630" y="35718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9" name="Oval 228"/>
          <p:cNvSpPr/>
          <p:nvPr/>
        </p:nvSpPr>
        <p:spPr>
          <a:xfrm>
            <a:off x="8637880" y="35623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0" name="Oval 229"/>
          <p:cNvSpPr/>
          <p:nvPr/>
        </p:nvSpPr>
        <p:spPr>
          <a:xfrm>
            <a:off x="8285455" y="35814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1" name="Oval 230"/>
          <p:cNvSpPr/>
          <p:nvPr/>
        </p:nvSpPr>
        <p:spPr>
          <a:xfrm>
            <a:off x="8399755" y="35623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2" name="Oval 231"/>
          <p:cNvSpPr/>
          <p:nvPr/>
        </p:nvSpPr>
        <p:spPr>
          <a:xfrm>
            <a:off x="8266405" y="33718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3" name="Oval 232"/>
          <p:cNvSpPr/>
          <p:nvPr/>
        </p:nvSpPr>
        <p:spPr>
          <a:xfrm>
            <a:off x="8323555" y="34099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4" name="Oval 233"/>
          <p:cNvSpPr/>
          <p:nvPr/>
        </p:nvSpPr>
        <p:spPr>
          <a:xfrm>
            <a:off x="7999705" y="34575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5" name="Oval 234"/>
          <p:cNvSpPr/>
          <p:nvPr/>
        </p:nvSpPr>
        <p:spPr>
          <a:xfrm>
            <a:off x="8237830" y="36099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6" name="Oval 235"/>
          <p:cNvSpPr/>
          <p:nvPr/>
        </p:nvSpPr>
        <p:spPr>
          <a:xfrm>
            <a:off x="8333080" y="36004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7" name="Oval 236"/>
          <p:cNvSpPr/>
          <p:nvPr/>
        </p:nvSpPr>
        <p:spPr>
          <a:xfrm>
            <a:off x="7980655" y="36195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8" name="Oval 237"/>
          <p:cNvSpPr/>
          <p:nvPr/>
        </p:nvSpPr>
        <p:spPr>
          <a:xfrm>
            <a:off x="8094955" y="36004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9" name="Oval 238"/>
          <p:cNvSpPr/>
          <p:nvPr/>
        </p:nvSpPr>
        <p:spPr>
          <a:xfrm>
            <a:off x="6856705" y="30956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240" name="Oval 239"/>
          <p:cNvSpPr/>
          <p:nvPr/>
        </p:nvSpPr>
        <p:spPr>
          <a:xfrm>
            <a:off x="6809080" y="29908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241" name="Oval 240"/>
          <p:cNvSpPr/>
          <p:nvPr/>
        </p:nvSpPr>
        <p:spPr>
          <a:xfrm>
            <a:off x="6732880" y="30861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242" name="Oval 241"/>
          <p:cNvSpPr/>
          <p:nvPr/>
        </p:nvSpPr>
        <p:spPr>
          <a:xfrm>
            <a:off x="6904330" y="29813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243" name="Oval 242"/>
          <p:cNvSpPr/>
          <p:nvPr/>
        </p:nvSpPr>
        <p:spPr>
          <a:xfrm>
            <a:off x="6799555" y="31718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244" name="Oval 243"/>
          <p:cNvSpPr/>
          <p:nvPr/>
        </p:nvSpPr>
        <p:spPr>
          <a:xfrm>
            <a:off x="6923380" y="31146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245" name="Oval 244"/>
          <p:cNvSpPr/>
          <p:nvPr/>
        </p:nvSpPr>
        <p:spPr>
          <a:xfrm>
            <a:off x="6847180" y="29813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6" name="Oval 245"/>
          <p:cNvSpPr/>
          <p:nvPr/>
        </p:nvSpPr>
        <p:spPr>
          <a:xfrm>
            <a:off x="7294855" y="31242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7" name="Oval 246"/>
          <p:cNvSpPr/>
          <p:nvPr/>
        </p:nvSpPr>
        <p:spPr>
          <a:xfrm>
            <a:off x="7390105" y="31146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8" name="Oval 247"/>
          <p:cNvSpPr/>
          <p:nvPr/>
        </p:nvSpPr>
        <p:spPr>
          <a:xfrm>
            <a:off x="7037680" y="31337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9" name="Oval 248"/>
          <p:cNvSpPr/>
          <p:nvPr/>
        </p:nvSpPr>
        <p:spPr>
          <a:xfrm>
            <a:off x="7151980" y="31146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0" name="Oval 249"/>
          <p:cNvSpPr/>
          <p:nvPr/>
        </p:nvSpPr>
        <p:spPr>
          <a:xfrm>
            <a:off x="7018630" y="29241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1" name="Oval 250"/>
          <p:cNvSpPr/>
          <p:nvPr/>
        </p:nvSpPr>
        <p:spPr>
          <a:xfrm>
            <a:off x="7075780" y="29622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2" name="Oval 251"/>
          <p:cNvSpPr/>
          <p:nvPr/>
        </p:nvSpPr>
        <p:spPr>
          <a:xfrm>
            <a:off x="6751930" y="30099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3" name="Oval 252"/>
          <p:cNvSpPr/>
          <p:nvPr/>
        </p:nvSpPr>
        <p:spPr>
          <a:xfrm>
            <a:off x="6990055" y="31623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4" name="Oval 253"/>
          <p:cNvSpPr/>
          <p:nvPr/>
        </p:nvSpPr>
        <p:spPr>
          <a:xfrm>
            <a:off x="7085305" y="31527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5" name="Oval 254"/>
          <p:cNvSpPr/>
          <p:nvPr/>
        </p:nvSpPr>
        <p:spPr>
          <a:xfrm>
            <a:off x="6732880" y="31718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6" name="Oval 255"/>
          <p:cNvSpPr/>
          <p:nvPr/>
        </p:nvSpPr>
        <p:spPr>
          <a:xfrm>
            <a:off x="6847180" y="31527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7" name="Oval 256"/>
          <p:cNvSpPr/>
          <p:nvPr/>
        </p:nvSpPr>
        <p:spPr>
          <a:xfrm>
            <a:off x="6866230" y="39909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258" name="Oval 257"/>
          <p:cNvSpPr/>
          <p:nvPr/>
        </p:nvSpPr>
        <p:spPr>
          <a:xfrm>
            <a:off x="6818605" y="38862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259" name="Oval 258"/>
          <p:cNvSpPr/>
          <p:nvPr/>
        </p:nvSpPr>
        <p:spPr>
          <a:xfrm>
            <a:off x="6742405" y="39814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260" name="Oval 259"/>
          <p:cNvSpPr/>
          <p:nvPr/>
        </p:nvSpPr>
        <p:spPr>
          <a:xfrm>
            <a:off x="6913855" y="38766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261" name="Oval 260"/>
          <p:cNvSpPr/>
          <p:nvPr/>
        </p:nvSpPr>
        <p:spPr>
          <a:xfrm>
            <a:off x="6809080" y="40671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262" name="Oval 261"/>
          <p:cNvSpPr/>
          <p:nvPr/>
        </p:nvSpPr>
        <p:spPr>
          <a:xfrm>
            <a:off x="6932905" y="40100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263" name="Oval 262"/>
          <p:cNvSpPr/>
          <p:nvPr/>
        </p:nvSpPr>
        <p:spPr>
          <a:xfrm>
            <a:off x="6856705" y="38766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4" name="Oval 263"/>
          <p:cNvSpPr/>
          <p:nvPr/>
        </p:nvSpPr>
        <p:spPr>
          <a:xfrm>
            <a:off x="7304380" y="39338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5" name="Oval 264"/>
          <p:cNvSpPr/>
          <p:nvPr/>
        </p:nvSpPr>
        <p:spPr>
          <a:xfrm>
            <a:off x="7399630" y="39243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6" name="Oval 265"/>
          <p:cNvSpPr/>
          <p:nvPr/>
        </p:nvSpPr>
        <p:spPr>
          <a:xfrm>
            <a:off x="7047205" y="40290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7" name="Oval 266"/>
          <p:cNvSpPr/>
          <p:nvPr/>
        </p:nvSpPr>
        <p:spPr>
          <a:xfrm>
            <a:off x="7161505" y="40100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8" name="Oval 267"/>
          <p:cNvSpPr/>
          <p:nvPr/>
        </p:nvSpPr>
        <p:spPr>
          <a:xfrm>
            <a:off x="7028155" y="38195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9" name="Oval 268"/>
          <p:cNvSpPr/>
          <p:nvPr/>
        </p:nvSpPr>
        <p:spPr>
          <a:xfrm>
            <a:off x="7085305" y="38576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0" name="Oval 269"/>
          <p:cNvSpPr/>
          <p:nvPr/>
        </p:nvSpPr>
        <p:spPr>
          <a:xfrm>
            <a:off x="6761455" y="39052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1" name="Oval 270"/>
          <p:cNvSpPr/>
          <p:nvPr/>
        </p:nvSpPr>
        <p:spPr>
          <a:xfrm>
            <a:off x="6999580" y="40576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2" name="Oval 271"/>
          <p:cNvSpPr/>
          <p:nvPr/>
        </p:nvSpPr>
        <p:spPr>
          <a:xfrm>
            <a:off x="7094830" y="40481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3" name="Oval 272"/>
          <p:cNvSpPr/>
          <p:nvPr/>
        </p:nvSpPr>
        <p:spPr>
          <a:xfrm>
            <a:off x="6742405" y="40671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4" name="Oval 273"/>
          <p:cNvSpPr/>
          <p:nvPr/>
        </p:nvSpPr>
        <p:spPr>
          <a:xfrm>
            <a:off x="6856705" y="40481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08020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the assumptions of a linear regression model?</a:t>
            </a:r>
          </a:p>
        </p:txBody>
      </p:sp>
      <p:pic>
        <p:nvPicPr>
          <p:cNvPr id="3" name="Picture 2" descr="C:\Users\cherrymr\AppData\Local\Microsoft\Windows\INetCache\Content.MSO\BC8755E7.tmp">
            <a:extLst>
              <a:ext uri="{FF2B5EF4-FFF2-40B4-BE49-F238E27FC236}">
                <a16:creationId xmlns:a16="http://schemas.microsoft.com/office/drawing/2014/main" id="{E2DF99A2-F298-42F2-B6C2-63196D5B241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93481" y="2735559"/>
            <a:ext cx="4892040" cy="3494193"/>
          </a:xfrm>
          <a:prstGeom prst="rect">
            <a:avLst/>
          </a:prstGeom>
          <a:noFill/>
          <a:ln>
            <a:noFill/>
          </a:ln>
        </p:spPr>
      </p:pic>
      <mc:AlternateContent xmlns:mc="http://schemas.openxmlformats.org/markup-compatibility/2006" xmlns:a14="http://schemas.microsoft.com/office/drawing/2010/main">
        <mc:Choice Requires="a14">
          <p:sp>
            <p:nvSpPr>
              <p:cNvPr id="5" name="TextBox 4"/>
              <p:cNvSpPr txBox="1"/>
              <p:nvPr/>
            </p:nvSpPr>
            <p:spPr>
              <a:xfrm>
                <a:off x="3872488" y="2311353"/>
                <a:ext cx="1906099" cy="369332"/>
              </a:xfrm>
              <a:prstGeom prst="rect">
                <a:avLst/>
              </a:prstGeom>
              <a:solidFill>
                <a:schemeClr val="tx2">
                  <a:lumMod val="10000"/>
                  <a:lumOff val="90000"/>
                </a:schemeClr>
              </a:solidFill>
              <a:ln>
                <a:solidFill>
                  <a:schemeClr val="accent1"/>
                </a:solidFill>
              </a:ln>
            </p:spPr>
            <p:txBody>
              <a:bodyPr wrap="none" rtlCol="0">
                <a:spAutoFit/>
              </a:bodyPr>
              <a:lstStyle/>
              <a:p>
                <a:r>
                  <a:rPr lang="en-US" b="1" dirty="0">
                    <a:cs typeface="Times New Roman" panose="02020603050405020304" pitchFamily="18" charset="0"/>
                  </a:rPr>
                  <a:t>Residuals =</a:t>
                </a:r>
                <a:r>
                  <a:rPr lang="en-US" b="1" dirty="0">
                    <a:solidFill>
                      <a:srgbClr val="FF0000"/>
                    </a:solidFill>
                    <a:cs typeface="Times New Roman" panose="02020603050405020304" pitchFamily="18" charset="0"/>
                  </a:rPr>
                  <a:t> </a:t>
                </a:r>
                <a14:m>
                  <m:oMath xmlns:m="http://schemas.openxmlformats.org/officeDocument/2006/math">
                    <m:r>
                      <a:rPr lang="en-US" b="1" i="1" smtClean="0">
                        <a:solidFill>
                          <a:srgbClr val="FF0000"/>
                        </a:solidFill>
                        <a:latin typeface="Cambria Math" panose="02040503050406030204" pitchFamily="18" charset="0"/>
                        <a:cs typeface="Times New Roman" panose="02020603050405020304" pitchFamily="18" charset="0"/>
                      </a:rPr>
                      <m:t>𝒚</m:t>
                    </m:r>
                    <m:r>
                      <a:rPr lang="en-US" b="1" i="1" smtClean="0">
                        <a:solidFill>
                          <a:schemeClr val="tx1"/>
                        </a:solidFill>
                        <a:latin typeface="Cambria Math" panose="02040503050406030204" pitchFamily="18" charset="0"/>
                        <a:cs typeface="Times New Roman" panose="02020603050405020304" pitchFamily="18" charset="0"/>
                      </a:rPr>
                      <m:t>−</m:t>
                    </m:r>
                    <m:r>
                      <a:rPr lang="en-US" b="1" i="1" smtClean="0">
                        <a:solidFill>
                          <a:srgbClr val="FF0000"/>
                        </a:solidFill>
                        <a:latin typeface="Cambria Math" panose="02040503050406030204" pitchFamily="18" charset="0"/>
                        <a:cs typeface="Times New Roman" panose="02020603050405020304" pitchFamily="18" charset="0"/>
                      </a:rPr>
                      <m:t> </m:t>
                    </m:r>
                    <m:acc>
                      <m:accPr>
                        <m:chr m:val="̂"/>
                        <m:ctrlPr>
                          <a:rPr lang="en-US" b="1" i="1" smtClean="0">
                            <a:solidFill>
                              <a:srgbClr val="FF0000"/>
                            </a:solidFill>
                            <a:latin typeface="Cambria Math" panose="02040503050406030204" pitchFamily="18" charset="0"/>
                            <a:cs typeface="Times New Roman" panose="02020603050405020304" pitchFamily="18" charset="0"/>
                          </a:rPr>
                        </m:ctrlPr>
                      </m:accPr>
                      <m:e>
                        <m:r>
                          <a:rPr lang="en-US" b="1" i="1" smtClean="0">
                            <a:solidFill>
                              <a:srgbClr val="FF0000"/>
                            </a:solidFill>
                            <a:latin typeface="Cambria Math" panose="02040503050406030204" pitchFamily="18" charset="0"/>
                            <a:cs typeface="Times New Roman" panose="02020603050405020304" pitchFamily="18" charset="0"/>
                          </a:rPr>
                          <m:t>𝒚</m:t>
                        </m:r>
                      </m:e>
                    </m:acc>
                  </m:oMath>
                </a14:m>
                <a:endParaRPr lang="en-US" b="1" i="1" dirty="0">
                  <a:latin typeface="Arial" panose="020B0604020202020204" pitchFamily="34" charset="0"/>
                  <a:ea typeface="Cambria Math" panose="02040503050406030204" pitchFamily="18"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3872488" y="2311353"/>
                <a:ext cx="1906099" cy="369332"/>
              </a:xfrm>
              <a:prstGeom prst="rect">
                <a:avLst/>
              </a:prstGeom>
              <a:blipFill>
                <a:blip r:embed="rId3"/>
                <a:stretch>
                  <a:fillRect l="-2222" t="-6349" r="-19365" b="-22222"/>
                </a:stretch>
              </a:blipFill>
              <a:ln>
                <a:solidFill>
                  <a:schemeClr val="accent1"/>
                </a:solidFill>
              </a:ln>
            </p:spPr>
            <p:txBody>
              <a:bodyPr/>
              <a:lstStyle/>
              <a:p>
                <a:r>
                  <a:rPr lang="en-US">
                    <a:noFill/>
                  </a:rPr>
                  <a:t> </a:t>
                </a:r>
              </a:p>
            </p:txBody>
          </p:sp>
        </mc:Fallback>
      </mc:AlternateContent>
      <p:sp>
        <p:nvSpPr>
          <p:cNvPr id="7" name="Rectangle 6"/>
          <p:cNvSpPr/>
          <p:nvPr/>
        </p:nvSpPr>
        <p:spPr>
          <a:xfrm>
            <a:off x="8610719" y="1385178"/>
            <a:ext cx="2063386" cy="261610"/>
          </a:xfrm>
          <a:prstGeom prst="rect">
            <a:avLst/>
          </a:prstGeom>
          <a:solidFill>
            <a:srgbClr val="FFC000"/>
          </a:solidFill>
        </p:spPr>
        <p:txBody>
          <a:bodyPr wrap="square">
            <a:spAutoFit/>
          </a:bodyPr>
          <a:lstStyle/>
          <a:p>
            <a:pPr algn="ctr"/>
            <a:r>
              <a:rPr lang="en-US" sz="1100" dirty="0"/>
              <a:t>Pearson Standardized Residuals</a:t>
            </a:r>
          </a:p>
        </p:txBody>
      </p:sp>
      <mc:AlternateContent xmlns:mc="http://schemas.openxmlformats.org/markup-compatibility/2006" xmlns:a14="http://schemas.microsoft.com/office/drawing/2010/main">
        <mc:Choice Requires="a14">
          <p:sp>
            <p:nvSpPr>
              <p:cNvPr id="11" name="TextBox 10"/>
              <p:cNvSpPr txBox="1"/>
              <p:nvPr/>
            </p:nvSpPr>
            <p:spPr>
              <a:xfrm>
                <a:off x="3709642" y="1347795"/>
                <a:ext cx="1954125" cy="369332"/>
              </a:xfrm>
              <a:prstGeom prst="rect">
                <a:avLst/>
              </a:prstGeom>
              <a:solidFill>
                <a:schemeClr val="tx2">
                  <a:lumMod val="10000"/>
                  <a:lumOff val="90000"/>
                </a:schemeClr>
              </a:solidFill>
              <a:ln>
                <a:solidFill>
                  <a:schemeClr val="accent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0" smtClean="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𝐲</m:t>
                      </m:r>
                      <m:r>
                        <a:rPr lang="en-US" i="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latin typeface="Cambria Math" panose="02040503050406030204" pitchFamily="18" charset="0"/>
                              <a:ea typeface="Times New Roman" panose="02020603050405020304" pitchFamily="18" charset="0"/>
                            </a:rPr>
                          </m:ctrlPr>
                        </m:sSubPr>
                        <m:e>
                          <m:r>
                            <m:rPr>
                              <m:sty m:val="p"/>
                            </m:rPr>
                            <a:rPr lang="en-US" i="0">
                              <a:latin typeface="Cambria Math" panose="02040503050406030204" pitchFamily="18" charset="0"/>
                              <a:ea typeface="Times New Roman" panose="02020603050405020304" pitchFamily="18" charset="0"/>
                              <a:cs typeface="Times New Roman" panose="02020603050405020304" pitchFamily="18" charset="0"/>
                            </a:rPr>
                            <m:t>β</m:t>
                          </m:r>
                        </m:e>
                        <m:sub>
                          <m:r>
                            <a:rPr lang="en-US" i="0">
                              <a:latin typeface="Cambria Math" panose="02040503050406030204" pitchFamily="18" charset="0"/>
                              <a:ea typeface="Times New Roman" panose="02020603050405020304" pitchFamily="18" charset="0"/>
                              <a:cs typeface="Times New Roman" panose="02020603050405020304" pitchFamily="18" charset="0"/>
                            </a:rPr>
                            <m:t>0</m:t>
                          </m:r>
                        </m:sub>
                      </m:sSub>
                      <m:r>
                        <a:rPr lang="en-US" i="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latin typeface="Cambria Math" panose="02040503050406030204" pitchFamily="18" charset="0"/>
                              <a:ea typeface="Times New Roman" panose="02020603050405020304" pitchFamily="18" charset="0"/>
                            </a:rPr>
                          </m:ctrlPr>
                        </m:sSubPr>
                        <m:e>
                          <m:r>
                            <m:rPr>
                              <m:sty m:val="p"/>
                            </m:rPr>
                            <a:rPr lang="en-US" i="0">
                              <a:latin typeface="Cambria Math" panose="02040503050406030204" pitchFamily="18" charset="0"/>
                              <a:ea typeface="Times New Roman" panose="02020603050405020304" pitchFamily="18" charset="0"/>
                              <a:cs typeface="Times New Roman" panose="02020603050405020304" pitchFamily="18" charset="0"/>
                            </a:rPr>
                            <m:t>β</m:t>
                          </m:r>
                        </m:e>
                        <m:sub>
                          <m:r>
                            <a:rPr lang="en-US" i="0">
                              <a:latin typeface="Cambria Math" panose="02040503050406030204" pitchFamily="18" charset="0"/>
                              <a:ea typeface="Times New Roman" panose="02020603050405020304" pitchFamily="18" charset="0"/>
                              <a:cs typeface="Times New Roman" panose="02020603050405020304" pitchFamily="18" charset="0"/>
                            </a:rPr>
                            <m:t>1</m:t>
                          </m:r>
                        </m:sub>
                      </m:sSub>
                      <m:r>
                        <a:rPr lang="en-US" b="1" i="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𝐚</m:t>
                      </m:r>
                      <m:r>
                        <a:rPr lang="en-US" i="0">
                          <a:latin typeface="Cambria Math" panose="02040503050406030204" pitchFamily="18" charset="0"/>
                          <a:ea typeface="Times New Roman" panose="02020603050405020304" pitchFamily="18" charset="0"/>
                          <a:cs typeface="Times New Roman" panose="02020603050405020304" pitchFamily="18" charset="0"/>
                        </a:rPr>
                        <m:t>+</m:t>
                      </m:r>
                      <m:r>
                        <a:rPr lang="en-US" b="1" i="0">
                          <a:latin typeface="Cambria Math" panose="02040503050406030204" pitchFamily="18" charset="0"/>
                          <a:ea typeface="Times New Roman" panose="02020603050405020304" pitchFamily="18" charset="0"/>
                          <a:cs typeface="Times New Roman" panose="02020603050405020304" pitchFamily="18" charset="0"/>
                        </a:rPr>
                        <m:t>𝛆</m:t>
                      </m:r>
                    </m:oMath>
                  </m:oMathPara>
                </a14:m>
                <a:endParaRPr lang="en-US" b="1" dirty="0">
                  <a:latin typeface="Arial" panose="020B0604020202020204" pitchFamily="34" charset="0"/>
                  <a:ea typeface="Cambria Math" panose="02040503050406030204" pitchFamily="18" charset="0"/>
                  <a:cs typeface="Arial" panose="020B0604020202020204"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3709642" y="1347795"/>
                <a:ext cx="1954125" cy="369332"/>
              </a:xfrm>
              <a:prstGeom prst="rect">
                <a:avLst/>
              </a:prstGeom>
              <a:blipFill>
                <a:blip r:embed="rId4"/>
                <a:stretch>
                  <a:fillRect b="-12698"/>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6656594" y="1347795"/>
                <a:ext cx="1623521" cy="384785"/>
              </a:xfrm>
              <a:prstGeom prst="rect">
                <a:avLst/>
              </a:prstGeom>
              <a:solidFill>
                <a:schemeClr val="tx2">
                  <a:lumMod val="10000"/>
                  <a:lumOff val="90000"/>
                </a:schemeClr>
              </a:solidFill>
              <a:ln>
                <a:solidFill>
                  <a:schemeClr val="accent1"/>
                </a:solidFill>
              </a:ln>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b="1" i="1" smtClean="0">
                              <a:solidFill>
                                <a:srgbClr val="FF0000"/>
                              </a:solidFill>
                              <a:latin typeface="Cambria Math" panose="02040503050406030204" pitchFamily="18" charset="0"/>
                              <a:cs typeface="Times New Roman" panose="02020603050405020304" pitchFamily="18" charset="0"/>
                            </a:rPr>
                          </m:ctrlPr>
                        </m:accPr>
                        <m:e>
                          <m:r>
                            <a:rPr lang="en-US" b="1" i="1" smtClean="0">
                              <a:solidFill>
                                <a:srgbClr val="FF0000"/>
                              </a:solidFill>
                              <a:latin typeface="Cambria Math" panose="02040503050406030204" pitchFamily="18" charset="0"/>
                              <a:cs typeface="Times New Roman" panose="02020603050405020304" pitchFamily="18" charset="0"/>
                            </a:rPr>
                            <m:t>𝒚</m:t>
                          </m:r>
                        </m:e>
                      </m:acc>
                      <m:r>
                        <a:rPr lang="en-US" i="1">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ea typeface="Cambria Math" panose="02040503050406030204" pitchFamily="18" charset="0"/>
                            </a:rPr>
                          </m:ctrlPr>
                        </m:sSubPr>
                        <m:e>
                          <m:acc>
                            <m:accPr>
                              <m:chr m:val="̂"/>
                              <m:ctrlPr>
                                <a:rPr lang="en-US" b="0" i="1" smtClean="0">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rPr>
                                <m:t>β</m:t>
                              </m:r>
                            </m:e>
                          </m:acc>
                        </m:e>
                        <m:sub>
                          <m:r>
                            <a:rPr lang="en-US" i="1">
                              <a:latin typeface="Cambria Math" panose="02040503050406030204" pitchFamily="18" charset="0"/>
                              <a:ea typeface="Cambria Math" panose="02040503050406030204" pitchFamily="18" charset="0"/>
                            </a:rPr>
                            <m:t>0</m:t>
                          </m:r>
                        </m:sub>
                      </m:sSub>
                      <m:r>
                        <a:rPr lang="en-US" i="1">
                          <a:latin typeface="Cambria Math" panose="02040503050406030204" pitchFamily="18" charset="0"/>
                          <a:ea typeface="Cambria Math" panose="02040503050406030204" pitchFamily="18" charset="0"/>
                        </a:rPr>
                        <m:t>+</m:t>
                      </m:r>
                      <m:sSub>
                        <m:sSubPr>
                          <m:ctrlPr>
                            <a:rPr lang="en-US" b="1" i="1" smtClean="0">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rPr>
                                <m:t>β</m:t>
                              </m:r>
                            </m:e>
                          </m:acc>
                        </m:e>
                        <m:sub>
                          <m:r>
                            <a:rPr lang="en-US" b="0" i="1" smtClean="0">
                              <a:latin typeface="Cambria Math" panose="02040503050406030204" pitchFamily="18" charset="0"/>
                              <a:ea typeface="Cambria Math" panose="02040503050406030204" pitchFamily="18" charset="0"/>
                            </a:rPr>
                            <m:t>1</m:t>
                          </m:r>
                        </m:sub>
                      </m:sSub>
                      <m:r>
                        <a:rPr lang="en-US" b="1" i="1" smtClean="0">
                          <a:solidFill>
                            <a:srgbClr val="004B8D"/>
                          </a:solidFill>
                          <a:latin typeface="Cambria Math" panose="02040503050406030204" pitchFamily="18" charset="0"/>
                          <a:ea typeface="Cambria Math" panose="02040503050406030204" pitchFamily="18" charset="0"/>
                        </a:rPr>
                        <m:t>𝒂</m:t>
                      </m:r>
                    </m:oMath>
                  </m:oMathPara>
                </a14:m>
                <a:endParaRPr lang="en-US" b="1" i="1" dirty="0">
                  <a:latin typeface="Arial" panose="020B0604020202020204" pitchFamily="34" charset="0"/>
                  <a:ea typeface="Cambria Math" panose="02040503050406030204" pitchFamily="18" charset="0"/>
                  <a:cs typeface="Arial" panose="020B0604020202020204"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6656594" y="1347795"/>
                <a:ext cx="1623521" cy="384785"/>
              </a:xfrm>
              <a:prstGeom prst="rect">
                <a:avLst/>
              </a:prstGeom>
              <a:blipFill>
                <a:blip r:embed="rId5"/>
                <a:stretch>
                  <a:fillRect b="-13846"/>
                </a:stretch>
              </a:blipFill>
              <a:ln>
                <a:solidFill>
                  <a:schemeClr val="accent1"/>
                </a:solidFill>
              </a:ln>
            </p:spPr>
            <p:txBody>
              <a:bodyPr/>
              <a:lstStyle/>
              <a:p>
                <a:r>
                  <a:rPr lang="en-US">
                    <a:noFill/>
                  </a:rPr>
                  <a:t> </a:t>
                </a:r>
              </a:p>
            </p:txBody>
          </p:sp>
        </mc:Fallback>
      </mc:AlternateContent>
      <p:cxnSp>
        <p:nvCxnSpPr>
          <p:cNvPr id="13" name="Straight Arrow Connector 12"/>
          <p:cNvCxnSpPr>
            <a:endCxn id="12" idx="1"/>
          </p:cNvCxnSpPr>
          <p:nvPr/>
        </p:nvCxnSpPr>
        <p:spPr>
          <a:xfrm>
            <a:off x="5663767" y="1524615"/>
            <a:ext cx="992827" cy="155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91548" y="1347795"/>
            <a:ext cx="2483757" cy="369332"/>
          </a:xfrm>
          <a:prstGeom prst="rect">
            <a:avLst/>
          </a:prstGeom>
          <a:noFill/>
        </p:spPr>
        <p:txBody>
          <a:bodyPr wrap="none" rtlCol="0">
            <a:spAutoFit/>
          </a:bodyPr>
          <a:lstStyle/>
          <a:p>
            <a:r>
              <a:rPr lang="en-US" dirty="0"/>
              <a:t>Linear in the parameters</a:t>
            </a:r>
          </a:p>
        </p:txBody>
      </p:sp>
      <mc:AlternateContent xmlns:mc="http://schemas.openxmlformats.org/markup-compatibility/2006" xmlns:a14="http://schemas.microsoft.com/office/drawing/2010/main">
        <mc:Choice Requires="a14">
          <p:sp>
            <p:nvSpPr>
              <p:cNvPr id="15" name="Rectangle 14"/>
              <p:cNvSpPr/>
              <p:nvPr/>
            </p:nvSpPr>
            <p:spPr>
              <a:xfrm>
                <a:off x="791548" y="1772660"/>
                <a:ext cx="8638236" cy="369332"/>
              </a:xfrm>
              <a:prstGeom prst="rect">
                <a:avLst/>
              </a:prstGeom>
            </p:spPr>
            <p:txBody>
              <a:bodyPr wrap="square">
                <a:spAutoFit/>
              </a:bodyPr>
              <a:lstStyle/>
              <a:p>
                <a:r>
                  <a:rPr lang="en-US" dirty="0">
                    <a:cs typeface="Arial" panose="020B0604020202020204" pitchFamily="34" charset="0"/>
                  </a:rPr>
                  <a:t>Random errors (</a:t>
                </a:r>
                <a14:m>
                  <m:oMath xmlns:m="http://schemas.openxmlformats.org/officeDocument/2006/math">
                    <m:r>
                      <a:rPr lang="en-US" i="1">
                        <a:latin typeface="Cambria Math" panose="02040503050406030204" pitchFamily="18" charset="0"/>
                        <a:ea typeface="Times New Roman" panose="02020603050405020304" pitchFamily="18" charset="0"/>
                        <a:cs typeface="Times New Roman" panose="02020603050405020304" pitchFamily="18" charset="0"/>
                      </a:rPr>
                      <m:t>𝜀</m:t>
                    </m:r>
                    <m:r>
                      <a:rPr lang="en-US">
                        <a:latin typeface="Cambria Math" panose="02040503050406030204" pitchFamily="18" charset="0"/>
                        <a:ea typeface="Times New Roman" panose="02020603050405020304" pitchFamily="18" charset="0"/>
                        <a:cs typeface="Times New Roman" panose="02020603050405020304" pitchFamily="18" charset="0"/>
                      </a:rPr>
                      <m:t>)</m:t>
                    </m:r>
                  </m:oMath>
                </a14:m>
                <a:r>
                  <a:rPr lang="en-US" dirty="0">
                    <a:cs typeface="Arial" panose="020B0604020202020204" pitchFamily="34" charset="0"/>
                  </a:rPr>
                  <a:t> are identically and independently distributed Gaussians</a:t>
                </a:r>
              </a:p>
            </p:txBody>
          </p:sp>
        </mc:Choice>
        <mc:Fallback xmlns="">
          <p:sp>
            <p:nvSpPr>
              <p:cNvPr id="15" name="Rectangle 14"/>
              <p:cNvSpPr>
                <a:spLocks noRot="1" noChangeAspect="1" noMove="1" noResize="1" noEditPoints="1" noAdjustHandles="1" noChangeArrowheads="1" noChangeShapeType="1" noTextEdit="1"/>
              </p:cNvSpPr>
              <p:nvPr/>
            </p:nvSpPr>
            <p:spPr>
              <a:xfrm>
                <a:off x="791548" y="1772660"/>
                <a:ext cx="8638236" cy="369332"/>
              </a:xfrm>
              <a:prstGeom prst="rect">
                <a:avLst/>
              </a:prstGeom>
              <a:blipFill>
                <a:blip r:embed="rId6"/>
                <a:stretch>
                  <a:fillRect l="-635"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1827520" y="2324863"/>
                <a:ext cx="1560555" cy="369332"/>
              </a:xfrm>
              <a:prstGeom prst="rect">
                <a:avLst/>
              </a:prstGeom>
              <a:solidFill>
                <a:schemeClr val="tx2">
                  <a:lumMod val="10000"/>
                  <a:lumOff val="90000"/>
                </a:schemeClr>
              </a:solidFill>
              <a:ln>
                <a:solidFill>
                  <a:schemeClr val="accent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FF0000"/>
                          </a:solidFill>
                          <a:latin typeface="Cambria Math" panose="02040503050406030204" pitchFamily="18" charset="0"/>
                        </a:rPr>
                        <m:t>𝒚</m:t>
                      </m:r>
                      <m:r>
                        <a:rPr lang="en-US" i="1" dirty="0">
                          <a:solidFill>
                            <a:srgbClr val="FF0000"/>
                          </a:solidFill>
                          <a:latin typeface="Cambria Math" panose="02040503050406030204" pitchFamily="18" charset="0"/>
                        </a:rPr>
                        <m:t> </m:t>
                      </m:r>
                      <m:r>
                        <a:rPr lang="en-US" i="1">
                          <a:latin typeface="Cambria Math" panose="02040503050406030204" pitchFamily="18" charset="0"/>
                        </a:rPr>
                        <m:t>∼</m:t>
                      </m:r>
                      <m:r>
                        <a:rPr lang="en-US" i="1">
                          <a:latin typeface="Cambria Math" panose="02040503050406030204" pitchFamily="18" charset="0"/>
                        </a:rPr>
                        <m:t>𝑁</m:t>
                      </m:r>
                      <m:d>
                        <m:dPr>
                          <m:ctrlPr>
                            <a:rPr lang="en-US" i="1">
                              <a:latin typeface="Cambria Math" panose="02040503050406030204" pitchFamily="18" charset="0"/>
                            </a:rPr>
                          </m:ctrlPr>
                        </m:dPr>
                        <m:e>
                          <m:r>
                            <a:rPr lang="en-US" i="1">
                              <a:latin typeface="Cambria Math" panose="02040503050406030204" pitchFamily="18" charset="0"/>
                            </a:rPr>
                            <m:t>𝜇</m:t>
                          </m:r>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𝜎</m:t>
                              </m:r>
                            </m:e>
                            <m:sub>
                              <m:r>
                                <a:rPr lang="en-US" i="1">
                                  <a:latin typeface="Cambria Math" panose="02040503050406030204" pitchFamily="18" charset="0"/>
                                </a:rPr>
                                <m:t>𝜀</m:t>
                              </m:r>
                            </m:sub>
                            <m:sup>
                              <m:r>
                                <a:rPr lang="en-US" i="1">
                                  <a:latin typeface="Cambria Math" panose="02040503050406030204" pitchFamily="18" charset="0"/>
                                </a:rPr>
                                <m:t>2</m:t>
                              </m:r>
                            </m:sup>
                          </m:sSubSup>
                        </m:e>
                      </m:d>
                    </m:oMath>
                  </m:oMathPara>
                </a14:m>
                <a:endParaRPr lang="en-US" dirty="0"/>
              </a:p>
            </p:txBody>
          </p:sp>
        </mc:Choice>
        <mc:Fallback xmlns="">
          <p:sp>
            <p:nvSpPr>
              <p:cNvPr id="16" name="TextBox 15"/>
              <p:cNvSpPr txBox="1">
                <a:spLocks noRot="1" noChangeAspect="1" noMove="1" noResize="1" noEditPoints="1" noAdjustHandles="1" noChangeArrowheads="1" noChangeShapeType="1" noTextEdit="1"/>
              </p:cNvSpPr>
              <p:nvPr/>
            </p:nvSpPr>
            <p:spPr>
              <a:xfrm>
                <a:off x="1827520" y="2324863"/>
                <a:ext cx="1560555" cy="369332"/>
              </a:xfrm>
              <a:prstGeom prst="rect">
                <a:avLst/>
              </a:prstGeom>
              <a:blipFill>
                <a:blip r:embed="rId7"/>
                <a:stretch>
                  <a:fillRect b="-4762"/>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2966554" y="3021255"/>
                <a:ext cx="1486176" cy="369332"/>
              </a:xfrm>
              <a:prstGeom prst="rect">
                <a:avLst/>
              </a:prstGeom>
              <a:solidFill>
                <a:schemeClr val="tx2">
                  <a:lumMod val="10000"/>
                  <a:lumOff val="90000"/>
                </a:schemeClr>
              </a:solidFill>
              <a:ln>
                <a:solidFill>
                  <a:schemeClr val="accent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𝜺</m:t>
                      </m:r>
                      <m:r>
                        <a:rPr lang="en-US" b="1" i="1" smtClean="0">
                          <a:latin typeface="Cambria Math" panose="02040503050406030204" pitchFamily="18" charset="0"/>
                        </a:rPr>
                        <m:t>∼</m:t>
                      </m:r>
                      <m:r>
                        <a:rPr lang="en-US" b="0" i="1" smtClean="0">
                          <a:latin typeface="Cambria Math" panose="02040503050406030204" pitchFamily="18" charset="0"/>
                        </a:rPr>
                        <m:t>𝑁</m:t>
                      </m:r>
                      <m:r>
                        <a:rPr lang="en-US" b="0" i="1" smtClean="0">
                          <a:latin typeface="Cambria Math" panose="02040503050406030204" pitchFamily="18" charset="0"/>
                        </a:rPr>
                        <m:t>(0,</m:t>
                      </m:r>
                      <m:sSubSup>
                        <m:sSubSupPr>
                          <m:ctrlPr>
                            <a:rPr lang="en-US" i="1">
                              <a:latin typeface="Cambria Math" panose="02040503050406030204" pitchFamily="18" charset="0"/>
                            </a:rPr>
                          </m:ctrlPr>
                        </m:sSubSupPr>
                        <m:e>
                          <m:r>
                            <a:rPr lang="en-US" i="1">
                              <a:latin typeface="Cambria Math" panose="02040503050406030204" pitchFamily="18" charset="0"/>
                            </a:rPr>
                            <m:t>𝜎</m:t>
                          </m:r>
                        </m:e>
                        <m:sub>
                          <m:r>
                            <a:rPr lang="en-US" i="1">
                              <a:latin typeface="Cambria Math" panose="02040503050406030204" pitchFamily="18" charset="0"/>
                            </a:rPr>
                            <m:t>𝜀</m:t>
                          </m:r>
                        </m:sub>
                        <m:sup>
                          <m:r>
                            <a:rPr lang="en-US" i="1">
                              <a:latin typeface="Cambria Math" panose="02040503050406030204" pitchFamily="18" charset="0"/>
                            </a:rPr>
                            <m:t>2</m:t>
                          </m:r>
                        </m:sup>
                      </m:sSubSup>
                      <m:r>
                        <a:rPr lang="en-US" b="0" i="1" smtClean="0">
                          <a:latin typeface="Cambria Math" panose="02040503050406030204" pitchFamily="18" charset="0"/>
                        </a:rPr>
                        <m:t>)</m:t>
                      </m:r>
                    </m:oMath>
                  </m:oMathPara>
                </a14:m>
                <a:endParaRPr lang="en-US" dirty="0"/>
              </a:p>
            </p:txBody>
          </p:sp>
        </mc:Choice>
        <mc:Fallback xmlns="">
          <p:sp>
            <p:nvSpPr>
              <p:cNvPr id="20" name="TextBox 19"/>
              <p:cNvSpPr txBox="1">
                <a:spLocks noRot="1" noChangeAspect="1" noMove="1" noResize="1" noEditPoints="1" noAdjustHandles="1" noChangeArrowheads="1" noChangeShapeType="1" noTextEdit="1"/>
              </p:cNvSpPr>
              <p:nvPr/>
            </p:nvSpPr>
            <p:spPr>
              <a:xfrm>
                <a:off x="2966554" y="3021255"/>
                <a:ext cx="1486176" cy="369332"/>
              </a:xfrm>
              <a:prstGeom prst="rect">
                <a:avLst/>
              </a:prstGeom>
              <a:blipFill>
                <a:blip r:embed="rId8"/>
                <a:stretch>
                  <a:fillRect b="-11290"/>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1043908" y="3007059"/>
                <a:ext cx="1567224" cy="384785"/>
              </a:xfrm>
              <a:prstGeom prst="rect">
                <a:avLst/>
              </a:prstGeom>
              <a:solidFill>
                <a:schemeClr val="tx2">
                  <a:lumMod val="10000"/>
                  <a:lumOff val="90000"/>
                </a:schemeClr>
              </a:solidFill>
              <a:ln>
                <a:solidFill>
                  <a:schemeClr val="accent1"/>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rPr>
                            <m:t>𝜇</m:t>
                          </m:r>
                          <m:r>
                            <a:rPr lang="en-US" b="0" i="1" smtClean="0">
                              <a:latin typeface="Cambria Math" panose="02040503050406030204" pitchFamily="18" charset="0"/>
                            </a:rPr>
                            <m:t>=</m:t>
                          </m:r>
                          <m:acc>
                            <m:accPr>
                              <m:chr m:val="̂"/>
                              <m:ctrlPr>
                                <a:rPr lang="en-US" b="0" i="1" smtClean="0">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rPr>
                                <m:t>β</m:t>
                              </m:r>
                            </m:e>
                          </m:acc>
                        </m:e>
                        <m:sub>
                          <m:r>
                            <a:rPr lang="en-US" i="1">
                              <a:latin typeface="Cambria Math" panose="02040503050406030204" pitchFamily="18" charset="0"/>
                              <a:ea typeface="Cambria Math" panose="02040503050406030204" pitchFamily="18" charset="0"/>
                            </a:rPr>
                            <m:t>0</m:t>
                          </m:r>
                        </m:sub>
                      </m:sSub>
                      <m:r>
                        <a:rPr lang="en-US" i="1">
                          <a:latin typeface="Cambria Math" panose="02040503050406030204" pitchFamily="18" charset="0"/>
                          <a:ea typeface="Cambria Math" panose="02040503050406030204" pitchFamily="18" charset="0"/>
                        </a:rPr>
                        <m:t>+</m:t>
                      </m:r>
                      <m:sSub>
                        <m:sSubPr>
                          <m:ctrlPr>
                            <a:rPr lang="en-US" b="1" i="1" smtClean="0">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rPr>
                                <m:t>β</m:t>
                              </m:r>
                            </m:e>
                          </m:acc>
                        </m:e>
                        <m:sub>
                          <m:r>
                            <a:rPr lang="en-US" b="0" i="1" smtClean="0">
                              <a:latin typeface="Cambria Math" panose="02040503050406030204" pitchFamily="18" charset="0"/>
                              <a:ea typeface="Cambria Math" panose="02040503050406030204" pitchFamily="18" charset="0"/>
                            </a:rPr>
                            <m:t>1</m:t>
                          </m:r>
                        </m:sub>
                      </m:sSub>
                      <m:r>
                        <a:rPr lang="en-US" b="0" i="1" smtClean="0">
                          <a:solidFill>
                            <a:srgbClr val="004B8D"/>
                          </a:solidFill>
                          <a:latin typeface="Cambria Math" panose="02040503050406030204" pitchFamily="18" charset="0"/>
                          <a:ea typeface="Cambria Math" panose="02040503050406030204" pitchFamily="18" charset="0"/>
                        </a:rPr>
                        <m:t>𝑎</m:t>
                      </m:r>
                    </m:oMath>
                  </m:oMathPara>
                </a14:m>
                <a:endParaRPr lang="en-US" i="1" dirty="0">
                  <a:latin typeface="Arial" panose="020B0604020202020204" pitchFamily="34" charset="0"/>
                  <a:ea typeface="Cambria Math" panose="02040503050406030204" pitchFamily="18" charset="0"/>
                  <a:cs typeface="Arial" panose="020B0604020202020204" pitchFamily="34"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1043908" y="3007059"/>
                <a:ext cx="1567224" cy="384785"/>
              </a:xfrm>
              <a:prstGeom prst="rect">
                <a:avLst/>
              </a:prstGeom>
              <a:blipFill>
                <a:blip r:embed="rId9"/>
                <a:stretch>
                  <a:fillRect b="-13846"/>
                </a:stretch>
              </a:blipFill>
              <a:ln>
                <a:solidFill>
                  <a:schemeClr val="accent1"/>
                </a:solidFill>
              </a:ln>
            </p:spPr>
            <p:txBody>
              <a:bodyPr/>
              <a:lstStyle/>
              <a:p>
                <a:r>
                  <a:rPr lang="en-US">
                    <a:noFill/>
                  </a:rPr>
                  <a:t> </a:t>
                </a:r>
              </a:p>
            </p:txBody>
          </p:sp>
        </mc:Fallback>
      </mc:AlternateContent>
      <p:cxnSp>
        <p:nvCxnSpPr>
          <p:cNvPr id="22" name="Straight Arrow Connector 21"/>
          <p:cNvCxnSpPr>
            <a:stCxn id="21" idx="0"/>
          </p:cNvCxnSpPr>
          <p:nvPr/>
        </p:nvCxnSpPr>
        <p:spPr>
          <a:xfrm flipV="1">
            <a:off x="1827520" y="2640026"/>
            <a:ext cx="981022" cy="3670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0" idx="0"/>
          </p:cNvCxnSpPr>
          <p:nvPr/>
        </p:nvCxnSpPr>
        <p:spPr>
          <a:xfrm flipH="1" flipV="1">
            <a:off x="2966554" y="2669073"/>
            <a:ext cx="743088" cy="3521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5" idx="2"/>
            <a:endCxn id="20" idx="0"/>
          </p:cNvCxnSpPr>
          <p:nvPr/>
        </p:nvCxnSpPr>
        <p:spPr>
          <a:xfrm flipH="1">
            <a:off x="3709642" y="2680685"/>
            <a:ext cx="1115896" cy="3405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2964010" y="3446107"/>
            <a:ext cx="1507770" cy="430887"/>
          </a:xfrm>
          <a:prstGeom prst="rect">
            <a:avLst/>
          </a:prstGeom>
          <a:solidFill>
            <a:schemeClr val="accent2">
              <a:alpha val="38000"/>
            </a:schemeClr>
          </a:solidFill>
        </p:spPr>
        <p:txBody>
          <a:bodyPr wrap="square">
            <a:spAutoFit/>
          </a:bodyPr>
          <a:lstStyle/>
          <a:p>
            <a:pPr algn="ctr"/>
            <a:r>
              <a:rPr lang="en-US" sz="1100" dirty="0"/>
              <a:t>Normality Test of Residuals</a:t>
            </a:r>
          </a:p>
        </p:txBody>
      </p:sp>
      <p:sp>
        <p:nvSpPr>
          <p:cNvPr id="36" name="Rectangle 35"/>
          <p:cNvSpPr/>
          <p:nvPr/>
        </p:nvSpPr>
        <p:spPr>
          <a:xfrm>
            <a:off x="1043908" y="3788445"/>
            <a:ext cx="1567224" cy="430887"/>
          </a:xfrm>
          <a:prstGeom prst="rect">
            <a:avLst/>
          </a:prstGeom>
          <a:solidFill>
            <a:srgbClr val="92D050"/>
          </a:solidFill>
          <a:ln>
            <a:solidFill>
              <a:srgbClr val="00B050"/>
            </a:solidFill>
          </a:ln>
        </p:spPr>
        <p:txBody>
          <a:bodyPr wrap="square">
            <a:spAutoFit/>
          </a:bodyPr>
          <a:lstStyle/>
          <a:p>
            <a:pPr algn="ctr"/>
            <a:r>
              <a:rPr lang="en-US" sz="1100" dirty="0"/>
              <a:t>Durbin-Watson Test for Autocorrelation</a:t>
            </a:r>
          </a:p>
        </p:txBody>
      </p:sp>
      <p:sp>
        <p:nvSpPr>
          <p:cNvPr id="37" name="Rectangle 36"/>
          <p:cNvSpPr/>
          <p:nvPr/>
        </p:nvSpPr>
        <p:spPr>
          <a:xfrm>
            <a:off x="1043908" y="3472572"/>
            <a:ext cx="1567224" cy="261610"/>
          </a:xfrm>
          <a:prstGeom prst="rect">
            <a:avLst/>
          </a:prstGeom>
          <a:solidFill>
            <a:schemeClr val="accent4">
              <a:alpha val="51000"/>
            </a:schemeClr>
          </a:solidFill>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r>
              <a:rPr lang="en-US" sz="1100" dirty="0">
                <a:solidFill>
                  <a:schemeClr val="tx1"/>
                </a:solidFill>
              </a:rPr>
              <a:t>Constant Variance Test</a:t>
            </a:r>
          </a:p>
        </p:txBody>
      </p:sp>
      <p:sp>
        <p:nvSpPr>
          <p:cNvPr id="4" name="Flowchart: Merge 3"/>
          <p:cNvSpPr/>
          <p:nvPr/>
        </p:nvSpPr>
        <p:spPr>
          <a:xfrm rot="16200000">
            <a:off x="7135997" y="2528822"/>
            <a:ext cx="1200150" cy="2072912"/>
          </a:xfrm>
          <a:prstGeom prst="flowChartMerge">
            <a:avLst/>
          </a:prstGeom>
          <a:solidFill>
            <a:schemeClr val="accent4">
              <a:lumMod val="60000"/>
              <a:lumOff val="40000"/>
              <a:alpha val="56000"/>
            </a:schemeClr>
          </a:solidFill>
          <a:ln>
            <a:solidFill>
              <a:srgbClr val="A12C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6686550" y="4714875"/>
            <a:ext cx="2038350" cy="1190625"/>
          </a:xfrm>
          <a:custGeom>
            <a:avLst/>
            <a:gdLst>
              <a:gd name="connsiteX0" fmla="*/ 0 w 2038350"/>
              <a:gd name="connsiteY0" fmla="*/ 1181100 h 1190625"/>
              <a:gd name="connsiteX1" fmla="*/ 285750 w 2038350"/>
              <a:gd name="connsiteY1" fmla="*/ 733425 h 1190625"/>
              <a:gd name="connsiteX2" fmla="*/ 581025 w 2038350"/>
              <a:gd name="connsiteY2" fmla="*/ 352425 h 1190625"/>
              <a:gd name="connsiteX3" fmla="*/ 895350 w 2038350"/>
              <a:gd name="connsiteY3" fmla="*/ 180975 h 1190625"/>
              <a:gd name="connsiteX4" fmla="*/ 1371600 w 2038350"/>
              <a:gd name="connsiteY4" fmla="*/ 9525 h 1190625"/>
              <a:gd name="connsiteX5" fmla="*/ 1743075 w 2038350"/>
              <a:gd name="connsiteY5" fmla="*/ 0 h 1190625"/>
              <a:gd name="connsiteX6" fmla="*/ 2038350 w 2038350"/>
              <a:gd name="connsiteY6" fmla="*/ 0 h 1190625"/>
              <a:gd name="connsiteX7" fmla="*/ 2038350 w 2038350"/>
              <a:gd name="connsiteY7" fmla="*/ 285750 h 1190625"/>
              <a:gd name="connsiteX8" fmla="*/ 1771650 w 2038350"/>
              <a:gd name="connsiteY8" fmla="*/ 314325 h 1190625"/>
              <a:gd name="connsiteX9" fmla="*/ 1371600 w 2038350"/>
              <a:gd name="connsiteY9" fmla="*/ 428625 h 1190625"/>
              <a:gd name="connsiteX10" fmla="*/ 1057275 w 2038350"/>
              <a:gd name="connsiteY10" fmla="*/ 571500 h 1190625"/>
              <a:gd name="connsiteX11" fmla="*/ 657225 w 2038350"/>
              <a:gd name="connsiteY11" fmla="*/ 876300 h 1190625"/>
              <a:gd name="connsiteX12" fmla="*/ 400050 w 2038350"/>
              <a:gd name="connsiteY12" fmla="*/ 1133475 h 1190625"/>
              <a:gd name="connsiteX13" fmla="*/ 361950 w 2038350"/>
              <a:gd name="connsiteY13" fmla="*/ 1190625 h 1190625"/>
              <a:gd name="connsiteX14" fmla="*/ 0 w 2038350"/>
              <a:gd name="connsiteY14" fmla="*/ 1181100 h 119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38350" h="1190625">
                <a:moveTo>
                  <a:pt x="0" y="1181100"/>
                </a:moveTo>
                <a:lnTo>
                  <a:pt x="285750" y="733425"/>
                </a:lnTo>
                <a:lnTo>
                  <a:pt x="581025" y="352425"/>
                </a:lnTo>
                <a:lnTo>
                  <a:pt x="895350" y="180975"/>
                </a:lnTo>
                <a:lnTo>
                  <a:pt x="1371600" y="9525"/>
                </a:lnTo>
                <a:lnTo>
                  <a:pt x="1743075" y="0"/>
                </a:lnTo>
                <a:lnTo>
                  <a:pt x="2038350" y="0"/>
                </a:lnTo>
                <a:lnTo>
                  <a:pt x="2038350" y="285750"/>
                </a:lnTo>
                <a:lnTo>
                  <a:pt x="1771650" y="314325"/>
                </a:lnTo>
                <a:lnTo>
                  <a:pt x="1371600" y="428625"/>
                </a:lnTo>
                <a:lnTo>
                  <a:pt x="1057275" y="571500"/>
                </a:lnTo>
                <a:lnTo>
                  <a:pt x="657225" y="876300"/>
                </a:lnTo>
                <a:lnTo>
                  <a:pt x="400050" y="1133475"/>
                </a:lnTo>
                <a:lnTo>
                  <a:pt x="361950" y="1190625"/>
                </a:lnTo>
                <a:lnTo>
                  <a:pt x="0" y="1181100"/>
                </a:lnTo>
                <a:close/>
              </a:path>
            </a:pathLst>
          </a:custGeom>
          <a:solidFill>
            <a:srgbClr val="92D050">
              <a:alpha val="39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9199855" y="38766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Oval 24"/>
          <p:cNvSpPr/>
          <p:nvPr/>
        </p:nvSpPr>
        <p:spPr>
          <a:xfrm>
            <a:off x="9352255" y="40290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 name="Oval 26"/>
          <p:cNvSpPr/>
          <p:nvPr/>
        </p:nvSpPr>
        <p:spPr>
          <a:xfrm>
            <a:off x="9504655" y="40671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8" name="Oval 27"/>
          <p:cNvSpPr/>
          <p:nvPr/>
        </p:nvSpPr>
        <p:spPr>
          <a:xfrm>
            <a:off x="9533230" y="37909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Oval 28"/>
          <p:cNvSpPr/>
          <p:nvPr/>
        </p:nvSpPr>
        <p:spPr>
          <a:xfrm>
            <a:off x="9342730" y="39243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Oval 30"/>
          <p:cNvSpPr/>
          <p:nvPr/>
        </p:nvSpPr>
        <p:spPr>
          <a:xfrm>
            <a:off x="9457030" y="38862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Oval 31"/>
          <p:cNvSpPr/>
          <p:nvPr/>
        </p:nvSpPr>
        <p:spPr>
          <a:xfrm>
            <a:off x="9333205" y="40957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3" name="Oval 32"/>
          <p:cNvSpPr/>
          <p:nvPr/>
        </p:nvSpPr>
        <p:spPr>
          <a:xfrm>
            <a:off x="9276055" y="38004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4" name="Oval 33"/>
          <p:cNvSpPr/>
          <p:nvPr/>
        </p:nvSpPr>
        <p:spPr>
          <a:xfrm>
            <a:off x="9371305" y="38195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8" name="Oval 37"/>
          <p:cNvSpPr/>
          <p:nvPr/>
        </p:nvSpPr>
        <p:spPr>
          <a:xfrm>
            <a:off x="9523705" y="39719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9" name="Oval 38"/>
          <p:cNvSpPr/>
          <p:nvPr/>
        </p:nvSpPr>
        <p:spPr>
          <a:xfrm>
            <a:off x="9580855" y="40100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0" name="Oval 39"/>
          <p:cNvSpPr/>
          <p:nvPr/>
        </p:nvSpPr>
        <p:spPr>
          <a:xfrm>
            <a:off x="9647530" y="39147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1" name="Oval 40"/>
          <p:cNvSpPr/>
          <p:nvPr/>
        </p:nvSpPr>
        <p:spPr>
          <a:xfrm>
            <a:off x="10676230" y="31242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2" name="Oval 41"/>
          <p:cNvSpPr/>
          <p:nvPr/>
        </p:nvSpPr>
        <p:spPr>
          <a:xfrm>
            <a:off x="10819105" y="32385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3" name="Oval 42"/>
          <p:cNvSpPr/>
          <p:nvPr/>
        </p:nvSpPr>
        <p:spPr>
          <a:xfrm>
            <a:off x="11047705" y="31051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4" name="Oval 43"/>
          <p:cNvSpPr/>
          <p:nvPr/>
        </p:nvSpPr>
        <p:spPr>
          <a:xfrm>
            <a:off x="11000080" y="30003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5" name="Oval 44"/>
          <p:cNvSpPr/>
          <p:nvPr/>
        </p:nvSpPr>
        <p:spPr>
          <a:xfrm>
            <a:off x="10809580" y="31337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6" name="Oval 45"/>
          <p:cNvSpPr/>
          <p:nvPr/>
        </p:nvSpPr>
        <p:spPr>
          <a:xfrm>
            <a:off x="10923880" y="30956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7" name="Oval 46"/>
          <p:cNvSpPr/>
          <p:nvPr/>
        </p:nvSpPr>
        <p:spPr>
          <a:xfrm>
            <a:off x="11095330" y="29908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8" name="Oval 47"/>
          <p:cNvSpPr/>
          <p:nvPr/>
        </p:nvSpPr>
        <p:spPr>
          <a:xfrm>
            <a:off x="10742905" y="30099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9" name="Oval 48"/>
          <p:cNvSpPr/>
          <p:nvPr/>
        </p:nvSpPr>
        <p:spPr>
          <a:xfrm>
            <a:off x="10857205" y="29908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0" name="Oval 49"/>
          <p:cNvSpPr/>
          <p:nvPr/>
        </p:nvSpPr>
        <p:spPr>
          <a:xfrm>
            <a:off x="10990555" y="31813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1" name="Oval 50"/>
          <p:cNvSpPr/>
          <p:nvPr/>
        </p:nvSpPr>
        <p:spPr>
          <a:xfrm>
            <a:off x="11047705" y="32194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2" name="Oval 51"/>
          <p:cNvSpPr/>
          <p:nvPr/>
        </p:nvSpPr>
        <p:spPr>
          <a:xfrm>
            <a:off x="11114380" y="31242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3" name="Oval 52"/>
          <p:cNvSpPr/>
          <p:nvPr/>
        </p:nvSpPr>
        <p:spPr>
          <a:xfrm>
            <a:off x="9714205" y="37147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4" name="Oval 53"/>
          <p:cNvSpPr/>
          <p:nvPr/>
        </p:nvSpPr>
        <p:spPr>
          <a:xfrm>
            <a:off x="9847555" y="37623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5" name="Oval 54"/>
          <p:cNvSpPr/>
          <p:nvPr/>
        </p:nvSpPr>
        <p:spPr>
          <a:xfrm>
            <a:off x="10590505" y="32194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6" name="Oval 55"/>
          <p:cNvSpPr/>
          <p:nvPr/>
        </p:nvSpPr>
        <p:spPr>
          <a:xfrm>
            <a:off x="10723855" y="32670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rot="19833399">
            <a:off x="8937099" y="3505590"/>
            <a:ext cx="2457684" cy="148498"/>
          </a:xfrm>
          <a:prstGeom prst="rect">
            <a:avLst/>
          </a:prstGeom>
          <a:solidFill>
            <a:schemeClr val="accent2">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6828130" y="33242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8" name="Oval 57"/>
          <p:cNvSpPr/>
          <p:nvPr/>
        </p:nvSpPr>
        <p:spPr>
          <a:xfrm>
            <a:off x="6971005" y="34385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9" name="Oval 58"/>
          <p:cNvSpPr/>
          <p:nvPr/>
        </p:nvSpPr>
        <p:spPr>
          <a:xfrm>
            <a:off x="7199605" y="33051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0" name="Oval 59"/>
          <p:cNvSpPr/>
          <p:nvPr/>
        </p:nvSpPr>
        <p:spPr>
          <a:xfrm>
            <a:off x="7151980" y="32004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1" name="Oval 60"/>
          <p:cNvSpPr/>
          <p:nvPr/>
        </p:nvSpPr>
        <p:spPr>
          <a:xfrm>
            <a:off x="6961480" y="33337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2" name="Oval 61"/>
          <p:cNvSpPr/>
          <p:nvPr/>
        </p:nvSpPr>
        <p:spPr>
          <a:xfrm>
            <a:off x="7075780" y="32956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3" name="Oval 62"/>
          <p:cNvSpPr/>
          <p:nvPr/>
        </p:nvSpPr>
        <p:spPr>
          <a:xfrm>
            <a:off x="7247230" y="31908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4" name="Oval 63"/>
          <p:cNvSpPr/>
          <p:nvPr/>
        </p:nvSpPr>
        <p:spPr>
          <a:xfrm>
            <a:off x="6894805" y="32099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5" name="Oval 64"/>
          <p:cNvSpPr/>
          <p:nvPr/>
        </p:nvSpPr>
        <p:spPr>
          <a:xfrm>
            <a:off x="7009105" y="31908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6" name="Oval 65"/>
          <p:cNvSpPr/>
          <p:nvPr/>
        </p:nvSpPr>
        <p:spPr>
          <a:xfrm>
            <a:off x="7142455" y="33813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7" name="Oval 66"/>
          <p:cNvSpPr/>
          <p:nvPr/>
        </p:nvSpPr>
        <p:spPr>
          <a:xfrm>
            <a:off x="7199605" y="34194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8" name="Oval 67"/>
          <p:cNvSpPr/>
          <p:nvPr/>
        </p:nvSpPr>
        <p:spPr>
          <a:xfrm>
            <a:off x="7266280" y="33242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9" name="Oval 68"/>
          <p:cNvSpPr/>
          <p:nvPr/>
        </p:nvSpPr>
        <p:spPr>
          <a:xfrm>
            <a:off x="6742405" y="34194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0" name="Oval 69"/>
          <p:cNvSpPr/>
          <p:nvPr/>
        </p:nvSpPr>
        <p:spPr>
          <a:xfrm>
            <a:off x="6875755" y="34671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1" name="Oval 70"/>
          <p:cNvSpPr/>
          <p:nvPr/>
        </p:nvSpPr>
        <p:spPr>
          <a:xfrm>
            <a:off x="7237705" y="34480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72" name="Oval 71"/>
          <p:cNvSpPr/>
          <p:nvPr/>
        </p:nvSpPr>
        <p:spPr>
          <a:xfrm>
            <a:off x="7380580" y="35623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73" name="Oval 72"/>
          <p:cNvSpPr/>
          <p:nvPr/>
        </p:nvSpPr>
        <p:spPr>
          <a:xfrm>
            <a:off x="7609180" y="34290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74" name="Oval 73"/>
          <p:cNvSpPr/>
          <p:nvPr/>
        </p:nvSpPr>
        <p:spPr>
          <a:xfrm>
            <a:off x="7561555" y="33242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75" name="Oval 74"/>
          <p:cNvSpPr/>
          <p:nvPr/>
        </p:nvSpPr>
        <p:spPr>
          <a:xfrm>
            <a:off x="7371055" y="34575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76" name="Oval 75"/>
          <p:cNvSpPr/>
          <p:nvPr/>
        </p:nvSpPr>
        <p:spPr>
          <a:xfrm>
            <a:off x="7485355" y="34194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77" name="Oval 76"/>
          <p:cNvSpPr/>
          <p:nvPr/>
        </p:nvSpPr>
        <p:spPr>
          <a:xfrm>
            <a:off x="7656805" y="33147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78" name="Oval 77"/>
          <p:cNvSpPr/>
          <p:nvPr/>
        </p:nvSpPr>
        <p:spPr>
          <a:xfrm>
            <a:off x="7304380" y="33337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79" name="Oval 78"/>
          <p:cNvSpPr/>
          <p:nvPr/>
        </p:nvSpPr>
        <p:spPr>
          <a:xfrm>
            <a:off x="7418680" y="33147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80" name="Oval 79"/>
          <p:cNvSpPr/>
          <p:nvPr/>
        </p:nvSpPr>
        <p:spPr>
          <a:xfrm>
            <a:off x="7552030" y="35052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81" name="Oval 80"/>
          <p:cNvSpPr/>
          <p:nvPr/>
        </p:nvSpPr>
        <p:spPr>
          <a:xfrm>
            <a:off x="7609180" y="35433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82" name="Oval 81"/>
          <p:cNvSpPr/>
          <p:nvPr/>
        </p:nvSpPr>
        <p:spPr>
          <a:xfrm>
            <a:off x="7675855" y="34480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83" name="Oval 82"/>
          <p:cNvSpPr/>
          <p:nvPr/>
        </p:nvSpPr>
        <p:spPr>
          <a:xfrm>
            <a:off x="7151980" y="35433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84" name="Oval 83"/>
          <p:cNvSpPr/>
          <p:nvPr/>
        </p:nvSpPr>
        <p:spPr>
          <a:xfrm>
            <a:off x="7285330" y="35909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85" name="Oval 84"/>
          <p:cNvSpPr/>
          <p:nvPr/>
        </p:nvSpPr>
        <p:spPr>
          <a:xfrm>
            <a:off x="7723480" y="35814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6" name="Oval 85"/>
          <p:cNvSpPr/>
          <p:nvPr/>
        </p:nvSpPr>
        <p:spPr>
          <a:xfrm>
            <a:off x="7599655" y="33147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7" name="Oval 86"/>
          <p:cNvSpPr/>
          <p:nvPr/>
        </p:nvSpPr>
        <p:spPr>
          <a:xfrm>
            <a:off x="8094955" y="35623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8" name="Oval 87"/>
          <p:cNvSpPr/>
          <p:nvPr/>
        </p:nvSpPr>
        <p:spPr>
          <a:xfrm>
            <a:off x="8047330" y="34575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9" name="Oval 88"/>
          <p:cNvSpPr/>
          <p:nvPr/>
        </p:nvSpPr>
        <p:spPr>
          <a:xfrm>
            <a:off x="7856830" y="35909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0" name="Oval 89"/>
          <p:cNvSpPr/>
          <p:nvPr/>
        </p:nvSpPr>
        <p:spPr>
          <a:xfrm>
            <a:off x="7971130" y="35528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1" name="Oval 90"/>
          <p:cNvSpPr/>
          <p:nvPr/>
        </p:nvSpPr>
        <p:spPr>
          <a:xfrm>
            <a:off x="8142580" y="34480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2" name="Oval 91"/>
          <p:cNvSpPr/>
          <p:nvPr/>
        </p:nvSpPr>
        <p:spPr>
          <a:xfrm>
            <a:off x="7790155" y="34671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3" name="Oval 92"/>
          <p:cNvSpPr/>
          <p:nvPr/>
        </p:nvSpPr>
        <p:spPr>
          <a:xfrm>
            <a:off x="7904455" y="34480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4" name="Oval 93"/>
          <p:cNvSpPr/>
          <p:nvPr/>
        </p:nvSpPr>
        <p:spPr>
          <a:xfrm>
            <a:off x="7771105" y="32575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5" name="Oval 94"/>
          <p:cNvSpPr/>
          <p:nvPr/>
        </p:nvSpPr>
        <p:spPr>
          <a:xfrm>
            <a:off x="7828255" y="32956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6" name="Oval 95"/>
          <p:cNvSpPr/>
          <p:nvPr/>
        </p:nvSpPr>
        <p:spPr>
          <a:xfrm>
            <a:off x="8161630" y="35814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7" name="Oval 96"/>
          <p:cNvSpPr/>
          <p:nvPr/>
        </p:nvSpPr>
        <p:spPr>
          <a:xfrm>
            <a:off x="7371055" y="32956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8" name="Oval 97"/>
          <p:cNvSpPr/>
          <p:nvPr/>
        </p:nvSpPr>
        <p:spPr>
          <a:xfrm>
            <a:off x="7504405" y="33432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9" name="Oval 98"/>
          <p:cNvSpPr/>
          <p:nvPr/>
        </p:nvSpPr>
        <p:spPr>
          <a:xfrm>
            <a:off x="6790030" y="37433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0" name="Oval 99"/>
          <p:cNvSpPr/>
          <p:nvPr/>
        </p:nvSpPr>
        <p:spPr>
          <a:xfrm>
            <a:off x="6932905" y="38576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1" name="Oval 100"/>
          <p:cNvSpPr/>
          <p:nvPr/>
        </p:nvSpPr>
        <p:spPr>
          <a:xfrm>
            <a:off x="7161505" y="37242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2" name="Oval 101"/>
          <p:cNvSpPr/>
          <p:nvPr/>
        </p:nvSpPr>
        <p:spPr>
          <a:xfrm>
            <a:off x="7113880" y="36195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3" name="Oval 102"/>
          <p:cNvSpPr/>
          <p:nvPr/>
        </p:nvSpPr>
        <p:spPr>
          <a:xfrm>
            <a:off x="6923380" y="37528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4" name="Oval 103"/>
          <p:cNvSpPr/>
          <p:nvPr/>
        </p:nvSpPr>
        <p:spPr>
          <a:xfrm>
            <a:off x="7037680" y="37147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5" name="Oval 104"/>
          <p:cNvSpPr/>
          <p:nvPr/>
        </p:nvSpPr>
        <p:spPr>
          <a:xfrm>
            <a:off x="7209130" y="36099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6" name="Oval 105"/>
          <p:cNvSpPr/>
          <p:nvPr/>
        </p:nvSpPr>
        <p:spPr>
          <a:xfrm>
            <a:off x="6856705" y="36290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7" name="Oval 106"/>
          <p:cNvSpPr/>
          <p:nvPr/>
        </p:nvSpPr>
        <p:spPr>
          <a:xfrm>
            <a:off x="6971005" y="36099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8" name="Oval 107"/>
          <p:cNvSpPr/>
          <p:nvPr/>
        </p:nvSpPr>
        <p:spPr>
          <a:xfrm>
            <a:off x="7104355" y="38004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9" name="Oval 108"/>
          <p:cNvSpPr/>
          <p:nvPr/>
        </p:nvSpPr>
        <p:spPr>
          <a:xfrm>
            <a:off x="7161505" y="38385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0" name="Oval 109"/>
          <p:cNvSpPr/>
          <p:nvPr/>
        </p:nvSpPr>
        <p:spPr>
          <a:xfrm>
            <a:off x="6961480" y="33623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1" name="Oval 110"/>
          <p:cNvSpPr/>
          <p:nvPr/>
        </p:nvSpPr>
        <p:spPr>
          <a:xfrm>
            <a:off x="6704305" y="38385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2" name="Oval 111"/>
          <p:cNvSpPr/>
          <p:nvPr/>
        </p:nvSpPr>
        <p:spPr>
          <a:xfrm>
            <a:off x="6837655" y="38862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3" name="Oval 112"/>
          <p:cNvSpPr/>
          <p:nvPr/>
        </p:nvSpPr>
        <p:spPr>
          <a:xfrm>
            <a:off x="7199605" y="38671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14" name="Oval 113"/>
          <p:cNvSpPr/>
          <p:nvPr/>
        </p:nvSpPr>
        <p:spPr>
          <a:xfrm>
            <a:off x="7075780" y="36004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15" name="Oval 114"/>
          <p:cNvSpPr/>
          <p:nvPr/>
        </p:nvSpPr>
        <p:spPr>
          <a:xfrm>
            <a:off x="7304380" y="34671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16" name="Oval 115"/>
          <p:cNvSpPr/>
          <p:nvPr/>
        </p:nvSpPr>
        <p:spPr>
          <a:xfrm>
            <a:off x="7256755" y="33623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17" name="Oval 116"/>
          <p:cNvSpPr/>
          <p:nvPr/>
        </p:nvSpPr>
        <p:spPr>
          <a:xfrm>
            <a:off x="7066255" y="34956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18" name="Oval 117"/>
          <p:cNvSpPr/>
          <p:nvPr/>
        </p:nvSpPr>
        <p:spPr>
          <a:xfrm>
            <a:off x="7180555" y="34575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19" name="Oval 118"/>
          <p:cNvSpPr/>
          <p:nvPr/>
        </p:nvSpPr>
        <p:spPr>
          <a:xfrm>
            <a:off x="7352005" y="33528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20" name="Oval 119"/>
          <p:cNvSpPr/>
          <p:nvPr/>
        </p:nvSpPr>
        <p:spPr>
          <a:xfrm>
            <a:off x="6999580" y="33718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21" name="Oval 120"/>
          <p:cNvSpPr/>
          <p:nvPr/>
        </p:nvSpPr>
        <p:spPr>
          <a:xfrm>
            <a:off x="7113880" y="33528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22" name="Oval 121"/>
          <p:cNvSpPr/>
          <p:nvPr/>
        </p:nvSpPr>
        <p:spPr>
          <a:xfrm>
            <a:off x="7247230" y="35433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23" name="Oval 122"/>
          <p:cNvSpPr/>
          <p:nvPr/>
        </p:nvSpPr>
        <p:spPr>
          <a:xfrm>
            <a:off x="7304380" y="35814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24" name="Oval 123"/>
          <p:cNvSpPr/>
          <p:nvPr/>
        </p:nvSpPr>
        <p:spPr>
          <a:xfrm>
            <a:off x="7371055" y="34861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25" name="Oval 124"/>
          <p:cNvSpPr/>
          <p:nvPr/>
        </p:nvSpPr>
        <p:spPr>
          <a:xfrm>
            <a:off x="7113880" y="39624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26" name="Oval 125"/>
          <p:cNvSpPr/>
          <p:nvPr/>
        </p:nvSpPr>
        <p:spPr>
          <a:xfrm>
            <a:off x="6980530" y="36290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27" name="Oval 126"/>
          <p:cNvSpPr/>
          <p:nvPr/>
        </p:nvSpPr>
        <p:spPr>
          <a:xfrm>
            <a:off x="7418680" y="36195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8" name="Oval 127"/>
          <p:cNvSpPr/>
          <p:nvPr/>
        </p:nvSpPr>
        <p:spPr>
          <a:xfrm>
            <a:off x="7561555" y="37338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9" name="Oval 128"/>
          <p:cNvSpPr/>
          <p:nvPr/>
        </p:nvSpPr>
        <p:spPr>
          <a:xfrm>
            <a:off x="7790155" y="36004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0" name="Oval 129"/>
          <p:cNvSpPr/>
          <p:nvPr/>
        </p:nvSpPr>
        <p:spPr>
          <a:xfrm>
            <a:off x="7742530" y="34956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1" name="Oval 130"/>
          <p:cNvSpPr/>
          <p:nvPr/>
        </p:nvSpPr>
        <p:spPr>
          <a:xfrm>
            <a:off x="7552030" y="36290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2" name="Oval 131"/>
          <p:cNvSpPr/>
          <p:nvPr/>
        </p:nvSpPr>
        <p:spPr>
          <a:xfrm>
            <a:off x="7666330" y="35909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3" name="Oval 132"/>
          <p:cNvSpPr/>
          <p:nvPr/>
        </p:nvSpPr>
        <p:spPr>
          <a:xfrm>
            <a:off x="7837780" y="34861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4" name="Oval 133"/>
          <p:cNvSpPr/>
          <p:nvPr/>
        </p:nvSpPr>
        <p:spPr>
          <a:xfrm>
            <a:off x="7485355" y="35052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5" name="Oval 134"/>
          <p:cNvSpPr/>
          <p:nvPr/>
        </p:nvSpPr>
        <p:spPr>
          <a:xfrm>
            <a:off x="7599655" y="34861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6" name="Oval 135"/>
          <p:cNvSpPr/>
          <p:nvPr/>
        </p:nvSpPr>
        <p:spPr>
          <a:xfrm>
            <a:off x="7733005" y="36766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7" name="Oval 136"/>
          <p:cNvSpPr/>
          <p:nvPr/>
        </p:nvSpPr>
        <p:spPr>
          <a:xfrm>
            <a:off x="7790155" y="37147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8" name="Oval 137"/>
          <p:cNvSpPr/>
          <p:nvPr/>
        </p:nvSpPr>
        <p:spPr>
          <a:xfrm>
            <a:off x="7856830" y="36195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9" name="Oval 138"/>
          <p:cNvSpPr/>
          <p:nvPr/>
        </p:nvSpPr>
        <p:spPr>
          <a:xfrm>
            <a:off x="7332955" y="37147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0" name="Oval 139"/>
          <p:cNvSpPr/>
          <p:nvPr/>
        </p:nvSpPr>
        <p:spPr>
          <a:xfrm>
            <a:off x="7466305" y="37623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1" name="Oval 140"/>
          <p:cNvSpPr/>
          <p:nvPr/>
        </p:nvSpPr>
        <p:spPr>
          <a:xfrm>
            <a:off x="7418680" y="49720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2" name="Oval 141"/>
          <p:cNvSpPr/>
          <p:nvPr/>
        </p:nvSpPr>
        <p:spPr>
          <a:xfrm>
            <a:off x="7561555" y="50863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3" name="Oval 142"/>
          <p:cNvSpPr/>
          <p:nvPr/>
        </p:nvSpPr>
        <p:spPr>
          <a:xfrm>
            <a:off x="7790155" y="49530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4" name="Oval 143"/>
          <p:cNvSpPr/>
          <p:nvPr/>
        </p:nvSpPr>
        <p:spPr>
          <a:xfrm>
            <a:off x="7742530" y="48482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5" name="Oval 144"/>
          <p:cNvSpPr/>
          <p:nvPr/>
        </p:nvSpPr>
        <p:spPr>
          <a:xfrm>
            <a:off x="7552030" y="49815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6" name="Oval 145"/>
          <p:cNvSpPr/>
          <p:nvPr/>
        </p:nvSpPr>
        <p:spPr>
          <a:xfrm>
            <a:off x="7666330" y="49434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7" name="Oval 146"/>
          <p:cNvSpPr/>
          <p:nvPr/>
        </p:nvSpPr>
        <p:spPr>
          <a:xfrm>
            <a:off x="7837780" y="48387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8" name="Oval 147"/>
          <p:cNvSpPr/>
          <p:nvPr/>
        </p:nvSpPr>
        <p:spPr>
          <a:xfrm>
            <a:off x="7485355" y="48577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9" name="Oval 148"/>
          <p:cNvSpPr/>
          <p:nvPr/>
        </p:nvSpPr>
        <p:spPr>
          <a:xfrm>
            <a:off x="7599655" y="48387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0" name="Oval 149"/>
          <p:cNvSpPr/>
          <p:nvPr/>
        </p:nvSpPr>
        <p:spPr>
          <a:xfrm>
            <a:off x="7733005" y="50292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1" name="Oval 150"/>
          <p:cNvSpPr/>
          <p:nvPr/>
        </p:nvSpPr>
        <p:spPr>
          <a:xfrm>
            <a:off x="7790155" y="50673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2" name="Oval 151"/>
          <p:cNvSpPr/>
          <p:nvPr/>
        </p:nvSpPr>
        <p:spPr>
          <a:xfrm>
            <a:off x="7856830" y="49720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3" name="Oval 152"/>
          <p:cNvSpPr/>
          <p:nvPr/>
        </p:nvSpPr>
        <p:spPr>
          <a:xfrm>
            <a:off x="7332955" y="50673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4" name="Oval 153"/>
          <p:cNvSpPr/>
          <p:nvPr/>
        </p:nvSpPr>
        <p:spPr>
          <a:xfrm>
            <a:off x="7466305" y="51149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5" name="Oval 154"/>
          <p:cNvSpPr/>
          <p:nvPr/>
        </p:nvSpPr>
        <p:spPr>
          <a:xfrm>
            <a:off x="7828255" y="50958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56" name="Oval 155"/>
          <p:cNvSpPr/>
          <p:nvPr/>
        </p:nvSpPr>
        <p:spPr>
          <a:xfrm>
            <a:off x="7971130" y="52101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57" name="Oval 156"/>
          <p:cNvSpPr/>
          <p:nvPr/>
        </p:nvSpPr>
        <p:spPr>
          <a:xfrm>
            <a:off x="8094955" y="47339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59" name="Oval 158"/>
          <p:cNvSpPr/>
          <p:nvPr/>
        </p:nvSpPr>
        <p:spPr>
          <a:xfrm>
            <a:off x="7961605" y="51054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60" name="Oval 159"/>
          <p:cNvSpPr/>
          <p:nvPr/>
        </p:nvSpPr>
        <p:spPr>
          <a:xfrm>
            <a:off x="7971130" y="47244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62" name="Oval 161"/>
          <p:cNvSpPr/>
          <p:nvPr/>
        </p:nvSpPr>
        <p:spPr>
          <a:xfrm>
            <a:off x="7894930" y="49815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63" name="Oval 162"/>
          <p:cNvSpPr/>
          <p:nvPr/>
        </p:nvSpPr>
        <p:spPr>
          <a:xfrm>
            <a:off x="8009230" y="49625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64" name="Oval 163"/>
          <p:cNvSpPr/>
          <p:nvPr/>
        </p:nvSpPr>
        <p:spPr>
          <a:xfrm>
            <a:off x="8037805" y="48101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65" name="Oval 164"/>
          <p:cNvSpPr/>
          <p:nvPr/>
        </p:nvSpPr>
        <p:spPr>
          <a:xfrm>
            <a:off x="8094955" y="48482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66" name="Oval 165"/>
          <p:cNvSpPr/>
          <p:nvPr/>
        </p:nvSpPr>
        <p:spPr>
          <a:xfrm>
            <a:off x="8161630" y="47529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67" name="Oval 166"/>
          <p:cNvSpPr/>
          <p:nvPr/>
        </p:nvSpPr>
        <p:spPr>
          <a:xfrm>
            <a:off x="7742530" y="51911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68" name="Oval 167"/>
          <p:cNvSpPr/>
          <p:nvPr/>
        </p:nvSpPr>
        <p:spPr>
          <a:xfrm>
            <a:off x="7875880" y="52387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69" name="Oval 168"/>
          <p:cNvSpPr/>
          <p:nvPr/>
        </p:nvSpPr>
        <p:spPr>
          <a:xfrm>
            <a:off x="8209255" y="48863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0" name="Oval 169"/>
          <p:cNvSpPr/>
          <p:nvPr/>
        </p:nvSpPr>
        <p:spPr>
          <a:xfrm>
            <a:off x="8352130" y="50006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1" name="Oval 170"/>
          <p:cNvSpPr/>
          <p:nvPr/>
        </p:nvSpPr>
        <p:spPr>
          <a:xfrm>
            <a:off x="8580730" y="48672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2" name="Oval 171"/>
          <p:cNvSpPr/>
          <p:nvPr/>
        </p:nvSpPr>
        <p:spPr>
          <a:xfrm>
            <a:off x="8533105" y="47625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3" name="Oval 172"/>
          <p:cNvSpPr/>
          <p:nvPr/>
        </p:nvSpPr>
        <p:spPr>
          <a:xfrm>
            <a:off x="8342605" y="48958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4" name="Oval 173"/>
          <p:cNvSpPr/>
          <p:nvPr/>
        </p:nvSpPr>
        <p:spPr>
          <a:xfrm>
            <a:off x="8456905" y="48577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5" name="Oval 174"/>
          <p:cNvSpPr/>
          <p:nvPr/>
        </p:nvSpPr>
        <p:spPr>
          <a:xfrm>
            <a:off x="8628355" y="47529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6" name="Oval 175"/>
          <p:cNvSpPr/>
          <p:nvPr/>
        </p:nvSpPr>
        <p:spPr>
          <a:xfrm>
            <a:off x="8275930" y="47720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7" name="Oval 176"/>
          <p:cNvSpPr/>
          <p:nvPr/>
        </p:nvSpPr>
        <p:spPr>
          <a:xfrm>
            <a:off x="8390230" y="47529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8" name="Oval 177"/>
          <p:cNvSpPr/>
          <p:nvPr/>
        </p:nvSpPr>
        <p:spPr>
          <a:xfrm>
            <a:off x="8523580" y="49434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9" name="Oval 178"/>
          <p:cNvSpPr/>
          <p:nvPr/>
        </p:nvSpPr>
        <p:spPr>
          <a:xfrm>
            <a:off x="8580730" y="49815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0" name="Oval 179"/>
          <p:cNvSpPr/>
          <p:nvPr/>
        </p:nvSpPr>
        <p:spPr>
          <a:xfrm>
            <a:off x="8647405" y="48863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1" name="Oval 180"/>
          <p:cNvSpPr/>
          <p:nvPr/>
        </p:nvSpPr>
        <p:spPr>
          <a:xfrm>
            <a:off x="8123530" y="49815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2" name="Oval 181"/>
          <p:cNvSpPr/>
          <p:nvPr/>
        </p:nvSpPr>
        <p:spPr>
          <a:xfrm>
            <a:off x="8256880" y="50292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3" name="Oval 182"/>
          <p:cNvSpPr/>
          <p:nvPr/>
        </p:nvSpPr>
        <p:spPr>
          <a:xfrm>
            <a:off x="7199605" y="52006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84" name="Oval 183"/>
          <p:cNvSpPr/>
          <p:nvPr/>
        </p:nvSpPr>
        <p:spPr>
          <a:xfrm>
            <a:off x="7151980" y="50958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85" name="Oval 184"/>
          <p:cNvSpPr/>
          <p:nvPr/>
        </p:nvSpPr>
        <p:spPr>
          <a:xfrm>
            <a:off x="7075780" y="51911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86" name="Oval 185"/>
          <p:cNvSpPr/>
          <p:nvPr/>
        </p:nvSpPr>
        <p:spPr>
          <a:xfrm>
            <a:off x="7247230" y="50863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87" name="Oval 186"/>
          <p:cNvSpPr/>
          <p:nvPr/>
        </p:nvSpPr>
        <p:spPr>
          <a:xfrm>
            <a:off x="7142455" y="52768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88" name="Oval 187"/>
          <p:cNvSpPr/>
          <p:nvPr/>
        </p:nvSpPr>
        <p:spPr>
          <a:xfrm>
            <a:off x="7266280" y="52197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189" name="Oval 188"/>
          <p:cNvSpPr/>
          <p:nvPr/>
        </p:nvSpPr>
        <p:spPr>
          <a:xfrm>
            <a:off x="7637755" y="52292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0" name="Oval 189"/>
          <p:cNvSpPr/>
          <p:nvPr/>
        </p:nvSpPr>
        <p:spPr>
          <a:xfrm>
            <a:off x="7733005" y="52197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1" name="Oval 190"/>
          <p:cNvSpPr/>
          <p:nvPr/>
        </p:nvSpPr>
        <p:spPr>
          <a:xfrm>
            <a:off x="7380580" y="52387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2" name="Oval 191"/>
          <p:cNvSpPr/>
          <p:nvPr/>
        </p:nvSpPr>
        <p:spPr>
          <a:xfrm>
            <a:off x="7494880" y="52197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3" name="Oval 192"/>
          <p:cNvSpPr/>
          <p:nvPr/>
        </p:nvSpPr>
        <p:spPr>
          <a:xfrm>
            <a:off x="7056730" y="53911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4" name="Oval 193"/>
          <p:cNvSpPr/>
          <p:nvPr/>
        </p:nvSpPr>
        <p:spPr>
          <a:xfrm>
            <a:off x="7199605" y="55054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5" name="Oval 194"/>
          <p:cNvSpPr/>
          <p:nvPr/>
        </p:nvSpPr>
        <p:spPr>
          <a:xfrm>
            <a:off x="7428205" y="53721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6" name="Oval 195"/>
          <p:cNvSpPr/>
          <p:nvPr/>
        </p:nvSpPr>
        <p:spPr>
          <a:xfrm>
            <a:off x="7380580" y="52673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7" name="Oval 196"/>
          <p:cNvSpPr/>
          <p:nvPr/>
        </p:nvSpPr>
        <p:spPr>
          <a:xfrm>
            <a:off x="7190080" y="54006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8" name="Oval 197"/>
          <p:cNvSpPr/>
          <p:nvPr/>
        </p:nvSpPr>
        <p:spPr>
          <a:xfrm>
            <a:off x="7304380" y="53625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9" name="Oval 198"/>
          <p:cNvSpPr/>
          <p:nvPr/>
        </p:nvSpPr>
        <p:spPr>
          <a:xfrm>
            <a:off x="7475830" y="52578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0" name="Oval 199"/>
          <p:cNvSpPr/>
          <p:nvPr/>
        </p:nvSpPr>
        <p:spPr>
          <a:xfrm>
            <a:off x="7123405" y="52768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1" name="Oval 200"/>
          <p:cNvSpPr/>
          <p:nvPr/>
        </p:nvSpPr>
        <p:spPr>
          <a:xfrm>
            <a:off x="7237705" y="52578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2" name="Oval 201"/>
          <p:cNvSpPr/>
          <p:nvPr/>
        </p:nvSpPr>
        <p:spPr>
          <a:xfrm>
            <a:off x="7371055" y="54483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3" name="Oval 202"/>
          <p:cNvSpPr/>
          <p:nvPr/>
        </p:nvSpPr>
        <p:spPr>
          <a:xfrm>
            <a:off x="7428205" y="54864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4" name="Oval 203"/>
          <p:cNvSpPr/>
          <p:nvPr/>
        </p:nvSpPr>
        <p:spPr>
          <a:xfrm>
            <a:off x="7494880" y="53911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5" name="Oval 204"/>
          <p:cNvSpPr/>
          <p:nvPr/>
        </p:nvSpPr>
        <p:spPr>
          <a:xfrm>
            <a:off x="6971005" y="54864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6" name="Oval 205"/>
          <p:cNvSpPr/>
          <p:nvPr/>
        </p:nvSpPr>
        <p:spPr>
          <a:xfrm>
            <a:off x="7104355" y="55340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7" name="Oval 206"/>
          <p:cNvSpPr/>
          <p:nvPr/>
        </p:nvSpPr>
        <p:spPr>
          <a:xfrm>
            <a:off x="6809080" y="56959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8" name="Oval 207"/>
          <p:cNvSpPr/>
          <p:nvPr/>
        </p:nvSpPr>
        <p:spPr>
          <a:xfrm>
            <a:off x="6951955" y="58102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9" name="Oval 208"/>
          <p:cNvSpPr/>
          <p:nvPr/>
        </p:nvSpPr>
        <p:spPr>
          <a:xfrm>
            <a:off x="7180555" y="56769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0" name="Oval 209"/>
          <p:cNvSpPr/>
          <p:nvPr/>
        </p:nvSpPr>
        <p:spPr>
          <a:xfrm>
            <a:off x="7132930" y="55721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1" name="Oval 210"/>
          <p:cNvSpPr/>
          <p:nvPr/>
        </p:nvSpPr>
        <p:spPr>
          <a:xfrm>
            <a:off x="6942430" y="57054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2" name="Oval 211"/>
          <p:cNvSpPr/>
          <p:nvPr/>
        </p:nvSpPr>
        <p:spPr>
          <a:xfrm>
            <a:off x="7056730" y="56673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3" name="Oval 212"/>
          <p:cNvSpPr/>
          <p:nvPr/>
        </p:nvSpPr>
        <p:spPr>
          <a:xfrm>
            <a:off x="7228180" y="55626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4" name="Oval 213"/>
          <p:cNvSpPr/>
          <p:nvPr/>
        </p:nvSpPr>
        <p:spPr>
          <a:xfrm>
            <a:off x="6875755" y="55816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5" name="Oval 214"/>
          <p:cNvSpPr/>
          <p:nvPr/>
        </p:nvSpPr>
        <p:spPr>
          <a:xfrm>
            <a:off x="6990055" y="55626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6" name="Oval 215"/>
          <p:cNvSpPr/>
          <p:nvPr/>
        </p:nvSpPr>
        <p:spPr>
          <a:xfrm>
            <a:off x="7123405" y="57531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7" name="Oval 216"/>
          <p:cNvSpPr/>
          <p:nvPr/>
        </p:nvSpPr>
        <p:spPr>
          <a:xfrm>
            <a:off x="7180555" y="57912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8" name="Oval 217"/>
          <p:cNvSpPr/>
          <p:nvPr/>
        </p:nvSpPr>
        <p:spPr>
          <a:xfrm>
            <a:off x="7247230" y="56959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9" name="Oval 218"/>
          <p:cNvSpPr/>
          <p:nvPr/>
        </p:nvSpPr>
        <p:spPr>
          <a:xfrm>
            <a:off x="6723355" y="57912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0" name="Oval 219"/>
          <p:cNvSpPr/>
          <p:nvPr/>
        </p:nvSpPr>
        <p:spPr>
          <a:xfrm>
            <a:off x="6856705" y="58388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1" name="Oval 220"/>
          <p:cNvSpPr/>
          <p:nvPr/>
        </p:nvSpPr>
        <p:spPr>
          <a:xfrm>
            <a:off x="8104480" y="35433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222" name="Oval 221"/>
          <p:cNvSpPr/>
          <p:nvPr/>
        </p:nvSpPr>
        <p:spPr>
          <a:xfrm>
            <a:off x="8056855" y="34385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223" name="Oval 222"/>
          <p:cNvSpPr/>
          <p:nvPr/>
        </p:nvSpPr>
        <p:spPr>
          <a:xfrm>
            <a:off x="7980655" y="35337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224" name="Oval 223"/>
          <p:cNvSpPr/>
          <p:nvPr/>
        </p:nvSpPr>
        <p:spPr>
          <a:xfrm>
            <a:off x="8152105" y="34290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225" name="Oval 224"/>
          <p:cNvSpPr/>
          <p:nvPr/>
        </p:nvSpPr>
        <p:spPr>
          <a:xfrm>
            <a:off x="8047330" y="36195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226" name="Oval 225"/>
          <p:cNvSpPr/>
          <p:nvPr/>
        </p:nvSpPr>
        <p:spPr>
          <a:xfrm>
            <a:off x="8171155" y="35623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227" name="Oval 226"/>
          <p:cNvSpPr/>
          <p:nvPr/>
        </p:nvSpPr>
        <p:spPr>
          <a:xfrm>
            <a:off x="8094955" y="34290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8" name="Oval 227"/>
          <p:cNvSpPr/>
          <p:nvPr/>
        </p:nvSpPr>
        <p:spPr>
          <a:xfrm>
            <a:off x="8542630" y="35718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9" name="Oval 228"/>
          <p:cNvSpPr/>
          <p:nvPr/>
        </p:nvSpPr>
        <p:spPr>
          <a:xfrm>
            <a:off x="8637880" y="35623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0" name="Oval 229"/>
          <p:cNvSpPr/>
          <p:nvPr/>
        </p:nvSpPr>
        <p:spPr>
          <a:xfrm>
            <a:off x="8285455" y="35814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1" name="Oval 230"/>
          <p:cNvSpPr/>
          <p:nvPr/>
        </p:nvSpPr>
        <p:spPr>
          <a:xfrm>
            <a:off x="8399755" y="35623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2" name="Oval 231"/>
          <p:cNvSpPr/>
          <p:nvPr/>
        </p:nvSpPr>
        <p:spPr>
          <a:xfrm>
            <a:off x="8266405" y="33718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3" name="Oval 232"/>
          <p:cNvSpPr/>
          <p:nvPr/>
        </p:nvSpPr>
        <p:spPr>
          <a:xfrm>
            <a:off x="8323555" y="34099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4" name="Oval 233"/>
          <p:cNvSpPr/>
          <p:nvPr/>
        </p:nvSpPr>
        <p:spPr>
          <a:xfrm>
            <a:off x="7999705" y="34575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5" name="Oval 234"/>
          <p:cNvSpPr/>
          <p:nvPr/>
        </p:nvSpPr>
        <p:spPr>
          <a:xfrm>
            <a:off x="8237830" y="36099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6" name="Oval 235"/>
          <p:cNvSpPr/>
          <p:nvPr/>
        </p:nvSpPr>
        <p:spPr>
          <a:xfrm>
            <a:off x="8333080" y="36004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7" name="Oval 236"/>
          <p:cNvSpPr/>
          <p:nvPr/>
        </p:nvSpPr>
        <p:spPr>
          <a:xfrm>
            <a:off x="7980655" y="36195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8" name="Oval 237"/>
          <p:cNvSpPr/>
          <p:nvPr/>
        </p:nvSpPr>
        <p:spPr>
          <a:xfrm>
            <a:off x="8094955" y="36004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9" name="Oval 238"/>
          <p:cNvSpPr/>
          <p:nvPr/>
        </p:nvSpPr>
        <p:spPr>
          <a:xfrm>
            <a:off x="6856705" y="30956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240" name="Oval 239"/>
          <p:cNvSpPr/>
          <p:nvPr/>
        </p:nvSpPr>
        <p:spPr>
          <a:xfrm>
            <a:off x="6809080" y="29908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241" name="Oval 240"/>
          <p:cNvSpPr/>
          <p:nvPr/>
        </p:nvSpPr>
        <p:spPr>
          <a:xfrm>
            <a:off x="6732880" y="30861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242" name="Oval 241"/>
          <p:cNvSpPr/>
          <p:nvPr/>
        </p:nvSpPr>
        <p:spPr>
          <a:xfrm>
            <a:off x="6904330" y="29813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243" name="Oval 242"/>
          <p:cNvSpPr/>
          <p:nvPr/>
        </p:nvSpPr>
        <p:spPr>
          <a:xfrm>
            <a:off x="6799555" y="31718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244" name="Oval 243"/>
          <p:cNvSpPr/>
          <p:nvPr/>
        </p:nvSpPr>
        <p:spPr>
          <a:xfrm>
            <a:off x="6923380" y="31146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245" name="Oval 244"/>
          <p:cNvSpPr/>
          <p:nvPr/>
        </p:nvSpPr>
        <p:spPr>
          <a:xfrm>
            <a:off x="6847180" y="29813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6" name="Oval 245"/>
          <p:cNvSpPr/>
          <p:nvPr/>
        </p:nvSpPr>
        <p:spPr>
          <a:xfrm>
            <a:off x="7294855" y="31242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7" name="Oval 246"/>
          <p:cNvSpPr/>
          <p:nvPr/>
        </p:nvSpPr>
        <p:spPr>
          <a:xfrm>
            <a:off x="7390105" y="31146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8" name="Oval 247"/>
          <p:cNvSpPr/>
          <p:nvPr/>
        </p:nvSpPr>
        <p:spPr>
          <a:xfrm>
            <a:off x="7037680" y="31337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9" name="Oval 248"/>
          <p:cNvSpPr/>
          <p:nvPr/>
        </p:nvSpPr>
        <p:spPr>
          <a:xfrm>
            <a:off x="7151980" y="31146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0" name="Oval 249"/>
          <p:cNvSpPr/>
          <p:nvPr/>
        </p:nvSpPr>
        <p:spPr>
          <a:xfrm>
            <a:off x="7018630" y="29241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1" name="Oval 250"/>
          <p:cNvSpPr/>
          <p:nvPr/>
        </p:nvSpPr>
        <p:spPr>
          <a:xfrm>
            <a:off x="7075780" y="29622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2" name="Oval 251"/>
          <p:cNvSpPr/>
          <p:nvPr/>
        </p:nvSpPr>
        <p:spPr>
          <a:xfrm>
            <a:off x="6751930" y="30099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3" name="Oval 252"/>
          <p:cNvSpPr/>
          <p:nvPr/>
        </p:nvSpPr>
        <p:spPr>
          <a:xfrm>
            <a:off x="6990055" y="31623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4" name="Oval 253"/>
          <p:cNvSpPr/>
          <p:nvPr/>
        </p:nvSpPr>
        <p:spPr>
          <a:xfrm>
            <a:off x="7085305" y="31527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5" name="Oval 254"/>
          <p:cNvSpPr/>
          <p:nvPr/>
        </p:nvSpPr>
        <p:spPr>
          <a:xfrm>
            <a:off x="6732880" y="31718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6" name="Oval 255"/>
          <p:cNvSpPr/>
          <p:nvPr/>
        </p:nvSpPr>
        <p:spPr>
          <a:xfrm>
            <a:off x="6847180" y="31527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7" name="Oval 256"/>
          <p:cNvSpPr/>
          <p:nvPr/>
        </p:nvSpPr>
        <p:spPr>
          <a:xfrm>
            <a:off x="6866230" y="39909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258" name="Oval 257"/>
          <p:cNvSpPr/>
          <p:nvPr/>
        </p:nvSpPr>
        <p:spPr>
          <a:xfrm>
            <a:off x="6818605" y="38862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259" name="Oval 258"/>
          <p:cNvSpPr/>
          <p:nvPr/>
        </p:nvSpPr>
        <p:spPr>
          <a:xfrm>
            <a:off x="6742405" y="39814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260" name="Oval 259"/>
          <p:cNvSpPr/>
          <p:nvPr/>
        </p:nvSpPr>
        <p:spPr>
          <a:xfrm>
            <a:off x="6913855" y="38766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261" name="Oval 260"/>
          <p:cNvSpPr/>
          <p:nvPr/>
        </p:nvSpPr>
        <p:spPr>
          <a:xfrm>
            <a:off x="6809080" y="40671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262" name="Oval 261"/>
          <p:cNvSpPr/>
          <p:nvPr/>
        </p:nvSpPr>
        <p:spPr>
          <a:xfrm>
            <a:off x="6932905" y="40100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sp>
        <p:nvSpPr>
          <p:cNvPr id="263" name="Oval 262"/>
          <p:cNvSpPr/>
          <p:nvPr/>
        </p:nvSpPr>
        <p:spPr>
          <a:xfrm>
            <a:off x="6856705" y="38766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4" name="Oval 263"/>
          <p:cNvSpPr/>
          <p:nvPr/>
        </p:nvSpPr>
        <p:spPr>
          <a:xfrm>
            <a:off x="7304380" y="39338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5" name="Oval 264"/>
          <p:cNvSpPr/>
          <p:nvPr/>
        </p:nvSpPr>
        <p:spPr>
          <a:xfrm>
            <a:off x="7399630" y="392430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6" name="Oval 265"/>
          <p:cNvSpPr/>
          <p:nvPr/>
        </p:nvSpPr>
        <p:spPr>
          <a:xfrm>
            <a:off x="7047205" y="40290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7" name="Oval 266"/>
          <p:cNvSpPr/>
          <p:nvPr/>
        </p:nvSpPr>
        <p:spPr>
          <a:xfrm>
            <a:off x="7161505" y="40100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8" name="Oval 267"/>
          <p:cNvSpPr/>
          <p:nvPr/>
        </p:nvSpPr>
        <p:spPr>
          <a:xfrm>
            <a:off x="7028155" y="38195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9" name="Oval 268"/>
          <p:cNvSpPr/>
          <p:nvPr/>
        </p:nvSpPr>
        <p:spPr>
          <a:xfrm>
            <a:off x="7085305" y="38576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0" name="Oval 269"/>
          <p:cNvSpPr/>
          <p:nvPr/>
        </p:nvSpPr>
        <p:spPr>
          <a:xfrm>
            <a:off x="6761455" y="39052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1" name="Oval 270"/>
          <p:cNvSpPr/>
          <p:nvPr/>
        </p:nvSpPr>
        <p:spPr>
          <a:xfrm>
            <a:off x="6999580" y="4057650"/>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2" name="Oval 271"/>
          <p:cNvSpPr/>
          <p:nvPr/>
        </p:nvSpPr>
        <p:spPr>
          <a:xfrm>
            <a:off x="7094830" y="40481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3" name="Oval 272"/>
          <p:cNvSpPr/>
          <p:nvPr/>
        </p:nvSpPr>
        <p:spPr>
          <a:xfrm>
            <a:off x="6742405" y="406717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4" name="Oval 273"/>
          <p:cNvSpPr/>
          <p:nvPr/>
        </p:nvSpPr>
        <p:spPr>
          <a:xfrm>
            <a:off x="6856705" y="4048125"/>
            <a:ext cx="27432" cy="274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1942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69D86-D4FF-3DB9-610E-1B35FCA246EA}"/>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3655F5FD-BB3B-9596-BFE3-3A79571DF89B}"/>
              </a:ext>
            </a:extLst>
          </p:cNvPr>
          <p:cNvSpPr>
            <a:spLocks noGrp="1"/>
          </p:cNvSpPr>
          <p:nvPr>
            <p:ph type="title"/>
          </p:nvPr>
        </p:nvSpPr>
        <p:spPr>
          <a:xfrm>
            <a:off x="500147" y="609601"/>
            <a:ext cx="11191706" cy="609600"/>
          </a:xfrm>
        </p:spPr>
        <p:txBody>
          <a:bodyPr>
            <a:normAutofit fontScale="90000"/>
          </a:bodyPr>
          <a:lstStyle/>
          <a:p>
            <a:r>
              <a:rPr lang="en-US" dirty="0"/>
              <a:t>Agenda</a:t>
            </a:r>
          </a:p>
        </p:txBody>
      </p:sp>
      <p:sp>
        <p:nvSpPr>
          <p:cNvPr id="13" name="Content Placeholder 2">
            <a:extLst>
              <a:ext uri="{FF2B5EF4-FFF2-40B4-BE49-F238E27FC236}">
                <a16:creationId xmlns:a16="http://schemas.microsoft.com/office/drawing/2014/main" id="{EC925636-011A-B2E2-BA0F-659E49658194}"/>
              </a:ext>
            </a:extLst>
          </p:cNvPr>
          <p:cNvSpPr txBox="1">
            <a:spLocks/>
          </p:cNvSpPr>
          <p:nvPr/>
        </p:nvSpPr>
        <p:spPr>
          <a:xfrm>
            <a:off x="487694" y="2152650"/>
            <a:ext cx="1961207" cy="4572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solidFill>
                  <a:schemeClr val="bg1"/>
                </a:solidFill>
              </a:rPr>
              <a:t>Background</a:t>
            </a:r>
          </a:p>
          <a:p>
            <a:pPr marL="0" indent="0" algn="ctr">
              <a:buFont typeface="Arial" panose="020B0604020202020204" pitchFamily="34" charset="0"/>
              <a:buNone/>
            </a:pPr>
            <a:endParaRPr lang="en-US" sz="2000" dirty="0">
              <a:solidFill>
                <a:schemeClr val="bg1"/>
              </a:solidFill>
            </a:endParaRPr>
          </a:p>
        </p:txBody>
      </p:sp>
      <p:sp>
        <p:nvSpPr>
          <p:cNvPr id="14" name="Content Placeholder 2">
            <a:extLst>
              <a:ext uri="{FF2B5EF4-FFF2-40B4-BE49-F238E27FC236}">
                <a16:creationId xmlns:a16="http://schemas.microsoft.com/office/drawing/2014/main" id="{14FB2AB2-B0D5-0CA4-3BEE-A84D2CD5C0A6}"/>
              </a:ext>
            </a:extLst>
          </p:cNvPr>
          <p:cNvSpPr txBox="1">
            <a:spLocks/>
          </p:cNvSpPr>
          <p:nvPr/>
        </p:nvSpPr>
        <p:spPr>
          <a:xfrm>
            <a:off x="6158203" y="2152650"/>
            <a:ext cx="2524713" cy="45720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b="0" i="0" kern="1200">
                <a:solidFill>
                  <a:schemeClr val="tx1"/>
                </a:solidFill>
                <a:latin typeface="Arial" charset="0"/>
                <a:ea typeface="Arial" charset="0"/>
                <a:cs typeface="Arial"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bg1"/>
                </a:solidFill>
              </a:rPr>
              <a:t>Statistical Analysis</a:t>
            </a:r>
          </a:p>
        </p:txBody>
      </p:sp>
      <p:sp>
        <p:nvSpPr>
          <p:cNvPr id="15" name="TextBox 14">
            <a:extLst>
              <a:ext uri="{FF2B5EF4-FFF2-40B4-BE49-F238E27FC236}">
                <a16:creationId xmlns:a16="http://schemas.microsoft.com/office/drawing/2014/main" id="{9354EE8D-C0B7-F293-5DF3-DA644CCF6512}"/>
              </a:ext>
            </a:extLst>
          </p:cNvPr>
          <p:cNvSpPr txBox="1"/>
          <p:nvPr/>
        </p:nvSpPr>
        <p:spPr>
          <a:xfrm>
            <a:off x="2565120" y="2152650"/>
            <a:ext cx="3762614" cy="400110"/>
          </a:xfrm>
          <a:prstGeom prst="rect">
            <a:avLst/>
          </a:prstGeom>
          <a:noFill/>
        </p:spPr>
        <p:txBody>
          <a:bodyPr wrap="square">
            <a:spAutoFit/>
          </a:bodyPr>
          <a:lstStyle/>
          <a:p>
            <a:pPr marL="0" indent="0" algn="ctr">
              <a:buNone/>
            </a:pPr>
            <a:r>
              <a:rPr lang="en-US" sz="2000" dirty="0">
                <a:solidFill>
                  <a:schemeClr val="bg1"/>
                </a:solidFill>
                <a:latin typeface="Arial" panose="020B0604020202020204" pitchFamily="34" charset="0"/>
                <a:cs typeface="Arial" panose="020B0604020202020204" pitchFamily="34" charset="0"/>
              </a:rPr>
              <a:t>Designing the Experiment</a:t>
            </a:r>
          </a:p>
        </p:txBody>
      </p:sp>
      <p:sp>
        <p:nvSpPr>
          <p:cNvPr id="16" name="Content Placeholder 2">
            <a:extLst>
              <a:ext uri="{FF2B5EF4-FFF2-40B4-BE49-F238E27FC236}">
                <a16:creationId xmlns:a16="http://schemas.microsoft.com/office/drawing/2014/main" id="{B15D5265-8E97-8A18-7A38-B42CEEF4B3BC}"/>
              </a:ext>
            </a:extLst>
          </p:cNvPr>
          <p:cNvSpPr txBox="1">
            <a:spLocks/>
          </p:cNvSpPr>
          <p:nvPr/>
        </p:nvSpPr>
        <p:spPr>
          <a:xfrm>
            <a:off x="8799135" y="2152650"/>
            <a:ext cx="3362371" cy="45720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b="0" i="0" kern="1200">
                <a:solidFill>
                  <a:schemeClr val="tx1"/>
                </a:solidFill>
                <a:latin typeface="Arial" charset="0"/>
                <a:ea typeface="Arial" charset="0"/>
                <a:cs typeface="Arial"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bg1"/>
                </a:solidFill>
              </a:rPr>
              <a:t>Example: XCT for AM</a:t>
            </a:r>
          </a:p>
        </p:txBody>
      </p:sp>
      <p:pic>
        <p:nvPicPr>
          <p:cNvPr id="17" name="Picture 12" descr="Wright Airplanes">
            <a:extLst>
              <a:ext uri="{FF2B5EF4-FFF2-40B4-BE49-F238E27FC236}">
                <a16:creationId xmlns:a16="http://schemas.microsoft.com/office/drawing/2014/main" id="{86460C6C-A075-A3B6-F894-D567437AD3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917" r="10511"/>
          <a:stretch>
            <a:fillRect/>
          </a:stretch>
        </p:blipFill>
        <p:spPr bwMode="auto">
          <a:xfrm>
            <a:off x="523874" y="2809875"/>
            <a:ext cx="208122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A crack on the inside of a bearing my not have been detected with the naked eye. Fluorescent particle inspection clearly shows the indication.">
            <a:extLst>
              <a:ext uri="{FF2B5EF4-FFF2-40B4-BE49-F238E27FC236}">
                <a16:creationId xmlns:a16="http://schemas.microsoft.com/office/drawing/2014/main" id="{96938A5B-4481-C70B-676D-B74F14E55F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6555" y="2809875"/>
            <a:ext cx="2173806" cy="18288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9" name="Picture 8">
            <a:extLst>
              <a:ext uri="{FF2B5EF4-FFF2-40B4-BE49-F238E27FC236}">
                <a16:creationId xmlns:a16="http://schemas.microsoft.com/office/drawing/2014/main" id="{0FB3D525-C076-F02A-8FA6-FFEB1BAF08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2779" y="2809875"/>
            <a:ext cx="221270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s://lh3.googleusercontent.com/zr5pPOcf5ROUfSiRg2AKVNuzxWXlQ7V3SibFl_ns3bikJE3XslcGRquN1hRIZ2SvP_krGNXNvXJbz9xbxwniDp9koBADfcAKS8FZHXJd-Gh2ShYR-63UOXOs8m6NgkGMUAfcv8fFBJb-T7Ok6TdHRaU">
            <a:extLst>
              <a:ext uri="{FF2B5EF4-FFF2-40B4-BE49-F238E27FC236}">
                <a16:creationId xmlns:a16="http://schemas.microsoft.com/office/drawing/2014/main" id="{FEC2DC7D-A0B0-DB22-EC20-C39327DE539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215" t="6656" r="80797" b="54777"/>
          <a:stretch/>
        </p:blipFill>
        <p:spPr bwMode="auto">
          <a:xfrm>
            <a:off x="9646031" y="2809875"/>
            <a:ext cx="1523999"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3911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4D946-899A-48D9-92D8-CAEFF1DB03AA}"/>
              </a:ext>
            </a:extLst>
          </p:cNvPr>
          <p:cNvSpPr>
            <a:spLocks noGrp="1"/>
          </p:cNvSpPr>
          <p:nvPr>
            <p:ph type="title"/>
          </p:nvPr>
        </p:nvSpPr>
        <p:spPr/>
        <p:txBody>
          <a:bodyPr/>
          <a:lstStyle/>
          <a:p>
            <a:r>
              <a:rPr lang="en-US" dirty="0"/>
              <a:t>Censored and Truncated Data</a:t>
            </a:r>
          </a:p>
        </p:txBody>
      </p:sp>
      <p:sp>
        <p:nvSpPr>
          <p:cNvPr id="3" name="Text Placeholder 2">
            <a:extLst>
              <a:ext uri="{FF2B5EF4-FFF2-40B4-BE49-F238E27FC236}">
                <a16:creationId xmlns:a16="http://schemas.microsoft.com/office/drawing/2014/main" id="{07713C86-93CA-44A2-893C-9A3FB564A4E6}"/>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5F443A88-86CC-47D8-A6B9-7C77218F379D}"/>
              </a:ext>
            </a:extLst>
          </p:cNvPr>
          <p:cNvPicPr>
            <a:picLocks noChangeAspect="1"/>
          </p:cNvPicPr>
          <p:nvPr/>
        </p:nvPicPr>
        <p:blipFill>
          <a:blip r:embed="rId2"/>
          <a:stretch>
            <a:fillRect/>
          </a:stretch>
        </p:blipFill>
        <p:spPr>
          <a:xfrm>
            <a:off x="767985" y="1311955"/>
            <a:ext cx="6827520" cy="2093045"/>
          </a:xfrm>
          <a:prstGeom prst="rect">
            <a:avLst/>
          </a:prstGeom>
        </p:spPr>
      </p:pic>
      <p:pic>
        <p:nvPicPr>
          <p:cNvPr id="7" name="Picture 6">
            <a:extLst>
              <a:ext uri="{FF2B5EF4-FFF2-40B4-BE49-F238E27FC236}">
                <a16:creationId xmlns:a16="http://schemas.microsoft.com/office/drawing/2014/main" id="{BAB55F20-7A17-45C8-8D59-331F7AF85548}"/>
              </a:ext>
            </a:extLst>
          </p:cNvPr>
          <p:cNvPicPr>
            <a:picLocks noChangeAspect="1"/>
          </p:cNvPicPr>
          <p:nvPr/>
        </p:nvPicPr>
        <p:blipFill>
          <a:blip r:embed="rId3"/>
          <a:stretch>
            <a:fillRect/>
          </a:stretch>
        </p:blipFill>
        <p:spPr>
          <a:xfrm>
            <a:off x="767985" y="4154751"/>
            <a:ext cx="6827520" cy="1842341"/>
          </a:xfrm>
          <a:prstGeom prst="rect">
            <a:avLst/>
          </a:prstGeom>
        </p:spPr>
      </p:pic>
      <p:pic>
        <p:nvPicPr>
          <p:cNvPr id="9" name="Picture 8" descr="Chart, histogram&#10;&#10;Description automatically generated">
            <a:extLst>
              <a:ext uri="{FF2B5EF4-FFF2-40B4-BE49-F238E27FC236}">
                <a16:creationId xmlns:a16="http://schemas.microsoft.com/office/drawing/2014/main" id="{53440DCE-09F1-4B56-A2BD-B107A85929FE}"/>
              </a:ext>
            </a:extLst>
          </p:cNvPr>
          <p:cNvPicPr>
            <a:picLocks noChangeAspect="1"/>
          </p:cNvPicPr>
          <p:nvPr/>
        </p:nvPicPr>
        <p:blipFill>
          <a:blip r:embed="rId4"/>
          <a:stretch>
            <a:fillRect/>
          </a:stretch>
        </p:blipFill>
        <p:spPr>
          <a:xfrm>
            <a:off x="7648801" y="4253666"/>
            <a:ext cx="3775215" cy="2127612"/>
          </a:xfrm>
          <a:prstGeom prst="rect">
            <a:avLst/>
          </a:prstGeom>
        </p:spPr>
      </p:pic>
      <p:pic>
        <p:nvPicPr>
          <p:cNvPr id="13" name="Picture 12" descr="Chart, scatter chart&#10;&#10;Description automatically generated">
            <a:extLst>
              <a:ext uri="{FF2B5EF4-FFF2-40B4-BE49-F238E27FC236}">
                <a16:creationId xmlns:a16="http://schemas.microsoft.com/office/drawing/2014/main" id="{D32FBE46-00FB-4B08-9C9A-157F6B14F12A}"/>
              </a:ext>
            </a:extLst>
          </p:cNvPr>
          <p:cNvPicPr>
            <a:picLocks noChangeAspect="1"/>
          </p:cNvPicPr>
          <p:nvPr/>
        </p:nvPicPr>
        <p:blipFill>
          <a:blip r:embed="rId5"/>
          <a:stretch>
            <a:fillRect/>
          </a:stretch>
        </p:blipFill>
        <p:spPr>
          <a:xfrm>
            <a:off x="7665721" y="941382"/>
            <a:ext cx="4421465" cy="3213369"/>
          </a:xfrm>
          <a:prstGeom prst="rect">
            <a:avLst/>
          </a:prstGeom>
        </p:spPr>
      </p:pic>
    </p:spTree>
    <p:extLst>
      <p:ext uri="{BB962C8B-B14F-4D97-AF65-F5344CB8AC3E}">
        <p14:creationId xmlns:p14="http://schemas.microsoft.com/office/powerpoint/2010/main" val="1791680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Picking the inspection interval depends on the analysis of a designed experiment over all the important variables</a:t>
            </a:r>
          </a:p>
        </p:txBody>
      </p:sp>
      <p:sp>
        <p:nvSpPr>
          <p:cNvPr id="12" name="TextBox 11"/>
          <p:cNvSpPr txBox="1"/>
          <p:nvPr/>
        </p:nvSpPr>
        <p:spPr>
          <a:xfrm>
            <a:off x="616103" y="1301260"/>
            <a:ext cx="1624227" cy="369332"/>
          </a:xfrm>
          <a:prstGeom prst="rect">
            <a:avLst/>
          </a:prstGeom>
          <a:noFill/>
        </p:spPr>
        <p:txBody>
          <a:bodyPr wrap="none" rtlCol="0">
            <a:spAutoFit/>
          </a:bodyPr>
          <a:lstStyle/>
          <a:p>
            <a:r>
              <a:rPr lang="en-US" b="1" dirty="0">
                <a:solidFill>
                  <a:srgbClr val="00B050"/>
                </a:solidFill>
              </a:rPr>
              <a:t>Input Variables</a:t>
            </a:r>
          </a:p>
        </p:txBody>
      </p:sp>
      <p:sp>
        <p:nvSpPr>
          <p:cNvPr id="9" name="Rectangle 8"/>
          <p:cNvSpPr/>
          <p:nvPr/>
        </p:nvSpPr>
        <p:spPr>
          <a:xfrm>
            <a:off x="292828" y="1670592"/>
            <a:ext cx="6096000" cy="3970318"/>
          </a:xfrm>
          <a:prstGeom prst="rect">
            <a:avLst/>
          </a:prstGeom>
        </p:spPr>
        <p:txBody>
          <a:bodyPr>
            <a:spAutoFit/>
          </a:bodyPr>
          <a:lstStyle/>
          <a:p>
            <a:pPr lvl="1"/>
            <a:endParaRPr lang="en-US" b="1" dirty="0"/>
          </a:p>
          <a:p>
            <a:pPr lvl="1"/>
            <a:r>
              <a:rPr lang="en-US" b="1" dirty="0"/>
              <a:t>Defect Size</a:t>
            </a:r>
          </a:p>
          <a:p>
            <a:pPr lvl="1"/>
            <a:endParaRPr lang="en-US" b="1" dirty="0"/>
          </a:p>
          <a:p>
            <a:pPr lvl="1"/>
            <a:endParaRPr lang="en-US" b="1" dirty="0"/>
          </a:p>
          <a:p>
            <a:pPr lvl="1"/>
            <a:endParaRPr lang="en-US" b="1" dirty="0"/>
          </a:p>
          <a:p>
            <a:pPr lvl="1"/>
            <a:r>
              <a:rPr lang="en-US" b="1" dirty="0"/>
              <a:t>People</a:t>
            </a:r>
          </a:p>
          <a:p>
            <a:pPr lvl="1"/>
            <a:endParaRPr lang="en-US" b="1" dirty="0"/>
          </a:p>
          <a:p>
            <a:pPr lvl="1"/>
            <a:endParaRPr lang="en-US" b="1" dirty="0"/>
          </a:p>
          <a:p>
            <a:pPr lvl="1"/>
            <a:endParaRPr lang="en-US" b="1" dirty="0"/>
          </a:p>
          <a:p>
            <a:pPr lvl="1"/>
            <a:r>
              <a:rPr lang="en-US" b="1" dirty="0"/>
              <a:t>Part</a:t>
            </a:r>
          </a:p>
          <a:p>
            <a:pPr lvl="1"/>
            <a:endParaRPr lang="en-US" b="1" dirty="0"/>
          </a:p>
          <a:p>
            <a:pPr lvl="1"/>
            <a:endParaRPr lang="en-US" b="1" dirty="0"/>
          </a:p>
          <a:p>
            <a:pPr lvl="1"/>
            <a:endParaRPr lang="en-US" b="1" dirty="0"/>
          </a:p>
          <a:p>
            <a:pPr lvl="1"/>
            <a:r>
              <a:rPr lang="en-US" b="1" dirty="0"/>
              <a:t>Probe</a:t>
            </a:r>
            <a:endParaRPr lang="en-US" dirty="0"/>
          </a:p>
        </p:txBody>
      </p:sp>
    </p:spTree>
    <p:extLst>
      <p:ext uri="{BB962C8B-B14F-4D97-AF65-F5344CB8AC3E}">
        <p14:creationId xmlns:p14="http://schemas.microsoft.com/office/powerpoint/2010/main" val="2034202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Picking the inspection interval depends on the analysis of a designed experiment over all the important variables</a:t>
            </a:r>
          </a:p>
        </p:txBody>
      </p:sp>
      <p:sp>
        <p:nvSpPr>
          <p:cNvPr id="12" name="TextBox 11"/>
          <p:cNvSpPr txBox="1"/>
          <p:nvPr/>
        </p:nvSpPr>
        <p:spPr>
          <a:xfrm>
            <a:off x="616103" y="1301260"/>
            <a:ext cx="1624227" cy="369332"/>
          </a:xfrm>
          <a:prstGeom prst="rect">
            <a:avLst/>
          </a:prstGeom>
          <a:noFill/>
        </p:spPr>
        <p:txBody>
          <a:bodyPr wrap="none" rtlCol="0">
            <a:spAutoFit/>
          </a:bodyPr>
          <a:lstStyle/>
          <a:p>
            <a:r>
              <a:rPr lang="en-US" b="1" dirty="0">
                <a:solidFill>
                  <a:srgbClr val="00B050"/>
                </a:solidFill>
              </a:rPr>
              <a:t>Input Variables</a:t>
            </a:r>
          </a:p>
        </p:txBody>
      </p:sp>
      <p:sp>
        <p:nvSpPr>
          <p:cNvPr id="9" name="Rectangle 8"/>
          <p:cNvSpPr/>
          <p:nvPr/>
        </p:nvSpPr>
        <p:spPr>
          <a:xfrm>
            <a:off x="292828" y="1670592"/>
            <a:ext cx="6096000" cy="3970318"/>
          </a:xfrm>
          <a:prstGeom prst="rect">
            <a:avLst/>
          </a:prstGeom>
        </p:spPr>
        <p:txBody>
          <a:bodyPr>
            <a:spAutoFit/>
          </a:bodyPr>
          <a:lstStyle/>
          <a:p>
            <a:pPr lvl="1"/>
            <a:endParaRPr lang="en-US" b="1" dirty="0"/>
          </a:p>
          <a:p>
            <a:pPr lvl="1"/>
            <a:r>
              <a:rPr lang="en-US" b="1" dirty="0"/>
              <a:t>Defect Size</a:t>
            </a:r>
          </a:p>
          <a:p>
            <a:pPr lvl="1"/>
            <a:endParaRPr lang="en-US" b="1" dirty="0"/>
          </a:p>
          <a:p>
            <a:pPr lvl="1"/>
            <a:endParaRPr lang="en-US" b="1" dirty="0"/>
          </a:p>
          <a:p>
            <a:pPr lvl="1"/>
            <a:endParaRPr lang="en-US" b="1" dirty="0"/>
          </a:p>
          <a:p>
            <a:pPr lvl="1"/>
            <a:r>
              <a:rPr lang="en-US" b="1" dirty="0"/>
              <a:t>People</a:t>
            </a:r>
          </a:p>
          <a:p>
            <a:pPr lvl="1"/>
            <a:endParaRPr lang="en-US" b="1" dirty="0"/>
          </a:p>
          <a:p>
            <a:pPr lvl="1"/>
            <a:endParaRPr lang="en-US" b="1" dirty="0"/>
          </a:p>
          <a:p>
            <a:pPr lvl="1"/>
            <a:endParaRPr lang="en-US" b="1" dirty="0"/>
          </a:p>
          <a:p>
            <a:pPr lvl="1"/>
            <a:r>
              <a:rPr lang="en-US" b="1" dirty="0"/>
              <a:t>Part</a:t>
            </a:r>
          </a:p>
          <a:p>
            <a:pPr lvl="1"/>
            <a:endParaRPr lang="en-US" b="1" dirty="0"/>
          </a:p>
          <a:p>
            <a:pPr lvl="1"/>
            <a:endParaRPr lang="en-US" b="1" dirty="0"/>
          </a:p>
          <a:p>
            <a:pPr lvl="1"/>
            <a:endParaRPr lang="en-US" b="1" dirty="0"/>
          </a:p>
          <a:p>
            <a:pPr lvl="1"/>
            <a:r>
              <a:rPr lang="en-US" b="1" dirty="0"/>
              <a:t>Probe</a:t>
            </a:r>
            <a:endParaRPr lang="en-US" dirty="0"/>
          </a:p>
        </p:txBody>
      </p:sp>
      <p:pic>
        <p:nvPicPr>
          <p:cNvPr id="29" name="Picture 28"/>
          <p:cNvPicPr>
            <a:picLocks noChangeAspect="1"/>
          </p:cNvPicPr>
          <p:nvPr/>
        </p:nvPicPr>
        <p:blipFill>
          <a:blip r:embed="rId3"/>
          <a:stretch>
            <a:fillRect/>
          </a:stretch>
        </p:blipFill>
        <p:spPr>
          <a:xfrm>
            <a:off x="4793618" y="1769773"/>
            <a:ext cx="3959678" cy="3025372"/>
          </a:xfrm>
          <a:prstGeom prst="rect">
            <a:avLst/>
          </a:prstGeom>
        </p:spPr>
      </p:pic>
      <p:pic>
        <p:nvPicPr>
          <p:cNvPr id="30" name="Picture 2" descr="Fatigue failure of aircraft components - ScienceDirect"/>
          <p:cNvPicPr>
            <a:picLocks noChangeAspect="1" noChangeArrowheads="1"/>
          </p:cNvPicPr>
          <p:nvPr/>
        </p:nvPicPr>
        <p:blipFill rotWithShape="1">
          <a:blip r:embed="rId4">
            <a:extLst>
              <a:ext uri="{28A0092B-C50C-407E-A947-70E740481C1C}">
                <a14:useLocalDpi xmlns:a14="http://schemas.microsoft.com/office/drawing/2010/main" val="0"/>
              </a:ext>
            </a:extLst>
          </a:blip>
          <a:srcRect l="49732"/>
          <a:stretch/>
        </p:blipFill>
        <p:spPr bwMode="auto">
          <a:xfrm>
            <a:off x="2364277" y="1670592"/>
            <a:ext cx="2400303" cy="2255852"/>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p:cNvSpPr/>
          <p:nvPr/>
        </p:nvSpPr>
        <p:spPr>
          <a:xfrm>
            <a:off x="3156678" y="2471887"/>
            <a:ext cx="292100" cy="13508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4065" y="2130828"/>
            <a:ext cx="681435"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7170" name="Picture 2" descr="A crack on the inside of a bearing my not have been detected with the naked eye. Fluorescent particle inspection clearly shows the indic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8006" y="3955183"/>
            <a:ext cx="2376574" cy="19993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lh3.googleusercontent.com/zr5pPOcf5ROUfSiRg2AKVNuzxWXlQ7V3SibFl_ns3bikJE3XslcGRquN1hRIZ2SvP_krGNXNvXJbz9xbxwniDp9koBADfcAKS8FZHXJd-Gh2ShYR-63UOXOs8m6NgkGMUAfcv8fFBJb-T7Ok6TdHRaU"/>
          <p:cNvPicPr>
            <a:picLocks noChangeAspect="1" noChangeArrowheads="1"/>
          </p:cNvPicPr>
          <p:nvPr/>
        </p:nvPicPr>
        <p:blipFill rotWithShape="1">
          <a:blip r:embed="rId6">
            <a:extLst>
              <a:ext uri="{28A0092B-C50C-407E-A947-70E740481C1C}">
                <a14:useLocalDpi xmlns:a14="http://schemas.microsoft.com/office/drawing/2010/main" val="0"/>
              </a:ext>
            </a:extLst>
          </a:blip>
          <a:srcRect l="4215" t="6656" r="80797" b="54777"/>
          <a:stretch/>
        </p:blipFill>
        <p:spPr bwMode="auto">
          <a:xfrm>
            <a:off x="4798243" y="4417809"/>
            <a:ext cx="1297757" cy="155730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237785" y="1887415"/>
            <a:ext cx="2274277" cy="2031325"/>
          </a:xfrm>
          <a:prstGeom prst="rect">
            <a:avLst/>
          </a:prstGeom>
          <a:noFill/>
        </p:spPr>
        <p:txBody>
          <a:bodyPr wrap="square" rtlCol="0">
            <a:spAutoFit/>
          </a:bodyPr>
          <a:lstStyle/>
          <a:p>
            <a:r>
              <a:rPr lang="en-US" dirty="0"/>
              <a:t>Surface cracks</a:t>
            </a:r>
          </a:p>
          <a:p>
            <a:r>
              <a:rPr lang="en-US" dirty="0"/>
              <a:t>Internal Cracks</a:t>
            </a:r>
          </a:p>
          <a:p>
            <a:r>
              <a:rPr lang="en-US" dirty="0"/>
              <a:t>Corner Cracks</a:t>
            </a:r>
          </a:p>
          <a:p>
            <a:r>
              <a:rPr lang="en-US" dirty="0"/>
              <a:t>Notches</a:t>
            </a:r>
          </a:p>
          <a:p>
            <a:r>
              <a:rPr lang="en-US" dirty="0"/>
              <a:t>Corrosion</a:t>
            </a:r>
          </a:p>
          <a:p>
            <a:r>
              <a:rPr lang="en-US" dirty="0"/>
              <a:t>Pores</a:t>
            </a:r>
          </a:p>
          <a:p>
            <a:r>
              <a:rPr lang="en-US" dirty="0"/>
              <a:t>Delamination</a:t>
            </a:r>
          </a:p>
        </p:txBody>
      </p:sp>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l="27208" t="27882" r="32557" b="39605"/>
          <a:stretch/>
        </p:blipFill>
        <p:spPr>
          <a:xfrm>
            <a:off x="8955556" y="4107582"/>
            <a:ext cx="2736297" cy="2211155"/>
          </a:xfrm>
          <a:prstGeom prst="rect">
            <a:avLst/>
          </a:prstGeom>
        </p:spPr>
      </p:pic>
    </p:spTree>
    <p:extLst>
      <p:ext uri="{BB962C8B-B14F-4D97-AF65-F5344CB8AC3E}">
        <p14:creationId xmlns:p14="http://schemas.microsoft.com/office/powerpoint/2010/main" val="1539810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Picking the inspection interval depends on the analysis of a designed experiment over all the important variables</a:t>
            </a:r>
          </a:p>
        </p:txBody>
      </p:sp>
      <p:sp>
        <p:nvSpPr>
          <p:cNvPr id="12" name="TextBox 11"/>
          <p:cNvSpPr txBox="1"/>
          <p:nvPr/>
        </p:nvSpPr>
        <p:spPr>
          <a:xfrm>
            <a:off x="616103" y="1301260"/>
            <a:ext cx="1624227" cy="369332"/>
          </a:xfrm>
          <a:prstGeom prst="rect">
            <a:avLst/>
          </a:prstGeom>
          <a:noFill/>
        </p:spPr>
        <p:txBody>
          <a:bodyPr wrap="none" rtlCol="0">
            <a:spAutoFit/>
          </a:bodyPr>
          <a:lstStyle/>
          <a:p>
            <a:r>
              <a:rPr lang="en-US" b="1" dirty="0">
                <a:solidFill>
                  <a:srgbClr val="00B050"/>
                </a:solidFill>
              </a:rPr>
              <a:t>Input Variables</a:t>
            </a:r>
          </a:p>
        </p:txBody>
      </p:sp>
      <p:sp>
        <p:nvSpPr>
          <p:cNvPr id="9" name="Rectangle 8"/>
          <p:cNvSpPr/>
          <p:nvPr/>
        </p:nvSpPr>
        <p:spPr>
          <a:xfrm>
            <a:off x="292828" y="1670592"/>
            <a:ext cx="6096000" cy="3970318"/>
          </a:xfrm>
          <a:prstGeom prst="rect">
            <a:avLst/>
          </a:prstGeom>
        </p:spPr>
        <p:txBody>
          <a:bodyPr>
            <a:spAutoFit/>
          </a:bodyPr>
          <a:lstStyle/>
          <a:p>
            <a:pPr lvl="1"/>
            <a:endParaRPr lang="en-US" b="1" dirty="0"/>
          </a:p>
          <a:p>
            <a:pPr lvl="1"/>
            <a:r>
              <a:rPr lang="en-US" b="1" dirty="0"/>
              <a:t>Defect Size</a:t>
            </a:r>
          </a:p>
          <a:p>
            <a:pPr lvl="1"/>
            <a:endParaRPr lang="en-US" b="1" dirty="0"/>
          </a:p>
          <a:p>
            <a:pPr lvl="1"/>
            <a:endParaRPr lang="en-US" b="1" dirty="0"/>
          </a:p>
          <a:p>
            <a:pPr lvl="1"/>
            <a:endParaRPr lang="en-US" b="1" dirty="0"/>
          </a:p>
          <a:p>
            <a:pPr lvl="1"/>
            <a:r>
              <a:rPr lang="en-US" b="1" dirty="0"/>
              <a:t>People</a:t>
            </a:r>
          </a:p>
          <a:p>
            <a:pPr lvl="1"/>
            <a:endParaRPr lang="en-US" b="1" dirty="0"/>
          </a:p>
          <a:p>
            <a:pPr lvl="1"/>
            <a:endParaRPr lang="en-US" b="1" dirty="0"/>
          </a:p>
          <a:p>
            <a:pPr lvl="1"/>
            <a:endParaRPr lang="en-US" b="1" dirty="0"/>
          </a:p>
          <a:p>
            <a:pPr lvl="1"/>
            <a:r>
              <a:rPr lang="en-US" b="1" dirty="0"/>
              <a:t>Part</a:t>
            </a:r>
          </a:p>
          <a:p>
            <a:pPr lvl="1"/>
            <a:endParaRPr lang="en-US" b="1" dirty="0"/>
          </a:p>
          <a:p>
            <a:pPr lvl="1"/>
            <a:endParaRPr lang="en-US" b="1" dirty="0"/>
          </a:p>
          <a:p>
            <a:pPr lvl="1"/>
            <a:endParaRPr lang="en-US" b="1" dirty="0"/>
          </a:p>
          <a:p>
            <a:pPr lvl="1"/>
            <a:r>
              <a:rPr lang="en-US" b="1" dirty="0"/>
              <a:t>Probe</a:t>
            </a:r>
            <a:endParaRPr lang="en-US" dirty="0"/>
          </a:p>
        </p:txBody>
      </p:sp>
      <p:pic>
        <p:nvPicPr>
          <p:cNvPr id="26" name="Picture 25">
            <a:extLst>
              <a:ext uri="{FF2B5EF4-FFF2-40B4-BE49-F238E27FC236}">
                <a16:creationId xmlns:a16="http://schemas.microsoft.com/office/drawing/2014/main" id="{F580E6B0-A2F0-4930-8CDB-C68E3A5E9592}"/>
              </a:ext>
            </a:extLst>
          </p:cNvPr>
          <p:cNvPicPr>
            <a:picLocks noChangeAspect="1"/>
          </p:cNvPicPr>
          <p:nvPr/>
        </p:nvPicPr>
        <p:blipFill>
          <a:blip r:embed="rId3"/>
          <a:stretch>
            <a:fillRect/>
          </a:stretch>
        </p:blipFill>
        <p:spPr>
          <a:xfrm>
            <a:off x="5731744" y="1814017"/>
            <a:ext cx="2685200" cy="3657600"/>
          </a:xfrm>
          <a:prstGeom prst="rect">
            <a:avLst/>
          </a:prstGeom>
        </p:spPr>
      </p:pic>
      <p:pic>
        <p:nvPicPr>
          <p:cNvPr id="27" name="Picture 26" descr="A person working on a machine&#10;&#10;Description automatically generated with low confidence">
            <a:extLst>
              <a:ext uri="{FF2B5EF4-FFF2-40B4-BE49-F238E27FC236}">
                <a16:creationId xmlns:a16="http://schemas.microsoft.com/office/drawing/2014/main" id="{389334D7-F07F-4487-AD24-B9686B6C244B}"/>
              </a:ext>
            </a:extLst>
          </p:cNvPr>
          <p:cNvPicPr>
            <a:picLocks noChangeAspect="1"/>
          </p:cNvPicPr>
          <p:nvPr/>
        </p:nvPicPr>
        <p:blipFill>
          <a:blip r:embed="rId4"/>
          <a:stretch>
            <a:fillRect/>
          </a:stretch>
        </p:blipFill>
        <p:spPr>
          <a:xfrm>
            <a:off x="2667319" y="1326684"/>
            <a:ext cx="2734372" cy="2044775"/>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5718" y="3410763"/>
            <a:ext cx="3088536" cy="3016134"/>
          </a:xfrm>
          <a:prstGeom prst="rect">
            <a:avLst/>
          </a:prstGeom>
        </p:spPr>
      </p:pic>
      <p:cxnSp>
        <p:nvCxnSpPr>
          <p:cNvPr id="31" name="Straight Arrow Connector 30"/>
          <p:cNvCxnSpPr/>
          <p:nvPr/>
        </p:nvCxnSpPr>
        <p:spPr>
          <a:xfrm>
            <a:off x="144065" y="3223028"/>
            <a:ext cx="681435"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8915400" y="3087597"/>
            <a:ext cx="2928238" cy="646331"/>
          </a:xfrm>
          <a:prstGeom prst="rect">
            <a:avLst/>
          </a:prstGeom>
          <a:noFill/>
        </p:spPr>
        <p:txBody>
          <a:bodyPr wrap="none" rtlCol="0">
            <a:spAutoFit/>
          </a:bodyPr>
          <a:lstStyle/>
          <a:p>
            <a:r>
              <a:rPr lang="en-US" dirty="0"/>
              <a:t>Different levels of experience</a:t>
            </a:r>
          </a:p>
          <a:p>
            <a:r>
              <a:rPr lang="en-US" dirty="0"/>
              <a:t>Different areas of experience</a:t>
            </a:r>
          </a:p>
        </p:txBody>
      </p:sp>
    </p:spTree>
    <p:extLst>
      <p:ext uri="{BB962C8B-B14F-4D97-AF65-F5344CB8AC3E}">
        <p14:creationId xmlns:p14="http://schemas.microsoft.com/office/powerpoint/2010/main" val="2716593165"/>
      </p:ext>
    </p:extLst>
  </p:cSld>
  <p:clrMapOvr>
    <a:masterClrMapping/>
  </p:clrMapOvr>
</p:sld>
</file>

<file path=ppt/theme/theme1.xml><?xml version="1.0" encoding="utf-8"?>
<a:theme xmlns:a="http://schemas.openxmlformats.org/drawingml/2006/main" name="Office Theme">
  <a:themeElements>
    <a:clrScheme name="2023 AFRL Colors">
      <a:dk1>
        <a:sysClr val="windowText" lastClr="000000"/>
      </a:dk1>
      <a:lt1>
        <a:sysClr val="window" lastClr="FFFFFF"/>
      </a:lt1>
      <a:dk2>
        <a:srgbClr val="0A2240"/>
      </a:dk2>
      <a:lt2>
        <a:srgbClr val="E7E6E6"/>
      </a:lt2>
      <a:accent1>
        <a:srgbClr val="004B8D"/>
      </a:accent1>
      <a:accent2>
        <a:srgbClr val="00BCE4"/>
      </a:accent2>
      <a:accent3>
        <a:srgbClr val="569BBE"/>
      </a:accent3>
      <a:accent4>
        <a:srgbClr val="B3282D"/>
      </a:accent4>
      <a:accent5>
        <a:srgbClr val="FBCE20"/>
      </a:accent5>
      <a:accent6>
        <a:srgbClr val="A7A9AC"/>
      </a:accent6>
      <a:hlink>
        <a:srgbClr val="00BCE4"/>
      </a:hlink>
      <a:folHlink>
        <a:srgbClr val="A7A9AC"/>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Picture" ma:contentTypeID="0x010102007FCBA8CE7D24494C9E63DD387C188ECA" ma:contentTypeVersion="3" ma:contentTypeDescription="Upload an image or a photograph." ma:contentTypeScope="" ma:versionID="b0befb6d708486be2fb3e35395a3861d">
  <xsd:schema xmlns:xsd="http://www.w3.org/2001/XMLSchema" xmlns:xs="http://www.w3.org/2001/XMLSchema" xmlns:p="http://schemas.microsoft.com/office/2006/metadata/properties" xmlns:ns1="http://schemas.microsoft.com/sharepoint/v3" xmlns:ns2="b351a846-add0-4194-b9a2-f836de14a8ef" xmlns:ns3="abcff81a-3acc-4782-b0c4-5f932cc11f8f" targetNamespace="http://schemas.microsoft.com/office/2006/metadata/properties" ma:root="true" ma:fieldsID="803f9d72cbae3c6ab3e00f373a925207" ns1:_="" ns2:_="" ns3:_="">
    <xsd:import namespace="http://schemas.microsoft.com/sharepoint/v3"/>
    <xsd:import namespace="b351a846-add0-4194-b9a2-f836de14a8ef"/>
    <xsd:import namespace="abcff81a-3acc-4782-b0c4-5f932cc11f8f"/>
    <xsd:element name="properties">
      <xsd:complexType>
        <xsd:sequence>
          <xsd:element name="documentManagement">
            <xsd:complexType>
              <xsd:all>
                <xsd:element ref="ns1:ImageWidth" minOccurs="0"/>
                <xsd:element ref="ns1:ImageHeight" minOccurs="0"/>
                <xsd:element ref="ns1:ImageCreateDate" minOccurs="0"/>
                <xsd:element ref="ns1:Description" minOccurs="0"/>
                <xsd:element ref="ns1:ThumbnailExists" minOccurs="0"/>
                <xsd:element ref="ns1:PreviewExists" minOccurs="0"/>
                <xsd:element ref="ns1:AlternateThumbnailUrl" minOccurs="0"/>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ImageWidth" ma:index="11" nillable="true" ma:displayName="Picture Width" ma:internalName="ImageWidth" ma:readOnly="true">
      <xsd:simpleType>
        <xsd:restriction base="dms:Unknown"/>
      </xsd:simpleType>
    </xsd:element>
    <xsd:element name="ImageHeight" ma:index="12" nillable="true" ma:displayName="Picture Height" ma:internalName="ImageHeight" ma:readOnly="true">
      <xsd:simpleType>
        <xsd:restriction base="dms:Unknown"/>
      </xsd:simpleType>
    </xsd:element>
    <xsd:element name="ImageCreateDate" ma:index="13" nillable="true" ma:displayName="Date Picture Taken" ma:format="DateTime" ma:hidden="true" ma:internalName="ImageCreateDate">
      <xsd:simpleType>
        <xsd:restriction base="dms:DateTime"/>
      </xsd:simpleType>
    </xsd:element>
    <xsd:element name="Description" ma:index="14" nillable="true" ma:displayName="Description" ma:description="Used as alternative text for the picture." ma:hidden="true" ma:internalName="Description">
      <xsd:simpleType>
        <xsd:restriction base="dms:Note">
          <xsd:maxLength value="255"/>
        </xsd:restriction>
      </xsd:simpleType>
    </xsd:element>
    <xsd:element name="ThumbnailExists" ma:index="23" nillable="true" ma:displayName="Thumbnail Exists" ma:default="FALSE" ma:hidden="true" ma:internalName="ThumbnailExists" ma:readOnly="true">
      <xsd:simpleType>
        <xsd:restriction base="dms:Boolean"/>
      </xsd:simpleType>
    </xsd:element>
    <xsd:element name="PreviewExists" ma:index="24" nillable="true" ma:displayName="Preview Exists" ma:default="FALSE" ma:hidden="true" ma:internalName="PreviewExists" ma:readOnly="true">
      <xsd:simpleType>
        <xsd:restriction base="dms:Boolean"/>
      </xsd:simpleType>
    </xsd:element>
    <xsd:element name="AlternateThumbnailUrl" ma:index="25" nillable="true" ma:displayName="Preview Image URL" ma:format="Image" ma:hidden="true" ma:internalName="AlternateThumbnailUrl">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351a846-add0-4194-b9a2-f836de14a8ef" elementFormDefault="qualified">
    <xsd:import namespace="http://schemas.microsoft.com/office/2006/documentManagement/types"/>
    <xsd:import namespace="http://schemas.microsoft.com/office/infopath/2007/PartnerControls"/>
    <xsd:element name="_dlc_DocId" ma:index="26" nillable="true" ma:displayName="Document ID Value" ma:description="The value of the document ID assigned to this item." ma:internalName="_dlc_DocId" ma:readOnly="true">
      <xsd:simpleType>
        <xsd:restriction base="dms:Text"/>
      </xsd:simpleType>
    </xsd:element>
    <xsd:element name="_dlc_DocIdUrl" ma:index="27"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8"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abcff81a-3acc-4782-b0c4-5f932cc11f8f" elementFormDefault="qualified">
    <xsd:import namespace="http://schemas.microsoft.com/office/2006/documentManagement/types"/>
    <xsd:import namespace="http://schemas.microsoft.com/office/infopath/2007/PartnerControls"/>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ObjectDetectorVersions" ma:index="3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8" ma:displayName="Title"/>
        <xsd:element ref="dc:subject" minOccurs="0" maxOccurs="1"/>
        <xsd:element ref="dc:description" minOccurs="0" maxOccurs="1"/>
        <xsd:element name="keywords" minOccurs="0" maxOccurs="1" type="xsd:string" ma:index="20"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AlternateThumbnailUrl xmlns="http://schemas.microsoft.com/sharepoint/v3">
      <Url xsi:nil="true"/>
      <Description xsi:nil="true"/>
    </AlternateThumbnailUrl>
    <ImageCreateDate xmlns="http://schemas.microsoft.com/sharepoint/v3" xsi:nil="true"/>
    <Description xmlns="http://schemas.microsoft.com/sharepoint/v3" xsi:nil="true"/>
    <_dlc_DocId xmlns="b351a846-add0-4194-b9a2-f836de14a8ef">RV2ENUK2NVNT-1249469100-11</_dlc_DocId>
    <_dlc_DocIdUrl xmlns="b351a846-add0-4194-b9a2-f836de14a8ef">
      <Url>https://usaf.dps.mil/sites/12080/_layouts/15/DocIdRedir.aspx?ID=RV2ENUK2NVNT-1249469100-11</Url>
      <Description>RV2ENUK2NVNT-1249469100-11</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784AE1A-BAB5-42E0-AE65-231F7F98E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351a846-add0-4194-b9a2-f836de14a8ef"/>
    <ds:schemaRef ds:uri="abcff81a-3acc-4782-b0c4-5f932cc11f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7EAF5FB-9D76-42B5-B8BD-0084C706617D}">
  <ds:schemaRefs>
    <ds:schemaRef ds:uri="http://schemas.microsoft.com/sharepoint/events"/>
  </ds:schemaRefs>
</ds:datastoreItem>
</file>

<file path=customXml/itemProps3.xml><?xml version="1.0" encoding="utf-8"?>
<ds:datastoreItem xmlns:ds="http://schemas.openxmlformats.org/officeDocument/2006/customXml" ds:itemID="{514A818D-104A-4108-A402-5A0177A7F210}">
  <ds:schemaRefs>
    <ds:schemaRef ds:uri="http://purl.org/dc/elements/1.1/"/>
    <ds:schemaRef ds:uri="http://schemas.microsoft.com/office/2006/metadata/properties"/>
    <ds:schemaRef ds:uri="abcff81a-3acc-4782-b0c4-5f932cc11f8f"/>
    <ds:schemaRef ds:uri="http://schemas.microsoft.com/sharepoint/v3"/>
    <ds:schemaRef ds:uri="http://purl.org/dc/terms/"/>
    <ds:schemaRef ds:uri="http://schemas.openxmlformats.org/package/2006/metadata/core-properties"/>
    <ds:schemaRef ds:uri="http://schemas.microsoft.com/office/2006/documentManagement/types"/>
    <ds:schemaRef ds:uri="b351a846-add0-4194-b9a2-f836de14a8ef"/>
    <ds:schemaRef ds:uri="http://schemas.microsoft.com/office/infopath/2007/PartnerControls"/>
    <ds:schemaRef ds:uri="http://www.w3.org/XML/1998/namespace"/>
    <ds:schemaRef ds:uri="http://purl.org/dc/dcmitype/"/>
  </ds:schemaRefs>
</ds:datastoreItem>
</file>

<file path=customXml/itemProps4.xml><?xml version="1.0" encoding="utf-8"?>
<ds:datastoreItem xmlns:ds="http://schemas.openxmlformats.org/officeDocument/2006/customXml" ds:itemID="{0FBE14FB-B277-4314-8D5F-A6431D9F043A}">
  <ds:schemaRefs>
    <ds:schemaRef ds:uri="http://schemas.microsoft.com/sharepoint/v3/contenttype/forms"/>
  </ds:schemaRefs>
</ds:datastoreItem>
</file>

<file path=docMetadata/LabelInfo.xml><?xml version="1.0" encoding="utf-8"?>
<clbl:labelList xmlns:clbl="http://schemas.microsoft.com/office/2020/mipLabelMetadata">
  <clbl:label id="{37adc8ff-f4a3-4a14-9c0d-84b4985de0d2}" enabled="1" method="Privileged" siteId="{8331b18d-2d87-48ef-a35f-ac8818ebf9b4}" contentBits="0" removed="0"/>
</clbl:labelList>
</file>

<file path=docProps/app.xml><?xml version="1.0" encoding="utf-8"?>
<Properties xmlns="http://schemas.openxmlformats.org/officeDocument/2006/extended-properties" xmlns:vt="http://schemas.openxmlformats.org/officeDocument/2006/docPropsVTypes">
  <Template>AFRL Template Theme 16x9</Template>
  <TotalTime>10752</TotalTime>
  <Words>5027</Words>
  <Application>Microsoft Office PowerPoint</Application>
  <PresentationFormat>Widescreen</PresentationFormat>
  <Paragraphs>814</Paragraphs>
  <Slides>60</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60</vt:i4>
      </vt:variant>
    </vt:vector>
  </HeadingPairs>
  <TitlesOfParts>
    <vt:vector size="68" baseType="lpstr">
      <vt:lpstr>Aptos</vt:lpstr>
      <vt:lpstr>Arial</vt:lpstr>
      <vt:lpstr>Bahnschrift Light Condensed</vt:lpstr>
      <vt:lpstr>Calibri</vt:lpstr>
      <vt:lpstr>Cambria</vt:lpstr>
      <vt:lpstr>Cambria Math</vt:lpstr>
      <vt:lpstr>Times New Roman</vt:lpstr>
      <vt:lpstr>Office Theme</vt:lpstr>
      <vt:lpstr>Probability of Detection:  Evaluating the Reliability of  Nondestructive Inspection Systems</vt:lpstr>
      <vt:lpstr>Agenda</vt:lpstr>
      <vt:lpstr>Evolution of Aircraft Structural Integrity</vt:lpstr>
      <vt:lpstr>Damage Tolerant Design Goal:  multiple nondestructive inspection opportunities on critical structures before failure</vt:lpstr>
      <vt:lpstr>Probability of Detection: What is the largest defect size a nondestructive inspection system may miss?</vt:lpstr>
      <vt:lpstr>Agenda</vt:lpstr>
      <vt:lpstr>Picking the inspection interval depends on the analysis of a designed experiment over all the important variables</vt:lpstr>
      <vt:lpstr>Picking the inspection interval depends on the analysis of a designed experiment over all the important variables</vt:lpstr>
      <vt:lpstr>Picking the inspection interval depends on the analysis of a designed experiment over all the important variables</vt:lpstr>
      <vt:lpstr>Picking the inspection interval depends on the analysis of a designed experiment over all the important variables</vt:lpstr>
      <vt:lpstr>Picking the inspection interval depends on the analysis of a designed experiment over all the important variables</vt:lpstr>
      <vt:lpstr>Agenda</vt:lpstr>
      <vt:lpstr>Probability of Detection Steps</vt:lpstr>
      <vt:lpstr>The nondestructive evaluation system can provide categorical or continuous responses</vt:lpstr>
      <vt:lpstr>The statistical analysis involves (1) building a model</vt:lpstr>
      <vt:lpstr>The statistical analysis involves (2) converting it to probability of detection (POD)</vt:lpstr>
      <vt:lpstr>(3) Estimate a 95% confidence interval on the probability curve.</vt:lpstr>
      <vt:lpstr>Probability of Detection Studies inform Risk Calculations</vt:lpstr>
      <vt:lpstr>Agenda</vt:lpstr>
      <vt:lpstr>Example: Additive Manufacturing: Opportunities and Challenges</vt:lpstr>
      <vt:lpstr>Example: Additive Manufacturing: Opportunities and Challenges</vt:lpstr>
      <vt:lpstr>Example: Additive Manufacturing: Opportunities and Challenges</vt:lpstr>
      <vt:lpstr>Example: Additive Manufacturing: Opportunities and Challenges</vt:lpstr>
      <vt:lpstr>Example: Additive Manufacturing: Opportunities and Challenges</vt:lpstr>
      <vt:lpstr>Example: Additive Manufacturing: Opportunities and Challenges</vt:lpstr>
      <vt:lpstr>Example: Additive Manufacturing: Opportunities and Challenges</vt:lpstr>
      <vt:lpstr>Example: Additive Manufacturing: Opportunities and Challenges</vt:lpstr>
      <vt:lpstr>Agenda</vt:lpstr>
      <vt:lpstr>Questions?</vt:lpstr>
      <vt:lpstr>References</vt:lpstr>
      <vt:lpstr>References: Selected Papers</vt:lpstr>
      <vt:lpstr>Backup Slides</vt:lpstr>
      <vt:lpstr>Hit/Miss Data has a Categorical Response: Logistic Regression</vt:lpstr>
      <vt:lpstr>Hit/Miss Data has a Categorical Response: Logistic Regression</vt:lpstr>
      <vt:lpstr>POD for Continuous-Response Data</vt:lpstr>
      <vt:lpstr>What are the assumptions of a linear model?</vt:lpstr>
      <vt:lpstr>2. Transform model to a probability (of detection) curve.</vt:lpstr>
      <vt:lpstr>3. Estimate a 95% confidence interval on the probability curve.</vt:lpstr>
      <vt:lpstr>3. Estimate a 95% confidence interval on the probability curve.</vt:lpstr>
      <vt:lpstr>3. Estimate a 95% confidence interval on the probability curve.</vt:lpstr>
      <vt:lpstr>Research Questions for Reliability of NDI</vt:lpstr>
      <vt:lpstr>Simulation of 252,000 hit/miss data sets which vary over important factors </vt:lpstr>
      <vt:lpstr>Confidence interval width is related to sample size and can cause over-conservatism</vt:lpstr>
      <vt:lpstr>Confidence interval width is related to sample size and can cause over-conservatism</vt:lpstr>
      <vt:lpstr>What are some examples of a too-simple model?</vt:lpstr>
      <vt:lpstr>Missing variables can decrease the quality of the fit.</vt:lpstr>
      <vt:lpstr>Many variables may be necessary, leading  to complicated models</vt:lpstr>
      <vt:lpstr>Missing variables can decrease the quality of the fit and change the estimates of a90 and a90/95</vt:lpstr>
      <vt:lpstr>How do you handle dependent  observations for POD?</vt:lpstr>
      <vt:lpstr>What structure should the variance matrix have?</vt:lpstr>
      <vt:lpstr>Different models yield different estimates; assuming independence is under-conservative</vt:lpstr>
      <vt:lpstr>What could go wrong with a POD study? Estimates do not exist</vt:lpstr>
      <vt:lpstr>Existence can be compared between  new modeling types and new confidence intervals </vt:lpstr>
      <vt:lpstr>For small samples, Wald confidence intervals have more over-conservative bias than profile likelihood methods</vt:lpstr>
      <vt:lpstr>Smaller sample sizes have more bias, across modeling types</vt:lpstr>
      <vt:lpstr>Smaller sample sizes have more bias, across modeling types</vt:lpstr>
      <vt:lpstr>What are the assumptions of a linear regression model?</vt:lpstr>
      <vt:lpstr>What are the assumptions of a linear regression model?</vt:lpstr>
      <vt:lpstr>What are the assumptions of a linear regression model?</vt:lpstr>
      <vt:lpstr>Censored and Truncated Data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KNOTT, CHRISTINE E CIV USAF AFMC AFRL/RXNW</cp:lastModifiedBy>
  <cp:revision>445</cp:revision>
  <dcterms:created xsi:type="dcterms:W3CDTF">2017-10-16T15:07:30Z</dcterms:created>
  <dcterms:modified xsi:type="dcterms:W3CDTF">2026-04-14T18:20:06Z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0x010102007FCBA8CE7D24494C9E63DD387C188ECA</vt:lpwstr>
  </property>
  <property fmtid="{D5CDD505-2E9C-101B-9397-08002B2CF9AE}" pid="3" name="_dlc_DocIdItemGuid">
    <vt:lpwstr>a3a0120e-7e4a-41a8-9546-ac041a73353b</vt:lpwstr>
  </property>
  <property fmtid="{D5CDD505-2E9C-101B-9397-08002B2CF9AE}" pid="4" name="MediaServiceImageTags">
    <vt:lpwstr/>
  </property>
</Properties>
</file>