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 id="2147483765" r:id="rId5"/>
  </p:sldMasterIdLst>
  <p:notesMasterIdLst>
    <p:notesMasterId r:id="rId24"/>
  </p:notesMasterIdLst>
  <p:sldIdLst>
    <p:sldId id="434" r:id="rId6"/>
    <p:sldId id="439" r:id="rId7"/>
    <p:sldId id="448" r:id="rId8"/>
    <p:sldId id="440" r:id="rId9"/>
    <p:sldId id="445" r:id="rId10"/>
    <p:sldId id="433" r:id="rId11"/>
    <p:sldId id="444" r:id="rId12"/>
    <p:sldId id="267" r:id="rId13"/>
    <p:sldId id="442" r:id="rId14"/>
    <p:sldId id="443" r:id="rId15"/>
    <p:sldId id="446" r:id="rId16"/>
    <p:sldId id="960" r:id="rId17"/>
    <p:sldId id="962" r:id="rId18"/>
    <p:sldId id="441" r:id="rId19"/>
    <p:sldId id="963" r:id="rId20"/>
    <p:sldId id="268" r:id="rId21"/>
    <p:sldId id="961" r:id="rId22"/>
    <p:sldId id="9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ick Start Guide" id="{52E23FBE-ABC1-EA42-8BD0-16BEBD7EF442}">
          <p14:sldIdLst/>
        </p14:section>
        <p14:section name="Intro" id="{4C73E407-7B4C-459D-B407-8B672302040D}">
          <p14:sldIdLst>
            <p14:sldId id="434"/>
          </p14:sldIdLst>
        </p14:section>
        <p14:section name="Presentation" id="{2034DDB1-0417-4053-BEB9-2DE3F346D152}">
          <p14:sldIdLst>
            <p14:sldId id="439"/>
          </p14:sldIdLst>
        </p14:section>
        <p14:section name="Untitled Section" id="{7A1BFAFD-5844-B745-8993-A766A90F0CD4}">
          <p14:sldIdLst>
            <p14:sldId id="448"/>
            <p14:sldId id="440"/>
            <p14:sldId id="445"/>
            <p14:sldId id="433"/>
            <p14:sldId id="444"/>
            <p14:sldId id="267"/>
            <p14:sldId id="442"/>
            <p14:sldId id="443"/>
            <p14:sldId id="446"/>
            <p14:sldId id="960"/>
            <p14:sldId id="962"/>
            <p14:sldId id="441"/>
            <p14:sldId id="963"/>
            <p14:sldId id="268"/>
            <p14:sldId id="961"/>
            <p14:sldId id="9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Harvey" initials="JH" lastIdx="28" clrIdx="0">
    <p:extLst>
      <p:ext uri="{19B8F6BF-5375-455C-9EA6-DF929625EA0E}">
        <p15:presenceInfo xmlns:p15="http://schemas.microsoft.com/office/powerpoint/2012/main" userId="S::JHARVEY@MITRE.ORG::b4608c05-6e59-4bf3-87d1-9c858e88a1e6" providerId="AD"/>
      </p:ext>
    </p:extLst>
  </p:cmAuthor>
  <p:cmAuthor id="2" name="Jeri Taylor" initials="JT" lastIdx="18" clrIdx="1">
    <p:extLst>
      <p:ext uri="{19B8F6BF-5375-455C-9EA6-DF929625EA0E}">
        <p15:presenceInfo xmlns:p15="http://schemas.microsoft.com/office/powerpoint/2012/main" userId="S::JERITAYLOR@MITRE.ORG::3822cdb7-5e08-491b-ba3c-d06f7974d2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39C5F3"/>
    <a:srgbClr val="ECECEC"/>
    <a:srgbClr val="0D2541"/>
    <a:srgbClr val="FFFFFF"/>
    <a:srgbClr val="FFFC00"/>
    <a:srgbClr val="0E2641"/>
    <a:srgbClr val="000000"/>
    <a:srgbClr val="E5EEEF"/>
    <a:srgbClr val="335E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0" autoAdjust="0"/>
    <p:restoredTop sz="74590" autoAdjust="0"/>
  </p:normalViewPr>
  <p:slideViewPr>
    <p:cSldViewPr snapToObjects="1" showGuides="1">
      <p:cViewPr varScale="1">
        <p:scale>
          <a:sx n="93" d="100"/>
          <a:sy n="93" d="100"/>
        </p:scale>
        <p:origin x="1496" y="208"/>
      </p:cViewPr>
      <p:guideLst>
        <p:guide orient="horz" pos="2160"/>
        <p:guide pos="3840"/>
      </p:guideLst>
    </p:cSldViewPr>
  </p:slideViewPr>
  <p:outlineViewPr>
    <p:cViewPr>
      <p:scale>
        <a:sx n="33" d="100"/>
        <a:sy n="33" d="100"/>
      </p:scale>
      <p:origin x="0" y="-696"/>
    </p:cViewPr>
  </p:outlineViewPr>
  <p:notesTextViewPr>
    <p:cViewPr>
      <p:scale>
        <a:sx n="1" d="1"/>
        <a:sy n="1" d="1"/>
      </p:scale>
      <p:origin x="0" y="0"/>
    </p:cViewPr>
  </p:notesTextViewPr>
  <p:sorterViewPr>
    <p:cViewPr>
      <p:scale>
        <a:sx n="80" d="100"/>
        <a:sy n="80" d="100"/>
      </p:scale>
      <p:origin x="0" y="-11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F41DA98-DD0A-1B4F-A599-A48A0F931A5C}" type="datetimeFigureOut">
              <a:rPr lang="en-US" smtClean="0"/>
              <a:pPr/>
              <a:t>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3E89008-A845-3542-9030-80EE4706E754}" type="slidenum">
              <a:rPr lang="en-US" smtClean="0"/>
              <a:pPr/>
              <a:t>‹#›</a:t>
            </a:fld>
            <a:endParaRPr lang="en-US" dirty="0"/>
          </a:p>
        </p:txBody>
      </p:sp>
    </p:spTree>
    <p:extLst>
      <p:ext uri="{BB962C8B-B14F-4D97-AF65-F5344CB8AC3E}">
        <p14:creationId xmlns:p14="http://schemas.microsoft.com/office/powerpoint/2010/main" val="129345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ineartamerica.com/featured/wood-bridge-over-wahkeena-creek-trail-jit-lim.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airmanmagazine.af.mil/ImageGallery/igphoto/200272880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SECWAR, 2025</a:t>
            </a:r>
          </a:p>
        </p:txBody>
      </p:sp>
      <p:sp>
        <p:nvSpPr>
          <p:cNvPr id="4" name="Slide Number Placeholder 3"/>
          <p:cNvSpPr>
            <a:spLocks noGrp="1"/>
          </p:cNvSpPr>
          <p:nvPr>
            <p:ph type="sldNum" sz="quarter" idx="5"/>
          </p:nvPr>
        </p:nvSpPr>
        <p:spPr/>
        <p:txBody>
          <a:bodyPr/>
          <a:lstStyle/>
          <a:p>
            <a:fld id="{63E89008-A845-3542-9030-80EE4706E754}" type="slidenum">
              <a:rPr lang="en-US" smtClean="0"/>
              <a:pPr/>
              <a:t>2</a:t>
            </a:fld>
            <a:endParaRPr lang="en-US" dirty="0"/>
          </a:p>
        </p:txBody>
      </p:sp>
    </p:spTree>
    <p:extLst>
      <p:ext uri="{BB962C8B-B14F-4D97-AF65-F5344CB8AC3E}">
        <p14:creationId xmlns:p14="http://schemas.microsoft.com/office/powerpoint/2010/main" val="191999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well-designed experimentation campaign can both help inform the value of a capability and provide the understanding of the operational integration equities to effectively prepare operational forces to utilize a given capability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Experimentation is “Testing a hypothesis, under measured conditions, to explore unknown effects of manipulating proposed warfighting concepts, technologies, or conditions.”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 experimentation campaign is a series of related activities that explore and mature knowledge about a concept or innovation of interest.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intent is to go beyond using operators in a demonstration to help inform operational value and instead deliberately build and adapt DOTmLPF-P equities through iterative interactions with operators as part of a holistic campaign. This does not require a complete understanding of DOTmLPF-P or a full set of data and analysis that could serve to slow an accelerated acquisition effort. Rather, the intent is to include DOTmLPF-P equities in an experimentation campaign to gather knowledge of these equities as much as is practical in parallel with other activities versus as a dedicated event before or after other activities.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 initial cadre of operators involved in early demonstrations can support not only the assessment of the technology to address an operational problem, but they can also inform the training, personnel and organizational equities depicted in Figure 3 with targeted virtual and live experiments. For example, as a rapid fielding organization demonstrates autonomous swarm Unmanned Aerial System (UAS) technology, the initial cadre of operators can not only validate the technology’s operational mission value but they can also provide valuable feedback on the future training that may be needed to effectively employ the technology, an understanding of the workload and the number of people that would be needed for employments, and provide initial inputs on the structural organization changes needed for adoption and utilization of the technology.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shown at the top of Figure 3, these equities should be iterated on, not just as part of a live experimentation campaign, but through leveraging and predominately utilizing digital tools and adaptable digital environments</a:t>
            </a:r>
            <a:endParaRPr lang="en-US" dirty="0"/>
          </a:p>
        </p:txBody>
      </p:sp>
      <p:sp>
        <p:nvSpPr>
          <p:cNvPr id="4" name="Slide Number Placeholder 3"/>
          <p:cNvSpPr>
            <a:spLocks noGrp="1"/>
          </p:cNvSpPr>
          <p:nvPr>
            <p:ph type="sldNum" sz="quarter" idx="5"/>
          </p:nvPr>
        </p:nvSpPr>
        <p:spPr/>
        <p:txBody>
          <a:bodyPr/>
          <a:lstStyle/>
          <a:p>
            <a:fld id="{2A7E8262-8FCF-3B4D-968D-7478B6B0E112}" type="slidenum">
              <a:rPr lang="en-US" smtClean="0"/>
              <a:t>16</a:t>
            </a:fld>
            <a:endParaRPr lang="en-US"/>
          </a:p>
        </p:txBody>
      </p:sp>
    </p:spTree>
    <p:extLst>
      <p:ext uri="{BB962C8B-B14F-4D97-AF65-F5344CB8AC3E}">
        <p14:creationId xmlns:p14="http://schemas.microsoft.com/office/powerpoint/2010/main" val="96270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Capability - context</a:t>
            </a:r>
          </a:p>
        </p:txBody>
      </p:sp>
      <p:sp>
        <p:nvSpPr>
          <p:cNvPr id="4" name="Slide Number Placeholder 3"/>
          <p:cNvSpPr>
            <a:spLocks noGrp="1"/>
          </p:cNvSpPr>
          <p:nvPr>
            <p:ph type="sldNum" sz="quarter" idx="5"/>
          </p:nvPr>
        </p:nvSpPr>
        <p:spPr/>
        <p:txBody>
          <a:bodyPr/>
          <a:lstStyle/>
          <a:p>
            <a:fld id="{63E89008-A845-3542-9030-80EE4706E754}" type="slidenum">
              <a:rPr lang="en-US" smtClean="0"/>
              <a:pPr/>
              <a:t>3</a:t>
            </a:fld>
            <a:endParaRPr lang="en-US" dirty="0"/>
          </a:p>
        </p:txBody>
      </p:sp>
    </p:spTree>
    <p:extLst>
      <p:ext uri="{BB962C8B-B14F-4D97-AF65-F5344CB8AC3E}">
        <p14:creationId xmlns:p14="http://schemas.microsoft.com/office/powerpoint/2010/main" val="183054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principles to assess what and when for data gathering</a:t>
            </a:r>
          </a:p>
        </p:txBody>
      </p:sp>
      <p:sp>
        <p:nvSpPr>
          <p:cNvPr id="4" name="Slide Number Placeholder 3"/>
          <p:cNvSpPr>
            <a:spLocks noGrp="1"/>
          </p:cNvSpPr>
          <p:nvPr>
            <p:ph type="sldNum" sz="quarter" idx="5"/>
          </p:nvPr>
        </p:nvSpPr>
        <p:spPr/>
        <p:txBody>
          <a:bodyPr/>
          <a:lstStyle/>
          <a:p>
            <a:fld id="{63E89008-A845-3542-9030-80EE4706E754}" type="slidenum">
              <a:rPr lang="en-US" smtClean="0"/>
              <a:pPr/>
              <a:t>4</a:t>
            </a:fld>
            <a:endParaRPr lang="en-US" dirty="0"/>
          </a:p>
        </p:txBody>
      </p:sp>
    </p:spTree>
    <p:extLst>
      <p:ext uri="{BB962C8B-B14F-4D97-AF65-F5344CB8AC3E}">
        <p14:creationId xmlns:p14="http://schemas.microsoft.com/office/powerpoint/2010/main" val="254232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bridge - </a:t>
            </a:r>
            <a:r>
              <a:rPr lang="en-US" dirty="0">
                <a:hlinkClick r:id="rId3"/>
              </a:rPr>
              <a:t>Wood Bridge over Wahkeena Creek Trail Photograph by Jit Lim - Fine Art America</a:t>
            </a:r>
            <a:endParaRPr lang="en-US" dirty="0"/>
          </a:p>
          <a:p>
            <a:endParaRPr lang="en-US" dirty="0"/>
          </a:p>
          <a:p>
            <a:endParaRPr lang="en-US" dirty="0"/>
          </a:p>
          <a:p>
            <a:r>
              <a:rPr lang="en-US" dirty="0"/>
              <a:t>Snake Canyon - https://</a:t>
            </a:r>
            <a:r>
              <a:rPr lang="en-US" dirty="0" err="1"/>
              <a:t>npr.brightspotcdn.com</a:t>
            </a:r>
            <a:r>
              <a:rPr lang="en-US" dirty="0"/>
              <a:t>/dims4/default/857710c/2147483647/strip/true/crop/640x400+0+0/resize/1760x1100!/format/</a:t>
            </a:r>
            <a:r>
              <a:rPr lang="en-US" dirty="0" err="1"/>
              <a:t>webp</a:t>
            </a:r>
            <a:r>
              <a:rPr lang="en-US" dirty="0"/>
              <a:t>/quality/90/?</a:t>
            </a:r>
            <a:r>
              <a:rPr lang="en-US" dirty="0" err="1"/>
              <a:t>url</a:t>
            </a:r>
            <a:r>
              <a:rPr lang="en-US" dirty="0"/>
              <a:t>=http%3A%2F%2Fnpr-brightspot.s3.amazonaws.com%2Flegacy%2Fsites%2Fidaho%2Ffiles%2F201609%2Fsnake_river_canyon_twin_falls.jpg</a:t>
            </a:r>
          </a:p>
          <a:p>
            <a:endParaRPr lang="en-US" dirty="0"/>
          </a:p>
          <a:p>
            <a:r>
              <a:rPr lang="en-US" dirty="0"/>
              <a:t>SEAL TEAM Training (</a:t>
            </a:r>
            <a:r>
              <a:rPr lang="en-US" dirty="0" err="1"/>
              <a:t>navy.mil</a:t>
            </a:r>
            <a:r>
              <a:rPr lang="en-US" dirty="0"/>
              <a:t>) - https://</a:t>
            </a:r>
            <a:r>
              <a:rPr lang="en-US" dirty="0" err="1"/>
              <a:t>media.defense.gov</a:t>
            </a:r>
            <a:r>
              <a:rPr lang="en-US" dirty="0"/>
              <a:t>/2025/Aug/18/2003782336/-1/-1/0/250717-N-MJ302-1287.JPG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Skyborg (af.mil)</a:t>
            </a:r>
            <a:endParaRPr lang="en-US" dirty="0"/>
          </a:p>
          <a:p>
            <a:endParaRPr lang="en-US" dirty="0"/>
          </a:p>
        </p:txBody>
      </p:sp>
      <p:sp>
        <p:nvSpPr>
          <p:cNvPr id="4" name="Slide Number Placeholder 3"/>
          <p:cNvSpPr>
            <a:spLocks noGrp="1"/>
          </p:cNvSpPr>
          <p:nvPr>
            <p:ph type="sldNum" sz="quarter" idx="5"/>
          </p:nvPr>
        </p:nvSpPr>
        <p:spPr/>
        <p:txBody>
          <a:bodyPr/>
          <a:lstStyle/>
          <a:p>
            <a:fld id="{63E89008-A845-3542-9030-80EE4706E754}" type="slidenum">
              <a:rPr lang="en-US" smtClean="0"/>
              <a:pPr/>
              <a:t>6</a:t>
            </a:fld>
            <a:endParaRPr lang="en-US" dirty="0"/>
          </a:p>
        </p:txBody>
      </p:sp>
    </p:spTree>
    <p:extLst>
      <p:ext uri="{BB962C8B-B14F-4D97-AF65-F5344CB8AC3E}">
        <p14:creationId xmlns:p14="http://schemas.microsoft.com/office/powerpoint/2010/main" val="181221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While transition readiness levels, manufacturing readiness levels, production readiness levels, and integration levels all exist to help provide a broad and informative landscape for understanding transition, missing across these criteria are questions related to whether the technology is feasible for operational use.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Similarly, U.S. DoD 5000.81 (Urgent Capability Acquisition), U.S. DoD 5000.80 (Operation of Middle Tier Acquisition), and U.S. DoD 5000.85 (Major Capability Acquisition) include entry criteria that talk to validated warfighter issues and acquisition strategies and scaling, but they do not talk to feasibility of a solution for operational use.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there is a valid argument that many updates and lessons can occur in the field, that argument assumes the system can be used by the operators.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 system and operational integration is not well-understood, an effort could expend significant resources to get a technology into the field, but it will not be a true capability unless it’s clear how it can be integrated and utilized in operations.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E8262-8FCF-3B4D-968D-7478B6B0E11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982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While transition readiness levels, manufacturing readiness levels, production readiness levels, and integration levels all exist to help provide a broad and informative landscape for understanding transition, missing across these criteria are questions related to whether the technology is feasible for operational use.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Similarly, U.S. DoD 5000.81 (Urgent Capability Acquisition), U.S. DoD 5000.80 (Operation of Middle Tier Acquisition), and U.S. DoD 5000.85 (Major Capability Acquisition) include entry criteria that talk to validated warfighter issues and acquisition strategies and scaling, but they do not talk to feasibility of a solution for operational use.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there is a valid argument that many updates and lessons can occur in the field, that argument assumes the system can be used by the operators.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system and operational integration is not well-understood, an effort could expend significant resources to get a technology into the field, but it will not be a true capability unless it’s clear how it can be integrated and utilized in operations.</a:t>
            </a:r>
          </a:p>
          <a:p>
            <a:endParaRPr lang="en-US" sz="1200" b="0" i="0" kern="1200" dirty="0">
              <a:solidFill>
                <a:schemeClr val="tx1"/>
              </a:solidFill>
              <a:effectLst/>
              <a:latin typeface="+mn-lt"/>
              <a:ea typeface="+mn-ea"/>
              <a:cs typeface="+mn-cs"/>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200" b="1" i="0" u="none" strike="noStrike" cap="none" normalizeH="0" baseline="0" dirty="0">
                <a:ln>
                  <a:noFill/>
                </a:ln>
                <a:effectLst/>
              </a:rPr>
              <a:t>Why Marines Disliked Battery-Dependent Scopes</a:t>
            </a:r>
            <a:endParaRPr kumimoji="0" lang="en-US" altLang="en-US" sz="12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200" b="1" i="0" u="none" strike="noStrike" cap="none" normalizeH="0" baseline="0" dirty="0">
                <a:ln>
                  <a:noFill/>
                </a:ln>
                <a:effectLst/>
              </a:rPr>
              <a:t>Mission Reliability:</a:t>
            </a:r>
            <a:r>
              <a:rPr kumimoji="0" lang="en-US" altLang="en-US" sz="1200" b="0" i="0" u="none" strike="noStrike" cap="none" normalizeH="0" baseline="0" dirty="0">
                <a:ln>
                  <a:noFill/>
                </a:ln>
                <a:effectLst/>
              </a:rPr>
              <a:t> Batteries often fail at inopportune times due to cold weather, long durations in the field, or simply reaching the end of their life cycle.</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200" b="1" i="0" u="none" strike="noStrike" cap="none" normalizeH="0" baseline="0" dirty="0">
                <a:ln>
                  <a:noFill/>
                </a:ln>
                <a:effectLst/>
              </a:rPr>
              <a:t>Maintenance Logistics:</a:t>
            </a:r>
            <a:r>
              <a:rPr kumimoji="0" lang="en-US" altLang="en-US" sz="1200" b="0" i="0" u="none" strike="noStrike" cap="none" normalizeH="0" baseline="0" dirty="0">
                <a:ln>
                  <a:noFill/>
                </a:ln>
                <a:effectLst/>
              </a:rPr>
              <a:t> Carrying, replacing, and disposing of various battery types adds complexity to a Marine’s gear.</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200" b="1" i="0" u="none" strike="noStrike" cap="none" normalizeH="0" baseline="0" dirty="0">
                <a:ln>
                  <a:noFill/>
                </a:ln>
                <a:effectLst/>
              </a:rPr>
              <a:t>Total Failure:</a:t>
            </a:r>
            <a:r>
              <a:rPr kumimoji="0" lang="en-US" altLang="en-US" sz="1200" b="0" i="0" u="none" strike="noStrike" cap="none" normalizeH="0" baseline="0" dirty="0">
                <a:ln>
                  <a:noFill/>
                </a:ln>
                <a:effectLst/>
              </a:rPr>
              <a:t> In some optics, like certain red dots or holographic sights, a dead battery means the aiming point completely disappears, rendering the sight useless.</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200" b="1" i="0" u="none" strike="noStrike" cap="none" normalizeH="0" baseline="0" dirty="0">
                <a:ln>
                  <a:noFill/>
                </a:ln>
                <a:effectLst/>
              </a:rPr>
              <a:t>Durability Concerns:</a:t>
            </a:r>
            <a:r>
              <a:rPr kumimoji="0" lang="en-US" altLang="en-US" sz="1200" b="0" i="0" u="none" strike="noStrike" cap="none" normalizeH="0" baseline="0" dirty="0">
                <a:ln>
                  <a:noFill/>
                </a:ln>
                <a:effectLst/>
              </a:rPr>
              <a:t> Electronics can be vulnerable to recoil, moisture, or internal components popping loose, making them less "bombproof" than pure glass and</a:t>
            </a:r>
          </a:p>
          <a:p>
            <a:endParaRPr lang="en-US" dirty="0"/>
          </a:p>
        </p:txBody>
      </p:sp>
      <p:sp>
        <p:nvSpPr>
          <p:cNvPr id="4" name="Slide Number Placeholder 3"/>
          <p:cNvSpPr>
            <a:spLocks noGrp="1"/>
          </p:cNvSpPr>
          <p:nvPr>
            <p:ph type="sldNum" sz="quarter" idx="5"/>
          </p:nvPr>
        </p:nvSpPr>
        <p:spPr/>
        <p:txBody>
          <a:bodyPr/>
          <a:lstStyle/>
          <a:p>
            <a:fld id="{2A7E8262-8FCF-3B4D-968D-7478B6B0E112}" type="slidenum">
              <a:rPr lang="en-US" smtClean="0"/>
              <a:t>9</a:t>
            </a:fld>
            <a:endParaRPr lang="en-US"/>
          </a:p>
        </p:txBody>
      </p:sp>
    </p:spTree>
    <p:extLst>
      <p:ext uri="{BB962C8B-B14F-4D97-AF65-F5344CB8AC3E}">
        <p14:creationId xmlns:p14="http://schemas.microsoft.com/office/powerpoint/2010/main" val="162982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18A57-F383-CA9E-6580-E064F5047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B4209-7591-A3DE-DD56-6BD8DF82C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7AB9F-3CD7-57AC-72D1-87D449455552}"/>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While transition readiness levels, manufacturing readiness levels, production readiness levels, and integration levels all exist to help provide a broad and informative landscape for understanding transition, missing across these criteria are questions related to whether the technology is feasible for operational use.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Similarly, U.S. DoD 5000.81 (Urgent Capability Acquisition), U.S. DoD 5000.80 (Operation of Middle Tier Acquisition), and U.S. DoD 5000.85 (Major Capability Acquisition) include entry criteria that talk to validated warfighter issues and acquisition strategies and scaling, but they do not talk to feasibility of a solution for operational use.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there is a valid argument that many updates and lessons can occur in the field, that argument assumes the system can be used by the operators.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 system and operational integration is not well-understood, an effort could expend significant resources to get a technology into the field, but it will not be a true capability unless it’s clear how it can be integrated and utilized in operations.</a:t>
            </a:r>
            <a:endParaRPr lang="en-US" dirty="0"/>
          </a:p>
        </p:txBody>
      </p:sp>
      <p:sp>
        <p:nvSpPr>
          <p:cNvPr id="4" name="Slide Number Placeholder 3">
            <a:extLst>
              <a:ext uri="{FF2B5EF4-FFF2-40B4-BE49-F238E27FC236}">
                <a16:creationId xmlns:a16="http://schemas.microsoft.com/office/drawing/2014/main" id="{50541DEF-3C42-B16A-C978-6303D5D53E3E}"/>
              </a:ext>
            </a:extLst>
          </p:cNvPr>
          <p:cNvSpPr>
            <a:spLocks noGrp="1"/>
          </p:cNvSpPr>
          <p:nvPr>
            <p:ph type="sldNum" sz="quarter" idx="5"/>
          </p:nvPr>
        </p:nvSpPr>
        <p:spPr/>
        <p:txBody>
          <a:bodyPr/>
          <a:lstStyle/>
          <a:p>
            <a:fld id="{2A7E8262-8FCF-3B4D-968D-7478B6B0E112}" type="slidenum">
              <a:rPr lang="en-US" smtClean="0"/>
              <a:t>10</a:t>
            </a:fld>
            <a:endParaRPr lang="en-US"/>
          </a:p>
        </p:txBody>
      </p:sp>
    </p:spTree>
    <p:extLst>
      <p:ext uri="{BB962C8B-B14F-4D97-AF65-F5344CB8AC3E}">
        <p14:creationId xmlns:p14="http://schemas.microsoft.com/office/powerpoint/2010/main" val="3290764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07" indent="-175007" defTabSz="933373">
              <a:buFontTx/>
              <a:buChar char="-"/>
              <a:defRPr/>
            </a:pPr>
            <a:r>
              <a:rPr lang="en-US" dirty="0"/>
              <a:t>DOT&amp;E - A quantum computer tomorrow won’t improve the mission tomorrow if just plopped into the ops environment</a:t>
            </a:r>
          </a:p>
          <a:p>
            <a:pPr marL="175007" indent="-175007" defTabSz="933373">
              <a:buFontTx/>
              <a:buChar char="-"/>
              <a:defRPr/>
            </a:pPr>
            <a:endParaRPr lang="en-US" dirty="0"/>
          </a:p>
          <a:p>
            <a:pPr marL="175007" indent="-175007" defTabSz="933373">
              <a:buFontTx/>
              <a:buChar char="-"/>
              <a:defRPr/>
            </a:pPr>
            <a:r>
              <a:rPr lang="en-US" dirty="0" err="1"/>
              <a:t>DOTmLPF</a:t>
            </a:r>
            <a:r>
              <a:rPr lang="en-US" dirty="0"/>
              <a:t> – what is training implication (spell out) – especially if breakout technology, needs doctrine to direct it.. Example DCGS …new sensor to look underground, but without doctrine TTP – part of viability.  O – could have organizational implication. Useful capability. L – train the leader.  P – personnel, enough proper trained workforce to do that job. F – facility, this often a long lead item</a:t>
            </a:r>
          </a:p>
          <a:p>
            <a:pPr marL="175007" indent="-175007" defTabSz="933373">
              <a:buFontTx/>
              <a:buChar char="-"/>
              <a:defRPr/>
            </a:pPr>
            <a:endParaRPr lang="en-US" dirty="0"/>
          </a:p>
          <a:p>
            <a:pPr marL="641694" lvl="1" indent="-175007" defTabSz="933373">
              <a:buFontTx/>
              <a:buChar char="-"/>
              <a:defRPr/>
            </a:pPr>
            <a:endParaRPr lang="en-US" dirty="0"/>
          </a:p>
          <a:p>
            <a:pPr marL="175007" indent="-175007" defTabSz="933373">
              <a:buFontTx/>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12</a:t>
            </a:fld>
            <a:endParaRPr lang="en-US"/>
          </a:p>
        </p:txBody>
      </p:sp>
    </p:spTree>
    <p:extLst>
      <p:ext uri="{BB962C8B-B14F-4D97-AF65-F5344CB8AC3E}">
        <p14:creationId xmlns:p14="http://schemas.microsoft.com/office/powerpoint/2010/main" val="1218656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89008-A845-3542-9030-80EE4706E754}" type="slidenum">
              <a:rPr lang="en-US" smtClean="0"/>
              <a:pPr/>
              <a:t>15</a:t>
            </a:fld>
            <a:endParaRPr lang="en-US" dirty="0"/>
          </a:p>
        </p:txBody>
      </p:sp>
    </p:spTree>
    <p:extLst>
      <p:ext uri="{BB962C8B-B14F-4D97-AF65-F5344CB8AC3E}">
        <p14:creationId xmlns:p14="http://schemas.microsoft.com/office/powerpoint/2010/main" val="930038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7F9F-3202-B443-A87A-BDA16F4A141C}"/>
              </a:ext>
            </a:extLst>
          </p:cNvPr>
          <p:cNvSpPr>
            <a:spLocks noGrp="1"/>
          </p:cNvSpPr>
          <p:nvPr>
            <p:ph type="ctrTitle"/>
          </p:nvPr>
        </p:nvSpPr>
        <p:spPr>
          <a:xfrm>
            <a:off x="560832" y="1303655"/>
            <a:ext cx="9144000" cy="2009720"/>
          </a:xfrm>
        </p:spPr>
        <p:txBody>
          <a:bodyPr anchor="b" anchorCtr="0"/>
          <a:lstStyle>
            <a:lvl1pPr algn="l">
              <a:lnSpc>
                <a:spcPct val="100000"/>
              </a:lnSpc>
              <a:spcBef>
                <a:spcPts val="1000"/>
              </a:spcBef>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EEFF059-95DD-D442-8A2F-BA0EC6593E12}"/>
              </a:ext>
            </a:extLst>
          </p:cNvPr>
          <p:cNvSpPr>
            <a:spLocks noGrp="1"/>
          </p:cNvSpPr>
          <p:nvPr>
            <p:ph type="subTitle" idx="1"/>
          </p:nvPr>
        </p:nvSpPr>
        <p:spPr>
          <a:xfrm>
            <a:off x="560832" y="3446675"/>
            <a:ext cx="9144000" cy="560059"/>
          </a:xfrm>
          <a:prstGeom prst="rect">
            <a:avLst/>
          </a:prstGeom>
        </p:spPr>
        <p:txBody>
          <a:bodyPr/>
          <a:lstStyle>
            <a:lvl1pPr marL="0" indent="0" algn="l">
              <a:lnSpc>
                <a:spcPct val="100000"/>
              </a:lnSpc>
              <a:spcBef>
                <a:spcPts val="10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a:extLst>
              <a:ext uri="{FF2B5EF4-FFF2-40B4-BE49-F238E27FC236}">
                <a16:creationId xmlns:a16="http://schemas.microsoft.com/office/drawing/2014/main" id="{B9791879-EF0E-4A4B-8C65-7D96C9E4D68E}"/>
              </a:ext>
            </a:extLst>
          </p:cNvPr>
          <p:cNvSpPr>
            <a:spLocks noGrp="1"/>
          </p:cNvSpPr>
          <p:nvPr>
            <p:ph type="body" sz="quarter" idx="20" hasCustomPrompt="1"/>
          </p:nvPr>
        </p:nvSpPr>
        <p:spPr>
          <a:xfrm>
            <a:off x="560832" y="4090988"/>
            <a:ext cx="5547360" cy="457200"/>
          </a:xfrm>
        </p:spPr>
        <p:txBody>
          <a:bodyPr anchor="t" anchorCtr="0"/>
          <a:lstStyle>
            <a:lvl1pPr marL="0" indent="0">
              <a:lnSpc>
                <a:spcPct val="100000"/>
              </a:lnSpc>
              <a:spcBef>
                <a:spcPts val="1000"/>
              </a:spcBef>
              <a:buNone/>
              <a:defRPr sz="1800"/>
            </a:lvl1pPr>
          </a:lstStyle>
          <a:p>
            <a:pPr lvl="0"/>
            <a:r>
              <a:rPr lang="en-US" dirty="0"/>
              <a:t>Click to edit date</a:t>
            </a:r>
          </a:p>
        </p:txBody>
      </p:sp>
      <p:sp>
        <p:nvSpPr>
          <p:cNvPr id="4" name="L-Shape 7">
            <a:extLst>
              <a:ext uri="{FF2B5EF4-FFF2-40B4-BE49-F238E27FC236}">
                <a16:creationId xmlns:a16="http://schemas.microsoft.com/office/drawing/2014/main" id="{627D74A7-CAEB-98F9-F37F-9F1F8B01B374}"/>
              </a:ext>
              <a:ext uri="{C183D7F6-B498-43B3-948B-1728B52AA6E4}">
                <adec:decorative xmlns:adec="http://schemas.microsoft.com/office/drawing/2017/decorative" val="1"/>
              </a:ext>
            </a:extLst>
          </p:cNvPr>
          <p:cNvSpPr/>
          <p:nvPr userDrawn="1"/>
        </p:nvSpPr>
        <p:spPr>
          <a:xfrm rot="10800000">
            <a:off x="10381810" y="304800"/>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L-Shape 7">
            <a:extLst>
              <a:ext uri="{FF2B5EF4-FFF2-40B4-BE49-F238E27FC236}">
                <a16:creationId xmlns:a16="http://schemas.microsoft.com/office/drawing/2014/main" id="{0FC42BD0-018E-BF97-9D84-4466B6D4947D}"/>
              </a:ext>
              <a:ext uri="{C183D7F6-B498-43B3-948B-1728B52AA6E4}">
                <adec:decorative xmlns:adec="http://schemas.microsoft.com/office/drawing/2017/decorative" val="1"/>
              </a:ext>
            </a:extLst>
          </p:cNvPr>
          <p:cNvSpPr/>
          <p:nvPr userDrawn="1"/>
        </p:nvSpPr>
        <p:spPr>
          <a:xfrm>
            <a:off x="304800" y="5077001"/>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Footer Placeholder 8">
            <a:extLst>
              <a:ext uri="{FF2B5EF4-FFF2-40B4-BE49-F238E27FC236}">
                <a16:creationId xmlns:a16="http://schemas.microsoft.com/office/drawing/2014/main" id="{D7DC737D-7C24-2150-6676-46150B5B8E53}"/>
              </a:ext>
            </a:extLst>
          </p:cNvPr>
          <p:cNvSpPr txBox="1">
            <a:spLocks/>
          </p:cNvSpPr>
          <p:nvPr userDrawn="1"/>
        </p:nvSpPr>
        <p:spPr>
          <a:xfrm>
            <a:off x="3124200" y="6520306"/>
            <a:ext cx="5334000" cy="235029"/>
          </a:xfrm>
          <a:prstGeom prst="rect">
            <a:avLst/>
          </a:prstGeom>
        </p:spPr>
        <p:txBody>
          <a:bodyPr vert="horz" wrap="square" lIns="0" tIns="55418" rIns="0" bIns="55418" rtlCol="0" anchor="ctr">
            <a:spAutoFit/>
          </a:bodyPr>
          <a:lstStyle>
            <a:defPPr>
              <a:defRPr lang="en-US"/>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kern="1200" cap="all" baseline="0" dirty="0">
                <a:solidFill>
                  <a:schemeClr val="tx1"/>
                </a:solidFill>
                <a:effectLst/>
                <a:latin typeface="+mn-lt"/>
                <a:ea typeface="+mn-ea"/>
                <a:cs typeface="+mn-cs"/>
                <a:sym typeface="Symbol" pitchFamily="2" charset="2"/>
              </a:rPr>
              <a:t></a:t>
            </a:r>
            <a:r>
              <a:rPr lang="en-US" sz="800" kern="1200" cap="all" baseline="0" dirty="0">
                <a:solidFill>
                  <a:schemeClr val="tx1"/>
                </a:solidFill>
                <a:effectLst/>
                <a:latin typeface="+mn-lt"/>
                <a:ea typeface="+mn-ea"/>
                <a:cs typeface="+mn-cs"/>
              </a:rPr>
              <a:t> 2026 The MITRE Corporation. Cleared for Public Release Case Number 24-2196</a:t>
            </a:r>
          </a:p>
        </p:txBody>
      </p:sp>
      <p:sp>
        <p:nvSpPr>
          <p:cNvPr id="10" name="Text Placeholder 29">
            <a:extLst>
              <a:ext uri="{FF2B5EF4-FFF2-40B4-BE49-F238E27FC236}">
                <a16:creationId xmlns:a16="http://schemas.microsoft.com/office/drawing/2014/main" id="{73533748-DC10-A1DE-AE4D-71DAF73D35C4}"/>
              </a:ext>
            </a:extLst>
          </p:cNvPr>
          <p:cNvSpPr>
            <a:spLocks noGrp="1"/>
          </p:cNvSpPr>
          <p:nvPr>
            <p:ph type="body" sz="quarter" idx="19" hasCustomPrompt="1"/>
          </p:nvPr>
        </p:nvSpPr>
        <p:spPr>
          <a:xfrm>
            <a:off x="545592" y="274485"/>
            <a:ext cx="8656320" cy="560059"/>
          </a:xfrm>
          <a:prstGeom prst="rect">
            <a:avLst/>
          </a:prstGeom>
        </p:spPr>
        <p:txBody>
          <a:bodyPr anchor="ctr"/>
          <a:lstStyle>
            <a:lvl1pPr marL="0" marR="0" indent="0" algn="l" defTabSz="914400" rtl="0" eaLnBrk="1" fontAlgn="auto" latinLnBrk="0" hangingPunct="1">
              <a:lnSpc>
                <a:spcPct val="100000"/>
              </a:lnSpc>
              <a:spcBef>
                <a:spcPts val="600"/>
              </a:spcBef>
              <a:spcAft>
                <a:spcPts val="600"/>
              </a:spcAft>
              <a:buClrTx/>
              <a:buSzTx/>
              <a:buFont typeface="Arial"/>
              <a:buNone/>
              <a:tabLst/>
              <a:defRPr sz="2400" b="0">
                <a:solidFill>
                  <a:srgbClr val="FFFC00"/>
                </a:solidFill>
              </a:defRPr>
            </a:lvl1pPr>
          </a:lstStyle>
          <a:p>
            <a:pPr marL="0" indent="0">
              <a:spcBef>
                <a:spcPts val="0"/>
              </a:spcBef>
              <a:spcAft>
                <a:spcPts val="0"/>
              </a:spcAft>
              <a:buNone/>
            </a:pPr>
            <a:r>
              <a:rPr lang="en-US" dirty="0">
                <a:solidFill>
                  <a:srgbClr val="FF0000"/>
                </a:solidFill>
              </a:rPr>
              <a:t>Disclaimer: Use this title slide with gray framing device for print only.</a:t>
            </a:r>
          </a:p>
        </p:txBody>
      </p:sp>
      <p:pic>
        <p:nvPicPr>
          <p:cNvPr id="9" name="Picture 8">
            <a:extLst>
              <a:ext uri="{FF2B5EF4-FFF2-40B4-BE49-F238E27FC236}">
                <a16:creationId xmlns:a16="http://schemas.microsoft.com/office/drawing/2014/main" id="{32878661-DEA2-A8F8-CD72-5BFE9D068323}"/>
              </a:ext>
            </a:extLst>
          </p:cNvPr>
          <p:cNvPicPr>
            <a:picLocks noChangeAspect="1"/>
          </p:cNvPicPr>
          <p:nvPr userDrawn="1"/>
        </p:nvPicPr>
        <p:blipFill>
          <a:blip r:embed="rId2"/>
          <a:stretch>
            <a:fillRect/>
          </a:stretch>
        </p:blipFill>
        <p:spPr>
          <a:xfrm>
            <a:off x="10363199" y="6296025"/>
            <a:ext cx="1068659" cy="292100"/>
          </a:xfrm>
          <a:prstGeom prst="rect">
            <a:avLst/>
          </a:prstGeom>
        </p:spPr>
      </p:pic>
    </p:spTree>
    <p:extLst>
      <p:ext uri="{BB962C8B-B14F-4D97-AF65-F5344CB8AC3E}">
        <p14:creationId xmlns:p14="http://schemas.microsoft.com/office/powerpoint/2010/main" val="196649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4F5B-75EE-85BA-059D-F33A1D1CC6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E4B0A-BFD7-0E10-8187-91B8DB5BD4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C2B4B-128B-FC32-B8DD-A1E05A42109C}"/>
              </a:ext>
            </a:extLst>
          </p:cNvPr>
          <p:cNvSpPr>
            <a:spLocks noGrp="1"/>
          </p:cNvSpPr>
          <p:nvPr>
            <p:ph type="dt" sz="half" idx="10"/>
          </p:nvPr>
        </p:nvSpPr>
        <p:spPr/>
        <p:txBody>
          <a:bodyPr/>
          <a:lstStyle/>
          <a:p>
            <a:fld id="{8F1BEFE7-66AF-4829-A0C9-B48C129E5181}" type="datetimeFigureOut">
              <a:rPr lang="en-US" smtClean="0"/>
              <a:t>4/20/26</a:t>
            </a:fld>
            <a:endParaRPr lang="en-US"/>
          </a:p>
        </p:txBody>
      </p:sp>
      <p:sp>
        <p:nvSpPr>
          <p:cNvPr id="5" name="Footer Placeholder 4">
            <a:extLst>
              <a:ext uri="{FF2B5EF4-FFF2-40B4-BE49-F238E27FC236}">
                <a16:creationId xmlns:a16="http://schemas.microsoft.com/office/drawing/2014/main" id="{3A7A975A-1239-2DFC-D885-631E6038E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2D716-D6E4-A263-3020-C05F4D085B9F}"/>
              </a:ext>
            </a:extLst>
          </p:cNvPr>
          <p:cNvSpPr>
            <a:spLocks noGrp="1"/>
          </p:cNvSpPr>
          <p:nvPr>
            <p:ph type="sldNum" sz="quarter" idx="12"/>
          </p:nvPr>
        </p:nvSpPr>
        <p:spPr/>
        <p:txBody>
          <a:bodyPr/>
          <a:lstStyle/>
          <a:p>
            <a:fld id="{FFF1805D-9364-468A-9074-82E247FEE682}" type="slidenum">
              <a:rPr lang="en-US" smtClean="0"/>
              <a:t>‹#›</a:t>
            </a:fld>
            <a:endParaRPr lang="en-US"/>
          </a:p>
        </p:txBody>
      </p:sp>
    </p:spTree>
    <p:extLst>
      <p:ext uri="{BB962C8B-B14F-4D97-AF65-F5344CB8AC3E}">
        <p14:creationId xmlns:p14="http://schemas.microsoft.com/office/powerpoint/2010/main" val="221499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997D-615F-7BB9-4582-EACD08C493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818B10-EAF2-F1BB-A78F-14656976A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4EFE8-6659-7DBE-F9A3-062D83A93486}"/>
              </a:ext>
            </a:extLst>
          </p:cNvPr>
          <p:cNvSpPr>
            <a:spLocks noGrp="1"/>
          </p:cNvSpPr>
          <p:nvPr>
            <p:ph type="dt" sz="half" idx="10"/>
          </p:nvPr>
        </p:nvSpPr>
        <p:spPr/>
        <p:txBody>
          <a:bodyPr/>
          <a:lstStyle/>
          <a:p>
            <a:fld id="{95C3C181-502E-0E48-B54F-3358D20A58BD}" type="datetimeFigureOut">
              <a:rPr lang="en-US" smtClean="0"/>
              <a:t>4/20/26</a:t>
            </a:fld>
            <a:endParaRPr lang="en-US"/>
          </a:p>
        </p:txBody>
      </p:sp>
      <p:sp>
        <p:nvSpPr>
          <p:cNvPr id="5" name="Footer Placeholder 4">
            <a:extLst>
              <a:ext uri="{FF2B5EF4-FFF2-40B4-BE49-F238E27FC236}">
                <a16:creationId xmlns:a16="http://schemas.microsoft.com/office/drawing/2014/main" id="{79002445-D09F-F386-F209-15B7A12E9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3D573-820C-709F-55BE-14BB88249DD3}"/>
              </a:ext>
            </a:extLst>
          </p:cNvPr>
          <p:cNvSpPr>
            <a:spLocks noGrp="1"/>
          </p:cNvSpPr>
          <p:nvPr>
            <p:ph type="sldNum" sz="quarter" idx="12"/>
          </p:nvPr>
        </p:nvSpPr>
        <p:spPr/>
        <p:txBody>
          <a:bodyPr/>
          <a:lstStyle/>
          <a:p>
            <a:fld id="{CF5075B9-4EDB-5C4A-90D7-5E9CA5B86DAD}" type="slidenum">
              <a:rPr lang="en-US" smtClean="0"/>
              <a:t>‹#›</a:t>
            </a:fld>
            <a:endParaRPr lang="en-US"/>
          </a:p>
        </p:txBody>
      </p:sp>
    </p:spTree>
    <p:extLst>
      <p:ext uri="{BB962C8B-B14F-4D97-AF65-F5344CB8AC3E}">
        <p14:creationId xmlns:p14="http://schemas.microsoft.com/office/powerpoint/2010/main" val="3600153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7F9F-3202-B443-A87A-BDA16F4A141C}"/>
              </a:ext>
            </a:extLst>
          </p:cNvPr>
          <p:cNvSpPr>
            <a:spLocks noGrp="1"/>
          </p:cNvSpPr>
          <p:nvPr>
            <p:ph type="ctrTitle"/>
          </p:nvPr>
        </p:nvSpPr>
        <p:spPr>
          <a:xfrm>
            <a:off x="560832" y="1303655"/>
            <a:ext cx="9144000" cy="2009720"/>
          </a:xfrm>
        </p:spPr>
        <p:txBody>
          <a:bodyPr anchor="b" anchorCtr="0"/>
          <a:lstStyle>
            <a:lvl1pPr algn="l">
              <a:lnSpc>
                <a:spcPct val="100000"/>
              </a:lnSpc>
              <a:spcBef>
                <a:spcPts val="1000"/>
              </a:spcBef>
              <a:defRPr sz="4000"/>
            </a:lvl1pPr>
          </a:lstStyle>
          <a:p>
            <a:r>
              <a:rPr lang="en-US" dirty="0"/>
              <a:t>Click to edit Master title style</a:t>
            </a:r>
          </a:p>
        </p:txBody>
      </p:sp>
      <p:sp>
        <p:nvSpPr>
          <p:cNvPr id="3" name="Subtitle 2">
            <a:extLst>
              <a:ext uri="{FF2B5EF4-FFF2-40B4-BE49-F238E27FC236}">
                <a16:creationId xmlns:a16="http://schemas.microsoft.com/office/drawing/2014/main" id="{3EEFF059-95DD-D442-8A2F-BA0EC6593E12}"/>
              </a:ext>
            </a:extLst>
          </p:cNvPr>
          <p:cNvSpPr>
            <a:spLocks noGrp="1"/>
          </p:cNvSpPr>
          <p:nvPr>
            <p:ph type="subTitle" idx="1"/>
          </p:nvPr>
        </p:nvSpPr>
        <p:spPr>
          <a:xfrm>
            <a:off x="560832" y="3446675"/>
            <a:ext cx="9144000" cy="560059"/>
          </a:xfrm>
          <a:prstGeom prst="rect">
            <a:avLst/>
          </a:prstGeom>
        </p:spPr>
        <p:txBody>
          <a:bodyPr anchor="t"/>
          <a:lstStyle>
            <a:lvl1pPr marL="0" indent="0" algn="l">
              <a:lnSpc>
                <a:spcPct val="100000"/>
              </a:lnSpc>
              <a:spcBef>
                <a:spcPts val="1000"/>
              </a:spcBef>
              <a:spcAft>
                <a:spcPts val="0"/>
              </a:spcAft>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8" name="Text Placeholder 5">
            <a:extLst>
              <a:ext uri="{FF2B5EF4-FFF2-40B4-BE49-F238E27FC236}">
                <a16:creationId xmlns:a16="http://schemas.microsoft.com/office/drawing/2014/main" id="{7A3D1CCA-73DE-0941-8F45-344E5CC6057F}"/>
              </a:ext>
            </a:extLst>
          </p:cNvPr>
          <p:cNvSpPr>
            <a:spLocks noGrp="1"/>
          </p:cNvSpPr>
          <p:nvPr>
            <p:ph type="body" sz="quarter" idx="20" hasCustomPrompt="1"/>
          </p:nvPr>
        </p:nvSpPr>
        <p:spPr>
          <a:xfrm>
            <a:off x="560834" y="4090988"/>
            <a:ext cx="4687887" cy="628650"/>
          </a:xfrm>
          <a:prstGeom prst="rect">
            <a:avLst/>
          </a:prstGeom>
        </p:spPr>
        <p:txBody>
          <a:bodyPr anchor="t" anchorCtr="0"/>
          <a:lstStyle>
            <a:lvl1pPr>
              <a:lnSpc>
                <a:spcPct val="100000"/>
              </a:lnSpc>
              <a:spcBef>
                <a:spcPts val="1000"/>
              </a:spcBef>
              <a:buFontTx/>
              <a:buNone/>
              <a:defRPr sz="1800"/>
            </a:lvl1pPr>
          </a:lstStyle>
          <a:p>
            <a:pPr lvl="0"/>
            <a:r>
              <a:rPr lang="en-US" dirty="0"/>
              <a:t>Click to edit date</a:t>
            </a:r>
          </a:p>
        </p:txBody>
      </p:sp>
      <p:sp>
        <p:nvSpPr>
          <p:cNvPr id="11" name="Text Placeholder 29">
            <a:extLst>
              <a:ext uri="{FF2B5EF4-FFF2-40B4-BE49-F238E27FC236}">
                <a16:creationId xmlns:a16="http://schemas.microsoft.com/office/drawing/2014/main" id="{2B43BD34-27FE-427A-A283-6BD434AED49D}"/>
              </a:ext>
            </a:extLst>
          </p:cNvPr>
          <p:cNvSpPr>
            <a:spLocks noGrp="1"/>
          </p:cNvSpPr>
          <p:nvPr>
            <p:ph type="body" sz="quarter" idx="19" hasCustomPrompt="1"/>
          </p:nvPr>
        </p:nvSpPr>
        <p:spPr>
          <a:xfrm>
            <a:off x="545592" y="274485"/>
            <a:ext cx="8656320" cy="560059"/>
          </a:xfrm>
          <a:prstGeom prst="rect">
            <a:avLst/>
          </a:prstGeom>
        </p:spPr>
        <p:txBody>
          <a:bodyPr anchor="ctr"/>
          <a:lstStyle>
            <a:lvl1pPr marL="0" marR="0" indent="0" algn="l" defTabSz="914400" rtl="0" eaLnBrk="1" fontAlgn="auto" latinLnBrk="0" hangingPunct="1">
              <a:lnSpc>
                <a:spcPct val="100000"/>
              </a:lnSpc>
              <a:spcBef>
                <a:spcPts val="600"/>
              </a:spcBef>
              <a:spcAft>
                <a:spcPts val="600"/>
              </a:spcAft>
              <a:buClrTx/>
              <a:buSzTx/>
              <a:buFont typeface="Arial"/>
              <a:buNone/>
              <a:tabLst/>
              <a:defRPr sz="2800" b="1">
                <a:solidFill>
                  <a:srgbClr val="FFFC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dirty="0"/>
              <a:t>Disclaimer: </a:t>
            </a:r>
            <a:r>
              <a:rPr lang="en-US" b="1" dirty="0"/>
              <a:t>Printing your PPT? Please use white slide options</a:t>
            </a:r>
            <a:r>
              <a:rPr lang="en-US" dirty="0"/>
              <a:t>.</a:t>
            </a:r>
            <a:endParaRPr kumimoji="0" lang="en-US" altLang="en-US" sz="2400" b="1" i="0" u="none" strike="noStrike" cap="none" normalizeH="0" baseline="0" dirty="0">
              <a:ln>
                <a:noFill/>
              </a:ln>
              <a:solidFill>
                <a:schemeClr val="accent2"/>
              </a:solidFill>
              <a:effectLst/>
              <a:latin typeface="Arial" panose="020B0604020202020204" pitchFamily="34" charset="0"/>
            </a:endParaRPr>
          </a:p>
        </p:txBody>
      </p:sp>
      <p:pic>
        <p:nvPicPr>
          <p:cNvPr id="4" name="Picture 3" descr="A black rectangle with a yellow background&#10;&#10;Description automatically generated with low confidence">
            <a:extLst>
              <a:ext uri="{FF2B5EF4-FFF2-40B4-BE49-F238E27FC236}">
                <a16:creationId xmlns:a16="http://schemas.microsoft.com/office/drawing/2014/main" id="{87F192F7-A870-1C66-C052-135C9A1A1E4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32720" y="304800"/>
            <a:ext cx="1554480" cy="1554480"/>
          </a:xfrm>
          <a:prstGeom prst="rect">
            <a:avLst/>
          </a:prstGeom>
        </p:spPr>
      </p:pic>
      <p:pic>
        <p:nvPicPr>
          <p:cNvPr id="6" name="Picture 5" descr="A picture containing text, sign&#10;&#10;Description automatically generated">
            <a:extLst>
              <a:ext uri="{FF2B5EF4-FFF2-40B4-BE49-F238E27FC236}">
                <a16:creationId xmlns:a16="http://schemas.microsoft.com/office/drawing/2014/main" id="{FB0CBD96-6E87-1AD0-5A0A-6C4DB4D73F5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4800" y="4953000"/>
            <a:ext cx="1554480" cy="1554480"/>
          </a:xfrm>
          <a:prstGeom prst="rect">
            <a:avLst/>
          </a:prstGeom>
        </p:spPr>
      </p:pic>
      <p:pic>
        <p:nvPicPr>
          <p:cNvPr id="7" name="Picture 6">
            <a:extLst>
              <a:ext uri="{FF2B5EF4-FFF2-40B4-BE49-F238E27FC236}">
                <a16:creationId xmlns:a16="http://schemas.microsoft.com/office/drawing/2014/main" id="{0B4C9B89-4216-8FC1-8F0B-B4309F429738}"/>
              </a:ext>
            </a:extLst>
          </p:cNvPr>
          <p:cNvPicPr>
            <a:picLocks noChangeAspect="1"/>
          </p:cNvPicPr>
          <p:nvPr userDrawn="1"/>
        </p:nvPicPr>
        <p:blipFill>
          <a:blip r:embed="rId4"/>
          <a:stretch>
            <a:fillRect/>
          </a:stretch>
        </p:blipFill>
        <p:spPr>
          <a:xfrm>
            <a:off x="10363200" y="6296025"/>
            <a:ext cx="1068659" cy="292100"/>
          </a:xfrm>
          <a:prstGeom prst="rect">
            <a:avLst/>
          </a:prstGeom>
        </p:spPr>
      </p:pic>
    </p:spTree>
    <p:extLst>
      <p:ext uri="{BB962C8B-B14F-4D97-AF65-F5344CB8AC3E}">
        <p14:creationId xmlns:p14="http://schemas.microsoft.com/office/powerpoint/2010/main" val="152189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Section Divi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E4727B-F77C-0F4F-B8FC-A3CB54F7C373}"/>
              </a:ext>
            </a:extLst>
          </p:cNvPr>
          <p:cNvSpPr>
            <a:spLocks noGrp="1"/>
          </p:cNvSpPr>
          <p:nvPr>
            <p:ph type="sldNum" sz="quarter" idx="12"/>
          </p:nvPr>
        </p:nvSpPr>
        <p:spPr>
          <a:xfrm>
            <a:off x="11155681" y="6400800"/>
            <a:ext cx="622739" cy="182880"/>
          </a:xfrm>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AF07BA89-147B-D544-859D-FE2871473492}"/>
              </a:ext>
            </a:extLst>
          </p:cNvPr>
          <p:cNvSpPr>
            <a:spLocks noGrp="1"/>
          </p:cNvSpPr>
          <p:nvPr>
            <p:ph type="title" hasCustomPrompt="1"/>
          </p:nvPr>
        </p:nvSpPr>
        <p:spPr>
          <a:xfrm>
            <a:off x="426720" y="2926080"/>
            <a:ext cx="10515600" cy="840230"/>
          </a:xfrm>
        </p:spPr>
        <p:txBody>
          <a:bodyPr anchor="ctr">
            <a:noAutofit/>
          </a:bodyPr>
          <a:lstStyle>
            <a:lvl1pPr algn="ctr">
              <a:lnSpc>
                <a:spcPct val="100000"/>
              </a:lnSpc>
              <a:spcBef>
                <a:spcPts val="1000"/>
              </a:spcBef>
              <a:defRPr sz="3600"/>
            </a:lvl1pPr>
          </a:lstStyle>
          <a:p>
            <a:r>
              <a:rPr lang="en-US" dirty="0"/>
              <a:t>Section Title</a:t>
            </a:r>
          </a:p>
        </p:txBody>
      </p:sp>
      <p:pic>
        <p:nvPicPr>
          <p:cNvPr id="4" name="Picture 3" descr="A white letter on a black background&#10;&#10;Description automatically generated">
            <a:extLst>
              <a:ext uri="{FF2B5EF4-FFF2-40B4-BE49-F238E27FC236}">
                <a16:creationId xmlns:a16="http://schemas.microsoft.com/office/drawing/2014/main" id="{72AADD74-7242-1716-6D30-C866A71AEF3A}"/>
              </a:ext>
            </a:extLst>
          </p:cNvPr>
          <p:cNvPicPr>
            <a:picLocks noChangeAspect="1"/>
          </p:cNvPicPr>
          <p:nvPr userDrawn="1"/>
        </p:nvPicPr>
        <p:blipFill>
          <a:blip r:embed="rId2"/>
          <a:stretch>
            <a:fillRect/>
          </a:stretch>
        </p:blipFill>
        <p:spPr>
          <a:xfrm>
            <a:off x="429768" y="6329683"/>
            <a:ext cx="649678" cy="178810"/>
          </a:xfrm>
          <a:prstGeom prst="rect">
            <a:avLst/>
          </a:prstGeom>
        </p:spPr>
      </p:pic>
    </p:spTree>
    <p:extLst>
      <p:ext uri="{BB962C8B-B14F-4D97-AF65-F5344CB8AC3E}">
        <p14:creationId xmlns:p14="http://schemas.microsoft.com/office/powerpoint/2010/main" val="189428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lank with Foot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8FEB66-D58C-4868-8D7B-9EAE0C9533BC}"/>
              </a:ext>
            </a:extLst>
          </p:cNvPr>
          <p:cNvSpPr>
            <a:spLocks noGrp="1"/>
          </p:cNvSpPr>
          <p:nvPr>
            <p:ph type="sldNum" sz="quarter" idx="11"/>
          </p:nvPr>
        </p:nvSpPr>
        <p:spPr/>
        <p:txBody>
          <a:bodyPr/>
          <a:lstStyle/>
          <a:p>
            <a:fld id="{BECF63ED-5365-0347-943C-46237B9951C9}" type="slidenum">
              <a:rPr lang="en-US" smtClean="0"/>
              <a:pPr/>
              <a:t>‹#›</a:t>
            </a:fld>
            <a:endParaRPr lang="en-US" dirty="0"/>
          </a:p>
        </p:txBody>
      </p:sp>
      <p:pic>
        <p:nvPicPr>
          <p:cNvPr id="4" name="Picture 3" descr="A white letter on a black background&#10;&#10;Description automatically generated">
            <a:extLst>
              <a:ext uri="{FF2B5EF4-FFF2-40B4-BE49-F238E27FC236}">
                <a16:creationId xmlns:a16="http://schemas.microsoft.com/office/drawing/2014/main" id="{A6248A9C-FC87-1EA0-3FDD-B93D1A9A7EC2}"/>
              </a:ext>
            </a:extLst>
          </p:cNvPr>
          <p:cNvPicPr>
            <a:picLocks noChangeAspect="1"/>
          </p:cNvPicPr>
          <p:nvPr userDrawn="1"/>
        </p:nvPicPr>
        <p:blipFill>
          <a:blip r:embed="rId2"/>
          <a:stretch>
            <a:fillRect/>
          </a:stretch>
        </p:blipFill>
        <p:spPr>
          <a:xfrm>
            <a:off x="429768" y="6329683"/>
            <a:ext cx="649678" cy="178810"/>
          </a:xfrm>
          <a:prstGeom prst="rect">
            <a:avLst/>
          </a:prstGeom>
        </p:spPr>
      </p:pic>
    </p:spTree>
    <p:extLst>
      <p:ext uri="{BB962C8B-B14F-4D97-AF65-F5344CB8AC3E}">
        <p14:creationId xmlns:p14="http://schemas.microsoft.com/office/powerpoint/2010/main" val="2582298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Closing Slide Contact Info">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5583B77-0D77-A34E-8283-81275F3E9415}"/>
              </a:ext>
            </a:extLst>
          </p:cNvPr>
          <p:cNvSpPr>
            <a:spLocks noGrp="1"/>
          </p:cNvSpPr>
          <p:nvPr>
            <p:ph type="body" sz="quarter" idx="18" hasCustomPrompt="1"/>
          </p:nvPr>
        </p:nvSpPr>
        <p:spPr>
          <a:xfrm>
            <a:off x="1097280" y="2971800"/>
            <a:ext cx="7071360" cy="548640"/>
          </a:xfrm>
          <a:prstGeom prst="rect">
            <a:avLst/>
          </a:prstGeom>
        </p:spPr>
        <p:txBody>
          <a:bodyPr anchor="ctr"/>
          <a:lstStyle>
            <a:lvl1pPr>
              <a:buFontTx/>
              <a:buNone/>
              <a:defRPr/>
            </a:lvl1pPr>
          </a:lstStyle>
          <a:p>
            <a:pPr lvl="0"/>
            <a:r>
              <a:rPr lang="en-US" dirty="0"/>
              <a:t>Name</a:t>
            </a:r>
          </a:p>
        </p:txBody>
      </p:sp>
      <p:sp>
        <p:nvSpPr>
          <p:cNvPr id="17" name="Text Placeholder 2">
            <a:extLst>
              <a:ext uri="{FF2B5EF4-FFF2-40B4-BE49-F238E27FC236}">
                <a16:creationId xmlns:a16="http://schemas.microsoft.com/office/drawing/2014/main" id="{8CF98308-AFBC-E14C-A180-1231217F1E6E}"/>
              </a:ext>
            </a:extLst>
          </p:cNvPr>
          <p:cNvSpPr>
            <a:spLocks noGrp="1"/>
          </p:cNvSpPr>
          <p:nvPr>
            <p:ph type="body" sz="quarter" idx="14" hasCustomPrompt="1"/>
          </p:nvPr>
        </p:nvSpPr>
        <p:spPr>
          <a:xfrm>
            <a:off x="1097280" y="3593592"/>
            <a:ext cx="7071360" cy="548640"/>
          </a:xfrm>
          <a:prstGeom prst="rect">
            <a:avLst/>
          </a:prstGeom>
        </p:spPr>
        <p:txBody>
          <a:bodyPr anchor="ctr"/>
          <a:lstStyle>
            <a:lvl1pPr>
              <a:buFontTx/>
              <a:buNone/>
              <a:defRPr/>
            </a:lvl1pPr>
          </a:lstStyle>
          <a:p>
            <a:pPr lvl="0"/>
            <a:r>
              <a:rPr lang="en-US" dirty="0" err="1"/>
              <a:t>email@mitre.org</a:t>
            </a:r>
            <a:endParaRPr lang="en-US" dirty="0"/>
          </a:p>
        </p:txBody>
      </p:sp>
      <p:sp>
        <p:nvSpPr>
          <p:cNvPr id="19" name="Text Placeholder 2">
            <a:extLst>
              <a:ext uri="{FF2B5EF4-FFF2-40B4-BE49-F238E27FC236}">
                <a16:creationId xmlns:a16="http://schemas.microsoft.com/office/drawing/2014/main" id="{C2210306-A808-2E4A-B31D-FFC4F65B2EF7}"/>
              </a:ext>
            </a:extLst>
          </p:cNvPr>
          <p:cNvSpPr>
            <a:spLocks noGrp="1"/>
          </p:cNvSpPr>
          <p:nvPr>
            <p:ph type="body" sz="quarter" idx="16" hasCustomPrompt="1"/>
          </p:nvPr>
        </p:nvSpPr>
        <p:spPr>
          <a:xfrm>
            <a:off x="1097280" y="4215384"/>
            <a:ext cx="7071360" cy="548640"/>
          </a:xfrm>
          <a:prstGeom prst="rect">
            <a:avLst/>
          </a:prstGeom>
        </p:spPr>
        <p:txBody>
          <a:bodyPr anchor="ctr"/>
          <a:lstStyle>
            <a:lvl1pPr>
              <a:buFontTx/>
              <a:buNone/>
              <a:defRPr/>
            </a:lvl1pPr>
          </a:lstStyle>
          <a:p>
            <a:pPr lvl="0"/>
            <a:r>
              <a:rPr lang="en-US" dirty="0"/>
              <a:t>@</a:t>
            </a:r>
            <a:r>
              <a:rPr lang="en-US" dirty="0" err="1"/>
              <a:t>XHandle</a:t>
            </a:r>
            <a:endParaRPr lang="en-US" dirty="0"/>
          </a:p>
        </p:txBody>
      </p:sp>
      <p:sp>
        <p:nvSpPr>
          <p:cNvPr id="18" name="Text Placeholder 2">
            <a:extLst>
              <a:ext uri="{FF2B5EF4-FFF2-40B4-BE49-F238E27FC236}">
                <a16:creationId xmlns:a16="http://schemas.microsoft.com/office/drawing/2014/main" id="{D717D3CB-D2D4-6A49-BA33-1E044F035217}"/>
              </a:ext>
            </a:extLst>
          </p:cNvPr>
          <p:cNvSpPr>
            <a:spLocks noGrp="1"/>
          </p:cNvSpPr>
          <p:nvPr>
            <p:ph type="body" sz="quarter" idx="15" hasCustomPrompt="1"/>
          </p:nvPr>
        </p:nvSpPr>
        <p:spPr>
          <a:xfrm>
            <a:off x="1097280" y="4837176"/>
            <a:ext cx="7071360" cy="548640"/>
          </a:xfrm>
          <a:prstGeom prst="rect">
            <a:avLst/>
          </a:prstGeom>
        </p:spPr>
        <p:txBody>
          <a:bodyPr anchor="ctr"/>
          <a:lstStyle>
            <a:lvl1pPr>
              <a:buFontTx/>
              <a:buNone/>
              <a:defRPr/>
            </a:lvl1pPr>
          </a:lstStyle>
          <a:p>
            <a:pPr lvl="0"/>
            <a:r>
              <a:rPr lang="en-US" dirty="0" err="1"/>
              <a:t>linkedin.com</a:t>
            </a:r>
            <a:r>
              <a:rPr lang="en-US" dirty="0"/>
              <a:t>/in/</a:t>
            </a:r>
            <a:r>
              <a:rPr lang="en-US" dirty="0" err="1"/>
              <a:t>firstnamelastname</a:t>
            </a:r>
            <a:endParaRPr lang="en-US" dirty="0"/>
          </a:p>
        </p:txBody>
      </p:sp>
      <p:pic>
        <p:nvPicPr>
          <p:cNvPr id="7" name="Picture 6" descr="Linkedin Logo, Icon">
            <a:extLst>
              <a:ext uri="{FF2B5EF4-FFF2-40B4-BE49-F238E27FC236}">
                <a16:creationId xmlns:a16="http://schemas.microsoft.com/office/drawing/2014/main" id="{6AE61F59-87BC-46CF-ACD2-A5D8D7179692}"/>
              </a:ext>
            </a:extLst>
          </p:cNvPr>
          <p:cNvPicPr>
            <a:picLocks noChangeAspect="1"/>
          </p:cNvPicPr>
          <p:nvPr userDrawn="1"/>
        </p:nvPicPr>
        <p:blipFill>
          <a:blip r:embed="rId2"/>
          <a:stretch>
            <a:fillRect/>
          </a:stretch>
        </p:blipFill>
        <p:spPr>
          <a:xfrm>
            <a:off x="457200" y="4928616"/>
            <a:ext cx="537634" cy="457200"/>
          </a:xfrm>
          <a:prstGeom prst="rect">
            <a:avLst/>
          </a:prstGeom>
        </p:spPr>
      </p:pic>
      <p:pic>
        <p:nvPicPr>
          <p:cNvPr id="3" name="Picture 2" descr="A white x on a black background&#10;&#10;Description automatically generated">
            <a:extLst>
              <a:ext uri="{FF2B5EF4-FFF2-40B4-BE49-F238E27FC236}">
                <a16:creationId xmlns:a16="http://schemas.microsoft.com/office/drawing/2014/main" id="{C10F9F48-A253-E688-1A6D-0962EE1DCFAE}"/>
              </a:ext>
            </a:extLst>
          </p:cNvPr>
          <p:cNvPicPr>
            <a:picLocks noChangeAspect="1"/>
          </p:cNvPicPr>
          <p:nvPr userDrawn="1"/>
        </p:nvPicPr>
        <p:blipFill>
          <a:blip r:embed="rId3"/>
          <a:stretch>
            <a:fillRect/>
          </a:stretch>
        </p:blipFill>
        <p:spPr>
          <a:xfrm>
            <a:off x="533400" y="4343400"/>
            <a:ext cx="363246" cy="371116"/>
          </a:xfrm>
          <a:prstGeom prst="rect">
            <a:avLst/>
          </a:prstGeom>
        </p:spPr>
      </p:pic>
      <p:pic>
        <p:nvPicPr>
          <p:cNvPr id="4" name="Picture 3">
            <a:extLst>
              <a:ext uri="{FF2B5EF4-FFF2-40B4-BE49-F238E27FC236}">
                <a16:creationId xmlns:a16="http://schemas.microsoft.com/office/drawing/2014/main" id="{F8097936-C4E6-5100-47A9-2E099426CD1F}"/>
              </a:ext>
            </a:extLst>
          </p:cNvPr>
          <p:cNvPicPr>
            <a:picLocks noChangeAspect="1"/>
          </p:cNvPicPr>
          <p:nvPr userDrawn="1"/>
        </p:nvPicPr>
        <p:blipFill>
          <a:blip r:embed="rId4"/>
          <a:stretch>
            <a:fillRect/>
          </a:stretch>
        </p:blipFill>
        <p:spPr>
          <a:xfrm>
            <a:off x="10363200" y="6296025"/>
            <a:ext cx="1068659" cy="292100"/>
          </a:xfrm>
          <a:prstGeom prst="rect">
            <a:avLst/>
          </a:prstGeom>
        </p:spPr>
      </p:pic>
    </p:spTree>
    <p:extLst>
      <p:ext uri="{BB962C8B-B14F-4D97-AF65-F5344CB8AC3E}">
        <p14:creationId xmlns:p14="http://schemas.microsoft.com/office/powerpoint/2010/main" val="231072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06E9DB-266A-DC4C-81FD-63DDDAA346DC}"/>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C130FE17-69E8-9440-A7AF-AC1659EDF6B9}"/>
              </a:ext>
            </a:extLst>
          </p:cNvPr>
          <p:cNvSpPr>
            <a:spLocks noGrp="1"/>
          </p:cNvSpPr>
          <p:nvPr>
            <p:ph type="title"/>
          </p:nvPr>
        </p:nvSpPr>
        <p:spPr>
          <a:xfrm>
            <a:off x="426720" y="365760"/>
            <a:ext cx="11338560" cy="548640"/>
          </a:xfrm>
        </p:spPr>
        <p:txBody>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33164F8F-2BF9-7D49-8924-6537913F66D0}"/>
              </a:ext>
            </a:extLst>
          </p:cNvPr>
          <p:cNvSpPr>
            <a:spLocks noGrp="1"/>
          </p:cNvSpPr>
          <p:nvPr>
            <p:ph type="body" sz="quarter" idx="13"/>
          </p:nvPr>
        </p:nvSpPr>
        <p:spPr>
          <a:xfrm>
            <a:off x="426720" y="1371600"/>
            <a:ext cx="11338560" cy="4572000"/>
          </a:xfrm>
        </p:spPr>
        <p:txBody>
          <a:bodyPr/>
          <a:lstStyle>
            <a:lvl1pPr marL="228600" indent="-219075">
              <a:lnSpc>
                <a:spcPct val="100000"/>
              </a:lnSpc>
              <a:spcBef>
                <a:spcPts val="1000"/>
              </a:spcBef>
              <a:spcAft>
                <a:spcPts val="0"/>
              </a:spcAft>
              <a:buFont typeface="Wingdings" pitchFamily="2" charset="2"/>
              <a:buChar char="§"/>
              <a:tabLst/>
              <a:defRPr sz="2400" b="0"/>
            </a:lvl1pPr>
            <a:lvl2pPr marL="457200" indent="-228600">
              <a:lnSpc>
                <a:spcPct val="100000"/>
              </a:lnSpc>
              <a:spcBef>
                <a:spcPts val="1000"/>
              </a:spcBef>
              <a:spcAft>
                <a:spcPts val="0"/>
              </a:spcAft>
              <a:buFont typeface="Wingdings" pitchFamily="2" charset="2"/>
              <a:buChar char="§"/>
              <a:tabLst/>
              <a:defRPr sz="2000"/>
            </a:lvl2pPr>
            <a:lvl3pPr marL="690563" indent="-228600">
              <a:lnSpc>
                <a:spcPct val="100000"/>
              </a:lnSpc>
              <a:spcBef>
                <a:spcPts val="1000"/>
              </a:spcBef>
              <a:spcAft>
                <a:spcPts val="0"/>
              </a:spcAft>
              <a:tabLst/>
              <a:defRPr sz="1800"/>
            </a:lvl3pPr>
            <a:lvl4pPr marL="914400" indent="-228600">
              <a:lnSpc>
                <a:spcPct val="100000"/>
              </a:lnSpc>
              <a:spcBef>
                <a:spcPts val="1000"/>
              </a:spcBef>
              <a:spcAft>
                <a:spcPts val="0"/>
              </a:spcAft>
              <a:tabLst/>
              <a:defRPr sz="1600"/>
            </a:lvl4pPr>
            <a:lvl5pPr marL="1138238" indent="-228600">
              <a:lnSpc>
                <a:spcPct val="100000"/>
              </a:lnSpc>
              <a:spcBef>
                <a:spcPts val="100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blue and black logo&#10;&#10;Description automatically generated">
            <a:extLst>
              <a:ext uri="{FF2B5EF4-FFF2-40B4-BE49-F238E27FC236}">
                <a16:creationId xmlns:a16="http://schemas.microsoft.com/office/drawing/2014/main" id="{AA88A921-CA79-0F07-323B-93C84ACFFD1B}"/>
              </a:ext>
            </a:extLst>
          </p:cNvPr>
          <p:cNvPicPr>
            <a:picLocks noChangeAspect="1"/>
          </p:cNvPicPr>
          <p:nvPr userDrawn="1"/>
        </p:nvPicPr>
        <p:blipFill>
          <a:blip r:embed="rId2"/>
          <a:stretch>
            <a:fillRect/>
          </a:stretch>
        </p:blipFill>
        <p:spPr>
          <a:xfrm>
            <a:off x="453409" y="6373368"/>
            <a:ext cx="664466" cy="182880"/>
          </a:xfrm>
          <a:prstGeom prst="rect">
            <a:avLst/>
          </a:prstGeom>
        </p:spPr>
      </p:pic>
      <p:sp>
        <p:nvSpPr>
          <p:cNvPr id="3" name="Footer Placeholder 8">
            <a:extLst>
              <a:ext uri="{FF2B5EF4-FFF2-40B4-BE49-F238E27FC236}">
                <a16:creationId xmlns:a16="http://schemas.microsoft.com/office/drawing/2014/main" id="{CF1DB820-D5B7-26F1-DDC0-9A4A8A3FD16C}"/>
              </a:ext>
            </a:extLst>
          </p:cNvPr>
          <p:cNvSpPr txBox="1">
            <a:spLocks/>
          </p:cNvSpPr>
          <p:nvPr userDrawn="1"/>
        </p:nvSpPr>
        <p:spPr>
          <a:xfrm>
            <a:off x="3931920" y="6515816"/>
            <a:ext cx="4602222" cy="235029"/>
          </a:xfrm>
          <a:prstGeom prst="rect">
            <a:avLst/>
          </a:prstGeom>
        </p:spPr>
        <p:txBody>
          <a:bodyPr vert="horz" wrap="none" lIns="0" tIns="55418" rIns="0" bIns="55418" rtlCol="0" anchor="ctr">
            <a:spAutoFit/>
          </a:bodyPr>
          <a:lstStyle>
            <a:defPPr>
              <a:defRPr lang="en-US"/>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kern="1200" cap="all" baseline="0" dirty="0">
                <a:solidFill>
                  <a:schemeClr val="tx1"/>
                </a:solidFill>
                <a:effectLst/>
                <a:latin typeface="+mn-lt"/>
                <a:ea typeface="+mn-ea"/>
                <a:cs typeface="+mn-cs"/>
                <a:sym typeface="Symbol" pitchFamily="2" charset="2"/>
              </a:rPr>
              <a:t></a:t>
            </a:r>
            <a:r>
              <a:rPr lang="en-US" sz="800" kern="1200" cap="all" baseline="0" dirty="0">
                <a:solidFill>
                  <a:schemeClr val="tx1"/>
                </a:solidFill>
                <a:effectLst/>
                <a:latin typeface="+mn-lt"/>
                <a:ea typeface="+mn-ea"/>
                <a:cs typeface="+mn-cs"/>
              </a:rPr>
              <a:t> 2026 The MITRE Corporation. Cleared for Public Release Case Number 24-2196</a:t>
            </a:r>
          </a:p>
        </p:txBody>
      </p:sp>
    </p:spTree>
    <p:extLst>
      <p:ext uri="{BB962C8B-B14F-4D97-AF65-F5344CB8AC3E}">
        <p14:creationId xmlns:p14="http://schemas.microsoft.com/office/powerpoint/2010/main" val="14456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E4727B-F77C-0F4F-B8FC-A3CB54F7C373}"/>
              </a:ext>
            </a:extLst>
          </p:cNvPr>
          <p:cNvSpPr>
            <a:spLocks noGrp="1"/>
          </p:cNvSpPr>
          <p:nvPr>
            <p:ph type="sldNum" sz="quarter" idx="12"/>
          </p:nvPr>
        </p:nvSpPr>
        <p:spPr>
          <a:xfrm>
            <a:off x="11155680" y="6400800"/>
            <a:ext cx="621792" cy="182880"/>
          </a:xfrm>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AF07BA89-147B-D544-859D-FE2871473492}"/>
              </a:ext>
            </a:extLst>
          </p:cNvPr>
          <p:cNvSpPr>
            <a:spLocks noGrp="1"/>
          </p:cNvSpPr>
          <p:nvPr>
            <p:ph type="title" hasCustomPrompt="1"/>
          </p:nvPr>
        </p:nvSpPr>
        <p:spPr>
          <a:xfrm>
            <a:off x="429768" y="2926080"/>
            <a:ext cx="10515600" cy="840230"/>
          </a:xfrm>
        </p:spPr>
        <p:txBody>
          <a:bodyPr anchor="ctr">
            <a:noAutofit/>
          </a:bodyPr>
          <a:lstStyle>
            <a:lvl1pPr algn="ctr">
              <a:lnSpc>
                <a:spcPct val="100000"/>
              </a:lnSpc>
              <a:spcBef>
                <a:spcPts val="1000"/>
              </a:spcBef>
              <a:defRPr sz="3600"/>
            </a:lvl1pPr>
          </a:lstStyle>
          <a:p>
            <a:r>
              <a:rPr lang="en-US" dirty="0"/>
              <a:t>Section Title</a:t>
            </a:r>
          </a:p>
        </p:txBody>
      </p:sp>
      <p:pic>
        <p:nvPicPr>
          <p:cNvPr id="3" name="Picture 2" descr="A blue and black logo&#10;&#10;Description automatically generated">
            <a:extLst>
              <a:ext uri="{FF2B5EF4-FFF2-40B4-BE49-F238E27FC236}">
                <a16:creationId xmlns:a16="http://schemas.microsoft.com/office/drawing/2014/main" id="{129761E5-6C3D-CBF6-686B-390C2DECDFF0}"/>
              </a:ext>
            </a:extLst>
          </p:cNvPr>
          <p:cNvPicPr>
            <a:picLocks noChangeAspect="1"/>
          </p:cNvPicPr>
          <p:nvPr userDrawn="1"/>
        </p:nvPicPr>
        <p:blipFill>
          <a:blip r:embed="rId2"/>
          <a:stretch>
            <a:fillRect/>
          </a:stretch>
        </p:blipFill>
        <p:spPr>
          <a:xfrm>
            <a:off x="453409" y="6373368"/>
            <a:ext cx="664466" cy="182880"/>
          </a:xfrm>
          <a:prstGeom prst="rect">
            <a:avLst/>
          </a:prstGeom>
        </p:spPr>
      </p:pic>
      <p:sp>
        <p:nvSpPr>
          <p:cNvPr id="4" name="Footer Placeholder 8">
            <a:extLst>
              <a:ext uri="{FF2B5EF4-FFF2-40B4-BE49-F238E27FC236}">
                <a16:creationId xmlns:a16="http://schemas.microsoft.com/office/drawing/2014/main" id="{2619EF35-2E7D-4151-8BAE-244754AB9BF2}"/>
              </a:ext>
            </a:extLst>
          </p:cNvPr>
          <p:cNvSpPr txBox="1">
            <a:spLocks/>
          </p:cNvSpPr>
          <p:nvPr userDrawn="1"/>
        </p:nvSpPr>
        <p:spPr>
          <a:xfrm>
            <a:off x="3931920" y="6515816"/>
            <a:ext cx="4602222" cy="235029"/>
          </a:xfrm>
          <a:prstGeom prst="rect">
            <a:avLst/>
          </a:prstGeom>
        </p:spPr>
        <p:txBody>
          <a:bodyPr vert="horz" wrap="none" lIns="0" tIns="55418" rIns="0" bIns="55418" rtlCol="0" anchor="ctr">
            <a:spAutoFit/>
          </a:bodyPr>
          <a:lstStyle>
            <a:defPPr>
              <a:defRPr lang="en-US"/>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kern="1200" cap="all" baseline="0" dirty="0">
                <a:solidFill>
                  <a:schemeClr val="tx1"/>
                </a:solidFill>
                <a:effectLst/>
                <a:latin typeface="+mn-lt"/>
                <a:ea typeface="+mn-ea"/>
                <a:cs typeface="+mn-cs"/>
                <a:sym typeface="Symbol" pitchFamily="2" charset="2"/>
              </a:rPr>
              <a:t></a:t>
            </a:r>
            <a:r>
              <a:rPr lang="en-US" sz="800" kern="1200" cap="all" baseline="0" dirty="0">
                <a:solidFill>
                  <a:schemeClr val="tx1"/>
                </a:solidFill>
                <a:effectLst/>
                <a:latin typeface="+mn-lt"/>
                <a:ea typeface="+mn-ea"/>
                <a:cs typeface="+mn-cs"/>
              </a:rPr>
              <a:t> 2026 The MITRE Corporation. Cleared for Public Release Case Number 24-2196</a:t>
            </a:r>
          </a:p>
        </p:txBody>
      </p:sp>
    </p:spTree>
    <p:extLst>
      <p:ext uri="{BB962C8B-B14F-4D97-AF65-F5344CB8AC3E}">
        <p14:creationId xmlns:p14="http://schemas.microsoft.com/office/powerpoint/2010/main" val="128345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382472-4EAF-F58F-AB68-253AB213DC90}"/>
              </a:ext>
            </a:extLst>
          </p:cNvPr>
          <p:cNvSpPr>
            <a:spLocks noGrp="1"/>
          </p:cNvSpPr>
          <p:nvPr>
            <p:ph type="sldNum" sz="quarter" idx="10"/>
          </p:nvPr>
        </p:nvSpPr>
        <p:spPr/>
        <p:txBody>
          <a:bodyPr/>
          <a:lstStyle/>
          <a:p>
            <a:fld id="{BECF63ED-5365-0347-943C-46237B9951C9}" type="slidenum">
              <a:rPr lang="en-US" smtClean="0"/>
              <a:pPr/>
              <a:t>‹#›</a:t>
            </a:fld>
            <a:endParaRPr lang="en-US" dirty="0"/>
          </a:p>
        </p:txBody>
      </p:sp>
      <p:pic>
        <p:nvPicPr>
          <p:cNvPr id="4" name="Picture 3" descr="A blue and black logo&#10;&#10;Description automatically generated">
            <a:extLst>
              <a:ext uri="{FF2B5EF4-FFF2-40B4-BE49-F238E27FC236}">
                <a16:creationId xmlns:a16="http://schemas.microsoft.com/office/drawing/2014/main" id="{DC5A15EF-5EAF-CA96-D98C-0F2C3C7E1310}"/>
              </a:ext>
            </a:extLst>
          </p:cNvPr>
          <p:cNvPicPr>
            <a:picLocks noChangeAspect="1"/>
          </p:cNvPicPr>
          <p:nvPr userDrawn="1"/>
        </p:nvPicPr>
        <p:blipFill>
          <a:blip r:embed="rId2"/>
          <a:stretch>
            <a:fillRect/>
          </a:stretch>
        </p:blipFill>
        <p:spPr>
          <a:xfrm>
            <a:off x="453409" y="6373368"/>
            <a:ext cx="664466" cy="182880"/>
          </a:xfrm>
          <a:prstGeom prst="rect">
            <a:avLst/>
          </a:prstGeom>
        </p:spPr>
      </p:pic>
      <p:sp>
        <p:nvSpPr>
          <p:cNvPr id="5" name="Footer Placeholder 8">
            <a:extLst>
              <a:ext uri="{FF2B5EF4-FFF2-40B4-BE49-F238E27FC236}">
                <a16:creationId xmlns:a16="http://schemas.microsoft.com/office/drawing/2014/main" id="{605953AC-FDAC-E6E0-CFBD-A8176674A559}"/>
              </a:ext>
            </a:extLst>
          </p:cNvPr>
          <p:cNvSpPr txBox="1">
            <a:spLocks/>
          </p:cNvSpPr>
          <p:nvPr userDrawn="1"/>
        </p:nvSpPr>
        <p:spPr>
          <a:xfrm>
            <a:off x="3931920" y="6515816"/>
            <a:ext cx="4602222" cy="235029"/>
          </a:xfrm>
          <a:prstGeom prst="rect">
            <a:avLst/>
          </a:prstGeom>
        </p:spPr>
        <p:txBody>
          <a:bodyPr vert="horz" wrap="none" lIns="0" tIns="55418" rIns="0" bIns="55418" rtlCol="0" anchor="ctr">
            <a:spAutoFit/>
          </a:bodyPr>
          <a:lstStyle>
            <a:defPPr>
              <a:defRPr lang="en-US"/>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kern="1200" cap="all" baseline="0" dirty="0">
                <a:solidFill>
                  <a:schemeClr val="tx1"/>
                </a:solidFill>
                <a:effectLst/>
                <a:latin typeface="+mn-lt"/>
                <a:ea typeface="+mn-ea"/>
                <a:cs typeface="+mn-cs"/>
                <a:sym typeface="Symbol" pitchFamily="2" charset="2"/>
              </a:rPr>
              <a:t></a:t>
            </a:r>
            <a:r>
              <a:rPr lang="en-US" sz="800" kern="1200" cap="all" baseline="0" dirty="0">
                <a:solidFill>
                  <a:schemeClr val="tx1"/>
                </a:solidFill>
                <a:effectLst/>
                <a:latin typeface="+mn-lt"/>
                <a:ea typeface="+mn-ea"/>
                <a:cs typeface="+mn-cs"/>
              </a:rPr>
              <a:t> 2026 The MITRE Corporation. Cleared for Public Release Case Number 24-2196</a:t>
            </a:r>
          </a:p>
        </p:txBody>
      </p:sp>
    </p:spTree>
    <p:extLst>
      <p:ext uri="{BB962C8B-B14F-4D97-AF65-F5344CB8AC3E}">
        <p14:creationId xmlns:p14="http://schemas.microsoft.com/office/powerpoint/2010/main" val="106272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defRPr sz="32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429768"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29768"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29768"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4381500"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4" name="Text Placeholder 12">
            <a:extLst>
              <a:ext uri="{FF2B5EF4-FFF2-40B4-BE49-F238E27FC236}">
                <a16:creationId xmlns:a16="http://schemas.microsoft.com/office/drawing/2014/main" id="{B67DA3E1-D040-1944-85D2-003542FF29BF}"/>
              </a:ext>
            </a:extLst>
          </p:cNvPr>
          <p:cNvSpPr>
            <a:spLocks noGrp="1"/>
          </p:cNvSpPr>
          <p:nvPr>
            <p:ph type="body" sz="quarter" idx="17"/>
          </p:nvPr>
        </p:nvSpPr>
        <p:spPr>
          <a:xfrm>
            <a:off x="4381500"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8" name="Text Placeholder 12">
            <a:extLst>
              <a:ext uri="{FF2B5EF4-FFF2-40B4-BE49-F238E27FC236}">
                <a16:creationId xmlns:a16="http://schemas.microsoft.com/office/drawing/2014/main" id="{7F18B598-C082-C74A-9346-8C633AA97C5F}"/>
              </a:ext>
            </a:extLst>
          </p:cNvPr>
          <p:cNvSpPr>
            <a:spLocks noGrp="1"/>
          </p:cNvSpPr>
          <p:nvPr>
            <p:ph type="body" sz="quarter" idx="21"/>
          </p:nvPr>
        </p:nvSpPr>
        <p:spPr>
          <a:xfrm>
            <a:off x="4375983"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8349419"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5" name="Text Placeholder 12">
            <a:extLst>
              <a:ext uri="{FF2B5EF4-FFF2-40B4-BE49-F238E27FC236}">
                <a16:creationId xmlns:a16="http://schemas.microsoft.com/office/drawing/2014/main" id="{1AA0E67A-35A8-1447-A809-38A53767F2F5}"/>
              </a:ext>
            </a:extLst>
          </p:cNvPr>
          <p:cNvSpPr>
            <a:spLocks noGrp="1"/>
          </p:cNvSpPr>
          <p:nvPr>
            <p:ph type="body" sz="quarter" idx="18"/>
          </p:nvPr>
        </p:nvSpPr>
        <p:spPr>
          <a:xfrm>
            <a:off x="8349419"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C2053C98-4C01-2E4B-AF37-0560723F3D74}"/>
              </a:ext>
            </a:extLst>
          </p:cNvPr>
          <p:cNvSpPr>
            <a:spLocks noGrp="1"/>
          </p:cNvSpPr>
          <p:nvPr>
            <p:ph type="body" sz="quarter" idx="20"/>
          </p:nvPr>
        </p:nvSpPr>
        <p:spPr>
          <a:xfrm>
            <a:off x="8343900"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pic>
        <p:nvPicPr>
          <p:cNvPr id="3" name="Picture 2" descr="A blue and black logo&#10;&#10;Description automatically generated">
            <a:extLst>
              <a:ext uri="{FF2B5EF4-FFF2-40B4-BE49-F238E27FC236}">
                <a16:creationId xmlns:a16="http://schemas.microsoft.com/office/drawing/2014/main" id="{4EB81BCB-0866-F5C6-5EDD-D933E8856945}"/>
              </a:ext>
            </a:extLst>
          </p:cNvPr>
          <p:cNvPicPr>
            <a:picLocks noChangeAspect="1"/>
          </p:cNvPicPr>
          <p:nvPr userDrawn="1"/>
        </p:nvPicPr>
        <p:blipFill>
          <a:blip r:embed="rId2"/>
          <a:stretch>
            <a:fillRect/>
          </a:stretch>
        </p:blipFill>
        <p:spPr>
          <a:xfrm>
            <a:off x="453409" y="6373368"/>
            <a:ext cx="664466" cy="182880"/>
          </a:xfrm>
          <a:prstGeom prst="rect">
            <a:avLst/>
          </a:prstGeom>
        </p:spPr>
      </p:pic>
      <p:sp>
        <p:nvSpPr>
          <p:cNvPr id="4" name="Footer Placeholder 8">
            <a:extLst>
              <a:ext uri="{FF2B5EF4-FFF2-40B4-BE49-F238E27FC236}">
                <a16:creationId xmlns:a16="http://schemas.microsoft.com/office/drawing/2014/main" id="{79F398CD-04A0-3621-22E1-8E100D08CC15}"/>
              </a:ext>
            </a:extLst>
          </p:cNvPr>
          <p:cNvSpPr txBox="1">
            <a:spLocks/>
          </p:cNvSpPr>
          <p:nvPr userDrawn="1"/>
        </p:nvSpPr>
        <p:spPr>
          <a:xfrm>
            <a:off x="3931920" y="6515816"/>
            <a:ext cx="4602222" cy="235029"/>
          </a:xfrm>
          <a:prstGeom prst="rect">
            <a:avLst/>
          </a:prstGeom>
        </p:spPr>
        <p:txBody>
          <a:bodyPr vert="horz" wrap="none" lIns="0" tIns="55418" rIns="0" bIns="55418" rtlCol="0" anchor="ctr">
            <a:spAutoFit/>
          </a:bodyPr>
          <a:lstStyle>
            <a:defPPr>
              <a:defRPr lang="en-US"/>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kern="1200" cap="all" baseline="0" dirty="0">
                <a:solidFill>
                  <a:schemeClr val="tx1"/>
                </a:solidFill>
                <a:effectLst/>
                <a:latin typeface="+mn-lt"/>
                <a:ea typeface="+mn-ea"/>
                <a:cs typeface="+mn-cs"/>
                <a:sym typeface="Symbol" pitchFamily="2" charset="2"/>
              </a:rPr>
              <a:t></a:t>
            </a:r>
            <a:r>
              <a:rPr lang="en-US" sz="800" kern="1200" cap="all" baseline="0" dirty="0">
                <a:solidFill>
                  <a:schemeClr val="tx1"/>
                </a:solidFill>
                <a:effectLst/>
                <a:latin typeface="+mn-lt"/>
                <a:ea typeface="+mn-ea"/>
                <a:cs typeface="+mn-cs"/>
              </a:rPr>
              <a:t> 2024 The MITRE Corporation. Cleared for Public Release Case Number 24-2196</a:t>
            </a:r>
          </a:p>
        </p:txBody>
      </p:sp>
    </p:spTree>
    <p:extLst>
      <p:ext uri="{BB962C8B-B14F-4D97-AF65-F5344CB8AC3E}">
        <p14:creationId xmlns:p14="http://schemas.microsoft.com/office/powerpoint/2010/main" val="351333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defRPr sz="32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720189"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29768"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29768" y="4229878"/>
            <a:ext cx="2560320" cy="1371600"/>
          </a:xfrm>
          <a:prstGeom prst="rect">
            <a:avLst/>
          </a:prstGeom>
        </p:spPr>
        <p:txBody>
          <a:bodyPr lIns="45720" rIns="45720" anchor="t"/>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3651897"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2" name="Text Placeholder 12">
            <a:extLst>
              <a:ext uri="{FF2B5EF4-FFF2-40B4-BE49-F238E27FC236}">
                <a16:creationId xmlns:a16="http://schemas.microsoft.com/office/drawing/2014/main" id="{6393C021-5AC6-A94D-9BD1-0FA03E26F9A7}"/>
              </a:ext>
            </a:extLst>
          </p:cNvPr>
          <p:cNvSpPr>
            <a:spLocks noGrp="1"/>
          </p:cNvSpPr>
          <p:nvPr>
            <p:ph type="body" sz="quarter" idx="25"/>
          </p:nvPr>
        </p:nvSpPr>
        <p:spPr>
          <a:xfrm>
            <a:off x="3375855"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3" name="Text Placeholder 12">
            <a:extLst>
              <a:ext uri="{FF2B5EF4-FFF2-40B4-BE49-F238E27FC236}">
                <a16:creationId xmlns:a16="http://schemas.microsoft.com/office/drawing/2014/main" id="{D0720727-9B0D-5244-88F9-072619D7816D}"/>
              </a:ext>
            </a:extLst>
          </p:cNvPr>
          <p:cNvSpPr>
            <a:spLocks noGrp="1"/>
          </p:cNvSpPr>
          <p:nvPr>
            <p:ph type="body" sz="quarter" idx="26"/>
          </p:nvPr>
        </p:nvSpPr>
        <p:spPr>
          <a:xfrm>
            <a:off x="3375855"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6573773"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0" name="Text Placeholder 12">
            <a:extLst>
              <a:ext uri="{FF2B5EF4-FFF2-40B4-BE49-F238E27FC236}">
                <a16:creationId xmlns:a16="http://schemas.microsoft.com/office/drawing/2014/main" id="{7D7C1A3A-3822-3442-AE4B-0662ED5193CB}"/>
              </a:ext>
            </a:extLst>
          </p:cNvPr>
          <p:cNvSpPr>
            <a:spLocks noGrp="1"/>
          </p:cNvSpPr>
          <p:nvPr>
            <p:ph type="body" sz="quarter" idx="23"/>
          </p:nvPr>
        </p:nvSpPr>
        <p:spPr>
          <a:xfrm>
            <a:off x="6297731"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1" name="Text Placeholder 12">
            <a:extLst>
              <a:ext uri="{FF2B5EF4-FFF2-40B4-BE49-F238E27FC236}">
                <a16:creationId xmlns:a16="http://schemas.microsoft.com/office/drawing/2014/main" id="{2DF9D5B3-8D42-594B-AD95-232B56795171}"/>
              </a:ext>
            </a:extLst>
          </p:cNvPr>
          <p:cNvSpPr>
            <a:spLocks noGrp="1"/>
          </p:cNvSpPr>
          <p:nvPr>
            <p:ph type="body" sz="quarter" idx="24"/>
          </p:nvPr>
        </p:nvSpPr>
        <p:spPr>
          <a:xfrm>
            <a:off x="6297731"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Picture Placeholder 7">
            <a:extLst>
              <a:ext uri="{FF2B5EF4-FFF2-40B4-BE49-F238E27FC236}">
                <a16:creationId xmlns:a16="http://schemas.microsoft.com/office/drawing/2014/main" id="{FE320B82-A8A9-8D41-B8D1-EC5AA4D74221}"/>
              </a:ext>
            </a:extLst>
          </p:cNvPr>
          <p:cNvSpPr>
            <a:spLocks noGrp="1"/>
          </p:cNvSpPr>
          <p:nvPr>
            <p:ph type="pic" sz="quarter" idx="22" hasCustomPrompt="1"/>
          </p:nvPr>
        </p:nvSpPr>
        <p:spPr>
          <a:xfrm>
            <a:off x="9488889"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4" name="Text Placeholder 12">
            <a:extLst>
              <a:ext uri="{FF2B5EF4-FFF2-40B4-BE49-F238E27FC236}">
                <a16:creationId xmlns:a16="http://schemas.microsoft.com/office/drawing/2014/main" id="{3DE9EC15-6DC7-6846-B173-CAE4228B5DB2}"/>
              </a:ext>
            </a:extLst>
          </p:cNvPr>
          <p:cNvSpPr>
            <a:spLocks noGrp="1"/>
          </p:cNvSpPr>
          <p:nvPr>
            <p:ph type="body" sz="quarter" idx="27"/>
          </p:nvPr>
        </p:nvSpPr>
        <p:spPr>
          <a:xfrm>
            <a:off x="9212847"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5" name="Text Placeholder 12">
            <a:extLst>
              <a:ext uri="{FF2B5EF4-FFF2-40B4-BE49-F238E27FC236}">
                <a16:creationId xmlns:a16="http://schemas.microsoft.com/office/drawing/2014/main" id="{8D698B45-9A6E-DE4A-8222-D973B7A7D920}"/>
              </a:ext>
            </a:extLst>
          </p:cNvPr>
          <p:cNvSpPr>
            <a:spLocks noGrp="1"/>
          </p:cNvSpPr>
          <p:nvPr>
            <p:ph type="body" sz="quarter" idx="28"/>
          </p:nvPr>
        </p:nvSpPr>
        <p:spPr>
          <a:xfrm>
            <a:off x="9212847"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pic>
        <p:nvPicPr>
          <p:cNvPr id="3" name="Picture 2" descr="A blue and black logo&#10;&#10;Description automatically generated">
            <a:extLst>
              <a:ext uri="{FF2B5EF4-FFF2-40B4-BE49-F238E27FC236}">
                <a16:creationId xmlns:a16="http://schemas.microsoft.com/office/drawing/2014/main" id="{5A47745C-B06E-EF19-E9AD-64C6386ED22D}"/>
              </a:ext>
            </a:extLst>
          </p:cNvPr>
          <p:cNvPicPr>
            <a:picLocks noChangeAspect="1"/>
          </p:cNvPicPr>
          <p:nvPr userDrawn="1"/>
        </p:nvPicPr>
        <p:blipFill>
          <a:blip r:embed="rId2"/>
          <a:stretch>
            <a:fillRect/>
          </a:stretch>
        </p:blipFill>
        <p:spPr>
          <a:xfrm>
            <a:off x="453409" y="6373368"/>
            <a:ext cx="664466" cy="182880"/>
          </a:xfrm>
          <a:prstGeom prst="rect">
            <a:avLst/>
          </a:prstGeom>
        </p:spPr>
      </p:pic>
      <p:sp>
        <p:nvSpPr>
          <p:cNvPr id="4" name="Footer Placeholder 8">
            <a:extLst>
              <a:ext uri="{FF2B5EF4-FFF2-40B4-BE49-F238E27FC236}">
                <a16:creationId xmlns:a16="http://schemas.microsoft.com/office/drawing/2014/main" id="{4B99A823-EE17-561D-4CDB-BBF648FB38FE}"/>
              </a:ext>
            </a:extLst>
          </p:cNvPr>
          <p:cNvSpPr txBox="1">
            <a:spLocks/>
          </p:cNvSpPr>
          <p:nvPr userDrawn="1"/>
        </p:nvSpPr>
        <p:spPr>
          <a:xfrm>
            <a:off x="3931920" y="6515816"/>
            <a:ext cx="4602222" cy="235029"/>
          </a:xfrm>
          <a:prstGeom prst="rect">
            <a:avLst/>
          </a:prstGeom>
        </p:spPr>
        <p:txBody>
          <a:bodyPr vert="horz" wrap="none" lIns="0" tIns="55418" rIns="0" bIns="55418" rtlCol="0" anchor="ctr">
            <a:spAutoFit/>
          </a:bodyPr>
          <a:lstStyle>
            <a:defPPr>
              <a:defRPr lang="en-US"/>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kern="1200" cap="all" baseline="0" dirty="0">
                <a:solidFill>
                  <a:schemeClr val="tx1"/>
                </a:solidFill>
                <a:effectLst/>
                <a:latin typeface="+mn-lt"/>
                <a:ea typeface="+mn-ea"/>
                <a:cs typeface="+mn-cs"/>
                <a:sym typeface="Symbol" pitchFamily="2" charset="2"/>
              </a:rPr>
              <a:t></a:t>
            </a:r>
            <a:r>
              <a:rPr lang="en-US" sz="800" kern="1200" cap="all" baseline="0" dirty="0">
                <a:solidFill>
                  <a:schemeClr val="tx1"/>
                </a:solidFill>
                <a:effectLst/>
                <a:latin typeface="+mn-lt"/>
                <a:ea typeface="+mn-ea"/>
                <a:cs typeface="+mn-cs"/>
              </a:rPr>
              <a:t> 2024 The MITRE Corporation. Cleared for Public Release Case Number 24-2196</a:t>
            </a:r>
          </a:p>
        </p:txBody>
      </p:sp>
    </p:spTree>
    <p:extLst>
      <p:ext uri="{BB962C8B-B14F-4D97-AF65-F5344CB8AC3E}">
        <p14:creationId xmlns:p14="http://schemas.microsoft.com/office/powerpoint/2010/main" val="278704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19F081-4D90-43C0-ADCE-D5E8CCB407AB}"/>
              </a:ext>
            </a:extLst>
          </p:cNvPr>
          <p:cNvSpPr>
            <a:spLocks noGrp="1"/>
          </p:cNvSpPr>
          <p:nvPr>
            <p:ph sz="quarter" idx="15"/>
          </p:nvPr>
        </p:nvSpPr>
        <p:spPr>
          <a:xfrm>
            <a:off x="430213" y="1920875"/>
            <a:ext cx="11338560" cy="4023360"/>
          </a:xfrm>
        </p:spPr>
        <p:txBody>
          <a:bodyPr/>
          <a:lstStyle/>
          <a:p>
            <a:pPr lvl="0"/>
            <a:r>
              <a:rPr lang="en-US"/>
              <a:t>Click to edit Master text styles</a:t>
            </a:r>
          </a:p>
        </p:txBody>
      </p:sp>
      <p:sp>
        <p:nvSpPr>
          <p:cNvPr id="5" name="Slide Number Placeholder 4">
            <a:extLst>
              <a:ext uri="{FF2B5EF4-FFF2-40B4-BE49-F238E27FC236}">
                <a16:creationId xmlns:a16="http://schemas.microsoft.com/office/drawing/2014/main" id="{6CF24A46-05BF-A841-BC00-9302A006F5AB}"/>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A7C26610-DBD4-D344-A666-CFB7A808BD26}"/>
              </a:ext>
            </a:extLst>
          </p:cNvPr>
          <p:cNvSpPr>
            <a:spLocks noGrp="1"/>
          </p:cNvSpPr>
          <p:nvPr>
            <p:ph type="title"/>
          </p:nvPr>
        </p:nvSpPr>
        <p:spPr/>
        <p:txBody>
          <a:bodyPr/>
          <a:lstStyle>
            <a:lvl1pPr>
              <a:defRPr sz="32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0C262862-06CB-F44F-8EE1-F0B31A2F6203}"/>
              </a:ext>
            </a:extLst>
          </p:cNvPr>
          <p:cNvSpPr>
            <a:spLocks noGrp="1"/>
          </p:cNvSpPr>
          <p:nvPr>
            <p:ph type="body" sz="quarter" idx="13"/>
          </p:nvPr>
        </p:nvSpPr>
        <p:spPr>
          <a:xfrm>
            <a:off x="429768" y="1371603"/>
            <a:ext cx="11342735" cy="493713"/>
          </a:xfrm>
          <a:prstGeom prst="rect">
            <a:avLst/>
          </a:prstGeom>
        </p:spPr>
        <p:txBody>
          <a:bodyPr anchor="ct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pic>
        <p:nvPicPr>
          <p:cNvPr id="3" name="Picture 2" descr="A blue and black logo&#10;&#10;Description automatically generated">
            <a:extLst>
              <a:ext uri="{FF2B5EF4-FFF2-40B4-BE49-F238E27FC236}">
                <a16:creationId xmlns:a16="http://schemas.microsoft.com/office/drawing/2014/main" id="{A5F0F646-D027-6C39-C348-729673C7ADEE}"/>
              </a:ext>
            </a:extLst>
          </p:cNvPr>
          <p:cNvPicPr>
            <a:picLocks noChangeAspect="1"/>
          </p:cNvPicPr>
          <p:nvPr userDrawn="1"/>
        </p:nvPicPr>
        <p:blipFill>
          <a:blip r:embed="rId2"/>
          <a:stretch>
            <a:fillRect/>
          </a:stretch>
        </p:blipFill>
        <p:spPr>
          <a:xfrm>
            <a:off x="453409" y="6373368"/>
            <a:ext cx="664466" cy="182880"/>
          </a:xfrm>
          <a:prstGeom prst="rect">
            <a:avLst/>
          </a:prstGeom>
        </p:spPr>
      </p:pic>
      <p:sp>
        <p:nvSpPr>
          <p:cNvPr id="8" name="Footer Placeholder 8">
            <a:extLst>
              <a:ext uri="{FF2B5EF4-FFF2-40B4-BE49-F238E27FC236}">
                <a16:creationId xmlns:a16="http://schemas.microsoft.com/office/drawing/2014/main" id="{9BE0FC8C-3543-4E88-3379-CD0CE1A3A683}"/>
              </a:ext>
            </a:extLst>
          </p:cNvPr>
          <p:cNvSpPr txBox="1">
            <a:spLocks/>
          </p:cNvSpPr>
          <p:nvPr userDrawn="1"/>
        </p:nvSpPr>
        <p:spPr>
          <a:xfrm>
            <a:off x="3931920" y="6515816"/>
            <a:ext cx="4602222" cy="235029"/>
          </a:xfrm>
          <a:prstGeom prst="rect">
            <a:avLst/>
          </a:prstGeom>
        </p:spPr>
        <p:txBody>
          <a:bodyPr vert="horz" wrap="none" lIns="0" tIns="55418" rIns="0" bIns="55418" rtlCol="0" anchor="ctr">
            <a:spAutoFit/>
          </a:bodyPr>
          <a:lstStyle>
            <a:defPPr>
              <a:defRPr lang="en-US"/>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kern="1200" cap="all" baseline="0" dirty="0">
                <a:solidFill>
                  <a:schemeClr val="tx1"/>
                </a:solidFill>
                <a:effectLst/>
                <a:latin typeface="+mn-lt"/>
                <a:ea typeface="+mn-ea"/>
                <a:cs typeface="+mn-cs"/>
                <a:sym typeface="Symbol" pitchFamily="2" charset="2"/>
              </a:rPr>
              <a:t></a:t>
            </a:r>
            <a:r>
              <a:rPr lang="en-US" sz="800" kern="1200" cap="all" baseline="0" dirty="0">
                <a:solidFill>
                  <a:schemeClr val="tx1"/>
                </a:solidFill>
                <a:effectLst/>
                <a:latin typeface="+mn-lt"/>
                <a:ea typeface="+mn-ea"/>
                <a:cs typeface="+mn-cs"/>
              </a:rPr>
              <a:t> 2026 The MITRE Corporation. Cleared for Public Release Case Number 24-2196</a:t>
            </a:r>
          </a:p>
        </p:txBody>
      </p:sp>
    </p:spTree>
    <p:extLst>
      <p:ext uri="{BB962C8B-B14F-4D97-AF65-F5344CB8AC3E}">
        <p14:creationId xmlns:p14="http://schemas.microsoft.com/office/powerpoint/2010/main" val="173651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eft with Media">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C8FA03-DDDE-497C-A242-7B9A2C102EFB}"/>
              </a:ext>
            </a:extLst>
          </p:cNvPr>
          <p:cNvSpPr>
            <a:spLocks noGrp="1"/>
          </p:cNvSpPr>
          <p:nvPr>
            <p:ph sz="quarter" idx="16"/>
          </p:nvPr>
        </p:nvSpPr>
        <p:spPr>
          <a:xfrm>
            <a:off x="6134100" y="0"/>
            <a:ext cx="6057900" cy="6858000"/>
          </a:xfrm>
        </p:spPr>
        <p:txBody>
          <a:bodyPr/>
          <a:lstStyle/>
          <a:p>
            <a:pPr lvl="0"/>
            <a:r>
              <a:rPr lang="en-US"/>
              <a:t>Click to edit Master text styles</a:t>
            </a:r>
          </a:p>
        </p:txBody>
      </p:sp>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26720" y="365763"/>
            <a:ext cx="5486400" cy="914401"/>
          </a:xfrm>
        </p:spPr>
        <p:txBody>
          <a:bodyPr anchor="b"/>
          <a:lstStyle>
            <a:lvl1pPr>
              <a:defRPr sz="320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26720" y="1463041"/>
            <a:ext cx="5486400" cy="914400"/>
          </a:xfrm>
          <a:prstGeom prst="rect">
            <a:avLst/>
          </a:prstGeom>
        </p:spPr>
        <p:txBody>
          <a:bodyPr/>
          <a:lstStyle>
            <a:lvl1pPr marL="0" indent="0">
              <a:buFontTx/>
              <a:buNone/>
              <a:defRPr sz="2000" b="1" i="0" baseline="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2" name="Text Placeholder 11">
            <a:extLst>
              <a:ext uri="{FF2B5EF4-FFF2-40B4-BE49-F238E27FC236}">
                <a16:creationId xmlns:a16="http://schemas.microsoft.com/office/drawing/2014/main" id="{BF566A9E-3756-1344-8736-0BE04C434348}"/>
              </a:ext>
            </a:extLst>
          </p:cNvPr>
          <p:cNvSpPr>
            <a:spLocks noGrp="1"/>
          </p:cNvSpPr>
          <p:nvPr>
            <p:ph type="body" sz="quarter" idx="15"/>
          </p:nvPr>
        </p:nvSpPr>
        <p:spPr>
          <a:xfrm>
            <a:off x="426720" y="2514600"/>
            <a:ext cx="5486400" cy="3200400"/>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A blue and black logo&#10;&#10;Description automatically generated">
            <a:extLst>
              <a:ext uri="{FF2B5EF4-FFF2-40B4-BE49-F238E27FC236}">
                <a16:creationId xmlns:a16="http://schemas.microsoft.com/office/drawing/2014/main" id="{15075A5C-B6EB-45AC-D602-A0DEA79D836E}"/>
              </a:ext>
            </a:extLst>
          </p:cNvPr>
          <p:cNvPicPr>
            <a:picLocks noChangeAspect="1"/>
          </p:cNvPicPr>
          <p:nvPr userDrawn="1"/>
        </p:nvPicPr>
        <p:blipFill>
          <a:blip r:embed="rId2"/>
          <a:stretch>
            <a:fillRect/>
          </a:stretch>
        </p:blipFill>
        <p:spPr>
          <a:xfrm>
            <a:off x="453409" y="6373368"/>
            <a:ext cx="664466" cy="182880"/>
          </a:xfrm>
          <a:prstGeom prst="rect">
            <a:avLst/>
          </a:prstGeom>
        </p:spPr>
      </p:pic>
      <p:sp>
        <p:nvSpPr>
          <p:cNvPr id="5" name="Footer Placeholder 8">
            <a:extLst>
              <a:ext uri="{FF2B5EF4-FFF2-40B4-BE49-F238E27FC236}">
                <a16:creationId xmlns:a16="http://schemas.microsoft.com/office/drawing/2014/main" id="{57A5EC7F-3F40-C038-3E54-5D94AFC8A786}"/>
              </a:ext>
            </a:extLst>
          </p:cNvPr>
          <p:cNvSpPr txBox="1">
            <a:spLocks/>
          </p:cNvSpPr>
          <p:nvPr userDrawn="1"/>
        </p:nvSpPr>
        <p:spPr>
          <a:xfrm>
            <a:off x="1219200" y="6515816"/>
            <a:ext cx="4602222" cy="235029"/>
          </a:xfrm>
          <a:prstGeom prst="rect">
            <a:avLst/>
          </a:prstGeom>
        </p:spPr>
        <p:txBody>
          <a:bodyPr vert="horz" wrap="none" lIns="0" tIns="55418" rIns="0" bIns="55418" rtlCol="0" anchor="ctr">
            <a:spAutoFit/>
          </a:bodyPr>
          <a:lstStyle>
            <a:defPPr>
              <a:defRPr lang="en-US"/>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kern="1200" cap="all" baseline="0" dirty="0">
                <a:solidFill>
                  <a:schemeClr val="tx1"/>
                </a:solidFill>
                <a:effectLst/>
                <a:latin typeface="+mn-lt"/>
                <a:ea typeface="+mn-ea"/>
                <a:cs typeface="+mn-cs"/>
                <a:sym typeface="Symbol" pitchFamily="2" charset="2"/>
              </a:rPr>
              <a:t></a:t>
            </a:r>
            <a:r>
              <a:rPr lang="en-US" sz="800" kern="1200" cap="all" baseline="0" dirty="0">
                <a:solidFill>
                  <a:schemeClr val="tx1"/>
                </a:solidFill>
                <a:effectLst/>
                <a:latin typeface="+mn-lt"/>
                <a:ea typeface="+mn-ea"/>
                <a:cs typeface="+mn-cs"/>
              </a:rPr>
              <a:t> 2024 The MITRE Corporation. Cleared for Public Release Case Number 24-2196</a:t>
            </a:r>
          </a:p>
        </p:txBody>
      </p:sp>
    </p:spTree>
    <p:extLst>
      <p:ext uri="{BB962C8B-B14F-4D97-AF65-F5344CB8AC3E}">
        <p14:creationId xmlns:p14="http://schemas.microsoft.com/office/powerpoint/2010/main" val="304108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Contact Info">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5583B77-0D77-A34E-8283-81275F3E9415}"/>
              </a:ext>
            </a:extLst>
          </p:cNvPr>
          <p:cNvSpPr>
            <a:spLocks noGrp="1"/>
          </p:cNvSpPr>
          <p:nvPr>
            <p:ph type="body" sz="quarter" idx="18" hasCustomPrompt="1"/>
          </p:nvPr>
        </p:nvSpPr>
        <p:spPr>
          <a:xfrm>
            <a:off x="1097280" y="2971800"/>
            <a:ext cx="7071360" cy="548640"/>
          </a:xfrm>
          <a:prstGeom prst="rect">
            <a:avLst/>
          </a:prstGeom>
        </p:spPr>
        <p:txBody>
          <a:bodyPr anchor="ctr"/>
          <a:lstStyle>
            <a:lvl1pPr>
              <a:buFontTx/>
              <a:buNone/>
              <a:defRPr/>
            </a:lvl1pPr>
          </a:lstStyle>
          <a:p>
            <a:pPr lvl="0"/>
            <a:r>
              <a:rPr lang="en-US" dirty="0"/>
              <a:t>Name</a:t>
            </a:r>
          </a:p>
        </p:txBody>
      </p:sp>
      <p:sp>
        <p:nvSpPr>
          <p:cNvPr id="17" name="Text Placeholder 2">
            <a:extLst>
              <a:ext uri="{FF2B5EF4-FFF2-40B4-BE49-F238E27FC236}">
                <a16:creationId xmlns:a16="http://schemas.microsoft.com/office/drawing/2014/main" id="{8CF98308-AFBC-E14C-A180-1231217F1E6E}"/>
              </a:ext>
            </a:extLst>
          </p:cNvPr>
          <p:cNvSpPr>
            <a:spLocks noGrp="1"/>
          </p:cNvSpPr>
          <p:nvPr>
            <p:ph type="body" sz="quarter" idx="14" hasCustomPrompt="1"/>
          </p:nvPr>
        </p:nvSpPr>
        <p:spPr>
          <a:xfrm>
            <a:off x="1097280" y="3593030"/>
            <a:ext cx="7071360" cy="548640"/>
          </a:xfrm>
          <a:prstGeom prst="rect">
            <a:avLst/>
          </a:prstGeom>
        </p:spPr>
        <p:txBody>
          <a:bodyPr anchor="ctr"/>
          <a:lstStyle>
            <a:lvl1pPr>
              <a:buFontTx/>
              <a:buNone/>
              <a:defRPr/>
            </a:lvl1pPr>
          </a:lstStyle>
          <a:p>
            <a:pPr lvl="0"/>
            <a:r>
              <a:rPr lang="en-US" dirty="0" err="1"/>
              <a:t>email@mitre.org</a:t>
            </a:r>
            <a:endParaRPr lang="en-US" dirty="0"/>
          </a:p>
        </p:txBody>
      </p:sp>
      <p:sp>
        <p:nvSpPr>
          <p:cNvPr id="19" name="Text Placeholder 2">
            <a:extLst>
              <a:ext uri="{FF2B5EF4-FFF2-40B4-BE49-F238E27FC236}">
                <a16:creationId xmlns:a16="http://schemas.microsoft.com/office/drawing/2014/main" id="{C2210306-A808-2E4A-B31D-FFC4F65B2EF7}"/>
              </a:ext>
            </a:extLst>
          </p:cNvPr>
          <p:cNvSpPr>
            <a:spLocks noGrp="1"/>
          </p:cNvSpPr>
          <p:nvPr>
            <p:ph type="body" sz="quarter" idx="16" hasCustomPrompt="1"/>
          </p:nvPr>
        </p:nvSpPr>
        <p:spPr>
          <a:xfrm>
            <a:off x="1097280" y="4214260"/>
            <a:ext cx="7071360" cy="548640"/>
          </a:xfrm>
          <a:prstGeom prst="rect">
            <a:avLst/>
          </a:prstGeom>
        </p:spPr>
        <p:txBody>
          <a:bodyPr anchor="ctr"/>
          <a:lstStyle>
            <a:lvl1pPr>
              <a:buFontTx/>
              <a:buNone/>
              <a:defRPr/>
            </a:lvl1pPr>
          </a:lstStyle>
          <a:p>
            <a:pPr lvl="0"/>
            <a:r>
              <a:rPr lang="en-US" dirty="0"/>
              <a:t>@</a:t>
            </a:r>
            <a:r>
              <a:rPr lang="en-US" dirty="0" err="1"/>
              <a:t>XHandle</a:t>
            </a:r>
            <a:endParaRPr lang="en-US" dirty="0"/>
          </a:p>
        </p:txBody>
      </p:sp>
      <p:sp>
        <p:nvSpPr>
          <p:cNvPr id="18" name="Text Placeholder 2">
            <a:extLst>
              <a:ext uri="{FF2B5EF4-FFF2-40B4-BE49-F238E27FC236}">
                <a16:creationId xmlns:a16="http://schemas.microsoft.com/office/drawing/2014/main" id="{D717D3CB-D2D4-6A49-BA33-1E044F035217}"/>
              </a:ext>
            </a:extLst>
          </p:cNvPr>
          <p:cNvSpPr>
            <a:spLocks noGrp="1"/>
          </p:cNvSpPr>
          <p:nvPr>
            <p:ph type="body" sz="quarter" idx="15" hasCustomPrompt="1"/>
          </p:nvPr>
        </p:nvSpPr>
        <p:spPr>
          <a:xfrm>
            <a:off x="1097280" y="4835491"/>
            <a:ext cx="7071360" cy="548640"/>
          </a:xfrm>
          <a:prstGeom prst="rect">
            <a:avLst/>
          </a:prstGeom>
        </p:spPr>
        <p:txBody>
          <a:bodyPr anchor="ctr"/>
          <a:lstStyle>
            <a:lvl1pPr>
              <a:buFontTx/>
              <a:buNone/>
              <a:defRPr/>
            </a:lvl1pPr>
          </a:lstStyle>
          <a:p>
            <a:pPr lvl="0"/>
            <a:r>
              <a:rPr lang="en-US" dirty="0" err="1"/>
              <a:t>linkedin.com</a:t>
            </a:r>
            <a:r>
              <a:rPr lang="en-US" dirty="0"/>
              <a:t>/in/</a:t>
            </a:r>
            <a:r>
              <a:rPr lang="en-US" dirty="0" err="1"/>
              <a:t>firstnamelastname</a:t>
            </a:r>
            <a:endParaRPr lang="en-US" dirty="0"/>
          </a:p>
        </p:txBody>
      </p:sp>
      <p:pic>
        <p:nvPicPr>
          <p:cNvPr id="13" name="Picture 12" descr="Linkedin Logo, icon">
            <a:extLst>
              <a:ext uri="{FF2B5EF4-FFF2-40B4-BE49-F238E27FC236}">
                <a16:creationId xmlns:a16="http://schemas.microsoft.com/office/drawing/2014/main" id="{FC95A8AC-CCAE-4A4A-8478-7FEF6A955DAA}"/>
              </a:ext>
            </a:extLst>
          </p:cNvPr>
          <p:cNvPicPr>
            <a:picLocks noChangeAspect="1"/>
          </p:cNvPicPr>
          <p:nvPr userDrawn="1"/>
        </p:nvPicPr>
        <p:blipFill>
          <a:blip r:embed="rId2"/>
          <a:stretch>
            <a:fillRect/>
          </a:stretch>
        </p:blipFill>
        <p:spPr>
          <a:xfrm>
            <a:off x="457200" y="4926931"/>
            <a:ext cx="537633" cy="457200"/>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E41A2D8A-2B10-8BAB-78A7-A464B9860506}"/>
              </a:ext>
            </a:extLst>
          </p:cNvPr>
          <p:cNvPicPr>
            <a:picLocks noChangeAspect="1"/>
          </p:cNvPicPr>
          <p:nvPr userDrawn="1"/>
        </p:nvPicPr>
        <p:blipFill>
          <a:blip r:embed="rId3"/>
          <a:stretch>
            <a:fillRect/>
          </a:stretch>
        </p:blipFill>
        <p:spPr>
          <a:xfrm>
            <a:off x="553271" y="4343400"/>
            <a:ext cx="345490" cy="352975"/>
          </a:xfrm>
          <a:prstGeom prst="rect">
            <a:avLst/>
          </a:prstGeom>
        </p:spPr>
      </p:pic>
      <p:sp>
        <p:nvSpPr>
          <p:cNvPr id="2" name="Footer Placeholder 8">
            <a:extLst>
              <a:ext uri="{FF2B5EF4-FFF2-40B4-BE49-F238E27FC236}">
                <a16:creationId xmlns:a16="http://schemas.microsoft.com/office/drawing/2014/main" id="{FD765700-F3C2-DEC5-46DF-73E46CBE0B36}"/>
              </a:ext>
            </a:extLst>
          </p:cNvPr>
          <p:cNvSpPr txBox="1">
            <a:spLocks/>
          </p:cNvSpPr>
          <p:nvPr userDrawn="1"/>
        </p:nvSpPr>
        <p:spPr>
          <a:xfrm>
            <a:off x="3931920" y="6515816"/>
            <a:ext cx="4602222" cy="235029"/>
          </a:xfrm>
          <a:prstGeom prst="rect">
            <a:avLst/>
          </a:prstGeom>
        </p:spPr>
        <p:txBody>
          <a:bodyPr vert="horz" wrap="none" lIns="0" tIns="55418" rIns="0" bIns="55418" rtlCol="0" anchor="ctr">
            <a:spAutoFit/>
          </a:bodyPr>
          <a:lstStyle>
            <a:defPPr>
              <a:defRPr lang="en-US"/>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kern="1200" cap="all" baseline="0" dirty="0">
                <a:solidFill>
                  <a:schemeClr val="tx1"/>
                </a:solidFill>
                <a:effectLst/>
                <a:latin typeface="+mn-lt"/>
                <a:ea typeface="+mn-ea"/>
                <a:cs typeface="+mn-cs"/>
                <a:sym typeface="Symbol" pitchFamily="2" charset="2"/>
              </a:rPr>
              <a:t></a:t>
            </a:r>
            <a:r>
              <a:rPr lang="en-US" sz="800" kern="1200" cap="all" baseline="0" dirty="0">
                <a:solidFill>
                  <a:schemeClr val="tx1"/>
                </a:solidFill>
                <a:effectLst/>
                <a:latin typeface="+mn-lt"/>
                <a:ea typeface="+mn-ea"/>
                <a:cs typeface="+mn-cs"/>
              </a:rPr>
              <a:t> 2026 The MITRE Corporation. Cleared for Public Release Case Number 24-2196</a:t>
            </a:r>
          </a:p>
        </p:txBody>
      </p:sp>
      <p:pic>
        <p:nvPicPr>
          <p:cNvPr id="4" name="Picture 3">
            <a:extLst>
              <a:ext uri="{FF2B5EF4-FFF2-40B4-BE49-F238E27FC236}">
                <a16:creationId xmlns:a16="http://schemas.microsoft.com/office/drawing/2014/main" id="{22D616B1-A0C4-353D-3C2B-9218E675618E}"/>
              </a:ext>
            </a:extLst>
          </p:cNvPr>
          <p:cNvPicPr>
            <a:picLocks noChangeAspect="1"/>
          </p:cNvPicPr>
          <p:nvPr userDrawn="1"/>
        </p:nvPicPr>
        <p:blipFill>
          <a:blip r:embed="rId4"/>
          <a:stretch>
            <a:fillRect/>
          </a:stretch>
        </p:blipFill>
        <p:spPr>
          <a:xfrm>
            <a:off x="10363199" y="6296025"/>
            <a:ext cx="1068659" cy="292100"/>
          </a:xfrm>
          <a:prstGeom prst="rect">
            <a:avLst/>
          </a:prstGeom>
        </p:spPr>
      </p:pic>
    </p:spTree>
    <p:extLst>
      <p:ext uri="{BB962C8B-B14F-4D97-AF65-F5344CB8AC3E}">
        <p14:creationId xmlns:p14="http://schemas.microsoft.com/office/powerpoint/2010/main" val="2025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D7E923-D905-8B4E-8992-45E91023FA5F}"/>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mtClean="0"/>
              <a:pPr/>
              <a:t>‹#›</a:t>
            </a:fld>
            <a:endParaRPr lang="en-US" dirty="0"/>
          </a:p>
        </p:txBody>
      </p:sp>
      <p:sp>
        <p:nvSpPr>
          <p:cNvPr id="2" name="Title Placeholder 1">
            <a:extLst>
              <a:ext uri="{FF2B5EF4-FFF2-40B4-BE49-F238E27FC236}">
                <a16:creationId xmlns:a16="http://schemas.microsoft.com/office/drawing/2014/main" id="{A1B5A2CC-40DE-704F-AD8E-AE00A98F1B1C}"/>
              </a:ext>
            </a:extLst>
          </p:cNvPr>
          <p:cNvSpPr>
            <a:spLocks noGrp="1"/>
          </p:cNvSpPr>
          <p:nvPr>
            <p:ph type="title"/>
          </p:nvPr>
        </p:nvSpPr>
        <p:spPr>
          <a:xfrm>
            <a:off x="426720" y="365760"/>
            <a:ext cx="11338560" cy="54864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D0C7A4B0-99F8-2B4A-9FCE-DFD4168F921C}"/>
              </a:ext>
            </a:extLst>
          </p:cNvPr>
          <p:cNvSpPr>
            <a:spLocks noGrp="1"/>
          </p:cNvSpPr>
          <p:nvPr>
            <p:ph type="body" idx="1"/>
          </p:nvPr>
        </p:nvSpPr>
        <p:spPr>
          <a:xfrm>
            <a:off x="429768" y="1371600"/>
            <a:ext cx="11338560" cy="457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919168"/>
      </p:ext>
    </p:extLst>
  </p:cSld>
  <p:clrMap bg1="lt1" tx1="dk1" bg2="lt2" tx2="dk2" accent1="accent1" accent2="accent2" accent3="accent3" accent4="accent4" accent5="accent5" accent6="accent6" hlink="hlink" folHlink="folHlink"/>
  <p:sldLayoutIdLst>
    <p:sldLayoutId id="2147483649" r:id="rId1"/>
    <p:sldLayoutId id="2147483730" r:id="rId2"/>
    <p:sldLayoutId id="2147483651" r:id="rId3"/>
    <p:sldLayoutId id="2147483763" r:id="rId4"/>
    <p:sldLayoutId id="2147483674" r:id="rId5"/>
    <p:sldLayoutId id="2147483681" r:id="rId6"/>
    <p:sldLayoutId id="2147483654" r:id="rId7"/>
    <p:sldLayoutId id="2147483699" r:id="rId8"/>
    <p:sldLayoutId id="2147483762" r:id="rId9"/>
    <p:sldLayoutId id="2147483775" r:id="rId10"/>
    <p:sldLayoutId id="2147483776" r:id="rId11"/>
  </p:sldLayoutIdLst>
  <p:hf hdr="0" dt="0"/>
  <p:txStyles>
    <p:title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p:titleStyle>
    <p:bodyStyle>
      <a:lvl1pPr marL="223838" indent="-223838" algn="l" defTabSz="914400" rtl="0" eaLnBrk="1" latinLnBrk="0" hangingPunct="1">
        <a:lnSpc>
          <a:spcPct val="100000"/>
        </a:lnSpc>
        <a:spcBef>
          <a:spcPts val="1000"/>
        </a:spcBef>
        <a:spcAft>
          <a:spcPts val="0"/>
        </a:spcAft>
        <a:buFont typeface="Wingdings" panose="05000000000000000000" pitchFamily="2" charset="2"/>
        <a:buChar char="§"/>
        <a:defRPr lang="en-US" sz="2400" b="0" i="0" kern="1200" cap="none" baseline="0" dirty="0">
          <a:solidFill>
            <a:schemeClr val="tx2"/>
          </a:solidFill>
          <a:latin typeface="+mn-lt"/>
          <a:ea typeface="+mn-ea"/>
          <a:cs typeface="Arial Narrow" charset="0"/>
        </a:defRPr>
      </a:lvl1pPr>
      <a:lvl2pPr marL="466725" indent="-242888" algn="l" defTabSz="914400" rtl="0" eaLnBrk="1" latinLnBrk="0" hangingPunct="1">
        <a:lnSpc>
          <a:spcPct val="100000"/>
        </a:lnSpc>
        <a:spcBef>
          <a:spcPts val="1000"/>
        </a:spcBef>
        <a:spcAft>
          <a:spcPts val="0"/>
        </a:spcAft>
        <a:buFont typeface="Wingdings" panose="05000000000000000000" pitchFamily="2" charset="2"/>
        <a:buChar char="§"/>
        <a:defRPr lang="en-US" sz="2000" b="0" i="0" kern="1200" baseline="0" dirty="0">
          <a:solidFill>
            <a:schemeClr val="tx2"/>
          </a:solidFill>
          <a:latin typeface="+mn-lt"/>
          <a:ea typeface="+mn-ea"/>
          <a:cs typeface="Arial Narrow" charset="0"/>
        </a:defRPr>
      </a:lvl2pPr>
      <a:lvl3pPr marL="690563" indent="-230188" algn="l" defTabSz="914400" rtl="0" eaLnBrk="1" latinLnBrk="0" hangingPunct="1">
        <a:lnSpc>
          <a:spcPct val="100000"/>
        </a:lnSpc>
        <a:spcBef>
          <a:spcPts val="1000"/>
        </a:spcBef>
        <a:spcAft>
          <a:spcPts val="0"/>
        </a:spcAft>
        <a:buFont typeface="Wingdings" pitchFamily="2" charset="2"/>
        <a:buChar char="§"/>
        <a:tabLst/>
        <a:defRPr lang="en-US" sz="1800" b="0" i="0" kern="1200" baseline="0" dirty="0">
          <a:solidFill>
            <a:schemeClr val="tx2"/>
          </a:solidFill>
          <a:latin typeface="+mn-lt"/>
          <a:ea typeface="+mn-ea"/>
          <a:cs typeface="Arial Narrow" charset="0"/>
        </a:defRPr>
      </a:lvl3pPr>
      <a:lvl4pPr marL="914400" indent="-230188" algn="l" defTabSz="914400" rtl="0" eaLnBrk="1" latinLnBrk="0" hangingPunct="1">
        <a:lnSpc>
          <a:spcPct val="100000"/>
        </a:lnSpc>
        <a:spcBef>
          <a:spcPts val="1000"/>
        </a:spcBef>
        <a:spcAft>
          <a:spcPts val="0"/>
        </a:spcAft>
        <a:buFont typeface="Wingdings" pitchFamily="2" charset="2"/>
        <a:buChar char="§"/>
        <a:tabLst/>
        <a:defRPr lang="en-US" sz="1600" b="0" i="0" kern="1200" baseline="0" dirty="0">
          <a:solidFill>
            <a:schemeClr val="tx2"/>
          </a:solidFill>
          <a:latin typeface="+mn-lt"/>
          <a:ea typeface="+mn-ea"/>
          <a:cs typeface="Arial Narrow" charset="0"/>
        </a:defRPr>
      </a:lvl4pPr>
      <a:lvl5pPr marL="1138238" indent="-228600" algn="l" defTabSz="914400" rtl="0" eaLnBrk="1" latinLnBrk="0" hangingPunct="1">
        <a:lnSpc>
          <a:spcPct val="100000"/>
        </a:lnSpc>
        <a:spcBef>
          <a:spcPts val="1000"/>
        </a:spcBef>
        <a:spcAft>
          <a:spcPts val="0"/>
        </a:spcAft>
        <a:buFont typeface="Wingdings" pitchFamily="2" charset="2"/>
        <a:buChar char="§"/>
        <a:tabLst/>
        <a:defRPr lang="en-US" sz="14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3864" userDrawn="1">
          <p15:clr>
            <a:srgbClr val="F26B43"/>
          </p15:clr>
        </p15:guide>
        <p15:guide id="3" pos="7416" userDrawn="1">
          <p15:clr>
            <a:srgbClr val="F26B43"/>
          </p15:clr>
        </p15:guide>
        <p15:guide id="4" pos="264" userDrawn="1">
          <p15:clr>
            <a:srgbClr val="F26B43"/>
          </p15:clr>
        </p15:guide>
        <p15:guide id="5" orient="horz" pos="4104" userDrawn="1">
          <p15:clr>
            <a:srgbClr val="F26B43"/>
          </p15:clr>
        </p15:guide>
        <p15:guide id="6" orient="horz" pos="3888" userDrawn="1">
          <p15:clr>
            <a:srgbClr val="F26B43"/>
          </p15:clr>
        </p15:guide>
        <p15:guide id="7" orient="horz" pos="4200" userDrawn="1">
          <p15:clr>
            <a:srgbClr val="F26B43"/>
          </p15:clr>
        </p15:guide>
        <p15:guide id="8" orient="horz" pos="2160" userDrawn="1">
          <p15:clr>
            <a:srgbClr val="F26B43"/>
          </p15:clr>
        </p15:guide>
        <p15:guide id="9" orient="horz" pos="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D7E923-D905-8B4E-8992-45E91023FA5F}"/>
              </a:ext>
            </a:extLst>
          </p:cNvPr>
          <p:cNvSpPr>
            <a:spLocks noGrp="1"/>
          </p:cNvSpPr>
          <p:nvPr>
            <p:ph type="sldNum" sz="quarter" idx="4"/>
          </p:nvPr>
        </p:nvSpPr>
        <p:spPr>
          <a:xfrm>
            <a:off x="11155681" y="6400800"/>
            <a:ext cx="622739" cy="182880"/>
          </a:xfrm>
          <a:prstGeom prst="rect">
            <a:avLst/>
          </a:prstGeom>
        </p:spPr>
        <p:txBody>
          <a:bodyPr vert="horz" lIns="0" tIns="0" rIns="0" bIns="0" rtlCol="0" anchor="ctr"/>
          <a:lstStyle>
            <a:lvl1pPr algn="r">
              <a:defRPr sz="800">
                <a:solidFill>
                  <a:schemeClr val="tx1"/>
                </a:solidFill>
              </a:defRPr>
            </a:lvl1pPr>
          </a:lstStyle>
          <a:p>
            <a:fld id="{BECF63ED-5365-0347-943C-46237B9951C9}" type="slidenum">
              <a:rPr lang="en-US" smtClean="0"/>
              <a:pPr/>
              <a:t>‹#›</a:t>
            </a:fld>
            <a:endParaRPr lang="en-US" dirty="0"/>
          </a:p>
        </p:txBody>
      </p:sp>
      <p:sp>
        <p:nvSpPr>
          <p:cNvPr id="2" name="Title Placeholder 1">
            <a:extLst>
              <a:ext uri="{FF2B5EF4-FFF2-40B4-BE49-F238E27FC236}">
                <a16:creationId xmlns:a16="http://schemas.microsoft.com/office/drawing/2014/main" id="{A1B5A2CC-40DE-704F-AD8E-AE00A98F1B1C}"/>
              </a:ext>
            </a:extLst>
          </p:cNvPr>
          <p:cNvSpPr>
            <a:spLocks noGrp="1"/>
          </p:cNvSpPr>
          <p:nvPr>
            <p:ph type="title"/>
          </p:nvPr>
        </p:nvSpPr>
        <p:spPr>
          <a:xfrm>
            <a:off x="429768" y="365760"/>
            <a:ext cx="11338560" cy="54864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BBD3792-0FB5-BC4E-8A86-9CB3EDA95CEB}"/>
              </a:ext>
            </a:extLst>
          </p:cNvPr>
          <p:cNvSpPr>
            <a:spLocks noGrp="1"/>
          </p:cNvSpPr>
          <p:nvPr>
            <p:ph type="body" idx="1"/>
          </p:nvPr>
        </p:nvSpPr>
        <p:spPr>
          <a:xfrm>
            <a:off x="429768" y="1371600"/>
            <a:ext cx="11338851" cy="457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8">
            <a:extLst>
              <a:ext uri="{FF2B5EF4-FFF2-40B4-BE49-F238E27FC236}">
                <a16:creationId xmlns:a16="http://schemas.microsoft.com/office/drawing/2014/main" id="{C11620A9-9184-43BF-4895-94267AC55F78}"/>
              </a:ext>
            </a:extLst>
          </p:cNvPr>
          <p:cNvSpPr txBox="1">
            <a:spLocks/>
          </p:cNvSpPr>
          <p:nvPr userDrawn="1"/>
        </p:nvSpPr>
        <p:spPr>
          <a:xfrm>
            <a:off x="3931920" y="6515816"/>
            <a:ext cx="4392228" cy="235029"/>
          </a:xfrm>
          <a:prstGeom prst="rect">
            <a:avLst/>
          </a:prstGeom>
        </p:spPr>
        <p:txBody>
          <a:bodyPr vert="horz" wrap="none" lIns="0" tIns="55418" rIns="0" bIns="55418" rtlCol="0" anchor="ctr">
            <a:spAutoFit/>
          </a:bodyPr>
          <a:lstStyle>
            <a:defPPr>
              <a:defRPr lang="en-US"/>
            </a:defPPr>
            <a:lvl1pPr marL="0" algn="l" defTabSz="914400" rtl="0" eaLnBrk="1" latinLnBrk="0" hangingPunct="1">
              <a:defRPr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108392"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chemeClr val="tx2"/>
                </a:solidFill>
                <a:effectLst/>
                <a:uLnTx/>
                <a:uFillTx/>
                <a:latin typeface="Arial"/>
                <a:ea typeface="+mn-ea"/>
                <a:cs typeface="+mn-cs"/>
              </a:rPr>
              <a:t>© 2026 THE MITRE CORPORATION. ALL RIGHTS RESERVED. FOR INTERNAL MITRE USE.</a:t>
            </a:r>
          </a:p>
        </p:txBody>
      </p:sp>
    </p:spTree>
    <p:extLst>
      <p:ext uri="{BB962C8B-B14F-4D97-AF65-F5344CB8AC3E}">
        <p14:creationId xmlns:p14="http://schemas.microsoft.com/office/powerpoint/2010/main" val="1206051362"/>
      </p:ext>
    </p:extLst>
  </p:cSld>
  <p:clrMap bg1="lt1" tx1="dk1" bg2="lt2" tx2="dk2" accent1="accent1" accent2="accent2" accent3="accent3" accent4="accent4" accent5="accent5" accent6="accent6" hlink="hlink" folHlink="folHlink"/>
  <p:sldLayoutIdLst>
    <p:sldLayoutId id="2147483766" r:id="rId1"/>
    <p:sldLayoutId id="2147483768" r:id="rId2"/>
    <p:sldLayoutId id="2147483773" r:id="rId3"/>
    <p:sldLayoutId id="2147483774" r:id="rId4"/>
  </p:sldLayoutIdLst>
  <p:hf hdr="0" dt="0"/>
  <p:txStyles>
    <p:title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p:titleStyle>
    <p:bodyStyle>
      <a:lvl1pPr marL="223838" indent="-223838" algn="l" defTabSz="914400" rtl="0" eaLnBrk="1" latinLnBrk="0" hangingPunct="1">
        <a:lnSpc>
          <a:spcPct val="100000"/>
        </a:lnSpc>
        <a:spcBef>
          <a:spcPts val="1000"/>
        </a:spcBef>
        <a:spcAft>
          <a:spcPts val="0"/>
        </a:spcAft>
        <a:buFont typeface="Wingdings" panose="05000000000000000000" pitchFamily="2" charset="2"/>
        <a:buChar char="§"/>
        <a:defRPr lang="en-US" sz="2400" b="0" i="0" kern="1200" cap="none" baseline="0" dirty="0">
          <a:solidFill>
            <a:schemeClr val="tx2"/>
          </a:solidFill>
          <a:latin typeface="+mn-lt"/>
          <a:ea typeface="+mn-ea"/>
          <a:cs typeface="Arial Narrow" charset="0"/>
        </a:defRPr>
      </a:lvl1pPr>
      <a:lvl2pPr marL="466725" indent="-223838" algn="l" defTabSz="914400" rtl="0" eaLnBrk="1" latinLnBrk="0" hangingPunct="1">
        <a:lnSpc>
          <a:spcPct val="100000"/>
        </a:lnSpc>
        <a:spcBef>
          <a:spcPts val="1000"/>
        </a:spcBef>
        <a:spcAft>
          <a:spcPts val="0"/>
        </a:spcAft>
        <a:buFont typeface="Wingdings" panose="05000000000000000000" pitchFamily="2" charset="2"/>
        <a:buChar char="§"/>
        <a:defRPr lang="en-US" sz="2000" b="0" i="0" kern="1200" baseline="0" dirty="0">
          <a:solidFill>
            <a:schemeClr val="tx2"/>
          </a:solidFill>
          <a:latin typeface="+mn-lt"/>
          <a:ea typeface="+mn-ea"/>
          <a:cs typeface="Arial Narrow" charset="0"/>
        </a:defRPr>
      </a:lvl2pPr>
      <a:lvl3pPr marL="690563" indent="-228600" algn="l" defTabSz="914400" rtl="0" eaLnBrk="1" latinLnBrk="0" hangingPunct="1">
        <a:lnSpc>
          <a:spcPct val="100000"/>
        </a:lnSpc>
        <a:spcBef>
          <a:spcPts val="1000"/>
        </a:spcBef>
        <a:spcAft>
          <a:spcPts val="0"/>
        </a:spcAft>
        <a:buFont typeface="Wingdings" pitchFamily="2" charset="2"/>
        <a:buChar char="§"/>
        <a:defRPr lang="en-US" sz="1800" b="0" i="0" kern="1200" baseline="0" dirty="0">
          <a:solidFill>
            <a:schemeClr val="tx2"/>
          </a:solidFill>
          <a:latin typeface="+mn-lt"/>
          <a:ea typeface="+mn-ea"/>
          <a:cs typeface="Arial Narrow" charset="0"/>
        </a:defRPr>
      </a:lvl3pPr>
      <a:lvl4pPr marL="914400" indent="-228600" algn="l" defTabSz="914400" rtl="0" eaLnBrk="1" latinLnBrk="0" hangingPunct="1">
        <a:lnSpc>
          <a:spcPct val="100000"/>
        </a:lnSpc>
        <a:spcBef>
          <a:spcPts val="1000"/>
        </a:spcBef>
        <a:spcAft>
          <a:spcPts val="0"/>
        </a:spcAft>
        <a:buFont typeface="Wingdings" pitchFamily="2" charset="2"/>
        <a:buChar char="§"/>
        <a:defRPr lang="en-US" sz="1600" b="0" i="0" kern="1200" baseline="0" dirty="0">
          <a:solidFill>
            <a:schemeClr val="tx2"/>
          </a:solidFill>
          <a:latin typeface="+mn-lt"/>
          <a:ea typeface="+mn-ea"/>
          <a:cs typeface="Arial Narrow" charset="0"/>
        </a:defRPr>
      </a:lvl4pPr>
      <a:lvl5pPr marL="1138238" indent="-228600" algn="l" defTabSz="914400" rtl="0" eaLnBrk="1" latinLnBrk="0" hangingPunct="1">
        <a:lnSpc>
          <a:spcPct val="100000"/>
        </a:lnSpc>
        <a:spcBef>
          <a:spcPts val="1000"/>
        </a:spcBef>
        <a:spcAft>
          <a:spcPts val="0"/>
        </a:spcAft>
        <a:buFont typeface="Wingdings" pitchFamily="2" charset="2"/>
        <a:buChar char="§"/>
        <a:defRPr lang="en-US" sz="14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3840">
          <p15:clr>
            <a:srgbClr val="F26B43"/>
          </p15:clr>
        </p15:guide>
        <p15:guide id="3" pos="7416">
          <p15:clr>
            <a:srgbClr val="F26B43"/>
          </p15:clr>
        </p15:guide>
        <p15:guide id="4" pos="264">
          <p15:clr>
            <a:srgbClr val="F26B43"/>
          </p15:clr>
        </p15:guide>
        <p15:guide id="5" orient="horz" pos="4104">
          <p15:clr>
            <a:srgbClr val="F26B43"/>
          </p15:clr>
        </p15:guide>
        <p15:guide id="6" orient="horz" pos="3888">
          <p15:clr>
            <a:srgbClr val="F26B43"/>
          </p15:clr>
        </p15:guide>
        <p15:guide id="7" orient="horz" pos="4200">
          <p15:clr>
            <a:srgbClr val="F26B43"/>
          </p15:clr>
        </p15:guide>
        <p15:guide id="8" orient="horz" pos="2160">
          <p15:clr>
            <a:srgbClr val="F26B43"/>
          </p15:clr>
        </p15:guide>
        <p15:guide id="9" orient="horz" pos="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hmiller@mitre.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ommons.wikimedia.org/w/index.php?title=User:Kukusiki24&amp;action=edit&amp;redlink=1"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C6533-B806-978B-A9E9-D27759DF9DAB}"/>
              </a:ext>
            </a:extLst>
          </p:cNvPr>
          <p:cNvSpPr>
            <a:spLocks noGrp="1"/>
          </p:cNvSpPr>
          <p:nvPr>
            <p:ph type="ctrTitle"/>
          </p:nvPr>
        </p:nvSpPr>
        <p:spPr/>
        <p:txBody>
          <a:bodyPr/>
          <a:lstStyle/>
          <a:p>
            <a:r>
              <a:rPr lang="en-US" dirty="0"/>
              <a:t>Then What? The Need for Iterative Assessments to Achieve Successful Operational Capabilities</a:t>
            </a:r>
          </a:p>
        </p:txBody>
      </p:sp>
      <p:sp>
        <p:nvSpPr>
          <p:cNvPr id="6" name="Subtitle 5">
            <a:extLst>
              <a:ext uri="{FF2B5EF4-FFF2-40B4-BE49-F238E27FC236}">
                <a16:creationId xmlns:a16="http://schemas.microsoft.com/office/drawing/2014/main" id="{6074D05D-C790-CD77-0374-F5D164855C10}"/>
              </a:ext>
            </a:extLst>
          </p:cNvPr>
          <p:cNvSpPr>
            <a:spLocks noGrp="1"/>
          </p:cNvSpPr>
          <p:nvPr>
            <p:ph type="subTitle" idx="1"/>
          </p:nvPr>
        </p:nvSpPr>
        <p:spPr/>
        <p:txBody>
          <a:bodyPr/>
          <a:lstStyle/>
          <a:p>
            <a:r>
              <a:rPr lang="en-US" dirty="0"/>
              <a:t>Defense and Aerospace Test and Analysis Workshop</a:t>
            </a:r>
          </a:p>
          <a:p>
            <a:r>
              <a:rPr lang="en-US" dirty="0"/>
              <a:t>Hans H. Miller, MITRE</a:t>
            </a:r>
          </a:p>
          <a:p>
            <a:endParaRPr lang="en-US" dirty="0"/>
          </a:p>
        </p:txBody>
      </p:sp>
      <p:sp>
        <p:nvSpPr>
          <p:cNvPr id="7" name="Text Placeholder 6">
            <a:extLst>
              <a:ext uri="{FF2B5EF4-FFF2-40B4-BE49-F238E27FC236}">
                <a16:creationId xmlns:a16="http://schemas.microsoft.com/office/drawing/2014/main" id="{37452160-73F4-09BA-1158-69E4FDD6589A}"/>
              </a:ext>
            </a:extLst>
          </p:cNvPr>
          <p:cNvSpPr>
            <a:spLocks noGrp="1"/>
          </p:cNvSpPr>
          <p:nvPr>
            <p:ph type="body" sz="quarter" idx="20"/>
          </p:nvPr>
        </p:nvSpPr>
        <p:spPr>
          <a:xfrm>
            <a:off x="560832" y="4572000"/>
            <a:ext cx="5547360" cy="457200"/>
          </a:xfrm>
        </p:spPr>
        <p:txBody>
          <a:bodyPr/>
          <a:lstStyle/>
          <a:p>
            <a:r>
              <a:rPr lang="en-US" dirty="0"/>
              <a:t>23 April 2026</a:t>
            </a:r>
          </a:p>
        </p:txBody>
      </p:sp>
      <p:sp>
        <p:nvSpPr>
          <p:cNvPr id="2" name="Slide Number Placeholder 1">
            <a:extLst>
              <a:ext uri="{FF2B5EF4-FFF2-40B4-BE49-F238E27FC236}">
                <a16:creationId xmlns:a16="http://schemas.microsoft.com/office/drawing/2014/main" id="{97EED561-730A-F522-E662-E2CC05E4C0DA}"/>
              </a:ext>
            </a:extLst>
          </p:cNvPr>
          <p:cNvSpPr>
            <a:spLocks noGrp="1"/>
          </p:cNvSpPr>
          <p:nvPr>
            <p:ph type="sldNum" sz="quarter" idx="4294967295"/>
          </p:nvPr>
        </p:nvSpPr>
        <p:spPr>
          <a:xfrm>
            <a:off x="11353800" y="6418810"/>
            <a:ext cx="622300" cy="182563"/>
          </a:xfrm>
        </p:spPr>
        <p:txBody>
          <a:bodyPr/>
          <a:lstStyle/>
          <a:p>
            <a:fld id="{BECF63ED-5365-0347-943C-46237B9951C9}" type="slidenum">
              <a:rPr lang="en-US" smtClean="0"/>
              <a:t>1</a:t>
            </a:fld>
            <a:endParaRPr lang="en-US" dirty="0"/>
          </a:p>
        </p:txBody>
      </p:sp>
      <p:sp>
        <p:nvSpPr>
          <p:cNvPr id="8" name="TextBox 7">
            <a:extLst>
              <a:ext uri="{FF2B5EF4-FFF2-40B4-BE49-F238E27FC236}">
                <a16:creationId xmlns:a16="http://schemas.microsoft.com/office/drawing/2014/main" id="{4A2EB1F6-58DA-B6B8-FCC0-29D67DBAFB9E}"/>
              </a:ext>
            </a:extLst>
          </p:cNvPr>
          <p:cNvSpPr txBox="1"/>
          <p:nvPr/>
        </p:nvSpPr>
        <p:spPr>
          <a:xfrm>
            <a:off x="6248400" y="4908014"/>
            <a:ext cx="5109091" cy="646331"/>
          </a:xfrm>
          <a:prstGeom prst="rect">
            <a:avLst/>
          </a:prstGeom>
          <a:noFill/>
        </p:spPr>
        <p:txBody>
          <a:bodyPr wrap="none" rtlCol="0">
            <a:spAutoFit/>
          </a:bodyPr>
          <a:lstStyle/>
          <a:p>
            <a:r>
              <a:rPr lang="en-US" sz="3600" b="1" dirty="0">
                <a:solidFill>
                  <a:schemeClr val="accent4">
                    <a:lumMod val="50000"/>
                  </a:schemeClr>
                </a:solidFill>
              </a:rPr>
              <a:t>What data and when…</a:t>
            </a:r>
          </a:p>
        </p:txBody>
      </p:sp>
    </p:spTree>
    <p:extLst>
      <p:ext uri="{BB962C8B-B14F-4D97-AF65-F5344CB8AC3E}">
        <p14:creationId xmlns:p14="http://schemas.microsoft.com/office/powerpoint/2010/main" val="66405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89240-B4EA-AC69-6B0A-42EF0D50D249}"/>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B787E9AF-54C2-1F84-0FE5-44D15EF487DA}"/>
              </a:ext>
            </a:extLst>
          </p:cNvPr>
          <p:cNvPicPr>
            <a:picLocks noChangeAspect="1"/>
          </p:cNvPicPr>
          <p:nvPr/>
        </p:nvPicPr>
        <p:blipFill>
          <a:blip r:embed="rId3"/>
          <a:stretch>
            <a:fillRect/>
          </a:stretch>
        </p:blipFill>
        <p:spPr>
          <a:xfrm>
            <a:off x="554678" y="432533"/>
            <a:ext cx="8019933" cy="5802942"/>
          </a:xfrm>
          <a:prstGeom prst="rect">
            <a:avLst/>
          </a:prstGeom>
        </p:spPr>
      </p:pic>
      <p:pic>
        <p:nvPicPr>
          <p:cNvPr id="2" name="Picture 2">
            <a:extLst>
              <a:ext uri="{FF2B5EF4-FFF2-40B4-BE49-F238E27FC236}">
                <a16:creationId xmlns:a16="http://schemas.microsoft.com/office/drawing/2014/main" id="{C046EB45-985A-2A45-407B-21D93FA0BB4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17806" y="252253"/>
            <a:ext cx="2962958" cy="244147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Graphic 6" descr="Quadcopter with solid fill">
            <a:extLst>
              <a:ext uri="{FF2B5EF4-FFF2-40B4-BE49-F238E27FC236}">
                <a16:creationId xmlns:a16="http://schemas.microsoft.com/office/drawing/2014/main" id="{4323473E-3622-B018-09A1-F16AD2498AA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791714" y="2519293"/>
            <a:ext cx="1014563" cy="1014563"/>
          </a:xfrm>
          <a:prstGeom prst="rect">
            <a:avLst/>
          </a:prstGeom>
        </p:spPr>
      </p:pic>
      <p:pic>
        <p:nvPicPr>
          <p:cNvPr id="8" name="Graphic 7" descr="Quadcopter with solid fill">
            <a:extLst>
              <a:ext uri="{FF2B5EF4-FFF2-40B4-BE49-F238E27FC236}">
                <a16:creationId xmlns:a16="http://schemas.microsoft.com/office/drawing/2014/main" id="{7D1397E0-7E55-0248-6C64-8C6A7EAEBC6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455873" y="3124200"/>
            <a:ext cx="1014563" cy="1014563"/>
          </a:xfrm>
          <a:prstGeom prst="rect">
            <a:avLst/>
          </a:prstGeom>
        </p:spPr>
      </p:pic>
      <p:pic>
        <p:nvPicPr>
          <p:cNvPr id="9" name="Graphic 8" descr="Quadcopter with solid fill">
            <a:extLst>
              <a:ext uri="{FF2B5EF4-FFF2-40B4-BE49-F238E27FC236}">
                <a16:creationId xmlns:a16="http://schemas.microsoft.com/office/drawing/2014/main" id="{082B0002-7A2A-4CFC-FDD9-655401872D9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162439" y="2556363"/>
            <a:ext cx="1014563" cy="1014563"/>
          </a:xfrm>
          <a:prstGeom prst="rect">
            <a:avLst/>
          </a:prstGeom>
        </p:spPr>
      </p:pic>
      <p:pic>
        <p:nvPicPr>
          <p:cNvPr id="3074" name="Picture 2">
            <a:extLst>
              <a:ext uri="{FF2B5EF4-FFF2-40B4-BE49-F238E27FC236}">
                <a16:creationId xmlns:a16="http://schemas.microsoft.com/office/drawing/2014/main" id="{A8EC3C85-D083-C9AC-B9F9-A790F3E4FDA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214" t="18509" r="21978"/>
          <a:stretch>
            <a:fillRect/>
          </a:stretch>
        </p:blipFill>
        <p:spPr bwMode="auto">
          <a:xfrm>
            <a:off x="8778373" y="4569233"/>
            <a:ext cx="1447800" cy="1666242"/>
          </a:xfrm>
          <a:prstGeom prst="rect">
            <a:avLst/>
          </a:prstGeom>
          <a:noFill/>
          <a:effectLst>
            <a:softEdge rad="128166"/>
          </a:effectLst>
          <a:extLst>
            <a:ext uri="{909E8E84-426E-40DD-AFC4-6F175D3DCCD1}">
              <a14:hiddenFill xmlns:a14="http://schemas.microsoft.com/office/drawing/2010/main">
                <a:solidFill>
                  <a:srgbClr val="FFFFFF"/>
                </a:solidFill>
              </a14:hiddenFill>
            </a:ext>
          </a:extLst>
        </p:spPr>
      </p:pic>
      <p:pic>
        <p:nvPicPr>
          <p:cNvPr id="12" name="Graphic 11" descr="Question Mark with solid fill">
            <a:extLst>
              <a:ext uri="{FF2B5EF4-FFF2-40B4-BE49-F238E27FC236}">
                <a16:creationId xmlns:a16="http://schemas.microsoft.com/office/drawing/2014/main" id="{BC9AE62D-52DC-84BF-3605-72E53A84283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490314" y="4945154"/>
            <a:ext cx="914400" cy="914400"/>
          </a:xfrm>
          <a:prstGeom prst="rect">
            <a:avLst/>
          </a:prstGeom>
        </p:spPr>
      </p:pic>
    </p:spTree>
    <p:extLst>
      <p:ext uri="{BB962C8B-B14F-4D97-AF65-F5344CB8AC3E}">
        <p14:creationId xmlns:p14="http://schemas.microsoft.com/office/powerpoint/2010/main" val="36051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dissolv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ED1067-1471-780F-C3EA-78AC6CBDA32E}"/>
              </a:ext>
            </a:extLst>
          </p:cNvPr>
          <p:cNvSpPr>
            <a:spLocks noGrp="1"/>
          </p:cNvSpPr>
          <p:nvPr>
            <p:ph type="sldNum" sz="quarter" idx="12"/>
          </p:nvPr>
        </p:nvSpPr>
        <p:spPr/>
        <p:txBody>
          <a:bodyPr/>
          <a:lstStyle/>
          <a:p>
            <a:fld id="{BECF63ED-5365-0347-943C-46237B9951C9}" type="slidenum">
              <a:rPr lang="en-US" smtClean="0"/>
              <a:pPr/>
              <a:t>11</a:t>
            </a:fld>
            <a:endParaRPr lang="en-US" dirty="0"/>
          </a:p>
        </p:txBody>
      </p:sp>
      <p:sp>
        <p:nvSpPr>
          <p:cNvPr id="3" name="Title 2">
            <a:extLst>
              <a:ext uri="{FF2B5EF4-FFF2-40B4-BE49-F238E27FC236}">
                <a16:creationId xmlns:a16="http://schemas.microsoft.com/office/drawing/2014/main" id="{286256F3-1850-6A35-44DA-7E396FEB74A9}"/>
              </a:ext>
            </a:extLst>
          </p:cNvPr>
          <p:cNvSpPr>
            <a:spLocks noGrp="1"/>
          </p:cNvSpPr>
          <p:nvPr>
            <p:ph type="title"/>
          </p:nvPr>
        </p:nvSpPr>
        <p:spPr/>
        <p:txBody>
          <a:bodyPr/>
          <a:lstStyle/>
          <a:p>
            <a:r>
              <a:rPr lang="en-US" dirty="0">
                <a:solidFill>
                  <a:srgbClr val="141617"/>
                </a:solidFill>
                <a:latin typeface="Futura-std-light" panose="020B0602020204020303" pitchFamily="34" charset="-79"/>
                <a:cs typeface="Futura-std-light" panose="020B0602020204020303" pitchFamily="34" charset="-79"/>
              </a:rPr>
              <a:t>“</a:t>
            </a:r>
            <a:r>
              <a:rPr lang="en-US" i="1" dirty="0">
                <a:solidFill>
                  <a:srgbClr val="141617"/>
                </a:solidFill>
                <a:latin typeface="Futura-std-light" panose="020B0602020204020303" pitchFamily="34" charset="-79"/>
                <a:cs typeface="Futura-std-light" panose="020B0602020204020303" pitchFamily="34" charset="-79"/>
              </a:rPr>
              <a:t>Success does not go to the country that develops a new technology first, but rather, to the one that better integrates it and more swiftly adapts its way of fighting</a:t>
            </a:r>
            <a:r>
              <a:rPr lang="en-US" dirty="0">
                <a:solidFill>
                  <a:srgbClr val="141617"/>
                </a:solidFill>
                <a:latin typeface="Futura-std-light" panose="020B0602020204020303" pitchFamily="34" charset="-79"/>
                <a:cs typeface="Futura-std-light" panose="020B0602020204020303" pitchFamily="34" charset="-79"/>
              </a:rPr>
              <a:t>”</a:t>
            </a:r>
            <a:br>
              <a:rPr lang="en-US" dirty="0">
                <a:solidFill>
                  <a:srgbClr val="141617"/>
                </a:solidFill>
                <a:latin typeface="Futura-std-light" panose="020B0602020204020303" pitchFamily="34" charset="-79"/>
                <a:cs typeface="Futura-std-light" panose="020B0602020204020303" pitchFamily="34" charset="-79"/>
              </a:rPr>
            </a:br>
            <a:r>
              <a:rPr lang="en-US" b="0" dirty="0">
                <a:solidFill>
                  <a:srgbClr val="141617"/>
                </a:solidFill>
                <a:latin typeface="Futura-std-light" panose="020B0602020204020303" pitchFamily="34" charset="-79"/>
                <a:cs typeface="Futura-std-light" panose="020B0602020204020303" pitchFamily="34" charset="-79"/>
              </a:rPr>
              <a:t>– James Mattis (Mattis, 2018)</a:t>
            </a:r>
            <a:br>
              <a:rPr lang="en-US" dirty="0"/>
            </a:br>
            <a:endParaRPr lang="en-US" dirty="0"/>
          </a:p>
        </p:txBody>
      </p:sp>
    </p:spTree>
    <p:extLst>
      <p:ext uri="{BB962C8B-B14F-4D97-AF65-F5344CB8AC3E}">
        <p14:creationId xmlns:p14="http://schemas.microsoft.com/office/powerpoint/2010/main" val="16935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4973-40DB-4837-A903-602A20755938}"/>
              </a:ext>
            </a:extLst>
          </p:cNvPr>
          <p:cNvSpPr>
            <a:spLocks noGrp="1"/>
          </p:cNvSpPr>
          <p:nvPr>
            <p:ph type="title"/>
          </p:nvPr>
        </p:nvSpPr>
        <p:spPr>
          <a:xfrm>
            <a:off x="329278" y="355241"/>
            <a:ext cx="10515600" cy="618563"/>
          </a:xfrm>
        </p:spPr>
        <p:txBody>
          <a:bodyPr/>
          <a:lstStyle/>
          <a:p>
            <a:r>
              <a:rPr lang="en-US" dirty="0"/>
              <a:t>Informing “Capability” - DOTmLPF-P</a:t>
            </a:r>
          </a:p>
        </p:txBody>
      </p:sp>
      <p:sp>
        <p:nvSpPr>
          <p:cNvPr id="7" name="Rectangle 6">
            <a:extLst>
              <a:ext uri="{FF2B5EF4-FFF2-40B4-BE49-F238E27FC236}">
                <a16:creationId xmlns:a16="http://schemas.microsoft.com/office/drawing/2014/main" id="{D55072C9-8AF2-4244-A164-73436EE40CF4}"/>
              </a:ext>
            </a:extLst>
          </p:cNvPr>
          <p:cNvSpPr/>
          <p:nvPr/>
        </p:nvSpPr>
        <p:spPr>
          <a:xfrm>
            <a:off x="8679142" y="626135"/>
            <a:ext cx="396843" cy="550920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chemeClr val="accent4"/>
                </a:solidFill>
              </a:rPr>
              <a:t>DOTmLPF</a:t>
            </a:r>
            <a:endParaRPr lang="en-US" sz="4400" b="1" dirty="0">
              <a:ln/>
              <a:solidFill>
                <a:schemeClr val="accent4"/>
              </a:solidFill>
            </a:endParaRPr>
          </a:p>
          <a:p>
            <a:pPr algn="ctr"/>
            <a:r>
              <a:rPr lang="en-US" sz="4400" b="1" dirty="0">
                <a:ln/>
                <a:solidFill>
                  <a:schemeClr val="accent4"/>
                </a:solidFill>
              </a:rPr>
              <a:t>P</a:t>
            </a:r>
          </a:p>
        </p:txBody>
      </p:sp>
      <p:sp>
        <p:nvSpPr>
          <p:cNvPr id="10" name="Oval 9">
            <a:extLst>
              <a:ext uri="{FF2B5EF4-FFF2-40B4-BE49-F238E27FC236}">
                <a16:creationId xmlns:a16="http://schemas.microsoft.com/office/drawing/2014/main" id="{9875EC73-E480-4D88-A395-B192335F9F99}"/>
              </a:ext>
            </a:extLst>
          </p:cNvPr>
          <p:cNvSpPr/>
          <p:nvPr/>
        </p:nvSpPr>
        <p:spPr>
          <a:xfrm>
            <a:off x="8458200" y="2800214"/>
            <a:ext cx="838725" cy="56367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357BEC-D828-4677-A3E6-45A9C658B0A6}"/>
              </a:ext>
            </a:extLst>
          </p:cNvPr>
          <p:cNvSpPr txBox="1"/>
          <p:nvPr/>
        </p:nvSpPr>
        <p:spPr>
          <a:xfrm>
            <a:off x="9380494" y="766079"/>
            <a:ext cx="152477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Doctrine</a:t>
            </a:r>
          </a:p>
        </p:txBody>
      </p:sp>
      <p:sp>
        <p:nvSpPr>
          <p:cNvPr id="14" name="TextBox 13">
            <a:extLst>
              <a:ext uri="{FF2B5EF4-FFF2-40B4-BE49-F238E27FC236}">
                <a16:creationId xmlns:a16="http://schemas.microsoft.com/office/drawing/2014/main" id="{F3C2A0FD-77CD-48E7-A3B0-DFCD1018C113}"/>
              </a:ext>
            </a:extLst>
          </p:cNvPr>
          <p:cNvSpPr txBox="1"/>
          <p:nvPr/>
        </p:nvSpPr>
        <p:spPr>
          <a:xfrm>
            <a:off x="9396107" y="1456468"/>
            <a:ext cx="222528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Organization</a:t>
            </a:r>
          </a:p>
        </p:txBody>
      </p:sp>
      <p:sp>
        <p:nvSpPr>
          <p:cNvPr id="15" name="TextBox 14">
            <a:extLst>
              <a:ext uri="{FF2B5EF4-FFF2-40B4-BE49-F238E27FC236}">
                <a16:creationId xmlns:a16="http://schemas.microsoft.com/office/drawing/2014/main" id="{FA26C489-09C1-4788-9B82-7DE8DC14E1A9}"/>
              </a:ext>
            </a:extLst>
          </p:cNvPr>
          <p:cNvSpPr txBox="1"/>
          <p:nvPr/>
        </p:nvSpPr>
        <p:spPr>
          <a:xfrm>
            <a:off x="9380495" y="2066539"/>
            <a:ext cx="147296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Training</a:t>
            </a:r>
          </a:p>
        </p:txBody>
      </p:sp>
      <p:sp>
        <p:nvSpPr>
          <p:cNvPr id="16" name="TextBox 15">
            <a:extLst>
              <a:ext uri="{FF2B5EF4-FFF2-40B4-BE49-F238E27FC236}">
                <a16:creationId xmlns:a16="http://schemas.microsoft.com/office/drawing/2014/main" id="{EE478CF8-F248-4392-A7EF-A2F0CB134059}"/>
              </a:ext>
            </a:extLst>
          </p:cNvPr>
          <p:cNvSpPr txBox="1"/>
          <p:nvPr/>
        </p:nvSpPr>
        <p:spPr>
          <a:xfrm>
            <a:off x="9396107" y="2800213"/>
            <a:ext cx="146546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Materiel</a:t>
            </a:r>
          </a:p>
        </p:txBody>
      </p:sp>
      <p:sp>
        <p:nvSpPr>
          <p:cNvPr id="17" name="TextBox 16">
            <a:extLst>
              <a:ext uri="{FF2B5EF4-FFF2-40B4-BE49-F238E27FC236}">
                <a16:creationId xmlns:a16="http://schemas.microsoft.com/office/drawing/2014/main" id="{8293173C-CE0A-49CA-A758-8FDD921F6CBE}"/>
              </a:ext>
            </a:extLst>
          </p:cNvPr>
          <p:cNvSpPr txBox="1"/>
          <p:nvPr/>
        </p:nvSpPr>
        <p:spPr>
          <a:xfrm>
            <a:off x="9380495" y="3482112"/>
            <a:ext cx="196720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Leadership</a:t>
            </a:r>
          </a:p>
        </p:txBody>
      </p:sp>
      <p:sp>
        <p:nvSpPr>
          <p:cNvPr id="18" name="TextBox 17">
            <a:extLst>
              <a:ext uri="{FF2B5EF4-FFF2-40B4-BE49-F238E27FC236}">
                <a16:creationId xmlns:a16="http://schemas.microsoft.com/office/drawing/2014/main" id="{067E0F32-E7DC-414F-9F6F-0C22DCABFC14}"/>
              </a:ext>
            </a:extLst>
          </p:cNvPr>
          <p:cNvSpPr txBox="1"/>
          <p:nvPr/>
        </p:nvSpPr>
        <p:spPr>
          <a:xfrm>
            <a:off x="9354589" y="4108748"/>
            <a:ext cx="180530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Personnel</a:t>
            </a:r>
          </a:p>
        </p:txBody>
      </p:sp>
      <p:sp>
        <p:nvSpPr>
          <p:cNvPr id="19" name="TextBox 18">
            <a:extLst>
              <a:ext uri="{FF2B5EF4-FFF2-40B4-BE49-F238E27FC236}">
                <a16:creationId xmlns:a16="http://schemas.microsoft.com/office/drawing/2014/main" id="{AD25206E-C923-4E47-9EE8-63CA52D5E4CD}"/>
              </a:ext>
            </a:extLst>
          </p:cNvPr>
          <p:cNvSpPr txBox="1"/>
          <p:nvPr/>
        </p:nvSpPr>
        <p:spPr>
          <a:xfrm>
            <a:off x="9366452" y="4756804"/>
            <a:ext cx="1584088" cy="1384995"/>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Facilities</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94F583D-8E9F-4B91-9336-663897D02D64}"/>
              </a:ext>
            </a:extLst>
          </p:cNvPr>
          <p:cNvSpPr txBox="1"/>
          <p:nvPr/>
        </p:nvSpPr>
        <p:spPr>
          <a:xfrm>
            <a:off x="9336797" y="5286305"/>
            <a:ext cx="114326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Policy</a:t>
            </a:r>
          </a:p>
        </p:txBody>
      </p:sp>
      <p:sp>
        <p:nvSpPr>
          <p:cNvPr id="31" name="Rounded Rectangle 30">
            <a:extLst>
              <a:ext uri="{FF2B5EF4-FFF2-40B4-BE49-F238E27FC236}">
                <a16:creationId xmlns:a16="http://schemas.microsoft.com/office/drawing/2014/main" id="{93031953-C15B-0641-9F44-BEAC21EECD3F}"/>
              </a:ext>
            </a:extLst>
          </p:cNvPr>
          <p:cNvSpPr/>
          <p:nvPr/>
        </p:nvSpPr>
        <p:spPr>
          <a:xfrm>
            <a:off x="837920" y="4319454"/>
            <a:ext cx="6324880" cy="2005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Opportunity Space </a:t>
            </a:r>
            <a:r>
              <a:rPr lang="en-US" sz="2400" dirty="0"/>
              <a:t>– How can experimentation and Demo design build bridges for successful combat capability and tech transitions</a:t>
            </a:r>
          </a:p>
        </p:txBody>
      </p:sp>
      <p:sp>
        <p:nvSpPr>
          <p:cNvPr id="3" name="TextBox 2">
            <a:extLst>
              <a:ext uri="{FF2B5EF4-FFF2-40B4-BE49-F238E27FC236}">
                <a16:creationId xmlns:a16="http://schemas.microsoft.com/office/drawing/2014/main" id="{1D9FB5EE-7D56-98F6-B32D-00EC8C6ED75A}"/>
              </a:ext>
            </a:extLst>
          </p:cNvPr>
          <p:cNvSpPr txBox="1"/>
          <p:nvPr/>
        </p:nvSpPr>
        <p:spPr>
          <a:xfrm>
            <a:off x="141102" y="1234434"/>
            <a:ext cx="6832293" cy="2923877"/>
          </a:xfrm>
          <a:prstGeom prst="rect">
            <a:avLst/>
          </a:prstGeom>
          <a:noFill/>
        </p:spPr>
        <p:txBody>
          <a:bodyPr wrap="square" rtlCol="0">
            <a:spAutoFit/>
          </a:bodyPr>
          <a:lstStyle/>
          <a:p>
            <a:r>
              <a:rPr lang="en-US" sz="2400" i="1" dirty="0">
                <a:effectLst/>
                <a:latin typeface="Times"/>
              </a:rPr>
              <a:t>“</a:t>
            </a:r>
            <a:r>
              <a:rPr lang="en-US" sz="2800" b="1" i="1" dirty="0">
                <a:solidFill>
                  <a:schemeClr val="accent4">
                    <a:lumMod val="50000"/>
                  </a:schemeClr>
                </a:solidFill>
                <a:effectLst/>
                <a:latin typeface="Times"/>
              </a:rPr>
              <a:t>In each case </a:t>
            </a:r>
            <a:r>
              <a:rPr lang="en-US" sz="2400" i="1" dirty="0">
                <a:effectLst/>
                <a:latin typeface="Times"/>
              </a:rPr>
              <a:t>[of 17 cases assessed when new tech was successfully assessed], the </a:t>
            </a:r>
            <a:r>
              <a:rPr lang="en-US" sz="2800" b="1" i="1" dirty="0">
                <a:solidFill>
                  <a:schemeClr val="accent4">
                    <a:lumMod val="50000"/>
                  </a:schemeClr>
                </a:solidFill>
                <a:effectLst/>
                <a:latin typeface="Times"/>
              </a:rPr>
              <a:t>path from prototype to military capability involved complementary changes to</a:t>
            </a:r>
            <a:r>
              <a:rPr lang="en-US" sz="2800" b="1" dirty="0">
                <a:solidFill>
                  <a:schemeClr val="accent4">
                    <a:lumMod val="50000"/>
                  </a:schemeClr>
                </a:solidFill>
                <a:latin typeface="Times"/>
              </a:rPr>
              <a:t> </a:t>
            </a:r>
            <a:r>
              <a:rPr lang="en-US" sz="2800" b="1" i="1" dirty="0">
                <a:solidFill>
                  <a:schemeClr val="accent4">
                    <a:lumMod val="50000"/>
                  </a:schemeClr>
                </a:solidFill>
                <a:effectLst/>
                <a:latin typeface="Times"/>
              </a:rPr>
              <a:t>DOTmLPF-P</a:t>
            </a:r>
            <a:r>
              <a:rPr lang="en-US" sz="2400" b="1" i="1" dirty="0">
                <a:solidFill>
                  <a:schemeClr val="accent4">
                    <a:lumMod val="50000"/>
                  </a:schemeClr>
                </a:solidFill>
                <a:effectLst/>
                <a:latin typeface="Times"/>
              </a:rPr>
              <a:t>. </a:t>
            </a:r>
            <a:r>
              <a:rPr lang="en-US" sz="2400" i="1" dirty="0">
                <a:effectLst/>
                <a:latin typeface="Times"/>
              </a:rPr>
              <a:t>This is not a success factor so much as a universal requirement” – Best Practices for DoD experimentation and Prototyping</a:t>
            </a:r>
            <a:endParaRPr lang="en-US" sz="2400" dirty="0"/>
          </a:p>
        </p:txBody>
      </p:sp>
      <p:sp>
        <p:nvSpPr>
          <p:cNvPr id="5" name="Footer Placeholder 4">
            <a:extLst>
              <a:ext uri="{FF2B5EF4-FFF2-40B4-BE49-F238E27FC236}">
                <a16:creationId xmlns:a16="http://schemas.microsoft.com/office/drawing/2014/main" id="{5BD8C692-1AB7-C649-2B49-9AECC368151B}"/>
              </a:ext>
            </a:extLst>
          </p:cNvPr>
          <p:cNvSpPr txBox="1">
            <a:spLocks/>
          </p:cNvSpPr>
          <p:nvPr/>
        </p:nvSpPr>
        <p:spPr>
          <a:xfrm>
            <a:off x="1687368" y="6400800"/>
            <a:ext cx="8817264"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t>© 2026 THE MITRE CORPORATION. ALL RIGHTS RESERVED. </a:t>
            </a:r>
          </a:p>
        </p:txBody>
      </p:sp>
    </p:spTree>
    <p:extLst>
      <p:ext uri="{BB962C8B-B14F-4D97-AF65-F5344CB8AC3E}">
        <p14:creationId xmlns:p14="http://schemas.microsoft.com/office/powerpoint/2010/main" val="370355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ppt_x"/>
                                          </p:val>
                                        </p:tav>
                                        <p:tav tm="100000">
                                          <p:val>
                                            <p:strVal val="#ppt_x"/>
                                          </p:val>
                                        </p:tav>
                                      </p:tavLst>
                                    </p:anim>
                                    <p:anim calcmode="lin" valueType="num">
                                      <p:cBhvr additive="base">
                                        <p:cTn id="2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ppt_x"/>
                                          </p:val>
                                        </p:tav>
                                        <p:tav tm="100000">
                                          <p:val>
                                            <p:strVal val="#ppt_x"/>
                                          </p:val>
                                        </p:tav>
                                      </p:tavLst>
                                    </p:anim>
                                    <p:anim calcmode="lin" valueType="num">
                                      <p:cBhvr additive="base">
                                        <p:cTn id="3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ppt_x"/>
                                          </p:val>
                                        </p:tav>
                                        <p:tav tm="100000">
                                          <p:val>
                                            <p:strVal val="#ppt_x"/>
                                          </p:val>
                                        </p:tav>
                                      </p:tavLst>
                                    </p:anim>
                                    <p:anim calcmode="lin" valueType="num">
                                      <p:cBhvr additive="base">
                                        <p:cTn id="4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000" fill="hold"/>
                                        <p:tgtEl>
                                          <p:spTgt spid="20"/>
                                        </p:tgtEl>
                                        <p:attrNameLst>
                                          <p:attrName>ppt_x</p:attrName>
                                        </p:attrNameLst>
                                      </p:cBhvr>
                                      <p:tavLst>
                                        <p:tav tm="0">
                                          <p:val>
                                            <p:strVal val="#ppt_x"/>
                                          </p:val>
                                        </p:tav>
                                        <p:tav tm="100000">
                                          <p:val>
                                            <p:strVal val="#ppt_x"/>
                                          </p:val>
                                        </p:tav>
                                      </p:tavLst>
                                    </p:anim>
                                    <p:anim calcmode="lin" valueType="num">
                                      <p:cBhvr additive="base">
                                        <p:cTn id="50"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0D7861-95DB-1C2B-DD2A-F86613C05D6B}"/>
              </a:ext>
            </a:extLst>
          </p:cNvPr>
          <p:cNvSpPr>
            <a:spLocks noGrp="1"/>
          </p:cNvSpPr>
          <p:nvPr>
            <p:ph type="sldNum" sz="quarter" idx="10"/>
          </p:nvPr>
        </p:nvSpPr>
        <p:spPr/>
        <p:txBody>
          <a:bodyPr/>
          <a:lstStyle/>
          <a:p>
            <a:fld id="{BECF63ED-5365-0347-943C-46237B9951C9}" type="slidenum">
              <a:rPr lang="en-US" smtClean="0"/>
              <a:pPr/>
              <a:t>13</a:t>
            </a:fld>
            <a:endParaRPr lang="en-US" dirty="0"/>
          </a:p>
        </p:txBody>
      </p:sp>
      <p:sp>
        <p:nvSpPr>
          <p:cNvPr id="4" name="TextBox 3">
            <a:extLst>
              <a:ext uri="{FF2B5EF4-FFF2-40B4-BE49-F238E27FC236}">
                <a16:creationId xmlns:a16="http://schemas.microsoft.com/office/drawing/2014/main" id="{40774766-83B2-7D7E-C7EB-D3732302148A}"/>
              </a:ext>
            </a:extLst>
          </p:cNvPr>
          <p:cNvSpPr txBox="1"/>
          <p:nvPr/>
        </p:nvSpPr>
        <p:spPr>
          <a:xfrm>
            <a:off x="418974" y="1595164"/>
            <a:ext cx="11049000" cy="3667671"/>
          </a:xfrm>
          <a:prstGeom prst="rect">
            <a:avLst/>
          </a:prstGeom>
          <a:noFill/>
        </p:spPr>
        <p:txBody>
          <a:bodyPr wrap="square">
            <a:spAutoFit/>
          </a:bodyPr>
          <a:lstStyle/>
          <a:p>
            <a:pPr lvl="1" algn="ctr">
              <a:spcBef>
                <a:spcPts val="1000"/>
              </a:spcBef>
            </a:pPr>
            <a:r>
              <a:rPr lang="en-US" sz="3200" dirty="0">
                <a:solidFill>
                  <a:srgbClr val="141617"/>
                </a:solidFill>
                <a:latin typeface="Futura-std-light" panose="020B0602020204020303" pitchFamily="34" charset="-79"/>
                <a:ea typeface="+mj-ea"/>
                <a:cs typeface="Futura-std-light" panose="020B0602020204020303" pitchFamily="34" charset="-79"/>
              </a:rPr>
              <a:t>“While technology plays an important role in modern conflict, advances in technology do not generally make up for shortfalls in tactics and training, either. Accordingly, the DoD’s acquisition strategies should place a premium on interactions with operators throughout the entire development lifecycle”</a:t>
            </a:r>
          </a:p>
          <a:p>
            <a:pPr lvl="1" algn="ctr">
              <a:spcBef>
                <a:spcPts val="1000"/>
              </a:spcBef>
            </a:pPr>
            <a:r>
              <a:rPr lang="en-US" sz="3200" dirty="0">
                <a:solidFill>
                  <a:srgbClr val="141617"/>
                </a:solidFill>
                <a:latin typeface="Futura-std-light" panose="020B0602020204020303" pitchFamily="34" charset="-79"/>
                <a:ea typeface="+mj-ea"/>
                <a:cs typeface="Futura-std-light" panose="020B0602020204020303" pitchFamily="34" charset="-79"/>
              </a:rPr>
              <a:t>- Collins and Senechal, 2023</a:t>
            </a:r>
          </a:p>
        </p:txBody>
      </p:sp>
    </p:spTree>
    <p:extLst>
      <p:ext uri="{BB962C8B-B14F-4D97-AF65-F5344CB8AC3E}">
        <p14:creationId xmlns:p14="http://schemas.microsoft.com/office/powerpoint/2010/main" val="4287617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4E0BB-2CC0-C596-7188-6F75575A3EB0}"/>
              </a:ext>
            </a:extLst>
          </p:cNvPr>
          <p:cNvSpPr>
            <a:spLocks noGrp="1"/>
          </p:cNvSpPr>
          <p:nvPr>
            <p:ph type="sldNum" sz="quarter" idx="12"/>
          </p:nvPr>
        </p:nvSpPr>
        <p:spPr/>
        <p:txBody>
          <a:bodyPr/>
          <a:lstStyle/>
          <a:p>
            <a:fld id="{BECF63ED-5365-0347-943C-46237B9951C9}" type="slidenum">
              <a:rPr lang="en-US" smtClean="0"/>
              <a:t>14</a:t>
            </a:fld>
            <a:endParaRPr lang="en-US" dirty="0"/>
          </a:p>
        </p:txBody>
      </p:sp>
      <p:sp>
        <p:nvSpPr>
          <p:cNvPr id="3" name="Title 2">
            <a:extLst>
              <a:ext uri="{FF2B5EF4-FFF2-40B4-BE49-F238E27FC236}">
                <a16:creationId xmlns:a16="http://schemas.microsoft.com/office/drawing/2014/main" id="{6A1C6584-A3B0-83AF-3AEE-09C57E30A161}"/>
              </a:ext>
            </a:extLst>
          </p:cNvPr>
          <p:cNvSpPr>
            <a:spLocks noGrp="1"/>
          </p:cNvSpPr>
          <p:nvPr>
            <p:ph type="title"/>
          </p:nvPr>
        </p:nvSpPr>
        <p:spPr>
          <a:xfrm>
            <a:off x="426720" y="230743"/>
            <a:ext cx="11338560" cy="548640"/>
          </a:xfrm>
        </p:spPr>
        <p:txBody>
          <a:bodyPr/>
          <a:lstStyle/>
          <a:p>
            <a:r>
              <a:rPr lang="en-US" dirty="0"/>
              <a:t>Continuously Building DOTmLPF-P Understanding</a:t>
            </a:r>
          </a:p>
        </p:txBody>
      </p:sp>
      <p:sp>
        <p:nvSpPr>
          <p:cNvPr id="56" name="TextBox 55">
            <a:extLst>
              <a:ext uri="{FF2B5EF4-FFF2-40B4-BE49-F238E27FC236}">
                <a16:creationId xmlns:a16="http://schemas.microsoft.com/office/drawing/2014/main" id="{431B8515-4568-A449-35F8-D98AE9F4DEA0}"/>
              </a:ext>
            </a:extLst>
          </p:cNvPr>
          <p:cNvSpPr txBox="1"/>
          <p:nvPr/>
        </p:nvSpPr>
        <p:spPr>
          <a:xfrm>
            <a:off x="7237152" y="2137989"/>
            <a:ext cx="3529923" cy="742877"/>
          </a:xfrm>
          <a:prstGeom prst="rect">
            <a:avLst/>
          </a:prstGeom>
          <a:solidFill>
            <a:srgbClr val="E97132">
              <a:lumMod val="20000"/>
              <a:lumOff val="80000"/>
              <a:alpha val="25000"/>
            </a:srgbClr>
          </a:solidFill>
          <a:ln>
            <a:solidFill>
              <a:srgbClr val="FFC000"/>
            </a:solidFill>
          </a:ln>
        </p:spPr>
        <p:txBody>
          <a:bodyPr wrap="square" rtlCol="0" anchor="ctr">
            <a:noAutofit/>
          </a:bodyPr>
          <a:lstStyle/>
          <a:p>
            <a:pPr marL="0" marR="0" lvl="0" indent="0" algn="ctr" defTabSz="914400" eaLnBrk="1" fontAlgn="auto" latinLnBrk="0" hangingPunct="1">
              <a:lnSpc>
                <a:spcPts val="19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ED7D31"/>
                </a:solidFill>
                <a:effectLst/>
                <a:uLnTx/>
                <a:uFillTx/>
                <a:latin typeface="Trade Gothic LT Pro" panose="020B0503040303020004" pitchFamily="34" charset="77"/>
              </a:rPr>
              <a:t>System and</a:t>
            </a:r>
            <a:br>
              <a:rPr kumimoji="0" lang="en-US" sz="1600" b="0" i="0" u="none" strike="noStrike" kern="0" cap="none" spc="0" normalizeH="0" baseline="0" noProof="0" dirty="0">
                <a:ln>
                  <a:noFill/>
                </a:ln>
                <a:solidFill>
                  <a:srgbClr val="ED7D31"/>
                </a:solidFill>
                <a:effectLst/>
                <a:uLnTx/>
                <a:uFillTx/>
                <a:latin typeface="Trade Gothic LT Pro" panose="020B0503040303020004" pitchFamily="34" charset="77"/>
              </a:rPr>
            </a:br>
            <a:r>
              <a:rPr kumimoji="0" lang="en-US" sz="1600" b="0" i="0" u="none" strike="noStrike" kern="0" cap="none" spc="0" normalizeH="0" baseline="0" noProof="0" dirty="0">
                <a:ln>
                  <a:noFill/>
                </a:ln>
                <a:solidFill>
                  <a:srgbClr val="ED7D31"/>
                </a:solidFill>
                <a:effectLst/>
                <a:uLnTx/>
                <a:uFillTx/>
                <a:latin typeface="Trade Gothic LT Pro" panose="020B0503040303020004" pitchFamily="34" charset="77"/>
              </a:rPr>
              <a:t>Operational Integration</a:t>
            </a:r>
          </a:p>
        </p:txBody>
      </p:sp>
      <p:sp>
        <p:nvSpPr>
          <p:cNvPr id="58" name="TextBox 57">
            <a:extLst>
              <a:ext uri="{FF2B5EF4-FFF2-40B4-BE49-F238E27FC236}">
                <a16:creationId xmlns:a16="http://schemas.microsoft.com/office/drawing/2014/main" id="{BDDB6816-1F94-4311-D361-F7D6FCEA4366}"/>
              </a:ext>
            </a:extLst>
          </p:cNvPr>
          <p:cNvSpPr txBox="1"/>
          <p:nvPr/>
        </p:nvSpPr>
        <p:spPr>
          <a:xfrm>
            <a:off x="1307321" y="2137989"/>
            <a:ext cx="1877566" cy="742864"/>
          </a:xfrm>
          <a:prstGeom prst="rect">
            <a:avLst/>
          </a:prstGeom>
          <a:solidFill>
            <a:sysClr val="window" lastClr="FFFFFF">
              <a:lumMod val="85000"/>
              <a:alpha val="25000"/>
            </a:sysClr>
          </a:solidFill>
          <a:ln>
            <a:solidFill>
              <a:srgbClr val="4EA72E">
                <a:lumMod val="75000"/>
              </a:srgbClr>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EA72E">
                    <a:lumMod val="75000"/>
                  </a:srgbClr>
                </a:solidFill>
                <a:effectLst/>
                <a:uLnTx/>
                <a:uFillTx/>
                <a:latin typeface="Trade Gothic LT Pro" panose="020B0503040303020004" pitchFamily="34" charset="77"/>
              </a:rPr>
              <a:t>Align with Operation</a:t>
            </a:r>
            <a:br>
              <a:rPr kumimoji="0" lang="en-US" sz="1600" b="0" i="0" u="none" strike="noStrike" kern="0" cap="none" spc="0" normalizeH="0" baseline="0" noProof="0" dirty="0">
                <a:ln>
                  <a:noFill/>
                </a:ln>
                <a:solidFill>
                  <a:srgbClr val="4EA72E">
                    <a:lumMod val="75000"/>
                  </a:srgbClr>
                </a:solidFill>
                <a:effectLst/>
                <a:uLnTx/>
                <a:uFillTx/>
                <a:latin typeface="Trade Gothic LT Pro" panose="020B0503040303020004" pitchFamily="34" charset="77"/>
              </a:rPr>
            </a:br>
            <a:r>
              <a:rPr kumimoji="0" lang="en-US" sz="1600" b="0" i="0" u="none" strike="noStrike" kern="0" cap="none" spc="0" normalizeH="0" baseline="0" noProof="0" dirty="0">
                <a:ln>
                  <a:noFill/>
                </a:ln>
                <a:solidFill>
                  <a:srgbClr val="4EA72E">
                    <a:lumMod val="75000"/>
                  </a:srgbClr>
                </a:solidFill>
                <a:effectLst/>
                <a:uLnTx/>
                <a:uFillTx/>
                <a:latin typeface="Trade Gothic LT Pro" panose="020B0503040303020004" pitchFamily="34" charset="77"/>
              </a:rPr>
              <a:t>Problem</a:t>
            </a:r>
          </a:p>
        </p:txBody>
      </p:sp>
      <p:sp>
        <p:nvSpPr>
          <p:cNvPr id="59" name="TextBox 58">
            <a:extLst>
              <a:ext uri="{FF2B5EF4-FFF2-40B4-BE49-F238E27FC236}">
                <a16:creationId xmlns:a16="http://schemas.microsoft.com/office/drawing/2014/main" id="{756EB508-F895-5E9C-9289-FD2196304D30}"/>
              </a:ext>
            </a:extLst>
          </p:cNvPr>
          <p:cNvSpPr txBox="1"/>
          <p:nvPr/>
        </p:nvSpPr>
        <p:spPr>
          <a:xfrm>
            <a:off x="3264068" y="2137989"/>
            <a:ext cx="3900421" cy="742869"/>
          </a:xfrm>
          <a:prstGeom prst="rect">
            <a:avLst/>
          </a:prstGeom>
          <a:solidFill>
            <a:srgbClr val="E97132">
              <a:lumMod val="20000"/>
              <a:lumOff val="80000"/>
              <a:alpha val="25000"/>
            </a:srgbClr>
          </a:solidFill>
          <a:ln>
            <a:solidFill>
              <a:srgbClr val="FFC000"/>
            </a:solidFill>
          </a:ln>
        </p:spPr>
        <p:txBody>
          <a:bodyPr wrap="square" rtlCol="0" anchor="ctr">
            <a:noAutofit/>
          </a:bodyPr>
          <a:lstStyle/>
          <a:p>
            <a:pPr marL="0" marR="0" lvl="0" indent="0" algn="ctr" defTabSz="914400" eaLnBrk="1" fontAlgn="auto" latinLnBrk="0" hangingPunct="1">
              <a:lnSpc>
                <a:spcPts val="252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ED7D31"/>
                </a:solidFill>
                <a:effectLst/>
                <a:uLnTx/>
                <a:uFillTx/>
                <a:latin typeface="Trade Gothic LT Pro" panose="020B0503040303020004" pitchFamily="34" charset="77"/>
              </a:rPr>
              <a:t>Acquisition Strategy</a:t>
            </a:r>
          </a:p>
          <a:p>
            <a:pPr marL="0" marR="0" lvl="0" indent="0" algn="ctr" defTabSz="914400" eaLnBrk="1" fontAlgn="auto" latinLnBrk="0" hangingPunct="1">
              <a:lnSpc>
                <a:spcPts val="252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ED7D31"/>
                </a:solidFill>
                <a:effectLst/>
                <a:uLnTx/>
                <a:uFillTx/>
                <a:latin typeface="Trade Gothic LT Pro" panose="020B0503040303020004" pitchFamily="34" charset="77"/>
              </a:rPr>
              <a:t>Funding and Contracting</a:t>
            </a:r>
          </a:p>
        </p:txBody>
      </p:sp>
      <p:cxnSp>
        <p:nvCxnSpPr>
          <p:cNvPr id="60" name="Straight Arrow Connector 59">
            <a:extLst>
              <a:ext uri="{FF2B5EF4-FFF2-40B4-BE49-F238E27FC236}">
                <a16:creationId xmlns:a16="http://schemas.microsoft.com/office/drawing/2014/main" id="{C067BCC3-6053-1ECB-C53D-2330BDFC5BFF}"/>
              </a:ext>
            </a:extLst>
          </p:cNvPr>
          <p:cNvCxnSpPr>
            <a:cxnSpLocks/>
          </p:cNvCxnSpPr>
          <p:nvPr/>
        </p:nvCxnSpPr>
        <p:spPr>
          <a:xfrm>
            <a:off x="3647728" y="2518350"/>
            <a:ext cx="2692044" cy="0"/>
          </a:xfrm>
          <a:prstGeom prst="straightConnector1">
            <a:avLst/>
          </a:prstGeom>
          <a:noFill/>
          <a:ln w="6350" cap="flat" cmpd="sng" algn="ctr">
            <a:solidFill>
              <a:srgbClr val="ED7D31"/>
            </a:solidFill>
            <a:prstDash val="solid"/>
            <a:miter lim="800000"/>
            <a:headEnd type="none" w="lg" len="lg"/>
            <a:tailEnd type="none" w="lg" len="lg"/>
          </a:ln>
          <a:effectLst/>
        </p:spPr>
      </p:cxnSp>
      <p:sp>
        <p:nvSpPr>
          <p:cNvPr id="61" name="TextBox 60">
            <a:extLst>
              <a:ext uri="{FF2B5EF4-FFF2-40B4-BE49-F238E27FC236}">
                <a16:creationId xmlns:a16="http://schemas.microsoft.com/office/drawing/2014/main" id="{7EF8E0BE-8679-5714-5CBE-3C6D4CB96999}"/>
              </a:ext>
            </a:extLst>
          </p:cNvPr>
          <p:cNvSpPr txBox="1"/>
          <p:nvPr/>
        </p:nvSpPr>
        <p:spPr>
          <a:xfrm>
            <a:off x="24091" y="2157137"/>
            <a:ext cx="1350121" cy="742864"/>
          </a:xfrm>
          <a:prstGeom prst="rect">
            <a:avLst/>
          </a:prstGeom>
          <a:noFill/>
          <a:ln>
            <a:noFill/>
          </a:ln>
        </p:spPr>
        <p:txBody>
          <a:bodyPr wrap="none" rtlCol="0" anchor="ctr">
            <a:noAutofit/>
          </a:bodyPr>
          <a:lstStyle/>
          <a:p>
            <a:pPr algn="ctr"/>
            <a:r>
              <a:rPr lang="en-US" sz="1600" dirty="0">
                <a:solidFill>
                  <a:srgbClr val="005B94"/>
                </a:solidFill>
                <a:latin typeface="Trade Gothic LT Pro" panose="020B0503040303020004" pitchFamily="34" charset="77"/>
              </a:rPr>
              <a:t>Transition</a:t>
            </a:r>
            <a:br>
              <a:rPr lang="en-US" sz="1600" dirty="0">
                <a:solidFill>
                  <a:srgbClr val="005B94"/>
                </a:solidFill>
                <a:latin typeface="Trade Gothic LT Pro" panose="020B0503040303020004" pitchFamily="34" charset="77"/>
              </a:rPr>
            </a:br>
            <a:r>
              <a:rPr lang="en-US" sz="1600" dirty="0">
                <a:solidFill>
                  <a:srgbClr val="005B94"/>
                </a:solidFill>
                <a:latin typeface="Trade Gothic LT Pro" panose="020B0503040303020004" pitchFamily="34" charset="77"/>
              </a:rPr>
              <a:t>Challenges/</a:t>
            </a:r>
          </a:p>
          <a:p>
            <a:pPr algn="ctr"/>
            <a:r>
              <a:rPr lang="en-US" sz="1600" dirty="0">
                <a:solidFill>
                  <a:srgbClr val="005B94"/>
                </a:solidFill>
                <a:latin typeface="Trade Gothic LT Pro" panose="020B0503040303020004" pitchFamily="34" charset="77"/>
              </a:rPr>
              <a:t>Vally of Death</a:t>
            </a:r>
          </a:p>
        </p:txBody>
      </p:sp>
      <p:sp>
        <p:nvSpPr>
          <p:cNvPr id="62" name="Rounded Rectangle 61">
            <a:extLst>
              <a:ext uri="{FF2B5EF4-FFF2-40B4-BE49-F238E27FC236}">
                <a16:creationId xmlns:a16="http://schemas.microsoft.com/office/drawing/2014/main" id="{237AA4C0-D149-1831-94E9-3AB5C7E59A8D}"/>
              </a:ext>
            </a:extLst>
          </p:cNvPr>
          <p:cNvSpPr/>
          <p:nvPr/>
        </p:nvSpPr>
        <p:spPr>
          <a:xfrm>
            <a:off x="1307320" y="1009156"/>
            <a:ext cx="10015013" cy="421785"/>
          </a:xfrm>
          <a:prstGeom prst="roundRect">
            <a:avLst>
              <a:gd name="adj" fmla="val 0"/>
            </a:avLst>
          </a:prstGeom>
          <a:solidFill>
            <a:srgbClr val="005B94"/>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63" name="Rectangle 62">
            <a:extLst>
              <a:ext uri="{FF2B5EF4-FFF2-40B4-BE49-F238E27FC236}">
                <a16:creationId xmlns:a16="http://schemas.microsoft.com/office/drawing/2014/main" id="{F85B258A-5505-0CE6-5274-495873995AD0}"/>
              </a:ext>
            </a:extLst>
          </p:cNvPr>
          <p:cNvSpPr/>
          <p:nvPr/>
        </p:nvSpPr>
        <p:spPr>
          <a:xfrm>
            <a:off x="1307327" y="1070664"/>
            <a:ext cx="2065921" cy="350511"/>
          </a:xfrm>
          <a:prstGeom prst="rect">
            <a:avLst/>
          </a:prstGeom>
          <a:no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Trade Gothic LT Pro Bold" panose="020B0503040303020004" pitchFamily="34" charset="77"/>
                <a:ea typeface="+mn-ea"/>
                <a:cs typeface="+mn-cs"/>
              </a:rPr>
              <a:t>Proof of Concept</a:t>
            </a:r>
          </a:p>
        </p:txBody>
      </p:sp>
      <p:sp>
        <p:nvSpPr>
          <p:cNvPr id="64" name="Rectangle 63">
            <a:extLst>
              <a:ext uri="{FF2B5EF4-FFF2-40B4-BE49-F238E27FC236}">
                <a16:creationId xmlns:a16="http://schemas.microsoft.com/office/drawing/2014/main" id="{8BC99ACB-CDA8-B406-8BD2-527673D988A6}"/>
              </a:ext>
            </a:extLst>
          </p:cNvPr>
          <p:cNvSpPr/>
          <p:nvPr/>
        </p:nvSpPr>
        <p:spPr>
          <a:xfrm>
            <a:off x="3130883" y="1070664"/>
            <a:ext cx="2556292" cy="350511"/>
          </a:xfrm>
          <a:prstGeom prst="rect">
            <a:avLst/>
          </a:prstGeom>
          <a:no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ade Gothic LT Pro Bold" panose="020B0503040303020004" pitchFamily="34" charset="77"/>
                <a:ea typeface="+mn-ea"/>
                <a:cs typeface="+mn-cs"/>
              </a:rPr>
              <a:t>Lab Prototype</a:t>
            </a:r>
          </a:p>
        </p:txBody>
      </p:sp>
      <p:sp>
        <p:nvSpPr>
          <p:cNvPr id="65" name="Rectangle 64">
            <a:extLst>
              <a:ext uri="{FF2B5EF4-FFF2-40B4-BE49-F238E27FC236}">
                <a16:creationId xmlns:a16="http://schemas.microsoft.com/office/drawing/2014/main" id="{8BC834B4-2021-90E6-42C1-9B74847C83E6}"/>
              </a:ext>
            </a:extLst>
          </p:cNvPr>
          <p:cNvSpPr/>
          <p:nvPr/>
        </p:nvSpPr>
        <p:spPr>
          <a:xfrm>
            <a:off x="5687176" y="1070664"/>
            <a:ext cx="2435524" cy="350511"/>
          </a:xfrm>
          <a:prstGeom prst="rect">
            <a:avLst/>
          </a:prstGeom>
          <a:no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ade Gothic LT Pro Bold" panose="020B0503040303020004" pitchFamily="34" charset="77"/>
                <a:ea typeface="+mn-ea"/>
                <a:cs typeface="+mn-cs"/>
              </a:rPr>
              <a:t>Scaled Demo</a:t>
            </a:r>
          </a:p>
        </p:txBody>
      </p:sp>
      <p:sp>
        <p:nvSpPr>
          <p:cNvPr id="66" name="Rectangle 65">
            <a:extLst>
              <a:ext uri="{FF2B5EF4-FFF2-40B4-BE49-F238E27FC236}">
                <a16:creationId xmlns:a16="http://schemas.microsoft.com/office/drawing/2014/main" id="{3DCEB336-6600-CB8E-09B1-EC1EE5D4CD05}"/>
              </a:ext>
            </a:extLst>
          </p:cNvPr>
          <p:cNvSpPr/>
          <p:nvPr/>
        </p:nvSpPr>
        <p:spPr>
          <a:xfrm>
            <a:off x="8122700" y="1070664"/>
            <a:ext cx="3184835" cy="350511"/>
          </a:xfrm>
          <a:prstGeom prst="rect">
            <a:avLst/>
          </a:prstGeom>
          <a:no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ade Gothic LT Pro Bold" panose="020B0503040303020004" pitchFamily="34" charset="77"/>
                <a:ea typeface="+mn-ea"/>
                <a:cs typeface="+mn-cs"/>
              </a:rPr>
              <a:t>Manufacturing/Scaling</a:t>
            </a:r>
          </a:p>
        </p:txBody>
      </p:sp>
      <p:sp>
        <p:nvSpPr>
          <p:cNvPr id="67" name="TextBox 66">
            <a:extLst>
              <a:ext uri="{FF2B5EF4-FFF2-40B4-BE49-F238E27FC236}">
                <a16:creationId xmlns:a16="http://schemas.microsoft.com/office/drawing/2014/main" id="{29399D11-4FAB-7168-A5A8-169FAC45E47A}"/>
              </a:ext>
            </a:extLst>
          </p:cNvPr>
          <p:cNvSpPr txBox="1"/>
          <p:nvPr/>
        </p:nvSpPr>
        <p:spPr>
          <a:xfrm>
            <a:off x="1307327" y="1533393"/>
            <a:ext cx="1566839" cy="353523"/>
          </a:xfrm>
          <a:prstGeom prst="rect">
            <a:avLst/>
          </a:prstGeom>
          <a:solidFill>
            <a:srgbClr val="196B24">
              <a:lumMod val="20000"/>
              <a:lumOff val="80000"/>
            </a:srgbClr>
          </a:solidFill>
          <a:ln>
            <a:solidFill>
              <a:srgbClr val="005B94"/>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5B94"/>
                </a:solidFill>
                <a:effectLst/>
                <a:uLnTx/>
                <a:uFillTx/>
                <a:latin typeface="Trade Gothic LT Pro" panose="020B0503040303020004" pitchFamily="34" charset="77"/>
              </a:rPr>
              <a:t>Mission Value</a:t>
            </a:r>
          </a:p>
        </p:txBody>
      </p:sp>
      <p:sp>
        <p:nvSpPr>
          <p:cNvPr id="68" name="TextBox 67">
            <a:extLst>
              <a:ext uri="{FF2B5EF4-FFF2-40B4-BE49-F238E27FC236}">
                <a16:creationId xmlns:a16="http://schemas.microsoft.com/office/drawing/2014/main" id="{FD82E266-526A-A992-1308-742C44A581E2}"/>
              </a:ext>
            </a:extLst>
          </p:cNvPr>
          <p:cNvSpPr txBox="1"/>
          <p:nvPr/>
        </p:nvSpPr>
        <p:spPr>
          <a:xfrm>
            <a:off x="2953349" y="1533393"/>
            <a:ext cx="3770082" cy="353523"/>
          </a:xfrm>
          <a:prstGeom prst="rect">
            <a:avLst/>
          </a:prstGeom>
          <a:solidFill>
            <a:srgbClr val="196B24">
              <a:lumMod val="20000"/>
              <a:lumOff val="80000"/>
            </a:srgbClr>
          </a:solidFill>
          <a:ln>
            <a:solidFill>
              <a:srgbClr val="005B94"/>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5B94"/>
                </a:solidFill>
                <a:effectLst/>
                <a:uLnTx/>
                <a:uFillTx/>
                <a:latin typeface="Trade Gothic LT Pro" panose="020B0503040303020004" pitchFamily="34" charset="77"/>
              </a:rPr>
              <a:t>Continue Development</a:t>
            </a:r>
          </a:p>
        </p:txBody>
      </p:sp>
      <p:sp>
        <p:nvSpPr>
          <p:cNvPr id="69" name="TextBox 68">
            <a:extLst>
              <a:ext uri="{FF2B5EF4-FFF2-40B4-BE49-F238E27FC236}">
                <a16:creationId xmlns:a16="http://schemas.microsoft.com/office/drawing/2014/main" id="{672BC0A4-0AA9-F962-3627-96027FA5DEC9}"/>
              </a:ext>
            </a:extLst>
          </p:cNvPr>
          <p:cNvSpPr txBox="1"/>
          <p:nvPr/>
        </p:nvSpPr>
        <p:spPr>
          <a:xfrm>
            <a:off x="6738357" y="1535253"/>
            <a:ext cx="2275576" cy="353523"/>
          </a:xfrm>
          <a:prstGeom prst="rect">
            <a:avLst/>
          </a:prstGeom>
          <a:solidFill>
            <a:srgbClr val="196B24">
              <a:lumMod val="20000"/>
              <a:lumOff val="80000"/>
            </a:srgbClr>
          </a:solidFill>
          <a:ln>
            <a:solidFill>
              <a:srgbClr val="005B94"/>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5B94"/>
                </a:solidFill>
                <a:effectLst/>
                <a:uLnTx/>
                <a:uFillTx/>
                <a:latin typeface="Trade Gothic LT Pro" panose="020B0503040303020004" pitchFamily="34" charset="77"/>
              </a:rPr>
              <a:t>Fielding / LRIP Decision</a:t>
            </a:r>
          </a:p>
        </p:txBody>
      </p:sp>
      <p:sp>
        <p:nvSpPr>
          <p:cNvPr id="70" name="TextBox 69">
            <a:extLst>
              <a:ext uri="{FF2B5EF4-FFF2-40B4-BE49-F238E27FC236}">
                <a16:creationId xmlns:a16="http://schemas.microsoft.com/office/drawing/2014/main" id="{86DEF227-886A-4D94-90BB-155A5EDACBCE}"/>
              </a:ext>
            </a:extLst>
          </p:cNvPr>
          <p:cNvSpPr txBox="1"/>
          <p:nvPr/>
        </p:nvSpPr>
        <p:spPr>
          <a:xfrm>
            <a:off x="9078189" y="1535253"/>
            <a:ext cx="2523339" cy="353523"/>
          </a:xfrm>
          <a:prstGeom prst="rect">
            <a:avLst/>
          </a:prstGeom>
          <a:solidFill>
            <a:srgbClr val="196B24">
              <a:lumMod val="20000"/>
              <a:lumOff val="80000"/>
            </a:srgbClr>
          </a:solidFill>
          <a:ln>
            <a:solidFill>
              <a:srgbClr val="005B94"/>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5B94"/>
                </a:solidFill>
                <a:effectLst/>
                <a:uLnTx/>
                <a:uFillTx/>
                <a:latin typeface="Trade Gothic LT Pro" panose="020B0503040303020004" pitchFamily="34" charset="77"/>
              </a:rPr>
              <a:t>Adoption of Capability</a:t>
            </a:r>
          </a:p>
        </p:txBody>
      </p:sp>
      <p:sp>
        <p:nvSpPr>
          <p:cNvPr id="71" name="TextBox 70">
            <a:extLst>
              <a:ext uri="{FF2B5EF4-FFF2-40B4-BE49-F238E27FC236}">
                <a16:creationId xmlns:a16="http://schemas.microsoft.com/office/drawing/2014/main" id="{10A9A77F-15C2-6503-8388-E51ECBCFE3F3}"/>
              </a:ext>
            </a:extLst>
          </p:cNvPr>
          <p:cNvSpPr txBox="1"/>
          <p:nvPr/>
        </p:nvSpPr>
        <p:spPr>
          <a:xfrm>
            <a:off x="230140" y="1523418"/>
            <a:ext cx="914996" cy="353520"/>
          </a:xfrm>
          <a:prstGeom prst="rect">
            <a:avLst/>
          </a:prstGeom>
          <a:noFill/>
          <a:ln>
            <a:noFill/>
          </a:ln>
        </p:spPr>
        <p:txBody>
          <a:bodyPr wrap="none" rtlCol="0" anchor="ctr">
            <a:noAutofit/>
          </a:bodyPr>
          <a:lstStyle/>
          <a:p>
            <a:pPr algn="ctr"/>
            <a:r>
              <a:rPr lang="en-US" sz="1600" dirty="0">
                <a:solidFill>
                  <a:srgbClr val="005B94"/>
                </a:solidFill>
                <a:latin typeface="Trade Gothic LT Pro" panose="020B0503040303020004" pitchFamily="34" charset="77"/>
              </a:rPr>
              <a:t>Decisions</a:t>
            </a:r>
          </a:p>
        </p:txBody>
      </p:sp>
      <p:cxnSp>
        <p:nvCxnSpPr>
          <p:cNvPr id="72" name="Straight Connector 71">
            <a:extLst>
              <a:ext uri="{FF2B5EF4-FFF2-40B4-BE49-F238E27FC236}">
                <a16:creationId xmlns:a16="http://schemas.microsoft.com/office/drawing/2014/main" id="{8EF7221B-C8E6-A96F-32E0-32C45E6AAF6F}"/>
              </a:ext>
            </a:extLst>
          </p:cNvPr>
          <p:cNvCxnSpPr>
            <a:cxnSpLocks/>
          </p:cNvCxnSpPr>
          <p:nvPr/>
        </p:nvCxnSpPr>
        <p:spPr>
          <a:xfrm>
            <a:off x="3373254" y="1070664"/>
            <a:ext cx="0" cy="287568"/>
          </a:xfrm>
          <a:prstGeom prst="line">
            <a:avLst/>
          </a:prstGeom>
          <a:noFill/>
          <a:ln w="25400" cap="flat" cmpd="sng" algn="ctr">
            <a:solidFill>
              <a:sysClr val="window" lastClr="FFFFFF"/>
            </a:solidFill>
            <a:prstDash val="solid"/>
            <a:miter lim="800000"/>
          </a:ln>
          <a:effectLst/>
        </p:spPr>
      </p:cxnSp>
      <p:cxnSp>
        <p:nvCxnSpPr>
          <p:cNvPr id="73" name="Straight Connector 72">
            <a:extLst>
              <a:ext uri="{FF2B5EF4-FFF2-40B4-BE49-F238E27FC236}">
                <a16:creationId xmlns:a16="http://schemas.microsoft.com/office/drawing/2014/main" id="{3623DED2-272C-33B5-BEAB-BA8F0B17B523}"/>
              </a:ext>
            </a:extLst>
          </p:cNvPr>
          <p:cNvCxnSpPr>
            <a:cxnSpLocks/>
          </p:cNvCxnSpPr>
          <p:nvPr/>
        </p:nvCxnSpPr>
        <p:spPr>
          <a:xfrm>
            <a:off x="5687177" y="1070664"/>
            <a:ext cx="0" cy="287568"/>
          </a:xfrm>
          <a:prstGeom prst="line">
            <a:avLst/>
          </a:prstGeom>
          <a:noFill/>
          <a:ln w="25400" cap="flat" cmpd="sng" algn="ctr">
            <a:solidFill>
              <a:sysClr val="window" lastClr="FFFFFF"/>
            </a:solidFill>
            <a:prstDash val="solid"/>
            <a:miter lim="800000"/>
          </a:ln>
          <a:effectLst/>
        </p:spPr>
      </p:cxnSp>
      <p:cxnSp>
        <p:nvCxnSpPr>
          <p:cNvPr id="74" name="Straight Connector 73">
            <a:extLst>
              <a:ext uri="{FF2B5EF4-FFF2-40B4-BE49-F238E27FC236}">
                <a16:creationId xmlns:a16="http://schemas.microsoft.com/office/drawing/2014/main" id="{6CD0E03B-23DC-8185-2D2F-CA3B4524AB04}"/>
              </a:ext>
            </a:extLst>
          </p:cNvPr>
          <p:cNvCxnSpPr>
            <a:cxnSpLocks/>
          </p:cNvCxnSpPr>
          <p:nvPr/>
        </p:nvCxnSpPr>
        <p:spPr>
          <a:xfrm>
            <a:off x="8122703" y="1070664"/>
            <a:ext cx="0" cy="287568"/>
          </a:xfrm>
          <a:prstGeom prst="line">
            <a:avLst/>
          </a:prstGeom>
          <a:noFill/>
          <a:ln w="25400" cap="flat" cmpd="sng" algn="ctr">
            <a:solidFill>
              <a:sysClr val="window" lastClr="FFFFFF"/>
            </a:solidFill>
            <a:prstDash val="solid"/>
            <a:miter lim="800000"/>
          </a:ln>
          <a:effectLst/>
        </p:spPr>
      </p:cxnSp>
      <p:sp>
        <p:nvSpPr>
          <p:cNvPr id="75" name="Rectangle 74">
            <a:extLst>
              <a:ext uri="{FF2B5EF4-FFF2-40B4-BE49-F238E27FC236}">
                <a16:creationId xmlns:a16="http://schemas.microsoft.com/office/drawing/2014/main" id="{EE52AC8B-1B35-A439-E277-72C3EF242F85}"/>
              </a:ext>
            </a:extLst>
          </p:cNvPr>
          <p:cNvSpPr/>
          <p:nvPr/>
        </p:nvSpPr>
        <p:spPr>
          <a:xfrm>
            <a:off x="1261591" y="5347713"/>
            <a:ext cx="10248560" cy="568602"/>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6" name="TextBox 75">
            <a:extLst>
              <a:ext uri="{FF2B5EF4-FFF2-40B4-BE49-F238E27FC236}">
                <a16:creationId xmlns:a16="http://schemas.microsoft.com/office/drawing/2014/main" id="{1F90BC7B-9881-67B1-9186-CB6D30B89787}"/>
              </a:ext>
            </a:extLst>
          </p:cNvPr>
          <p:cNvSpPr txBox="1"/>
          <p:nvPr/>
        </p:nvSpPr>
        <p:spPr>
          <a:xfrm>
            <a:off x="1261590" y="5361487"/>
            <a:ext cx="1158388" cy="512961"/>
          </a:xfrm>
          <a:prstGeom prst="rect">
            <a:avLst/>
          </a:prstGeom>
          <a:noFill/>
        </p:spPr>
        <p:txBody>
          <a:bodyPr wrap="square" rtlCol="0" anchor="ctr" anchorCtr="0">
            <a:noAutofit/>
          </a:bodyPr>
          <a:lstStyle/>
          <a:p>
            <a:pPr algn="ctr">
              <a:lnSpc>
                <a:spcPts val="1600"/>
              </a:lnSpc>
            </a:pPr>
            <a:r>
              <a:rPr lang="en-US" sz="1400" dirty="0">
                <a:solidFill>
                  <a:srgbClr val="3B4B35"/>
                </a:solidFill>
                <a:latin typeface="Trade Gothic LT Pro" panose="020B0503040303020004" pitchFamily="34" charset="77"/>
              </a:rPr>
              <a:t>Mission </a:t>
            </a:r>
            <a:br>
              <a:rPr lang="en-US" sz="1400" dirty="0">
                <a:solidFill>
                  <a:srgbClr val="3B4B35"/>
                </a:solidFill>
                <a:latin typeface="Trade Gothic LT Pro" panose="020B0503040303020004" pitchFamily="34" charset="77"/>
              </a:rPr>
            </a:br>
            <a:r>
              <a:rPr lang="en-US" sz="1400" dirty="0">
                <a:solidFill>
                  <a:srgbClr val="3B4B35"/>
                </a:solidFill>
                <a:latin typeface="Trade Gothic LT Pro" panose="020B0503040303020004" pitchFamily="34" charset="77"/>
              </a:rPr>
              <a:t>Engineering</a:t>
            </a:r>
          </a:p>
        </p:txBody>
      </p:sp>
      <p:sp>
        <p:nvSpPr>
          <p:cNvPr id="77" name="TextBox 76">
            <a:extLst>
              <a:ext uri="{FF2B5EF4-FFF2-40B4-BE49-F238E27FC236}">
                <a16:creationId xmlns:a16="http://schemas.microsoft.com/office/drawing/2014/main" id="{6CD1051A-B2B4-60D3-7284-66C6E008A4E9}"/>
              </a:ext>
            </a:extLst>
          </p:cNvPr>
          <p:cNvSpPr txBox="1"/>
          <p:nvPr/>
        </p:nvSpPr>
        <p:spPr>
          <a:xfrm>
            <a:off x="2611052" y="5480893"/>
            <a:ext cx="795363" cy="317395"/>
          </a:xfrm>
          <a:prstGeom prst="rect">
            <a:avLst/>
          </a:prstGeom>
          <a:noFill/>
        </p:spPr>
        <p:txBody>
          <a:bodyPr wrap="square" rtlCol="0" anchor="ctr" anchorCtr="0">
            <a:noAutofit/>
          </a:bodyPr>
          <a:lstStyle/>
          <a:p>
            <a:pPr algn="ctr">
              <a:lnSpc>
                <a:spcPts val="1700"/>
              </a:lnSpc>
            </a:pPr>
            <a:r>
              <a:rPr lang="en-US" sz="1400" dirty="0">
                <a:solidFill>
                  <a:srgbClr val="3B4B35"/>
                </a:solidFill>
                <a:latin typeface="Trade Gothic LT Pro" panose="020B0503040303020004" pitchFamily="34" charset="77"/>
              </a:rPr>
              <a:t>MBSE</a:t>
            </a:r>
          </a:p>
        </p:txBody>
      </p:sp>
      <p:sp>
        <p:nvSpPr>
          <p:cNvPr id="78" name="TextBox 77">
            <a:extLst>
              <a:ext uri="{FF2B5EF4-FFF2-40B4-BE49-F238E27FC236}">
                <a16:creationId xmlns:a16="http://schemas.microsoft.com/office/drawing/2014/main" id="{FB82C93E-04C0-6DB2-D04B-10BE78A54294}"/>
              </a:ext>
            </a:extLst>
          </p:cNvPr>
          <p:cNvSpPr txBox="1"/>
          <p:nvPr/>
        </p:nvSpPr>
        <p:spPr>
          <a:xfrm>
            <a:off x="3537076" y="5331246"/>
            <a:ext cx="2500146" cy="568602"/>
          </a:xfrm>
          <a:prstGeom prst="rect">
            <a:avLst/>
          </a:prstGeom>
          <a:noFill/>
        </p:spPr>
        <p:txBody>
          <a:bodyPr wrap="square" rtlCol="0" anchor="ctr" anchorCtr="0">
            <a:noAutofit/>
          </a:bodyPr>
          <a:lstStyle/>
          <a:p>
            <a:pPr algn="ctr">
              <a:lnSpc>
                <a:spcPts val="1600"/>
              </a:lnSpc>
            </a:pPr>
            <a:r>
              <a:rPr lang="en-US" sz="1400" dirty="0">
                <a:solidFill>
                  <a:srgbClr val="3B4B35"/>
                </a:solidFill>
                <a:latin typeface="Trade Gothic LT Pro" panose="020B0503040303020004" pitchFamily="34" charset="77"/>
              </a:rPr>
              <a:t>Digital Experimentation</a:t>
            </a:r>
          </a:p>
          <a:p>
            <a:pPr algn="ctr">
              <a:lnSpc>
                <a:spcPts val="1600"/>
              </a:lnSpc>
            </a:pPr>
            <a:r>
              <a:rPr lang="en-US" sz="1400" dirty="0">
                <a:solidFill>
                  <a:srgbClr val="3B4B35"/>
                </a:solidFill>
                <a:latin typeface="Trade Gothic LT Pro" panose="020B0503040303020004" pitchFamily="34" charset="77"/>
              </a:rPr>
              <a:t>(constructive and virtual)</a:t>
            </a:r>
          </a:p>
        </p:txBody>
      </p:sp>
      <p:sp>
        <p:nvSpPr>
          <p:cNvPr id="79" name="TextBox 78">
            <a:extLst>
              <a:ext uri="{FF2B5EF4-FFF2-40B4-BE49-F238E27FC236}">
                <a16:creationId xmlns:a16="http://schemas.microsoft.com/office/drawing/2014/main" id="{8D412D6F-56C5-4856-5890-73DB7A0DC2D4}"/>
              </a:ext>
            </a:extLst>
          </p:cNvPr>
          <p:cNvSpPr txBox="1"/>
          <p:nvPr/>
        </p:nvSpPr>
        <p:spPr>
          <a:xfrm>
            <a:off x="6358958" y="5361486"/>
            <a:ext cx="2500146" cy="512961"/>
          </a:xfrm>
          <a:prstGeom prst="rect">
            <a:avLst/>
          </a:prstGeom>
          <a:noFill/>
        </p:spPr>
        <p:txBody>
          <a:bodyPr wrap="square" rtlCol="0" anchor="ctr" anchorCtr="0">
            <a:noAutofit/>
          </a:bodyPr>
          <a:lstStyle/>
          <a:p>
            <a:pPr algn="ctr">
              <a:lnSpc>
                <a:spcPts val="1600"/>
              </a:lnSpc>
            </a:pPr>
            <a:r>
              <a:rPr lang="en-US" sz="1400" dirty="0">
                <a:solidFill>
                  <a:srgbClr val="3B4B35"/>
                </a:solidFill>
                <a:latin typeface="Trade Gothic LT Pro" panose="020B0503040303020004" pitchFamily="34" charset="77"/>
              </a:rPr>
              <a:t>Small Scale Live Experimentation and Test</a:t>
            </a:r>
          </a:p>
        </p:txBody>
      </p:sp>
      <p:grpSp>
        <p:nvGrpSpPr>
          <p:cNvPr id="80" name="Group 79">
            <a:extLst>
              <a:ext uri="{FF2B5EF4-FFF2-40B4-BE49-F238E27FC236}">
                <a16:creationId xmlns:a16="http://schemas.microsoft.com/office/drawing/2014/main" id="{9884EE59-4334-541E-3061-E77834648DBD}"/>
              </a:ext>
            </a:extLst>
          </p:cNvPr>
          <p:cNvGrpSpPr/>
          <p:nvPr/>
        </p:nvGrpSpPr>
        <p:grpSpPr>
          <a:xfrm>
            <a:off x="1374211" y="4728559"/>
            <a:ext cx="9948121" cy="1763681"/>
            <a:chOff x="1957541" y="4091703"/>
            <a:chExt cx="7828144" cy="1763681"/>
          </a:xfrm>
        </p:grpSpPr>
        <p:grpSp>
          <p:nvGrpSpPr>
            <p:cNvPr id="81" name="Group 80">
              <a:extLst>
                <a:ext uri="{FF2B5EF4-FFF2-40B4-BE49-F238E27FC236}">
                  <a16:creationId xmlns:a16="http://schemas.microsoft.com/office/drawing/2014/main" id="{B21090FC-750F-7BF4-AC95-86F76F3AE89C}"/>
                </a:ext>
              </a:extLst>
            </p:cNvPr>
            <p:cNvGrpSpPr/>
            <p:nvPr/>
          </p:nvGrpSpPr>
          <p:grpSpPr>
            <a:xfrm>
              <a:off x="1957541" y="5589857"/>
              <a:ext cx="7807513" cy="265527"/>
              <a:chOff x="3077664" y="1081106"/>
              <a:chExt cx="7807513" cy="265527"/>
            </a:xfrm>
          </p:grpSpPr>
          <p:sp>
            <p:nvSpPr>
              <p:cNvPr id="85" name="U-Turn Arrow 84">
                <a:extLst>
                  <a:ext uri="{FF2B5EF4-FFF2-40B4-BE49-F238E27FC236}">
                    <a16:creationId xmlns:a16="http://schemas.microsoft.com/office/drawing/2014/main" id="{77824BE6-38EE-DC27-B4D7-06FF022B57D0}"/>
                  </a:ext>
                </a:extLst>
              </p:cNvPr>
              <p:cNvSpPr/>
              <p:nvPr/>
            </p:nvSpPr>
            <p:spPr>
              <a:xfrm rot="10800000">
                <a:off x="3077664" y="1110253"/>
                <a:ext cx="5260568" cy="236380"/>
              </a:xfrm>
              <a:prstGeom prst="uturnArrow">
                <a:avLst/>
              </a:prstGeom>
              <a:solidFill>
                <a:srgbClr val="E9713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86" name="U-Turn Arrow 85">
                <a:extLst>
                  <a:ext uri="{FF2B5EF4-FFF2-40B4-BE49-F238E27FC236}">
                    <a16:creationId xmlns:a16="http://schemas.microsoft.com/office/drawing/2014/main" id="{6054438C-C79F-CE70-1CF6-6589FBE047A5}"/>
                  </a:ext>
                </a:extLst>
              </p:cNvPr>
              <p:cNvSpPr/>
              <p:nvPr/>
            </p:nvSpPr>
            <p:spPr>
              <a:xfrm rot="10800000">
                <a:off x="5624610" y="1081106"/>
                <a:ext cx="5260567" cy="264390"/>
              </a:xfrm>
              <a:prstGeom prst="uturnArrow">
                <a:avLst/>
              </a:prstGeom>
              <a:solidFill>
                <a:srgbClr val="E9713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ptos" panose="02110004020202020204"/>
                  <a:ea typeface="+mn-ea"/>
                  <a:cs typeface="+mn-cs"/>
                </a:endParaRPr>
              </a:p>
            </p:txBody>
          </p:sp>
        </p:grpSp>
        <p:grpSp>
          <p:nvGrpSpPr>
            <p:cNvPr id="82" name="Group 81">
              <a:extLst>
                <a:ext uri="{FF2B5EF4-FFF2-40B4-BE49-F238E27FC236}">
                  <a16:creationId xmlns:a16="http://schemas.microsoft.com/office/drawing/2014/main" id="{FA728A76-029C-8341-710B-9ADCFE99C18F}"/>
                </a:ext>
              </a:extLst>
            </p:cNvPr>
            <p:cNvGrpSpPr/>
            <p:nvPr/>
          </p:nvGrpSpPr>
          <p:grpSpPr>
            <a:xfrm rot="10800000">
              <a:off x="1978172" y="4091703"/>
              <a:ext cx="7807513" cy="265527"/>
              <a:chOff x="3077664" y="1081106"/>
              <a:chExt cx="7807513" cy="265527"/>
            </a:xfrm>
          </p:grpSpPr>
          <p:sp>
            <p:nvSpPr>
              <p:cNvPr id="83" name="U-Turn Arrow 82">
                <a:extLst>
                  <a:ext uri="{FF2B5EF4-FFF2-40B4-BE49-F238E27FC236}">
                    <a16:creationId xmlns:a16="http://schemas.microsoft.com/office/drawing/2014/main" id="{859EA5F1-A920-9935-9197-537310600F48}"/>
                  </a:ext>
                </a:extLst>
              </p:cNvPr>
              <p:cNvSpPr/>
              <p:nvPr/>
            </p:nvSpPr>
            <p:spPr>
              <a:xfrm rot="10800000">
                <a:off x="3077664" y="1110253"/>
                <a:ext cx="5260568" cy="236380"/>
              </a:xfrm>
              <a:prstGeom prst="uturnArrow">
                <a:avLst/>
              </a:prstGeom>
              <a:solidFill>
                <a:srgbClr val="E9713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84" name="U-Turn Arrow 83">
                <a:extLst>
                  <a:ext uri="{FF2B5EF4-FFF2-40B4-BE49-F238E27FC236}">
                    <a16:creationId xmlns:a16="http://schemas.microsoft.com/office/drawing/2014/main" id="{5577580A-93D0-EAC9-7D84-0B67C6F14317}"/>
                  </a:ext>
                </a:extLst>
              </p:cNvPr>
              <p:cNvSpPr/>
              <p:nvPr/>
            </p:nvSpPr>
            <p:spPr>
              <a:xfrm rot="10800000">
                <a:off x="5624610" y="1081106"/>
                <a:ext cx="5260567" cy="264390"/>
              </a:xfrm>
              <a:prstGeom prst="uturnArrow">
                <a:avLst/>
              </a:prstGeom>
              <a:solidFill>
                <a:srgbClr val="E9713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ptos" panose="02110004020202020204"/>
                  <a:ea typeface="+mn-ea"/>
                  <a:cs typeface="+mn-cs"/>
                </a:endParaRPr>
              </a:p>
            </p:txBody>
          </p:sp>
        </p:grpSp>
      </p:grpSp>
      <p:sp>
        <p:nvSpPr>
          <p:cNvPr id="87" name="TextBox 86">
            <a:extLst>
              <a:ext uri="{FF2B5EF4-FFF2-40B4-BE49-F238E27FC236}">
                <a16:creationId xmlns:a16="http://schemas.microsoft.com/office/drawing/2014/main" id="{817649EB-9A5A-BAF3-764E-6A977A33ADF2}"/>
              </a:ext>
            </a:extLst>
          </p:cNvPr>
          <p:cNvSpPr txBox="1"/>
          <p:nvPr/>
        </p:nvSpPr>
        <p:spPr>
          <a:xfrm>
            <a:off x="9180840" y="5355655"/>
            <a:ext cx="2500146" cy="512961"/>
          </a:xfrm>
          <a:prstGeom prst="rect">
            <a:avLst/>
          </a:prstGeom>
          <a:noFill/>
        </p:spPr>
        <p:txBody>
          <a:bodyPr wrap="square" rtlCol="0" anchor="ctr" anchorCtr="0">
            <a:noAutofit/>
          </a:bodyPr>
          <a:lstStyle/>
          <a:p>
            <a:pPr algn="ctr">
              <a:lnSpc>
                <a:spcPts val="1600"/>
              </a:lnSpc>
            </a:pPr>
            <a:r>
              <a:rPr lang="en-US" sz="1400" dirty="0">
                <a:solidFill>
                  <a:srgbClr val="3B4B35"/>
                </a:solidFill>
                <a:latin typeface="Trade Gothic LT Pro" panose="020B0503040303020004" pitchFamily="34" charset="77"/>
              </a:rPr>
              <a:t>Large Scale Live Experimentation and Test</a:t>
            </a:r>
          </a:p>
        </p:txBody>
      </p:sp>
      <p:sp>
        <p:nvSpPr>
          <p:cNvPr id="88" name="Trapezoid 87">
            <a:extLst>
              <a:ext uri="{FF2B5EF4-FFF2-40B4-BE49-F238E27FC236}">
                <a16:creationId xmlns:a16="http://schemas.microsoft.com/office/drawing/2014/main" id="{76B988BC-7F4E-BD17-9F2E-8D64B1D34581}"/>
              </a:ext>
            </a:extLst>
          </p:cNvPr>
          <p:cNvSpPr/>
          <p:nvPr/>
        </p:nvSpPr>
        <p:spPr>
          <a:xfrm>
            <a:off x="1261590" y="5001693"/>
            <a:ext cx="10248560" cy="322861"/>
          </a:xfrm>
          <a:prstGeom prst="trapezoid">
            <a:avLst/>
          </a:prstGeom>
          <a:solidFill>
            <a:srgbClr val="005B94"/>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ade Gothic LT Pro" panose="020B0503040303020004" pitchFamily="34" charset="77"/>
                <a:ea typeface="+mn-ea"/>
                <a:cs typeface="+mn-cs"/>
              </a:rPr>
              <a:t>Test and Experimentation Planning (What data and how)</a:t>
            </a:r>
          </a:p>
        </p:txBody>
      </p:sp>
      <p:sp>
        <p:nvSpPr>
          <p:cNvPr id="89" name="Trapezoid 88">
            <a:extLst>
              <a:ext uri="{FF2B5EF4-FFF2-40B4-BE49-F238E27FC236}">
                <a16:creationId xmlns:a16="http://schemas.microsoft.com/office/drawing/2014/main" id="{AEEFB2F6-B292-DF0F-1EBE-2B354960B180}"/>
              </a:ext>
            </a:extLst>
          </p:cNvPr>
          <p:cNvSpPr/>
          <p:nvPr/>
        </p:nvSpPr>
        <p:spPr>
          <a:xfrm flipV="1">
            <a:off x="1261590" y="5897485"/>
            <a:ext cx="10248560" cy="295305"/>
          </a:xfrm>
          <a:prstGeom prst="trapezoid">
            <a:avLst/>
          </a:prstGeom>
          <a:solidFill>
            <a:srgbClr val="005B94"/>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90" name="TextBox 89">
            <a:extLst>
              <a:ext uri="{FF2B5EF4-FFF2-40B4-BE49-F238E27FC236}">
                <a16:creationId xmlns:a16="http://schemas.microsoft.com/office/drawing/2014/main" id="{6F1EF57B-648F-720C-FB3C-93362897B74A}"/>
              </a:ext>
            </a:extLst>
          </p:cNvPr>
          <p:cNvSpPr txBox="1"/>
          <p:nvPr/>
        </p:nvSpPr>
        <p:spPr>
          <a:xfrm>
            <a:off x="5330982" y="5898647"/>
            <a:ext cx="1342035" cy="336631"/>
          </a:xfrm>
          <a:prstGeom prst="rect">
            <a:avLst/>
          </a:prstGeom>
          <a:noFill/>
        </p:spPr>
        <p:txBody>
          <a:bodyPr wrap="none" rtlCol="0">
            <a:spAutoFit/>
          </a:bodyPr>
          <a:lstStyle/>
          <a:p>
            <a:pPr algn="ctr">
              <a:lnSpc>
                <a:spcPts val="1900"/>
              </a:lnSpc>
            </a:pPr>
            <a:r>
              <a:rPr lang="en-US" sz="1600" dirty="0">
                <a:solidFill>
                  <a:prstClr val="white"/>
                </a:solidFill>
                <a:latin typeface="Trade Gothic LT Pro" panose="020B0503040303020004" pitchFamily="34" charset="77"/>
              </a:rPr>
              <a:t>Data Sharing</a:t>
            </a:r>
          </a:p>
        </p:txBody>
      </p:sp>
      <p:sp>
        <p:nvSpPr>
          <p:cNvPr id="91" name="Rounded Rectangle 90">
            <a:extLst>
              <a:ext uri="{FF2B5EF4-FFF2-40B4-BE49-F238E27FC236}">
                <a16:creationId xmlns:a16="http://schemas.microsoft.com/office/drawing/2014/main" id="{C5E6C01C-89F1-806B-3F9A-280BBB785088}"/>
              </a:ext>
            </a:extLst>
          </p:cNvPr>
          <p:cNvSpPr/>
          <p:nvPr/>
        </p:nvSpPr>
        <p:spPr>
          <a:xfrm>
            <a:off x="1307320" y="4257982"/>
            <a:ext cx="9807580" cy="419417"/>
          </a:xfrm>
          <a:prstGeom prst="roundRect">
            <a:avLst>
              <a:gd name="adj" fmla="val 0"/>
            </a:avLst>
          </a:prstGeom>
          <a:solidFill>
            <a:srgbClr val="79797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92" name="TextBox 91">
            <a:extLst>
              <a:ext uri="{FF2B5EF4-FFF2-40B4-BE49-F238E27FC236}">
                <a16:creationId xmlns:a16="http://schemas.microsoft.com/office/drawing/2014/main" id="{778B93E7-80EB-9F72-00DF-AC51AEE3376C}"/>
              </a:ext>
            </a:extLst>
          </p:cNvPr>
          <p:cNvSpPr txBox="1"/>
          <p:nvPr/>
        </p:nvSpPr>
        <p:spPr>
          <a:xfrm>
            <a:off x="3008734" y="4272746"/>
            <a:ext cx="7135737" cy="369332"/>
          </a:xfrm>
          <a:prstGeom prst="rect">
            <a:avLst/>
          </a:prstGeom>
          <a:noFill/>
        </p:spPr>
        <p:txBody>
          <a:bodyPr wrap="square">
            <a:spAutoFit/>
          </a:bodyPr>
          <a:lstStyle/>
          <a:p>
            <a:pPr algn="ctr"/>
            <a:r>
              <a:rPr lang="en-US" b="1" dirty="0">
                <a:solidFill>
                  <a:prstClr val="white"/>
                </a:solidFill>
                <a:latin typeface="Trade Gothic LT Pro Bold" panose="020B0503040303020004" pitchFamily="34" charset="77"/>
              </a:rPr>
              <a:t>Grow Understanding of DOTmLPF-P Equities and CONOPS Development</a:t>
            </a:r>
          </a:p>
        </p:txBody>
      </p:sp>
      <p:sp>
        <p:nvSpPr>
          <p:cNvPr id="93" name="Freeform: Shape 5">
            <a:extLst>
              <a:ext uri="{FF2B5EF4-FFF2-40B4-BE49-F238E27FC236}">
                <a16:creationId xmlns:a16="http://schemas.microsoft.com/office/drawing/2014/main" id="{C02CC7EC-C7AD-453D-C74D-00F811E9650A}"/>
              </a:ext>
            </a:extLst>
          </p:cNvPr>
          <p:cNvSpPr/>
          <p:nvPr/>
        </p:nvSpPr>
        <p:spPr>
          <a:xfrm>
            <a:off x="1374212" y="3006495"/>
            <a:ext cx="8854783" cy="741404"/>
          </a:xfrm>
          <a:custGeom>
            <a:avLst/>
            <a:gdLst>
              <a:gd name="connsiteX0" fmla="*/ 0 w 8852337"/>
              <a:gd name="connsiteY0" fmla="*/ 1789386 h 1805152"/>
              <a:gd name="connsiteX1" fmla="*/ 5218386 w 8852337"/>
              <a:gd name="connsiteY1" fmla="*/ 1237593 h 1805152"/>
              <a:gd name="connsiteX2" fmla="*/ 7126013 w 8852337"/>
              <a:gd name="connsiteY2" fmla="*/ 149772 h 1805152"/>
              <a:gd name="connsiteX3" fmla="*/ 7015655 w 8852337"/>
              <a:gd name="connsiteY3" fmla="*/ 0 h 1805152"/>
              <a:gd name="connsiteX4" fmla="*/ 7701455 w 8852337"/>
              <a:gd name="connsiteY4" fmla="*/ 47296 h 1805152"/>
              <a:gd name="connsiteX5" fmla="*/ 7433441 w 8852337"/>
              <a:gd name="connsiteY5" fmla="*/ 551793 h 1805152"/>
              <a:gd name="connsiteX6" fmla="*/ 7330965 w 8852337"/>
              <a:gd name="connsiteY6" fmla="*/ 425669 h 1805152"/>
              <a:gd name="connsiteX7" fmla="*/ 6881648 w 8852337"/>
              <a:gd name="connsiteY7" fmla="*/ 1387365 h 1805152"/>
              <a:gd name="connsiteX8" fmla="*/ 8852337 w 8852337"/>
              <a:gd name="connsiteY8" fmla="*/ 1805152 h 1805152"/>
              <a:gd name="connsiteX0" fmla="*/ 0 w 8852337"/>
              <a:gd name="connsiteY0" fmla="*/ 1789386 h 1805152"/>
              <a:gd name="connsiteX1" fmla="*/ 5218386 w 8852337"/>
              <a:gd name="connsiteY1" fmla="*/ 1237593 h 1805152"/>
              <a:gd name="connsiteX2" fmla="*/ 7126013 w 8852337"/>
              <a:gd name="connsiteY2" fmla="*/ 149772 h 1805152"/>
              <a:gd name="connsiteX3" fmla="*/ 7015655 w 8852337"/>
              <a:gd name="connsiteY3" fmla="*/ 0 h 1805152"/>
              <a:gd name="connsiteX4" fmla="*/ 7701455 w 8852337"/>
              <a:gd name="connsiteY4" fmla="*/ 47296 h 1805152"/>
              <a:gd name="connsiteX5" fmla="*/ 7433441 w 8852337"/>
              <a:gd name="connsiteY5" fmla="*/ 551793 h 1805152"/>
              <a:gd name="connsiteX6" fmla="*/ 7330965 w 8852337"/>
              <a:gd name="connsiteY6" fmla="*/ 425669 h 1805152"/>
              <a:gd name="connsiteX7" fmla="*/ 6881648 w 8852337"/>
              <a:gd name="connsiteY7" fmla="*/ 1387365 h 1805152"/>
              <a:gd name="connsiteX8" fmla="*/ 8852337 w 8852337"/>
              <a:gd name="connsiteY8" fmla="*/ 1805152 h 1805152"/>
              <a:gd name="connsiteX0" fmla="*/ 0 w 8852337"/>
              <a:gd name="connsiteY0" fmla="*/ 1789386 h 1805152"/>
              <a:gd name="connsiteX1" fmla="*/ 5218386 w 8852337"/>
              <a:gd name="connsiteY1" fmla="*/ 1237593 h 1805152"/>
              <a:gd name="connsiteX2" fmla="*/ 7126013 w 8852337"/>
              <a:gd name="connsiteY2" fmla="*/ 149772 h 1805152"/>
              <a:gd name="connsiteX3" fmla="*/ 7015655 w 8852337"/>
              <a:gd name="connsiteY3" fmla="*/ 0 h 1805152"/>
              <a:gd name="connsiteX4" fmla="*/ 7701455 w 8852337"/>
              <a:gd name="connsiteY4" fmla="*/ 47296 h 1805152"/>
              <a:gd name="connsiteX5" fmla="*/ 7433441 w 8852337"/>
              <a:gd name="connsiteY5" fmla="*/ 551793 h 1805152"/>
              <a:gd name="connsiteX6" fmla="*/ 7330965 w 8852337"/>
              <a:gd name="connsiteY6" fmla="*/ 425669 h 1805152"/>
              <a:gd name="connsiteX7" fmla="*/ 6881648 w 8852337"/>
              <a:gd name="connsiteY7" fmla="*/ 1387365 h 1805152"/>
              <a:gd name="connsiteX8" fmla="*/ 8852337 w 8852337"/>
              <a:gd name="connsiteY8" fmla="*/ 1805152 h 1805152"/>
              <a:gd name="connsiteX0" fmla="*/ 0 w 8852337"/>
              <a:gd name="connsiteY0" fmla="*/ 1789386 h 1805152"/>
              <a:gd name="connsiteX1" fmla="*/ 5218386 w 8852337"/>
              <a:gd name="connsiteY1" fmla="*/ 1237593 h 1805152"/>
              <a:gd name="connsiteX2" fmla="*/ 7126013 w 8852337"/>
              <a:gd name="connsiteY2" fmla="*/ 149772 h 1805152"/>
              <a:gd name="connsiteX3" fmla="*/ 7015655 w 8852337"/>
              <a:gd name="connsiteY3" fmla="*/ 0 h 1805152"/>
              <a:gd name="connsiteX4" fmla="*/ 7701455 w 8852337"/>
              <a:gd name="connsiteY4" fmla="*/ 47296 h 1805152"/>
              <a:gd name="connsiteX5" fmla="*/ 7433441 w 8852337"/>
              <a:gd name="connsiteY5" fmla="*/ 551793 h 1805152"/>
              <a:gd name="connsiteX6" fmla="*/ 7330965 w 8852337"/>
              <a:gd name="connsiteY6" fmla="*/ 425669 h 1805152"/>
              <a:gd name="connsiteX7" fmla="*/ 6881648 w 8852337"/>
              <a:gd name="connsiteY7" fmla="*/ 1387365 h 1805152"/>
              <a:gd name="connsiteX8" fmla="*/ 8852337 w 8852337"/>
              <a:gd name="connsiteY8" fmla="*/ 1805152 h 1805152"/>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881648 w 8852337"/>
              <a:gd name="connsiteY7" fmla="*/ 1411014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881648 w 8852337"/>
              <a:gd name="connsiteY7" fmla="*/ 1411014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881648 w 8852337"/>
              <a:gd name="connsiteY7" fmla="*/ 1411014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881648 w 8852337"/>
              <a:gd name="connsiteY7" fmla="*/ 1411014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881648 w 8852337"/>
              <a:gd name="connsiteY7" fmla="*/ 1411014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992006 w 8852337"/>
              <a:gd name="connsiteY7" fmla="*/ 1395248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984123 w 8852337"/>
              <a:gd name="connsiteY7" fmla="*/ 1253358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984123 w 8852337"/>
              <a:gd name="connsiteY7" fmla="*/ 1253358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984123 w 8852337"/>
              <a:gd name="connsiteY7" fmla="*/ 1253358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984123 w 8852337"/>
              <a:gd name="connsiteY7" fmla="*/ 1253358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968357 w 8852337"/>
              <a:gd name="connsiteY7" fmla="*/ 1150882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968357 w 8852337"/>
              <a:gd name="connsiteY7" fmla="*/ 1150882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968357 w 8852337"/>
              <a:gd name="connsiteY7" fmla="*/ 1150882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30965 w 8852337"/>
              <a:gd name="connsiteY6" fmla="*/ 449318 h 1828801"/>
              <a:gd name="connsiteX7" fmla="*/ 6968357 w 8852337"/>
              <a:gd name="connsiteY7" fmla="*/ 1150882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33441 w 8852337"/>
              <a:gd name="connsiteY5" fmla="*/ 575442 h 1828801"/>
              <a:gd name="connsiteX6" fmla="*/ 7356086 w 8852337"/>
              <a:gd name="connsiteY6" fmla="*/ 414148 h 1828801"/>
              <a:gd name="connsiteX7" fmla="*/ 6968357 w 8852337"/>
              <a:gd name="connsiteY7" fmla="*/ 1150882 h 1828801"/>
              <a:gd name="connsiteX8" fmla="*/ 8852337 w 8852337"/>
              <a:gd name="connsiteY8" fmla="*/ 1828801 h 1828801"/>
              <a:gd name="connsiteX0" fmla="*/ 0 w 8852337"/>
              <a:gd name="connsiteY0" fmla="*/ 1813035 h 1828801"/>
              <a:gd name="connsiteX1" fmla="*/ 5218386 w 8852337"/>
              <a:gd name="connsiteY1" fmla="*/ 1261242 h 1828801"/>
              <a:gd name="connsiteX2" fmla="*/ 7126013 w 8852337"/>
              <a:gd name="connsiteY2" fmla="*/ 173421 h 1828801"/>
              <a:gd name="connsiteX3" fmla="*/ 7015655 w 8852337"/>
              <a:gd name="connsiteY3" fmla="*/ 23649 h 1828801"/>
              <a:gd name="connsiteX4" fmla="*/ 7662041 w 8852337"/>
              <a:gd name="connsiteY4" fmla="*/ 0 h 1828801"/>
              <a:gd name="connsiteX5" fmla="*/ 7468610 w 8852337"/>
              <a:gd name="connsiteY5" fmla="*/ 545297 h 1828801"/>
              <a:gd name="connsiteX6" fmla="*/ 7356086 w 8852337"/>
              <a:gd name="connsiteY6" fmla="*/ 414148 h 1828801"/>
              <a:gd name="connsiteX7" fmla="*/ 6968357 w 8852337"/>
              <a:gd name="connsiteY7" fmla="*/ 1150882 h 1828801"/>
              <a:gd name="connsiteX8" fmla="*/ 8852337 w 8852337"/>
              <a:gd name="connsiteY8" fmla="*/ 1828801 h 1828801"/>
              <a:gd name="connsiteX0" fmla="*/ 0 w 8852337"/>
              <a:gd name="connsiteY0" fmla="*/ 1808011 h 1823777"/>
              <a:gd name="connsiteX1" fmla="*/ 5218386 w 8852337"/>
              <a:gd name="connsiteY1" fmla="*/ 1256218 h 1823777"/>
              <a:gd name="connsiteX2" fmla="*/ 7126013 w 8852337"/>
              <a:gd name="connsiteY2" fmla="*/ 168397 h 1823777"/>
              <a:gd name="connsiteX3" fmla="*/ 7015655 w 8852337"/>
              <a:gd name="connsiteY3" fmla="*/ 18625 h 1823777"/>
              <a:gd name="connsiteX4" fmla="*/ 7621848 w 8852337"/>
              <a:gd name="connsiteY4" fmla="*/ 0 h 1823777"/>
              <a:gd name="connsiteX5" fmla="*/ 7468610 w 8852337"/>
              <a:gd name="connsiteY5" fmla="*/ 540273 h 1823777"/>
              <a:gd name="connsiteX6" fmla="*/ 7356086 w 8852337"/>
              <a:gd name="connsiteY6" fmla="*/ 409124 h 1823777"/>
              <a:gd name="connsiteX7" fmla="*/ 6968357 w 8852337"/>
              <a:gd name="connsiteY7" fmla="*/ 1145858 h 1823777"/>
              <a:gd name="connsiteX8" fmla="*/ 8852337 w 8852337"/>
              <a:gd name="connsiteY8" fmla="*/ 1823777 h 1823777"/>
              <a:gd name="connsiteX0" fmla="*/ 0 w 8852337"/>
              <a:gd name="connsiteY0" fmla="*/ 1808011 h 1823777"/>
              <a:gd name="connsiteX1" fmla="*/ 5218386 w 8852337"/>
              <a:gd name="connsiteY1" fmla="*/ 1256218 h 1823777"/>
              <a:gd name="connsiteX2" fmla="*/ 7126013 w 8852337"/>
              <a:gd name="connsiteY2" fmla="*/ 168397 h 1823777"/>
              <a:gd name="connsiteX3" fmla="*/ 7015655 w 8852337"/>
              <a:gd name="connsiteY3" fmla="*/ 18625 h 1823777"/>
              <a:gd name="connsiteX4" fmla="*/ 7621848 w 8852337"/>
              <a:gd name="connsiteY4" fmla="*/ 0 h 1823777"/>
              <a:gd name="connsiteX5" fmla="*/ 7468610 w 8852337"/>
              <a:gd name="connsiteY5" fmla="*/ 540273 h 1823777"/>
              <a:gd name="connsiteX6" fmla="*/ 7356086 w 8852337"/>
              <a:gd name="connsiteY6" fmla="*/ 409124 h 1823777"/>
              <a:gd name="connsiteX7" fmla="*/ 6968357 w 8852337"/>
              <a:gd name="connsiteY7" fmla="*/ 1145858 h 1823777"/>
              <a:gd name="connsiteX8" fmla="*/ 8852337 w 8852337"/>
              <a:gd name="connsiteY8" fmla="*/ 1823777 h 1823777"/>
              <a:gd name="connsiteX0" fmla="*/ 0 w 8852337"/>
              <a:gd name="connsiteY0" fmla="*/ 1808011 h 1823777"/>
              <a:gd name="connsiteX1" fmla="*/ 5218386 w 8852337"/>
              <a:gd name="connsiteY1" fmla="*/ 1256218 h 1823777"/>
              <a:gd name="connsiteX2" fmla="*/ 7126013 w 8852337"/>
              <a:gd name="connsiteY2" fmla="*/ 168397 h 1823777"/>
              <a:gd name="connsiteX3" fmla="*/ 7015655 w 8852337"/>
              <a:gd name="connsiteY3" fmla="*/ 18625 h 1823777"/>
              <a:gd name="connsiteX4" fmla="*/ 7621848 w 8852337"/>
              <a:gd name="connsiteY4" fmla="*/ 0 h 1823777"/>
              <a:gd name="connsiteX5" fmla="*/ 7468610 w 8852337"/>
              <a:gd name="connsiteY5" fmla="*/ 540273 h 1823777"/>
              <a:gd name="connsiteX6" fmla="*/ 7356086 w 8852337"/>
              <a:gd name="connsiteY6" fmla="*/ 409124 h 1823777"/>
              <a:gd name="connsiteX7" fmla="*/ 6968357 w 8852337"/>
              <a:gd name="connsiteY7" fmla="*/ 1145858 h 1823777"/>
              <a:gd name="connsiteX8" fmla="*/ 8852337 w 8852337"/>
              <a:gd name="connsiteY8" fmla="*/ 1823777 h 1823777"/>
              <a:gd name="connsiteX0" fmla="*/ 0 w 8852337"/>
              <a:gd name="connsiteY0" fmla="*/ 1808011 h 1823777"/>
              <a:gd name="connsiteX1" fmla="*/ 5218386 w 8852337"/>
              <a:gd name="connsiteY1" fmla="*/ 1256218 h 1823777"/>
              <a:gd name="connsiteX2" fmla="*/ 7126013 w 8852337"/>
              <a:gd name="connsiteY2" fmla="*/ 168397 h 1823777"/>
              <a:gd name="connsiteX3" fmla="*/ 7015655 w 8852337"/>
              <a:gd name="connsiteY3" fmla="*/ 37675 h 1823777"/>
              <a:gd name="connsiteX4" fmla="*/ 7621848 w 8852337"/>
              <a:gd name="connsiteY4" fmla="*/ 0 h 1823777"/>
              <a:gd name="connsiteX5" fmla="*/ 7468610 w 8852337"/>
              <a:gd name="connsiteY5" fmla="*/ 540273 h 1823777"/>
              <a:gd name="connsiteX6" fmla="*/ 7356086 w 8852337"/>
              <a:gd name="connsiteY6" fmla="*/ 409124 h 1823777"/>
              <a:gd name="connsiteX7" fmla="*/ 6968357 w 8852337"/>
              <a:gd name="connsiteY7" fmla="*/ 1145858 h 1823777"/>
              <a:gd name="connsiteX8" fmla="*/ 8852337 w 8852337"/>
              <a:gd name="connsiteY8" fmla="*/ 1823777 h 1823777"/>
              <a:gd name="connsiteX0" fmla="*/ 0 w 8852337"/>
              <a:gd name="connsiteY0" fmla="*/ 1808011 h 1823777"/>
              <a:gd name="connsiteX1" fmla="*/ 5218386 w 8852337"/>
              <a:gd name="connsiteY1" fmla="*/ 1256218 h 1823777"/>
              <a:gd name="connsiteX2" fmla="*/ 7126013 w 8852337"/>
              <a:gd name="connsiteY2" fmla="*/ 168397 h 1823777"/>
              <a:gd name="connsiteX3" fmla="*/ 7015655 w 8852337"/>
              <a:gd name="connsiteY3" fmla="*/ 37675 h 1823777"/>
              <a:gd name="connsiteX4" fmla="*/ 7621848 w 8852337"/>
              <a:gd name="connsiteY4" fmla="*/ 0 h 1823777"/>
              <a:gd name="connsiteX5" fmla="*/ 7468610 w 8852337"/>
              <a:gd name="connsiteY5" fmla="*/ 540273 h 1823777"/>
              <a:gd name="connsiteX6" fmla="*/ 7348466 w 8852337"/>
              <a:gd name="connsiteY6" fmla="*/ 409124 h 1823777"/>
              <a:gd name="connsiteX7" fmla="*/ 6968357 w 8852337"/>
              <a:gd name="connsiteY7" fmla="*/ 1145858 h 1823777"/>
              <a:gd name="connsiteX8" fmla="*/ 8852337 w 8852337"/>
              <a:gd name="connsiteY8" fmla="*/ 1823777 h 1823777"/>
              <a:gd name="connsiteX0" fmla="*/ 0 w 8852337"/>
              <a:gd name="connsiteY0" fmla="*/ 1808011 h 1823777"/>
              <a:gd name="connsiteX1" fmla="*/ 5218386 w 8852337"/>
              <a:gd name="connsiteY1" fmla="*/ 1256218 h 1823777"/>
              <a:gd name="connsiteX2" fmla="*/ 7126013 w 8852337"/>
              <a:gd name="connsiteY2" fmla="*/ 168397 h 1823777"/>
              <a:gd name="connsiteX3" fmla="*/ 7015655 w 8852337"/>
              <a:gd name="connsiteY3" fmla="*/ 37675 h 1823777"/>
              <a:gd name="connsiteX4" fmla="*/ 7621848 w 8852337"/>
              <a:gd name="connsiteY4" fmla="*/ 0 h 1823777"/>
              <a:gd name="connsiteX5" fmla="*/ 7468610 w 8852337"/>
              <a:gd name="connsiteY5" fmla="*/ 540273 h 1823777"/>
              <a:gd name="connsiteX6" fmla="*/ 7348466 w 8852337"/>
              <a:gd name="connsiteY6" fmla="*/ 409124 h 1823777"/>
              <a:gd name="connsiteX7" fmla="*/ 6934067 w 8852337"/>
              <a:gd name="connsiteY7" fmla="*/ 1138238 h 1823777"/>
              <a:gd name="connsiteX8" fmla="*/ 8852337 w 8852337"/>
              <a:gd name="connsiteY8" fmla="*/ 1823777 h 1823777"/>
              <a:gd name="connsiteX0" fmla="*/ 0 w 8852337"/>
              <a:gd name="connsiteY0" fmla="*/ 1808011 h 1823777"/>
              <a:gd name="connsiteX1" fmla="*/ 5218386 w 8852337"/>
              <a:gd name="connsiteY1" fmla="*/ 1256218 h 1823777"/>
              <a:gd name="connsiteX2" fmla="*/ 7126013 w 8852337"/>
              <a:gd name="connsiteY2" fmla="*/ 168397 h 1823777"/>
              <a:gd name="connsiteX3" fmla="*/ 7015655 w 8852337"/>
              <a:gd name="connsiteY3" fmla="*/ 37675 h 1823777"/>
              <a:gd name="connsiteX4" fmla="*/ 7621848 w 8852337"/>
              <a:gd name="connsiteY4" fmla="*/ 0 h 1823777"/>
              <a:gd name="connsiteX5" fmla="*/ 7468610 w 8852337"/>
              <a:gd name="connsiteY5" fmla="*/ 540273 h 1823777"/>
              <a:gd name="connsiteX6" fmla="*/ 7348466 w 8852337"/>
              <a:gd name="connsiteY6" fmla="*/ 409124 h 1823777"/>
              <a:gd name="connsiteX7" fmla="*/ 6934067 w 8852337"/>
              <a:gd name="connsiteY7" fmla="*/ 1138238 h 1823777"/>
              <a:gd name="connsiteX8" fmla="*/ 8852337 w 8852337"/>
              <a:gd name="connsiteY8" fmla="*/ 1823777 h 1823777"/>
              <a:gd name="connsiteX0" fmla="*/ 0 w 8852337"/>
              <a:gd name="connsiteY0" fmla="*/ 1808011 h 1823777"/>
              <a:gd name="connsiteX1" fmla="*/ 5218386 w 8852337"/>
              <a:gd name="connsiteY1" fmla="*/ 1256218 h 1823777"/>
              <a:gd name="connsiteX2" fmla="*/ 7126013 w 8852337"/>
              <a:gd name="connsiteY2" fmla="*/ 168397 h 1823777"/>
              <a:gd name="connsiteX3" fmla="*/ 7015655 w 8852337"/>
              <a:gd name="connsiteY3" fmla="*/ 37675 h 1823777"/>
              <a:gd name="connsiteX4" fmla="*/ 7621848 w 8852337"/>
              <a:gd name="connsiteY4" fmla="*/ 0 h 1823777"/>
              <a:gd name="connsiteX5" fmla="*/ 7468610 w 8852337"/>
              <a:gd name="connsiteY5" fmla="*/ 540273 h 1823777"/>
              <a:gd name="connsiteX6" fmla="*/ 7348466 w 8852337"/>
              <a:gd name="connsiteY6" fmla="*/ 409124 h 1823777"/>
              <a:gd name="connsiteX7" fmla="*/ 6934067 w 8852337"/>
              <a:gd name="connsiteY7" fmla="*/ 1138238 h 1823777"/>
              <a:gd name="connsiteX8" fmla="*/ 8852337 w 8852337"/>
              <a:gd name="connsiteY8" fmla="*/ 1823777 h 1823777"/>
              <a:gd name="connsiteX0" fmla="*/ 0 w 8852337"/>
              <a:gd name="connsiteY0" fmla="*/ 1808011 h 1823777"/>
              <a:gd name="connsiteX1" fmla="*/ 5218386 w 8852337"/>
              <a:gd name="connsiteY1" fmla="*/ 1256218 h 1823777"/>
              <a:gd name="connsiteX2" fmla="*/ 7126013 w 8852337"/>
              <a:gd name="connsiteY2" fmla="*/ 168397 h 1823777"/>
              <a:gd name="connsiteX3" fmla="*/ 7015655 w 8852337"/>
              <a:gd name="connsiteY3" fmla="*/ 37675 h 1823777"/>
              <a:gd name="connsiteX4" fmla="*/ 7621848 w 8852337"/>
              <a:gd name="connsiteY4" fmla="*/ 0 h 1823777"/>
              <a:gd name="connsiteX5" fmla="*/ 7468610 w 8852337"/>
              <a:gd name="connsiteY5" fmla="*/ 540273 h 1823777"/>
              <a:gd name="connsiteX6" fmla="*/ 7348466 w 8852337"/>
              <a:gd name="connsiteY6" fmla="*/ 409124 h 1823777"/>
              <a:gd name="connsiteX7" fmla="*/ 6934067 w 8852337"/>
              <a:gd name="connsiteY7" fmla="*/ 1138238 h 1823777"/>
              <a:gd name="connsiteX8" fmla="*/ 8852337 w 8852337"/>
              <a:gd name="connsiteY8" fmla="*/ 1823777 h 1823777"/>
              <a:gd name="connsiteX0" fmla="*/ 0 w 8852337"/>
              <a:gd name="connsiteY0" fmla="*/ 1808011 h 1823777"/>
              <a:gd name="connsiteX1" fmla="*/ 5218386 w 8852337"/>
              <a:gd name="connsiteY1" fmla="*/ 1256218 h 1823777"/>
              <a:gd name="connsiteX2" fmla="*/ 7126013 w 8852337"/>
              <a:gd name="connsiteY2" fmla="*/ 168397 h 1823777"/>
              <a:gd name="connsiteX3" fmla="*/ 7004225 w 8852337"/>
              <a:gd name="connsiteY3" fmla="*/ 41485 h 1823777"/>
              <a:gd name="connsiteX4" fmla="*/ 7621848 w 8852337"/>
              <a:gd name="connsiteY4" fmla="*/ 0 h 1823777"/>
              <a:gd name="connsiteX5" fmla="*/ 7468610 w 8852337"/>
              <a:gd name="connsiteY5" fmla="*/ 540273 h 1823777"/>
              <a:gd name="connsiteX6" fmla="*/ 7348466 w 8852337"/>
              <a:gd name="connsiteY6" fmla="*/ 409124 h 1823777"/>
              <a:gd name="connsiteX7" fmla="*/ 6934067 w 8852337"/>
              <a:gd name="connsiteY7" fmla="*/ 1138238 h 1823777"/>
              <a:gd name="connsiteX8" fmla="*/ 8852337 w 8852337"/>
              <a:gd name="connsiteY8" fmla="*/ 1823777 h 1823777"/>
              <a:gd name="connsiteX0" fmla="*/ 0 w 8852337"/>
              <a:gd name="connsiteY0" fmla="*/ 1823251 h 1839017"/>
              <a:gd name="connsiteX1" fmla="*/ 5218386 w 8852337"/>
              <a:gd name="connsiteY1" fmla="*/ 1271458 h 1839017"/>
              <a:gd name="connsiteX2" fmla="*/ 7126013 w 8852337"/>
              <a:gd name="connsiteY2" fmla="*/ 183637 h 1839017"/>
              <a:gd name="connsiteX3" fmla="*/ 7004225 w 8852337"/>
              <a:gd name="connsiteY3" fmla="*/ 56725 h 1839017"/>
              <a:gd name="connsiteX4" fmla="*/ 7591368 w 8852337"/>
              <a:gd name="connsiteY4" fmla="*/ 0 h 1839017"/>
              <a:gd name="connsiteX5" fmla="*/ 7468610 w 8852337"/>
              <a:gd name="connsiteY5" fmla="*/ 555513 h 1839017"/>
              <a:gd name="connsiteX6" fmla="*/ 7348466 w 8852337"/>
              <a:gd name="connsiteY6" fmla="*/ 424364 h 1839017"/>
              <a:gd name="connsiteX7" fmla="*/ 6934067 w 8852337"/>
              <a:gd name="connsiteY7" fmla="*/ 1153478 h 1839017"/>
              <a:gd name="connsiteX8" fmla="*/ 8852337 w 8852337"/>
              <a:gd name="connsiteY8" fmla="*/ 1839017 h 1839017"/>
              <a:gd name="connsiteX0" fmla="*/ 0 w 8852337"/>
              <a:gd name="connsiteY0" fmla="*/ 1819441 h 1835207"/>
              <a:gd name="connsiteX1" fmla="*/ 5218386 w 8852337"/>
              <a:gd name="connsiteY1" fmla="*/ 1267648 h 1835207"/>
              <a:gd name="connsiteX2" fmla="*/ 7126013 w 8852337"/>
              <a:gd name="connsiteY2" fmla="*/ 179827 h 1835207"/>
              <a:gd name="connsiteX3" fmla="*/ 7004225 w 8852337"/>
              <a:gd name="connsiteY3" fmla="*/ 52915 h 1835207"/>
              <a:gd name="connsiteX4" fmla="*/ 7606608 w 8852337"/>
              <a:gd name="connsiteY4" fmla="*/ 0 h 1835207"/>
              <a:gd name="connsiteX5" fmla="*/ 7468610 w 8852337"/>
              <a:gd name="connsiteY5" fmla="*/ 551703 h 1835207"/>
              <a:gd name="connsiteX6" fmla="*/ 7348466 w 8852337"/>
              <a:gd name="connsiteY6" fmla="*/ 420554 h 1835207"/>
              <a:gd name="connsiteX7" fmla="*/ 6934067 w 8852337"/>
              <a:gd name="connsiteY7" fmla="*/ 1149668 h 1835207"/>
              <a:gd name="connsiteX8" fmla="*/ 8852337 w 8852337"/>
              <a:gd name="connsiteY8" fmla="*/ 1835207 h 183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2337" h="1835207">
                <a:moveTo>
                  <a:pt x="0" y="1819441"/>
                </a:moveTo>
                <a:cubicBezTo>
                  <a:pt x="1774632" y="1715897"/>
                  <a:pt x="3266089" y="1708659"/>
                  <a:pt x="5218386" y="1267648"/>
                </a:cubicBezTo>
                <a:cubicBezTo>
                  <a:pt x="5956738" y="1109992"/>
                  <a:pt x="6632027" y="621262"/>
                  <a:pt x="7126013" y="179827"/>
                </a:cubicBezTo>
                <a:lnTo>
                  <a:pt x="7004225" y="52915"/>
                </a:lnTo>
                <a:lnTo>
                  <a:pt x="7606608" y="0"/>
                </a:lnTo>
                <a:lnTo>
                  <a:pt x="7468610" y="551703"/>
                </a:lnTo>
                <a:lnTo>
                  <a:pt x="7348466" y="420554"/>
                </a:lnTo>
                <a:cubicBezTo>
                  <a:pt x="7143515" y="614995"/>
                  <a:pt x="6909711" y="796100"/>
                  <a:pt x="6934067" y="1149668"/>
                </a:cubicBezTo>
                <a:cubicBezTo>
                  <a:pt x="6980444" y="1703957"/>
                  <a:pt x="8203324" y="1774773"/>
                  <a:pt x="8852337" y="1835207"/>
                </a:cubicBezTo>
              </a:path>
            </a:pathLst>
          </a:custGeom>
          <a:solidFill>
            <a:srgbClr val="797979"/>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94" name="TextBox 93">
            <a:extLst>
              <a:ext uri="{FF2B5EF4-FFF2-40B4-BE49-F238E27FC236}">
                <a16:creationId xmlns:a16="http://schemas.microsoft.com/office/drawing/2014/main" id="{BCC883B4-8A67-FCD8-9761-AC1EBAB7117E}"/>
              </a:ext>
            </a:extLst>
          </p:cNvPr>
          <p:cNvSpPr txBox="1"/>
          <p:nvPr/>
        </p:nvSpPr>
        <p:spPr>
          <a:xfrm>
            <a:off x="146768" y="963504"/>
            <a:ext cx="1114822" cy="494511"/>
          </a:xfrm>
          <a:prstGeom prst="rect">
            <a:avLst/>
          </a:prstGeom>
          <a:noFill/>
          <a:ln>
            <a:noFill/>
          </a:ln>
        </p:spPr>
        <p:txBody>
          <a:bodyPr wrap="none" rtlCol="0" anchor="ctr">
            <a:noAutofit/>
          </a:bodyPr>
          <a:lstStyle/>
          <a:p>
            <a:pPr algn="ctr"/>
            <a:r>
              <a:rPr lang="en-US" sz="1600" dirty="0">
                <a:solidFill>
                  <a:srgbClr val="005B94"/>
                </a:solidFill>
                <a:latin typeface="Trade Gothic LT Pro" panose="020B0503040303020004" pitchFamily="34" charset="77"/>
              </a:rPr>
              <a:t>Stage of </a:t>
            </a:r>
          </a:p>
          <a:p>
            <a:pPr algn="ctr"/>
            <a:r>
              <a:rPr lang="en-US" sz="1600" dirty="0">
                <a:solidFill>
                  <a:srgbClr val="005B94"/>
                </a:solidFill>
                <a:latin typeface="Trade Gothic LT Pro" panose="020B0503040303020004" pitchFamily="34" charset="77"/>
              </a:rPr>
              <a:t>Development</a:t>
            </a:r>
          </a:p>
        </p:txBody>
      </p:sp>
      <p:sp>
        <p:nvSpPr>
          <p:cNvPr id="95" name="TextBox 94">
            <a:extLst>
              <a:ext uri="{FF2B5EF4-FFF2-40B4-BE49-F238E27FC236}">
                <a16:creationId xmlns:a16="http://schemas.microsoft.com/office/drawing/2014/main" id="{F652827A-93D3-76A6-77EF-E40D295A6EE6}"/>
              </a:ext>
            </a:extLst>
          </p:cNvPr>
          <p:cNvSpPr txBox="1"/>
          <p:nvPr/>
        </p:nvSpPr>
        <p:spPr>
          <a:xfrm>
            <a:off x="10268057" y="2499845"/>
            <a:ext cx="1245223" cy="742885"/>
          </a:xfrm>
          <a:prstGeom prst="rect">
            <a:avLst/>
          </a:prstGeom>
          <a:solidFill>
            <a:srgbClr val="4EA72E">
              <a:lumMod val="20000"/>
              <a:lumOff val="80000"/>
            </a:srgbClr>
          </a:solidFill>
          <a:ln w="38100">
            <a:solidFill>
              <a:sysClr val="windowText" lastClr="000000"/>
            </a:solidFill>
          </a:ln>
        </p:spPr>
        <p:txBody>
          <a:bodyPr wrap="none" rtlCol="0" anchor="ctr">
            <a:noAutofit/>
          </a:bodyPr>
          <a:lstStyle/>
          <a:p>
            <a:pPr marL="0" marR="0" lvl="0" indent="0" algn="ctr" defTabSz="914400" eaLnBrk="1" fontAlgn="auto" latinLnBrk="0" hangingPunct="1">
              <a:lnSpc>
                <a:spcPts val="172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rPr>
              <a:t>Integrated</a:t>
            </a:r>
            <a:br>
              <a:rPr kumimoji="0" lang="en-US" sz="1800" b="0" i="0" u="none" strike="noStrike" kern="0" cap="none" spc="0" normalizeH="0" baseline="0" noProof="0" dirty="0">
                <a:ln>
                  <a:noFill/>
                </a:ln>
                <a:solidFill>
                  <a:prstClr val="black"/>
                </a:solidFill>
                <a:effectLst/>
                <a:uLnTx/>
                <a:uFillTx/>
                <a:latin typeface="Aptos" panose="02110004020202020204"/>
              </a:rPr>
            </a:br>
            <a:r>
              <a:rPr kumimoji="0" lang="en-US" sz="1800" b="0" i="0" u="none" strike="noStrike" kern="0" cap="none" spc="0" normalizeH="0" baseline="0" noProof="0" dirty="0">
                <a:ln>
                  <a:noFill/>
                </a:ln>
                <a:solidFill>
                  <a:prstClr val="black"/>
                </a:solidFill>
                <a:effectLst/>
                <a:uLnTx/>
                <a:uFillTx/>
                <a:latin typeface="Aptos" panose="02110004020202020204"/>
              </a:rPr>
              <a:t>Operational</a:t>
            </a:r>
            <a:br>
              <a:rPr kumimoji="0" lang="en-US" sz="1800" b="0" i="0" u="none" strike="noStrike" kern="0" cap="none" spc="0" normalizeH="0" baseline="0" noProof="0" dirty="0">
                <a:ln>
                  <a:noFill/>
                </a:ln>
                <a:solidFill>
                  <a:prstClr val="black"/>
                </a:solidFill>
                <a:effectLst/>
                <a:uLnTx/>
                <a:uFillTx/>
                <a:latin typeface="Aptos" panose="02110004020202020204"/>
              </a:rPr>
            </a:br>
            <a:r>
              <a:rPr kumimoji="0" lang="en-US" sz="1800" b="0" i="0" u="none" strike="noStrike" kern="0" cap="none" spc="0" normalizeH="0" baseline="0" noProof="0" dirty="0">
                <a:ln>
                  <a:noFill/>
                </a:ln>
                <a:solidFill>
                  <a:prstClr val="black"/>
                </a:solidFill>
                <a:effectLst/>
                <a:uLnTx/>
                <a:uFillTx/>
                <a:latin typeface="Aptos" panose="02110004020202020204"/>
              </a:rPr>
              <a:t>Capability</a:t>
            </a:r>
          </a:p>
        </p:txBody>
      </p:sp>
      <p:sp>
        <p:nvSpPr>
          <p:cNvPr id="96" name="Triangle 95">
            <a:extLst>
              <a:ext uri="{FF2B5EF4-FFF2-40B4-BE49-F238E27FC236}">
                <a16:creationId xmlns:a16="http://schemas.microsoft.com/office/drawing/2014/main" id="{CDCA50E8-4205-9879-F084-93A5DA971942}"/>
              </a:ext>
            </a:extLst>
          </p:cNvPr>
          <p:cNvSpPr/>
          <p:nvPr/>
        </p:nvSpPr>
        <p:spPr>
          <a:xfrm>
            <a:off x="10636626" y="2138046"/>
            <a:ext cx="406223" cy="259508"/>
          </a:xfrm>
          <a:prstGeom prst="triangle">
            <a:avLst/>
          </a:prstGeom>
          <a:solidFill>
            <a:sysClr val="windowText" lastClr="000000"/>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97" name="TextBox 96">
            <a:extLst>
              <a:ext uri="{FF2B5EF4-FFF2-40B4-BE49-F238E27FC236}">
                <a16:creationId xmlns:a16="http://schemas.microsoft.com/office/drawing/2014/main" id="{DFAC07A7-5DFE-3402-6111-BB0417D41B18}"/>
              </a:ext>
            </a:extLst>
          </p:cNvPr>
          <p:cNvSpPr txBox="1"/>
          <p:nvPr/>
        </p:nvSpPr>
        <p:spPr>
          <a:xfrm>
            <a:off x="6745434" y="2512623"/>
            <a:ext cx="914990" cy="685504"/>
          </a:xfrm>
          <a:prstGeom prst="rect">
            <a:avLst/>
          </a:prstGeom>
          <a:solidFill>
            <a:srgbClr val="4EA72E">
              <a:lumMod val="20000"/>
              <a:lumOff val="80000"/>
            </a:srgbClr>
          </a:solidFill>
          <a:ln w="38100">
            <a:solidFill>
              <a:sysClr val="windowText" lastClr="000000"/>
            </a:solidFill>
          </a:ln>
        </p:spPr>
        <p:txBody>
          <a:bodyPr wrap="none" rtlCol="0" anchor="ctr">
            <a:noAutofit/>
          </a:bodyPr>
          <a:lstStyle/>
          <a:p>
            <a:pPr marL="0" marR="0" lvl="0" indent="0" algn="ctr" defTabSz="914400" eaLnBrk="1" fontAlgn="auto" latinLnBrk="0" hangingPunct="1">
              <a:lnSpc>
                <a:spcPts val="172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rPr>
              <a:t>Early</a:t>
            </a:r>
          </a:p>
          <a:p>
            <a:pPr marL="0" marR="0" lvl="0" indent="0" algn="ctr" defTabSz="914400" eaLnBrk="1" fontAlgn="auto" latinLnBrk="0" hangingPunct="1">
              <a:lnSpc>
                <a:spcPts val="172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rPr>
              <a:t>Fielding</a:t>
            </a:r>
          </a:p>
        </p:txBody>
      </p:sp>
      <p:sp>
        <p:nvSpPr>
          <p:cNvPr id="98" name="Triangle 97">
            <a:extLst>
              <a:ext uri="{FF2B5EF4-FFF2-40B4-BE49-F238E27FC236}">
                <a16:creationId xmlns:a16="http://schemas.microsoft.com/office/drawing/2014/main" id="{8D8786AF-DC27-39FC-07E7-3D3F4BE95185}"/>
              </a:ext>
            </a:extLst>
          </p:cNvPr>
          <p:cNvSpPr/>
          <p:nvPr/>
        </p:nvSpPr>
        <p:spPr>
          <a:xfrm>
            <a:off x="6999818" y="2170471"/>
            <a:ext cx="406223" cy="259508"/>
          </a:xfrm>
          <a:prstGeom prst="triangle">
            <a:avLst/>
          </a:prstGeom>
          <a:solidFill>
            <a:sysClr val="windowText" lastClr="000000"/>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99" name="Triangle 98">
            <a:extLst>
              <a:ext uri="{FF2B5EF4-FFF2-40B4-BE49-F238E27FC236}">
                <a16:creationId xmlns:a16="http://schemas.microsoft.com/office/drawing/2014/main" id="{937F5C11-62D6-9707-332E-672230BCED17}"/>
              </a:ext>
            </a:extLst>
          </p:cNvPr>
          <p:cNvSpPr/>
          <p:nvPr/>
        </p:nvSpPr>
        <p:spPr>
          <a:xfrm rot="10800000">
            <a:off x="7896190" y="4859322"/>
            <a:ext cx="246513" cy="150135"/>
          </a:xfrm>
          <a:prstGeom prst="triangle">
            <a:avLst/>
          </a:prstGeom>
          <a:solidFill>
            <a:srgbClr val="E9713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00" name="Triangle 99">
            <a:extLst>
              <a:ext uri="{FF2B5EF4-FFF2-40B4-BE49-F238E27FC236}">
                <a16:creationId xmlns:a16="http://schemas.microsoft.com/office/drawing/2014/main" id="{F2435F06-330D-C2DC-F36F-4EAA7416A2EF}"/>
              </a:ext>
            </a:extLst>
          </p:cNvPr>
          <p:cNvSpPr/>
          <p:nvPr/>
        </p:nvSpPr>
        <p:spPr>
          <a:xfrm rot="10800000">
            <a:off x="11139036" y="4830587"/>
            <a:ext cx="246513" cy="150135"/>
          </a:xfrm>
          <a:prstGeom prst="triangle">
            <a:avLst/>
          </a:prstGeom>
          <a:solidFill>
            <a:srgbClr val="E9713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ptos" panose="02110004020202020204"/>
              <a:ea typeface="+mn-ea"/>
              <a:cs typeface="+mn-cs"/>
            </a:endParaRPr>
          </a:p>
        </p:txBody>
      </p:sp>
      <p:pic>
        <p:nvPicPr>
          <p:cNvPr id="101" name="Picture 100">
            <a:extLst>
              <a:ext uri="{FF2B5EF4-FFF2-40B4-BE49-F238E27FC236}">
                <a16:creationId xmlns:a16="http://schemas.microsoft.com/office/drawing/2014/main" id="{7A37CB7C-EB9B-D0A1-95CA-EA94EE56DC32}"/>
              </a:ext>
            </a:extLst>
          </p:cNvPr>
          <p:cNvPicPr>
            <a:picLocks noChangeAspect="1"/>
          </p:cNvPicPr>
          <p:nvPr/>
        </p:nvPicPr>
        <p:blipFill>
          <a:blip r:embed="rId2"/>
          <a:stretch>
            <a:fillRect/>
          </a:stretch>
        </p:blipFill>
        <p:spPr>
          <a:xfrm rot="10800000">
            <a:off x="4569992" y="6240489"/>
            <a:ext cx="254000" cy="152400"/>
          </a:xfrm>
          <a:prstGeom prst="rect">
            <a:avLst/>
          </a:prstGeom>
        </p:spPr>
      </p:pic>
      <p:pic>
        <p:nvPicPr>
          <p:cNvPr id="102" name="Picture 101">
            <a:extLst>
              <a:ext uri="{FF2B5EF4-FFF2-40B4-BE49-F238E27FC236}">
                <a16:creationId xmlns:a16="http://schemas.microsoft.com/office/drawing/2014/main" id="{790F2B68-CD2F-CB23-550A-7C4A5663F7B3}"/>
              </a:ext>
            </a:extLst>
          </p:cNvPr>
          <p:cNvPicPr>
            <a:picLocks noChangeAspect="1"/>
          </p:cNvPicPr>
          <p:nvPr/>
        </p:nvPicPr>
        <p:blipFill>
          <a:blip r:embed="rId2"/>
          <a:stretch>
            <a:fillRect/>
          </a:stretch>
        </p:blipFill>
        <p:spPr>
          <a:xfrm rot="10800000">
            <a:off x="1315208" y="6240489"/>
            <a:ext cx="254000" cy="152400"/>
          </a:xfrm>
          <a:prstGeom prst="rect">
            <a:avLst/>
          </a:prstGeom>
        </p:spPr>
      </p:pic>
      <p:sp>
        <p:nvSpPr>
          <p:cNvPr id="103" name="U-Turn Arrow 102">
            <a:extLst>
              <a:ext uri="{FF2B5EF4-FFF2-40B4-BE49-F238E27FC236}">
                <a16:creationId xmlns:a16="http://schemas.microsoft.com/office/drawing/2014/main" id="{0EB51306-2BC0-263C-B518-6AA3C1B2146B}"/>
              </a:ext>
            </a:extLst>
          </p:cNvPr>
          <p:cNvSpPr/>
          <p:nvPr/>
        </p:nvSpPr>
        <p:spPr>
          <a:xfrm>
            <a:off x="10767075" y="1876938"/>
            <a:ext cx="1198327" cy="343162"/>
          </a:xfrm>
          <a:prstGeom prst="uturnArrow">
            <a:avLst/>
          </a:prstGeom>
          <a:solidFill>
            <a:srgbClr val="E97132">
              <a:lumMod val="60000"/>
              <a:lumOff val="4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04" name="U-Turn Arrow 103">
            <a:extLst>
              <a:ext uri="{FF2B5EF4-FFF2-40B4-BE49-F238E27FC236}">
                <a16:creationId xmlns:a16="http://schemas.microsoft.com/office/drawing/2014/main" id="{603B4DBB-D3DA-4499-06B2-ADD5C5EC4DA3}"/>
              </a:ext>
            </a:extLst>
          </p:cNvPr>
          <p:cNvSpPr/>
          <p:nvPr/>
        </p:nvSpPr>
        <p:spPr>
          <a:xfrm rot="10800000">
            <a:off x="10710338" y="3499860"/>
            <a:ext cx="1198327" cy="343162"/>
          </a:xfrm>
          <a:prstGeom prst="uturnArrow">
            <a:avLst/>
          </a:prstGeom>
          <a:solidFill>
            <a:srgbClr val="FFC000"/>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05" name="TextBox 104">
            <a:extLst>
              <a:ext uri="{FF2B5EF4-FFF2-40B4-BE49-F238E27FC236}">
                <a16:creationId xmlns:a16="http://schemas.microsoft.com/office/drawing/2014/main" id="{8AF9D5CC-F98A-B981-6C50-532BF33A7A40}"/>
              </a:ext>
            </a:extLst>
          </p:cNvPr>
          <p:cNvSpPr txBox="1"/>
          <p:nvPr/>
        </p:nvSpPr>
        <p:spPr>
          <a:xfrm>
            <a:off x="11008627" y="2050143"/>
            <a:ext cx="749501" cy="369332"/>
          </a:xfrm>
          <a:prstGeom prst="rect">
            <a:avLst/>
          </a:prstGeom>
          <a:noFill/>
        </p:spPr>
        <p:txBody>
          <a:bodyPr wrap="none" rtlCol="0">
            <a:spAutoFit/>
          </a:bodyPr>
          <a:lstStyle/>
          <a:p>
            <a:r>
              <a:rPr lang="en-US" dirty="0">
                <a:solidFill>
                  <a:prstClr val="black"/>
                </a:solidFill>
                <a:latin typeface="Aptos" panose="02110004020202020204"/>
              </a:rPr>
              <a:t>Learn</a:t>
            </a:r>
          </a:p>
        </p:txBody>
      </p:sp>
      <p:sp>
        <p:nvSpPr>
          <p:cNvPr id="106" name="TextBox 105">
            <a:extLst>
              <a:ext uri="{FF2B5EF4-FFF2-40B4-BE49-F238E27FC236}">
                <a16:creationId xmlns:a16="http://schemas.microsoft.com/office/drawing/2014/main" id="{7E5EE71E-9233-0204-7E97-7923D268A0C7}"/>
              </a:ext>
            </a:extLst>
          </p:cNvPr>
          <p:cNvSpPr txBox="1"/>
          <p:nvPr/>
        </p:nvSpPr>
        <p:spPr>
          <a:xfrm>
            <a:off x="10976547" y="3851979"/>
            <a:ext cx="779381" cy="369332"/>
          </a:xfrm>
          <a:prstGeom prst="rect">
            <a:avLst/>
          </a:prstGeom>
          <a:noFill/>
        </p:spPr>
        <p:txBody>
          <a:bodyPr wrap="none" rtlCol="0">
            <a:spAutoFit/>
          </a:bodyPr>
          <a:lstStyle/>
          <a:p>
            <a:r>
              <a:rPr lang="en-US" dirty="0">
                <a:solidFill>
                  <a:prstClr val="black"/>
                </a:solidFill>
                <a:latin typeface="Aptos" panose="02110004020202020204"/>
              </a:rPr>
              <a:t>Adapt</a:t>
            </a:r>
          </a:p>
        </p:txBody>
      </p:sp>
      <p:sp>
        <p:nvSpPr>
          <p:cNvPr id="107" name="TextBox 106">
            <a:extLst>
              <a:ext uri="{FF2B5EF4-FFF2-40B4-BE49-F238E27FC236}">
                <a16:creationId xmlns:a16="http://schemas.microsoft.com/office/drawing/2014/main" id="{172C42AB-A409-7C28-739A-09E2D71843A7}"/>
              </a:ext>
            </a:extLst>
          </p:cNvPr>
          <p:cNvSpPr txBox="1"/>
          <p:nvPr/>
        </p:nvSpPr>
        <p:spPr>
          <a:xfrm>
            <a:off x="10506647" y="3216452"/>
            <a:ext cx="599075" cy="369332"/>
          </a:xfrm>
          <a:prstGeom prst="rect">
            <a:avLst/>
          </a:prstGeom>
          <a:noFill/>
        </p:spPr>
        <p:txBody>
          <a:bodyPr wrap="none" rtlCol="0">
            <a:spAutoFit/>
          </a:bodyPr>
          <a:lstStyle/>
          <a:p>
            <a:r>
              <a:rPr lang="en-US" dirty="0">
                <a:solidFill>
                  <a:prstClr val="black"/>
                </a:solidFill>
                <a:latin typeface="Aptos" panose="02110004020202020204"/>
              </a:rPr>
              <a:t>Trial</a:t>
            </a:r>
          </a:p>
        </p:txBody>
      </p:sp>
      <p:pic>
        <p:nvPicPr>
          <p:cNvPr id="11" name="Graphic 10" descr="Arrow circle with solid fill">
            <a:extLst>
              <a:ext uri="{FF2B5EF4-FFF2-40B4-BE49-F238E27FC236}">
                <a16:creationId xmlns:a16="http://schemas.microsoft.com/office/drawing/2014/main" id="{16CF530E-063C-3277-DD8F-0D50B5E0C2B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86776" y="3579445"/>
            <a:ext cx="779381" cy="779381"/>
          </a:xfrm>
          <a:prstGeom prst="rect">
            <a:avLst/>
          </a:prstGeom>
        </p:spPr>
      </p:pic>
      <p:pic>
        <p:nvPicPr>
          <p:cNvPr id="12" name="Graphic 11" descr="Arrow circle with solid fill">
            <a:extLst>
              <a:ext uri="{FF2B5EF4-FFF2-40B4-BE49-F238E27FC236}">
                <a16:creationId xmlns:a16="http://schemas.microsoft.com/office/drawing/2014/main" id="{06D8308F-EB5F-566A-04BA-632DFEDEC3C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09924" y="3611244"/>
            <a:ext cx="779381" cy="779381"/>
          </a:xfrm>
          <a:prstGeom prst="rect">
            <a:avLst/>
          </a:prstGeom>
        </p:spPr>
      </p:pic>
      <p:pic>
        <p:nvPicPr>
          <p:cNvPr id="13" name="Graphic 12" descr="Arrow circle with solid fill">
            <a:extLst>
              <a:ext uri="{FF2B5EF4-FFF2-40B4-BE49-F238E27FC236}">
                <a16:creationId xmlns:a16="http://schemas.microsoft.com/office/drawing/2014/main" id="{0A69497C-BCBF-E4A5-60D6-2C69544956A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09860" y="3614668"/>
            <a:ext cx="779381" cy="779381"/>
          </a:xfrm>
          <a:prstGeom prst="rect">
            <a:avLst/>
          </a:prstGeom>
        </p:spPr>
      </p:pic>
      <p:pic>
        <p:nvPicPr>
          <p:cNvPr id="14" name="Graphic 13" descr="Arrow circle with solid fill">
            <a:extLst>
              <a:ext uri="{FF2B5EF4-FFF2-40B4-BE49-F238E27FC236}">
                <a16:creationId xmlns:a16="http://schemas.microsoft.com/office/drawing/2014/main" id="{6A68A422-62A2-3AF4-0706-A6CFD81FF8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10259" y="3608170"/>
            <a:ext cx="779381" cy="779381"/>
          </a:xfrm>
          <a:prstGeom prst="rect">
            <a:avLst/>
          </a:prstGeom>
        </p:spPr>
      </p:pic>
      <p:pic>
        <p:nvPicPr>
          <p:cNvPr id="15" name="Graphic 14" descr="Arrow circle with solid fill">
            <a:extLst>
              <a:ext uri="{FF2B5EF4-FFF2-40B4-BE49-F238E27FC236}">
                <a16:creationId xmlns:a16="http://schemas.microsoft.com/office/drawing/2014/main" id="{26D70B04-21C9-32F2-7051-01653FCC6D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16831" y="3623647"/>
            <a:ext cx="779381" cy="779381"/>
          </a:xfrm>
          <a:prstGeom prst="rect">
            <a:avLst/>
          </a:prstGeom>
        </p:spPr>
      </p:pic>
      <p:pic>
        <p:nvPicPr>
          <p:cNvPr id="16" name="Graphic 15" descr="Arrow circle with solid fill">
            <a:extLst>
              <a:ext uri="{FF2B5EF4-FFF2-40B4-BE49-F238E27FC236}">
                <a16:creationId xmlns:a16="http://schemas.microsoft.com/office/drawing/2014/main" id="{B6BA27FF-22CE-4D1F-D7DB-EE3FB43331B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99529" y="3626174"/>
            <a:ext cx="779381" cy="779381"/>
          </a:xfrm>
          <a:prstGeom prst="rect">
            <a:avLst/>
          </a:prstGeom>
        </p:spPr>
      </p:pic>
      <p:pic>
        <p:nvPicPr>
          <p:cNvPr id="17" name="Graphic 16" descr="Arrow circle with solid fill">
            <a:extLst>
              <a:ext uri="{FF2B5EF4-FFF2-40B4-BE49-F238E27FC236}">
                <a16:creationId xmlns:a16="http://schemas.microsoft.com/office/drawing/2014/main" id="{AF871B25-97B2-BB46-CDB0-52D1A2C164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65216" y="3632661"/>
            <a:ext cx="779381" cy="779381"/>
          </a:xfrm>
          <a:prstGeom prst="rect">
            <a:avLst/>
          </a:prstGeom>
        </p:spPr>
      </p:pic>
    </p:spTree>
    <p:extLst>
      <p:ext uri="{BB962C8B-B14F-4D97-AF65-F5344CB8AC3E}">
        <p14:creationId xmlns:p14="http://schemas.microsoft.com/office/powerpoint/2010/main" val="56070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dissolve">
                                      <p:cBhvr>
                                        <p:cTn id="10" dur="500"/>
                                        <p:tgtEl>
                                          <p:spTgt spid="6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dissolve">
                                      <p:cBhvr>
                                        <p:cTn id="13" dur="500"/>
                                        <p:tgtEl>
                                          <p:spTgt spid="6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dissolve">
                                      <p:cBhvr>
                                        <p:cTn id="16" dur="500"/>
                                        <p:tgtEl>
                                          <p:spTgt spid="6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dissolve">
                                      <p:cBhvr>
                                        <p:cTn id="19" dur="500"/>
                                        <p:tgtEl>
                                          <p:spTgt spid="66"/>
                                        </p:tgtEl>
                                      </p:cBhvr>
                                    </p:animEffect>
                                  </p:childTnLst>
                                </p:cTn>
                              </p:par>
                              <p:par>
                                <p:cTn id="20" presetID="9"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dissolve">
                                      <p:cBhvr>
                                        <p:cTn id="22" dur="500"/>
                                        <p:tgtEl>
                                          <p:spTgt spid="72"/>
                                        </p:tgtEl>
                                      </p:cBhvr>
                                    </p:animEffect>
                                  </p:childTnLst>
                                </p:cTn>
                              </p:par>
                              <p:par>
                                <p:cTn id="23" presetID="9"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dissolve">
                                      <p:cBhvr>
                                        <p:cTn id="25" dur="500"/>
                                        <p:tgtEl>
                                          <p:spTgt spid="73"/>
                                        </p:tgtEl>
                                      </p:cBhvr>
                                    </p:animEffect>
                                  </p:childTnLst>
                                </p:cTn>
                              </p:par>
                              <p:par>
                                <p:cTn id="26" presetID="9"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dissolve">
                                      <p:cBhvr>
                                        <p:cTn id="28" dur="500"/>
                                        <p:tgtEl>
                                          <p:spTgt spid="7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dissolve">
                                      <p:cBhvr>
                                        <p:cTn id="31" dur="500"/>
                                        <p:tgtEl>
                                          <p:spTgt spid="9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dissolve">
                                      <p:cBhvr>
                                        <p:cTn id="36" dur="500"/>
                                        <p:tgtEl>
                                          <p:spTgt spid="67"/>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dissolve">
                                      <p:cBhvr>
                                        <p:cTn id="39" dur="500"/>
                                        <p:tgtEl>
                                          <p:spTgt spid="6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dissolve">
                                      <p:cBhvr>
                                        <p:cTn id="42" dur="500"/>
                                        <p:tgtEl>
                                          <p:spTgt spid="6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dissolve">
                                      <p:cBhvr>
                                        <p:cTn id="45" dur="500"/>
                                        <p:tgtEl>
                                          <p:spTgt spid="7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dissolve">
                                      <p:cBhvr>
                                        <p:cTn id="48" dur="500"/>
                                        <p:tgtEl>
                                          <p:spTgt spid="7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dissolve">
                                      <p:cBhvr>
                                        <p:cTn id="53" dur="500"/>
                                        <p:tgtEl>
                                          <p:spTgt spid="56"/>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dissolve">
                                      <p:cBhvr>
                                        <p:cTn id="56" dur="500"/>
                                        <p:tgtEl>
                                          <p:spTgt spid="5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dissolve">
                                      <p:cBhvr>
                                        <p:cTn id="59" dur="500"/>
                                        <p:tgtEl>
                                          <p:spTgt spid="59"/>
                                        </p:tgtEl>
                                      </p:cBhvr>
                                    </p:animEffect>
                                  </p:childTnLst>
                                </p:cTn>
                              </p:par>
                              <p:par>
                                <p:cTn id="60" presetID="9" presetClass="entr" presetSubtype="0"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dissolve">
                                      <p:cBhvr>
                                        <p:cTn id="62" dur="500"/>
                                        <p:tgtEl>
                                          <p:spTgt spid="6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dissolve">
                                      <p:cBhvr>
                                        <p:cTn id="65" dur="500"/>
                                        <p:tgtEl>
                                          <p:spTgt spid="6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1" nodeType="click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dissolve">
                                      <p:cBhvr>
                                        <p:cTn id="70" dur="500"/>
                                        <p:tgtEl>
                                          <p:spTgt spid="9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dissolve">
                                      <p:cBhvr>
                                        <p:cTn id="73" dur="500"/>
                                        <p:tgtEl>
                                          <p:spTgt spid="97"/>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98"/>
                                        </p:tgtEl>
                                        <p:attrNameLst>
                                          <p:attrName>style.visibility</p:attrName>
                                        </p:attrNameLst>
                                      </p:cBhvr>
                                      <p:to>
                                        <p:strVal val="visible"/>
                                      </p:to>
                                    </p:set>
                                    <p:animEffect transition="in" filter="dissolve">
                                      <p:cBhvr>
                                        <p:cTn id="76" dur="500"/>
                                        <p:tgtEl>
                                          <p:spTgt spid="98"/>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6"/>
                                        </p:tgtEl>
                                        <p:attrNameLst>
                                          <p:attrName>style.visibility</p:attrName>
                                        </p:attrNameLst>
                                      </p:cBhvr>
                                      <p:to>
                                        <p:strVal val="visible"/>
                                      </p:to>
                                    </p:set>
                                    <p:anim calcmode="lin" valueType="num">
                                      <p:cBhvr additive="base">
                                        <p:cTn id="81" dur="500" fill="hold"/>
                                        <p:tgtEl>
                                          <p:spTgt spid="96"/>
                                        </p:tgtEl>
                                        <p:attrNameLst>
                                          <p:attrName>ppt_x</p:attrName>
                                        </p:attrNameLst>
                                      </p:cBhvr>
                                      <p:tavLst>
                                        <p:tav tm="0">
                                          <p:val>
                                            <p:strVal val="#ppt_x"/>
                                          </p:val>
                                        </p:tav>
                                        <p:tav tm="100000">
                                          <p:val>
                                            <p:strVal val="#ppt_x"/>
                                          </p:val>
                                        </p:tav>
                                      </p:tavLst>
                                    </p:anim>
                                    <p:anim calcmode="lin" valueType="num">
                                      <p:cBhvr additive="base">
                                        <p:cTn id="82" dur="500" fill="hold"/>
                                        <p:tgtEl>
                                          <p:spTgt spid="9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dissolve">
                                      <p:cBhvr>
                                        <p:cTn id="91" dur="500"/>
                                        <p:tgtEl>
                                          <p:spTgt spid="75"/>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dissolve">
                                      <p:cBhvr>
                                        <p:cTn id="94" dur="500"/>
                                        <p:tgtEl>
                                          <p:spTgt spid="76"/>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dissolve">
                                      <p:cBhvr>
                                        <p:cTn id="97" dur="500"/>
                                        <p:tgtEl>
                                          <p:spTgt spid="77"/>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dissolve">
                                      <p:cBhvr>
                                        <p:cTn id="100" dur="500"/>
                                        <p:tgtEl>
                                          <p:spTgt spid="78"/>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dissolve">
                                      <p:cBhvr>
                                        <p:cTn id="103" dur="500"/>
                                        <p:tgtEl>
                                          <p:spTgt spid="79"/>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dissolve">
                                      <p:cBhvr>
                                        <p:cTn id="106" dur="500"/>
                                        <p:tgtEl>
                                          <p:spTgt spid="8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dissolve">
                                      <p:cBhvr>
                                        <p:cTn id="109" dur="500"/>
                                        <p:tgtEl>
                                          <p:spTgt spid="88"/>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89"/>
                                        </p:tgtEl>
                                        <p:attrNameLst>
                                          <p:attrName>style.visibility</p:attrName>
                                        </p:attrNameLst>
                                      </p:cBhvr>
                                      <p:to>
                                        <p:strVal val="visible"/>
                                      </p:to>
                                    </p:set>
                                    <p:animEffect transition="in" filter="dissolve">
                                      <p:cBhvr>
                                        <p:cTn id="112" dur="500"/>
                                        <p:tgtEl>
                                          <p:spTgt spid="89"/>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90"/>
                                        </p:tgtEl>
                                        <p:attrNameLst>
                                          <p:attrName>style.visibility</p:attrName>
                                        </p:attrNameLst>
                                      </p:cBhvr>
                                      <p:to>
                                        <p:strVal val="visible"/>
                                      </p:to>
                                    </p:set>
                                    <p:animEffect transition="in" filter="dissolve">
                                      <p:cBhvr>
                                        <p:cTn id="115" dur="500"/>
                                        <p:tgtEl>
                                          <p:spTgt spid="90"/>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nodeType="clickEffect">
                                  <p:stCondLst>
                                    <p:cond delay="0"/>
                                  </p:stCondLst>
                                  <p:childTnLst>
                                    <p:set>
                                      <p:cBhvr>
                                        <p:cTn id="119" dur="1" fill="hold">
                                          <p:stCondLst>
                                            <p:cond delay="0"/>
                                          </p:stCondLst>
                                        </p:cTn>
                                        <p:tgtEl>
                                          <p:spTgt spid="80"/>
                                        </p:tgtEl>
                                        <p:attrNameLst>
                                          <p:attrName>style.visibility</p:attrName>
                                        </p:attrNameLst>
                                      </p:cBhvr>
                                      <p:to>
                                        <p:strVal val="visible"/>
                                      </p:to>
                                    </p:set>
                                    <p:animEffect transition="in" filter="dissolve">
                                      <p:cBhvr>
                                        <p:cTn id="120" dur="500"/>
                                        <p:tgtEl>
                                          <p:spTgt spid="80"/>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100"/>
                                        </p:tgtEl>
                                        <p:attrNameLst>
                                          <p:attrName>style.visibility</p:attrName>
                                        </p:attrNameLst>
                                      </p:cBhvr>
                                      <p:to>
                                        <p:strVal val="visible"/>
                                      </p:to>
                                    </p:set>
                                    <p:animEffect transition="in" filter="dissolve">
                                      <p:cBhvr>
                                        <p:cTn id="123" dur="500"/>
                                        <p:tgtEl>
                                          <p:spTgt spid="100"/>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99"/>
                                        </p:tgtEl>
                                        <p:attrNameLst>
                                          <p:attrName>style.visibility</p:attrName>
                                        </p:attrNameLst>
                                      </p:cBhvr>
                                      <p:to>
                                        <p:strVal val="visible"/>
                                      </p:to>
                                    </p:set>
                                    <p:animEffect transition="in" filter="dissolve">
                                      <p:cBhvr>
                                        <p:cTn id="126" dur="500"/>
                                        <p:tgtEl>
                                          <p:spTgt spid="99"/>
                                        </p:tgtEl>
                                      </p:cBhvr>
                                    </p:animEffect>
                                  </p:childTnLst>
                                </p:cTn>
                              </p:par>
                              <p:par>
                                <p:cTn id="127" presetID="9" presetClass="entr" presetSubtype="0" fill="hold" nodeType="with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dissolve">
                                      <p:cBhvr>
                                        <p:cTn id="129" dur="500"/>
                                        <p:tgtEl>
                                          <p:spTgt spid="101"/>
                                        </p:tgtEl>
                                      </p:cBhvr>
                                    </p:animEffect>
                                  </p:childTnLst>
                                </p:cTn>
                              </p:par>
                              <p:par>
                                <p:cTn id="130" presetID="9" presetClass="entr" presetSubtype="0" fill="hold" nodeType="withEffect">
                                  <p:stCondLst>
                                    <p:cond delay="0"/>
                                  </p:stCondLst>
                                  <p:childTnLst>
                                    <p:set>
                                      <p:cBhvr>
                                        <p:cTn id="131" dur="1" fill="hold">
                                          <p:stCondLst>
                                            <p:cond delay="0"/>
                                          </p:stCondLst>
                                        </p:cTn>
                                        <p:tgtEl>
                                          <p:spTgt spid="102"/>
                                        </p:tgtEl>
                                        <p:attrNameLst>
                                          <p:attrName>style.visibility</p:attrName>
                                        </p:attrNameLst>
                                      </p:cBhvr>
                                      <p:to>
                                        <p:strVal val="visible"/>
                                      </p:to>
                                    </p:set>
                                    <p:animEffect transition="in" filter="dissolve">
                                      <p:cBhvr>
                                        <p:cTn id="132" dur="500"/>
                                        <p:tgtEl>
                                          <p:spTgt spid="102"/>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91"/>
                                        </p:tgtEl>
                                        <p:attrNameLst>
                                          <p:attrName>style.visibility</p:attrName>
                                        </p:attrNameLst>
                                      </p:cBhvr>
                                      <p:to>
                                        <p:strVal val="visible"/>
                                      </p:to>
                                    </p:set>
                                    <p:animEffect transition="in" filter="dissolve">
                                      <p:cBhvr>
                                        <p:cTn id="137" dur="500"/>
                                        <p:tgtEl>
                                          <p:spTgt spid="91"/>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92"/>
                                        </p:tgtEl>
                                        <p:attrNameLst>
                                          <p:attrName>style.visibility</p:attrName>
                                        </p:attrNameLst>
                                      </p:cBhvr>
                                      <p:to>
                                        <p:strVal val="visible"/>
                                      </p:to>
                                    </p:set>
                                    <p:animEffect transition="in" filter="dissolve">
                                      <p:cBhvr>
                                        <p:cTn id="140" dur="500"/>
                                        <p:tgtEl>
                                          <p:spTgt spid="92"/>
                                        </p:tgtEl>
                                      </p:cBhvr>
                                    </p:animEffect>
                                  </p:childTnLst>
                                </p:cTn>
                              </p:par>
                              <p:par>
                                <p:cTn id="141" presetID="9"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dissolve">
                                      <p:cBhvr>
                                        <p:cTn id="143" dur="500"/>
                                        <p:tgtEl>
                                          <p:spTgt spid="11"/>
                                        </p:tgtEl>
                                      </p:cBhvr>
                                    </p:animEffect>
                                  </p:childTnLst>
                                </p:cTn>
                              </p:par>
                              <p:par>
                                <p:cTn id="144" presetID="9" presetClass="entr" presetSubtype="0" fill="hold" nodeType="withEffect">
                                  <p:stCondLst>
                                    <p:cond delay="0"/>
                                  </p:stCondLst>
                                  <p:childTnLst>
                                    <p:set>
                                      <p:cBhvr>
                                        <p:cTn id="145" dur="1" fill="hold">
                                          <p:stCondLst>
                                            <p:cond delay="0"/>
                                          </p:stCondLst>
                                        </p:cTn>
                                        <p:tgtEl>
                                          <p:spTgt spid="12"/>
                                        </p:tgtEl>
                                        <p:attrNameLst>
                                          <p:attrName>style.visibility</p:attrName>
                                        </p:attrNameLst>
                                      </p:cBhvr>
                                      <p:to>
                                        <p:strVal val="visible"/>
                                      </p:to>
                                    </p:set>
                                    <p:animEffect transition="in" filter="dissolve">
                                      <p:cBhvr>
                                        <p:cTn id="146" dur="500"/>
                                        <p:tgtEl>
                                          <p:spTgt spid="12"/>
                                        </p:tgtEl>
                                      </p:cBhvr>
                                    </p:animEffect>
                                  </p:childTnLst>
                                </p:cTn>
                              </p:par>
                              <p:par>
                                <p:cTn id="147" presetID="9" presetClass="entr" presetSubtype="0" fill="hold" nodeType="withEffect">
                                  <p:stCondLst>
                                    <p:cond delay="0"/>
                                  </p:stCondLst>
                                  <p:childTnLst>
                                    <p:set>
                                      <p:cBhvr>
                                        <p:cTn id="148" dur="1" fill="hold">
                                          <p:stCondLst>
                                            <p:cond delay="0"/>
                                          </p:stCondLst>
                                        </p:cTn>
                                        <p:tgtEl>
                                          <p:spTgt spid="13"/>
                                        </p:tgtEl>
                                        <p:attrNameLst>
                                          <p:attrName>style.visibility</p:attrName>
                                        </p:attrNameLst>
                                      </p:cBhvr>
                                      <p:to>
                                        <p:strVal val="visible"/>
                                      </p:to>
                                    </p:set>
                                    <p:animEffect transition="in" filter="dissolve">
                                      <p:cBhvr>
                                        <p:cTn id="149" dur="500"/>
                                        <p:tgtEl>
                                          <p:spTgt spid="13"/>
                                        </p:tgtEl>
                                      </p:cBhvr>
                                    </p:animEffect>
                                  </p:childTnLst>
                                </p:cTn>
                              </p:par>
                              <p:par>
                                <p:cTn id="150" presetID="9" presetClass="entr" presetSubtype="0" fill="hold" nodeType="withEffect">
                                  <p:stCondLst>
                                    <p:cond delay="0"/>
                                  </p:stCondLst>
                                  <p:childTnLst>
                                    <p:set>
                                      <p:cBhvr>
                                        <p:cTn id="151" dur="1" fill="hold">
                                          <p:stCondLst>
                                            <p:cond delay="0"/>
                                          </p:stCondLst>
                                        </p:cTn>
                                        <p:tgtEl>
                                          <p:spTgt spid="14"/>
                                        </p:tgtEl>
                                        <p:attrNameLst>
                                          <p:attrName>style.visibility</p:attrName>
                                        </p:attrNameLst>
                                      </p:cBhvr>
                                      <p:to>
                                        <p:strVal val="visible"/>
                                      </p:to>
                                    </p:set>
                                    <p:animEffect transition="in" filter="dissolve">
                                      <p:cBhvr>
                                        <p:cTn id="152" dur="500"/>
                                        <p:tgtEl>
                                          <p:spTgt spid="14"/>
                                        </p:tgtEl>
                                      </p:cBhvr>
                                    </p:animEffect>
                                  </p:childTnLst>
                                </p:cTn>
                              </p:par>
                              <p:par>
                                <p:cTn id="153" presetID="9" presetClass="entr" presetSubtype="0" fill="hold" nodeType="withEffect">
                                  <p:stCondLst>
                                    <p:cond delay="0"/>
                                  </p:stCondLst>
                                  <p:childTnLst>
                                    <p:set>
                                      <p:cBhvr>
                                        <p:cTn id="154" dur="1" fill="hold">
                                          <p:stCondLst>
                                            <p:cond delay="0"/>
                                          </p:stCondLst>
                                        </p:cTn>
                                        <p:tgtEl>
                                          <p:spTgt spid="15"/>
                                        </p:tgtEl>
                                        <p:attrNameLst>
                                          <p:attrName>style.visibility</p:attrName>
                                        </p:attrNameLst>
                                      </p:cBhvr>
                                      <p:to>
                                        <p:strVal val="visible"/>
                                      </p:to>
                                    </p:set>
                                    <p:animEffect transition="in" filter="dissolve">
                                      <p:cBhvr>
                                        <p:cTn id="155" dur="500"/>
                                        <p:tgtEl>
                                          <p:spTgt spid="15"/>
                                        </p:tgtEl>
                                      </p:cBhvr>
                                    </p:animEffect>
                                  </p:childTnLst>
                                </p:cTn>
                              </p:par>
                              <p:par>
                                <p:cTn id="156" presetID="9" presetClass="entr" presetSubtype="0" fill="hold" nodeType="withEffect">
                                  <p:stCondLst>
                                    <p:cond delay="0"/>
                                  </p:stCondLst>
                                  <p:childTnLst>
                                    <p:set>
                                      <p:cBhvr>
                                        <p:cTn id="157" dur="1" fill="hold">
                                          <p:stCondLst>
                                            <p:cond delay="0"/>
                                          </p:stCondLst>
                                        </p:cTn>
                                        <p:tgtEl>
                                          <p:spTgt spid="16"/>
                                        </p:tgtEl>
                                        <p:attrNameLst>
                                          <p:attrName>style.visibility</p:attrName>
                                        </p:attrNameLst>
                                      </p:cBhvr>
                                      <p:to>
                                        <p:strVal val="visible"/>
                                      </p:to>
                                    </p:set>
                                    <p:animEffect transition="in" filter="dissolve">
                                      <p:cBhvr>
                                        <p:cTn id="158" dur="500"/>
                                        <p:tgtEl>
                                          <p:spTgt spid="16"/>
                                        </p:tgtEl>
                                      </p:cBhvr>
                                    </p:animEffect>
                                  </p:childTnLst>
                                </p:cTn>
                              </p:par>
                              <p:par>
                                <p:cTn id="159" presetID="9" presetClass="entr" presetSubtype="0" fill="hold" nodeType="withEffect">
                                  <p:stCondLst>
                                    <p:cond delay="0"/>
                                  </p:stCondLst>
                                  <p:childTnLst>
                                    <p:set>
                                      <p:cBhvr>
                                        <p:cTn id="160" dur="1" fill="hold">
                                          <p:stCondLst>
                                            <p:cond delay="0"/>
                                          </p:stCondLst>
                                        </p:cTn>
                                        <p:tgtEl>
                                          <p:spTgt spid="17"/>
                                        </p:tgtEl>
                                        <p:attrNameLst>
                                          <p:attrName>style.visibility</p:attrName>
                                        </p:attrNameLst>
                                      </p:cBhvr>
                                      <p:to>
                                        <p:strVal val="visible"/>
                                      </p:to>
                                    </p:set>
                                    <p:animEffect transition="in" filter="dissolve">
                                      <p:cBhvr>
                                        <p:cTn id="161" dur="500"/>
                                        <p:tgtEl>
                                          <p:spTgt spid="17"/>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93"/>
                                        </p:tgtEl>
                                        <p:attrNameLst>
                                          <p:attrName>style.visibility</p:attrName>
                                        </p:attrNameLst>
                                      </p:cBhvr>
                                      <p:to>
                                        <p:strVal val="visible"/>
                                      </p:to>
                                    </p:set>
                                    <p:animEffect transition="in" filter="dissolve">
                                      <p:cBhvr>
                                        <p:cTn id="166" dur="500"/>
                                        <p:tgtEl>
                                          <p:spTgt spid="93"/>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dissolve">
                                      <p:cBhvr>
                                        <p:cTn id="171" dur="500"/>
                                        <p:tgtEl>
                                          <p:spTgt spid="103"/>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104"/>
                                        </p:tgtEl>
                                        <p:attrNameLst>
                                          <p:attrName>style.visibility</p:attrName>
                                        </p:attrNameLst>
                                      </p:cBhvr>
                                      <p:to>
                                        <p:strVal val="visible"/>
                                      </p:to>
                                    </p:set>
                                    <p:animEffect transition="in" filter="dissolve">
                                      <p:cBhvr>
                                        <p:cTn id="174" dur="500"/>
                                        <p:tgtEl>
                                          <p:spTgt spid="104"/>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105"/>
                                        </p:tgtEl>
                                        <p:attrNameLst>
                                          <p:attrName>style.visibility</p:attrName>
                                        </p:attrNameLst>
                                      </p:cBhvr>
                                      <p:to>
                                        <p:strVal val="visible"/>
                                      </p:to>
                                    </p:set>
                                    <p:animEffect transition="in" filter="dissolve">
                                      <p:cBhvr>
                                        <p:cTn id="177" dur="500"/>
                                        <p:tgtEl>
                                          <p:spTgt spid="105"/>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107"/>
                                        </p:tgtEl>
                                        <p:attrNameLst>
                                          <p:attrName>style.visibility</p:attrName>
                                        </p:attrNameLst>
                                      </p:cBhvr>
                                      <p:to>
                                        <p:strVal val="visible"/>
                                      </p:to>
                                    </p:set>
                                    <p:animEffect transition="in" filter="dissolve">
                                      <p:cBhvr>
                                        <p:cTn id="180" dur="500"/>
                                        <p:tgtEl>
                                          <p:spTgt spid="107"/>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106"/>
                                        </p:tgtEl>
                                        <p:attrNameLst>
                                          <p:attrName>style.visibility</p:attrName>
                                        </p:attrNameLst>
                                      </p:cBhvr>
                                      <p:to>
                                        <p:strVal val="visible"/>
                                      </p:to>
                                    </p:set>
                                    <p:animEffect transition="in" filter="dissolve">
                                      <p:cBhvr>
                                        <p:cTn id="18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59" grpId="0" animBg="1"/>
      <p:bldP spid="61" grpId="0"/>
      <p:bldP spid="62" grpId="0" animBg="1"/>
      <p:bldP spid="63" grpId="0"/>
      <p:bldP spid="64" grpId="0"/>
      <p:bldP spid="65" grpId="0"/>
      <p:bldP spid="66" grpId="0"/>
      <p:bldP spid="67" grpId="0" animBg="1"/>
      <p:bldP spid="68" grpId="0" animBg="1"/>
      <p:bldP spid="69" grpId="0" animBg="1"/>
      <p:bldP spid="70" grpId="0" animBg="1"/>
      <p:bldP spid="71" grpId="0"/>
      <p:bldP spid="75" grpId="0" animBg="1"/>
      <p:bldP spid="76" grpId="0"/>
      <p:bldP spid="77" grpId="0"/>
      <p:bldP spid="78" grpId="0"/>
      <p:bldP spid="79" grpId="0"/>
      <p:bldP spid="87" grpId="0"/>
      <p:bldP spid="88" grpId="0" animBg="1"/>
      <p:bldP spid="89" grpId="0" animBg="1"/>
      <p:bldP spid="90" grpId="0"/>
      <p:bldP spid="91" grpId="0" animBg="1"/>
      <p:bldP spid="92" grpId="0"/>
      <p:bldP spid="93" grpId="0" animBg="1"/>
      <p:bldP spid="94" grpId="0"/>
      <p:bldP spid="95" grpId="0" animBg="1"/>
      <p:bldP spid="96" grpId="0" animBg="1"/>
      <p:bldP spid="97" grpId="0" animBg="1"/>
      <p:bldP spid="97" grpId="1" animBg="1"/>
      <p:bldP spid="98" grpId="0" animBg="1"/>
      <p:bldP spid="99" grpId="0" animBg="1"/>
      <p:bldP spid="100" grpId="0" animBg="1"/>
      <p:bldP spid="103" grpId="0" animBg="1"/>
      <p:bldP spid="104" grpId="0" animBg="1"/>
      <p:bldP spid="105" grpId="0"/>
      <p:bldP spid="106" grpId="0"/>
      <p:bldP spid="1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B96CF619-7285-38A3-5E2A-ABC8BA85E2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43"/>
          <a:stretch>
            <a:fillRect/>
          </a:stretch>
        </p:blipFill>
        <p:spPr bwMode="auto">
          <a:xfrm>
            <a:off x="2259012" y="1371600"/>
            <a:ext cx="7673975" cy="4337458"/>
          </a:xfrm>
          <a:prstGeom prst="rect">
            <a:avLst/>
          </a:prstGeom>
          <a:noFill/>
          <a:effectLst>
            <a:softEdge rad="63617"/>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A888155-9C60-00F0-2C07-21D23B24C20F}"/>
              </a:ext>
            </a:extLst>
          </p:cNvPr>
          <p:cNvSpPr>
            <a:spLocks noGrp="1"/>
          </p:cNvSpPr>
          <p:nvPr>
            <p:ph type="sldNum" sz="quarter" idx="12"/>
          </p:nvPr>
        </p:nvSpPr>
        <p:spPr/>
        <p:txBody>
          <a:bodyPr/>
          <a:lstStyle/>
          <a:p>
            <a:fld id="{BECF63ED-5365-0347-943C-46237B9951C9}" type="slidenum">
              <a:rPr lang="en-US" smtClean="0"/>
              <a:t>15</a:t>
            </a:fld>
            <a:endParaRPr lang="en-US" dirty="0"/>
          </a:p>
        </p:txBody>
      </p:sp>
      <p:sp>
        <p:nvSpPr>
          <p:cNvPr id="3" name="Title 2">
            <a:extLst>
              <a:ext uri="{FF2B5EF4-FFF2-40B4-BE49-F238E27FC236}">
                <a16:creationId xmlns:a16="http://schemas.microsoft.com/office/drawing/2014/main" id="{08D15481-B76C-0E70-C65E-A72B2C23D5B1}"/>
              </a:ext>
            </a:extLst>
          </p:cNvPr>
          <p:cNvSpPr>
            <a:spLocks noGrp="1"/>
          </p:cNvSpPr>
          <p:nvPr>
            <p:ph type="title"/>
          </p:nvPr>
        </p:nvSpPr>
        <p:spPr>
          <a:xfrm>
            <a:off x="640080" y="278802"/>
            <a:ext cx="10515600" cy="840230"/>
          </a:xfrm>
        </p:spPr>
        <p:txBody>
          <a:bodyPr/>
          <a:lstStyle/>
          <a:p>
            <a:r>
              <a:rPr lang="en-US" dirty="0"/>
              <a:t>Use Case Example</a:t>
            </a:r>
          </a:p>
        </p:txBody>
      </p:sp>
    </p:spTree>
    <p:extLst>
      <p:ext uri="{BB962C8B-B14F-4D97-AF65-F5344CB8AC3E}">
        <p14:creationId xmlns:p14="http://schemas.microsoft.com/office/powerpoint/2010/main" val="427924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8E554E29-FB0C-CECD-8782-99951238DC59}"/>
              </a:ext>
            </a:extLst>
          </p:cNvPr>
          <p:cNvSpPr txBox="1"/>
          <p:nvPr/>
        </p:nvSpPr>
        <p:spPr>
          <a:xfrm>
            <a:off x="8792090" y="1782737"/>
            <a:ext cx="2770880" cy="338554"/>
          </a:xfrm>
          <a:prstGeom prst="rect">
            <a:avLst/>
          </a:prstGeom>
          <a:noFill/>
        </p:spPr>
        <p:txBody>
          <a:bodyPr wrap="square" rtlCol="0">
            <a:spAutoFit/>
          </a:bodyPr>
          <a:lstStyle/>
          <a:p>
            <a:r>
              <a:rPr lang="en-US" sz="1600" b="1" dirty="0">
                <a:solidFill>
                  <a:srgbClr val="005B94"/>
                </a:solidFill>
                <a:latin typeface="Trade Gothic LT Pro Bold" panose="020B0503040303020004" pitchFamily="34" charset="77"/>
              </a:rPr>
              <a:t>REVISIT</a:t>
            </a:r>
            <a:r>
              <a:rPr lang="en-US" sz="1200" b="1" dirty="0">
                <a:solidFill>
                  <a:srgbClr val="005B94"/>
                </a:solidFill>
                <a:latin typeface="Trade Gothic LT Pro Bold" panose="020B0503040303020004" pitchFamily="34" charset="77"/>
              </a:rPr>
              <a:t> ------------------------------</a:t>
            </a:r>
          </a:p>
        </p:txBody>
      </p:sp>
      <p:sp>
        <p:nvSpPr>
          <p:cNvPr id="114" name="TextBox 113">
            <a:extLst>
              <a:ext uri="{FF2B5EF4-FFF2-40B4-BE49-F238E27FC236}">
                <a16:creationId xmlns:a16="http://schemas.microsoft.com/office/drawing/2014/main" id="{CC2257E2-DD94-E32B-4306-F27815CD3F4F}"/>
              </a:ext>
            </a:extLst>
          </p:cNvPr>
          <p:cNvSpPr txBox="1"/>
          <p:nvPr/>
        </p:nvSpPr>
        <p:spPr>
          <a:xfrm>
            <a:off x="4271703" y="1782737"/>
            <a:ext cx="2244604" cy="338554"/>
          </a:xfrm>
          <a:prstGeom prst="rect">
            <a:avLst/>
          </a:prstGeom>
          <a:noFill/>
        </p:spPr>
        <p:txBody>
          <a:bodyPr wrap="square" rtlCol="0">
            <a:spAutoFit/>
          </a:bodyPr>
          <a:lstStyle/>
          <a:p>
            <a:r>
              <a:rPr lang="en-US" sz="1600" b="1" dirty="0">
                <a:solidFill>
                  <a:srgbClr val="005B94"/>
                </a:solidFill>
                <a:latin typeface="Trade Gothic LT Pro Bold" panose="020B0503040303020004" pitchFamily="34" charset="77"/>
              </a:rPr>
              <a:t>Evolve CONOPS &amp; TTPs</a:t>
            </a:r>
          </a:p>
        </p:txBody>
      </p:sp>
      <p:sp>
        <p:nvSpPr>
          <p:cNvPr id="116" name="Rounded Rectangle 115">
            <a:extLst>
              <a:ext uri="{FF2B5EF4-FFF2-40B4-BE49-F238E27FC236}">
                <a16:creationId xmlns:a16="http://schemas.microsoft.com/office/drawing/2014/main" id="{F7DA700E-953D-B931-F48D-CEF688A51840}"/>
              </a:ext>
            </a:extLst>
          </p:cNvPr>
          <p:cNvSpPr/>
          <p:nvPr/>
        </p:nvSpPr>
        <p:spPr>
          <a:xfrm>
            <a:off x="6676900" y="1585816"/>
            <a:ext cx="2030682" cy="528385"/>
          </a:xfrm>
          <a:prstGeom prst="roundRect">
            <a:avLst>
              <a:gd name="adj" fmla="val 6922"/>
            </a:avLst>
          </a:prstGeom>
          <a:solidFill>
            <a:srgbClr val="005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4B73E93F-AB4C-40D7-A775-81F0791698C1}"/>
              </a:ext>
            </a:extLst>
          </p:cNvPr>
          <p:cNvSpPr txBox="1"/>
          <p:nvPr/>
        </p:nvSpPr>
        <p:spPr>
          <a:xfrm>
            <a:off x="6672876" y="1641252"/>
            <a:ext cx="2034705" cy="450984"/>
          </a:xfrm>
          <a:prstGeom prst="rect">
            <a:avLst/>
          </a:prstGeom>
          <a:noFill/>
        </p:spPr>
        <p:txBody>
          <a:bodyPr wrap="square" rtlCol="0" anchor="ctr">
            <a:noAutofit/>
          </a:bodyPr>
          <a:lstStyle/>
          <a:p>
            <a:pPr algn="ctr">
              <a:lnSpc>
                <a:spcPts val="1720"/>
              </a:lnSpc>
            </a:pPr>
            <a:r>
              <a:rPr lang="en-US" sz="1600" b="1" dirty="0">
                <a:solidFill>
                  <a:schemeClr val="bg1"/>
                </a:solidFill>
                <a:latin typeface="Trade Gothic LT Pro Bold" panose="020B0503040303020004" pitchFamily="34" charset="77"/>
              </a:rPr>
              <a:t>Updated Initial</a:t>
            </a:r>
            <a:br>
              <a:rPr lang="en-US" sz="1600" b="1" dirty="0">
                <a:solidFill>
                  <a:schemeClr val="bg1"/>
                </a:solidFill>
                <a:latin typeface="Trade Gothic LT Pro Bold" panose="020B0503040303020004" pitchFamily="34" charset="77"/>
              </a:rPr>
            </a:br>
            <a:r>
              <a:rPr lang="en-US" sz="1600" b="1" dirty="0">
                <a:solidFill>
                  <a:schemeClr val="bg1"/>
                </a:solidFill>
                <a:latin typeface="Trade Gothic LT Pro Bold" panose="020B0503040303020004" pitchFamily="34" charset="77"/>
              </a:rPr>
              <a:t>CONOPS &amp; TTPs</a:t>
            </a:r>
          </a:p>
        </p:txBody>
      </p:sp>
      <p:sp>
        <p:nvSpPr>
          <p:cNvPr id="109" name="Rounded Rectangle 108">
            <a:extLst>
              <a:ext uri="{FF2B5EF4-FFF2-40B4-BE49-F238E27FC236}">
                <a16:creationId xmlns:a16="http://schemas.microsoft.com/office/drawing/2014/main" id="{DF4883AB-A802-DF06-5DE4-E6865F3B521C}"/>
              </a:ext>
            </a:extLst>
          </p:cNvPr>
          <p:cNvSpPr/>
          <p:nvPr/>
        </p:nvSpPr>
        <p:spPr>
          <a:xfrm>
            <a:off x="2599603" y="1585816"/>
            <a:ext cx="1515531" cy="528385"/>
          </a:xfrm>
          <a:prstGeom prst="roundRect">
            <a:avLst>
              <a:gd name="adj" fmla="val 6922"/>
            </a:avLst>
          </a:prstGeom>
          <a:solidFill>
            <a:srgbClr val="005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7564F976-D20F-D3E7-BBC4-32D1D1F16DB3}"/>
              </a:ext>
            </a:extLst>
          </p:cNvPr>
          <p:cNvSpPr txBox="1"/>
          <p:nvPr/>
        </p:nvSpPr>
        <p:spPr>
          <a:xfrm>
            <a:off x="2595579" y="1641252"/>
            <a:ext cx="1515531" cy="450984"/>
          </a:xfrm>
          <a:prstGeom prst="rect">
            <a:avLst/>
          </a:prstGeom>
          <a:noFill/>
        </p:spPr>
        <p:txBody>
          <a:bodyPr wrap="square" rtlCol="0" anchor="ctr">
            <a:noAutofit/>
          </a:bodyPr>
          <a:lstStyle/>
          <a:p>
            <a:pPr algn="ctr"/>
            <a:r>
              <a:rPr lang="en-US" sz="1600" b="1" dirty="0">
                <a:solidFill>
                  <a:schemeClr val="bg1"/>
                </a:solidFill>
                <a:latin typeface="Trade Gothic LT Pro Bold" panose="020B0503040303020004" pitchFamily="34" charset="77"/>
              </a:rPr>
              <a:t>Interim Memo</a:t>
            </a:r>
          </a:p>
        </p:txBody>
      </p:sp>
      <p:sp>
        <p:nvSpPr>
          <p:cNvPr id="68" name="TextBox 67">
            <a:extLst>
              <a:ext uri="{FF2B5EF4-FFF2-40B4-BE49-F238E27FC236}">
                <a16:creationId xmlns:a16="http://schemas.microsoft.com/office/drawing/2014/main" id="{A1036EBA-BD6C-2B09-80F7-F8FCB8BE6EC9}"/>
              </a:ext>
            </a:extLst>
          </p:cNvPr>
          <p:cNvSpPr txBox="1"/>
          <p:nvPr/>
        </p:nvSpPr>
        <p:spPr>
          <a:xfrm>
            <a:off x="505098" y="1710423"/>
            <a:ext cx="1828801" cy="338554"/>
          </a:xfrm>
          <a:prstGeom prst="rect">
            <a:avLst/>
          </a:prstGeom>
          <a:noFill/>
        </p:spPr>
        <p:txBody>
          <a:bodyPr wrap="square" rtlCol="0">
            <a:spAutoFit/>
          </a:bodyPr>
          <a:lstStyle/>
          <a:p>
            <a:r>
              <a:rPr lang="en-US" sz="1600" b="1" dirty="0">
                <a:solidFill>
                  <a:schemeClr val="bg2">
                    <a:lumMod val="50000"/>
                  </a:schemeClr>
                </a:solidFill>
                <a:latin typeface="Trade Gothic LT Pro Bold" panose="020B0503040303020004" pitchFamily="34" charset="77"/>
              </a:rPr>
              <a:t>DOCTRINE</a:t>
            </a:r>
          </a:p>
        </p:txBody>
      </p:sp>
      <p:sp>
        <p:nvSpPr>
          <p:cNvPr id="121" name="TextBox 120">
            <a:extLst>
              <a:ext uri="{FF2B5EF4-FFF2-40B4-BE49-F238E27FC236}">
                <a16:creationId xmlns:a16="http://schemas.microsoft.com/office/drawing/2014/main" id="{38DFA0A1-AC48-B524-15AD-83CDE6140BE9}"/>
              </a:ext>
            </a:extLst>
          </p:cNvPr>
          <p:cNvSpPr txBox="1"/>
          <p:nvPr/>
        </p:nvSpPr>
        <p:spPr>
          <a:xfrm>
            <a:off x="9347638" y="2319219"/>
            <a:ext cx="1704322" cy="584775"/>
          </a:xfrm>
          <a:prstGeom prst="rect">
            <a:avLst/>
          </a:prstGeom>
          <a:noFill/>
        </p:spPr>
        <p:txBody>
          <a:bodyPr wrap="square" rtlCol="0">
            <a:spAutoFit/>
          </a:bodyPr>
          <a:lstStyle/>
          <a:p>
            <a:pPr algn="ctr"/>
            <a:r>
              <a:rPr lang="en-US" sz="1600" b="1" dirty="0">
                <a:solidFill>
                  <a:srgbClr val="005B94"/>
                </a:solidFill>
                <a:latin typeface="Trade Gothic LT Pro Bold" panose="020B0503040303020004" pitchFamily="34" charset="77"/>
              </a:rPr>
              <a:t>Apply Org</a:t>
            </a:r>
            <a:br>
              <a:rPr lang="en-US" sz="1600" b="1" dirty="0">
                <a:solidFill>
                  <a:srgbClr val="005B94"/>
                </a:solidFill>
                <a:latin typeface="Trade Gothic LT Pro Bold" panose="020B0503040303020004" pitchFamily="34" charset="77"/>
              </a:rPr>
            </a:br>
            <a:r>
              <a:rPr lang="en-US" sz="1600" b="1" dirty="0">
                <a:solidFill>
                  <a:srgbClr val="005B94"/>
                </a:solidFill>
                <a:latin typeface="Trade Gothic LT Pro Bold" panose="020B0503040303020004" pitchFamily="34" charset="77"/>
              </a:rPr>
              <a:t>Changes</a:t>
            </a:r>
          </a:p>
        </p:txBody>
      </p:sp>
      <p:sp>
        <p:nvSpPr>
          <p:cNvPr id="120" name="TextBox 119">
            <a:extLst>
              <a:ext uri="{FF2B5EF4-FFF2-40B4-BE49-F238E27FC236}">
                <a16:creationId xmlns:a16="http://schemas.microsoft.com/office/drawing/2014/main" id="{EAC43EBC-7CFE-29B2-1A79-CAEAD2DCC858}"/>
              </a:ext>
            </a:extLst>
          </p:cNvPr>
          <p:cNvSpPr txBox="1"/>
          <p:nvPr/>
        </p:nvSpPr>
        <p:spPr>
          <a:xfrm>
            <a:off x="5533968" y="2319219"/>
            <a:ext cx="2182710" cy="584775"/>
          </a:xfrm>
          <a:prstGeom prst="rect">
            <a:avLst/>
          </a:prstGeom>
          <a:noFill/>
        </p:spPr>
        <p:txBody>
          <a:bodyPr wrap="square" rtlCol="0">
            <a:spAutoFit/>
          </a:bodyPr>
          <a:lstStyle/>
          <a:p>
            <a:pPr algn="ctr"/>
            <a:r>
              <a:rPr lang="en-US" sz="1600" b="1" dirty="0">
                <a:solidFill>
                  <a:srgbClr val="005B94"/>
                </a:solidFill>
                <a:latin typeface="Trade Gothic LT Pro Bold" panose="020B0503040303020004" pitchFamily="34" charset="77"/>
              </a:rPr>
              <a:t>Captive Org Impacts</a:t>
            </a:r>
            <a:br>
              <a:rPr lang="en-US" sz="1600" b="1" dirty="0">
                <a:solidFill>
                  <a:srgbClr val="005B94"/>
                </a:solidFill>
                <a:latin typeface="Trade Gothic LT Pro Bold" panose="020B0503040303020004" pitchFamily="34" charset="77"/>
              </a:rPr>
            </a:br>
            <a:r>
              <a:rPr lang="en-US" sz="1600" b="1" dirty="0">
                <a:solidFill>
                  <a:srgbClr val="005B94"/>
                </a:solidFill>
                <a:latin typeface="Trade Gothic LT Pro Bold" panose="020B0503040303020004" pitchFamily="34" charset="77"/>
              </a:rPr>
              <a:t>Recommendations</a:t>
            </a:r>
          </a:p>
        </p:txBody>
      </p:sp>
      <p:sp>
        <p:nvSpPr>
          <p:cNvPr id="119" name="TextBox 118">
            <a:extLst>
              <a:ext uri="{FF2B5EF4-FFF2-40B4-BE49-F238E27FC236}">
                <a16:creationId xmlns:a16="http://schemas.microsoft.com/office/drawing/2014/main" id="{854854CD-776F-16EF-19D8-D44082DD2022}"/>
              </a:ext>
            </a:extLst>
          </p:cNvPr>
          <p:cNvSpPr txBox="1"/>
          <p:nvPr/>
        </p:nvSpPr>
        <p:spPr>
          <a:xfrm>
            <a:off x="2920357" y="2319219"/>
            <a:ext cx="2418140" cy="584775"/>
          </a:xfrm>
          <a:prstGeom prst="rect">
            <a:avLst/>
          </a:prstGeom>
          <a:noFill/>
        </p:spPr>
        <p:txBody>
          <a:bodyPr wrap="square" rtlCol="0">
            <a:spAutoFit/>
          </a:bodyPr>
          <a:lstStyle/>
          <a:p>
            <a:pPr algn="ctr"/>
            <a:r>
              <a:rPr lang="en-US" sz="1600" b="1" dirty="0">
                <a:solidFill>
                  <a:srgbClr val="005B94"/>
                </a:solidFill>
                <a:latin typeface="Trade Gothic LT Pro Bold" panose="020B0503040303020004" pitchFamily="34" charset="77"/>
              </a:rPr>
              <a:t>Initial Assessment</a:t>
            </a:r>
            <a:br>
              <a:rPr lang="en-US" sz="1600" b="1" dirty="0">
                <a:solidFill>
                  <a:srgbClr val="005B94"/>
                </a:solidFill>
                <a:latin typeface="Trade Gothic LT Pro Bold" panose="020B0503040303020004" pitchFamily="34" charset="77"/>
              </a:rPr>
            </a:br>
            <a:r>
              <a:rPr lang="en-US" sz="1600" b="1" dirty="0">
                <a:solidFill>
                  <a:srgbClr val="005B94"/>
                </a:solidFill>
                <a:latin typeface="Trade Gothic LT Pro Bold" panose="020B0503040303020004" pitchFamily="34" charset="77"/>
              </a:rPr>
              <a:t>of Unit Org IMPACTS</a:t>
            </a:r>
          </a:p>
        </p:txBody>
      </p:sp>
      <p:sp>
        <p:nvSpPr>
          <p:cNvPr id="78" name="TextBox 77">
            <a:extLst>
              <a:ext uri="{FF2B5EF4-FFF2-40B4-BE49-F238E27FC236}">
                <a16:creationId xmlns:a16="http://schemas.microsoft.com/office/drawing/2014/main" id="{DCBA5186-B376-D2BC-EC67-51300F59AE0D}"/>
              </a:ext>
            </a:extLst>
          </p:cNvPr>
          <p:cNvSpPr txBox="1"/>
          <p:nvPr/>
        </p:nvSpPr>
        <p:spPr>
          <a:xfrm>
            <a:off x="505098" y="2382850"/>
            <a:ext cx="1828801" cy="338554"/>
          </a:xfrm>
          <a:prstGeom prst="rect">
            <a:avLst/>
          </a:prstGeom>
          <a:noFill/>
        </p:spPr>
        <p:txBody>
          <a:bodyPr wrap="square" rtlCol="0">
            <a:spAutoFit/>
          </a:bodyPr>
          <a:lstStyle/>
          <a:p>
            <a:r>
              <a:rPr lang="en-US" sz="1600" b="1" dirty="0">
                <a:solidFill>
                  <a:schemeClr val="bg2">
                    <a:lumMod val="50000"/>
                  </a:schemeClr>
                </a:solidFill>
                <a:latin typeface="Trade Gothic LT Pro Bold" panose="020B0503040303020004" pitchFamily="34" charset="77"/>
              </a:rPr>
              <a:t>ORGANIZATION</a:t>
            </a:r>
          </a:p>
        </p:txBody>
      </p:sp>
      <p:sp>
        <p:nvSpPr>
          <p:cNvPr id="65" name="TextBox 64">
            <a:extLst>
              <a:ext uri="{FF2B5EF4-FFF2-40B4-BE49-F238E27FC236}">
                <a16:creationId xmlns:a16="http://schemas.microsoft.com/office/drawing/2014/main" id="{6A091ACB-F939-50B3-0859-39C3DCDFAC24}"/>
              </a:ext>
            </a:extLst>
          </p:cNvPr>
          <p:cNvSpPr txBox="1"/>
          <p:nvPr/>
        </p:nvSpPr>
        <p:spPr>
          <a:xfrm>
            <a:off x="6694618" y="5536966"/>
            <a:ext cx="2707794" cy="557845"/>
          </a:xfrm>
          <a:prstGeom prst="rect">
            <a:avLst/>
          </a:prstGeom>
          <a:noFill/>
        </p:spPr>
        <p:txBody>
          <a:bodyPr wrap="square" rtlCol="0">
            <a:spAutoFit/>
          </a:bodyPr>
          <a:lstStyle/>
          <a:p>
            <a:pPr algn="ctr">
              <a:lnSpc>
                <a:spcPts val="1820"/>
              </a:lnSpc>
            </a:pPr>
            <a:r>
              <a:rPr lang="en-US" sz="1600" b="1" dirty="0">
                <a:solidFill>
                  <a:srgbClr val="005B94"/>
                </a:solidFill>
                <a:latin typeface="Trade Gothic LT Pro Bold" panose="020B0503040303020004" pitchFamily="34" charset="77"/>
              </a:rPr>
              <a:t>Identify Facility Shortfalls/Needs</a:t>
            </a:r>
          </a:p>
        </p:txBody>
      </p:sp>
      <p:sp>
        <p:nvSpPr>
          <p:cNvPr id="64" name="TextBox 63">
            <a:extLst>
              <a:ext uri="{FF2B5EF4-FFF2-40B4-BE49-F238E27FC236}">
                <a16:creationId xmlns:a16="http://schemas.microsoft.com/office/drawing/2014/main" id="{0153FBE0-4D17-16FA-6280-68D7EF3A4A1E}"/>
              </a:ext>
            </a:extLst>
          </p:cNvPr>
          <p:cNvSpPr txBox="1"/>
          <p:nvPr/>
        </p:nvSpPr>
        <p:spPr>
          <a:xfrm>
            <a:off x="2847205" y="5536966"/>
            <a:ext cx="2862907" cy="557845"/>
          </a:xfrm>
          <a:prstGeom prst="rect">
            <a:avLst/>
          </a:prstGeom>
          <a:noFill/>
        </p:spPr>
        <p:txBody>
          <a:bodyPr wrap="square" rtlCol="0">
            <a:spAutoFit/>
          </a:bodyPr>
          <a:lstStyle/>
          <a:p>
            <a:pPr algn="ctr">
              <a:lnSpc>
                <a:spcPts val="1820"/>
              </a:lnSpc>
            </a:pPr>
            <a:r>
              <a:rPr lang="en-US" sz="1600" b="1" dirty="0">
                <a:solidFill>
                  <a:srgbClr val="005B94"/>
                </a:solidFill>
                <a:latin typeface="Trade Gothic LT Pro Bold" panose="020B0503040303020004" pitchFamily="34" charset="77"/>
              </a:rPr>
              <a:t>Integration Lab Development</a:t>
            </a:r>
          </a:p>
          <a:p>
            <a:pPr algn="ctr">
              <a:lnSpc>
                <a:spcPts val="1820"/>
              </a:lnSpc>
            </a:pPr>
            <a:r>
              <a:rPr lang="en-US" sz="1600" b="1" dirty="0">
                <a:solidFill>
                  <a:srgbClr val="005B94"/>
                </a:solidFill>
                <a:latin typeface="Trade Gothic LT Pro Bold" panose="020B0503040303020004" pitchFamily="34" charset="77"/>
              </a:rPr>
              <a:t>(Common Sandbox of Ops Env)</a:t>
            </a:r>
          </a:p>
        </p:txBody>
      </p:sp>
      <p:sp>
        <p:nvSpPr>
          <p:cNvPr id="83" name="TextBox 82">
            <a:extLst>
              <a:ext uri="{FF2B5EF4-FFF2-40B4-BE49-F238E27FC236}">
                <a16:creationId xmlns:a16="http://schemas.microsoft.com/office/drawing/2014/main" id="{DD66DA83-77EA-2557-78CA-A6BAC0CF6863}"/>
              </a:ext>
            </a:extLst>
          </p:cNvPr>
          <p:cNvSpPr txBox="1"/>
          <p:nvPr/>
        </p:nvSpPr>
        <p:spPr>
          <a:xfrm>
            <a:off x="505098" y="5646222"/>
            <a:ext cx="1828801" cy="338554"/>
          </a:xfrm>
          <a:prstGeom prst="rect">
            <a:avLst/>
          </a:prstGeom>
          <a:noFill/>
        </p:spPr>
        <p:txBody>
          <a:bodyPr wrap="square" rtlCol="0">
            <a:spAutoFit/>
          </a:bodyPr>
          <a:lstStyle/>
          <a:p>
            <a:r>
              <a:rPr lang="en-US" sz="1600" b="1" dirty="0">
                <a:solidFill>
                  <a:schemeClr val="bg2">
                    <a:lumMod val="50000"/>
                  </a:schemeClr>
                </a:solidFill>
                <a:latin typeface="Trade Gothic LT Pro Bold" panose="020B0503040303020004" pitchFamily="34" charset="77"/>
              </a:rPr>
              <a:t>FACILITY</a:t>
            </a:r>
          </a:p>
        </p:txBody>
      </p:sp>
      <p:grpSp>
        <p:nvGrpSpPr>
          <p:cNvPr id="22" name="Group 21">
            <a:extLst>
              <a:ext uri="{FF2B5EF4-FFF2-40B4-BE49-F238E27FC236}">
                <a16:creationId xmlns:a16="http://schemas.microsoft.com/office/drawing/2014/main" id="{CCD8597B-FC47-191C-CD78-B0D93715054F}"/>
              </a:ext>
            </a:extLst>
          </p:cNvPr>
          <p:cNvGrpSpPr/>
          <p:nvPr/>
        </p:nvGrpSpPr>
        <p:grpSpPr>
          <a:xfrm>
            <a:off x="2413754" y="1209311"/>
            <a:ext cx="8965632" cy="265527"/>
            <a:chOff x="3077664" y="1081106"/>
            <a:chExt cx="7807513" cy="265527"/>
          </a:xfrm>
        </p:grpSpPr>
        <p:sp>
          <p:nvSpPr>
            <p:cNvPr id="2" name="U-Turn Arrow 1">
              <a:extLst>
                <a:ext uri="{FF2B5EF4-FFF2-40B4-BE49-F238E27FC236}">
                  <a16:creationId xmlns:a16="http://schemas.microsoft.com/office/drawing/2014/main" id="{B12FBF12-130B-77A1-E105-D72318D4FF4F}"/>
                </a:ext>
              </a:extLst>
            </p:cNvPr>
            <p:cNvSpPr/>
            <p:nvPr/>
          </p:nvSpPr>
          <p:spPr>
            <a:xfrm rot="10800000">
              <a:off x="3077664" y="1110253"/>
              <a:ext cx="5260568" cy="236380"/>
            </a:xfrm>
            <a:prstGeom prst="utur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U-Turn Arrow 5">
              <a:extLst>
                <a:ext uri="{FF2B5EF4-FFF2-40B4-BE49-F238E27FC236}">
                  <a16:creationId xmlns:a16="http://schemas.microsoft.com/office/drawing/2014/main" id="{09D58004-1C3E-F233-6DCF-5A0E1BFC2309}"/>
                </a:ext>
              </a:extLst>
            </p:cNvPr>
            <p:cNvSpPr/>
            <p:nvPr/>
          </p:nvSpPr>
          <p:spPr>
            <a:xfrm rot="10800000">
              <a:off x="5624610" y="1081106"/>
              <a:ext cx="5260567" cy="264390"/>
            </a:xfrm>
            <a:prstGeom prst="utur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a:extLst>
              <a:ext uri="{FF2B5EF4-FFF2-40B4-BE49-F238E27FC236}">
                <a16:creationId xmlns:a16="http://schemas.microsoft.com/office/drawing/2014/main" id="{6C66B16B-E62A-A08C-64A5-6B1A8572AD72}"/>
              </a:ext>
            </a:extLst>
          </p:cNvPr>
          <p:cNvGrpSpPr/>
          <p:nvPr/>
        </p:nvGrpSpPr>
        <p:grpSpPr>
          <a:xfrm rot="10800000">
            <a:off x="2413753" y="320667"/>
            <a:ext cx="8965633" cy="265527"/>
            <a:chOff x="3077664" y="1081106"/>
            <a:chExt cx="7807513" cy="265527"/>
          </a:xfrm>
        </p:grpSpPr>
        <p:sp>
          <p:nvSpPr>
            <p:cNvPr id="59" name="U-Turn Arrow 58">
              <a:extLst>
                <a:ext uri="{FF2B5EF4-FFF2-40B4-BE49-F238E27FC236}">
                  <a16:creationId xmlns:a16="http://schemas.microsoft.com/office/drawing/2014/main" id="{D93EC8D7-1C1C-AFC7-E1EE-706C31393D5A}"/>
                </a:ext>
              </a:extLst>
            </p:cNvPr>
            <p:cNvSpPr/>
            <p:nvPr/>
          </p:nvSpPr>
          <p:spPr>
            <a:xfrm rot="10800000">
              <a:off x="3077664" y="1110253"/>
              <a:ext cx="5260568" cy="236380"/>
            </a:xfrm>
            <a:prstGeom prst="utur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U-Turn Arrow 66">
              <a:extLst>
                <a:ext uri="{FF2B5EF4-FFF2-40B4-BE49-F238E27FC236}">
                  <a16:creationId xmlns:a16="http://schemas.microsoft.com/office/drawing/2014/main" id="{C22E54EF-C0B8-AB14-940C-F7D92C0214F9}"/>
                </a:ext>
              </a:extLst>
            </p:cNvPr>
            <p:cNvSpPr/>
            <p:nvPr/>
          </p:nvSpPr>
          <p:spPr>
            <a:xfrm rot="10800000">
              <a:off x="5624610" y="1081106"/>
              <a:ext cx="5260567" cy="264390"/>
            </a:xfrm>
            <a:prstGeom prst="utur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Rounded Rectangle 85">
            <a:extLst>
              <a:ext uri="{FF2B5EF4-FFF2-40B4-BE49-F238E27FC236}">
                <a16:creationId xmlns:a16="http://schemas.microsoft.com/office/drawing/2014/main" id="{3D426D6C-00CD-3968-1B7A-BB4453A92803}"/>
              </a:ext>
            </a:extLst>
          </p:cNvPr>
          <p:cNvSpPr/>
          <p:nvPr/>
        </p:nvSpPr>
        <p:spPr>
          <a:xfrm>
            <a:off x="1701335" y="604651"/>
            <a:ext cx="10247922" cy="593034"/>
          </a:xfrm>
          <a:prstGeom prst="roundRect">
            <a:avLst>
              <a:gd name="adj" fmla="val 6922"/>
            </a:avLst>
          </a:prstGeom>
          <a:solidFill>
            <a:srgbClr val="005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67DDD46-36B3-A04A-D051-1FC972913206}"/>
              </a:ext>
            </a:extLst>
          </p:cNvPr>
          <p:cNvSpPr txBox="1"/>
          <p:nvPr/>
        </p:nvSpPr>
        <p:spPr>
          <a:xfrm>
            <a:off x="1701334" y="627958"/>
            <a:ext cx="1300635" cy="574594"/>
          </a:xfrm>
          <a:prstGeom prst="rect">
            <a:avLst/>
          </a:prstGeom>
          <a:noFill/>
        </p:spPr>
        <p:txBody>
          <a:bodyPr wrap="square" rtlCol="0" anchor="ctr">
            <a:noAutofit/>
          </a:bodyPr>
          <a:lstStyle/>
          <a:p>
            <a:pPr algn="ctr">
              <a:lnSpc>
                <a:spcPts val="1820"/>
              </a:lnSpc>
            </a:pPr>
            <a:r>
              <a:rPr lang="en-US" sz="1600" b="1" dirty="0">
                <a:solidFill>
                  <a:schemeClr val="bg1"/>
                </a:solidFill>
                <a:latin typeface="Trade Gothic LT Pro Bold" panose="020B0503040303020004" pitchFamily="34" charset="77"/>
              </a:rPr>
              <a:t>Mission</a:t>
            </a:r>
            <a:br>
              <a:rPr lang="en-US" sz="1600" b="1" dirty="0">
                <a:solidFill>
                  <a:schemeClr val="bg1"/>
                </a:solidFill>
                <a:latin typeface="Trade Gothic LT Pro Bold" panose="020B0503040303020004" pitchFamily="34" charset="77"/>
              </a:rPr>
            </a:br>
            <a:r>
              <a:rPr lang="en-US" sz="1600" b="1" dirty="0">
                <a:solidFill>
                  <a:schemeClr val="bg1"/>
                </a:solidFill>
                <a:latin typeface="Trade Gothic LT Pro Bold" panose="020B0503040303020004" pitchFamily="34" charset="77"/>
              </a:rPr>
              <a:t>Engineering</a:t>
            </a:r>
          </a:p>
        </p:txBody>
      </p:sp>
      <p:sp>
        <p:nvSpPr>
          <p:cNvPr id="88" name="TextBox 87">
            <a:extLst>
              <a:ext uri="{FF2B5EF4-FFF2-40B4-BE49-F238E27FC236}">
                <a16:creationId xmlns:a16="http://schemas.microsoft.com/office/drawing/2014/main" id="{0A1567E8-3E92-0D85-0C71-AD0F7FFC191E}"/>
              </a:ext>
            </a:extLst>
          </p:cNvPr>
          <p:cNvSpPr txBox="1"/>
          <p:nvPr/>
        </p:nvSpPr>
        <p:spPr>
          <a:xfrm>
            <a:off x="3469396" y="627958"/>
            <a:ext cx="700495" cy="574594"/>
          </a:xfrm>
          <a:prstGeom prst="rect">
            <a:avLst/>
          </a:prstGeom>
          <a:noFill/>
        </p:spPr>
        <p:txBody>
          <a:bodyPr wrap="square" rtlCol="0" anchor="ctr">
            <a:noAutofit/>
          </a:bodyPr>
          <a:lstStyle/>
          <a:p>
            <a:pPr algn="ctr"/>
            <a:r>
              <a:rPr lang="en-US" sz="1600" b="1" dirty="0">
                <a:solidFill>
                  <a:schemeClr val="bg1"/>
                </a:solidFill>
                <a:latin typeface="Trade Gothic LT Pro Bold" panose="020B0503040303020004" pitchFamily="34" charset="77"/>
              </a:rPr>
              <a:t>MBSE</a:t>
            </a:r>
          </a:p>
        </p:txBody>
      </p:sp>
      <p:sp>
        <p:nvSpPr>
          <p:cNvPr id="89" name="TextBox 88">
            <a:extLst>
              <a:ext uri="{FF2B5EF4-FFF2-40B4-BE49-F238E27FC236}">
                <a16:creationId xmlns:a16="http://schemas.microsoft.com/office/drawing/2014/main" id="{A43DB5E3-C16A-FC85-391B-AC03BCCCD217}"/>
              </a:ext>
            </a:extLst>
          </p:cNvPr>
          <p:cNvSpPr txBox="1"/>
          <p:nvPr/>
        </p:nvSpPr>
        <p:spPr>
          <a:xfrm>
            <a:off x="4637318" y="627958"/>
            <a:ext cx="2225147" cy="574594"/>
          </a:xfrm>
          <a:prstGeom prst="rect">
            <a:avLst/>
          </a:prstGeom>
          <a:noFill/>
        </p:spPr>
        <p:txBody>
          <a:bodyPr wrap="square" rtlCol="0" anchor="ctr">
            <a:noAutofit/>
          </a:bodyPr>
          <a:lstStyle/>
          <a:p>
            <a:pPr algn="ctr">
              <a:lnSpc>
                <a:spcPts val="1820"/>
              </a:lnSpc>
            </a:pPr>
            <a:r>
              <a:rPr lang="en-US" sz="1600" b="1" dirty="0">
                <a:solidFill>
                  <a:schemeClr val="bg1"/>
                </a:solidFill>
                <a:latin typeface="Trade Gothic LT Pro Bold" panose="020B0503040303020004" pitchFamily="34" charset="77"/>
              </a:rPr>
              <a:t>Digital Experimentation</a:t>
            </a:r>
            <a:br>
              <a:rPr lang="en-US" sz="1600" b="1" dirty="0">
                <a:solidFill>
                  <a:schemeClr val="bg1"/>
                </a:solidFill>
                <a:latin typeface="Trade Gothic LT Pro Bold" panose="020B0503040303020004" pitchFamily="34" charset="77"/>
              </a:rPr>
            </a:br>
            <a:r>
              <a:rPr lang="en-US" sz="1600" b="1" dirty="0">
                <a:solidFill>
                  <a:schemeClr val="bg1"/>
                </a:solidFill>
                <a:latin typeface="Trade Gothic LT Pro Bold" panose="020B0503040303020004" pitchFamily="34" charset="77"/>
              </a:rPr>
              <a:t>(constructive &amp; virtual)</a:t>
            </a:r>
          </a:p>
        </p:txBody>
      </p:sp>
      <p:sp>
        <p:nvSpPr>
          <p:cNvPr id="90" name="TextBox 89">
            <a:extLst>
              <a:ext uri="{FF2B5EF4-FFF2-40B4-BE49-F238E27FC236}">
                <a16:creationId xmlns:a16="http://schemas.microsoft.com/office/drawing/2014/main" id="{0E8D5849-6BB5-CC95-2B4E-194894E298FD}"/>
              </a:ext>
            </a:extLst>
          </p:cNvPr>
          <p:cNvSpPr txBox="1"/>
          <p:nvPr/>
        </p:nvSpPr>
        <p:spPr>
          <a:xfrm>
            <a:off x="7329892" y="627958"/>
            <a:ext cx="1698885" cy="574594"/>
          </a:xfrm>
          <a:prstGeom prst="rect">
            <a:avLst/>
          </a:prstGeom>
          <a:noFill/>
        </p:spPr>
        <p:txBody>
          <a:bodyPr wrap="square" rtlCol="0" anchor="ctr">
            <a:noAutofit/>
          </a:bodyPr>
          <a:lstStyle/>
          <a:p>
            <a:pPr algn="ctr">
              <a:lnSpc>
                <a:spcPts val="1820"/>
              </a:lnSpc>
            </a:pPr>
            <a:r>
              <a:rPr lang="en-US" sz="1600" b="1" dirty="0">
                <a:solidFill>
                  <a:schemeClr val="bg1"/>
                </a:solidFill>
                <a:latin typeface="Trade Gothic LT Pro Bold" panose="020B0503040303020004" pitchFamily="34" charset="77"/>
              </a:rPr>
              <a:t>Small Scale Live</a:t>
            </a:r>
            <a:br>
              <a:rPr lang="en-US" sz="1600" b="1" dirty="0">
                <a:solidFill>
                  <a:schemeClr val="bg1"/>
                </a:solidFill>
                <a:latin typeface="Trade Gothic LT Pro Bold" panose="020B0503040303020004" pitchFamily="34" charset="77"/>
              </a:rPr>
            </a:br>
            <a:r>
              <a:rPr lang="en-US" sz="1600" b="1" dirty="0">
                <a:solidFill>
                  <a:schemeClr val="bg1"/>
                </a:solidFill>
                <a:latin typeface="Trade Gothic LT Pro Bold" panose="020B0503040303020004" pitchFamily="34" charset="77"/>
              </a:rPr>
              <a:t>Experimentation</a:t>
            </a:r>
          </a:p>
        </p:txBody>
      </p:sp>
      <p:sp>
        <p:nvSpPr>
          <p:cNvPr id="91" name="TextBox 90">
            <a:extLst>
              <a:ext uri="{FF2B5EF4-FFF2-40B4-BE49-F238E27FC236}">
                <a16:creationId xmlns:a16="http://schemas.microsoft.com/office/drawing/2014/main" id="{E023BF8E-A8CF-BAA5-87A9-48EEF3E6CC40}"/>
              </a:ext>
            </a:extLst>
          </p:cNvPr>
          <p:cNvSpPr txBox="1"/>
          <p:nvPr/>
        </p:nvSpPr>
        <p:spPr>
          <a:xfrm>
            <a:off x="9347638" y="627958"/>
            <a:ext cx="2562394" cy="574594"/>
          </a:xfrm>
          <a:prstGeom prst="rect">
            <a:avLst/>
          </a:prstGeom>
          <a:noFill/>
        </p:spPr>
        <p:txBody>
          <a:bodyPr wrap="square" rtlCol="0" anchor="ctr">
            <a:noAutofit/>
          </a:bodyPr>
          <a:lstStyle/>
          <a:p>
            <a:pPr algn="ctr">
              <a:lnSpc>
                <a:spcPts val="1820"/>
              </a:lnSpc>
            </a:pPr>
            <a:r>
              <a:rPr lang="en-US" sz="1600" b="1" dirty="0">
                <a:solidFill>
                  <a:schemeClr val="bg1"/>
                </a:solidFill>
                <a:latin typeface="Trade Gothic LT Pro Bold" panose="020B0503040303020004" pitchFamily="34" charset="77"/>
              </a:rPr>
              <a:t>Large Scale</a:t>
            </a:r>
            <a:br>
              <a:rPr lang="en-US" sz="1600" b="1" dirty="0">
                <a:solidFill>
                  <a:schemeClr val="bg1"/>
                </a:solidFill>
                <a:latin typeface="Trade Gothic LT Pro Bold" panose="020B0503040303020004" pitchFamily="34" charset="77"/>
              </a:rPr>
            </a:br>
            <a:r>
              <a:rPr lang="en-US" sz="1600" b="1" dirty="0">
                <a:solidFill>
                  <a:schemeClr val="bg1"/>
                </a:solidFill>
                <a:latin typeface="Trade Gothic LT Pro Bold" panose="020B0503040303020004" pitchFamily="34" charset="77"/>
              </a:rPr>
              <a:t>Experimentation Joint T&amp;E</a:t>
            </a:r>
          </a:p>
        </p:txBody>
      </p:sp>
      <p:cxnSp>
        <p:nvCxnSpPr>
          <p:cNvPr id="122" name="Straight Connector 121">
            <a:extLst>
              <a:ext uri="{FF2B5EF4-FFF2-40B4-BE49-F238E27FC236}">
                <a16:creationId xmlns:a16="http://schemas.microsoft.com/office/drawing/2014/main" id="{A6506E97-69CA-4D66-1222-110C3560AF14}"/>
              </a:ext>
            </a:extLst>
          </p:cNvPr>
          <p:cNvCxnSpPr>
            <a:cxnSpLocks/>
          </p:cNvCxnSpPr>
          <p:nvPr/>
        </p:nvCxnSpPr>
        <p:spPr>
          <a:xfrm flipH="1">
            <a:off x="542176" y="2223045"/>
            <a:ext cx="11107647" cy="0"/>
          </a:xfrm>
          <a:prstGeom prst="line">
            <a:avLst/>
          </a:prstGeom>
          <a:ln w="3175">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37EF55C-733D-A630-9834-9A0370C3CB04}"/>
              </a:ext>
            </a:extLst>
          </p:cNvPr>
          <p:cNvCxnSpPr>
            <a:cxnSpLocks/>
          </p:cNvCxnSpPr>
          <p:nvPr/>
        </p:nvCxnSpPr>
        <p:spPr>
          <a:xfrm flipH="1">
            <a:off x="542176" y="2877058"/>
            <a:ext cx="11107647" cy="0"/>
          </a:xfrm>
          <a:prstGeom prst="line">
            <a:avLst/>
          </a:prstGeom>
          <a:ln w="3175">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CE2665C0-1C58-65EC-E8CC-6BC1FD021CEE}"/>
              </a:ext>
            </a:extLst>
          </p:cNvPr>
          <p:cNvSpPr txBox="1"/>
          <p:nvPr/>
        </p:nvSpPr>
        <p:spPr>
          <a:xfrm>
            <a:off x="8642571" y="2921137"/>
            <a:ext cx="3486558" cy="788677"/>
          </a:xfrm>
          <a:prstGeom prst="rect">
            <a:avLst/>
          </a:prstGeom>
          <a:noFill/>
        </p:spPr>
        <p:txBody>
          <a:bodyPr wrap="square" rtlCol="0">
            <a:spAutoFit/>
          </a:bodyPr>
          <a:lstStyle/>
          <a:p>
            <a:pPr algn="ctr">
              <a:lnSpc>
                <a:spcPts val="1820"/>
              </a:lnSpc>
            </a:pPr>
            <a:r>
              <a:rPr lang="en-US" sz="1600" b="1" dirty="0">
                <a:solidFill>
                  <a:srgbClr val="005B94"/>
                </a:solidFill>
                <a:latin typeface="Trade Gothic LT Pro Bold" panose="020B0503040303020004" pitchFamily="34" charset="77"/>
              </a:rPr>
              <a:t>Update/Refresh</a:t>
            </a:r>
            <a:br>
              <a:rPr lang="en-US" sz="1600" b="1" dirty="0">
                <a:solidFill>
                  <a:srgbClr val="005B94"/>
                </a:solidFill>
                <a:latin typeface="Trade Gothic LT Pro Bold" panose="020B0503040303020004" pitchFamily="34" charset="77"/>
              </a:rPr>
            </a:br>
            <a:r>
              <a:rPr lang="en-US" sz="1600" b="1" dirty="0">
                <a:solidFill>
                  <a:srgbClr val="005B94"/>
                </a:solidFill>
                <a:latin typeface="Trade Gothic LT Pro Bold" panose="020B0503040303020004" pitchFamily="34" charset="77"/>
              </a:rPr>
              <a:t>as Required Based on Capability/Feature Changes</a:t>
            </a:r>
          </a:p>
        </p:txBody>
      </p:sp>
      <p:sp>
        <p:nvSpPr>
          <p:cNvPr id="130" name="TextBox 129">
            <a:extLst>
              <a:ext uri="{FF2B5EF4-FFF2-40B4-BE49-F238E27FC236}">
                <a16:creationId xmlns:a16="http://schemas.microsoft.com/office/drawing/2014/main" id="{528DE167-A699-08E1-6D5E-D6173C86A087}"/>
              </a:ext>
            </a:extLst>
          </p:cNvPr>
          <p:cNvSpPr txBox="1"/>
          <p:nvPr/>
        </p:nvSpPr>
        <p:spPr>
          <a:xfrm>
            <a:off x="6623598" y="2921137"/>
            <a:ext cx="2162818" cy="788677"/>
          </a:xfrm>
          <a:prstGeom prst="rect">
            <a:avLst/>
          </a:prstGeom>
          <a:noFill/>
        </p:spPr>
        <p:txBody>
          <a:bodyPr wrap="square" rtlCol="0">
            <a:spAutoFit/>
          </a:bodyPr>
          <a:lstStyle/>
          <a:p>
            <a:pPr algn="ctr">
              <a:lnSpc>
                <a:spcPts val="1820"/>
              </a:lnSpc>
            </a:pPr>
            <a:r>
              <a:rPr lang="en-US" sz="1600" b="1" dirty="0">
                <a:solidFill>
                  <a:srgbClr val="005B94"/>
                </a:solidFill>
                <a:latin typeface="Trade Gothic LT Pro Bold" panose="020B0503040303020004" pitchFamily="34" charset="77"/>
              </a:rPr>
              <a:t>Train Personnel</a:t>
            </a:r>
            <a:br>
              <a:rPr lang="en-US" sz="1600" b="1" dirty="0">
                <a:solidFill>
                  <a:srgbClr val="005B94"/>
                </a:solidFill>
                <a:latin typeface="Trade Gothic LT Pro Bold" panose="020B0503040303020004" pitchFamily="34" charset="77"/>
              </a:rPr>
            </a:br>
            <a:r>
              <a:rPr lang="en-US" sz="1600" b="1" dirty="0">
                <a:solidFill>
                  <a:srgbClr val="005B94"/>
                </a:solidFill>
                <a:latin typeface="Trade Gothic LT Pro Bold" panose="020B0503040303020004" pitchFamily="34" charset="77"/>
              </a:rPr>
              <a:t>Ahead of</a:t>
            </a:r>
            <a:br>
              <a:rPr lang="en-US" sz="1600" b="1" dirty="0">
                <a:solidFill>
                  <a:srgbClr val="005B94"/>
                </a:solidFill>
                <a:latin typeface="Trade Gothic LT Pro Bold" panose="020B0503040303020004" pitchFamily="34" charset="77"/>
              </a:rPr>
            </a:br>
            <a:r>
              <a:rPr lang="en-US" sz="1600" b="1" dirty="0">
                <a:solidFill>
                  <a:srgbClr val="005B94"/>
                </a:solidFill>
                <a:latin typeface="Trade Gothic LT Pro Bold" panose="020B0503040303020004" pitchFamily="34" charset="77"/>
              </a:rPr>
              <a:t>Initial Fielding</a:t>
            </a:r>
          </a:p>
        </p:txBody>
      </p:sp>
      <p:sp>
        <p:nvSpPr>
          <p:cNvPr id="129" name="TextBox 128">
            <a:extLst>
              <a:ext uri="{FF2B5EF4-FFF2-40B4-BE49-F238E27FC236}">
                <a16:creationId xmlns:a16="http://schemas.microsoft.com/office/drawing/2014/main" id="{4905233A-BCBF-415C-EB51-754BAD9180B6}"/>
              </a:ext>
            </a:extLst>
          </p:cNvPr>
          <p:cNvSpPr txBox="1"/>
          <p:nvPr/>
        </p:nvSpPr>
        <p:spPr>
          <a:xfrm>
            <a:off x="5076757" y="3044248"/>
            <a:ext cx="1457756" cy="557845"/>
          </a:xfrm>
          <a:prstGeom prst="rect">
            <a:avLst/>
          </a:prstGeom>
          <a:noFill/>
        </p:spPr>
        <p:txBody>
          <a:bodyPr wrap="square" rtlCol="0">
            <a:spAutoFit/>
          </a:bodyPr>
          <a:lstStyle/>
          <a:p>
            <a:pPr algn="ctr">
              <a:lnSpc>
                <a:spcPts val="1820"/>
              </a:lnSpc>
            </a:pPr>
            <a:r>
              <a:rPr lang="en-US" sz="1600" b="1" dirty="0">
                <a:solidFill>
                  <a:srgbClr val="005B94"/>
                </a:solidFill>
                <a:latin typeface="Trade Gothic LT Pro Bold" panose="020B0503040303020004" pitchFamily="34" charset="77"/>
              </a:rPr>
              <a:t>Develop</a:t>
            </a:r>
            <a:br>
              <a:rPr lang="en-US" sz="1600" b="1" dirty="0">
                <a:solidFill>
                  <a:srgbClr val="005B94"/>
                </a:solidFill>
                <a:latin typeface="Trade Gothic LT Pro Bold" panose="020B0503040303020004" pitchFamily="34" charset="77"/>
              </a:rPr>
            </a:br>
            <a:r>
              <a:rPr lang="en-US" sz="1600" b="1" dirty="0">
                <a:solidFill>
                  <a:srgbClr val="005B94"/>
                </a:solidFill>
                <a:latin typeface="Trade Gothic LT Pro Bold" panose="020B0503040303020004" pitchFamily="34" charset="77"/>
              </a:rPr>
              <a:t>Training Plans</a:t>
            </a:r>
          </a:p>
        </p:txBody>
      </p:sp>
      <p:sp>
        <p:nvSpPr>
          <p:cNvPr id="125" name="TextBox 124">
            <a:extLst>
              <a:ext uri="{FF2B5EF4-FFF2-40B4-BE49-F238E27FC236}">
                <a16:creationId xmlns:a16="http://schemas.microsoft.com/office/drawing/2014/main" id="{6C67834E-65E4-7968-1FC8-5AA05D58F8DC}"/>
              </a:ext>
            </a:extLst>
          </p:cNvPr>
          <p:cNvSpPr txBox="1"/>
          <p:nvPr/>
        </p:nvSpPr>
        <p:spPr>
          <a:xfrm>
            <a:off x="2333898" y="2921137"/>
            <a:ext cx="2577537" cy="788677"/>
          </a:xfrm>
          <a:prstGeom prst="rect">
            <a:avLst/>
          </a:prstGeom>
          <a:noFill/>
        </p:spPr>
        <p:txBody>
          <a:bodyPr wrap="square" rtlCol="0">
            <a:spAutoFit/>
          </a:bodyPr>
          <a:lstStyle/>
          <a:p>
            <a:pPr algn="ctr">
              <a:lnSpc>
                <a:spcPts val="1820"/>
              </a:lnSpc>
            </a:pPr>
            <a:r>
              <a:rPr lang="en-US" sz="1600" b="1" dirty="0">
                <a:solidFill>
                  <a:srgbClr val="005B94"/>
                </a:solidFill>
                <a:latin typeface="Trade Gothic LT Pro Bold" panose="020B0503040303020004" pitchFamily="34" charset="77"/>
              </a:rPr>
              <a:t>Initial Cadre</a:t>
            </a:r>
            <a:br>
              <a:rPr lang="en-US" sz="1600" b="1" dirty="0">
                <a:solidFill>
                  <a:srgbClr val="005B94"/>
                </a:solidFill>
                <a:latin typeface="Trade Gothic LT Pro Bold" panose="020B0503040303020004" pitchFamily="34" charset="77"/>
              </a:rPr>
            </a:br>
            <a:r>
              <a:rPr lang="en-US" sz="1600" b="1" dirty="0">
                <a:solidFill>
                  <a:srgbClr val="005B94"/>
                </a:solidFill>
                <a:latin typeface="Trade Gothic LT Pro Bold" panose="020B0503040303020004" pitchFamily="34" charset="77"/>
              </a:rPr>
              <a:t>Tester Involvement</a:t>
            </a:r>
          </a:p>
          <a:p>
            <a:pPr algn="ctr">
              <a:lnSpc>
                <a:spcPts val="1820"/>
              </a:lnSpc>
            </a:pPr>
            <a:r>
              <a:rPr lang="en-US" sz="1600" b="1" dirty="0">
                <a:solidFill>
                  <a:srgbClr val="005B94"/>
                </a:solidFill>
                <a:latin typeface="Trade Gothic LT Pro Bold" panose="020B0503040303020004" pitchFamily="34" charset="77"/>
              </a:rPr>
              <a:t>Initial Training Dev</a:t>
            </a:r>
          </a:p>
        </p:txBody>
      </p:sp>
      <p:sp>
        <p:nvSpPr>
          <p:cNvPr id="79" name="TextBox 78">
            <a:extLst>
              <a:ext uri="{FF2B5EF4-FFF2-40B4-BE49-F238E27FC236}">
                <a16:creationId xmlns:a16="http://schemas.microsoft.com/office/drawing/2014/main" id="{FE8BDA5A-E2A5-DEB1-4CF1-9F789A0C5AC3}"/>
              </a:ext>
            </a:extLst>
          </p:cNvPr>
          <p:cNvSpPr txBox="1"/>
          <p:nvPr/>
        </p:nvSpPr>
        <p:spPr>
          <a:xfrm>
            <a:off x="505098" y="3132322"/>
            <a:ext cx="1828801" cy="338554"/>
          </a:xfrm>
          <a:prstGeom prst="rect">
            <a:avLst/>
          </a:prstGeom>
          <a:noFill/>
        </p:spPr>
        <p:txBody>
          <a:bodyPr wrap="square" rtlCol="0">
            <a:spAutoFit/>
          </a:bodyPr>
          <a:lstStyle/>
          <a:p>
            <a:r>
              <a:rPr lang="en-US" sz="1600" b="1" dirty="0">
                <a:solidFill>
                  <a:schemeClr val="bg2">
                    <a:lumMod val="50000"/>
                  </a:schemeClr>
                </a:solidFill>
                <a:latin typeface="Trade Gothic LT Pro Bold" panose="020B0503040303020004" pitchFamily="34" charset="77"/>
              </a:rPr>
              <a:t>TRAINING</a:t>
            </a:r>
          </a:p>
        </p:txBody>
      </p:sp>
      <p:cxnSp>
        <p:nvCxnSpPr>
          <p:cNvPr id="127" name="Straight Arrow Connector 126">
            <a:extLst>
              <a:ext uri="{FF2B5EF4-FFF2-40B4-BE49-F238E27FC236}">
                <a16:creationId xmlns:a16="http://schemas.microsoft.com/office/drawing/2014/main" id="{8521996F-F688-B950-D715-D27583FA7FFD}"/>
              </a:ext>
            </a:extLst>
          </p:cNvPr>
          <p:cNvCxnSpPr>
            <a:cxnSpLocks/>
          </p:cNvCxnSpPr>
          <p:nvPr/>
        </p:nvCxnSpPr>
        <p:spPr>
          <a:xfrm flipH="1">
            <a:off x="2576415" y="3055483"/>
            <a:ext cx="425554" cy="0"/>
          </a:xfrm>
          <a:prstGeom prst="straightConnector1">
            <a:avLst/>
          </a:prstGeom>
          <a:ln>
            <a:solidFill>
              <a:srgbClr val="005B9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6FCE85C3-B036-0BD4-29CE-1EFC23F5D6F1}"/>
              </a:ext>
            </a:extLst>
          </p:cNvPr>
          <p:cNvCxnSpPr>
            <a:cxnSpLocks/>
          </p:cNvCxnSpPr>
          <p:nvPr/>
        </p:nvCxnSpPr>
        <p:spPr>
          <a:xfrm rot="10800000" flipH="1">
            <a:off x="4237663" y="3062410"/>
            <a:ext cx="425554" cy="0"/>
          </a:xfrm>
          <a:prstGeom prst="straightConnector1">
            <a:avLst/>
          </a:prstGeom>
          <a:ln>
            <a:solidFill>
              <a:srgbClr val="005B9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C4EC53E-0DEA-606C-3A8E-1CBC833D68AD}"/>
              </a:ext>
            </a:extLst>
          </p:cNvPr>
          <p:cNvCxnSpPr>
            <a:cxnSpLocks/>
          </p:cNvCxnSpPr>
          <p:nvPr/>
        </p:nvCxnSpPr>
        <p:spPr>
          <a:xfrm flipH="1">
            <a:off x="542176" y="3711253"/>
            <a:ext cx="11107647" cy="0"/>
          </a:xfrm>
          <a:prstGeom prst="line">
            <a:avLst/>
          </a:prstGeom>
          <a:ln w="3175">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33983F9-622A-B293-2684-CD9B20EB89C3}"/>
              </a:ext>
            </a:extLst>
          </p:cNvPr>
          <p:cNvSpPr txBox="1"/>
          <p:nvPr/>
        </p:nvSpPr>
        <p:spPr>
          <a:xfrm>
            <a:off x="505098" y="3869638"/>
            <a:ext cx="1828801" cy="338554"/>
          </a:xfrm>
          <a:prstGeom prst="rect">
            <a:avLst/>
          </a:prstGeom>
          <a:noFill/>
        </p:spPr>
        <p:txBody>
          <a:bodyPr wrap="square" rtlCol="0">
            <a:spAutoFit/>
          </a:bodyPr>
          <a:lstStyle/>
          <a:p>
            <a:r>
              <a:rPr lang="en-US" sz="1600" b="1" dirty="0">
                <a:solidFill>
                  <a:schemeClr val="bg2">
                    <a:lumMod val="50000"/>
                  </a:schemeClr>
                </a:solidFill>
                <a:latin typeface="Trade Gothic LT Pro Bold" panose="020B0503040303020004" pitchFamily="34" charset="77"/>
              </a:rPr>
              <a:t>MATERIEL</a:t>
            </a:r>
          </a:p>
        </p:txBody>
      </p:sp>
      <p:sp>
        <p:nvSpPr>
          <p:cNvPr id="9" name="Rounded Rectangle 8">
            <a:extLst>
              <a:ext uri="{FF2B5EF4-FFF2-40B4-BE49-F238E27FC236}">
                <a16:creationId xmlns:a16="http://schemas.microsoft.com/office/drawing/2014/main" id="{582FF082-D374-CC2B-9355-E364C3E00485}"/>
              </a:ext>
            </a:extLst>
          </p:cNvPr>
          <p:cNvSpPr/>
          <p:nvPr/>
        </p:nvSpPr>
        <p:spPr>
          <a:xfrm>
            <a:off x="2057400" y="3883565"/>
            <a:ext cx="4394555" cy="255843"/>
          </a:xfrm>
          <a:prstGeom prst="roundRect">
            <a:avLst>
              <a:gd name="adj" fmla="val 6922"/>
            </a:avLst>
          </a:prstGeom>
          <a:solidFill>
            <a:schemeClr val="bg1">
              <a:lumMod val="95000"/>
            </a:schemeClr>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7D3D299-9EB2-44A9-FFE2-A6B2BF2BC86E}"/>
              </a:ext>
            </a:extLst>
          </p:cNvPr>
          <p:cNvSpPr/>
          <p:nvPr/>
        </p:nvSpPr>
        <p:spPr>
          <a:xfrm>
            <a:off x="6479752" y="3882450"/>
            <a:ext cx="5033375" cy="243675"/>
          </a:xfrm>
          <a:prstGeom prst="roundRect">
            <a:avLst>
              <a:gd name="adj" fmla="val 6922"/>
            </a:avLst>
          </a:prstGeom>
          <a:solidFill>
            <a:schemeClr val="bg1">
              <a:lumMod val="95000"/>
            </a:schemeClr>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0EED1E-30B4-62E7-CEF2-8E8A977DEDAB}"/>
              </a:ext>
            </a:extLst>
          </p:cNvPr>
          <p:cNvSpPr txBox="1"/>
          <p:nvPr/>
        </p:nvSpPr>
        <p:spPr>
          <a:xfrm>
            <a:off x="2437934" y="3858377"/>
            <a:ext cx="3494216" cy="338554"/>
          </a:xfrm>
          <a:prstGeom prst="rect">
            <a:avLst/>
          </a:prstGeom>
          <a:noFill/>
        </p:spPr>
        <p:txBody>
          <a:bodyPr wrap="square" rtlCol="0">
            <a:spAutoFit/>
          </a:bodyPr>
          <a:lstStyle/>
          <a:p>
            <a:pPr algn="ctr"/>
            <a:r>
              <a:rPr lang="en-US" sz="1600" b="1" dirty="0">
                <a:solidFill>
                  <a:srgbClr val="005B94"/>
                </a:solidFill>
                <a:latin typeface="Trade Gothic LT Pro Bold" panose="020B0503040303020004" pitchFamily="34" charset="77"/>
              </a:rPr>
              <a:t>materiel to enable integration</a:t>
            </a:r>
          </a:p>
        </p:txBody>
      </p:sp>
      <p:sp>
        <p:nvSpPr>
          <p:cNvPr id="7" name="TextBox 6">
            <a:extLst>
              <a:ext uri="{FF2B5EF4-FFF2-40B4-BE49-F238E27FC236}">
                <a16:creationId xmlns:a16="http://schemas.microsoft.com/office/drawing/2014/main" id="{D43376C4-8F3F-4622-26F4-2DD7C90502D9}"/>
              </a:ext>
            </a:extLst>
          </p:cNvPr>
          <p:cNvSpPr txBox="1"/>
          <p:nvPr/>
        </p:nvSpPr>
        <p:spPr>
          <a:xfrm>
            <a:off x="7174216" y="3851450"/>
            <a:ext cx="3679397" cy="338554"/>
          </a:xfrm>
          <a:prstGeom prst="rect">
            <a:avLst/>
          </a:prstGeom>
          <a:noFill/>
        </p:spPr>
        <p:txBody>
          <a:bodyPr wrap="square" rtlCol="0">
            <a:spAutoFit/>
          </a:bodyPr>
          <a:lstStyle/>
          <a:p>
            <a:pPr algn="ctr"/>
            <a:r>
              <a:rPr lang="en-US" sz="1600" b="1" dirty="0">
                <a:solidFill>
                  <a:srgbClr val="005B94"/>
                </a:solidFill>
                <a:latin typeface="Trade Gothic LT Pro Bold" panose="020B0503040303020004" pitchFamily="34" charset="77"/>
              </a:rPr>
              <a:t>Materiel to support mission integration</a:t>
            </a:r>
          </a:p>
        </p:txBody>
      </p:sp>
      <p:sp>
        <p:nvSpPr>
          <p:cNvPr id="12" name="Arc 11">
            <a:extLst>
              <a:ext uri="{FF2B5EF4-FFF2-40B4-BE49-F238E27FC236}">
                <a16:creationId xmlns:a16="http://schemas.microsoft.com/office/drawing/2014/main" id="{E423E6D0-B94A-EC90-A8FB-E27FF0940CC0}"/>
              </a:ext>
            </a:extLst>
          </p:cNvPr>
          <p:cNvSpPr/>
          <p:nvPr/>
        </p:nvSpPr>
        <p:spPr>
          <a:xfrm rot="3010196">
            <a:off x="5922004" y="3821565"/>
            <a:ext cx="395338" cy="376029"/>
          </a:xfrm>
          <a:prstGeom prst="arc">
            <a:avLst>
              <a:gd name="adj1" fmla="val 10107568"/>
              <a:gd name="adj2" fmla="val 4670044"/>
            </a:avLst>
          </a:prstGeom>
          <a:ln w="31750">
            <a:solidFill>
              <a:srgbClr val="ED7D3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66A5FAD8-E497-7DDE-671D-0940145FCE53}"/>
              </a:ext>
            </a:extLst>
          </p:cNvPr>
          <p:cNvSpPr/>
          <p:nvPr/>
        </p:nvSpPr>
        <p:spPr>
          <a:xfrm rot="3010196">
            <a:off x="3524951" y="3821565"/>
            <a:ext cx="395338" cy="376029"/>
          </a:xfrm>
          <a:prstGeom prst="arc">
            <a:avLst>
              <a:gd name="adj1" fmla="val 10107568"/>
              <a:gd name="adj2" fmla="val 4670044"/>
            </a:avLst>
          </a:prstGeom>
          <a:ln w="31750">
            <a:solidFill>
              <a:srgbClr val="ED7D3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a:extLst>
              <a:ext uri="{FF2B5EF4-FFF2-40B4-BE49-F238E27FC236}">
                <a16:creationId xmlns:a16="http://schemas.microsoft.com/office/drawing/2014/main" id="{01525ACD-3E3C-46A7-6207-2FB41329D226}"/>
              </a:ext>
            </a:extLst>
          </p:cNvPr>
          <p:cNvSpPr/>
          <p:nvPr/>
        </p:nvSpPr>
        <p:spPr>
          <a:xfrm rot="3010196">
            <a:off x="6629315" y="3821565"/>
            <a:ext cx="395338" cy="376029"/>
          </a:xfrm>
          <a:prstGeom prst="arc">
            <a:avLst>
              <a:gd name="adj1" fmla="val 10107568"/>
              <a:gd name="adj2" fmla="val 4670044"/>
            </a:avLst>
          </a:prstGeom>
          <a:ln w="31750">
            <a:solidFill>
              <a:srgbClr val="ED7D3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a:extLst>
              <a:ext uri="{FF2B5EF4-FFF2-40B4-BE49-F238E27FC236}">
                <a16:creationId xmlns:a16="http://schemas.microsoft.com/office/drawing/2014/main" id="{0242F195-3360-AF4A-FB7A-35375351FF43}"/>
              </a:ext>
            </a:extLst>
          </p:cNvPr>
          <p:cNvSpPr/>
          <p:nvPr/>
        </p:nvSpPr>
        <p:spPr>
          <a:xfrm rot="3010196">
            <a:off x="10915681" y="3821565"/>
            <a:ext cx="395338" cy="376029"/>
          </a:xfrm>
          <a:prstGeom prst="arc">
            <a:avLst>
              <a:gd name="adj1" fmla="val 10107568"/>
              <a:gd name="adj2" fmla="val 4670044"/>
            </a:avLst>
          </a:prstGeom>
          <a:ln w="31750">
            <a:solidFill>
              <a:srgbClr val="ED7D3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E987C491-98E9-6BF6-8500-72D803CFB32E}"/>
              </a:ext>
            </a:extLst>
          </p:cNvPr>
          <p:cNvCxnSpPr>
            <a:cxnSpLocks/>
          </p:cNvCxnSpPr>
          <p:nvPr/>
        </p:nvCxnSpPr>
        <p:spPr>
          <a:xfrm flipH="1">
            <a:off x="542176" y="4337256"/>
            <a:ext cx="11107647" cy="0"/>
          </a:xfrm>
          <a:prstGeom prst="line">
            <a:avLst/>
          </a:prstGeom>
          <a:ln w="3175">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F2B58B87-B009-D2E0-A7AD-6574C36360D2}"/>
              </a:ext>
            </a:extLst>
          </p:cNvPr>
          <p:cNvSpPr txBox="1"/>
          <p:nvPr/>
        </p:nvSpPr>
        <p:spPr>
          <a:xfrm>
            <a:off x="505098" y="4475251"/>
            <a:ext cx="1828801" cy="338554"/>
          </a:xfrm>
          <a:prstGeom prst="rect">
            <a:avLst/>
          </a:prstGeom>
          <a:noFill/>
        </p:spPr>
        <p:txBody>
          <a:bodyPr wrap="square" rtlCol="0">
            <a:spAutoFit/>
          </a:bodyPr>
          <a:lstStyle/>
          <a:p>
            <a:r>
              <a:rPr lang="en-US" sz="1600" b="1" dirty="0">
                <a:solidFill>
                  <a:schemeClr val="bg2">
                    <a:lumMod val="50000"/>
                  </a:schemeClr>
                </a:solidFill>
                <a:latin typeface="Trade Gothic LT Pro Bold" panose="020B0503040303020004" pitchFamily="34" charset="77"/>
              </a:rPr>
              <a:t>LEADERSHIP</a:t>
            </a:r>
          </a:p>
        </p:txBody>
      </p:sp>
      <p:sp>
        <p:nvSpPr>
          <p:cNvPr id="94" name="Star: 5 Points 93">
            <a:extLst>
              <a:ext uri="{FF2B5EF4-FFF2-40B4-BE49-F238E27FC236}">
                <a16:creationId xmlns:a16="http://schemas.microsoft.com/office/drawing/2014/main" id="{823E9AB4-E2AB-56AB-78DD-AC871BBADE1B}"/>
              </a:ext>
            </a:extLst>
          </p:cNvPr>
          <p:cNvSpPr/>
          <p:nvPr/>
        </p:nvSpPr>
        <p:spPr>
          <a:xfrm>
            <a:off x="4466275" y="4563879"/>
            <a:ext cx="215138" cy="215138"/>
          </a:xfrm>
          <a:prstGeom prst="star5">
            <a:avLst/>
          </a:prstGeom>
          <a:solidFill>
            <a:srgbClr val="005B94"/>
          </a:solidFill>
          <a:ln>
            <a:noFill/>
          </a:ln>
          <a:scene3d>
            <a:camera prst="orthographicFront"/>
            <a:lightRig rig="threePt" dir="t"/>
          </a:scene3d>
          <a:sp3d>
            <a:bevelT w="1905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Star: 5 Points 94">
            <a:extLst>
              <a:ext uri="{FF2B5EF4-FFF2-40B4-BE49-F238E27FC236}">
                <a16:creationId xmlns:a16="http://schemas.microsoft.com/office/drawing/2014/main" id="{0822645C-3486-E186-1E3D-E76BC30408A4}"/>
              </a:ext>
            </a:extLst>
          </p:cNvPr>
          <p:cNvSpPr/>
          <p:nvPr/>
        </p:nvSpPr>
        <p:spPr>
          <a:xfrm>
            <a:off x="5494975" y="4563879"/>
            <a:ext cx="215138" cy="215138"/>
          </a:xfrm>
          <a:prstGeom prst="star5">
            <a:avLst/>
          </a:prstGeom>
          <a:solidFill>
            <a:srgbClr val="005B94"/>
          </a:solidFill>
          <a:ln>
            <a:noFill/>
          </a:ln>
          <a:scene3d>
            <a:camera prst="orthographicFront"/>
            <a:lightRig rig="threePt" dir="t"/>
          </a:scene3d>
          <a:sp3d>
            <a:bevelT w="1905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tar: 5 Points 95">
            <a:extLst>
              <a:ext uri="{FF2B5EF4-FFF2-40B4-BE49-F238E27FC236}">
                <a16:creationId xmlns:a16="http://schemas.microsoft.com/office/drawing/2014/main" id="{7F3784E6-FE80-D11D-9889-CA575DFCAA82}"/>
              </a:ext>
            </a:extLst>
          </p:cNvPr>
          <p:cNvSpPr/>
          <p:nvPr/>
        </p:nvSpPr>
        <p:spPr>
          <a:xfrm>
            <a:off x="6523675" y="4563879"/>
            <a:ext cx="215138" cy="215138"/>
          </a:xfrm>
          <a:prstGeom prst="star5">
            <a:avLst/>
          </a:prstGeom>
          <a:solidFill>
            <a:srgbClr val="005B94"/>
          </a:solidFill>
          <a:ln>
            <a:noFill/>
          </a:ln>
          <a:scene3d>
            <a:camera prst="orthographicFront"/>
            <a:lightRig rig="threePt" dir="t"/>
          </a:scene3d>
          <a:sp3d>
            <a:bevelT w="1905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tar: 5 Points 96">
            <a:extLst>
              <a:ext uri="{FF2B5EF4-FFF2-40B4-BE49-F238E27FC236}">
                <a16:creationId xmlns:a16="http://schemas.microsoft.com/office/drawing/2014/main" id="{89554B63-5D85-216E-5F6F-FD0A5305987C}"/>
              </a:ext>
            </a:extLst>
          </p:cNvPr>
          <p:cNvSpPr/>
          <p:nvPr/>
        </p:nvSpPr>
        <p:spPr>
          <a:xfrm>
            <a:off x="7552375" y="4563879"/>
            <a:ext cx="215138" cy="215138"/>
          </a:xfrm>
          <a:prstGeom prst="star5">
            <a:avLst/>
          </a:prstGeom>
          <a:solidFill>
            <a:srgbClr val="005B94"/>
          </a:solidFill>
          <a:ln>
            <a:noFill/>
          </a:ln>
          <a:scene3d>
            <a:camera prst="orthographicFront"/>
            <a:lightRig rig="threePt" dir="t"/>
          </a:scene3d>
          <a:sp3d>
            <a:bevelT w="1905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ar: 5 Points 97">
            <a:extLst>
              <a:ext uri="{FF2B5EF4-FFF2-40B4-BE49-F238E27FC236}">
                <a16:creationId xmlns:a16="http://schemas.microsoft.com/office/drawing/2014/main" id="{483056D9-680A-9872-0DB0-7759BFE78F0D}"/>
              </a:ext>
            </a:extLst>
          </p:cNvPr>
          <p:cNvSpPr/>
          <p:nvPr/>
        </p:nvSpPr>
        <p:spPr>
          <a:xfrm>
            <a:off x="8581075" y="4563879"/>
            <a:ext cx="215138" cy="215138"/>
          </a:xfrm>
          <a:prstGeom prst="star5">
            <a:avLst/>
          </a:prstGeom>
          <a:solidFill>
            <a:srgbClr val="005B94"/>
          </a:solidFill>
          <a:ln>
            <a:noFill/>
          </a:ln>
          <a:scene3d>
            <a:camera prst="orthographicFront"/>
            <a:lightRig rig="threePt" dir="t"/>
          </a:scene3d>
          <a:sp3d>
            <a:bevelT w="1905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Star: 5 Points 98">
            <a:extLst>
              <a:ext uri="{FF2B5EF4-FFF2-40B4-BE49-F238E27FC236}">
                <a16:creationId xmlns:a16="http://schemas.microsoft.com/office/drawing/2014/main" id="{53AD31AB-F4B7-E7AE-AB75-D98BBEB85697}"/>
              </a:ext>
            </a:extLst>
          </p:cNvPr>
          <p:cNvSpPr/>
          <p:nvPr/>
        </p:nvSpPr>
        <p:spPr>
          <a:xfrm>
            <a:off x="9609775" y="4563879"/>
            <a:ext cx="215138" cy="215138"/>
          </a:xfrm>
          <a:prstGeom prst="star5">
            <a:avLst/>
          </a:prstGeom>
          <a:solidFill>
            <a:srgbClr val="005B94"/>
          </a:solidFill>
          <a:ln>
            <a:noFill/>
          </a:ln>
          <a:scene3d>
            <a:camera prst="orthographicFront"/>
            <a:lightRig rig="threePt" dir="t"/>
          </a:scene3d>
          <a:sp3d>
            <a:bevelT w="1905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Star: 5 Points 99">
            <a:extLst>
              <a:ext uri="{FF2B5EF4-FFF2-40B4-BE49-F238E27FC236}">
                <a16:creationId xmlns:a16="http://schemas.microsoft.com/office/drawing/2014/main" id="{E09BFDE7-D85F-520B-4993-CF015E7C0C71}"/>
              </a:ext>
            </a:extLst>
          </p:cNvPr>
          <p:cNvSpPr/>
          <p:nvPr/>
        </p:nvSpPr>
        <p:spPr>
          <a:xfrm>
            <a:off x="10638475" y="4563879"/>
            <a:ext cx="215138" cy="215138"/>
          </a:xfrm>
          <a:prstGeom prst="star5">
            <a:avLst/>
          </a:prstGeom>
          <a:solidFill>
            <a:srgbClr val="005B94"/>
          </a:solidFill>
          <a:ln>
            <a:noFill/>
          </a:ln>
          <a:scene3d>
            <a:camera prst="orthographicFront"/>
            <a:lightRig rig="threePt" dir="t"/>
          </a:scene3d>
          <a:sp3d>
            <a:bevelT w="1905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FDB5672-1C7D-C017-3897-CD8C712C43E1}"/>
              </a:ext>
            </a:extLst>
          </p:cNvPr>
          <p:cNvSpPr txBox="1"/>
          <p:nvPr/>
        </p:nvSpPr>
        <p:spPr>
          <a:xfrm>
            <a:off x="2333898" y="4392915"/>
            <a:ext cx="1845144" cy="557845"/>
          </a:xfrm>
          <a:prstGeom prst="rect">
            <a:avLst/>
          </a:prstGeom>
          <a:noFill/>
        </p:spPr>
        <p:txBody>
          <a:bodyPr wrap="square" rtlCol="0">
            <a:spAutoFit/>
          </a:bodyPr>
          <a:lstStyle/>
          <a:p>
            <a:pPr algn="ctr">
              <a:lnSpc>
                <a:spcPts val="1820"/>
              </a:lnSpc>
            </a:pPr>
            <a:r>
              <a:rPr lang="en-US" sz="1600" b="1" dirty="0">
                <a:solidFill>
                  <a:srgbClr val="005B94"/>
                </a:solidFill>
                <a:latin typeface="Trade Gothic LT Pro Bold" panose="020B0503040303020004" pitchFamily="34" charset="77"/>
              </a:rPr>
              <a:t>Executive Oversight</a:t>
            </a:r>
            <a:br>
              <a:rPr lang="en-US" sz="1600" b="1" dirty="0">
                <a:solidFill>
                  <a:srgbClr val="005B94"/>
                </a:solidFill>
                <a:latin typeface="Trade Gothic LT Pro Bold" panose="020B0503040303020004" pitchFamily="34" charset="77"/>
              </a:rPr>
            </a:br>
            <a:r>
              <a:rPr lang="en-US" sz="1600" b="1" dirty="0">
                <a:solidFill>
                  <a:srgbClr val="005B94"/>
                </a:solidFill>
                <a:latin typeface="Trade Gothic LT Pro Bold" panose="020B0503040303020004" pitchFamily="34" charset="77"/>
              </a:rPr>
              <a:t>of Priorities</a:t>
            </a:r>
          </a:p>
        </p:txBody>
      </p:sp>
      <p:cxnSp>
        <p:nvCxnSpPr>
          <p:cNvPr id="56" name="Straight Connector 55">
            <a:extLst>
              <a:ext uri="{FF2B5EF4-FFF2-40B4-BE49-F238E27FC236}">
                <a16:creationId xmlns:a16="http://schemas.microsoft.com/office/drawing/2014/main" id="{2BA1A35A-09A4-A6E2-5123-B4CC8648CBF5}"/>
              </a:ext>
            </a:extLst>
          </p:cNvPr>
          <p:cNvCxnSpPr>
            <a:cxnSpLocks/>
          </p:cNvCxnSpPr>
          <p:nvPr/>
        </p:nvCxnSpPr>
        <p:spPr>
          <a:xfrm flipH="1">
            <a:off x="542176" y="4958379"/>
            <a:ext cx="11107647" cy="0"/>
          </a:xfrm>
          <a:prstGeom prst="line">
            <a:avLst/>
          </a:prstGeom>
          <a:ln w="3175">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CF04799-CAFF-8E0A-48BD-AA756416809D}"/>
              </a:ext>
            </a:extLst>
          </p:cNvPr>
          <p:cNvSpPr txBox="1"/>
          <p:nvPr/>
        </p:nvSpPr>
        <p:spPr>
          <a:xfrm>
            <a:off x="8388256" y="5071436"/>
            <a:ext cx="1407188" cy="338554"/>
          </a:xfrm>
          <a:prstGeom prst="rect">
            <a:avLst/>
          </a:prstGeom>
          <a:noFill/>
        </p:spPr>
        <p:txBody>
          <a:bodyPr wrap="square" rtlCol="0">
            <a:spAutoFit/>
          </a:bodyPr>
          <a:lstStyle/>
          <a:p>
            <a:pPr algn="ctr"/>
            <a:r>
              <a:rPr lang="en-US" sz="1600" b="1" dirty="0">
                <a:solidFill>
                  <a:srgbClr val="005B94"/>
                </a:solidFill>
                <a:latin typeface="Trade Gothic LT Pro Bold" panose="020B0503040303020004" pitchFamily="34" charset="77"/>
              </a:rPr>
              <a:t>Instructors</a:t>
            </a:r>
          </a:p>
        </p:txBody>
      </p:sp>
      <p:sp>
        <p:nvSpPr>
          <p:cNvPr id="82" name="TextBox 81">
            <a:extLst>
              <a:ext uri="{FF2B5EF4-FFF2-40B4-BE49-F238E27FC236}">
                <a16:creationId xmlns:a16="http://schemas.microsoft.com/office/drawing/2014/main" id="{CBFB497F-04FE-E3C8-2789-D8379111821B}"/>
              </a:ext>
            </a:extLst>
          </p:cNvPr>
          <p:cNvSpPr txBox="1"/>
          <p:nvPr/>
        </p:nvSpPr>
        <p:spPr>
          <a:xfrm>
            <a:off x="505098" y="5071436"/>
            <a:ext cx="1828801" cy="338554"/>
          </a:xfrm>
          <a:prstGeom prst="rect">
            <a:avLst/>
          </a:prstGeom>
          <a:noFill/>
        </p:spPr>
        <p:txBody>
          <a:bodyPr wrap="square" rtlCol="0">
            <a:spAutoFit/>
          </a:bodyPr>
          <a:lstStyle/>
          <a:p>
            <a:r>
              <a:rPr lang="en-US" sz="1600" b="1" dirty="0">
                <a:solidFill>
                  <a:schemeClr val="bg2">
                    <a:lumMod val="50000"/>
                  </a:schemeClr>
                </a:solidFill>
                <a:latin typeface="Trade Gothic LT Pro Bold" panose="020B0503040303020004" pitchFamily="34" charset="77"/>
              </a:rPr>
              <a:t>PERSONNEL</a:t>
            </a:r>
          </a:p>
        </p:txBody>
      </p:sp>
      <p:sp>
        <p:nvSpPr>
          <p:cNvPr id="57" name="TextBox 56">
            <a:extLst>
              <a:ext uri="{FF2B5EF4-FFF2-40B4-BE49-F238E27FC236}">
                <a16:creationId xmlns:a16="http://schemas.microsoft.com/office/drawing/2014/main" id="{A4E3073E-DB06-5105-05FC-5A08835EB4E2}"/>
              </a:ext>
            </a:extLst>
          </p:cNvPr>
          <p:cNvSpPr txBox="1"/>
          <p:nvPr/>
        </p:nvSpPr>
        <p:spPr>
          <a:xfrm>
            <a:off x="5338497" y="5071436"/>
            <a:ext cx="1670874" cy="338554"/>
          </a:xfrm>
          <a:prstGeom prst="rect">
            <a:avLst/>
          </a:prstGeom>
          <a:noFill/>
        </p:spPr>
        <p:txBody>
          <a:bodyPr wrap="square" rtlCol="0">
            <a:spAutoFit/>
          </a:bodyPr>
          <a:lstStyle/>
          <a:p>
            <a:pPr algn="ctr"/>
            <a:r>
              <a:rPr lang="en-US" sz="1600" b="1" dirty="0">
                <a:solidFill>
                  <a:srgbClr val="005B94"/>
                </a:solidFill>
                <a:latin typeface="Trade Gothic LT Pro Bold" panose="020B0503040303020004" pitchFamily="34" charset="77"/>
              </a:rPr>
              <a:t>Initial Ops Cadre</a:t>
            </a:r>
          </a:p>
        </p:txBody>
      </p:sp>
      <p:cxnSp>
        <p:nvCxnSpPr>
          <p:cNvPr id="58" name="Straight Arrow Connector 57">
            <a:extLst>
              <a:ext uri="{FF2B5EF4-FFF2-40B4-BE49-F238E27FC236}">
                <a16:creationId xmlns:a16="http://schemas.microsoft.com/office/drawing/2014/main" id="{5A42477C-7FEB-3428-407A-390161418DF6}"/>
              </a:ext>
            </a:extLst>
          </p:cNvPr>
          <p:cNvCxnSpPr>
            <a:cxnSpLocks/>
          </p:cNvCxnSpPr>
          <p:nvPr/>
        </p:nvCxnSpPr>
        <p:spPr>
          <a:xfrm>
            <a:off x="6971413" y="5240713"/>
            <a:ext cx="1258187" cy="0"/>
          </a:xfrm>
          <a:prstGeom prst="straightConnector1">
            <a:avLst/>
          </a:prstGeom>
          <a:ln>
            <a:solidFill>
              <a:srgbClr val="005B9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B9CB0A9-BA3F-5B68-F82C-2489FB3EEE5D}"/>
              </a:ext>
            </a:extLst>
          </p:cNvPr>
          <p:cNvCxnSpPr>
            <a:cxnSpLocks/>
          </p:cNvCxnSpPr>
          <p:nvPr/>
        </p:nvCxnSpPr>
        <p:spPr>
          <a:xfrm flipH="1">
            <a:off x="542176" y="5489281"/>
            <a:ext cx="11107647" cy="0"/>
          </a:xfrm>
          <a:prstGeom prst="line">
            <a:avLst/>
          </a:prstGeom>
          <a:ln w="3175">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02EE746-BADB-4A67-B35F-45BA66DA980B}"/>
              </a:ext>
            </a:extLst>
          </p:cNvPr>
          <p:cNvCxnSpPr>
            <a:cxnSpLocks/>
          </p:cNvCxnSpPr>
          <p:nvPr/>
        </p:nvCxnSpPr>
        <p:spPr>
          <a:xfrm flipH="1">
            <a:off x="542176" y="6110404"/>
            <a:ext cx="11107647" cy="0"/>
          </a:xfrm>
          <a:prstGeom prst="line">
            <a:avLst/>
          </a:prstGeom>
          <a:ln w="3175">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74" name="Rounded Rectangle 73">
            <a:extLst>
              <a:ext uri="{FF2B5EF4-FFF2-40B4-BE49-F238E27FC236}">
                <a16:creationId xmlns:a16="http://schemas.microsoft.com/office/drawing/2014/main" id="{E980FC5C-7D0F-503D-11BB-2756DBB1E9B7}"/>
              </a:ext>
            </a:extLst>
          </p:cNvPr>
          <p:cNvSpPr/>
          <p:nvPr/>
        </p:nvSpPr>
        <p:spPr>
          <a:xfrm>
            <a:off x="9802858" y="6242845"/>
            <a:ext cx="1634069" cy="329429"/>
          </a:xfrm>
          <a:prstGeom prst="roundRect">
            <a:avLst>
              <a:gd name="adj" fmla="val 6922"/>
            </a:avLst>
          </a:prstGeom>
          <a:solidFill>
            <a:srgbClr val="005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8C28DD-FB94-86DC-7FBD-FF81658FE9C8}"/>
              </a:ext>
            </a:extLst>
          </p:cNvPr>
          <p:cNvSpPr txBox="1"/>
          <p:nvPr/>
        </p:nvSpPr>
        <p:spPr>
          <a:xfrm>
            <a:off x="9809427" y="6245177"/>
            <a:ext cx="1627500" cy="324764"/>
          </a:xfrm>
          <a:prstGeom prst="rect">
            <a:avLst/>
          </a:prstGeom>
          <a:noFill/>
        </p:spPr>
        <p:txBody>
          <a:bodyPr wrap="square" rtlCol="0" anchor="ctr">
            <a:noAutofit/>
          </a:bodyPr>
          <a:lstStyle/>
          <a:p>
            <a:pPr algn="ctr"/>
            <a:r>
              <a:rPr lang="en-US" sz="1600" b="1" dirty="0">
                <a:solidFill>
                  <a:schemeClr val="bg1"/>
                </a:solidFill>
                <a:latin typeface="Trade Gothic LT Pro Bold" panose="020B0503040303020004" pitchFamily="34" charset="77"/>
              </a:rPr>
              <a:t>Updated Policy</a:t>
            </a:r>
          </a:p>
        </p:txBody>
      </p:sp>
      <p:sp>
        <p:nvSpPr>
          <p:cNvPr id="71" name="Rounded Rectangle 70">
            <a:extLst>
              <a:ext uri="{FF2B5EF4-FFF2-40B4-BE49-F238E27FC236}">
                <a16:creationId xmlns:a16="http://schemas.microsoft.com/office/drawing/2014/main" id="{3D16AB0C-1A6C-D773-1560-913C1470C910}"/>
              </a:ext>
            </a:extLst>
          </p:cNvPr>
          <p:cNvSpPr/>
          <p:nvPr/>
        </p:nvSpPr>
        <p:spPr>
          <a:xfrm>
            <a:off x="7216585" y="6242845"/>
            <a:ext cx="988478" cy="329429"/>
          </a:xfrm>
          <a:prstGeom prst="roundRect">
            <a:avLst>
              <a:gd name="adj" fmla="val 6922"/>
            </a:avLst>
          </a:prstGeom>
          <a:solidFill>
            <a:srgbClr val="005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A32FA82E-AA3D-AFFA-6FD2-222A8EFA439A}"/>
              </a:ext>
            </a:extLst>
          </p:cNvPr>
          <p:cNvSpPr txBox="1"/>
          <p:nvPr/>
        </p:nvSpPr>
        <p:spPr>
          <a:xfrm>
            <a:off x="7277297" y="6252104"/>
            <a:ext cx="867054" cy="324764"/>
          </a:xfrm>
          <a:prstGeom prst="rect">
            <a:avLst/>
          </a:prstGeom>
          <a:noFill/>
        </p:spPr>
        <p:txBody>
          <a:bodyPr wrap="square" rtlCol="0" anchor="ctr">
            <a:noAutofit/>
          </a:bodyPr>
          <a:lstStyle/>
          <a:p>
            <a:pPr algn="ctr"/>
            <a:r>
              <a:rPr lang="en-US" sz="1600" b="1" dirty="0">
                <a:solidFill>
                  <a:schemeClr val="bg1"/>
                </a:solidFill>
                <a:latin typeface="Trade Gothic LT Pro Bold" panose="020B0503040303020004" pitchFamily="34" charset="77"/>
              </a:rPr>
              <a:t>Waiver</a:t>
            </a:r>
          </a:p>
        </p:txBody>
      </p:sp>
      <p:sp>
        <p:nvSpPr>
          <p:cNvPr id="84" name="TextBox 83">
            <a:extLst>
              <a:ext uri="{FF2B5EF4-FFF2-40B4-BE49-F238E27FC236}">
                <a16:creationId xmlns:a16="http://schemas.microsoft.com/office/drawing/2014/main" id="{5D025E0C-B467-00BF-C5D5-631024CED32E}"/>
              </a:ext>
            </a:extLst>
          </p:cNvPr>
          <p:cNvSpPr txBox="1"/>
          <p:nvPr/>
        </p:nvSpPr>
        <p:spPr>
          <a:xfrm>
            <a:off x="505098" y="6238282"/>
            <a:ext cx="1828801" cy="338554"/>
          </a:xfrm>
          <a:prstGeom prst="rect">
            <a:avLst/>
          </a:prstGeom>
          <a:noFill/>
        </p:spPr>
        <p:txBody>
          <a:bodyPr wrap="square" rtlCol="0">
            <a:spAutoFit/>
          </a:bodyPr>
          <a:lstStyle/>
          <a:p>
            <a:r>
              <a:rPr lang="en-US" sz="1600" b="1" dirty="0">
                <a:solidFill>
                  <a:schemeClr val="bg2">
                    <a:lumMod val="50000"/>
                  </a:schemeClr>
                </a:solidFill>
                <a:latin typeface="Trade Gothic LT Pro Bold" panose="020B0503040303020004" pitchFamily="34" charset="77"/>
              </a:rPr>
              <a:t>POLICY</a:t>
            </a:r>
          </a:p>
        </p:txBody>
      </p:sp>
      <p:sp>
        <p:nvSpPr>
          <p:cNvPr id="69" name="TextBox 68">
            <a:extLst>
              <a:ext uri="{FF2B5EF4-FFF2-40B4-BE49-F238E27FC236}">
                <a16:creationId xmlns:a16="http://schemas.microsoft.com/office/drawing/2014/main" id="{5FD239D7-E123-C84B-0702-10768962A736}"/>
              </a:ext>
            </a:extLst>
          </p:cNvPr>
          <p:cNvSpPr txBox="1"/>
          <p:nvPr/>
        </p:nvSpPr>
        <p:spPr>
          <a:xfrm>
            <a:off x="3126655" y="6238282"/>
            <a:ext cx="3546221" cy="338554"/>
          </a:xfrm>
          <a:prstGeom prst="rect">
            <a:avLst/>
          </a:prstGeom>
          <a:noFill/>
        </p:spPr>
        <p:txBody>
          <a:bodyPr wrap="square" rtlCol="0">
            <a:spAutoFit/>
          </a:bodyPr>
          <a:lstStyle/>
          <a:p>
            <a:pPr algn="ctr"/>
            <a:r>
              <a:rPr lang="en-US" sz="1600" b="1" dirty="0">
                <a:solidFill>
                  <a:srgbClr val="005B94"/>
                </a:solidFill>
                <a:latin typeface="Trade Gothic LT Pro Bold" panose="020B0503040303020004" pitchFamily="34" charset="77"/>
              </a:rPr>
              <a:t>What policy is a barrier to utilization?</a:t>
            </a:r>
          </a:p>
        </p:txBody>
      </p:sp>
    </p:spTree>
    <p:extLst>
      <p:ext uri="{BB962C8B-B14F-4D97-AF65-F5344CB8AC3E}">
        <p14:creationId xmlns:p14="http://schemas.microsoft.com/office/powerpoint/2010/main" val="426683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dissolve">
                                      <p:cBhvr>
                                        <p:cTn id="7" dur="500"/>
                                        <p:tgtEl>
                                          <p:spTgt spid="1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dissolve">
                                      <p:cBhvr>
                                        <p:cTn id="10" dur="500"/>
                                        <p:tgtEl>
                                          <p:spTgt spid="1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dissolve">
                                      <p:cBhvr>
                                        <p:cTn id="13" dur="500"/>
                                        <p:tgtEl>
                                          <p:spTgt spid="1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dissolve">
                                      <p:cBhvr>
                                        <p:cTn id="16" dur="500"/>
                                        <p:tgtEl>
                                          <p:spTgt spid="78"/>
                                        </p:tgtEl>
                                      </p:cBhvr>
                                    </p:animEffect>
                                  </p:childTnLst>
                                </p:cTn>
                              </p:par>
                              <p:par>
                                <p:cTn id="17" presetID="9"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dissolve">
                                      <p:cBhvr>
                                        <p:cTn id="19" dur="500"/>
                                        <p:tgtEl>
                                          <p:spTgt spid="12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dissolve">
                                      <p:cBhvr>
                                        <p:cTn id="24" dur="500"/>
                                        <p:tgtEl>
                                          <p:spTgt spid="13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dissolve">
                                      <p:cBhvr>
                                        <p:cTn id="27" dur="500"/>
                                        <p:tgtEl>
                                          <p:spTgt spid="13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dissolve">
                                      <p:cBhvr>
                                        <p:cTn id="30" dur="500"/>
                                        <p:tgtEl>
                                          <p:spTgt spid="12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animEffect transition="in" filter="dissolve">
                                      <p:cBhvr>
                                        <p:cTn id="33" dur="500"/>
                                        <p:tgtEl>
                                          <p:spTgt spid="12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dissolve">
                                      <p:cBhvr>
                                        <p:cTn id="36" dur="500"/>
                                        <p:tgtEl>
                                          <p:spTgt spid="79"/>
                                        </p:tgtEl>
                                      </p:cBhvr>
                                    </p:animEffect>
                                  </p:childTnLst>
                                </p:cTn>
                              </p:par>
                              <p:par>
                                <p:cTn id="37" presetID="9" presetClass="entr" presetSubtype="0" fill="hold" nodeType="with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dissolve">
                                      <p:cBhvr>
                                        <p:cTn id="39" dur="500"/>
                                        <p:tgtEl>
                                          <p:spTgt spid="127"/>
                                        </p:tgtEl>
                                      </p:cBhvr>
                                    </p:animEffect>
                                  </p:childTnLst>
                                </p:cTn>
                              </p:par>
                              <p:par>
                                <p:cTn id="40" presetID="9" presetClass="entr" presetSubtype="0" fill="hold" nodeType="with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dissolve">
                                      <p:cBhvr>
                                        <p:cTn id="42" dur="500"/>
                                        <p:tgtEl>
                                          <p:spTgt spid="128"/>
                                        </p:tgtEl>
                                      </p:cBhvr>
                                    </p:animEffect>
                                  </p:childTnLst>
                                </p:cTn>
                              </p:par>
                              <p:par>
                                <p:cTn id="43" presetID="9"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dissolve">
                                      <p:cBhvr>
                                        <p:cTn id="50" dur="500"/>
                                        <p:tgtEl>
                                          <p:spTgt spid="8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dissolve">
                                      <p:cBhvr>
                                        <p:cTn id="53" dur="500"/>
                                        <p:tgtEl>
                                          <p:spTgt spid="9"/>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dissolve">
                                      <p:cBhvr>
                                        <p:cTn id="59" dur="500"/>
                                        <p:tgtEl>
                                          <p:spTgt spid="5"/>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dissolve">
                                      <p:cBhvr>
                                        <p:cTn id="62" dur="500"/>
                                        <p:tgtEl>
                                          <p:spTgt spid="7"/>
                                        </p:tgtEl>
                                      </p:cBhvr>
                                    </p:animEffect>
                                  </p:childTnLst>
                                </p:cTn>
                              </p:par>
                              <p:par>
                                <p:cTn id="63" presetID="9"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dissolve">
                                      <p:cBhvr>
                                        <p:cTn id="65" dur="500"/>
                                        <p:tgtEl>
                                          <p:spTgt spid="17"/>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dissolve">
                                      <p:cBhvr>
                                        <p:cTn id="68" dur="500"/>
                                        <p:tgtEl>
                                          <p:spTgt spid="1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dissolve">
                                      <p:cBhvr>
                                        <p:cTn id="71" dur="500"/>
                                        <p:tgtEl>
                                          <p:spTgt spid="12"/>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dissolve">
                                      <p:cBhvr>
                                        <p:cTn id="74" dur="500"/>
                                        <p:tgtEl>
                                          <p:spTgt spid="14"/>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dissolv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dissolve">
                                      <p:cBhvr>
                                        <p:cTn id="82" dur="500"/>
                                        <p:tgtEl>
                                          <p:spTgt spid="81"/>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94"/>
                                        </p:tgtEl>
                                        <p:attrNameLst>
                                          <p:attrName>style.visibility</p:attrName>
                                        </p:attrNameLst>
                                      </p:cBhvr>
                                      <p:to>
                                        <p:strVal val="visible"/>
                                      </p:to>
                                    </p:set>
                                    <p:animEffect transition="in" filter="dissolve">
                                      <p:cBhvr>
                                        <p:cTn id="85" dur="500"/>
                                        <p:tgtEl>
                                          <p:spTgt spid="94"/>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dissolve">
                                      <p:cBhvr>
                                        <p:cTn id="88" dur="500"/>
                                        <p:tgtEl>
                                          <p:spTgt spid="95"/>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dissolve">
                                      <p:cBhvr>
                                        <p:cTn id="91" dur="500"/>
                                        <p:tgtEl>
                                          <p:spTgt spid="96"/>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dissolve">
                                      <p:cBhvr>
                                        <p:cTn id="94" dur="500"/>
                                        <p:tgtEl>
                                          <p:spTgt spid="97"/>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500"/>
                                        <p:tgtEl>
                                          <p:spTgt spid="98"/>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dissolve">
                                      <p:cBhvr>
                                        <p:cTn id="100" dur="500"/>
                                        <p:tgtEl>
                                          <p:spTgt spid="99"/>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Effect transition="in" filter="dissolve">
                                      <p:cBhvr>
                                        <p:cTn id="103" dur="500"/>
                                        <p:tgtEl>
                                          <p:spTgt spid="100"/>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dissolve">
                                      <p:cBhvr>
                                        <p:cTn id="106" dur="500"/>
                                        <p:tgtEl>
                                          <p:spTgt spid="19"/>
                                        </p:tgtEl>
                                      </p:cBhvr>
                                    </p:animEffect>
                                  </p:childTnLst>
                                </p:cTn>
                              </p:par>
                              <p:par>
                                <p:cTn id="107" presetID="9" presetClass="entr" presetSubtype="0" fill="hold" nodeType="with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dissolve">
                                      <p:cBhvr>
                                        <p:cTn id="109" dur="500"/>
                                        <p:tgtEl>
                                          <p:spTgt spid="56"/>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dissolve">
                                      <p:cBhvr>
                                        <p:cTn id="114" dur="500"/>
                                        <p:tgtEl>
                                          <p:spTgt spid="62"/>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dissolve">
                                      <p:cBhvr>
                                        <p:cTn id="117" dur="500"/>
                                        <p:tgtEl>
                                          <p:spTgt spid="82"/>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dissolve">
                                      <p:cBhvr>
                                        <p:cTn id="120" dur="500"/>
                                        <p:tgtEl>
                                          <p:spTgt spid="57"/>
                                        </p:tgtEl>
                                      </p:cBhvr>
                                    </p:animEffect>
                                  </p:childTnLst>
                                </p:cTn>
                              </p:par>
                              <p:par>
                                <p:cTn id="121" presetID="9" presetClass="entr" presetSubtype="0" fill="hold" nodeType="with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dissolve">
                                      <p:cBhvr>
                                        <p:cTn id="123" dur="500"/>
                                        <p:tgtEl>
                                          <p:spTgt spid="58"/>
                                        </p:tgtEl>
                                      </p:cBhvr>
                                    </p:animEffect>
                                  </p:childTnLst>
                                </p:cTn>
                              </p:par>
                              <p:par>
                                <p:cTn id="124" presetID="9" presetClass="entr" presetSubtype="0" fill="hold"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dissolve">
                                      <p:cBhvr>
                                        <p:cTn id="126" dur="500"/>
                                        <p:tgtEl>
                                          <p:spTgt spid="63"/>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83"/>
                                        </p:tgtEl>
                                        <p:attrNameLst>
                                          <p:attrName>style.visibility</p:attrName>
                                        </p:attrNameLst>
                                      </p:cBhvr>
                                      <p:to>
                                        <p:strVal val="visible"/>
                                      </p:to>
                                    </p:set>
                                    <p:animEffect transition="in" filter="dissolve">
                                      <p:cBhvr>
                                        <p:cTn id="131" dur="500"/>
                                        <p:tgtEl>
                                          <p:spTgt spid="83"/>
                                        </p:tgtEl>
                                      </p:cBhvr>
                                    </p:animEffect>
                                  </p:childTnLst>
                                </p:cTn>
                              </p:par>
                              <p:par>
                                <p:cTn id="132" presetID="9" presetClass="entr" presetSubtype="0" fill="hold" nodeType="with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dissolve">
                                      <p:cBhvr>
                                        <p:cTn id="134" dur="500"/>
                                        <p:tgtEl>
                                          <p:spTgt spid="66"/>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dissolve">
                                      <p:cBhvr>
                                        <p:cTn id="137" dur="500"/>
                                        <p:tgtEl>
                                          <p:spTgt spid="64"/>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65"/>
                                        </p:tgtEl>
                                        <p:attrNameLst>
                                          <p:attrName>style.visibility</p:attrName>
                                        </p:attrNameLst>
                                      </p:cBhvr>
                                      <p:to>
                                        <p:strVal val="visible"/>
                                      </p:to>
                                    </p:set>
                                    <p:animEffect transition="in" filter="dissolve">
                                      <p:cBhvr>
                                        <p:cTn id="140" dur="500"/>
                                        <p:tgtEl>
                                          <p:spTgt spid="65"/>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74"/>
                                        </p:tgtEl>
                                        <p:attrNameLst>
                                          <p:attrName>style.visibility</p:attrName>
                                        </p:attrNameLst>
                                      </p:cBhvr>
                                      <p:to>
                                        <p:strVal val="visible"/>
                                      </p:to>
                                    </p:set>
                                    <p:animEffect transition="in" filter="dissolve">
                                      <p:cBhvr>
                                        <p:cTn id="145" dur="500"/>
                                        <p:tgtEl>
                                          <p:spTgt spid="74"/>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dissolve">
                                      <p:cBhvr>
                                        <p:cTn id="148" dur="500"/>
                                        <p:tgtEl>
                                          <p:spTgt spid="75"/>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dissolve">
                                      <p:cBhvr>
                                        <p:cTn id="151" dur="500"/>
                                        <p:tgtEl>
                                          <p:spTgt spid="71"/>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Effect transition="in" filter="dissolve">
                                      <p:cBhvr>
                                        <p:cTn id="154" dur="500"/>
                                        <p:tgtEl>
                                          <p:spTgt spid="72"/>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84"/>
                                        </p:tgtEl>
                                        <p:attrNameLst>
                                          <p:attrName>style.visibility</p:attrName>
                                        </p:attrNameLst>
                                      </p:cBhvr>
                                      <p:to>
                                        <p:strVal val="visible"/>
                                      </p:to>
                                    </p:set>
                                    <p:animEffect transition="in" filter="dissolve">
                                      <p:cBhvr>
                                        <p:cTn id="157" dur="500"/>
                                        <p:tgtEl>
                                          <p:spTgt spid="84"/>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69"/>
                                        </p:tgtEl>
                                        <p:attrNameLst>
                                          <p:attrName>style.visibility</p:attrName>
                                        </p:attrNameLst>
                                      </p:cBhvr>
                                      <p:to>
                                        <p:strVal val="visible"/>
                                      </p:to>
                                    </p:set>
                                    <p:animEffect transition="in" filter="dissolve">
                                      <p:cBhvr>
                                        <p:cTn id="16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p:bldP spid="119" grpId="0"/>
      <p:bldP spid="78" grpId="0"/>
      <p:bldP spid="65" grpId="0"/>
      <p:bldP spid="64" grpId="0"/>
      <p:bldP spid="83" grpId="0"/>
      <p:bldP spid="131" grpId="0"/>
      <p:bldP spid="130" grpId="0"/>
      <p:bldP spid="129" grpId="0"/>
      <p:bldP spid="125" grpId="0"/>
      <p:bldP spid="79" grpId="0"/>
      <p:bldP spid="80" grpId="0"/>
      <p:bldP spid="9" grpId="0" animBg="1"/>
      <p:bldP spid="11" grpId="0" animBg="1"/>
      <p:bldP spid="5" grpId="0"/>
      <p:bldP spid="7" grpId="0"/>
      <p:bldP spid="12" grpId="0" animBg="1"/>
      <p:bldP spid="13" grpId="0" animBg="1"/>
      <p:bldP spid="14" grpId="0" animBg="1"/>
      <p:bldP spid="15" grpId="0" animBg="1"/>
      <p:bldP spid="81" grpId="0"/>
      <p:bldP spid="94" grpId="0" animBg="1"/>
      <p:bldP spid="95" grpId="0" animBg="1"/>
      <p:bldP spid="96" grpId="0" animBg="1"/>
      <p:bldP spid="97" grpId="0" animBg="1"/>
      <p:bldP spid="98" grpId="0" animBg="1"/>
      <p:bldP spid="99" grpId="0" animBg="1"/>
      <p:bldP spid="100" grpId="0" animBg="1"/>
      <p:bldP spid="19" grpId="0"/>
      <p:bldP spid="62" grpId="0"/>
      <p:bldP spid="82" grpId="0"/>
      <p:bldP spid="57" grpId="0"/>
      <p:bldP spid="74" grpId="0" animBg="1"/>
      <p:bldP spid="75" grpId="0"/>
      <p:bldP spid="71" grpId="0" animBg="1"/>
      <p:bldP spid="72" grpId="0"/>
      <p:bldP spid="84"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0A7D9C-1411-F598-9DE4-91572BFBB9FA}"/>
              </a:ext>
            </a:extLst>
          </p:cNvPr>
          <p:cNvSpPr>
            <a:spLocks noGrp="1"/>
          </p:cNvSpPr>
          <p:nvPr>
            <p:ph type="sldNum" sz="quarter" idx="12"/>
          </p:nvPr>
        </p:nvSpPr>
        <p:spPr/>
        <p:txBody>
          <a:bodyPr/>
          <a:lstStyle/>
          <a:p>
            <a:fld id="{BECF63ED-5365-0347-943C-46237B9951C9}" type="slidenum">
              <a:rPr lang="en-US" smtClean="0"/>
              <a:t>17</a:t>
            </a:fld>
            <a:endParaRPr lang="en-US" dirty="0"/>
          </a:p>
        </p:txBody>
      </p:sp>
      <p:sp>
        <p:nvSpPr>
          <p:cNvPr id="3" name="Title 2">
            <a:extLst>
              <a:ext uri="{FF2B5EF4-FFF2-40B4-BE49-F238E27FC236}">
                <a16:creationId xmlns:a16="http://schemas.microsoft.com/office/drawing/2014/main" id="{4E1E441E-A4A1-D649-A6B6-CA7138751160}"/>
              </a:ext>
            </a:extLst>
          </p:cNvPr>
          <p:cNvSpPr>
            <a:spLocks noGrp="1"/>
          </p:cNvSpPr>
          <p:nvPr>
            <p:ph type="title"/>
          </p:nvPr>
        </p:nvSpPr>
        <p:spPr/>
        <p:txBody>
          <a:bodyPr/>
          <a:lstStyle/>
          <a:p>
            <a:r>
              <a:rPr lang="en-US" dirty="0"/>
              <a:t>Key Takeaways      “Speed to Capability”</a:t>
            </a:r>
          </a:p>
        </p:txBody>
      </p:sp>
      <p:sp>
        <p:nvSpPr>
          <p:cNvPr id="4" name="Text Placeholder 3">
            <a:extLst>
              <a:ext uri="{FF2B5EF4-FFF2-40B4-BE49-F238E27FC236}">
                <a16:creationId xmlns:a16="http://schemas.microsoft.com/office/drawing/2014/main" id="{882994D4-91B1-51CF-9F58-8E5D67DE8322}"/>
              </a:ext>
            </a:extLst>
          </p:cNvPr>
          <p:cNvSpPr>
            <a:spLocks noGrp="1"/>
          </p:cNvSpPr>
          <p:nvPr>
            <p:ph type="body" sz="quarter" idx="13"/>
          </p:nvPr>
        </p:nvSpPr>
        <p:spPr>
          <a:xfrm>
            <a:off x="426720" y="1143000"/>
            <a:ext cx="11338560" cy="4572000"/>
          </a:xfrm>
        </p:spPr>
        <p:txBody>
          <a:bodyPr/>
          <a:lstStyle/>
          <a:p>
            <a:pPr marL="285750" indent="-285750">
              <a:buFontTx/>
              <a:buChar char="-"/>
            </a:pPr>
            <a:r>
              <a:rPr lang="en-US" dirty="0"/>
              <a:t>Functional technology does not equal capability</a:t>
            </a:r>
          </a:p>
          <a:p>
            <a:pPr marL="742950" lvl="1" indent="-285750">
              <a:buFontTx/>
              <a:buChar char="-"/>
            </a:pPr>
            <a:r>
              <a:rPr lang="en-US" dirty="0"/>
              <a:t>Capability is when operations can integrate and will use the technology</a:t>
            </a:r>
          </a:p>
          <a:p>
            <a:pPr marL="285750" indent="-285750">
              <a:buFontTx/>
              <a:buChar char="-"/>
            </a:pPr>
            <a:r>
              <a:rPr lang="en-US" dirty="0"/>
              <a:t>Early initial data gathering and analysis should focus on answering two key questions:</a:t>
            </a:r>
          </a:p>
          <a:p>
            <a:pPr marL="742950" lvl="1" indent="-285750">
              <a:buFontTx/>
              <a:buChar char="-"/>
            </a:pPr>
            <a:r>
              <a:rPr lang="en-US" dirty="0"/>
              <a:t>Is this guided by the problem or the technology?</a:t>
            </a:r>
          </a:p>
          <a:p>
            <a:pPr marL="742950" lvl="1" indent="-285750">
              <a:buFontTx/>
              <a:buChar char="-"/>
            </a:pPr>
            <a:r>
              <a:rPr lang="en-US" dirty="0"/>
              <a:t>Is the solution feasible for operations and system integration?</a:t>
            </a:r>
          </a:p>
          <a:p>
            <a:pPr marL="285750" indent="-285750">
              <a:buFontTx/>
              <a:buChar char="-"/>
            </a:pPr>
            <a:r>
              <a:rPr lang="en-US" dirty="0"/>
              <a:t>Disciplined data gathering and analysis to inform various DOTmLPF-p equities should start early and continuously be collected across physical and virtual demos, experiments and formal testing as a connected campaign of learning</a:t>
            </a:r>
          </a:p>
          <a:p>
            <a:pPr marL="742950" lvl="1" indent="-285750">
              <a:buFontTx/>
              <a:buChar char="-"/>
            </a:pPr>
            <a:r>
              <a:rPr lang="en-US" dirty="0"/>
              <a:t>Inform and posture operations to receive technology to speed capability delivery</a:t>
            </a:r>
          </a:p>
          <a:p>
            <a:endParaRPr lang="en-US" dirty="0"/>
          </a:p>
        </p:txBody>
      </p:sp>
    </p:spTree>
    <p:extLst>
      <p:ext uri="{BB962C8B-B14F-4D97-AF65-F5344CB8AC3E}">
        <p14:creationId xmlns:p14="http://schemas.microsoft.com/office/powerpoint/2010/main" val="24810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BC6CC5-1839-EE4A-A928-BDC51E66A26D}"/>
              </a:ext>
            </a:extLst>
          </p:cNvPr>
          <p:cNvSpPr>
            <a:spLocks noGrp="1"/>
          </p:cNvSpPr>
          <p:nvPr>
            <p:ph type="sldNum" sz="quarter" idx="12"/>
          </p:nvPr>
        </p:nvSpPr>
        <p:spPr/>
        <p:txBody>
          <a:bodyPr/>
          <a:lstStyle/>
          <a:p>
            <a:fld id="{BECF63ED-5365-0347-943C-46237B9951C9}" type="slidenum">
              <a:rPr lang="en-US" smtClean="0"/>
              <a:t>18</a:t>
            </a:fld>
            <a:endParaRPr lang="en-US" dirty="0"/>
          </a:p>
        </p:txBody>
      </p:sp>
      <p:sp>
        <p:nvSpPr>
          <p:cNvPr id="3" name="Title 2">
            <a:extLst>
              <a:ext uri="{FF2B5EF4-FFF2-40B4-BE49-F238E27FC236}">
                <a16:creationId xmlns:a16="http://schemas.microsoft.com/office/drawing/2014/main" id="{8375841D-80EB-51CC-DB20-4228325A5C8C}"/>
              </a:ext>
            </a:extLst>
          </p:cNvPr>
          <p:cNvSpPr>
            <a:spLocks noGrp="1"/>
          </p:cNvSpPr>
          <p:nvPr>
            <p:ph type="title"/>
          </p:nvPr>
        </p:nvSpPr>
        <p:spPr/>
        <p:txBody>
          <a:bodyPr/>
          <a:lstStyle/>
          <a:p>
            <a:r>
              <a:rPr lang="en-US" dirty="0"/>
              <a:t>Questions?</a:t>
            </a:r>
          </a:p>
        </p:txBody>
      </p:sp>
      <p:sp>
        <p:nvSpPr>
          <p:cNvPr id="4" name="Text Placeholder 7">
            <a:extLst>
              <a:ext uri="{FF2B5EF4-FFF2-40B4-BE49-F238E27FC236}">
                <a16:creationId xmlns:a16="http://schemas.microsoft.com/office/drawing/2014/main" id="{8045BFE0-C4FF-BE0D-087A-F8507AF45F52}"/>
              </a:ext>
            </a:extLst>
          </p:cNvPr>
          <p:cNvSpPr txBox="1">
            <a:spLocks/>
          </p:cNvSpPr>
          <p:nvPr/>
        </p:nvSpPr>
        <p:spPr>
          <a:xfrm>
            <a:off x="1097280" y="5626331"/>
            <a:ext cx="7071360" cy="548640"/>
          </a:xfrm>
          <a:prstGeom prst="rect">
            <a:avLst/>
          </a:prstGeom>
        </p:spPr>
        <p:txBody>
          <a:bodyPr/>
          <a:lstStyle>
            <a:lvl1pPr marL="223838" indent="-223838" algn="l" defTabSz="914400" rtl="0" eaLnBrk="1" latinLnBrk="0" hangingPunct="1">
              <a:lnSpc>
                <a:spcPct val="100000"/>
              </a:lnSpc>
              <a:spcBef>
                <a:spcPts val="1000"/>
              </a:spcBef>
              <a:spcAft>
                <a:spcPts val="0"/>
              </a:spcAft>
              <a:buFont typeface="Wingdings" panose="05000000000000000000" pitchFamily="2" charset="2"/>
              <a:buChar char="§"/>
              <a:defRPr lang="en-US" sz="2400" b="0" i="0" kern="1200" cap="none" baseline="0" dirty="0">
                <a:solidFill>
                  <a:schemeClr val="tx2"/>
                </a:solidFill>
                <a:latin typeface="+mn-lt"/>
                <a:ea typeface="+mn-ea"/>
                <a:cs typeface="Arial Narrow" charset="0"/>
              </a:defRPr>
            </a:lvl1pPr>
            <a:lvl2pPr marL="466725" indent="-242888" algn="l" defTabSz="914400" rtl="0" eaLnBrk="1" latinLnBrk="0" hangingPunct="1">
              <a:lnSpc>
                <a:spcPct val="100000"/>
              </a:lnSpc>
              <a:spcBef>
                <a:spcPts val="1000"/>
              </a:spcBef>
              <a:spcAft>
                <a:spcPts val="0"/>
              </a:spcAft>
              <a:buFont typeface="Wingdings" panose="05000000000000000000" pitchFamily="2" charset="2"/>
              <a:buChar char="§"/>
              <a:defRPr lang="en-US" sz="2000" b="0" i="0" kern="1200" baseline="0" dirty="0">
                <a:solidFill>
                  <a:schemeClr val="tx2"/>
                </a:solidFill>
                <a:latin typeface="+mn-lt"/>
                <a:ea typeface="+mn-ea"/>
                <a:cs typeface="Arial Narrow" charset="0"/>
              </a:defRPr>
            </a:lvl2pPr>
            <a:lvl3pPr marL="690563" indent="-230188" algn="l" defTabSz="914400" rtl="0" eaLnBrk="1" latinLnBrk="0" hangingPunct="1">
              <a:lnSpc>
                <a:spcPct val="100000"/>
              </a:lnSpc>
              <a:spcBef>
                <a:spcPts val="1000"/>
              </a:spcBef>
              <a:spcAft>
                <a:spcPts val="0"/>
              </a:spcAft>
              <a:buFont typeface="Wingdings" pitchFamily="2" charset="2"/>
              <a:buChar char="§"/>
              <a:tabLst/>
              <a:defRPr lang="en-US" sz="1800" b="0" i="0" kern="1200" baseline="0" dirty="0">
                <a:solidFill>
                  <a:schemeClr val="tx2"/>
                </a:solidFill>
                <a:latin typeface="+mn-lt"/>
                <a:ea typeface="+mn-ea"/>
                <a:cs typeface="Arial Narrow" charset="0"/>
              </a:defRPr>
            </a:lvl3pPr>
            <a:lvl4pPr marL="914400" indent="-230188" algn="l" defTabSz="914400" rtl="0" eaLnBrk="1" latinLnBrk="0" hangingPunct="1">
              <a:lnSpc>
                <a:spcPct val="100000"/>
              </a:lnSpc>
              <a:spcBef>
                <a:spcPts val="1000"/>
              </a:spcBef>
              <a:spcAft>
                <a:spcPts val="0"/>
              </a:spcAft>
              <a:buFont typeface="Wingdings" pitchFamily="2" charset="2"/>
              <a:buChar char="§"/>
              <a:tabLst/>
              <a:defRPr lang="en-US" sz="1600" b="0" i="0" kern="1200" baseline="0" dirty="0">
                <a:solidFill>
                  <a:schemeClr val="tx2"/>
                </a:solidFill>
                <a:latin typeface="+mn-lt"/>
                <a:ea typeface="+mn-ea"/>
                <a:cs typeface="Arial Narrow" charset="0"/>
              </a:defRPr>
            </a:lvl4pPr>
            <a:lvl5pPr marL="1138238" indent="-228600" algn="l" defTabSz="914400" rtl="0" eaLnBrk="1" latinLnBrk="0" hangingPunct="1">
              <a:lnSpc>
                <a:spcPct val="100000"/>
              </a:lnSpc>
              <a:spcBef>
                <a:spcPts val="1000"/>
              </a:spcBef>
              <a:spcAft>
                <a:spcPts val="0"/>
              </a:spcAft>
              <a:buFont typeface="Wingdings" pitchFamily="2" charset="2"/>
              <a:buChar char="§"/>
              <a:tabLst/>
              <a:defRPr lang="en-US" sz="14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hlinkClick r:id="rId2"/>
              </a:rPr>
              <a:t>hmiller@mitre.org</a:t>
            </a:r>
            <a:endParaRPr lang="en-US" dirty="0"/>
          </a:p>
          <a:p>
            <a:pPr marL="0" indent="0">
              <a:buNone/>
            </a:pPr>
            <a:endParaRPr lang="en-US" dirty="0"/>
          </a:p>
        </p:txBody>
      </p:sp>
      <p:sp>
        <p:nvSpPr>
          <p:cNvPr id="5" name="Text Placeholder 10">
            <a:extLst>
              <a:ext uri="{FF2B5EF4-FFF2-40B4-BE49-F238E27FC236}">
                <a16:creationId xmlns:a16="http://schemas.microsoft.com/office/drawing/2014/main" id="{7FFDA35A-6913-2B88-D425-EC34351CAE15}"/>
              </a:ext>
            </a:extLst>
          </p:cNvPr>
          <p:cNvSpPr txBox="1">
            <a:spLocks/>
          </p:cNvSpPr>
          <p:nvPr/>
        </p:nvSpPr>
        <p:spPr>
          <a:xfrm>
            <a:off x="1097280" y="5105400"/>
            <a:ext cx="7071360" cy="548640"/>
          </a:xfrm>
          <a:prstGeom prst="rect">
            <a:avLst/>
          </a:prstGeom>
        </p:spPr>
        <p:txBody>
          <a:bodyPr/>
          <a:lstStyle>
            <a:lvl1pPr marL="223838" indent="-223838" algn="l" defTabSz="914400" rtl="0" eaLnBrk="1" latinLnBrk="0" hangingPunct="1">
              <a:lnSpc>
                <a:spcPct val="100000"/>
              </a:lnSpc>
              <a:spcBef>
                <a:spcPts val="1000"/>
              </a:spcBef>
              <a:spcAft>
                <a:spcPts val="0"/>
              </a:spcAft>
              <a:buFont typeface="Wingdings" panose="05000000000000000000" pitchFamily="2" charset="2"/>
              <a:buChar char="§"/>
              <a:defRPr lang="en-US" sz="2400" b="0" i="0" kern="1200" cap="none" baseline="0" dirty="0">
                <a:solidFill>
                  <a:schemeClr val="tx2"/>
                </a:solidFill>
                <a:latin typeface="+mn-lt"/>
                <a:ea typeface="+mn-ea"/>
                <a:cs typeface="Arial Narrow" charset="0"/>
              </a:defRPr>
            </a:lvl1pPr>
            <a:lvl2pPr marL="466725" indent="-242888" algn="l" defTabSz="914400" rtl="0" eaLnBrk="1" latinLnBrk="0" hangingPunct="1">
              <a:lnSpc>
                <a:spcPct val="100000"/>
              </a:lnSpc>
              <a:spcBef>
                <a:spcPts val="1000"/>
              </a:spcBef>
              <a:spcAft>
                <a:spcPts val="0"/>
              </a:spcAft>
              <a:buFont typeface="Wingdings" panose="05000000000000000000" pitchFamily="2" charset="2"/>
              <a:buChar char="§"/>
              <a:defRPr lang="en-US" sz="2000" b="0" i="0" kern="1200" baseline="0" dirty="0">
                <a:solidFill>
                  <a:schemeClr val="tx2"/>
                </a:solidFill>
                <a:latin typeface="+mn-lt"/>
                <a:ea typeface="+mn-ea"/>
                <a:cs typeface="Arial Narrow" charset="0"/>
              </a:defRPr>
            </a:lvl2pPr>
            <a:lvl3pPr marL="690563" indent="-230188" algn="l" defTabSz="914400" rtl="0" eaLnBrk="1" latinLnBrk="0" hangingPunct="1">
              <a:lnSpc>
                <a:spcPct val="100000"/>
              </a:lnSpc>
              <a:spcBef>
                <a:spcPts val="1000"/>
              </a:spcBef>
              <a:spcAft>
                <a:spcPts val="0"/>
              </a:spcAft>
              <a:buFont typeface="Wingdings" pitchFamily="2" charset="2"/>
              <a:buChar char="§"/>
              <a:tabLst/>
              <a:defRPr lang="en-US" sz="1800" b="0" i="0" kern="1200" baseline="0" dirty="0">
                <a:solidFill>
                  <a:schemeClr val="tx2"/>
                </a:solidFill>
                <a:latin typeface="+mn-lt"/>
                <a:ea typeface="+mn-ea"/>
                <a:cs typeface="Arial Narrow" charset="0"/>
              </a:defRPr>
            </a:lvl3pPr>
            <a:lvl4pPr marL="914400" indent="-230188" algn="l" defTabSz="914400" rtl="0" eaLnBrk="1" latinLnBrk="0" hangingPunct="1">
              <a:lnSpc>
                <a:spcPct val="100000"/>
              </a:lnSpc>
              <a:spcBef>
                <a:spcPts val="1000"/>
              </a:spcBef>
              <a:spcAft>
                <a:spcPts val="0"/>
              </a:spcAft>
              <a:buFont typeface="Wingdings" pitchFamily="2" charset="2"/>
              <a:buChar char="§"/>
              <a:tabLst/>
              <a:defRPr lang="en-US" sz="1600" b="0" i="0" kern="1200" baseline="0" dirty="0">
                <a:solidFill>
                  <a:schemeClr val="tx2"/>
                </a:solidFill>
                <a:latin typeface="+mn-lt"/>
                <a:ea typeface="+mn-ea"/>
                <a:cs typeface="Arial Narrow" charset="0"/>
              </a:defRPr>
            </a:lvl4pPr>
            <a:lvl5pPr marL="1138238" indent="-228600" algn="l" defTabSz="914400" rtl="0" eaLnBrk="1" latinLnBrk="0" hangingPunct="1">
              <a:lnSpc>
                <a:spcPct val="100000"/>
              </a:lnSpc>
              <a:spcBef>
                <a:spcPts val="1000"/>
              </a:spcBef>
              <a:spcAft>
                <a:spcPts val="0"/>
              </a:spcAft>
              <a:buFont typeface="Wingdings" pitchFamily="2" charset="2"/>
              <a:buChar char="§"/>
              <a:tabLst/>
              <a:defRPr lang="en-US" sz="14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Hans Miller</a:t>
            </a:r>
          </a:p>
        </p:txBody>
      </p:sp>
    </p:spTree>
    <p:extLst>
      <p:ext uri="{BB962C8B-B14F-4D97-AF65-F5344CB8AC3E}">
        <p14:creationId xmlns:p14="http://schemas.microsoft.com/office/powerpoint/2010/main" val="23100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F7525B-8BE6-7CF0-9431-1088469482D1}"/>
              </a:ext>
            </a:extLst>
          </p:cNvPr>
          <p:cNvSpPr>
            <a:spLocks noGrp="1"/>
          </p:cNvSpPr>
          <p:nvPr>
            <p:ph type="sldNum" sz="quarter" idx="12"/>
          </p:nvPr>
        </p:nvSpPr>
        <p:spPr/>
        <p:txBody>
          <a:bodyPr/>
          <a:lstStyle/>
          <a:p>
            <a:fld id="{BECF63ED-5365-0347-943C-46237B9951C9}" type="slidenum">
              <a:rPr lang="en-US" smtClean="0"/>
              <a:t>2</a:t>
            </a:fld>
            <a:endParaRPr lang="en-US" dirty="0"/>
          </a:p>
        </p:txBody>
      </p:sp>
      <p:sp>
        <p:nvSpPr>
          <p:cNvPr id="3" name="Title 2">
            <a:extLst>
              <a:ext uri="{FF2B5EF4-FFF2-40B4-BE49-F238E27FC236}">
                <a16:creationId xmlns:a16="http://schemas.microsoft.com/office/drawing/2014/main" id="{301282BC-5ED8-B77C-04AC-4A89BF2AC237}"/>
              </a:ext>
            </a:extLst>
          </p:cNvPr>
          <p:cNvSpPr>
            <a:spLocks noGrp="1"/>
          </p:cNvSpPr>
          <p:nvPr>
            <p:ph type="title"/>
          </p:nvPr>
        </p:nvSpPr>
        <p:spPr>
          <a:xfrm>
            <a:off x="1053084" y="3200400"/>
            <a:ext cx="10085832" cy="877315"/>
          </a:xfrm>
        </p:spPr>
        <p:txBody>
          <a:bodyPr/>
          <a:lstStyle/>
          <a:p>
            <a:r>
              <a:rPr lang="en-US" b="0" dirty="0">
                <a:solidFill>
                  <a:srgbClr val="333333"/>
                </a:solidFill>
                <a:latin typeface="Lato" panose="020F0502020204030203" pitchFamily="34" charset="0"/>
              </a:rPr>
              <a:t>“Every leader, every program and every dollar will face one simple test — are we delivering real </a:t>
            </a:r>
            <a:r>
              <a:rPr lang="en-US" sz="4000" dirty="0">
                <a:solidFill>
                  <a:srgbClr val="333333"/>
                </a:solidFill>
                <a:latin typeface="Lato" panose="020F0502020204030203" pitchFamily="34" charset="0"/>
              </a:rPr>
              <a:t>capability</a:t>
            </a:r>
            <a:r>
              <a:rPr lang="en-US" b="0" dirty="0">
                <a:solidFill>
                  <a:srgbClr val="333333"/>
                </a:solidFill>
                <a:latin typeface="Lato" panose="020F0502020204030203" pitchFamily="34" charset="0"/>
              </a:rPr>
              <a:t> to the warfighter faster than we were before?”</a:t>
            </a:r>
            <a:br>
              <a:rPr lang="en-US" b="0" dirty="0">
                <a:solidFill>
                  <a:srgbClr val="333333"/>
                </a:solidFill>
                <a:latin typeface="Lato" panose="020F0502020204030203" pitchFamily="34" charset="0"/>
              </a:rPr>
            </a:br>
            <a:br>
              <a:rPr lang="en-US" b="0" dirty="0">
                <a:solidFill>
                  <a:srgbClr val="333333"/>
                </a:solidFill>
                <a:latin typeface="Lato" panose="020F0502020204030203" pitchFamily="34" charset="0"/>
              </a:rPr>
            </a:br>
            <a:r>
              <a:rPr lang="en-US" b="0" dirty="0">
                <a:solidFill>
                  <a:srgbClr val="333333"/>
                </a:solidFill>
                <a:latin typeface="Lato" panose="020F0502020204030203" pitchFamily="34" charset="0"/>
              </a:rPr>
              <a:t>“Speed to </a:t>
            </a:r>
            <a:r>
              <a:rPr lang="en-US" sz="4000" dirty="0">
                <a:solidFill>
                  <a:srgbClr val="333333"/>
                </a:solidFill>
                <a:latin typeface="Lato" panose="020F0502020204030203" pitchFamily="34" charset="0"/>
              </a:rPr>
              <a:t>capability</a:t>
            </a:r>
            <a:r>
              <a:rPr lang="en-US" b="0" dirty="0">
                <a:solidFill>
                  <a:srgbClr val="333333"/>
                </a:solidFill>
                <a:latin typeface="Lato" panose="020F0502020204030203" pitchFamily="34" charset="0"/>
              </a:rPr>
              <a:t> delivery is now our organizing principle” </a:t>
            </a:r>
            <a:br>
              <a:rPr lang="en-US" b="0" dirty="0">
                <a:solidFill>
                  <a:srgbClr val="333333"/>
                </a:solidFill>
                <a:latin typeface="Lato" panose="020F0502020204030203" pitchFamily="34" charset="0"/>
              </a:rPr>
            </a:br>
            <a:br>
              <a:rPr lang="en-US" dirty="0"/>
            </a:br>
            <a:endParaRPr lang="en-US" dirty="0"/>
          </a:p>
        </p:txBody>
      </p:sp>
    </p:spTree>
    <p:extLst>
      <p:ext uri="{BB962C8B-B14F-4D97-AF65-F5344CB8AC3E}">
        <p14:creationId xmlns:p14="http://schemas.microsoft.com/office/powerpoint/2010/main" val="185825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7EEE3-BF07-7BD3-9EA9-06EEB793A41F}"/>
              </a:ext>
            </a:extLst>
          </p:cNvPr>
          <p:cNvSpPr>
            <a:spLocks noGrp="1"/>
          </p:cNvSpPr>
          <p:nvPr>
            <p:ph type="sldNum" sz="quarter" idx="12"/>
          </p:nvPr>
        </p:nvSpPr>
        <p:spPr/>
        <p:txBody>
          <a:bodyPr/>
          <a:lstStyle/>
          <a:p>
            <a:fld id="{BECF63ED-5365-0347-943C-46237B9951C9}" type="slidenum">
              <a:rPr lang="en-US" smtClean="0"/>
              <a:t>3</a:t>
            </a:fld>
            <a:endParaRPr lang="en-US" dirty="0"/>
          </a:p>
        </p:txBody>
      </p:sp>
      <p:sp>
        <p:nvSpPr>
          <p:cNvPr id="3" name="Title 2">
            <a:extLst>
              <a:ext uri="{FF2B5EF4-FFF2-40B4-BE49-F238E27FC236}">
                <a16:creationId xmlns:a16="http://schemas.microsoft.com/office/drawing/2014/main" id="{1D8EDA0B-50FE-8324-CB7E-30DAB3DC8EB5}"/>
              </a:ext>
            </a:extLst>
          </p:cNvPr>
          <p:cNvSpPr>
            <a:spLocks noGrp="1"/>
          </p:cNvSpPr>
          <p:nvPr>
            <p:ph type="title"/>
          </p:nvPr>
        </p:nvSpPr>
        <p:spPr/>
        <p:txBody>
          <a:bodyPr/>
          <a:lstStyle/>
          <a:p>
            <a:r>
              <a:rPr lang="en-US" sz="4000" dirty="0">
                <a:solidFill>
                  <a:schemeClr val="accent4">
                    <a:lumMod val="50000"/>
                  </a:schemeClr>
                </a:solidFill>
              </a:rPr>
              <a:t>What data and when…</a:t>
            </a:r>
            <a:br>
              <a:rPr lang="en-US" dirty="0"/>
            </a:br>
            <a:br>
              <a:rPr lang="en-US" dirty="0"/>
            </a:br>
            <a:r>
              <a:rPr lang="en-US" dirty="0"/>
              <a:t>- What Informs “Capability”</a:t>
            </a:r>
            <a:br>
              <a:rPr lang="en-US" dirty="0"/>
            </a:br>
            <a:br>
              <a:rPr lang="en-US" dirty="0"/>
            </a:br>
            <a:r>
              <a:rPr lang="en-US" dirty="0"/>
              <a:t>- How to achieve speed</a:t>
            </a:r>
          </a:p>
        </p:txBody>
      </p:sp>
    </p:spTree>
    <p:extLst>
      <p:ext uri="{BB962C8B-B14F-4D97-AF65-F5344CB8AC3E}">
        <p14:creationId xmlns:p14="http://schemas.microsoft.com/office/powerpoint/2010/main" val="245325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7C2B5E-0181-54AE-811C-8E5718373FE8}"/>
              </a:ext>
            </a:extLst>
          </p:cNvPr>
          <p:cNvSpPr>
            <a:spLocks noGrp="1"/>
          </p:cNvSpPr>
          <p:nvPr>
            <p:ph type="sldNum" sz="quarter" idx="12"/>
          </p:nvPr>
        </p:nvSpPr>
        <p:spPr/>
        <p:txBody>
          <a:bodyPr/>
          <a:lstStyle/>
          <a:p>
            <a:fld id="{BECF63ED-5365-0347-943C-46237B9951C9}" type="slidenum">
              <a:rPr lang="en-US" smtClean="0"/>
              <a:t>4</a:t>
            </a:fld>
            <a:endParaRPr lang="en-US" dirty="0"/>
          </a:p>
        </p:txBody>
      </p:sp>
      <p:sp>
        <p:nvSpPr>
          <p:cNvPr id="3" name="Title 2">
            <a:extLst>
              <a:ext uri="{FF2B5EF4-FFF2-40B4-BE49-F238E27FC236}">
                <a16:creationId xmlns:a16="http://schemas.microsoft.com/office/drawing/2014/main" id="{EECB8949-5A65-DAE3-7158-EB439FCAF326}"/>
              </a:ext>
            </a:extLst>
          </p:cNvPr>
          <p:cNvSpPr>
            <a:spLocks noGrp="1"/>
          </p:cNvSpPr>
          <p:nvPr>
            <p:ph type="title"/>
          </p:nvPr>
        </p:nvSpPr>
        <p:spPr>
          <a:xfrm>
            <a:off x="1143000" y="369376"/>
            <a:ext cx="11338560" cy="548640"/>
          </a:xfrm>
        </p:spPr>
        <p:txBody>
          <a:bodyPr/>
          <a:lstStyle/>
          <a:p>
            <a:r>
              <a:rPr lang="en-US" sz="3600" dirty="0"/>
              <a:t>What Isn’t Capability?</a:t>
            </a:r>
          </a:p>
        </p:txBody>
      </p:sp>
      <p:pic>
        <p:nvPicPr>
          <p:cNvPr id="4" name="Picture 3">
            <a:extLst>
              <a:ext uri="{FF2B5EF4-FFF2-40B4-BE49-F238E27FC236}">
                <a16:creationId xmlns:a16="http://schemas.microsoft.com/office/drawing/2014/main" id="{B4ED0517-2F9C-59A6-74E0-CE86B94AAAC5}"/>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
          <a:stretch>
            <a:fillRect/>
          </a:stretch>
        </p:blipFill>
        <p:spPr bwMode="auto">
          <a:xfrm>
            <a:off x="8380869" y="369376"/>
            <a:ext cx="3624072" cy="2900729"/>
          </a:xfrm>
          <a:prstGeom prst="rect">
            <a:avLst/>
          </a:prstGeom>
          <a:noFill/>
          <a:effectLst>
            <a:softEdge rad="192168"/>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5A8307-C2E3-E14F-9F8E-005376708837}"/>
              </a:ext>
            </a:extLst>
          </p:cNvPr>
          <p:cNvSpPr txBox="1"/>
          <p:nvPr/>
        </p:nvSpPr>
        <p:spPr>
          <a:xfrm>
            <a:off x="8371828" y="3088481"/>
            <a:ext cx="3244799" cy="246221"/>
          </a:xfrm>
          <a:prstGeom prst="rect">
            <a:avLst/>
          </a:prstGeom>
          <a:noFill/>
        </p:spPr>
        <p:txBody>
          <a:bodyPr wrap="none" rtlCol="0">
            <a:spAutoFit/>
          </a:bodyPr>
          <a:lstStyle/>
          <a:p>
            <a:r>
              <a:rPr lang="en-US" sz="1000" dirty="0"/>
              <a:t>31</a:t>
            </a:r>
            <a:r>
              <a:rPr lang="en-US" sz="1000" baseline="30000" dirty="0"/>
              <a:t>st</a:t>
            </a:r>
            <a:r>
              <a:rPr lang="en-US" sz="1000" dirty="0"/>
              <a:t> Marine Expeditionary Unit (Lance Cpl. Hannah Hall)</a:t>
            </a:r>
          </a:p>
        </p:txBody>
      </p:sp>
      <p:pic>
        <p:nvPicPr>
          <p:cNvPr id="6" name="Picture 5">
            <a:extLst>
              <a:ext uri="{FF2B5EF4-FFF2-40B4-BE49-F238E27FC236}">
                <a16:creationId xmlns:a16="http://schemas.microsoft.com/office/drawing/2014/main" id="{9D713ACF-D5B9-F057-9346-E229F2E5201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929" y="560870"/>
            <a:ext cx="2934814" cy="2680422"/>
          </a:xfrm>
          <a:prstGeom prst="rect">
            <a:avLst/>
          </a:prstGeom>
          <a:noFill/>
          <a:effectLst>
            <a:softEdge rad="350754"/>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8B26E5-1D74-9942-1DC6-DD393E347972}"/>
              </a:ext>
            </a:extLst>
          </p:cNvPr>
          <p:cNvSpPr txBox="1"/>
          <p:nvPr/>
        </p:nvSpPr>
        <p:spPr>
          <a:xfrm>
            <a:off x="877920" y="3015696"/>
            <a:ext cx="1532792" cy="246221"/>
          </a:xfrm>
          <a:prstGeom prst="rect">
            <a:avLst/>
          </a:prstGeom>
          <a:noFill/>
        </p:spPr>
        <p:txBody>
          <a:bodyPr wrap="none" rtlCol="0">
            <a:spAutoFit/>
          </a:bodyPr>
          <a:lstStyle/>
          <a:p>
            <a:r>
              <a:rPr lang="en-US" sz="1000" dirty="0"/>
              <a:t>Rifle Scope (</a:t>
            </a:r>
            <a:r>
              <a:rPr lang="en-US" sz="1000" dirty="0" err="1"/>
              <a:t>microflexer</a:t>
            </a:r>
            <a:r>
              <a:rPr lang="en-US" sz="1000" dirty="0"/>
              <a:t>)</a:t>
            </a:r>
          </a:p>
        </p:txBody>
      </p:sp>
      <p:sp>
        <p:nvSpPr>
          <p:cNvPr id="8" name="TextBox 7">
            <a:extLst>
              <a:ext uri="{FF2B5EF4-FFF2-40B4-BE49-F238E27FC236}">
                <a16:creationId xmlns:a16="http://schemas.microsoft.com/office/drawing/2014/main" id="{9C1E0CDD-5EB4-4F11-8041-D8F906E318AD}"/>
              </a:ext>
            </a:extLst>
          </p:cNvPr>
          <p:cNvSpPr txBox="1"/>
          <p:nvPr/>
        </p:nvSpPr>
        <p:spPr>
          <a:xfrm>
            <a:off x="2410712" y="1452310"/>
            <a:ext cx="3049040" cy="646331"/>
          </a:xfrm>
          <a:prstGeom prst="rect">
            <a:avLst/>
          </a:prstGeom>
          <a:noFill/>
        </p:spPr>
        <p:txBody>
          <a:bodyPr wrap="none" rtlCol="0">
            <a:spAutoFit/>
          </a:bodyPr>
          <a:lstStyle/>
          <a:p>
            <a:r>
              <a:rPr lang="en-US" sz="3600" b="1" dirty="0">
                <a:latin typeface="Aptos Display" panose="020B0004020202020204" pitchFamily="34" charset="0"/>
              </a:rPr>
              <a:t>TECHNOLOGY</a:t>
            </a:r>
            <a:endParaRPr lang="en-US" sz="4000" b="1" dirty="0">
              <a:latin typeface="Aptos Display" panose="020B0004020202020204" pitchFamily="34" charset="0"/>
            </a:endParaRPr>
          </a:p>
        </p:txBody>
      </p:sp>
      <p:sp>
        <p:nvSpPr>
          <p:cNvPr id="9" name="TextBox 8">
            <a:extLst>
              <a:ext uri="{FF2B5EF4-FFF2-40B4-BE49-F238E27FC236}">
                <a16:creationId xmlns:a16="http://schemas.microsoft.com/office/drawing/2014/main" id="{435ECBE5-5F50-241C-D676-46A9530525E0}"/>
              </a:ext>
            </a:extLst>
          </p:cNvPr>
          <p:cNvSpPr txBox="1"/>
          <p:nvPr/>
        </p:nvSpPr>
        <p:spPr>
          <a:xfrm>
            <a:off x="6096000" y="1438814"/>
            <a:ext cx="2551083" cy="646331"/>
          </a:xfrm>
          <a:prstGeom prst="rect">
            <a:avLst/>
          </a:prstGeom>
          <a:noFill/>
        </p:spPr>
        <p:txBody>
          <a:bodyPr wrap="none" rtlCol="0">
            <a:spAutoFit/>
          </a:bodyPr>
          <a:lstStyle/>
          <a:p>
            <a:r>
              <a:rPr lang="en-US" sz="3600" b="1" dirty="0">
                <a:latin typeface="Aptos Display" panose="020B0004020202020204" pitchFamily="34" charset="0"/>
              </a:rPr>
              <a:t>CAPABILITY</a:t>
            </a:r>
          </a:p>
        </p:txBody>
      </p:sp>
      <p:sp>
        <p:nvSpPr>
          <p:cNvPr id="10" name="Not Equal 9">
            <a:extLst>
              <a:ext uri="{FF2B5EF4-FFF2-40B4-BE49-F238E27FC236}">
                <a16:creationId xmlns:a16="http://schemas.microsoft.com/office/drawing/2014/main" id="{7E68F0BE-3378-BF89-B772-BD8D0A0186B3}"/>
              </a:ext>
            </a:extLst>
          </p:cNvPr>
          <p:cNvSpPr/>
          <p:nvPr/>
        </p:nvSpPr>
        <p:spPr>
          <a:xfrm>
            <a:off x="5418709" y="1452310"/>
            <a:ext cx="627948" cy="552822"/>
          </a:xfrm>
          <a:prstGeom prst="mathNotEqual">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2">
            <a:extLst>
              <a:ext uri="{FF2B5EF4-FFF2-40B4-BE49-F238E27FC236}">
                <a16:creationId xmlns:a16="http://schemas.microsoft.com/office/drawing/2014/main" id="{36C24D44-9FCF-38E1-AB26-B750F910DF9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 y="3429000"/>
            <a:ext cx="2962958" cy="244147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B0B2F5-DA6C-140C-85CE-82ADFD886394}"/>
              </a:ext>
            </a:extLst>
          </p:cNvPr>
          <p:cNvSpPr txBox="1"/>
          <p:nvPr/>
        </p:nvSpPr>
        <p:spPr>
          <a:xfrm>
            <a:off x="793588" y="5743519"/>
            <a:ext cx="1750800" cy="253916"/>
          </a:xfrm>
          <a:prstGeom prst="rect">
            <a:avLst/>
          </a:prstGeom>
          <a:noFill/>
        </p:spPr>
        <p:txBody>
          <a:bodyPr wrap="none" rtlCol="0">
            <a:spAutoFit/>
          </a:bodyPr>
          <a:lstStyle/>
          <a:p>
            <a:r>
              <a:rPr lang="en-US" sz="1050" dirty="0"/>
              <a:t>OSIRIS UEB-1 (</a:t>
            </a:r>
            <a:r>
              <a:rPr lang="en-US" sz="1050" u="sng" dirty="0">
                <a:hlinkClick r:id="rId6" tooltip="User:Kukusiki24 (page does not exist)"/>
              </a:rPr>
              <a:t>Kukusiki24</a:t>
            </a:r>
            <a:r>
              <a:rPr lang="en-US" sz="1050" u="sng" dirty="0"/>
              <a:t>)</a:t>
            </a:r>
            <a:endParaRPr lang="en-US" sz="1050" dirty="0"/>
          </a:p>
        </p:txBody>
      </p:sp>
      <p:pic>
        <p:nvPicPr>
          <p:cNvPr id="13" name="Picture 4">
            <a:extLst>
              <a:ext uri="{FF2B5EF4-FFF2-40B4-BE49-F238E27FC236}">
                <a16:creationId xmlns:a16="http://schemas.microsoft.com/office/drawing/2014/main" id="{6F928B19-9E31-D575-3B98-03CFA62611B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12985" y="3412149"/>
            <a:ext cx="4082120" cy="2721413"/>
          </a:xfrm>
          <a:prstGeom prst="rect">
            <a:avLst/>
          </a:prstGeom>
          <a:noFill/>
          <a:effectLst>
            <a:softEdge rad="204325"/>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0EE0FA7-814C-5C73-6D1D-04D0801F618C}"/>
              </a:ext>
            </a:extLst>
          </p:cNvPr>
          <p:cNvSpPr txBox="1"/>
          <p:nvPr/>
        </p:nvSpPr>
        <p:spPr>
          <a:xfrm>
            <a:off x="8909871" y="6043768"/>
            <a:ext cx="1943161" cy="253916"/>
          </a:xfrm>
          <a:prstGeom prst="rect">
            <a:avLst/>
          </a:prstGeom>
          <a:noFill/>
        </p:spPr>
        <p:txBody>
          <a:bodyPr wrap="none" rtlCol="0">
            <a:spAutoFit/>
          </a:bodyPr>
          <a:lstStyle/>
          <a:p>
            <a:r>
              <a:rPr lang="en-US" sz="1050" dirty="0"/>
              <a:t>Coyote Interceptors (US Army)</a:t>
            </a:r>
          </a:p>
        </p:txBody>
      </p:sp>
      <p:sp>
        <p:nvSpPr>
          <p:cNvPr id="15" name="TextBox 14">
            <a:extLst>
              <a:ext uri="{FF2B5EF4-FFF2-40B4-BE49-F238E27FC236}">
                <a16:creationId xmlns:a16="http://schemas.microsoft.com/office/drawing/2014/main" id="{5A566CBA-564E-DA82-075E-C148FDAC22DF}"/>
              </a:ext>
            </a:extLst>
          </p:cNvPr>
          <p:cNvSpPr txBox="1"/>
          <p:nvPr/>
        </p:nvSpPr>
        <p:spPr>
          <a:xfrm>
            <a:off x="3082316" y="4007450"/>
            <a:ext cx="2361544" cy="646331"/>
          </a:xfrm>
          <a:prstGeom prst="rect">
            <a:avLst/>
          </a:prstGeom>
          <a:noFill/>
        </p:spPr>
        <p:txBody>
          <a:bodyPr wrap="none" rtlCol="0">
            <a:spAutoFit/>
          </a:bodyPr>
          <a:lstStyle/>
          <a:p>
            <a:r>
              <a:rPr lang="en-US" sz="3600" b="1" dirty="0">
                <a:latin typeface="Aptos Display" panose="020B0004020202020204" pitchFamily="34" charset="0"/>
              </a:rPr>
              <a:t>“FEILDED”</a:t>
            </a:r>
            <a:endParaRPr lang="en-US" sz="4000" b="1" dirty="0">
              <a:latin typeface="Aptos Display" panose="020B0004020202020204" pitchFamily="34" charset="0"/>
            </a:endParaRPr>
          </a:p>
        </p:txBody>
      </p:sp>
      <p:sp>
        <p:nvSpPr>
          <p:cNvPr id="16" name="Not Equal 15">
            <a:extLst>
              <a:ext uri="{FF2B5EF4-FFF2-40B4-BE49-F238E27FC236}">
                <a16:creationId xmlns:a16="http://schemas.microsoft.com/office/drawing/2014/main" id="{2F651CEA-1C4A-8E2B-3EC5-F68EADA4FDD1}"/>
              </a:ext>
            </a:extLst>
          </p:cNvPr>
          <p:cNvSpPr/>
          <p:nvPr/>
        </p:nvSpPr>
        <p:spPr>
          <a:xfrm>
            <a:off x="5443860" y="4029752"/>
            <a:ext cx="627948" cy="552822"/>
          </a:xfrm>
          <a:prstGeom prst="mathNotEqual">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5BD80E1-5A75-6631-CF58-54A5547271B0}"/>
              </a:ext>
            </a:extLst>
          </p:cNvPr>
          <p:cNvSpPr txBox="1"/>
          <p:nvPr/>
        </p:nvSpPr>
        <p:spPr>
          <a:xfrm>
            <a:off x="6025376" y="3429000"/>
            <a:ext cx="3201779" cy="1754326"/>
          </a:xfrm>
          <a:prstGeom prst="rect">
            <a:avLst/>
          </a:prstGeom>
          <a:noFill/>
        </p:spPr>
        <p:txBody>
          <a:bodyPr wrap="square" rtlCol="0">
            <a:spAutoFit/>
          </a:bodyPr>
          <a:lstStyle/>
          <a:p>
            <a:r>
              <a:rPr lang="en-US" sz="3600" b="1" dirty="0">
                <a:latin typeface="Aptos Display" panose="020B0004020202020204" pitchFamily="34" charset="0"/>
              </a:rPr>
              <a:t>INTEGRATED OPERATIONAL CAPABILITY</a:t>
            </a:r>
          </a:p>
        </p:txBody>
      </p:sp>
    </p:spTree>
    <p:extLst>
      <p:ext uri="{BB962C8B-B14F-4D97-AF65-F5344CB8AC3E}">
        <p14:creationId xmlns:p14="http://schemas.microsoft.com/office/powerpoint/2010/main" val="64291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DE41EC-A0B2-F93B-1C2A-7EE9AD06900E}"/>
              </a:ext>
            </a:extLst>
          </p:cNvPr>
          <p:cNvSpPr>
            <a:spLocks noGrp="1"/>
          </p:cNvSpPr>
          <p:nvPr>
            <p:ph type="sldNum" sz="quarter" idx="12"/>
          </p:nvPr>
        </p:nvSpPr>
        <p:spPr/>
        <p:txBody>
          <a:bodyPr/>
          <a:lstStyle/>
          <a:p>
            <a:fld id="{BECF63ED-5365-0347-943C-46237B9951C9}" type="slidenum">
              <a:rPr lang="en-US" smtClean="0"/>
              <a:t>5</a:t>
            </a:fld>
            <a:endParaRPr lang="en-US" dirty="0"/>
          </a:p>
        </p:txBody>
      </p:sp>
      <p:sp>
        <p:nvSpPr>
          <p:cNvPr id="3" name="Title 2">
            <a:extLst>
              <a:ext uri="{FF2B5EF4-FFF2-40B4-BE49-F238E27FC236}">
                <a16:creationId xmlns:a16="http://schemas.microsoft.com/office/drawing/2014/main" id="{01A25B20-8C36-FB19-91A3-4DE80C49948F}"/>
              </a:ext>
            </a:extLst>
          </p:cNvPr>
          <p:cNvSpPr>
            <a:spLocks noGrp="1"/>
          </p:cNvSpPr>
          <p:nvPr>
            <p:ph type="title"/>
          </p:nvPr>
        </p:nvSpPr>
        <p:spPr/>
        <p:txBody>
          <a:bodyPr/>
          <a:lstStyle/>
          <a:p>
            <a:r>
              <a:rPr lang="en-US" dirty="0"/>
              <a:t>Initial Analysis</a:t>
            </a:r>
          </a:p>
        </p:txBody>
      </p:sp>
    </p:spTree>
    <p:extLst>
      <p:ext uri="{BB962C8B-B14F-4D97-AF65-F5344CB8AC3E}">
        <p14:creationId xmlns:p14="http://schemas.microsoft.com/office/powerpoint/2010/main" val="80230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25017E-6E2B-5269-EB43-50EDBC6FDCF3}"/>
              </a:ext>
            </a:extLst>
          </p:cNvPr>
          <p:cNvSpPr>
            <a:spLocks noGrp="1"/>
          </p:cNvSpPr>
          <p:nvPr>
            <p:ph type="sldNum" sz="quarter" idx="12"/>
          </p:nvPr>
        </p:nvSpPr>
        <p:spPr/>
        <p:txBody>
          <a:bodyPr/>
          <a:lstStyle/>
          <a:p>
            <a:fld id="{BECF63ED-5365-0347-943C-46237B9951C9}" type="slidenum">
              <a:rPr lang="en-US" smtClean="0"/>
              <a:t>6</a:t>
            </a:fld>
            <a:endParaRPr lang="en-US" dirty="0"/>
          </a:p>
        </p:txBody>
      </p:sp>
      <p:sp>
        <p:nvSpPr>
          <p:cNvPr id="4" name="Title 3">
            <a:extLst>
              <a:ext uri="{FF2B5EF4-FFF2-40B4-BE49-F238E27FC236}">
                <a16:creationId xmlns:a16="http://schemas.microsoft.com/office/drawing/2014/main" id="{CFFD20C4-3CF8-D5F4-EE68-19293F2ADFE9}"/>
              </a:ext>
            </a:extLst>
          </p:cNvPr>
          <p:cNvSpPr>
            <a:spLocks noGrp="1"/>
          </p:cNvSpPr>
          <p:nvPr>
            <p:ph type="title"/>
          </p:nvPr>
        </p:nvSpPr>
        <p:spPr>
          <a:xfrm>
            <a:off x="381000" y="3200400"/>
            <a:ext cx="10515600" cy="840230"/>
          </a:xfrm>
        </p:spPr>
        <p:txBody>
          <a:bodyPr/>
          <a:lstStyle/>
          <a:p>
            <a:r>
              <a:rPr lang="en-US" sz="4000" dirty="0"/>
              <a:t>“Innovation Requires Context”</a:t>
            </a:r>
            <a:br>
              <a:rPr lang="en-US" dirty="0"/>
            </a:br>
            <a:r>
              <a:rPr lang="en-US" dirty="0"/>
              <a:t>	</a:t>
            </a:r>
            <a:r>
              <a:rPr lang="en-US" sz="2000" dirty="0"/>
              <a:t>- </a:t>
            </a:r>
            <a:r>
              <a:rPr lang="en-US" sz="2000" dirty="0" err="1"/>
              <a:t>Mr</a:t>
            </a:r>
            <a:r>
              <a:rPr lang="en-US" sz="2000" dirty="0"/>
              <a:t> Yu, USSPACECOM J6</a:t>
            </a:r>
            <a:endParaRPr lang="en-US" dirty="0"/>
          </a:p>
        </p:txBody>
      </p:sp>
      <p:pic>
        <p:nvPicPr>
          <p:cNvPr id="6" name="Picture 5" descr="A wooden bridge over a stream&#10;&#10;Description automatically generated with medium confidence">
            <a:extLst>
              <a:ext uri="{FF2B5EF4-FFF2-40B4-BE49-F238E27FC236}">
                <a16:creationId xmlns:a16="http://schemas.microsoft.com/office/drawing/2014/main" id="{00A64F19-1150-CDA4-F11E-B37D4122E437}"/>
              </a:ext>
            </a:extLst>
          </p:cNvPr>
          <p:cNvPicPr>
            <a:picLocks noChangeAspect="1"/>
          </p:cNvPicPr>
          <p:nvPr/>
        </p:nvPicPr>
        <p:blipFill>
          <a:blip r:embed="rId3"/>
          <a:stretch>
            <a:fillRect/>
          </a:stretch>
        </p:blipFill>
        <p:spPr>
          <a:xfrm>
            <a:off x="609600" y="457200"/>
            <a:ext cx="3962400" cy="2641600"/>
          </a:xfrm>
          <a:prstGeom prst="rect">
            <a:avLst/>
          </a:prstGeom>
          <a:effectLst>
            <a:softEdge rad="317500"/>
          </a:effectLst>
        </p:spPr>
      </p:pic>
      <p:pic>
        <p:nvPicPr>
          <p:cNvPr id="7" name="Picture 2" descr=" ">
            <a:extLst>
              <a:ext uri="{FF2B5EF4-FFF2-40B4-BE49-F238E27FC236}">
                <a16:creationId xmlns:a16="http://schemas.microsoft.com/office/drawing/2014/main" id="{8CE1395B-82A6-27FD-E7E7-0520851014A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11190" y="297394"/>
            <a:ext cx="4226558" cy="264159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45160E6-BD0A-2728-F3FD-CB8F272EA1D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11190" y="4166811"/>
            <a:ext cx="4593777" cy="18572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35E7BAF-381F-381B-93C0-01E1C5CFD9D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43000" y="3890461"/>
            <a:ext cx="3200400" cy="2133600"/>
          </a:xfrm>
          <a:prstGeom prst="rect">
            <a:avLst/>
          </a:prstGeom>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58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F87001-459A-76A6-0722-F6EFD2DDDFFB}"/>
              </a:ext>
            </a:extLst>
          </p:cNvPr>
          <p:cNvSpPr>
            <a:spLocks noGrp="1"/>
          </p:cNvSpPr>
          <p:nvPr>
            <p:ph type="sldNum" sz="quarter" idx="12"/>
          </p:nvPr>
        </p:nvSpPr>
        <p:spPr>
          <a:xfrm>
            <a:off x="11310374" y="6172851"/>
            <a:ext cx="621792" cy="182880"/>
          </a:xfrm>
        </p:spPr>
        <p:txBody>
          <a:bodyPr/>
          <a:lstStyle/>
          <a:p>
            <a:fld id="{BECF63ED-5365-0347-943C-46237B9951C9}" type="slidenum">
              <a:rPr lang="en-US" smtClean="0"/>
              <a:t>7</a:t>
            </a:fld>
            <a:endParaRPr lang="en-US" dirty="0"/>
          </a:p>
        </p:txBody>
      </p:sp>
      <p:sp>
        <p:nvSpPr>
          <p:cNvPr id="4" name="TextBox 3">
            <a:extLst>
              <a:ext uri="{FF2B5EF4-FFF2-40B4-BE49-F238E27FC236}">
                <a16:creationId xmlns:a16="http://schemas.microsoft.com/office/drawing/2014/main" id="{B2FCB198-943B-8430-78D4-40FB97877335}"/>
              </a:ext>
            </a:extLst>
          </p:cNvPr>
          <p:cNvSpPr txBox="1"/>
          <p:nvPr/>
        </p:nvSpPr>
        <p:spPr>
          <a:xfrm>
            <a:off x="787165" y="1639537"/>
            <a:ext cx="6750566" cy="646331"/>
          </a:xfrm>
          <a:prstGeom prst="rect">
            <a:avLst/>
          </a:prstGeom>
          <a:noFill/>
        </p:spPr>
        <p:txBody>
          <a:bodyPr wrap="none" rtlCol="0">
            <a:spAutoFit/>
          </a:bodyPr>
          <a:lstStyle/>
          <a:p>
            <a:r>
              <a:rPr lang="en-US" sz="3600" dirty="0"/>
              <a:t>Are we building the right things?</a:t>
            </a:r>
          </a:p>
        </p:txBody>
      </p:sp>
      <p:sp>
        <p:nvSpPr>
          <p:cNvPr id="5" name="TextBox 4">
            <a:extLst>
              <a:ext uri="{FF2B5EF4-FFF2-40B4-BE49-F238E27FC236}">
                <a16:creationId xmlns:a16="http://schemas.microsoft.com/office/drawing/2014/main" id="{580C6836-ABFC-89C4-F17B-BF8012119F42}"/>
              </a:ext>
            </a:extLst>
          </p:cNvPr>
          <p:cNvSpPr txBox="1"/>
          <p:nvPr/>
        </p:nvSpPr>
        <p:spPr>
          <a:xfrm>
            <a:off x="5181600" y="4248967"/>
            <a:ext cx="5981125" cy="646331"/>
          </a:xfrm>
          <a:prstGeom prst="rect">
            <a:avLst/>
          </a:prstGeom>
          <a:noFill/>
        </p:spPr>
        <p:txBody>
          <a:bodyPr wrap="none" rtlCol="0">
            <a:spAutoFit/>
          </a:bodyPr>
          <a:lstStyle/>
          <a:p>
            <a:r>
              <a:rPr lang="en-US" sz="3600" dirty="0"/>
              <a:t>Are we building things right?</a:t>
            </a:r>
          </a:p>
        </p:txBody>
      </p:sp>
      <p:pic>
        <p:nvPicPr>
          <p:cNvPr id="9" name="Picture 8" descr="White broken patterns">
            <a:extLst>
              <a:ext uri="{FF2B5EF4-FFF2-40B4-BE49-F238E27FC236}">
                <a16:creationId xmlns:a16="http://schemas.microsoft.com/office/drawing/2014/main" id="{8F34D4E1-6CB1-B3FB-1537-DD61EEE416FB}"/>
              </a:ext>
            </a:extLst>
          </p:cNvPr>
          <p:cNvPicPr>
            <a:picLocks noChangeAspect="1"/>
          </p:cNvPicPr>
          <p:nvPr/>
        </p:nvPicPr>
        <p:blipFill>
          <a:blip r:embed="rId2"/>
          <a:stretch>
            <a:fillRect/>
          </a:stretch>
        </p:blipFill>
        <p:spPr>
          <a:xfrm>
            <a:off x="1221494" y="3429651"/>
            <a:ext cx="3826912" cy="2487810"/>
          </a:xfrm>
          <a:prstGeom prst="rect">
            <a:avLst/>
          </a:prstGeom>
        </p:spPr>
      </p:pic>
      <p:pic>
        <p:nvPicPr>
          <p:cNvPr id="11" name="Picture 10" descr="Abstract background of polygonal shape">
            <a:extLst>
              <a:ext uri="{FF2B5EF4-FFF2-40B4-BE49-F238E27FC236}">
                <a16:creationId xmlns:a16="http://schemas.microsoft.com/office/drawing/2014/main" id="{0922B2C3-6A6B-2C68-757F-0A281519D572}"/>
              </a:ext>
            </a:extLst>
          </p:cNvPr>
          <p:cNvPicPr>
            <a:picLocks noChangeAspect="1"/>
          </p:cNvPicPr>
          <p:nvPr/>
        </p:nvPicPr>
        <p:blipFill>
          <a:blip r:embed="rId3"/>
          <a:stretch>
            <a:fillRect/>
          </a:stretch>
        </p:blipFill>
        <p:spPr>
          <a:xfrm>
            <a:off x="7772400" y="1151237"/>
            <a:ext cx="3121518" cy="2078980"/>
          </a:xfrm>
          <a:prstGeom prst="rect">
            <a:avLst/>
          </a:prstGeom>
        </p:spPr>
      </p:pic>
      <p:sp>
        <p:nvSpPr>
          <p:cNvPr id="3" name="TextBox 2">
            <a:extLst>
              <a:ext uri="{FF2B5EF4-FFF2-40B4-BE49-F238E27FC236}">
                <a16:creationId xmlns:a16="http://schemas.microsoft.com/office/drawing/2014/main" id="{730DF1F0-C361-383E-0796-7CF5790818A9}"/>
              </a:ext>
            </a:extLst>
          </p:cNvPr>
          <p:cNvSpPr txBox="1"/>
          <p:nvPr/>
        </p:nvSpPr>
        <p:spPr>
          <a:xfrm>
            <a:off x="2743200" y="2438400"/>
            <a:ext cx="2961067" cy="461665"/>
          </a:xfrm>
          <a:prstGeom prst="rect">
            <a:avLst/>
          </a:prstGeom>
          <a:noFill/>
        </p:spPr>
        <p:txBody>
          <a:bodyPr wrap="none" rtlCol="0">
            <a:spAutoFit/>
          </a:bodyPr>
          <a:lstStyle/>
          <a:p>
            <a:r>
              <a:rPr lang="en-US" sz="2400" dirty="0">
                <a:solidFill>
                  <a:schemeClr val="accent4">
                    <a:lumMod val="50000"/>
                  </a:schemeClr>
                </a:solidFill>
              </a:rPr>
              <a:t>Mission Engineering</a:t>
            </a:r>
          </a:p>
        </p:txBody>
      </p:sp>
      <p:sp>
        <p:nvSpPr>
          <p:cNvPr id="6" name="TextBox 5">
            <a:extLst>
              <a:ext uri="{FF2B5EF4-FFF2-40B4-BE49-F238E27FC236}">
                <a16:creationId xmlns:a16="http://schemas.microsoft.com/office/drawing/2014/main" id="{B4A78827-533D-8752-9B2D-D96488DF318C}"/>
              </a:ext>
            </a:extLst>
          </p:cNvPr>
          <p:cNvSpPr txBox="1"/>
          <p:nvPr/>
        </p:nvSpPr>
        <p:spPr>
          <a:xfrm>
            <a:off x="6248400" y="4987630"/>
            <a:ext cx="4362092" cy="461665"/>
          </a:xfrm>
          <a:prstGeom prst="rect">
            <a:avLst/>
          </a:prstGeom>
          <a:noFill/>
        </p:spPr>
        <p:txBody>
          <a:bodyPr wrap="none" rtlCol="0">
            <a:spAutoFit/>
          </a:bodyPr>
          <a:lstStyle/>
          <a:p>
            <a:r>
              <a:rPr lang="en-US" sz="2400" dirty="0">
                <a:solidFill>
                  <a:schemeClr val="accent4">
                    <a:lumMod val="50000"/>
                  </a:schemeClr>
                </a:solidFill>
              </a:rPr>
              <a:t>Systems and SoS Engineering</a:t>
            </a:r>
          </a:p>
        </p:txBody>
      </p:sp>
    </p:spTree>
    <p:extLst>
      <p:ext uri="{BB962C8B-B14F-4D97-AF65-F5344CB8AC3E}">
        <p14:creationId xmlns:p14="http://schemas.microsoft.com/office/powerpoint/2010/main" val="146154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ED3025A-0E75-6963-DC5F-3E8B3A12C596}"/>
              </a:ext>
            </a:extLst>
          </p:cNvPr>
          <p:cNvSpPr/>
          <p:nvPr/>
        </p:nvSpPr>
        <p:spPr>
          <a:xfrm>
            <a:off x="2131280" y="2664823"/>
            <a:ext cx="1371600" cy="137160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FCEA4748-AA8C-6B84-1B89-59003BA30403}"/>
              </a:ext>
            </a:extLst>
          </p:cNvPr>
          <p:cNvGrpSpPr/>
          <p:nvPr/>
        </p:nvGrpSpPr>
        <p:grpSpPr>
          <a:xfrm>
            <a:off x="2131280" y="2618613"/>
            <a:ext cx="1371600" cy="1371600"/>
            <a:chOff x="2131280" y="2560614"/>
            <a:chExt cx="1371600" cy="1371600"/>
          </a:xfrm>
          <a:noFill/>
        </p:grpSpPr>
        <p:sp>
          <p:nvSpPr>
            <p:cNvPr id="40" name="Oval 39">
              <a:extLst>
                <a:ext uri="{FF2B5EF4-FFF2-40B4-BE49-F238E27FC236}">
                  <a16:creationId xmlns:a16="http://schemas.microsoft.com/office/drawing/2014/main" id="{E059643B-98FE-1D7E-E3B0-2E1242815C7E}"/>
                </a:ext>
              </a:extLst>
            </p:cNvPr>
            <p:cNvSpPr/>
            <p:nvPr/>
          </p:nvSpPr>
          <p:spPr>
            <a:xfrm>
              <a:off x="2131280" y="2560614"/>
              <a:ext cx="1371600" cy="1371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7" name="TextBox 66">
              <a:extLst>
                <a:ext uri="{FF2B5EF4-FFF2-40B4-BE49-F238E27FC236}">
                  <a16:creationId xmlns:a16="http://schemas.microsoft.com/office/drawing/2014/main" id="{012B25BF-7339-7FAB-A7B1-A5F27256C6E1}"/>
                </a:ext>
              </a:extLst>
            </p:cNvPr>
            <p:cNvSpPr txBox="1"/>
            <p:nvPr/>
          </p:nvSpPr>
          <p:spPr>
            <a:xfrm>
              <a:off x="2131280" y="2560614"/>
              <a:ext cx="1371600" cy="1371597"/>
            </a:xfrm>
            <a:prstGeom prst="rect">
              <a:avLst/>
            </a:prstGeom>
            <a:grp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8E8E8">
                      <a:lumMod val="25000"/>
                    </a:srgbClr>
                  </a:solidFill>
                  <a:effectLst/>
                  <a:uLnTx/>
                  <a:uFillTx/>
                  <a:latin typeface="Trade Gothic LT Pro" panose="020B0503040303020004" pitchFamily="34" charset="77"/>
                  <a:ea typeface="+mn-ea"/>
                  <a:cs typeface="+mn-cs"/>
                </a:rPr>
                <a:t>Technology Repository</a:t>
              </a:r>
            </a:p>
          </p:txBody>
        </p:sp>
      </p:grpSp>
      <p:sp>
        <p:nvSpPr>
          <p:cNvPr id="8" name="Rounded Rectangle 7">
            <a:extLst>
              <a:ext uri="{FF2B5EF4-FFF2-40B4-BE49-F238E27FC236}">
                <a16:creationId xmlns:a16="http://schemas.microsoft.com/office/drawing/2014/main" id="{66704B94-4FA9-8001-AD3D-7AED7CECCDEE}"/>
              </a:ext>
            </a:extLst>
          </p:cNvPr>
          <p:cNvSpPr/>
          <p:nvPr/>
        </p:nvSpPr>
        <p:spPr>
          <a:xfrm>
            <a:off x="5750010" y="373225"/>
            <a:ext cx="1828800" cy="979174"/>
          </a:xfrm>
          <a:prstGeom prst="roundRect">
            <a:avLst>
              <a:gd name="adj" fmla="val 6922"/>
            </a:avLst>
          </a:prstGeom>
          <a:solidFill>
            <a:srgbClr val="005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ounded Rectangle 10">
            <a:extLst>
              <a:ext uri="{FF2B5EF4-FFF2-40B4-BE49-F238E27FC236}">
                <a16:creationId xmlns:a16="http://schemas.microsoft.com/office/drawing/2014/main" id="{0431005C-C6D3-B390-1FF9-698C5AA75B13}"/>
              </a:ext>
            </a:extLst>
          </p:cNvPr>
          <p:cNvSpPr/>
          <p:nvPr/>
        </p:nvSpPr>
        <p:spPr>
          <a:xfrm>
            <a:off x="5775319" y="1673506"/>
            <a:ext cx="4113144" cy="593034"/>
          </a:xfrm>
          <a:prstGeom prst="roundRect">
            <a:avLst>
              <a:gd name="adj" fmla="val 6922"/>
            </a:avLst>
          </a:prstGeom>
          <a:solidFill>
            <a:srgbClr val="005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ounded Rectangle 11">
            <a:extLst>
              <a:ext uri="{FF2B5EF4-FFF2-40B4-BE49-F238E27FC236}">
                <a16:creationId xmlns:a16="http://schemas.microsoft.com/office/drawing/2014/main" id="{3E21D866-DB90-25B1-437D-4D17F4D8B91E}"/>
              </a:ext>
            </a:extLst>
          </p:cNvPr>
          <p:cNvSpPr/>
          <p:nvPr/>
        </p:nvSpPr>
        <p:spPr>
          <a:xfrm>
            <a:off x="7882943" y="391112"/>
            <a:ext cx="1828800" cy="979174"/>
          </a:xfrm>
          <a:prstGeom prst="roundRect">
            <a:avLst>
              <a:gd name="adj" fmla="val 6922"/>
            </a:avLst>
          </a:prstGeom>
          <a:solidFill>
            <a:srgbClr val="005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22" name="Straight Connector 21">
            <a:extLst>
              <a:ext uri="{FF2B5EF4-FFF2-40B4-BE49-F238E27FC236}">
                <a16:creationId xmlns:a16="http://schemas.microsoft.com/office/drawing/2014/main" id="{68A4CCC9-D0B9-D2C9-4229-8440BC261E19}"/>
              </a:ext>
            </a:extLst>
          </p:cNvPr>
          <p:cNvCxnSpPr>
            <a:cxnSpLocks/>
          </p:cNvCxnSpPr>
          <p:nvPr/>
        </p:nvCxnSpPr>
        <p:spPr>
          <a:xfrm>
            <a:off x="7806582" y="2311193"/>
            <a:ext cx="0" cy="1828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A9A1733E-415F-EC60-E953-F9AB176FCA1C}"/>
              </a:ext>
            </a:extLst>
          </p:cNvPr>
          <p:cNvSpPr/>
          <p:nvPr/>
        </p:nvSpPr>
        <p:spPr>
          <a:xfrm>
            <a:off x="6800089" y="2490704"/>
            <a:ext cx="2014343" cy="1600200"/>
          </a:xfrm>
          <a:prstGeom prst="roundRect">
            <a:avLst>
              <a:gd name="adj" fmla="val 6922"/>
            </a:avLst>
          </a:prstGeom>
          <a:solidFill>
            <a:srgbClr val="005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ounded Rectangle 24">
            <a:extLst>
              <a:ext uri="{FF2B5EF4-FFF2-40B4-BE49-F238E27FC236}">
                <a16:creationId xmlns:a16="http://schemas.microsoft.com/office/drawing/2014/main" id="{41EDF3FF-0A76-DF1A-18B9-8CE16B125560}"/>
              </a:ext>
            </a:extLst>
          </p:cNvPr>
          <p:cNvSpPr/>
          <p:nvPr/>
        </p:nvSpPr>
        <p:spPr>
          <a:xfrm>
            <a:off x="5107347" y="4695185"/>
            <a:ext cx="5398465" cy="659914"/>
          </a:xfrm>
          <a:prstGeom prst="roundRect">
            <a:avLst>
              <a:gd name="adj" fmla="val 6922"/>
            </a:avLst>
          </a:prstGeom>
          <a:solidFill>
            <a:srgbClr val="005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26" name="Straight Connector 25">
            <a:extLst>
              <a:ext uri="{FF2B5EF4-FFF2-40B4-BE49-F238E27FC236}">
                <a16:creationId xmlns:a16="http://schemas.microsoft.com/office/drawing/2014/main" id="{764A1EC2-8AF3-863A-5C62-02F39517A16B}"/>
              </a:ext>
            </a:extLst>
          </p:cNvPr>
          <p:cNvCxnSpPr>
            <a:cxnSpLocks/>
          </p:cNvCxnSpPr>
          <p:nvPr/>
        </p:nvCxnSpPr>
        <p:spPr>
          <a:xfrm flipH="1">
            <a:off x="7806582" y="5344041"/>
            <a:ext cx="1398" cy="538341"/>
          </a:xfrm>
          <a:prstGeom prst="line">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049D1205-D8C7-9E1E-0772-C87A2C7194D5}"/>
              </a:ext>
            </a:extLst>
          </p:cNvPr>
          <p:cNvSpPr/>
          <p:nvPr/>
        </p:nvSpPr>
        <p:spPr>
          <a:xfrm>
            <a:off x="5751408" y="5955723"/>
            <a:ext cx="4113144" cy="593034"/>
          </a:xfrm>
          <a:prstGeom prst="roundRect">
            <a:avLst>
              <a:gd name="adj" fmla="val 6922"/>
            </a:avLst>
          </a:prstGeom>
          <a:solidFill>
            <a:srgbClr val="005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30" name="Straight Connector 29">
            <a:extLst>
              <a:ext uri="{FF2B5EF4-FFF2-40B4-BE49-F238E27FC236}">
                <a16:creationId xmlns:a16="http://schemas.microsoft.com/office/drawing/2014/main" id="{F10EC1D2-7AA8-AB1F-1E52-A4ACE836D1C6}"/>
              </a:ext>
            </a:extLst>
          </p:cNvPr>
          <p:cNvCxnSpPr>
            <a:cxnSpLocks/>
          </p:cNvCxnSpPr>
          <p:nvPr/>
        </p:nvCxnSpPr>
        <p:spPr>
          <a:xfrm>
            <a:off x="6785384" y="1371150"/>
            <a:ext cx="1005691" cy="307167"/>
          </a:xfrm>
          <a:prstGeom prst="line">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E6E36A7-57BB-3720-D169-A3618DA3077D}"/>
              </a:ext>
            </a:extLst>
          </p:cNvPr>
          <p:cNvCxnSpPr>
            <a:cxnSpLocks/>
          </p:cNvCxnSpPr>
          <p:nvPr/>
        </p:nvCxnSpPr>
        <p:spPr>
          <a:xfrm flipH="1">
            <a:off x="8008299" y="1373014"/>
            <a:ext cx="1005691" cy="307167"/>
          </a:xfrm>
          <a:prstGeom prst="line">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BA3892C-E88F-084F-064A-152C14DD854A}"/>
              </a:ext>
            </a:extLst>
          </p:cNvPr>
          <p:cNvCxnSpPr>
            <a:cxnSpLocks/>
          </p:cNvCxnSpPr>
          <p:nvPr/>
        </p:nvCxnSpPr>
        <p:spPr>
          <a:xfrm flipH="1">
            <a:off x="7806582" y="4090903"/>
            <a:ext cx="1398" cy="532414"/>
          </a:xfrm>
          <a:prstGeom prst="line">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1C5C61-E4CE-C8DD-343B-9FDF0406F425}"/>
              </a:ext>
            </a:extLst>
          </p:cNvPr>
          <p:cNvCxnSpPr>
            <a:cxnSpLocks/>
            <a:stCxn id="46" idx="1"/>
          </p:cNvCxnSpPr>
          <p:nvPr/>
        </p:nvCxnSpPr>
        <p:spPr>
          <a:xfrm flipH="1">
            <a:off x="3654872" y="3291262"/>
            <a:ext cx="3145225" cy="4114"/>
          </a:xfrm>
          <a:prstGeom prst="line">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A2006C-619E-C0B7-3A34-CC98A94BEE00}"/>
              </a:ext>
            </a:extLst>
          </p:cNvPr>
          <p:cNvCxnSpPr>
            <a:cxnSpLocks/>
          </p:cNvCxnSpPr>
          <p:nvPr/>
        </p:nvCxnSpPr>
        <p:spPr>
          <a:xfrm flipH="1" flipV="1">
            <a:off x="3654862" y="5027728"/>
            <a:ext cx="1447651" cy="542"/>
          </a:xfrm>
          <a:prstGeom prst="line">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FA2E87C-7C35-E4BC-A8B5-4B6DC327FA50}"/>
              </a:ext>
            </a:extLst>
          </p:cNvPr>
          <p:cNvSpPr txBox="1"/>
          <p:nvPr/>
        </p:nvSpPr>
        <p:spPr>
          <a:xfrm>
            <a:off x="5775451" y="464485"/>
            <a:ext cx="18288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ade Gothic LT Pro" panose="020B0503040303020004" pitchFamily="34" charset="77"/>
                <a:ea typeface="+mn-ea"/>
                <a:cs typeface="+mn-cs"/>
              </a:rPr>
              <a:t>Innovation effort from a lab/tech development</a:t>
            </a:r>
          </a:p>
        </p:txBody>
      </p:sp>
      <p:sp>
        <p:nvSpPr>
          <p:cNvPr id="44" name="TextBox 43">
            <a:extLst>
              <a:ext uri="{FF2B5EF4-FFF2-40B4-BE49-F238E27FC236}">
                <a16:creationId xmlns:a16="http://schemas.microsoft.com/office/drawing/2014/main" id="{EDB81EBE-C5F9-B4FF-019B-887420CB90F7}"/>
              </a:ext>
            </a:extLst>
          </p:cNvPr>
          <p:cNvSpPr txBox="1"/>
          <p:nvPr/>
        </p:nvSpPr>
        <p:spPr>
          <a:xfrm>
            <a:off x="7886640" y="403677"/>
            <a:ext cx="1828801" cy="979174"/>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ade Gothic LT Pro" panose="020B0503040303020004" pitchFamily="34" charset="77"/>
                <a:ea typeface="+mn-ea"/>
                <a:cs typeface="+mn-cs"/>
              </a:rPr>
              <a:t>Mature commercial innovation </a:t>
            </a:r>
          </a:p>
        </p:txBody>
      </p:sp>
      <p:sp>
        <p:nvSpPr>
          <p:cNvPr id="45" name="TextBox 44">
            <a:extLst>
              <a:ext uri="{FF2B5EF4-FFF2-40B4-BE49-F238E27FC236}">
                <a16:creationId xmlns:a16="http://schemas.microsoft.com/office/drawing/2014/main" id="{8DA7D416-04D9-C2F0-937D-5518AE4F15EF}"/>
              </a:ext>
            </a:extLst>
          </p:cNvPr>
          <p:cNvSpPr txBox="1"/>
          <p:nvPr/>
        </p:nvSpPr>
        <p:spPr>
          <a:xfrm>
            <a:off x="5728238" y="1691665"/>
            <a:ext cx="4113143" cy="574594"/>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ade Gothic LT Pro" panose="020B0503040303020004" pitchFamily="34" charset="77"/>
                <a:ea typeface="+mn-ea"/>
                <a:cs typeface="+mn-cs"/>
              </a:rPr>
              <a:t>What is the context?</a:t>
            </a:r>
          </a:p>
        </p:txBody>
      </p:sp>
      <p:sp>
        <p:nvSpPr>
          <p:cNvPr id="46" name="TextBox 45">
            <a:extLst>
              <a:ext uri="{FF2B5EF4-FFF2-40B4-BE49-F238E27FC236}">
                <a16:creationId xmlns:a16="http://schemas.microsoft.com/office/drawing/2014/main" id="{EAF7CC11-7178-96D9-33B0-E16E79280B84}"/>
              </a:ext>
            </a:extLst>
          </p:cNvPr>
          <p:cNvSpPr txBox="1"/>
          <p:nvPr/>
        </p:nvSpPr>
        <p:spPr>
          <a:xfrm>
            <a:off x="6800097" y="2491164"/>
            <a:ext cx="2014335" cy="160019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ade Gothic LT Pro" panose="020B0503040303020004" pitchFamily="34" charset="77"/>
                <a:ea typeface="+mn-ea"/>
                <a:cs typeface="+mn-cs"/>
              </a:rPr>
              <a:t>Is this solving</a:t>
            </a:r>
            <a:br>
              <a:rPr kumimoji="0" lang="en-US" sz="1600" b="0" i="0" u="none" strike="noStrike" kern="1200" cap="none" spc="0" normalizeH="0" baseline="0" noProof="0" dirty="0">
                <a:ln>
                  <a:noFill/>
                </a:ln>
                <a:solidFill>
                  <a:prstClr val="white"/>
                </a:solidFill>
                <a:effectLst/>
                <a:uLnTx/>
                <a:uFillTx/>
                <a:latin typeface="Trade Gothic LT Pro" panose="020B0503040303020004" pitchFamily="34" charset="77"/>
                <a:ea typeface="+mn-ea"/>
                <a:cs typeface="+mn-cs"/>
              </a:rPr>
            </a:br>
            <a:r>
              <a:rPr kumimoji="0" lang="en-US" sz="1600" b="0" i="0" u="none" strike="noStrike" kern="1200" cap="none" spc="0" normalizeH="0" baseline="0" noProof="0" dirty="0">
                <a:ln>
                  <a:noFill/>
                </a:ln>
                <a:solidFill>
                  <a:prstClr val="white"/>
                </a:solidFill>
                <a:effectLst/>
                <a:uLnTx/>
                <a:uFillTx/>
                <a:latin typeface="Trade Gothic LT Pro" panose="020B0503040303020004" pitchFamily="34" charset="77"/>
                <a:ea typeface="+mn-ea"/>
                <a:cs typeface="+mn-cs"/>
              </a:rPr>
              <a:t>an operation problem or adding mission value?</a:t>
            </a:r>
          </a:p>
        </p:txBody>
      </p:sp>
      <p:sp>
        <p:nvSpPr>
          <p:cNvPr id="47" name="TextBox 46">
            <a:extLst>
              <a:ext uri="{FF2B5EF4-FFF2-40B4-BE49-F238E27FC236}">
                <a16:creationId xmlns:a16="http://schemas.microsoft.com/office/drawing/2014/main" id="{77CE0E92-479A-0988-D722-F25D06CB68CF}"/>
              </a:ext>
            </a:extLst>
          </p:cNvPr>
          <p:cNvSpPr txBox="1"/>
          <p:nvPr/>
        </p:nvSpPr>
        <p:spPr>
          <a:xfrm>
            <a:off x="5107343" y="4700641"/>
            <a:ext cx="5398464" cy="654457"/>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ade Gothic LT Pro" panose="020B0503040303020004" pitchFamily="34" charset="77"/>
                <a:ea typeface="+mn-ea"/>
                <a:cs typeface="+mn-cs"/>
              </a:rPr>
              <a:t>What are forecast system integration and operational integration challenges – are they feasible to overcome?</a:t>
            </a:r>
          </a:p>
        </p:txBody>
      </p:sp>
      <p:sp>
        <p:nvSpPr>
          <p:cNvPr id="49" name="TextBox 48">
            <a:extLst>
              <a:ext uri="{FF2B5EF4-FFF2-40B4-BE49-F238E27FC236}">
                <a16:creationId xmlns:a16="http://schemas.microsoft.com/office/drawing/2014/main" id="{C3FAEEC0-A1EC-F97E-2C07-720B6AB0D665}"/>
              </a:ext>
            </a:extLst>
          </p:cNvPr>
          <p:cNvSpPr txBox="1"/>
          <p:nvPr/>
        </p:nvSpPr>
        <p:spPr>
          <a:xfrm>
            <a:off x="5750003" y="5959479"/>
            <a:ext cx="4113143" cy="574594"/>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ade Gothic LT Pro" panose="020B0503040303020004" pitchFamily="34" charset="77"/>
                <a:ea typeface="+mn-ea"/>
                <a:cs typeface="+mn-cs"/>
              </a:rPr>
              <a:t>Further Development and Testing</a:t>
            </a:r>
          </a:p>
        </p:txBody>
      </p:sp>
      <p:grpSp>
        <p:nvGrpSpPr>
          <p:cNvPr id="53" name="Group 52">
            <a:extLst>
              <a:ext uri="{FF2B5EF4-FFF2-40B4-BE49-F238E27FC236}">
                <a16:creationId xmlns:a16="http://schemas.microsoft.com/office/drawing/2014/main" id="{36941D8D-6188-B88A-7CC5-D07C6F332F20}"/>
              </a:ext>
            </a:extLst>
          </p:cNvPr>
          <p:cNvGrpSpPr/>
          <p:nvPr/>
        </p:nvGrpSpPr>
        <p:grpSpPr>
          <a:xfrm>
            <a:off x="7546804" y="4194618"/>
            <a:ext cx="519538" cy="209912"/>
            <a:chOff x="5722750" y="4159502"/>
            <a:chExt cx="519538" cy="209912"/>
          </a:xfrm>
        </p:grpSpPr>
        <p:sp>
          <p:nvSpPr>
            <p:cNvPr id="50" name="Rounded Rectangle 49">
              <a:extLst>
                <a:ext uri="{FF2B5EF4-FFF2-40B4-BE49-F238E27FC236}">
                  <a16:creationId xmlns:a16="http://schemas.microsoft.com/office/drawing/2014/main" id="{97AD0022-400D-6F53-85B9-202BAC9FCE25}"/>
                </a:ext>
              </a:extLst>
            </p:cNvPr>
            <p:cNvSpPr/>
            <p:nvPr/>
          </p:nvSpPr>
          <p:spPr>
            <a:xfrm>
              <a:off x="5722752" y="4159502"/>
              <a:ext cx="519535" cy="198938"/>
            </a:xfrm>
            <a:prstGeom prst="roundRect">
              <a:avLst/>
            </a:prstGeom>
            <a:solidFill>
              <a:schemeClr val="bg1"/>
            </a:solidFill>
            <a:ln w="6350">
              <a:solidFill>
                <a:srgbClr val="005B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1" name="TextBox 50">
              <a:extLst>
                <a:ext uri="{FF2B5EF4-FFF2-40B4-BE49-F238E27FC236}">
                  <a16:creationId xmlns:a16="http://schemas.microsoft.com/office/drawing/2014/main" id="{17AA9B9A-819C-5EE4-DD85-733EF7D1BBC2}"/>
                </a:ext>
              </a:extLst>
            </p:cNvPr>
            <p:cNvSpPr txBox="1"/>
            <p:nvPr/>
          </p:nvSpPr>
          <p:spPr>
            <a:xfrm>
              <a:off x="5722750" y="4170476"/>
              <a:ext cx="519538" cy="198938"/>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B94"/>
                  </a:solidFill>
                  <a:effectLst/>
                  <a:uLnTx/>
                  <a:uFillTx/>
                  <a:latin typeface="Trade Gothic LT Pro Bold" panose="020B0503040303020004" pitchFamily="34" charset="77"/>
                  <a:ea typeface="+mn-ea"/>
                  <a:cs typeface="+mn-cs"/>
                </a:rPr>
                <a:t>YES?</a:t>
              </a:r>
            </a:p>
          </p:txBody>
        </p:sp>
      </p:grpSp>
      <p:grpSp>
        <p:nvGrpSpPr>
          <p:cNvPr id="54" name="Group 53">
            <a:extLst>
              <a:ext uri="{FF2B5EF4-FFF2-40B4-BE49-F238E27FC236}">
                <a16:creationId xmlns:a16="http://schemas.microsoft.com/office/drawing/2014/main" id="{CBA45631-F7F5-2FF2-95A1-AAB65DF7ED4E}"/>
              </a:ext>
            </a:extLst>
          </p:cNvPr>
          <p:cNvGrpSpPr/>
          <p:nvPr/>
        </p:nvGrpSpPr>
        <p:grpSpPr>
          <a:xfrm>
            <a:off x="7546804" y="5460632"/>
            <a:ext cx="519538" cy="209912"/>
            <a:chOff x="5722750" y="4159502"/>
            <a:chExt cx="519538" cy="209912"/>
          </a:xfrm>
        </p:grpSpPr>
        <p:sp>
          <p:nvSpPr>
            <p:cNvPr id="55" name="Rounded Rectangle 54">
              <a:extLst>
                <a:ext uri="{FF2B5EF4-FFF2-40B4-BE49-F238E27FC236}">
                  <a16:creationId xmlns:a16="http://schemas.microsoft.com/office/drawing/2014/main" id="{D41E7565-4FD9-A670-07D6-C1B3B34F9AFB}"/>
                </a:ext>
              </a:extLst>
            </p:cNvPr>
            <p:cNvSpPr/>
            <p:nvPr/>
          </p:nvSpPr>
          <p:spPr>
            <a:xfrm>
              <a:off x="5722752" y="4159502"/>
              <a:ext cx="519535" cy="198938"/>
            </a:xfrm>
            <a:prstGeom prst="roundRect">
              <a:avLst/>
            </a:prstGeom>
            <a:solidFill>
              <a:schemeClr val="bg1"/>
            </a:solidFill>
            <a:ln w="6350">
              <a:solidFill>
                <a:srgbClr val="005B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6" name="TextBox 55">
              <a:extLst>
                <a:ext uri="{FF2B5EF4-FFF2-40B4-BE49-F238E27FC236}">
                  <a16:creationId xmlns:a16="http://schemas.microsoft.com/office/drawing/2014/main" id="{08EF1690-E171-6691-B495-3D7ABFE7AA71}"/>
                </a:ext>
              </a:extLst>
            </p:cNvPr>
            <p:cNvSpPr txBox="1"/>
            <p:nvPr/>
          </p:nvSpPr>
          <p:spPr>
            <a:xfrm>
              <a:off x="5722750" y="4170476"/>
              <a:ext cx="519538" cy="198938"/>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B94"/>
                  </a:solidFill>
                  <a:effectLst/>
                  <a:uLnTx/>
                  <a:uFillTx/>
                  <a:latin typeface="Trade Gothic LT Pro Bold" panose="020B0503040303020004" pitchFamily="34" charset="77"/>
                  <a:ea typeface="+mn-ea"/>
                  <a:cs typeface="+mn-cs"/>
                </a:rPr>
                <a:t>YES?</a:t>
              </a:r>
            </a:p>
          </p:txBody>
        </p:sp>
      </p:grpSp>
      <p:grpSp>
        <p:nvGrpSpPr>
          <p:cNvPr id="61" name="Group 60">
            <a:extLst>
              <a:ext uri="{FF2B5EF4-FFF2-40B4-BE49-F238E27FC236}">
                <a16:creationId xmlns:a16="http://schemas.microsoft.com/office/drawing/2014/main" id="{15A3DB7D-7F70-AA89-1312-C85D07C98E3A}"/>
              </a:ext>
            </a:extLst>
          </p:cNvPr>
          <p:cNvGrpSpPr/>
          <p:nvPr/>
        </p:nvGrpSpPr>
        <p:grpSpPr>
          <a:xfrm>
            <a:off x="4871336" y="3189958"/>
            <a:ext cx="519538" cy="209912"/>
            <a:chOff x="5722750" y="4159502"/>
            <a:chExt cx="519538" cy="209912"/>
          </a:xfrm>
        </p:grpSpPr>
        <p:sp>
          <p:nvSpPr>
            <p:cNvPr id="62" name="Rounded Rectangle 61">
              <a:extLst>
                <a:ext uri="{FF2B5EF4-FFF2-40B4-BE49-F238E27FC236}">
                  <a16:creationId xmlns:a16="http://schemas.microsoft.com/office/drawing/2014/main" id="{CD3DC612-D09C-1918-8E34-92A7700A270F}"/>
                </a:ext>
              </a:extLst>
            </p:cNvPr>
            <p:cNvSpPr/>
            <p:nvPr/>
          </p:nvSpPr>
          <p:spPr>
            <a:xfrm>
              <a:off x="5722752" y="4159502"/>
              <a:ext cx="519535" cy="198938"/>
            </a:xfrm>
            <a:prstGeom prst="roundRect">
              <a:avLst/>
            </a:prstGeom>
            <a:solidFill>
              <a:schemeClr val="bg1"/>
            </a:solidFill>
            <a:ln w="6350">
              <a:solidFill>
                <a:srgbClr val="005B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3" name="TextBox 62">
              <a:extLst>
                <a:ext uri="{FF2B5EF4-FFF2-40B4-BE49-F238E27FC236}">
                  <a16:creationId xmlns:a16="http://schemas.microsoft.com/office/drawing/2014/main" id="{7D2CD69E-4612-B795-CA21-65249A29C80F}"/>
                </a:ext>
              </a:extLst>
            </p:cNvPr>
            <p:cNvSpPr txBox="1"/>
            <p:nvPr/>
          </p:nvSpPr>
          <p:spPr>
            <a:xfrm>
              <a:off x="5722750" y="4170476"/>
              <a:ext cx="519538" cy="198938"/>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B94"/>
                  </a:solidFill>
                  <a:effectLst/>
                  <a:uLnTx/>
                  <a:uFillTx/>
                  <a:latin typeface="Trade Gothic LT Pro Bold" panose="020B0503040303020004" pitchFamily="34" charset="77"/>
                  <a:ea typeface="+mn-ea"/>
                  <a:cs typeface="+mn-cs"/>
                </a:rPr>
                <a:t>NO</a:t>
              </a:r>
            </a:p>
          </p:txBody>
        </p:sp>
      </p:grpSp>
      <p:grpSp>
        <p:nvGrpSpPr>
          <p:cNvPr id="64" name="Group 63">
            <a:extLst>
              <a:ext uri="{FF2B5EF4-FFF2-40B4-BE49-F238E27FC236}">
                <a16:creationId xmlns:a16="http://schemas.microsoft.com/office/drawing/2014/main" id="{2FE677AA-2938-B1EF-F5FC-46B8406A40EB}"/>
              </a:ext>
            </a:extLst>
          </p:cNvPr>
          <p:cNvGrpSpPr/>
          <p:nvPr/>
        </p:nvGrpSpPr>
        <p:grpSpPr>
          <a:xfrm>
            <a:off x="4148870" y="4933250"/>
            <a:ext cx="519538" cy="209912"/>
            <a:chOff x="5722750" y="4159502"/>
            <a:chExt cx="519538" cy="209912"/>
          </a:xfrm>
        </p:grpSpPr>
        <p:sp>
          <p:nvSpPr>
            <p:cNvPr id="65" name="Rounded Rectangle 64">
              <a:extLst>
                <a:ext uri="{FF2B5EF4-FFF2-40B4-BE49-F238E27FC236}">
                  <a16:creationId xmlns:a16="http://schemas.microsoft.com/office/drawing/2014/main" id="{F8F4EFBD-EB45-887D-74FD-3DBDC248E5C1}"/>
                </a:ext>
              </a:extLst>
            </p:cNvPr>
            <p:cNvSpPr/>
            <p:nvPr/>
          </p:nvSpPr>
          <p:spPr>
            <a:xfrm>
              <a:off x="5722752" y="4159502"/>
              <a:ext cx="519535" cy="198938"/>
            </a:xfrm>
            <a:prstGeom prst="roundRect">
              <a:avLst/>
            </a:prstGeom>
            <a:solidFill>
              <a:schemeClr val="bg1"/>
            </a:solidFill>
            <a:ln w="6350">
              <a:solidFill>
                <a:srgbClr val="005B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6" name="TextBox 65">
              <a:extLst>
                <a:ext uri="{FF2B5EF4-FFF2-40B4-BE49-F238E27FC236}">
                  <a16:creationId xmlns:a16="http://schemas.microsoft.com/office/drawing/2014/main" id="{BC7A047E-3B80-9DF7-7CE5-27EC6CC1031D}"/>
                </a:ext>
              </a:extLst>
            </p:cNvPr>
            <p:cNvSpPr txBox="1"/>
            <p:nvPr/>
          </p:nvSpPr>
          <p:spPr>
            <a:xfrm>
              <a:off x="5722750" y="4170476"/>
              <a:ext cx="519538" cy="198938"/>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B94"/>
                  </a:solidFill>
                  <a:effectLst/>
                  <a:uLnTx/>
                  <a:uFillTx/>
                  <a:latin typeface="Trade Gothic LT Pro Bold" panose="020B0503040303020004" pitchFamily="34" charset="77"/>
                  <a:ea typeface="+mn-ea"/>
                  <a:cs typeface="+mn-cs"/>
                </a:rPr>
                <a:t>NO</a:t>
              </a:r>
            </a:p>
          </p:txBody>
        </p:sp>
      </p:grpSp>
      <p:sp>
        <p:nvSpPr>
          <p:cNvPr id="41" name="Oval 40">
            <a:extLst>
              <a:ext uri="{FF2B5EF4-FFF2-40B4-BE49-F238E27FC236}">
                <a16:creationId xmlns:a16="http://schemas.microsoft.com/office/drawing/2014/main" id="{3D48ADDD-C1F1-FBC4-EAB3-20D424D0A327}"/>
              </a:ext>
            </a:extLst>
          </p:cNvPr>
          <p:cNvSpPr/>
          <p:nvPr/>
        </p:nvSpPr>
        <p:spPr>
          <a:xfrm>
            <a:off x="2131280" y="4357893"/>
            <a:ext cx="1371600" cy="137160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9" name="TextBox 68">
            <a:extLst>
              <a:ext uri="{FF2B5EF4-FFF2-40B4-BE49-F238E27FC236}">
                <a16:creationId xmlns:a16="http://schemas.microsoft.com/office/drawing/2014/main" id="{BED60906-5D7B-3A11-29AA-23CD78A53347}"/>
              </a:ext>
            </a:extLst>
          </p:cNvPr>
          <p:cNvSpPr txBox="1"/>
          <p:nvPr/>
        </p:nvSpPr>
        <p:spPr>
          <a:xfrm>
            <a:off x="1902687" y="2228853"/>
            <a:ext cx="1828787" cy="30131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E8E8">
                    <a:lumMod val="25000"/>
                  </a:srgbClr>
                </a:solidFill>
                <a:effectLst/>
                <a:uLnTx/>
                <a:uFillTx/>
                <a:latin typeface="Trade Gothic LT Pro Bold" panose="020B0503040303020004" pitchFamily="34" charset="77"/>
                <a:ea typeface="+mn-ea"/>
                <a:cs typeface="+mn-cs"/>
              </a:rPr>
              <a:t>Store it - Reassess</a:t>
            </a:r>
          </a:p>
        </p:txBody>
      </p:sp>
      <p:sp>
        <p:nvSpPr>
          <p:cNvPr id="70" name="TextBox 69">
            <a:extLst>
              <a:ext uri="{FF2B5EF4-FFF2-40B4-BE49-F238E27FC236}">
                <a16:creationId xmlns:a16="http://schemas.microsoft.com/office/drawing/2014/main" id="{E728A612-57F5-1A92-BF60-437CABE17B40}"/>
              </a:ext>
            </a:extLst>
          </p:cNvPr>
          <p:cNvSpPr txBox="1"/>
          <p:nvPr/>
        </p:nvSpPr>
        <p:spPr>
          <a:xfrm>
            <a:off x="1491289" y="5810942"/>
            <a:ext cx="2651583" cy="593029"/>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E8E8">
                    <a:lumMod val="25000"/>
                  </a:srgbClr>
                </a:solidFill>
                <a:effectLst/>
                <a:uLnTx/>
                <a:uFillTx/>
                <a:latin typeface="Trade Gothic LT Pro Bold" panose="020B0503040303020004" pitchFamily="34" charset="77"/>
                <a:ea typeface="+mn-ea"/>
                <a:cs typeface="+mn-cs"/>
              </a:rPr>
              <a:t>Store it or rescope expectations / application</a:t>
            </a:r>
          </a:p>
        </p:txBody>
      </p:sp>
      <p:sp>
        <p:nvSpPr>
          <p:cNvPr id="2" name="TextBox 1">
            <a:extLst>
              <a:ext uri="{FF2B5EF4-FFF2-40B4-BE49-F238E27FC236}">
                <a16:creationId xmlns:a16="http://schemas.microsoft.com/office/drawing/2014/main" id="{88E59694-D6AF-EDAB-D592-BF73BB9A5153}"/>
              </a:ext>
            </a:extLst>
          </p:cNvPr>
          <p:cNvSpPr txBox="1"/>
          <p:nvPr/>
        </p:nvSpPr>
        <p:spPr>
          <a:xfrm>
            <a:off x="630388" y="619479"/>
            <a:ext cx="4373384" cy="1323439"/>
          </a:xfrm>
          <a:prstGeom prst="rect">
            <a:avLst/>
          </a:prstGeom>
          <a:noFill/>
          <a:ln w="25400">
            <a:solidFill>
              <a:schemeClr val="accent1"/>
            </a:solidFill>
          </a:ln>
        </p:spPr>
        <p:txBody>
          <a:bodyPr wrap="square" rtlCol="0">
            <a:spAutoFit/>
          </a:bodyPr>
          <a:lstStyle/>
          <a:p>
            <a:pPr algn="ctr"/>
            <a:r>
              <a:rPr lang="en-US" sz="4000" dirty="0"/>
              <a:t>What Should We Look at First?</a:t>
            </a:r>
          </a:p>
        </p:txBody>
      </p:sp>
      <p:sp>
        <p:nvSpPr>
          <p:cNvPr id="3" name="TextBox 2">
            <a:extLst>
              <a:ext uri="{FF2B5EF4-FFF2-40B4-BE49-F238E27FC236}">
                <a16:creationId xmlns:a16="http://schemas.microsoft.com/office/drawing/2014/main" id="{9F5B954D-3092-DB27-230D-76EA4E2C4088}"/>
              </a:ext>
            </a:extLst>
          </p:cNvPr>
          <p:cNvSpPr txBox="1"/>
          <p:nvPr/>
        </p:nvSpPr>
        <p:spPr>
          <a:xfrm>
            <a:off x="9065088" y="2804533"/>
            <a:ext cx="2881437" cy="923330"/>
          </a:xfrm>
          <a:prstGeom prst="rect">
            <a:avLst/>
          </a:prstGeom>
          <a:noFill/>
        </p:spPr>
        <p:txBody>
          <a:bodyPr wrap="square" rtlCol="0">
            <a:spAutoFit/>
          </a:bodyPr>
          <a:lstStyle/>
          <a:p>
            <a:pPr algn="ctr"/>
            <a:r>
              <a:rPr lang="en-US" dirty="0"/>
              <a:t>Mission Engineering - Are We Building the Right Things?</a:t>
            </a:r>
          </a:p>
        </p:txBody>
      </p:sp>
      <p:sp>
        <p:nvSpPr>
          <p:cNvPr id="4" name="TextBox 3">
            <a:extLst>
              <a:ext uri="{FF2B5EF4-FFF2-40B4-BE49-F238E27FC236}">
                <a16:creationId xmlns:a16="http://schemas.microsoft.com/office/drawing/2014/main" id="{2D753704-0D08-F017-8CBA-B2DC801C5826}"/>
              </a:ext>
            </a:extLst>
          </p:cNvPr>
          <p:cNvSpPr txBox="1"/>
          <p:nvPr/>
        </p:nvSpPr>
        <p:spPr>
          <a:xfrm>
            <a:off x="10481583" y="4171118"/>
            <a:ext cx="1600269" cy="1477328"/>
          </a:xfrm>
          <a:prstGeom prst="rect">
            <a:avLst/>
          </a:prstGeom>
          <a:noFill/>
        </p:spPr>
        <p:txBody>
          <a:bodyPr wrap="square" rtlCol="0">
            <a:spAutoFit/>
          </a:bodyPr>
          <a:lstStyle/>
          <a:p>
            <a:pPr algn="ctr"/>
            <a:r>
              <a:rPr lang="en-US" dirty="0"/>
              <a:t>System Engineering – Are We Building Things Right?</a:t>
            </a:r>
          </a:p>
        </p:txBody>
      </p:sp>
      <p:sp>
        <p:nvSpPr>
          <p:cNvPr id="6" name="TextBox 5">
            <a:extLst>
              <a:ext uri="{FF2B5EF4-FFF2-40B4-BE49-F238E27FC236}">
                <a16:creationId xmlns:a16="http://schemas.microsoft.com/office/drawing/2014/main" id="{473C2D9C-7CB4-9FBF-02E9-CD185A170565}"/>
              </a:ext>
            </a:extLst>
          </p:cNvPr>
          <p:cNvSpPr txBox="1"/>
          <p:nvPr/>
        </p:nvSpPr>
        <p:spPr>
          <a:xfrm>
            <a:off x="2159703" y="4404530"/>
            <a:ext cx="1371600" cy="1371597"/>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8E8E8">
                    <a:lumMod val="25000"/>
                  </a:srgbClr>
                </a:solidFill>
                <a:effectLst/>
                <a:uLnTx/>
                <a:uFillTx/>
                <a:latin typeface="Trade Gothic LT Pro" panose="020B0503040303020004" pitchFamily="34" charset="77"/>
                <a:ea typeface="+mn-ea"/>
                <a:cs typeface="+mn-cs"/>
              </a:rPr>
              <a:t>Technology Repository</a:t>
            </a:r>
          </a:p>
        </p:txBody>
      </p:sp>
    </p:spTree>
    <p:extLst>
      <p:ext uri="{BB962C8B-B14F-4D97-AF65-F5344CB8AC3E}">
        <p14:creationId xmlns:p14="http://schemas.microsoft.com/office/powerpoint/2010/main" val="259174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dissolve">
                                      <p:cBhvr>
                                        <p:cTn id="13" dur="500"/>
                                        <p:tgtEl>
                                          <p:spTgt spid="4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9"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dissolv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dissolve">
                                      <p:cBhvr>
                                        <p:cTn id="33" dur="500"/>
                                        <p:tgtEl>
                                          <p:spTgt spid="34"/>
                                        </p:tgtEl>
                                      </p:cBhvr>
                                    </p:animEffect>
                                  </p:childTnLst>
                                </p:cTn>
                              </p:par>
                              <p:par>
                                <p:cTn id="34" presetID="9" presetClass="entr" presetSubtype="0"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dissolve">
                                      <p:cBhvr>
                                        <p:cTn id="36" dur="500"/>
                                        <p:tgtEl>
                                          <p:spTgt spid="61"/>
                                        </p:tgtEl>
                                      </p:cBhvr>
                                    </p:animEffect>
                                  </p:childTnLst>
                                </p:cTn>
                              </p:par>
                              <p:par>
                                <p:cTn id="37" presetID="9"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dissolve">
                                      <p:cBhvr>
                                        <p:cTn id="42" dur="500"/>
                                        <p:tgtEl>
                                          <p:spTgt spid="6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dissolve">
                                      <p:cBhvr>
                                        <p:cTn id="45" dur="500"/>
                                        <p:tgtEl>
                                          <p:spTgt spid="25"/>
                                        </p:tgtEl>
                                      </p:cBhvr>
                                    </p:animEffect>
                                  </p:childTnLst>
                                </p:cTn>
                              </p:par>
                              <p:par>
                                <p:cTn id="46" presetID="9"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dissolve">
                                      <p:cBhvr>
                                        <p:cTn id="48" dur="500"/>
                                        <p:tgtEl>
                                          <p:spTgt spid="3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dissolve">
                                      <p:cBhvr>
                                        <p:cTn id="51" dur="500"/>
                                        <p:tgtEl>
                                          <p:spTgt spid="47"/>
                                        </p:tgtEl>
                                      </p:cBhvr>
                                    </p:animEffect>
                                  </p:childTnLst>
                                </p:cTn>
                              </p:par>
                              <p:par>
                                <p:cTn id="52" presetID="9"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dissolve">
                                      <p:cBhvr>
                                        <p:cTn id="54" dur="500"/>
                                        <p:tgtEl>
                                          <p:spTgt spid="53"/>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par>
                                <p:cTn id="58" presetID="2" presetClass="entr" presetSubtype="4"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dissolve">
                                      <p:cBhvr>
                                        <p:cTn id="66" dur="500"/>
                                        <p:tgtEl>
                                          <p:spTgt spid="36"/>
                                        </p:tgtEl>
                                      </p:cBhvr>
                                    </p:animEffect>
                                  </p:childTnLst>
                                </p:cTn>
                              </p:par>
                              <p:par>
                                <p:cTn id="67" presetID="9"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dissolve">
                                      <p:cBhvr>
                                        <p:cTn id="69" dur="500"/>
                                        <p:tgtEl>
                                          <p:spTgt spid="64"/>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dissolve">
                                      <p:cBhvr>
                                        <p:cTn id="72" dur="500"/>
                                        <p:tgtEl>
                                          <p:spTgt spid="70"/>
                                        </p:tgtEl>
                                      </p:cBhvr>
                                    </p:animEffect>
                                  </p:childTnLst>
                                </p:cTn>
                              </p:par>
                              <p:par>
                                <p:cTn id="73" presetID="9"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500"/>
                                        <p:tgtEl>
                                          <p:spTgt spid="2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dissolve">
                                      <p:cBhvr>
                                        <p:cTn id="78" dur="500"/>
                                        <p:tgtEl>
                                          <p:spTgt spid="2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dissolve">
                                      <p:cBhvr>
                                        <p:cTn id="81" dur="500"/>
                                        <p:tgtEl>
                                          <p:spTgt spid="49"/>
                                        </p:tgtEl>
                                      </p:cBhvr>
                                    </p:animEffect>
                                  </p:childTnLst>
                                </p:cTn>
                              </p:par>
                              <p:par>
                                <p:cTn id="82" presetID="9" presetClass="entr" presetSubtype="0" fill="hold" nodeType="with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dissolve">
                                      <p:cBhvr>
                                        <p:cTn id="84" dur="500"/>
                                        <p:tgtEl>
                                          <p:spTgt spid="54"/>
                                        </p:tgtEl>
                                      </p:cBhvr>
                                    </p:animEffect>
                                  </p:childTnLst>
                                </p:cTn>
                              </p:par>
                            </p:childTnLst>
                          </p:cTn>
                        </p:par>
                        <p:par>
                          <p:cTn id="85" fill="hold">
                            <p:stCondLst>
                              <p:cond delay="500"/>
                            </p:stCondLst>
                            <p:childTnLst>
                              <p:par>
                                <p:cTn id="86" presetID="9" presetClass="entr" presetSubtype="0"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dissolve">
                                      <p:cBhvr>
                                        <p:cTn id="88" dur="500"/>
                                        <p:tgtEl>
                                          <p:spTgt spid="2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dissolve">
                                      <p:cBhvr>
                                        <p:cTn id="91" dur="500"/>
                                        <p:tgtEl>
                                          <p:spTgt spid="6"/>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dissolve">
                                      <p:cBhvr>
                                        <p:cTn id="9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3" grpId="0" animBg="1"/>
      <p:bldP spid="25" grpId="0" animBg="1"/>
      <p:bldP spid="27" grpId="0" animBg="1"/>
      <p:bldP spid="45" grpId="0"/>
      <p:bldP spid="46" grpId="0"/>
      <p:bldP spid="47" grpId="0"/>
      <p:bldP spid="49" grpId="0"/>
      <p:bldP spid="41" grpId="0" animBg="1"/>
      <p:bldP spid="69" grpId="0"/>
      <p:bldP spid="70" grpId="0"/>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B41878-6962-7D66-DC3E-BECA63169A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21278" y="445458"/>
            <a:ext cx="1737475" cy="1586869"/>
          </a:xfrm>
          <a:prstGeom prst="rect">
            <a:avLst/>
          </a:prstGeom>
          <a:noFill/>
          <a:effectLst>
            <a:softEdge rad="195489"/>
          </a:effectLst>
          <a:extLst>
            <a:ext uri="{909E8E84-426E-40DD-AFC4-6F175D3DCCD1}">
              <a14:hiddenFill xmlns:a14="http://schemas.microsoft.com/office/drawing/2010/main">
                <a:solidFill>
                  <a:srgbClr val="FFFFFF"/>
                </a:solidFill>
              </a14:hiddenFill>
            </a:ext>
          </a:extLst>
        </p:spPr>
      </p:pic>
      <p:pic>
        <p:nvPicPr>
          <p:cNvPr id="6" name="Graphic 5" descr="Target outline">
            <a:extLst>
              <a:ext uri="{FF2B5EF4-FFF2-40B4-BE49-F238E27FC236}">
                <a16:creationId xmlns:a16="http://schemas.microsoft.com/office/drawing/2014/main" id="{F714A09E-EC59-2C5A-82BA-336A77D5581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650292" y="2146252"/>
            <a:ext cx="1724415" cy="1724415"/>
          </a:xfrm>
          <a:prstGeom prst="rect">
            <a:avLst/>
          </a:prstGeom>
        </p:spPr>
      </p:pic>
      <p:pic>
        <p:nvPicPr>
          <p:cNvPr id="13" name="Graphic 12" descr="Battery charging with solid fill">
            <a:extLst>
              <a:ext uri="{FF2B5EF4-FFF2-40B4-BE49-F238E27FC236}">
                <a16:creationId xmlns:a16="http://schemas.microsoft.com/office/drawing/2014/main" id="{D9454877-FEFF-42AE-CF90-D0E144A02AE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21419" y="3994370"/>
            <a:ext cx="1467325" cy="1467325"/>
          </a:xfrm>
          <a:prstGeom prst="rect">
            <a:avLst/>
          </a:prstGeom>
        </p:spPr>
      </p:pic>
      <p:pic>
        <p:nvPicPr>
          <p:cNvPr id="19" name="Picture 18">
            <a:extLst>
              <a:ext uri="{FF2B5EF4-FFF2-40B4-BE49-F238E27FC236}">
                <a16:creationId xmlns:a16="http://schemas.microsoft.com/office/drawing/2014/main" id="{381659A2-E1E2-E4F9-B4A3-03D82AECB565}"/>
              </a:ext>
            </a:extLst>
          </p:cNvPr>
          <p:cNvPicPr>
            <a:picLocks noChangeAspect="1"/>
          </p:cNvPicPr>
          <p:nvPr/>
        </p:nvPicPr>
        <p:blipFill>
          <a:blip r:embed="rId6"/>
          <a:stretch>
            <a:fillRect/>
          </a:stretch>
        </p:blipFill>
        <p:spPr>
          <a:xfrm>
            <a:off x="69518" y="445458"/>
            <a:ext cx="8019933" cy="5802942"/>
          </a:xfrm>
          <a:prstGeom prst="rect">
            <a:avLst/>
          </a:prstGeom>
        </p:spPr>
      </p:pic>
      <p:sp>
        <p:nvSpPr>
          <p:cNvPr id="21" name="&quot;No&quot; Symbol 20">
            <a:extLst>
              <a:ext uri="{FF2B5EF4-FFF2-40B4-BE49-F238E27FC236}">
                <a16:creationId xmlns:a16="http://schemas.microsoft.com/office/drawing/2014/main" id="{92C49349-528D-60E1-D6E5-C44A22B9ABAE}"/>
              </a:ext>
            </a:extLst>
          </p:cNvPr>
          <p:cNvSpPr/>
          <p:nvPr/>
        </p:nvSpPr>
        <p:spPr>
          <a:xfrm>
            <a:off x="8841385" y="5334000"/>
            <a:ext cx="1295400" cy="1193217"/>
          </a:xfrm>
          <a:prstGeom prst="noSmoking">
            <a:avLst/>
          </a:prstGeom>
          <a:solidFill>
            <a:srgbClr val="FF7E79"/>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81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White Print MITRE">
  <a:themeElements>
    <a:clrScheme name="Template">
      <a:dk1>
        <a:srgbClr val="0D2441"/>
      </a:dk1>
      <a:lt1>
        <a:srgbClr val="FFFFFF"/>
      </a:lt1>
      <a:dk2>
        <a:srgbClr val="0D2441"/>
      </a:dk2>
      <a:lt2>
        <a:srgbClr val="E6E6E6"/>
      </a:lt2>
      <a:accent1>
        <a:srgbClr val="00B0F0"/>
      </a:accent1>
      <a:accent2>
        <a:srgbClr val="8FD8F8"/>
      </a:accent2>
      <a:accent3>
        <a:srgbClr val="0070C0"/>
      </a:accent3>
      <a:accent4>
        <a:srgbClr val="23CA41"/>
      </a:accent4>
      <a:accent5>
        <a:srgbClr val="7030A0"/>
      </a:accent5>
      <a:accent6>
        <a:srgbClr val="FEFB00"/>
      </a:accent6>
      <a:hlink>
        <a:srgbClr val="0B83B7"/>
      </a:hlink>
      <a:folHlink>
        <a:srgbClr val="D344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PPT-template-16x9-2026.potx" id="{EAD6F0C9-B75D-4C58-AA56-DDAF5007A3B6}" vid="{F2F7E312-0991-473D-90EB-7A01FA467C42}"/>
    </a:ext>
  </a:extLst>
</a:theme>
</file>

<file path=ppt/theme/theme2.xml><?xml version="1.0" encoding="utf-8"?>
<a:theme xmlns:a="http://schemas.openxmlformats.org/drawingml/2006/main" name="Blue MITRE">
  <a:themeElements>
    <a:clrScheme name="DB_theme">
      <a:dk1>
        <a:srgbClr val="E6E6E6"/>
      </a:dk1>
      <a:lt1>
        <a:srgbClr val="0D2541"/>
      </a:lt1>
      <a:dk2>
        <a:srgbClr val="FFFFFF"/>
      </a:dk2>
      <a:lt2>
        <a:srgbClr val="000000"/>
      </a:lt2>
      <a:accent1>
        <a:srgbClr val="8FD8F8"/>
      </a:accent1>
      <a:accent2>
        <a:srgbClr val="FEFB00"/>
      </a:accent2>
      <a:accent3>
        <a:srgbClr val="488DC9"/>
      </a:accent3>
      <a:accent4>
        <a:srgbClr val="4FB96E"/>
      </a:accent4>
      <a:accent5>
        <a:srgbClr val="FF6D2B"/>
      </a:accent5>
      <a:accent6>
        <a:srgbClr val="8E7FB9"/>
      </a:accent6>
      <a:hlink>
        <a:srgbClr val="0068DA"/>
      </a:hlink>
      <a:folHlink>
        <a:srgbClr val="FF2D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TRE-PPT-template-16x9-2026.potx" id="{EAD6F0C9-B75D-4C58-AA56-DDAF5007A3B6}" vid="{A252D342-0AF6-4DCE-851F-A0ACCE085C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7A3E353E5DE146A5CF47AF8B5B5414" ma:contentTypeVersion="6" ma:contentTypeDescription="Create a new document." ma:contentTypeScope="" ma:versionID="2d3965d923d1e849071589bd95c1b359">
  <xsd:schema xmlns:xsd="http://www.w3.org/2001/XMLSchema" xmlns:xs="http://www.w3.org/2001/XMLSchema" xmlns:p="http://schemas.microsoft.com/office/2006/metadata/properties" xmlns:ns2="ea739d1f-7293-41fe-a715-123e28b8d00c" targetNamespace="http://schemas.microsoft.com/office/2006/metadata/properties" ma:root="true" ma:fieldsID="61f59b50793c5b9f9ec85a9d733f7df8" ns2:_="">
    <xsd:import namespace="ea739d1f-7293-41fe-a715-123e28b8d0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39d1f-7293-41fe-a715-123e28b8d0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1E7092-C32D-4327-9382-0C705C028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739d1f-7293-41fe-a715-123e28b8d0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A7D7CE-B3C2-40BC-95BC-B867E09A8123}">
  <ds:schemaRef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0f653c87-7ef8-4f8b-a33e-2f20fa180d34"/>
    <ds:schemaRef ds:uri="http://schemas.microsoft.com/office/2006/metadata/properties"/>
    <ds:schemaRef ds:uri="http://purl.org/dc/terms/"/>
    <ds:schemaRef ds:uri="http://www.w3.org/XML/1998/namespace"/>
    <ds:schemaRef ds:uri="40714a2c-6bcf-4636-be5c-122bcf9fff28"/>
    <ds:schemaRef ds:uri="http://purl.org/dc/dcmitype/"/>
  </ds:schemaRefs>
</ds:datastoreItem>
</file>

<file path=customXml/itemProps3.xml><?xml version="1.0" encoding="utf-8"?>
<ds:datastoreItem xmlns:ds="http://schemas.openxmlformats.org/officeDocument/2006/customXml" ds:itemID="{5C99D9E4-E56B-4A07-8E6F-A17FC1CB4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White Print MITRE</Template>
  <TotalTime>5720</TotalTime>
  <Words>2110</Words>
  <Application>Microsoft Macintosh PowerPoint</Application>
  <PresentationFormat>Widescreen</PresentationFormat>
  <Paragraphs>214</Paragraphs>
  <Slides>18</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Aptos</vt:lpstr>
      <vt:lpstr>Aptos Display</vt:lpstr>
      <vt:lpstr>Arial</vt:lpstr>
      <vt:lpstr>Futura-std-light</vt:lpstr>
      <vt:lpstr>Lato</vt:lpstr>
      <vt:lpstr>Times</vt:lpstr>
      <vt:lpstr>Trade Gothic LT Pro</vt:lpstr>
      <vt:lpstr>Trade Gothic LT Pro Bold</vt:lpstr>
      <vt:lpstr>Wingdings</vt:lpstr>
      <vt:lpstr>White Print MITRE</vt:lpstr>
      <vt:lpstr>Blue MITRE</vt:lpstr>
      <vt:lpstr>Then What? The Need for Iterative Assessments to Achieve Successful Operational Capabilities</vt:lpstr>
      <vt:lpstr>“Every leader, every program and every dollar will face one simple test — are we delivering real capability to the warfighter faster than we were before?”  “Speed to capability delivery is now our organizing principle”   </vt:lpstr>
      <vt:lpstr>What data and when…  - What Informs “Capability”  - How to achieve speed</vt:lpstr>
      <vt:lpstr>What Isn’t Capability?</vt:lpstr>
      <vt:lpstr>Initial Analysis</vt:lpstr>
      <vt:lpstr>“Innovation Requires Context”  - Mr Yu, USSPACECOM J6</vt:lpstr>
      <vt:lpstr>PowerPoint Presentation</vt:lpstr>
      <vt:lpstr>PowerPoint Presentation</vt:lpstr>
      <vt:lpstr>PowerPoint Presentation</vt:lpstr>
      <vt:lpstr>PowerPoint Presentation</vt:lpstr>
      <vt:lpstr>“Success does not go to the country that develops a new technology first, but rather, to the one that better integrates it and more swiftly adapts its way of fighting” – James Mattis (Mattis, 2018) </vt:lpstr>
      <vt:lpstr>Informing “Capability” - DOTmLPF-P</vt:lpstr>
      <vt:lpstr>PowerPoint Presentation</vt:lpstr>
      <vt:lpstr>Continuously Building DOTmLPF-P Understanding</vt:lpstr>
      <vt:lpstr>Use Case Example</vt:lpstr>
      <vt:lpstr>PowerPoint Presentation</vt:lpstr>
      <vt:lpstr>Key Takeaways      “Speed to Capability”</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Hans H Miller</dc:creator>
  <cp:keywords/>
  <dc:description/>
  <cp:lastModifiedBy>Hans H Miller</cp:lastModifiedBy>
  <cp:revision>7</cp:revision>
  <cp:lastPrinted>2020-12-17T13:42:49Z</cp:lastPrinted>
  <dcterms:created xsi:type="dcterms:W3CDTF">2026-04-12T16:46:32Z</dcterms:created>
  <dcterms:modified xsi:type="dcterms:W3CDTF">2026-04-20T13:47:49Z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0x010100F37A3E353E5DE146A5CF47AF8B5B5414</vt:lpwstr>
  </property>
  <property fmtid="{D5CDD505-2E9C-101B-9397-08002B2CF9AE}" pid="3" name="Order">
    <vt:r8>2600</vt:r8>
  </property>
  <property fmtid="{D5CDD505-2E9C-101B-9397-08002B2CF9AE}" pid="4" name="_ExtendedDescription">
    <vt:lpwstr/>
  </property>
</Properties>
</file>