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6"/>
  </p:sldMasterIdLst>
  <p:notesMasterIdLst>
    <p:notesMasterId r:id="rId21"/>
  </p:notesMasterIdLst>
  <p:handoutMasterIdLst>
    <p:handoutMasterId r:id="rId22"/>
  </p:handoutMasterIdLst>
  <p:sldIdLst>
    <p:sldId id="2072578759" r:id="rId7"/>
    <p:sldId id="2250" r:id="rId8"/>
    <p:sldId id="2618" r:id="rId9"/>
    <p:sldId id="2612" r:id="rId10"/>
    <p:sldId id="2281" r:id="rId11"/>
    <p:sldId id="2072578760" r:id="rId12"/>
    <p:sldId id="1337" r:id="rId13"/>
    <p:sldId id="2142532437" r:id="rId14"/>
    <p:sldId id="2142532438" r:id="rId15"/>
    <p:sldId id="2142532439" r:id="rId16"/>
    <p:sldId id="282" r:id="rId17"/>
    <p:sldId id="2142532440" r:id="rId18"/>
    <p:sldId id="2142532441" r:id="rId19"/>
    <p:sldId id="214253243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E605F5-24A2-6B8F-229D-2A3E07457F47}" name="Avitabile, Amy      RTX" initials="AAR" userId="S::E21161113@adxuser.com::50035740-67fe-4f30-8d66-cf523957c7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Avitabile" initials="AA" lastIdx="1" clrIdx="0">
    <p:extLst>
      <p:ext uri="{19B8F6BF-5375-455C-9EA6-DF929625EA0E}">
        <p15:presenceInfo xmlns:p15="http://schemas.microsoft.com/office/powerpoint/2012/main" userId="S-1-5-21-1214440339-861567501-682003330-136594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661"/>
    <a:srgbClr val="9ABEAA"/>
    <a:srgbClr val="E6E6E6"/>
    <a:srgbClr val="908CC2"/>
    <a:srgbClr val="D9D9D6"/>
    <a:srgbClr val="B1B3B3"/>
    <a:srgbClr val="DFE0E0"/>
    <a:srgbClr val="F2F2F2"/>
    <a:srgbClr val="BFC1C2"/>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95165" autoAdjust="0"/>
  </p:normalViewPr>
  <p:slideViewPr>
    <p:cSldViewPr snapToGrid="0">
      <p:cViewPr varScale="1">
        <p:scale>
          <a:sx n="105" d="100"/>
          <a:sy n="105" d="100"/>
        </p:scale>
        <p:origin x="558" y="78"/>
      </p:cViewPr>
      <p:guideLst>
        <p:guide pos="3840"/>
        <p:guide orient="horz" pos="216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lide Number Placeholder 12"/>
          <p:cNvSpPr>
            <a:spLocks noGrp="1"/>
          </p:cNvSpPr>
          <p:nvPr>
            <p:ph type="sldNum" sz="quarter" idx="3"/>
          </p:nvPr>
        </p:nvSpPr>
        <p:spPr>
          <a:xfrm>
            <a:off x="3886200" y="0"/>
            <a:ext cx="2514600" cy="458787"/>
          </a:xfrm>
          <a:prstGeom prst="rect">
            <a:avLst/>
          </a:prstGeom>
        </p:spPr>
        <p:txBody>
          <a:bodyPr vert="horz" lIns="0" tIns="0" rIns="0" bIns="0" rtlCol="0" anchor="b"/>
          <a:lstStyle>
            <a:lvl1pPr algn="r">
              <a:defRPr sz="1200"/>
            </a:lvl1pPr>
          </a:lstStyle>
          <a:p>
            <a:fld id="{138C58B0-FFE9-437E-B2CB-216DAFA841B5}" type="slidenum">
              <a:rPr lang="en-US" smtClean="0"/>
              <a:t>‹#›</a:t>
            </a:fld>
            <a:endParaRPr lang="en-US"/>
          </a:p>
        </p:txBody>
      </p:sp>
    </p:spTree>
    <p:extLst>
      <p:ext uri="{BB962C8B-B14F-4D97-AF65-F5344CB8AC3E}">
        <p14:creationId xmlns:p14="http://schemas.microsoft.com/office/powerpoint/2010/main" val="2414966732"/>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2" pos="288" userDrawn="1">
          <p15:clr>
            <a:srgbClr val="F26B43"/>
          </p15:clr>
        </p15:guide>
        <p15:guide id="3" pos="40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92624" y="692622"/>
            <a:ext cx="5517676" cy="310369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012556"/>
            <a:ext cx="5524500" cy="4094214"/>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4"/>
          <p:cNvSpPr>
            <a:spLocks noGrp="1"/>
          </p:cNvSpPr>
          <p:nvPr>
            <p:ph type="sldNum" sz="quarter" idx="5"/>
          </p:nvPr>
        </p:nvSpPr>
        <p:spPr>
          <a:xfrm>
            <a:off x="3886200" y="9183"/>
            <a:ext cx="2324100" cy="458787"/>
          </a:xfrm>
          <a:prstGeom prst="rect">
            <a:avLst/>
          </a:prstGeom>
        </p:spPr>
        <p:txBody>
          <a:bodyPr vert="horz" lIns="0" tIns="0" rIns="0" bIns="0" rtlCol="0" anchor="b"/>
          <a:lstStyle>
            <a:lvl1pPr algn="r">
              <a:defRPr sz="1200"/>
            </a:lvl1pPr>
          </a:lstStyle>
          <a:p>
            <a:fld id="{56AF3A09-0EB5-429E-B7D0-FB28A7726D23}" type="slidenum">
              <a:rPr lang="en-US" smtClean="0"/>
              <a:t>‹#›</a:t>
            </a:fld>
            <a:endParaRPr lang="en-US"/>
          </a:p>
        </p:txBody>
      </p:sp>
    </p:spTree>
    <p:extLst>
      <p:ext uri="{BB962C8B-B14F-4D97-AF65-F5344CB8AC3E}">
        <p14:creationId xmlns:p14="http://schemas.microsoft.com/office/powerpoint/2010/main" val="2302219137"/>
      </p:ext>
    </p:extLst>
  </p:cSld>
  <p:clrMap bg1="lt1" tx1="dk1" bg2="lt2" tx2="dk2" accent1="accent1" accent2="accent2" accent3="accent3" accent4="accent4" accent5="accent5" accent6="accent6" hlink="hlink" folHlink="folHlink"/>
  <p:hf dt="0"/>
  <p:notesStyle>
    <a:lvl1pPr marL="115888" indent="-115888" algn="l" defTabSz="914400" rtl="0" eaLnBrk="1" latinLnBrk="0" hangingPunct="1">
      <a:spcBef>
        <a:spcPts val="200"/>
      </a:spcBef>
      <a:buFont typeface="Arial" panose="020B0604020202020204" pitchFamily="34" charset="0"/>
      <a:buChar char="•"/>
      <a:defRPr sz="1000" kern="1200">
        <a:solidFill>
          <a:schemeClr val="tx1"/>
        </a:solidFill>
        <a:latin typeface="+mn-lt"/>
        <a:ea typeface="+mn-ea"/>
        <a:cs typeface="+mn-cs"/>
      </a:defRPr>
    </a:lvl1pPr>
    <a:lvl2pPr marL="287338" indent="-117475" algn="l" defTabSz="914400" rtl="0" eaLnBrk="1" latinLnBrk="0" hangingPunct="1">
      <a:spcBef>
        <a:spcPts val="200"/>
      </a:spcBef>
      <a:buFont typeface="Arial" panose="020B0604020202020204" pitchFamily="34" charset="0"/>
      <a:buChar char="–"/>
      <a:defRPr sz="1000" kern="1200">
        <a:solidFill>
          <a:schemeClr val="tx1"/>
        </a:solidFill>
        <a:latin typeface="+mn-lt"/>
        <a:ea typeface="+mn-ea"/>
        <a:cs typeface="+mn-cs"/>
      </a:defRPr>
    </a:lvl2pPr>
    <a:lvl3pPr marL="457200" indent="-115888" algn="l" defTabSz="914400" rtl="0" eaLnBrk="1" latinLnBrk="0" hangingPunct="1">
      <a:spcBef>
        <a:spcPts val="200"/>
      </a:spcBef>
      <a:buFont typeface="Arial" panose="020B0604020202020204" pitchFamily="34" charset="0"/>
      <a:buChar char="•"/>
      <a:defRPr sz="1000" kern="1200">
        <a:solidFill>
          <a:schemeClr val="tx1"/>
        </a:solidFill>
        <a:latin typeface="+mn-lt"/>
        <a:ea typeface="+mn-ea"/>
        <a:cs typeface="+mn-cs"/>
      </a:defRPr>
    </a:lvl3pPr>
    <a:lvl4pPr marL="627063" indent="-115888" algn="l" defTabSz="914400" rtl="0" eaLnBrk="1" latinLnBrk="0" hangingPunct="1">
      <a:spcBef>
        <a:spcPts val="200"/>
      </a:spcBef>
      <a:buFont typeface="Arial" panose="020B0604020202020204" pitchFamily="34" charset="0"/>
      <a:buChar char="–"/>
      <a:defRPr sz="1000" kern="1200">
        <a:solidFill>
          <a:schemeClr val="tx1"/>
        </a:solidFill>
        <a:latin typeface="+mn-lt"/>
        <a:ea typeface="+mn-ea"/>
        <a:cs typeface="+mn-cs"/>
      </a:defRPr>
    </a:lvl4pPr>
    <a:lvl5pPr marL="860425" indent="-171450" algn="l" defTabSz="914400" rtl="0" eaLnBrk="1" latinLnBrk="0" hangingPunct="1">
      <a:spcBef>
        <a:spcPts val="200"/>
      </a:spcBef>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432" userDrawn="1">
          <p15:clr>
            <a:srgbClr val="F26B43"/>
          </p15:clr>
        </p15:guide>
        <p15:guide id="2" pos="391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692150"/>
            <a:ext cx="5518150" cy="3103563"/>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F3A09-0EB5-429E-B7D0-FB28A7726D23}"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99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692150"/>
            <a:ext cx="5518150" cy="3103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4E1789-39FC-4530-AB16-46B83D2D658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692150"/>
            <a:ext cx="5518150" cy="3103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82453E-2B12-4331-88E0-CBBF84834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87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692150"/>
            <a:ext cx="5518150" cy="3103563"/>
          </a:xfrm>
        </p:spPr>
      </p:sp>
      <p:sp>
        <p:nvSpPr>
          <p:cNvPr id="3" name="Notes Placeholder 2"/>
          <p:cNvSpPr>
            <a:spLocks noGrp="1"/>
          </p:cNvSpPr>
          <p:nvPr>
            <p:ph type="body" idx="1"/>
          </p:nvPr>
        </p:nvSpPr>
        <p:spPr>
          <a:xfrm>
            <a:off x="929640" y="3488056"/>
            <a:ext cx="7437120" cy="2760344"/>
          </a:xfrm>
        </p:spPr>
        <p:txBody>
          <a:bodyPr>
            <a:normAutofit/>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E8154B5-D3AE-4E79-AB45-727B02312025}" type="slidenum">
              <a:rPr lang="en-US" smtClean="0"/>
              <a:pPr/>
              <a:t>4</a:t>
            </a:fld>
            <a:endParaRPr lang="en-US"/>
          </a:p>
        </p:txBody>
      </p:sp>
    </p:spTree>
    <p:extLst>
      <p:ext uri="{BB962C8B-B14F-4D97-AF65-F5344CB8AC3E}">
        <p14:creationId xmlns:p14="http://schemas.microsoft.com/office/powerpoint/2010/main" val="246094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692150"/>
            <a:ext cx="5518150" cy="3103563"/>
          </a:xfrm>
        </p:spPr>
      </p:sp>
      <p:sp>
        <p:nvSpPr>
          <p:cNvPr id="3" name="Notes Placeholder 2"/>
          <p:cNvSpPr>
            <a:spLocks noGrp="1"/>
          </p:cNvSpPr>
          <p:nvPr>
            <p:ph type="body" idx="1"/>
          </p:nvPr>
        </p:nvSpPr>
        <p:spPr/>
        <p:txBody>
          <a:bodyPr>
            <a:normAutofit/>
          </a:bodyPr>
          <a:lstStyle/>
          <a:p>
            <a:pPr algn="l"/>
            <a:endParaRPr lang="en-US" b="0" dirty="0"/>
          </a:p>
        </p:txBody>
      </p:sp>
    </p:spTree>
    <p:extLst>
      <p:ext uri="{BB962C8B-B14F-4D97-AF65-F5344CB8AC3E}">
        <p14:creationId xmlns:p14="http://schemas.microsoft.com/office/powerpoint/2010/main" val="2815803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692150"/>
            <a:ext cx="5518150" cy="3103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AF3A09-0EB5-429E-B7D0-FB28A7726D23}" type="slidenum">
              <a:rPr lang="en-US" smtClean="0"/>
              <a:t>8</a:t>
            </a:fld>
            <a:endParaRPr lang="en-US"/>
          </a:p>
        </p:txBody>
      </p:sp>
    </p:spTree>
    <p:extLst>
      <p:ext uri="{BB962C8B-B14F-4D97-AF65-F5344CB8AC3E}">
        <p14:creationId xmlns:p14="http://schemas.microsoft.com/office/powerpoint/2010/main" val="66457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C707150-1E8C-4191-B6F9-DC515999D5A9}"/>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siness Images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C100C-4DF7-8A98-F2F8-2F0133040B97}"/>
              </a:ext>
            </a:extLst>
          </p:cNvPr>
          <p:cNvPicPr>
            <a:picLocks noChangeAspect="1"/>
          </p:cNvPicPr>
          <p:nvPr userDrawn="1"/>
        </p:nvPicPr>
        <p:blipFill>
          <a:blip r:embed="rId2"/>
          <a:stretch>
            <a:fillRect/>
          </a:stretch>
        </p:blipFill>
        <p:spPr>
          <a:xfrm>
            <a:off x="0" y="10509"/>
            <a:ext cx="12176703" cy="5891362"/>
          </a:xfrm>
          <a:prstGeom prst="rect">
            <a:avLst/>
          </a:prstGeom>
        </p:spPr>
      </p:pic>
    </p:spTree>
    <p:extLst>
      <p:ext uri="{BB962C8B-B14F-4D97-AF65-F5344CB8AC3E}">
        <p14:creationId xmlns:p14="http://schemas.microsoft.com/office/powerpoint/2010/main" val="33801019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15" y="1120902"/>
            <a:ext cx="12190307" cy="0"/>
          </a:xfrm>
          <a:custGeom>
            <a:avLst/>
            <a:gdLst/>
            <a:ahLst/>
            <a:cxnLst/>
            <a:rect l="l" t="t" r="r" b="b"/>
            <a:pathLst>
              <a:path w="9142730">
                <a:moveTo>
                  <a:pt x="0" y="0"/>
                </a:moveTo>
                <a:lnTo>
                  <a:pt x="9142476" y="0"/>
                </a:lnTo>
              </a:path>
            </a:pathLst>
          </a:custGeom>
          <a:ln w="28956">
            <a:solidFill>
              <a:srgbClr val="032AA0"/>
            </a:solidFill>
          </a:ln>
        </p:spPr>
        <p:txBody>
          <a:bodyPr wrap="square" lIns="0" tIns="0" rIns="0" bIns="0" rtlCol="0"/>
          <a:lstStyle/>
          <a:p>
            <a:endParaRPr sz="1800"/>
          </a:p>
        </p:txBody>
      </p:sp>
      <p:sp>
        <p:nvSpPr>
          <p:cNvPr id="17" name="bk object 17"/>
          <p:cNvSpPr/>
          <p:nvPr/>
        </p:nvSpPr>
        <p:spPr>
          <a:xfrm>
            <a:off x="3048" y="1076705"/>
            <a:ext cx="12190307" cy="0"/>
          </a:xfrm>
          <a:custGeom>
            <a:avLst/>
            <a:gdLst/>
            <a:ahLst/>
            <a:cxnLst/>
            <a:rect l="l" t="t" r="r" b="b"/>
            <a:pathLst>
              <a:path w="9142730">
                <a:moveTo>
                  <a:pt x="0" y="0"/>
                </a:moveTo>
                <a:lnTo>
                  <a:pt x="9142476" y="0"/>
                </a:lnTo>
              </a:path>
            </a:pathLst>
          </a:custGeom>
          <a:ln w="25908">
            <a:solidFill>
              <a:srgbClr val="FF3300"/>
            </a:solidFill>
          </a:ln>
        </p:spPr>
        <p:txBody>
          <a:bodyPr wrap="square" lIns="0" tIns="0" rIns="0" bIns="0" rtlCol="0"/>
          <a:lstStyle/>
          <a:p>
            <a:endParaRPr sz="1800"/>
          </a:p>
        </p:txBody>
      </p:sp>
      <p:sp>
        <p:nvSpPr>
          <p:cNvPr id="18" name="bk object 18"/>
          <p:cNvSpPr/>
          <p:nvPr/>
        </p:nvSpPr>
        <p:spPr>
          <a:xfrm>
            <a:off x="0" y="6602730"/>
            <a:ext cx="12185227" cy="0"/>
          </a:xfrm>
          <a:custGeom>
            <a:avLst/>
            <a:gdLst/>
            <a:ahLst/>
            <a:cxnLst/>
            <a:rect l="l" t="t" r="r" b="b"/>
            <a:pathLst>
              <a:path w="9138920">
                <a:moveTo>
                  <a:pt x="0" y="0"/>
                </a:moveTo>
                <a:lnTo>
                  <a:pt x="9138666" y="0"/>
                </a:lnTo>
              </a:path>
            </a:pathLst>
          </a:custGeom>
          <a:ln w="28956">
            <a:solidFill>
              <a:srgbClr val="032AA0"/>
            </a:solidFill>
          </a:ln>
        </p:spPr>
        <p:txBody>
          <a:bodyPr wrap="square" lIns="0" tIns="0" rIns="0" bIns="0" rtlCol="0"/>
          <a:lstStyle/>
          <a:p>
            <a:endParaRPr sz="1800"/>
          </a:p>
        </p:txBody>
      </p:sp>
      <p:sp>
        <p:nvSpPr>
          <p:cNvPr id="19" name="bk object 19"/>
          <p:cNvSpPr/>
          <p:nvPr/>
        </p:nvSpPr>
        <p:spPr>
          <a:xfrm>
            <a:off x="-3048" y="6558533"/>
            <a:ext cx="12190307" cy="0"/>
          </a:xfrm>
          <a:custGeom>
            <a:avLst/>
            <a:gdLst/>
            <a:ahLst/>
            <a:cxnLst/>
            <a:rect l="l" t="t" r="r" b="b"/>
            <a:pathLst>
              <a:path w="9142730">
                <a:moveTo>
                  <a:pt x="0" y="0"/>
                </a:moveTo>
                <a:lnTo>
                  <a:pt x="9142476" y="0"/>
                </a:lnTo>
              </a:path>
            </a:pathLst>
          </a:custGeom>
          <a:ln w="25908">
            <a:solidFill>
              <a:srgbClr val="FF3300"/>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Tree>
    <p:extLst>
      <p:ext uri="{BB962C8B-B14F-4D97-AF65-F5344CB8AC3E}">
        <p14:creationId xmlns:p14="http://schemas.microsoft.com/office/powerpoint/2010/main" val="152761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RTX: 1 column">
    <p:spTree>
      <p:nvGrpSpPr>
        <p:cNvPr id="1" name=""/>
        <p:cNvGrpSpPr/>
        <p:nvPr/>
      </p:nvGrpSpPr>
      <p:grpSpPr>
        <a:xfrm>
          <a:off x="0" y="0"/>
          <a:ext cx="0" cy="0"/>
          <a:chOff x="0" y="0"/>
          <a:chExt cx="0" cy="0"/>
        </a:xfrm>
      </p:grpSpPr>
      <p:sp>
        <p:nvSpPr>
          <p:cNvPr id="31" name="Body"/>
          <p:cNvSpPr>
            <a:spLocks noGrp="1"/>
          </p:cNvSpPr>
          <p:nvPr>
            <p:ph type="body" sz="quarter" idx="13" hasCustomPrompt="1"/>
          </p:nvPr>
        </p:nvSpPr>
        <p:spPr>
          <a:xfrm>
            <a:off x="685799" y="2008402"/>
            <a:ext cx="10829543" cy="3782798"/>
          </a:xfrm>
          <a:noFill/>
        </p:spPr>
        <p:txBody>
          <a:bodyPr/>
          <a:lstStyle>
            <a:lvl1pPr marL="219456" indent="-219456" algn="l" defTabSz="914400" rtl="0" eaLnBrk="1" latinLnBrk="0" hangingPunct="1">
              <a:lnSpc>
                <a:spcPct val="100000"/>
              </a:lnSpc>
              <a:spcBef>
                <a:spcPts val="0"/>
              </a:spcBef>
              <a:spcAft>
                <a:spcPts val="600"/>
              </a:spcAft>
              <a:buClr>
                <a:srgbClr val="CE1126"/>
              </a:buClr>
              <a:buSzPct val="75000"/>
              <a:buFont typeface="Arial" panose="020B0604020202020204" pitchFamily="34" charset="0"/>
              <a:buChar char="•"/>
              <a:defRPr lang="en-US" sz="2400" kern="1200" baseline="0" dirty="0" smtClean="0">
                <a:solidFill>
                  <a:schemeClr val="tx1"/>
                </a:solidFill>
                <a:latin typeface="+mn-lt"/>
                <a:ea typeface="+mn-ea"/>
                <a:cs typeface="+mn-cs"/>
              </a:defRPr>
            </a:lvl1pPr>
            <a:lvl2pPr indent="-219456" algn="l" defTabSz="914400" rtl="0" eaLnBrk="1" latinLnBrk="0" hangingPunct="1">
              <a:lnSpc>
                <a:spcPct val="100000"/>
              </a:lnSpc>
              <a:spcBef>
                <a:spcPts val="0"/>
              </a:spcBef>
              <a:spcAft>
                <a:spcPts val="600"/>
              </a:spcAft>
              <a:buFont typeface="Arial" panose="020B0604020202020204" pitchFamily="34" charset="0"/>
              <a:defRPr lang="en-US" sz="2400" kern="1200" baseline="0" dirty="0" smtClean="0">
                <a:solidFill>
                  <a:schemeClr val="tx1"/>
                </a:solidFill>
                <a:latin typeface="+mn-lt"/>
                <a:ea typeface="+mn-ea"/>
                <a:cs typeface="+mn-cs"/>
              </a:defRPr>
            </a:lvl2pPr>
            <a:lvl3pPr indent="-219456" algn="l" defTabSz="914400" rtl="0" eaLnBrk="1" latinLnBrk="0" hangingPunct="1">
              <a:lnSpc>
                <a:spcPct val="100000"/>
              </a:lnSpc>
              <a:spcBef>
                <a:spcPts val="0"/>
              </a:spcBef>
              <a:spcAft>
                <a:spcPts val="600"/>
              </a:spcAft>
              <a:buFont typeface="Arial" panose="020B0604020202020204" pitchFamily="34" charset="0"/>
              <a:defRPr lang="en-US" sz="2400" kern="1200" baseline="0" dirty="0" smtClean="0">
                <a:solidFill>
                  <a:schemeClr val="tx1"/>
                </a:solidFill>
                <a:latin typeface="+mn-lt"/>
                <a:ea typeface="+mn-ea"/>
                <a:cs typeface="+mn-cs"/>
              </a:defRPr>
            </a:lvl3pPr>
            <a:lvl4pPr indent="-219456" algn="l" defTabSz="914400" rtl="0" eaLnBrk="1" latinLnBrk="0" hangingPunct="1">
              <a:lnSpc>
                <a:spcPct val="100000"/>
              </a:lnSpc>
              <a:spcBef>
                <a:spcPts val="0"/>
              </a:spcBef>
              <a:spcAft>
                <a:spcPts val="600"/>
              </a:spcAft>
              <a:buFont typeface="Arial" panose="020B0604020202020204" pitchFamily="34" charset="0"/>
              <a:defRPr lang="en-US" sz="2400" kern="1200" dirty="0" smtClean="0">
                <a:solidFill>
                  <a:schemeClr val="tx1"/>
                </a:solidFill>
                <a:latin typeface="+mn-lt"/>
                <a:ea typeface="+mn-ea"/>
                <a:cs typeface="+mn-cs"/>
              </a:defRPr>
            </a:lvl4pPr>
            <a:lvl5pPr indent="-219456" algn="l" defTabSz="914400" rtl="0" eaLnBrk="1" latinLnBrk="0" hangingPunct="1">
              <a:lnSpc>
                <a:spcPct val="100000"/>
              </a:lnSpc>
              <a:spcBef>
                <a:spcPts val="0"/>
              </a:spcBef>
              <a:spcAft>
                <a:spcPts val="600"/>
              </a:spcAft>
              <a:buFont typeface="Arial" panose="020B0604020202020204" pitchFamily="34" charset="0"/>
              <a:defRPr lang="en-US" sz="2400" kern="1200" dirty="0">
                <a:solidFill>
                  <a:schemeClr val="tx1"/>
                </a:solidFill>
                <a:latin typeface="+mn-lt"/>
                <a:ea typeface="+mn-ea"/>
                <a:cs typeface="+mn-cs"/>
              </a:defRPr>
            </a:lvl5pPr>
          </a:lstStyle>
          <a:p>
            <a:pPr lvl="0"/>
            <a:r>
              <a:rPr lang="en-US"/>
              <a:t>Main bullet. 24 pt. black.</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685800" y="1572733"/>
            <a:ext cx="10820400" cy="341632"/>
          </a:xfrm>
          <a:noFill/>
        </p:spPr>
        <p:txBody>
          <a:bodyPr wrap="square" bIns="91440">
            <a:spAutoFit/>
          </a:bodyPr>
          <a:lstStyle>
            <a:lvl1pPr marL="0" marR="0" indent="0" algn="l" defTabSz="914400" rtl="0" eaLnBrk="1" fontAlgn="auto" latinLnBrk="0" hangingPunct="1">
              <a:lnSpc>
                <a:spcPct val="90000"/>
              </a:lnSpc>
              <a:spcBef>
                <a:spcPts val="0"/>
              </a:spcBef>
              <a:spcAft>
                <a:spcPts val="0"/>
              </a:spcAft>
              <a:buClrTx/>
              <a:buSzPct val="115000"/>
              <a:buFont typeface="Arial" panose="020B0604020202020204" pitchFamily="34" charset="0"/>
              <a:buNone/>
              <a:tabLst/>
              <a:defRPr sz="1800" b="1" baseline="0"/>
            </a:lvl1pPr>
          </a:lstStyle>
          <a:p>
            <a:pPr marL="0" marR="0" lvl="0" indent="0" algn="l" defTabSz="914400" rtl="0" eaLnBrk="1" fontAlgn="auto" latinLnBrk="0" hangingPunct="1">
              <a:lnSpc>
                <a:spcPct val="90000"/>
              </a:lnSpc>
              <a:spcBef>
                <a:spcPts val="0"/>
              </a:spcBef>
              <a:spcAft>
                <a:spcPts val="0"/>
              </a:spcAft>
              <a:buClrTx/>
              <a:buSzPct val="115000"/>
              <a:buFont typeface="Arial" panose="020B0604020202020204" pitchFamily="34" charset="0"/>
              <a:buNone/>
              <a:tabLst/>
              <a:defRPr/>
            </a:pPr>
            <a:r>
              <a:rPr lang="en-US"/>
              <a:t>Subhead 18 pt. black. Bold. Sentence case.</a:t>
            </a:r>
          </a:p>
        </p:txBody>
      </p:sp>
      <p:sp>
        <p:nvSpPr>
          <p:cNvPr id="15" name="Slide number"/>
          <p:cNvSpPr>
            <a:spLocks noGrp="1"/>
          </p:cNvSpPr>
          <p:nvPr>
            <p:ph type="sldNum" sz="quarter" idx="4"/>
          </p:nvPr>
        </p:nvSpPr>
        <p:spPr>
          <a:xfrm>
            <a:off x="10983397" y="6380414"/>
            <a:ext cx="531946" cy="365125"/>
          </a:xfrm>
          <a:prstGeom prst="rect">
            <a:avLst/>
          </a:prstGeom>
        </p:spPr>
        <p:txBody>
          <a:bodyPr vert="horz" lIns="0" tIns="0" rIns="0" bIns="0" rtlCol="0" anchor="t" anchorCtr="0"/>
          <a:lstStyle>
            <a:lvl1pPr algn="r">
              <a:defRPr lang="en-US" sz="1200" kern="1200" smtClean="0">
                <a:solidFill>
                  <a:schemeClr val="tx1">
                    <a:tint val="75000"/>
                  </a:schemeClr>
                </a:solidFill>
                <a:latin typeface="+mn-lt"/>
                <a:ea typeface="+mn-ea"/>
                <a:cs typeface="+mn-cs"/>
              </a:defRPr>
            </a:lvl1pPr>
          </a:lstStyle>
          <a:p>
            <a:fld id="{07165E6F-54ED-4977-A15E-D44BE7238A65}" type="slidenum">
              <a:rPr lang="en-US" smtClean="0"/>
              <a:pPr/>
              <a:t>‹#›</a:t>
            </a:fld>
            <a:endParaRPr lang="en-US"/>
          </a:p>
        </p:txBody>
      </p:sp>
      <p:sp>
        <p:nvSpPr>
          <p:cNvPr id="6" name="Title 5"/>
          <p:cNvSpPr>
            <a:spLocks noGrp="1"/>
          </p:cNvSpPr>
          <p:nvPr>
            <p:ph type="title" hasCustomPrompt="1"/>
          </p:nvPr>
        </p:nvSpPr>
        <p:spPr>
          <a:xfrm>
            <a:off x="694944" y="466347"/>
            <a:ext cx="10811256" cy="676653"/>
          </a:xfrm>
          <a:prstGeom prst="rect">
            <a:avLst/>
          </a:prstGeom>
        </p:spPr>
        <p:txBody>
          <a:bodyPr/>
          <a:lstStyle>
            <a:lvl1pPr>
              <a:lnSpc>
                <a:spcPct val="80000"/>
              </a:lnSpc>
              <a:defRPr/>
            </a:lvl1pPr>
          </a:lstStyle>
          <a:p>
            <a:r>
              <a:rPr lang="en-US"/>
              <a:t>Title. 32 pt. black. Bold. Sentence case. Two lines max.</a:t>
            </a:r>
          </a:p>
        </p:txBody>
      </p:sp>
      <p:sp>
        <p:nvSpPr>
          <p:cNvPr id="7" name="Takeaway bar"/>
          <p:cNvSpPr>
            <a:spLocks noGrp="1"/>
          </p:cNvSpPr>
          <p:nvPr>
            <p:ph type="body" sz="quarter" idx="15" hasCustomPrompt="1"/>
          </p:nvPr>
        </p:nvSpPr>
        <p:spPr>
          <a:xfrm>
            <a:off x="694944" y="5945782"/>
            <a:ext cx="10820399" cy="240066"/>
          </a:xfrm>
          <a:solidFill>
            <a:schemeClr val="accent1"/>
          </a:solidFill>
        </p:spPr>
        <p:txBody>
          <a:bodyPr vert="horz" wrap="square" lIns="621792" tIns="36576" rIns="621792" bIns="36576" rtlCol="0" anchor="b" anchorCtr="0">
            <a:spAutoFit/>
          </a:bodyPr>
          <a:lstStyle>
            <a:lvl1pPr marL="0" indent="0" algn="ctr" defTabSz="0">
              <a:lnSpc>
                <a:spcPts val="1300"/>
              </a:lnSpc>
              <a:spcBef>
                <a:spcPts val="0"/>
              </a:spcBef>
              <a:buFontTx/>
              <a:buNone/>
              <a:defRPr lang="en-US" sz="1200" b="1" dirty="0">
                <a:solidFill>
                  <a:schemeClr val="bg1"/>
                </a:solidFill>
                <a:latin typeface="Arial" panose="020B0604020202020204" pitchFamily="34" charset="0"/>
                <a:ea typeface="+mj-ea"/>
                <a:cs typeface="Arial" panose="020B0604020202020204" pitchFamily="34" charset="0"/>
              </a:defRPr>
            </a:lvl1pPr>
          </a:lstStyle>
          <a:p>
            <a:pPr marL="0" lvl="0" indent="0" algn="ctr">
              <a:buNone/>
            </a:pPr>
            <a:r>
              <a:rPr lang="en-US"/>
              <a:t>Optional takeaway bar. White. Bold. 12 pt. Centered. Sentence case.</a:t>
            </a:r>
          </a:p>
        </p:txBody>
      </p:sp>
    </p:spTree>
    <p:extLst>
      <p:ext uri="{BB962C8B-B14F-4D97-AF65-F5344CB8AC3E}">
        <p14:creationId xmlns:p14="http://schemas.microsoft.com/office/powerpoint/2010/main" val="112521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resenters"/>
          <p:cNvSpPr>
            <a:spLocks noGrp="1"/>
          </p:cNvSpPr>
          <p:nvPr>
            <p:ph type="body" idx="1"/>
          </p:nvPr>
        </p:nvSpPr>
        <p:spPr>
          <a:xfrm>
            <a:off x="647700" y="3811347"/>
            <a:ext cx="3581400" cy="333933"/>
          </a:xfrm>
          <a:prstGeom prst="rect">
            <a:avLst/>
          </a:prstGeom>
        </p:spPr>
        <p:txBody>
          <a:bodyPr vert="horz" lIns="0" tIns="0" rIns="0" bIns="0" rtlCol="0">
            <a:noAutofit/>
          </a:bodyPr>
          <a:lstStyle/>
          <a:p>
            <a:pPr lvl="0"/>
            <a:r>
              <a:rPr lang="en-US"/>
              <a:t>Edit Master text styles</a:t>
            </a:r>
          </a:p>
        </p:txBody>
      </p:sp>
      <p:sp>
        <p:nvSpPr>
          <p:cNvPr id="2" name="Title"/>
          <p:cNvSpPr>
            <a:spLocks noGrp="1"/>
          </p:cNvSpPr>
          <p:nvPr>
            <p:ph type="title"/>
          </p:nvPr>
        </p:nvSpPr>
        <p:spPr>
          <a:xfrm>
            <a:off x="647700" y="2743200"/>
            <a:ext cx="10896600" cy="701842"/>
          </a:xfrm>
          <a:prstGeom prst="rect">
            <a:avLst/>
          </a:prstGeom>
        </p:spPr>
        <p:txBody>
          <a:bodyPr vert="horz" lIns="0" tIns="0" rIns="0" bIns="0" rtlCol="0" anchor="b" anchorCtr="0">
            <a:noAutofit/>
          </a:bodyPr>
          <a:lstStyle/>
          <a:p>
            <a:r>
              <a:rPr lang="en-US"/>
              <a:t>Click to edit Master title style</a:t>
            </a:r>
          </a:p>
        </p:txBody>
      </p:sp>
      <p:sp>
        <p:nvSpPr>
          <p:cNvPr id="9" name="Copyright"/>
          <p:cNvSpPr txBox="1">
            <a:spLocks noChangeArrowheads="1"/>
          </p:cNvSpPr>
          <p:nvPr userDrawn="1"/>
        </p:nvSpPr>
        <p:spPr bwMode="auto">
          <a:xfrm>
            <a:off x="4963949" y="6956980"/>
            <a:ext cx="2264102" cy="92333"/>
          </a:xfrm>
          <a:prstGeom prst="rect">
            <a:avLst/>
          </a:prstGeom>
          <a:solidFill>
            <a:srgbClr val="E6E6E6"/>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230188" indent="-2301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20000"/>
              </a:spcBef>
              <a:spcAft>
                <a:spcPct val="0"/>
              </a:spcAft>
              <a:buClr>
                <a:schemeClr val="tx1"/>
              </a:buClr>
              <a:buSzPct val="110000"/>
              <a:defRPr sz="2400">
                <a:solidFill>
                  <a:schemeClr val="tx1"/>
                </a:solidFill>
                <a:latin typeface="Arial" charset="0"/>
                <a:ea typeface="ＭＳ Ｐゴシック" charset="0"/>
              </a:defRPr>
            </a:lvl6pPr>
            <a:lvl7pPr marL="2971800" indent="-228600" eaLnBrk="0" fontAlgn="base" hangingPunct="0">
              <a:spcBef>
                <a:spcPct val="20000"/>
              </a:spcBef>
              <a:spcAft>
                <a:spcPct val="0"/>
              </a:spcAft>
              <a:buClr>
                <a:schemeClr val="tx1"/>
              </a:buClr>
              <a:buSzPct val="110000"/>
              <a:defRPr sz="2400">
                <a:solidFill>
                  <a:schemeClr val="tx1"/>
                </a:solidFill>
                <a:latin typeface="Arial" charset="0"/>
                <a:ea typeface="ＭＳ Ｐゴシック" charset="0"/>
              </a:defRPr>
            </a:lvl7pPr>
            <a:lvl8pPr marL="3429000" indent="-228600" eaLnBrk="0" fontAlgn="base" hangingPunct="0">
              <a:spcBef>
                <a:spcPct val="20000"/>
              </a:spcBef>
              <a:spcAft>
                <a:spcPct val="0"/>
              </a:spcAft>
              <a:buClr>
                <a:schemeClr val="tx1"/>
              </a:buClr>
              <a:buSzPct val="110000"/>
              <a:defRPr sz="2400">
                <a:solidFill>
                  <a:schemeClr val="tx1"/>
                </a:solidFill>
                <a:latin typeface="Arial" charset="0"/>
                <a:ea typeface="ＭＳ Ｐゴシック" charset="0"/>
              </a:defRPr>
            </a:lvl8pPr>
            <a:lvl9pPr marL="3886200" indent="-228600" eaLnBrk="0" fontAlgn="base" hangingPunct="0">
              <a:spcBef>
                <a:spcPct val="20000"/>
              </a:spcBef>
              <a:spcAft>
                <a:spcPct val="0"/>
              </a:spcAft>
              <a:buClr>
                <a:schemeClr val="tx1"/>
              </a:buClr>
              <a:buSzPct val="110000"/>
              <a:defRPr sz="2400">
                <a:solidFill>
                  <a:schemeClr val="tx1"/>
                </a:solidFill>
                <a:latin typeface="Arial" charset="0"/>
                <a:ea typeface="ＭＳ Ｐゴシック" charset="0"/>
              </a:defRPr>
            </a:lvl9pPr>
          </a:lstStyle>
          <a:p>
            <a:pPr marL="0" indent="0" algn="ctr"/>
            <a:endParaRPr lang="en-US" sz="600">
              <a:solidFill>
                <a:schemeClr val="bg1"/>
              </a:solidFill>
            </a:endParaRPr>
          </a:p>
        </p:txBody>
      </p:sp>
    </p:spTree>
    <p:extLst>
      <p:ext uri="{BB962C8B-B14F-4D97-AF65-F5344CB8AC3E}">
        <p14:creationId xmlns:p14="http://schemas.microsoft.com/office/powerpoint/2010/main" val="40392198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0" rtl="0" eaLnBrk="1" latinLnBrk="0" hangingPunct="1">
        <a:lnSpc>
          <a:spcPct val="90000"/>
        </a:lnSpc>
        <a:spcBef>
          <a:spcPts val="0"/>
        </a:spcBef>
        <a:buSzPct val="115000"/>
        <a:buFont typeface="Arial" panose="020B0604020202020204" pitchFamily="34" charset="0"/>
        <a:buNone/>
        <a:defRPr sz="2000" b="1" kern="1200">
          <a:solidFill>
            <a:schemeClr val="tx1"/>
          </a:solidFill>
          <a:latin typeface="+mn-lt"/>
          <a:ea typeface="+mn-ea"/>
          <a:cs typeface="+mn-cs"/>
        </a:defRPr>
      </a:lvl1pPr>
      <a:lvl2pPr marL="365760" indent="-182880" algn="l" defTabSz="914400" rtl="0" eaLnBrk="1" latinLnBrk="0" hangingPunct="1">
        <a:lnSpc>
          <a:spcPct val="90000"/>
        </a:lnSpc>
        <a:spcBef>
          <a:spcPts val="500"/>
        </a:spcBef>
        <a:buSzPct val="100000"/>
        <a:buFont typeface="Arial" panose="020B0604020202020204" pitchFamily="34" charset="0"/>
        <a:buChar char="–"/>
        <a:defRPr sz="2000" b="1" kern="1200">
          <a:solidFill>
            <a:schemeClr val="tx1"/>
          </a:solidFill>
          <a:latin typeface="+mn-lt"/>
          <a:ea typeface="+mn-ea"/>
          <a:cs typeface="+mn-cs"/>
        </a:defRPr>
      </a:lvl2pPr>
      <a:lvl3pPr marL="548640" indent="-182880" algn="l" defTabSz="914400" rtl="0" eaLnBrk="1" latinLnBrk="0" hangingPunct="1">
        <a:lnSpc>
          <a:spcPct val="90000"/>
        </a:lnSpc>
        <a:spcBef>
          <a:spcPts val="500"/>
        </a:spcBef>
        <a:buSzPct val="115000"/>
        <a:buFont typeface="Arial" panose="020B0604020202020204" pitchFamily="34" charset="0"/>
        <a:buChar char="•"/>
        <a:defRPr sz="2000" b="1" kern="1200">
          <a:solidFill>
            <a:schemeClr val="tx1"/>
          </a:solidFill>
          <a:latin typeface="+mn-lt"/>
          <a:ea typeface="+mn-ea"/>
          <a:cs typeface="+mn-cs"/>
        </a:defRPr>
      </a:lvl3pPr>
      <a:lvl4pPr marL="731520" indent="-182880" algn="l" defTabSz="914400" rtl="0" eaLnBrk="1" latinLnBrk="0" hangingPunct="1">
        <a:lnSpc>
          <a:spcPct val="90000"/>
        </a:lnSpc>
        <a:spcBef>
          <a:spcPts val="500"/>
        </a:spcBef>
        <a:buSzPct val="100000"/>
        <a:buFont typeface="Arial" panose="020B0604020202020204" pitchFamily="34" charset="0"/>
        <a:buChar char="–"/>
        <a:defRPr sz="2000" b="1" kern="1200">
          <a:solidFill>
            <a:schemeClr val="tx1"/>
          </a:solidFill>
          <a:latin typeface="+mn-lt"/>
          <a:ea typeface="+mn-ea"/>
          <a:cs typeface="+mn-cs"/>
        </a:defRPr>
      </a:lvl4pPr>
      <a:lvl5pPr marL="914400" indent="-182880" algn="l" defTabSz="914400" rtl="0" eaLnBrk="1" latinLnBrk="0" hangingPunct="1">
        <a:lnSpc>
          <a:spcPct val="90000"/>
        </a:lnSpc>
        <a:spcBef>
          <a:spcPts val="500"/>
        </a:spcBef>
        <a:buSzPct val="115000"/>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p15:clr>
            <a:srgbClr val="A4A3A4"/>
          </p15:clr>
        </p15:guide>
        <p15:guide id="3" pos="7248">
          <p15:clr>
            <a:srgbClr val="A4A3A4"/>
          </p15:clr>
        </p15:guide>
        <p15:guide id="5" pos="1416">
          <p15:clr>
            <a:srgbClr val="A4A3A4"/>
          </p15:clr>
        </p15:guide>
        <p15:guide id="6" pos="1608">
          <p15:clr>
            <a:srgbClr val="A4A3A4"/>
          </p15:clr>
        </p15:guide>
        <p15:guide id="7" pos="2592">
          <p15:clr>
            <a:srgbClr val="A4A3A4"/>
          </p15:clr>
        </p15:guide>
        <p15:guide id="8" pos="2760">
          <p15:clr>
            <a:srgbClr val="A4A3A4"/>
          </p15:clr>
        </p15:guide>
        <p15:guide id="9" pos="3744">
          <p15:clr>
            <a:srgbClr val="A4A3A4"/>
          </p15:clr>
        </p15:guide>
        <p15:guide id="10" pos="3936">
          <p15:clr>
            <a:srgbClr val="A4A3A4"/>
          </p15:clr>
        </p15:guide>
        <p15:guide id="11" pos="4920">
          <p15:clr>
            <a:srgbClr val="A4A3A4"/>
          </p15:clr>
        </p15:guide>
        <p15:guide id="12" pos="5088">
          <p15:clr>
            <a:srgbClr val="A4A3A4"/>
          </p15:clr>
        </p15:guide>
        <p15:guide id="13" pos="6072">
          <p15:clr>
            <a:srgbClr val="A4A3A4"/>
          </p15:clr>
        </p15:guide>
        <p15:guide id="14" pos="6264">
          <p15:clr>
            <a:srgbClr val="A4A3A4"/>
          </p15:clr>
        </p15:guide>
        <p15:guide id="15" orient="horz" pos="3888">
          <p15:clr>
            <a:srgbClr val="547EBF"/>
          </p15:clr>
        </p15:guide>
        <p15:guide id="16" orient="horz" pos="1296">
          <p15:clr>
            <a:srgbClr val="547EBF"/>
          </p15:clr>
        </p15:guide>
        <p15:guide id="17" orient="horz" pos="2616">
          <p15:clr>
            <a:srgbClr val="547EBF"/>
          </p15:clr>
        </p15:guide>
        <p15:guide id="18" orient="horz" pos="2976">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8.xml"/><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emf"/><Relationship Id="rId18" Type="http://schemas.openxmlformats.org/officeDocument/2006/relationships/image" Target="../media/image13.png"/><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oleObject" Target="../embeddings/oleObject2.bin"/><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oleObject" Target="../embeddings/oleObject4.bin"/><Relationship Id="rId24" Type="http://schemas.openxmlformats.org/officeDocument/2006/relationships/image" Target="../media/image19.jpeg"/><Relationship Id="rId5" Type="http://schemas.openxmlformats.org/officeDocument/2006/relationships/oleObject" Target="../embeddings/oleObject1.bin"/><Relationship Id="rId15" Type="http://schemas.openxmlformats.org/officeDocument/2006/relationships/image" Target="../media/image10.wmf"/><Relationship Id="rId23" Type="http://schemas.openxmlformats.org/officeDocument/2006/relationships/image" Target="../media/image18.jpeg"/><Relationship Id="rId10" Type="http://schemas.openxmlformats.org/officeDocument/2006/relationships/image" Target="../media/image6.png"/><Relationship Id="rId19"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oleObject" Target="../embeddings/oleObject3.bin"/><Relationship Id="rId14" Type="http://schemas.openxmlformats.org/officeDocument/2006/relationships/image" Target="../media/image9.png"/><Relationship Id="rId22"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Text Placeholder 458">
            <a:extLst>
              <a:ext uri="{FF2B5EF4-FFF2-40B4-BE49-F238E27FC236}">
                <a16:creationId xmlns:a16="http://schemas.microsoft.com/office/drawing/2014/main" id="{781F59D1-F97C-B3FB-A9F5-9D6C69A2EE32}"/>
              </a:ext>
            </a:extLst>
          </p:cNvPr>
          <p:cNvSpPr>
            <a:spLocks noGrp="1"/>
          </p:cNvSpPr>
          <p:nvPr>
            <p:ph type="body" sz="quarter" idx="4294967295"/>
          </p:nvPr>
        </p:nvSpPr>
        <p:spPr>
          <a:xfrm>
            <a:off x="337458" y="6115050"/>
            <a:ext cx="6486525" cy="588963"/>
          </a:xfrm>
        </p:spPr>
        <p:txBody>
          <a:bodyPr/>
          <a:lstStyle/>
          <a:p>
            <a:r>
              <a:rPr lang="en-US" b="0" dirty="0"/>
              <a:t>Dr. Jim Moreland, Jr, Dr. Alan Brown, Geoffrey Kerr</a:t>
            </a:r>
          </a:p>
          <a:p>
            <a:r>
              <a:rPr lang="en-US" b="0" dirty="0"/>
              <a:t>MEI Innovative Solutions Inc &amp; Virginia Tech</a:t>
            </a:r>
          </a:p>
        </p:txBody>
      </p:sp>
      <p:sp>
        <p:nvSpPr>
          <p:cNvPr id="5" name="Text Placeholder 458">
            <a:extLst>
              <a:ext uri="{FF2B5EF4-FFF2-40B4-BE49-F238E27FC236}">
                <a16:creationId xmlns:a16="http://schemas.microsoft.com/office/drawing/2014/main" id="{22CF956F-A00C-DAE9-99BA-68E82F2142CE}"/>
              </a:ext>
            </a:extLst>
          </p:cNvPr>
          <p:cNvSpPr txBox="1">
            <a:spLocks/>
          </p:cNvSpPr>
          <p:nvPr/>
        </p:nvSpPr>
        <p:spPr>
          <a:xfrm>
            <a:off x="7935077" y="6039043"/>
            <a:ext cx="3650371" cy="886397"/>
          </a:xfrm>
          <a:prstGeom prst="rect">
            <a:avLst/>
          </a:prstGeom>
        </p:spPr>
        <p:txBody>
          <a:bodyPr vert="horz" lIns="0" tIns="0" rIns="0" bIns="0" rtlCol="0">
            <a:noAutofit/>
          </a:bodyPr>
          <a:lstStyle>
            <a:lvl1pPr marL="0" indent="0" algn="l" defTabSz="0" rtl="0" eaLnBrk="1" latinLnBrk="0" hangingPunct="1">
              <a:lnSpc>
                <a:spcPct val="90000"/>
              </a:lnSpc>
              <a:spcBef>
                <a:spcPts val="0"/>
              </a:spcBef>
              <a:buSzPct val="115000"/>
              <a:buFont typeface="Arial" panose="020B0604020202020204" pitchFamily="34" charset="0"/>
              <a:buNone/>
              <a:defRPr sz="2000" b="1" kern="1200">
                <a:solidFill>
                  <a:schemeClr val="tx1"/>
                </a:solidFill>
                <a:latin typeface="+mn-lt"/>
                <a:ea typeface="+mn-ea"/>
                <a:cs typeface="+mn-cs"/>
              </a:defRPr>
            </a:lvl1pPr>
            <a:lvl2pPr marL="365760" indent="-182880" algn="l" defTabSz="914400" rtl="0" eaLnBrk="1" latinLnBrk="0" hangingPunct="1">
              <a:lnSpc>
                <a:spcPct val="90000"/>
              </a:lnSpc>
              <a:spcBef>
                <a:spcPts val="500"/>
              </a:spcBef>
              <a:buSzPct val="100000"/>
              <a:buFont typeface="Arial" panose="020B0604020202020204" pitchFamily="34" charset="0"/>
              <a:buChar char="–"/>
              <a:defRPr sz="2000" b="1" kern="1200">
                <a:solidFill>
                  <a:schemeClr val="tx1"/>
                </a:solidFill>
                <a:latin typeface="+mn-lt"/>
                <a:ea typeface="+mn-ea"/>
                <a:cs typeface="+mn-cs"/>
              </a:defRPr>
            </a:lvl2pPr>
            <a:lvl3pPr marL="548640" indent="-182880" algn="l" defTabSz="914400" rtl="0" eaLnBrk="1" latinLnBrk="0" hangingPunct="1">
              <a:lnSpc>
                <a:spcPct val="90000"/>
              </a:lnSpc>
              <a:spcBef>
                <a:spcPts val="500"/>
              </a:spcBef>
              <a:buSzPct val="115000"/>
              <a:buFont typeface="Arial" panose="020B0604020202020204" pitchFamily="34" charset="0"/>
              <a:buChar char="•"/>
              <a:defRPr sz="2000" b="1" kern="1200">
                <a:solidFill>
                  <a:schemeClr val="tx1"/>
                </a:solidFill>
                <a:latin typeface="+mn-lt"/>
                <a:ea typeface="+mn-ea"/>
                <a:cs typeface="+mn-cs"/>
              </a:defRPr>
            </a:lvl3pPr>
            <a:lvl4pPr marL="731520" indent="-182880" algn="l" defTabSz="914400" rtl="0" eaLnBrk="1" latinLnBrk="0" hangingPunct="1">
              <a:lnSpc>
                <a:spcPct val="90000"/>
              </a:lnSpc>
              <a:spcBef>
                <a:spcPts val="500"/>
              </a:spcBef>
              <a:buSzPct val="100000"/>
              <a:buFont typeface="Arial" panose="020B0604020202020204" pitchFamily="34" charset="0"/>
              <a:buChar char="–"/>
              <a:defRPr sz="2000" b="1" kern="1200">
                <a:solidFill>
                  <a:schemeClr val="tx1"/>
                </a:solidFill>
                <a:latin typeface="+mn-lt"/>
                <a:ea typeface="+mn-ea"/>
                <a:cs typeface="+mn-cs"/>
              </a:defRPr>
            </a:lvl4pPr>
            <a:lvl5pPr marL="914400" indent="-182880" algn="l" defTabSz="914400" rtl="0" eaLnBrk="1" latinLnBrk="0" hangingPunct="1">
              <a:lnSpc>
                <a:spcPct val="90000"/>
              </a:lnSpc>
              <a:spcBef>
                <a:spcPts val="500"/>
              </a:spcBef>
              <a:buSzPct val="115000"/>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en-US" dirty="0"/>
          </a:p>
          <a:p>
            <a:pPr algn="r"/>
            <a:r>
              <a:rPr lang="en-US" b="0" dirty="0"/>
              <a:t>April 2026</a:t>
            </a:r>
          </a:p>
        </p:txBody>
      </p:sp>
      <p:sp>
        <p:nvSpPr>
          <p:cNvPr id="4" name="Rectangle 1">
            <a:extLst>
              <a:ext uri="{FF2B5EF4-FFF2-40B4-BE49-F238E27FC236}">
                <a16:creationId xmlns:a16="http://schemas.microsoft.com/office/drawing/2014/main" id="{BBC554D6-2524-4482-A56A-5C01B26EEE83}"/>
              </a:ext>
            </a:extLst>
          </p:cNvPr>
          <p:cNvSpPr txBox="1">
            <a:spLocks noChangeArrowheads="1"/>
          </p:cNvSpPr>
          <p:nvPr/>
        </p:nvSpPr>
        <p:spPr bwMode="auto">
          <a:xfrm>
            <a:off x="710293" y="4867501"/>
            <a:ext cx="107714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eaLnBrk="0" fontAlgn="t" hangingPunct="0">
              <a:lnSpc>
                <a:spcPct val="100000"/>
              </a:lnSpc>
              <a:spcAft>
                <a:spcPct val="0"/>
              </a:spcAft>
            </a:pPr>
            <a:r>
              <a:rPr lang="en-US" altLang="en-US" sz="3200" b="0" dirty="0">
                <a:solidFill>
                  <a:schemeClr val="bg1"/>
                </a:solidFill>
                <a:latin typeface="Arial" panose="020B0604020202020204" pitchFamily="34" charset="0"/>
              </a:rPr>
              <a:t>Integrating Mission Engineering with Systems Engineering to Enable Naval Ship Design</a:t>
            </a:r>
          </a:p>
        </p:txBody>
      </p:sp>
    </p:spTree>
    <p:extLst>
      <p:ext uri="{BB962C8B-B14F-4D97-AF65-F5344CB8AC3E}">
        <p14:creationId xmlns:p14="http://schemas.microsoft.com/office/powerpoint/2010/main" val="2982584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DA7E-5CF5-4F5C-9441-2BA582D9C8B7}"/>
              </a:ext>
            </a:extLst>
          </p:cNvPr>
          <p:cNvSpPr>
            <a:spLocks noGrp="1"/>
          </p:cNvSpPr>
          <p:nvPr>
            <p:ph type="title"/>
          </p:nvPr>
        </p:nvSpPr>
        <p:spPr>
          <a:xfrm>
            <a:off x="3974646" y="424543"/>
            <a:ext cx="4242707" cy="443502"/>
          </a:xfrm>
        </p:spPr>
        <p:txBody>
          <a:bodyPr/>
          <a:lstStyle/>
          <a:p>
            <a:r>
              <a:rPr lang="en-US" b="0" dirty="0"/>
              <a:t>AAW Logical Architecture</a:t>
            </a:r>
          </a:p>
        </p:txBody>
      </p:sp>
      <p:pic>
        <p:nvPicPr>
          <p:cNvPr id="5" name="Picture 4">
            <a:extLst>
              <a:ext uri="{FF2B5EF4-FFF2-40B4-BE49-F238E27FC236}">
                <a16:creationId xmlns:a16="http://schemas.microsoft.com/office/drawing/2014/main" id="{9F246AC8-E53F-4EFD-8350-44BDC7940F4F}"/>
              </a:ext>
            </a:extLst>
          </p:cNvPr>
          <p:cNvPicPr>
            <a:picLocks noChangeAspect="1"/>
          </p:cNvPicPr>
          <p:nvPr/>
        </p:nvPicPr>
        <p:blipFill>
          <a:blip r:embed="rId2"/>
          <a:stretch>
            <a:fillRect/>
          </a:stretch>
        </p:blipFill>
        <p:spPr>
          <a:xfrm>
            <a:off x="1796261" y="1230439"/>
            <a:ext cx="8599478" cy="5323926"/>
          </a:xfrm>
          <a:prstGeom prst="rect">
            <a:avLst/>
          </a:prstGeom>
        </p:spPr>
      </p:pic>
    </p:spTree>
    <p:extLst>
      <p:ext uri="{BB962C8B-B14F-4D97-AF65-F5344CB8AC3E}">
        <p14:creationId xmlns:p14="http://schemas.microsoft.com/office/powerpoint/2010/main" val="3002744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62316" y="305845"/>
            <a:ext cx="6867367" cy="443070"/>
          </a:xfrm>
          <a:prstGeom prst="rect">
            <a:avLst/>
          </a:prstGeom>
        </p:spPr>
        <p:txBody>
          <a:bodyPr vert="horz" wrap="square" lIns="0" tIns="12065" rIns="0" bIns="0" rtlCol="0">
            <a:spAutoFit/>
          </a:bodyPr>
          <a:lstStyle/>
          <a:p>
            <a:pPr marL="90170">
              <a:lnSpc>
                <a:spcPct val="100000"/>
              </a:lnSpc>
              <a:spcBef>
                <a:spcPts val="95"/>
              </a:spcBef>
            </a:pPr>
            <a:r>
              <a:rPr lang="en-US" spc="-10" dirty="0"/>
              <a:t> </a:t>
            </a:r>
            <a:r>
              <a:rPr b="0" spc="-5" dirty="0"/>
              <a:t>Ship </a:t>
            </a:r>
            <a:r>
              <a:rPr b="0" spc="-15" dirty="0"/>
              <a:t>Operational</a:t>
            </a:r>
            <a:r>
              <a:rPr b="0" spc="114" dirty="0"/>
              <a:t> </a:t>
            </a:r>
            <a:r>
              <a:rPr b="0" spc="-20" dirty="0"/>
              <a:t>Architectures</a:t>
            </a:r>
            <a:r>
              <a:rPr lang="en-US" b="0" spc="-20" dirty="0"/>
              <a:t> (from MT)</a:t>
            </a:r>
            <a:endParaRPr b="0" spc="-20" dirty="0"/>
          </a:p>
        </p:txBody>
      </p:sp>
      <p:sp>
        <p:nvSpPr>
          <p:cNvPr id="2" name="object 2"/>
          <p:cNvSpPr/>
          <p:nvPr/>
        </p:nvSpPr>
        <p:spPr>
          <a:xfrm>
            <a:off x="4858429" y="2529145"/>
            <a:ext cx="6867367" cy="3903388"/>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638175" y="1317840"/>
            <a:ext cx="4725003" cy="5159159"/>
          </a:xfrm>
          <a:prstGeom prst="rect">
            <a:avLst/>
          </a:prstGeom>
          <a:blipFill>
            <a:blip r:embed="rId6" cstate="print"/>
            <a:stretch>
              <a:fillRect/>
            </a:stretch>
          </a:blipFill>
        </p:spPr>
        <p:txBody>
          <a:bodyPr wrap="square" lIns="0" tIns="0" rIns="0" bIns="0" rtlCol="0"/>
          <a:lstStyle/>
          <a:p>
            <a:endParaRPr/>
          </a:p>
        </p:txBody>
      </p:sp>
      <p:grpSp>
        <p:nvGrpSpPr>
          <p:cNvPr id="15" name="Group 14">
            <a:extLst>
              <a:ext uri="{FF2B5EF4-FFF2-40B4-BE49-F238E27FC236}">
                <a16:creationId xmlns:a16="http://schemas.microsoft.com/office/drawing/2014/main" id="{08CD915B-8E7C-4D68-861A-53653634EB45}"/>
              </a:ext>
            </a:extLst>
          </p:cNvPr>
          <p:cNvGrpSpPr/>
          <p:nvPr/>
        </p:nvGrpSpPr>
        <p:grpSpPr>
          <a:xfrm>
            <a:off x="9642290" y="1162049"/>
            <a:ext cx="2435410" cy="1967391"/>
            <a:chOff x="9318440" y="1266824"/>
            <a:chExt cx="2435410" cy="1967391"/>
          </a:xfrm>
        </p:grpSpPr>
        <p:sp>
          <p:nvSpPr>
            <p:cNvPr id="5" name="object 5"/>
            <p:cNvSpPr/>
            <p:nvPr/>
          </p:nvSpPr>
          <p:spPr>
            <a:xfrm>
              <a:off x="9318440" y="1266824"/>
              <a:ext cx="2435410" cy="1967391"/>
            </a:xfrm>
            <a:prstGeom prst="rect">
              <a:avLst/>
            </a:prstGeom>
            <a:blipFill>
              <a:blip r:embed="rId7" cstate="print"/>
              <a:stretch>
                <a:fillRect/>
              </a:stretch>
            </a:blipFill>
          </p:spPr>
          <p:txBody>
            <a:bodyPr wrap="square" lIns="0" tIns="0" rIns="0" bIns="0" rtlCol="0"/>
            <a:lstStyle/>
            <a:p>
              <a:endParaRPr/>
            </a:p>
          </p:txBody>
        </p:sp>
        <p:sp>
          <p:nvSpPr>
            <p:cNvPr id="6" name="object 6"/>
            <p:cNvSpPr/>
            <p:nvPr/>
          </p:nvSpPr>
          <p:spPr>
            <a:xfrm>
              <a:off x="9319141" y="1943769"/>
              <a:ext cx="1513076" cy="1249241"/>
            </a:xfrm>
            <a:custGeom>
              <a:avLst/>
              <a:gdLst/>
              <a:ahLst/>
              <a:cxnLst/>
              <a:rect l="l" t="t" r="r" b="b"/>
              <a:pathLst>
                <a:path w="1644650" h="1455420">
                  <a:moveTo>
                    <a:pt x="0" y="727710"/>
                  </a:moveTo>
                  <a:lnTo>
                    <a:pt x="1500" y="683379"/>
                  </a:lnTo>
                  <a:lnTo>
                    <a:pt x="5944" y="639752"/>
                  </a:lnTo>
                  <a:lnTo>
                    <a:pt x="13246" y="596902"/>
                  </a:lnTo>
                  <a:lnTo>
                    <a:pt x="23320" y="554908"/>
                  </a:lnTo>
                  <a:lnTo>
                    <a:pt x="36079" y="513844"/>
                  </a:lnTo>
                  <a:lnTo>
                    <a:pt x="51438" y="473787"/>
                  </a:lnTo>
                  <a:lnTo>
                    <a:pt x="69311" y="434814"/>
                  </a:lnTo>
                  <a:lnTo>
                    <a:pt x="89611" y="396999"/>
                  </a:lnTo>
                  <a:lnTo>
                    <a:pt x="112253" y="360420"/>
                  </a:lnTo>
                  <a:lnTo>
                    <a:pt x="137151" y="325152"/>
                  </a:lnTo>
                  <a:lnTo>
                    <a:pt x="164219" y="291272"/>
                  </a:lnTo>
                  <a:lnTo>
                    <a:pt x="193370" y="258855"/>
                  </a:lnTo>
                  <a:lnTo>
                    <a:pt x="224519" y="227978"/>
                  </a:lnTo>
                  <a:lnTo>
                    <a:pt x="257579" y="198717"/>
                  </a:lnTo>
                  <a:lnTo>
                    <a:pt x="292465" y="171147"/>
                  </a:lnTo>
                  <a:lnTo>
                    <a:pt x="329091" y="145346"/>
                  </a:lnTo>
                  <a:lnTo>
                    <a:pt x="367371" y="121390"/>
                  </a:lnTo>
                  <a:lnTo>
                    <a:pt x="407218" y="99353"/>
                  </a:lnTo>
                  <a:lnTo>
                    <a:pt x="448547" y="79313"/>
                  </a:lnTo>
                  <a:lnTo>
                    <a:pt x="491271" y="61346"/>
                  </a:lnTo>
                  <a:lnTo>
                    <a:pt x="535306" y="45527"/>
                  </a:lnTo>
                  <a:lnTo>
                    <a:pt x="580563" y="31933"/>
                  </a:lnTo>
                  <a:lnTo>
                    <a:pt x="626959" y="20640"/>
                  </a:lnTo>
                  <a:lnTo>
                    <a:pt x="674406" y="11724"/>
                  </a:lnTo>
                  <a:lnTo>
                    <a:pt x="722819" y="5261"/>
                  </a:lnTo>
                  <a:lnTo>
                    <a:pt x="772111" y="1328"/>
                  </a:lnTo>
                  <a:lnTo>
                    <a:pt x="822197" y="0"/>
                  </a:lnTo>
                  <a:lnTo>
                    <a:pt x="872284" y="1328"/>
                  </a:lnTo>
                  <a:lnTo>
                    <a:pt x="921576" y="5261"/>
                  </a:lnTo>
                  <a:lnTo>
                    <a:pt x="969989" y="11724"/>
                  </a:lnTo>
                  <a:lnTo>
                    <a:pt x="1017436" y="20640"/>
                  </a:lnTo>
                  <a:lnTo>
                    <a:pt x="1063832" y="31933"/>
                  </a:lnTo>
                  <a:lnTo>
                    <a:pt x="1109089" y="45527"/>
                  </a:lnTo>
                  <a:lnTo>
                    <a:pt x="1153124" y="61346"/>
                  </a:lnTo>
                  <a:lnTo>
                    <a:pt x="1195848" y="79313"/>
                  </a:lnTo>
                  <a:lnTo>
                    <a:pt x="1237177" y="99353"/>
                  </a:lnTo>
                  <a:lnTo>
                    <a:pt x="1277024" y="121390"/>
                  </a:lnTo>
                  <a:lnTo>
                    <a:pt x="1315304" y="145346"/>
                  </a:lnTo>
                  <a:lnTo>
                    <a:pt x="1351930" y="171147"/>
                  </a:lnTo>
                  <a:lnTo>
                    <a:pt x="1386816" y="198717"/>
                  </a:lnTo>
                  <a:lnTo>
                    <a:pt x="1419876" y="227978"/>
                  </a:lnTo>
                  <a:lnTo>
                    <a:pt x="1451025" y="258855"/>
                  </a:lnTo>
                  <a:lnTo>
                    <a:pt x="1480176" y="291272"/>
                  </a:lnTo>
                  <a:lnTo>
                    <a:pt x="1507244" y="325152"/>
                  </a:lnTo>
                  <a:lnTo>
                    <a:pt x="1532142" y="360420"/>
                  </a:lnTo>
                  <a:lnTo>
                    <a:pt x="1554784" y="396999"/>
                  </a:lnTo>
                  <a:lnTo>
                    <a:pt x="1575084" y="434814"/>
                  </a:lnTo>
                  <a:lnTo>
                    <a:pt x="1592957" y="473787"/>
                  </a:lnTo>
                  <a:lnTo>
                    <a:pt x="1608316" y="513844"/>
                  </a:lnTo>
                  <a:lnTo>
                    <a:pt x="1621075" y="554908"/>
                  </a:lnTo>
                  <a:lnTo>
                    <a:pt x="1631149" y="596902"/>
                  </a:lnTo>
                  <a:lnTo>
                    <a:pt x="1638451" y="639752"/>
                  </a:lnTo>
                  <a:lnTo>
                    <a:pt x="1642895" y="683379"/>
                  </a:lnTo>
                  <a:lnTo>
                    <a:pt x="1644395" y="727710"/>
                  </a:lnTo>
                  <a:lnTo>
                    <a:pt x="1642895" y="772040"/>
                  </a:lnTo>
                  <a:lnTo>
                    <a:pt x="1638451" y="815667"/>
                  </a:lnTo>
                  <a:lnTo>
                    <a:pt x="1631149" y="858517"/>
                  </a:lnTo>
                  <a:lnTo>
                    <a:pt x="1621075" y="900511"/>
                  </a:lnTo>
                  <a:lnTo>
                    <a:pt x="1608316" y="941575"/>
                  </a:lnTo>
                  <a:lnTo>
                    <a:pt x="1592957" y="981632"/>
                  </a:lnTo>
                  <a:lnTo>
                    <a:pt x="1575084" y="1020605"/>
                  </a:lnTo>
                  <a:lnTo>
                    <a:pt x="1554784" y="1058420"/>
                  </a:lnTo>
                  <a:lnTo>
                    <a:pt x="1532142" y="1094999"/>
                  </a:lnTo>
                  <a:lnTo>
                    <a:pt x="1507244" y="1130267"/>
                  </a:lnTo>
                  <a:lnTo>
                    <a:pt x="1480176" y="1164147"/>
                  </a:lnTo>
                  <a:lnTo>
                    <a:pt x="1451025" y="1196564"/>
                  </a:lnTo>
                  <a:lnTo>
                    <a:pt x="1419876" y="1227441"/>
                  </a:lnTo>
                  <a:lnTo>
                    <a:pt x="1386816" y="1256702"/>
                  </a:lnTo>
                  <a:lnTo>
                    <a:pt x="1351930" y="1284272"/>
                  </a:lnTo>
                  <a:lnTo>
                    <a:pt x="1315304" y="1310073"/>
                  </a:lnTo>
                  <a:lnTo>
                    <a:pt x="1277024" y="1334029"/>
                  </a:lnTo>
                  <a:lnTo>
                    <a:pt x="1237177" y="1356066"/>
                  </a:lnTo>
                  <a:lnTo>
                    <a:pt x="1195848" y="1376106"/>
                  </a:lnTo>
                  <a:lnTo>
                    <a:pt x="1153124" y="1394073"/>
                  </a:lnTo>
                  <a:lnTo>
                    <a:pt x="1109089" y="1409892"/>
                  </a:lnTo>
                  <a:lnTo>
                    <a:pt x="1063832" y="1423486"/>
                  </a:lnTo>
                  <a:lnTo>
                    <a:pt x="1017436" y="1434779"/>
                  </a:lnTo>
                  <a:lnTo>
                    <a:pt x="969989" y="1443695"/>
                  </a:lnTo>
                  <a:lnTo>
                    <a:pt x="921576" y="1450158"/>
                  </a:lnTo>
                  <a:lnTo>
                    <a:pt x="872284" y="1454091"/>
                  </a:lnTo>
                  <a:lnTo>
                    <a:pt x="822197" y="1455420"/>
                  </a:lnTo>
                  <a:lnTo>
                    <a:pt x="772111" y="1454091"/>
                  </a:lnTo>
                  <a:lnTo>
                    <a:pt x="722819" y="1450158"/>
                  </a:lnTo>
                  <a:lnTo>
                    <a:pt x="674406" y="1443695"/>
                  </a:lnTo>
                  <a:lnTo>
                    <a:pt x="626959" y="1434779"/>
                  </a:lnTo>
                  <a:lnTo>
                    <a:pt x="580563" y="1423486"/>
                  </a:lnTo>
                  <a:lnTo>
                    <a:pt x="535306" y="1409892"/>
                  </a:lnTo>
                  <a:lnTo>
                    <a:pt x="491271" y="1394073"/>
                  </a:lnTo>
                  <a:lnTo>
                    <a:pt x="448547" y="1376106"/>
                  </a:lnTo>
                  <a:lnTo>
                    <a:pt x="407218" y="1356066"/>
                  </a:lnTo>
                  <a:lnTo>
                    <a:pt x="367371" y="1334029"/>
                  </a:lnTo>
                  <a:lnTo>
                    <a:pt x="329091" y="1310073"/>
                  </a:lnTo>
                  <a:lnTo>
                    <a:pt x="292465" y="1284272"/>
                  </a:lnTo>
                  <a:lnTo>
                    <a:pt x="257579" y="1256702"/>
                  </a:lnTo>
                  <a:lnTo>
                    <a:pt x="224519" y="1227441"/>
                  </a:lnTo>
                  <a:lnTo>
                    <a:pt x="193370" y="1196564"/>
                  </a:lnTo>
                  <a:lnTo>
                    <a:pt x="164219" y="1164147"/>
                  </a:lnTo>
                  <a:lnTo>
                    <a:pt x="137151" y="1130267"/>
                  </a:lnTo>
                  <a:lnTo>
                    <a:pt x="112253" y="1094999"/>
                  </a:lnTo>
                  <a:lnTo>
                    <a:pt x="89611" y="1058420"/>
                  </a:lnTo>
                  <a:lnTo>
                    <a:pt x="69311" y="1020605"/>
                  </a:lnTo>
                  <a:lnTo>
                    <a:pt x="51438" y="981632"/>
                  </a:lnTo>
                  <a:lnTo>
                    <a:pt x="36079" y="941575"/>
                  </a:lnTo>
                  <a:lnTo>
                    <a:pt x="23320" y="900511"/>
                  </a:lnTo>
                  <a:lnTo>
                    <a:pt x="13246" y="858517"/>
                  </a:lnTo>
                  <a:lnTo>
                    <a:pt x="5944" y="815667"/>
                  </a:lnTo>
                  <a:lnTo>
                    <a:pt x="1500" y="772040"/>
                  </a:lnTo>
                  <a:lnTo>
                    <a:pt x="0" y="727710"/>
                  </a:lnTo>
                  <a:close/>
                </a:path>
              </a:pathLst>
            </a:custGeom>
            <a:ln w="38100">
              <a:solidFill>
                <a:srgbClr val="660000"/>
              </a:solidFill>
            </a:ln>
          </p:spPr>
          <p:txBody>
            <a:bodyPr wrap="square" lIns="0" tIns="0" rIns="0" bIns="0" rtlCol="0"/>
            <a:lstStyle/>
            <a:p>
              <a:endParaRPr/>
            </a:p>
          </p:txBody>
        </p:sp>
        <p:sp>
          <p:nvSpPr>
            <p:cNvPr id="7" name="object 7"/>
            <p:cNvSpPr/>
            <p:nvPr/>
          </p:nvSpPr>
          <p:spPr>
            <a:xfrm>
              <a:off x="10668642" y="2648184"/>
              <a:ext cx="220125" cy="453912"/>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11003739" y="2072616"/>
              <a:ext cx="496335" cy="463069"/>
            </a:xfrm>
            <a:prstGeom prst="rect">
              <a:avLst/>
            </a:prstGeom>
            <a:blipFill>
              <a:blip r:embed="rId9" cstate="print"/>
              <a:stretch>
                <a:fillRect/>
              </a:stretch>
            </a:blipFill>
          </p:spPr>
          <p:txBody>
            <a:bodyPr wrap="square" lIns="0" tIns="0" rIns="0" bIns="0" rtlCol="0"/>
            <a:lstStyle/>
            <a:p>
              <a:endParaRPr/>
            </a:p>
          </p:txBody>
        </p:sp>
        <p:sp>
          <p:nvSpPr>
            <p:cNvPr id="9" name="object 9"/>
            <p:cNvSpPr/>
            <p:nvPr/>
          </p:nvSpPr>
          <p:spPr>
            <a:xfrm>
              <a:off x="10246616" y="2431037"/>
              <a:ext cx="485118" cy="205372"/>
            </a:xfrm>
            <a:prstGeom prst="rect">
              <a:avLst/>
            </a:prstGeom>
            <a:blipFill>
              <a:blip r:embed="rId10" cstate="print"/>
              <a:stretch>
                <a:fillRect/>
              </a:stretch>
            </a:blipFill>
          </p:spPr>
          <p:txBody>
            <a:bodyPr wrap="square" lIns="0" tIns="0" rIns="0" bIns="0" rtlCol="0"/>
            <a:lstStyle/>
            <a:p>
              <a:endParaRPr/>
            </a:p>
          </p:txBody>
        </p:sp>
        <p:sp>
          <p:nvSpPr>
            <p:cNvPr id="10" name="object 10"/>
            <p:cNvSpPr/>
            <p:nvPr/>
          </p:nvSpPr>
          <p:spPr>
            <a:xfrm>
              <a:off x="10355978" y="1970585"/>
              <a:ext cx="521571" cy="425134"/>
            </a:xfrm>
            <a:prstGeom prst="rect">
              <a:avLst/>
            </a:prstGeom>
            <a:blipFill>
              <a:blip r:embed="rId11" cstate="print"/>
              <a:stretch>
                <a:fillRect/>
              </a:stretch>
            </a:blipFill>
          </p:spPr>
          <p:txBody>
            <a:bodyPr wrap="square" lIns="0" tIns="0" rIns="0" bIns="0" rtlCol="0"/>
            <a:lstStyle/>
            <a:p>
              <a:endParaRPr/>
            </a:p>
          </p:txBody>
        </p:sp>
        <p:sp>
          <p:nvSpPr>
            <p:cNvPr id="11" name="object 11"/>
            <p:cNvSpPr/>
            <p:nvPr/>
          </p:nvSpPr>
          <p:spPr>
            <a:xfrm>
              <a:off x="10679859" y="2291071"/>
              <a:ext cx="455674" cy="486615"/>
            </a:xfrm>
            <a:prstGeom prst="rect">
              <a:avLst/>
            </a:prstGeom>
            <a:blipFill>
              <a:blip r:embed="rId12" cstate="print"/>
              <a:stretch>
                <a:fillRect/>
              </a:stretch>
            </a:blipFill>
          </p:spPr>
          <p:txBody>
            <a:bodyPr wrap="square" lIns="0" tIns="0" rIns="0" bIns="0" rtlCol="0"/>
            <a:lstStyle/>
            <a:p>
              <a:endParaRPr/>
            </a:p>
          </p:txBody>
        </p:sp>
      </p:grpSp>
      <p:sp>
        <p:nvSpPr>
          <p:cNvPr id="13" name="TextBox 12">
            <a:extLst>
              <a:ext uri="{FF2B5EF4-FFF2-40B4-BE49-F238E27FC236}">
                <a16:creationId xmlns:a16="http://schemas.microsoft.com/office/drawing/2014/main" id="{799E1DAA-7F01-42B8-978A-4BF9A642C5DD}"/>
              </a:ext>
            </a:extLst>
          </p:cNvPr>
          <p:cNvSpPr txBox="1"/>
          <p:nvPr/>
        </p:nvSpPr>
        <p:spPr>
          <a:xfrm>
            <a:off x="5761138" y="1199421"/>
            <a:ext cx="3395830" cy="871781"/>
          </a:xfrm>
          <a:prstGeom prst="rect">
            <a:avLst/>
          </a:prstGeom>
          <a:noFill/>
        </p:spPr>
        <p:txBody>
          <a:bodyPr wrap="square">
            <a:spAutoFit/>
          </a:bodyPr>
          <a:lstStyle/>
          <a:p>
            <a:r>
              <a:rPr lang="en-US" sz="1200" b="0" i="0" u="none" strike="noStrike" baseline="0" dirty="0">
                <a:solidFill>
                  <a:srgbClr val="211D1E"/>
                </a:solidFill>
              </a:rPr>
              <a:t>Shane, A., Parsons, M. A., </a:t>
            </a:r>
            <a:r>
              <a:rPr lang="en-US" sz="1200" b="0" i="0" u="none" strike="noStrike" baseline="0" dirty="0" err="1">
                <a:solidFill>
                  <a:srgbClr val="211D1E"/>
                </a:solidFill>
              </a:rPr>
              <a:t>Berrow</a:t>
            </a:r>
            <a:r>
              <a:rPr lang="en-US" sz="1200" b="0" i="0" u="none" strike="noStrike" baseline="0" dirty="0">
                <a:solidFill>
                  <a:srgbClr val="211D1E"/>
                </a:solidFill>
              </a:rPr>
              <a:t>, D. J., Kara, M. Y., &amp; Brown, A. J. (2023). Operational Architecture and Framework for Assessing Mission Effectiveness in Surface Ship Concept and Requirements Exploration. </a:t>
            </a:r>
            <a:r>
              <a:rPr lang="en-US" sz="1200" b="0" i="1" u="none" strike="noStrike" baseline="0" dirty="0">
                <a:solidFill>
                  <a:srgbClr val="211D1E"/>
                </a:solidFill>
              </a:rPr>
              <a:t>Naval Engineers Journal, </a:t>
            </a:r>
            <a:r>
              <a:rPr lang="en-US" sz="1200" b="0" i="0" u="none" strike="noStrike" baseline="0" dirty="0">
                <a:solidFill>
                  <a:srgbClr val="211D1E"/>
                </a:solidFill>
              </a:rPr>
              <a:t>135(2), pp. 101–117. </a:t>
            </a:r>
            <a:endParaRPr lang="en-US" sz="1200" dirty="0"/>
          </a:p>
        </p:txBody>
      </p:sp>
      <p:pic>
        <p:nvPicPr>
          <p:cNvPr id="12" name="Audio 11">
            <a:hlinkClick r:id="" action="ppaction://media"/>
            <a:extLst>
              <a:ext uri="{FF2B5EF4-FFF2-40B4-BE49-F238E27FC236}">
                <a16:creationId xmlns:a16="http://schemas.microsoft.com/office/drawing/2014/main" id="{892D2F1E-F93D-4267-9847-760928C9B8F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71438" y="6218238"/>
            <a:ext cx="487362" cy="487362"/>
          </a:xfrm>
          <a:prstGeom prst="rect">
            <a:avLst/>
          </a:prstGeom>
        </p:spPr>
      </p:pic>
    </p:spTree>
    <p:extLst>
      <p:ext uri="{BB962C8B-B14F-4D97-AF65-F5344CB8AC3E}">
        <p14:creationId xmlns:p14="http://schemas.microsoft.com/office/powerpoint/2010/main" val="3389905533"/>
      </p:ext>
    </p:extLst>
  </p:cSld>
  <p:clrMapOvr>
    <a:masterClrMapping/>
  </p:clrMapOvr>
  <mc:AlternateContent xmlns:mc="http://schemas.openxmlformats.org/markup-compatibility/2006" xmlns:p14="http://schemas.microsoft.com/office/powerpoint/2010/main">
    <mc:Choice Requires="p14">
      <p:transition spd="slow" p14:dur="2000" advTm="213549"/>
    </mc:Choice>
    <mc:Fallback xmlns="">
      <p:transition spd="slow" advTm="21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FE33-06D8-42C0-91ED-50E87013E5D9}"/>
              </a:ext>
            </a:extLst>
          </p:cNvPr>
          <p:cNvSpPr>
            <a:spLocks noGrp="1"/>
          </p:cNvSpPr>
          <p:nvPr>
            <p:ph type="title"/>
          </p:nvPr>
        </p:nvSpPr>
        <p:spPr>
          <a:xfrm>
            <a:off x="1806870" y="401411"/>
            <a:ext cx="8578259" cy="460996"/>
          </a:xfrm>
        </p:spPr>
        <p:txBody>
          <a:bodyPr/>
          <a:lstStyle/>
          <a:p>
            <a:r>
              <a:rPr lang="en-US" sz="2800" b="0" dirty="0"/>
              <a:t>Series of Probabilistic Threat Agents and Conditions</a:t>
            </a:r>
            <a:endParaRPr lang="en-US" b="0" dirty="0"/>
          </a:p>
        </p:txBody>
      </p:sp>
      <p:pic>
        <p:nvPicPr>
          <p:cNvPr id="3" name="Picture 3">
            <a:extLst>
              <a:ext uri="{FF2B5EF4-FFF2-40B4-BE49-F238E27FC236}">
                <a16:creationId xmlns:a16="http://schemas.microsoft.com/office/drawing/2014/main" id="{1A39BAA8-728C-48D5-ABFF-8A8E8A304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870" y="1143000"/>
            <a:ext cx="8578259" cy="540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68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701E-09D1-4188-ACF0-E816642C491B}"/>
              </a:ext>
            </a:extLst>
          </p:cNvPr>
          <p:cNvSpPr>
            <a:spLocks noGrp="1"/>
          </p:cNvSpPr>
          <p:nvPr>
            <p:ph type="title"/>
          </p:nvPr>
        </p:nvSpPr>
        <p:spPr>
          <a:xfrm>
            <a:off x="2993029" y="261257"/>
            <a:ext cx="6275614" cy="511629"/>
          </a:xfrm>
        </p:spPr>
        <p:txBody>
          <a:bodyPr/>
          <a:lstStyle/>
          <a:p>
            <a:r>
              <a:rPr lang="en-US" b="0" dirty="0"/>
              <a:t>Ship Behavior and Interaction Model</a:t>
            </a:r>
          </a:p>
        </p:txBody>
      </p:sp>
      <p:pic>
        <p:nvPicPr>
          <p:cNvPr id="3" name="Picture 2" descr="A diagram of a model&#10;&#10;AI-generated content may be incorrect.">
            <a:extLst>
              <a:ext uri="{FF2B5EF4-FFF2-40B4-BE49-F238E27FC236}">
                <a16:creationId xmlns:a16="http://schemas.microsoft.com/office/drawing/2014/main" id="{46D2E05F-3271-417C-94ED-10787DCE8015}"/>
              </a:ext>
            </a:extLst>
          </p:cNvPr>
          <p:cNvPicPr>
            <a:picLocks noChangeAspect="1"/>
          </p:cNvPicPr>
          <p:nvPr/>
        </p:nvPicPr>
        <p:blipFill>
          <a:blip r:embed="rId2"/>
          <a:stretch>
            <a:fillRect/>
          </a:stretch>
        </p:blipFill>
        <p:spPr>
          <a:xfrm>
            <a:off x="601620" y="1147865"/>
            <a:ext cx="11058433" cy="5365526"/>
          </a:xfrm>
          <a:prstGeom prst="rect">
            <a:avLst/>
          </a:prstGeom>
        </p:spPr>
      </p:pic>
    </p:spTree>
    <p:extLst>
      <p:ext uri="{BB962C8B-B14F-4D97-AF65-F5344CB8AC3E}">
        <p14:creationId xmlns:p14="http://schemas.microsoft.com/office/powerpoint/2010/main" val="3658554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4107C-A6C1-EB3D-D5B2-53C76AF5F81B}"/>
              </a:ext>
            </a:extLst>
          </p:cNvPr>
          <p:cNvSpPr>
            <a:spLocks noGrp="1"/>
          </p:cNvSpPr>
          <p:nvPr>
            <p:ph type="title"/>
          </p:nvPr>
        </p:nvSpPr>
        <p:spPr/>
        <p:txBody>
          <a:bodyPr/>
          <a:lstStyle/>
          <a:p>
            <a:r>
              <a:rPr lang="en-US" dirty="0"/>
              <a:t>Concept Design Model in Model Center – AOE Tool</a:t>
            </a:r>
          </a:p>
        </p:txBody>
      </p:sp>
      <p:pic>
        <p:nvPicPr>
          <p:cNvPr id="4" name="Picture 3">
            <a:extLst>
              <a:ext uri="{FF2B5EF4-FFF2-40B4-BE49-F238E27FC236}">
                <a16:creationId xmlns:a16="http://schemas.microsoft.com/office/drawing/2014/main" id="{301F07D4-28C1-AE1D-FD07-5946AE28C213}"/>
              </a:ext>
            </a:extLst>
          </p:cNvPr>
          <p:cNvPicPr>
            <a:picLocks noChangeAspect="1"/>
          </p:cNvPicPr>
          <p:nvPr/>
        </p:nvPicPr>
        <p:blipFill>
          <a:blip r:embed="rId3"/>
          <a:stretch>
            <a:fillRect/>
          </a:stretch>
        </p:blipFill>
        <p:spPr>
          <a:xfrm>
            <a:off x="0" y="1546822"/>
            <a:ext cx="12192000" cy="4630483"/>
          </a:xfrm>
          <a:prstGeom prst="rect">
            <a:avLst/>
          </a:prstGeom>
        </p:spPr>
      </p:pic>
      <p:sp>
        <p:nvSpPr>
          <p:cNvPr id="5" name="Rectangle 4">
            <a:extLst>
              <a:ext uri="{FF2B5EF4-FFF2-40B4-BE49-F238E27FC236}">
                <a16:creationId xmlns:a16="http://schemas.microsoft.com/office/drawing/2014/main" id="{BA5D12D1-43B1-FED8-214E-B2223094ADCB}"/>
              </a:ext>
            </a:extLst>
          </p:cNvPr>
          <p:cNvSpPr/>
          <p:nvPr/>
        </p:nvSpPr>
        <p:spPr>
          <a:xfrm>
            <a:off x="2564091" y="1623250"/>
            <a:ext cx="3271101" cy="3477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766E7A-7101-A671-3378-C5339D27D8F7}"/>
              </a:ext>
            </a:extLst>
          </p:cNvPr>
          <p:cNvSpPr/>
          <p:nvPr/>
        </p:nvSpPr>
        <p:spPr>
          <a:xfrm>
            <a:off x="5835192" y="2463054"/>
            <a:ext cx="3035431" cy="32170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9A22D4-E09C-9630-B063-463767175A07}"/>
              </a:ext>
            </a:extLst>
          </p:cNvPr>
          <p:cNvSpPr txBox="1"/>
          <p:nvPr/>
        </p:nvSpPr>
        <p:spPr>
          <a:xfrm>
            <a:off x="2914527" y="4627198"/>
            <a:ext cx="1402670" cy="503751"/>
          </a:xfrm>
          <a:prstGeom prst="rect">
            <a:avLst/>
          </a:prstGeom>
          <a:noFill/>
        </p:spPr>
        <p:txBody>
          <a:bodyPr wrap="none" rtlCol="0">
            <a:spAutoFit/>
          </a:bodyPr>
          <a:lstStyle/>
          <a:p>
            <a:r>
              <a:rPr lang="en-US">
                <a:solidFill>
                  <a:srgbClr val="FF0000"/>
                </a:solidFill>
              </a:rPr>
              <a:t>Synthesis</a:t>
            </a:r>
          </a:p>
        </p:txBody>
      </p:sp>
      <p:sp>
        <p:nvSpPr>
          <p:cNvPr id="8" name="TextBox 7">
            <a:extLst>
              <a:ext uri="{FF2B5EF4-FFF2-40B4-BE49-F238E27FC236}">
                <a16:creationId xmlns:a16="http://schemas.microsoft.com/office/drawing/2014/main" id="{643893B8-8537-E4B2-9E10-94530E9349C6}"/>
              </a:ext>
            </a:extLst>
          </p:cNvPr>
          <p:cNvSpPr txBox="1"/>
          <p:nvPr/>
        </p:nvSpPr>
        <p:spPr>
          <a:xfrm>
            <a:off x="7127401" y="4811875"/>
            <a:ext cx="1657228" cy="881564"/>
          </a:xfrm>
          <a:prstGeom prst="rect">
            <a:avLst/>
          </a:prstGeom>
          <a:noFill/>
        </p:spPr>
        <p:txBody>
          <a:bodyPr wrap="none" rtlCol="0">
            <a:spAutoFit/>
          </a:bodyPr>
          <a:lstStyle/>
          <a:p>
            <a:pPr algn="ctr"/>
            <a:r>
              <a:rPr lang="en-US">
                <a:solidFill>
                  <a:srgbClr val="FF0000"/>
                </a:solidFill>
              </a:rPr>
              <a:t>Hullform</a:t>
            </a:r>
          </a:p>
          <a:p>
            <a:pPr algn="ctr"/>
            <a:r>
              <a:rPr lang="en-US">
                <a:solidFill>
                  <a:srgbClr val="FF0000"/>
                </a:solidFill>
              </a:rPr>
              <a:t>Exploration</a:t>
            </a:r>
          </a:p>
        </p:txBody>
      </p:sp>
      <p:sp>
        <p:nvSpPr>
          <p:cNvPr id="9" name="Rectangle 8">
            <a:extLst>
              <a:ext uri="{FF2B5EF4-FFF2-40B4-BE49-F238E27FC236}">
                <a16:creationId xmlns:a16="http://schemas.microsoft.com/office/drawing/2014/main" id="{9FE1E5F4-6C5D-4F3B-F29E-DF5E5745EA18}"/>
              </a:ext>
            </a:extLst>
          </p:cNvPr>
          <p:cNvSpPr/>
          <p:nvPr/>
        </p:nvSpPr>
        <p:spPr>
          <a:xfrm>
            <a:off x="8870623" y="2977818"/>
            <a:ext cx="3271101" cy="3217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99EB706-D623-3BFB-5F79-96C1D450CD31}"/>
              </a:ext>
            </a:extLst>
          </p:cNvPr>
          <p:cNvSpPr txBox="1"/>
          <p:nvPr/>
        </p:nvSpPr>
        <p:spPr>
          <a:xfrm>
            <a:off x="8870623" y="5767888"/>
            <a:ext cx="2282869" cy="369332"/>
          </a:xfrm>
          <a:prstGeom prst="rect">
            <a:avLst/>
          </a:prstGeom>
          <a:noFill/>
        </p:spPr>
        <p:txBody>
          <a:bodyPr wrap="none" rtlCol="0">
            <a:spAutoFit/>
          </a:bodyPr>
          <a:lstStyle/>
          <a:p>
            <a:r>
              <a:rPr lang="en-US">
                <a:solidFill>
                  <a:srgbClr val="FF0000"/>
                </a:solidFill>
              </a:rPr>
              <a:t>Concept Development</a:t>
            </a:r>
          </a:p>
        </p:txBody>
      </p:sp>
      <p:sp>
        <p:nvSpPr>
          <p:cNvPr id="11" name="Rectangle 10">
            <a:extLst>
              <a:ext uri="{FF2B5EF4-FFF2-40B4-BE49-F238E27FC236}">
                <a16:creationId xmlns:a16="http://schemas.microsoft.com/office/drawing/2014/main" id="{C96477D3-8585-41AD-B40E-6CF48C5BA2BF}"/>
              </a:ext>
            </a:extLst>
          </p:cNvPr>
          <p:cNvSpPr/>
          <p:nvPr/>
        </p:nvSpPr>
        <p:spPr>
          <a:xfrm>
            <a:off x="4845737" y="1833026"/>
            <a:ext cx="2081147" cy="369332"/>
          </a:xfrm>
          <a:prstGeom prst="rect">
            <a:avLst/>
          </a:prstGeom>
        </p:spPr>
        <p:txBody>
          <a:bodyPr wrap="none">
            <a:spAutoFit/>
          </a:bodyPr>
          <a:lstStyle/>
          <a:p>
            <a:r>
              <a:rPr lang="en-US" dirty="0">
                <a:solidFill>
                  <a:srgbClr val="FF0000"/>
                </a:solidFill>
              </a:rPr>
              <a:t>Concept Exploration</a:t>
            </a:r>
          </a:p>
        </p:txBody>
      </p:sp>
      <p:sp>
        <p:nvSpPr>
          <p:cNvPr id="12" name="Title 1">
            <a:extLst>
              <a:ext uri="{FF2B5EF4-FFF2-40B4-BE49-F238E27FC236}">
                <a16:creationId xmlns:a16="http://schemas.microsoft.com/office/drawing/2014/main" id="{72DE5A31-87FB-4726-90F6-D41383925742}"/>
              </a:ext>
            </a:extLst>
          </p:cNvPr>
          <p:cNvSpPr txBox="1">
            <a:spLocks/>
          </p:cNvSpPr>
          <p:nvPr/>
        </p:nvSpPr>
        <p:spPr>
          <a:xfrm>
            <a:off x="2651549" y="283269"/>
            <a:ext cx="6806776" cy="43751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1" i="0" kern="1200">
                <a:solidFill>
                  <a:schemeClr val="tx1"/>
                </a:solidFill>
                <a:latin typeface="Arial"/>
                <a:ea typeface="+mj-ea"/>
                <a:cs typeface="Arial"/>
              </a:defRPr>
            </a:lvl1pPr>
          </a:lstStyle>
          <a:p>
            <a:r>
              <a:rPr lang="en-US" b="0" dirty="0"/>
              <a:t>VT Concept Design Model in Model Center</a:t>
            </a:r>
          </a:p>
        </p:txBody>
      </p:sp>
    </p:spTree>
    <p:extLst>
      <p:ext uri="{BB962C8B-B14F-4D97-AF65-F5344CB8AC3E}">
        <p14:creationId xmlns:p14="http://schemas.microsoft.com/office/powerpoint/2010/main" val="2452391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1464307" y="6219540"/>
            <a:ext cx="10031008" cy="408623"/>
          </a:xfrm>
          <a:prstGeom prst="roundRect">
            <a:avLst/>
          </a:prstGeom>
          <a:solidFill>
            <a:srgbClr val="002060"/>
          </a:solidFill>
          <a:scene3d>
            <a:camera prst="orthographicFront"/>
            <a:lightRig rig="threePt" dir="t"/>
          </a:scene3d>
          <a:sp3d>
            <a:bevelT/>
          </a:sp3d>
        </p:spPr>
        <p:txBody>
          <a:bodyPr wrap="square">
            <a:spAutoFit/>
          </a:bodyPr>
          <a:lstStyle/>
          <a:p>
            <a:pPr algn="ctr"/>
            <a:r>
              <a:rPr lang="en-US" b="1" dirty="0">
                <a:solidFill>
                  <a:schemeClr val="bg1"/>
                </a:solidFill>
                <a:latin typeface="Times New Roman" panose="02020603050405020304" pitchFamily="18" charset="0"/>
                <a:cs typeface="Times New Roman" panose="02020603050405020304" pitchFamily="18" charset="0"/>
              </a:rPr>
              <a:t>Systems Integration required at each level of hierarchy and requirements are passed between levels</a:t>
            </a:r>
          </a:p>
        </p:txBody>
      </p:sp>
      <p:sp>
        <p:nvSpPr>
          <p:cNvPr id="72" name="Freeform 4"/>
          <p:cNvSpPr>
            <a:spLocks/>
          </p:cNvSpPr>
          <p:nvPr/>
        </p:nvSpPr>
        <p:spPr bwMode="auto">
          <a:xfrm>
            <a:off x="1991534" y="3629224"/>
            <a:ext cx="2740905" cy="598313"/>
          </a:xfrm>
          <a:custGeom>
            <a:avLst/>
            <a:gdLst>
              <a:gd name="T0" fmla="*/ 0 w 2386"/>
              <a:gd name="T1" fmla="*/ 450 h 450"/>
              <a:gd name="T2" fmla="*/ 567 w 2386"/>
              <a:gd name="T3" fmla="*/ 0 h 450"/>
              <a:gd name="T4" fmla="*/ 2386 w 2386"/>
              <a:gd name="T5" fmla="*/ 0 h 450"/>
              <a:gd name="T6" fmla="*/ 1855 w 2386"/>
              <a:gd name="T7" fmla="*/ 450 h 450"/>
              <a:gd name="T8" fmla="*/ 0 w 2386"/>
              <a:gd name="T9" fmla="*/ 450 h 450"/>
              <a:gd name="T10" fmla="*/ 0 60000 65536"/>
              <a:gd name="T11" fmla="*/ 0 60000 65536"/>
              <a:gd name="T12" fmla="*/ 0 60000 65536"/>
              <a:gd name="T13" fmla="*/ 0 60000 65536"/>
              <a:gd name="T14" fmla="*/ 0 60000 65536"/>
              <a:gd name="T15" fmla="*/ 0 w 2386"/>
              <a:gd name="T16" fmla="*/ 0 h 450"/>
              <a:gd name="T17" fmla="*/ 2386 w 2386"/>
              <a:gd name="T18" fmla="*/ 450 h 450"/>
            </a:gdLst>
            <a:ahLst/>
            <a:cxnLst>
              <a:cxn ang="T10">
                <a:pos x="T0" y="T1"/>
              </a:cxn>
              <a:cxn ang="T11">
                <a:pos x="T2" y="T3"/>
              </a:cxn>
              <a:cxn ang="T12">
                <a:pos x="T4" y="T5"/>
              </a:cxn>
              <a:cxn ang="T13">
                <a:pos x="T6" y="T7"/>
              </a:cxn>
              <a:cxn ang="T14">
                <a:pos x="T8" y="T9"/>
              </a:cxn>
            </a:cxnLst>
            <a:rect l="T15" t="T16" r="T17" b="T18"/>
            <a:pathLst>
              <a:path w="2386" h="450">
                <a:moveTo>
                  <a:pt x="0" y="450"/>
                </a:moveTo>
                <a:lnTo>
                  <a:pt x="567" y="0"/>
                </a:lnTo>
                <a:lnTo>
                  <a:pt x="2386" y="0"/>
                </a:lnTo>
                <a:lnTo>
                  <a:pt x="1855" y="450"/>
                </a:lnTo>
                <a:lnTo>
                  <a:pt x="0" y="450"/>
                </a:lnTo>
                <a:close/>
              </a:path>
            </a:pathLst>
          </a:custGeom>
          <a:gradFill rotWithShape="0">
            <a:gsLst>
              <a:gs pos="0">
                <a:srgbClr val="6F94B9"/>
              </a:gs>
              <a:gs pos="100000">
                <a:srgbClr val="99CCFF"/>
              </a:gs>
            </a:gsLst>
            <a:lin ang="5400000" scaled="1"/>
          </a:gradFill>
          <a:ln w="12700" cap="flat" cmpd="sng">
            <a:noFill/>
            <a:prstDash val="solid"/>
            <a:round/>
            <a:headEnd type="none" w="sm" len="sm"/>
            <a:tailEnd type="none" w="sm" len="sm"/>
          </a:ln>
          <a:scene3d>
            <a:camera prst="orthographicFront"/>
            <a:lightRig rig="threePt" dir="t"/>
          </a:scene3d>
          <a:sp3d>
            <a:bevelT w="165100" prst="coolSlant"/>
          </a:sp3d>
        </p:spPr>
        <p:txBody>
          <a:bodyPr/>
          <a:lstStyle/>
          <a:p>
            <a:endParaRPr lang="en-US">
              <a:latin typeface="Times New Roman" panose="02020603050405020304" pitchFamily="18" charset="0"/>
              <a:cs typeface="Times New Roman" panose="02020603050405020304" pitchFamily="18" charset="0"/>
            </a:endParaRPr>
          </a:p>
        </p:txBody>
      </p:sp>
      <p:sp>
        <p:nvSpPr>
          <p:cNvPr id="69" name="Freeform 8"/>
          <p:cNvSpPr>
            <a:spLocks/>
          </p:cNvSpPr>
          <p:nvPr/>
        </p:nvSpPr>
        <p:spPr bwMode="auto">
          <a:xfrm>
            <a:off x="1924619" y="2533647"/>
            <a:ext cx="2787490" cy="598313"/>
          </a:xfrm>
          <a:custGeom>
            <a:avLst/>
            <a:gdLst>
              <a:gd name="T0" fmla="*/ 0 w 2386"/>
              <a:gd name="T1" fmla="*/ 450 h 450"/>
              <a:gd name="T2" fmla="*/ 567 w 2386"/>
              <a:gd name="T3" fmla="*/ 0 h 450"/>
              <a:gd name="T4" fmla="*/ 2386 w 2386"/>
              <a:gd name="T5" fmla="*/ 0 h 450"/>
              <a:gd name="T6" fmla="*/ 1855 w 2386"/>
              <a:gd name="T7" fmla="*/ 450 h 450"/>
              <a:gd name="T8" fmla="*/ 0 w 2386"/>
              <a:gd name="T9" fmla="*/ 450 h 450"/>
              <a:gd name="T10" fmla="*/ 0 60000 65536"/>
              <a:gd name="T11" fmla="*/ 0 60000 65536"/>
              <a:gd name="T12" fmla="*/ 0 60000 65536"/>
              <a:gd name="T13" fmla="*/ 0 60000 65536"/>
              <a:gd name="T14" fmla="*/ 0 60000 65536"/>
              <a:gd name="T15" fmla="*/ 0 w 2386"/>
              <a:gd name="T16" fmla="*/ 0 h 450"/>
              <a:gd name="T17" fmla="*/ 2386 w 2386"/>
              <a:gd name="T18" fmla="*/ 450 h 450"/>
            </a:gdLst>
            <a:ahLst/>
            <a:cxnLst>
              <a:cxn ang="T10">
                <a:pos x="T0" y="T1"/>
              </a:cxn>
              <a:cxn ang="T11">
                <a:pos x="T2" y="T3"/>
              </a:cxn>
              <a:cxn ang="T12">
                <a:pos x="T4" y="T5"/>
              </a:cxn>
              <a:cxn ang="T13">
                <a:pos x="T6" y="T7"/>
              </a:cxn>
              <a:cxn ang="T14">
                <a:pos x="T8" y="T9"/>
              </a:cxn>
            </a:cxnLst>
            <a:rect l="T15" t="T16" r="T17" b="T18"/>
            <a:pathLst>
              <a:path w="2386" h="450">
                <a:moveTo>
                  <a:pt x="0" y="450"/>
                </a:moveTo>
                <a:lnTo>
                  <a:pt x="567" y="0"/>
                </a:lnTo>
                <a:lnTo>
                  <a:pt x="2386" y="0"/>
                </a:lnTo>
                <a:lnTo>
                  <a:pt x="1855" y="450"/>
                </a:lnTo>
                <a:lnTo>
                  <a:pt x="0" y="450"/>
                </a:lnTo>
                <a:close/>
              </a:path>
            </a:pathLst>
          </a:custGeom>
          <a:gradFill rotWithShape="0">
            <a:gsLst>
              <a:gs pos="0">
                <a:srgbClr val="6F94B9"/>
              </a:gs>
              <a:gs pos="100000">
                <a:srgbClr val="99CCFF"/>
              </a:gs>
            </a:gsLst>
            <a:lin ang="5400000" scaled="1"/>
          </a:gradFill>
          <a:ln w="12700" cap="flat" cmpd="sng">
            <a:noFill/>
            <a:prstDash val="solid"/>
            <a:round/>
            <a:headEnd type="none" w="sm" len="sm"/>
            <a:tailEnd type="none" w="sm" len="sm"/>
          </a:ln>
          <a:scene3d>
            <a:camera prst="orthographicFront"/>
            <a:lightRig rig="threePt" dir="t"/>
          </a:scene3d>
          <a:sp3d>
            <a:bevelT w="165100" prst="coolSlant"/>
          </a:sp3d>
        </p:spPr>
        <p:txBody>
          <a:bodyPr/>
          <a:lstStyle/>
          <a:p>
            <a:endParaRPr lang="en-US">
              <a:latin typeface="Times New Roman" panose="02020603050405020304" pitchFamily="18" charset="0"/>
              <a:cs typeface="Times New Roman" panose="02020603050405020304" pitchFamily="18" charset="0"/>
            </a:endParaRPr>
          </a:p>
        </p:txBody>
      </p:sp>
      <p:sp>
        <p:nvSpPr>
          <p:cNvPr id="13" name="Rectangle 11"/>
          <p:cNvSpPr>
            <a:spLocks noChangeArrowheads="1"/>
          </p:cNvSpPr>
          <p:nvPr/>
        </p:nvSpPr>
        <p:spPr bwMode="auto">
          <a:xfrm>
            <a:off x="2079804" y="3730273"/>
            <a:ext cx="2619718" cy="312452"/>
          </a:xfrm>
          <a:prstGeom prst="rect">
            <a:avLst/>
          </a:prstGeom>
          <a:noFill/>
          <a:ln w="9525">
            <a:noFill/>
            <a:miter lim="800000"/>
            <a:headEnd/>
            <a:tailEnd/>
          </a:ln>
          <a:effectLst/>
        </p:spPr>
        <p:txBody>
          <a:bodyPr anchor="ctr">
            <a:spAutoFit/>
          </a:bodyPr>
          <a:lstStyle/>
          <a:p>
            <a:pPr algn="ctr">
              <a:lnSpc>
                <a:spcPct val="90000"/>
              </a:lnSpc>
              <a:buClrTx/>
              <a:buSzTx/>
              <a:buFontTx/>
              <a:buNone/>
              <a:defRPr/>
            </a:pPr>
            <a:r>
              <a:rPr lang="en-US" sz="1600" i="1">
                <a:solidFill>
                  <a:srgbClr val="3333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System</a:t>
            </a:r>
          </a:p>
        </p:txBody>
      </p:sp>
      <p:sp>
        <p:nvSpPr>
          <p:cNvPr id="14" name="Line 12"/>
          <p:cNvSpPr>
            <a:spLocks noChangeShapeType="1"/>
          </p:cNvSpPr>
          <p:nvPr/>
        </p:nvSpPr>
        <p:spPr bwMode="auto">
          <a:xfrm>
            <a:off x="3450257" y="3274691"/>
            <a:ext cx="0" cy="343033"/>
          </a:xfrm>
          <a:prstGeom prst="line">
            <a:avLst/>
          </a:prstGeom>
          <a:noFill/>
          <a:ln w="38100">
            <a:solidFill>
              <a:schemeClr val="tx1"/>
            </a:solidFill>
            <a:round/>
            <a:headEnd type="triangle" w="med" len="me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5" name="Rectangle 13"/>
          <p:cNvSpPr>
            <a:spLocks noChangeArrowheads="1"/>
          </p:cNvSpPr>
          <p:nvPr/>
        </p:nvSpPr>
        <p:spPr bwMode="auto">
          <a:xfrm>
            <a:off x="2542108" y="1484608"/>
            <a:ext cx="1909058" cy="438763"/>
          </a:xfrm>
          <a:prstGeom prst="rect">
            <a:avLst/>
          </a:prstGeom>
          <a:noFill/>
          <a:ln w="9525">
            <a:noFill/>
            <a:miter lim="800000"/>
            <a:headEnd/>
            <a:tailEnd/>
          </a:ln>
          <a:effectLst/>
        </p:spPr>
        <p:txBody>
          <a:bodyPr wrap="none" anchor="ctr"/>
          <a:lstStyle/>
          <a:p>
            <a:pPr algn="ctr">
              <a:lnSpc>
                <a:spcPct val="100000"/>
              </a:lnSpc>
              <a:buClrTx/>
              <a:buSzTx/>
              <a:buFontTx/>
              <a:buNone/>
              <a:defRPr/>
            </a:pPr>
            <a:r>
              <a:rPr lang="en-US" sz="1600" i="1">
                <a:effectLst>
                  <a:outerShdw blurRad="38100" dist="38100" dir="2700000" algn="tl">
                    <a:srgbClr val="C0C0C0"/>
                  </a:outerShdw>
                </a:effectLst>
                <a:latin typeface="Times New Roman" panose="02020603050405020304" pitchFamily="18" charset="0"/>
                <a:cs typeface="Times New Roman" panose="02020603050405020304" pitchFamily="18" charset="0"/>
              </a:rPr>
              <a:t>Enterprise </a:t>
            </a:r>
          </a:p>
        </p:txBody>
      </p:sp>
      <p:sp>
        <p:nvSpPr>
          <p:cNvPr id="16" name="Line 14"/>
          <p:cNvSpPr>
            <a:spLocks noChangeShapeType="1"/>
          </p:cNvSpPr>
          <p:nvPr/>
        </p:nvSpPr>
        <p:spPr bwMode="auto">
          <a:xfrm>
            <a:off x="3448619" y="2132766"/>
            <a:ext cx="0" cy="370954"/>
          </a:xfrm>
          <a:prstGeom prst="line">
            <a:avLst/>
          </a:prstGeom>
          <a:noFill/>
          <a:ln w="38100">
            <a:solidFill>
              <a:schemeClr val="tx1"/>
            </a:solidFill>
            <a:round/>
            <a:headEnd type="triangle" w="med" len="me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17" name="Rectangle 15"/>
          <p:cNvSpPr>
            <a:spLocks noChangeArrowheads="1"/>
          </p:cNvSpPr>
          <p:nvPr/>
        </p:nvSpPr>
        <p:spPr bwMode="auto">
          <a:xfrm>
            <a:off x="4328895" y="1402762"/>
            <a:ext cx="3006896" cy="646331"/>
          </a:xfrm>
          <a:prstGeom prst="rect">
            <a:avLst/>
          </a:prstGeom>
          <a:noFill/>
          <a:ln w="9525">
            <a:noFill/>
            <a:miter lim="800000"/>
            <a:headEnd/>
            <a:tailEnd/>
          </a:ln>
          <a:effectLst/>
        </p:spPr>
        <p:txBody>
          <a:bodyPr wrap="square" anchor="ctr">
            <a:spAutoFit/>
          </a:bodyPr>
          <a:lstStyle/>
          <a:p>
            <a:pPr algn="ctr">
              <a:lnSpc>
                <a:spcPct val="100000"/>
              </a:lnSpc>
              <a:buClrTx/>
              <a:buSzTx/>
              <a:buFontTx/>
              <a:buNone/>
              <a:defRPr/>
            </a:pPr>
            <a:r>
              <a:rPr lang="en-US" sz="1200" b="1" i="1" dirty="0">
                <a:latin typeface="Times New Roman" panose="02020603050405020304" pitchFamily="18" charset="0"/>
                <a:cs typeface="Times New Roman" panose="02020603050405020304" pitchFamily="18" charset="0"/>
              </a:rPr>
              <a:t>Translates</a:t>
            </a:r>
          </a:p>
          <a:p>
            <a:pPr algn="ctr">
              <a:lnSpc>
                <a:spcPct val="100000"/>
              </a:lnSpc>
              <a:buClrTx/>
              <a:buSzTx/>
              <a:buFontTx/>
              <a:buNone/>
              <a:defRPr/>
            </a:pPr>
            <a:r>
              <a:rPr lang="en-US" sz="1200" b="1" i="1" dirty="0">
                <a:latin typeface="Times New Roman" panose="02020603050405020304" pitchFamily="18" charset="0"/>
                <a:cs typeface="Times New Roman" panose="02020603050405020304" pitchFamily="18" charset="0"/>
              </a:rPr>
              <a:t>Operational Concepts to Mission Essential Tasks and Mission Capabilities</a:t>
            </a:r>
          </a:p>
        </p:txBody>
      </p:sp>
      <p:sp>
        <p:nvSpPr>
          <p:cNvPr id="66" name="Freeform 17"/>
          <p:cNvSpPr>
            <a:spLocks/>
          </p:cNvSpPr>
          <p:nvPr/>
        </p:nvSpPr>
        <p:spPr bwMode="auto">
          <a:xfrm>
            <a:off x="2000820" y="1337022"/>
            <a:ext cx="2740905" cy="598313"/>
          </a:xfrm>
          <a:custGeom>
            <a:avLst/>
            <a:gdLst>
              <a:gd name="T0" fmla="*/ 0 w 2386"/>
              <a:gd name="T1" fmla="*/ 450 h 450"/>
              <a:gd name="T2" fmla="*/ 567 w 2386"/>
              <a:gd name="T3" fmla="*/ 0 h 450"/>
              <a:gd name="T4" fmla="*/ 2386 w 2386"/>
              <a:gd name="T5" fmla="*/ 0 h 450"/>
              <a:gd name="T6" fmla="*/ 1855 w 2386"/>
              <a:gd name="T7" fmla="*/ 450 h 450"/>
              <a:gd name="T8" fmla="*/ 0 w 2386"/>
              <a:gd name="T9" fmla="*/ 450 h 450"/>
              <a:gd name="T10" fmla="*/ 0 60000 65536"/>
              <a:gd name="T11" fmla="*/ 0 60000 65536"/>
              <a:gd name="T12" fmla="*/ 0 60000 65536"/>
              <a:gd name="T13" fmla="*/ 0 60000 65536"/>
              <a:gd name="T14" fmla="*/ 0 60000 65536"/>
              <a:gd name="T15" fmla="*/ 0 w 2386"/>
              <a:gd name="T16" fmla="*/ 0 h 450"/>
              <a:gd name="T17" fmla="*/ 2386 w 2386"/>
              <a:gd name="T18" fmla="*/ 450 h 450"/>
            </a:gdLst>
            <a:ahLst/>
            <a:cxnLst>
              <a:cxn ang="T10">
                <a:pos x="T0" y="T1"/>
              </a:cxn>
              <a:cxn ang="T11">
                <a:pos x="T2" y="T3"/>
              </a:cxn>
              <a:cxn ang="T12">
                <a:pos x="T4" y="T5"/>
              </a:cxn>
              <a:cxn ang="T13">
                <a:pos x="T6" y="T7"/>
              </a:cxn>
              <a:cxn ang="T14">
                <a:pos x="T8" y="T9"/>
              </a:cxn>
            </a:cxnLst>
            <a:rect l="T15" t="T16" r="T17" b="T18"/>
            <a:pathLst>
              <a:path w="2386" h="450">
                <a:moveTo>
                  <a:pt x="0" y="450"/>
                </a:moveTo>
                <a:lnTo>
                  <a:pt x="567" y="0"/>
                </a:lnTo>
                <a:lnTo>
                  <a:pt x="2386" y="0"/>
                </a:lnTo>
                <a:lnTo>
                  <a:pt x="1855" y="450"/>
                </a:lnTo>
                <a:lnTo>
                  <a:pt x="0" y="450"/>
                </a:lnTo>
                <a:close/>
              </a:path>
            </a:pathLst>
          </a:custGeom>
          <a:gradFill rotWithShape="0">
            <a:gsLst>
              <a:gs pos="0">
                <a:srgbClr val="6F94B9"/>
              </a:gs>
              <a:gs pos="100000">
                <a:srgbClr val="99CCFF"/>
              </a:gs>
            </a:gsLst>
            <a:lin ang="5400000" scaled="1"/>
          </a:gradFill>
          <a:ln w="12700" cap="flat" cmpd="sng">
            <a:noFill/>
            <a:prstDash val="solid"/>
            <a:round/>
            <a:headEnd type="none" w="sm" len="sm"/>
            <a:tailEnd type="none" w="sm" len="sm"/>
          </a:ln>
          <a:scene3d>
            <a:camera prst="orthographicFront"/>
            <a:lightRig rig="threePt" dir="t"/>
          </a:scene3d>
          <a:sp3d>
            <a:bevelT w="165100" prst="coolSlant"/>
          </a:sp3d>
        </p:spPr>
        <p:txBody>
          <a:bodyPr/>
          <a:lstStyle/>
          <a:p>
            <a:endParaRPr lang="en-US">
              <a:latin typeface="Times New Roman" panose="02020603050405020304" pitchFamily="18" charset="0"/>
              <a:cs typeface="Times New Roman" panose="02020603050405020304" pitchFamily="18" charset="0"/>
            </a:endParaRPr>
          </a:p>
        </p:txBody>
      </p:sp>
      <p:sp>
        <p:nvSpPr>
          <p:cNvPr id="19" name="Rectangle 20"/>
          <p:cNvSpPr>
            <a:spLocks noChangeArrowheads="1"/>
          </p:cNvSpPr>
          <p:nvPr/>
        </p:nvSpPr>
        <p:spPr bwMode="auto">
          <a:xfrm>
            <a:off x="2671719" y="1928689"/>
            <a:ext cx="1081700" cy="244643"/>
          </a:xfrm>
          <a:prstGeom prst="rect">
            <a:avLst/>
          </a:prstGeom>
          <a:noFill/>
          <a:ln w="9525">
            <a:noFill/>
            <a:miter lim="800000"/>
            <a:headEnd/>
            <a:tailEnd/>
          </a:ln>
          <a:effectLst/>
        </p:spPr>
        <p:txBody>
          <a:bodyPr anchor="ctr">
            <a:spAutoFit/>
          </a:bodyPr>
          <a:lstStyle/>
          <a:p>
            <a:pPr algn="ctr">
              <a:lnSpc>
                <a:spcPct val="100000"/>
              </a:lnSpc>
              <a:buClrTx/>
              <a:buSzTx/>
              <a:buFontTx/>
              <a:buNone/>
              <a:defRPr/>
            </a:pPr>
            <a:r>
              <a:rPr lang="en-US" sz="10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Force Focus</a:t>
            </a:r>
          </a:p>
        </p:txBody>
      </p:sp>
      <p:sp>
        <p:nvSpPr>
          <p:cNvPr id="20" name="Rectangle 21"/>
          <p:cNvSpPr>
            <a:spLocks noChangeArrowheads="1"/>
          </p:cNvSpPr>
          <p:nvPr/>
        </p:nvSpPr>
        <p:spPr bwMode="auto">
          <a:xfrm>
            <a:off x="2077020" y="3094733"/>
            <a:ext cx="2197811" cy="244643"/>
          </a:xfrm>
          <a:prstGeom prst="rect">
            <a:avLst/>
          </a:prstGeom>
          <a:noFill/>
          <a:ln w="9525">
            <a:noFill/>
            <a:miter lim="800000"/>
            <a:headEnd/>
            <a:tailEnd/>
          </a:ln>
          <a:effectLst/>
        </p:spPr>
        <p:txBody>
          <a:bodyPr anchor="ctr">
            <a:spAutoFit/>
          </a:bodyPr>
          <a:lstStyle/>
          <a:p>
            <a:pPr algn="ctr">
              <a:lnSpc>
                <a:spcPct val="100000"/>
              </a:lnSpc>
              <a:buClrTx/>
              <a:buSzTx/>
              <a:buFontTx/>
              <a:buNone/>
              <a:defRPr/>
            </a:pPr>
            <a:r>
              <a:rPr lang="en-US" sz="1000" b="1" i="1" dirty="0">
                <a:solidFill>
                  <a:srgbClr val="3333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Capability Focus</a:t>
            </a:r>
          </a:p>
        </p:txBody>
      </p:sp>
      <p:sp>
        <p:nvSpPr>
          <p:cNvPr id="21" name="Rectangle 22"/>
          <p:cNvSpPr>
            <a:spLocks noChangeArrowheads="1"/>
          </p:cNvSpPr>
          <p:nvPr/>
        </p:nvSpPr>
        <p:spPr bwMode="auto">
          <a:xfrm>
            <a:off x="1790869" y="4208924"/>
            <a:ext cx="2800750" cy="244643"/>
          </a:xfrm>
          <a:prstGeom prst="rect">
            <a:avLst/>
          </a:prstGeom>
          <a:noFill/>
          <a:ln w="9525">
            <a:noFill/>
            <a:miter lim="800000"/>
            <a:headEnd/>
            <a:tailEnd/>
          </a:ln>
          <a:effectLst/>
        </p:spPr>
        <p:txBody>
          <a:bodyPr anchor="ctr">
            <a:spAutoFit/>
          </a:bodyPr>
          <a:lstStyle/>
          <a:p>
            <a:pPr algn="ctr">
              <a:lnSpc>
                <a:spcPct val="100000"/>
              </a:lnSpc>
              <a:buClrTx/>
              <a:buSzTx/>
              <a:buFontTx/>
              <a:buNone/>
              <a:defRPr/>
            </a:pPr>
            <a:r>
              <a:rPr lang="en-US" sz="1000" b="1" i="1" dirty="0">
                <a:solidFill>
                  <a:srgbClr val="3333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Functional Focus</a:t>
            </a:r>
          </a:p>
        </p:txBody>
      </p:sp>
      <p:sp>
        <p:nvSpPr>
          <p:cNvPr id="22" name="Rectangle 23"/>
          <p:cNvSpPr>
            <a:spLocks noChangeArrowheads="1"/>
          </p:cNvSpPr>
          <p:nvPr/>
        </p:nvSpPr>
        <p:spPr bwMode="auto">
          <a:xfrm>
            <a:off x="2305620" y="1442061"/>
            <a:ext cx="2199307" cy="336385"/>
          </a:xfrm>
          <a:prstGeom prst="rect">
            <a:avLst/>
          </a:prstGeom>
          <a:noFill/>
          <a:ln w="9525">
            <a:noFill/>
            <a:miter lim="800000"/>
            <a:headEnd/>
            <a:tailEnd/>
          </a:ln>
          <a:effectLst/>
        </p:spPr>
        <p:txBody>
          <a:bodyPr anchor="ctr">
            <a:spAutoFit/>
          </a:bodyPr>
          <a:lstStyle/>
          <a:p>
            <a:pPr algn="ctr">
              <a:lnSpc>
                <a:spcPct val="100000"/>
              </a:lnSpc>
              <a:buClrTx/>
              <a:buSzTx/>
              <a:buFontTx/>
              <a:buNone/>
              <a:defRPr/>
            </a:pPr>
            <a:r>
              <a:rPr lang="en-US" sz="1600" i="1" dirty="0">
                <a:effectLst>
                  <a:outerShdw blurRad="38100" dist="38100" dir="2700000" algn="tl">
                    <a:srgbClr val="C0C0C0"/>
                  </a:outerShdw>
                </a:effectLst>
                <a:latin typeface="Times New Roman" panose="02020603050405020304" pitchFamily="18" charset="0"/>
                <a:cs typeface="Times New Roman" panose="02020603050405020304" pitchFamily="18" charset="0"/>
              </a:rPr>
              <a:t>Mission</a:t>
            </a:r>
          </a:p>
        </p:txBody>
      </p:sp>
      <p:sp>
        <p:nvSpPr>
          <p:cNvPr id="23" name="Rectangle 24"/>
          <p:cNvSpPr>
            <a:spLocks noChangeArrowheads="1"/>
          </p:cNvSpPr>
          <p:nvPr/>
        </p:nvSpPr>
        <p:spPr bwMode="auto">
          <a:xfrm>
            <a:off x="1973681" y="2641344"/>
            <a:ext cx="2989262" cy="312452"/>
          </a:xfrm>
          <a:prstGeom prst="rect">
            <a:avLst/>
          </a:prstGeom>
          <a:noFill/>
          <a:ln w="9525">
            <a:noFill/>
            <a:miter lim="800000"/>
            <a:headEnd/>
            <a:tailEnd/>
          </a:ln>
          <a:effectLst/>
        </p:spPr>
        <p:txBody>
          <a:bodyPr anchor="ctr">
            <a:spAutoFit/>
          </a:bodyPr>
          <a:lstStyle/>
          <a:p>
            <a:pPr>
              <a:lnSpc>
                <a:spcPct val="90000"/>
              </a:lnSpc>
              <a:buClrTx/>
              <a:buSzTx/>
              <a:buFontTx/>
              <a:buNone/>
              <a:defRPr/>
            </a:pPr>
            <a:r>
              <a:rPr lang="en-US" sz="1600" i="1" dirty="0">
                <a:solidFill>
                  <a:srgbClr val="3333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1600" i="1" dirty="0" err="1">
                <a:solidFill>
                  <a:srgbClr val="3333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SoS</a:t>
            </a:r>
            <a:r>
              <a:rPr lang="en-US" sz="1600" i="1" dirty="0">
                <a:solidFill>
                  <a:srgbClr val="3333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24" name="Rectangle 25"/>
          <p:cNvSpPr>
            <a:spLocks noChangeArrowheads="1"/>
          </p:cNvSpPr>
          <p:nvPr/>
        </p:nvSpPr>
        <p:spPr bwMode="auto">
          <a:xfrm>
            <a:off x="4591619" y="2383995"/>
            <a:ext cx="2636176" cy="646331"/>
          </a:xfrm>
          <a:prstGeom prst="rect">
            <a:avLst/>
          </a:prstGeom>
          <a:noFill/>
          <a:ln w="9525">
            <a:noFill/>
            <a:miter lim="800000"/>
            <a:headEnd/>
            <a:tailEnd/>
          </a:ln>
          <a:effectLst/>
        </p:spPr>
        <p:txBody>
          <a:bodyPr anchor="ctr">
            <a:spAutoFit/>
          </a:bodyPr>
          <a:lstStyle/>
          <a:p>
            <a:pPr algn="ctr">
              <a:lnSpc>
                <a:spcPct val="100000"/>
              </a:lnSpc>
              <a:buClrTx/>
              <a:buSzTx/>
              <a:buFontTx/>
              <a:buNone/>
              <a:defRPr/>
            </a:pPr>
            <a:r>
              <a:rPr lang="en-US" sz="1200" b="1" i="1" dirty="0">
                <a:latin typeface="Times New Roman" panose="02020603050405020304" pitchFamily="18" charset="0"/>
                <a:cs typeface="Times New Roman" panose="02020603050405020304" pitchFamily="18" charset="0"/>
              </a:rPr>
              <a:t>Translates</a:t>
            </a:r>
          </a:p>
          <a:p>
            <a:pPr algn="ctr">
              <a:lnSpc>
                <a:spcPct val="100000"/>
              </a:lnSpc>
              <a:buClrTx/>
              <a:buSzTx/>
              <a:buFontTx/>
              <a:buNone/>
              <a:defRPr/>
            </a:pPr>
            <a:r>
              <a:rPr lang="en-US" sz="1200" b="1" i="1" dirty="0">
                <a:latin typeface="Times New Roman" panose="02020603050405020304" pitchFamily="18" charset="0"/>
                <a:cs typeface="Times New Roman" panose="02020603050405020304" pitchFamily="18" charset="0"/>
              </a:rPr>
              <a:t>Mission Capabilities and Functions to System Requirements</a:t>
            </a:r>
          </a:p>
        </p:txBody>
      </p:sp>
      <p:sp>
        <p:nvSpPr>
          <p:cNvPr id="25" name="Rectangle 26"/>
          <p:cNvSpPr>
            <a:spLocks noChangeArrowheads="1"/>
          </p:cNvSpPr>
          <p:nvPr/>
        </p:nvSpPr>
        <p:spPr bwMode="auto">
          <a:xfrm>
            <a:off x="4519783" y="3740170"/>
            <a:ext cx="2980285" cy="646331"/>
          </a:xfrm>
          <a:prstGeom prst="rect">
            <a:avLst/>
          </a:prstGeom>
          <a:noFill/>
          <a:ln w="9525">
            <a:noFill/>
            <a:miter lim="800000"/>
            <a:headEnd/>
            <a:tailEnd/>
          </a:ln>
          <a:effectLst/>
        </p:spPr>
        <p:txBody>
          <a:bodyPr anchor="ctr">
            <a:spAutoFit/>
          </a:bodyPr>
          <a:lstStyle/>
          <a:p>
            <a:pPr algn="ctr">
              <a:lnSpc>
                <a:spcPct val="100000"/>
              </a:lnSpc>
              <a:buClrTx/>
              <a:buSzTx/>
              <a:buFontTx/>
              <a:buNone/>
              <a:defRPr/>
            </a:pPr>
            <a:r>
              <a:rPr lang="en-US" sz="1200" b="1" i="1" dirty="0">
                <a:latin typeface="Times New Roman" panose="02020603050405020304" pitchFamily="18" charset="0"/>
                <a:cs typeface="Times New Roman" panose="02020603050405020304" pitchFamily="18" charset="0"/>
              </a:rPr>
              <a:t>Translates</a:t>
            </a:r>
          </a:p>
          <a:p>
            <a:pPr algn="ctr">
              <a:lnSpc>
                <a:spcPct val="100000"/>
              </a:lnSpc>
              <a:buClrTx/>
              <a:buSzTx/>
              <a:buFontTx/>
              <a:buNone/>
              <a:defRPr/>
            </a:pPr>
            <a:r>
              <a:rPr lang="en-US" sz="1200" b="1" i="1" dirty="0">
                <a:latin typeface="Times New Roman" panose="02020603050405020304" pitchFamily="18" charset="0"/>
                <a:cs typeface="Times New Roman" panose="02020603050405020304" pitchFamily="18" charset="0"/>
              </a:rPr>
              <a:t>System Requirements to Component Functions</a:t>
            </a:r>
          </a:p>
        </p:txBody>
      </p:sp>
      <p:sp>
        <p:nvSpPr>
          <p:cNvPr id="26" name="Cloud" descr="sky and clouds"/>
          <p:cNvSpPr>
            <a:spLocks noChangeAspect="1" noEditPoints="1" noChangeArrowheads="1"/>
          </p:cNvSpPr>
          <p:nvPr/>
        </p:nvSpPr>
        <p:spPr bwMode="auto">
          <a:xfrm>
            <a:off x="7283334" y="1285169"/>
            <a:ext cx="2874060" cy="10038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1">
            <a:blip r:embed="rId3" cstate="print"/>
            <a:srcRect/>
            <a:stretch>
              <a:fillRect/>
            </a:stretch>
          </a:blipFill>
          <a:ln w="9525" algn="ctr">
            <a:solidFill>
              <a:srgbClr val="000000"/>
            </a:solidFill>
            <a:miter lim="800000"/>
            <a:headEnd/>
            <a:tailEnd/>
          </a:ln>
          <a:effectLst>
            <a:outerShdw dist="56796" dir="1593903" algn="ctr" rotWithShape="0">
              <a:srgbClr val="808080"/>
            </a:outerShdw>
          </a:effectLst>
        </p:spPr>
        <p:txBody>
          <a:bodyPr/>
          <a:lstStyle/>
          <a:p>
            <a:pPr>
              <a:defRPr/>
            </a:pPr>
            <a:endParaRPr lang="en-US">
              <a:latin typeface="Times New Roman" panose="02020603050405020304" pitchFamily="18" charset="0"/>
              <a:cs typeface="Times New Roman" panose="02020603050405020304" pitchFamily="18" charset="0"/>
            </a:endParaRPr>
          </a:p>
        </p:txBody>
      </p:sp>
      <p:sp>
        <p:nvSpPr>
          <p:cNvPr id="27" name="Text Box 28"/>
          <p:cNvSpPr txBox="1">
            <a:spLocks noChangeArrowheads="1"/>
          </p:cNvSpPr>
          <p:nvPr/>
        </p:nvSpPr>
        <p:spPr bwMode="auto">
          <a:xfrm rot="21449146">
            <a:off x="9075266" y="1368248"/>
            <a:ext cx="461666" cy="244683"/>
          </a:xfrm>
          <a:prstGeom prst="rect">
            <a:avLst/>
          </a:prstGeom>
          <a:noFill/>
          <a:ln w="9525">
            <a:noFill/>
            <a:miter lim="800000"/>
            <a:headEnd/>
            <a:tailEnd/>
          </a:ln>
        </p:spPr>
        <p:txBody>
          <a:bodyPr wrap="none" lIns="92075" tIns="46038" rIns="92075" bIns="46038">
            <a:spAutoFit/>
          </a:bodyPr>
          <a:lstStyle/>
          <a:p>
            <a:pPr algn="ctr">
              <a:lnSpc>
                <a:spcPct val="120000"/>
              </a:lnSpc>
              <a:spcBef>
                <a:spcPct val="10000"/>
              </a:spcBef>
              <a:buSzTx/>
            </a:pPr>
            <a:r>
              <a:rPr lang="en-US" sz="900">
                <a:latin typeface="Times New Roman" panose="02020603050405020304" pitchFamily="18" charset="0"/>
                <a:cs typeface="Times New Roman" panose="02020603050405020304" pitchFamily="18" charset="0"/>
              </a:rPr>
              <a:t>Strike</a:t>
            </a:r>
          </a:p>
        </p:txBody>
      </p:sp>
      <p:sp>
        <p:nvSpPr>
          <p:cNvPr id="28" name="Text Box 29"/>
          <p:cNvSpPr txBox="1">
            <a:spLocks noChangeArrowheads="1"/>
          </p:cNvSpPr>
          <p:nvPr/>
        </p:nvSpPr>
        <p:spPr bwMode="auto">
          <a:xfrm>
            <a:off x="7819532" y="1868856"/>
            <a:ext cx="924932" cy="369974"/>
          </a:xfrm>
          <a:prstGeom prst="rect">
            <a:avLst/>
          </a:prstGeom>
          <a:noFill/>
          <a:ln w="9525">
            <a:noFill/>
            <a:miter lim="800000"/>
            <a:headEnd/>
            <a:tailEnd/>
          </a:ln>
        </p:spPr>
        <p:txBody>
          <a:bodyPr wrap="none" lIns="92075" tIns="46038" rIns="92075" bIns="46038">
            <a:spAutoFit/>
          </a:bodyPr>
          <a:lstStyle/>
          <a:p>
            <a:pPr algn="ctr">
              <a:lnSpc>
                <a:spcPct val="100000"/>
              </a:lnSpc>
              <a:buSzTx/>
            </a:pPr>
            <a:r>
              <a:rPr lang="en-US" sz="900">
                <a:latin typeface="Times New Roman" panose="02020603050405020304" pitchFamily="18" charset="0"/>
                <a:cs typeface="Times New Roman" panose="02020603050405020304" pitchFamily="18" charset="0"/>
              </a:rPr>
              <a:t>Ballistic</a:t>
            </a:r>
          </a:p>
          <a:p>
            <a:pPr algn="ctr">
              <a:lnSpc>
                <a:spcPct val="100000"/>
              </a:lnSpc>
              <a:buSzTx/>
            </a:pPr>
            <a:r>
              <a:rPr lang="en-US" sz="900">
                <a:latin typeface="Times New Roman" panose="02020603050405020304" pitchFamily="18" charset="0"/>
                <a:cs typeface="Times New Roman" panose="02020603050405020304" pitchFamily="18" charset="0"/>
              </a:rPr>
              <a:t>Missile Defense</a:t>
            </a:r>
          </a:p>
        </p:txBody>
      </p:sp>
      <p:sp>
        <p:nvSpPr>
          <p:cNvPr id="29" name="Text Box 30"/>
          <p:cNvSpPr txBox="1">
            <a:spLocks noChangeArrowheads="1"/>
          </p:cNvSpPr>
          <p:nvPr/>
        </p:nvSpPr>
        <p:spPr bwMode="auto">
          <a:xfrm>
            <a:off x="8919987" y="1609589"/>
            <a:ext cx="990657" cy="231475"/>
          </a:xfrm>
          <a:prstGeom prst="rect">
            <a:avLst/>
          </a:prstGeom>
          <a:noFill/>
          <a:ln w="9525">
            <a:noFill/>
            <a:miter lim="800000"/>
            <a:headEnd/>
            <a:tailEnd/>
          </a:ln>
        </p:spPr>
        <p:txBody>
          <a:bodyPr wrap="none" lIns="92075" tIns="46038" rIns="92075" bIns="46038">
            <a:spAutoFit/>
          </a:bodyPr>
          <a:lstStyle/>
          <a:p>
            <a:pPr algn="ctr">
              <a:lnSpc>
                <a:spcPct val="100000"/>
              </a:lnSpc>
              <a:buSzTx/>
            </a:pPr>
            <a:r>
              <a:rPr lang="en-US" sz="900">
                <a:latin typeface="Times New Roman" panose="02020603050405020304" pitchFamily="18" charset="0"/>
                <a:cs typeface="Times New Roman" panose="02020603050405020304" pitchFamily="18" charset="0"/>
              </a:rPr>
              <a:t>Anti-Air Warfare</a:t>
            </a:r>
          </a:p>
        </p:txBody>
      </p:sp>
      <p:sp>
        <p:nvSpPr>
          <p:cNvPr id="30" name="Text Box 31"/>
          <p:cNvSpPr txBox="1">
            <a:spLocks noChangeArrowheads="1"/>
          </p:cNvSpPr>
          <p:nvPr/>
        </p:nvSpPr>
        <p:spPr bwMode="auto">
          <a:xfrm>
            <a:off x="7381861" y="1689364"/>
            <a:ext cx="1061188" cy="231475"/>
          </a:xfrm>
          <a:prstGeom prst="rect">
            <a:avLst/>
          </a:prstGeom>
          <a:noFill/>
          <a:ln w="9525">
            <a:noFill/>
            <a:miter lim="800000"/>
            <a:headEnd/>
            <a:tailEnd/>
          </a:ln>
        </p:spPr>
        <p:txBody>
          <a:bodyPr wrap="none" lIns="92075" tIns="46038" rIns="92075" bIns="46038">
            <a:spAutoFit/>
          </a:bodyPr>
          <a:lstStyle/>
          <a:p>
            <a:pPr algn="ctr">
              <a:lnSpc>
                <a:spcPct val="100000"/>
              </a:lnSpc>
              <a:spcBef>
                <a:spcPct val="10000"/>
              </a:spcBef>
              <a:buSzTx/>
            </a:pPr>
            <a:r>
              <a:rPr lang="en-US" sz="900">
                <a:latin typeface="Times New Roman" panose="02020603050405020304" pitchFamily="18" charset="0"/>
                <a:cs typeface="Times New Roman" panose="02020603050405020304" pitchFamily="18" charset="0"/>
              </a:rPr>
              <a:t>Electronic Warfare</a:t>
            </a:r>
          </a:p>
        </p:txBody>
      </p:sp>
      <p:sp>
        <p:nvSpPr>
          <p:cNvPr id="31" name="Text Box 32"/>
          <p:cNvSpPr txBox="1">
            <a:spLocks noChangeArrowheads="1"/>
          </p:cNvSpPr>
          <p:nvPr/>
        </p:nvSpPr>
        <p:spPr bwMode="auto">
          <a:xfrm>
            <a:off x="7954237" y="1402173"/>
            <a:ext cx="923330" cy="369974"/>
          </a:xfrm>
          <a:prstGeom prst="rect">
            <a:avLst/>
          </a:prstGeom>
          <a:noFill/>
          <a:ln w="9525">
            <a:noFill/>
            <a:miter lim="800000"/>
            <a:headEnd/>
            <a:tailEnd/>
          </a:ln>
        </p:spPr>
        <p:txBody>
          <a:bodyPr wrap="none" lIns="92075" tIns="46038" rIns="92075" bIns="46038">
            <a:spAutoFit/>
          </a:bodyPr>
          <a:lstStyle/>
          <a:p>
            <a:pPr algn="ctr">
              <a:lnSpc>
                <a:spcPct val="100000"/>
              </a:lnSpc>
              <a:buSzTx/>
            </a:pPr>
            <a:r>
              <a:rPr lang="en-US" sz="900">
                <a:latin typeface="Times New Roman" panose="02020603050405020304" pitchFamily="18" charset="0"/>
                <a:cs typeface="Times New Roman" panose="02020603050405020304" pitchFamily="18" charset="0"/>
              </a:rPr>
              <a:t>Anti-Submarine</a:t>
            </a:r>
          </a:p>
          <a:p>
            <a:pPr algn="ctr">
              <a:lnSpc>
                <a:spcPct val="100000"/>
              </a:lnSpc>
              <a:buSzTx/>
            </a:pPr>
            <a:r>
              <a:rPr lang="en-US" sz="900">
                <a:latin typeface="Times New Roman" panose="02020603050405020304" pitchFamily="18" charset="0"/>
                <a:cs typeface="Times New Roman" panose="02020603050405020304" pitchFamily="18" charset="0"/>
              </a:rPr>
              <a:t>Warfare</a:t>
            </a:r>
          </a:p>
        </p:txBody>
      </p:sp>
      <p:sp>
        <p:nvSpPr>
          <p:cNvPr id="32" name="Text Box 33"/>
          <p:cNvSpPr txBox="1">
            <a:spLocks noChangeArrowheads="1"/>
          </p:cNvSpPr>
          <p:nvPr/>
        </p:nvSpPr>
        <p:spPr bwMode="auto">
          <a:xfrm>
            <a:off x="8754399" y="1832959"/>
            <a:ext cx="841576" cy="231475"/>
          </a:xfrm>
          <a:prstGeom prst="rect">
            <a:avLst/>
          </a:prstGeom>
          <a:noFill/>
          <a:ln w="9525">
            <a:noFill/>
            <a:miter lim="800000"/>
            <a:headEnd/>
            <a:tailEnd/>
          </a:ln>
        </p:spPr>
        <p:txBody>
          <a:bodyPr wrap="none" lIns="92075" tIns="46038" rIns="92075" bIns="46038">
            <a:spAutoFit/>
          </a:bodyPr>
          <a:lstStyle/>
          <a:p>
            <a:pPr algn="ctr">
              <a:lnSpc>
                <a:spcPct val="100000"/>
              </a:lnSpc>
              <a:buSzTx/>
            </a:pPr>
            <a:r>
              <a:rPr lang="en-US" sz="900">
                <a:latin typeface="Times New Roman" panose="02020603050405020304" pitchFamily="18" charset="0"/>
                <a:cs typeface="Times New Roman" panose="02020603050405020304" pitchFamily="18" charset="0"/>
              </a:rPr>
              <a:t>Mine Warfare</a:t>
            </a:r>
          </a:p>
        </p:txBody>
      </p:sp>
      <p:sp>
        <p:nvSpPr>
          <p:cNvPr id="33" name="Cloud" descr="sky and clouds"/>
          <p:cNvSpPr>
            <a:spLocks noChangeAspect="1" noEditPoints="1" noChangeArrowheads="1"/>
          </p:cNvSpPr>
          <p:nvPr/>
        </p:nvSpPr>
        <p:spPr bwMode="auto">
          <a:xfrm>
            <a:off x="7260390" y="2364791"/>
            <a:ext cx="2939890" cy="1015802"/>
          </a:xfrm>
          <a:custGeom>
            <a:avLst/>
            <a:gdLst>
              <a:gd name="T0" fmla="*/ 6 w 21600"/>
              <a:gd name="T1" fmla="*/ 382 h 21600"/>
              <a:gd name="T2" fmla="*/ 982 w 21600"/>
              <a:gd name="T3" fmla="*/ 763 h 21600"/>
              <a:gd name="T4" fmla="*/ 1963 w 21600"/>
              <a:gd name="T5" fmla="*/ 382 h 21600"/>
              <a:gd name="T6" fmla="*/ 982 w 21600"/>
              <a:gd name="T7" fmla="*/ 44 h 21600"/>
              <a:gd name="T8" fmla="*/ 0 60000 65536"/>
              <a:gd name="T9" fmla="*/ 0 60000 65536"/>
              <a:gd name="T10" fmla="*/ 0 60000 65536"/>
              <a:gd name="T11" fmla="*/ 0 60000 65536"/>
              <a:gd name="T12" fmla="*/ 2979 w 21600"/>
              <a:gd name="T13" fmla="*/ 3251 h 21600"/>
              <a:gd name="T14" fmla="*/ 17082 w 21600"/>
              <a:gd name="T15" fmla="*/ 17331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1">
            <a:blip r:embed="rId4" cstate="print"/>
            <a:srcRect/>
            <a:stretch>
              <a:fillRect/>
            </a:stretch>
          </a:blipFill>
          <a:ln w="9525" algn="ctr">
            <a:solidFill>
              <a:srgbClr val="000000"/>
            </a:solidFill>
            <a:miter lim="800000"/>
            <a:headEnd/>
            <a:tailEnd/>
          </a:ln>
        </p:spPr>
        <p:txBody>
          <a:bodyPr/>
          <a:lstStyle/>
          <a:p>
            <a:endParaRPr lang="en-US">
              <a:latin typeface="Times New Roman" panose="02020603050405020304" pitchFamily="18" charset="0"/>
              <a:cs typeface="Times New Roman" panose="02020603050405020304" pitchFamily="18" charset="0"/>
            </a:endParaRPr>
          </a:p>
        </p:txBody>
      </p:sp>
      <p:graphicFrame>
        <p:nvGraphicFramePr>
          <p:cNvPr id="34" name="Object 35"/>
          <p:cNvGraphicFramePr>
            <a:graphicFrameLocks noChangeAspect="1"/>
          </p:cNvGraphicFramePr>
          <p:nvPr>
            <p:extLst>
              <p:ext uri="{D42A27DB-BD31-4B8C-83A1-F6EECF244321}">
                <p14:modId xmlns:p14="http://schemas.microsoft.com/office/powerpoint/2010/main" val="1758841377"/>
              </p:ext>
            </p:extLst>
          </p:nvPr>
        </p:nvGraphicFramePr>
        <p:xfrm>
          <a:off x="8454299" y="2519024"/>
          <a:ext cx="495218" cy="123651"/>
        </p:xfrm>
        <a:graphic>
          <a:graphicData uri="http://schemas.openxmlformats.org/presentationml/2006/ole">
            <mc:AlternateContent xmlns:mc="http://schemas.openxmlformats.org/markup-compatibility/2006">
              <mc:Choice xmlns:v="urn:schemas-microsoft-com:vml" Requires="v">
                <p:oleObj r:id="rId5" imgW="1359411" imgH="329045" progId="">
                  <p:embed/>
                </p:oleObj>
              </mc:Choice>
              <mc:Fallback>
                <p:oleObj r:id="rId5" imgW="1359411" imgH="329045" progId="">
                  <p:embed/>
                  <p:pic>
                    <p:nvPicPr>
                      <p:cNvPr id="34" name="Object 3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99" y="2519024"/>
                        <a:ext cx="495218" cy="12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 name="Object 36"/>
          <p:cNvGraphicFramePr>
            <a:graphicFrameLocks noChangeAspect="1"/>
          </p:cNvGraphicFramePr>
          <p:nvPr>
            <p:extLst>
              <p:ext uri="{D42A27DB-BD31-4B8C-83A1-F6EECF244321}">
                <p14:modId xmlns:p14="http://schemas.microsoft.com/office/powerpoint/2010/main" val="3537830145"/>
              </p:ext>
            </p:extLst>
          </p:nvPr>
        </p:nvGraphicFramePr>
        <p:xfrm>
          <a:off x="7502764" y="2925875"/>
          <a:ext cx="667273" cy="249962"/>
        </p:xfrm>
        <a:graphic>
          <a:graphicData uri="http://schemas.openxmlformats.org/presentationml/2006/ole">
            <mc:AlternateContent xmlns:mc="http://schemas.openxmlformats.org/markup-compatibility/2006">
              <mc:Choice xmlns:v="urn:schemas-microsoft-com:vml" Requires="v">
                <p:oleObj r:id="rId7" imgW="2624111" imgH="920186" progId="">
                  <p:embed/>
                </p:oleObj>
              </mc:Choice>
              <mc:Fallback>
                <p:oleObj r:id="rId7" imgW="2624111" imgH="920186" progId="">
                  <p:embed/>
                  <p:pic>
                    <p:nvPicPr>
                      <p:cNvPr id="35" name="Object 3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2764" y="2925875"/>
                        <a:ext cx="667273" cy="24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 name="Object 37"/>
          <p:cNvGraphicFramePr>
            <a:graphicFrameLocks noChangeAspect="1"/>
          </p:cNvGraphicFramePr>
          <p:nvPr>
            <p:extLst>
              <p:ext uri="{D42A27DB-BD31-4B8C-83A1-F6EECF244321}">
                <p14:modId xmlns:p14="http://schemas.microsoft.com/office/powerpoint/2010/main" val="171329533"/>
              </p:ext>
            </p:extLst>
          </p:nvPr>
        </p:nvGraphicFramePr>
        <p:xfrm>
          <a:off x="8186493" y="2735746"/>
          <a:ext cx="1105638" cy="200767"/>
        </p:xfrm>
        <a:graphic>
          <a:graphicData uri="http://schemas.openxmlformats.org/presentationml/2006/ole">
            <mc:AlternateContent xmlns:mc="http://schemas.openxmlformats.org/markup-compatibility/2006">
              <mc:Choice xmlns:v="urn:schemas-microsoft-com:vml" Requires="v">
                <p:oleObj r:id="rId9" imgW="2700064" imgH="462255" progId="">
                  <p:embed/>
                </p:oleObj>
              </mc:Choice>
              <mc:Fallback>
                <p:oleObj r:id="rId9" imgW="2700064" imgH="462255" progId="">
                  <p:embed/>
                  <p:pic>
                    <p:nvPicPr>
                      <p:cNvPr id="36" name="Object 37"/>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6493" y="2735746"/>
                        <a:ext cx="1105638" cy="2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 name="Object 38"/>
          <p:cNvGraphicFramePr>
            <a:graphicFrameLocks noChangeAspect="1"/>
          </p:cNvGraphicFramePr>
          <p:nvPr>
            <p:extLst>
              <p:ext uri="{D42A27DB-BD31-4B8C-83A1-F6EECF244321}">
                <p14:modId xmlns:p14="http://schemas.microsoft.com/office/powerpoint/2010/main" val="2125402262"/>
              </p:ext>
            </p:extLst>
          </p:nvPr>
        </p:nvGraphicFramePr>
        <p:xfrm>
          <a:off x="8267283" y="3105370"/>
          <a:ext cx="773498" cy="168857"/>
        </p:xfrm>
        <a:graphic>
          <a:graphicData uri="http://schemas.openxmlformats.org/presentationml/2006/ole">
            <mc:AlternateContent xmlns:mc="http://schemas.openxmlformats.org/markup-compatibility/2006">
              <mc:Choice xmlns:v="urn:schemas-microsoft-com:vml" Requires="v">
                <p:oleObj r:id="rId11" imgW="2712496" imgH="670334" progId="">
                  <p:embed/>
                </p:oleObj>
              </mc:Choice>
              <mc:Fallback>
                <p:oleObj r:id="rId11" imgW="2712496" imgH="670334" progId="">
                  <p:embed/>
                  <p:pic>
                    <p:nvPicPr>
                      <p:cNvPr id="37" name="Object 3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67283" y="3105370"/>
                        <a:ext cx="773498" cy="16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 name="Picture 39"/>
          <p:cNvPicPr>
            <a:picLocks noChangeAspect="1" noChangeArrowheads="1"/>
          </p:cNvPicPr>
          <p:nvPr/>
        </p:nvPicPr>
        <p:blipFill>
          <a:blip r:embed="rId13" cstate="print"/>
          <a:srcRect/>
          <a:stretch>
            <a:fillRect/>
          </a:stretch>
        </p:blipFill>
        <p:spPr bwMode="auto">
          <a:xfrm>
            <a:off x="7625445" y="2493761"/>
            <a:ext cx="686722" cy="356328"/>
          </a:xfrm>
          <a:prstGeom prst="rect">
            <a:avLst/>
          </a:prstGeom>
          <a:noFill/>
          <a:ln w="9525">
            <a:noFill/>
            <a:miter lim="800000"/>
            <a:headEnd/>
            <a:tailEnd/>
          </a:ln>
        </p:spPr>
      </p:pic>
      <p:pic>
        <p:nvPicPr>
          <p:cNvPr id="39" name="Picture 40" descr="e-8_2 NEW"/>
          <p:cNvPicPr>
            <a:picLocks noChangeAspect="1" noChangeArrowheads="1"/>
          </p:cNvPicPr>
          <p:nvPr/>
        </p:nvPicPr>
        <p:blipFill>
          <a:blip r:embed="rId14" cstate="print"/>
          <a:srcRect/>
          <a:stretch>
            <a:fillRect/>
          </a:stretch>
        </p:blipFill>
        <p:spPr bwMode="auto">
          <a:xfrm rot="522133">
            <a:off x="9082673" y="2564230"/>
            <a:ext cx="830350" cy="214063"/>
          </a:xfrm>
          <a:prstGeom prst="rect">
            <a:avLst/>
          </a:prstGeom>
          <a:noFill/>
          <a:ln w="9525">
            <a:noFill/>
            <a:miter lim="800000"/>
            <a:headEnd/>
            <a:tailEnd/>
          </a:ln>
        </p:spPr>
      </p:pic>
      <p:pic>
        <p:nvPicPr>
          <p:cNvPr id="40" name="Picture 41" descr="MLRSSIMP"/>
          <p:cNvPicPr>
            <a:picLocks noChangeAspect="1" noChangeArrowheads="1"/>
          </p:cNvPicPr>
          <p:nvPr/>
        </p:nvPicPr>
        <p:blipFill>
          <a:blip r:embed="rId15" cstate="print"/>
          <a:srcRect/>
          <a:stretch>
            <a:fillRect/>
          </a:stretch>
        </p:blipFill>
        <p:spPr bwMode="auto">
          <a:xfrm>
            <a:off x="9383394" y="2896625"/>
            <a:ext cx="308202" cy="220711"/>
          </a:xfrm>
          <a:prstGeom prst="rect">
            <a:avLst/>
          </a:prstGeom>
          <a:noFill/>
          <a:ln w="9525">
            <a:noFill/>
            <a:miter lim="800000"/>
            <a:headEnd/>
            <a:tailEnd/>
          </a:ln>
        </p:spPr>
      </p:pic>
      <p:sp>
        <p:nvSpPr>
          <p:cNvPr id="41" name="Cloud" descr="sky and clouds"/>
          <p:cNvSpPr>
            <a:spLocks noChangeAspect="1" noEditPoints="1" noChangeArrowheads="1"/>
          </p:cNvSpPr>
          <p:nvPr/>
        </p:nvSpPr>
        <p:spPr bwMode="auto">
          <a:xfrm>
            <a:off x="7412094" y="3424470"/>
            <a:ext cx="2577827" cy="11274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1">
            <a:blip r:embed="rId16" cstate="print"/>
            <a:srcRect/>
            <a:stretch>
              <a:fillRect/>
            </a:stretch>
          </a:blipFill>
          <a:ln w="9525" algn="ctr">
            <a:solidFill>
              <a:srgbClr val="000000"/>
            </a:solidFill>
            <a:miter lim="800000"/>
            <a:headEnd/>
            <a:tailEnd/>
          </a:ln>
          <a:effectLst>
            <a:outerShdw dist="56796" dir="1593903" algn="ctr" rotWithShape="0">
              <a:srgbClr val="808080"/>
            </a:outerShdw>
          </a:effectLst>
        </p:spPr>
        <p:txBody>
          <a:bodyPr/>
          <a:lstStyle/>
          <a:p>
            <a:pPr>
              <a:defRPr/>
            </a:pPr>
            <a:endParaRPr lang="en-US">
              <a:latin typeface="Times New Roman" panose="02020603050405020304" pitchFamily="18" charset="0"/>
              <a:cs typeface="Times New Roman" panose="02020603050405020304" pitchFamily="18" charset="0"/>
            </a:endParaRPr>
          </a:p>
        </p:txBody>
      </p:sp>
      <p:pic>
        <p:nvPicPr>
          <p:cNvPr id="42" name="Picture 43" descr="system7"/>
          <p:cNvPicPr>
            <a:picLocks noChangeAspect="1" noChangeArrowheads="1"/>
          </p:cNvPicPr>
          <p:nvPr/>
        </p:nvPicPr>
        <p:blipFill>
          <a:blip r:embed="rId17" cstate="print"/>
          <a:srcRect/>
          <a:stretch>
            <a:fillRect/>
          </a:stretch>
        </p:blipFill>
        <p:spPr bwMode="auto">
          <a:xfrm>
            <a:off x="9053344" y="3642521"/>
            <a:ext cx="421908" cy="319100"/>
          </a:xfrm>
          <a:prstGeom prst="rect">
            <a:avLst/>
          </a:prstGeom>
          <a:noFill/>
          <a:ln w="9525">
            <a:noFill/>
            <a:miter lim="800000"/>
            <a:headEnd/>
            <a:tailEnd/>
          </a:ln>
        </p:spPr>
      </p:pic>
      <p:pic>
        <p:nvPicPr>
          <p:cNvPr id="43" name="Picture 44" descr="system4"/>
          <p:cNvPicPr>
            <a:picLocks noChangeAspect="1" noChangeArrowheads="1"/>
          </p:cNvPicPr>
          <p:nvPr/>
        </p:nvPicPr>
        <p:blipFill>
          <a:blip r:embed="rId18" cstate="print"/>
          <a:srcRect/>
          <a:stretch>
            <a:fillRect/>
          </a:stretch>
        </p:blipFill>
        <p:spPr bwMode="auto">
          <a:xfrm>
            <a:off x="8359143" y="3605292"/>
            <a:ext cx="430885" cy="307134"/>
          </a:xfrm>
          <a:prstGeom prst="rect">
            <a:avLst/>
          </a:prstGeom>
          <a:noFill/>
          <a:ln w="9525">
            <a:noFill/>
            <a:miter lim="800000"/>
            <a:headEnd/>
            <a:tailEnd/>
          </a:ln>
        </p:spPr>
      </p:pic>
      <p:pic>
        <p:nvPicPr>
          <p:cNvPr id="44" name="Picture 45" descr="system12"/>
          <p:cNvPicPr>
            <a:picLocks noChangeAspect="1" noChangeArrowheads="1"/>
          </p:cNvPicPr>
          <p:nvPr/>
        </p:nvPicPr>
        <p:blipFill>
          <a:blip r:embed="rId19" cstate="print"/>
          <a:srcRect/>
          <a:stretch>
            <a:fillRect/>
          </a:stretch>
        </p:blipFill>
        <p:spPr bwMode="auto">
          <a:xfrm>
            <a:off x="7848962" y="3751547"/>
            <a:ext cx="351590" cy="319100"/>
          </a:xfrm>
          <a:prstGeom prst="rect">
            <a:avLst/>
          </a:prstGeom>
          <a:noFill/>
          <a:ln w="9525">
            <a:noFill/>
            <a:miter lim="800000"/>
            <a:headEnd/>
            <a:tailEnd/>
          </a:ln>
        </p:spPr>
      </p:pic>
      <p:pic>
        <p:nvPicPr>
          <p:cNvPr id="45" name="Picture 46" descr="system2"/>
          <p:cNvPicPr>
            <a:picLocks noChangeAspect="1" noChangeArrowheads="1"/>
          </p:cNvPicPr>
          <p:nvPr/>
        </p:nvPicPr>
        <p:blipFill>
          <a:blip r:embed="rId20" cstate="print"/>
          <a:srcRect/>
          <a:stretch>
            <a:fillRect/>
          </a:stretch>
        </p:blipFill>
        <p:spPr bwMode="auto">
          <a:xfrm>
            <a:off x="8101808" y="4182332"/>
            <a:ext cx="359070" cy="256610"/>
          </a:xfrm>
          <a:prstGeom prst="rect">
            <a:avLst/>
          </a:prstGeom>
          <a:noFill/>
          <a:ln w="9525">
            <a:noFill/>
            <a:miter lim="800000"/>
            <a:headEnd/>
            <a:tailEnd/>
          </a:ln>
        </p:spPr>
      </p:pic>
      <p:pic>
        <p:nvPicPr>
          <p:cNvPr id="46" name="Picture 47" descr="system3"/>
          <p:cNvPicPr>
            <a:picLocks noChangeAspect="1" noChangeArrowheads="1"/>
          </p:cNvPicPr>
          <p:nvPr/>
        </p:nvPicPr>
        <p:blipFill>
          <a:blip r:embed="rId21" cstate="print"/>
          <a:srcRect/>
          <a:stretch>
            <a:fillRect/>
          </a:stretch>
        </p:blipFill>
        <p:spPr bwMode="auto">
          <a:xfrm>
            <a:off x="8793019" y="4073306"/>
            <a:ext cx="430885" cy="307134"/>
          </a:xfrm>
          <a:prstGeom prst="rect">
            <a:avLst/>
          </a:prstGeom>
          <a:noFill/>
          <a:ln w="9525">
            <a:noFill/>
            <a:miter lim="800000"/>
            <a:headEnd/>
            <a:tailEnd/>
          </a:ln>
        </p:spPr>
      </p:pic>
      <p:sp>
        <p:nvSpPr>
          <p:cNvPr id="63" name="Freeform 49"/>
          <p:cNvSpPr>
            <a:spLocks/>
          </p:cNvSpPr>
          <p:nvPr/>
        </p:nvSpPr>
        <p:spPr bwMode="auto">
          <a:xfrm>
            <a:off x="1982170" y="4809894"/>
            <a:ext cx="2740905" cy="598313"/>
          </a:xfrm>
          <a:custGeom>
            <a:avLst/>
            <a:gdLst>
              <a:gd name="T0" fmla="*/ 0 w 2386"/>
              <a:gd name="T1" fmla="*/ 450 h 450"/>
              <a:gd name="T2" fmla="*/ 567 w 2386"/>
              <a:gd name="T3" fmla="*/ 0 h 450"/>
              <a:gd name="T4" fmla="*/ 2386 w 2386"/>
              <a:gd name="T5" fmla="*/ 0 h 450"/>
              <a:gd name="T6" fmla="*/ 1855 w 2386"/>
              <a:gd name="T7" fmla="*/ 450 h 450"/>
              <a:gd name="T8" fmla="*/ 0 w 2386"/>
              <a:gd name="T9" fmla="*/ 450 h 450"/>
              <a:gd name="T10" fmla="*/ 0 60000 65536"/>
              <a:gd name="T11" fmla="*/ 0 60000 65536"/>
              <a:gd name="T12" fmla="*/ 0 60000 65536"/>
              <a:gd name="T13" fmla="*/ 0 60000 65536"/>
              <a:gd name="T14" fmla="*/ 0 60000 65536"/>
              <a:gd name="T15" fmla="*/ 0 w 2386"/>
              <a:gd name="T16" fmla="*/ 0 h 450"/>
              <a:gd name="T17" fmla="*/ 2386 w 2386"/>
              <a:gd name="T18" fmla="*/ 450 h 450"/>
            </a:gdLst>
            <a:ahLst/>
            <a:cxnLst>
              <a:cxn ang="T10">
                <a:pos x="T0" y="T1"/>
              </a:cxn>
              <a:cxn ang="T11">
                <a:pos x="T2" y="T3"/>
              </a:cxn>
              <a:cxn ang="T12">
                <a:pos x="T4" y="T5"/>
              </a:cxn>
              <a:cxn ang="T13">
                <a:pos x="T6" y="T7"/>
              </a:cxn>
              <a:cxn ang="T14">
                <a:pos x="T8" y="T9"/>
              </a:cxn>
            </a:cxnLst>
            <a:rect l="T15" t="T16" r="T17" b="T18"/>
            <a:pathLst>
              <a:path w="2386" h="450">
                <a:moveTo>
                  <a:pt x="0" y="450"/>
                </a:moveTo>
                <a:lnTo>
                  <a:pt x="567" y="0"/>
                </a:lnTo>
                <a:lnTo>
                  <a:pt x="2386" y="0"/>
                </a:lnTo>
                <a:lnTo>
                  <a:pt x="1855" y="450"/>
                </a:lnTo>
                <a:lnTo>
                  <a:pt x="0" y="450"/>
                </a:lnTo>
                <a:close/>
              </a:path>
            </a:pathLst>
          </a:custGeom>
          <a:gradFill rotWithShape="0">
            <a:gsLst>
              <a:gs pos="0">
                <a:srgbClr val="6F94B9"/>
              </a:gs>
              <a:gs pos="100000">
                <a:srgbClr val="99CCFF"/>
              </a:gs>
            </a:gsLst>
            <a:lin ang="5400000" scaled="1"/>
          </a:gradFill>
          <a:ln w="12700" cap="flat" cmpd="sng">
            <a:noFill/>
            <a:prstDash val="solid"/>
            <a:round/>
            <a:headEnd type="none" w="sm" len="sm"/>
            <a:tailEnd type="none" w="sm" len="sm"/>
          </a:ln>
          <a:scene3d>
            <a:camera prst="orthographicFront"/>
            <a:lightRig rig="threePt" dir="t"/>
          </a:scene3d>
          <a:sp3d>
            <a:bevelT w="165100" prst="coolSlant"/>
          </a:sp3d>
        </p:spPr>
        <p:txBody>
          <a:bodyPr/>
          <a:lstStyle/>
          <a:p>
            <a:endParaRPr lang="en-US">
              <a:latin typeface="Times New Roman" panose="02020603050405020304" pitchFamily="18" charset="0"/>
              <a:cs typeface="Times New Roman" panose="02020603050405020304" pitchFamily="18" charset="0"/>
            </a:endParaRPr>
          </a:p>
        </p:txBody>
      </p:sp>
      <p:sp>
        <p:nvSpPr>
          <p:cNvPr id="48" name="Rectangle 52"/>
          <p:cNvSpPr>
            <a:spLocks noChangeArrowheads="1"/>
          </p:cNvSpPr>
          <p:nvPr/>
        </p:nvSpPr>
        <p:spPr bwMode="auto">
          <a:xfrm>
            <a:off x="2124301" y="4978752"/>
            <a:ext cx="2619718" cy="312452"/>
          </a:xfrm>
          <a:prstGeom prst="rect">
            <a:avLst/>
          </a:prstGeom>
          <a:noFill/>
          <a:ln w="9525">
            <a:noFill/>
            <a:miter lim="800000"/>
            <a:headEnd/>
            <a:tailEnd/>
          </a:ln>
          <a:effectLst/>
        </p:spPr>
        <p:txBody>
          <a:bodyPr anchor="ctr">
            <a:spAutoFit/>
          </a:bodyPr>
          <a:lstStyle/>
          <a:p>
            <a:pPr algn="ctr">
              <a:lnSpc>
                <a:spcPct val="90000"/>
              </a:lnSpc>
              <a:buClrTx/>
              <a:buSzTx/>
              <a:buFontTx/>
              <a:buNone/>
              <a:defRPr/>
            </a:pPr>
            <a:r>
              <a:rPr lang="en-US" sz="1600" i="1">
                <a:solidFill>
                  <a:srgbClr val="3333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Component</a:t>
            </a:r>
          </a:p>
        </p:txBody>
      </p:sp>
      <p:sp>
        <p:nvSpPr>
          <p:cNvPr id="49" name="Rectangle 53"/>
          <p:cNvSpPr>
            <a:spLocks noChangeArrowheads="1"/>
          </p:cNvSpPr>
          <p:nvPr/>
        </p:nvSpPr>
        <p:spPr bwMode="auto">
          <a:xfrm>
            <a:off x="1819091" y="5406879"/>
            <a:ext cx="2800750" cy="244643"/>
          </a:xfrm>
          <a:prstGeom prst="rect">
            <a:avLst/>
          </a:prstGeom>
          <a:noFill/>
          <a:ln w="9525">
            <a:noFill/>
            <a:miter lim="800000"/>
            <a:headEnd/>
            <a:tailEnd/>
          </a:ln>
          <a:effectLst/>
        </p:spPr>
        <p:txBody>
          <a:bodyPr anchor="ctr">
            <a:spAutoFit/>
          </a:bodyPr>
          <a:lstStyle/>
          <a:p>
            <a:pPr algn="ctr">
              <a:lnSpc>
                <a:spcPct val="100000"/>
              </a:lnSpc>
              <a:buClrTx/>
              <a:buSzTx/>
              <a:buFontTx/>
              <a:buNone/>
              <a:defRPr/>
            </a:pPr>
            <a:r>
              <a:rPr lang="en-US" sz="1000" b="1" i="1" dirty="0">
                <a:solidFill>
                  <a:srgbClr val="333333"/>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End Item Focus</a:t>
            </a:r>
          </a:p>
        </p:txBody>
      </p:sp>
      <p:sp>
        <p:nvSpPr>
          <p:cNvPr id="50" name="Cloud" descr="sky and clouds"/>
          <p:cNvSpPr>
            <a:spLocks noChangeAspect="1" noEditPoints="1" noChangeArrowheads="1"/>
          </p:cNvSpPr>
          <p:nvPr/>
        </p:nvSpPr>
        <p:spPr bwMode="auto">
          <a:xfrm>
            <a:off x="7443513" y="4680925"/>
            <a:ext cx="2604757" cy="119263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1">
            <a:blip r:embed="rId22" cstate="print"/>
            <a:srcRect/>
            <a:stretch>
              <a:fillRect/>
            </a:stretch>
          </a:blipFill>
          <a:ln w="9525" algn="ctr">
            <a:solidFill>
              <a:srgbClr val="000000"/>
            </a:solidFill>
            <a:miter lim="800000"/>
            <a:headEnd/>
            <a:tailEnd/>
          </a:ln>
          <a:effectLst>
            <a:outerShdw dist="56796" dir="1593903" algn="ctr" rotWithShape="0">
              <a:srgbClr val="808080"/>
            </a:outerShdw>
          </a:effectLst>
        </p:spPr>
        <p:txBody>
          <a:bodyPr/>
          <a:lstStyle/>
          <a:p>
            <a:pPr>
              <a:defRPr/>
            </a:pPr>
            <a:endParaRPr lang="en-US">
              <a:latin typeface="Times New Roman" panose="02020603050405020304" pitchFamily="18" charset="0"/>
              <a:cs typeface="Times New Roman" panose="02020603050405020304" pitchFamily="18" charset="0"/>
            </a:endParaRPr>
          </a:p>
        </p:txBody>
      </p:sp>
      <p:sp>
        <p:nvSpPr>
          <p:cNvPr id="51" name="Line 55"/>
          <p:cNvSpPr>
            <a:spLocks noChangeShapeType="1"/>
          </p:cNvSpPr>
          <p:nvPr/>
        </p:nvSpPr>
        <p:spPr bwMode="auto">
          <a:xfrm>
            <a:off x="3448619" y="4415988"/>
            <a:ext cx="0" cy="343033"/>
          </a:xfrm>
          <a:prstGeom prst="line">
            <a:avLst/>
          </a:prstGeom>
          <a:noFill/>
          <a:ln w="38100">
            <a:solidFill>
              <a:schemeClr val="tx1"/>
            </a:solidFill>
            <a:round/>
            <a:headEnd type="triangle" w="med" len="me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52" name="Rectangle 56"/>
          <p:cNvSpPr>
            <a:spLocks noChangeArrowheads="1"/>
          </p:cNvSpPr>
          <p:nvPr/>
        </p:nvSpPr>
        <p:spPr bwMode="auto">
          <a:xfrm>
            <a:off x="4511058" y="5057199"/>
            <a:ext cx="2977293" cy="457377"/>
          </a:xfrm>
          <a:prstGeom prst="rect">
            <a:avLst/>
          </a:prstGeom>
          <a:noFill/>
          <a:ln w="9525">
            <a:noFill/>
            <a:miter lim="800000"/>
            <a:headEnd/>
            <a:tailEnd/>
          </a:ln>
          <a:effectLst/>
        </p:spPr>
        <p:txBody>
          <a:bodyPr anchor="ctr">
            <a:spAutoFit/>
          </a:bodyPr>
          <a:lstStyle/>
          <a:p>
            <a:pPr algn="ctr">
              <a:lnSpc>
                <a:spcPct val="100000"/>
              </a:lnSpc>
              <a:buClrTx/>
              <a:buSzTx/>
              <a:buFontTx/>
              <a:buNone/>
              <a:defRPr/>
            </a:pPr>
            <a:r>
              <a:rPr lang="en-US" sz="1200" b="1" i="1" dirty="0">
                <a:latin typeface="Times New Roman" panose="02020603050405020304" pitchFamily="18" charset="0"/>
                <a:cs typeface="Times New Roman" panose="02020603050405020304" pitchFamily="18" charset="0"/>
              </a:rPr>
              <a:t>Translates</a:t>
            </a:r>
          </a:p>
          <a:p>
            <a:pPr algn="ctr">
              <a:lnSpc>
                <a:spcPct val="100000"/>
              </a:lnSpc>
              <a:buClrTx/>
              <a:buSzTx/>
              <a:buFontTx/>
              <a:buNone/>
              <a:defRPr/>
            </a:pPr>
            <a:r>
              <a:rPr lang="en-US" sz="1200" b="1" i="1" dirty="0">
                <a:latin typeface="Times New Roman" panose="02020603050405020304" pitchFamily="18" charset="0"/>
                <a:cs typeface="Times New Roman" panose="02020603050405020304" pitchFamily="18" charset="0"/>
              </a:rPr>
              <a:t>Component Functions to End Items</a:t>
            </a:r>
          </a:p>
        </p:txBody>
      </p:sp>
      <p:pic>
        <p:nvPicPr>
          <p:cNvPr id="53" name="Picture 57" descr="OU02f"/>
          <p:cNvPicPr>
            <a:picLocks noChangeAspect="1" noChangeArrowheads="1"/>
          </p:cNvPicPr>
          <p:nvPr/>
        </p:nvPicPr>
        <p:blipFill>
          <a:blip r:embed="rId23" cstate="print"/>
          <a:srcRect/>
          <a:stretch>
            <a:fillRect/>
          </a:stretch>
        </p:blipFill>
        <p:spPr bwMode="auto">
          <a:xfrm>
            <a:off x="8496785" y="5348376"/>
            <a:ext cx="516164" cy="325748"/>
          </a:xfrm>
          <a:prstGeom prst="rect">
            <a:avLst/>
          </a:prstGeom>
          <a:noFill/>
          <a:ln w="9525">
            <a:noFill/>
            <a:miter lim="800000"/>
            <a:headEnd/>
            <a:tailEnd/>
          </a:ln>
        </p:spPr>
      </p:pic>
      <p:pic>
        <p:nvPicPr>
          <p:cNvPr id="54" name="Picture 58" descr="boroda070700107"/>
          <p:cNvPicPr>
            <a:picLocks noChangeAspect="1" noChangeArrowheads="1"/>
          </p:cNvPicPr>
          <p:nvPr/>
        </p:nvPicPr>
        <p:blipFill>
          <a:blip r:embed="rId24" cstate="print"/>
          <a:srcRect/>
          <a:stretch>
            <a:fillRect/>
          </a:stretch>
        </p:blipFill>
        <p:spPr bwMode="auto">
          <a:xfrm>
            <a:off x="9122166" y="4827180"/>
            <a:ext cx="567032" cy="377602"/>
          </a:xfrm>
          <a:prstGeom prst="rect">
            <a:avLst/>
          </a:prstGeom>
          <a:noFill/>
          <a:ln w="9525">
            <a:noFill/>
            <a:miter lim="800000"/>
            <a:headEnd/>
            <a:tailEnd/>
          </a:ln>
        </p:spPr>
      </p:pic>
      <p:pic>
        <p:nvPicPr>
          <p:cNvPr id="55" name="Picture 59" descr="Baloncici070100086"/>
          <p:cNvPicPr>
            <a:picLocks noChangeAspect="1" noChangeArrowheads="1"/>
          </p:cNvPicPr>
          <p:nvPr/>
        </p:nvPicPr>
        <p:blipFill>
          <a:blip r:embed="rId25" cstate="print"/>
          <a:srcRect/>
          <a:stretch>
            <a:fillRect/>
          </a:stretch>
        </p:blipFill>
        <p:spPr bwMode="auto">
          <a:xfrm>
            <a:off x="7916289" y="4881694"/>
            <a:ext cx="556559" cy="333725"/>
          </a:xfrm>
          <a:prstGeom prst="rect">
            <a:avLst/>
          </a:prstGeom>
          <a:noFill/>
          <a:ln w="9525">
            <a:noFill/>
            <a:miter lim="800000"/>
            <a:headEnd/>
            <a:tailEnd/>
          </a:ln>
        </p:spPr>
      </p:pic>
      <p:sp>
        <p:nvSpPr>
          <p:cNvPr id="57" name="Line 61"/>
          <p:cNvSpPr>
            <a:spLocks noChangeShapeType="1"/>
          </p:cNvSpPr>
          <p:nvPr/>
        </p:nvSpPr>
        <p:spPr bwMode="auto">
          <a:xfrm>
            <a:off x="3415459" y="5626343"/>
            <a:ext cx="0" cy="343033"/>
          </a:xfrm>
          <a:prstGeom prst="line">
            <a:avLst/>
          </a:prstGeom>
          <a:noFill/>
          <a:ln w="38100">
            <a:solidFill>
              <a:schemeClr val="tx1"/>
            </a:solidFill>
            <a:round/>
            <a:headEnd/>
            <a:tailEnd type="triangle" w="med" len="med"/>
          </a:ln>
        </p:spPr>
        <p:txBody>
          <a:bodyPr/>
          <a:lstStyle/>
          <a:p>
            <a:endParaRPr lang="en-US" dirty="0">
              <a:latin typeface="Times New Roman" panose="02020603050405020304" pitchFamily="18" charset="0"/>
              <a:cs typeface="Times New Roman" panose="02020603050405020304" pitchFamily="18" charset="0"/>
            </a:endParaRPr>
          </a:p>
        </p:txBody>
      </p:sp>
      <p:sp>
        <p:nvSpPr>
          <p:cNvPr id="58" name="Line 62"/>
          <p:cNvSpPr>
            <a:spLocks noChangeShapeType="1"/>
          </p:cNvSpPr>
          <p:nvPr/>
        </p:nvSpPr>
        <p:spPr bwMode="auto">
          <a:xfrm>
            <a:off x="8755467" y="5686106"/>
            <a:ext cx="8102" cy="281120"/>
          </a:xfrm>
          <a:prstGeom prst="line">
            <a:avLst/>
          </a:prstGeom>
          <a:noFill/>
          <a:ln w="38100">
            <a:solidFill>
              <a:schemeClr val="tx1"/>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59" name="Line 63"/>
          <p:cNvSpPr>
            <a:spLocks noChangeShapeType="1"/>
          </p:cNvSpPr>
          <p:nvPr/>
        </p:nvSpPr>
        <p:spPr bwMode="auto">
          <a:xfrm>
            <a:off x="8780306" y="3314115"/>
            <a:ext cx="0" cy="343033"/>
          </a:xfrm>
          <a:prstGeom prst="line">
            <a:avLst/>
          </a:prstGeom>
          <a:noFill/>
          <a:ln w="38100">
            <a:solidFill>
              <a:schemeClr val="tx1"/>
            </a:solidFill>
            <a:round/>
            <a:headEnd type="triangle" w="med" len="me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60" name="Line 64"/>
          <p:cNvSpPr>
            <a:spLocks noChangeShapeType="1"/>
          </p:cNvSpPr>
          <p:nvPr/>
        </p:nvSpPr>
        <p:spPr bwMode="auto">
          <a:xfrm>
            <a:off x="8810378" y="2156047"/>
            <a:ext cx="0" cy="343033"/>
          </a:xfrm>
          <a:prstGeom prst="line">
            <a:avLst/>
          </a:prstGeom>
          <a:noFill/>
          <a:ln w="38100">
            <a:solidFill>
              <a:schemeClr val="tx1"/>
            </a:solidFill>
            <a:round/>
            <a:headEnd type="triangle" w="med" len="me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61" name="Line 65"/>
          <p:cNvSpPr>
            <a:spLocks noChangeShapeType="1"/>
          </p:cNvSpPr>
          <p:nvPr/>
        </p:nvSpPr>
        <p:spPr bwMode="auto">
          <a:xfrm>
            <a:off x="8740505" y="4517388"/>
            <a:ext cx="0" cy="343033"/>
          </a:xfrm>
          <a:prstGeom prst="line">
            <a:avLst/>
          </a:prstGeom>
          <a:noFill/>
          <a:ln w="38100">
            <a:solidFill>
              <a:schemeClr val="tx1"/>
            </a:solidFill>
            <a:round/>
            <a:headEnd type="triangle" w="med" len="me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76" name="Rounded Rectangle 75"/>
          <p:cNvSpPr/>
          <p:nvPr/>
        </p:nvSpPr>
        <p:spPr>
          <a:xfrm>
            <a:off x="1834081" y="1343196"/>
            <a:ext cx="8610600" cy="2207586"/>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8" name="TextBox 77"/>
          <p:cNvSpPr txBox="1"/>
          <p:nvPr/>
        </p:nvSpPr>
        <p:spPr>
          <a:xfrm>
            <a:off x="4168415" y="3180481"/>
            <a:ext cx="3581400" cy="338554"/>
          </a:xfrm>
          <a:prstGeom prst="rect">
            <a:avLst/>
          </a:prstGeom>
          <a:noFill/>
        </p:spPr>
        <p:txBody>
          <a:bodyPr wrap="square" rtlCol="0">
            <a:spAutoFit/>
          </a:bodyPr>
          <a:lstStyle/>
          <a:p>
            <a:pPr algn="ctr"/>
            <a:r>
              <a:rPr lang="en-US" sz="1600" b="1" i="1" dirty="0">
                <a:latin typeface="Times New Roman" panose="02020603050405020304" pitchFamily="18" charset="0"/>
                <a:cs typeface="Times New Roman" panose="02020603050405020304" pitchFamily="18" charset="0"/>
              </a:rPr>
              <a:t>Mission Engineering Focus</a:t>
            </a:r>
          </a:p>
        </p:txBody>
      </p:sp>
      <p:sp>
        <p:nvSpPr>
          <p:cNvPr id="10" name="Slide Number Placeholder 1">
            <a:extLst>
              <a:ext uri="{FF2B5EF4-FFF2-40B4-BE49-F238E27FC236}">
                <a16:creationId xmlns:a16="http://schemas.microsoft.com/office/drawing/2014/main" id="{CB123F32-E8E7-EE72-0290-5BD589E1FC38}"/>
              </a:ext>
            </a:extLst>
          </p:cNvPr>
          <p:cNvSpPr txBox="1">
            <a:spLocks/>
          </p:cNvSpPr>
          <p:nvPr/>
        </p:nvSpPr>
        <p:spPr>
          <a:xfrm>
            <a:off x="10598332" y="6175984"/>
            <a:ext cx="1219200" cy="323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95159B1-30C8-4CA0-B6FE-A003B95FE1C8}" type="slidenum">
              <a:rPr lang="en-US" b="1" smtClean="0">
                <a:latin typeface="Times New Roman" panose="02020603050405020304" pitchFamily="18" charset="0"/>
                <a:cs typeface="Times New Roman" panose="02020603050405020304" pitchFamily="18" charset="0"/>
              </a:rPr>
              <a:pPr algn="r">
                <a:defRPr/>
              </a:pPr>
              <a:t>2</a:t>
            </a:fld>
            <a:endParaRPr lang="en-US" b="1"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7B85C923-BCBA-FA60-C9BB-0581FC4C5DBB}"/>
              </a:ext>
            </a:extLst>
          </p:cNvPr>
          <p:cNvGrpSpPr/>
          <p:nvPr/>
        </p:nvGrpSpPr>
        <p:grpSpPr>
          <a:xfrm>
            <a:off x="512064" y="1292445"/>
            <a:ext cx="1024339" cy="4493538"/>
            <a:chOff x="512064" y="1539333"/>
            <a:chExt cx="1024339" cy="4493538"/>
          </a:xfrm>
        </p:grpSpPr>
        <p:sp>
          <p:nvSpPr>
            <p:cNvPr id="6" name="TextBox 5">
              <a:extLst>
                <a:ext uri="{FF2B5EF4-FFF2-40B4-BE49-F238E27FC236}">
                  <a16:creationId xmlns:a16="http://schemas.microsoft.com/office/drawing/2014/main" id="{30FCF403-CF34-503C-38FB-C7C80E999D2E}"/>
                </a:ext>
              </a:extLst>
            </p:cNvPr>
            <p:cNvSpPr txBox="1"/>
            <p:nvPr/>
          </p:nvSpPr>
          <p:spPr>
            <a:xfrm>
              <a:off x="512064" y="1539333"/>
              <a:ext cx="1024339" cy="4493538"/>
            </a:xfrm>
            <a:prstGeom prst="rect">
              <a:avLst/>
            </a:prstGeom>
            <a:noFill/>
          </p:spPr>
          <p:txBody>
            <a:bodyPr wrap="square" rtlCol="0">
              <a:spAutoFit/>
            </a:bodyPr>
            <a:lstStyle/>
            <a:p>
              <a:pPr algn="ctr"/>
              <a:r>
                <a:rPr lang="en-US" sz="1200" i="1" dirty="0"/>
                <a:t>Mission</a:t>
              </a:r>
            </a:p>
            <a:p>
              <a:pPr algn="ctr">
                <a:spcAft>
                  <a:spcPts val="600"/>
                </a:spcAft>
              </a:pPr>
              <a:r>
                <a:rPr lang="en-US" sz="1200" i="1" dirty="0"/>
                <a:t>Objective</a:t>
              </a:r>
            </a:p>
            <a:p>
              <a:pPr algn="ctr"/>
              <a:r>
                <a:rPr lang="en-US" sz="1000" b="1" i="1" dirty="0"/>
                <a:t>Measure of Success</a:t>
              </a:r>
            </a:p>
            <a:p>
              <a:pPr algn="ctr"/>
              <a:endParaRPr lang="en-US" sz="1000" b="1" i="1" dirty="0"/>
            </a:p>
            <a:p>
              <a:pPr algn="ctr"/>
              <a:endParaRPr lang="en-US" sz="1000" b="1" i="1" dirty="0"/>
            </a:p>
            <a:p>
              <a:pPr algn="ctr">
                <a:spcAft>
                  <a:spcPts val="600"/>
                </a:spcAft>
              </a:pPr>
              <a:r>
                <a:rPr lang="en-US" sz="1200" i="1" dirty="0"/>
                <a:t>Mission Essential Tasks</a:t>
              </a:r>
            </a:p>
            <a:p>
              <a:pPr algn="ctr"/>
              <a:r>
                <a:rPr lang="en-US" sz="1000" b="1" i="1" dirty="0"/>
                <a:t>Measures of Effectiveness</a:t>
              </a:r>
            </a:p>
            <a:p>
              <a:pPr algn="ctr"/>
              <a:endParaRPr lang="en-US" sz="1000" b="1" i="1" dirty="0"/>
            </a:p>
            <a:p>
              <a:pPr algn="ctr"/>
              <a:endParaRPr lang="en-US" sz="1000" b="1" i="1" dirty="0"/>
            </a:p>
            <a:p>
              <a:pPr algn="ctr">
                <a:spcAft>
                  <a:spcPts val="600"/>
                </a:spcAft>
              </a:pPr>
              <a:r>
                <a:rPr lang="en-US" sz="1200" i="1" dirty="0"/>
                <a:t>Mission Engineering Thread</a:t>
              </a:r>
            </a:p>
            <a:p>
              <a:pPr algn="ctr">
                <a:spcAft>
                  <a:spcPts val="600"/>
                </a:spcAft>
              </a:pPr>
              <a:r>
                <a:rPr lang="en-US" sz="1000" b="1" i="1" dirty="0"/>
                <a:t>Measures of Performance</a:t>
              </a:r>
            </a:p>
            <a:p>
              <a:pPr algn="ctr">
                <a:spcAft>
                  <a:spcPts val="600"/>
                </a:spcAft>
              </a:pPr>
              <a:endParaRPr lang="en-US" sz="1000" b="1" i="1" dirty="0"/>
            </a:p>
            <a:p>
              <a:pPr algn="ctr">
                <a:spcAft>
                  <a:spcPts val="600"/>
                </a:spcAft>
              </a:pPr>
              <a:r>
                <a:rPr lang="en-US" sz="1000" b="1" i="1" dirty="0"/>
                <a:t>Key Performance Parameters</a:t>
              </a:r>
            </a:p>
            <a:p>
              <a:pPr algn="ctr">
                <a:spcAft>
                  <a:spcPts val="600"/>
                </a:spcAft>
              </a:pPr>
              <a:r>
                <a:rPr lang="en-US" sz="1000" b="1" i="1" dirty="0"/>
                <a:t>Key System Attributes</a:t>
              </a:r>
            </a:p>
          </p:txBody>
        </p:sp>
        <p:cxnSp>
          <p:nvCxnSpPr>
            <p:cNvPr id="8" name="Straight Connector 7">
              <a:extLst>
                <a:ext uri="{FF2B5EF4-FFF2-40B4-BE49-F238E27FC236}">
                  <a16:creationId xmlns:a16="http://schemas.microsoft.com/office/drawing/2014/main" id="{4BF95E38-4C09-917A-C23D-F09958C6BB46}"/>
                </a:ext>
              </a:extLst>
            </p:cNvPr>
            <p:cNvCxnSpPr/>
            <p:nvPr/>
          </p:nvCxnSpPr>
          <p:spPr>
            <a:xfrm>
              <a:off x="512064" y="2485718"/>
              <a:ext cx="1024128"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931E428-C167-0B30-7ADC-0507F4B1F5BB}"/>
                </a:ext>
              </a:extLst>
            </p:cNvPr>
            <p:cNvCxnSpPr/>
            <p:nvPr/>
          </p:nvCxnSpPr>
          <p:spPr>
            <a:xfrm>
              <a:off x="512064" y="3765923"/>
              <a:ext cx="1024128"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7A67CD-6358-C7CA-D790-B41608D953B1}"/>
                </a:ext>
              </a:extLst>
            </p:cNvPr>
            <p:cNvCxnSpPr/>
            <p:nvPr/>
          </p:nvCxnSpPr>
          <p:spPr>
            <a:xfrm>
              <a:off x="512064" y="4995095"/>
              <a:ext cx="1024128"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sp>
        <p:nvSpPr>
          <p:cNvPr id="2" name="Title 110">
            <a:extLst>
              <a:ext uri="{FF2B5EF4-FFF2-40B4-BE49-F238E27FC236}">
                <a16:creationId xmlns:a16="http://schemas.microsoft.com/office/drawing/2014/main" id="{E3FE04B4-1C0E-974D-F10B-A0FD5767B193}"/>
              </a:ext>
            </a:extLst>
          </p:cNvPr>
          <p:cNvSpPr txBox="1">
            <a:spLocks/>
          </p:cNvSpPr>
          <p:nvPr/>
        </p:nvSpPr>
        <p:spPr>
          <a:xfrm>
            <a:off x="2516874" y="378858"/>
            <a:ext cx="7177003" cy="685800"/>
          </a:xfrm>
          <a:prstGeom prst="rect">
            <a:avLst/>
          </a:prstGeom>
        </p:spPr>
        <p:txBody>
          <a:bodyPr lIns="0" rIns="0" anchor="ctr" anchorCtr="0"/>
          <a:lstStyle/>
          <a:p>
            <a:pPr algn="ctr" defTabSz="685800" eaLnBrk="0" fontAlgn="base" hangingPunct="0">
              <a:lnSpc>
                <a:spcPct val="85000"/>
              </a:lnSpc>
              <a:spcBef>
                <a:spcPct val="0"/>
              </a:spcBef>
              <a:spcAft>
                <a:spcPct val="0"/>
              </a:spcAft>
              <a:defRPr/>
            </a:pPr>
            <a:r>
              <a:rPr lang="en-US" sz="3200" kern="0" dirty="0">
                <a:latin typeface="Arial"/>
                <a:ea typeface="+mj-ea"/>
                <a:cs typeface="Arial"/>
              </a:rPr>
              <a:t>Engineering of System-of-Systems</a:t>
            </a:r>
            <a:br>
              <a:rPr lang="en-US" sz="3200" kern="0" dirty="0">
                <a:latin typeface="Arial"/>
                <a:ea typeface="+mj-ea"/>
                <a:cs typeface="Arial"/>
              </a:rPr>
            </a:br>
            <a:r>
              <a:rPr lang="en-US" sz="2400" kern="0" dirty="0">
                <a:latin typeface="Arial"/>
                <a:ea typeface="+mj-ea"/>
                <a:cs typeface="Arial"/>
              </a:rPr>
              <a:t>(Systems Engineering Hierarchy)</a:t>
            </a:r>
            <a:br>
              <a:rPr lang="en-US" sz="2800" kern="0" dirty="0">
                <a:latin typeface="Arial"/>
                <a:ea typeface="+mj-ea"/>
                <a:cs typeface="Arial"/>
              </a:rPr>
            </a:br>
            <a:endParaRPr lang="en-US" sz="2800" i="1" kern="0" dirty="0">
              <a:latin typeface="Arial"/>
              <a:ea typeface="+mj-ea"/>
              <a:cs typeface="Arial"/>
            </a:endParaRPr>
          </a:p>
        </p:txBody>
      </p:sp>
    </p:spTree>
    <p:extLst>
      <p:ext uri="{BB962C8B-B14F-4D97-AF65-F5344CB8AC3E}">
        <p14:creationId xmlns:p14="http://schemas.microsoft.com/office/powerpoint/2010/main" val="1904718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lide Number Placeholder 1">
            <a:extLst>
              <a:ext uri="{FF2B5EF4-FFF2-40B4-BE49-F238E27FC236}">
                <a16:creationId xmlns:a16="http://schemas.microsoft.com/office/drawing/2014/main" id="{A5AF17F5-B8D5-1636-7166-655D8E0BB8DA}"/>
              </a:ext>
            </a:extLst>
          </p:cNvPr>
          <p:cNvSpPr txBox="1">
            <a:spLocks/>
          </p:cNvSpPr>
          <p:nvPr/>
        </p:nvSpPr>
        <p:spPr>
          <a:xfrm>
            <a:off x="10598332" y="6175984"/>
            <a:ext cx="1219200" cy="323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95159B1-30C8-4CA0-B6FE-A003B95FE1C8}" type="slidenum">
              <a:rPr lang="en-US" b="1" smtClean="0">
                <a:latin typeface="Times New Roman" panose="02020603050405020304" pitchFamily="18" charset="0"/>
                <a:cs typeface="Times New Roman" panose="02020603050405020304" pitchFamily="18" charset="0"/>
              </a:rPr>
              <a:pPr algn="r">
                <a:defRPr/>
              </a:pPr>
              <a:t>3</a:t>
            </a:fld>
            <a:endParaRPr lang="en-US" b="1" dirty="0">
              <a:latin typeface="Times New Roman" panose="02020603050405020304" pitchFamily="18" charset="0"/>
              <a:cs typeface="Times New Roman" panose="02020603050405020304" pitchFamily="18" charset="0"/>
            </a:endParaRPr>
          </a:p>
        </p:txBody>
      </p:sp>
      <p:pic>
        <p:nvPicPr>
          <p:cNvPr id="14" name="Picture 13" descr="Timeline">
            <a:extLst>
              <a:ext uri="{FF2B5EF4-FFF2-40B4-BE49-F238E27FC236}">
                <a16:creationId xmlns:a16="http://schemas.microsoft.com/office/drawing/2014/main" id="{3E864E7C-596C-405B-926B-04792D4F4D43}"/>
              </a:ext>
            </a:extLst>
          </p:cNvPr>
          <p:cNvPicPr>
            <a:picLocks noChangeAspect="1"/>
          </p:cNvPicPr>
          <p:nvPr/>
        </p:nvPicPr>
        <p:blipFill>
          <a:blip r:embed="rId3"/>
          <a:stretch>
            <a:fillRect/>
          </a:stretch>
        </p:blipFill>
        <p:spPr>
          <a:xfrm>
            <a:off x="1232635" y="1610117"/>
            <a:ext cx="9751219" cy="4560570"/>
          </a:xfrm>
          <a:prstGeom prst="rect">
            <a:avLst/>
          </a:prstGeom>
        </p:spPr>
      </p:pic>
      <p:sp>
        <p:nvSpPr>
          <p:cNvPr id="2" name="Title 110">
            <a:extLst>
              <a:ext uri="{FF2B5EF4-FFF2-40B4-BE49-F238E27FC236}">
                <a16:creationId xmlns:a16="http://schemas.microsoft.com/office/drawing/2014/main" id="{3DC9E7E8-50C5-8D58-5553-6A1964ED76D4}"/>
              </a:ext>
            </a:extLst>
          </p:cNvPr>
          <p:cNvSpPr txBox="1">
            <a:spLocks/>
          </p:cNvSpPr>
          <p:nvPr/>
        </p:nvSpPr>
        <p:spPr>
          <a:xfrm>
            <a:off x="2516874" y="232554"/>
            <a:ext cx="7177003" cy="685800"/>
          </a:xfrm>
          <a:prstGeom prst="rect">
            <a:avLst/>
          </a:prstGeom>
        </p:spPr>
        <p:txBody>
          <a:bodyPr lIns="0" rIns="0" anchor="ctr" anchorCtr="0"/>
          <a:lstStyle/>
          <a:p>
            <a:pPr algn="ctr" defTabSz="685800" eaLnBrk="0" fontAlgn="base" hangingPunct="0">
              <a:lnSpc>
                <a:spcPct val="85000"/>
              </a:lnSpc>
              <a:spcBef>
                <a:spcPct val="0"/>
              </a:spcBef>
              <a:spcAft>
                <a:spcPct val="0"/>
              </a:spcAft>
              <a:defRPr/>
            </a:pPr>
            <a:r>
              <a:rPr lang="en-US" sz="3200" dirty="0">
                <a:solidFill>
                  <a:prstClr val="black"/>
                </a:solidFill>
                <a:latin typeface="Arial" panose="020B0604020202020204" pitchFamily="34" charset="0"/>
                <a:cs typeface="Arial" panose="020B0604020202020204" pitchFamily="34" charset="0"/>
              </a:rPr>
              <a:t>Notional Mission Engineering Thread</a:t>
            </a:r>
            <a:br>
              <a:rPr lang="en-US" sz="3200" i="1" dirty="0">
                <a:solidFill>
                  <a:prstClr val="black"/>
                </a:solidFill>
                <a:latin typeface="Arial" panose="020B0604020202020204" pitchFamily="34" charset="0"/>
                <a:cs typeface="Arial" panose="020B0604020202020204" pitchFamily="34" charset="0"/>
              </a:rPr>
            </a:br>
            <a:r>
              <a:rPr lang="en-US" sz="2400" i="1" dirty="0">
                <a:solidFill>
                  <a:prstClr val="black"/>
                </a:solidFill>
                <a:latin typeface="Arial" panose="020B0604020202020204" pitchFamily="34" charset="0"/>
                <a:cs typeface="Arial" panose="020B0604020202020204" pitchFamily="34" charset="0"/>
              </a:rPr>
              <a:t>Using Common Effects/Kill Web Framework</a:t>
            </a:r>
            <a:endParaRPr lang="en-US" sz="2800" i="1" kern="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73964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10"/>
          <p:cNvSpPr txBox="1">
            <a:spLocks/>
          </p:cNvSpPr>
          <p:nvPr/>
        </p:nvSpPr>
        <p:spPr>
          <a:xfrm>
            <a:off x="2516874" y="296562"/>
            <a:ext cx="7177003" cy="685800"/>
          </a:xfrm>
          <a:prstGeom prst="rect">
            <a:avLst/>
          </a:prstGeom>
        </p:spPr>
        <p:txBody>
          <a:bodyPr lIns="0" rIns="0" anchor="ctr" anchorCtr="0"/>
          <a:lstStyle/>
          <a:p>
            <a:pPr algn="ctr" defTabSz="685800" eaLnBrk="0" fontAlgn="base" hangingPunct="0">
              <a:lnSpc>
                <a:spcPct val="85000"/>
              </a:lnSpc>
              <a:spcBef>
                <a:spcPct val="0"/>
              </a:spcBef>
              <a:spcAft>
                <a:spcPct val="0"/>
              </a:spcAft>
              <a:defRPr/>
            </a:pPr>
            <a:r>
              <a:rPr lang="en-US" sz="3200" kern="0" dirty="0">
                <a:latin typeface="Arial"/>
                <a:ea typeface="+mj-ea"/>
                <a:cs typeface="Arial"/>
              </a:rPr>
              <a:t>Integrated Capability Framework</a:t>
            </a:r>
          </a:p>
          <a:p>
            <a:pPr algn="ctr" defTabSz="685800" eaLnBrk="0" fontAlgn="base" hangingPunct="0">
              <a:lnSpc>
                <a:spcPct val="85000"/>
              </a:lnSpc>
              <a:spcBef>
                <a:spcPct val="0"/>
              </a:spcBef>
              <a:spcAft>
                <a:spcPct val="0"/>
              </a:spcAft>
              <a:defRPr/>
            </a:pPr>
            <a:r>
              <a:rPr lang="en-US" sz="2400" i="1" kern="0" dirty="0">
                <a:latin typeface="Arial"/>
                <a:ea typeface="+mj-ea"/>
                <a:cs typeface="Arial"/>
              </a:rPr>
              <a:t>Data Structure</a:t>
            </a:r>
          </a:p>
        </p:txBody>
      </p:sp>
      <p:pic>
        <p:nvPicPr>
          <p:cNvPr id="123" name="Picture 122" descr="ICF_DataModelWithoutDoDAF.png"/>
          <p:cNvPicPr>
            <a:picLocks noChangeAspect="1"/>
          </p:cNvPicPr>
          <p:nvPr/>
        </p:nvPicPr>
        <p:blipFill>
          <a:blip r:embed="rId3" cstate="print"/>
          <a:srcRect r="1310"/>
          <a:stretch>
            <a:fillRect/>
          </a:stretch>
        </p:blipFill>
        <p:spPr>
          <a:xfrm>
            <a:off x="1238065" y="1142016"/>
            <a:ext cx="9708988" cy="5357817"/>
          </a:xfrm>
          <a:prstGeom prst="rect">
            <a:avLst/>
          </a:prstGeom>
        </p:spPr>
      </p:pic>
      <p:sp>
        <p:nvSpPr>
          <p:cNvPr id="4" name="Slide Number Placeholder 1">
            <a:extLst>
              <a:ext uri="{FF2B5EF4-FFF2-40B4-BE49-F238E27FC236}">
                <a16:creationId xmlns:a16="http://schemas.microsoft.com/office/drawing/2014/main" id="{FA487B0A-B880-4655-617E-296FCA12DE60}"/>
              </a:ext>
            </a:extLst>
          </p:cNvPr>
          <p:cNvSpPr txBox="1">
            <a:spLocks/>
          </p:cNvSpPr>
          <p:nvPr/>
        </p:nvSpPr>
        <p:spPr>
          <a:xfrm>
            <a:off x="10598332" y="6175984"/>
            <a:ext cx="1219200" cy="323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95159B1-30C8-4CA0-B6FE-A003B95FE1C8}" type="slidenum">
              <a:rPr lang="en-US" b="1" smtClean="0">
                <a:latin typeface="Times New Roman" panose="02020603050405020304" pitchFamily="18" charset="0"/>
                <a:cs typeface="Times New Roman" panose="02020603050405020304" pitchFamily="18" charset="0"/>
              </a:rPr>
              <a:pPr algn="r">
                <a:defRPr/>
              </a:pPr>
              <a:t>4</a:t>
            </a:fld>
            <a:endParaRPr lang="en-US" b="1" dirty="0">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DB8BCEC2-7D1D-4A23-A9DB-BCEDD5FC3B0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ptos"/>
              </a:rPr>
              <a:t>The ME input I was hoping for was a set of time-ordered sequence of tasks, MTs, requiring system functions allocated to systems, METs, with measures, MOPs and MOEs, perhaps with goal and threshold values vs. specific threats. This would allow the ship (platform) designers to allocate systems to platform, define a design space; assess cost, effectiveness, risk and feasibility; and identify and assess alternatives for acquisition decision. Am I close?  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293621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260">
            <a:extLst>
              <a:ext uri="{FF2B5EF4-FFF2-40B4-BE49-F238E27FC236}">
                <a16:creationId xmlns:a16="http://schemas.microsoft.com/office/drawing/2014/main" id="{9A715A7C-DBF2-9268-4229-EFA5520F1FEF}"/>
              </a:ext>
            </a:extLst>
          </p:cNvPr>
          <p:cNvGrpSpPr/>
          <p:nvPr/>
        </p:nvGrpSpPr>
        <p:grpSpPr>
          <a:xfrm>
            <a:off x="1510740" y="1324226"/>
            <a:ext cx="9044870" cy="5369179"/>
            <a:chOff x="1362889" y="1842764"/>
            <a:chExt cx="9044870" cy="5369179"/>
          </a:xfrm>
        </p:grpSpPr>
        <p:sp>
          <p:nvSpPr>
            <p:cNvPr id="76" name="TextBox 75"/>
            <p:cNvSpPr txBox="1"/>
            <p:nvPr/>
          </p:nvSpPr>
          <p:spPr>
            <a:xfrm>
              <a:off x="1362889" y="6496854"/>
              <a:ext cx="8941285" cy="715089"/>
            </a:xfrm>
            <a:prstGeom prst="roundRect">
              <a:avLst/>
            </a:prstGeom>
            <a:solidFill>
              <a:srgbClr val="000066"/>
            </a:solidFill>
            <a:scene3d>
              <a:camera prst="orthographicFront"/>
              <a:lightRig rig="threePt" dir="t"/>
            </a:scene3d>
            <a:sp3d>
              <a:bevelT/>
            </a:sp3d>
          </p:spPr>
          <p:txBody>
            <a:bodyPr wrap="square">
              <a:spAutoFit/>
            </a:bodyPr>
            <a:lstStyle/>
            <a:p>
              <a:pPr marL="460375" indent="-460375" algn="ctr">
                <a:spcBef>
                  <a:spcPts val="1200"/>
                </a:spcBef>
                <a:defRPr/>
              </a:pPr>
              <a:r>
                <a:rPr lang="en-US" b="1" dirty="0">
                  <a:solidFill>
                    <a:schemeClr val="bg1"/>
                  </a:solidFill>
                  <a:latin typeface="Times New Roman" panose="02020603050405020304" pitchFamily="18" charset="0"/>
                  <a:cs typeface="Times New Roman" panose="02020603050405020304" pitchFamily="18" charset="0"/>
                </a:rPr>
                <a:t>Provides Decision Support for Acquisition Programs Providing Engineering Details Across Mission Engineering Threads</a:t>
              </a:r>
            </a:p>
          </p:txBody>
        </p:sp>
        <p:pic>
          <p:nvPicPr>
            <p:cNvPr id="2" name="Picture 1">
              <a:extLst>
                <a:ext uri="{FF2B5EF4-FFF2-40B4-BE49-F238E27FC236}">
                  <a16:creationId xmlns:a16="http://schemas.microsoft.com/office/drawing/2014/main" id="{D22C737E-6DF6-E6C6-C4B6-6D82DABCF109}"/>
                </a:ext>
              </a:extLst>
            </p:cNvPr>
            <p:cNvPicPr>
              <a:picLocks noChangeAspect="1"/>
            </p:cNvPicPr>
            <p:nvPr/>
          </p:nvPicPr>
          <p:blipFill>
            <a:blip r:embed="rId3"/>
            <a:stretch>
              <a:fillRect/>
            </a:stretch>
          </p:blipFill>
          <p:spPr>
            <a:xfrm>
              <a:off x="1488538" y="1842764"/>
              <a:ext cx="8919221" cy="4654090"/>
            </a:xfrm>
            <a:prstGeom prst="rect">
              <a:avLst/>
            </a:prstGeom>
          </p:spPr>
        </p:pic>
      </p:grpSp>
      <p:sp>
        <p:nvSpPr>
          <p:cNvPr id="262" name="Slide Number Placeholder 1">
            <a:extLst>
              <a:ext uri="{FF2B5EF4-FFF2-40B4-BE49-F238E27FC236}">
                <a16:creationId xmlns:a16="http://schemas.microsoft.com/office/drawing/2014/main" id="{B480B803-C9B2-8F19-6424-441444F4E0E1}"/>
              </a:ext>
            </a:extLst>
          </p:cNvPr>
          <p:cNvSpPr txBox="1">
            <a:spLocks/>
          </p:cNvSpPr>
          <p:nvPr/>
        </p:nvSpPr>
        <p:spPr>
          <a:xfrm>
            <a:off x="10598332" y="6175984"/>
            <a:ext cx="1219200" cy="323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95159B1-30C8-4CA0-B6FE-A003B95FE1C8}" type="slidenum">
              <a:rPr lang="en-US" b="1" smtClean="0">
                <a:latin typeface="Times New Roman" panose="02020603050405020304" pitchFamily="18" charset="0"/>
                <a:cs typeface="Times New Roman" panose="02020603050405020304" pitchFamily="18" charset="0"/>
              </a:rPr>
              <a:pPr algn="r">
                <a:defRPr/>
              </a:pPr>
              <a:t>5</a:t>
            </a:fld>
            <a:endParaRPr lang="en-US" b="1"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ACB6DDD1-17F0-C2BE-2F11-DB61EF55B720}"/>
              </a:ext>
            </a:extLst>
          </p:cNvPr>
          <p:cNvGrpSpPr/>
          <p:nvPr/>
        </p:nvGrpSpPr>
        <p:grpSpPr>
          <a:xfrm>
            <a:off x="364756" y="1437742"/>
            <a:ext cx="660376" cy="3322793"/>
            <a:chOff x="152400" y="1343474"/>
            <a:chExt cx="660376" cy="3107819"/>
          </a:xfrm>
        </p:grpSpPr>
        <p:sp>
          <p:nvSpPr>
            <p:cNvPr id="3" name="Rectangle 2">
              <a:extLst>
                <a:ext uri="{FF2B5EF4-FFF2-40B4-BE49-F238E27FC236}">
                  <a16:creationId xmlns:a16="http://schemas.microsoft.com/office/drawing/2014/main" id="{D2E96693-9F6C-F42C-33D5-2E49F1919277}"/>
                </a:ext>
              </a:extLst>
            </p:cNvPr>
            <p:cNvSpPr/>
            <p:nvPr/>
          </p:nvSpPr>
          <p:spPr bwMode="auto">
            <a:xfrm>
              <a:off x="152400" y="1343474"/>
              <a:ext cx="660376" cy="1097563"/>
            </a:xfrm>
            <a:prstGeom prst="rect">
              <a:avLst/>
            </a:prstGeom>
            <a:solidFill>
              <a:srgbClr val="7889FB"/>
            </a:solidFill>
            <a:ln w="9525" cap="flat" cmpd="sng" algn="ctr">
              <a:solidFill>
                <a:srgbClr val="000000"/>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45720" rIns="91440" bIns="45720" numCol="1" rtlCol="0" anchor="ctr" anchorCtr="1"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25000" noProof="0" dirty="0">
                  <a:ln>
                    <a:noFill/>
                  </a:ln>
                  <a:solidFill>
                    <a:srgbClr val="000000"/>
                  </a:solidFill>
                  <a:effectLst/>
                  <a:uLnTx/>
                  <a:uFillTx/>
                  <a:cs typeface="Arial" charset="0"/>
                </a:rPr>
                <a:t>JCS</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25000" noProof="0" dirty="0">
                <a:ln>
                  <a:noFill/>
                </a:ln>
                <a:solidFill>
                  <a:srgbClr val="727272"/>
                </a:solidFill>
                <a:effectLst/>
                <a:uLnTx/>
                <a:uFillTx/>
                <a:cs typeface="Arial"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25000" noProof="0" dirty="0">
                  <a:ln>
                    <a:noFill/>
                  </a:ln>
                  <a:solidFill>
                    <a:srgbClr val="000000"/>
                  </a:solidFill>
                  <a:effectLst/>
                  <a:uLnTx/>
                  <a:uFillTx/>
                  <a:cs typeface="Arial" charset="0"/>
                </a:rPr>
                <a:t>OSD</a:t>
              </a:r>
            </a:p>
            <a:p>
              <a:pPr marL="0" marR="0" lvl="0" indent="0" algn="ctr" defTabSz="914400" eaLnBrk="1" fontAlgn="base" latinLnBrk="0" hangingPunct="1">
                <a:lnSpc>
                  <a:spcPct val="100000"/>
                </a:lnSpc>
                <a:spcBef>
                  <a:spcPct val="0"/>
                </a:spcBef>
                <a:spcAft>
                  <a:spcPct val="0"/>
                </a:spcAft>
                <a:buClrTx/>
                <a:buSzTx/>
                <a:buFontTx/>
                <a:buNone/>
                <a:tabLst/>
                <a:defRPr/>
              </a:pPr>
              <a:endParaRPr lang="en-US" sz="1400" b="1" kern="0" baseline="-25000" dirty="0">
                <a:solidFill>
                  <a:srgbClr val="000000"/>
                </a:solidFill>
                <a:cs typeface="Arial"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25000" noProof="0" dirty="0">
                  <a:ln>
                    <a:noFill/>
                  </a:ln>
                  <a:solidFill>
                    <a:srgbClr val="000000"/>
                  </a:solidFill>
                  <a:effectLst/>
                  <a:uLnTx/>
                  <a:uFillTx/>
                  <a:cs typeface="Arial" charset="0"/>
                </a:rPr>
                <a:t> Military Service PAEs</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25000" noProof="0" dirty="0">
                <a:ln>
                  <a:noFill/>
                </a:ln>
                <a:solidFill>
                  <a:srgbClr val="000000"/>
                </a:solidFill>
                <a:effectLst/>
                <a:uLnTx/>
                <a:uFillTx/>
                <a:cs typeface="Arial" charset="0"/>
              </a:endParaRPr>
            </a:p>
          </p:txBody>
        </p:sp>
        <p:sp>
          <p:nvSpPr>
            <p:cNvPr id="4" name="Rectangle 3">
              <a:extLst>
                <a:ext uri="{FF2B5EF4-FFF2-40B4-BE49-F238E27FC236}">
                  <a16:creationId xmlns:a16="http://schemas.microsoft.com/office/drawing/2014/main" id="{C6A5C1CD-AA66-8E63-AD13-63D0C18CE621}"/>
                </a:ext>
              </a:extLst>
            </p:cNvPr>
            <p:cNvSpPr/>
            <p:nvPr/>
          </p:nvSpPr>
          <p:spPr bwMode="auto">
            <a:xfrm>
              <a:off x="152400" y="2643934"/>
              <a:ext cx="660376" cy="285004"/>
            </a:xfrm>
            <a:prstGeom prst="rect">
              <a:avLst/>
            </a:prstGeom>
            <a:solidFill>
              <a:srgbClr val="FFC000"/>
            </a:solidFill>
            <a:ln w="9525" cap="flat" cmpd="sng" algn="ctr">
              <a:solidFill>
                <a:srgbClr val="000000"/>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27432" rIns="91440" bIns="0" numCol="1" rtlCol="0" anchor="t" anchorCtr="1"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25000" noProof="0" dirty="0">
                  <a:ln>
                    <a:noFill/>
                  </a:ln>
                  <a:solidFill>
                    <a:srgbClr val="000000"/>
                  </a:solidFill>
                  <a:effectLst/>
                  <a:uLnTx/>
                  <a:uFillTx/>
                  <a:cs typeface="Arial" charset="0"/>
                </a:rPr>
                <a:t>SAE</a:t>
              </a:r>
              <a:endParaRPr kumimoji="0" lang="en-US" sz="1100" b="1" i="0" u="none" strike="noStrike" kern="0" cap="none" spc="0" normalizeH="0" baseline="-25000" noProof="0" dirty="0">
                <a:ln>
                  <a:noFill/>
                </a:ln>
                <a:solidFill>
                  <a:srgbClr val="000000"/>
                </a:solidFill>
                <a:effectLst/>
                <a:uLnTx/>
                <a:uFillTx/>
                <a:cs typeface="Arial" charset="0"/>
              </a:endParaRPr>
            </a:p>
          </p:txBody>
        </p:sp>
        <p:sp>
          <p:nvSpPr>
            <p:cNvPr id="5" name="Rectangle 4">
              <a:extLst>
                <a:ext uri="{FF2B5EF4-FFF2-40B4-BE49-F238E27FC236}">
                  <a16:creationId xmlns:a16="http://schemas.microsoft.com/office/drawing/2014/main" id="{226C0ACC-B60D-58E0-1FB9-DFBC46E7F1E3}"/>
                </a:ext>
              </a:extLst>
            </p:cNvPr>
            <p:cNvSpPr/>
            <p:nvPr/>
          </p:nvSpPr>
          <p:spPr bwMode="auto">
            <a:xfrm>
              <a:off x="152400" y="2935899"/>
              <a:ext cx="660376" cy="1223436"/>
            </a:xfrm>
            <a:prstGeom prst="rect">
              <a:avLst/>
            </a:prstGeom>
            <a:solidFill>
              <a:srgbClr val="7889FB"/>
            </a:solidFill>
            <a:ln w="9525" cap="flat" cmpd="sng" algn="ctr">
              <a:solidFill>
                <a:srgbClr val="000000"/>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45720" rIns="91440" bIns="45720" numCol="1" rtlCol="0" anchor="ctr" anchorCtr="1"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25000" noProof="0" dirty="0">
                  <a:ln>
                    <a:noFill/>
                  </a:ln>
                  <a:solidFill>
                    <a:srgbClr val="000000"/>
                  </a:solidFill>
                  <a:effectLst/>
                  <a:uLnTx/>
                  <a:uFillTx/>
                  <a:cs typeface="Arial" charset="0"/>
                </a:rPr>
                <a:t>PEOs</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1" i="0" u="none" strike="noStrike" kern="0" cap="none" spc="0" normalizeH="0" baseline="-25000" noProof="0" dirty="0">
                <a:ln>
                  <a:noFill/>
                </a:ln>
                <a:solidFill>
                  <a:srgbClr val="000000"/>
                </a:solidFill>
                <a:effectLst/>
                <a:uLnTx/>
                <a:uFillTx/>
                <a:cs typeface="Arial" charset="0"/>
              </a:endParaRPr>
            </a:p>
          </p:txBody>
        </p:sp>
        <p:sp>
          <p:nvSpPr>
            <p:cNvPr id="6" name="Rectangle 5">
              <a:extLst>
                <a:ext uri="{FF2B5EF4-FFF2-40B4-BE49-F238E27FC236}">
                  <a16:creationId xmlns:a16="http://schemas.microsoft.com/office/drawing/2014/main" id="{9B93F77D-FC91-DA25-02D1-74D0048CE0AD}"/>
                </a:ext>
              </a:extLst>
            </p:cNvPr>
            <p:cNvSpPr/>
            <p:nvPr/>
          </p:nvSpPr>
          <p:spPr bwMode="auto">
            <a:xfrm>
              <a:off x="152400" y="4166286"/>
              <a:ext cx="660376" cy="285007"/>
            </a:xfrm>
            <a:prstGeom prst="rect">
              <a:avLst/>
            </a:prstGeom>
            <a:solidFill>
              <a:srgbClr val="FFC000"/>
            </a:solidFill>
            <a:ln w="9525" cap="flat" cmpd="sng" algn="ctr">
              <a:solidFill>
                <a:srgbClr val="000000"/>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27432" rIns="91440" bIns="0" numCol="1" rtlCol="0" anchor="t" anchorCtr="1"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25000" noProof="0" dirty="0">
                  <a:ln>
                    <a:noFill/>
                  </a:ln>
                  <a:solidFill>
                    <a:srgbClr val="000000"/>
                  </a:solidFill>
                  <a:effectLst/>
                  <a:uLnTx/>
                  <a:uFillTx/>
                  <a:cs typeface="Arial" charset="0"/>
                </a:rPr>
                <a:t>PMs</a:t>
              </a:r>
              <a:endParaRPr kumimoji="0" lang="en-US" sz="1100" b="1" i="0" u="none" strike="noStrike" kern="0" cap="none" spc="0" normalizeH="0" baseline="-25000" noProof="0" dirty="0">
                <a:ln>
                  <a:noFill/>
                </a:ln>
                <a:solidFill>
                  <a:srgbClr val="000000"/>
                </a:solidFill>
                <a:effectLst/>
                <a:uLnTx/>
                <a:uFillTx/>
                <a:cs typeface="Arial" charset="0"/>
              </a:endParaRPr>
            </a:p>
          </p:txBody>
        </p:sp>
      </p:grpSp>
      <p:sp>
        <p:nvSpPr>
          <p:cNvPr id="8" name="Title 110">
            <a:extLst>
              <a:ext uri="{FF2B5EF4-FFF2-40B4-BE49-F238E27FC236}">
                <a16:creationId xmlns:a16="http://schemas.microsoft.com/office/drawing/2014/main" id="{FC702DAC-A7B6-7AD9-DE0D-A0E0C984D48C}"/>
              </a:ext>
            </a:extLst>
          </p:cNvPr>
          <p:cNvSpPr txBox="1">
            <a:spLocks/>
          </p:cNvSpPr>
          <p:nvPr/>
        </p:nvSpPr>
        <p:spPr>
          <a:xfrm>
            <a:off x="1510740" y="296562"/>
            <a:ext cx="9196884" cy="685800"/>
          </a:xfrm>
          <a:prstGeom prst="rect">
            <a:avLst/>
          </a:prstGeom>
        </p:spPr>
        <p:txBody>
          <a:bodyPr lIns="0" rIns="0" anchor="ctr" anchorCtr="0"/>
          <a:lstStyle/>
          <a:p>
            <a:pPr algn="ctr" defTabSz="685800" eaLnBrk="0" fontAlgn="base" hangingPunct="0">
              <a:lnSpc>
                <a:spcPct val="85000"/>
              </a:lnSpc>
              <a:spcBef>
                <a:spcPct val="0"/>
              </a:spcBef>
              <a:spcAft>
                <a:spcPct val="0"/>
              </a:spcAft>
              <a:defRPr/>
            </a:pPr>
            <a:r>
              <a:rPr lang="en-US" sz="3200" kern="0" dirty="0">
                <a:latin typeface="Arial"/>
                <a:ea typeface="+mj-ea"/>
                <a:cs typeface="Arial"/>
              </a:rPr>
              <a:t>Applying SoS Engineering for Mission Success</a:t>
            </a:r>
            <a:endParaRPr lang="en-US" sz="2400" i="1" kern="0" dirty="0">
              <a:latin typeface="Arial"/>
              <a:ea typeface="+mj-ea"/>
              <a:cs typeface="Arial"/>
            </a:endParaRPr>
          </a:p>
        </p:txBody>
      </p:sp>
    </p:spTree>
    <p:extLst>
      <p:ext uri="{BB962C8B-B14F-4D97-AF65-F5344CB8AC3E}">
        <p14:creationId xmlns:p14="http://schemas.microsoft.com/office/powerpoint/2010/main" val="176986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8387C-9A33-08DB-CEEB-AAC01D7961BB}"/>
              </a:ext>
            </a:extLst>
          </p:cNvPr>
          <p:cNvPicPr>
            <a:picLocks noChangeAspect="1"/>
          </p:cNvPicPr>
          <p:nvPr/>
        </p:nvPicPr>
        <p:blipFill>
          <a:blip r:embed="rId2"/>
          <a:stretch>
            <a:fillRect/>
          </a:stretch>
        </p:blipFill>
        <p:spPr>
          <a:xfrm>
            <a:off x="591726" y="2153395"/>
            <a:ext cx="11027401" cy="3439661"/>
          </a:xfrm>
          <a:prstGeom prst="rect">
            <a:avLst/>
          </a:prstGeom>
        </p:spPr>
      </p:pic>
      <p:sp>
        <p:nvSpPr>
          <p:cNvPr id="4" name="Text Box 2">
            <a:extLst>
              <a:ext uri="{FF2B5EF4-FFF2-40B4-BE49-F238E27FC236}">
                <a16:creationId xmlns:a16="http://schemas.microsoft.com/office/drawing/2014/main" id="{19621C87-EB88-C49D-E891-0CE66B07EFAA}"/>
              </a:ext>
            </a:extLst>
          </p:cNvPr>
          <p:cNvSpPr txBox="1">
            <a:spLocks noChangeArrowheads="1"/>
          </p:cNvSpPr>
          <p:nvPr/>
        </p:nvSpPr>
        <p:spPr bwMode="auto">
          <a:xfrm>
            <a:off x="2176018" y="215074"/>
            <a:ext cx="7863526" cy="584775"/>
          </a:xfrm>
          <a:prstGeom prst="rect">
            <a:avLst/>
          </a:prstGeom>
          <a:noFill/>
          <a:ln w="9525">
            <a:noFill/>
            <a:miter lim="800000"/>
            <a:headEnd/>
            <a:tailEnd/>
          </a:ln>
          <a:effectLst/>
        </p:spPr>
        <p:txBody>
          <a:bodyPr wrap="square" lIns="0" rIns="0" anchor="ctr" anchorCtr="0">
            <a:spAutoFit/>
          </a:bodyPr>
          <a:lstStyle/>
          <a:p>
            <a:pPr algn="ctr"/>
            <a:r>
              <a:rPr lang="en-US" sz="3200" dirty="0">
                <a:latin typeface="Arial" panose="020B0604020202020204" pitchFamily="34" charset="0"/>
                <a:cs typeface="Arial" panose="020B0604020202020204" pitchFamily="34" charset="0"/>
              </a:rPr>
              <a:t>Digital Flow of Authoritative Data</a:t>
            </a:r>
          </a:p>
        </p:txBody>
      </p:sp>
      <p:sp>
        <p:nvSpPr>
          <p:cNvPr id="2" name="Slide Number Placeholder 1">
            <a:extLst>
              <a:ext uri="{FF2B5EF4-FFF2-40B4-BE49-F238E27FC236}">
                <a16:creationId xmlns:a16="http://schemas.microsoft.com/office/drawing/2014/main" id="{5A7AE529-D9BD-005C-A824-322E4C4520FE}"/>
              </a:ext>
            </a:extLst>
          </p:cNvPr>
          <p:cNvSpPr txBox="1">
            <a:spLocks/>
          </p:cNvSpPr>
          <p:nvPr/>
        </p:nvSpPr>
        <p:spPr>
          <a:xfrm>
            <a:off x="10598332" y="6175984"/>
            <a:ext cx="1219200" cy="323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95159B1-30C8-4CA0-B6FE-A003B95FE1C8}" type="slidenum">
              <a:rPr lang="en-US" b="1" smtClean="0">
                <a:latin typeface="Times New Roman" panose="02020603050405020304" pitchFamily="18" charset="0"/>
                <a:cs typeface="Times New Roman" panose="02020603050405020304" pitchFamily="18" charset="0"/>
              </a:rPr>
              <a:pPr algn="r">
                <a:defRPr/>
              </a:pPr>
              <a:t>6</a:t>
            </a:fld>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687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950316-36C2-48D7-B4FA-57AF9A5142EB}"/>
              </a:ext>
            </a:extLst>
          </p:cNvPr>
          <p:cNvSpPr>
            <a:spLocks noGrp="1"/>
          </p:cNvSpPr>
          <p:nvPr>
            <p:ph type="title"/>
          </p:nvPr>
        </p:nvSpPr>
        <p:spPr>
          <a:xfrm>
            <a:off x="51957" y="529946"/>
            <a:ext cx="11856939" cy="461665"/>
          </a:xfrm>
        </p:spPr>
        <p:txBody>
          <a:bodyPr/>
          <a:lstStyle/>
          <a:p>
            <a:pPr lvl="1" algn="ctr"/>
            <a:r>
              <a:rPr lang="en-US" sz="3000" dirty="0">
                <a:solidFill>
                  <a:schemeClr val="tx1"/>
                </a:solidFill>
                <a:latin typeface="+mn-lt"/>
              </a:rPr>
              <a:t>    Platform METs from MT Task Allocation and Decomposition w/Task-level MOEs and System-level MOPs (Goals &amp; Thresholds)</a:t>
            </a:r>
          </a:p>
        </p:txBody>
      </p:sp>
      <p:pic>
        <p:nvPicPr>
          <p:cNvPr id="6" name="Picture 5">
            <a:extLst>
              <a:ext uri="{FF2B5EF4-FFF2-40B4-BE49-F238E27FC236}">
                <a16:creationId xmlns:a16="http://schemas.microsoft.com/office/drawing/2014/main" id="{B06C4013-7C08-4F31-A394-4DA44ED1D08C}"/>
              </a:ext>
            </a:extLst>
          </p:cNvPr>
          <p:cNvPicPr>
            <a:picLocks noChangeAspect="1"/>
          </p:cNvPicPr>
          <p:nvPr/>
        </p:nvPicPr>
        <p:blipFill>
          <a:blip r:embed="rId3"/>
          <a:stretch>
            <a:fillRect/>
          </a:stretch>
        </p:blipFill>
        <p:spPr>
          <a:xfrm>
            <a:off x="1323485" y="1168493"/>
            <a:ext cx="7777404" cy="5378229"/>
          </a:xfrm>
          <a:prstGeom prst="rect">
            <a:avLst/>
          </a:prstGeom>
        </p:spPr>
      </p:pic>
      <p:sp>
        <p:nvSpPr>
          <p:cNvPr id="7" name="TextBox 6">
            <a:extLst>
              <a:ext uri="{FF2B5EF4-FFF2-40B4-BE49-F238E27FC236}">
                <a16:creationId xmlns:a16="http://schemas.microsoft.com/office/drawing/2014/main" id="{A286389B-1B34-48FD-A019-957295A9EA1E}"/>
              </a:ext>
            </a:extLst>
          </p:cNvPr>
          <p:cNvSpPr txBox="1"/>
          <p:nvPr/>
        </p:nvSpPr>
        <p:spPr>
          <a:xfrm>
            <a:off x="9144498" y="6573577"/>
            <a:ext cx="3099459" cy="276999"/>
          </a:xfrm>
          <a:prstGeom prst="rect">
            <a:avLst/>
          </a:prstGeom>
          <a:noFill/>
        </p:spPr>
        <p:txBody>
          <a:bodyPr wrap="square">
            <a:spAutoFit/>
          </a:bodyPr>
          <a:lstStyle/>
          <a:p>
            <a:r>
              <a:rPr lang="en-US" sz="1200" dirty="0"/>
              <a:t>DoD_MissionEngineeringGuide_Oct2023</a:t>
            </a:r>
          </a:p>
        </p:txBody>
      </p:sp>
      <p:sp>
        <p:nvSpPr>
          <p:cNvPr id="2" name="TextBox 1">
            <a:extLst>
              <a:ext uri="{FF2B5EF4-FFF2-40B4-BE49-F238E27FC236}">
                <a16:creationId xmlns:a16="http://schemas.microsoft.com/office/drawing/2014/main" id="{04090C73-76ED-4869-99FD-440EC1C17464}"/>
              </a:ext>
            </a:extLst>
          </p:cNvPr>
          <p:cNvSpPr txBox="1"/>
          <p:nvPr/>
        </p:nvSpPr>
        <p:spPr>
          <a:xfrm>
            <a:off x="151558" y="2181965"/>
            <a:ext cx="982396" cy="272671"/>
          </a:xfrm>
          <a:prstGeom prst="rect">
            <a:avLst/>
          </a:prstGeom>
          <a:noFill/>
        </p:spPr>
        <p:txBody>
          <a:bodyPr wrap="none" rtlCol="0">
            <a:spAutoFit/>
          </a:bodyPr>
          <a:lstStyle/>
          <a:p>
            <a:r>
              <a:rPr lang="en-US" sz="1500" b="1" dirty="0"/>
              <a:t>Operational</a:t>
            </a:r>
          </a:p>
        </p:txBody>
      </p:sp>
      <p:sp>
        <p:nvSpPr>
          <p:cNvPr id="8" name="TextBox 7">
            <a:extLst>
              <a:ext uri="{FF2B5EF4-FFF2-40B4-BE49-F238E27FC236}">
                <a16:creationId xmlns:a16="http://schemas.microsoft.com/office/drawing/2014/main" id="{88BA5130-930A-40CF-90FB-6F92BEA9D625}"/>
              </a:ext>
            </a:extLst>
          </p:cNvPr>
          <p:cNvSpPr txBox="1"/>
          <p:nvPr/>
        </p:nvSpPr>
        <p:spPr>
          <a:xfrm>
            <a:off x="3726328" y="3056309"/>
            <a:ext cx="696260" cy="272671"/>
          </a:xfrm>
          <a:prstGeom prst="rect">
            <a:avLst/>
          </a:prstGeom>
          <a:noFill/>
        </p:spPr>
        <p:txBody>
          <a:bodyPr wrap="none" rtlCol="0">
            <a:spAutoFit/>
          </a:bodyPr>
          <a:lstStyle/>
          <a:p>
            <a:r>
              <a:rPr lang="en-US" sz="1500" b="1" dirty="0"/>
              <a:t>Identify</a:t>
            </a:r>
          </a:p>
        </p:txBody>
      </p:sp>
      <p:sp>
        <p:nvSpPr>
          <p:cNvPr id="10" name="TextBox 9">
            <a:extLst>
              <a:ext uri="{FF2B5EF4-FFF2-40B4-BE49-F238E27FC236}">
                <a16:creationId xmlns:a16="http://schemas.microsoft.com/office/drawing/2014/main" id="{A823775F-29AB-4488-A200-1D20014B0EFB}"/>
              </a:ext>
            </a:extLst>
          </p:cNvPr>
          <p:cNvSpPr txBox="1"/>
          <p:nvPr/>
        </p:nvSpPr>
        <p:spPr>
          <a:xfrm>
            <a:off x="2327967" y="2790853"/>
            <a:ext cx="615882" cy="272671"/>
          </a:xfrm>
          <a:prstGeom prst="rect">
            <a:avLst/>
          </a:prstGeom>
          <a:noFill/>
        </p:spPr>
        <p:txBody>
          <a:bodyPr wrap="none" rtlCol="0">
            <a:spAutoFit/>
          </a:bodyPr>
          <a:lstStyle/>
          <a:p>
            <a:r>
              <a:rPr lang="en-US" sz="1500" b="1" dirty="0"/>
              <a:t>Detect</a:t>
            </a:r>
          </a:p>
        </p:txBody>
      </p:sp>
      <p:sp>
        <p:nvSpPr>
          <p:cNvPr id="11" name="TextBox 10">
            <a:extLst>
              <a:ext uri="{FF2B5EF4-FFF2-40B4-BE49-F238E27FC236}">
                <a16:creationId xmlns:a16="http://schemas.microsoft.com/office/drawing/2014/main" id="{A12EAB60-F9F7-4D28-BBB5-C549C5D324AC}"/>
              </a:ext>
            </a:extLst>
          </p:cNvPr>
          <p:cNvSpPr txBox="1"/>
          <p:nvPr/>
        </p:nvSpPr>
        <p:spPr>
          <a:xfrm>
            <a:off x="140106" y="3376222"/>
            <a:ext cx="982396" cy="467437"/>
          </a:xfrm>
          <a:prstGeom prst="rect">
            <a:avLst/>
          </a:prstGeom>
          <a:noFill/>
        </p:spPr>
        <p:txBody>
          <a:bodyPr wrap="none" rtlCol="0">
            <a:spAutoFit/>
          </a:bodyPr>
          <a:lstStyle/>
          <a:p>
            <a:pPr algn="ctr"/>
            <a:r>
              <a:rPr lang="en-US" sz="1500" b="1" dirty="0"/>
              <a:t>Platform</a:t>
            </a:r>
          </a:p>
          <a:p>
            <a:r>
              <a:rPr lang="en-US" sz="1500" b="1" dirty="0"/>
              <a:t>Operational</a:t>
            </a:r>
          </a:p>
        </p:txBody>
      </p:sp>
      <p:sp>
        <p:nvSpPr>
          <p:cNvPr id="13" name="TextBox 12">
            <a:extLst>
              <a:ext uri="{FF2B5EF4-FFF2-40B4-BE49-F238E27FC236}">
                <a16:creationId xmlns:a16="http://schemas.microsoft.com/office/drawing/2014/main" id="{CDDB236E-328E-4D82-9F2B-C3E5DE7867CB}"/>
              </a:ext>
            </a:extLst>
          </p:cNvPr>
          <p:cNvSpPr txBox="1"/>
          <p:nvPr/>
        </p:nvSpPr>
        <p:spPr>
          <a:xfrm>
            <a:off x="171014" y="4218786"/>
            <a:ext cx="765235" cy="272671"/>
          </a:xfrm>
          <a:prstGeom prst="rect">
            <a:avLst/>
          </a:prstGeom>
          <a:noFill/>
        </p:spPr>
        <p:txBody>
          <a:bodyPr wrap="none" rtlCol="0">
            <a:spAutoFit/>
          </a:bodyPr>
          <a:lstStyle/>
          <a:p>
            <a:r>
              <a:rPr lang="en-US" sz="1500" b="1" dirty="0"/>
              <a:t>Platform</a:t>
            </a:r>
          </a:p>
        </p:txBody>
      </p:sp>
      <p:sp>
        <p:nvSpPr>
          <p:cNvPr id="18" name="TextBox 17">
            <a:extLst>
              <a:ext uri="{FF2B5EF4-FFF2-40B4-BE49-F238E27FC236}">
                <a16:creationId xmlns:a16="http://schemas.microsoft.com/office/drawing/2014/main" id="{6A46FC9A-07A4-4441-914D-A2841408693F}"/>
              </a:ext>
            </a:extLst>
          </p:cNvPr>
          <p:cNvSpPr txBox="1"/>
          <p:nvPr/>
        </p:nvSpPr>
        <p:spPr>
          <a:xfrm>
            <a:off x="9100889" y="1641174"/>
            <a:ext cx="3099460" cy="1569660"/>
          </a:xfrm>
          <a:prstGeom prst="rect">
            <a:avLst/>
          </a:prstGeom>
          <a:solidFill>
            <a:schemeClr val="bg1"/>
          </a:solidFill>
        </p:spPr>
        <p:txBody>
          <a:bodyPr wrap="square" rtlCol="0">
            <a:spAutoFit/>
          </a:bodyPr>
          <a:lstStyle/>
          <a:p>
            <a:r>
              <a:rPr lang="en-US" sz="1600" b="1" dirty="0"/>
              <a:t>Tasks assigned to different platforms. For ships needing to operate independently, they may have to perform all tasks. This figure considers 5 platforms.</a:t>
            </a:r>
          </a:p>
        </p:txBody>
      </p:sp>
      <p:sp>
        <p:nvSpPr>
          <p:cNvPr id="19" name="TextBox 18">
            <a:extLst>
              <a:ext uri="{FF2B5EF4-FFF2-40B4-BE49-F238E27FC236}">
                <a16:creationId xmlns:a16="http://schemas.microsoft.com/office/drawing/2014/main" id="{D9EF95B8-A70B-49EC-87F8-711B0E5ED620}"/>
              </a:ext>
            </a:extLst>
          </p:cNvPr>
          <p:cNvSpPr txBox="1"/>
          <p:nvPr/>
        </p:nvSpPr>
        <p:spPr>
          <a:xfrm>
            <a:off x="1383406" y="1410007"/>
            <a:ext cx="555752" cy="311625"/>
          </a:xfrm>
          <a:prstGeom prst="rect">
            <a:avLst/>
          </a:prstGeom>
          <a:noFill/>
        </p:spPr>
        <p:txBody>
          <a:bodyPr wrap="none" rtlCol="0">
            <a:spAutoFit/>
          </a:bodyPr>
          <a:lstStyle/>
          <a:p>
            <a:r>
              <a:rPr lang="en-US" b="1" dirty="0"/>
              <a:t>MTs:</a:t>
            </a:r>
          </a:p>
        </p:txBody>
      </p:sp>
      <p:sp>
        <p:nvSpPr>
          <p:cNvPr id="20" name="TextBox 19">
            <a:extLst>
              <a:ext uri="{FF2B5EF4-FFF2-40B4-BE49-F238E27FC236}">
                <a16:creationId xmlns:a16="http://schemas.microsoft.com/office/drawing/2014/main" id="{ECBC0ACA-9686-4496-8733-F346397523E3}"/>
              </a:ext>
            </a:extLst>
          </p:cNvPr>
          <p:cNvSpPr txBox="1"/>
          <p:nvPr/>
        </p:nvSpPr>
        <p:spPr>
          <a:xfrm>
            <a:off x="1347434" y="3980412"/>
            <a:ext cx="653095" cy="311625"/>
          </a:xfrm>
          <a:prstGeom prst="rect">
            <a:avLst/>
          </a:prstGeom>
          <a:noFill/>
        </p:spPr>
        <p:txBody>
          <a:bodyPr wrap="none" rtlCol="0">
            <a:spAutoFit/>
          </a:bodyPr>
          <a:lstStyle/>
          <a:p>
            <a:r>
              <a:rPr lang="en-US" b="1" dirty="0"/>
              <a:t>METs:</a:t>
            </a:r>
          </a:p>
        </p:txBody>
      </p:sp>
      <p:sp>
        <p:nvSpPr>
          <p:cNvPr id="21" name="TextBox 20">
            <a:extLst>
              <a:ext uri="{FF2B5EF4-FFF2-40B4-BE49-F238E27FC236}">
                <a16:creationId xmlns:a16="http://schemas.microsoft.com/office/drawing/2014/main" id="{006A00A1-02AF-4E06-806A-14A315DADDE1}"/>
              </a:ext>
            </a:extLst>
          </p:cNvPr>
          <p:cNvSpPr txBox="1"/>
          <p:nvPr/>
        </p:nvSpPr>
        <p:spPr>
          <a:xfrm>
            <a:off x="9144498" y="3694507"/>
            <a:ext cx="2075685" cy="830997"/>
          </a:xfrm>
          <a:prstGeom prst="rect">
            <a:avLst/>
          </a:prstGeom>
          <a:solidFill>
            <a:schemeClr val="bg1"/>
          </a:solidFill>
        </p:spPr>
        <p:txBody>
          <a:bodyPr wrap="square" rtlCol="0">
            <a:spAutoFit/>
          </a:bodyPr>
          <a:lstStyle/>
          <a:p>
            <a:r>
              <a:rPr lang="en-US" sz="1600" b="1" dirty="0"/>
              <a:t>MOEs Vs. Specific Threats under specific Conditions</a:t>
            </a:r>
          </a:p>
        </p:txBody>
      </p:sp>
      <p:sp>
        <p:nvSpPr>
          <p:cNvPr id="22" name="TextBox 21">
            <a:extLst>
              <a:ext uri="{FF2B5EF4-FFF2-40B4-BE49-F238E27FC236}">
                <a16:creationId xmlns:a16="http://schemas.microsoft.com/office/drawing/2014/main" id="{563166CA-6565-48BD-8D19-D51B90C4C001}"/>
              </a:ext>
            </a:extLst>
          </p:cNvPr>
          <p:cNvSpPr txBox="1"/>
          <p:nvPr/>
        </p:nvSpPr>
        <p:spPr>
          <a:xfrm>
            <a:off x="9214269" y="5172248"/>
            <a:ext cx="2694627" cy="584775"/>
          </a:xfrm>
          <a:prstGeom prst="rect">
            <a:avLst/>
          </a:prstGeom>
          <a:solidFill>
            <a:schemeClr val="bg1"/>
          </a:solidFill>
        </p:spPr>
        <p:txBody>
          <a:bodyPr wrap="square" rtlCol="0">
            <a:spAutoFit/>
          </a:bodyPr>
          <a:lstStyle/>
          <a:p>
            <a:r>
              <a:rPr lang="en-US" sz="1600" b="1" dirty="0"/>
              <a:t>MOPs for Platform System Elements (VCs)</a:t>
            </a:r>
          </a:p>
        </p:txBody>
      </p:sp>
      <p:sp>
        <p:nvSpPr>
          <p:cNvPr id="23" name="TextBox 22">
            <a:extLst>
              <a:ext uri="{FF2B5EF4-FFF2-40B4-BE49-F238E27FC236}">
                <a16:creationId xmlns:a16="http://schemas.microsoft.com/office/drawing/2014/main" id="{5AB14574-6920-49BE-93DF-6D886A791A37}"/>
              </a:ext>
            </a:extLst>
          </p:cNvPr>
          <p:cNvSpPr txBox="1"/>
          <p:nvPr/>
        </p:nvSpPr>
        <p:spPr>
          <a:xfrm>
            <a:off x="112369" y="5031472"/>
            <a:ext cx="1087478" cy="662202"/>
          </a:xfrm>
          <a:prstGeom prst="rect">
            <a:avLst/>
          </a:prstGeom>
          <a:noFill/>
        </p:spPr>
        <p:txBody>
          <a:bodyPr wrap="square" rtlCol="0">
            <a:spAutoFit/>
          </a:bodyPr>
          <a:lstStyle/>
          <a:p>
            <a:pPr algn="ctr"/>
            <a:r>
              <a:rPr lang="en-US" sz="1500" b="1" dirty="0"/>
              <a:t>VCs from platform design space</a:t>
            </a:r>
          </a:p>
        </p:txBody>
      </p:sp>
    </p:spTree>
    <p:extLst>
      <p:ext uri="{BB962C8B-B14F-4D97-AF65-F5344CB8AC3E}">
        <p14:creationId xmlns:p14="http://schemas.microsoft.com/office/powerpoint/2010/main" val="2465426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F1F4FB-5ABA-4197-8603-2F346EBD4AC2}"/>
              </a:ext>
            </a:extLst>
          </p:cNvPr>
          <p:cNvPicPr>
            <a:picLocks noChangeAspect="1"/>
          </p:cNvPicPr>
          <p:nvPr/>
        </p:nvPicPr>
        <p:blipFill>
          <a:blip r:embed="rId3"/>
          <a:stretch>
            <a:fillRect/>
          </a:stretch>
        </p:blipFill>
        <p:spPr>
          <a:xfrm>
            <a:off x="148027" y="1683575"/>
            <a:ext cx="11828018" cy="4087318"/>
          </a:xfrm>
          <a:prstGeom prst="rect">
            <a:avLst/>
          </a:prstGeom>
        </p:spPr>
      </p:pic>
      <p:sp>
        <p:nvSpPr>
          <p:cNvPr id="2" name="Title 1">
            <a:extLst>
              <a:ext uri="{FF2B5EF4-FFF2-40B4-BE49-F238E27FC236}">
                <a16:creationId xmlns:a16="http://schemas.microsoft.com/office/drawing/2014/main" id="{356A89CA-388E-47BE-8D39-97F63230432C}"/>
              </a:ext>
            </a:extLst>
          </p:cNvPr>
          <p:cNvSpPr>
            <a:spLocks noGrp="1"/>
          </p:cNvSpPr>
          <p:nvPr>
            <p:ph type="title"/>
          </p:nvPr>
        </p:nvSpPr>
        <p:spPr>
          <a:xfrm>
            <a:off x="2652584" y="338581"/>
            <a:ext cx="6367286" cy="437511"/>
          </a:xfrm>
        </p:spPr>
        <p:txBody>
          <a:bodyPr/>
          <a:lstStyle/>
          <a:p>
            <a:r>
              <a:rPr lang="en-US" b="0" dirty="0"/>
              <a:t>VT </a:t>
            </a:r>
            <a:r>
              <a:rPr lang="en-US" sz="2800" b="0" dirty="0"/>
              <a:t>Naval Ship Concept Design Process</a:t>
            </a:r>
            <a:endParaRPr lang="en-US" b="0" dirty="0"/>
          </a:p>
        </p:txBody>
      </p:sp>
      <p:grpSp>
        <p:nvGrpSpPr>
          <p:cNvPr id="3" name="Group 2">
            <a:extLst>
              <a:ext uri="{FF2B5EF4-FFF2-40B4-BE49-F238E27FC236}">
                <a16:creationId xmlns:a16="http://schemas.microsoft.com/office/drawing/2014/main" id="{7D347418-4852-4FE8-A409-FD20CBB4BE63}"/>
              </a:ext>
            </a:extLst>
          </p:cNvPr>
          <p:cNvGrpSpPr/>
          <p:nvPr/>
        </p:nvGrpSpPr>
        <p:grpSpPr>
          <a:xfrm>
            <a:off x="148027" y="2125563"/>
            <a:ext cx="11739173" cy="4313618"/>
            <a:chOff x="148027" y="2219556"/>
            <a:chExt cx="11739173" cy="4378671"/>
          </a:xfrm>
        </p:grpSpPr>
        <p:sp>
          <p:nvSpPr>
            <p:cNvPr id="4" name="Oval 3">
              <a:extLst>
                <a:ext uri="{FF2B5EF4-FFF2-40B4-BE49-F238E27FC236}">
                  <a16:creationId xmlns:a16="http://schemas.microsoft.com/office/drawing/2014/main" id="{6AF10D51-26C3-4222-9251-8E81F683B0C1}"/>
                </a:ext>
              </a:extLst>
            </p:cNvPr>
            <p:cNvSpPr/>
            <p:nvPr/>
          </p:nvSpPr>
          <p:spPr>
            <a:xfrm>
              <a:off x="148027" y="3171727"/>
              <a:ext cx="1299773" cy="10372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912DF97-A29B-4F0A-B503-130747B22954}"/>
                </a:ext>
              </a:extLst>
            </p:cNvPr>
            <p:cNvSpPr/>
            <p:nvPr/>
          </p:nvSpPr>
          <p:spPr>
            <a:xfrm>
              <a:off x="3016827" y="2219556"/>
              <a:ext cx="838200" cy="6983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9FBDE0D-C544-4D9F-A371-EDF52F9E0F71}"/>
                </a:ext>
              </a:extLst>
            </p:cNvPr>
            <p:cNvSpPr/>
            <p:nvPr/>
          </p:nvSpPr>
          <p:spPr>
            <a:xfrm>
              <a:off x="1498172" y="2538871"/>
              <a:ext cx="1826919" cy="23428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B780F8DD-56EC-4590-88B8-46591453DF44}"/>
                </a:ext>
              </a:extLst>
            </p:cNvPr>
            <p:cNvSpPr/>
            <p:nvPr/>
          </p:nvSpPr>
          <p:spPr>
            <a:xfrm>
              <a:off x="7467600" y="3370740"/>
              <a:ext cx="838200" cy="6983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4AEB5D9-F1F3-4232-92AF-806F8F9ACAD9}"/>
                </a:ext>
              </a:extLst>
            </p:cNvPr>
            <p:cNvSpPr/>
            <p:nvPr/>
          </p:nvSpPr>
          <p:spPr>
            <a:xfrm>
              <a:off x="11049000" y="3370740"/>
              <a:ext cx="838200" cy="6983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0CB8C7-1B1C-4219-A593-6231CB22BC06}"/>
                </a:ext>
              </a:extLst>
            </p:cNvPr>
            <p:cNvSpPr/>
            <p:nvPr/>
          </p:nvSpPr>
          <p:spPr>
            <a:xfrm>
              <a:off x="5819776" y="5836227"/>
              <a:ext cx="1007051"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AEE5CFE-ECF9-42F5-A48D-BC2E708C791A}"/>
                </a:ext>
              </a:extLst>
            </p:cNvPr>
            <p:cNvSpPr txBox="1"/>
            <p:nvPr/>
          </p:nvSpPr>
          <p:spPr>
            <a:xfrm>
              <a:off x="5709742" y="5926996"/>
              <a:ext cx="1200212" cy="584775"/>
            </a:xfrm>
            <a:prstGeom prst="rect">
              <a:avLst/>
            </a:prstGeom>
            <a:noFill/>
          </p:spPr>
          <p:txBody>
            <a:bodyPr wrap="square" rtlCol="0">
              <a:spAutoFit/>
            </a:bodyPr>
            <a:lstStyle/>
            <a:p>
              <a:pPr algn="ctr"/>
              <a:r>
                <a:rPr lang="en-US" sz="1600" dirty="0"/>
                <a:t>Important ME Input</a:t>
              </a:r>
            </a:p>
          </p:txBody>
        </p:sp>
        <p:sp>
          <p:nvSpPr>
            <p:cNvPr id="17" name="Oval 16">
              <a:extLst>
                <a:ext uri="{FF2B5EF4-FFF2-40B4-BE49-F238E27FC236}">
                  <a16:creationId xmlns:a16="http://schemas.microsoft.com/office/drawing/2014/main" id="{8A42C126-0200-4EB2-9591-4107698E5421}"/>
                </a:ext>
              </a:extLst>
            </p:cNvPr>
            <p:cNvSpPr/>
            <p:nvPr/>
          </p:nvSpPr>
          <p:spPr>
            <a:xfrm>
              <a:off x="1498172" y="2548505"/>
              <a:ext cx="1826919" cy="23428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Rounded Corners 10">
            <a:extLst>
              <a:ext uri="{FF2B5EF4-FFF2-40B4-BE49-F238E27FC236}">
                <a16:creationId xmlns:a16="http://schemas.microsoft.com/office/drawing/2014/main" id="{0050DB03-DA65-4716-A91B-2918A8B64514}"/>
              </a:ext>
            </a:extLst>
          </p:cNvPr>
          <p:cNvSpPr/>
          <p:nvPr/>
        </p:nvSpPr>
        <p:spPr>
          <a:xfrm>
            <a:off x="6372225" y="1303550"/>
            <a:ext cx="5692530" cy="464504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2E747D9-5981-46E6-9153-7645A9BABD90}"/>
              </a:ext>
            </a:extLst>
          </p:cNvPr>
          <p:cNvSpPr txBox="1"/>
          <p:nvPr/>
        </p:nvSpPr>
        <p:spPr>
          <a:xfrm>
            <a:off x="7843059" y="1314243"/>
            <a:ext cx="2824941" cy="369332"/>
          </a:xfrm>
          <a:prstGeom prst="rect">
            <a:avLst/>
          </a:prstGeom>
          <a:noFill/>
        </p:spPr>
        <p:txBody>
          <a:bodyPr wrap="none" rtlCol="0">
            <a:spAutoFit/>
          </a:bodyPr>
          <a:lstStyle/>
          <a:p>
            <a:r>
              <a:rPr lang="en-US" b="1" dirty="0">
                <a:solidFill>
                  <a:srgbClr val="7030A0"/>
                </a:solidFill>
              </a:rPr>
              <a:t>Concept Development, AoA</a:t>
            </a:r>
          </a:p>
        </p:txBody>
      </p:sp>
      <p:sp>
        <p:nvSpPr>
          <p:cNvPr id="13" name="TextBox 12">
            <a:extLst>
              <a:ext uri="{FF2B5EF4-FFF2-40B4-BE49-F238E27FC236}">
                <a16:creationId xmlns:a16="http://schemas.microsoft.com/office/drawing/2014/main" id="{A5F6BA9E-1E47-4FC1-8522-DB84E284CE66}"/>
              </a:ext>
            </a:extLst>
          </p:cNvPr>
          <p:cNvSpPr txBox="1"/>
          <p:nvPr/>
        </p:nvSpPr>
        <p:spPr>
          <a:xfrm>
            <a:off x="1756632" y="1338512"/>
            <a:ext cx="3016147" cy="369332"/>
          </a:xfrm>
          <a:prstGeom prst="rect">
            <a:avLst/>
          </a:prstGeom>
          <a:noFill/>
        </p:spPr>
        <p:txBody>
          <a:bodyPr wrap="none" rtlCol="0">
            <a:spAutoFit/>
          </a:bodyPr>
          <a:lstStyle/>
          <a:p>
            <a:r>
              <a:rPr lang="en-US" b="1" dirty="0">
                <a:solidFill>
                  <a:srgbClr val="7030A0"/>
                </a:solidFill>
              </a:rPr>
              <a:t>Concept Exploration, pre-AoA</a:t>
            </a:r>
          </a:p>
        </p:txBody>
      </p:sp>
      <p:sp>
        <p:nvSpPr>
          <p:cNvPr id="14" name="Rectangle: Rounded Corners 13">
            <a:extLst>
              <a:ext uri="{FF2B5EF4-FFF2-40B4-BE49-F238E27FC236}">
                <a16:creationId xmlns:a16="http://schemas.microsoft.com/office/drawing/2014/main" id="{8BCE403A-2FDD-499E-B94F-49BBA8DA4A3F}"/>
              </a:ext>
            </a:extLst>
          </p:cNvPr>
          <p:cNvSpPr/>
          <p:nvPr/>
        </p:nvSpPr>
        <p:spPr>
          <a:xfrm>
            <a:off x="97655" y="1303550"/>
            <a:ext cx="6179320" cy="462680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195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EE7BE4-7999-4478-8D96-AA74BFF7BCD0}"/>
              </a:ext>
            </a:extLst>
          </p:cNvPr>
          <p:cNvPicPr>
            <a:picLocks noChangeAspect="1"/>
          </p:cNvPicPr>
          <p:nvPr/>
        </p:nvPicPr>
        <p:blipFill>
          <a:blip r:embed="rId2"/>
          <a:stretch>
            <a:fillRect/>
          </a:stretch>
        </p:blipFill>
        <p:spPr>
          <a:xfrm>
            <a:off x="0" y="1626883"/>
            <a:ext cx="12192000" cy="4279153"/>
          </a:xfrm>
          <a:prstGeom prst="rect">
            <a:avLst/>
          </a:prstGeom>
        </p:spPr>
      </p:pic>
      <p:sp>
        <p:nvSpPr>
          <p:cNvPr id="2" name="Title 1">
            <a:extLst>
              <a:ext uri="{FF2B5EF4-FFF2-40B4-BE49-F238E27FC236}">
                <a16:creationId xmlns:a16="http://schemas.microsoft.com/office/drawing/2014/main" id="{0651C305-02BE-484C-B401-8BDBAB1F5977}"/>
              </a:ext>
            </a:extLst>
          </p:cNvPr>
          <p:cNvSpPr>
            <a:spLocks noGrp="1"/>
          </p:cNvSpPr>
          <p:nvPr>
            <p:ph type="title"/>
          </p:nvPr>
        </p:nvSpPr>
        <p:spPr>
          <a:xfrm>
            <a:off x="1684564" y="246288"/>
            <a:ext cx="8822871" cy="501817"/>
          </a:xfrm>
        </p:spPr>
        <p:txBody>
          <a:bodyPr/>
          <a:lstStyle/>
          <a:p>
            <a:r>
              <a:rPr lang="en-US" b="0" dirty="0"/>
              <a:t>AAW Example - MTs, METs w/MOPs, goals, thresholds</a:t>
            </a:r>
          </a:p>
        </p:txBody>
      </p:sp>
      <p:sp>
        <p:nvSpPr>
          <p:cNvPr id="15" name="Oval 14">
            <a:extLst>
              <a:ext uri="{FF2B5EF4-FFF2-40B4-BE49-F238E27FC236}">
                <a16:creationId xmlns:a16="http://schemas.microsoft.com/office/drawing/2014/main" id="{47B85E7E-EBAA-4416-B748-3157E966AE8B}"/>
              </a:ext>
            </a:extLst>
          </p:cNvPr>
          <p:cNvSpPr/>
          <p:nvPr/>
        </p:nvSpPr>
        <p:spPr>
          <a:xfrm>
            <a:off x="800100" y="1928134"/>
            <a:ext cx="3771900" cy="15621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1869370"/>
      </p:ext>
    </p:extLst>
  </p:cSld>
  <p:clrMapOvr>
    <a:masterClrMapping/>
  </p:clrMapOvr>
</p:sld>
</file>

<file path=ppt/theme/theme1.xml><?xml version="1.0" encoding="utf-8"?>
<a:theme xmlns:a="http://schemas.openxmlformats.org/drawingml/2006/main" name="1_RAY Masters: Covers">
  <a:themeElements>
    <a:clrScheme name="RTX">
      <a:dk1>
        <a:sysClr val="windowText" lastClr="000000"/>
      </a:dk1>
      <a:lt1>
        <a:sysClr val="window" lastClr="FFFFFF"/>
      </a:lt1>
      <a:dk2>
        <a:srgbClr val="000000"/>
      </a:dk2>
      <a:lt2>
        <a:srgbClr val="FFFFFF"/>
      </a:lt2>
      <a:accent1>
        <a:srgbClr val="D9D9D6"/>
      </a:accent1>
      <a:accent2>
        <a:srgbClr val="B1B3B3"/>
      </a:accent2>
      <a:accent3>
        <a:srgbClr val="63666A"/>
      </a:accent3>
      <a:accent4>
        <a:srgbClr val="7BA7BC"/>
      </a:accent4>
      <a:accent5>
        <a:srgbClr val="B7A99A"/>
      </a:accent5>
      <a:accent6>
        <a:srgbClr val="CE1126"/>
      </a:accent6>
      <a:hlink>
        <a:srgbClr val="CE1126"/>
      </a:hlink>
      <a:folHlink>
        <a:srgbClr val="6163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Y_16x9_2023_v1.pptx" id="{4EC98E59-2EE4-4A9B-A514-35A98BA516FF}" vid="{92A173E3-6410-41B5-953F-8875BB7DF28E}"/>
    </a:ext>
  </a:extLst>
</a:theme>
</file>

<file path=ppt/theme/theme2.xml><?xml version="1.0" encoding="utf-8"?>
<a:theme xmlns:a="http://schemas.openxmlformats.org/drawingml/2006/main" name="Office Theme">
  <a:themeElements>
    <a:clrScheme name="RTX">
      <a:dk1>
        <a:sysClr val="windowText" lastClr="000000"/>
      </a:dk1>
      <a:lt1>
        <a:sysClr val="window" lastClr="FFFFFF"/>
      </a:lt1>
      <a:dk2>
        <a:srgbClr val="000000"/>
      </a:dk2>
      <a:lt2>
        <a:srgbClr val="FFFFFF"/>
      </a:lt2>
      <a:accent1>
        <a:srgbClr val="D9D9D6"/>
      </a:accent1>
      <a:accent2>
        <a:srgbClr val="B1B3B3"/>
      </a:accent2>
      <a:accent3>
        <a:srgbClr val="63666A"/>
      </a:accent3>
      <a:accent4>
        <a:srgbClr val="7BA7BC"/>
      </a:accent4>
      <a:accent5>
        <a:srgbClr val="B7A99A"/>
      </a:accent5>
      <a:accent6>
        <a:srgbClr val="CE1126"/>
      </a:accent6>
      <a:hlink>
        <a:srgbClr val="CE1126"/>
      </a:hlink>
      <a:folHlink>
        <a:srgbClr val="6163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RTX">
      <a:dk1>
        <a:sysClr val="windowText" lastClr="000000"/>
      </a:dk1>
      <a:lt1>
        <a:sysClr val="window" lastClr="FFFFFF"/>
      </a:lt1>
      <a:dk2>
        <a:srgbClr val="000000"/>
      </a:dk2>
      <a:lt2>
        <a:srgbClr val="FFFFFF"/>
      </a:lt2>
      <a:accent1>
        <a:srgbClr val="D9D9D6"/>
      </a:accent1>
      <a:accent2>
        <a:srgbClr val="B1B3B3"/>
      </a:accent2>
      <a:accent3>
        <a:srgbClr val="63666A"/>
      </a:accent3>
      <a:accent4>
        <a:srgbClr val="7BA7BC"/>
      </a:accent4>
      <a:accent5>
        <a:srgbClr val="B7A99A"/>
      </a:accent5>
      <a:accent6>
        <a:srgbClr val="CE1126"/>
      </a:accent6>
      <a:hlink>
        <a:srgbClr val="CE1126"/>
      </a:hlink>
      <a:folHlink>
        <a:srgbClr val="6163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sisl xmlns:xsi="http://www.w3.org/2001/XMLSchema-instance" xmlns:xsd="http://www.w3.org/2001/XMLSchema" xmlns="http://www.boldonjames.com/2008/01/sie/internal/label" sislVersion="0" policy="cde53ac1-bf5f-4aae-9cf1-07509e23a4b0" origin="userSelected">
  <element uid="dececbd6-da3b-46fe-8f00-f9d9deea2ee1" value=""/>
  <element uid="bba94c65-ac3d-4f34-b2e1-8de11ef6f01c" value=""/>
  <element uid="a06da4da-a263-4136-b4fd-f28a17d30188" value=""/>
  <element uid="bc2b7c01-6db1-4e7d-88d1-fc61674f86fd" value=""/>
  <element uid="92e993a3-af32-4afb-aa19-3a49cdb82c7a" value=""/>
</sisl>
</file>

<file path=customXml/item3.xml><?xml version="1.0" encoding="utf-8"?>
<ct:contentTypeSchema xmlns:ct="http://schemas.microsoft.com/office/2006/metadata/contentType" xmlns:ma="http://schemas.microsoft.com/office/2006/metadata/properties/metaAttributes" ct:_="" ma:_="" ma:contentTypeName="Document" ma:contentTypeID="0x0101003B0FCCADDBDB28498DFBA54283AF7078" ma:contentTypeVersion="3" ma:contentTypeDescription="Create a new document." ma:contentTypeScope="" ma:versionID="9ee1bdbfcc50985a5adce225b5feb818">
  <xsd:schema xmlns:xsd="http://www.w3.org/2001/XMLSchema" xmlns:xs="http://www.w3.org/2001/XMLSchema" xmlns:p="http://schemas.microsoft.com/office/2006/metadata/properties" xmlns:ns2="a882e2da-28a0-4f9f-8a44-caef908ce064" targetNamespace="http://schemas.microsoft.com/office/2006/metadata/properties" ma:root="true" ma:fieldsID="cc8f461f081ca999a54597ba52ff69e6" ns2:_="">
    <xsd:import namespace="a882e2da-28a0-4f9f-8a44-caef908ce06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2e2da-28a0-4f9f-8a44-caef908ce0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ZGU1M2FjMS1iZjVmLTRhYWUtOWNmMS0wNzUwOWUyM2E0YjAiIG9yaWdpbj0iZGVmYXVsdFZhbHVlIj48ZWxlbWVudCB1aWQ9ImJiYTk0YzY1LWFjM2QtNGYzNC1iMmUxLThkZTExZWY2ZjAxYyIgdmFsdWU9IiIgeG1sbnM9Imh0dHA6Ly93d3cuYm9sZG9uamFtZXMuY29tLzIwMDgvMDEvc2llL2ludGVybmFsL2xhYmVsIiAvPjwvc2lzbD48VXNlck5hbWU+VVNcbnJwMDI0MTU4MjwvVXNlck5hbWU+PERhdGVUaW1lPjIvMTIvMjAyMCAyOjQ5OjE3IFBNPC9EYXRlVGltZT48TGFiZWxTdHJpbmc+T3JpZ2luIEp1cmlzZGljdGlvbjogVVMgPC9MYWJlbFN0cmluZz48L2l0ZW0+PGl0ZW0+PHNpc2wgc2lzbFZlcnNpb249IjAiIHBvbGljeT0iY2RlNTNhYzEtYmY1Zi00YWFlLTljZjEtMDc1MDllMjNhNGIwIiBvcmlnaW49InVzZXJTZWxlY3RlZCI+PGVsZW1lbnQgdWlkPSJiYmE5NGM2NS1hYzNkLTRmMzQtYjJlMS04ZGUxMWVmNmYwMWMiIHZhbHVlPSIiIHhtbG5zPSJodHRwOi8vd3d3LmJvbGRvbmphbWVzLmNvbS8yMDA4LzAxL3NpZS9pbnRlcm5hbC9sYWJlbCIgLz48ZWxlbWVudCB1aWQ9IjU5OGNmYzI4LTVkZmQtNGYwNi04YzAxLWM3NTg4ZmQzOTRmMCIgdmFsdWU9IiIgeG1sbnM9Imh0dHA6Ly93d3cuYm9sZG9uamFtZXMuY29tLzIwMDgvMDEvc2llL2ludGVybmFsL2xhYmVsIiAvPjxlbGVtZW50IHVpZD0iYWFmYzlhOTUtZWU1ZC00ODdjLTljNGUtNjdhNTM4MGYyOTkxIiB2YWx1ZT0iIiB4bWxucz0iaHR0cDovL3d3dy5ib2xkb25qYW1lcy5jb20vMjAwOC8wMS9zaWUvaW50ZXJuYWwvbGFiZWwiIC8+PGVsZW1lbnQgdWlkPSJkNzU5Y2Q3YS1iNTdjLTQyZTQtOWE0OS05YjgyYTIzMzc1NzkiIHZhbHVlPSIiIHhtbG5zPSJodHRwOi8vd3d3LmJvbGRvbmphbWVzLmNvbS8yMDA4LzAxL3NpZS9pbnRlcm5hbC9sYWJlbCIgLz48ZWxlbWVudCB1aWQ9ImMyMDZkNWZhLWFlZTEtNGY2NC04OWQ5LWY4MWU0ZDdiM2FjYyIgdmFsdWU9IiIgeG1sbnM9Imh0dHA6Ly93d3cuYm9sZG9uamFtZXMuY29tLzIwMDgvMDEvc2llL2ludGVybmFsL2xhYmVsIiAvPjwvc2lzbD48VXNlck5hbWU+VVNcbnJwMDI0MTU4MjwvVXNlck5hbWU+PERhdGVUaW1lPjIvMTIvMjAyMCAzOjAzOjA5IFBNPC9EYXRlVGltZT48TGFiZWxTdHJpbmc+T3JpZ2luIEp1cmlzZGljdGlvbjogVVMgIHwgUmF5dGhlb24gQ29tcGV0aXRpb24gU2Vuc2l0aXZlIHwgUGVyIEN1cnJlbnQgUmF5dGhlb24gUG9saWN5IChSUC1PR0MtMDM1KSB8IE5vbi1FeHBvcnQgQ29udHJvbGxlZCBUZWNobmljYWwgSW5mb3JtYXRpb24gKEVYSU0gRGV0ZXJtaW5lZCBPbmx5KSB8IFBlciBDdXJyZW50IFJheXRoZW9uIFBvbGljeSAoUEktT0dDLUdUQy01MDA0KTwvTGFiZWxTdHJpbmc+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PGVsZW1lbnQgdWlkPSI5OTdhNzE2ZS1jMDNmLTQzYjEtYTViMC1kNmNkMDRlOWJhNDAiIHZhbHVlPSIiIHhtbG5zPSJodHRwOi8vd3d3LmJvbGRvbmphbWVzLmNvbS8yMDA4LzAxL3NpZS9pbnRlcm5hbC9sYWJlbCIgLz48ZWxlbWVudCB1aWQ9ImFhZmM5YTk1LWVlNWQtNDg3Yy05YzRlLTY3YTUzODBmMjk5MSIgdmFsdWU9IiIgeG1sbnM9Imh0dHA6Ly93d3cuYm9sZG9uamFtZXMuY29tLzIwMDgvMDEvc2llL2ludGVybmFsL2xhYmVsIiAvPjxlbGVtZW50IHVpZD0iY2FlMTFhNmItMjFiMS00OWQ4LTk5ZDgtZWQzMDY4NTEzODRhIiB2YWx1ZT0iIiB4bWxucz0iaHR0cDovL3d3dy5ib2xkb25qYW1lcy5jb20vMjAwOC8wMS9zaWUvaW50ZXJuYWwvbGFiZWwiIC8+PGVsZW1lbnQgdWlkPSJjMjA2ZDVmYS1hZWUxLTRmNjQtODlkOS1mODFlNGQ3YjNhY2MiIHZhbHVlPSIiIHhtbG5zPSJodHRwOi8vd3d3LmJvbGRvbmphbWVzLmNvbS8yMDA4LzAxL3NpZS9pbnRlcm5hbC9sYWJlbCIgLz48L3Npc2w+PFVzZXJOYW1lPlVTXG5ycDAyNDE1ODI8L1VzZXJOYW1lPjxEYXRlVGltZT4yLzEyLzIwMjAgMzoyODo1NyBQTTwvRGF0ZVRpbWU+PExhYmVsU3RyaW5nPk9yaWdpbiBKdXJpc2RpY3Rpb246IFVTICB8IFJheXRoZW9uIFByb3ByaWV0YXJ5IHwgUGVyIEN1cnJlbnQgUmF5dGhlb24gUG9saWN5IChSUC1PR0MtMDM1KSB8IFVTLUlUQVIgQ29udHJvbGxlZCB8IFBlciBDdXJyZW50IFJheXRoZW9uIFBvbGljeSAoUEktT0dDLUdUQy01MDA0KTwvTGFiZWxTdHJpbmc+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PGVsZW1lbnQgdWlkPSIwMTJlYjIyYy03NmNhLTRlNGYtOGFiOS1mYWJiMDU0YWUxNDAiIHZhbHVlPSIiIHhtbG5zPSJodHRwOi8vd3d3LmJvbGRvbmphbWVzLmNvbS8yMDA4LzAxL3NpZS9pbnRlcm5hbC9sYWJlbCIgLz48ZWxlbWVudCB1aWQ9ImFhZmM5YTk1LWVlNWQtNDg3Yy05YzRlLTY3YTUzODBmMjk5MSIgdmFsdWU9IiIgeG1sbnM9Imh0dHA6Ly93d3cuYm9sZG9uamFtZXMuY29tLzIwMDgvMDEvc2llL2ludGVybmFsL2xhYmVsIiAvPjxlbGVtZW50IHVpZD0iYmMyYjdjMDEtNmRiMS00ZTdkLTg4ZDEtZmM2MTY3NGY4NmZkIiB2YWx1ZT0iIiB4bWxucz0iaHR0cDovL3d3dy5ib2xkb25qYW1lcy5jb20vMjAwOC8wMS9zaWUvaW50ZXJuYWwvbGFiZWwiIC8+PGVsZW1lbnQgdWlkPSI5MmU5OTNhMy1hZjMyLTRhZmItYWExOS0zYTQ5Y2RiODJjN2EiIHZhbHVlPSIiIHhtbG5zPSJodHRwOi8vd3d3LmJvbGRvbmphbWVzLmNvbS8yMDA4LzAxL3NpZS9pbnRlcm5hbC9sYWJlbCIgLz48L3Npc2w+PFVzZXJOYW1lPlVTXG5ycDAyNDE1ODI8L1VzZXJOYW1lPjxEYXRlVGltZT4yLzE0LzIwMjAgNDo0Mjo0NCBQTTwvRGF0ZVRpbWU+PExhYmVsU3RyaW5nPk9yaWdpbiBKdXJpc2RpY3Rpb246IFVTICB8IFJheXRoZW9uIE1vc3QgUHJpdmF0ZSB8IFBlciBDdXJyZW50IFJheXRoZW9uIFBvbGljeSAoUlAtT0dDLTAzNSkgfCBPdGhlciBJbmZvcm1hdGlvbiAoTm90IFJlcXVpcmluZyBhbiBFeHBvcnQgQ29udHJvbCBNYXJraW5nKSB8IE5vIG1hcmtpbmcgYXBwbGllZCBieSB0aGUgdG9vbDwvTGFiZWxTdHJpbmc+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PGVsZW1lbnQgdWlkPSI5OTdhNzE2ZS1jMDNmLTQzYjEtYTViMC1kNmNkMDRlOWJhNDAiIHZhbHVlPSIiIHhtbG5zPSJodHRwOi8vd3d3LmJvbGRvbmphbWVzLmNvbS8yMDA4LzAxL3NpZS9pbnRlcm5hbC9sYWJlbCIgLz48ZWxlbWVudCB1aWQ9ImFhZmM5YTk1LWVlNWQtNDg3Yy05YzRlLTY3YTUzODBmMjk5MSIgdmFsdWU9IiIgeG1sbnM9Imh0dHA6Ly93d3cuYm9sZG9uamFtZXMuY29tLzIwMDgvMDEvc2llL2ludGVybmFsL2xhYmVsIiAvPjxlbGVtZW50IHVpZD0iZmI5OTEzMDgtYTNkZS00MGE4LTk2N2ItMDkyMjMzNDI0MWJhIiB2YWx1ZT0iIiB4bWxucz0iaHR0cDovL3d3dy5ib2xkb25qYW1lcy5jb20vMjAwOC8wMS9zaWUvaW50ZXJuYWwvbGFiZWwiIC8+PGVsZW1lbnQgdWlkPSJjMjA2ZDVmYS1hZWUxLTRmNjQtODlkOS1mODFlNGQ3YjNhY2MiIHZhbHVlPSIiIHhtbG5zPSJodHRwOi8vd3d3LmJvbGRvbmphbWVzLmNvbS8yMDA4LzAxL3NpZS9pbnRlcm5hbC9sYWJlbCIgLz48L3Npc2w+PFVzZXJOYW1lPlVTXG5ycDAyNDE1ODI8L1VzZXJOYW1lPjxEYXRlVGltZT4yLzE0LzIwMjAgNjoyOTozNCBQTTwvRGF0ZVRpbWU+PExhYmVsU3RyaW5nPk9yaWdpbiBKdXJpc2RpY3Rpb246IFVTICB8IFJheXRoZW9uIFByb3ByaWV0YXJ5IHwgUGVyIEN1cnJlbnQgUmF5dGhlb24gUG9saWN5IChSUC1PR0MtMDM1KSB8IFVTLUV4cG9ydCBDb250cm9sbGVkIEp1cmlzZGljdGlvbiBVbmRldGVybWluZWQgfCBQZXIgQ3VycmVudCBSYXl0aGVvbiBQb2xpY3kgKFBJLU9HQy1HVEMtNTAwNCk8L0xhYmVsU3RyaW5nPjwvaXRlbT48aXRlbT48c2lzbCBzaXNsVmVyc2lvbj0iMCIgcG9saWN5PSJjZGU1M2FjMS1iZjVmLTRhYWUtOWNmMS0wNzUwOWUyM2E0YjAiIG9yaWdpbj0idXNlclNlbGVjdGVkIj48ZWxlbWVudCB1aWQ9ImJiYTk0YzY1LWFjM2QtNGYzNC1iMmUxLThkZTExZWY2ZjAxYyIgdmFsdWU9IiIgeG1sbnM9Imh0dHA6Ly93d3cuYm9sZG9uamFtZXMuY29tLzIwMDgvMDEvc2llL2ludGVybmFsL2xhYmVsIiAvPjxlbGVtZW50IHVpZD0iYWNmOWVjYzMtMGY0NS00MjM0LWE5MGQtZTQzNjhmYWNkOTgxIiB2YWx1ZT0iIiB4bWxucz0iaHR0cDovL3d3dy5ib2xkb25qYW1lcy5jb20vMjAwOC8wMS9zaWUvaW50ZXJuYWwvbGFiZWwiIC8+PGVsZW1lbnQgdWlkPSJhYWZjOWE5NS1lZTVkLTQ4N2MtOWM0ZS02N2E1MzgwZjI5OTEiIHZhbHVlPSIiIHhtbG5zPSJodHRwOi8vd3d3LmJvbGRvbmphbWVzLmNvbS8yMDA4LzAxL3NpZS9pbnRlcm5hbC9sYWJlbCIgLz48ZWxlbWVudCB1aWQ9ImZiOTkxMzA4LWEzZGUtNDBhOC05NjdiLTA5MjIzMzQyNDFiYSIgdmFsdWU9IiIgeG1sbnM9Imh0dHA6Ly93d3cuYm9sZG9uamFtZXMuY29tLzIwMDgvMDEvc2llL2ludGVybmFsL2xhYmVsIiAvPjxlbGVtZW50IHVpZD0iYzIwNmQ1ZmEtYWVlMS00ZjY0LTg5ZDktZjgxZTRkN2IzYWNjIiB2YWx1ZT0iIiB4bWxucz0iaHR0cDovL3d3dy5ib2xkb25qYW1lcy5jb20vMjAwOC8wMS9zaWUvaW50ZXJuYWwvbGFiZWwiIC8+PC9zaXNsPjxVc2VyTmFtZT5VU1xucnAwMjQxNTgyPC9Vc2VyTmFtZT48RGF0ZVRpbWU+Mi8xNy8yMDIwIDg6Mjg6MzEgUE08L0RhdGVUaW1lPjxMYWJlbFN0cmluZz5PcmlnaW4gSnVyaXNkaWN0aW9uOiBVUyAgfCBJbnRlcm5hbCBVc2UgT25seSB8IFBlciBDdXJyZW50IFJheXRoZW9uIFBvbGljeSAoUlAtT0dDLTAzNSkgfCBVUy1FeHBvcnQgQ29udHJvbGxlZCBKdXJpc2RpY3Rpb24gVW5kZXRlcm1pbmVkIHwgUGVyIEN1cnJlbnQgUmF5dGhlb24gUG9saWN5IChQSS1PR0MtR1RDLTUwMDQpPC9MYWJlbFN0cmluZz48L2l0ZW0+PGl0ZW0+PHNpc2wgc2lzbFZlcnNpb249IjAiIHBvbGljeT0iY2RlNTNhYzEtYmY1Zi00YWFlLTljZjEtMDc1MDllMjNhNGIwIiBvcmlnaW49InVzZXJTZWxlY3RlZCI+PGVsZW1lbnQgdWlkPSJiYmE5NGM2NS1hYzNkLTRmMzQtYjJlMS04ZGUxMWVmNmYwMWMiIHZhbHVlPSIiIHhtbG5zPSJodHRwOi8vd3d3LmJvbGRvbmphbWVzLmNvbS8yMDA4LzAxL3NpZS9pbnRlcm5hbC9sYWJlbCIgLz48ZWxlbWVudCB1aWQ9Ijk5N2E3MTZlLWMwM2YtNDNiMS1hNWIwLWQ2Y2QwNGU5YmE0MCIgdmFsdWU9IiIgeG1sbnM9Imh0dHA6Ly93d3cuYm9sZG9uamFtZXMuY29tLzIwMDgvMDEvc2llL2ludGVybmFsL2xhYmVsIiAvPjxlbGVtZW50IHVpZD0iYWFmYzlhOTUtZWU1ZC00ODdjLTljNGUtNjdhNTM4MGYyOTkxIiB2YWx1ZT0iIiB4bWxucz0iaHR0cDovL3d3dy5ib2xkb25qYW1lcy5jb20vMjAwOC8wMS9zaWUvaW50ZXJuYWwvbGFiZWwiIC8+PGVsZW1lbnQgdWlkPSJiYzJiN2MwMS02ZGIxLTRlN2QtODhkMS1mYzYxNjc0Zjg2ZmQiIHZhbHVlPSIiIHhtbG5zPSJodHRwOi8vd3d3LmJvbGRvbmphbWVzLmNvbS8yMDA4LzAxL3NpZS9pbnRlcm5hbC9sYWJlbCIgLz48ZWxlbWVudCB1aWQ9IjkyZTk5M2EzLWFmMzItNGFmYi1hYTE5LTNhNDljZGI4MmM3YSIgdmFsdWU9IiIgeG1sbnM9Imh0dHA6Ly93d3cuYm9sZG9uamFtZXMuY29tLzIwMDgvMDEvc2llL2ludGVybmFsL2xhYmVsIiAvPjwvc2lzbD48VXNlck5hbWU+VVNcbnJwMDI0MTU4MjwvVXNlck5hbWU+PERhdGVUaW1lPjIvMTgvMjAyMCA0OjU4OjI4IFBNPC9EYXRlVGltZT48TGFiZWxTdHJpbmc+T3JpZ2luIEp1cmlzZGljdGlvbjogVVMgIHwgUmF5dGhlb24gUHJvcHJpZXRhcnkgfCBQZXIgQ3VycmVudCBSYXl0aGVvbiBQb2xpY3kgKFJQLU9HQy0wMzUpIHwgT3RoZXIgSW5mb3JtYXRpb24gKE5vdCBSZXF1aXJpbmcgYW4gRXhwb3J0IENvbnRyb2wgTWFya2luZykgfCBObyBtYXJraW5nIGFwcGxpZWQgYnkgdGhlIHRvb2w8L0xhYmVsU3RyaW5nPjwvaXRlbT48aXRlbT48c2lzbCBzaXNsVmVyc2lvbj0iMCIgcG9saWN5PSJjZGU1M2FjMS1iZjVmLTRhYWUtOWNmMS0wNzUwOWUyM2E0YjAiIG9yaWdpbj0idXNlclNlbGVjdGVkIj48ZWxlbWVudCB1aWQ9ImJiYTk0YzY1LWFjM2QtNGYzNC1iMmUxLThkZTExZWY2ZjAxYyIgdmFsdWU9IiIgeG1sbnM9Imh0dHA6Ly93d3cuYm9sZG9uamFtZXMuY29tLzIwMDgvMDEvc2llL2ludGVybmFsL2xhYmVsIiAvPjxlbGVtZW50IHVpZD0iMDEyZWIyMmMtNzZjYS00ZTRmLThhYjktZmFiYjA1NGFlMTQwIiB2YWx1ZT0iIiB4bWxucz0iaHR0cDovL3d3dy5ib2xkb25qYW1lcy5jb20vMjAwOC8wMS9zaWUvaW50ZXJuYWwvbGFiZWwiIC8+PGVsZW1lbnQgdWlkPSJhYWZjOWE5NS1lZTVkLTQ4N2MtOWM0ZS02N2E1MzgwZjI5OTEiIHZhbHVlPSIiIHhtbG5zPSJodHRwOi8vd3d3LmJvbGRvbmphbWVzLmNvbS8yMDA4LzAxL3NpZS9pbnRlcm5hbC9sYWJlbCIgLz48ZWxlbWVudCB1aWQ9ImZiOTkxMzA4LWEzZGUtNDBhOC05NjdiLTA5MjIzMzQyNDFiYSIgdmFsdWU9IiIgeG1sbnM9Imh0dHA6Ly93d3cuYm9sZG9uamFtZXMuY29tLzIwMDgvMDEvc2llL2ludGVybmFsL2xhYmVsIiAvPjxlbGVtZW50IHVpZD0iYzIwNmQ1ZmEtYWVlMS00ZjY0LTg5ZDktZjgxZTRkN2IzYWNjIiB2YWx1ZT0iIiB4bWxucz0iaHR0cDovL3d3dy5ib2xkb25qYW1lcy5jb20vMjAwOC8wMS9zaWUvaW50ZXJuYWwvbGFiZWwiIC8+PC9zaXNsPjxVc2VyTmFtZT5VU1xucnAwMjQxNTgyPC9Vc2VyTmFtZT48RGF0ZVRpbWU+Mi8xOC8yMDIwIDU6MDA6MTYgUE08L0RhdGVUaW1lPjxMYWJlbFN0cmluZz5PcmlnaW4gSnVyaXNkaWN0aW9uOiBVUyAgfCBSYXl0aGVvbiBNb3N0IFByaXZhdGUgfCBQZXIgQ3VycmVudCBSYXl0aGVvbiBQb2xpY3kgKFJQLU9HQy0wMzUpIHwgVVMtRXhwb3J0IENvbnRyb2xsZWQgSnVyaXNkaWN0aW9uIFVuZGV0ZXJtaW5lZCB8IFBlciBDdXJyZW50IFJheXRoZW9uIFBvbGljeSAoUEktT0dDLUdUQy01MDA0KTwvTGFiZWxTdHJpbmc+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PGVsZW1lbnQgdWlkPSJhY2Y5ZWNjMy0wZjQ1LTQyMzQtYTkwZC1lNDM2OGZhY2Q5ODEiIHZhbHVlPSIiIHhtbG5zPSJodHRwOi8vd3d3LmJvbGRvbmphbWVzLmNvbS8yMDA4LzAxL3NpZS9pbnRlcm5hbC9sYWJlbCIgLz48ZWxlbWVudCB1aWQ9ImFhZmM5YTk1LWVlNWQtNDg3Yy05YzRlLTY3YTUzODBmMjk5MSIgdmFsdWU9IiIgeG1sbnM9Imh0dHA6Ly93d3cuYm9sZG9uamFtZXMuY29tLzIwMDgvMDEvc2llL2ludGVybmFsL2xhYmVsIiAvPjxlbGVtZW50IHVpZD0iYmMyYjdjMDEtNmRiMS00ZTdkLTg4ZDEtZmM2MTY3NGY4NmZkIiB2YWx1ZT0iIiB4bWxucz0iaHR0cDovL3d3dy5ib2xkb25qYW1lcy5jb20vMjAwOC8wMS9zaWUvaW50ZXJuYWwvbGFiZWwiIC8+PGVsZW1lbnQgdWlkPSI5MmU5OTNhMy1hZjMyLTRhZmItYWExOS0zYTQ5Y2RiODJjN2EiIHZhbHVlPSIiIHhtbG5zPSJodHRwOi8vd3d3LmJvbGRvbmphbWVzLmNvbS8yMDA4LzAxL3NpZS9pbnRlcm5hbC9sYWJlbCIgLz48L3Npc2w+PFVzZXJOYW1lPlVTXG5ycDAyNDE1ODI8L1VzZXJOYW1lPjxEYXRlVGltZT4zLzcvMjAyMCA4OjIzOjM2IFBNPC9EYXRlVGltZT48TGFiZWxTdHJpbmc+T3JpZ2luIEp1cmlzZGljdGlvbjogVVMgIHwgSW50ZXJuYWwgVXNlIE9ubHkgfCBQZXIgQ3VycmVudCBSYXl0aGVvbiBQb2xpY3kgKFJQLU9HQy0wMzUpIHwgT3RoZXIgSW5mb3JtYXRpb24gKE5vdCBSZXF1aXJpbmcgYW4gRXhwb3J0IENvbnRyb2wgTWFya2luZykgfCBObyBtYXJraW5nIGFwcGxpZWQgYnkgdGhlIHRvb2w8L0xhYmVsU3RyaW5nPjwvaXRlbT48aXRlbT48c2lzbCBzaXNsVmVyc2lvbj0iMCIgcG9saWN5PSJjZGU1M2FjMS1iZjVmLTRhYWUtOWNmMS0wNzUwOWUyM2E0YjAiIG9yaWdpbj0idXNlclNlbGVjdGVkIj48ZWxlbWVudCB1aWQ9ImJiYTk0YzY1LWFjM2QtNGYzNC1iMmUxLThkZTExZWY2ZjAxYyIgdmFsdWU9IiIgeG1sbnM9Imh0dHA6Ly93d3cuYm9sZG9uamFtZXMuY29tLzIwMDgvMDEvc2llL2ludGVybmFsL2xhYmVsIiAvPjxlbGVtZW50IHVpZD0iOTk3YTcxNmUtYzAzZi00M2IxLWE1YjAtZDZjZDA0ZTliYTQwIiB2YWx1ZT0iIiB4bWxucz0iaHR0cDovL3d3dy5ib2xkb25qYW1lcy5jb20vMjAwOC8wMS9zaWUvaW50ZXJuYWwvbGFiZWwiIC8+PGVsZW1lbnQgdWlkPSJhYWZjOWE5NS1lZTVkLTQ4N2MtOWM0ZS02N2E1MzgwZjI5OTEiIHZhbHVlPSIiIHhtbG5zPSJodHRwOi8vd3d3LmJvbGRvbmphbWVzLmNvbS8yMDA4LzAxL3NpZS9pbnRlcm5hbC9sYWJlbCIgLz48ZWxlbWVudCB1aWQ9ImZiOTkxMzA4LWEzZGUtNDBhOC05NjdiLTA5MjIzMzQyNDFiYSIgdmFsdWU9IiIgeG1sbnM9Imh0dHA6Ly93d3cuYm9sZG9uamFtZXMuY29tLzIwMDgvMDEvc2llL2ludGVybmFsL2xhYmVsIiAvPjxlbGVtZW50IHVpZD0iYzIwNmQ1ZmEtYWVlMS00ZjY0LTg5ZDktZjgxZTRkN2IzYWNjIiB2YWx1ZT0iIiB4bWxucz0iaHR0cDovL3d3dy5ib2xkb25qYW1lcy5jb20vMjAwOC8wMS9zaWUvaW50ZXJuYWwvbGFiZWwiIC8+PC9zaXNsPjxVc2VyTmFtZT5VU1xucnAwMjQxNTgyPC9Vc2VyTmFtZT48RGF0ZVRpbWU+My83LzIwMjAgODoyNDo0OSBQTTwvRGF0ZVRpbWU+PExhYmVsU3RyaW5nPk9yaWdpbiBKdXJpc2RpY3Rpb246IFVTICB8IFJheXRoZW9uIFByb3ByaWV0YXJ5IHwgUGVyIEN1cnJlbnQgUmF5dGhlb24gUG9saWN5IChSUC1PR0MtMDM1KSB8IFVTLUV4cG9ydCBDb250cm9sbGVkIEp1cmlzZGljdGlvbiBVbmRldGVybWluZWQgfCBQZXIgQ3VycmVudCBSYXl0aGVvbiBQb2xpY3kgKFBJLU9HQy1HVEMtNTAwNCk8L0xhYmVsU3RyaW5nPjwvaXRlbT48aXRlbT48c2lzbCBzaXNsVmVyc2lvbj0iMCIgcG9saWN5PSJjZGU1M2FjMS1iZjVmLTRhYWUtOWNmMS0wNzUwOWUyM2E0YjAiIG9yaWdpbj0idXNlclNlbGVjdGVkIj48ZWxlbWVudCB1aWQ9ImJiYTk0YzY1LWFjM2QtNGYzNC1iMmUxLThkZTExZWY2ZjAxYyIgdmFsdWU9IiIgeG1sbnM9Imh0dHA6Ly93d3cuYm9sZG9uamFtZXMuY29tLzIwMDgvMDEvc2llL2ludGVybmFsL2xhYmVsIiAvPjxlbGVtZW50IHVpZD0iZmI5OTEzMDgtYTNkZS00MGE4LTk2N2ItMDkyMjMzNDI0MWJhIiB2YWx1ZT0iIiB4bWxucz0iaHR0cDovL3d3dy5ib2xkb25qYW1lcy5jb20vMjAwOC8wMS9zaWUvaW50ZXJuYWwvbGFiZWwiIC8+PGVsZW1lbnQgdWlkPSJjMjA2ZDVmYS1hZWUxLTRmNjQtODlkOS1mODFlNGQ3YjNhY2MiIHZhbHVlPSIiIHhtbG5zPSJodHRwOi8vd3d3LmJvbGRvbmphbWVzLmNvbS8yMDA4LzAxL3NpZS9pbnRlcm5hbC9sYWJlbCIgLz48ZWxlbWVudCB1aWQ9ImFjZjllY2MzLTBmNDUtNDIzNC1hOTBkLWU0MzY4ZmFjZDk4MSIgdmFsdWU9IiIgeG1sbnM9Imh0dHA6Ly93d3cuYm9sZG9uamFtZXMuY29tLzIwMDgvMDEvc2llL2ludGVybmFsL2xhYmVsIiAvPjxlbGVtZW50IHVpZD0iYWFmYzlhOTUtZWU1ZC00ODdjLTljNGUtNjdhNTM4MGYyOTkxIiB2YWx1ZT0iIiB4bWxucz0iaHR0cDovL3d3dy5ib2xkb25qYW1lcy5jb20vMjAwOC8wMS9zaWUvaW50ZXJuYWwvbGFiZWwiIC8+PC9zaXNsPjxVc2VyTmFtZT5VU1wxMTAzMDg1PC9Vc2VyTmFtZT48RGF0ZVRpbWU+My8xMi8yMDIwIDY6MjM6MjMgUE08L0RhdGVUaW1lPjxMYWJlbFN0cmluZz5PcmlnaW4gSnVyaXNkaWN0aW9uOiBVUyAgfCBJbnRlcm5hbCBVc2UgT25seSB8IFBlciBDdXJyZW50IFJheXRoZW9uIFBvbGljeSAoUlAtT0dDLTAzNSkgfCBVUy1FeHBvcnQgQ29udHJvbGxlZCBKdXJpc2RpY3Rpb24gVW5kZXRlcm1pbmVkIHwgUGVyIEN1cnJlbnQgUmF5dGhlb24gUG9saWN5IChQSS1PR0MtR1RDLTUwMDQpPC9MYWJlbFN0cmluZz48L2l0ZW0+PGl0ZW0+PHNpc2wgc2lzbFZlcnNpb249IjAiIHBvbGljeT0iY2RlNTNhYzEtYmY1Zi00YWFlLTljZjEtMDc1MDllMjNhNGIwIiBvcmlnaW49InVzZXJTZWxlY3RlZCIgLz48VXNlck5hbWU+VVNcMTEwMzA4NTwvVXNlck5hbWU+PERhdGVUaW1lPjMvMTMvMjAyMCAxMDowMjo0NCBQTTwvRGF0ZVRpbWU+PExhYmVsU3RyaW5nPlRoaXMgYXJ0aWZhY3QgaGFzIG5vIGNsYXNzaWZpY2F0aW9uLjwvTGFiZWxTdHJpbmc+PC9pdGVtPjxpdGVtPjxzaXNsIHNpc2xWZXJzaW9uPSIwIiBwb2xpY3k9ImNkZTUzYWMxLWJmNWYtNGFhZS05Y2YxLTA3NTA5ZTIzYTRiMCIgb3JpZ2luPSJ1c2VyU2VsZWN0ZWQiPjxlbGVtZW50IHVpZD0iMTVmZWZhMWMtYWY2Ny00ZWJmLWE3MWQtZjAxNjIxMTY4OTYyIiB2YWx1ZT0iIiB4bWxucz0iaHR0cDovL3d3dy5ib2xkb25qYW1lcy5jb20vMjAwOC8wMS9zaWUvaW50ZXJuYWwvbGFiZWwiIC8+PGVsZW1lbnQgdWlkPSJhYWZjOWE5NS1lZTVkLTQ4N2MtOWM0ZS02N2E1MzgwZjI5OTEiIHZhbHVlPSIiIHhtbG5zPSJodHRwOi8vd3d3LmJvbGRvbmphbWVzLmNvbS8yMDA4LzAxL3NpZS9pbnRlcm5hbC9sYWJlbCIgLz48ZWxlbWVudCB1aWQ9ImJiYTk0YzY1LWFjM2QtNGYzNC1iMmUxLThkZTExZWY2ZjAxYyIgdmFsdWU9IiIgeG1sbnM9Imh0dHA6Ly93d3cuYm9sZG9uamFtZXMuY29tLzIwMDgvMDEvc2llL2ludGVybmFsL2xhYmVsIiAvPjxlbGVtZW50IHVpZD0iYmMyYjdjMDEtNmRiMS00ZTdkLTg4ZDEtZmM2MTY3NGY4NmZkIiB2YWx1ZT0iIiB4bWxucz0iaHR0cDovL3d3dy5ib2xkb25qYW1lcy5jb20vMjAwOC8wMS9zaWUvaW50ZXJuYWwvbGFiZWwiIC8+PGVsZW1lbnQgdWlkPSI5MmU5OTNhMy1hZjMyLTRhZmItYWExOS0zYTQ5Y2RiODJjN2EiIHZhbHVlPSIiIHhtbG5zPSJodHRwOi8vd3d3LmJvbGRvbmphbWVzLmNvbS8yMDA4LzAxL3NpZS9pbnRlcm5hbC9sYWJlbCIgLz48L3Npc2w+PFVzZXJOYW1lPlVTXDExMDMwODU8L1VzZXJOYW1lPjxEYXRlVGltZT4zLzEzLzIwMjAgMTA6MDU6NDQgUE08L0RhdGVUaW1lPjxMYWJlbFN0cmluZz5PcmlnaW4gSnVyaXNkaWN0aW9uOiBVUyAgfCBUaGlyZCBQYXJ0eSBQcm9wcmlldGFyeSAtIE5lZWQgdG8gS25vdyB8IFBlciBDdXJyZW50IFJheXRoZW9uIFBvbGljeSAoUlAtT0dDLTAzNSkgfCBPdGhlciBJbmZvcm1hdGlvbiAoTm90IFJlcXVpcmluZyBhbiBFeHBvcnQgQ29udHJvbCBNYXJraW5nKSB8IE5vIG1hcmtpbmcgYXBwbGllZCBieSB0aGUgdG9vbDwvTGFiZWxTdHJpbmc+PC9pdGVtPjxpdGVtPjxzaXNsIHNpc2xWZXJzaW9uPSIwIiBwb2xpY3k9ImNkZTUzYWMxLWJmNWYtNGFhZS05Y2YxLTA3NTA5ZTIzYTRiMCIgb3JpZ2luPSJ1c2VyU2VsZWN0ZWQiPjxlbGVtZW50IHVpZD0iYmJhOTRjNjUtYWMzZC00ZjM0LWIyZTEtOGRlMTFlZjZmMDFjIiB2YWx1ZT0iIiB4bWxucz0iaHR0cDovL3d3dy5ib2xkb25qYW1lcy5jb20vMjAwOC8wMS9zaWUvaW50ZXJuYWwvbGFiZWwiIC8+PGVsZW1lbnQgdWlkPSJiYzJiN2MwMS02ZGIxLTRlN2QtODhkMS1mYzYxNjc0Zjg2ZmQiIHZhbHVlPSIiIHhtbG5zPSJodHRwOi8vd3d3LmJvbGRvbmphbWVzLmNvbS8yMDA4LzAxL3NpZS9pbnRlcm5hbC9sYWJlbCIgLz48ZWxlbWVudCB1aWQ9IjkyZTk5M2EzLWFmMzItNGFmYi1hYTE5LTNhNDljZGI4MmM3YSIgdmFsdWU9IiIgeG1sbnM9Imh0dHA6Ly93d3cuYm9sZG9uamFtZXMuY29tLzIwMDgvMDEvc2llL2ludGVybmFsL2xhYmVsIiAvPjxlbGVtZW50IHVpZD0iYWNmOWVjYzMtMGY0NS00MjM0LWE5MGQtZTQzNjhmYWNkOTgxIiB2YWx1ZT0iIiB4bWxucz0iaHR0cDovL3d3dy5ib2xkb25qYW1lcy5jb20vMjAwOC8wMS9zaWUvaW50ZXJuYWwvbGFiZWwiIC8+PGVsZW1lbnQgdWlkPSJhYWZjOWE5NS1lZTVkLTQ4N2MtOWM0ZS02N2E1MzgwZjI5OTEiIHZhbHVlPSIiIHhtbG5zPSJodHRwOi8vd3d3LmJvbGRvbmphbWVzLmNvbS8yMDA4LzAxL3NpZS9pbnRlcm5hbC9sYWJlbCIgLz48L3Npc2w+PFVzZXJOYW1lPlVTXG5ycDAyNDE1ODI8L1VzZXJOYW1lPjxEYXRlVGltZT4zLzIzLzIwMjAgNzo1ODoxOSBQTTwvRGF0ZVRpbWU+PExhYmVsU3RyaW5nPk9yaWdpbiBKdXJpc2RpY3Rpb246IFVTICB8IEludGVybmFsIFVzZSBPbmx5IHwgUGVyIEN1cnJlbnQgUmF5dGhlb24gUG9saWN5IChSUC1PR0MtMDM1KSB8IE90aGVyIEluZm9ybWF0aW9uIChOb3QgUmVxdWlyaW5nIGFuIEV4cG9ydCBDb250cm9sIE1hcmtpbmcpIHwgTm8gbWFya2luZyBhcHBsaWVkIGJ5IHRoZSB0b29sPC9MYWJlbFN0cmluZz48L2l0ZW0+PGl0ZW0+PHNpc2wgc2lzbFZlcnNpb249IjAiIHBvbGljeT0iY2RlNTNhYzEtYmY1Zi00YWFlLTljZjEtMDc1MDllMjNhNGIwIiBvcmlnaW49InVzZXJTZWxlY3RlZCI+PGVsZW1lbnQgdWlkPSJiYmE5NGM2NS1hYzNkLTRmMzQtYjJlMS04ZGUxMWVmNmYwMWMiIHZhbHVlPSIiIHhtbG5zPSJodHRwOi8vd3d3LmJvbGRvbmphbWVzLmNvbS8yMDA4LzAxL3NpZS9pbnRlcm5hbC9sYWJlbCIgLz48ZWxlbWVudCB1aWQ9ImJjMmI3YzAxLTZkYjEtNGU3ZC04OGQxLWZjNjE2NzRmODZmZCIgdmFsdWU9IiIgeG1sbnM9Imh0dHA6Ly93d3cuYm9sZG9uamFtZXMuY29tLzIwMDgvMDEvc2llL2ludGVybmFsL2xhYmVsIiAvPjxlbGVtZW50IHVpZD0iOTJlOTkzYTMtYWYzMi00YWZiLWFhMTktM2E0OWNkYjgyYzdhIiB2YWx1ZT0iIiB4bWxucz0iaHR0cDovL3d3dy5ib2xkb25qYW1lcy5jb20vMjAwOC8wMS9zaWUvaW50ZXJuYWwvbGFiZWwiIC8+PGVsZW1lbnQgdWlkPSIxNWZlZmExYy1hZjY3LTRlYmYtYTcxZC1mMDE2MjExNjg5NjIiIHZhbHVlPSIiIHhtbG5zPSJodHRwOi8vd3d3LmJvbGRvbmphbWVzLmNvbS8yMDA4LzAxL3NpZS9pbnRlcm5hbC9sYWJlbCIgLz48ZWxlbWVudCB1aWQ9ImFhZmM5YTk1LWVlNWQtNDg3Yy05YzRlLTY3YTUzODBmMjk5MSIgdmFsdWU9IiIgeG1sbnM9Imh0dHA6Ly93d3cuYm9sZG9uamFtZXMuY29tLzIwMDgvMDEvc2llL2ludGVybmFsL2xhYmVsIiAvPjwvc2lzbD48VXNlck5hbWU+VVNcbnJwMDI0MTU4MjwvVXNlck5hbWU+PERhdGVUaW1lPjMvMjMvMjAyMCA4OjQ4OjA4IFBNPC9EYXRlVGltZT48TGFiZWxTdHJpbmc+T3JpZ2luIEp1cmlzZGljdGlvbjogVVMgIHwgVGhpcmQgUGFydHkgUHJvcHJpZXRhcnkgLSBOZWVkIHRvIEtub3cgfCBQZXIgQ3VycmVudCBSYXl0aGVvbiBQb2xpY3kgKFJQLU9HQy0wMzUpIHwgT3RoZXIgSW5mb3JtYXRpb24gKE5vdCBSZXF1aXJpbmcgYW4gRXhwb3J0IENvbnRyb2wgTWFya2luZykgfCBObyBtYXJraW5nIGFwcGxpZWQgYnkgdGhlIHRvb2w8L0xhYmVsU3RyaW5nPjwvaXRlbT48aXRlbT48c2lzbCBzaXNsVmVyc2lvbj0iMCIgcG9saWN5PSJjZGU1M2FjMS1iZjVmLTRhYWUtOWNmMS0wNzUwOWUyM2E0YjAiIG9yaWdpbj0idXNlclNlbGVjdGVkIiAvPjxVc2VyTmFtZT5VU1wxMTAzMDg1PC9Vc2VyTmFtZT48RGF0ZVRpbWU+My8yMy8yMDIwIDEwOjE1OjQwIFBNPC9EYXRlVGltZT48TGFiZWxTdHJpbmc+VGhpcyBhcnRpZmFjdCBoYXMgbm8gY2xhc3NpZmljYXRpb24uPC9MYWJlbFN0cmluZz48L2l0ZW0+PGl0ZW0+PHNpc2wgc2lzbFZlcnNpb249IjAiIHBvbGljeT0iY2RlNTNhYzEtYmY1Zi00YWFlLTljZjEtMDc1MDllMjNhNGIwIiBvcmlnaW49ImRlZmF1bHRWYWx1ZSI+PGVsZW1lbnQgdWlkPSJiYmE5NGM2NS1hYzNkLTRmMzQtYjJlMS04ZGUxMWVmNmYwMWMiIHZhbHVlPSIiIHhtbG5zPSJodHRwOi8vd3d3LmJvbGRvbmphbWVzLmNvbS8yMDA4LzAxL3NpZS9pbnRlcm5hbC9sYWJlbCIgLz48L3Npc2w+PFVzZXJOYW1lPlVTXG5ycDAyNDE1ODI8L1VzZXJOYW1lPjxEYXRlVGltZT40LzIwLzIwMjAgNDoyOToyMyBQTTwvRGF0ZVRpbWU+PExhYmVsU3RyaW5nPk9yaWdpbiBKdXJpc2RpY3Rpb246IFVTIDwvTGFiZWxTdHJpbmc+PC9pdGVtPjxpdGVtPjxzaXNsIHNpc2xWZXJzaW9uPSIwIiBwb2xpY3k9ImNkZTUzYWMxLWJmNWYtNGFhZS05Y2YxLTA3NTA5ZTIzYTRiMCIgb3JpZ2luPSJ1c2VyU2VsZWN0ZWQiIC8+PFVzZXJOYW1lPlVTXDExMDMwODU8L1VzZXJOYW1lPjxEYXRlVGltZT40LzIwLzIwMjAgNjozMjo1MCBQTTwvRGF0ZVRpbWU+PExhYmVsU3RyaW5nPlRoaXMgYXJ0aWZhY3QgaGFzIG5vIGNsYXNzaWZpY2F0aW9uLjwvTGFiZWxTdHJpbmc+PC9pdGVtPjxpdGVtPjxzaXNsIHNpc2xWZXJzaW9uPSIwIiBwb2xpY3k9ImNkZTUzYWMxLWJmNWYtNGFhZS05Y2YxLTA3NTA5ZTIzYTRiMCIgb3JpZ2luPSJkZWZhdWx0VmFsdWUiPjxlbGVtZW50IHVpZD0iYmJhOTRjNjUtYWMzZC00ZjM0LWIyZTEtOGRlMTFlZjZmMDFjIiB2YWx1ZT0iIiB4bWxucz0iaHR0cDovL3d3dy5ib2xkb25qYW1lcy5jb20vMjAwOC8wMS9zaWUvaW50ZXJuYWwvbGFiZWwiIC8+PC9zaXNsPjxVc2VyTmFtZT5VU1x2YWExMDUwPC9Vc2VyTmFtZT48RGF0ZVRpbWU+MTIvMTYvMjAyMCA1OjIyOjIzIFBNPC9EYXRlVGltZT48TGFiZWxTdHJpbmc+T3JpZ2luIEp1cmlzZGljdGlvbjogVVMgPC9MYWJlbFN0cmluZz48L2l0ZW0+PGl0ZW0+PHNpc2wgc2lzbFZlcnNpb249IjAiIHBvbGljeT0iY2RlNTNhYzEtYmY1Zi00YWFlLTljZjEtMDc1MDllMjNhNGIwIiBvcmlnaW49InVzZXJTZWxlY3RlZCI+PGVsZW1lbnQgdWlkPSJiYmE5NGM2NS1hYzNkLTRmMzQtYjJlMS04ZGUxMWVmNmYwMWMiIHZhbHVlPSIiIHhtbG5zPSJodHRwOi8vd3d3LmJvbGRvbmphbWVzLmNvbS8yMDA4LzAxL3NpZS9pbnRlcm5hbC9sYWJlbCIgLz48ZWxlbWVudCB1aWQ9ImRlY2VjYmQ2LWRhM2ItNDZmZS04ZjAwLWY5ZDlkZWVhMmVlMSIgdmFsdWU9IiIgeG1sbnM9Imh0dHA6Ly93d3cuYm9sZG9uamFtZXMuY29tLzIwMDgvMDEvc2llL2ludGVybmFsL2xhYmVsIiAvPjxlbGVtZW50IHVpZD0iYmJiZjdiZjQtNGY0Zi00MTg5LTljNWUtNjUwMTVkZThhNmFkIiB2YWx1ZT0iIiB4bWxucz0iaHR0cDovL3d3dy5ib2xkb25qYW1lcy5jb20vMjAwOC8wMS9zaWUvaW50ZXJuYWwvbGFiZWwiIC8+PGVsZW1lbnQgdWlkPSJmYjk5MTMwOC1hM2RlLTQwYTgtOTY3Yi0wOTIyMzM0MjQxYmEiIHZhbHVlPSIiIHhtbG5zPSJodHRwOi8vd3d3LmJvbGRvbmphbWVzLmNvbS8yMDA4LzAxL3NpZS9pbnRlcm5hbC9sYWJlbCIgLz48ZWxlbWVudCB1aWQ9ImMyMDZkNWZhLWFlZTEtNGY2NC04OWQ5LWY4MWU0ZDdiM2FjYyIgdmFsdWU9IiIgeG1sbnM9Imh0dHA6Ly93d3cuYm9sZG9uamFtZXMuY29tLzIwMDgvMDEvc2llL2ludGVybmFsL2xhYmVsIiAvPjwvc2lzbD48VXNlck5hbWU+VVNcdmFhMTA1MDwvVXNlck5hbWU+PERhdGVUaW1lPjEyLzE3LzIwMjAgMTo1NDo0NiBQTTwvRGF0ZVRpbWU+PExhYmVsU3RyaW5nPk9yaWdpbiBKdXJpc2RpY3Rpb246IFVTICB8IFVucmVzdHJpY3RlZCBDb250ZW50IHwgTm8gbWFya2luZyBhcHBsaWVkIGJ5IHRoaXMgdG9vbCB8IFVTLUV4cG9ydCBDb250cm9sbGVkIEp1cmlzZGljdGlvbiBVbmRldGVybWluZWQgfCBQZXIgQ3VycmVudCBSYXl0aGVvbiBQb2xpY3kgKFBJLU9HQy1HVEMtNTAwNCk8L0xhYmVsU3RyaW5nPjwvaXRlbT48aXRlbT48c2lzbCBzaXNsVmVyc2lvbj0iMCIgcG9saWN5PSJjZGU1M2FjMS1iZjVmLTRhYWUtOWNmMS0wNzUwOWUyM2E0YjAiIG9yaWdpbj0idXNlclNlbGVjdGVkIiAvPjxVc2VyTmFtZT5VU1wxMTYxMTEzPC9Vc2VyTmFtZT48RGF0ZVRpbWU+Ni8xLzIwMjMgMjo0OTo1NCBQTTwvRGF0ZVRpbWU+PExhYmVsU3RyaW5nPlRoaXMgYXJ0aWZhY3QgaGFzIG5vIGNsYXNzaWZpY2F0aW9uLjwvTGFiZWxTdHJpbmc+PC9pdGVtPjxpdGVtPjxzaXNsIHNpc2xWZXJzaW9uPSIwIiBwb2xpY3k9ImNkZTUzYWMxLWJmNWYtNGFhZS05Y2YxLTA3NTA5ZTIzYTRiMCIgb3JpZ2luPSJ1c2VyU2VsZWN0ZWQiPjxlbGVtZW50IHVpZD0iZGVjZWNiZDYtZGEzYi00NmZlLThmMDAtZjlkOWRlZWEyZWUxIiB2YWx1ZT0iIiB4bWxucz0iaHR0cDovL3d3dy5ib2xkb25qYW1lcy5jb20vMjAwOC8wMS9zaWUvaW50ZXJuYWwvbGFiZWwiIC8+PGVsZW1lbnQgdWlkPSJhNGE5ZjM4Mi04Y2VjLTQwYmItYTljMy1jMTg3NmRlZDlkZWUiIHZhbHVlPSIiIHhtbG5zPSJodHRwOi8vd3d3LmJvbGRvbmphbWVzLmNvbS8yMDA4LzAxL3NpZS9pbnRlcm5hbC9sYWJlbCIgLz48ZWxlbWVudCB1aWQ9ImJiYTk0YzY1LWFjM2QtNGYzNC1iMmUxLThkZTExZWY2ZjAxYyIgdmFsdWU9IiIgeG1sbnM9Imh0dHA6Ly93d3cuYm9sZG9uamFtZXMuY29tLzIwMDgvMDEvc2llL2ludGVybmFsL2xhYmVsIiAvPjxlbGVtZW50IHVpZD0iZDc1OWNkN2EtYjU3Yy00MmU0LTlhNDktOWI4MmEyMzM3NTc5IiB2YWx1ZT0iIiB4bWxucz0iaHR0cDovL3d3dy5ib2xkb25qYW1lcy5jb20vMjAwOC8wMS9zaWUvaW50ZXJuYWwvbGFiZWwiIC8+PGVsZW1lbnQgdWlkPSI5MmU5OTNhMy1hZjMyLTRhZmItYWExOS0zYTQ5Y2RiODJjN2EiIHZhbHVlPSIiIHhtbG5zPSJodHRwOi8vd3d3LmJvbGRvbmphbWVzLmNvbS8yMDA4LzAxL3NpZS9pbnRlcm5hbC9sYWJlbCIgLz48L3Npc2w+PFVzZXJOYW1lPlVTXDExNjExMTM8L1VzZXJOYW1lPjxEYXRlVGltZT42LzYvMjAyMyA3OjEwOjE1IFBNPC9EYXRlVGltZT48TGFiZWxTdHJpbmc+T3JpZ2luIEp1cmlzZGljdGlvbjogVVMgfCBVbnJlc3RyaWN0ZWQgQ29udGVudCB8IFJheXRoZW9uIFRlY2hub2xvZ2llcyAoQ29ycG9yYXRlIE9ubHkpIHwgTm9uLUV4cG9ydCBDb250cm9sbGVkIFRlY2huaWNhbCBJbmZvcm1hdGlvbiAoRVhJTSBEZXRlcm1pbmVkIE9ubHkpIHwgTm8gbWFya2luZyBhcHBsaWVkIGJ5IHRoZSB0b29sPC9MYWJlbFN0cmluZz48L2l0ZW0+PGl0ZW0+PHNpc2wgc2lzbFZlcnNpb249IjAiIHBvbGljeT0iY2RlNTNhYzEtYmY1Zi00YWFlLTljZjEtMDc1MDllMjNhNGIwIiBvcmlnaW49InVzZXJTZWxlY3RlZCI+PGVsZW1lbnQgdWlkPSJiYmE5NGM2NS1hYzNkLTRmMzQtYjJlMS04ZGUxMWVmNmYwMWMiIHZhbHVlPSIiIHhtbG5zPSJodHRwOi8vd3d3LmJvbGRvbmphbWVzLmNvbS8yMDA4LzAxL3NpZS9pbnRlcm5hbC9sYWJlbCIgLz48ZWxlbWVudCB1aWQ9ImJjMmI3YzAxLTZkYjEtNGU3ZC04OGQxLWZjNjE2NzRmODZmZCIgdmFsdWU9IiIgeG1sbnM9Imh0dHA6Ly93d3cuYm9sZG9uamFtZXMuY29tLzIwMDgvMDEvc2llL2ludGVybmFsL2xhYmVsIiAvPjxlbGVtZW50IHVpZD0iOTJlOTkzYTMtYWYzMi00YWZiLWFhMTktM2E0OWNkYjgyYzdhIiB2YWx1ZT0iIiB4bWxucz0iaHR0cDovL3d3dy5ib2xkb25qYW1lcy5jb20vMjAwOC8wMS9zaWUvaW50ZXJuYWwvbGFiZWwiIC8+PGVsZW1lbnQgdWlkPSJhY2Y5ZWNjMy0wZjQ1LTQyMzQtYTkwZC1lNDM2OGZhY2Q5ODEiIHZhbHVlPSIiIHhtbG5zPSJodHRwOi8vd3d3LmJvbGRvbmphbWVzLmNvbS8yMDA4LzAxL3NpZS9pbnRlcm5hbC9sYWJlbCIgLz48ZWxlbWVudCB1aWQ9ImE0YTlmMzgyLThjZWMtNDBiYi1hOWMzLWMxODc2ZGVkOWRlZSIgdmFsdWU9IiIgeG1sbnM9Imh0dHA6Ly93d3cuYm9sZG9uamFtZXMuY29tLzIwMDgvMDEvc2llL2ludGVybmFsL2xhYmVsIiAvPjwvc2lzbD48VXNlck5hbWU+VVNcMTE2MTExMzwvVXNlck5hbWU+PERhdGVUaW1lPjYvNi8yMDIzIDc6MTA6MzIgUE08L0RhdGVUaW1lPjxMYWJlbFN0cmluZz5PcmlnaW4gSnVyaXNkaWN0aW9uOiBVUyB8IENvbXBhbnkgVXNlL0ludGVybmFsIFVzZSBPbmx5IHwgUmF5dGhlb24gVGVjaG5vbG9naWVzIChDb3Jwb3JhdGUgT25seSkgfCBPdGhlciBJbmZvcm1hdGlvbiAoTm90IFJlcXVpcmluZyBhbiBFeHBvcnQgQ29udHJvbCBNYXJraW5nKSB8IE5vIG1hcmtpbmcgYXBwbGllZCBieSB0aGUgdG9vbDwvTGFiZWxTdHJpbmc+PC9pdGVtPjxpdGVtPjxzaXNsIHNpc2xWZXJzaW9uPSIwIiBwb2xpY3k9ImNkZTUzYWMxLWJmNWYtNGFhZS05Y2YxLTA3NTA5ZTIzYTRiMCIgb3JpZ2luPSJ1c2VyU2VsZWN0ZWQiIC8+PFVzZXJOYW1lPlVTXDExNjExMTM8L1VzZXJOYW1lPjxEYXRlVGltZT42LzYvMjAyMyA4OjE3OjQwIFBNPC9EYXRlVGltZT48TGFiZWxTdHJpbmc+VGhpcyBhcnRpZmFjdCBoYXMgbm8gY2xhc3NpZmljYXRpb24uPC9MYWJlbFN0cmluZz48L2l0ZW0+PGl0ZW0+PHNpc2wgc2lzbFZlcnNpb249IjAiIHBvbGljeT0iY2RlNTNhYzEtYmY1Zi00YWFlLTljZjEtMDc1MDllMjNhNGIwIiBvcmlnaW49ImRlZmF1bHRWYWx1ZSI+PGVsZW1lbnQgdWlkPSJiYmE5NGM2NS1hYzNkLTRmMzQtYjJlMS04ZGUxMWVmNmYwMWMiIHZhbHVlPSIiIHhtbG5zPSJodHRwOi8vd3d3LmJvbGRvbmphbWVzLmNvbS8yMDA4LzAxL3NpZS9pbnRlcm5hbC9sYWJlbCIgLz48L3Npc2w+PFVzZXJOYW1lPlVTXDExNTI4MDY8L1VzZXJOYW1lPjxEYXRlVGltZT43LzE3LzIwMjMgNjo1MTo0OCBQTTwvRGF0ZVRpbWU+PExhYmVsU3RyaW5nPk9yaWdpbiBKdXJpc2RpY3Rpb246IFVTPC9MYWJlbFN0cmluZz48L2l0ZW0+PGl0ZW0+PHNpc2wgc2lzbFZlcnNpb249IjAiIHBvbGljeT0iY2RlNTNhYzEtYmY1Zi00YWFlLTljZjEtMDc1MDllMjNhNGIwIiBvcmlnaW49InVzZXJTZWxlY3RlZCI+PGVsZW1lbnQgdWlkPSJiYmE5NGM2NS1hYzNkLTRmMzQtYjJlMS04ZGUxMWVmNmYwMWMiIHZhbHVlPSIiIHhtbG5zPSJodHRwOi8vd3d3LmJvbGRvbmphbWVzLmNvbS8yMDA4LzAxL3NpZS9pbnRlcm5hbC9sYWJlbCIgLz48ZWxlbWVudCB1aWQ9Ijk5N2E3MTZlLWMwM2YtNDNiMS1hNWIwLWQ2Y2QwNGU5YmE0MCIgdmFsdWU9IiIgeG1sbnM9Imh0dHA6Ly93d3cuYm9sZG9uamFtZXMuY29tLzIwMDgvMDEvc2llL2ludGVybmFsL2xhYmVsIiAvPjxlbGVtZW50IHVpZD0iYWFmYzlhOTUtZWU1ZC00ODdjLTljNGUtNjdhNTM4MGYyOTkxIiB2YWx1ZT0iIiB4bWxucz0iaHR0cDovL3d3dy5ib2xkb25qYW1lcy5jb20vMjAwOC8wMS9zaWUvaW50ZXJuYWwvbGFiZWwiIC8+PGVsZW1lbnQgdWlkPSJiYzJiN2MwMS02ZGIxLTRlN2QtODhkMS1mYzYxNjc0Zjg2ZmQiIHZhbHVlPSIiIHhtbG5zPSJodHRwOi8vd3d3LmJvbGRvbmphbWVzLmNvbS8yMDA4LzAxL3NpZS9pbnRlcm5hbC9sYWJlbCIgLz48ZWxlbWVudCB1aWQ9IjkyZTk5M2EzLWFmMzItNGFmYi1hYTE5LTNhNDljZGI4MmM3YSIgdmFsdWU9IiIgeG1sbnM9Imh0dHA6Ly93d3cuYm9sZG9uamFtZXMuY29tLzIwMDgvMDEvc2llL2ludGVybmFsL2xhYmVsIiAvPjwvc2lzbD48VXNlck5hbWU+VVNcMTE1MjgwNjwvVXNlck5hbWU+PERhdGVUaW1lPjcvMjQvMjAyMyAxOjQyOjU2IFBNPC9EYXRlVGltZT48TGFiZWxTdHJpbmc+T3JpZ2luIEp1cmlzZGljdGlvbjogVVMgfCBQcm9wcmlldGFyeSB8IFJheXRoZW9uIENvbXBhbnkgKFJJJmFtcDtTIGFuZCBSTUQgTWFya2luZ3MpIHwgT3RoZXIgSW5mb3JtYXRpb24gKE5vdCBSZXF1aXJpbmcgYW4gRXhwb3J0IENvbnRyb2wgTWFya2luZykgfCBObyBtYXJraW5nIGFwcGxpZWQgYnkgdGhlIHRvb2w8L0xhYmVsU3RyaW5nPjwvaXRlbT48aXRlbT48c2lzbCBzaXNsVmVyc2lvbj0iMCIgcG9saWN5PSJjZGU1M2FjMS1iZjVmLTRhYWUtOWNmMS0wNzUwOWUyM2E0YjAiIG9yaWdpbj0idXNlclNlbGVjdGVkIj48ZWxlbWVudCB1aWQ9Ijk5N2E3MTZlLWMwM2YtNDNiMS1hNWIwLWQ2Y2QwNGU5YmE0MCIgdmFsdWU9IiIgeG1sbnM9Imh0dHA6Ly93d3cuYm9sZG9uamFtZXMuY29tLzIwMDgvMDEvc2llL2ludGVybmFsL2xhYmVsIiAvPjxlbGVtZW50IHVpZD0iNWE3YzFkM2MtNzJjZS00MzZmLThlMGYtNWExM2I4MjdlMjBlIiB2YWx1ZT0iIiB4bWxucz0iaHR0cDovL3d3dy5ib2xkb25qYW1lcy5jb20vMjAwOC8wMS9zaWUvaW50ZXJuYWwvbGFiZWwiIC8+PGVsZW1lbnQgdWlkPSJiYmE5NGM2NS1hYzNkLTRmMzQtYjJlMS04ZGUxMWVmNmYwMWMiIHZhbHVlPSIiIHhtbG5zPSJodHRwOi8vd3d3LmJvbGRvbmphbWVzLmNvbS8yMDA4LzAxL3NpZS9pbnRlcm5hbC9sYWJlbCIgLz48ZWxlbWVudCB1aWQ9ImJjMmI3YzAxLTZkYjEtNGU3ZC04OGQxLWZjNjE2NzRmODZmZCIgdmFsdWU9IiIgeG1sbnM9Imh0dHA6Ly93d3cuYm9sZG9uamFtZXMuY29tLzIwMDgvMDEvc2llL2ludGVybmFsL2xhYmVsIiAvPjxlbGVtZW50IHVpZD0iOTJlOTkzYTMtYWYzMi00YWZiLWFhMTktM2E0OWNkYjgyYzdhIiB2YWx1ZT0iIiB4bWxucz0iaHR0cDovL3d3dy5ib2xkb25qYW1lcy5jb20vMjAwOC8wMS9zaWUvaW50ZXJuYWwvbGFiZWwiIC8+PC9zaXNsPjxVc2VyTmFtZT5BRFhVXEUyMTE1NjE5MTwvVXNlck5hbWU+PERhdGVUaW1lPjEwLzMxLzIwMjMgMzo0MjoyNSBQTTwvRGF0ZVRpbWU+PExhYmVsU3RyaW5nPkV4cG9ydCBDb250cm9sIENvdW50cnk6IFVTICB8IFByb3ByaWV0YXJ5IHwgUmF5dGhlb24gQ29tcGFueSB8IE90aGVyIEluZm9ybWF0aW9uIChOb3QgUmVxdWlyaW5nIGFuIEV4cG9ydCBDb250cm9sIE1hcmtpbmcpIHwgTm8gdmlzdWFsIG1hcmtpbmcgYXBwbGllZCBieSB0aGUgdG9vbDwvTGFiZWxTdHJpbmc+PC9pdGVtPjxpdGVtPjxzaXNsIHNpc2xWZXJzaW9uPSIwIiBwb2xpY3k9ImNkZTUzYWMxLWJmNWYtNGFhZS05Y2YxLTA3NTA5ZTIzYTRiMCIgb3JpZ2luPSJ1c2VyU2VsZWN0ZWQiPjxlbGVtZW50IHVpZD0iOTk3YTcxNmUtYzAzZi00M2IxLWE1YjAtZDZjZDA0ZTliYTQwIiB2YWx1ZT0iIiB4bWxucz0iaHR0cDovL3d3dy5ib2xkb25qYW1lcy5jb20vMjAwOC8wMS9zaWUvaW50ZXJuYWwvbGFiZWwiIC8+PGVsZW1lbnQgdWlkPSI1YTdjMWQzYy03MmNlLTQzNmYtOGUwZi01YTEzYjgyN2UyMGUiIHZhbHVlPSIiIHhtbG5zPSJodHRwOi8vd3d3LmJvbGRvbmphbWVzLmNvbS8yMDA4LzAxL3NpZS9pbnRlcm5hbC9sYWJlbCIgLz48ZWxlbWVudCB1aWQ9ImJiYTk0YzY1LWFjM2QtNGYzNC1iMmUxLThkZTExZWY2ZjAxYyIgdmFsdWU9IiIgeG1sbnM9Imh0dHA6Ly93d3cuYm9sZG9uamFtZXMuY29tLzIwMDgvMDEvc2llL2ludGVybmFsL2xhYmVsIiAvPjxlbGVtZW50IHVpZD0iZDc1OWNkN2EtYjU3Yy00MmU0LTlhNDktOWI4MmEyMzM3NTc5IiB2YWx1ZT0iIiB4bWxucz0iaHR0cDovL3d3dy5ib2xkb25qYW1lcy5jb20vMjAwOC8wMS9zaWUvaW50ZXJuYWwvbGFiZWwiIC8+PGVsZW1lbnQgdWlkPSJjMjA2ZDVmYS1hZWUxLTRmNjQtODlkOS1mODFlNGQ3YjNhY2MiIHZhbHVlPSIiIHhtbG5zPSJodHRwOi8vd3d3LmJvbGRvbmphbWVzLmNvbS8yMDA4LzAxL3NpZS9pbnRlcm5hbC9sYWJlbCIgLz48L3Npc2w+PFVzZXJOYW1lPkFEWFVcRTIxMTU2MTkxPC9Vc2VyTmFtZT48RGF0ZVRpbWU+MTEvMy8yMDIzIDM6NDI6MzUgUE08L0RhdGVUaW1lPjxMYWJlbFN0cmluZz5FeHBvcnQgQ29udHJvbCBDb3VudHJ5OiBVUyAgfCBQcm9wcmlldGFyeSB8IFJheXRoZW9uIENvbXBhbnkgfCBOb24tRXhwb3J0IENvbnRyb2xsZWQgVGVjaG5pY2FsIEluZm9ybWF0aW9uIChFWElNIERldGVybWluZWQgT25seSkgfCBQZXIgUlRYIFBvbGljeSAoUEktT0dDLUdUQy01MDA0KTwvTGFiZWxTdHJpbmc+PC9pdGVtPjxpdGVtPjxzaXNsIHNpc2xWZXJzaW9uPSIwIiBwb2xpY3k9ImNkZTUzYWMxLWJmNWYtNGFhZS05Y2YxLTA3NTA5ZTIzYTRiMCIgb3JpZ2luPSJ1c2VyU2VsZWN0ZWQiPjxlbGVtZW50IHVpZD0iZGVjZWNiZDYtZGEzYi00NmZlLThmMDAtZjlkOWRlZWEyZWUxIiB2YWx1ZT0iIiB4bWxucz0iaHR0cDovL3d3dy5ib2xkb25qYW1lcy5jb20vMjAwOC8wMS9zaWUvaW50ZXJuYWwvbGFiZWwiIC8+PGVsZW1lbnQgdWlkPSJiYmE5NGM2NS1hYzNkLTRmMzQtYjJlMS04ZGUxMWVmNmYwMWMiIHZhbHVlPSIiIHhtbG5zPSJodHRwOi8vd3d3LmJvbGRvbmphbWVzLmNvbS8yMDA4LzAxL3NpZS9pbnRlcm5hbC9sYWJlbCIgLz48ZWxlbWVudCB1aWQ9ImEwNmRhNGRhLWEyNjMtNDEzNi1iNGZkLWYyOGExN2QzMDE4OCIgdmFsdWU9IiIgeG1sbnM9Imh0dHA6Ly93d3cuYm9sZG9uamFtZXMuY29tLzIwMDgvMDEvc2llL2ludGVybmFsL2xhYmVsIiAvPjxlbGVtZW50IHVpZD0iYmMyYjdjMDEtNmRiMS00ZTdkLTg4ZDEtZmM2MTY3NGY4NmZkIiB2YWx1ZT0iIiB4bWxucz0iaHR0cDovL3d3dy5ib2xkb25qYW1lcy5jb20vMjAwOC8wMS9zaWUvaW50ZXJuYWwvbGFiZWwiIC8+PGVsZW1lbnQgdWlkPSI5MmU5OTNhMy1hZjMyLTRhZmItYWExOS0zYTQ5Y2RiODJjN2EiIHZhbHVlPSIiIHhtbG5zPSJodHRwOi8vd3d3LmJvbGRvbmphbWVzLmNvbS8yMDA4LzAxL3NpZS9pbnRlcm5hbC9sYWJlbCIgLz48L3Npc2w+PFVzZXJOYW1lPkFEWFVcRTIxMTU2MTkxPC9Vc2VyTmFtZT48RGF0ZVRpbWU+MS8yMi8yMDI0IDk6Mzc6MDIgUE08L0RhdGVUaW1lPjxMYWJlbFN0cmluZz5FeHBvcnQgQ29udHJvbCBDb3VudHJ5OiBVUyAgfCBVbnJlc3RyaWN0ZWQgQ29udGVudCB8IFVzZSBQcmVleGlzdGluZyBNYXJraW5nIChub3QgYXBwbGllZCBieSB0aGlzIHRvb2wpIHwgT3RoZXIgSW5mb3JtYXRpb24gKE5vdCBSZXF1aXJpbmcgYW4gRXhwb3J0IENvbnRyb2wgTWFya2luZykgfCBObyB2aXN1YWwgbWFya2luZyBhcHBsaWVkIGJ5IHRoZSB0b29sPC9MYWJlbFN0cmluZz48L2l0ZW0+PC9sYWJlbEhpc3Rvcnk+</Value>
</WrappedLabelHistory>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E5F23F-329C-4DBF-9D60-45A5F548688A}">
  <ds:schemaRefs>
    <ds:schemaRef ds:uri="a882e2da-28a0-4f9f-8a44-caef908ce06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BB212F7-CF96-4B08-8E3E-028BBCA3CB29}">
  <ds:schemaRefs>
    <ds:schemaRef ds:uri="http://www.w3.org/2001/XMLSchema"/>
    <ds:schemaRef ds:uri="http://www.boldonjames.com/2008/01/sie/internal/label"/>
  </ds:schemaRefs>
</ds:datastoreItem>
</file>

<file path=customXml/itemProps3.xml><?xml version="1.0" encoding="utf-8"?>
<ds:datastoreItem xmlns:ds="http://schemas.openxmlformats.org/officeDocument/2006/customXml" ds:itemID="{313853E2-AB17-4743-87AC-91F71A0018D1}">
  <ds:schemaRefs>
    <ds:schemaRef ds:uri="a882e2da-28a0-4f9f-8a44-caef908ce0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943BE5B-1120-4924-A266-72C80823F17C}">
  <ds:schemaRefs>
    <ds:schemaRef ds:uri="http://www.w3.org/2001/XMLSchema"/>
    <ds:schemaRef ds:uri="http://www.boldonjames.com/2016/02/Classifier/internal/wrappedLabelHistory"/>
  </ds:schemaRefs>
</ds:datastoreItem>
</file>

<file path=customXml/itemProps5.xml><?xml version="1.0" encoding="utf-8"?>
<ds:datastoreItem xmlns:ds="http://schemas.openxmlformats.org/officeDocument/2006/customXml" ds:itemID="{4F85E5AD-1BCC-408B-B532-7B415316D2C0}">
  <ds:schemaRefs>
    <ds:schemaRef ds:uri="http://schemas.microsoft.com/sharepoint/v3/contenttype/forms"/>
  </ds:schemaRefs>
</ds:datastoreItem>
</file>

<file path=docMetadata/LabelInfo.xml><?xml version="1.0" encoding="utf-8"?>
<clbl:labelList xmlns:clbl="http://schemas.microsoft.com/office/2020/mipLabelMetadata">
  <clbl:label id="{4447dd6a-a4a1-440b-a6a3-9124ef1ee017}" enabled="1" method="Privileged" siteId="{7a18110d-ef9b-4274-acef-e62ab0fe28ed}" removed="0"/>
</clbl:labelList>
</file>

<file path=docProps/app.xml><?xml version="1.0" encoding="utf-8"?>
<Properties xmlns="http://schemas.openxmlformats.org/officeDocument/2006/extended-properties" xmlns:vt="http://schemas.openxmlformats.org/officeDocument/2006/docPropsVTypes">
  <Template>GLOBUS Sustainment Proposal Walkthrough DRAFT</Template>
  <TotalTime>1627</TotalTime>
  <Words>507</Words>
  <Application>Microsoft Office PowerPoint</Application>
  <PresentationFormat>Widescreen</PresentationFormat>
  <Paragraphs>103</Paragraphs>
  <Slides>14</Slides>
  <Notes>9</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14</vt:i4>
      </vt:variant>
    </vt:vector>
  </HeadingPairs>
  <TitlesOfParts>
    <vt:vector size="19" baseType="lpstr">
      <vt:lpstr>Aptos</vt:lpstr>
      <vt:lpstr>Arial</vt:lpstr>
      <vt:lpstr>Calibri</vt:lpstr>
      <vt:lpstr>Times New Roman</vt:lpstr>
      <vt:lpstr>1_RAY Masters: Covers</vt:lpstr>
      <vt:lpstr>PowerPoint Presentation</vt:lpstr>
      <vt:lpstr>PowerPoint Presentation</vt:lpstr>
      <vt:lpstr>PowerPoint Presentation</vt:lpstr>
      <vt:lpstr>PowerPoint Presentation</vt:lpstr>
      <vt:lpstr>PowerPoint Presentation</vt:lpstr>
      <vt:lpstr>PowerPoint Presentation</vt:lpstr>
      <vt:lpstr>    Platform METs from MT Task Allocation and Decomposition w/Task-level MOEs and System-level MOPs (Goals &amp; Thresholds)</vt:lpstr>
      <vt:lpstr>VT Naval Ship Concept Design Process</vt:lpstr>
      <vt:lpstr>AAW Example - MTs, METs w/MOPs, goals, thresholds</vt:lpstr>
      <vt:lpstr>AAW Logical Architecture</vt:lpstr>
      <vt:lpstr> Ship Operational Architectures (from MT)</vt:lpstr>
      <vt:lpstr>Series of Probabilistic Threat Agents and Conditions</vt:lpstr>
      <vt:lpstr>Ship Behavior and Interaction Model</vt:lpstr>
      <vt:lpstr>Concept Design Model in Model Center – AOE Tool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GLOBUS Sustainment Proposal Walkthrough</dc:title>
  <dc:subject>rtnipcontrolcode:unrestricted|rtnipcontrolcodevm:preexistingipvm|rtnexportcontrolcountry:usa|rtnexportcontrolcode:otherinfo|rtnexportcontrolcodevm:nousecvm</dc:subject>
  <dc:creator>MOSCHELLA, Anthony      RTX</dc:creator>
  <cp:keywords>https:/corpid.rtx.com</cp:keywords>
  <dc:description>Updated June 2023</dc:description>
  <cp:lastModifiedBy>Dr. James D. Moreland Jr.</cp:lastModifiedBy>
  <cp:revision>175</cp:revision>
  <dcterms:created xsi:type="dcterms:W3CDTF">2023-07-17T18:37:49Z</dcterms:created>
  <dcterms:modified xsi:type="dcterms:W3CDTF">2026-04-17T16:10:12Z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3480cfaf-6295-414b-8d64-3248da1ddde9</vt:lpwstr>
  </property>
  <property fmtid="{D5CDD505-2E9C-101B-9397-08002B2CF9AE}" pid="3" name="bjSaver">
    <vt:lpwstr>A2AB0OuaTTiL2YVHw3qxYann2Jd9uCN6</vt:lpwstr>
  </property>
  <property fmtid="{D5CDD505-2E9C-101B-9397-08002B2CF9AE}" pid="4" name="bjClsUserRVM">
    <vt:lpwstr>[]</vt:lpwstr>
  </property>
  <property fmtid="{D5CDD505-2E9C-101B-9397-08002B2CF9AE}" pid="5" name="MSIP_Label_4447dd6a-a4a1-440b-a6a3-9124ef1ee017_Enabled">
    <vt:lpwstr>true</vt:lpwstr>
  </property>
  <property fmtid="{D5CDD505-2E9C-101B-9397-08002B2CF9AE}" pid="6" name="MSIP_Label_4447dd6a-a4a1-440b-a6a3-9124ef1ee017_SetDate">
    <vt:lpwstr>2022-12-09T16:32:43Z</vt:lpwstr>
  </property>
  <property fmtid="{D5CDD505-2E9C-101B-9397-08002B2CF9AE}" pid="7" name="MSIP_Label_4447dd6a-a4a1-440b-a6a3-9124ef1ee017_Method">
    <vt:lpwstr>Privileged</vt:lpwstr>
  </property>
  <property fmtid="{D5CDD505-2E9C-101B-9397-08002B2CF9AE}" pid="8" name="MSIP_Label_4447dd6a-a4a1-440b-a6a3-9124ef1ee017_Name">
    <vt:lpwstr>NO TECH DATA</vt:lpwstr>
  </property>
  <property fmtid="{D5CDD505-2E9C-101B-9397-08002B2CF9AE}" pid="9" name="MSIP_Label_4447dd6a-a4a1-440b-a6a3-9124ef1ee017_SiteId">
    <vt:lpwstr>7a18110d-ef9b-4274-acef-e62ab0fe28ed</vt:lpwstr>
  </property>
  <property fmtid="{D5CDD505-2E9C-101B-9397-08002B2CF9AE}" pid="10" name="MSIP_Label_4447dd6a-a4a1-440b-a6a3-9124ef1ee017_ActionId">
    <vt:lpwstr>9a5bf9cd-cf11-4485-9abb-891aabd778e5</vt:lpwstr>
  </property>
  <property fmtid="{D5CDD505-2E9C-101B-9397-08002B2CF9AE}" pid="11" name="MSIP_Label_4447dd6a-a4a1-440b-a6a3-9124ef1ee017_ContentBits">
    <vt:lpwstr>0</vt:lpwstr>
  </property>
  <property fmtid="{D5CDD505-2E9C-101B-9397-08002B2CF9AE}" pid="12" name="ContentTypeId">
    <vt:lpwstr>0x0101003B0FCCADDBDB28498DFBA54283AF7078</vt:lpwstr>
  </property>
  <property fmtid="{D5CDD505-2E9C-101B-9397-08002B2CF9AE}" pid="13" name="rtnexportcontrolcountry">
    <vt:lpwstr>usa</vt:lpwstr>
  </property>
  <property fmtid="{D5CDD505-2E9C-101B-9397-08002B2CF9AE}" pid="14" name="bjDocumentLabelXML">
    <vt:lpwstr>&lt;?xml version="1.0" encoding="us-ascii"?&gt;&lt;sisl xmlns:xsi="http://www.w3.org/2001/XMLSchema-instance" xmlns:xsd="http://www.w3.org/2001/XMLSchema" sislVersion="0" policy="cde53ac1-bf5f-4aae-9cf1-07509e23a4b0" origin="userSelected" xmlns="http://www.boldonj</vt:lpwstr>
  </property>
  <property fmtid="{D5CDD505-2E9C-101B-9397-08002B2CF9AE}" pid="15" name="bjDocumentLabelXML-0">
    <vt:lpwstr>ames.com/2008/01/sie/internal/label"&gt;&lt;element uid="dececbd6-da3b-46fe-8f00-f9d9deea2ee1" value="" /&gt;&lt;element uid="bba94c65-ac3d-4f34-b2e1-8de11ef6f01c" value="" /&gt;&lt;element uid="a06da4da-a263-4136-b4fd-f28a17d30188" value="" /&gt;&lt;element uid="bc2b7c01-6db1-4</vt:lpwstr>
  </property>
  <property fmtid="{D5CDD505-2E9C-101B-9397-08002B2CF9AE}" pid="16" name="bjDocumentLabelXML-1">
    <vt:lpwstr>e7d-88d1-fc61674f86fd" value="" /&gt;&lt;element uid="92e993a3-af32-4afb-aa19-3a49cdb82c7a" value="" /&gt;&lt;/sisl&gt;</vt:lpwstr>
  </property>
  <property fmtid="{D5CDD505-2E9C-101B-9397-08002B2CF9AE}" pid="17" name="bjDocumentSecurityLabel">
    <vt:lpwstr>Export Control Country: US  | Unrestricted Content | Use Preexisting Marking (not applied by this tool) | Other Information (Not Requiring an Export Control Marking) | No visual marking applied by the tool</vt:lpwstr>
  </property>
  <property fmtid="{D5CDD505-2E9C-101B-9397-08002B2CF9AE}" pid="18" name="rtnipcontrolcodevm">
    <vt:lpwstr>preexistingipvm</vt:lpwstr>
  </property>
  <property fmtid="{D5CDD505-2E9C-101B-9397-08002B2CF9AE}" pid="19" name="rtnipcontrolcode">
    <vt:lpwstr>unrestricted</vt:lpwstr>
  </property>
  <property fmtid="{D5CDD505-2E9C-101B-9397-08002B2CF9AE}" pid="20" name="rtnexportcontrolcode">
    <vt:lpwstr>otherinfo</vt:lpwstr>
  </property>
  <property fmtid="{D5CDD505-2E9C-101B-9397-08002B2CF9AE}" pid="21" name="rtnexportcontrolcodevm">
    <vt:lpwstr>nousecvm</vt:lpwstr>
  </property>
  <property fmtid="{D5CDD505-2E9C-101B-9397-08002B2CF9AE}" pid="22" name="bjLabelHistoryID">
    <vt:lpwstr>{1943BE5B-1120-4924-A266-72C80823F17C}</vt:lpwstr>
  </property>
</Properties>
</file>