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6" r:id="rId2"/>
    <p:sldId id="274" r:id="rId3"/>
    <p:sldId id="304" r:id="rId4"/>
    <p:sldId id="275" r:id="rId5"/>
    <p:sldId id="277" r:id="rId6"/>
    <p:sldId id="280" r:id="rId7"/>
    <p:sldId id="305" r:id="rId8"/>
    <p:sldId id="307" r:id="rId9"/>
    <p:sldId id="284" r:id="rId10"/>
    <p:sldId id="281" r:id="rId11"/>
    <p:sldId id="282" r:id="rId12"/>
    <p:sldId id="306" r:id="rId13"/>
    <p:sldId id="285" r:id="rId14"/>
    <p:sldId id="286" r:id="rId15"/>
    <p:sldId id="287" r:id="rId16"/>
    <p:sldId id="288" r:id="rId17"/>
    <p:sldId id="289" r:id="rId18"/>
    <p:sldId id="290" r:id="rId19"/>
    <p:sldId id="303" r:id="rId20"/>
    <p:sldId id="292" r:id="rId21"/>
    <p:sldId id="293" r:id="rId22"/>
    <p:sldId id="294" r:id="rId23"/>
    <p:sldId id="295" r:id="rId24"/>
    <p:sldId id="296" r:id="rId25"/>
    <p:sldId id="297" r:id="rId26"/>
    <p:sldId id="298" r:id="rId27"/>
    <p:sldId id="299" r:id="rId28"/>
    <p:sldId id="300" r:id="rId29"/>
    <p:sldId id="302" r:id="rId30"/>
    <p:sldId id="308" r:id="rId31"/>
    <p:sldId id="30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95"/>
    <p:restoredTop sz="92667"/>
  </p:normalViewPr>
  <p:slideViewPr>
    <p:cSldViewPr snapToGrid="0">
      <p:cViewPr varScale="1">
        <p:scale>
          <a:sx n="95" d="100"/>
          <a:sy n="95" d="100"/>
        </p:scale>
        <p:origin x="81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809B4A-248D-3741-9DEC-87D52DC87A31}" type="datetimeFigureOut">
              <a:rPr lang="en-US" smtClean="0"/>
              <a:t>4/18/24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6F0A62-7AEB-E240-A4E5-841C4D966DA6}" type="slidenum">
              <a:rPr lang="en-US" smtClean="0"/>
              <a:t>‹#›</a:t>
            </a:fld>
            <a:endParaRPr lang="en-US"/>
          </a:p>
        </p:txBody>
      </p:sp>
    </p:spTree>
    <p:extLst>
      <p:ext uri="{BB962C8B-B14F-4D97-AF65-F5344CB8AC3E}">
        <p14:creationId xmlns:p14="http://schemas.microsoft.com/office/powerpoint/2010/main" val="1086194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Tokara_Islands"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s://en.wikiquote.org/wiki/Bystanders" TargetMode="External"/><Relationship Id="rId4" Type="http://schemas.openxmlformats.org/officeDocument/2006/relationships/hyperlink" Target="https://en.wikipedia.org/wiki/Tsushima_Maru"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 Trillion Dollar Noisemaker: The “Battle” of </a:t>
            </a:r>
            <a:r>
              <a:rPr lang="en-US" sz="1800" b="1"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Bala</a:t>
            </a:r>
            <a:r>
              <a:rPr lang="en-US" sz="18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Murghab, 2009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spcBef>
                <a:spcPts val="0"/>
              </a:spcBef>
              <a:spcAft>
                <a:spcPts val="0"/>
              </a:spcAft>
            </a:pPr>
            <a:r>
              <a:rPr lang="en-US" sz="18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Consider the following vignette. In the Fall of 2009, a Marine Special Operations Team (MARSOT), elements of the 82</a:t>
            </a:r>
            <a:r>
              <a:rPr lang="en-US" sz="1800" baseline="300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nd</a:t>
            </a:r>
            <a:r>
              <a:rPr lang="en-US" sz="18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Airborne Division, Italian International Security Assistance Force (ISAF) coalition troops, and partner Afghan National Security Forces (ANSF) engaged Taliban irregulars who were holed up in an isolated cluster of buildings in the remote </a:t>
            </a:r>
            <a:r>
              <a:rPr lang="en-US" sz="1800"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Bala</a:t>
            </a:r>
            <a:r>
              <a:rPr lang="en-US" sz="18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Murghab valley of northwestern Afghanistan. During the engagement, eight Afghan National Army soldiers, three Afghan policemen and an interpreter were killed, while 17 Afghan troops and five American soldiers were wounded. (</a:t>
            </a:r>
            <a:r>
              <a:rPr lang="en-US" sz="1800"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Faiez</a:t>
            </a:r>
            <a:r>
              <a:rPr lang="en-US" sz="18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2009) The nature of this engagement is very familiar but, at the same time, quite puzzling. On the one hand, it will seem recognizable to any casual viewer of television newsfeeds (or social media, or Hollywood movies) over the last two decades – normalized to the point that one no longer questions it. On the other hand, when one breaks it down through fresh eyes, the bizarre nature of the engagement should give us all reason to pause.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46F0A62-7AEB-E240-A4E5-841C4D966DA6}" type="slidenum">
              <a:rPr lang="en-US" smtClean="0"/>
              <a:t>2</a:t>
            </a:fld>
            <a:endParaRPr lang="en-US"/>
          </a:p>
        </p:txBody>
      </p:sp>
    </p:spTree>
    <p:extLst>
      <p:ext uri="{BB962C8B-B14F-4D97-AF65-F5344CB8AC3E}">
        <p14:creationId xmlns:p14="http://schemas.microsoft.com/office/powerpoint/2010/main" val="3341809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6F0A62-7AEB-E240-A4E5-841C4D966DA6}" type="slidenum">
              <a:rPr lang="en-US" smtClean="0"/>
              <a:t>6</a:t>
            </a:fld>
            <a:endParaRPr lang="en-US"/>
          </a:p>
        </p:txBody>
      </p:sp>
    </p:spTree>
    <p:extLst>
      <p:ext uri="{BB962C8B-B14F-4D97-AF65-F5344CB8AC3E}">
        <p14:creationId xmlns:p14="http://schemas.microsoft.com/office/powerpoint/2010/main" val="2360691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 – unconditional surrender</a:t>
            </a:r>
          </a:p>
          <a:p>
            <a:endParaRPr lang="en-US" dirty="0"/>
          </a:p>
          <a:p>
            <a:r>
              <a:rPr lang="en-US" dirty="0"/>
              <a:t>Strategy</a:t>
            </a:r>
            <a:r>
              <a:rPr lang="en-US" baseline="0" dirty="0"/>
              <a:t> – total war</a:t>
            </a:r>
          </a:p>
          <a:p>
            <a:endParaRPr lang="en-US" baseline="0" dirty="0"/>
          </a:p>
          <a:p>
            <a:r>
              <a:rPr lang="en-US" baseline="0" dirty="0"/>
              <a:t>Metrics - territory</a:t>
            </a:r>
            <a:endParaRPr lang="en-US" dirty="0"/>
          </a:p>
        </p:txBody>
      </p:sp>
      <p:sp>
        <p:nvSpPr>
          <p:cNvPr id="4" name="Slide Number Placeholder 3"/>
          <p:cNvSpPr>
            <a:spLocks noGrp="1"/>
          </p:cNvSpPr>
          <p:nvPr>
            <p:ph type="sldNum" sz="quarter" idx="10"/>
          </p:nvPr>
        </p:nvSpPr>
        <p:spPr/>
        <p:txBody>
          <a:bodyPr/>
          <a:lstStyle/>
          <a:p>
            <a:fld id="{C07B4855-D81B-D04C-9F3C-FFBE32C048A0}" type="slidenum">
              <a:rPr lang="en-US" smtClean="0"/>
              <a:t>21</a:t>
            </a:fld>
            <a:endParaRPr lang="en-US"/>
          </a:p>
        </p:txBody>
      </p:sp>
    </p:spTree>
    <p:extLst>
      <p:ext uri="{BB962C8B-B14F-4D97-AF65-F5344CB8AC3E}">
        <p14:creationId xmlns:p14="http://schemas.microsoft.com/office/powerpoint/2010/main" val="856235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a:t>“When he said goodbye two years ago to Natalie Nickerson, 20, a war worker of Phoenix, Ariz., a big, handsome Navy lieutenant promised her a Jap. Last week Natalie received a human skull, autographed by her lieutenant and 13 friends, and inscribed: “This is a good Jap—a dead one picked up on the New Guinea beach.” Natalie, surprised at the gift, named it </a:t>
            </a:r>
            <a:r>
              <a:rPr lang="en-US" sz="1200" i="1" dirty="0" err="1"/>
              <a:t>Tojo</a:t>
            </a:r>
            <a:r>
              <a:rPr lang="en-US" sz="1200" i="1" dirty="0"/>
              <a:t>. The armed forces</a:t>
            </a:r>
            <a:r>
              <a:rPr lang="is-IS" sz="1200" i="1" dirty="0"/>
              <a:t>…</a:t>
            </a:r>
            <a:r>
              <a:rPr lang="en-US" sz="1200" i="1" dirty="0"/>
              <a:t>disapprove strongly of this sort of thing.” (LIFE Magazine, May 22, 1944)</a:t>
            </a:r>
            <a:endParaRPr lang="en-US" sz="1200" dirty="0"/>
          </a:p>
          <a:p>
            <a:endParaRPr lang="en-US" dirty="0"/>
          </a:p>
          <a:p>
            <a:r>
              <a:rPr lang="en-US" sz="1200" kern="1200" dirty="0">
                <a:solidFill>
                  <a:schemeClr val="tx1"/>
                </a:solidFill>
                <a:latin typeface="+mn-lt"/>
                <a:ea typeface="+mn-ea"/>
                <a:cs typeface="+mn-cs"/>
              </a:rPr>
              <a:t>An authenticated kill came off the </a:t>
            </a:r>
            <a:r>
              <a:rPr lang="en-US" sz="1200" kern="1200" dirty="0">
                <a:solidFill>
                  <a:schemeClr val="tx1"/>
                </a:solidFill>
                <a:latin typeface="+mn-lt"/>
                <a:ea typeface="+mn-ea"/>
                <a:cs typeface="+mn-cs"/>
                <a:hlinkClick r:id="rId3"/>
              </a:rPr>
              <a:t>Tokara Islands on 22 August 1944, when she attacked a convoy, hit several ships, and claimed several kills including two destroyers, but apparently only sank the 6,754-ton transport </a:t>
            </a:r>
            <a:r>
              <a:rPr lang="en-US" sz="1200" i="1" kern="1200" dirty="0">
                <a:solidFill>
                  <a:schemeClr val="tx1"/>
                </a:solidFill>
                <a:latin typeface="+mn-lt"/>
                <a:ea typeface="+mn-ea"/>
                <a:cs typeface="+mn-cs"/>
                <a:hlinkClick r:id="rId4"/>
              </a:rPr>
              <a:t>Tsushima Maru. According to Tsushima-muru Commemoration Association data, the ship was carrying 1,661 civilian evacuees, including 834 schoolchildren (of whom 775 were killed)</a:t>
            </a:r>
            <a:endParaRPr lang="en-US" dirty="0"/>
          </a:p>
          <a:p>
            <a:endParaRPr lang="en-US" dirty="0"/>
          </a:p>
          <a:p>
            <a:endParaRPr lang="en-US" dirty="0"/>
          </a:p>
          <a:p>
            <a:r>
              <a:rPr lang="en-US" dirty="0"/>
              <a:t>GEN Curtis Lemay  </a:t>
            </a:r>
          </a:p>
          <a:p>
            <a:r>
              <a:rPr lang="en-US" dirty="0"/>
              <a:t>- Firebombed</a:t>
            </a:r>
            <a:r>
              <a:rPr lang="en-US" baseline="0" dirty="0"/>
              <a:t> 63 Japanese cities</a:t>
            </a:r>
          </a:p>
          <a:p>
            <a:pPr marL="171450" indent="-171450">
              <a:buFontTx/>
              <a:buChar char="-"/>
            </a:pPr>
            <a:r>
              <a:rPr lang="en-US" dirty="0"/>
              <a:t>Killing 500,000 civilians</a:t>
            </a:r>
          </a:p>
          <a:p>
            <a:pPr marL="171450" indent="-171450">
              <a:buFontTx/>
              <a:buChar char="-"/>
            </a:pPr>
            <a:r>
              <a:rPr lang="en-US" dirty="0"/>
              <a:t>De-housing another 8 million</a:t>
            </a:r>
          </a:p>
          <a:p>
            <a:endParaRPr lang="en-US" dirty="0"/>
          </a:p>
          <a:p>
            <a:r>
              <a:rPr lang="en-US" sz="1200" kern="1200" dirty="0">
                <a:solidFill>
                  <a:schemeClr val="tx1"/>
                </a:solidFill>
                <a:latin typeface="+mn-lt"/>
                <a:ea typeface="+mn-ea"/>
                <a:cs typeface="+mn-cs"/>
              </a:rPr>
              <a:t>“There are no innocent civilians. It is their government and you are fighting a people, you are not trying to fight an armed force anymore. So it doesn't bother me so much to be killing the so-called innocent </a:t>
            </a:r>
            <a:r>
              <a:rPr lang="en-US" sz="1200" kern="1200" dirty="0">
                <a:solidFill>
                  <a:schemeClr val="tx1"/>
                </a:solidFill>
                <a:latin typeface="+mn-lt"/>
                <a:ea typeface="+mn-ea"/>
                <a:cs typeface="+mn-cs"/>
                <a:hlinkClick r:id="rId5"/>
              </a:rPr>
              <a:t>bystanders.</a:t>
            </a:r>
            <a:r>
              <a:rPr lang="en-US" sz="1200" kern="1200" dirty="0">
                <a:solidFill>
                  <a:schemeClr val="tx1"/>
                </a:solidFill>
                <a:latin typeface="+mn-lt"/>
                <a:ea typeface="+mn-ea"/>
                <a:cs typeface="+mn-cs"/>
              </a:rPr>
              <a:t>”</a:t>
            </a:r>
            <a:r>
              <a:rPr lang="is-IS" sz="1200" kern="1200" dirty="0">
                <a:solidFill>
                  <a:schemeClr val="tx1"/>
                </a:solidFill>
                <a:latin typeface="+mn-lt"/>
                <a:ea typeface="+mn-ea"/>
                <a:cs typeface="+mn-cs"/>
              </a:rPr>
              <a:t>…”</a:t>
            </a:r>
            <a:r>
              <a:rPr lang="en-US" sz="1200" kern="1200" dirty="0">
                <a:solidFill>
                  <a:schemeClr val="tx1"/>
                </a:solidFill>
                <a:latin typeface="+mn-lt"/>
                <a:ea typeface="+mn-ea"/>
                <a:cs typeface="+mn-cs"/>
              </a:rPr>
              <a:t> I'll tell you what war is about, you've got to kill people, and when you've killed enough they stop fighting.”</a:t>
            </a:r>
          </a:p>
          <a:p>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POINT:</a:t>
            </a:r>
            <a:r>
              <a:rPr lang="en-US" sz="1200" kern="1200" baseline="0" dirty="0">
                <a:solidFill>
                  <a:schemeClr val="tx1"/>
                </a:solidFill>
                <a:latin typeface="+mn-lt"/>
                <a:ea typeface="+mn-ea"/>
                <a:cs typeface="+mn-cs"/>
              </a:rPr>
              <a:t> The metric worked – in terms of producing useful behavior – the more of the metric you produced aligned with progress in the war’s strategy – and brought you closer to your goals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YOU WERE NEVER TOLD YOU KILLED TOO MANY OF THE ENEMY TODAY</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07B4855-D81B-D04C-9F3C-FFBE32C048A0}" type="slidenum">
              <a:rPr lang="en-US" smtClean="0"/>
              <a:t>22</a:t>
            </a:fld>
            <a:endParaRPr lang="en-US"/>
          </a:p>
        </p:txBody>
      </p:sp>
    </p:spTree>
    <p:extLst>
      <p:ext uri="{BB962C8B-B14F-4D97-AF65-F5344CB8AC3E}">
        <p14:creationId xmlns:p14="http://schemas.microsoft.com/office/powerpoint/2010/main" val="1747781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 Viable,</a:t>
            </a:r>
            <a:r>
              <a:rPr lang="en-US" baseline="0" dirty="0"/>
              <a:t> legitimate South Vietnamese regime</a:t>
            </a:r>
          </a:p>
          <a:p>
            <a:endParaRPr lang="en-US" baseline="0" dirty="0"/>
          </a:p>
          <a:p>
            <a:r>
              <a:rPr lang="en-US" baseline="0" dirty="0"/>
              <a:t>Strategy: win the hearts and minds of the South Vietnamese people</a:t>
            </a:r>
          </a:p>
          <a:p>
            <a:endParaRPr lang="en-US" baseline="0" dirty="0"/>
          </a:p>
          <a:p>
            <a:r>
              <a:rPr lang="en-US" baseline="0" dirty="0"/>
              <a:t>Metric: body counts</a:t>
            </a:r>
            <a:endParaRPr lang="en-US" dirty="0"/>
          </a:p>
        </p:txBody>
      </p:sp>
      <p:sp>
        <p:nvSpPr>
          <p:cNvPr id="4" name="Slide Number Placeholder 3"/>
          <p:cNvSpPr>
            <a:spLocks noGrp="1"/>
          </p:cNvSpPr>
          <p:nvPr>
            <p:ph type="sldNum" sz="quarter" idx="10"/>
          </p:nvPr>
        </p:nvSpPr>
        <p:spPr/>
        <p:txBody>
          <a:bodyPr/>
          <a:lstStyle/>
          <a:p>
            <a:fld id="{C07B4855-D81B-D04C-9F3C-FFBE32C048A0}" type="slidenum">
              <a:rPr lang="en-US" smtClean="0"/>
              <a:t>23</a:t>
            </a:fld>
            <a:endParaRPr lang="en-US"/>
          </a:p>
        </p:txBody>
      </p:sp>
    </p:spTree>
    <p:extLst>
      <p:ext uri="{BB962C8B-B14F-4D97-AF65-F5344CB8AC3E}">
        <p14:creationId xmlns:p14="http://schemas.microsoft.com/office/powerpoint/2010/main" val="1459917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latin typeface="+mn-lt"/>
                <a:ea typeface="+mn-ea"/>
                <a:cs typeface="+mn-cs"/>
              </a:rPr>
              <a:t>MY LAI massacre of March 1968:</a:t>
            </a:r>
          </a:p>
          <a:p>
            <a:r>
              <a:rPr lang="en-US" sz="1200" b="0" i="0" kern="1200" dirty="0">
                <a:solidFill>
                  <a:schemeClr val="tx1"/>
                </a:solidFill>
                <a:latin typeface="+mn-lt"/>
                <a:ea typeface="+mn-ea"/>
                <a:cs typeface="+mn-cs"/>
              </a:rPr>
              <a:t>One soldier would testify later, "I cut their throats, cut off their hands, cut out their tongues, scalped them. I did it. A lot of people were doing it and I just followed. I lost all sense of direction." [~400 killed, company of the 23</a:t>
            </a:r>
            <a:r>
              <a:rPr lang="en-US" sz="1200" b="0" i="0" kern="1200" baseline="30000" dirty="0">
                <a:solidFill>
                  <a:schemeClr val="tx1"/>
                </a:solidFill>
                <a:latin typeface="+mn-lt"/>
                <a:ea typeface="+mn-ea"/>
                <a:cs typeface="+mn-cs"/>
              </a:rPr>
              <a:t>rd</a:t>
            </a:r>
            <a:r>
              <a:rPr lang="en-US" sz="1200" b="0" i="0" kern="1200" dirty="0">
                <a:solidFill>
                  <a:schemeClr val="tx1"/>
                </a:solidFill>
                <a:latin typeface="+mn-lt"/>
                <a:ea typeface="+mn-ea"/>
                <a:cs typeface="+mn-cs"/>
              </a:rPr>
              <a:t> ID, march 68 – scandal was in late 69]</a:t>
            </a:r>
          </a:p>
          <a:p>
            <a:endParaRPr lang="en-US" sz="1200" b="0" i="0" kern="1200" dirty="0">
              <a:solidFill>
                <a:schemeClr val="tx1"/>
              </a:solidFill>
              <a:latin typeface="+mn-lt"/>
              <a:ea typeface="+mn-ea"/>
              <a:cs typeface="+mn-cs"/>
            </a:endParaRPr>
          </a:p>
          <a:p>
            <a:r>
              <a:rPr lang="en-US" sz="1200" b="0" i="0" kern="1200" dirty="0">
                <a:solidFill>
                  <a:schemeClr val="tx1"/>
                </a:solidFill>
                <a:latin typeface="+mn-lt"/>
                <a:ea typeface="+mn-ea"/>
                <a:cs typeface="+mn-cs"/>
              </a:rPr>
              <a:t>MCNAMARA:</a:t>
            </a:r>
            <a:r>
              <a:rPr lang="en-US" sz="1200" b="0" i="0" kern="1200" baseline="0" dirty="0">
                <a:solidFill>
                  <a:schemeClr val="tx1"/>
                </a:solidFill>
                <a:latin typeface="+mn-lt"/>
                <a:ea typeface="+mn-ea"/>
                <a:cs typeface="+mn-cs"/>
              </a:rPr>
              <a:t> ”</a:t>
            </a:r>
            <a:r>
              <a:rPr lang="en-US" sz="1200" b="0" i="0" kern="1200" baseline="0" dirty="0" err="1">
                <a:solidFill>
                  <a:schemeClr val="tx1"/>
                </a:solidFill>
                <a:latin typeface="+mn-lt"/>
                <a:ea typeface="+mn-ea"/>
                <a:cs typeface="+mn-cs"/>
              </a:rPr>
              <a:t>Westy’s</a:t>
            </a:r>
            <a:r>
              <a:rPr lang="en-US" sz="1200" b="0" i="0" kern="1200" baseline="0" dirty="0">
                <a:solidFill>
                  <a:schemeClr val="tx1"/>
                </a:solidFill>
                <a:latin typeface="+mn-lt"/>
                <a:ea typeface="+mn-ea"/>
                <a:cs typeface="+mn-cs"/>
              </a:rPr>
              <a:t> attrition strategy relied heavily on firepower</a:t>
            </a:r>
            <a:r>
              <a:rPr lang="is-IS" sz="1200" b="0" i="0" kern="1200" baseline="0" dirty="0">
                <a:solidFill>
                  <a:schemeClr val="tx1"/>
                </a:solidFill>
                <a:latin typeface="+mn-lt"/>
                <a:ea typeface="+mn-ea"/>
                <a:cs typeface="+mn-cs"/>
              </a:rPr>
              <a:t>…It often proved difficult to distinguish combatants from noncombatants Fighting produced more and more civilian casualties [and this] undermined, in an unintended but profound way, the pacification program designed to win the ‘hearts and minds’ of the South Vietnamese people”   </a:t>
            </a:r>
          </a:p>
          <a:p>
            <a:endParaRPr lang="is-IS" sz="1200" b="0" i="0" kern="1200" baseline="0" dirty="0">
              <a:solidFill>
                <a:schemeClr val="tx1"/>
              </a:solidFill>
              <a:latin typeface="+mn-lt"/>
              <a:ea typeface="+mn-ea"/>
              <a:cs typeface="+mn-cs"/>
            </a:endParaRPr>
          </a:p>
          <a:p>
            <a:r>
              <a:rPr lang="is-IS" sz="1200" b="0" i="0" kern="1200" baseline="0" dirty="0">
                <a:solidFill>
                  <a:schemeClr val="tx1"/>
                </a:solidFill>
                <a:latin typeface="+mn-lt"/>
                <a:ea typeface="+mn-ea"/>
                <a:cs typeface="+mn-cs"/>
              </a:rPr>
              <a:t>POINT: The metric DID NOT WORK. It induced pathological behavior in the military – in the sense that you were rewarded for doing it, but doing more and more of it worked against the overall strategy. </a:t>
            </a:r>
          </a:p>
          <a:p>
            <a:endParaRPr lang="is-IS" sz="1200" b="0" i="0" kern="1200" baseline="0" dirty="0">
              <a:solidFill>
                <a:schemeClr val="tx1"/>
              </a:solidFill>
              <a:latin typeface="+mn-lt"/>
              <a:ea typeface="+mn-ea"/>
              <a:cs typeface="+mn-cs"/>
            </a:endParaRPr>
          </a:p>
          <a:p>
            <a:r>
              <a:rPr lang="is-IS" sz="1200" b="0" i="0" kern="1200" baseline="0" dirty="0">
                <a:solidFill>
                  <a:schemeClr val="tx1"/>
                </a:solidFill>
                <a:latin typeface="+mn-lt"/>
                <a:ea typeface="+mn-ea"/>
                <a:cs typeface="+mn-cs"/>
              </a:rPr>
              <a:t>U</a:t>
            </a:r>
            <a:r>
              <a:rPr lang="en-US" sz="1200" b="0" i="0" kern="1200" baseline="0" dirty="0">
                <a:solidFill>
                  <a:schemeClr val="tx1"/>
                </a:solidFill>
                <a:latin typeface="+mn-lt"/>
                <a:ea typeface="+mn-ea"/>
                <a:cs typeface="+mn-cs"/>
              </a:rPr>
              <a:t>n</a:t>
            </a:r>
            <a:r>
              <a:rPr lang="is-IS" sz="1200" b="0" i="0" kern="1200" baseline="0" dirty="0">
                <a:solidFill>
                  <a:schemeClr val="tx1"/>
                </a:solidFill>
                <a:latin typeface="+mn-lt"/>
                <a:ea typeface="+mn-ea"/>
                <a:cs typeface="+mn-cs"/>
              </a:rPr>
              <a:t>like the fighter pilot, bomber pilot, or subamrine commander in WWII – you COULD kill too many of the enemy </a:t>
            </a:r>
            <a:endParaRPr lang="en-US" sz="1200" b="0" i="0" dirty="0"/>
          </a:p>
        </p:txBody>
      </p:sp>
      <p:sp>
        <p:nvSpPr>
          <p:cNvPr id="4" name="Slide Number Placeholder 3"/>
          <p:cNvSpPr>
            <a:spLocks noGrp="1"/>
          </p:cNvSpPr>
          <p:nvPr>
            <p:ph type="sldNum" sz="quarter" idx="10"/>
          </p:nvPr>
        </p:nvSpPr>
        <p:spPr/>
        <p:txBody>
          <a:bodyPr/>
          <a:lstStyle/>
          <a:p>
            <a:fld id="{C07B4855-D81B-D04C-9F3C-FFBE32C048A0}" type="slidenum">
              <a:rPr lang="en-US" smtClean="0"/>
              <a:t>24</a:t>
            </a:fld>
            <a:endParaRPr lang="en-US"/>
          </a:p>
        </p:txBody>
      </p:sp>
    </p:spTree>
    <p:extLst>
      <p:ext uri="{BB962C8B-B14F-4D97-AF65-F5344CB8AC3E}">
        <p14:creationId xmlns:p14="http://schemas.microsoft.com/office/powerpoint/2010/main" val="2005633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EBCC9-01D4-50C2-5348-5DB6CD20DA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691A12F-884A-38C0-C698-AAE3714842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53EA5E-23AA-1485-1D20-FCBC739C11A1}"/>
              </a:ext>
            </a:extLst>
          </p:cNvPr>
          <p:cNvSpPr>
            <a:spLocks noGrp="1"/>
          </p:cNvSpPr>
          <p:nvPr>
            <p:ph type="dt" sz="half" idx="10"/>
          </p:nvPr>
        </p:nvSpPr>
        <p:spPr/>
        <p:txBody>
          <a:bodyPr/>
          <a:lstStyle/>
          <a:p>
            <a:fld id="{6F951B22-4AE6-FF47-ABD3-63ECB033C7C8}" type="datetime1">
              <a:rPr lang="en-US" smtClean="0"/>
              <a:t>4/18/24</a:t>
            </a:fld>
            <a:endParaRPr lang="en-US"/>
          </a:p>
        </p:txBody>
      </p:sp>
      <p:sp>
        <p:nvSpPr>
          <p:cNvPr id="5" name="Footer Placeholder 4">
            <a:extLst>
              <a:ext uri="{FF2B5EF4-FFF2-40B4-BE49-F238E27FC236}">
                <a16:creationId xmlns:a16="http://schemas.microsoft.com/office/drawing/2014/main" id="{A819040F-5A59-526E-ECB0-DBC58720CC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4368F1-0A69-A627-D609-8752F862B6DE}"/>
              </a:ext>
            </a:extLst>
          </p:cNvPr>
          <p:cNvSpPr>
            <a:spLocks noGrp="1"/>
          </p:cNvSpPr>
          <p:nvPr>
            <p:ph type="sldNum" sz="quarter" idx="12"/>
          </p:nvPr>
        </p:nvSpPr>
        <p:spPr/>
        <p:txBody>
          <a:bodyPr/>
          <a:lstStyle/>
          <a:p>
            <a:fld id="{A6512467-494F-C840-B201-7433114E59F8}" type="slidenum">
              <a:rPr lang="en-US" smtClean="0"/>
              <a:t>‹#›</a:t>
            </a:fld>
            <a:endParaRPr lang="en-US"/>
          </a:p>
        </p:txBody>
      </p:sp>
    </p:spTree>
    <p:extLst>
      <p:ext uri="{BB962C8B-B14F-4D97-AF65-F5344CB8AC3E}">
        <p14:creationId xmlns:p14="http://schemas.microsoft.com/office/powerpoint/2010/main" val="4002939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A4B5D-E189-27B9-0ED1-58A37AB0D9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FE963D-6037-4DA9-7694-ABF2D728D2A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F8BAED-C73F-3356-490E-28AFD30677AA}"/>
              </a:ext>
            </a:extLst>
          </p:cNvPr>
          <p:cNvSpPr>
            <a:spLocks noGrp="1"/>
          </p:cNvSpPr>
          <p:nvPr>
            <p:ph type="dt" sz="half" idx="10"/>
          </p:nvPr>
        </p:nvSpPr>
        <p:spPr/>
        <p:txBody>
          <a:bodyPr/>
          <a:lstStyle/>
          <a:p>
            <a:fld id="{A2B85655-EB88-6C46-ACAA-E3FC838273DF}" type="datetime1">
              <a:rPr lang="en-US" smtClean="0"/>
              <a:t>4/18/24</a:t>
            </a:fld>
            <a:endParaRPr lang="en-US"/>
          </a:p>
        </p:txBody>
      </p:sp>
      <p:sp>
        <p:nvSpPr>
          <p:cNvPr id="5" name="Footer Placeholder 4">
            <a:extLst>
              <a:ext uri="{FF2B5EF4-FFF2-40B4-BE49-F238E27FC236}">
                <a16:creationId xmlns:a16="http://schemas.microsoft.com/office/drawing/2014/main" id="{AC8F977A-6FE8-0812-CA6C-251DF02DA1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7CD6CC-1496-88E5-0E0B-10D857E4D6CC}"/>
              </a:ext>
            </a:extLst>
          </p:cNvPr>
          <p:cNvSpPr>
            <a:spLocks noGrp="1"/>
          </p:cNvSpPr>
          <p:nvPr>
            <p:ph type="sldNum" sz="quarter" idx="12"/>
          </p:nvPr>
        </p:nvSpPr>
        <p:spPr/>
        <p:txBody>
          <a:bodyPr/>
          <a:lstStyle/>
          <a:p>
            <a:fld id="{A6512467-494F-C840-B201-7433114E59F8}" type="slidenum">
              <a:rPr lang="en-US" smtClean="0"/>
              <a:t>‹#›</a:t>
            </a:fld>
            <a:endParaRPr lang="en-US"/>
          </a:p>
        </p:txBody>
      </p:sp>
    </p:spTree>
    <p:extLst>
      <p:ext uri="{BB962C8B-B14F-4D97-AF65-F5344CB8AC3E}">
        <p14:creationId xmlns:p14="http://schemas.microsoft.com/office/powerpoint/2010/main" val="1375249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36B159-6764-17A0-44EF-280E4916699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8C6B61-7CC1-71ED-2214-E337C55B8F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1DE17C-1281-D317-A772-31C4649B36AC}"/>
              </a:ext>
            </a:extLst>
          </p:cNvPr>
          <p:cNvSpPr>
            <a:spLocks noGrp="1"/>
          </p:cNvSpPr>
          <p:nvPr>
            <p:ph type="dt" sz="half" idx="10"/>
          </p:nvPr>
        </p:nvSpPr>
        <p:spPr/>
        <p:txBody>
          <a:bodyPr/>
          <a:lstStyle/>
          <a:p>
            <a:fld id="{7224C117-20C4-8145-9945-3FB1C74F1693}" type="datetime1">
              <a:rPr lang="en-US" smtClean="0"/>
              <a:t>4/18/24</a:t>
            </a:fld>
            <a:endParaRPr lang="en-US"/>
          </a:p>
        </p:txBody>
      </p:sp>
      <p:sp>
        <p:nvSpPr>
          <p:cNvPr id="5" name="Footer Placeholder 4">
            <a:extLst>
              <a:ext uri="{FF2B5EF4-FFF2-40B4-BE49-F238E27FC236}">
                <a16:creationId xmlns:a16="http://schemas.microsoft.com/office/drawing/2014/main" id="{58897ADD-52EF-9DED-726A-06B92E820C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EB7F04-5162-9A9F-6F41-6DEFF414BD9E}"/>
              </a:ext>
            </a:extLst>
          </p:cNvPr>
          <p:cNvSpPr>
            <a:spLocks noGrp="1"/>
          </p:cNvSpPr>
          <p:nvPr>
            <p:ph type="sldNum" sz="quarter" idx="12"/>
          </p:nvPr>
        </p:nvSpPr>
        <p:spPr/>
        <p:txBody>
          <a:bodyPr/>
          <a:lstStyle/>
          <a:p>
            <a:fld id="{A6512467-494F-C840-B201-7433114E59F8}" type="slidenum">
              <a:rPr lang="en-US" smtClean="0"/>
              <a:t>‹#›</a:t>
            </a:fld>
            <a:endParaRPr lang="en-US"/>
          </a:p>
        </p:txBody>
      </p:sp>
    </p:spTree>
    <p:extLst>
      <p:ext uri="{BB962C8B-B14F-4D97-AF65-F5344CB8AC3E}">
        <p14:creationId xmlns:p14="http://schemas.microsoft.com/office/powerpoint/2010/main" val="211080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FD3A9-8E89-BA40-DC04-4E21FBEA0A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AB8C04-190F-CCE2-0FED-30D72132F7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B708D8-E22B-02C2-52F3-0C6B3257F61C}"/>
              </a:ext>
            </a:extLst>
          </p:cNvPr>
          <p:cNvSpPr>
            <a:spLocks noGrp="1"/>
          </p:cNvSpPr>
          <p:nvPr>
            <p:ph type="dt" sz="half" idx="10"/>
          </p:nvPr>
        </p:nvSpPr>
        <p:spPr/>
        <p:txBody>
          <a:bodyPr/>
          <a:lstStyle/>
          <a:p>
            <a:fld id="{09876482-2D60-9E4E-9ACB-E24180BCEC09}" type="datetime1">
              <a:rPr lang="en-US" smtClean="0"/>
              <a:t>4/18/24</a:t>
            </a:fld>
            <a:endParaRPr lang="en-US"/>
          </a:p>
        </p:txBody>
      </p:sp>
      <p:sp>
        <p:nvSpPr>
          <p:cNvPr id="5" name="Footer Placeholder 4">
            <a:extLst>
              <a:ext uri="{FF2B5EF4-FFF2-40B4-BE49-F238E27FC236}">
                <a16:creationId xmlns:a16="http://schemas.microsoft.com/office/drawing/2014/main" id="{F0856ECB-89AB-2D24-3FD6-1B69DE6C03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8D53D6-7984-F68A-FAB3-B0C9EBAE7BE6}"/>
              </a:ext>
            </a:extLst>
          </p:cNvPr>
          <p:cNvSpPr>
            <a:spLocks noGrp="1"/>
          </p:cNvSpPr>
          <p:nvPr>
            <p:ph type="sldNum" sz="quarter" idx="12"/>
          </p:nvPr>
        </p:nvSpPr>
        <p:spPr/>
        <p:txBody>
          <a:bodyPr/>
          <a:lstStyle/>
          <a:p>
            <a:fld id="{A6512467-494F-C840-B201-7433114E59F8}" type="slidenum">
              <a:rPr lang="en-US" smtClean="0"/>
              <a:t>‹#›</a:t>
            </a:fld>
            <a:endParaRPr lang="en-US"/>
          </a:p>
        </p:txBody>
      </p:sp>
    </p:spTree>
    <p:extLst>
      <p:ext uri="{BB962C8B-B14F-4D97-AF65-F5344CB8AC3E}">
        <p14:creationId xmlns:p14="http://schemas.microsoft.com/office/powerpoint/2010/main" val="1385315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2218C-DF85-F3D3-A6B8-752B0F23F3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D1A311-5EF8-0ECE-698C-1C3B4B6F624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14EEB2-075C-6F36-66B9-D170A9320BE9}"/>
              </a:ext>
            </a:extLst>
          </p:cNvPr>
          <p:cNvSpPr>
            <a:spLocks noGrp="1"/>
          </p:cNvSpPr>
          <p:nvPr>
            <p:ph type="dt" sz="half" idx="10"/>
          </p:nvPr>
        </p:nvSpPr>
        <p:spPr/>
        <p:txBody>
          <a:bodyPr/>
          <a:lstStyle/>
          <a:p>
            <a:fld id="{E67DFB08-7F87-BB45-9E24-8AA27CFE0C0E}" type="datetime1">
              <a:rPr lang="en-US" smtClean="0"/>
              <a:t>4/18/24</a:t>
            </a:fld>
            <a:endParaRPr lang="en-US"/>
          </a:p>
        </p:txBody>
      </p:sp>
      <p:sp>
        <p:nvSpPr>
          <p:cNvPr id="5" name="Footer Placeholder 4">
            <a:extLst>
              <a:ext uri="{FF2B5EF4-FFF2-40B4-BE49-F238E27FC236}">
                <a16:creationId xmlns:a16="http://schemas.microsoft.com/office/drawing/2014/main" id="{F51CA2C9-E489-3B1A-A06F-E107413A36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61F462-6ECD-436F-58D6-E1E7983222BD}"/>
              </a:ext>
            </a:extLst>
          </p:cNvPr>
          <p:cNvSpPr>
            <a:spLocks noGrp="1"/>
          </p:cNvSpPr>
          <p:nvPr>
            <p:ph type="sldNum" sz="quarter" idx="12"/>
          </p:nvPr>
        </p:nvSpPr>
        <p:spPr/>
        <p:txBody>
          <a:bodyPr/>
          <a:lstStyle/>
          <a:p>
            <a:fld id="{A6512467-494F-C840-B201-7433114E59F8}" type="slidenum">
              <a:rPr lang="en-US" smtClean="0"/>
              <a:t>‹#›</a:t>
            </a:fld>
            <a:endParaRPr lang="en-US"/>
          </a:p>
        </p:txBody>
      </p:sp>
    </p:spTree>
    <p:extLst>
      <p:ext uri="{BB962C8B-B14F-4D97-AF65-F5344CB8AC3E}">
        <p14:creationId xmlns:p14="http://schemas.microsoft.com/office/powerpoint/2010/main" val="2573778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9CB2C-2A6F-E7ED-B9F5-CF326CAFE5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CEE7F6-28E7-CDC4-7E0B-31B789C2FD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F58B963-9589-BA27-87FA-2D874FA2064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4807E5-FA8B-3014-9BB0-0AC0CA8CAE63}"/>
              </a:ext>
            </a:extLst>
          </p:cNvPr>
          <p:cNvSpPr>
            <a:spLocks noGrp="1"/>
          </p:cNvSpPr>
          <p:nvPr>
            <p:ph type="dt" sz="half" idx="10"/>
          </p:nvPr>
        </p:nvSpPr>
        <p:spPr/>
        <p:txBody>
          <a:bodyPr/>
          <a:lstStyle/>
          <a:p>
            <a:fld id="{70B93656-F4FE-2C44-A861-F3F4C45CDDBF}" type="datetime1">
              <a:rPr lang="en-US" smtClean="0"/>
              <a:t>4/18/24</a:t>
            </a:fld>
            <a:endParaRPr lang="en-US"/>
          </a:p>
        </p:txBody>
      </p:sp>
      <p:sp>
        <p:nvSpPr>
          <p:cNvPr id="6" name="Footer Placeholder 5">
            <a:extLst>
              <a:ext uri="{FF2B5EF4-FFF2-40B4-BE49-F238E27FC236}">
                <a16:creationId xmlns:a16="http://schemas.microsoft.com/office/drawing/2014/main" id="{ED95C3B9-951F-C5F8-F1A5-DCEA174DA1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5CDB92-8B12-3F90-2E41-1AD85D9AD9CE}"/>
              </a:ext>
            </a:extLst>
          </p:cNvPr>
          <p:cNvSpPr>
            <a:spLocks noGrp="1"/>
          </p:cNvSpPr>
          <p:nvPr>
            <p:ph type="sldNum" sz="quarter" idx="12"/>
          </p:nvPr>
        </p:nvSpPr>
        <p:spPr/>
        <p:txBody>
          <a:bodyPr/>
          <a:lstStyle/>
          <a:p>
            <a:fld id="{A6512467-494F-C840-B201-7433114E59F8}" type="slidenum">
              <a:rPr lang="en-US" smtClean="0"/>
              <a:t>‹#›</a:t>
            </a:fld>
            <a:endParaRPr lang="en-US"/>
          </a:p>
        </p:txBody>
      </p:sp>
    </p:spTree>
    <p:extLst>
      <p:ext uri="{BB962C8B-B14F-4D97-AF65-F5344CB8AC3E}">
        <p14:creationId xmlns:p14="http://schemas.microsoft.com/office/powerpoint/2010/main" val="1549812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1C163-4F7C-5358-8F23-2895DBF429B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39EC9AD-2453-9068-B888-EBCF72C5AE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CFFC56-60AC-253E-7B8C-CBEDF40E88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AF21387-217E-A719-5096-8CF84AA606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1B4996-DCA2-6095-1A0B-C07609873F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ADF894-3045-94B4-C3FB-EA64E1D971B6}"/>
              </a:ext>
            </a:extLst>
          </p:cNvPr>
          <p:cNvSpPr>
            <a:spLocks noGrp="1"/>
          </p:cNvSpPr>
          <p:nvPr>
            <p:ph type="dt" sz="half" idx="10"/>
          </p:nvPr>
        </p:nvSpPr>
        <p:spPr/>
        <p:txBody>
          <a:bodyPr/>
          <a:lstStyle/>
          <a:p>
            <a:fld id="{B9869112-3701-8643-B70B-95D696F5B1C2}" type="datetime1">
              <a:rPr lang="en-US" smtClean="0"/>
              <a:t>4/18/24</a:t>
            </a:fld>
            <a:endParaRPr lang="en-US"/>
          </a:p>
        </p:txBody>
      </p:sp>
      <p:sp>
        <p:nvSpPr>
          <p:cNvPr id="8" name="Footer Placeholder 7">
            <a:extLst>
              <a:ext uri="{FF2B5EF4-FFF2-40B4-BE49-F238E27FC236}">
                <a16:creationId xmlns:a16="http://schemas.microsoft.com/office/drawing/2014/main" id="{38A6AE99-EBF5-B11A-B499-8E95BD5187A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32CB138-3B07-DCAC-35BB-2D2FCD83A6D7}"/>
              </a:ext>
            </a:extLst>
          </p:cNvPr>
          <p:cNvSpPr>
            <a:spLocks noGrp="1"/>
          </p:cNvSpPr>
          <p:nvPr>
            <p:ph type="sldNum" sz="quarter" idx="12"/>
          </p:nvPr>
        </p:nvSpPr>
        <p:spPr/>
        <p:txBody>
          <a:bodyPr/>
          <a:lstStyle/>
          <a:p>
            <a:fld id="{A6512467-494F-C840-B201-7433114E59F8}" type="slidenum">
              <a:rPr lang="en-US" smtClean="0"/>
              <a:t>‹#›</a:t>
            </a:fld>
            <a:endParaRPr lang="en-US"/>
          </a:p>
        </p:txBody>
      </p:sp>
    </p:spTree>
    <p:extLst>
      <p:ext uri="{BB962C8B-B14F-4D97-AF65-F5344CB8AC3E}">
        <p14:creationId xmlns:p14="http://schemas.microsoft.com/office/powerpoint/2010/main" val="940538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07237-6103-8C5D-CFE3-A4D42D0EEF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FACE95-7928-96FE-3BE8-5C34E3D1D21A}"/>
              </a:ext>
            </a:extLst>
          </p:cNvPr>
          <p:cNvSpPr>
            <a:spLocks noGrp="1"/>
          </p:cNvSpPr>
          <p:nvPr>
            <p:ph type="dt" sz="half" idx="10"/>
          </p:nvPr>
        </p:nvSpPr>
        <p:spPr/>
        <p:txBody>
          <a:bodyPr/>
          <a:lstStyle/>
          <a:p>
            <a:fld id="{AF89C7BB-77C4-7240-946E-4C4630259034}" type="datetime1">
              <a:rPr lang="en-US" smtClean="0"/>
              <a:t>4/18/24</a:t>
            </a:fld>
            <a:endParaRPr lang="en-US"/>
          </a:p>
        </p:txBody>
      </p:sp>
      <p:sp>
        <p:nvSpPr>
          <p:cNvPr id="4" name="Footer Placeholder 3">
            <a:extLst>
              <a:ext uri="{FF2B5EF4-FFF2-40B4-BE49-F238E27FC236}">
                <a16:creationId xmlns:a16="http://schemas.microsoft.com/office/drawing/2014/main" id="{8D264F52-7712-CC27-B9C5-E0415FCA062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31D8D2-539D-AE9D-5F6C-8BB2A2D9319E}"/>
              </a:ext>
            </a:extLst>
          </p:cNvPr>
          <p:cNvSpPr>
            <a:spLocks noGrp="1"/>
          </p:cNvSpPr>
          <p:nvPr>
            <p:ph type="sldNum" sz="quarter" idx="12"/>
          </p:nvPr>
        </p:nvSpPr>
        <p:spPr/>
        <p:txBody>
          <a:bodyPr/>
          <a:lstStyle/>
          <a:p>
            <a:fld id="{A6512467-494F-C840-B201-7433114E59F8}" type="slidenum">
              <a:rPr lang="en-US" smtClean="0"/>
              <a:t>‹#›</a:t>
            </a:fld>
            <a:endParaRPr lang="en-US"/>
          </a:p>
        </p:txBody>
      </p:sp>
    </p:spTree>
    <p:extLst>
      <p:ext uri="{BB962C8B-B14F-4D97-AF65-F5344CB8AC3E}">
        <p14:creationId xmlns:p14="http://schemas.microsoft.com/office/powerpoint/2010/main" val="2251966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27AEC4-0079-36DE-D22A-AC3E0B322490}"/>
              </a:ext>
            </a:extLst>
          </p:cNvPr>
          <p:cNvSpPr>
            <a:spLocks noGrp="1"/>
          </p:cNvSpPr>
          <p:nvPr>
            <p:ph type="dt" sz="half" idx="10"/>
          </p:nvPr>
        </p:nvSpPr>
        <p:spPr/>
        <p:txBody>
          <a:bodyPr/>
          <a:lstStyle/>
          <a:p>
            <a:fld id="{E43235C3-694D-2C46-9CEB-A386657FAB01}" type="datetime1">
              <a:rPr lang="en-US" smtClean="0"/>
              <a:t>4/18/24</a:t>
            </a:fld>
            <a:endParaRPr lang="en-US"/>
          </a:p>
        </p:txBody>
      </p:sp>
      <p:sp>
        <p:nvSpPr>
          <p:cNvPr id="3" name="Footer Placeholder 2">
            <a:extLst>
              <a:ext uri="{FF2B5EF4-FFF2-40B4-BE49-F238E27FC236}">
                <a16:creationId xmlns:a16="http://schemas.microsoft.com/office/drawing/2014/main" id="{699F6C6E-7319-FF4C-4B3B-71DF4C897D0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925BBD8-9B74-A6C0-DB62-7CD15F966348}"/>
              </a:ext>
            </a:extLst>
          </p:cNvPr>
          <p:cNvSpPr>
            <a:spLocks noGrp="1"/>
          </p:cNvSpPr>
          <p:nvPr>
            <p:ph type="sldNum" sz="quarter" idx="12"/>
          </p:nvPr>
        </p:nvSpPr>
        <p:spPr/>
        <p:txBody>
          <a:bodyPr/>
          <a:lstStyle/>
          <a:p>
            <a:fld id="{A6512467-494F-C840-B201-7433114E59F8}" type="slidenum">
              <a:rPr lang="en-US" smtClean="0"/>
              <a:t>‹#›</a:t>
            </a:fld>
            <a:endParaRPr lang="en-US"/>
          </a:p>
        </p:txBody>
      </p:sp>
    </p:spTree>
    <p:extLst>
      <p:ext uri="{BB962C8B-B14F-4D97-AF65-F5344CB8AC3E}">
        <p14:creationId xmlns:p14="http://schemas.microsoft.com/office/powerpoint/2010/main" val="2380655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6068D-8FCD-FBE9-42F1-48F101184D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D45AF20-CBAA-EBE6-7836-310E5903E4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FBF3A4-BB71-ABCE-DEF9-638BE1C25C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284A7A-394D-F69A-13F7-63A87494B438}"/>
              </a:ext>
            </a:extLst>
          </p:cNvPr>
          <p:cNvSpPr>
            <a:spLocks noGrp="1"/>
          </p:cNvSpPr>
          <p:nvPr>
            <p:ph type="dt" sz="half" idx="10"/>
          </p:nvPr>
        </p:nvSpPr>
        <p:spPr/>
        <p:txBody>
          <a:bodyPr/>
          <a:lstStyle/>
          <a:p>
            <a:fld id="{B0709EF8-8526-3247-B763-5F8847510A51}" type="datetime1">
              <a:rPr lang="en-US" smtClean="0"/>
              <a:t>4/18/24</a:t>
            </a:fld>
            <a:endParaRPr lang="en-US"/>
          </a:p>
        </p:txBody>
      </p:sp>
      <p:sp>
        <p:nvSpPr>
          <p:cNvPr id="6" name="Footer Placeholder 5">
            <a:extLst>
              <a:ext uri="{FF2B5EF4-FFF2-40B4-BE49-F238E27FC236}">
                <a16:creationId xmlns:a16="http://schemas.microsoft.com/office/drawing/2014/main" id="{F192E75A-502C-05F4-670E-9CAFE1A18B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DFB19F-341E-2A5F-4CE7-D1913CE95644}"/>
              </a:ext>
            </a:extLst>
          </p:cNvPr>
          <p:cNvSpPr>
            <a:spLocks noGrp="1"/>
          </p:cNvSpPr>
          <p:nvPr>
            <p:ph type="sldNum" sz="quarter" idx="12"/>
          </p:nvPr>
        </p:nvSpPr>
        <p:spPr/>
        <p:txBody>
          <a:bodyPr/>
          <a:lstStyle/>
          <a:p>
            <a:fld id="{A6512467-494F-C840-B201-7433114E59F8}" type="slidenum">
              <a:rPr lang="en-US" smtClean="0"/>
              <a:t>‹#›</a:t>
            </a:fld>
            <a:endParaRPr lang="en-US"/>
          </a:p>
        </p:txBody>
      </p:sp>
    </p:spTree>
    <p:extLst>
      <p:ext uri="{BB962C8B-B14F-4D97-AF65-F5344CB8AC3E}">
        <p14:creationId xmlns:p14="http://schemas.microsoft.com/office/powerpoint/2010/main" val="3627355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43C30-AF90-A9EA-E540-B69C6FECEF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E74D96A-F633-E0CE-9856-9A84654F93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9EF5927-5368-8F05-84F2-F28C0243DE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ECFB28-3E63-C05F-977F-E6A16CC340C0}"/>
              </a:ext>
            </a:extLst>
          </p:cNvPr>
          <p:cNvSpPr>
            <a:spLocks noGrp="1"/>
          </p:cNvSpPr>
          <p:nvPr>
            <p:ph type="dt" sz="half" idx="10"/>
          </p:nvPr>
        </p:nvSpPr>
        <p:spPr/>
        <p:txBody>
          <a:bodyPr/>
          <a:lstStyle/>
          <a:p>
            <a:fld id="{CFF0AA1E-5290-3442-B48A-A80B045041F2}" type="datetime1">
              <a:rPr lang="en-US" smtClean="0"/>
              <a:t>4/18/24</a:t>
            </a:fld>
            <a:endParaRPr lang="en-US"/>
          </a:p>
        </p:txBody>
      </p:sp>
      <p:sp>
        <p:nvSpPr>
          <p:cNvPr id="6" name="Footer Placeholder 5">
            <a:extLst>
              <a:ext uri="{FF2B5EF4-FFF2-40B4-BE49-F238E27FC236}">
                <a16:creationId xmlns:a16="http://schemas.microsoft.com/office/drawing/2014/main" id="{EEDCF70D-3B20-F624-34A8-AEB48C5556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62D779-E75F-BDB8-E861-1DE637CB9618}"/>
              </a:ext>
            </a:extLst>
          </p:cNvPr>
          <p:cNvSpPr>
            <a:spLocks noGrp="1"/>
          </p:cNvSpPr>
          <p:nvPr>
            <p:ph type="sldNum" sz="quarter" idx="12"/>
          </p:nvPr>
        </p:nvSpPr>
        <p:spPr/>
        <p:txBody>
          <a:bodyPr/>
          <a:lstStyle/>
          <a:p>
            <a:fld id="{A6512467-494F-C840-B201-7433114E59F8}" type="slidenum">
              <a:rPr lang="en-US" smtClean="0"/>
              <a:t>‹#›</a:t>
            </a:fld>
            <a:endParaRPr lang="en-US"/>
          </a:p>
        </p:txBody>
      </p:sp>
    </p:spTree>
    <p:extLst>
      <p:ext uri="{BB962C8B-B14F-4D97-AF65-F5344CB8AC3E}">
        <p14:creationId xmlns:p14="http://schemas.microsoft.com/office/powerpoint/2010/main" val="3240137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436910-DBCF-DC4B-5030-1A931042AC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8CE84E-D286-6FF0-E96C-1D1F73E6FE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6E07D3-D106-CDB5-5DD7-C7137CC7BD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84480DF-445C-8440-8E47-D6EED66E5150}" type="datetime1">
              <a:rPr lang="en-US" smtClean="0"/>
              <a:t>4/18/24</a:t>
            </a:fld>
            <a:endParaRPr lang="en-US"/>
          </a:p>
        </p:txBody>
      </p:sp>
      <p:sp>
        <p:nvSpPr>
          <p:cNvPr id="5" name="Footer Placeholder 4">
            <a:extLst>
              <a:ext uri="{FF2B5EF4-FFF2-40B4-BE49-F238E27FC236}">
                <a16:creationId xmlns:a16="http://schemas.microsoft.com/office/drawing/2014/main" id="{B92E1263-0E2A-1457-4045-27B3F16BC6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68A75B1-C0DA-E937-28F1-7C05C5BC08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6512467-494F-C840-B201-7433114E59F8}" type="slidenum">
              <a:rPr lang="en-US" smtClean="0"/>
              <a:t>‹#›</a:t>
            </a:fld>
            <a:endParaRPr lang="en-US"/>
          </a:p>
        </p:txBody>
      </p:sp>
    </p:spTree>
    <p:extLst>
      <p:ext uri="{BB962C8B-B14F-4D97-AF65-F5344CB8AC3E}">
        <p14:creationId xmlns:p14="http://schemas.microsoft.com/office/powerpoint/2010/main" val="29783386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tiff"/><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1.tiff"/><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158A6-5410-3C1D-A390-B4427175DA0E}"/>
              </a:ext>
            </a:extLst>
          </p:cNvPr>
          <p:cNvSpPr>
            <a:spLocks noGrp="1"/>
          </p:cNvSpPr>
          <p:nvPr>
            <p:ph type="ctrTitle"/>
          </p:nvPr>
        </p:nvSpPr>
        <p:spPr>
          <a:xfrm>
            <a:off x="1524000" y="1493424"/>
            <a:ext cx="9144000" cy="2387600"/>
          </a:xfrm>
        </p:spPr>
        <p:txBody>
          <a:bodyPr>
            <a:normAutofit fontScale="90000"/>
          </a:bodyPr>
          <a:lstStyle/>
          <a:p>
            <a:r>
              <a:rPr lang="en-US" b="0" strike="noStrike" dirty="0">
                <a:solidFill>
                  <a:srgbClr val="212121"/>
                </a:solidFill>
                <a:effectLst/>
                <a:latin typeface="Calibri" panose="020F0502020204030204" pitchFamily="34" charset="0"/>
              </a:rPr>
              <a:t>Rethinking Defense Planning: Are We Investing in Capabilities? Or Security?</a:t>
            </a:r>
            <a:br>
              <a:rPr lang="en-US" b="0" i="1" u="none" strike="noStrike" dirty="0">
                <a:solidFill>
                  <a:srgbClr val="212121"/>
                </a:solidFill>
                <a:effectLst/>
                <a:latin typeface="Calibri" panose="020F0502020204030204" pitchFamily="34" charset="0"/>
              </a:rPr>
            </a:br>
            <a:r>
              <a:rPr lang="en-US" sz="2200" b="0" u="none" strike="noStrike" dirty="0" err="1">
                <a:solidFill>
                  <a:srgbClr val="212121"/>
                </a:solidFill>
                <a:effectLst/>
                <a:latin typeface="Calibri" panose="020F0502020204030204" pitchFamily="34" charset="0"/>
              </a:rPr>
              <a:t>DATAWorks</a:t>
            </a:r>
            <a:r>
              <a:rPr lang="en-US" sz="2200" b="0" u="none" strike="noStrike" dirty="0">
                <a:solidFill>
                  <a:srgbClr val="212121"/>
                </a:solidFill>
                <a:effectLst/>
                <a:latin typeface="Calibri" panose="020F0502020204030204" pitchFamily="34" charset="0"/>
              </a:rPr>
              <a:t> 2024</a:t>
            </a:r>
            <a:br>
              <a:rPr lang="en-US" sz="2200" b="0" u="none" strike="noStrike" dirty="0">
                <a:solidFill>
                  <a:srgbClr val="212121"/>
                </a:solidFill>
                <a:effectLst/>
                <a:latin typeface="Calibri" panose="020F0502020204030204" pitchFamily="34" charset="0"/>
              </a:rPr>
            </a:br>
            <a:r>
              <a:rPr lang="en-US" sz="2200" b="0" u="none" strike="noStrike" dirty="0">
                <a:solidFill>
                  <a:srgbClr val="212121"/>
                </a:solidFill>
                <a:effectLst/>
                <a:latin typeface="Calibri" panose="020F0502020204030204" pitchFamily="34" charset="0"/>
              </a:rPr>
              <a:t>Institute for Defense Analyses</a:t>
            </a:r>
            <a:br>
              <a:rPr lang="en-US" sz="2200" b="0" u="none" strike="noStrike" dirty="0">
                <a:solidFill>
                  <a:srgbClr val="212121"/>
                </a:solidFill>
                <a:effectLst/>
                <a:latin typeface="Calibri" panose="020F0502020204030204" pitchFamily="34" charset="0"/>
              </a:rPr>
            </a:br>
            <a:r>
              <a:rPr lang="en-US" sz="2200" b="0" u="none" strike="noStrike" dirty="0">
                <a:solidFill>
                  <a:srgbClr val="212121"/>
                </a:solidFill>
                <a:effectLst/>
                <a:latin typeface="Calibri" panose="020F0502020204030204" pitchFamily="34" charset="0"/>
              </a:rPr>
              <a:t>Washington</a:t>
            </a:r>
            <a:r>
              <a:rPr lang="en-US" sz="2200" b="0" u="none" strike="noStrike">
                <a:solidFill>
                  <a:srgbClr val="212121"/>
                </a:solidFill>
                <a:effectLst/>
                <a:latin typeface="Calibri" panose="020F0502020204030204" pitchFamily="34" charset="0"/>
              </a:rPr>
              <a:t>, DC </a:t>
            </a:r>
            <a:endParaRPr lang="en-US" sz="2200" dirty="0"/>
          </a:p>
        </p:txBody>
      </p:sp>
      <p:sp>
        <p:nvSpPr>
          <p:cNvPr id="3" name="Subtitle 2">
            <a:extLst>
              <a:ext uri="{FF2B5EF4-FFF2-40B4-BE49-F238E27FC236}">
                <a16:creationId xmlns:a16="http://schemas.microsoft.com/office/drawing/2014/main" id="{BB53EF67-CC9C-8A8C-808E-BF0B8B239F8A}"/>
              </a:ext>
            </a:extLst>
          </p:cNvPr>
          <p:cNvSpPr>
            <a:spLocks noGrp="1"/>
          </p:cNvSpPr>
          <p:nvPr>
            <p:ph type="subTitle" idx="1"/>
          </p:nvPr>
        </p:nvSpPr>
        <p:spPr>
          <a:xfrm>
            <a:off x="915097" y="4446757"/>
            <a:ext cx="5394158" cy="1655762"/>
          </a:xfrm>
        </p:spPr>
        <p:txBody>
          <a:bodyPr>
            <a:normAutofit fontScale="77500" lnSpcReduction="20000"/>
          </a:bodyPr>
          <a:lstStyle/>
          <a:p>
            <a:r>
              <a:rPr lang="en-US" dirty="0"/>
              <a:t>Leo </a:t>
            </a:r>
            <a:r>
              <a:rPr lang="en-US" dirty="0" err="1"/>
              <a:t>Blanken</a:t>
            </a:r>
            <a:r>
              <a:rPr lang="en-US" dirty="0"/>
              <a:t> </a:t>
            </a:r>
          </a:p>
          <a:p>
            <a:r>
              <a:rPr lang="en-US" dirty="0"/>
              <a:t>Associate Professor</a:t>
            </a:r>
          </a:p>
          <a:p>
            <a:r>
              <a:rPr lang="en-US" dirty="0"/>
              <a:t>Defense Analysis Department</a:t>
            </a:r>
          </a:p>
          <a:p>
            <a:r>
              <a:rPr lang="en-US" dirty="0"/>
              <a:t>Naval Postgraduate School</a:t>
            </a:r>
          </a:p>
          <a:p>
            <a:r>
              <a:rPr lang="en-US" dirty="0"/>
              <a:t>Monterey, California</a:t>
            </a:r>
          </a:p>
        </p:txBody>
      </p:sp>
      <p:sp>
        <p:nvSpPr>
          <p:cNvPr id="4" name="Subtitle 2">
            <a:extLst>
              <a:ext uri="{FF2B5EF4-FFF2-40B4-BE49-F238E27FC236}">
                <a16:creationId xmlns:a16="http://schemas.microsoft.com/office/drawing/2014/main" id="{6521A037-A4A0-5731-4CAF-FFD49E302B55}"/>
              </a:ext>
            </a:extLst>
          </p:cNvPr>
          <p:cNvSpPr txBox="1">
            <a:spLocks/>
          </p:cNvSpPr>
          <p:nvPr/>
        </p:nvSpPr>
        <p:spPr>
          <a:xfrm>
            <a:off x="6096000" y="4446757"/>
            <a:ext cx="5394158" cy="1655762"/>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Jason Lepore </a:t>
            </a:r>
          </a:p>
          <a:p>
            <a:r>
              <a:rPr lang="en-US" dirty="0"/>
              <a:t>Professor</a:t>
            </a:r>
          </a:p>
          <a:p>
            <a:r>
              <a:rPr lang="en-US" dirty="0"/>
              <a:t>Economics Department</a:t>
            </a:r>
          </a:p>
          <a:p>
            <a:r>
              <a:rPr lang="en-US" dirty="0"/>
              <a:t>California Polytechnic State University</a:t>
            </a:r>
          </a:p>
          <a:p>
            <a:r>
              <a:rPr lang="en-US" dirty="0"/>
              <a:t>San Luis Obispo, California </a:t>
            </a:r>
          </a:p>
        </p:txBody>
      </p:sp>
      <p:sp>
        <p:nvSpPr>
          <p:cNvPr id="6" name="Slide Number Placeholder 5">
            <a:extLst>
              <a:ext uri="{FF2B5EF4-FFF2-40B4-BE49-F238E27FC236}">
                <a16:creationId xmlns:a16="http://schemas.microsoft.com/office/drawing/2014/main" id="{AE7420F2-3FBB-52B1-15B5-81264398C4A1}"/>
              </a:ext>
            </a:extLst>
          </p:cNvPr>
          <p:cNvSpPr>
            <a:spLocks noGrp="1"/>
          </p:cNvSpPr>
          <p:nvPr>
            <p:ph type="sldNum" sz="quarter" idx="12"/>
          </p:nvPr>
        </p:nvSpPr>
        <p:spPr/>
        <p:txBody>
          <a:bodyPr/>
          <a:lstStyle/>
          <a:p>
            <a:fld id="{A6512467-494F-C840-B201-7433114E59F8}" type="slidenum">
              <a:rPr lang="en-US" smtClean="0"/>
              <a:t>1</a:t>
            </a:fld>
            <a:endParaRPr lang="en-US" dirty="0"/>
          </a:p>
        </p:txBody>
      </p:sp>
    </p:spTree>
    <p:extLst>
      <p:ext uri="{BB962C8B-B14F-4D97-AF65-F5344CB8AC3E}">
        <p14:creationId xmlns:p14="http://schemas.microsoft.com/office/powerpoint/2010/main" val="1052299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8535A-C15C-4315-1BEF-31EC925B4645}"/>
              </a:ext>
            </a:extLst>
          </p:cNvPr>
          <p:cNvSpPr>
            <a:spLocks noGrp="1"/>
          </p:cNvSpPr>
          <p:nvPr>
            <p:ph type="title"/>
          </p:nvPr>
        </p:nvSpPr>
        <p:spPr>
          <a:xfrm>
            <a:off x="676532" y="332670"/>
            <a:ext cx="10838935" cy="1325563"/>
          </a:xfrm>
        </p:spPr>
        <p:txBody>
          <a:bodyPr/>
          <a:lstStyle/>
          <a:p>
            <a:r>
              <a:rPr lang="en-US" dirty="0">
                <a:latin typeface="Calibri" panose="020F0502020204030204" pitchFamily="34" charset="0"/>
                <a:cs typeface="Calibri" panose="020F0502020204030204" pitchFamily="34" charset="0"/>
              </a:rPr>
              <a:t>Step One: Focus on the real goal – “Security”</a:t>
            </a:r>
          </a:p>
        </p:txBody>
      </p:sp>
      <p:sp>
        <p:nvSpPr>
          <p:cNvPr id="3" name="Content Placeholder 2">
            <a:extLst>
              <a:ext uri="{FF2B5EF4-FFF2-40B4-BE49-F238E27FC236}">
                <a16:creationId xmlns:a16="http://schemas.microsoft.com/office/drawing/2014/main" id="{63998B90-A435-A01D-ADFE-8B2C4803F357}"/>
              </a:ext>
            </a:extLst>
          </p:cNvPr>
          <p:cNvSpPr>
            <a:spLocks noGrp="1"/>
          </p:cNvSpPr>
          <p:nvPr>
            <p:ph idx="1"/>
          </p:nvPr>
        </p:nvSpPr>
        <p:spPr>
          <a:xfrm>
            <a:off x="391786" y="1521709"/>
            <a:ext cx="8340811" cy="4552863"/>
          </a:xfrm>
        </p:spPr>
        <p:txBody>
          <a:bodyPr>
            <a:noAutofit/>
          </a:bodyPr>
          <a:lstStyle/>
          <a:p>
            <a:r>
              <a:rPr lang="en-US" dirty="0">
                <a:latin typeface="Calibri" panose="020F0502020204030204" pitchFamily="34" charset="0"/>
                <a:cs typeface="Calibri" panose="020F0502020204030204" pitchFamily="34" charset="0"/>
              </a:rPr>
              <a:t>The Cold War Capabilities Lens: </a:t>
            </a:r>
          </a:p>
          <a:p>
            <a:pPr lvl="1"/>
            <a:r>
              <a:rPr lang="en-US" sz="2800" dirty="0">
                <a:latin typeface="Calibri" panose="020F0502020204030204" pitchFamily="34" charset="0"/>
                <a:cs typeface="Calibri" panose="020F0502020204030204" pitchFamily="34" charset="0"/>
              </a:rPr>
              <a:t>“[it is an] ill-informed [approach, in which] designers… start at the top and work </a:t>
            </a:r>
            <a:r>
              <a:rPr lang="en-US" sz="2800" i="1" dirty="0">
                <a:latin typeface="Calibri" panose="020F0502020204030204" pitchFamily="34" charset="0"/>
                <a:cs typeface="Calibri" panose="020F0502020204030204" pitchFamily="34" charset="0"/>
              </a:rPr>
              <a:t>up</a:t>
            </a:r>
            <a:r>
              <a:rPr lang="en-US" sz="2800" dirty="0">
                <a:latin typeface="Calibri" panose="020F0502020204030204" pitchFamily="34" charset="0"/>
                <a:cs typeface="Calibri" panose="020F0502020204030204" pitchFamily="34" charset="0"/>
              </a:rPr>
              <a:t>, asking what the weapon’s mission is, what the the mission’s purpose is, and so on until they get to a lofty goal such as undisturbed continuation of the American way of life… This top-up… process does not work” (McCue 2008)  </a:t>
            </a:r>
          </a:p>
          <a:p>
            <a:pPr marL="0" indent="0">
              <a:buNone/>
            </a:pP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 but what if we actually tackle this problem? Moving from neoclassical concepts of efficient battlefield capabilities to the production of national security? </a:t>
            </a:r>
          </a:p>
        </p:txBody>
      </p:sp>
      <p:pic>
        <p:nvPicPr>
          <p:cNvPr id="3074" name="Picture 2" descr="U Boats in the Bay of Biscay: An Essay in Operations Analysis">
            <a:extLst>
              <a:ext uri="{FF2B5EF4-FFF2-40B4-BE49-F238E27FC236}">
                <a16:creationId xmlns:a16="http://schemas.microsoft.com/office/drawing/2014/main" id="{77838D77-DC33-7474-8416-70EC2A56448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048822" y="1619938"/>
            <a:ext cx="2782870" cy="4172857"/>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4AF5DA32-16C5-3722-273E-85ABAA81EF8E}"/>
              </a:ext>
            </a:extLst>
          </p:cNvPr>
          <p:cNvSpPr>
            <a:spLocks noGrp="1"/>
          </p:cNvSpPr>
          <p:nvPr>
            <p:ph type="sldNum" sz="quarter" idx="12"/>
          </p:nvPr>
        </p:nvSpPr>
        <p:spPr/>
        <p:txBody>
          <a:bodyPr/>
          <a:lstStyle/>
          <a:p>
            <a:fld id="{A6512467-494F-C840-B201-7433114E59F8}" type="slidenum">
              <a:rPr lang="en-US" smtClean="0"/>
              <a:t>10</a:t>
            </a:fld>
            <a:endParaRPr lang="en-US"/>
          </a:p>
        </p:txBody>
      </p:sp>
    </p:spTree>
    <p:extLst>
      <p:ext uri="{BB962C8B-B14F-4D97-AF65-F5344CB8AC3E}">
        <p14:creationId xmlns:p14="http://schemas.microsoft.com/office/powerpoint/2010/main" val="624924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A1F8F-8507-7C26-480B-654BC585E0D9}"/>
              </a:ext>
            </a:extLst>
          </p:cNvPr>
          <p:cNvSpPr>
            <a:spLocks noGrp="1"/>
          </p:cNvSpPr>
          <p:nvPr>
            <p:ph type="title"/>
          </p:nvPr>
        </p:nvSpPr>
        <p:spPr>
          <a:xfrm>
            <a:off x="615779" y="253914"/>
            <a:ext cx="10515600" cy="1325563"/>
          </a:xfrm>
        </p:spPr>
        <p:txBody>
          <a:bodyPr/>
          <a:lstStyle/>
          <a:p>
            <a:r>
              <a:rPr lang="en-US" dirty="0"/>
              <a:t>Step Two: Widen the aperture </a:t>
            </a:r>
          </a:p>
        </p:txBody>
      </p:sp>
      <p:sp>
        <p:nvSpPr>
          <p:cNvPr id="3" name="Content Placeholder 2">
            <a:extLst>
              <a:ext uri="{FF2B5EF4-FFF2-40B4-BE49-F238E27FC236}">
                <a16:creationId xmlns:a16="http://schemas.microsoft.com/office/drawing/2014/main" id="{D3E2FB11-9EC8-A8B6-A763-2A3FB010D2B0}"/>
              </a:ext>
            </a:extLst>
          </p:cNvPr>
          <p:cNvSpPr>
            <a:spLocks noGrp="1"/>
          </p:cNvSpPr>
          <p:nvPr>
            <p:ph idx="1"/>
          </p:nvPr>
        </p:nvSpPr>
        <p:spPr>
          <a:xfrm>
            <a:off x="368641" y="1460500"/>
            <a:ext cx="11207579" cy="4895850"/>
          </a:xfrm>
        </p:spPr>
        <p:txBody>
          <a:bodyPr>
            <a:normAutofit/>
          </a:bodyPr>
          <a:lstStyle/>
          <a:p>
            <a:r>
              <a:rPr lang="en-US" dirty="0"/>
              <a:t>Security as multi-stage production process to support the national welfare</a:t>
            </a:r>
          </a:p>
          <a:p>
            <a:r>
              <a:rPr lang="en-US" dirty="0"/>
              <a:t>Consider efficiency through the lens of national welfare, rather than capabilities (which is an intermediate stage)</a:t>
            </a:r>
          </a:p>
          <a:p>
            <a:r>
              <a:rPr lang="en-US" dirty="0"/>
              <a:t>Ascertain the conditions under which efficient choices are in equilibrium at all stages </a:t>
            </a:r>
          </a:p>
          <a:p>
            <a:r>
              <a:rPr lang="en-US" dirty="0"/>
              <a:t>Asking the question: What is “feasible” security that can be produced, given investments </a:t>
            </a:r>
            <a:r>
              <a:rPr lang="en-US" i="1" dirty="0"/>
              <a:t>and</a:t>
            </a:r>
            <a:r>
              <a:rPr lang="en-US" dirty="0"/>
              <a:t> actors’ expected behavior?</a:t>
            </a:r>
          </a:p>
          <a:p>
            <a:r>
              <a:rPr lang="en-US" dirty="0"/>
              <a:t>This allows us to address both the “correct” capabilities challenge and the “constrained performance” challenge  </a:t>
            </a:r>
          </a:p>
        </p:txBody>
      </p:sp>
      <p:sp>
        <p:nvSpPr>
          <p:cNvPr id="6" name="Slide Number Placeholder 5">
            <a:extLst>
              <a:ext uri="{FF2B5EF4-FFF2-40B4-BE49-F238E27FC236}">
                <a16:creationId xmlns:a16="http://schemas.microsoft.com/office/drawing/2014/main" id="{2595DDDD-0D97-DEE9-1FED-79BE3551F7E5}"/>
              </a:ext>
            </a:extLst>
          </p:cNvPr>
          <p:cNvSpPr>
            <a:spLocks noGrp="1"/>
          </p:cNvSpPr>
          <p:nvPr>
            <p:ph type="sldNum" sz="quarter" idx="12"/>
          </p:nvPr>
        </p:nvSpPr>
        <p:spPr/>
        <p:txBody>
          <a:bodyPr/>
          <a:lstStyle/>
          <a:p>
            <a:fld id="{A6512467-494F-C840-B201-7433114E59F8}" type="slidenum">
              <a:rPr lang="en-US" smtClean="0"/>
              <a:t>11</a:t>
            </a:fld>
            <a:endParaRPr lang="en-US"/>
          </a:p>
        </p:txBody>
      </p:sp>
    </p:spTree>
    <p:extLst>
      <p:ext uri="{BB962C8B-B14F-4D97-AF65-F5344CB8AC3E}">
        <p14:creationId xmlns:p14="http://schemas.microsoft.com/office/powerpoint/2010/main" val="15850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07037-3ADF-235C-D08C-74202509439A}"/>
              </a:ext>
            </a:extLst>
          </p:cNvPr>
          <p:cNvSpPr>
            <a:spLocks noGrp="1"/>
          </p:cNvSpPr>
          <p:nvPr>
            <p:ph type="title"/>
          </p:nvPr>
        </p:nvSpPr>
        <p:spPr>
          <a:xfrm>
            <a:off x="413367" y="193739"/>
            <a:ext cx="10515600" cy="1325563"/>
          </a:xfrm>
        </p:spPr>
        <p:txBody>
          <a:bodyPr/>
          <a:lstStyle/>
          <a:p>
            <a:r>
              <a:rPr lang="en-US" dirty="0"/>
              <a:t>Feasible Production Framework</a:t>
            </a:r>
          </a:p>
        </p:txBody>
      </p:sp>
      <p:sp>
        <p:nvSpPr>
          <p:cNvPr id="3" name="Content Placeholder 2">
            <a:extLst>
              <a:ext uri="{FF2B5EF4-FFF2-40B4-BE49-F238E27FC236}">
                <a16:creationId xmlns:a16="http://schemas.microsoft.com/office/drawing/2014/main" id="{33EA5206-8F27-18C3-C8E1-865A30034864}"/>
              </a:ext>
            </a:extLst>
          </p:cNvPr>
          <p:cNvSpPr>
            <a:spLocks noGrp="1"/>
          </p:cNvSpPr>
          <p:nvPr>
            <p:ph idx="1"/>
          </p:nvPr>
        </p:nvSpPr>
        <p:spPr>
          <a:xfrm>
            <a:off x="326870" y="1461315"/>
            <a:ext cx="8454081" cy="5202946"/>
          </a:xfrm>
        </p:spPr>
        <p:txBody>
          <a:bodyPr>
            <a:normAutofit lnSpcReduction="10000"/>
          </a:bodyPr>
          <a:lstStyle/>
          <a:p>
            <a:r>
              <a:rPr lang="en-US" dirty="0"/>
              <a:t>Four stages of production</a:t>
            </a:r>
          </a:p>
          <a:p>
            <a:r>
              <a:rPr lang="en-US" dirty="0"/>
              <a:t>Consider actors at all stages</a:t>
            </a:r>
          </a:p>
          <a:p>
            <a:r>
              <a:rPr lang="en-US" dirty="0"/>
              <a:t>Each actor has a vector of incentives, of which “pursuit of mission” is only one (career, bureaucratic rivalry, jobs in districts, profit are others)  </a:t>
            </a:r>
          </a:p>
          <a:p>
            <a:r>
              <a:rPr lang="en-US" dirty="0"/>
              <a:t>Search for the conditions under which actors prioritize (or not) the pursuit of mission? </a:t>
            </a:r>
            <a:r>
              <a:rPr lang="en-US" b="1" dirty="0"/>
              <a:t> </a:t>
            </a:r>
            <a:r>
              <a:rPr lang="en-US" dirty="0"/>
              <a:t>    </a:t>
            </a:r>
          </a:p>
          <a:p>
            <a:r>
              <a:rPr lang="en-US" dirty="0"/>
              <a:t>Most efficient, feasible outcome is obtained when actors’ incentives are all aligned to the pursuit of mission</a:t>
            </a:r>
          </a:p>
          <a:p>
            <a:r>
              <a:rPr lang="en-US" dirty="0"/>
              <a:t>Threat environment is key driver to incentive alignment</a:t>
            </a:r>
          </a:p>
          <a:p>
            <a:endParaRPr lang="en-US" dirty="0"/>
          </a:p>
        </p:txBody>
      </p:sp>
      <p:sp>
        <p:nvSpPr>
          <p:cNvPr id="4" name="Slide Number Placeholder 3">
            <a:extLst>
              <a:ext uri="{FF2B5EF4-FFF2-40B4-BE49-F238E27FC236}">
                <a16:creationId xmlns:a16="http://schemas.microsoft.com/office/drawing/2014/main" id="{7F15BBD9-8C20-9566-DA0B-BA67A020459D}"/>
              </a:ext>
            </a:extLst>
          </p:cNvPr>
          <p:cNvSpPr>
            <a:spLocks noGrp="1"/>
          </p:cNvSpPr>
          <p:nvPr>
            <p:ph type="sldNum" sz="quarter" idx="12"/>
          </p:nvPr>
        </p:nvSpPr>
        <p:spPr/>
        <p:txBody>
          <a:bodyPr/>
          <a:lstStyle/>
          <a:p>
            <a:fld id="{A6512467-494F-C840-B201-7433114E59F8}" type="slidenum">
              <a:rPr lang="en-US" smtClean="0"/>
              <a:t>12</a:t>
            </a:fld>
            <a:endParaRPr lang="en-US"/>
          </a:p>
        </p:txBody>
      </p:sp>
      <p:pic>
        <p:nvPicPr>
          <p:cNvPr id="5" name="Picture 4" descr="Diagram&#10;&#10;Description automatically generated">
            <a:extLst>
              <a:ext uri="{FF2B5EF4-FFF2-40B4-BE49-F238E27FC236}">
                <a16:creationId xmlns:a16="http://schemas.microsoft.com/office/drawing/2014/main" id="{0C29FB7C-D4DA-9A3F-F877-B2F258B749E1}"/>
              </a:ext>
            </a:extLst>
          </p:cNvPr>
          <p:cNvPicPr>
            <a:picLocks noChangeAspect="1"/>
          </p:cNvPicPr>
          <p:nvPr/>
        </p:nvPicPr>
        <p:blipFill>
          <a:blip r:embed="rId2"/>
          <a:stretch>
            <a:fillRect/>
          </a:stretch>
        </p:blipFill>
        <p:spPr>
          <a:xfrm>
            <a:off x="8867448" y="607863"/>
            <a:ext cx="2782914" cy="5658794"/>
          </a:xfrm>
          <a:prstGeom prst="rect">
            <a:avLst/>
          </a:prstGeom>
        </p:spPr>
      </p:pic>
    </p:spTree>
    <p:extLst>
      <p:ext uri="{BB962C8B-B14F-4D97-AF65-F5344CB8AC3E}">
        <p14:creationId xmlns:p14="http://schemas.microsoft.com/office/powerpoint/2010/main" val="3643927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0F535-FDE2-433A-1A73-EC31CE6CAF36}"/>
              </a:ext>
            </a:extLst>
          </p:cNvPr>
          <p:cNvSpPr>
            <a:spLocks noGrp="1"/>
          </p:cNvSpPr>
          <p:nvPr>
            <p:ph type="title"/>
          </p:nvPr>
        </p:nvSpPr>
        <p:spPr>
          <a:xfrm>
            <a:off x="838200" y="365126"/>
            <a:ext cx="10515600" cy="775518"/>
          </a:xfrm>
        </p:spPr>
        <p:txBody>
          <a:bodyPr/>
          <a:lstStyle/>
          <a:p>
            <a:pPr algn="ctr"/>
            <a:r>
              <a:rPr lang="en-US" dirty="0">
                <a:latin typeface="Calibri" panose="020F0502020204030204" pitchFamily="34" charset="0"/>
                <a:cs typeface="Calibri" panose="020F0502020204030204" pitchFamily="34" charset="0"/>
              </a:rPr>
              <a:t>The Neoclassical Production Problem</a:t>
            </a:r>
          </a:p>
        </p:txBody>
      </p:sp>
      <p:sp>
        <p:nvSpPr>
          <p:cNvPr id="3" name="Content Placeholder 2">
            <a:extLst>
              <a:ext uri="{FF2B5EF4-FFF2-40B4-BE49-F238E27FC236}">
                <a16:creationId xmlns:a16="http://schemas.microsoft.com/office/drawing/2014/main" id="{3F234D5D-2E5D-36EF-543A-2693FC584A71}"/>
              </a:ext>
            </a:extLst>
          </p:cNvPr>
          <p:cNvSpPr>
            <a:spLocks noGrp="1"/>
          </p:cNvSpPr>
          <p:nvPr>
            <p:ph idx="1"/>
          </p:nvPr>
        </p:nvSpPr>
        <p:spPr>
          <a:xfrm>
            <a:off x="838200" y="791853"/>
            <a:ext cx="10515600" cy="1234910"/>
          </a:xfrm>
        </p:spPr>
        <p:txBody>
          <a:bodyPr>
            <a:normAutofit lnSpcReduction="10000"/>
          </a:bodyPr>
          <a:lstStyle/>
          <a:p>
            <a:pPr marL="0" indent="0" algn="ctr">
              <a:buNone/>
            </a:pPr>
            <a:endParaRPr lang="en-US" sz="4000" dirty="0">
              <a:latin typeface="Calibri" panose="020F0502020204030204" pitchFamily="34" charset="0"/>
              <a:cs typeface="Calibri" panose="020F0502020204030204" pitchFamily="34" charset="0"/>
            </a:endParaRPr>
          </a:p>
          <a:p>
            <a:pPr marL="0" indent="0" algn="ctr">
              <a:buNone/>
            </a:pPr>
            <a:r>
              <a:rPr lang="en-US" sz="4000" dirty="0">
                <a:latin typeface="Calibri" panose="020F0502020204030204" pitchFamily="34" charset="0"/>
                <a:cs typeface="Calibri" panose="020F0502020204030204" pitchFamily="34" charset="0"/>
              </a:rPr>
              <a:t>Inputs      </a:t>
            </a:r>
            <a:r>
              <a:rPr lang="en-US" sz="4000" i="1" dirty="0">
                <a:latin typeface="Calibri" panose="020F0502020204030204" pitchFamily="34" charset="0"/>
                <a:cs typeface="Calibri" panose="020F0502020204030204" pitchFamily="34" charset="0"/>
              </a:rPr>
              <a:t>f</a:t>
            </a:r>
            <a:r>
              <a:rPr lang="en-US" sz="4000" dirty="0">
                <a:latin typeface="Calibri" panose="020F0502020204030204" pitchFamily="34" charset="0"/>
                <a:cs typeface="Calibri" panose="020F0502020204030204" pitchFamily="34" charset="0"/>
              </a:rPr>
              <a:t>        Outputs</a:t>
            </a:r>
          </a:p>
        </p:txBody>
      </p:sp>
      <p:cxnSp>
        <p:nvCxnSpPr>
          <p:cNvPr id="5" name="Straight Arrow Connector 4">
            <a:extLst>
              <a:ext uri="{FF2B5EF4-FFF2-40B4-BE49-F238E27FC236}">
                <a16:creationId xmlns:a16="http://schemas.microsoft.com/office/drawing/2014/main" id="{C96B004E-EF4D-ED19-1538-B9FF3B98118D}"/>
              </a:ext>
            </a:extLst>
          </p:cNvPr>
          <p:cNvCxnSpPr/>
          <p:nvPr/>
        </p:nvCxnSpPr>
        <p:spPr>
          <a:xfrm>
            <a:off x="5194169" y="1998482"/>
            <a:ext cx="1319752" cy="0"/>
          </a:xfrm>
          <a:prstGeom prst="straightConnector1">
            <a:avLst/>
          </a:prstGeom>
          <a:ln w="571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61270049-2F14-A9AD-EE6A-C476E2FB4F52}"/>
                  </a:ext>
                </a:extLst>
              </p:cNvPr>
              <p:cNvSpPr txBox="1">
                <a:spLocks/>
              </p:cNvSpPr>
              <p:nvPr/>
            </p:nvSpPr>
            <p:spPr>
              <a:xfrm>
                <a:off x="3260889" y="2026762"/>
                <a:ext cx="2159524" cy="7864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cs typeface="Calibri" panose="020F0502020204030204" pitchFamily="34" charset="0"/>
                        </a:rPr>
                        <m:t>𝑅</m:t>
                      </m:r>
                      <m:r>
                        <a:rPr lang="en-US" sz="4000" b="0" i="1" smtClean="0">
                          <a:latin typeface="Cambria Math" panose="02040503050406030204" pitchFamily="18" charset="0"/>
                          <a:ea typeface="Cambria Math" panose="02040503050406030204" pitchFamily="18" charset="0"/>
                          <a:cs typeface="Calibri" panose="020F0502020204030204" pitchFamily="34" charset="0"/>
                        </a:rPr>
                        <m:t>∈</m:t>
                      </m:r>
                      <m:sSup>
                        <m:sSupPr>
                          <m:ctrlPr>
                            <a:rPr lang="en-US" sz="4000" b="0" i="1" smtClean="0">
                              <a:latin typeface="Cambria Math" panose="02040503050406030204" pitchFamily="18" charset="0"/>
                              <a:ea typeface="Cambria Math" panose="02040503050406030204" pitchFamily="18" charset="0"/>
                              <a:cs typeface="Calibri" panose="020F0502020204030204" pitchFamily="34" charset="0"/>
                            </a:rPr>
                          </m:ctrlPr>
                        </m:sSupPr>
                        <m:e>
                          <m:r>
                            <a:rPr lang="en-US" sz="4000" b="0" i="1" smtClean="0">
                              <a:latin typeface="Cambria Math" panose="02040503050406030204" pitchFamily="18" charset="0"/>
                              <a:ea typeface="Cambria Math" panose="02040503050406030204" pitchFamily="18" charset="0"/>
                              <a:cs typeface="Calibri" panose="020F0502020204030204" pitchFamily="34" charset="0"/>
                            </a:rPr>
                            <m:t>ℝ</m:t>
                          </m:r>
                        </m:e>
                        <m:sup>
                          <m:r>
                            <a:rPr lang="en-US" sz="4000" b="0" i="1" smtClean="0">
                              <a:latin typeface="Cambria Math" panose="02040503050406030204" pitchFamily="18" charset="0"/>
                              <a:ea typeface="Cambria Math" panose="02040503050406030204" pitchFamily="18" charset="0"/>
                              <a:cs typeface="Calibri" panose="020F0502020204030204" pitchFamily="34" charset="0"/>
                            </a:rPr>
                            <m:t>𝐿</m:t>
                          </m:r>
                        </m:sup>
                      </m:sSup>
                    </m:oMath>
                  </m:oMathPara>
                </a14:m>
                <a:endParaRPr lang="en-US" sz="4000" dirty="0">
                  <a:latin typeface="Calibri" panose="020F0502020204030204" pitchFamily="34" charset="0"/>
                  <a:cs typeface="Calibri" panose="020F0502020204030204" pitchFamily="34" charset="0"/>
                </a:endParaRPr>
              </a:p>
            </p:txBody>
          </p:sp>
        </mc:Choice>
        <mc:Fallback xmlns="">
          <p:sp>
            <p:nvSpPr>
              <p:cNvPr id="6" name="Content Placeholder 2">
                <a:extLst>
                  <a:ext uri="{FF2B5EF4-FFF2-40B4-BE49-F238E27FC236}">
                    <a16:creationId xmlns:a16="http://schemas.microsoft.com/office/drawing/2014/main" id="{61270049-2F14-A9AD-EE6A-C476E2FB4F52}"/>
                  </a:ext>
                </a:extLst>
              </p:cNvPr>
              <p:cNvSpPr txBox="1">
                <a:spLocks noRot="1" noChangeAspect="1" noMove="1" noResize="1" noEditPoints="1" noAdjustHandles="1" noChangeArrowheads="1" noChangeShapeType="1" noTextEdit="1"/>
              </p:cNvSpPr>
              <p:nvPr/>
            </p:nvSpPr>
            <p:spPr>
              <a:xfrm>
                <a:off x="3260889" y="2026762"/>
                <a:ext cx="2159524" cy="786493"/>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5BE3BF9D-77A8-7C58-9C31-4C80FF93B363}"/>
                  </a:ext>
                </a:extLst>
              </p:cNvPr>
              <p:cNvSpPr txBox="1">
                <a:spLocks/>
              </p:cNvSpPr>
              <p:nvPr/>
            </p:nvSpPr>
            <p:spPr>
              <a:xfrm>
                <a:off x="6704815" y="1998482"/>
                <a:ext cx="2159524" cy="7864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cs typeface="Calibri" panose="020F0502020204030204" pitchFamily="34" charset="0"/>
                        </a:rPr>
                        <m:t>𝑄</m:t>
                      </m:r>
                      <m:r>
                        <a:rPr lang="en-US" sz="4000" b="0" i="1" smtClean="0">
                          <a:latin typeface="Cambria Math" panose="02040503050406030204" pitchFamily="18" charset="0"/>
                          <a:ea typeface="Cambria Math" panose="02040503050406030204" pitchFamily="18" charset="0"/>
                          <a:cs typeface="Calibri" panose="020F0502020204030204" pitchFamily="34" charset="0"/>
                        </a:rPr>
                        <m:t>∈</m:t>
                      </m:r>
                      <m:sSup>
                        <m:sSupPr>
                          <m:ctrlPr>
                            <a:rPr lang="en-US" sz="4000" b="0" i="1" smtClean="0">
                              <a:latin typeface="Cambria Math" panose="02040503050406030204" pitchFamily="18" charset="0"/>
                              <a:ea typeface="Cambria Math" panose="02040503050406030204" pitchFamily="18" charset="0"/>
                              <a:cs typeface="Calibri" panose="020F0502020204030204" pitchFamily="34" charset="0"/>
                            </a:rPr>
                          </m:ctrlPr>
                        </m:sSupPr>
                        <m:e>
                          <m:r>
                            <a:rPr lang="en-US" sz="4000" b="0" i="1" smtClean="0">
                              <a:latin typeface="Cambria Math" panose="02040503050406030204" pitchFamily="18" charset="0"/>
                              <a:ea typeface="Cambria Math" panose="02040503050406030204" pitchFamily="18" charset="0"/>
                              <a:cs typeface="Calibri" panose="020F0502020204030204" pitchFamily="34" charset="0"/>
                            </a:rPr>
                            <m:t>ℝ</m:t>
                          </m:r>
                        </m:e>
                        <m:sup>
                          <m:r>
                            <a:rPr lang="en-US" sz="4000" b="0" i="1" smtClean="0">
                              <a:latin typeface="Cambria Math" panose="02040503050406030204" pitchFamily="18" charset="0"/>
                              <a:ea typeface="Cambria Math" panose="02040503050406030204" pitchFamily="18" charset="0"/>
                              <a:cs typeface="Calibri" panose="020F0502020204030204" pitchFamily="34" charset="0"/>
                            </a:rPr>
                            <m:t>𝐽</m:t>
                          </m:r>
                        </m:sup>
                      </m:sSup>
                    </m:oMath>
                  </m:oMathPara>
                </a14:m>
                <a:endParaRPr lang="en-US" sz="4000" dirty="0">
                  <a:latin typeface="Calibri" panose="020F0502020204030204" pitchFamily="34" charset="0"/>
                  <a:cs typeface="Calibri" panose="020F0502020204030204" pitchFamily="34" charset="0"/>
                </a:endParaRPr>
              </a:p>
            </p:txBody>
          </p:sp>
        </mc:Choice>
        <mc:Fallback xmlns="">
          <p:sp>
            <p:nvSpPr>
              <p:cNvPr id="7" name="Content Placeholder 2">
                <a:extLst>
                  <a:ext uri="{FF2B5EF4-FFF2-40B4-BE49-F238E27FC236}">
                    <a16:creationId xmlns:a16="http://schemas.microsoft.com/office/drawing/2014/main" id="{5BE3BF9D-77A8-7C58-9C31-4C80FF93B363}"/>
                  </a:ext>
                </a:extLst>
              </p:cNvPr>
              <p:cNvSpPr txBox="1">
                <a:spLocks noRot="1" noChangeAspect="1" noMove="1" noResize="1" noEditPoints="1" noAdjustHandles="1" noChangeArrowheads="1" noChangeShapeType="1" noTextEdit="1"/>
              </p:cNvSpPr>
              <p:nvPr/>
            </p:nvSpPr>
            <p:spPr>
              <a:xfrm>
                <a:off x="6704815" y="1998482"/>
                <a:ext cx="2159524" cy="786493"/>
              </a:xfrm>
              <a:prstGeom prst="rect">
                <a:avLst/>
              </a:prstGeom>
              <a:blipFill>
                <a:blip r:embed="rId3"/>
                <a:stretch>
                  <a:fillRect/>
                </a:stretch>
              </a:blipFill>
            </p:spPr>
            <p:txBody>
              <a:bodyPr/>
              <a:lstStyle/>
              <a:p>
                <a:r>
                  <a:rPr lang="en-US">
                    <a:noFill/>
                  </a:rPr>
                  <a:t> </a:t>
                </a:r>
              </a:p>
            </p:txBody>
          </p:sp>
        </mc:Fallback>
      </mc:AlternateContent>
      <p:sp>
        <p:nvSpPr>
          <p:cNvPr id="8" name="Content Placeholder 2">
            <a:extLst>
              <a:ext uri="{FF2B5EF4-FFF2-40B4-BE49-F238E27FC236}">
                <a16:creationId xmlns:a16="http://schemas.microsoft.com/office/drawing/2014/main" id="{5EC28509-0558-F8E5-5BF2-0A8559D9C699}"/>
              </a:ext>
            </a:extLst>
          </p:cNvPr>
          <p:cNvSpPr txBox="1">
            <a:spLocks/>
          </p:cNvSpPr>
          <p:nvPr/>
        </p:nvSpPr>
        <p:spPr>
          <a:xfrm>
            <a:off x="838201" y="2813255"/>
            <a:ext cx="10737914" cy="3512131"/>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latin typeface="Calibri" panose="020F0502020204030204" pitchFamily="34" charset="0"/>
                <a:cs typeface="Calibri" panose="020F0502020204030204" pitchFamily="34" charset="0"/>
              </a:rPr>
              <a:t>Objective: Maximize </a:t>
            </a:r>
            <a:r>
              <a:rPr lang="en-US" i="1" dirty="0">
                <a:latin typeface="Calibri" panose="020F0502020204030204" pitchFamily="34" charset="0"/>
                <a:cs typeface="Calibri" panose="020F0502020204030204" pitchFamily="34" charset="0"/>
              </a:rPr>
              <a:t>Profit</a:t>
            </a:r>
            <a:r>
              <a:rPr lang="en-US" dirty="0">
                <a:latin typeface="Calibri" panose="020F0502020204030204" pitchFamily="34" charset="0"/>
                <a:cs typeface="Calibri" panose="020F0502020204030204" pitchFamily="34" charset="0"/>
              </a:rPr>
              <a:t> (expected future discounted profit)</a:t>
            </a:r>
          </a:p>
          <a:p>
            <a:pPr marL="0" indent="0">
              <a:buFont typeface="Arial" panose="020B0604020202020204" pitchFamily="34" charset="0"/>
              <a:buNone/>
            </a:pPr>
            <a:r>
              <a:rPr lang="en-US" dirty="0">
                <a:latin typeface="Calibri" panose="020F0502020204030204" pitchFamily="34" charset="0"/>
                <a:cs typeface="Calibri" panose="020F0502020204030204" pitchFamily="34" charset="0"/>
              </a:rPr>
              <a:t>Choices: </a:t>
            </a:r>
            <a:r>
              <a:rPr lang="en-US" i="1" dirty="0">
                <a:latin typeface="Calibri" panose="020F0502020204030204" pitchFamily="34" charset="0"/>
                <a:cs typeface="Calibri" panose="020F0502020204030204" pitchFamily="34" charset="0"/>
              </a:rPr>
              <a:t>Inputs</a:t>
            </a:r>
            <a:r>
              <a:rPr lang="en-US" dirty="0">
                <a:latin typeface="Calibri" panose="020F0502020204030204" pitchFamily="34" charset="0"/>
                <a:cs typeface="Calibri" panose="020F0502020204030204" pitchFamily="34" charset="0"/>
              </a:rPr>
              <a:t> and </a:t>
            </a:r>
            <a:r>
              <a:rPr lang="en-US" i="1" dirty="0">
                <a:latin typeface="Calibri" panose="020F0502020204030204" pitchFamily="34" charset="0"/>
                <a:cs typeface="Calibri" panose="020F0502020204030204" pitchFamily="34" charset="0"/>
              </a:rPr>
              <a:t>Outputs</a:t>
            </a:r>
          </a:p>
          <a:p>
            <a:pPr marL="0" indent="0">
              <a:buFont typeface="Arial" panose="020B0604020202020204" pitchFamily="34" charset="0"/>
              <a:buNone/>
            </a:pPr>
            <a:endParaRPr lang="en-US" i="1" dirty="0">
              <a:latin typeface="Calibri" panose="020F0502020204030204" pitchFamily="34" charset="0"/>
              <a:cs typeface="Calibri" panose="020F0502020204030204" pitchFamily="34" charset="0"/>
            </a:endParaRPr>
          </a:p>
          <a:p>
            <a:r>
              <a:rPr lang="en-US" i="1" dirty="0">
                <a:latin typeface="Calibri" panose="020F0502020204030204" pitchFamily="34" charset="0"/>
                <a:cs typeface="Calibri" panose="020F0502020204030204" pitchFamily="34" charset="0"/>
              </a:rPr>
              <a:t>More inputs directly decrease profit through cost</a:t>
            </a:r>
          </a:p>
          <a:p>
            <a:endParaRPr lang="en-US" i="1" dirty="0">
              <a:latin typeface="Calibri" panose="020F0502020204030204" pitchFamily="34" charset="0"/>
              <a:cs typeface="Calibri" panose="020F0502020204030204" pitchFamily="34" charset="0"/>
            </a:endParaRPr>
          </a:p>
          <a:p>
            <a:r>
              <a:rPr lang="en-US" i="1" dirty="0">
                <a:latin typeface="Calibri" panose="020F0502020204030204" pitchFamily="34" charset="0"/>
                <a:cs typeface="Calibri" panose="020F0502020204030204" pitchFamily="34" charset="0"/>
              </a:rPr>
              <a:t>More output directly increases profit through revenue</a:t>
            </a:r>
          </a:p>
          <a:p>
            <a:pPr marL="0" indent="0">
              <a:buFont typeface="Arial" panose="020B0604020202020204" pitchFamily="34" charset="0"/>
              <a:buNone/>
            </a:pPr>
            <a:r>
              <a:rPr lang="en-US" i="1" dirty="0">
                <a:latin typeface="Calibri" panose="020F0502020204030204" pitchFamily="34" charset="0"/>
                <a:cs typeface="Calibri" panose="020F0502020204030204" pitchFamily="34" charset="0"/>
              </a:rPr>
              <a:t>	Outputs constrained by inputs: reduction to input choice problem</a:t>
            </a:r>
          </a:p>
          <a:p>
            <a:pPr marL="0" indent="0">
              <a:buFont typeface="Arial" panose="020B0604020202020204" pitchFamily="34" charset="0"/>
              <a:buNone/>
            </a:pPr>
            <a:endParaRPr lang="en-US" i="1" dirty="0">
              <a:latin typeface="Calibri" panose="020F0502020204030204" pitchFamily="34" charset="0"/>
              <a:cs typeface="Calibri" panose="020F0502020204030204" pitchFamily="34" charset="0"/>
            </a:endParaRPr>
          </a:p>
          <a:p>
            <a:r>
              <a:rPr lang="en-US" i="1" dirty="0">
                <a:latin typeface="Calibri" panose="020F0502020204030204" pitchFamily="34" charset="0"/>
                <a:cs typeface="Calibri" panose="020F0502020204030204" pitchFamily="34" charset="0"/>
              </a:rPr>
              <a:t>Profit maximization implies cost minimization: for a fixed Q minimizing cost of R</a:t>
            </a:r>
          </a:p>
          <a:p>
            <a:pPr marL="0" indent="0">
              <a:buFont typeface="Arial" panose="020B0604020202020204" pitchFamily="34" charset="0"/>
              <a:buNone/>
            </a:pPr>
            <a:endParaRPr lang="en-US"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89096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0F535-FDE2-433A-1A73-EC31CE6CAF36}"/>
              </a:ext>
            </a:extLst>
          </p:cNvPr>
          <p:cNvSpPr>
            <a:spLocks noGrp="1"/>
          </p:cNvSpPr>
          <p:nvPr>
            <p:ph type="title"/>
          </p:nvPr>
        </p:nvSpPr>
        <p:spPr>
          <a:xfrm>
            <a:off x="838200" y="365126"/>
            <a:ext cx="10515600" cy="775518"/>
          </a:xfrm>
        </p:spPr>
        <p:txBody>
          <a:bodyPr/>
          <a:lstStyle/>
          <a:p>
            <a:pPr algn="ctr"/>
            <a:r>
              <a:rPr lang="en-US" dirty="0">
                <a:latin typeface="Calibri" panose="020F0502020204030204" pitchFamily="34" charset="0"/>
                <a:cs typeface="Calibri" panose="020F0502020204030204" pitchFamily="34" charset="0"/>
              </a:rPr>
              <a:t>Production of National Security</a:t>
            </a:r>
          </a:p>
        </p:txBody>
      </p:sp>
      <p:sp>
        <p:nvSpPr>
          <p:cNvPr id="3" name="Content Placeholder 2">
            <a:extLst>
              <a:ext uri="{FF2B5EF4-FFF2-40B4-BE49-F238E27FC236}">
                <a16:creationId xmlns:a16="http://schemas.microsoft.com/office/drawing/2014/main" id="{3F234D5D-2E5D-36EF-543A-2693FC584A71}"/>
              </a:ext>
            </a:extLst>
          </p:cNvPr>
          <p:cNvSpPr>
            <a:spLocks noGrp="1"/>
          </p:cNvSpPr>
          <p:nvPr>
            <p:ph idx="1"/>
          </p:nvPr>
        </p:nvSpPr>
        <p:spPr>
          <a:xfrm>
            <a:off x="838200" y="791853"/>
            <a:ext cx="10515600" cy="1234910"/>
          </a:xfrm>
        </p:spPr>
        <p:txBody>
          <a:bodyPr>
            <a:normAutofit lnSpcReduction="10000"/>
          </a:bodyPr>
          <a:lstStyle/>
          <a:p>
            <a:pPr marL="0" indent="0" algn="ctr">
              <a:buNone/>
            </a:pPr>
            <a:endParaRPr lang="en-US" sz="4000" dirty="0">
              <a:latin typeface="Calibri" panose="020F0502020204030204" pitchFamily="34" charset="0"/>
              <a:cs typeface="Calibri" panose="020F0502020204030204" pitchFamily="34" charset="0"/>
            </a:endParaRPr>
          </a:p>
          <a:p>
            <a:pPr marL="0" indent="0" algn="ctr">
              <a:buNone/>
            </a:pPr>
            <a:r>
              <a:rPr lang="en-US" sz="4000" dirty="0">
                <a:latin typeface="Calibri" panose="020F0502020204030204" pitchFamily="34" charset="0"/>
                <a:cs typeface="Calibri" panose="020F0502020204030204" pitchFamily="34" charset="0"/>
              </a:rPr>
              <a:t>Inputs      </a:t>
            </a:r>
            <a:r>
              <a:rPr lang="en-US" sz="4000" i="1" dirty="0">
                <a:latin typeface="Calibri" panose="020F0502020204030204" pitchFamily="34" charset="0"/>
                <a:cs typeface="Calibri" panose="020F0502020204030204" pitchFamily="34" charset="0"/>
              </a:rPr>
              <a:t>f</a:t>
            </a:r>
            <a:r>
              <a:rPr lang="en-US" sz="4000" dirty="0">
                <a:latin typeface="Calibri" panose="020F0502020204030204" pitchFamily="34" charset="0"/>
                <a:cs typeface="Calibri" panose="020F0502020204030204" pitchFamily="34" charset="0"/>
              </a:rPr>
              <a:t>        Outputs</a:t>
            </a:r>
          </a:p>
        </p:txBody>
      </p:sp>
      <p:cxnSp>
        <p:nvCxnSpPr>
          <p:cNvPr id="5" name="Straight Arrow Connector 4">
            <a:extLst>
              <a:ext uri="{FF2B5EF4-FFF2-40B4-BE49-F238E27FC236}">
                <a16:creationId xmlns:a16="http://schemas.microsoft.com/office/drawing/2014/main" id="{C96B004E-EF4D-ED19-1538-B9FF3B98118D}"/>
              </a:ext>
            </a:extLst>
          </p:cNvPr>
          <p:cNvCxnSpPr/>
          <p:nvPr/>
        </p:nvCxnSpPr>
        <p:spPr>
          <a:xfrm>
            <a:off x="5194169" y="1998482"/>
            <a:ext cx="1319752" cy="0"/>
          </a:xfrm>
          <a:prstGeom prst="straightConnector1">
            <a:avLst/>
          </a:prstGeom>
          <a:ln w="571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61270049-2F14-A9AD-EE6A-C476E2FB4F52}"/>
                  </a:ext>
                </a:extLst>
              </p:cNvPr>
              <p:cNvSpPr txBox="1">
                <a:spLocks/>
              </p:cNvSpPr>
              <p:nvPr/>
            </p:nvSpPr>
            <p:spPr>
              <a:xfrm>
                <a:off x="3260889" y="2026762"/>
                <a:ext cx="2159524" cy="7864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cs typeface="Calibri" panose="020F0502020204030204" pitchFamily="34" charset="0"/>
                        </a:rPr>
                        <m:t>𝑅</m:t>
                      </m:r>
                      <m:r>
                        <a:rPr lang="en-US" sz="4000" b="0" i="1" smtClean="0">
                          <a:latin typeface="Cambria Math" panose="02040503050406030204" pitchFamily="18" charset="0"/>
                          <a:ea typeface="Cambria Math" panose="02040503050406030204" pitchFamily="18" charset="0"/>
                          <a:cs typeface="Calibri" panose="020F0502020204030204" pitchFamily="34" charset="0"/>
                        </a:rPr>
                        <m:t>∈</m:t>
                      </m:r>
                      <m:sSup>
                        <m:sSupPr>
                          <m:ctrlPr>
                            <a:rPr lang="en-US" sz="4000" b="0" i="1" smtClean="0">
                              <a:latin typeface="Cambria Math" panose="02040503050406030204" pitchFamily="18" charset="0"/>
                              <a:ea typeface="Cambria Math" panose="02040503050406030204" pitchFamily="18" charset="0"/>
                              <a:cs typeface="Calibri" panose="020F0502020204030204" pitchFamily="34" charset="0"/>
                            </a:rPr>
                          </m:ctrlPr>
                        </m:sSupPr>
                        <m:e>
                          <m:r>
                            <a:rPr lang="en-US" sz="4000" b="0" i="1" smtClean="0">
                              <a:latin typeface="Cambria Math" panose="02040503050406030204" pitchFamily="18" charset="0"/>
                              <a:ea typeface="Cambria Math" panose="02040503050406030204" pitchFamily="18" charset="0"/>
                              <a:cs typeface="Calibri" panose="020F0502020204030204" pitchFamily="34" charset="0"/>
                            </a:rPr>
                            <m:t>ℝ</m:t>
                          </m:r>
                        </m:e>
                        <m:sup>
                          <m:r>
                            <a:rPr lang="en-US" sz="4000" b="0" i="1" smtClean="0">
                              <a:latin typeface="Cambria Math" panose="02040503050406030204" pitchFamily="18" charset="0"/>
                              <a:ea typeface="Cambria Math" panose="02040503050406030204" pitchFamily="18" charset="0"/>
                              <a:cs typeface="Calibri" panose="020F0502020204030204" pitchFamily="34" charset="0"/>
                            </a:rPr>
                            <m:t>𝐿</m:t>
                          </m:r>
                        </m:sup>
                      </m:sSup>
                    </m:oMath>
                  </m:oMathPara>
                </a14:m>
                <a:endParaRPr lang="en-US" sz="4000" dirty="0">
                  <a:latin typeface="Calibri" panose="020F0502020204030204" pitchFamily="34" charset="0"/>
                  <a:cs typeface="Calibri" panose="020F0502020204030204" pitchFamily="34" charset="0"/>
                </a:endParaRPr>
              </a:p>
            </p:txBody>
          </p:sp>
        </mc:Choice>
        <mc:Fallback xmlns="">
          <p:sp>
            <p:nvSpPr>
              <p:cNvPr id="6" name="Content Placeholder 2">
                <a:extLst>
                  <a:ext uri="{FF2B5EF4-FFF2-40B4-BE49-F238E27FC236}">
                    <a16:creationId xmlns:a16="http://schemas.microsoft.com/office/drawing/2014/main" id="{61270049-2F14-A9AD-EE6A-C476E2FB4F52}"/>
                  </a:ext>
                </a:extLst>
              </p:cNvPr>
              <p:cNvSpPr txBox="1">
                <a:spLocks noRot="1" noChangeAspect="1" noMove="1" noResize="1" noEditPoints="1" noAdjustHandles="1" noChangeArrowheads="1" noChangeShapeType="1" noTextEdit="1"/>
              </p:cNvSpPr>
              <p:nvPr/>
            </p:nvSpPr>
            <p:spPr>
              <a:xfrm>
                <a:off x="3260889" y="2026762"/>
                <a:ext cx="2159524" cy="786493"/>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5BE3BF9D-77A8-7C58-9C31-4C80FF93B363}"/>
                  </a:ext>
                </a:extLst>
              </p:cNvPr>
              <p:cNvSpPr txBox="1">
                <a:spLocks/>
              </p:cNvSpPr>
              <p:nvPr/>
            </p:nvSpPr>
            <p:spPr>
              <a:xfrm>
                <a:off x="6704815" y="1998482"/>
                <a:ext cx="2159524" cy="7864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cs typeface="Calibri" panose="020F0502020204030204" pitchFamily="34" charset="0"/>
                        </a:rPr>
                        <m:t>𝑁𝑆</m:t>
                      </m:r>
                      <m:r>
                        <a:rPr lang="en-US" sz="4000" b="0" i="1" smtClean="0">
                          <a:latin typeface="Cambria Math" panose="02040503050406030204" pitchFamily="18" charset="0"/>
                          <a:ea typeface="Cambria Math" panose="02040503050406030204" pitchFamily="18" charset="0"/>
                          <a:cs typeface="Calibri" panose="020F0502020204030204" pitchFamily="34" charset="0"/>
                        </a:rPr>
                        <m:t>∈</m:t>
                      </m:r>
                      <m:sSup>
                        <m:sSupPr>
                          <m:ctrlPr>
                            <a:rPr lang="en-US" sz="4000" b="0" i="1" smtClean="0">
                              <a:latin typeface="Cambria Math" panose="02040503050406030204" pitchFamily="18" charset="0"/>
                              <a:ea typeface="Cambria Math" panose="02040503050406030204" pitchFamily="18" charset="0"/>
                              <a:cs typeface="Calibri" panose="020F0502020204030204" pitchFamily="34" charset="0"/>
                            </a:rPr>
                          </m:ctrlPr>
                        </m:sSupPr>
                        <m:e>
                          <m:r>
                            <a:rPr lang="en-US" sz="4000" b="0" i="1" smtClean="0">
                              <a:latin typeface="Cambria Math" panose="02040503050406030204" pitchFamily="18" charset="0"/>
                              <a:ea typeface="Cambria Math" panose="02040503050406030204" pitchFamily="18" charset="0"/>
                              <a:cs typeface="Calibri" panose="020F0502020204030204" pitchFamily="34" charset="0"/>
                            </a:rPr>
                            <m:t>ℝ</m:t>
                          </m:r>
                        </m:e>
                        <m:sup>
                          <m:r>
                            <a:rPr lang="en-US" sz="4000" b="0" i="1" smtClean="0">
                              <a:latin typeface="Cambria Math" panose="02040503050406030204" pitchFamily="18" charset="0"/>
                              <a:ea typeface="Cambria Math" panose="02040503050406030204" pitchFamily="18" charset="0"/>
                              <a:cs typeface="Calibri" panose="020F0502020204030204" pitchFamily="34" charset="0"/>
                            </a:rPr>
                            <m:t>𝐽</m:t>
                          </m:r>
                        </m:sup>
                      </m:sSup>
                    </m:oMath>
                  </m:oMathPara>
                </a14:m>
                <a:endParaRPr lang="en-US" sz="4000" dirty="0">
                  <a:latin typeface="Calibri" panose="020F0502020204030204" pitchFamily="34" charset="0"/>
                  <a:cs typeface="Calibri" panose="020F0502020204030204" pitchFamily="34" charset="0"/>
                </a:endParaRPr>
              </a:p>
            </p:txBody>
          </p:sp>
        </mc:Choice>
        <mc:Fallback xmlns="">
          <p:sp>
            <p:nvSpPr>
              <p:cNvPr id="7" name="Content Placeholder 2">
                <a:extLst>
                  <a:ext uri="{FF2B5EF4-FFF2-40B4-BE49-F238E27FC236}">
                    <a16:creationId xmlns:a16="http://schemas.microsoft.com/office/drawing/2014/main" id="{5BE3BF9D-77A8-7C58-9C31-4C80FF93B363}"/>
                  </a:ext>
                </a:extLst>
              </p:cNvPr>
              <p:cNvSpPr txBox="1">
                <a:spLocks noRot="1" noChangeAspect="1" noMove="1" noResize="1" noEditPoints="1" noAdjustHandles="1" noChangeArrowheads="1" noChangeShapeType="1" noTextEdit="1"/>
              </p:cNvSpPr>
              <p:nvPr/>
            </p:nvSpPr>
            <p:spPr>
              <a:xfrm>
                <a:off x="6704815" y="1998482"/>
                <a:ext cx="2159524" cy="786493"/>
              </a:xfrm>
              <a:prstGeom prst="rect">
                <a:avLst/>
              </a:prstGeom>
              <a:blipFill>
                <a:blip r:embed="rId3"/>
                <a:stretch>
                  <a:fillRect/>
                </a:stretch>
              </a:blipFill>
            </p:spPr>
            <p:txBody>
              <a:bodyPr/>
              <a:lstStyle/>
              <a:p>
                <a:r>
                  <a:rPr lang="en-US">
                    <a:noFill/>
                  </a:rPr>
                  <a:t> </a:t>
                </a:r>
              </a:p>
            </p:txBody>
          </p:sp>
        </mc:Fallback>
      </mc:AlternateContent>
      <p:sp>
        <p:nvSpPr>
          <p:cNvPr id="8" name="Content Placeholder 2">
            <a:extLst>
              <a:ext uri="{FF2B5EF4-FFF2-40B4-BE49-F238E27FC236}">
                <a16:creationId xmlns:a16="http://schemas.microsoft.com/office/drawing/2014/main" id="{5EC28509-0558-F8E5-5BF2-0A8559D9C699}"/>
              </a:ext>
            </a:extLst>
          </p:cNvPr>
          <p:cNvSpPr txBox="1">
            <a:spLocks/>
          </p:cNvSpPr>
          <p:nvPr/>
        </p:nvSpPr>
        <p:spPr>
          <a:xfrm>
            <a:off x="838201" y="2813255"/>
            <a:ext cx="10737914" cy="351213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latin typeface="Calibri" panose="020F0502020204030204" pitchFamily="34" charset="0"/>
                <a:cs typeface="Calibri" panose="020F0502020204030204" pitchFamily="34" charset="0"/>
              </a:rPr>
              <a:t>Objective: Maximize </a:t>
            </a:r>
            <a:r>
              <a:rPr lang="en-US" i="1" dirty="0">
                <a:latin typeface="Calibri" panose="020F0502020204030204" pitchFamily="34" charset="0"/>
                <a:cs typeface="Calibri" panose="020F0502020204030204" pitchFamily="34" charset="0"/>
              </a:rPr>
              <a:t>National Welfare </a:t>
            </a:r>
            <a:r>
              <a:rPr lang="en-US" dirty="0">
                <a:latin typeface="Calibri" panose="020F0502020204030204" pitchFamily="34" charset="0"/>
                <a:cs typeface="Calibri" panose="020F0502020204030204" pitchFamily="34" charset="0"/>
              </a:rPr>
              <a:t>(expected future discounted NW)</a:t>
            </a:r>
          </a:p>
          <a:p>
            <a:pPr marL="0" indent="0">
              <a:buFont typeface="Arial" panose="020B0604020202020204" pitchFamily="34" charset="0"/>
              <a:buNone/>
            </a:pPr>
            <a:r>
              <a:rPr lang="en-US" dirty="0">
                <a:latin typeface="Calibri" panose="020F0502020204030204" pitchFamily="34" charset="0"/>
                <a:cs typeface="Calibri" panose="020F0502020204030204" pitchFamily="34" charset="0"/>
              </a:rPr>
              <a:t>Choices: </a:t>
            </a:r>
            <a:r>
              <a:rPr lang="en-US" i="1" dirty="0">
                <a:latin typeface="Calibri" panose="020F0502020204030204" pitchFamily="34" charset="0"/>
                <a:cs typeface="Calibri" panose="020F0502020204030204" pitchFamily="34" charset="0"/>
              </a:rPr>
              <a:t>Inputs</a:t>
            </a:r>
            <a:r>
              <a:rPr lang="en-US" dirty="0">
                <a:latin typeface="Calibri" panose="020F0502020204030204" pitchFamily="34" charset="0"/>
                <a:cs typeface="Calibri" panose="020F0502020204030204" pitchFamily="34" charset="0"/>
              </a:rPr>
              <a:t> and </a:t>
            </a:r>
            <a:r>
              <a:rPr lang="en-US" i="1" dirty="0">
                <a:latin typeface="Calibri" panose="020F0502020204030204" pitchFamily="34" charset="0"/>
                <a:cs typeface="Calibri" panose="020F0502020204030204" pitchFamily="34" charset="0"/>
              </a:rPr>
              <a:t>NS</a:t>
            </a:r>
          </a:p>
          <a:p>
            <a:pPr marL="0" indent="0">
              <a:buFont typeface="Arial" panose="020B0604020202020204" pitchFamily="34" charset="0"/>
              <a:buNone/>
            </a:pPr>
            <a:endParaRPr lang="en-US" i="1" dirty="0">
              <a:latin typeface="Calibri" panose="020F0502020204030204" pitchFamily="34" charset="0"/>
              <a:cs typeface="Calibri" panose="020F0502020204030204" pitchFamily="34" charset="0"/>
            </a:endParaRPr>
          </a:p>
          <a:p>
            <a:r>
              <a:rPr lang="en-US" i="1" dirty="0">
                <a:latin typeface="Calibri" panose="020F0502020204030204" pitchFamily="34" charset="0"/>
                <a:cs typeface="Calibri" panose="020F0502020204030204" pitchFamily="34" charset="0"/>
              </a:rPr>
              <a:t>More inputs directly NW by taking productive resources out of the economy. </a:t>
            </a:r>
          </a:p>
          <a:p>
            <a:r>
              <a:rPr lang="en-US" i="1" dirty="0">
                <a:latin typeface="Calibri" panose="020F0502020204030204" pitchFamily="34" charset="0"/>
                <a:cs typeface="Calibri" panose="020F0502020204030204" pitchFamily="34" charset="0"/>
              </a:rPr>
              <a:t>More NS directly increases NW by increasing the probability that the full welfare is secured in range of possible future worlds</a:t>
            </a:r>
          </a:p>
          <a:p>
            <a:pPr marL="0" indent="0">
              <a:buFont typeface="Arial" panose="020B0604020202020204" pitchFamily="34" charset="0"/>
              <a:buNone/>
            </a:pPr>
            <a:r>
              <a:rPr lang="en-US" i="1" dirty="0">
                <a:latin typeface="Calibri" panose="020F0502020204030204" pitchFamily="34" charset="0"/>
                <a:cs typeface="Calibri" panose="020F0502020204030204" pitchFamily="34" charset="0"/>
              </a:rPr>
              <a:t>	NS constrained by inputs: reduction to input choice problem</a:t>
            </a:r>
          </a:p>
        </p:txBody>
      </p:sp>
    </p:spTree>
    <p:extLst>
      <p:ext uri="{BB962C8B-B14F-4D97-AF65-F5344CB8AC3E}">
        <p14:creationId xmlns:p14="http://schemas.microsoft.com/office/powerpoint/2010/main" val="1038675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0F535-FDE2-433A-1A73-EC31CE6CAF36}"/>
              </a:ext>
            </a:extLst>
          </p:cNvPr>
          <p:cNvSpPr>
            <a:spLocks noGrp="1"/>
          </p:cNvSpPr>
          <p:nvPr>
            <p:ph type="title"/>
          </p:nvPr>
        </p:nvSpPr>
        <p:spPr>
          <a:xfrm>
            <a:off x="838200" y="365126"/>
            <a:ext cx="10515600" cy="775518"/>
          </a:xfrm>
        </p:spPr>
        <p:txBody>
          <a:bodyPr/>
          <a:lstStyle/>
          <a:p>
            <a:pPr algn="ctr"/>
            <a:r>
              <a:rPr lang="en-US" dirty="0">
                <a:latin typeface="Calibri" panose="020F0502020204030204" pitchFamily="34" charset="0"/>
                <a:cs typeface="Calibri" panose="020F0502020204030204" pitchFamily="34" charset="0"/>
              </a:rPr>
              <a:t>What is National Welfare?</a:t>
            </a:r>
          </a:p>
        </p:txBody>
      </p:sp>
      <p:sp>
        <p:nvSpPr>
          <p:cNvPr id="8" name="Content Placeholder 2">
            <a:extLst>
              <a:ext uri="{FF2B5EF4-FFF2-40B4-BE49-F238E27FC236}">
                <a16:creationId xmlns:a16="http://schemas.microsoft.com/office/drawing/2014/main" id="{5EC28509-0558-F8E5-5BF2-0A8559D9C699}"/>
              </a:ext>
            </a:extLst>
          </p:cNvPr>
          <p:cNvSpPr txBox="1">
            <a:spLocks/>
          </p:cNvSpPr>
          <p:nvPr/>
        </p:nvSpPr>
        <p:spPr>
          <a:xfrm>
            <a:off x="838201" y="1395167"/>
            <a:ext cx="10737914" cy="49302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latin typeface="Calibri" panose="020F0502020204030204" pitchFamily="34" charset="0"/>
                <a:cs typeface="Calibri" panose="020F0502020204030204" pitchFamily="34" charset="0"/>
              </a:rPr>
              <a:t>Abstract idea that is difficult to pin down</a:t>
            </a:r>
          </a:p>
          <a:p>
            <a:pPr marL="0" indent="0">
              <a:buFont typeface="Arial" panose="020B0604020202020204" pitchFamily="34" charset="0"/>
              <a:buNone/>
            </a:pPr>
            <a:r>
              <a:rPr lang="en-US" dirty="0">
                <a:latin typeface="Calibri" panose="020F0502020204030204" pitchFamily="34" charset="0"/>
                <a:cs typeface="Calibri" panose="020F0502020204030204" pitchFamily="34" charset="0"/>
              </a:rPr>
              <a:t>	Multidimensional Totality of Value? GDP?</a:t>
            </a:r>
          </a:p>
          <a:p>
            <a:pPr marL="0" indent="0">
              <a:buFont typeface="Arial" panose="020B0604020202020204" pitchFamily="34" charset="0"/>
              <a:buNone/>
            </a:pPr>
            <a:endParaRPr lang="en-US" dirty="0">
              <a:latin typeface="Calibri" panose="020F0502020204030204" pitchFamily="34" charset="0"/>
              <a:cs typeface="Calibri" panose="020F0502020204030204" pitchFamily="34" charset="0"/>
            </a:endParaRPr>
          </a:p>
          <a:p>
            <a:pPr marL="0" indent="0">
              <a:buFont typeface="Arial" panose="020B0604020202020204" pitchFamily="34" charset="0"/>
              <a:buNone/>
            </a:pPr>
            <a:r>
              <a:rPr lang="en-US" dirty="0">
                <a:latin typeface="Calibri" panose="020F0502020204030204" pitchFamily="34" charset="0"/>
                <a:cs typeface="Calibri" panose="020F0502020204030204" pitchFamily="34" charset="0"/>
              </a:rPr>
              <a:t>Can we get around linking production to a concept of NW? </a:t>
            </a:r>
          </a:p>
          <a:p>
            <a:pPr marL="0" indent="0">
              <a:buFont typeface="Arial" panose="020B0604020202020204" pitchFamily="34" charset="0"/>
              <a:buNone/>
            </a:pPr>
            <a:r>
              <a:rPr lang="en-US" dirty="0">
                <a:latin typeface="Calibri" panose="020F0502020204030204" pitchFamily="34" charset="0"/>
                <a:cs typeface="Calibri" panose="020F0502020204030204" pitchFamily="34" charset="0"/>
              </a:rPr>
              <a:t>	-Only in special cases</a:t>
            </a:r>
          </a:p>
          <a:p>
            <a:pPr marL="0" indent="0">
              <a:buFont typeface="Arial" panose="020B0604020202020204" pitchFamily="34" charset="0"/>
              <a:buNone/>
            </a:pPr>
            <a:endParaRPr lang="en-US" dirty="0">
              <a:latin typeface="Calibri" panose="020F0502020204030204" pitchFamily="34" charset="0"/>
              <a:cs typeface="Calibri" panose="020F0502020204030204" pitchFamily="34" charset="0"/>
            </a:endParaRPr>
          </a:p>
          <a:p>
            <a:pPr marL="0" indent="0">
              <a:buFont typeface="Arial" panose="020B0604020202020204" pitchFamily="34" charset="0"/>
              <a:buNone/>
            </a:pPr>
            <a:r>
              <a:rPr lang="en-US" dirty="0">
                <a:latin typeface="Calibri" panose="020F0502020204030204" pitchFamily="34" charset="0"/>
                <a:cs typeface="Calibri" panose="020F0502020204030204" pitchFamily="34" charset="0"/>
              </a:rPr>
              <a:t>To understand this question, we need a framework to unpack the production problem </a:t>
            </a:r>
          </a:p>
        </p:txBody>
      </p:sp>
    </p:spTree>
    <p:extLst>
      <p:ext uri="{BB962C8B-B14F-4D97-AF65-F5344CB8AC3E}">
        <p14:creationId xmlns:p14="http://schemas.microsoft.com/office/powerpoint/2010/main" val="928816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0F535-FDE2-433A-1A73-EC31CE6CAF36}"/>
              </a:ext>
            </a:extLst>
          </p:cNvPr>
          <p:cNvSpPr>
            <a:spLocks noGrp="1"/>
          </p:cNvSpPr>
          <p:nvPr>
            <p:ph type="title"/>
          </p:nvPr>
        </p:nvSpPr>
        <p:spPr>
          <a:xfrm>
            <a:off x="838200" y="365126"/>
            <a:ext cx="10515600" cy="775518"/>
          </a:xfrm>
        </p:spPr>
        <p:txBody>
          <a:bodyPr/>
          <a:lstStyle/>
          <a:p>
            <a:pPr algn="ctr"/>
            <a:r>
              <a:rPr lang="en-US" dirty="0">
                <a:latin typeface="Calibri" panose="020F0502020204030204" pitchFamily="34" charset="0"/>
                <a:cs typeface="Calibri" panose="020F0502020204030204" pitchFamily="34" charset="0"/>
              </a:rPr>
              <a:t>Four Stages of Production Choices</a:t>
            </a: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5EC28509-0558-F8E5-5BF2-0A8559D9C699}"/>
                  </a:ext>
                </a:extLst>
              </p:cNvPr>
              <p:cNvSpPr txBox="1">
                <a:spLocks/>
              </p:cNvSpPr>
              <p:nvPr/>
            </p:nvSpPr>
            <p:spPr>
              <a:xfrm>
                <a:off x="838201" y="1395167"/>
                <a:ext cx="10737914" cy="493021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latin typeface="Calibri" panose="020F0502020204030204" pitchFamily="34" charset="0"/>
                    <a:cs typeface="Calibri" panose="020F0502020204030204" pitchFamily="34" charset="0"/>
                  </a:rPr>
                  <a:t>Stage 1: Budgeting: choose </a:t>
                </a:r>
                <a14:m>
                  <m:oMath xmlns:m="http://schemas.openxmlformats.org/officeDocument/2006/math">
                    <m:r>
                      <a:rPr lang="en-US" b="0" i="1" smtClean="0">
                        <a:latin typeface="Cambria Math" panose="02040503050406030204" pitchFamily="18" charset="0"/>
                        <a:cs typeface="Calibri" panose="020F0502020204030204" pitchFamily="34" charset="0"/>
                      </a:rPr>
                      <m:t>𝐵</m:t>
                    </m:r>
                  </m:oMath>
                </a14:m>
                <a:endParaRPr lang="en-US" dirty="0">
                  <a:latin typeface="Calibri" panose="020F0502020204030204" pitchFamily="34" charset="0"/>
                  <a:cs typeface="Calibri" panose="020F0502020204030204" pitchFamily="34" charset="0"/>
                </a:endParaRPr>
              </a:p>
              <a:p>
                <a:pPr marL="0" indent="0">
                  <a:buFont typeface="Arial" panose="020B0604020202020204" pitchFamily="34" charset="0"/>
                  <a:buNone/>
                </a:pPr>
                <a:r>
                  <a:rPr lang="en-US" dirty="0">
                    <a:latin typeface="Calibri" panose="020F0502020204030204" pitchFamily="34" charset="0"/>
                    <a:cs typeface="Calibri" panose="020F0502020204030204" pitchFamily="34" charset="0"/>
                  </a:rPr>
                  <a:t>	Congress decides budget</a:t>
                </a:r>
              </a:p>
              <a:p>
                <a:pPr marL="0" indent="0">
                  <a:buFont typeface="Arial" panose="020B0604020202020204" pitchFamily="34" charset="0"/>
                  <a:buNone/>
                </a:pPr>
                <a:endParaRPr lang="en-US" dirty="0">
                  <a:latin typeface="Calibri" panose="020F0502020204030204" pitchFamily="34" charset="0"/>
                  <a:cs typeface="Calibri" panose="020F0502020204030204" pitchFamily="34" charset="0"/>
                </a:endParaRPr>
              </a:p>
              <a:p>
                <a:pPr marL="0" indent="0">
                  <a:buFont typeface="Arial" panose="020B0604020202020204" pitchFamily="34" charset="0"/>
                  <a:buNone/>
                </a:pPr>
                <a:r>
                  <a:rPr lang="en-US" dirty="0">
                    <a:latin typeface="Calibri" panose="020F0502020204030204" pitchFamily="34" charset="0"/>
                    <a:cs typeface="Calibri" panose="020F0502020204030204" pitchFamily="34" charset="0"/>
                  </a:rPr>
                  <a:t>Stage 2: Coercion: choose </a:t>
                </a:r>
                <a14:m>
                  <m:oMath xmlns:m="http://schemas.openxmlformats.org/officeDocument/2006/math">
                    <m:r>
                      <a:rPr lang="en-US" b="0" i="1" smtClean="0">
                        <a:latin typeface="Cambria Math" panose="02040503050406030204" pitchFamily="18" charset="0"/>
                        <a:cs typeface="Calibri" panose="020F0502020204030204" pitchFamily="34" charset="0"/>
                      </a:rPr>
                      <m:t>𝐶</m:t>
                    </m:r>
                  </m:oMath>
                </a14:m>
                <a:r>
                  <a:rPr lang="en-US" dirty="0">
                    <a:latin typeface="Calibri" panose="020F0502020204030204" pitchFamily="34" charset="0"/>
                    <a:cs typeface="Calibri" panose="020F0502020204030204" pitchFamily="34" charset="0"/>
                  </a:rPr>
                  <a:t> </a:t>
                </a:r>
              </a:p>
              <a:p>
                <a:pPr marL="0" indent="0">
                  <a:buFont typeface="Arial" panose="020B0604020202020204" pitchFamily="34" charset="0"/>
                  <a:buNone/>
                </a:pPr>
                <a:r>
                  <a:rPr lang="en-US" dirty="0">
                    <a:latin typeface="Calibri" panose="020F0502020204030204" pitchFamily="34" charset="0"/>
                    <a:cs typeface="Calibri" panose="020F0502020204030204" pitchFamily="34" charset="0"/>
                  </a:rPr>
                  <a:t>	Political Leadership decides on Use and Threat of force</a:t>
                </a:r>
              </a:p>
              <a:p>
                <a:pPr marL="0" indent="0">
                  <a:buFont typeface="Arial" panose="020B0604020202020204" pitchFamily="34" charset="0"/>
                  <a:buNone/>
                </a:pPr>
                <a:endParaRPr lang="en-US" dirty="0">
                  <a:latin typeface="Calibri" panose="020F0502020204030204" pitchFamily="34" charset="0"/>
                  <a:cs typeface="Calibri" panose="020F0502020204030204" pitchFamily="34" charset="0"/>
                </a:endParaRPr>
              </a:p>
              <a:p>
                <a:pPr marL="0" indent="0">
                  <a:buFont typeface="Arial" panose="020B0604020202020204" pitchFamily="34" charset="0"/>
                  <a:buNone/>
                </a:pPr>
                <a:r>
                  <a:rPr lang="en-US" dirty="0">
                    <a:latin typeface="Calibri" panose="020F0502020204030204" pitchFamily="34" charset="0"/>
                    <a:cs typeface="Calibri" panose="020F0502020204030204" pitchFamily="34" charset="0"/>
                  </a:rPr>
                  <a:t>Stage 3: Planning: choose </a:t>
                </a:r>
                <a14:m>
                  <m:oMath xmlns:m="http://schemas.openxmlformats.org/officeDocument/2006/math">
                    <m:r>
                      <a:rPr lang="en-US" b="0" i="1" smtClean="0">
                        <a:latin typeface="Cambria Math" panose="02040503050406030204" pitchFamily="18" charset="0"/>
                        <a:cs typeface="Calibri" panose="020F0502020204030204" pitchFamily="34" charset="0"/>
                      </a:rPr>
                      <m:t>𝑅</m:t>
                    </m:r>
                  </m:oMath>
                </a14:m>
                <a:endParaRPr lang="en-US" dirty="0">
                  <a:latin typeface="Calibri" panose="020F0502020204030204" pitchFamily="34" charset="0"/>
                  <a:cs typeface="Calibri" panose="020F0502020204030204" pitchFamily="34" charset="0"/>
                </a:endParaRPr>
              </a:p>
              <a:p>
                <a:pPr marL="0" indent="0">
                  <a:buFont typeface="Arial" panose="020B0604020202020204" pitchFamily="34" charset="0"/>
                  <a:buNone/>
                </a:pPr>
                <a:r>
                  <a:rPr lang="en-US" dirty="0">
                    <a:latin typeface="Calibri" panose="020F0502020204030204" pitchFamily="34" charset="0"/>
                    <a:cs typeface="Calibri" panose="020F0502020204030204" pitchFamily="34" charset="0"/>
                  </a:rPr>
                  <a:t>	Professional Planner decide how to use budget</a:t>
                </a:r>
              </a:p>
              <a:p>
                <a:pPr marL="0" indent="0">
                  <a:buFont typeface="Arial" panose="020B0604020202020204" pitchFamily="34" charset="0"/>
                  <a:buNone/>
                </a:pPr>
                <a:endParaRPr lang="en-US" dirty="0">
                  <a:latin typeface="Calibri" panose="020F0502020204030204" pitchFamily="34" charset="0"/>
                  <a:cs typeface="Calibri" panose="020F0502020204030204" pitchFamily="34" charset="0"/>
                </a:endParaRPr>
              </a:p>
              <a:p>
                <a:pPr marL="0" indent="0">
                  <a:buFont typeface="Arial" panose="020B0604020202020204" pitchFamily="34" charset="0"/>
                  <a:buNone/>
                </a:pPr>
                <a:r>
                  <a:rPr lang="en-US" dirty="0">
                    <a:latin typeface="Calibri" panose="020F0502020204030204" pitchFamily="34" charset="0"/>
                    <a:cs typeface="Calibri" panose="020F0502020204030204" pitchFamily="34" charset="0"/>
                  </a:rPr>
                  <a:t>Stage 4: Warfighting: choose </a:t>
                </a:r>
                <a14:m>
                  <m:oMath xmlns:m="http://schemas.openxmlformats.org/officeDocument/2006/math">
                    <m:r>
                      <a:rPr lang="en-US" b="0" i="1" smtClean="0">
                        <a:latin typeface="Cambria Math" panose="02040503050406030204" pitchFamily="18" charset="0"/>
                        <a:cs typeface="Calibri" panose="020F0502020204030204" pitchFamily="34" charset="0"/>
                      </a:rPr>
                      <m:t>𝐴</m:t>
                    </m:r>
                  </m:oMath>
                </a14:m>
                <a:endParaRPr lang="en-US" dirty="0">
                  <a:latin typeface="Calibri" panose="020F0502020204030204" pitchFamily="34" charset="0"/>
                  <a:cs typeface="Calibri" panose="020F0502020204030204" pitchFamily="34" charset="0"/>
                </a:endParaRPr>
              </a:p>
              <a:p>
                <a:pPr marL="0" indent="0">
                  <a:buFont typeface="Arial" panose="020B0604020202020204" pitchFamily="34" charset="0"/>
                  <a:buNone/>
                </a:pPr>
                <a:r>
                  <a:rPr lang="en-US" dirty="0">
                    <a:latin typeface="Calibri" panose="020F0502020204030204" pitchFamily="34" charset="0"/>
                    <a:cs typeface="Calibri" panose="020F0502020204030204" pitchFamily="34" charset="0"/>
                  </a:rPr>
                  <a:t>	Military actors make war decisions</a:t>
                </a:r>
              </a:p>
              <a:p>
                <a:pPr marL="0" indent="0">
                  <a:buFont typeface="Arial" panose="020B0604020202020204" pitchFamily="34" charset="0"/>
                  <a:buNone/>
                </a:pPr>
                <a:endParaRPr lang="en-US" dirty="0">
                  <a:latin typeface="Calibri" panose="020F0502020204030204" pitchFamily="34" charset="0"/>
                  <a:cs typeface="Calibri" panose="020F0502020204030204" pitchFamily="34" charset="0"/>
                </a:endParaRPr>
              </a:p>
              <a:p>
                <a:pPr marL="0" indent="0">
                  <a:buFont typeface="Arial" panose="020B0604020202020204" pitchFamily="34" charset="0"/>
                  <a:buNone/>
                </a:pPr>
                <a:endParaRPr lang="en-US" dirty="0">
                  <a:latin typeface="Calibri" panose="020F0502020204030204" pitchFamily="34" charset="0"/>
                  <a:cs typeface="Calibri" panose="020F0502020204030204" pitchFamily="34" charset="0"/>
                </a:endParaRPr>
              </a:p>
            </p:txBody>
          </p:sp>
        </mc:Choice>
        <mc:Fallback xmlns="">
          <p:sp>
            <p:nvSpPr>
              <p:cNvPr id="8" name="Content Placeholder 2">
                <a:extLst>
                  <a:ext uri="{FF2B5EF4-FFF2-40B4-BE49-F238E27FC236}">
                    <a16:creationId xmlns:a16="http://schemas.microsoft.com/office/drawing/2014/main" id="{5EC28509-0558-F8E5-5BF2-0A8559D9C699}"/>
                  </a:ext>
                </a:extLst>
              </p:cNvPr>
              <p:cNvSpPr txBox="1">
                <a:spLocks noRot="1" noChangeAspect="1" noMove="1" noResize="1" noEditPoints="1" noAdjustHandles="1" noChangeArrowheads="1" noChangeShapeType="1" noTextEdit="1"/>
              </p:cNvSpPr>
              <p:nvPr/>
            </p:nvSpPr>
            <p:spPr>
              <a:xfrm>
                <a:off x="838201" y="1395167"/>
                <a:ext cx="10737914" cy="4930219"/>
              </a:xfrm>
              <a:prstGeom prst="rect">
                <a:avLst/>
              </a:prstGeom>
              <a:blipFill>
                <a:blip r:embed="rId2"/>
                <a:stretch>
                  <a:fillRect l="-1022" t="-2472" b="-1607"/>
                </a:stretch>
              </a:blipFill>
            </p:spPr>
            <p:txBody>
              <a:bodyPr/>
              <a:lstStyle/>
              <a:p>
                <a:r>
                  <a:rPr lang="en-US">
                    <a:noFill/>
                  </a:rPr>
                  <a:t> </a:t>
                </a:r>
              </a:p>
            </p:txBody>
          </p:sp>
        </mc:Fallback>
      </mc:AlternateContent>
    </p:spTree>
    <p:extLst>
      <p:ext uri="{BB962C8B-B14F-4D97-AF65-F5344CB8AC3E}">
        <p14:creationId xmlns:p14="http://schemas.microsoft.com/office/powerpoint/2010/main" val="2355015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5302F-6496-6361-7617-E574C3CFCF93}"/>
              </a:ext>
            </a:extLst>
          </p:cNvPr>
          <p:cNvSpPr>
            <a:spLocks noGrp="1"/>
          </p:cNvSpPr>
          <p:nvPr>
            <p:ph type="title"/>
          </p:nvPr>
        </p:nvSpPr>
        <p:spPr>
          <a:xfrm>
            <a:off x="838200" y="365126"/>
            <a:ext cx="10515600" cy="935774"/>
          </a:xfrm>
        </p:spPr>
        <p:txBody>
          <a:bodyPr/>
          <a:lstStyle/>
          <a:p>
            <a:r>
              <a:rPr lang="en-US" dirty="0"/>
              <a:t>When is capabilities maximization optimal?</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D929D51-AE93-4700-47B9-169EAB84CA07}"/>
                  </a:ext>
                </a:extLst>
              </p:cNvPr>
              <p:cNvSpPr>
                <a:spLocks noGrp="1"/>
              </p:cNvSpPr>
              <p:nvPr>
                <p:ph idx="1"/>
              </p:nvPr>
            </p:nvSpPr>
            <p:spPr>
              <a:xfrm>
                <a:off x="838200" y="1404594"/>
                <a:ext cx="10515600" cy="4772369"/>
              </a:xfrm>
            </p:spPr>
            <p:txBody>
              <a:bodyPr>
                <a:normAutofit fontScale="92500" lnSpcReduction="20000"/>
              </a:bodyPr>
              <a:lstStyle/>
              <a:p>
                <a:pPr marL="0" indent="0">
                  <a:buNone/>
                </a:pPr>
                <a:r>
                  <a:rPr lang="en-US" dirty="0"/>
                  <a:t>The two problems must have the same set of solutions:</a:t>
                </a:r>
              </a:p>
              <a:p>
                <a:pPr marL="0" indent="0">
                  <a:buNone/>
                </a:pPr>
                <a14:m>
                  <m:oMathPara xmlns:m="http://schemas.openxmlformats.org/officeDocument/2006/math">
                    <m:oMathParaPr>
                      <m:jc m:val="centerGroup"/>
                    </m:oMathParaPr>
                    <m:oMath xmlns:m="http://schemas.openxmlformats.org/officeDocument/2006/math">
                      <m:func>
                        <m:funcPr>
                          <m:ctrlPr>
                            <a:rPr lang="en-US" b="0" i="1" dirty="0" smtClean="0">
                              <a:latin typeface="Cambria Math" panose="02040503050406030204" pitchFamily="18" charset="0"/>
                            </a:rPr>
                          </m:ctrlPr>
                        </m:funcPr>
                        <m:fName>
                          <m:r>
                            <m:rPr>
                              <m:sty m:val="p"/>
                            </m:rPr>
                            <a:rPr lang="en-US" b="0" i="0" dirty="0" smtClean="0">
                              <a:latin typeface="Cambria Math" panose="02040503050406030204" pitchFamily="18" charset="0"/>
                            </a:rPr>
                            <m:t>max</m:t>
                          </m:r>
                        </m:fName>
                        <m:e>
                          <m:d>
                            <m:dPr>
                              <m:begChr m:val="{"/>
                              <m:endChr m:val="}"/>
                              <m:ctrlPr>
                                <a:rPr lang="en-US" b="0" i="1" dirty="0" smtClean="0">
                                  <a:latin typeface="Cambria Math" panose="02040503050406030204" pitchFamily="18" charset="0"/>
                                </a:rPr>
                              </m:ctrlPr>
                            </m:dPr>
                            <m:e>
                              <m:sSub>
                                <m:sSubPr>
                                  <m:ctrlPr>
                                    <a:rPr lang="en-US" b="0" i="1" dirty="0" smtClean="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𝔼</m:t>
                                  </m:r>
                                </m:e>
                                <m:sub>
                                  <m:r>
                                    <a:rPr lang="en-US" b="0" i="1" dirty="0" smtClean="0">
                                      <a:latin typeface="Cambria Math" panose="02040503050406030204" pitchFamily="18" charset="0"/>
                                      <a:ea typeface="Cambria Math" panose="02040503050406030204" pitchFamily="18" charset="0"/>
                                    </a:rPr>
                                    <m:t>𝑁𝑆</m:t>
                                  </m:r>
                                  <m:r>
                                    <a:rPr lang="en-US" b="0"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𝑅</m:t>
                                  </m:r>
                                  <m:r>
                                    <a:rPr lang="en-US" b="0" i="1" dirty="0" smtClean="0">
                                      <a:latin typeface="Cambria Math" panose="02040503050406030204" pitchFamily="18" charset="0"/>
                                      <a:ea typeface="Cambria Math" panose="02040503050406030204" pitchFamily="18" charset="0"/>
                                    </a:rPr>
                                    <m:t>)</m:t>
                                  </m:r>
                                </m:sub>
                              </m:sSub>
                              <m:d>
                                <m:dPr>
                                  <m:begChr m:val="["/>
                                  <m:endChr m:val="]"/>
                                  <m:ctrlPr>
                                    <a:rPr lang="en-US" b="0" i="1" dirty="0" smtClean="0">
                                      <a:latin typeface="Cambria Math" panose="02040503050406030204" pitchFamily="18" charset="0"/>
                                      <a:ea typeface="Cambria Math" panose="02040503050406030204" pitchFamily="18" charset="0"/>
                                    </a:rPr>
                                  </m:ctrlPr>
                                </m:dPr>
                                <m:e>
                                  <m:r>
                                    <a:rPr lang="en-US" b="0" i="1" dirty="0" smtClean="0">
                                      <a:latin typeface="Cambria Math" panose="02040503050406030204" pitchFamily="18" charset="0"/>
                                      <a:ea typeface="Cambria Math" panose="02040503050406030204" pitchFamily="18" charset="0"/>
                                    </a:rPr>
                                    <m:t>𝑁𝑊</m:t>
                                  </m:r>
                                  <m:d>
                                    <m:dPr>
                                      <m:ctrlPr>
                                        <a:rPr lang="en-US" b="0" i="1" dirty="0" smtClean="0">
                                          <a:latin typeface="Cambria Math" panose="02040503050406030204" pitchFamily="18" charset="0"/>
                                          <a:ea typeface="Cambria Math" panose="02040503050406030204" pitchFamily="18" charset="0"/>
                                        </a:rPr>
                                      </m:ctrlPr>
                                    </m:dPr>
                                    <m:e>
                                      <m:r>
                                        <a:rPr lang="en-US" b="0" i="1" dirty="0" smtClean="0">
                                          <a:latin typeface="Cambria Math" panose="02040503050406030204" pitchFamily="18" charset="0"/>
                                          <a:ea typeface="Cambria Math" panose="02040503050406030204" pitchFamily="18" charset="0"/>
                                        </a:rPr>
                                        <m:t>𝑅</m:t>
                                      </m:r>
                                    </m:e>
                                  </m:d>
                                </m:e>
                              </m:d>
                            </m:e>
                            <m:e>
                              <m:r>
                                <a:rPr lang="en-US" b="0" i="1" dirty="0" smtClean="0">
                                  <a:latin typeface="Cambria Math" panose="02040503050406030204" pitchFamily="18" charset="0"/>
                                  <a:ea typeface="Cambria Math" panose="02040503050406030204" pitchFamily="18" charset="0"/>
                                </a:rPr>
                                <m:t>𝑅</m:t>
                              </m:r>
                              <m:r>
                                <a:rPr lang="en-US" b="0"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𝐵</m:t>
                              </m:r>
                            </m:e>
                          </m:d>
                        </m:e>
                      </m:func>
                    </m:oMath>
                  </m:oMathPara>
                </a14:m>
                <a:endParaRPr lang="en-US" dirty="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func>
                        <m:funcPr>
                          <m:ctrlPr>
                            <a:rPr lang="en-US" b="0" i="1" dirty="0" smtClean="0">
                              <a:latin typeface="Cambria Math" panose="02040503050406030204" pitchFamily="18" charset="0"/>
                            </a:rPr>
                          </m:ctrlPr>
                        </m:funcPr>
                        <m:fName>
                          <m:r>
                            <m:rPr>
                              <m:sty m:val="p"/>
                            </m:rPr>
                            <a:rPr lang="en-US" b="0" i="0" dirty="0" smtClean="0">
                              <a:latin typeface="Cambria Math" panose="02040503050406030204" pitchFamily="18" charset="0"/>
                            </a:rPr>
                            <m:t>max</m:t>
                          </m:r>
                        </m:fName>
                        <m:e>
                          <m:d>
                            <m:dPr>
                              <m:begChr m:val="{"/>
                              <m:endChr m:val="}"/>
                              <m:ctrlPr>
                                <a:rPr lang="en-US" b="0" i="1" dirty="0" smtClean="0">
                                  <a:latin typeface="Cambria Math" panose="02040503050406030204" pitchFamily="18" charset="0"/>
                                </a:rPr>
                              </m:ctrlPr>
                            </m:dPr>
                            <m:e>
                              <m:r>
                                <a:rPr lang="en-US" b="0" i="1" dirty="0" smtClean="0">
                                  <a:latin typeface="Cambria Math" panose="02040503050406030204" pitchFamily="18" charset="0"/>
                                </a:rPr>
                                <m:t>𝐶𝑎𝑝𝑎𝑏𝑖𝑙𝑖𝑡𝑖𝑒𝑠</m:t>
                              </m:r>
                              <m:r>
                                <a:rPr lang="en-US" b="0" i="1" dirty="0" smtClean="0">
                                  <a:latin typeface="Cambria Math" panose="02040503050406030204" pitchFamily="18" charset="0"/>
                                </a:rPr>
                                <m:t>(</m:t>
                              </m:r>
                              <m:r>
                                <a:rPr lang="en-US" b="0" i="1" dirty="0" smtClean="0">
                                  <a:latin typeface="Cambria Math" panose="02040503050406030204" pitchFamily="18" charset="0"/>
                                </a:rPr>
                                <m:t>𝑅</m:t>
                              </m:r>
                              <m:r>
                                <a:rPr lang="en-US" b="0" i="1" dirty="0" smtClean="0">
                                  <a:latin typeface="Cambria Math" panose="02040503050406030204" pitchFamily="18" charset="0"/>
                                </a:rPr>
                                <m:t>)</m:t>
                              </m:r>
                            </m:e>
                            <m:e>
                              <m:r>
                                <a:rPr lang="en-US" b="0" i="1" dirty="0" smtClean="0">
                                  <a:latin typeface="Cambria Math" panose="02040503050406030204" pitchFamily="18" charset="0"/>
                                  <a:ea typeface="Cambria Math" panose="02040503050406030204" pitchFamily="18" charset="0"/>
                                </a:rPr>
                                <m:t>𝑅</m:t>
                              </m:r>
                              <m:r>
                                <a:rPr lang="en-US" b="0"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𝐵</m:t>
                              </m:r>
                            </m:e>
                          </m:d>
                        </m:e>
                      </m:func>
                    </m:oMath>
                  </m:oMathPara>
                </a14:m>
                <a:endParaRPr lang="en-US" dirty="0"/>
              </a:p>
              <a:p>
                <a:pPr marL="0" indent="0">
                  <a:buNone/>
                </a:pPr>
                <a:endParaRPr lang="en-US" dirty="0"/>
              </a:p>
              <a:p>
                <a:pPr marL="0" indent="0">
                  <a:buNone/>
                </a:pPr>
                <a:r>
                  <a:rPr lang="en-US" dirty="0"/>
                  <a:t>Coincidence requires more capabilities to always lead to more national security. </a:t>
                </a:r>
              </a:p>
              <a:p>
                <a:pPr marL="0" indent="0">
                  <a:buNone/>
                </a:pPr>
                <a:endParaRPr lang="en-US" dirty="0"/>
              </a:p>
              <a:p>
                <a:pPr marL="0" indent="0">
                  <a:buNone/>
                </a:pPr>
                <a:r>
                  <a:rPr lang="en-US" dirty="0"/>
                  <a:t>Problem: </a:t>
                </a:r>
                <a14:m>
                  <m:oMath xmlns:m="http://schemas.openxmlformats.org/officeDocument/2006/math">
                    <m:r>
                      <a:rPr lang="en-US" b="0" i="1" dirty="0" smtClean="0">
                        <a:latin typeface="Cambria Math" panose="02040503050406030204" pitchFamily="18" charset="0"/>
                        <a:ea typeface="Cambria Math" panose="02040503050406030204" pitchFamily="18" charset="0"/>
                      </a:rPr>
                      <m:t>𝑁𝑆</m:t>
                    </m:r>
                  </m:oMath>
                </a14:m>
                <a:r>
                  <a:rPr lang="en-US" dirty="0"/>
                  <a:t> and </a:t>
                </a:r>
                <a14:m>
                  <m:oMath xmlns:m="http://schemas.openxmlformats.org/officeDocument/2006/math">
                    <m:r>
                      <a:rPr lang="en-US" i="1" dirty="0">
                        <a:latin typeface="Cambria Math" panose="02040503050406030204" pitchFamily="18" charset="0"/>
                        <a:ea typeface="Cambria Math" panose="02040503050406030204" pitchFamily="18" charset="0"/>
                      </a:rPr>
                      <m:t>𝑁𝑊</m:t>
                    </m:r>
                  </m:oMath>
                </a14:m>
                <a:r>
                  <a:rPr lang="en-US" dirty="0"/>
                  <a:t> are also functions of the choices: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 &amp; </m:t>
                    </m:r>
                    <m:r>
                      <a:rPr lang="en-US" b="0" i="1" smtClean="0">
                        <a:latin typeface="Cambria Math" panose="02040503050406030204" pitchFamily="18" charset="0"/>
                      </a:rPr>
                      <m:t>𝐶</m:t>
                    </m:r>
                  </m:oMath>
                </a14:m>
                <a:endParaRPr lang="en-US" dirty="0"/>
              </a:p>
              <a:p>
                <a:r>
                  <a:rPr lang="en-US" dirty="0"/>
                  <a:t>What if these choices are suboptimal for national welfare? (i.e., </a:t>
                </a:r>
                <a:r>
                  <a:rPr lang="en-US" i="1" dirty="0"/>
                  <a:t>inefficient</a:t>
                </a:r>
                <a:r>
                  <a:rPr lang="en-US" dirty="0"/>
                  <a:t>)</a:t>
                </a:r>
              </a:p>
              <a:p>
                <a:r>
                  <a:rPr lang="en-US" dirty="0"/>
                  <a:t>Why might choices be suboptimal? </a:t>
                </a:r>
              </a:p>
            </p:txBody>
          </p:sp>
        </mc:Choice>
        <mc:Fallback>
          <p:sp>
            <p:nvSpPr>
              <p:cNvPr id="3" name="Content Placeholder 2">
                <a:extLst>
                  <a:ext uri="{FF2B5EF4-FFF2-40B4-BE49-F238E27FC236}">
                    <a16:creationId xmlns:a16="http://schemas.microsoft.com/office/drawing/2014/main" id="{1D929D51-AE93-4700-47B9-169EAB84CA07}"/>
                  </a:ext>
                </a:extLst>
              </p:cNvPr>
              <p:cNvSpPr>
                <a:spLocks noGrp="1" noRot="1" noChangeAspect="1" noMove="1" noResize="1" noEditPoints="1" noAdjustHandles="1" noChangeArrowheads="1" noChangeShapeType="1" noTextEdit="1"/>
              </p:cNvSpPr>
              <p:nvPr>
                <p:ph idx="1"/>
              </p:nvPr>
            </p:nvSpPr>
            <p:spPr>
              <a:xfrm>
                <a:off x="838200" y="1404594"/>
                <a:ext cx="10515600" cy="4772369"/>
              </a:xfrm>
              <a:blipFill>
                <a:blip r:embed="rId2"/>
                <a:stretch>
                  <a:fillRect l="-1086" t="-3183"/>
                </a:stretch>
              </a:blipFill>
            </p:spPr>
            <p:txBody>
              <a:bodyPr/>
              <a:lstStyle/>
              <a:p>
                <a:r>
                  <a:rPr lang="en-US">
                    <a:noFill/>
                  </a:rPr>
                  <a:t> </a:t>
                </a:r>
              </a:p>
            </p:txBody>
          </p:sp>
        </mc:Fallback>
      </mc:AlternateContent>
    </p:spTree>
    <p:extLst>
      <p:ext uri="{BB962C8B-B14F-4D97-AF65-F5344CB8AC3E}">
        <p14:creationId xmlns:p14="http://schemas.microsoft.com/office/powerpoint/2010/main" val="1944599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CD8DC-0432-4C85-0630-978D7A1C28BA}"/>
              </a:ext>
            </a:extLst>
          </p:cNvPr>
          <p:cNvSpPr>
            <a:spLocks noGrp="1"/>
          </p:cNvSpPr>
          <p:nvPr>
            <p:ph type="title"/>
          </p:nvPr>
        </p:nvSpPr>
        <p:spPr/>
        <p:txBody>
          <a:bodyPr/>
          <a:lstStyle/>
          <a:p>
            <a:r>
              <a:rPr lang="en-US" dirty="0"/>
              <a:t>Threat environment as driver of incentives</a:t>
            </a:r>
          </a:p>
        </p:txBody>
      </p:sp>
      <p:pic>
        <p:nvPicPr>
          <p:cNvPr id="4" name="Content Placeholder 3">
            <a:extLst>
              <a:ext uri="{FF2B5EF4-FFF2-40B4-BE49-F238E27FC236}">
                <a16:creationId xmlns:a16="http://schemas.microsoft.com/office/drawing/2014/main" id="{79BE9808-6314-20A0-6DE5-E74A3906B50C}"/>
              </a:ext>
            </a:extLst>
          </p:cNvPr>
          <p:cNvPicPr>
            <a:picLocks noGrp="1" noChangeAspect="1"/>
          </p:cNvPicPr>
          <p:nvPr>
            <p:ph idx="1"/>
          </p:nvPr>
        </p:nvPicPr>
        <p:blipFill>
          <a:blip r:embed="rId2"/>
          <a:stretch>
            <a:fillRect/>
          </a:stretch>
        </p:blipFill>
        <p:spPr>
          <a:xfrm>
            <a:off x="957867" y="1465943"/>
            <a:ext cx="10247161" cy="5056342"/>
          </a:xfrm>
          <a:prstGeom prst="rect">
            <a:avLst/>
          </a:prstGeom>
        </p:spPr>
      </p:pic>
    </p:spTree>
    <p:extLst>
      <p:ext uri="{BB962C8B-B14F-4D97-AF65-F5344CB8AC3E}">
        <p14:creationId xmlns:p14="http://schemas.microsoft.com/office/powerpoint/2010/main" val="2864426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10DD9-5587-3D82-00C4-4716C979DD19}"/>
              </a:ext>
            </a:extLst>
          </p:cNvPr>
          <p:cNvSpPr>
            <a:spLocks noGrp="1"/>
          </p:cNvSpPr>
          <p:nvPr>
            <p:ph type="title"/>
          </p:nvPr>
        </p:nvSpPr>
        <p:spPr>
          <a:xfrm>
            <a:off x="391297" y="64293"/>
            <a:ext cx="11652422" cy="1040757"/>
          </a:xfrm>
        </p:spPr>
        <p:txBody>
          <a:bodyPr>
            <a:normAutofit/>
          </a:bodyPr>
          <a:lstStyle/>
          <a:p>
            <a:r>
              <a:rPr lang="en-US" sz="3600" dirty="0"/>
              <a:t>Conclusions Regarding the Feasible Production Framework </a:t>
            </a:r>
          </a:p>
        </p:txBody>
      </p:sp>
      <p:sp>
        <p:nvSpPr>
          <p:cNvPr id="3" name="Content Placeholder 2">
            <a:extLst>
              <a:ext uri="{FF2B5EF4-FFF2-40B4-BE49-F238E27FC236}">
                <a16:creationId xmlns:a16="http://schemas.microsoft.com/office/drawing/2014/main" id="{C62FF9F9-0CE4-38EC-191A-4FEC07E5C39B}"/>
              </a:ext>
            </a:extLst>
          </p:cNvPr>
          <p:cNvSpPr>
            <a:spLocks noGrp="1"/>
          </p:cNvSpPr>
          <p:nvPr>
            <p:ph idx="1"/>
          </p:nvPr>
        </p:nvSpPr>
        <p:spPr>
          <a:xfrm>
            <a:off x="269788" y="954741"/>
            <a:ext cx="11530915" cy="4501647"/>
          </a:xfrm>
        </p:spPr>
        <p:txBody>
          <a:bodyPr>
            <a:noAutofit/>
          </a:bodyPr>
          <a:lstStyle/>
          <a:p>
            <a:pPr marL="0" indent="0">
              <a:buNone/>
            </a:pPr>
            <a:r>
              <a:rPr lang="en-US" sz="2400" dirty="0"/>
              <a:t>Towards the “Existential” end of the spectrum</a:t>
            </a:r>
          </a:p>
          <a:p>
            <a:pPr lvl="1"/>
            <a:r>
              <a:rPr lang="en-US" dirty="0"/>
              <a:t>Alignment of incentives around the mission is achieved </a:t>
            </a:r>
          </a:p>
          <a:p>
            <a:pPr lvl="1"/>
            <a:r>
              <a:rPr lang="en-US" dirty="0"/>
              <a:t>Constrained performance problems disappear</a:t>
            </a:r>
          </a:p>
          <a:p>
            <a:pPr lvl="1"/>
            <a:r>
              <a:rPr lang="en-US" dirty="0"/>
              <a:t>Uncertainty over correct capabilities is low</a:t>
            </a:r>
          </a:p>
          <a:p>
            <a:pPr lvl="2"/>
            <a:r>
              <a:rPr lang="en-US" sz="2400" dirty="0"/>
              <a:t>Wartime: feedback on “correct capabilities” in real time</a:t>
            </a:r>
          </a:p>
          <a:p>
            <a:pPr lvl="2"/>
            <a:r>
              <a:rPr lang="en-US" sz="2400" dirty="0"/>
              <a:t>Peacetime: target is clear and grave  (Fulda Gap)</a:t>
            </a:r>
          </a:p>
          <a:p>
            <a:pPr marL="0" indent="0">
              <a:buNone/>
            </a:pPr>
            <a:r>
              <a:rPr lang="en-US" sz="2400" dirty="0"/>
              <a:t> </a:t>
            </a:r>
          </a:p>
          <a:p>
            <a:pPr marL="0" indent="0">
              <a:buNone/>
            </a:pPr>
            <a:r>
              <a:rPr lang="en-US" sz="2400" dirty="0"/>
              <a:t>Towards the “Trivial” end of the spectrum</a:t>
            </a:r>
          </a:p>
          <a:p>
            <a:pPr lvl="1"/>
            <a:r>
              <a:rPr lang="en-US" dirty="0"/>
              <a:t>Alignment of incentives around the mission is not achieved </a:t>
            </a:r>
          </a:p>
          <a:p>
            <a:pPr lvl="1"/>
            <a:r>
              <a:rPr lang="en-US" dirty="0"/>
              <a:t>Constraints on performance loom large</a:t>
            </a:r>
          </a:p>
          <a:p>
            <a:pPr lvl="1"/>
            <a:r>
              <a:rPr lang="en-US" dirty="0"/>
              <a:t>Uncertainty over correct capabilities is high  </a:t>
            </a:r>
          </a:p>
          <a:p>
            <a:pPr lvl="2"/>
            <a:r>
              <a:rPr lang="en-US" sz="2400" dirty="0"/>
              <a:t>Wartime: constraints on actor behavior inhibits adaptation</a:t>
            </a:r>
          </a:p>
          <a:p>
            <a:pPr lvl="2"/>
            <a:r>
              <a:rPr lang="en-US" sz="2400" dirty="0"/>
              <a:t>Peacetime: uncertainty over both “correct capabilities” and “expected performance” loom large</a:t>
            </a:r>
          </a:p>
        </p:txBody>
      </p:sp>
      <p:sp>
        <p:nvSpPr>
          <p:cNvPr id="4" name="Slide Number Placeholder 3">
            <a:extLst>
              <a:ext uri="{FF2B5EF4-FFF2-40B4-BE49-F238E27FC236}">
                <a16:creationId xmlns:a16="http://schemas.microsoft.com/office/drawing/2014/main" id="{8E781797-5C60-B24A-6A96-C2083551CE1B}"/>
              </a:ext>
            </a:extLst>
          </p:cNvPr>
          <p:cNvSpPr>
            <a:spLocks noGrp="1"/>
          </p:cNvSpPr>
          <p:nvPr>
            <p:ph type="sldNum" sz="quarter" idx="12"/>
          </p:nvPr>
        </p:nvSpPr>
        <p:spPr/>
        <p:txBody>
          <a:bodyPr/>
          <a:lstStyle/>
          <a:p>
            <a:fld id="{A6512467-494F-C840-B201-7433114E59F8}" type="slidenum">
              <a:rPr lang="en-US" smtClean="0"/>
              <a:t>19</a:t>
            </a:fld>
            <a:endParaRPr lang="en-US"/>
          </a:p>
        </p:txBody>
      </p:sp>
    </p:spTree>
    <p:extLst>
      <p:ext uri="{BB962C8B-B14F-4D97-AF65-F5344CB8AC3E}">
        <p14:creationId xmlns:p14="http://schemas.microsoft.com/office/powerpoint/2010/main" val="3471028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93F13-8B36-6530-5AA1-39C0473BA63C}"/>
              </a:ext>
            </a:extLst>
          </p:cNvPr>
          <p:cNvSpPr>
            <a:spLocks noGrp="1"/>
          </p:cNvSpPr>
          <p:nvPr>
            <p:ph type="title"/>
          </p:nvPr>
        </p:nvSpPr>
        <p:spPr>
          <a:xfrm>
            <a:off x="190964" y="1966912"/>
            <a:ext cx="10515600" cy="1325563"/>
          </a:xfrm>
        </p:spPr>
        <p:txBody>
          <a:bodyPr/>
          <a:lstStyle/>
          <a:p>
            <a:pPr marL="0" indent="0">
              <a:buNone/>
            </a:pPr>
            <a:r>
              <a:rPr lang="en-US" dirty="0"/>
              <a:t>The Trillion Dollar Noisemaker</a:t>
            </a:r>
          </a:p>
        </p:txBody>
      </p:sp>
      <p:sp>
        <p:nvSpPr>
          <p:cNvPr id="3" name="Content Placeholder 2">
            <a:extLst>
              <a:ext uri="{FF2B5EF4-FFF2-40B4-BE49-F238E27FC236}">
                <a16:creationId xmlns:a16="http://schemas.microsoft.com/office/drawing/2014/main" id="{36AF7A65-2EAF-B82D-36C6-0AC223ED82C4}"/>
              </a:ext>
            </a:extLst>
          </p:cNvPr>
          <p:cNvSpPr>
            <a:spLocks noGrp="1"/>
          </p:cNvSpPr>
          <p:nvPr>
            <p:ph idx="1"/>
          </p:nvPr>
        </p:nvSpPr>
        <p:spPr>
          <a:xfrm>
            <a:off x="778476" y="3429000"/>
            <a:ext cx="6215448" cy="2231570"/>
          </a:xfrm>
        </p:spPr>
        <p:txBody>
          <a:bodyPr>
            <a:normAutofit/>
          </a:bodyPr>
          <a:lstStyle/>
          <a:p>
            <a:pPr marL="0" indent="0">
              <a:buNone/>
            </a:pPr>
            <a:r>
              <a:rPr lang="en-US" dirty="0" err="1"/>
              <a:t>Bala</a:t>
            </a:r>
            <a:r>
              <a:rPr lang="en-US" dirty="0"/>
              <a:t> Murghab, Afghanistan, 2009</a:t>
            </a:r>
          </a:p>
          <a:p>
            <a:pPr marL="0" indent="0">
              <a:buNone/>
            </a:pPr>
            <a:r>
              <a:rPr lang="en-US" dirty="0"/>
              <a:t>	</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026" name="Picture 2">
            <a:extLst>
              <a:ext uri="{FF2B5EF4-FFF2-40B4-BE49-F238E27FC236}">
                <a16:creationId xmlns:a16="http://schemas.microsoft.com/office/drawing/2014/main" id="{8A1A1532-F734-A3F1-FC00-E1B387DDBC7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10616" y="26815"/>
            <a:ext cx="4481384" cy="683118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C8AEB2D6-8B77-BCEF-C530-CD12F15093A2}"/>
              </a:ext>
            </a:extLst>
          </p:cNvPr>
          <p:cNvSpPr>
            <a:spLocks noGrp="1"/>
          </p:cNvSpPr>
          <p:nvPr>
            <p:ph type="sldNum" sz="quarter" idx="12"/>
          </p:nvPr>
        </p:nvSpPr>
        <p:spPr/>
        <p:txBody>
          <a:bodyPr/>
          <a:lstStyle/>
          <a:p>
            <a:fld id="{A6512467-494F-C840-B201-7433114E59F8}" type="slidenum">
              <a:rPr lang="en-US" smtClean="0"/>
              <a:t>2</a:t>
            </a:fld>
            <a:endParaRPr lang="en-US"/>
          </a:p>
        </p:txBody>
      </p:sp>
    </p:spTree>
    <p:extLst>
      <p:ext uri="{BB962C8B-B14F-4D97-AF65-F5344CB8AC3E}">
        <p14:creationId xmlns:p14="http://schemas.microsoft.com/office/powerpoint/2010/main" val="3173156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7774AE-46A7-1308-00BA-2CE39AED1F7B}"/>
              </a:ext>
            </a:extLst>
          </p:cNvPr>
          <p:cNvSpPr>
            <a:spLocks noGrp="1"/>
          </p:cNvSpPr>
          <p:nvPr>
            <p:ph idx="1"/>
          </p:nvPr>
        </p:nvSpPr>
        <p:spPr>
          <a:xfrm>
            <a:off x="838200" y="1508232"/>
            <a:ext cx="10515600" cy="3841536"/>
          </a:xfrm>
        </p:spPr>
        <p:txBody>
          <a:bodyPr>
            <a:normAutofit/>
          </a:bodyPr>
          <a:lstStyle/>
          <a:p>
            <a:pPr marL="0" indent="0" algn="ctr">
              <a:buNone/>
            </a:pPr>
            <a:r>
              <a:rPr lang="en-US" sz="4000" dirty="0">
                <a:latin typeface="Calibri" panose="020F0502020204030204" pitchFamily="34" charset="0"/>
                <a:cs typeface="Calibri" panose="020F0502020204030204" pitchFamily="34" charset="0"/>
              </a:rPr>
              <a:t>Section Two:</a:t>
            </a:r>
          </a:p>
          <a:p>
            <a:pPr marL="0" indent="0" algn="ctr">
              <a:buNone/>
            </a:pPr>
            <a:r>
              <a:rPr lang="en-US" sz="4000" dirty="0">
                <a:latin typeface="Calibri" panose="020F0502020204030204" pitchFamily="34" charset="0"/>
                <a:cs typeface="Calibri" panose="020F0502020204030204" pitchFamily="34" charset="0"/>
              </a:rPr>
              <a:t>Constraints on Warfighter Performance</a:t>
            </a:r>
          </a:p>
          <a:p>
            <a:pPr marL="0" indent="0" algn="ctr">
              <a:buNone/>
            </a:pPr>
            <a:endParaRPr lang="en-US" sz="4000" dirty="0">
              <a:latin typeface="Calibri" panose="020F0502020204030204" pitchFamily="34" charset="0"/>
              <a:cs typeface="Calibri" panose="020F0502020204030204" pitchFamily="34" charset="0"/>
            </a:endParaRPr>
          </a:p>
          <a:p>
            <a:pPr marL="0" indent="0" algn="ctr">
              <a:buNone/>
            </a:pPr>
            <a:endParaRPr lang="en-US" sz="4000" dirty="0">
              <a:latin typeface="Calibri" panose="020F0502020204030204" pitchFamily="34" charset="0"/>
              <a:cs typeface="Calibri" panose="020F0502020204030204" pitchFamily="34" charset="0"/>
            </a:endParaRPr>
          </a:p>
          <a:p>
            <a:pPr marL="0" indent="0" algn="ctr">
              <a:buNone/>
            </a:pPr>
            <a:r>
              <a:rPr lang="en-US" sz="4000" dirty="0">
                <a:latin typeface="Calibri" panose="020F0502020204030204" pitchFamily="34" charset="0"/>
                <a:cs typeface="Calibri" panose="020F0502020204030204" pitchFamily="34" charset="0"/>
              </a:rPr>
              <a:t>Budgeting &gt; Planning &gt; Coercion &gt; </a:t>
            </a:r>
            <a:r>
              <a:rPr lang="en-US" sz="4000" b="1" dirty="0">
                <a:latin typeface="Calibri" panose="020F0502020204030204" pitchFamily="34" charset="0"/>
                <a:cs typeface="Calibri" panose="020F0502020204030204" pitchFamily="34" charset="0"/>
              </a:rPr>
              <a:t>Warfighting</a:t>
            </a:r>
          </a:p>
          <a:p>
            <a:pPr marL="0" indent="0" algn="ctr">
              <a:buNone/>
            </a:pPr>
            <a:endParaRPr lang="en-US" sz="4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32083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0011"/>
            <a:ext cx="10515600" cy="1325563"/>
          </a:xfrm>
        </p:spPr>
        <p:txBody>
          <a:bodyPr/>
          <a:lstStyle/>
          <a:p>
            <a:pPr algn="ctr"/>
            <a:r>
              <a:rPr lang="en-US" dirty="0">
                <a:latin typeface="Calibri" panose="020F0502020204030204" pitchFamily="34" charset="0"/>
                <a:cs typeface="Calibri" panose="020F0502020204030204" pitchFamily="34" charset="0"/>
              </a:rPr>
              <a:t>World War II</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20501" y="1792708"/>
            <a:ext cx="4608710" cy="440675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7635" y="1541193"/>
            <a:ext cx="5638365" cy="4510692"/>
          </a:xfrm>
          <a:prstGeom prst="rect">
            <a:avLst/>
          </a:prstGeom>
        </p:spPr>
      </p:pic>
    </p:spTree>
    <p:extLst>
      <p:ext uri="{BB962C8B-B14F-4D97-AF65-F5344CB8AC3E}">
        <p14:creationId xmlns:p14="http://schemas.microsoft.com/office/powerpoint/2010/main" val="35769815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154562" y="1305429"/>
            <a:ext cx="4585188" cy="3581242"/>
          </a:xfrm>
          <a:prstGeom prst="rect">
            <a:avLst/>
          </a:prstGeom>
        </p:spPr>
      </p:pic>
      <p:sp>
        <p:nvSpPr>
          <p:cNvPr id="7" name="Title 1">
            <a:extLst>
              <a:ext uri="{FF2B5EF4-FFF2-40B4-BE49-F238E27FC236}">
                <a16:creationId xmlns:a16="http://schemas.microsoft.com/office/drawing/2014/main" id="{B6406119-9AA4-27C8-F0BF-2A95C393E46E}"/>
              </a:ext>
            </a:extLst>
          </p:cNvPr>
          <p:cNvSpPr>
            <a:spLocks noGrp="1"/>
          </p:cNvSpPr>
          <p:nvPr>
            <p:ph type="title"/>
          </p:nvPr>
        </p:nvSpPr>
        <p:spPr>
          <a:xfrm>
            <a:off x="838200" y="223528"/>
            <a:ext cx="10515600" cy="1325563"/>
          </a:xfrm>
        </p:spPr>
        <p:txBody>
          <a:bodyPr/>
          <a:lstStyle/>
          <a:p>
            <a:pPr algn="ctr"/>
            <a:r>
              <a:rPr lang="en-US" dirty="0">
                <a:latin typeface="Calibri" panose="020F0502020204030204" pitchFamily="34" charset="0"/>
                <a:cs typeface="Calibri" panose="020F0502020204030204" pitchFamily="34" charset="0"/>
              </a:rPr>
              <a:t>World War II</a:t>
            </a:r>
          </a:p>
        </p:txBody>
      </p:sp>
      <p:pic>
        <p:nvPicPr>
          <p:cNvPr id="6" name="Picture 5">
            <a:extLst>
              <a:ext uri="{FF2B5EF4-FFF2-40B4-BE49-F238E27FC236}">
                <a16:creationId xmlns:a16="http://schemas.microsoft.com/office/drawing/2014/main" id="{A9AE254E-6B53-746D-E3D6-1EAE682215C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2250" y="1305429"/>
            <a:ext cx="4817076" cy="3614987"/>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122692" y="3429000"/>
            <a:ext cx="3204494" cy="3204494"/>
          </a:xfrm>
          <a:prstGeom prst="rect">
            <a:avLst/>
          </a:prstGeom>
        </p:spPr>
      </p:pic>
    </p:spTree>
    <p:extLst>
      <p:ext uri="{BB962C8B-B14F-4D97-AF65-F5344CB8AC3E}">
        <p14:creationId xmlns:p14="http://schemas.microsoft.com/office/powerpoint/2010/main" val="3387908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540" y="172971"/>
            <a:ext cx="10515600" cy="1325563"/>
          </a:xfrm>
        </p:spPr>
        <p:txBody>
          <a:bodyPr/>
          <a:lstStyle/>
          <a:p>
            <a:pPr algn="ctr"/>
            <a:r>
              <a:rPr lang="en-US" dirty="0"/>
              <a:t>Vietnam</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5739" y="1557648"/>
            <a:ext cx="4567178" cy="296486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774872" y="3429000"/>
            <a:ext cx="2072475" cy="3151008"/>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89709" y="1451927"/>
            <a:ext cx="2170207" cy="1849016"/>
          </a:xfrm>
          <a:prstGeom prst="rect">
            <a:avLst/>
          </a:prstGeom>
        </p:spPr>
      </p:pic>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35688" y="3645568"/>
            <a:ext cx="4468430" cy="2792769"/>
          </a:xfrm>
          <a:prstGeom prst="rect">
            <a:avLst/>
          </a:prstGeom>
        </p:spPr>
      </p:pic>
      <p:pic>
        <p:nvPicPr>
          <p:cNvPr id="10" name="Picture 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717919" y="828010"/>
            <a:ext cx="2722570" cy="3471277"/>
          </a:xfrm>
          <a:prstGeom prst="rect">
            <a:avLst/>
          </a:prstGeom>
        </p:spPr>
      </p:pic>
    </p:spTree>
    <p:extLst>
      <p:ext uri="{BB962C8B-B14F-4D97-AF65-F5344CB8AC3E}">
        <p14:creationId xmlns:p14="http://schemas.microsoft.com/office/powerpoint/2010/main" val="550744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317" y="128461"/>
            <a:ext cx="10515600" cy="1325563"/>
          </a:xfrm>
        </p:spPr>
        <p:txBody>
          <a:bodyPr/>
          <a:lstStyle/>
          <a:p>
            <a:pPr algn="ctr"/>
            <a:r>
              <a:rPr lang="en-US" dirty="0"/>
              <a:t>Vietnam</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8876" y="1328695"/>
            <a:ext cx="4709456" cy="3208317"/>
          </a:xfrm>
          <a:prstGeom prst="rect">
            <a:avLst/>
          </a:prstGeom>
        </p:spPr>
      </p:pic>
      <p:pic>
        <p:nvPicPr>
          <p:cNvPr id="5" name="Content Placeholder 3"/>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4003726" y="3508274"/>
            <a:ext cx="3826783" cy="3098863"/>
          </a:xfrm>
        </p:spPr>
      </p:pic>
      <p:pic>
        <p:nvPicPr>
          <p:cNvPr id="4" name="Picture 3"/>
          <p:cNvPicPr>
            <a:picLocks noChangeAspect="1"/>
          </p:cNvPicPr>
          <p:nvPr/>
        </p:nvPicPr>
        <p:blipFill>
          <a:blip r:embed="rId5"/>
          <a:stretch>
            <a:fillRect/>
          </a:stretch>
        </p:blipFill>
        <p:spPr>
          <a:xfrm>
            <a:off x="7223670" y="1534465"/>
            <a:ext cx="4849113" cy="3002547"/>
          </a:xfrm>
          <a:prstGeom prst="rect">
            <a:avLst/>
          </a:prstGeom>
        </p:spPr>
      </p:pic>
    </p:spTree>
    <p:extLst>
      <p:ext uri="{BB962C8B-B14F-4D97-AF65-F5344CB8AC3E}">
        <p14:creationId xmlns:p14="http://schemas.microsoft.com/office/powerpoint/2010/main" val="10745162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F9AF4-2A51-C941-AFF1-B5E879D02BBE}"/>
              </a:ext>
            </a:extLst>
          </p:cNvPr>
          <p:cNvSpPr>
            <a:spLocks noGrp="1"/>
          </p:cNvSpPr>
          <p:nvPr>
            <p:ph type="title"/>
          </p:nvPr>
        </p:nvSpPr>
        <p:spPr>
          <a:xfrm>
            <a:off x="321733" y="312545"/>
            <a:ext cx="11328399" cy="1188720"/>
          </a:xfrm>
        </p:spPr>
        <p:txBody>
          <a:bodyPr>
            <a:noAutofit/>
          </a:bodyPr>
          <a:lstStyle/>
          <a:p>
            <a:pPr algn="ctr"/>
            <a:r>
              <a:rPr lang="en-US" dirty="0">
                <a:latin typeface="Calibri" panose="020F0502020204030204" pitchFamily="34" charset="0"/>
                <a:cs typeface="Calibri" panose="020F0502020204030204" pitchFamily="34" charset="0"/>
              </a:rPr>
              <a:t>Implications of Existential Conflict for the Warfighting Stage</a:t>
            </a:r>
          </a:p>
        </p:txBody>
      </p:sp>
      <p:sp>
        <p:nvSpPr>
          <p:cNvPr id="3" name="Content Placeholder 2">
            <a:extLst>
              <a:ext uri="{FF2B5EF4-FFF2-40B4-BE49-F238E27FC236}">
                <a16:creationId xmlns:a16="http://schemas.microsoft.com/office/drawing/2014/main" id="{21BA4BC8-E386-D344-8241-6EB54DF244E5}"/>
              </a:ext>
            </a:extLst>
          </p:cNvPr>
          <p:cNvSpPr>
            <a:spLocks noGrp="1"/>
          </p:cNvSpPr>
          <p:nvPr>
            <p:ph idx="1"/>
          </p:nvPr>
        </p:nvSpPr>
        <p:spPr>
          <a:xfrm>
            <a:off x="457200" y="1723644"/>
            <a:ext cx="10837333" cy="4821811"/>
          </a:xfrm>
        </p:spPr>
        <p:txBody>
          <a:bodyPr>
            <a:normAutofit/>
          </a:bodyPr>
          <a:lstStyle/>
          <a:p>
            <a:r>
              <a:rPr lang="en-US" sz="2400" b="1" dirty="0"/>
              <a:t>Gravity of conflict outweighs other considerations: </a:t>
            </a:r>
          </a:p>
          <a:p>
            <a:pPr lvl="1"/>
            <a:r>
              <a:rPr lang="en-US" dirty="0"/>
              <a:t>Easy to nest activities from tactical/operational/strategic</a:t>
            </a:r>
          </a:p>
          <a:p>
            <a:pPr lvl="1"/>
            <a:r>
              <a:rPr lang="en-US" dirty="0"/>
              <a:t>Easy to choose clean metrics that capture intent (measurement validity) </a:t>
            </a:r>
          </a:p>
          <a:p>
            <a:pPr lvl="1"/>
            <a:r>
              <a:rPr lang="en-US" dirty="0"/>
              <a:t>Easy to capture values for those metrics (measure reliability) </a:t>
            </a:r>
          </a:p>
          <a:p>
            <a:pPr lvl="1"/>
            <a:r>
              <a:rPr lang="en-US" dirty="0"/>
              <a:t>Easy to establish a positive, monotonic impact on intended effect</a:t>
            </a:r>
          </a:p>
          <a:p>
            <a:pPr lvl="1"/>
            <a:r>
              <a:rPr lang="en-US" dirty="0"/>
              <a:t>Easy to reward “useful” behavior in agents: fighter pilot example</a:t>
            </a:r>
          </a:p>
          <a:p>
            <a:pPr marL="228600" lvl="1" indent="0">
              <a:buNone/>
            </a:pPr>
            <a:endParaRPr lang="en-US" dirty="0"/>
          </a:p>
          <a:p>
            <a:r>
              <a:rPr lang="en-US" sz="2400" b="1" dirty="0"/>
              <a:t>Type I versus Type II errors:</a:t>
            </a:r>
          </a:p>
          <a:p>
            <a:pPr lvl="1"/>
            <a:r>
              <a:rPr lang="en-US" dirty="0"/>
              <a:t>Errors of </a:t>
            </a:r>
            <a:r>
              <a:rPr lang="en-US" i="1" dirty="0"/>
              <a:t>omission</a:t>
            </a:r>
            <a:r>
              <a:rPr lang="en-US" dirty="0"/>
              <a:t> punished</a:t>
            </a:r>
          </a:p>
          <a:p>
            <a:pPr lvl="1"/>
            <a:r>
              <a:rPr lang="en-US" dirty="0"/>
              <a:t>Can easily manipulate risk attitude of  actors towards the mission</a:t>
            </a:r>
          </a:p>
        </p:txBody>
      </p:sp>
    </p:spTree>
    <p:extLst>
      <p:ext uri="{BB962C8B-B14F-4D97-AF65-F5344CB8AC3E}">
        <p14:creationId xmlns:p14="http://schemas.microsoft.com/office/powerpoint/2010/main" val="1000079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ssolve">
                                      <p:cBhvr>
                                        <p:cTn id="19" dur="500"/>
                                        <p:tgtEl>
                                          <p:spTgt spid="3">
                                            <p:txEl>
                                              <p:pRg st="4" end="4"/>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dissolve">
                                      <p:cBhvr>
                                        <p:cTn id="27" dur="500"/>
                                        <p:tgtEl>
                                          <p:spTgt spid="3">
                                            <p:txEl>
                                              <p:pRg st="7" end="7"/>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dissolve">
                                      <p:cBhvr>
                                        <p:cTn id="30" dur="500"/>
                                        <p:tgtEl>
                                          <p:spTgt spid="3">
                                            <p:txEl>
                                              <p:pRg st="8" end="8"/>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dissolve">
                                      <p:cBhvr>
                                        <p:cTn id="3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BA4BC8-E386-D344-8241-6EB54DF244E5}"/>
              </a:ext>
            </a:extLst>
          </p:cNvPr>
          <p:cNvSpPr>
            <a:spLocks noGrp="1"/>
          </p:cNvSpPr>
          <p:nvPr>
            <p:ph idx="1"/>
          </p:nvPr>
        </p:nvSpPr>
        <p:spPr>
          <a:xfrm>
            <a:off x="366614" y="1828575"/>
            <a:ext cx="11424904" cy="5029425"/>
          </a:xfrm>
        </p:spPr>
        <p:txBody>
          <a:bodyPr>
            <a:normAutofit/>
          </a:bodyPr>
          <a:lstStyle/>
          <a:p>
            <a:r>
              <a:rPr lang="en-US" sz="2400" b="1" dirty="0"/>
              <a:t>Triviality of conflict causes it to be outweighed by other considerations:</a:t>
            </a:r>
          </a:p>
          <a:p>
            <a:pPr lvl="1"/>
            <a:r>
              <a:rPr lang="en-US" dirty="0"/>
              <a:t>Complexity of exogenous factors leads to problems of non-monotonicity of actor behavior on strategic goals</a:t>
            </a:r>
          </a:p>
          <a:p>
            <a:pPr lvl="1"/>
            <a:r>
              <a:rPr lang="en-US" dirty="0"/>
              <a:t>Difficult to assess actors with simple metrics and guide behavior via rewards mechanism</a:t>
            </a:r>
          </a:p>
          <a:p>
            <a:pPr lvl="1"/>
            <a:r>
              <a:rPr lang="en-US" dirty="0"/>
              <a:t>When you don’t take this into consideration:  Vietnam body count example</a:t>
            </a:r>
          </a:p>
          <a:p>
            <a:pPr lvl="1"/>
            <a:endParaRPr lang="en-US" b="1" dirty="0"/>
          </a:p>
          <a:p>
            <a:r>
              <a:rPr lang="en-US" sz="2400" b="1" dirty="0"/>
              <a:t>Type I versus Type II errors:</a:t>
            </a:r>
          </a:p>
          <a:p>
            <a:pPr lvl="1"/>
            <a:r>
              <a:rPr lang="en-US" dirty="0"/>
              <a:t>Errors of </a:t>
            </a:r>
            <a:r>
              <a:rPr lang="en-US" i="1" dirty="0"/>
              <a:t>commission</a:t>
            </a:r>
            <a:r>
              <a:rPr lang="en-US" dirty="0"/>
              <a:t> punished (“stepping over the line”)</a:t>
            </a:r>
          </a:p>
          <a:p>
            <a:pPr lvl="1"/>
            <a:r>
              <a:rPr lang="en-US" dirty="0"/>
              <a:t>Induced risk aversion around pursuing the mission</a:t>
            </a:r>
          </a:p>
          <a:p>
            <a:pPr lvl="1"/>
            <a:r>
              <a:rPr lang="en-US" dirty="0"/>
              <a:t>When you take this into consideration poorly: </a:t>
            </a:r>
            <a:r>
              <a:rPr lang="en-US" dirty="0" err="1"/>
              <a:t>Bala</a:t>
            </a:r>
            <a:r>
              <a:rPr lang="en-US" dirty="0"/>
              <a:t> Murghab example</a:t>
            </a:r>
          </a:p>
          <a:p>
            <a:pPr lvl="1"/>
            <a:r>
              <a:rPr lang="en-US" dirty="0"/>
              <a:t>“The Strategic Corporal” problem </a:t>
            </a:r>
          </a:p>
          <a:p>
            <a:pPr lvl="1"/>
            <a:endParaRPr lang="en-US" dirty="0"/>
          </a:p>
          <a:p>
            <a:endParaRPr lang="en-US" dirty="0"/>
          </a:p>
        </p:txBody>
      </p:sp>
      <p:sp>
        <p:nvSpPr>
          <p:cNvPr id="6" name="Title 1">
            <a:extLst>
              <a:ext uri="{FF2B5EF4-FFF2-40B4-BE49-F238E27FC236}">
                <a16:creationId xmlns:a16="http://schemas.microsoft.com/office/drawing/2014/main" id="{47EC8C02-0AC3-8F41-870A-D565BCE3D59B}"/>
              </a:ext>
            </a:extLst>
          </p:cNvPr>
          <p:cNvSpPr txBox="1">
            <a:spLocks/>
          </p:cNvSpPr>
          <p:nvPr/>
        </p:nvSpPr>
        <p:spPr>
          <a:xfrm>
            <a:off x="677333" y="372703"/>
            <a:ext cx="10803467" cy="11887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Calibri" panose="020F0502020204030204" pitchFamily="34" charset="0"/>
                <a:cs typeface="Calibri" panose="020F0502020204030204" pitchFamily="34" charset="0"/>
              </a:rPr>
              <a:t>Implications of Trivial Conflict for the Warfighting Stage</a:t>
            </a:r>
          </a:p>
        </p:txBody>
      </p:sp>
    </p:spTree>
    <p:extLst>
      <p:ext uri="{BB962C8B-B14F-4D97-AF65-F5344CB8AC3E}">
        <p14:creationId xmlns:p14="http://schemas.microsoft.com/office/powerpoint/2010/main" val="1945373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dissolve">
                                      <p:cBhvr>
                                        <p:cTn id="21" dur="500"/>
                                        <p:tgtEl>
                                          <p:spTgt spid="3">
                                            <p:txEl>
                                              <p:pRg st="5" end="5"/>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dissolve">
                                      <p:cBhvr>
                                        <p:cTn id="24" dur="500"/>
                                        <p:tgtEl>
                                          <p:spTgt spid="3">
                                            <p:txEl>
                                              <p:pRg st="6" end="6"/>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dissolve">
                                      <p:cBhvr>
                                        <p:cTn id="27" dur="500"/>
                                        <p:tgtEl>
                                          <p:spTgt spid="3">
                                            <p:txEl>
                                              <p:pRg st="7" end="7"/>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dissolve">
                                      <p:cBhvr>
                                        <p:cTn id="30" dur="500"/>
                                        <p:tgtEl>
                                          <p:spTgt spid="3">
                                            <p:txEl>
                                              <p:pRg st="8" end="8"/>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dissolve">
                                      <p:cBhvr>
                                        <p:cTn id="3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434F4-E5C9-1DAC-A8B0-05F2C7737404}"/>
              </a:ext>
            </a:extLst>
          </p:cNvPr>
          <p:cNvSpPr>
            <a:spLocks noGrp="1"/>
          </p:cNvSpPr>
          <p:nvPr>
            <p:ph type="title"/>
          </p:nvPr>
        </p:nvSpPr>
        <p:spPr/>
        <p:txBody>
          <a:bodyPr/>
          <a:lstStyle/>
          <a:p>
            <a:pPr algn="ct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3A7774AE-46A7-1308-00BA-2CE39AED1F7B}"/>
              </a:ext>
            </a:extLst>
          </p:cNvPr>
          <p:cNvSpPr>
            <a:spLocks noGrp="1"/>
          </p:cNvSpPr>
          <p:nvPr>
            <p:ph idx="1"/>
          </p:nvPr>
        </p:nvSpPr>
        <p:spPr>
          <a:xfrm>
            <a:off x="838200" y="2236573"/>
            <a:ext cx="10515600" cy="3940390"/>
          </a:xfrm>
        </p:spPr>
        <p:txBody>
          <a:bodyPr>
            <a:normAutofit/>
          </a:bodyPr>
          <a:lstStyle/>
          <a:p>
            <a:pPr marL="0" indent="0" algn="ctr">
              <a:buNone/>
            </a:pPr>
            <a:r>
              <a:rPr lang="en-US" sz="4000" dirty="0">
                <a:latin typeface="Calibri" panose="020F0502020204030204" pitchFamily="34" charset="0"/>
                <a:cs typeface="Calibri" panose="020F0502020204030204" pitchFamily="34" charset="0"/>
              </a:rPr>
              <a:t>Section Three:</a:t>
            </a:r>
          </a:p>
          <a:p>
            <a:pPr marL="0" indent="0" algn="ctr">
              <a:buNone/>
            </a:pPr>
            <a:r>
              <a:rPr lang="en-US" sz="4000" dirty="0">
                <a:latin typeface="Calibri" panose="020F0502020204030204" pitchFamily="34" charset="0"/>
                <a:cs typeface="Calibri" panose="020F0502020204030204" pitchFamily="34" charset="0"/>
              </a:rPr>
              <a:t>Reframing the Planning Stage </a:t>
            </a:r>
          </a:p>
          <a:p>
            <a:pPr marL="0" indent="0" algn="ctr">
              <a:buNone/>
            </a:pPr>
            <a:endParaRPr lang="en-US" sz="4400" dirty="0">
              <a:latin typeface="Calibri" panose="020F0502020204030204" pitchFamily="34" charset="0"/>
              <a:cs typeface="Calibri" panose="020F0502020204030204" pitchFamily="34" charset="0"/>
            </a:endParaRPr>
          </a:p>
          <a:p>
            <a:pPr marL="0" indent="0" algn="ctr">
              <a:buNone/>
            </a:pPr>
            <a:endParaRPr lang="en-US" sz="4400" dirty="0">
              <a:latin typeface="Calibri" panose="020F0502020204030204" pitchFamily="34" charset="0"/>
              <a:cs typeface="Calibri" panose="020F0502020204030204" pitchFamily="34" charset="0"/>
            </a:endParaRPr>
          </a:p>
          <a:p>
            <a:pPr marL="0" indent="0" algn="ctr">
              <a:buNone/>
            </a:pPr>
            <a:r>
              <a:rPr lang="en-US" sz="4000" dirty="0">
                <a:latin typeface="Calibri" panose="020F0502020204030204" pitchFamily="34" charset="0"/>
                <a:cs typeface="Calibri" panose="020F0502020204030204" pitchFamily="34" charset="0"/>
              </a:rPr>
              <a:t>Budgeting &gt; </a:t>
            </a:r>
            <a:r>
              <a:rPr lang="en-US" sz="4000" b="1" dirty="0">
                <a:latin typeface="Calibri" panose="020F0502020204030204" pitchFamily="34" charset="0"/>
                <a:cs typeface="Calibri" panose="020F0502020204030204" pitchFamily="34" charset="0"/>
              </a:rPr>
              <a:t>Planning</a:t>
            </a:r>
            <a:r>
              <a:rPr lang="en-US" sz="4000" dirty="0">
                <a:latin typeface="Calibri" panose="020F0502020204030204" pitchFamily="34" charset="0"/>
                <a:cs typeface="Calibri" panose="020F0502020204030204" pitchFamily="34" charset="0"/>
              </a:rPr>
              <a:t> &gt; Coercion &gt; Warfighting</a:t>
            </a:r>
          </a:p>
          <a:p>
            <a:pPr marL="0" indent="0" algn="ctr">
              <a:buNone/>
            </a:pPr>
            <a:endParaRPr lang="en-US" sz="4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762607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2707B-B183-1AB6-FEC3-0327DCC6CD83}"/>
              </a:ext>
            </a:extLst>
          </p:cNvPr>
          <p:cNvSpPr>
            <a:spLocks noGrp="1"/>
          </p:cNvSpPr>
          <p:nvPr>
            <p:ph type="title"/>
          </p:nvPr>
        </p:nvSpPr>
        <p:spPr>
          <a:xfrm>
            <a:off x="838200" y="365126"/>
            <a:ext cx="10515600" cy="966134"/>
          </a:xfrm>
        </p:spPr>
        <p:txBody>
          <a:bodyPr/>
          <a:lstStyle/>
          <a:p>
            <a:r>
              <a:rPr lang="en-US" dirty="0"/>
              <a:t>Planning in a non-existential world</a:t>
            </a:r>
          </a:p>
        </p:txBody>
      </p:sp>
      <p:sp>
        <p:nvSpPr>
          <p:cNvPr id="3" name="Content Placeholder 2">
            <a:extLst>
              <a:ext uri="{FF2B5EF4-FFF2-40B4-BE49-F238E27FC236}">
                <a16:creationId xmlns:a16="http://schemas.microsoft.com/office/drawing/2014/main" id="{AB842DAF-7512-2E32-2C39-47B6F5AE0EDF}"/>
              </a:ext>
            </a:extLst>
          </p:cNvPr>
          <p:cNvSpPr>
            <a:spLocks noGrp="1"/>
          </p:cNvSpPr>
          <p:nvPr>
            <p:ph idx="1"/>
          </p:nvPr>
        </p:nvSpPr>
        <p:spPr>
          <a:xfrm>
            <a:off x="838200" y="1331259"/>
            <a:ext cx="10515600" cy="4845704"/>
          </a:xfrm>
        </p:spPr>
        <p:txBody>
          <a:bodyPr>
            <a:normAutofit fontScale="85000" lnSpcReduction="10000"/>
          </a:bodyPr>
          <a:lstStyle/>
          <a:p>
            <a:pPr marL="0" indent="0">
              <a:buNone/>
            </a:pPr>
            <a:r>
              <a:rPr lang="en-US" dirty="0"/>
              <a:t>All other levels of choices are suboptimal (2</a:t>
            </a:r>
            <a:r>
              <a:rPr lang="en-US" baseline="30000" dirty="0"/>
              <a:t>nd</a:t>
            </a:r>
            <a:r>
              <a:rPr lang="en-US" dirty="0"/>
              <a:t> Best Problem)</a:t>
            </a:r>
          </a:p>
          <a:p>
            <a:pPr marL="0" indent="0">
              <a:buNone/>
            </a:pPr>
            <a:r>
              <a:rPr lang="en-US" b="1" u="sng" dirty="0"/>
              <a:t>Simple case</a:t>
            </a:r>
          </a:p>
          <a:p>
            <a:r>
              <a:rPr lang="en-US" dirty="0"/>
              <a:t> Assume force is only used and threatened optimally (i.e., in the interest of NW)	</a:t>
            </a:r>
          </a:p>
          <a:p>
            <a:r>
              <a:rPr lang="en-US" dirty="0"/>
              <a:t>Capabilities needs to be redefined to Applicable Capabilities</a:t>
            </a:r>
          </a:p>
          <a:p>
            <a:pPr marL="0" indent="0">
              <a:buNone/>
            </a:pPr>
            <a:r>
              <a:rPr lang="en-US" dirty="0"/>
              <a:t>	Probability of future conflict types includes not only correct 	capabilities for mission, but also potential constraints on 	performance </a:t>
            </a:r>
          </a:p>
          <a:p>
            <a:pPr marL="0" indent="0">
              <a:buNone/>
            </a:pPr>
            <a:r>
              <a:rPr lang="en-US" b="1" u="sng" dirty="0"/>
              <a:t>Hard case</a:t>
            </a:r>
          </a:p>
          <a:p>
            <a:r>
              <a:rPr lang="en-US" dirty="0"/>
              <a:t>Forces can be used sub-optimally</a:t>
            </a:r>
          </a:p>
          <a:p>
            <a:r>
              <a:rPr lang="en-US" dirty="0"/>
              <a:t>Must also consider impact on coercion choices of force to plan optimally</a:t>
            </a:r>
          </a:p>
          <a:p>
            <a:pPr lvl="1"/>
            <a:r>
              <a:rPr lang="en-US" dirty="0"/>
              <a:t>Self-interested leadership choice</a:t>
            </a:r>
          </a:p>
          <a:p>
            <a:pPr lvl="1"/>
            <a:r>
              <a:rPr lang="en-US" dirty="0"/>
              <a:t>Pathologies in civ-mil estimations</a:t>
            </a:r>
          </a:p>
        </p:txBody>
      </p:sp>
    </p:spTree>
    <p:extLst>
      <p:ext uri="{BB962C8B-B14F-4D97-AF65-F5344CB8AC3E}">
        <p14:creationId xmlns:p14="http://schemas.microsoft.com/office/powerpoint/2010/main" val="36475464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600D5-A1BD-99CE-8649-B62A779A90A0}"/>
              </a:ext>
            </a:extLst>
          </p:cNvPr>
          <p:cNvSpPr>
            <a:spLocks noGrp="1"/>
          </p:cNvSpPr>
          <p:nvPr>
            <p:ph type="title"/>
          </p:nvPr>
        </p:nvSpPr>
        <p:spPr/>
        <p:txBody>
          <a:bodyPr/>
          <a:lstStyle/>
          <a:p>
            <a:r>
              <a:rPr lang="en-US" dirty="0"/>
              <a:t>Educate Upward?</a:t>
            </a:r>
          </a:p>
        </p:txBody>
      </p:sp>
      <p:sp>
        <p:nvSpPr>
          <p:cNvPr id="3" name="Content Placeholder 2">
            <a:extLst>
              <a:ext uri="{FF2B5EF4-FFF2-40B4-BE49-F238E27FC236}">
                <a16:creationId xmlns:a16="http://schemas.microsoft.com/office/drawing/2014/main" id="{B770DBBE-01EB-4D74-AC8A-4AD387ADC509}"/>
              </a:ext>
            </a:extLst>
          </p:cNvPr>
          <p:cNvSpPr>
            <a:spLocks noGrp="1"/>
          </p:cNvSpPr>
          <p:nvPr>
            <p:ph idx="1"/>
          </p:nvPr>
        </p:nvSpPr>
        <p:spPr/>
        <p:txBody>
          <a:bodyPr/>
          <a:lstStyle/>
          <a:p>
            <a:pPr marL="0" indent="0">
              <a:buNone/>
            </a:pPr>
            <a:endParaRPr lang="en-US" dirty="0"/>
          </a:p>
          <a:p>
            <a:r>
              <a:rPr lang="en-US" dirty="0"/>
              <a:t>We are exploring prescriptions for actors at each stage to sensitize superiors to performance problems?</a:t>
            </a:r>
          </a:p>
          <a:p>
            <a:r>
              <a:rPr lang="en-US" dirty="0"/>
              <a:t>Realistic estimations of capability</a:t>
            </a:r>
          </a:p>
          <a:p>
            <a:r>
              <a:rPr lang="en-US" dirty="0"/>
              <a:t>Bank loans?</a:t>
            </a:r>
          </a:p>
          <a:p>
            <a:r>
              <a:rPr lang="en-US" dirty="0"/>
              <a:t>Reframing requirements analysis?  </a:t>
            </a:r>
          </a:p>
        </p:txBody>
      </p:sp>
    </p:spTree>
    <p:extLst>
      <p:ext uri="{BB962C8B-B14F-4D97-AF65-F5344CB8AC3E}">
        <p14:creationId xmlns:p14="http://schemas.microsoft.com/office/powerpoint/2010/main" val="464141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664D9-778C-D346-435F-162A7543E1A0}"/>
              </a:ext>
            </a:extLst>
          </p:cNvPr>
          <p:cNvSpPr>
            <a:spLocks noGrp="1"/>
          </p:cNvSpPr>
          <p:nvPr>
            <p:ph type="title"/>
          </p:nvPr>
        </p:nvSpPr>
        <p:spPr/>
        <p:txBody>
          <a:bodyPr/>
          <a:lstStyle/>
          <a:p>
            <a:r>
              <a:rPr lang="en-US"/>
              <a:t>Puzzle and Motivation</a:t>
            </a:r>
            <a:endParaRPr lang="en-US" dirty="0"/>
          </a:p>
        </p:txBody>
      </p:sp>
      <p:sp>
        <p:nvSpPr>
          <p:cNvPr id="3" name="Content Placeholder 2">
            <a:extLst>
              <a:ext uri="{FF2B5EF4-FFF2-40B4-BE49-F238E27FC236}">
                <a16:creationId xmlns:a16="http://schemas.microsoft.com/office/drawing/2014/main" id="{98868289-4465-0026-0C7B-5E75B175F3E1}"/>
              </a:ext>
            </a:extLst>
          </p:cNvPr>
          <p:cNvSpPr>
            <a:spLocks noGrp="1"/>
          </p:cNvSpPr>
          <p:nvPr>
            <p:ph idx="1"/>
          </p:nvPr>
        </p:nvSpPr>
        <p:spPr>
          <a:xfrm>
            <a:off x="609600" y="1847850"/>
            <a:ext cx="10744199" cy="4351338"/>
          </a:xfrm>
        </p:spPr>
        <p:txBody>
          <a:bodyPr/>
          <a:lstStyle/>
          <a:p>
            <a:pPr marL="0" indent="0">
              <a:buNone/>
            </a:pPr>
            <a:r>
              <a:rPr lang="en-US" b="1" dirty="0"/>
              <a:t>The Puzzle</a:t>
            </a:r>
            <a:r>
              <a:rPr lang="en-US" dirty="0"/>
              <a:t>: The United States makes enormous investment in seemingly impressive military forces that often fail to defeat or coerce much weaker adversaries.</a:t>
            </a:r>
          </a:p>
          <a:p>
            <a:pPr marL="0" indent="0">
              <a:buNone/>
            </a:pPr>
            <a:endParaRPr lang="en-US" dirty="0"/>
          </a:p>
          <a:p>
            <a:pPr marL="0" indent="0">
              <a:buNone/>
            </a:pPr>
            <a:r>
              <a:rPr lang="en-US" b="1" dirty="0"/>
              <a:t>Our Way Forward</a:t>
            </a:r>
            <a:r>
              <a:rPr lang="en-US" dirty="0"/>
              <a:t>: Reframe capabilities planning within its real context – the search to secure national welfare. Focus on the incentive structures for actors throughout the enterprise. </a:t>
            </a:r>
          </a:p>
          <a:p>
            <a:pPr marL="0" indent="0">
              <a:buNone/>
            </a:pPr>
            <a:endParaRPr lang="en-US" dirty="0"/>
          </a:p>
        </p:txBody>
      </p:sp>
      <p:sp>
        <p:nvSpPr>
          <p:cNvPr id="4" name="Slide Number Placeholder 3">
            <a:extLst>
              <a:ext uri="{FF2B5EF4-FFF2-40B4-BE49-F238E27FC236}">
                <a16:creationId xmlns:a16="http://schemas.microsoft.com/office/drawing/2014/main" id="{04E15D55-90C4-628E-05B7-5582A145E50A}"/>
              </a:ext>
            </a:extLst>
          </p:cNvPr>
          <p:cNvSpPr>
            <a:spLocks noGrp="1"/>
          </p:cNvSpPr>
          <p:nvPr>
            <p:ph type="sldNum" sz="quarter" idx="12"/>
          </p:nvPr>
        </p:nvSpPr>
        <p:spPr/>
        <p:txBody>
          <a:bodyPr/>
          <a:lstStyle/>
          <a:p>
            <a:fld id="{A6512467-494F-C840-B201-7433114E59F8}" type="slidenum">
              <a:rPr lang="en-US" smtClean="0"/>
              <a:t>3</a:t>
            </a:fld>
            <a:endParaRPr lang="en-US"/>
          </a:p>
        </p:txBody>
      </p:sp>
    </p:spTree>
    <p:extLst>
      <p:ext uri="{BB962C8B-B14F-4D97-AF65-F5344CB8AC3E}">
        <p14:creationId xmlns:p14="http://schemas.microsoft.com/office/powerpoint/2010/main" val="24900078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53B7D-3A24-A9C8-D651-7511AAB96690}"/>
              </a:ext>
            </a:extLst>
          </p:cNvPr>
          <p:cNvSpPr>
            <a:spLocks noGrp="1"/>
          </p:cNvSpPr>
          <p:nvPr>
            <p:ph type="title"/>
          </p:nvPr>
        </p:nvSpPr>
        <p:spPr>
          <a:xfrm>
            <a:off x="838200" y="2530101"/>
            <a:ext cx="10515600" cy="1325563"/>
          </a:xfrm>
        </p:spPr>
        <p:txBody>
          <a:bodyPr/>
          <a:lstStyle/>
          <a:p>
            <a:pPr algn="ctr"/>
            <a:r>
              <a:rPr lang="en-US" dirty="0"/>
              <a:t>Questions?</a:t>
            </a:r>
          </a:p>
        </p:txBody>
      </p:sp>
      <p:sp>
        <p:nvSpPr>
          <p:cNvPr id="3" name="Content Placeholder 2">
            <a:extLst>
              <a:ext uri="{FF2B5EF4-FFF2-40B4-BE49-F238E27FC236}">
                <a16:creationId xmlns:a16="http://schemas.microsoft.com/office/drawing/2014/main" id="{48549EE6-2FA8-7505-FA43-57F618196658}"/>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85DC3FC5-3141-0100-E800-EE51C2AA6466}"/>
              </a:ext>
            </a:extLst>
          </p:cNvPr>
          <p:cNvSpPr>
            <a:spLocks noGrp="1"/>
          </p:cNvSpPr>
          <p:nvPr>
            <p:ph type="sldNum" sz="quarter" idx="12"/>
          </p:nvPr>
        </p:nvSpPr>
        <p:spPr/>
        <p:txBody>
          <a:bodyPr/>
          <a:lstStyle/>
          <a:p>
            <a:fld id="{A6512467-494F-C840-B201-7433114E59F8}" type="slidenum">
              <a:rPr lang="en-US" smtClean="0"/>
              <a:t>30</a:t>
            </a:fld>
            <a:endParaRPr lang="en-US"/>
          </a:p>
        </p:txBody>
      </p:sp>
    </p:spTree>
    <p:extLst>
      <p:ext uri="{BB962C8B-B14F-4D97-AF65-F5344CB8AC3E}">
        <p14:creationId xmlns:p14="http://schemas.microsoft.com/office/powerpoint/2010/main" val="9557418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A8DEC-93DF-1A09-4FB3-11FE84A71B51}"/>
              </a:ext>
            </a:extLst>
          </p:cNvPr>
          <p:cNvSpPr>
            <a:spLocks noGrp="1"/>
          </p:cNvSpPr>
          <p:nvPr>
            <p:ph type="title"/>
          </p:nvPr>
        </p:nvSpPr>
        <p:spPr/>
        <p:txBody>
          <a:bodyPr/>
          <a:lstStyle/>
          <a:p>
            <a:r>
              <a:rPr lang="en-US" dirty="0"/>
              <a:t>Very Simple Example</a:t>
            </a:r>
          </a:p>
        </p:txBody>
      </p:sp>
      <p:sp>
        <p:nvSpPr>
          <p:cNvPr id="3" name="Content Placeholder 2">
            <a:extLst>
              <a:ext uri="{FF2B5EF4-FFF2-40B4-BE49-F238E27FC236}">
                <a16:creationId xmlns:a16="http://schemas.microsoft.com/office/drawing/2014/main" id="{2820CA2B-0E84-AA5E-BF76-E17A3083B2B3}"/>
              </a:ext>
            </a:extLst>
          </p:cNvPr>
          <p:cNvSpPr>
            <a:spLocks noGrp="1"/>
          </p:cNvSpPr>
          <p:nvPr>
            <p:ph idx="1"/>
          </p:nvPr>
        </p:nvSpPr>
        <p:spPr>
          <a:xfrm>
            <a:off x="838200" y="1480008"/>
            <a:ext cx="10515600" cy="4696955"/>
          </a:xfrm>
        </p:spPr>
        <p:txBody>
          <a:bodyPr/>
          <a:lstStyle/>
          <a:p>
            <a:pPr marL="0" indent="0">
              <a:buNone/>
            </a:pPr>
            <a:r>
              <a:rPr lang="en-US" dirty="0"/>
              <a:t>Basketball team</a:t>
            </a:r>
          </a:p>
          <a:p>
            <a:pPr marL="0" indent="0">
              <a:buNone/>
            </a:pPr>
            <a:r>
              <a:rPr lang="en-US" dirty="0"/>
              <a:t>-always most points wins game</a:t>
            </a:r>
          </a:p>
          <a:p>
            <a:pPr marL="0" indent="0">
              <a:buNone/>
            </a:pPr>
            <a:r>
              <a:rPr lang="en-US" dirty="0"/>
              <a:t>Fixed budget</a:t>
            </a:r>
          </a:p>
          <a:p>
            <a:pPr marL="0" indent="0">
              <a:buNone/>
            </a:pPr>
            <a:r>
              <a:rPr lang="en-US" dirty="0"/>
              <a:t>Problem: Find optimal players within budget</a:t>
            </a:r>
          </a:p>
          <a:p>
            <a:pPr marL="0" indent="0">
              <a:buNone/>
            </a:pPr>
            <a:r>
              <a:rPr lang="en-US" dirty="0"/>
              <a:t>Maximize basketball capabilities</a:t>
            </a:r>
          </a:p>
          <a:p>
            <a:pPr marL="0" indent="0">
              <a:buNone/>
            </a:pPr>
            <a:r>
              <a:rPr lang="en-US" dirty="0"/>
              <a:t>Should lead to most wins if you account for complementarities</a:t>
            </a:r>
          </a:p>
          <a:p>
            <a:pPr marL="0" indent="0">
              <a:buNone/>
            </a:pPr>
            <a:r>
              <a:rPr lang="en-US" dirty="0"/>
              <a:t> But what if rules are not fixed: every game has different rules/asymmetric</a:t>
            </a:r>
          </a:p>
          <a:p>
            <a:pPr marL="0" indent="0">
              <a:buNone/>
            </a:pPr>
            <a:r>
              <a:rPr lang="en-US" dirty="0"/>
              <a:t>Ex: Two versions: (</a:t>
            </a:r>
            <a:r>
              <a:rPr lang="en-US" dirty="0" err="1"/>
              <a:t>i</a:t>
            </a:r>
            <a:r>
              <a:rPr lang="en-US" dirty="0"/>
              <a:t>) </a:t>
            </a:r>
            <a:r>
              <a:rPr lang="en-US" dirty="0" err="1"/>
              <a:t>Stadard</a:t>
            </a:r>
            <a:r>
              <a:rPr lang="en-US" dirty="0"/>
              <a:t> Rules, (ii) Other team has no rules</a:t>
            </a:r>
          </a:p>
          <a:p>
            <a:pPr marL="0" indent="0">
              <a:buNone/>
            </a:pPr>
            <a:endParaRPr lang="en-US" dirty="0"/>
          </a:p>
        </p:txBody>
      </p:sp>
    </p:spTree>
    <p:extLst>
      <p:ext uri="{BB962C8B-B14F-4D97-AF65-F5344CB8AC3E}">
        <p14:creationId xmlns:p14="http://schemas.microsoft.com/office/powerpoint/2010/main" val="1448680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EAA0E-FA4B-E883-14C8-20FC5091DC14}"/>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7230977D-6B2B-7054-5C74-687D7FA791B6}"/>
              </a:ext>
            </a:extLst>
          </p:cNvPr>
          <p:cNvSpPr>
            <a:spLocks noGrp="1"/>
          </p:cNvSpPr>
          <p:nvPr>
            <p:ph idx="1"/>
          </p:nvPr>
        </p:nvSpPr>
        <p:spPr>
          <a:xfrm>
            <a:off x="635000" y="1603375"/>
            <a:ext cx="10896600" cy="4526491"/>
          </a:xfrm>
        </p:spPr>
        <p:txBody>
          <a:bodyPr>
            <a:normAutofit fontScale="92500"/>
          </a:bodyPr>
          <a:lstStyle/>
          <a:p>
            <a:r>
              <a:rPr lang="en-US" sz="3000" dirty="0"/>
              <a:t>Section I: Introduce the Feasible Production Framework</a:t>
            </a:r>
          </a:p>
          <a:p>
            <a:pPr marL="0" indent="0">
              <a:buNone/>
            </a:pPr>
            <a:r>
              <a:rPr lang="en-US" sz="3000" dirty="0"/>
              <a:t>		Budgeting &gt; Planning &gt; Coercion &gt; Warfighting</a:t>
            </a:r>
          </a:p>
          <a:p>
            <a:pPr marL="0" indent="0">
              <a:buNone/>
            </a:pPr>
            <a:endParaRPr lang="en-US" sz="3000" dirty="0"/>
          </a:p>
          <a:p>
            <a:r>
              <a:rPr lang="en-US" sz="3000" dirty="0"/>
              <a:t>Section II: Focus on Constrained Performance in Warfighting Stage</a:t>
            </a:r>
          </a:p>
          <a:p>
            <a:pPr marL="0" indent="0">
              <a:buNone/>
            </a:pPr>
            <a:r>
              <a:rPr lang="en-US" sz="3000" dirty="0"/>
              <a:t>		Budgeting &gt; Planning &gt; Coercion &gt; </a:t>
            </a:r>
            <a:r>
              <a:rPr lang="en-US" sz="3000" b="1" dirty="0"/>
              <a:t>Warfighting</a:t>
            </a:r>
          </a:p>
          <a:p>
            <a:pPr marL="0" indent="0">
              <a:buNone/>
            </a:pPr>
            <a:r>
              <a:rPr lang="en-US" sz="3000" dirty="0"/>
              <a:t> </a:t>
            </a:r>
          </a:p>
          <a:p>
            <a:r>
              <a:rPr lang="en-US" sz="3000" dirty="0"/>
              <a:t>Section II: Focus on a New Source of Uncertainty for Planning Stage </a:t>
            </a:r>
          </a:p>
          <a:p>
            <a:pPr marL="0" indent="0">
              <a:buNone/>
            </a:pPr>
            <a:r>
              <a:rPr lang="en-US" sz="3000" dirty="0"/>
              <a:t>		Budgeting &gt; </a:t>
            </a:r>
            <a:r>
              <a:rPr lang="en-US" sz="3000" b="1" dirty="0"/>
              <a:t>Planning</a:t>
            </a:r>
            <a:r>
              <a:rPr lang="en-US" sz="3000" dirty="0"/>
              <a:t> &gt; Coercion &gt; Warfighting</a:t>
            </a:r>
          </a:p>
          <a:p>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6AED1C28-6225-31E0-9F32-620264E63BD6}"/>
              </a:ext>
            </a:extLst>
          </p:cNvPr>
          <p:cNvSpPr>
            <a:spLocks noGrp="1"/>
          </p:cNvSpPr>
          <p:nvPr>
            <p:ph type="sldNum" sz="quarter" idx="12"/>
          </p:nvPr>
        </p:nvSpPr>
        <p:spPr/>
        <p:txBody>
          <a:bodyPr/>
          <a:lstStyle/>
          <a:p>
            <a:fld id="{A6512467-494F-C840-B201-7433114E59F8}" type="slidenum">
              <a:rPr lang="en-US" smtClean="0"/>
              <a:t>4</a:t>
            </a:fld>
            <a:endParaRPr lang="en-US"/>
          </a:p>
        </p:txBody>
      </p:sp>
    </p:spTree>
    <p:extLst>
      <p:ext uri="{BB962C8B-B14F-4D97-AF65-F5344CB8AC3E}">
        <p14:creationId xmlns:p14="http://schemas.microsoft.com/office/powerpoint/2010/main" val="401306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473D8-8639-A4CE-68DB-966C63C1C543}"/>
              </a:ext>
            </a:extLst>
          </p:cNvPr>
          <p:cNvSpPr>
            <a:spLocks noGrp="1"/>
          </p:cNvSpPr>
          <p:nvPr>
            <p:ph type="title"/>
          </p:nvPr>
        </p:nvSpPr>
        <p:spPr>
          <a:xfrm>
            <a:off x="838200" y="1787525"/>
            <a:ext cx="10515600" cy="1325563"/>
          </a:xfrm>
        </p:spPr>
        <p:txBody>
          <a:bodyPr/>
          <a:lstStyle/>
          <a:p>
            <a:pPr algn="ctr"/>
            <a:r>
              <a:rPr lang="en-US" dirty="0">
                <a:latin typeface="Calibri" panose="020F0502020204030204" pitchFamily="34" charset="0"/>
                <a:cs typeface="Calibri" panose="020F0502020204030204" pitchFamily="34" charset="0"/>
              </a:rPr>
              <a:t>Section One:</a:t>
            </a:r>
          </a:p>
        </p:txBody>
      </p:sp>
      <p:sp>
        <p:nvSpPr>
          <p:cNvPr id="3" name="Content Placeholder 2">
            <a:extLst>
              <a:ext uri="{FF2B5EF4-FFF2-40B4-BE49-F238E27FC236}">
                <a16:creationId xmlns:a16="http://schemas.microsoft.com/office/drawing/2014/main" id="{E74708B0-F3B3-6BE3-6481-6C9C8CE80937}"/>
              </a:ext>
            </a:extLst>
          </p:cNvPr>
          <p:cNvSpPr>
            <a:spLocks noGrp="1"/>
          </p:cNvSpPr>
          <p:nvPr>
            <p:ph idx="1"/>
          </p:nvPr>
        </p:nvSpPr>
        <p:spPr>
          <a:xfrm>
            <a:off x="838200" y="3428999"/>
            <a:ext cx="10515600" cy="2747963"/>
          </a:xfrm>
        </p:spPr>
        <p:txBody>
          <a:bodyPr>
            <a:normAutofit/>
          </a:bodyPr>
          <a:lstStyle/>
          <a:p>
            <a:pPr marL="0" indent="0" algn="ctr">
              <a:buNone/>
            </a:pPr>
            <a:r>
              <a:rPr lang="en-US" sz="4400" dirty="0">
                <a:latin typeface="Calibri" panose="020F0502020204030204" pitchFamily="34" charset="0"/>
                <a:cs typeface="Calibri" panose="020F0502020204030204" pitchFamily="34" charset="0"/>
              </a:rPr>
              <a:t>The Feasible Production Framework </a:t>
            </a:r>
          </a:p>
        </p:txBody>
      </p:sp>
      <p:sp>
        <p:nvSpPr>
          <p:cNvPr id="5" name="Slide Number Placeholder 4">
            <a:extLst>
              <a:ext uri="{FF2B5EF4-FFF2-40B4-BE49-F238E27FC236}">
                <a16:creationId xmlns:a16="http://schemas.microsoft.com/office/drawing/2014/main" id="{818F4565-07BF-61F7-8666-10780FF643FB}"/>
              </a:ext>
            </a:extLst>
          </p:cNvPr>
          <p:cNvSpPr>
            <a:spLocks noGrp="1"/>
          </p:cNvSpPr>
          <p:nvPr>
            <p:ph type="sldNum" sz="quarter" idx="12"/>
          </p:nvPr>
        </p:nvSpPr>
        <p:spPr/>
        <p:txBody>
          <a:bodyPr/>
          <a:lstStyle/>
          <a:p>
            <a:fld id="{A6512467-494F-C840-B201-7433114E59F8}" type="slidenum">
              <a:rPr lang="en-US" smtClean="0"/>
              <a:t>5</a:t>
            </a:fld>
            <a:endParaRPr lang="en-US"/>
          </a:p>
        </p:txBody>
      </p:sp>
    </p:spTree>
    <p:extLst>
      <p:ext uri="{BB962C8B-B14F-4D97-AF65-F5344CB8AC3E}">
        <p14:creationId xmlns:p14="http://schemas.microsoft.com/office/powerpoint/2010/main" val="120415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C0FEB-E946-A8D0-8E01-FE98BA64C840}"/>
              </a:ext>
            </a:extLst>
          </p:cNvPr>
          <p:cNvSpPr>
            <a:spLocks noGrp="1"/>
          </p:cNvSpPr>
          <p:nvPr>
            <p:ph type="title"/>
          </p:nvPr>
        </p:nvSpPr>
        <p:spPr>
          <a:xfrm>
            <a:off x="838200" y="178787"/>
            <a:ext cx="10515600" cy="1325563"/>
          </a:xfrm>
        </p:spPr>
        <p:txBody>
          <a:bodyPr/>
          <a:lstStyle/>
          <a:p>
            <a:r>
              <a:rPr lang="en-US" dirty="0"/>
              <a:t>Cold War Background: Capabilities per Dollar </a:t>
            </a:r>
          </a:p>
        </p:txBody>
      </p:sp>
      <p:sp>
        <p:nvSpPr>
          <p:cNvPr id="3" name="Content Placeholder 2">
            <a:extLst>
              <a:ext uri="{FF2B5EF4-FFF2-40B4-BE49-F238E27FC236}">
                <a16:creationId xmlns:a16="http://schemas.microsoft.com/office/drawing/2014/main" id="{925C04DD-D2D3-E43F-632C-80672EF43611}"/>
              </a:ext>
            </a:extLst>
          </p:cNvPr>
          <p:cNvSpPr>
            <a:spLocks noGrp="1"/>
          </p:cNvSpPr>
          <p:nvPr>
            <p:ph idx="1"/>
          </p:nvPr>
        </p:nvSpPr>
        <p:spPr>
          <a:xfrm>
            <a:off x="455140" y="1504350"/>
            <a:ext cx="8182232" cy="5193012"/>
          </a:xfrm>
        </p:spPr>
        <p:txBody>
          <a:bodyPr>
            <a:normAutofit/>
          </a:bodyPr>
          <a:lstStyle/>
          <a:p>
            <a:r>
              <a:rPr lang="en-US" dirty="0">
                <a:latin typeface="Calibri" panose="020F0502020204030204" pitchFamily="34" charset="0"/>
                <a:ea typeface="Calibri" panose="020F0502020204030204" pitchFamily="34" charset="0"/>
              </a:rPr>
              <a:t>The use of m</a:t>
            </a:r>
            <a:r>
              <a:rPr lang="en-US" dirty="0">
                <a:effectLst/>
                <a:latin typeface="Calibri" panose="020F0502020204030204" pitchFamily="34" charset="0"/>
                <a:ea typeface="Calibri" panose="020F0502020204030204" pitchFamily="34" charset="0"/>
              </a:rPr>
              <a:t>anagerial economics tools </a:t>
            </a:r>
            <a:r>
              <a:rPr lang="en-US" dirty="0">
                <a:latin typeface="Calibri" panose="020F0502020204030204" pitchFamily="34" charset="0"/>
                <a:ea typeface="Calibri" panose="020F0502020204030204" pitchFamily="34" charset="0"/>
              </a:rPr>
              <a:t>to enable </a:t>
            </a:r>
            <a:r>
              <a:rPr lang="en-US" dirty="0">
                <a:effectLst/>
                <a:latin typeface="Calibri" panose="020F0502020204030204" pitchFamily="34" charset="0"/>
                <a:ea typeface="Calibri" panose="020F0502020204030204" pitchFamily="34" charset="0"/>
              </a:rPr>
              <a:t>OSD to rationalize planning for the uniformed services</a:t>
            </a:r>
          </a:p>
          <a:p>
            <a:r>
              <a:rPr lang="en-US" dirty="0">
                <a:effectLst/>
                <a:latin typeface="Calibri" panose="020F0502020204030204" pitchFamily="34" charset="0"/>
                <a:ea typeface="Calibri" panose="020F0502020204030204" pitchFamily="34" charset="0"/>
              </a:rPr>
              <a:t>Impose</a:t>
            </a:r>
            <a:r>
              <a:rPr lang="en-US" dirty="0">
                <a:latin typeface="Calibri" panose="020F0502020204030204" pitchFamily="34" charset="0"/>
                <a:ea typeface="Calibri" panose="020F0502020204030204" pitchFamily="34" charset="0"/>
              </a:rPr>
              <a:t> coherence and efficiency onto national security</a:t>
            </a:r>
            <a:endParaRPr lang="en-US" dirty="0">
              <a:effectLst/>
              <a:latin typeface="Calibri" panose="020F0502020204030204" pitchFamily="34" charset="0"/>
              <a:ea typeface="Calibri" panose="020F0502020204030204" pitchFamily="34" charset="0"/>
            </a:endParaRPr>
          </a:p>
          <a:p>
            <a:r>
              <a:rPr lang="en-US" dirty="0">
                <a:effectLst/>
                <a:latin typeface="Calibri" panose="020F0502020204030204" pitchFamily="34" charset="0"/>
                <a:ea typeface="Calibri" panose="020F0502020204030204" pitchFamily="34" charset="0"/>
              </a:rPr>
              <a:t>“[M]y team and I were determined to guide the department in such a way as to achieve the objective the president had set: </a:t>
            </a:r>
            <a:r>
              <a:rPr lang="en-US" dirty="0">
                <a:effectLst/>
                <a:latin typeface="Calibri" panose="020F0502020204030204" pitchFamily="34" charset="0"/>
                <a:ea typeface="Calibri" panose="020F0502020204030204" pitchFamily="34" charset="0"/>
                <a:cs typeface="Calibri" panose="020F0502020204030204" pitchFamily="34" charset="0"/>
              </a:rPr>
              <a:t>security for the nation at the lowest possible cost” – SECDEF Robert McNamara </a:t>
            </a:r>
          </a:p>
          <a:p>
            <a:endParaRPr lang="en-US" sz="2400" dirty="0">
              <a:latin typeface="Calibri" panose="020F0502020204030204" pitchFamily="34" charset="0"/>
              <a:cs typeface="Calibri" panose="020F0502020204030204" pitchFamily="34" charset="0"/>
            </a:endParaRPr>
          </a:p>
        </p:txBody>
      </p:sp>
      <p:pic>
        <p:nvPicPr>
          <p:cNvPr id="2050" name="Picture 2">
            <a:extLst>
              <a:ext uri="{FF2B5EF4-FFF2-40B4-BE49-F238E27FC236}">
                <a16:creationId xmlns:a16="http://schemas.microsoft.com/office/drawing/2014/main" id="{BF641679-3D08-6543-BA46-9F1FD5A2927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637372" y="1779373"/>
            <a:ext cx="3382387" cy="4300151"/>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37835375-8825-1B89-3D93-567CE4C2D0EC}"/>
              </a:ext>
            </a:extLst>
          </p:cNvPr>
          <p:cNvSpPr>
            <a:spLocks noGrp="1"/>
          </p:cNvSpPr>
          <p:nvPr>
            <p:ph type="sldNum" sz="quarter" idx="12"/>
          </p:nvPr>
        </p:nvSpPr>
        <p:spPr/>
        <p:txBody>
          <a:bodyPr/>
          <a:lstStyle/>
          <a:p>
            <a:fld id="{A6512467-494F-C840-B201-7433114E59F8}" type="slidenum">
              <a:rPr lang="en-US" smtClean="0"/>
              <a:t>6</a:t>
            </a:fld>
            <a:endParaRPr lang="en-US"/>
          </a:p>
        </p:txBody>
      </p:sp>
    </p:spTree>
    <p:extLst>
      <p:ext uri="{BB962C8B-B14F-4D97-AF65-F5344CB8AC3E}">
        <p14:creationId xmlns:p14="http://schemas.microsoft.com/office/powerpoint/2010/main" val="2382608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1A0C0-BDB9-8EF6-E7BD-3AECFD800678}"/>
              </a:ext>
            </a:extLst>
          </p:cNvPr>
          <p:cNvSpPr>
            <a:spLocks noGrp="1"/>
          </p:cNvSpPr>
          <p:nvPr>
            <p:ph type="title"/>
          </p:nvPr>
        </p:nvSpPr>
        <p:spPr>
          <a:xfrm>
            <a:off x="96794" y="0"/>
            <a:ext cx="10515600" cy="1325563"/>
          </a:xfrm>
        </p:spPr>
        <p:txBody>
          <a:bodyPr/>
          <a:lstStyle/>
          <a:p>
            <a:r>
              <a:rPr lang="en-US" dirty="0"/>
              <a:t>Cold War Approach</a:t>
            </a:r>
          </a:p>
        </p:txBody>
      </p:sp>
      <p:sp>
        <p:nvSpPr>
          <p:cNvPr id="3" name="Content Placeholder 2">
            <a:extLst>
              <a:ext uri="{FF2B5EF4-FFF2-40B4-BE49-F238E27FC236}">
                <a16:creationId xmlns:a16="http://schemas.microsoft.com/office/drawing/2014/main" id="{48933F42-DCB5-3B6B-502E-DA53519E06ED}"/>
              </a:ext>
            </a:extLst>
          </p:cNvPr>
          <p:cNvSpPr>
            <a:spLocks noGrp="1"/>
          </p:cNvSpPr>
          <p:nvPr>
            <p:ph idx="1"/>
          </p:nvPr>
        </p:nvSpPr>
        <p:spPr>
          <a:xfrm>
            <a:off x="117484" y="1058862"/>
            <a:ext cx="7772399" cy="5662613"/>
          </a:xfrm>
        </p:spPr>
        <p:txBody>
          <a:bodyPr>
            <a:normAutofit fontScale="92500"/>
          </a:bodyPr>
          <a:lstStyle/>
          <a:p>
            <a:r>
              <a:rPr lang="en-US" b="1" dirty="0">
                <a:effectLst/>
                <a:latin typeface="Calibri" panose="020F0502020204030204" pitchFamily="34" charset="0"/>
                <a:ea typeface="Calibri" panose="020F0502020204030204" pitchFamily="34" charset="0"/>
                <a:cs typeface="Calibri" panose="020F0502020204030204" pitchFamily="34" charset="0"/>
              </a:rPr>
              <a:t>Aided by </a:t>
            </a:r>
            <a:r>
              <a:rPr lang="en-US" b="1" i="1" dirty="0">
                <a:effectLst/>
                <a:latin typeface="Calibri" panose="020F0502020204030204" pitchFamily="34" charset="0"/>
                <a:ea typeface="Calibri" panose="020F0502020204030204" pitchFamily="34" charset="0"/>
                <a:cs typeface="Calibri" panose="020F0502020204030204" pitchFamily="34" charset="0"/>
              </a:rPr>
              <a:t>transparent</a:t>
            </a:r>
            <a:r>
              <a:rPr lang="en-US" b="1" dirty="0">
                <a:effectLst/>
                <a:latin typeface="Calibri" panose="020F0502020204030204" pitchFamily="34" charset="0"/>
                <a:ea typeface="Calibri" panose="020F0502020204030204" pitchFamily="34" charset="0"/>
                <a:cs typeface="Calibri" panose="020F0502020204030204" pitchFamily="34" charset="0"/>
              </a:rPr>
              <a:t> and </a:t>
            </a:r>
            <a:r>
              <a:rPr lang="en-US" b="1" i="1" dirty="0">
                <a:effectLst/>
                <a:latin typeface="Calibri" panose="020F0502020204030204" pitchFamily="34" charset="0"/>
                <a:ea typeface="Calibri" panose="020F0502020204030204" pitchFamily="34" charset="0"/>
                <a:cs typeface="Calibri" panose="020F0502020204030204" pitchFamily="34" charset="0"/>
              </a:rPr>
              <a:t>grave</a:t>
            </a:r>
            <a:r>
              <a:rPr lang="en-US" b="1" dirty="0">
                <a:effectLst/>
                <a:latin typeface="Calibri" panose="020F0502020204030204" pitchFamily="34" charset="0"/>
                <a:ea typeface="Calibri" panose="020F0502020204030204" pitchFamily="34" charset="0"/>
                <a:cs typeface="Calibri" panose="020F0502020204030204" pitchFamily="34" charset="0"/>
              </a:rPr>
              <a:t> security challenge: </a:t>
            </a:r>
          </a:p>
          <a:p>
            <a:pPr lvl="1"/>
            <a:r>
              <a:rPr lang="en-US" sz="2800" dirty="0">
                <a:effectLst/>
                <a:latin typeface="Calibri" panose="020F0502020204030204" pitchFamily="34" charset="0"/>
                <a:ea typeface="Calibri" panose="020F0502020204030204" pitchFamily="34" charset="0"/>
                <a:cs typeface="Calibri" panose="020F0502020204030204" pitchFamily="34" charset="0"/>
              </a:rPr>
              <a:t>“</a:t>
            </a:r>
            <a:r>
              <a:rPr lang="en-US" sz="2800" b="0" i="0" dirty="0">
                <a:effectLst/>
                <a:highlight>
                  <a:srgbClr val="FFFFFF"/>
                </a:highlight>
                <a:latin typeface="Calibri" panose="020F0502020204030204" pitchFamily="34" charset="0"/>
                <a:cs typeface="Calibri" panose="020F0502020204030204" pitchFamily="34" charset="0"/>
              </a:rPr>
              <a:t>Soviet forces provided a well-understood, slowly advancing focal point for long-range planning” (</a:t>
            </a:r>
            <a:r>
              <a:rPr lang="en-US" sz="2800" dirty="0" err="1">
                <a:highlight>
                  <a:srgbClr val="FFFFFF"/>
                </a:highlight>
                <a:latin typeface="Calibri" panose="020F0502020204030204" pitchFamily="34" charset="0"/>
                <a:cs typeface="Calibri" panose="020F0502020204030204" pitchFamily="34" charset="0"/>
              </a:rPr>
              <a:t>M</a:t>
            </a:r>
            <a:r>
              <a:rPr lang="en-US" sz="2800" b="0" i="0" dirty="0" err="1">
                <a:effectLst/>
                <a:highlight>
                  <a:srgbClr val="FFFFFF"/>
                </a:highlight>
                <a:latin typeface="Calibri" panose="020F0502020204030204" pitchFamily="34" charset="0"/>
                <a:cs typeface="Calibri" panose="020F0502020204030204" pitchFamily="34" charset="0"/>
              </a:rPr>
              <a:t>cNaugher</a:t>
            </a:r>
            <a:r>
              <a:rPr lang="en-US" sz="2800" b="0" i="0" dirty="0">
                <a:effectLst/>
                <a:highlight>
                  <a:srgbClr val="FFFFFF"/>
                </a:highlight>
                <a:latin typeface="Calibri" panose="020F0502020204030204" pitchFamily="34" charset="0"/>
                <a:cs typeface="Calibri" panose="020F0502020204030204" pitchFamily="34" charset="0"/>
              </a:rPr>
              <a:t> 1996)</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a:p>
            <a:r>
              <a:rPr lang="en-US" b="1" dirty="0">
                <a:highlight>
                  <a:srgbClr val="FEFEFE"/>
                </a:highlight>
                <a:latin typeface="Calibri" panose="020F0502020204030204" pitchFamily="34" charset="0"/>
                <a:cs typeface="Calibri" panose="020F0502020204030204" pitchFamily="34" charset="0"/>
              </a:rPr>
              <a:t>All else was </a:t>
            </a:r>
            <a:r>
              <a:rPr lang="en-US" b="1" i="1" dirty="0">
                <a:highlight>
                  <a:srgbClr val="FEFEFE"/>
                </a:highlight>
                <a:latin typeface="Calibri" panose="020F0502020204030204" pitchFamily="34" charset="0"/>
                <a:cs typeface="Calibri" panose="020F0502020204030204" pitchFamily="34" charset="0"/>
              </a:rPr>
              <a:t>lesser included</a:t>
            </a:r>
            <a:r>
              <a:rPr lang="en-US" b="1" dirty="0">
                <a:highlight>
                  <a:srgbClr val="FEFEFE"/>
                </a:highlight>
                <a:latin typeface="Calibri" panose="020F0502020204030204" pitchFamily="34" charset="0"/>
                <a:cs typeface="Calibri" panose="020F0502020204030204" pitchFamily="34" charset="0"/>
              </a:rPr>
              <a:t>:</a:t>
            </a:r>
            <a:endParaRPr lang="en-US" b="1" i="0" dirty="0">
              <a:effectLst/>
              <a:highlight>
                <a:srgbClr val="FEFEFE"/>
              </a:highlight>
              <a:latin typeface="Calibri" panose="020F0502020204030204" pitchFamily="34" charset="0"/>
              <a:cs typeface="Calibri" panose="020F0502020204030204" pitchFamily="34" charset="0"/>
            </a:endParaRPr>
          </a:p>
          <a:p>
            <a:pPr lvl="1"/>
            <a:r>
              <a:rPr lang="en-US" sz="2800" b="0" i="0" dirty="0">
                <a:effectLst/>
                <a:highlight>
                  <a:srgbClr val="FEFEFE"/>
                </a:highlight>
                <a:latin typeface="Calibri" panose="020F0502020204030204" pitchFamily="34" charset="0"/>
                <a:cs typeface="Calibri" panose="020F0502020204030204" pitchFamily="34" charset="0"/>
              </a:rPr>
              <a:t>“The idea was that if the U.S. military was prepared to fend off a large threat – …the Soviet military—then it was certainly equipped to defeat smaller-scale threats” (Stout 2014)</a:t>
            </a:r>
          </a:p>
          <a:p>
            <a:r>
              <a:rPr lang="en-US" b="1" dirty="0">
                <a:highlight>
                  <a:srgbClr val="FEFEFE"/>
                </a:highlight>
                <a:latin typeface="Calibri" panose="020F0502020204030204" pitchFamily="34" charset="0"/>
                <a:cs typeface="Calibri" panose="020F0502020204030204" pitchFamily="34" charset="0"/>
              </a:rPr>
              <a:t>RAND Pioneers: </a:t>
            </a:r>
            <a:r>
              <a:rPr lang="en-US" b="1" dirty="0">
                <a:latin typeface="Calibri" panose="020F0502020204030204" pitchFamily="34" charset="0"/>
                <a:ea typeface="Calibri" panose="020F0502020204030204" pitchFamily="34" charset="0"/>
                <a:cs typeface="Calibri" panose="020F0502020204030204" pitchFamily="34" charset="0"/>
              </a:rPr>
              <a:t>(Hitch, McKean, Quade, </a:t>
            </a:r>
            <a:r>
              <a:rPr lang="en-US" b="1" dirty="0" err="1">
                <a:latin typeface="Calibri" panose="020F0502020204030204" pitchFamily="34" charset="0"/>
                <a:ea typeface="Calibri" panose="020F0502020204030204" pitchFamily="34" charset="0"/>
                <a:cs typeface="Calibri" panose="020F0502020204030204" pitchFamily="34" charset="0"/>
              </a:rPr>
              <a:t>etc</a:t>
            </a:r>
            <a:r>
              <a:rPr lang="en-US" b="1" dirty="0">
                <a:latin typeface="Calibri" panose="020F0502020204030204" pitchFamily="34" charset="0"/>
                <a:ea typeface="Calibri" panose="020F0502020204030204" pitchFamily="34" charset="0"/>
                <a:cs typeface="Calibri" panose="020F0502020204030204" pitchFamily="34" charset="0"/>
              </a:rPr>
              <a:t>)</a:t>
            </a:r>
            <a:endParaRPr lang="en-US" b="1" dirty="0">
              <a:highlight>
                <a:srgbClr val="FEFEFE"/>
              </a:highlight>
              <a:latin typeface="Calibri" panose="020F0502020204030204" pitchFamily="34" charset="0"/>
              <a:cs typeface="Calibri" panose="020F0502020204030204" pitchFamily="34" charset="0"/>
            </a:endParaRPr>
          </a:p>
          <a:p>
            <a:pPr lvl="1"/>
            <a:r>
              <a:rPr lang="en-US" sz="2800" dirty="0">
                <a:highlight>
                  <a:srgbClr val="FEFEFE"/>
                </a:highlight>
                <a:latin typeface="Calibri" panose="020F0502020204030204" pitchFamily="34" charset="0"/>
                <a:cs typeface="Calibri" panose="020F0502020204030204" pitchFamily="34" charset="0"/>
              </a:rPr>
              <a:t>Used </a:t>
            </a:r>
            <a:r>
              <a:rPr lang="en-US" sz="2800" dirty="0">
                <a:latin typeface="Calibri" panose="020F0502020204030204" pitchFamily="34" charset="0"/>
                <a:ea typeface="Calibri" panose="020F0502020204030204" pitchFamily="34" charset="0"/>
                <a:cs typeface="Calibri" panose="020F0502020204030204" pitchFamily="34" charset="0"/>
              </a:rPr>
              <a:t>Neoclassical Economics’ assumption that “black boxed” production </a:t>
            </a:r>
          </a:p>
          <a:p>
            <a:pPr lvl="1"/>
            <a:r>
              <a:rPr lang="en-US" sz="2800" dirty="0">
                <a:latin typeface="Calibri" panose="020F0502020204030204" pitchFamily="34" charset="0"/>
                <a:ea typeface="Calibri" panose="020F0502020204030204" pitchFamily="34" charset="0"/>
                <a:cs typeface="Calibri" panose="020F0502020204030204" pitchFamily="34" charset="0"/>
              </a:rPr>
              <a:t>Treated capabilities per dollar as measured output </a:t>
            </a:r>
          </a:p>
          <a:p>
            <a:endParaRPr lang="en-US" dirty="0"/>
          </a:p>
        </p:txBody>
      </p:sp>
      <p:sp>
        <p:nvSpPr>
          <p:cNvPr id="4" name="Slide Number Placeholder 3">
            <a:extLst>
              <a:ext uri="{FF2B5EF4-FFF2-40B4-BE49-F238E27FC236}">
                <a16:creationId xmlns:a16="http://schemas.microsoft.com/office/drawing/2014/main" id="{D928BD0F-19C5-BA97-CEA9-621D798BE222}"/>
              </a:ext>
            </a:extLst>
          </p:cNvPr>
          <p:cNvSpPr>
            <a:spLocks noGrp="1"/>
          </p:cNvSpPr>
          <p:nvPr>
            <p:ph type="sldNum" sz="quarter" idx="12"/>
          </p:nvPr>
        </p:nvSpPr>
        <p:spPr/>
        <p:txBody>
          <a:bodyPr/>
          <a:lstStyle/>
          <a:p>
            <a:fld id="{A6512467-494F-C840-B201-7433114E59F8}" type="slidenum">
              <a:rPr lang="en-US" smtClean="0"/>
              <a:t>7</a:t>
            </a:fld>
            <a:endParaRPr lang="en-US"/>
          </a:p>
        </p:txBody>
      </p:sp>
      <p:pic>
        <p:nvPicPr>
          <p:cNvPr id="1028" name="Picture 4" descr="Trump's military parade is no way to show appreciation for our armed forces  – New York Daily News">
            <a:extLst>
              <a:ext uri="{FF2B5EF4-FFF2-40B4-BE49-F238E27FC236}">
                <a16:creationId xmlns:a16="http://schemas.microsoft.com/office/drawing/2014/main" id="{B07E74A7-76A2-FC16-6907-64E69BDFD2A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56124" y="604573"/>
            <a:ext cx="4139082" cy="5532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2451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242D4-CA84-607E-30FB-3A7A3C97CB0A}"/>
              </a:ext>
            </a:extLst>
          </p:cNvPr>
          <p:cNvSpPr>
            <a:spLocks noGrp="1"/>
          </p:cNvSpPr>
          <p:nvPr>
            <p:ph type="title"/>
          </p:nvPr>
        </p:nvSpPr>
        <p:spPr/>
        <p:txBody>
          <a:bodyPr/>
          <a:lstStyle/>
          <a:p>
            <a:r>
              <a:rPr lang="en-US" dirty="0"/>
              <a:t>The Post Cold War Legacy</a:t>
            </a:r>
          </a:p>
        </p:txBody>
      </p:sp>
      <p:sp>
        <p:nvSpPr>
          <p:cNvPr id="3" name="Content Placeholder 2">
            <a:extLst>
              <a:ext uri="{FF2B5EF4-FFF2-40B4-BE49-F238E27FC236}">
                <a16:creationId xmlns:a16="http://schemas.microsoft.com/office/drawing/2014/main" id="{C073942F-B527-9542-0FD7-FC0135879DD5}"/>
              </a:ext>
            </a:extLst>
          </p:cNvPr>
          <p:cNvSpPr>
            <a:spLocks noGrp="1"/>
          </p:cNvSpPr>
          <p:nvPr>
            <p:ph idx="1"/>
          </p:nvPr>
        </p:nvSpPr>
        <p:spPr>
          <a:xfrm>
            <a:off x="455142" y="1603203"/>
            <a:ext cx="7401926" cy="5118271"/>
          </a:xfrm>
        </p:spPr>
        <p:txBody>
          <a:bodyPr>
            <a:normAutofit/>
          </a:bodyPr>
          <a:lstStyle/>
          <a:p>
            <a:r>
              <a:rPr lang="en-US" dirty="0"/>
              <a:t>The clear and grave target of the Soviet Union disappeared</a:t>
            </a:r>
          </a:p>
          <a:p>
            <a:r>
              <a:rPr lang="en-US" dirty="0"/>
              <a:t>Rise of the “Scenario” versus “Capabilities” Planning debate</a:t>
            </a:r>
          </a:p>
          <a:p>
            <a:r>
              <a:rPr lang="en-US" dirty="0"/>
              <a:t>This can be represented as uncertainty over “correct” capabilities for a future mission</a:t>
            </a:r>
          </a:p>
          <a:p>
            <a:pPr lvl="1"/>
            <a:r>
              <a:rPr lang="en-US" sz="2800" dirty="0"/>
              <a:t>Tanks versus ships </a:t>
            </a:r>
          </a:p>
          <a:p>
            <a:r>
              <a:rPr lang="en-US" dirty="0"/>
              <a:t>Didn’t consider problems in performance</a:t>
            </a:r>
          </a:p>
          <a:p>
            <a:pPr lvl="1"/>
            <a:r>
              <a:rPr lang="en-US" sz="2800" dirty="0"/>
              <a:t>Gulf War Euphoria /RMA</a:t>
            </a:r>
          </a:p>
          <a:p>
            <a:pPr lvl="1"/>
            <a:r>
              <a:rPr lang="en-US" sz="2800" dirty="0"/>
              <a:t>Full-Spectrum Dominance  </a:t>
            </a:r>
          </a:p>
        </p:txBody>
      </p:sp>
      <p:sp>
        <p:nvSpPr>
          <p:cNvPr id="4" name="Slide Number Placeholder 3">
            <a:extLst>
              <a:ext uri="{FF2B5EF4-FFF2-40B4-BE49-F238E27FC236}">
                <a16:creationId xmlns:a16="http://schemas.microsoft.com/office/drawing/2014/main" id="{BCEB3434-0932-0B02-2271-2B715ECA23AA}"/>
              </a:ext>
            </a:extLst>
          </p:cNvPr>
          <p:cNvSpPr>
            <a:spLocks noGrp="1"/>
          </p:cNvSpPr>
          <p:nvPr>
            <p:ph type="sldNum" sz="quarter" idx="12"/>
          </p:nvPr>
        </p:nvSpPr>
        <p:spPr/>
        <p:txBody>
          <a:bodyPr/>
          <a:lstStyle/>
          <a:p>
            <a:fld id="{A6512467-494F-C840-B201-7433114E59F8}" type="slidenum">
              <a:rPr lang="en-US" smtClean="0"/>
              <a:t>8</a:t>
            </a:fld>
            <a:endParaRPr lang="en-US"/>
          </a:p>
        </p:txBody>
      </p:sp>
      <p:pic>
        <p:nvPicPr>
          <p:cNvPr id="2050" name="Picture 2" descr="Remembering the First Gulf War - Progressive.org">
            <a:extLst>
              <a:ext uri="{FF2B5EF4-FFF2-40B4-BE49-F238E27FC236}">
                <a16:creationId xmlns:a16="http://schemas.microsoft.com/office/drawing/2014/main" id="{BAECE072-955D-78B1-5168-8E54A7C43E1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59076" y="2928766"/>
            <a:ext cx="4435545" cy="2912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422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F6642-E581-3814-CD26-9A653E8D7D3C}"/>
              </a:ext>
            </a:extLst>
          </p:cNvPr>
          <p:cNvSpPr>
            <a:spLocks noGrp="1"/>
          </p:cNvSpPr>
          <p:nvPr>
            <p:ph type="title"/>
          </p:nvPr>
        </p:nvSpPr>
        <p:spPr>
          <a:xfrm>
            <a:off x="294503" y="18255"/>
            <a:ext cx="10515600" cy="1325563"/>
          </a:xfrm>
        </p:spPr>
        <p:txBody>
          <a:bodyPr/>
          <a:lstStyle/>
          <a:p>
            <a:r>
              <a:rPr lang="en-US" dirty="0"/>
              <a:t>Why this was OK then, but not now…</a:t>
            </a:r>
          </a:p>
        </p:txBody>
      </p:sp>
      <p:sp>
        <p:nvSpPr>
          <p:cNvPr id="3" name="Content Placeholder 2">
            <a:extLst>
              <a:ext uri="{FF2B5EF4-FFF2-40B4-BE49-F238E27FC236}">
                <a16:creationId xmlns:a16="http://schemas.microsoft.com/office/drawing/2014/main" id="{22711A34-3C3E-1FD6-9C92-01A24DE4311F}"/>
              </a:ext>
            </a:extLst>
          </p:cNvPr>
          <p:cNvSpPr>
            <a:spLocks noGrp="1"/>
          </p:cNvSpPr>
          <p:nvPr>
            <p:ph idx="1"/>
          </p:nvPr>
        </p:nvSpPr>
        <p:spPr>
          <a:xfrm>
            <a:off x="586782" y="1174485"/>
            <a:ext cx="11018436" cy="5012532"/>
          </a:xfrm>
        </p:spPr>
        <p:txBody>
          <a:bodyPr>
            <a:noAutofit/>
          </a:bodyPr>
          <a:lstStyle/>
          <a:p>
            <a:r>
              <a:rPr lang="en-US" dirty="0"/>
              <a:t>These models were built in the wake of World War II and intended to design for catastrophic war with a peer superpower (USSR)… </a:t>
            </a:r>
          </a:p>
          <a:p>
            <a:pPr lvl="1"/>
            <a:r>
              <a:rPr lang="en-US" sz="2800" dirty="0"/>
              <a:t>…but how does the changing size and nature of threats confound this approach? </a:t>
            </a:r>
          </a:p>
          <a:p>
            <a:pPr lvl="1"/>
            <a:endParaRPr lang="en-US" sz="2800" dirty="0"/>
          </a:p>
          <a:p>
            <a:r>
              <a:rPr lang="en-US" dirty="0"/>
              <a:t>We still field seemingly superlative capabilities… </a:t>
            </a:r>
          </a:p>
          <a:p>
            <a:pPr lvl="1"/>
            <a:r>
              <a:rPr lang="en-US" sz="2800" dirty="0"/>
              <a:t>…so how have we ended up with the Trillion Dollar Noisemaker problem?    </a:t>
            </a:r>
          </a:p>
          <a:p>
            <a:pPr lvl="1"/>
            <a:r>
              <a:rPr lang="en-US" sz="2800" dirty="0"/>
              <a:t>How might we use new analytic tools to address this problem?  </a:t>
            </a:r>
          </a:p>
          <a:p>
            <a:endParaRPr lang="en-US" dirty="0"/>
          </a:p>
          <a:p>
            <a:r>
              <a:rPr lang="en-US" dirty="0"/>
              <a:t>We now have far better analytic tools for modeling: </a:t>
            </a:r>
          </a:p>
          <a:p>
            <a:pPr lvl="1"/>
            <a:r>
              <a:rPr lang="en-US" sz="2800" dirty="0"/>
              <a:t>Can “unpack” the black box of production</a:t>
            </a:r>
          </a:p>
        </p:txBody>
      </p:sp>
      <p:sp>
        <p:nvSpPr>
          <p:cNvPr id="5" name="Slide Number Placeholder 4">
            <a:extLst>
              <a:ext uri="{FF2B5EF4-FFF2-40B4-BE49-F238E27FC236}">
                <a16:creationId xmlns:a16="http://schemas.microsoft.com/office/drawing/2014/main" id="{F0CCA83F-D643-A0A7-9FE5-78182CE64BCC}"/>
              </a:ext>
            </a:extLst>
          </p:cNvPr>
          <p:cNvSpPr>
            <a:spLocks noGrp="1"/>
          </p:cNvSpPr>
          <p:nvPr>
            <p:ph type="sldNum" sz="quarter" idx="12"/>
          </p:nvPr>
        </p:nvSpPr>
        <p:spPr/>
        <p:txBody>
          <a:bodyPr/>
          <a:lstStyle/>
          <a:p>
            <a:fld id="{A6512467-494F-C840-B201-7433114E59F8}" type="slidenum">
              <a:rPr lang="en-US" smtClean="0"/>
              <a:t>9</a:t>
            </a:fld>
            <a:endParaRPr lang="en-US"/>
          </a:p>
        </p:txBody>
      </p:sp>
    </p:spTree>
    <p:extLst>
      <p:ext uri="{BB962C8B-B14F-4D97-AF65-F5344CB8AC3E}">
        <p14:creationId xmlns:p14="http://schemas.microsoft.com/office/powerpoint/2010/main" val="7409508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2878</TotalTime>
  <Words>2434</Words>
  <Application>Microsoft Macintosh PowerPoint</Application>
  <PresentationFormat>Widescreen</PresentationFormat>
  <Paragraphs>272</Paragraphs>
  <Slides>31</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Aptos</vt:lpstr>
      <vt:lpstr>Aptos Display</vt:lpstr>
      <vt:lpstr>Arial</vt:lpstr>
      <vt:lpstr>Calibri</vt:lpstr>
      <vt:lpstr>Cambria Math</vt:lpstr>
      <vt:lpstr>Times New Roman</vt:lpstr>
      <vt:lpstr>Office Theme</vt:lpstr>
      <vt:lpstr>Rethinking Defense Planning: Are We Investing in Capabilities? Or Security? DATAWorks 2024 Institute for Defense Analyses Washington, DC </vt:lpstr>
      <vt:lpstr>The Trillion Dollar Noisemaker</vt:lpstr>
      <vt:lpstr>Puzzle and Motivation</vt:lpstr>
      <vt:lpstr>Outline</vt:lpstr>
      <vt:lpstr>Section One:</vt:lpstr>
      <vt:lpstr>Cold War Background: Capabilities per Dollar </vt:lpstr>
      <vt:lpstr>Cold War Approach</vt:lpstr>
      <vt:lpstr>The Post Cold War Legacy</vt:lpstr>
      <vt:lpstr>Why this was OK then, but not now…</vt:lpstr>
      <vt:lpstr>Step One: Focus on the real goal – “Security”</vt:lpstr>
      <vt:lpstr>Step Two: Widen the aperture </vt:lpstr>
      <vt:lpstr>Feasible Production Framework</vt:lpstr>
      <vt:lpstr>The Neoclassical Production Problem</vt:lpstr>
      <vt:lpstr>Production of National Security</vt:lpstr>
      <vt:lpstr>What is National Welfare?</vt:lpstr>
      <vt:lpstr>Four Stages of Production Choices</vt:lpstr>
      <vt:lpstr>When is capabilities maximization optimal?</vt:lpstr>
      <vt:lpstr>Threat environment as driver of incentives</vt:lpstr>
      <vt:lpstr>Conclusions Regarding the Feasible Production Framework </vt:lpstr>
      <vt:lpstr>PowerPoint Presentation</vt:lpstr>
      <vt:lpstr>World War II</vt:lpstr>
      <vt:lpstr>World War II</vt:lpstr>
      <vt:lpstr>Vietnam</vt:lpstr>
      <vt:lpstr>Vietnam</vt:lpstr>
      <vt:lpstr>Implications of Existential Conflict for the Warfighting Stage</vt:lpstr>
      <vt:lpstr>PowerPoint Presentation</vt:lpstr>
      <vt:lpstr>PowerPoint Presentation</vt:lpstr>
      <vt:lpstr>Planning in a non-existential world</vt:lpstr>
      <vt:lpstr>Educate Upward?</vt:lpstr>
      <vt:lpstr>Questions?</vt:lpstr>
      <vt:lpstr>Very Simple Example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Blanken, Leo (CIV)</dc:creator>
  <cp:lastModifiedBy>Blanken, Leo (CIV)</cp:lastModifiedBy>
  <cp:revision>60</cp:revision>
  <cp:lastPrinted>2024-04-14T23:12:40Z</cp:lastPrinted>
  <dcterms:created xsi:type="dcterms:W3CDTF">2024-04-12T19:37:51Z</dcterms:created>
  <dcterms:modified xsi:type="dcterms:W3CDTF">2024-04-18T12:03:42Z</dcterms:modified>
</cp:coreProperties>
</file>