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8"/>
  </p:sldMasterIdLst>
  <p:notesMasterIdLst>
    <p:notesMasterId r:id="rId18"/>
  </p:notesMasterIdLst>
  <p:handoutMasterIdLst>
    <p:handoutMasterId r:id="rId19"/>
  </p:handoutMasterIdLst>
  <p:sldIdLst>
    <p:sldId id="385" r:id="rId9"/>
    <p:sldId id="747" r:id="rId10"/>
    <p:sldId id="650" r:id="rId11"/>
    <p:sldId id="749" r:id="rId12"/>
    <p:sldId id="657" r:id="rId13"/>
    <p:sldId id="443" r:id="rId14"/>
    <p:sldId id="748" r:id="rId15"/>
    <p:sldId id="655" r:id="rId16"/>
    <p:sldId id="651" r:id="rId17"/>
  </p:sldIdLst>
  <p:sldSz cx="12192000" cy="6858000"/>
  <p:notesSz cx="7010400" cy="92964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88" userDrawn="1">
          <p15:clr>
            <a:srgbClr val="A4A3A4"/>
          </p15:clr>
        </p15:guide>
        <p15:guide id="4" orient="horz" pos="4112" userDrawn="1">
          <p15:clr>
            <a:srgbClr val="A4A3A4"/>
          </p15:clr>
        </p15:guide>
        <p15:guide id="5" orient="horz" pos="3888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1152" userDrawn="1">
          <p15:clr>
            <a:srgbClr val="A4A3A4"/>
          </p15:clr>
        </p15:guide>
        <p15:guide id="8" pos="6528" userDrawn="1">
          <p15:clr>
            <a:srgbClr val="A4A3A4"/>
          </p15:clr>
        </p15:guide>
        <p15:guide id="9" orient="horz" pos="2160" userDrawn="1">
          <p15:clr>
            <a:srgbClr val="A4A3A4"/>
          </p15:clr>
        </p15:guide>
        <p15:guide id="10" orient="horz" pos="6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5050"/>
    <a:srgbClr val="FFCC66"/>
    <a:srgbClr val="FFFF66"/>
    <a:srgbClr val="DDDDDD"/>
    <a:srgbClr val="CCECFF"/>
    <a:srgbClr val="CCFFCC"/>
    <a:srgbClr val="0033CC"/>
    <a:srgbClr val="33CC33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0" autoAdjust="0"/>
    <p:restoredTop sz="95459" autoAdjust="0"/>
  </p:normalViewPr>
  <p:slideViewPr>
    <p:cSldViewPr showGuides="1">
      <p:cViewPr varScale="1">
        <p:scale>
          <a:sx n="102" d="100"/>
          <a:sy n="102" d="100"/>
        </p:scale>
        <p:origin x="210" y="120"/>
      </p:cViewPr>
      <p:guideLst>
        <p:guide orient="horz" pos="176"/>
        <p:guide pos="192"/>
        <p:guide pos="7488"/>
        <p:guide orient="horz" pos="4112"/>
        <p:guide orient="horz" pos="3888"/>
        <p:guide pos="3840"/>
        <p:guide pos="1152"/>
        <p:guide pos="6528"/>
        <p:guide orient="horz" pos="2160"/>
        <p:guide orient="horz" pos="6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2280" y="5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dirty="0">
                <a:latin typeface="Arial" pitchFamily="34" charset="0"/>
              </a:rPr>
              <a:t>Raytheon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9E104DB-5A84-4417-9505-9949D8449EC3}" type="datetimeFigureOut">
              <a:rPr lang="en-US" smtClean="0">
                <a:latin typeface="Arial" pitchFamily="34" charset="0"/>
              </a:rPr>
              <a:pPr/>
              <a:t>4/10/2024</a:t>
            </a:fld>
            <a:endParaRPr lang="en-US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70104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2DAC55-62D0-4EAE-A230-0CCA3BD4BC39}" type="slidenum">
              <a:rPr lang="en-US" smtClean="0">
                <a:latin typeface="Arial" pitchFamily="34" charset="0"/>
              </a:rPr>
              <a:pPr/>
              <a:t>‹#›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20417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r>
              <a:rPr lang="en-US" dirty="0"/>
              <a:t>Raytheon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FC1312E8-DAE4-4DB4-9959-6EFE043C5908}" type="datetimeFigureOut">
              <a:rPr lang="en-US" smtClean="0"/>
              <a:pPr/>
              <a:t>4/10/2024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70104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ctr">
              <a:defRPr lang="en-US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B0D02AC4-1C81-4AB4-8D73-92191CCF54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2663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121917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79962C-0807-46B9-B3B9-30F0CB9677E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7675" y="715963"/>
            <a:ext cx="6289675" cy="353853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6903" y="4494723"/>
            <a:ext cx="5263759" cy="425732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79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9557A9-FD83-40EF-BAF8-002AD4B3C0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95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F75A7-80CF-4CBE-8956-A918CFA4594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37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F75A7-80CF-4CBE-8956-A918CFA459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D1D3C-0B5A-4E18-8EE2-3FDDF7498FB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91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D1D3C-0B5A-4E18-8EE2-3FDDF7498FB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09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Raytheon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52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D1D3C-0B5A-4E18-8EE2-3FDDF7498FB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93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D1D3C-0B5A-4E18-8EE2-3FDDF7498FB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55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38200" y="6453916"/>
            <a:ext cx="976744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Credible MSA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6E0C5-CF8A-E06E-E073-FC98320F84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" r="2640"/>
          <a:stretch/>
        </p:blipFill>
        <p:spPr>
          <a:xfrm>
            <a:off x="0" y="6092865"/>
            <a:ext cx="762000" cy="7651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29D782-C70E-337D-BAF9-F833B9288167}"/>
              </a:ext>
            </a:extLst>
          </p:cNvPr>
          <p:cNvSpPr txBox="1"/>
          <p:nvPr userDrawn="1"/>
        </p:nvSpPr>
        <p:spPr>
          <a:xfrm>
            <a:off x="3583057" y="6519446"/>
            <a:ext cx="5025887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anchor="ctr" anchorCtr="0">
            <a:noAutofit/>
          </a:bodyPr>
          <a:lstStyle/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document does not contain technology or Technical Data controlled under either the U.S. International Traffic in Arms Regulations or the U.S. Export Administration Regulations.</a:t>
            </a:r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61957110-3747-0647-3D8A-1688FF1E35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63054" y="9427"/>
            <a:ext cx="1395619" cy="37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53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EC18F8-26DF-39D5-3F62-D3FC1D9B9F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96"/>
          <a:stretch/>
        </p:blipFill>
        <p:spPr>
          <a:xfrm>
            <a:off x="-1" y="0"/>
            <a:ext cx="12191999" cy="4968088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 userDrawn="1"/>
        </p:nvSpPr>
        <p:spPr>
          <a:xfrm>
            <a:off x="8305036" y="6597274"/>
            <a:ext cx="38869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Copyright 2024, Raytheon Technologies. All rights reserved.</a:t>
            </a:r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5B256CD2-90C4-0E8F-AE49-45D8DD6450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5181600"/>
            <a:ext cx="2386219" cy="6366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A811F1-F910-0AC5-37BF-FC9734DEB55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44249" y="4766900"/>
            <a:ext cx="4603977" cy="1696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B3A42D0-DB6D-9FF1-81E8-9B9CB610C5F3}"/>
              </a:ext>
            </a:extLst>
          </p:cNvPr>
          <p:cNvSpPr/>
          <p:nvPr userDrawn="1"/>
        </p:nvSpPr>
        <p:spPr>
          <a:xfrm>
            <a:off x="18853" y="6312785"/>
            <a:ext cx="3854144" cy="539250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document does not contain technology or technical data controlled under either the U.S. International Traffic in Arms Regulations or the U.S. Export Administration Regulations.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86D725D-B71C-B199-ED72-06F948A7B7E5}"/>
              </a:ext>
            </a:extLst>
          </p:cNvPr>
          <p:cNvSpPr txBox="1">
            <a:spLocks/>
          </p:cNvSpPr>
          <p:nvPr userDrawn="1"/>
        </p:nvSpPr>
        <p:spPr>
          <a:xfrm>
            <a:off x="9095552" y="5101548"/>
            <a:ext cx="2944048" cy="131918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1219170" rtl="0" eaLnBrk="1" latinLnBrk="0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 sz="2800" b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15935" indent="-309026" algn="l" defTabSz="121917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2261" indent="-296326" algn="l" defTabSz="1219170" rtl="0" eaLnBrk="1" latinLnBrk="0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19170" indent="-306910" algn="l" defTabSz="121917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20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26079" indent="-306910" algn="l" defTabSz="1219170" rtl="0" eaLnBrk="1" latinLnBrk="0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en-US" sz="2400" b="0" dirty="0">
                <a:solidFill>
                  <a:schemeClr val="tx1"/>
                </a:solidFill>
              </a:rPr>
              <a:t>Terril N Hurst, PhD</a:t>
            </a:r>
          </a:p>
          <a:p>
            <a:pPr algn="ctr">
              <a:lnSpc>
                <a:spcPct val="90000"/>
              </a:lnSpc>
              <a:spcBef>
                <a:spcPts val="200"/>
              </a:spcBef>
            </a:pPr>
            <a:r>
              <a:rPr lang="en-US" sz="2400" b="0" dirty="0">
                <a:solidFill>
                  <a:schemeClr val="tx1"/>
                </a:solidFill>
              </a:rPr>
              <a:t>Kevin L Rotz, PhD</a:t>
            </a:r>
          </a:p>
          <a:p>
            <a:pPr algn="ctr">
              <a:lnSpc>
                <a:spcPct val="90000"/>
              </a:lnSpc>
              <a:spcBef>
                <a:spcPts val="200"/>
              </a:spcBef>
            </a:pPr>
            <a:r>
              <a:rPr lang="en-US" sz="2400" b="0" dirty="0">
                <a:solidFill>
                  <a:schemeClr val="tx1"/>
                </a:solidFill>
              </a:rPr>
              <a:t>David S Anderson, PhD</a:t>
            </a:r>
          </a:p>
          <a:p>
            <a:pPr algn="ctr">
              <a:lnSpc>
                <a:spcPct val="90000"/>
              </a:lnSpc>
              <a:spcBef>
                <a:spcPts val="200"/>
              </a:spcBef>
            </a:pPr>
            <a:r>
              <a:rPr lang="en-US" sz="2400" b="0" dirty="0">
                <a:solidFill>
                  <a:schemeClr val="tx1"/>
                </a:solidFill>
              </a:rPr>
              <a:t>Adam E Berryman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68EE74-790A-2A91-D60F-0938137272F0}"/>
              </a:ext>
            </a:extLst>
          </p:cNvPr>
          <p:cNvSpPr txBox="1"/>
          <p:nvPr userDrawn="1"/>
        </p:nvSpPr>
        <p:spPr>
          <a:xfrm>
            <a:off x="4419600" y="48346"/>
            <a:ext cx="7898505" cy="1200329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0" kern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Bayesian Approach for Credible Simulation Development and Usage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C0CC1F-2EA2-70FD-E3B0-56C4D8F301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r="2640"/>
          <a:stretch/>
        </p:blipFill>
        <p:spPr>
          <a:xfrm>
            <a:off x="152400" y="64057"/>
            <a:ext cx="1600200" cy="160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49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5384" y="30192"/>
            <a:ext cx="9327380" cy="68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5384" y="1041400"/>
            <a:ext cx="115570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0" y="820992"/>
            <a:ext cx="12192000" cy="0"/>
          </a:xfrm>
          <a:prstGeom prst="line">
            <a:avLst/>
          </a:prstGeom>
          <a:ln w="12700">
            <a:solidFill>
              <a:srgbClr val="CE11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"/>
          <p:cNvSpPr>
            <a:spLocks noChangeArrowheads="1"/>
          </p:cNvSpPr>
          <p:nvPr userDrawn="1"/>
        </p:nvSpPr>
        <p:spPr bwMode="auto">
          <a:xfrm>
            <a:off x="11189284" y="6629400"/>
            <a:ext cx="7969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eaLnBrk="0" hangingPunct="0">
              <a:lnSpc>
                <a:spcPct val="100000"/>
              </a:lnSpc>
              <a:buClrTx/>
              <a:buSzTx/>
              <a:buFontTx/>
              <a:buNone/>
              <a:defRPr/>
            </a:pPr>
            <a:fld id="{E7398E6D-A43C-47C1-96A2-097A74420A0E}" type="slidenum">
              <a:rPr lang="en-US" sz="1000">
                <a:latin typeface="Calibri" panose="020F0502020204030204" pitchFamily="34" charset="0"/>
                <a:cs typeface="Calibri" panose="020F0502020204030204" pitchFamily="34" charset="0"/>
              </a:rPr>
              <a:pPr algn="r" eaLnBrk="0" hangingPunct="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‹#›</a:t>
            </a:fld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 of 9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998018" y="6629400"/>
            <a:ext cx="6783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03/18/24</a:t>
            </a:r>
            <a:endParaRPr 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</p:sldLayoutIdLst>
  <p:transition>
    <p:fade/>
  </p:transition>
  <p:hf hdr="0"/>
  <p:txStyles>
    <p:titleStyle>
      <a:lvl1pPr algn="l" defTabSz="1219170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06910" indent="-306910" algn="l" defTabSz="121917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15935" indent="-309026" algn="l" defTabSz="121917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12261" indent="-296326" algn="l" defTabSz="121917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19170" indent="-306910" algn="l" defTabSz="121917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0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26079" indent="-306910" algn="l" defTabSz="121917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hyperlink" Target="file:///\\apfs.tuc.us.ray.com\projs\dase\10-MSAforCEs\AFBossRealityCheckOverHypedDE2023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istory.defense.gov/DOD-History/Deputy-Secretaries-of-Defense/Article-View/Article/585238/david-packard/" TargetMode="External"/><Relationship Id="rId5" Type="http://schemas.openxmlformats.org/officeDocument/2006/relationships/hyperlink" Target="file:///\\apfs.tuc.us.ray.com\projs\dase\10-MSAforCEs\FrankKendall2013_PackardAcqImperatives1971.pdf" TargetMode="External"/><Relationship Id="rId4" Type="http://schemas.openxmlformats.org/officeDocument/2006/relationships/hyperlink" Target="https://en.wikipedia.org/wiki/Frank_Kendall_III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5188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4B522C-8BDB-5C81-DC1F-C0FFFF08A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786" y="914397"/>
            <a:ext cx="3666781" cy="401569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09BE7C5-C8F6-7BBD-97B4-42739BE7E6F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2489"/>
          <a:stretch/>
        </p:blipFill>
        <p:spPr>
          <a:xfrm>
            <a:off x="993434" y="5103985"/>
            <a:ext cx="1999061" cy="146112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CC7042-F0CE-3138-8F7F-4BC7C55308CE}"/>
              </a:ext>
            </a:extLst>
          </p:cNvPr>
          <p:cNvSpPr txBox="1"/>
          <p:nvPr/>
        </p:nvSpPr>
        <p:spPr>
          <a:xfrm>
            <a:off x="3393857" y="5603145"/>
            <a:ext cx="8732520" cy="7149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45720" tIns="0" rIns="45720" bIns="0" anchor="ctr" anchorCtr="0">
            <a:noAutofit/>
          </a:bodyPr>
          <a:lstStyle/>
          <a:p>
            <a:pPr>
              <a:lnSpc>
                <a:spcPct val="80000"/>
              </a:lnSpc>
            </a:pP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Bayesian Analysis is key for moving from frequentist DASE to </a:t>
            </a:r>
            <a:r>
              <a:rPr lang="en-US" b="1" kern="0" dirty="0">
                <a:latin typeface="Calibri" panose="020F0502020204030204" pitchFamily="34" charset="0"/>
                <a:cs typeface="Calibri" panose="020F0502020204030204" pitchFamily="34" charset="0"/>
              </a:rPr>
              <a:t>credible MSA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, fully transforming MSA into a digital test &amp; evaluation venue</a:t>
            </a:r>
            <a:endParaRPr lang="en-US" dirty="0"/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A78165F9-ACA1-0F31-E953-B1F61BACB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575" y="295897"/>
            <a:ext cx="11231218" cy="6506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803275" indent="-803275" algn="ctr" eaLnBrk="1" hangingPunct="1"/>
            <a:r>
              <a:rPr lang="en-US" sz="4000" b="0" kern="0" dirty="0">
                <a:latin typeface="Calibri" panose="020F0502020204030204" pitchFamily="34" charset="0"/>
                <a:cs typeface="Calibri" panose="020F0502020204030204" pitchFamily="34" charset="0"/>
              </a:rPr>
              <a:t>The Modeling, Simulation, &amp; Analysis (MSA) Protocols</a:t>
            </a:r>
            <a:endParaRPr lang="en-US" sz="3600" b="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4DA1E92-182E-D60D-16D7-A85BC80A9CF6}"/>
              </a:ext>
            </a:extLst>
          </p:cNvPr>
          <p:cNvGrpSpPr/>
          <p:nvPr/>
        </p:nvGrpSpPr>
        <p:grpSpPr>
          <a:xfrm>
            <a:off x="3932769" y="897388"/>
            <a:ext cx="8228751" cy="4618491"/>
            <a:chOff x="3932769" y="897388"/>
            <a:chExt cx="8228751" cy="4618491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3E449D6E-CCCC-D28F-6DD5-D0046C3E3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32769" y="1548068"/>
              <a:ext cx="8193608" cy="3602638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56CD197-707E-2C91-E6C2-86C813E6E959}"/>
                </a:ext>
              </a:extLst>
            </p:cNvPr>
            <p:cNvSpPr txBox="1"/>
            <p:nvPr/>
          </p:nvSpPr>
          <p:spPr>
            <a:xfrm>
              <a:off x="7456174" y="5103985"/>
              <a:ext cx="4705346" cy="411894"/>
            </a:xfrm>
            <a:prstGeom prst="rect">
              <a:avLst/>
            </a:prstGeom>
            <a:noFill/>
          </p:spPr>
          <p:txBody>
            <a:bodyPr wrap="square" lIns="0" tIns="0" rIns="0" bIns="0" anchor="ctr" anchorCtr="0">
              <a:noAutofit/>
            </a:bodyPr>
            <a:lstStyle/>
            <a:p>
              <a:pPr marL="347663" indent="-119063">
                <a:lnSpc>
                  <a:spcPct val="80000"/>
                </a:lnSpc>
              </a:pPr>
              <a:r>
                <a:rPr lang="en-US" sz="1400" kern="0" dirty="0">
                  <a:latin typeface="Calibri" panose="020F0502020204030204" pitchFamily="34" charset="0"/>
                  <a:cs typeface="Calibri" panose="020F0502020204030204" pitchFamily="34" charset="0"/>
                </a:rPr>
                <a:t>*Hurst </a:t>
              </a:r>
              <a:r>
                <a:rPr lang="en-US" sz="1400" i="1" kern="0" dirty="0">
                  <a:latin typeface="Calibri" panose="020F0502020204030204" pitchFamily="34" charset="0"/>
                  <a:cs typeface="Calibri" panose="020F0502020204030204" pitchFamily="34" charset="0"/>
                </a:rPr>
                <a:t>et al</a:t>
              </a:r>
              <a:r>
                <a:rPr lang="en-US" sz="1400" kern="0" dirty="0">
                  <a:latin typeface="Calibri" panose="020F0502020204030204" pitchFamily="34" charset="0"/>
                  <a:cs typeface="Calibri" panose="020F0502020204030204" pitchFamily="34" charset="0"/>
                </a:rPr>
                <a:t>, “How Credible Model-Based Engineering Can Enable Risk-Informed Decision-Making,” AIAA SciTech2023.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1F628D7-AF44-A68C-6EC3-C1FB2773F66B}"/>
                </a:ext>
              </a:extLst>
            </p:cNvPr>
            <p:cNvSpPr txBox="1"/>
            <p:nvPr/>
          </p:nvSpPr>
          <p:spPr>
            <a:xfrm>
              <a:off x="4038600" y="897388"/>
              <a:ext cx="8053669" cy="650680"/>
            </a:xfrm>
            <a:prstGeom prst="rect">
              <a:avLst/>
            </a:prstGeom>
            <a:noFill/>
          </p:spPr>
          <p:txBody>
            <a:bodyPr wrap="square" lIns="0" tIns="0" rIns="0" bIns="0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400" b="1" kern="0" dirty="0">
                  <a:latin typeface="Calibri" panose="020F0502020204030204" pitchFamily="34" charset="0"/>
                  <a:cs typeface="Calibri" panose="020F0502020204030204" pitchFamily="34" charset="0"/>
                </a:rPr>
                <a:t>The MSA protocols are scalable standard operating procedures because they’re embodied as high-level checklists</a:t>
              </a:r>
              <a:r>
                <a:rPr lang="en-US" sz="2400" kern="0" dirty="0">
                  <a:latin typeface="Calibri" panose="020F0502020204030204" pitchFamily="34" charset="0"/>
                  <a:cs typeface="Calibri" panose="020F0502020204030204" pitchFamily="34" charset="0"/>
                </a:rPr>
                <a:t>*</a:t>
              </a:r>
              <a:endParaRPr lang="en-US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21CF9152-EBE1-5A80-CD3E-3E3DA4422793}"/>
              </a:ext>
            </a:extLst>
          </p:cNvPr>
          <p:cNvSpPr txBox="1"/>
          <p:nvPr/>
        </p:nvSpPr>
        <p:spPr>
          <a:xfrm>
            <a:off x="2953244" y="2635665"/>
            <a:ext cx="882418" cy="24213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ctr"/>
            <a:r>
              <a:rPr lang="en-US" sz="14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2007-2023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D6879A-C00B-434F-6EDB-409CEEDCF959}"/>
              </a:ext>
            </a:extLst>
          </p:cNvPr>
          <p:cNvSpPr txBox="1"/>
          <p:nvPr/>
        </p:nvSpPr>
        <p:spPr>
          <a:xfrm>
            <a:off x="453219" y="2635665"/>
            <a:ext cx="533400" cy="24213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ctr"/>
            <a:r>
              <a:rPr lang="en-US" sz="14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2018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DE1C5B-B7EF-3951-8345-CF87073C57E7}"/>
              </a:ext>
            </a:extLst>
          </p:cNvPr>
          <p:cNvSpPr txBox="1"/>
          <p:nvPr/>
        </p:nvSpPr>
        <p:spPr>
          <a:xfrm>
            <a:off x="2472720" y="2959805"/>
            <a:ext cx="533400" cy="24213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ctr"/>
            <a:r>
              <a:rPr lang="en-US" sz="14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43DFD73-9F48-96C3-B07E-8A124C11FA64}"/>
              </a:ext>
            </a:extLst>
          </p:cNvPr>
          <p:cNvSpPr/>
          <p:nvPr/>
        </p:nvSpPr>
        <p:spPr bwMode="auto">
          <a:xfrm>
            <a:off x="795613" y="3080870"/>
            <a:ext cx="967873" cy="595910"/>
          </a:xfrm>
          <a:prstGeom prst="ellipse">
            <a:avLst/>
          </a:prstGeom>
          <a:noFill/>
          <a:ln w="38100" algn="ctr">
            <a:solidFill>
              <a:srgbClr val="C00000"/>
            </a:solidFill>
            <a:prstDash val="dash"/>
            <a:miter lim="800000"/>
            <a:headEnd/>
            <a:tailEnd/>
          </a:ln>
        </p:spPr>
        <p:txBody>
          <a:bodyPr wrap="none" rtlCol="0" anchor="ctr"/>
          <a:lstStyle/>
          <a:p>
            <a:pPr algn="ctr"/>
            <a:endParaRPr lang="en-US" sz="2400" dirty="0"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E96F5-7636-2257-4BC8-6EBE1E826296}"/>
              </a:ext>
            </a:extLst>
          </p:cNvPr>
          <p:cNvSpPr txBox="1"/>
          <p:nvPr/>
        </p:nvSpPr>
        <p:spPr>
          <a:xfrm>
            <a:off x="762951" y="3648989"/>
            <a:ext cx="533400" cy="24213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ctr"/>
            <a:r>
              <a:rPr lang="en-US" sz="14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</a:t>
            </a:r>
            <a:endParaRPr lang="en-US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4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/>
      <p:bldP spid="7" grpId="0"/>
      <p:bldP spid="4" grpId="0"/>
      <p:bldP spid="11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625" y="244435"/>
            <a:ext cx="10894996" cy="614109"/>
          </a:xfrm>
        </p:spPr>
        <p:txBody>
          <a:bodyPr/>
          <a:lstStyle/>
          <a:p>
            <a:r>
              <a:rPr lang="en-US" dirty="0"/>
              <a:t>Simulation-Based Acquisition (SBA): Hope vs. Reality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BF62BA-84E0-A410-71F1-1B589EC4CA07}"/>
              </a:ext>
            </a:extLst>
          </p:cNvPr>
          <p:cNvSpPr txBox="1"/>
          <p:nvPr/>
        </p:nvSpPr>
        <p:spPr>
          <a:xfrm>
            <a:off x="4820432" y="5159837"/>
            <a:ext cx="5995376" cy="11526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45720" tIns="0" rIns="45720" bIns="0" anchor="ctr" anchorCtr="0"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 matter how much HPC is available for Sim runs, given limited data from field tests, the </a:t>
            </a:r>
            <a:r>
              <a:rPr 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Sim credibility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issue persists</a:t>
            </a:r>
            <a:endParaRPr lang="en-US" sz="28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632F53E-8C22-A51A-CC5A-23D237A328F3}"/>
              </a:ext>
            </a:extLst>
          </p:cNvPr>
          <p:cNvGrpSpPr/>
          <p:nvPr/>
        </p:nvGrpSpPr>
        <p:grpSpPr>
          <a:xfrm>
            <a:off x="4645706" y="896012"/>
            <a:ext cx="5813881" cy="4105625"/>
            <a:chOff x="4627418" y="896012"/>
            <a:chExt cx="5813881" cy="4105625"/>
          </a:xfrm>
        </p:grpSpPr>
        <p:pic>
          <p:nvPicPr>
            <p:cNvPr id="6" name="Picture 5" descr="Diagram&#10;&#10;Description automatically generated">
              <a:extLst>
                <a:ext uri="{FF2B5EF4-FFF2-40B4-BE49-F238E27FC236}">
                  <a16:creationId xmlns:a16="http://schemas.microsoft.com/office/drawing/2014/main" id="{CF08B969-4233-7A96-70AD-F7B962F17F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501" t="2837" r="76"/>
            <a:stretch/>
          </p:blipFill>
          <p:spPr>
            <a:xfrm>
              <a:off x="4648200" y="896012"/>
              <a:ext cx="5613178" cy="378189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6D39EE6-26A7-654C-1B01-ED18331EA015}"/>
                </a:ext>
              </a:extLst>
            </p:cNvPr>
            <p:cNvSpPr txBox="1"/>
            <p:nvPr/>
          </p:nvSpPr>
          <p:spPr>
            <a:xfrm>
              <a:off x="4627418" y="4613839"/>
              <a:ext cx="5813881" cy="3877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80000"/>
                </a:lnSpc>
              </a:pPr>
              <a:r>
                <a:rPr lang="en-US" sz="1200" b="0" i="0" u="none" strike="noStrike" baseline="0" dirty="0">
                  <a:solidFill>
                    <a:srgbClr val="333300"/>
                  </a:solidFill>
                  <a:latin typeface="TimesNewRoman"/>
                </a:rPr>
                <a:t>Source: </a:t>
              </a:r>
              <a:r>
                <a:rPr lang="en-US" sz="1200" b="0" i="1" u="none" strike="noStrike" baseline="0" dirty="0">
                  <a:solidFill>
                    <a:srgbClr val="333300"/>
                  </a:solidFill>
                  <a:latin typeface="TimesNewRoman,Italic"/>
                </a:rPr>
                <a:t>Simulation, Test, and Evaluation Process (STEP) Guidelines</a:t>
              </a:r>
              <a:r>
                <a:rPr lang="en-US" sz="1200" b="0" i="0" u="none" strike="noStrike" baseline="0" dirty="0">
                  <a:solidFill>
                    <a:srgbClr val="333300"/>
                  </a:solidFill>
                  <a:latin typeface="TimesNewRoman"/>
                </a:rPr>
                <a:t>, Director, Operational Test and Evaluation, and Director, Test, Systems Engineering and Evaluation, 4 Dec 1997.</a:t>
              </a:r>
              <a:endParaRPr lang="en-US" sz="12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33B8276-3154-D3EB-94F3-5BC6538B79CA}"/>
              </a:ext>
            </a:extLst>
          </p:cNvPr>
          <p:cNvGrpSpPr/>
          <p:nvPr/>
        </p:nvGrpSpPr>
        <p:grpSpPr>
          <a:xfrm>
            <a:off x="6477000" y="1950355"/>
            <a:ext cx="1542288" cy="546976"/>
            <a:chOff x="6473007" y="1950355"/>
            <a:chExt cx="1542202" cy="54697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EF6E3910-3EB0-99D7-C287-0B338D9A4D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73007" y="2220558"/>
              <a:ext cx="1507371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382E75B-82B1-826B-3A70-6AB66DBEAEFD}"/>
                </a:ext>
              </a:extLst>
            </p:cNvPr>
            <p:cNvCxnSpPr>
              <a:cxnSpLocks/>
            </p:cNvCxnSpPr>
            <p:nvPr/>
          </p:nvCxnSpPr>
          <p:spPr>
            <a:xfrm>
              <a:off x="8015209" y="1950355"/>
              <a:ext cx="0" cy="546976"/>
            </a:xfrm>
            <a:prstGeom prst="line">
              <a:avLst/>
            </a:prstGeom>
            <a:ln w="381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846AAD1-3389-3C27-1D12-80F428003FB6}"/>
              </a:ext>
            </a:extLst>
          </p:cNvPr>
          <p:cNvSpPr txBox="1"/>
          <p:nvPr/>
        </p:nvSpPr>
        <p:spPr>
          <a:xfrm>
            <a:off x="9420016" y="922811"/>
            <a:ext cx="2652666" cy="2583744"/>
          </a:xfrm>
          <a:prstGeom prst="rect">
            <a:avLst/>
          </a:prstGeom>
          <a:noFill/>
        </p:spPr>
        <p:txBody>
          <a:bodyPr wrap="square" lIns="45720" tIns="0" rIns="45720" bIns="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The MSA protocols, including Bayesian Analysis, are key for moving from DASE to </a:t>
            </a:r>
            <a:r>
              <a:rPr lang="en-US" sz="2000" b="1" kern="0" dirty="0">
                <a:latin typeface="Calibri" panose="020F0502020204030204" pitchFamily="34" charset="0"/>
                <a:cs typeface="Calibri" panose="020F0502020204030204" pitchFamily="34" charset="0"/>
              </a:rPr>
              <a:t>credible MSA</a:t>
            </a:r>
            <a:r>
              <a:rPr lang="en-US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, fully transforming MSA into a digital test &amp; evaluation (T&amp;E) venue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7AF230-F8C2-0E7E-A62D-CEEF3F7AD6BD}"/>
              </a:ext>
            </a:extLst>
          </p:cNvPr>
          <p:cNvSpPr txBox="1"/>
          <p:nvPr/>
        </p:nvSpPr>
        <p:spPr>
          <a:xfrm>
            <a:off x="114605" y="909069"/>
            <a:ext cx="4649415" cy="5051319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Hope</a:t>
            </a:r>
          </a:p>
          <a:p>
            <a:pPr>
              <a:lnSpc>
                <a:spcPct val="80000"/>
              </a:lnSpc>
              <a:spcBef>
                <a:spcPts val="40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Save cost/time by using “cheap” Modeling &amp; Simulation (“Sim”) to reduce the number of “expensive” field test events   </a:t>
            </a:r>
            <a:endParaRPr lang="en-US" dirty="0"/>
          </a:p>
          <a:p>
            <a:pPr algn="ctr">
              <a:lnSpc>
                <a:spcPct val="80000"/>
              </a:lnSpc>
              <a:spcBef>
                <a:spcPts val="1800"/>
              </a:spcBef>
            </a:pP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Reality and Consequences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Decades of replacing field tests with “cheaper” M&amp;S on high-performance computing (HPC) has led to  </a:t>
            </a:r>
          </a:p>
          <a:p>
            <a:pPr marL="288925" indent="-2286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reduced amount of simuland data available for calibrating or validating M&amp;S    </a:t>
            </a:r>
          </a:p>
          <a:p>
            <a:pPr marL="288925" indent="-2286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more difficulty in assuring that a Sim is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credible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for its intended use</a:t>
            </a:r>
          </a:p>
          <a:p>
            <a:pPr marL="288925" indent="-2286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high risk of Sim/HPC mis-use 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4150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8575" y="192126"/>
            <a:ext cx="11125200" cy="659130"/>
          </a:xfrm>
        </p:spPr>
        <p:txBody>
          <a:bodyPr anchor="ctr" anchorCtr="0"/>
          <a:lstStyle/>
          <a:p>
            <a:pPr algn="ctr"/>
            <a:r>
              <a:rPr lang="en-US" dirty="0"/>
              <a:t>Treating MSA as a T&amp;E venue enables closing the loop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297A73-D9D1-B694-3527-3CFBF41F55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8957" y="930962"/>
            <a:ext cx="8074086" cy="44381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23797C-E349-AF51-B507-2E8EBCF983B9}"/>
              </a:ext>
            </a:extLst>
          </p:cNvPr>
          <p:cNvSpPr txBox="1"/>
          <p:nvPr/>
        </p:nvSpPr>
        <p:spPr>
          <a:xfrm>
            <a:off x="457200" y="5448811"/>
            <a:ext cx="1127760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45720" rIns="45720" anchor="ctr" anchorCtr="0">
            <a:noAutofit/>
          </a:bodyPr>
          <a:lstStyle/>
          <a:p>
            <a:pPr algn="ctr"/>
            <a:r>
              <a:rPr lang="en-US" dirty="0"/>
              <a:t>Credible MSA is key to calibrating expectations on the payoff of digital engineering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8F3533-0335-F270-F0F7-C93A2763B913}"/>
              </a:ext>
            </a:extLst>
          </p:cNvPr>
          <p:cNvSpPr txBox="1"/>
          <p:nvPr/>
        </p:nvSpPr>
        <p:spPr>
          <a:xfrm>
            <a:off x="457200" y="4419600"/>
            <a:ext cx="4953000" cy="795659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 also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SecAF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Frank Kendall’s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 action="ppaction://hlinkfile"/>
              </a:rPr>
              <a:t>2013 comments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Dave Packard’s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Acquisition Rules (1971), and on over-hyped digital engineering (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 action="ppaction://hlinkfile"/>
              </a:rPr>
              <a:t>2023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20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4998686-6B6D-0624-B2B6-7D534EB1A11F}"/>
              </a:ext>
            </a:extLst>
          </p:cNvPr>
          <p:cNvSpPr/>
          <p:nvPr/>
        </p:nvSpPr>
        <p:spPr bwMode="auto">
          <a:xfrm>
            <a:off x="1943100" y="152400"/>
            <a:ext cx="8305800" cy="194569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wrap="none" lIns="0" tIns="0" rIns="0" bIns="0" rtlCol="0" anchor="ctr"/>
          <a:lstStyle/>
          <a:p>
            <a:pPr algn="ctr"/>
            <a:r>
              <a:rPr lang="en-US" sz="540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 simple example of closing</a:t>
            </a:r>
          </a:p>
          <a:p>
            <a:pPr algn="ctr"/>
            <a:r>
              <a:rPr lang="en-US" sz="540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loop: Calibrating a Sim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C56C42-796D-D202-67D4-78AFEDDA9D44}"/>
              </a:ext>
            </a:extLst>
          </p:cNvPr>
          <p:cNvGrpSpPr/>
          <p:nvPr/>
        </p:nvGrpSpPr>
        <p:grpSpPr>
          <a:xfrm>
            <a:off x="4262610" y="2286000"/>
            <a:ext cx="3666781" cy="4015696"/>
            <a:chOff x="4262610" y="2286000"/>
            <a:chExt cx="3666781" cy="401569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274FD17-7514-95B6-D846-11849C9450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62610" y="2286000"/>
              <a:ext cx="3666781" cy="4015696"/>
            </a:xfrm>
            <a:prstGeom prst="rect">
              <a:avLst/>
            </a:prstGeom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9985D56-7AA5-883D-29C9-EAA683EDF8D3}"/>
                </a:ext>
              </a:extLst>
            </p:cNvPr>
            <p:cNvSpPr/>
            <p:nvPr/>
          </p:nvSpPr>
          <p:spPr bwMode="auto">
            <a:xfrm>
              <a:off x="4953000" y="4454236"/>
              <a:ext cx="967873" cy="595910"/>
            </a:xfrm>
            <a:prstGeom prst="ellipse">
              <a:avLst/>
            </a:prstGeom>
            <a:noFill/>
            <a:ln w="38100" algn="ctr">
              <a:solidFill>
                <a:srgbClr val="C00000"/>
              </a:solidFill>
              <a:prstDash val="dash"/>
              <a:miter lim="800000"/>
              <a:headEnd/>
              <a:tailEnd/>
            </a:ln>
          </p:spPr>
          <p:txBody>
            <a:bodyPr wrap="none" rtlCol="0" anchor="ctr"/>
            <a:lstStyle/>
            <a:p>
              <a:pPr algn="ctr"/>
              <a:endParaRPr lang="en-US" sz="240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1762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64C2E04-F986-1A14-2A51-44E4F2AC9F11}"/>
              </a:ext>
            </a:extLst>
          </p:cNvPr>
          <p:cNvSpPr txBox="1">
            <a:spLocks noChangeArrowheads="1"/>
          </p:cNvSpPr>
          <p:nvPr/>
        </p:nvSpPr>
        <p:spPr>
          <a:xfrm>
            <a:off x="109073" y="217598"/>
            <a:ext cx="7964424" cy="640182"/>
          </a:xfrm>
          <a:prstGeom prst="rect">
            <a:avLst/>
          </a:prstGeom>
        </p:spPr>
        <p:txBody>
          <a:bodyPr lIns="0" tIns="0" rIns="0" bIns="0" anchor="ctr" anchorCtr="0"/>
          <a:lstStyle/>
          <a:p>
            <a:pPr>
              <a:lnSpc>
                <a:spcPct val="85000"/>
              </a:lnSpc>
              <a:buFontTx/>
              <a:buNone/>
              <a:defRPr/>
            </a:pPr>
            <a:r>
              <a:rPr lang="en-US" sz="4000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Model: Solid Rocket Motor (SRM)</a:t>
            </a:r>
            <a:endParaRPr lang="en-US" sz="3600" kern="0" dirty="0"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D17EB9-9033-C335-2313-1ABC93EEBE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040" y="1176772"/>
            <a:ext cx="5504762" cy="42476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603982-A74D-47EA-99A7-75858553010D}"/>
                  </a:ext>
                </a:extLst>
              </p:cNvPr>
              <p:cNvSpPr txBox="1"/>
              <p:nvPr/>
            </p:nvSpPr>
            <p:spPr>
              <a:xfrm>
                <a:off x="91004" y="1575126"/>
                <a:ext cx="6614595" cy="3530273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0">
                <a:noAutofit/>
              </a:bodyPr>
              <a:lstStyle/>
              <a:p>
                <a:pPr marL="228600" indent="-2286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 SRM Sim has 5,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SME-selected </a:t>
                </a:r>
                <a:r>
                  <a:rPr lang="en-US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calibration knobs &amp; ranges that we can turn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𝐵𝑢𝑟𝑛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, </m:t>
                    </m:r>
                  </m:oMath>
                </a14:m>
                <a:r>
                  <a:rPr lang="en-US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etc.)  </a:t>
                </a: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28600" indent="-2286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Responses of interest: specific impulse,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ISP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and maximum internal pressure,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Pmax   </a:t>
                </a: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28600" indent="-2286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Right: predictions when varying the Sim’s calibration factors independently &amp; uniformly over a 5-dimensional calibration factor hypercube </a:t>
                </a:r>
              </a:p>
              <a:p>
                <a:pPr marL="228600" indent="-2286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 “best” uncalibrated Sim output came from a particular Latin Hypercube Sampling treatment 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603982-A74D-47EA-99A7-7585855301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04" y="1575126"/>
                <a:ext cx="6614595" cy="3530273"/>
              </a:xfrm>
              <a:prstGeom prst="rect">
                <a:avLst/>
              </a:prstGeom>
              <a:blipFill>
                <a:blip r:embed="rId4"/>
                <a:stretch>
                  <a:fillRect l="-2673" t="-2073" r="-3041" b="-3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2868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4">
            <a:extLst>
              <a:ext uri="{FF2B5EF4-FFF2-40B4-BE49-F238E27FC236}">
                <a16:creationId xmlns:a16="http://schemas.microsoft.com/office/drawing/2014/main" id="{54F449EB-06AA-9AA3-14DC-5798F01F8E9C}"/>
              </a:ext>
            </a:extLst>
          </p:cNvPr>
          <p:cNvSpPr txBox="1">
            <a:spLocks/>
          </p:cNvSpPr>
          <p:nvPr/>
        </p:nvSpPr>
        <p:spPr>
          <a:xfrm>
            <a:off x="152400" y="104666"/>
            <a:ext cx="5486400" cy="679745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4400" b="0" dirty="0"/>
              <a:t>SRM model calibration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BF2ECD-D4FA-D75D-F00D-F1568089036F}"/>
              </a:ext>
            </a:extLst>
          </p:cNvPr>
          <p:cNvSpPr txBox="1"/>
          <p:nvPr/>
        </p:nvSpPr>
        <p:spPr>
          <a:xfrm>
            <a:off x="1026498" y="5572108"/>
            <a:ext cx="1013900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 used field data and SME judgement to successfully calibrate the SRM model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252AE78-C625-BACC-A29C-8493DC086E48}"/>
              </a:ext>
            </a:extLst>
          </p:cNvPr>
          <p:cNvGrpSpPr/>
          <p:nvPr/>
        </p:nvGrpSpPr>
        <p:grpSpPr>
          <a:xfrm>
            <a:off x="533400" y="1409950"/>
            <a:ext cx="10895238" cy="4038095"/>
            <a:chOff x="533400" y="1409950"/>
            <a:chExt cx="10895238" cy="4038095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0D2F18F7-EC76-5808-BBAE-57D4890C80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3400" y="1409950"/>
              <a:ext cx="10895238" cy="4038095"/>
            </a:xfrm>
            <a:prstGeom prst="rect">
              <a:avLst/>
            </a:prstGeom>
          </p:spPr>
        </p:pic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9BA1B48F-F4B2-1632-897E-9BCCFF9317F0}"/>
                </a:ext>
              </a:extLst>
            </p:cNvPr>
            <p:cNvSpPr/>
            <p:nvPr/>
          </p:nvSpPr>
          <p:spPr>
            <a:xfrm>
              <a:off x="5040492" y="2676994"/>
              <a:ext cx="2073307" cy="1504009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lIns="0" rIns="0" rtlCol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Bayesian Calibration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1605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BCF3A40-99FF-AFBF-5462-FC81EC50CB86}"/>
              </a:ext>
            </a:extLst>
          </p:cNvPr>
          <p:cNvSpPr txBox="1">
            <a:spLocks noChangeArrowheads="1"/>
          </p:cNvSpPr>
          <p:nvPr/>
        </p:nvSpPr>
        <p:spPr>
          <a:xfrm>
            <a:off x="64073" y="313960"/>
            <a:ext cx="12001501" cy="640182"/>
          </a:xfrm>
          <a:prstGeom prst="rect">
            <a:avLst/>
          </a:prstGeom>
        </p:spPr>
        <p:txBody>
          <a:bodyPr lIns="0" tIns="0" rIns="0" bIns="0" anchor="ctr" anchorCtr="0"/>
          <a:lstStyle/>
          <a:p>
            <a:pPr>
              <a:lnSpc>
                <a:spcPct val="85000"/>
              </a:lnSpc>
              <a:buFontTx/>
              <a:buNone/>
              <a:defRPr/>
            </a:pPr>
            <a:r>
              <a:rPr lang="en-US" sz="3600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Using the calibrated model </a:t>
            </a:r>
            <a:r>
              <a:rPr lang="en-US" sz="3200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(same number of runs as un-calibrated)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C256039-A79C-BE59-F1F7-4386283BEB59}"/>
                  </a:ext>
                </a:extLst>
              </p:cNvPr>
              <p:cNvSpPr txBox="1"/>
              <p:nvPr/>
            </p:nvSpPr>
            <p:spPr>
              <a:xfrm>
                <a:off x="209549" y="867502"/>
                <a:ext cx="11772901" cy="840423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0">
                <a:sp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Objective: Choose SRM nozzle area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to maximize specific impulse but with low probability of exceeding Maximum Expected Operating Pressure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i.e.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𝑃𝑁𝐶</m:t>
                    </m:r>
                    <m:limUpp>
                      <m:limUppPr>
                        <m:ctrlP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limUp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=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𝑑𝑒𝑓</m:t>
                        </m:r>
                      </m:lim>
                    </m:limUpp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𝑀𝐸𝑂𝑃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&gt;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≤0.01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C256039-A79C-BE59-F1F7-4386283BEB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49" y="867502"/>
                <a:ext cx="11772901" cy="840423"/>
              </a:xfrm>
              <a:prstGeom prst="rect">
                <a:avLst/>
              </a:prstGeom>
              <a:blipFill>
                <a:blip r:embed="rId3"/>
                <a:stretch>
                  <a:fillRect l="-1553" t="-11594" r="-983"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021C40C6-A5A3-2700-B9AC-BADC64A0BF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1835936"/>
            <a:ext cx="10910448" cy="42183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962ADB-5522-4DB4-18ED-67A00BA133F1}"/>
              </a:ext>
            </a:extLst>
          </p:cNvPr>
          <p:cNvSpPr txBox="1"/>
          <p:nvPr/>
        </p:nvSpPr>
        <p:spPr>
          <a:xfrm>
            <a:off x="1276350" y="6029864"/>
            <a:ext cx="1030605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high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low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transition in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PNC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sharper when using a calibrated SRM model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8D241D-41A7-EA1D-E5B1-3336F36A4011}"/>
              </a:ext>
            </a:extLst>
          </p:cNvPr>
          <p:cNvSpPr txBox="1"/>
          <p:nvPr/>
        </p:nvSpPr>
        <p:spPr>
          <a:xfrm>
            <a:off x="7772400" y="3788230"/>
            <a:ext cx="1295400" cy="75713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zoomed-in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02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BCF3A40-99FF-AFBF-5462-FC81EC50CB86}"/>
              </a:ext>
            </a:extLst>
          </p:cNvPr>
          <p:cNvSpPr txBox="1">
            <a:spLocks noChangeArrowheads="1"/>
          </p:cNvSpPr>
          <p:nvPr/>
        </p:nvSpPr>
        <p:spPr>
          <a:xfrm>
            <a:off x="54428" y="157713"/>
            <a:ext cx="6574972" cy="640182"/>
          </a:xfrm>
          <a:prstGeom prst="rect">
            <a:avLst/>
          </a:prstGeom>
        </p:spPr>
        <p:txBody>
          <a:bodyPr lIns="0" tIns="0" rIns="0" bIns="0" anchor="ctr" anchorCtr="0"/>
          <a:lstStyle/>
          <a:p>
            <a:pPr>
              <a:lnSpc>
                <a:spcPct val="85000"/>
              </a:lnSpc>
              <a:buFontTx/>
              <a:buNone/>
              <a:defRPr/>
            </a:pPr>
            <a:r>
              <a:rPr lang="en-US" sz="3600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Summary: Achieving credible MSA</a:t>
            </a:r>
            <a:endParaRPr lang="en-US" sz="3200" kern="0" dirty="0"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E2F7CC-2659-4BDF-09A6-F2CAB4441CAC}"/>
              </a:ext>
            </a:extLst>
          </p:cNvPr>
          <p:cNvSpPr txBox="1"/>
          <p:nvPr/>
        </p:nvSpPr>
        <p:spPr>
          <a:xfrm>
            <a:off x="54429" y="839819"/>
            <a:ext cx="8175172" cy="4875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DASE Axioms in our 2016 CASD paper focused on choosing a sample size </a:t>
            </a:r>
            <a:r>
              <a:rPr lang="en-US" i="1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 priori</a:t>
            </a: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in accordance with accepted levels of power &amp; confidence for maximum-likelihood estimates (MLE)</a:t>
            </a:r>
          </a:p>
          <a:p>
            <a:pPr marL="22860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Bayesian Analysis enabled a transition from </a:t>
            </a:r>
            <a:r>
              <a:rPr lang="en-US" i="1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 priori</a:t>
            </a: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sampling to more effective, information-theoretic </a:t>
            </a:r>
            <a:r>
              <a:rPr lang="en-US" u="sng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adaptive sampling</a:t>
            </a: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to fully quantify uncertainty (see our DATAWorks2022 paper)  </a:t>
            </a:r>
          </a:p>
          <a:p>
            <a:pPr marL="22860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simple calibration example described above shows how, using limited field test data and Sim output, Bayesian Analysis enables Sim calibration and risk-informed decision-making when using MSA   </a:t>
            </a:r>
          </a:p>
          <a:p>
            <a:pPr marL="22860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transition from DASE to integrated, credible MSA is analogous to transitioning from practicing “DOE” in isolation, to practicing STAT as an integrated whole 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25D53B-0FF4-E5A3-4852-3FB86265039C}"/>
              </a:ext>
            </a:extLst>
          </p:cNvPr>
          <p:cNvSpPr txBox="1"/>
          <p:nvPr/>
        </p:nvSpPr>
        <p:spPr>
          <a:xfrm>
            <a:off x="1501116" y="5715000"/>
            <a:ext cx="9395484" cy="7571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Being able to fully quantify uncertainty leads to viewing MSA as a credible T&amp;E venue, conditioned on the availability of field data for Sim calibration 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252F59-F2A1-02C6-6ABC-DD2BAAA7A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8974" y="2020254"/>
            <a:ext cx="3691372" cy="25143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2777457"/>
      </p:ext>
    </p:extLst>
  </p:cSld>
  <p:clrMapOvr>
    <a:masterClrMapping/>
  </p:clrMapOvr>
</p:sld>
</file>

<file path=ppt/theme/theme1.xml><?xml version="1.0" encoding="utf-8"?>
<a:theme xmlns:a="http://schemas.openxmlformats.org/drawingml/2006/main" name="Corp_Template_External">
  <a:themeElements>
    <a:clrScheme name="Raytheon">
      <a:dk1>
        <a:srgbClr val="000000"/>
      </a:dk1>
      <a:lt1>
        <a:srgbClr val="FFFFFF"/>
      </a:lt1>
      <a:dk2>
        <a:srgbClr val="000000"/>
      </a:dk2>
      <a:lt2>
        <a:srgbClr val="B5B5B5"/>
      </a:lt2>
      <a:accent1>
        <a:srgbClr val="95A289"/>
      </a:accent1>
      <a:accent2>
        <a:srgbClr val="DAD9AD"/>
      </a:accent2>
      <a:accent3>
        <a:srgbClr val="7C96A1"/>
      </a:accent3>
      <a:accent4>
        <a:srgbClr val="CE1126"/>
      </a:accent4>
      <a:accent5>
        <a:srgbClr val="AC9F89"/>
      </a:accent5>
      <a:accent6>
        <a:srgbClr val="666465"/>
      </a:accent6>
      <a:hlink>
        <a:srgbClr val="7C96A1"/>
      </a:hlink>
      <a:folHlink>
        <a:srgbClr val="666465"/>
      </a:folHlink>
    </a:clrScheme>
    <a:fontScheme name="Raytheo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12700" algn="ctr">
          <a:noFill/>
          <a:miter lim="800000"/>
          <a:headEnd/>
          <a:tailEnd/>
        </a:ln>
      </a:spPr>
      <a:bodyPr wrap="none" rtlCol="0" anchor="ctr"/>
      <a:lstStyle>
        <a:defPPr algn="ctr">
          <a:defRPr sz="2400" dirty="0" smtClean="0">
            <a:latin typeface="Calibri" panose="020F0502020204030204" pitchFamily="34" charset="0"/>
            <a:ea typeface="+mj-ea"/>
            <a:cs typeface="Calibri" panose="020F0502020204030204" pitchFamily="34" charset="0"/>
          </a:defRPr>
        </a:defPPr>
      </a:lstStyle>
    </a:spDef>
    <a:lnDef>
      <a:spPr>
        <a:ln w="12700">
          <a:solidFill>
            <a:srgbClr val="B5B5B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>
        <a:spAutoFit/>
      </a:bodyPr>
      <a:lstStyle>
        <a:defPPr algn="ctr">
          <a:defRPr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orp_External_Template2017_16x9.potx" id="{26A199A8-DD95-4EC1-9519-A5EDCF0B2D59}" vid="{E348F2AA-6495-4679-ACA4-B58A6CA49F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TN Document" ma:contentTypeID="0x010100E9DB6D9FC5E73544AFB130023D3F5BEB007AA6E6AEB590CF44A5A4F0F69960CC80" ma:contentTypeVersion="69" ma:contentTypeDescription="" ma:contentTypeScope="" ma:versionID="36d809f6466915acf059b31ae712a02c">
  <xsd:schema xmlns:xsd="http://www.w3.org/2001/XMLSchema" xmlns:xs="http://www.w3.org/2001/XMLSchema" xmlns:p="http://schemas.microsoft.com/office/2006/metadata/properties" xmlns:ns2="3ce633a2-3058-4a23-ba20-731e7ccb36da" targetNamespace="http://schemas.microsoft.com/office/2006/metadata/properties" ma:root="true" ma:fieldsID="0df0eba6d1f31d232ad5cbef9ce2e69d" ns2:_="">
    <xsd:import namespace="3ce633a2-3058-4a23-ba20-731e7ccb36da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n10c1010ed1f4cfb9545b2ac2ee5bd96" minOccurs="0"/>
                <xsd:element ref="ns2:aeab462c4fbe49358ed363bfb79a4230" minOccurs="0"/>
                <xsd:element ref="ns2:TaxKeywordTaxHTField" minOccurs="0"/>
                <xsd:element ref="ns2:e6d1ff0aba50448d9824fe3bb34f0ef2" minOccurs="0"/>
                <xsd:element ref="ns2:gdd46717841f43358d4de268a1d4b6aa" minOccurs="0"/>
                <xsd:element ref="ns2:c6e3c91c8be14d80b989bd3ac29e755b" minOccurs="0"/>
                <xsd:element ref="ns2:g96bee0428ce4c169fad82ca64ceaa53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e633a2-3058-4a23-ba20-731e7ccb36da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34fb64b1-2041-43dc-99e1-2b1682f23961}" ma:internalName="TaxCatchAll" ma:showField="CatchAllData" ma:web="1e55ab83-cca5-4da2-ba8e-b620ae03bd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34fb64b1-2041-43dc-99e1-2b1682f23961}" ma:internalName="TaxCatchAllLabel" ma:readOnly="true" ma:showField="CatchAllDataLabel" ma:web="1e55ab83-cca5-4da2-ba8e-b620ae03bd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10c1010ed1f4cfb9545b2ac2ee5bd96" ma:index="12" nillable="true" ma:taxonomy="true" ma:internalName="n10c1010ed1f4cfb9545b2ac2ee5bd96" ma:taxonomyFieldName="Business" ma:displayName="Business" ma:indexed="true" ma:default="" ma:fieldId="{710c1010-ed1f-4cfb-9545-b2ac2ee5bd96}" ma:sspId="7e1c2332-b14e-457c-a225-e8056827fca0" ma:termSetId="c22d890f-845c-46ce-89d0-abfb23e19c7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eab462c4fbe49358ed363bfb79a4230" ma:index="14" nillable="true" ma:taxonomy="true" ma:internalName="aeab462c4fbe49358ed363bfb79a4230" ma:taxonomyFieldName="Function" ma:displayName="Function" ma:indexed="true" ma:default="" ma:fieldId="{aeab462c-4fbe-4935-8ed3-63bfb79a4230}" ma:sspId="7e1c2332-b14e-457c-a225-e8056827fca0" ma:termSetId="db9eb3e8-e796-4d33-85a2-c518da4ca44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6d1ff0aba50448d9824fe3bb34f0ef2" ma:index="18" nillable="true" ma:taxonomy="true" ma:internalName="e6d1ff0aba50448d9824fe3bb34f0ef2" ma:taxonomyFieldName="ExportControl" ma:displayName="Export Control" ma:readOnly="false" ma:default="" ma:fieldId="{e6d1ff0a-ba50-448d-9824-fe3bb34f0ef2}" ma:sspId="7e1c2332-b14e-457c-a225-e8056827fca0" ma:termSetId="3a4db827-664e-4160-8d2e-1dde696bf7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dd46717841f43358d4de268a1d4b6aa" ma:index="20" nillable="true" ma:taxonomy="true" ma:internalName="gdd46717841f43358d4de268a1d4b6aa" ma:taxonomyFieldName="rtnDocumentType" ma:displayName="Document Type" ma:readOnly="false" ma:default="" ma:fieldId="{0dd46717-841f-4335-8d4d-e268a1d4b6aa}" ma:sspId="7e1c2332-b14e-457c-a225-e8056827fca0" ma:termSetId="8d28be90-c975-442a-98e7-e1f7bbd466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6e3c91c8be14d80b989bd3ac29e755b" ma:index="21" ma:taxonomy="true" ma:internalName="c6e3c91c8be14d80b989bd3ac29e755b" ma:taxonomyFieldName="Work_x0020_Product" ma:displayName="Work Product" ma:readOnly="false" ma:default="1;#Work In Progress|c1d885b6-a307-4881-8ac3-0fa4069098db" ma:fieldId="{c6e3c91c-8be1-4d80-b989-bd3ac29e755b}" ma:sspId="7e1c2332-b14e-457c-a225-e8056827fca0" ma:termSetId="43a6ed11-5d1a-4858-9168-4d76faaf2b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6bee0428ce4c169fad82ca64ceaa53" ma:index="22" nillable="true" ma:taxonomy="true" ma:internalName="g96bee0428ce4c169fad82ca64ceaa53" ma:taxonomyFieldName="rtnLocale" ma:displayName="Locale" ma:readOnly="false" ma:default="" ma:fieldId="{096bee04-28ce-4c16-9fad-82ca64ceaa53}" ma:taxonomyMulti="true" ma:sspId="7e1c2332-b14e-457c-a225-e8056827fca0" ma:termSetId="a3b93d5c-5c47-4153-bde3-eb9b4aa7a77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_dlc_DocId" ma:index="2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ZGVmYXVsdFZhbHVlIj48ZWxlbWVudCB1aWQ9ImJiYTk0YzY1LWFjM2QtNGYzNC1iMmUxLThkZTExZWY2ZjAxYyIgdmFsdWU9IiIgeG1sbnM9Imh0dHA6Ly93d3cuYm9sZG9uamFtZXMuY29tLzIwMDgvMDEvc2llL2ludGVybmFsL2xhYmVsIiAvPjwvc2lzbD48VXNlck5hbWU+VVNcejExMDg5MjY8L1VzZXJOYW1lPjxEYXRlVGltZT43LzI2LzIwMTcgMTA6MTI6MjEgUE08L0RhdGVUaW1lPjxMYWJlbFN0cmluZz5PcmlnaW4gSnVyaXNkaWN0aW9uOiBVUyA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YWNmOWVjYzMtMGY0NS00MjM0LWE5MGQtZTQzNjhmYWNkOTgxIiB2YWx1ZT0iIiB4bWxucz0iaHR0cDovL3d3dy5ib2xkb25qYW1lcy5jb20vMjAwOC8wMS9zaWUvaW50ZXJuYWwvbGFiZWwiIC8+PGVsZW1lbnQgdWlkPSJhYWZjOWE5NS1lZTVkLTQ4N2MtOWM0ZS02N2E1MzgwZjI5OTEiIHZhbHVlPSIiIHhtbG5zPSJodHRwOi8vd3d3LmJvbGRvbmphbWVzLmNvbS8yMDA4LzAxL3NpZS9pbnRlcm5hbC9sYWJlbCIgLz48ZWxlbWVudCB1aWQ9ImJjMmI3YzAxLTZkYjEtNGU3ZC04OGQxLWZjNjE2NzRmODZmZCIgdmFsdWU9IiIgeG1sbnM9Imh0dHA6Ly93d3cuYm9sZG9uamFtZXMuY29tLzIwMDgvMDEvc2llL2ludGVybmFsL2xhYmVsIiAvPjxlbGVtZW50IHVpZD0iOTJlOTkzYTMtYWYzMi00YWZiLWFhMTktM2E0OWNkYjgyYzdhIiB2YWx1ZT0iIiB4bWxucz0iaHR0cDovL3d3dy5ib2xkb25qYW1lcy5jb20vMjAwOC8wMS9zaWUvaW50ZXJuYWwvbGFiZWwiIC8+PC9zaXNsPjxVc2VyTmFtZT5VU1x6MTEwODkyNjwvVXNlck5hbWU+PERhdGVUaW1lPjcvMzEvMjAxNyA5OjI1OjM1IFBNPC9EYXRlVGltZT48TGFiZWxTdHJpbmc+T3JpZ2luIEp1cmlzZGljdGlvbjogVVMgIHwgSW50ZXJuYWwgVXNlIE9ubHkgfCBQZXIgQ3VycmVudCBSYXl0aGVvbiBQb2xpY3kgKFJQLU9HQy0wMzUpIHwgT3RoZXIgSW5mb3JtYXRpb24gKE5vdCBSZXF1aXJpbmcgYW4gRXhwb3J0IENvbnRyb2wgTWFya2luZykgfCBObyBtYXJraW5nIGFwcGxpZWQgYnkgdGhlIHRvb2w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YWNmOWVjYzMtMGY0NS00MjM0LWE5MGQtZTQzNjhmYWNkOTgxIiB2YWx1ZT0iIiB4bWxucz0iaHR0cDovL3d3dy5ib2xkb25qYW1lcy5jb20vMjAwOC8wMS9zaWUvaW50ZXJuYWwvbGFiZWwiIC8+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+PC9zaXNsPjxVc2VyTmFtZT5VU1wxMTIzNjA0PC9Vc2VyTmFtZT48RGF0ZVRpbWU+OS83LzIwMTcgNTo0Nzo0NSBQTTwvRGF0ZVRpbWU+PExhYmVsU3RyaW5nPk9yaWdpbiBKdXJpc2RpY3Rpb246IFVTICB8IEludGVybmFsIFVzZSBPbmx5IHwgUGVyIEN1cnJlbnQgUmF5dGhlb24gUG9saWN5IChSUC1PR0MtMDM1KSB8IFVTLUV4cG9ydCBDb250cm9sbGVkIEp1cmlzZGljdGlvbiBVbmRldGVybWluZWQgfCBQZXIgQ3VycmVudCBSYXl0aGVvbiBQb2xpY3kgKFBJLU9HQy1HVEMtNTAwNCk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YmMyYjdjMDEtNmRiMS00ZTdkLTg4ZDEtZmM2MTY3NGY4NmZkIiB2YWx1ZT0iIiB4bWxucz0iaHR0cDovL3d3dy5ib2xkb25qYW1lcy5jb20vMjAwOC8wMS9zaWUvaW50ZXJuYWwvbGFiZWwiIC8+PGVsZW1lbnQgdWlkPSI5MmU5OTNhMy1hZjMyLTRhZmItYWExOS0zYTQ5Y2RiODJjN2EiIHZhbHVlPSIiIHhtbG5zPSJodHRwOi8vd3d3LmJvbGRvbmphbWVzLmNvbS8yMDA4LzAxL3NpZS9pbnRlcm5hbC9sYWJlbCIgLz48ZWxlbWVudCB1aWQ9ImRlY2VjYmQ2LWRhM2ItNDZmZS04ZjAwLWY5ZDlkZWVhMmVlMSIgdmFsdWU9IiIgeG1sbnM9Imh0dHA6Ly93d3cuYm9sZG9uamFtZXMuY29tLzIwMDgvMDEvc2llL2ludGVybmFsL2xhYmVsIiAvPjxlbGVtZW50IHVpZD0iYmJiZjdiZjQtNGY0Zi00MTg5LTljNWUtNjUwMTVkZThhNmFkIiB2YWx1ZT0iIiB4bWxucz0iaHR0cDovL3d3dy5ib2xkb25qYW1lcy5jb20vMjAwOC8wMS9zaWUvaW50ZXJuYWwvbGFiZWwiIC8+PC9zaXNsPjxVc2VyTmFtZT5VU1x2YWE3NzYwPC9Vc2VyTmFtZT48RGF0ZVRpbWU+OC8xMi8yMDE5IDM6MjE6MzIgUE08L0RhdGVUaW1lPjxMYWJlbFN0cmluZz5PcmlnaW4gSnVyaXNkaWN0aW9uOiBVUyAgfCBVbnJlc3RyaWN0ZWQgQ29udGVudCB8IE5vIG1hcmtpbmcgYXBwbGllZCBieSB0aGUgdG9vbCB8IE90aGVyIEluZm9ybWF0aW9uIChOb3QgUmVxdWlyaW5nIGFuIEV4cG9ydCBDb250cm9sIE1hcmtpbmcpIHwgTm8gbWFya2luZyBhcHBsaWVkIGJ5IHRoZSB0b29sPC9MYWJlbFN0cmluZz48L2l0ZW0+PC9sYWJlbEhpc3Rvcnk+</Value>
</WrappedLabelHistory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e633a2-3058-4a23-ba20-731e7ccb36da">
      <Value>38</Value>
      <Value>4</Value>
    </TaxCatchAll>
    <c6e3c91c8be14d80b989bd3ac29e755b xmlns="3ce633a2-3058-4a23-ba20-731e7ccb36d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Non Record</TermName>
          <TermId xmlns="http://schemas.microsoft.com/office/infopath/2007/PartnerControls">237030ef-548e-4c7a-a6cb-838adbf8e152</TermId>
        </TermInfo>
      </Terms>
    </c6e3c91c8be14d80b989bd3ac29e755b>
    <n10c1010ed1f4cfb9545b2ac2ee5bd96 xmlns="3ce633a2-3058-4a23-ba20-731e7ccb36da">
      <Terms xmlns="http://schemas.microsoft.com/office/infopath/2007/PartnerControls"/>
    </n10c1010ed1f4cfb9545b2ac2ee5bd96>
    <aeab462c4fbe49358ed363bfb79a4230 xmlns="3ce633a2-3058-4a23-ba20-731e7ccb36da">
      <Terms xmlns="http://schemas.microsoft.com/office/infopath/2007/PartnerControls"/>
    </aeab462c4fbe49358ed363bfb79a4230>
    <TaxKeywordTaxHTField xmlns="3ce633a2-3058-4a23-ba20-731e7ccb36da">
      <Terms xmlns="http://schemas.microsoft.com/office/infopath/2007/PartnerControls">
        <TermInfo xmlns="http://schemas.microsoft.com/office/infopath/2007/PartnerControls">
          <TermName xmlns="http://schemas.microsoft.com/office/infopath/2007/PartnerControls">[rtnipcontrolcode:internaluseonly|rtnipcontrolcodevm:rpogc035|rtnexportcontrolcountry:usa|rtnexportcontrolcode:undetermined|rtnexportcontrolcodevm:piogcgtc5004|]</TermName>
          <TermId xmlns="http://schemas.microsoft.com/office/infopath/2007/PartnerControls">11111111-1111-1111-1111-111111111111</TermId>
        </TermInfo>
      </Terms>
    </TaxKeywordTaxHTField>
    <e6d1ff0aba50448d9824fe3bb34f0ef2 xmlns="3ce633a2-3058-4a23-ba20-731e7ccb36da">
      <Terms xmlns="http://schemas.microsoft.com/office/infopath/2007/PartnerControls"/>
    </e6d1ff0aba50448d9824fe3bb34f0ef2>
    <g96bee0428ce4c169fad82ca64ceaa53 xmlns="3ce633a2-3058-4a23-ba20-731e7ccb36da">
      <Terms xmlns="http://schemas.microsoft.com/office/infopath/2007/PartnerControls"/>
    </g96bee0428ce4c169fad82ca64ceaa53>
    <gdd46717841f43358d4de268a1d4b6aa xmlns="3ce633a2-3058-4a23-ba20-731e7ccb36da">
      <Terms xmlns="http://schemas.microsoft.com/office/infopath/2007/PartnerControls"/>
    </gdd46717841f43358d4de268a1d4b6aa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haredContentType xmlns="Microsoft.SharePoint.Taxonomy.ContentTypeSync" SourceId="7e1c2332-b14e-457c-a225-e8056827fca0" ContentTypeId="0x010100E9DB6D9FC5E73544AFB130023D3F5BEB" PreviousValue="false"/>
</file>

<file path=customXml/item6.xml><?xml version="1.0" encoding="utf-8"?>
<?mso-contentType ?>
<spe:Receivers xmlns:spe="http://schemas.microsoft.com/sharepoint/events"/>
</file>

<file path=customXml/item7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userSelected">
  <element uid="bba94c65-ac3d-4f34-b2e1-8de11ef6f01c" value=""/>
  <element uid="bc2b7c01-6db1-4e7d-88d1-fc61674f86fd" value=""/>
  <element uid="92e993a3-af32-4afb-aa19-3a49cdb82c7a" value=""/>
  <element uid="dececbd6-da3b-46fe-8f00-f9d9deea2ee1" value=""/>
  <element uid="bbbf7bf4-4f4f-4189-9c5e-65015de8a6ad" value=""/>
</sisl>
</file>

<file path=customXml/itemProps1.xml><?xml version="1.0" encoding="utf-8"?>
<ds:datastoreItem xmlns:ds="http://schemas.openxmlformats.org/officeDocument/2006/customXml" ds:itemID="{2197924C-495E-4661-8AB8-21C7F2BC51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e633a2-3058-4a23-ba20-731e7ccb36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6C5172-D9BC-46EC-9988-250AF114B4BF}">
  <ds:schemaRefs>
    <ds:schemaRef ds:uri="http://www.w3.org/2001/XMLSchema"/>
    <ds:schemaRef ds:uri="http://www.boldonjames.com/2016/02/Classifier/internal/wrappedLabelHistory"/>
  </ds:schemaRefs>
</ds:datastoreItem>
</file>

<file path=customXml/itemProps3.xml><?xml version="1.0" encoding="utf-8"?>
<ds:datastoreItem xmlns:ds="http://schemas.openxmlformats.org/officeDocument/2006/customXml" ds:itemID="{FCA0C4FA-DB82-4D17-A2B4-1536B175618A}">
  <ds:schemaRefs>
    <ds:schemaRef ds:uri="http://purl.org/dc/elements/1.1/"/>
    <ds:schemaRef ds:uri="http://schemas.microsoft.com/office/2006/documentManagement/types"/>
    <ds:schemaRef ds:uri="3ce633a2-3058-4a23-ba20-731e7ccb36da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B6D7C016-E594-4CC2-87E6-EFC1EBB9543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6AD88E33-6388-4E90-8A46-58071D2BEC70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AD602ECF-8F22-4988-9EED-385209291A47}">
  <ds:schemaRefs>
    <ds:schemaRef ds:uri="http://schemas.microsoft.com/sharepoint/events"/>
  </ds:schemaRefs>
</ds:datastoreItem>
</file>

<file path=customXml/itemProps7.xml><?xml version="1.0" encoding="utf-8"?>
<ds:datastoreItem xmlns:ds="http://schemas.openxmlformats.org/officeDocument/2006/customXml" ds:itemID="{62215739-8AF5-4780-A7F9-1053C5C82605}">
  <ds:schemaRefs>
    <ds:schemaRef ds:uri="http://www.w3.org/2001/XMLSchema"/>
    <ds:schemaRef ds:uri="http://www.boldonjames.com/2008/01/sie/internal/label"/>
  </ds:schemaRefs>
</ds:datastoreItem>
</file>

<file path=docMetadata/LabelInfo.xml><?xml version="1.0" encoding="utf-8"?>
<clbl:labelList xmlns:clbl="http://schemas.microsoft.com/office/2020/mipLabelMetadata">
  <clbl:label id="{00cd8555-d9a6-4d22-9d35-5b828cbc07ae}" enabled="1" method="Privileged" siteId="{7a18110d-ef9b-4274-acef-e62ab0fe28e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37012</TotalTime>
  <Words>629</Words>
  <Application>Microsoft Office PowerPoint</Application>
  <PresentationFormat>Widescreen</PresentationFormat>
  <Paragraphs>52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TimesNewRoman</vt:lpstr>
      <vt:lpstr>TimesNewRoman,Italic</vt:lpstr>
      <vt:lpstr>Wingdings</vt:lpstr>
      <vt:lpstr>Corp_Template_External</vt:lpstr>
      <vt:lpstr>PowerPoint Presentation</vt:lpstr>
      <vt:lpstr>PowerPoint Presentation</vt:lpstr>
      <vt:lpstr>Simulation-Based Acquisition (SBA): Hope vs. Reality </vt:lpstr>
      <vt:lpstr>Treating MSA as a T&amp;E venue enables closing the loop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Raytheon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Deep Neural Networks (Week 1)</dc:title>
  <dc:subject>rtnipcontrolcode:unrestricted|rtnipcontrolcodevm:noipvm|rtnexportcontrolcountry:usa|rtnexportcontrolcode:otherinfo|rtnexportcontrolcodevm:nousecvm</dc:subject>
  <dc:creator>Hector Valdez</dc:creator>
  <cp:keywords>[rtnipcontrolcode:internaluseonly|rtnipcontrolcodevm:rpogc035|rtnexportcontrolcountry:usa|rtnexportcontrolcode:undetermined|rtnexportcontrolcodevm:piogcgtc5004|]</cp:keywords>
  <dc:description>Template: Mark Johnson, Silver Fox Productions
Formatting:
Event Date:
Event Location:
Audience Type: Internal</dc:description>
  <cp:lastModifiedBy>Hurst, Terril N    RTX</cp:lastModifiedBy>
  <cp:revision>2654</cp:revision>
  <cp:lastPrinted>2024-01-30T22:10:50Z</cp:lastPrinted>
  <dcterms:created xsi:type="dcterms:W3CDTF">2017-07-26T21:57:23Z</dcterms:created>
  <dcterms:modified xsi:type="dcterms:W3CDTF">2024-04-10T14:19:59Z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e515e18e-38c3-4445-8417-49be02fb2f76</vt:lpwstr>
  </property>
  <property fmtid="{D5CDD505-2E9C-101B-9397-08002B2CF9AE}" pid="3" name="bjSaver">
    <vt:lpwstr>UK9l2Uv4+hlgGBj1fIvG+yFLDEtFNoaD</vt:lpwstr>
  </property>
  <property fmtid="{D5CDD505-2E9C-101B-9397-08002B2CF9AE}" pid="4" name="ContentTypeId">
    <vt:lpwstr>0x010100E9DB6D9FC5E73544AFB130023D3F5BEB00C8927E00DCC88040942311F11048CB86</vt:lpwstr>
  </property>
  <property fmtid="{D5CDD505-2E9C-101B-9397-08002B2CF9AE}" pid="5" name="Work Product">
    <vt:lpwstr>4;#Non Record|237030ef-548e-4c7a-a6cb-838adbf8e152</vt:lpwstr>
  </property>
  <property fmtid="{D5CDD505-2E9C-101B-9397-08002B2CF9AE}" pid="6" name="Function">
    <vt:lpwstr/>
  </property>
  <property fmtid="{D5CDD505-2E9C-101B-9397-08002B2CF9AE}" pid="7" name="rtnLocale">
    <vt:lpwstr/>
  </property>
  <property fmtid="{D5CDD505-2E9C-101B-9397-08002B2CF9AE}" pid="8" name="rtnDocumentType">
    <vt:lpwstr/>
  </property>
  <property fmtid="{D5CDD505-2E9C-101B-9397-08002B2CF9AE}" pid="9" name="TaxKeyword">
    <vt:lpwstr/>
  </property>
  <property fmtid="{D5CDD505-2E9C-101B-9397-08002B2CF9AE}" pid="10" name="Business">
    <vt:lpwstr/>
  </property>
  <property fmtid="{D5CDD505-2E9C-101B-9397-08002B2CF9AE}" pid="11" name="ExportControl">
    <vt:lpwstr/>
  </property>
  <property fmtid="{D5CDD505-2E9C-101B-9397-08002B2CF9AE}" pid="12" name="bjDocumentLabelXML">
    <vt:lpwstr>&lt;?xml version="1.0" encoding="us-ascii"?&gt;&lt;sisl xmlns:xsi="http://www.w3.org/2001/XMLSchema-instance" xmlns:xsd="http://www.w3.org/2001/XMLSchema" sislVersion="0" policy="cde53ac1-bf5f-4aae-9cf1-07509e23a4b0" origin="userSelected" xmlns="http://www.boldonj</vt:lpwstr>
  </property>
  <property fmtid="{D5CDD505-2E9C-101B-9397-08002B2CF9AE}" pid="13" name="bjDocumentLabelXML-0">
    <vt:lpwstr>ames.com/2008/01/sie/internal/label"&gt;&lt;element uid="bba94c65-ac3d-4f34-b2e1-8de11ef6f01c" value="" /&gt;&lt;element uid="bc2b7c01-6db1-4e7d-88d1-fc61674f86fd" value="" /&gt;&lt;element uid="92e993a3-af32-4afb-aa19-3a49cdb82c7a" value="" /&gt;&lt;element uid="dececbd6-da3b-4</vt:lpwstr>
  </property>
  <property fmtid="{D5CDD505-2E9C-101B-9397-08002B2CF9AE}" pid="14" name="bjDocumentLabelXML-1">
    <vt:lpwstr>6fe-8f00-f9d9deea2ee1" value="" /&gt;&lt;element uid="bbbf7bf4-4f4f-4189-9c5e-65015de8a6ad" value="" /&gt;&lt;/sisl&gt;</vt:lpwstr>
  </property>
  <property fmtid="{D5CDD505-2E9C-101B-9397-08002B2CF9AE}" pid="15" name="bjLabelHistoryID">
    <vt:lpwstr>{426C5172-D9BC-46EC-9988-250AF114B4BF}</vt:lpwstr>
  </property>
  <property fmtid="{D5CDD505-2E9C-101B-9397-08002B2CF9AE}" pid="16" name="bjClsUserRVM">
    <vt:lpwstr>[]</vt:lpwstr>
  </property>
  <property fmtid="{D5CDD505-2E9C-101B-9397-08002B2CF9AE}" pid="17" name="rtnipcontrolcode">
    <vt:lpwstr>unrestricted</vt:lpwstr>
  </property>
  <property fmtid="{D5CDD505-2E9C-101B-9397-08002B2CF9AE}" pid="18" name="rtnipcontrolcodevm">
    <vt:lpwstr>noipvm</vt:lpwstr>
  </property>
  <property fmtid="{D5CDD505-2E9C-101B-9397-08002B2CF9AE}" pid="19" name="rtnexportcontrolcode">
    <vt:lpwstr>otherinfo</vt:lpwstr>
  </property>
  <property fmtid="{D5CDD505-2E9C-101B-9397-08002B2CF9AE}" pid="20" name="rtnexportcontrolcodevm">
    <vt:lpwstr>nousecvm</vt:lpwstr>
  </property>
  <property fmtid="{D5CDD505-2E9C-101B-9397-08002B2CF9AE}" pid="21" name="rtnexportcontrolcountry">
    <vt:lpwstr>usa</vt:lpwstr>
  </property>
  <property fmtid="{D5CDD505-2E9C-101B-9397-08002B2CF9AE}" pid="22" name="bjDocumentSecurityLabel">
    <vt:lpwstr>Export Control Country: US  | Unrestricted Content | No visual marking applied by this tool | Other Information (Not Requiring an Export Control Marking) | No visual marking applied by the tool</vt:lpwstr>
  </property>
</Properties>
</file>