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23"/>
  </p:notesMasterIdLst>
  <p:sldIdLst>
    <p:sldId id="256" r:id="rId3"/>
    <p:sldId id="4403" r:id="rId4"/>
    <p:sldId id="259" r:id="rId5"/>
    <p:sldId id="4406" r:id="rId6"/>
    <p:sldId id="4421" r:id="rId7"/>
    <p:sldId id="4420" r:id="rId8"/>
    <p:sldId id="4408" r:id="rId9"/>
    <p:sldId id="4422" r:id="rId10"/>
    <p:sldId id="4423" r:id="rId11"/>
    <p:sldId id="4410" r:id="rId12"/>
    <p:sldId id="4396" r:id="rId13"/>
    <p:sldId id="4424" r:id="rId14"/>
    <p:sldId id="4425" r:id="rId15"/>
    <p:sldId id="4427" r:id="rId16"/>
    <p:sldId id="4390" r:id="rId17"/>
    <p:sldId id="4436" r:id="rId18"/>
    <p:sldId id="4430" r:id="rId19"/>
    <p:sldId id="4431" r:id="rId20"/>
    <p:sldId id="4432" r:id="rId21"/>
    <p:sldId id="441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8" autoAdjust="0"/>
    <p:restoredTop sz="74904" autoAdjust="0"/>
  </p:normalViewPr>
  <p:slideViewPr>
    <p:cSldViewPr snapToGrid="0">
      <p:cViewPr>
        <p:scale>
          <a:sx n="50" d="100"/>
          <a:sy n="50" d="100"/>
        </p:scale>
        <p:origin x="3732" y="9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9CB070-8D97-4998-9B74-301AFCEFE63B}" type="datetimeFigureOut">
              <a:rPr lang="en-US" smtClean="0"/>
              <a:t>4/3/2024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D44942-DD99-4BE6-8D91-65AFC4001AED}" type="slidenum">
              <a:rPr lang="en-US" smtClean="0"/>
              <a:t>‹#›</a:t>
            </a:fld>
            <a:endParaRPr lang="en-US"/>
          </a:p>
        </p:txBody>
      </p:sp>
    </p:spTree>
    <p:extLst>
      <p:ext uri="{BB962C8B-B14F-4D97-AF65-F5344CB8AC3E}">
        <p14:creationId xmlns:p14="http://schemas.microsoft.com/office/powerpoint/2010/main" val="1007200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44942-DD99-4BE6-8D91-65AFC4001AED}" type="slidenum">
              <a:rPr lang="en-US" smtClean="0"/>
              <a:t>1</a:t>
            </a:fld>
            <a:endParaRPr lang="en-US"/>
          </a:p>
        </p:txBody>
      </p:sp>
    </p:spTree>
    <p:extLst>
      <p:ext uri="{BB962C8B-B14F-4D97-AF65-F5344CB8AC3E}">
        <p14:creationId xmlns:p14="http://schemas.microsoft.com/office/powerpoint/2010/main" val="2696485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E8794C-576B-4EF1-8A13-E7F3DD3932B3}" type="slidenum">
              <a:rPr lang="en-US" smtClean="0"/>
              <a:t>19</a:t>
            </a:fld>
            <a:endParaRPr lang="en-US"/>
          </a:p>
        </p:txBody>
      </p:sp>
    </p:spTree>
    <p:extLst>
      <p:ext uri="{BB962C8B-B14F-4D97-AF65-F5344CB8AC3E}">
        <p14:creationId xmlns:p14="http://schemas.microsoft.com/office/powerpoint/2010/main" val="1714272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5A4613-09D2-4255-A281-D6C1D4A6CCFD}" type="slidenum">
              <a:rPr lang="en-US" smtClean="0"/>
              <a:t>3</a:t>
            </a:fld>
            <a:endParaRPr lang="en-US"/>
          </a:p>
        </p:txBody>
      </p:sp>
    </p:spTree>
    <p:extLst>
      <p:ext uri="{BB962C8B-B14F-4D97-AF65-F5344CB8AC3E}">
        <p14:creationId xmlns:p14="http://schemas.microsoft.com/office/powerpoint/2010/main" val="3535024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44942-DD99-4BE6-8D91-65AFC4001AED}" type="slidenum">
              <a:rPr lang="en-US" smtClean="0"/>
              <a:t>4</a:t>
            </a:fld>
            <a:endParaRPr lang="en-US"/>
          </a:p>
        </p:txBody>
      </p:sp>
    </p:spTree>
    <p:extLst>
      <p:ext uri="{BB962C8B-B14F-4D97-AF65-F5344CB8AC3E}">
        <p14:creationId xmlns:p14="http://schemas.microsoft.com/office/powerpoint/2010/main" val="142669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E8794C-576B-4EF1-8A13-E7F3DD3932B3}" type="slidenum">
              <a:rPr lang="en-US" smtClean="0"/>
              <a:t>8</a:t>
            </a:fld>
            <a:endParaRPr lang="en-US"/>
          </a:p>
        </p:txBody>
      </p:sp>
    </p:spTree>
    <p:extLst>
      <p:ext uri="{BB962C8B-B14F-4D97-AF65-F5344CB8AC3E}">
        <p14:creationId xmlns:p14="http://schemas.microsoft.com/office/powerpoint/2010/main" val="3703682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8BE8794C-576B-4EF1-8A13-E7F3DD3932B3}" type="slidenum">
              <a:rPr lang="en-US" smtClean="0"/>
              <a:t>9</a:t>
            </a:fld>
            <a:endParaRPr lang="en-US"/>
          </a:p>
        </p:txBody>
      </p:sp>
    </p:spTree>
    <p:extLst>
      <p:ext uri="{BB962C8B-B14F-4D97-AF65-F5344CB8AC3E}">
        <p14:creationId xmlns:p14="http://schemas.microsoft.com/office/powerpoint/2010/main" val="4064368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44942-DD99-4BE6-8D91-65AFC4001AED}" type="slidenum">
              <a:rPr lang="en-US" smtClean="0"/>
              <a:t>11</a:t>
            </a:fld>
            <a:endParaRPr lang="en-US"/>
          </a:p>
        </p:txBody>
      </p:sp>
    </p:spTree>
    <p:extLst>
      <p:ext uri="{BB962C8B-B14F-4D97-AF65-F5344CB8AC3E}">
        <p14:creationId xmlns:p14="http://schemas.microsoft.com/office/powerpoint/2010/main" val="671244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E8794C-576B-4EF1-8A13-E7F3DD3932B3}" type="slidenum">
              <a:rPr lang="en-US" smtClean="0"/>
              <a:t>15</a:t>
            </a:fld>
            <a:endParaRPr lang="en-US"/>
          </a:p>
        </p:txBody>
      </p:sp>
    </p:spTree>
    <p:extLst>
      <p:ext uri="{BB962C8B-B14F-4D97-AF65-F5344CB8AC3E}">
        <p14:creationId xmlns:p14="http://schemas.microsoft.com/office/powerpoint/2010/main" val="2629401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44942-DD99-4BE6-8D91-65AFC4001AED}" type="slidenum">
              <a:rPr lang="en-US" smtClean="0"/>
              <a:t>16</a:t>
            </a:fld>
            <a:endParaRPr lang="en-US"/>
          </a:p>
        </p:txBody>
      </p:sp>
    </p:spTree>
    <p:extLst>
      <p:ext uri="{BB962C8B-B14F-4D97-AF65-F5344CB8AC3E}">
        <p14:creationId xmlns:p14="http://schemas.microsoft.com/office/powerpoint/2010/main" val="1745511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430F75-B5EC-044F-A636-30352D0A1350}" type="slidenum">
              <a:rPr lang="en-US" smtClean="0"/>
              <a:t>18</a:t>
            </a:fld>
            <a:endParaRPr lang="en-US"/>
          </a:p>
        </p:txBody>
      </p:sp>
    </p:spTree>
    <p:extLst>
      <p:ext uri="{BB962C8B-B14F-4D97-AF65-F5344CB8AC3E}">
        <p14:creationId xmlns:p14="http://schemas.microsoft.com/office/powerpoint/2010/main" val="1597551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_Slide_NM&amp;CA_U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2405A7D0-A065-44E8-BD31-2D1AF2D5E0D2}"/>
              </a:ext>
            </a:extLst>
          </p:cNvPr>
          <p:cNvSpPr txBox="1"/>
          <p:nvPr/>
        </p:nvSpPr>
        <p:spPr>
          <a:xfrm>
            <a:off x="10193121" y="5382134"/>
            <a:ext cx="1998880" cy="1200329"/>
          </a:xfrm>
          <a:prstGeom prst="rect">
            <a:avLst/>
          </a:prstGeom>
          <a:noFill/>
        </p:spPr>
        <p:txBody>
          <a:bodyPr wrap="square" rtlCol="0">
            <a:spAutoFit/>
          </a:bodyPr>
          <a:lstStyle/>
          <a:p>
            <a:pPr algn="ctr"/>
            <a:r>
              <a:rPr lang="en-US" sz="800" b="0" i="0" u="none" strike="noStrike" kern="1200" dirty="0">
                <a:solidFill>
                  <a:schemeClr val="tx1"/>
                </a:solidFill>
                <a:effectLst/>
                <a:latin typeface="Open Sans" panose="020B0606030504020204" pitchFamily="34" charset="0"/>
                <a:ea typeface="+mn-ea"/>
                <a:cs typeface="+mn-cs"/>
              </a:rPr>
              <a:t>Sandia National Laboratories is a multi-mission laboratory managed and operated by National Technology &amp; Engineering Solutions of Sandia, LLC, a wholly owned subsidiary of Honeywell International Inc., for the U.S. Department of Energy’s National Nuclear Security Administration under contract DE-NA0003525.</a:t>
            </a:r>
            <a:endParaRPr lang="en-US" sz="800" b="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p:cNvSpPr>
            <a:spLocks noGrp="1"/>
          </p:cNvSpPr>
          <p:nvPr>
            <p:ph type="ctrTitle" hasCustomPrompt="1"/>
          </p:nvPr>
        </p:nvSpPr>
        <p:spPr>
          <a:xfrm>
            <a:off x="773147" y="1194099"/>
            <a:ext cx="6351553" cy="1727005"/>
          </a:xfrm>
        </p:spPr>
        <p:txBody>
          <a:bodyPr lIns="0" tIns="91440" rIns="0" bIns="91440" anchor="ctr">
            <a:normAutofit/>
          </a:bodyPr>
          <a:lstStyle>
            <a:lvl1pPr algn="l">
              <a:lnSpc>
                <a:spcPts val="3700"/>
              </a:lnSpc>
              <a:defRPr sz="3600" b="0" i="0" spc="31" baseline="0">
                <a:solidFill>
                  <a:schemeClr val="bg1"/>
                </a:solidFill>
                <a:latin typeface="+mj-lt"/>
                <a:ea typeface="Open Sans SemiBold" panose="020B0606030504020204" pitchFamily="34" charset="0"/>
                <a:cs typeface="Open Sans SemiBold" panose="020B0606030504020204" pitchFamily="34" charset="0"/>
              </a:defRPr>
            </a:lvl1pPr>
          </a:lstStyle>
          <a:p>
            <a:r>
              <a:rPr lang="en-US" dirty="0"/>
              <a:t>Click to add title</a:t>
            </a:r>
          </a:p>
        </p:txBody>
      </p:sp>
      <p:sp>
        <p:nvSpPr>
          <p:cNvPr id="28" name="Text Placeholder 24">
            <a:extLst>
              <a:ext uri="{FF2B5EF4-FFF2-40B4-BE49-F238E27FC236}">
                <a16:creationId xmlns:a16="http://schemas.microsoft.com/office/drawing/2014/main" id="{F50582B7-4485-2444-8D1C-E899F3EE07AB}"/>
              </a:ext>
            </a:extLst>
          </p:cNvPr>
          <p:cNvSpPr>
            <a:spLocks noGrp="1"/>
          </p:cNvSpPr>
          <p:nvPr>
            <p:ph type="body" sz="quarter" idx="15" hasCustomPrompt="1"/>
          </p:nvPr>
        </p:nvSpPr>
        <p:spPr>
          <a:xfrm>
            <a:off x="10286421" y="6586868"/>
            <a:ext cx="1828800" cy="136525"/>
          </a:xfrm>
        </p:spPr>
        <p:txBody>
          <a:bodyPr lIns="0" tIns="0" rIns="0" bIns="0">
            <a:normAutofit/>
          </a:bodyPr>
          <a:lstStyle>
            <a:lvl1pPr marL="0" indent="0" algn="ctr">
              <a:buNone/>
              <a:defRPr sz="800" b="1"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SAND XXXX-XXXX P</a:t>
            </a:r>
          </a:p>
        </p:txBody>
      </p:sp>
      <p:sp>
        <p:nvSpPr>
          <p:cNvPr id="24" name="Subtitle 2">
            <a:extLst>
              <a:ext uri="{FF2B5EF4-FFF2-40B4-BE49-F238E27FC236}">
                <a16:creationId xmlns:a16="http://schemas.microsoft.com/office/drawing/2014/main" id="{E8D43900-98D7-A44C-A2C8-C8E5D501587A}"/>
              </a:ext>
            </a:extLst>
          </p:cNvPr>
          <p:cNvSpPr>
            <a:spLocks noGrp="1"/>
          </p:cNvSpPr>
          <p:nvPr>
            <p:ph type="subTitle" idx="1" hasCustomPrompt="1"/>
          </p:nvPr>
        </p:nvSpPr>
        <p:spPr>
          <a:xfrm>
            <a:off x="773147" y="4142965"/>
            <a:ext cx="6351553" cy="914399"/>
          </a:xfrm>
        </p:spPr>
        <p:txBody>
          <a:bodyPr lIns="0" tIns="0" rIns="0" bIns="0" anchor="b">
            <a:normAutofit/>
          </a:bodyPr>
          <a:lstStyle>
            <a:lvl1pPr marL="0" indent="0" algn="l">
              <a:buNone/>
              <a:defRPr sz="1800" b="0" i="0" cap="none" spc="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457178" indent="0" algn="ctr">
              <a:buNone/>
              <a:defRPr sz="2400"/>
            </a:lvl2pPr>
            <a:lvl3pPr marL="914354" indent="0" algn="ctr">
              <a:buNone/>
              <a:defRPr sz="24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dirty="0"/>
              <a:t>CLICK TO ADD PRESENTER/AUTHOR NAMES</a:t>
            </a:r>
          </a:p>
        </p:txBody>
      </p:sp>
      <p:sp>
        <p:nvSpPr>
          <p:cNvPr id="32" name="Picture Placeholder 30">
            <a:extLst>
              <a:ext uri="{FF2B5EF4-FFF2-40B4-BE49-F238E27FC236}">
                <a16:creationId xmlns:a16="http://schemas.microsoft.com/office/drawing/2014/main" id="{F1AEF7CB-72B7-B743-A375-6E9BEACA8799}"/>
              </a:ext>
            </a:extLst>
          </p:cNvPr>
          <p:cNvSpPr>
            <a:spLocks noGrp="1"/>
          </p:cNvSpPr>
          <p:nvPr>
            <p:ph type="pic" sz="quarter" idx="17" hasCustomPrompt="1"/>
          </p:nvPr>
        </p:nvSpPr>
        <p:spPr>
          <a:xfrm>
            <a:off x="2732140" y="2921104"/>
            <a:ext cx="1302311" cy="914400"/>
          </a:xfrm>
        </p:spPr>
        <p:txBody>
          <a:bodyPr/>
          <a:lstStyle>
            <a:lvl1pPr marL="0" indent="0">
              <a:buFontTx/>
              <a:buNone/>
              <a:defRPr sz="1200" b="0" i="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icon to add image</a:t>
            </a:r>
          </a:p>
        </p:txBody>
      </p:sp>
      <p:sp>
        <p:nvSpPr>
          <p:cNvPr id="34" name="Picture Placeholder 32">
            <a:extLst>
              <a:ext uri="{FF2B5EF4-FFF2-40B4-BE49-F238E27FC236}">
                <a16:creationId xmlns:a16="http://schemas.microsoft.com/office/drawing/2014/main" id="{34437CB5-4FD1-BD4C-9E3F-DE0347134F2E}"/>
              </a:ext>
            </a:extLst>
          </p:cNvPr>
          <p:cNvSpPr>
            <a:spLocks noGrp="1"/>
          </p:cNvSpPr>
          <p:nvPr>
            <p:ph type="pic" sz="quarter" idx="18" hasCustomPrompt="1"/>
          </p:nvPr>
        </p:nvSpPr>
        <p:spPr>
          <a:xfrm>
            <a:off x="791894" y="2921104"/>
            <a:ext cx="1828800" cy="914400"/>
          </a:xfrm>
        </p:spPr>
        <p:txBody>
          <a:bodyPr/>
          <a:lstStyle>
            <a:lvl1pPr marL="0" indent="0" algn="l">
              <a:buFontTx/>
              <a:buNone/>
              <a:defRPr sz="1200" b="0" i="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icon to add image</a:t>
            </a:r>
          </a:p>
        </p:txBody>
      </p:sp>
      <p:sp>
        <p:nvSpPr>
          <p:cNvPr id="36" name="Picture Placeholder 34">
            <a:extLst>
              <a:ext uri="{FF2B5EF4-FFF2-40B4-BE49-F238E27FC236}">
                <a16:creationId xmlns:a16="http://schemas.microsoft.com/office/drawing/2014/main" id="{7D39CEF2-EAFF-1F4F-8C1B-1AFC16A91F45}"/>
              </a:ext>
            </a:extLst>
          </p:cNvPr>
          <p:cNvSpPr>
            <a:spLocks noGrp="1"/>
          </p:cNvSpPr>
          <p:nvPr>
            <p:ph type="pic" sz="quarter" idx="19" hasCustomPrompt="1"/>
          </p:nvPr>
        </p:nvSpPr>
        <p:spPr>
          <a:xfrm>
            <a:off x="4145897" y="2921104"/>
            <a:ext cx="2167575" cy="914400"/>
          </a:xfrm>
        </p:spPr>
        <p:txBody>
          <a:bodyPr/>
          <a:lstStyle>
            <a:lvl1pPr>
              <a:buFontTx/>
              <a:buNone/>
              <a:defRPr sz="1200" b="0" i="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icon to add image</a:t>
            </a:r>
          </a:p>
        </p:txBody>
      </p:sp>
      <p:sp>
        <p:nvSpPr>
          <p:cNvPr id="37" name="Picture Placeholder 18">
            <a:extLst>
              <a:ext uri="{FF2B5EF4-FFF2-40B4-BE49-F238E27FC236}">
                <a16:creationId xmlns:a16="http://schemas.microsoft.com/office/drawing/2014/main" id="{55971632-141A-4A41-AE8A-7917773F35A5}"/>
              </a:ext>
            </a:extLst>
          </p:cNvPr>
          <p:cNvSpPr>
            <a:spLocks noGrp="1"/>
          </p:cNvSpPr>
          <p:nvPr>
            <p:ph type="pic" sz="quarter" idx="14" hasCustomPrompt="1"/>
          </p:nvPr>
        </p:nvSpPr>
        <p:spPr>
          <a:xfrm>
            <a:off x="7565571" y="1342125"/>
            <a:ext cx="2623459" cy="1461583"/>
          </a:xfrm>
        </p:spPr>
        <p:txBody>
          <a:bodyPr/>
          <a:lstStyle>
            <a:lvl1pPr algn="ctr">
              <a:buFontTx/>
              <a:buNone/>
              <a:defRPr sz="18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icon to add image</a:t>
            </a:r>
          </a:p>
        </p:txBody>
      </p:sp>
      <p:sp>
        <p:nvSpPr>
          <p:cNvPr id="38" name="Picture Placeholder 30">
            <a:extLst>
              <a:ext uri="{FF2B5EF4-FFF2-40B4-BE49-F238E27FC236}">
                <a16:creationId xmlns:a16="http://schemas.microsoft.com/office/drawing/2014/main" id="{3A1840DD-E6D4-FF44-BEE3-04222F6806E5}"/>
              </a:ext>
            </a:extLst>
          </p:cNvPr>
          <p:cNvSpPr>
            <a:spLocks noGrp="1"/>
          </p:cNvSpPr>
          <p:nvPr>
            <p:ph type="pic" sz="quarter" idx="20" hasCustomPrompt="1"/>
          </p:nvPr>
        </p:nvSpPr>
        <p:spPr>
          <a:xfrm>
            <a:off x="6424919" y="2921812"/>
            <a:ext cx="1135118" cy="914400"/>
          </a:xfrm>
        </p:spPr>
        <p:txBody>
          <a:bodyPr/>
          <a:lstStyle>
            <a:lvl1pPr marL="0" indent="0">
              <a:buFontTx/>
              <a:buNone/>
              <a:defRPr sz="1200" b="0" i="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icon to add image</a:t>
            </a:r>
          </a:p>
        </p:txBody>
      </p:sp>
      <p:sp>
        <p:nvSpPr>
          <p:cNvPr id="17" name="Text Placeholder 4">
            <a:extLst>
              <a:ext uri="{FF2B5EF4-FFF2-40B4-BE49-F238E27FC236}">
                <a16:creationId xmlns:a16="http://schemas.microsoft.com/office/drawing/2014/main" id="{C02D1180-C050-974C-B328-F450BBE244DD}"/>
              </a:ext>
            </a:extLst>
          </p:cNvPr>
          <p:cNvSpPr>
            <a:spLocks noGrp="1"/>
          </p:cNvSpPr>
          <p:nvPr>
            <p:ph type="body" sz="quarter" idx="22" hasCustomPrompt="1"/>
          </p:nvPr>
        </p:nvSpPr>
        <p:spPr>
          <a:xfrm>
            <a:off x="773147" y="5382133"/>
            <a:ext cx="6351553" cy="1142491"/>
          </a:xfrm>
        </p:spPr>
        <p:txBody>
          <a:bodyPr lIns="0" tIns="0" rIns="0" bIns="0"/>
          <a:lstStyle>
            <a:lvl1pPr>
              <a:buFontTx/>
              <a:buNone/>
              <a:defRPr sz="1400" b="0" i="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date, location, or additional content</a:t>
            </a:r>
          </a:p>
        </p:txBody>
      </p:sp>
      <p:pic>
        <p:nvPicPr>
          <p:cNvPr id="4" name="Picture 3">
            <a:extLst>
              <a:ext uri="{FF2B5EF4-FFF2-40B4-BE49-F238E27FC236}">
                <a16:creationId xmlns:a16="http://schemas.microsoft.com/office/drawing/2014/main" id="{C9BEC3E3-A630-AA4F-992A-001F1FFBCBA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32928" y="206264"/>
            <a:ext cx="1899562" cy="827777"/>
          </a:xfrm>
          <a:prstGeom prst="rect">
            <a:avLst/>
          </a:prstGeom>
        </p:spPr>
      </p:pic>
      <p:pic>
        <p:nvPicPr>
          <p:cNvPr id="6" name="Picture 5">
            <a:extLst>
              <a:ext uri="{FF2B5EF4-FFF2-40B4-BE49-F238E27FC236}">
                <a16:creationId xmlns:a16="http://schemas.microsoft.com/office/drawing/2014/main" id="{3E4DA566-7623-2445-81B1-57244B033C0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330507" y="5068122"/>
            <a:ext cx="1740628" cy="253070"/>
          </a:xfrm>
          <a:prstGeom prst="rect">
            <a:avLst/>
          </a:prstGeom>
        </p:spPr>
      </p:pic>
    </p:spTree>
    <p:extLst>
      <p:ext uri="{BB962C8B-B14F-4D97-AF65-F5344CB8AC3E}">
        <p14:creationId xmlns:p14="http://schemas.microsoft.com/office/powerpoint/2010/main" val="180074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_and_Double_Content_UU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648" y="359772"/>
            <a:ext cx="10480752" cy="570225"/>
          </a:xfrm>
          <a:prstGeom prst="rect">
            <a:avLst/>
          </a:prstGeom>
        </p:spPr>
        <p:txBody>
          <a:bodyPr/>
          <a:lstStyle>
            <a:lvl1pPr>
              <a:defRPr/>
            </a:lvl1pPr>
          </a:lstStyle>
          <a:p>
            <a:r>
              <a:rPr lang="en-US" dirty="0"/>
              <a:t>Title and Double Content - Click to add title</a:t>
            </a:r>
          </a:p>
        </p:txBody>
      </p:sp>
      <p:sp>
        <p:nvSpPr>
          <p:cNvPr id="7" name="Content Placeholder 6"/>
          <p:cNvSpPr>
            <a:spLocks noGrp="1"/>
          </p:cNvSpPr>
          <p:nvPr>
            <p:ph sz="quarter" idx="13" hasCustomPrompt="1"/>
          </p:nvPr>
        </p:nvSpPr>
        <p:spPr>
          <a:xfrm>
            <a:off x="720724" y="1409700"/>
            <a:ext cx="5029200" cy="4648200"/>
          </a:xfrm>
          <a:prstGeom prst="rect">
            <a:avLst/>
          </a:prstGeom>
        </p:spPr>
        <p:txBody>
          <a:bodyPr/>
          <a:lstStyle>
            <a:lvl1pPr>
              <a:lnSpc>
                <a:spcPct val="100000"/>
              </a:lnSpc>
              <a:defRPr b="0" i="0">
                <a:latin typeface="Open Sans" panose="020B0606030504020204" pitchFamily="34" charset="0"/>
                <a:ea typeface="Open Sans" panose="020B0606030504020204" pitchFamily="34" charset="0"/>
                <a:cs typeface="Open Sans" panose="020B0606030504020204" pitchFamily="34" charset="0"/>
              </a:defRPr>
            </a:lvl1pPr>
            <a:lvl2pPr>
              <a:lnSpc>
                <a:spcPct val="100000"/>
              </a:lnSpc>
              <a:defRPr b="0" i="0">
                <a:latin typeface="Open Sans" panose="020B0606030504020204" pitchFamily="34" charset="0"/>
                <a:ea typeface="Open Sans" panose="020B0606030504020204" pitchFamily="34" charset="0"/>
                <a:cs typeface="Open Sans" panose="020B0606030504020204" pitchFamily="34" charset="0"/>
              </a:defRPr>
            </a:lvl2pPr>
            <a:lvl3pPr>
              <a:lnSpc>
                <a:spcPct val="100000"/>
              </a:lnSpc>
              <a:defRPr b="0" i="0">
                <a:latin typeface="Open Sans" panose="020B0606030504020204" pitchFamily="34" charset="0"/>
                <a:ea typeface="Open Sans" panose="020B0606030504020204" pitchFamily="34" charset="0"/>
                <a:cs typeface="Open Sans" panose="020B0606030504020204" pitchFamily="34" charset="0"/>
              </a:defRPr>
            </a:lvl3pPr>
            <a:lvl4pPr>
              <a:lnSpc>
                <a:spcPct val="100000"/>
              </a:lnSpc>
              <a:defRPr b="0" i="0">
                <a:latin typeface="Open Sans" panose="020B0606030504020204" pitchFamily="34" charset="0"/>
                <a:ea typeface="Open Sans" panose="020B0606030504020204" pitchFamily="34" charset="0"/>
                <a:cs typeface="Open Sans" panose="020B0606030504020204" pitchFamily="34" charset="0"/>
              </a:defRPr>
            </a:lvl4pPr>
            <a:lvl5pPr>
              <a:lnSpc>
                <a:spcPct val="100000"/>
              </a:lnSpc>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4" hasCustomPrompt="1"/>
          </p:nvPr>
        </p:nvSpPr>
        <p:spPr>
          <a:xfrm>
            <a:off x="6158660" y="1409700"/>
            <a:ext cx="5029200" cy="4648200"/>
          </a:xfrm>
          <a:prstGeom prst="rect">
            <a:avLst/>
          </a:prstGeo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7">
            <a:extLst>
              <a:ext uri="{FF2B5EF4-FFF2-40B4-BE49-F238E27FC236}">
                <a16:creationId xmlns:a16="http://schemas.microsoft.com/office/drawing/2014/main" id="{533CBC10-5638-7E46-81C8-B530E4D766CD}"/>
              </a:ext>
            </a:extLst>
          </p:cNvPr>
          <p:cNvSpPr>
            <a:spLocks noGrp="1"/>
          </p:cNvSpPr>
          <p:nvPr>
            <p:ph type="sldNum" sz="quarter" idx="4"/>
          </p:nvPr>
        </p:nvSpPr>
        <p:spPr>
          <a:xfrm>
            <a:off x="0" y="356686"/>
            <a:ext cx="559397" cy="570225"/>
          </a:xfrm>
          <a:prstGeom prst="rect">
            <a:avLst/>
          </a:prstGeom>
        </p:spPr>
        <p:txBody>
          <a:bodyPr vert="horz" lIns="45720" tIns="45720" rIns="45720" bIns="45720" rtlCol="0" anchor="ctr"/>
          <a:lstStyle>
            <a:lvl1pPr algn="ctr">
              <a:defRPr sz="1400" b="0" i="0">
                <a:solidFill>
                  <a:schemeClr val="bg1"/>
                </a:solidFill>
                <a:latin typeface="Open Sans" panose="020B0606030504020204" pitchFamily="34" charset="0"/>
              </a:defRPr>
            </a:lvl1pPr>
          </a:lstStyle>
          <a:p>
            <a:fld id="{F6B149FD-26F7-3645-B4E7-BA8B8CC5EEA8}" type="slidenum">
              <a:rPr lang="en-US" smtClean="0"/>
              <a:pPr/>
              <a:t>‹#›</a:t>
            </a:fld>
            <a:endParaRPr lang="en-US" dirty="0"/>
          </a:p>
        </p:txBody>
      </p:sp>
      <p:sp>
        <p:nvSpPr>
          <p:cNvPr id="13" name="Date Placeholder 8">
            <a:extLst>
              <a:ext uri="{FF2B5EF4-FFF2-40B4-BE49-F238E27FC236}">
                <a16:creationId xmlns:a16="http://schemas.microsoft.com/office/drawing/2014/main" id="{CC0FC208-2094-5247-B442-914250E198CE}"/>
              </a:ext>
            </a:extLst>
          </p:cNvPr>
          <p:cNvSpPr>
            <a:spLocks noGrp="1"/>
          </p:cNvSpPr>
          <p:nvPr>
            <p:ph type="dt" sz="half" idx="2"/>
          </p:nvPr>
        </p:nvSpPr>
        <p:spPr>
          <a:xfrm>
            <a:off x="0" y="6572013"/>
            <a:ext cx="1088571" cy="277823"/>
          </a:xfrm>
          <a:prstGeom prst="rect">
            <a:avLst/>
          </a:prstGeom>
        </p:spPr>
        <p:txBody>
          <a:bodyPr vert="horz" lIns="91440" tIns="45720" rIns="45720" bIns="45720" rtlCol="0" anchor="ctr"/>
          <a:lstStyle>
            <a:lvl1pPr algn="l">
              <a:defRPr sz="1000" b="0" i="0">
                <a:solidFill>
                  <a:schemeClr val="bg1"/>
                </a:solidFill>
                <a:latin typeface="Open Sans" panose="020B0606030504020204" pitchFamily="34" charset="0"/>
              </a:defRPr>
            </a:lvl1pPr>
          </a:lstStyle>
          <a:p>
            <a:fld id="{DC07D2C2-EEDA-094F-A4D5-546DE82D3808}" type="datetimeFigureOut">
              <a:rPr lang="en-US" smtClean="0"/>
              <a:pPr/>
              <a:t>4/3/2024</a:t>
            </a:fld>
            <a:endParaRPr lang="en-US" dirty="0"/>
          </a:p>
        </p:txBody>
      </p:sp>
      <p:sp>
        <p:nvSpPr>
          <p:cNvPr id="14" name="Footer Placeholder 9">
            <a:extLst>
              <a:ext uri="{FF2B5EF4-FFF2-40B4-BE49-F238E27FC236}">
                <a16:creationId xmlns:a16="http://schemas.microsoft.com/office/drawing/2014/main" id="{93BA4CF5-05C5-E44F-BFA8-5F66D79FCD39}"/>
              </a:ext>
            </a:extLst>
          </p:cNvPr>
          <p:cNvSpPr>
            <a:spLocks noGrp="1"/>
          </p:cNvSpPr>
          <p:nvPr>
            <p:ph type="ftr" sz="quarter" idx="3"/>
          </p:nvPr>
        </p:nvSpPr>
        <p:spPr>
          <a:xfrm>
            <a:off x="1400287" y="6572013"/>
            <a:ext cx="9391426" cy="285987"/>
          </a:xfrm>
          <a:prstGeom prst="rect">
            <a:avLst/>
          </a:prstGeom>
        </p:spPr>
        <p:txBody>
          <a:bodyPr vert="horz" lIns="45720" tIns="45720" rIns="45720" bIns="45720" rtlCol="0" anchor="ctr">
            <a:normAutofit/>
          </a:bodyPr>
          <a:lstStyle>
            <a:lvl1pPr algn="ctr">
              <a:defRPr sz="1000" b="0" i="0">
                <a:solidFill>
                  <a:schemeClr val="bg1"/>
                </a:solidFill>
                <a:latin typeface="Open Sans" panose="020B0606030504020204" pitchFamily="34" charset="0"/>
              </a:defRPr>
            </a:lvl1pPr>
          </a:lstStyle>
          <a:p>
            <a:r>
              <a:rPr lang="en-US"/>
              <a:t>FOOTER</a:t>
            </a:r>
            <a:endParaRPr lang="en-US" dirty="0"/>
          </a:p>
        </p:txBody>
      </p:sp>
    </p:spTree>
    <p:extLst>
      <p:ext uri="{BB962C8B-B14F-4D97-AF65-F5344CB8AC3E}">
        <p14:creationId xmlns:p14="http://schemas.microsoft.com/office/powerpoint/2010/main" val="268536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2_Title_Only_UU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648" y="359772"/>
            <a:ext cx="10480752" cy="570225"/>
          </a:xfrm>
          <a:prstGeom prst="rect">
            <a:avLst/>
          </a:prstGeom>
        </p:spPr>
        <p:txBody>
          <a:bodyPr/>
          <a:lstStyle>
            <a:lvl1pPr>
              <a:defRPr b="0">
                <a:latin typeface="+mj-lt"/>
              </a:defRPr>
            </a:lvl1pPr>
          </a:lstStyle>
          <a:p>
            <a:r>
              <a:rPr lang="en-US" dirty="0"/>
              <a:t>Title Only - Click to add title</a:t>
            </a:r>
          </a:p>
        </p:txBody>
      </p:sp>
      <p:sp>
        <p:nvSpPr>
          <p:cNvPr id="9" name="Slide Number Placeholder 7">
            <a:extLst>
              <a:ext uri="{FF2B5EF4-FFF2-40B4-BE49-F238E27FC236}">
                <a16:creationId xmlns:a16="http://schemas.microsoft.com/office/drawing/2014/main" id="{D9194FF3-FB44-4F4A-BEA2-4A866309EC42}"/>
              </a:ext>
            </a:extLst>
          </p:cNvPr>
          <p:cNvSpPr>
            <a:spLocks noGrp="1"/>
          </p:cNvSpPr>
          <p:nvPr>
            <p:ph type="sldNum" sz="quarter" idx="4"/>
          </p:nvPr>
        </p:nvSpPr>
        <p:spPr>
          <a:xfrm>
            <a:off x="0" y="356686"/>
            <a:ext cx="559397" cy="570225"/>
          </a:xfrm>
          <a:prstGeom prst="rect">
            <a:avLst/>
          </a:prstGeom>
        </p:spPr>
        <p:txBody>
          <a:bodyPr vert="horz" lIns="45720" tIns="45720" rIns="45720" bIns="45720" rtlCol="0" anchor="ctr"/>
          <a:lstStyle>
            <a:lvl1pPr algn="ctr">
              <a:defRPr sz="1400" b="0" i="0">
                <a:solidFill>
                  <a:schemeClr val="bg1"/>
                </a:solidFill>
                <a:latin typeface="Open Sans" panose="020B0606030504020204" pitchFamily="34" charset="0"/>
              </a:defRPr>
            </a:lvl1pPr>
          </a:lstStyle>
          <a:p>
            <a:fld id="{F6B149FD-26F7-3645-B4E7-BA8B8CC5EEA8}" type="slidenum">
              <a:rPr lang="en-US" smtClean="0"/>
              <a:pPr/>
              <a:t>‹#›</a:t>
            </a:fld>
            <a:endParaRPr lang="en-US" dirty="0"/>
          </a:p>
        </p:txBody>
      </p:sp>
      <p:sp>
        <p:nvSpPr>
          <p:cNvPr id="10" name="Date Placeholder 8">
            <a:extLst>
              <a:ext uri="{FF2B5EF4-FFF2-40B4-BE49-F238E27FC236}">
                <a16:creationId xmlns:a16="http://schemas.microsoft.com/office/drawing/2014/main" id="{E5A6C9AA-8F75-6E4A-9E5F-9953F798B908}"/>
              </a:ext>
            </a:extLst>
          </p:cNvPr>
          <p:cNvSpPr>
            <a:spLocks noGrp="1"/>
          </p:cNvSpPr>
          <p:nvPr>
            <p:ph type="dt" sz="half" idx="2"/>
          </p:nvPr>
        </p:nvSpPr>
        <p:spPr>
          <a:xfrm>
            <a:off x="0" y="6572013"/>
            <a:ext cx="1088571" cy="277823"/>
          </a:xfrm>
          <a:prstGeom prst="rect">
            <a:avLst/>
          </a:prstGeom>
        </p:spPr>
        <p:txBody>
          <a:bodyPr vert="horz" lIns="91440" tIns="45720" rIns="45720" bIns="45720" rtlCol="0" anchor="ctr"/>
          <a:lstStyle>
            <a:lvl1pPr algn="l">
              <a:defRPr sz="1000" b="0" i="0">
                <a:solidFill>
                  <a:schemeClr val="bg1"/>
                </a:solidFill>
                <a:latin typeface="Open Sans" panose="020B0606030504020204" pitchFamily="34" charset="0"/>
              </a:defRPr>
            </a:lvl1pPr>
          </a:lstStyle>
          <a:p>
            <a:fld id="{DC07D2C2-EEDA-094F-A4D5-546DE82D3808}" type="datetimeFigureOut">
              <a:rPr lang="en-US" smtClean="0"/>
              <a:pPr/>
              <a:t>4/3/2024</a:t>
            </a:fld>
            <a:endParaRPr lang="en-US" dirty="0"/>
          </a:p>
        </p:txBody>
      </p:sp>
      <p:sp>
        <p:nvSpPr>
          <p:cNvPr id="11" name="Footer Placeholder 9">
            <a:extLst>
              <a:ext uri="{FF2B5EF4-FFF2-40B4-BE49-F238E27FC236}">
                <a16:creationId xmlns:a16="http://schemas.microsoft.com/office/drawing/2014/main" id="{8BF130D3-3334-8F4F-B697-35A9F2814C0B}"/>
              </a:ext>
            </a:extLst>
          </p:cNvPr>
          <p:cNvSpPr>
            <a:spLocks noGrp="1"/>
          </p:cNvSpPr>
          <p:nvPr>
            <p:ph type="ftr" sz="quarter" idx="3"/>
          </p:nvPr>
        </p:nvSpPr>
        <p:spPr>
          <a:xfrm>
            <a:off x="1400287" y="6572013"/>
            <a:ext cx="9391426" cy="285987"/>
          </a:xfrm>
          <a:prstGeom prst="rect">
            <a:avLst/>
          </a:prstGeom>
        </p:spPr>
        <p:txBody>
          <a:bodyPr vert="horz" lIns="45720" tIns="45720" rIns="45720" bIns="45720" rtlCol="0" anchor="ctr">
            <a:normAutofit/>
          </a:bodyPr>
          <a:lstStyle>
            <a:lvl1pPr algn="ctr">
              <a:defRPr sz="1000" b="0" i="0">
                <a:solidFill>
                  <a:schemeClr val="bg1"/>
                </a:solidFill>
                <a:latin typeface="Open Sans" panose="020B0606030504020204" pitchFamily="34" charset="0"/>
              </a:defRPr>
            </a:lvl1pPr>
          </a:lstStyle>
          <a:p>
            <a:r>
              <a:rPr lang="en-US"/>
              <a:t>FOOTER</a:t>
            </a:r>
            <a:endParaRPr lang="en-US" dirty="0"/>
          </a:p>
        </p:txBody>
      </p:sp>
    </p:spTree>
    <p:extLst>
      <p:ext uri="{BB962C8B-B14F-4D97-AF65-F5344CB8AC3E}">
        <p14:creationId xmlns:p14="http://schemas.microsoft.com/office/powerpoint/2010/main" val="197518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Blank_Slide_UU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17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ection_Break_NM&amp;CA_U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130694" y="5064546"/>
            <a:ext cx="7070704" cy="993354"/>
          </a:xfrm>
        </p:spPr>
        <p:txBody>
          <a:bodyPr lIns="0" rIns="0">
            <a:normAutofit/>
          </a:bodyPr>
          <a:lstStyle>
            <a:lvl1pPr marL="0" indent="0" algn="l">
              <a:buNone/>
              <a:defRPr sz="1800" b="0" i="0" cap="none" spc="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178" indent="0" algn="ctr">
              <a:buNone/>
              <a:defRPr sz="2400"/>
            </a:lvl2pPr>
            <a:lvl3pPr marL="914354" indent="0" algn="ctr">
              <a:buNone/>
              <a:defRPr sz="24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dirty="0"/>
              <a:t>Click to add subtitle</a:t>
            </a:r>
          </a:p>
        </p:txBody>
      </p:sp>
      <p:sp>
        <p:nvSpPr>
          <p:cNvPr id="2" name="Title 1"/>
          <p:cNvSpPr>
            <a:spLocks noGrp="1"/>
          </p:cNvSpPr>
          <p:nvPr>
            <p:ph type="ctrTitle" hasCustomPrompt="1"/>
          </p:nvPr>
        </p:nvSpPr>
        <p:spPr>
          <a:xfrm>
            <a:off x="4130694" y="3112607"/>
            <a:ext cx="7070706" cy="1690255"/>
          </a:xfrm>
        </p:spPr>
        <p:txBody>
          <a:bodyPr lIns="0" rIns="0" anchor="ctr">
            <a:normAutofit/>
          </a:bodyPr>
          <a:lstStyle>
            <a:lvl1pPr algn="l">
              <a:lnSpc>
                <a:spcPts val="3700"/>
              </a:lnSpc>
              <a:defRPr sz="3600" b="0" i="0" spc="31" baseline="0">
                <a:solidFill>
                  <a:schemeClr val="bg1"/>
                </a:solidFill>
                <a:latin typeface="+mj-lt"/>
                <a:ea typeface="Open Sans SemiBold" panose="020B0606030504020204" pitchFamily="34" charset="0"/>
                <a:cs typeface="Open Sans SemiBold" panose="020B0606030504020204" pitchFamily="34" charset="0"/>
              </a:defRPr>
            </a:lvl1pPr>
          </a:lstStyle>
          <a:p>
            <a:r>
              <a:rPr lang="en-US" dirty="0"/>
              <a:t>Click to add section title</a:t>
            </a:r>
          </a:p>
        </p:txBody>
      </p:sp>
      <p:sp>
        <p:nvSpPr>
          <p:cNvPr id="8" name="Date Placeholder 8">
            <a:extLst>
              <a:ext uri="{FF2B5EF4-FFF2-40B4-BE49-F238E27FC236}">
                <a16:creationId xmlns:a16="http://schemas.microsoft.com/office/drawing/2014/main" id="{3BEBB9B5-AA21-3743-AE6F-D669D968EB9E}"/>
              </a:ext>
            </a:extLst>
          </p:cNvPr>
          <p:cNvSpPr>
            <a:spLocks noGrp="1"/>
          </p:cNvSpPr>
          <p:nvPr>
            <p:ph type="dt" sz="half" idx="2"/>
          </p:nvPr>
        </p:nvSpPr>
        <p:spPr>
          <a:xfrm>
            <a:off x="0" y="6572013"/>
            <a:ext cx="1088571" cy="277823"/>
          </a:xfrm>
          <a:prstGeom prst="rect">
            <a:avLst/>
          </a:prstGeom>
        </p:spPr>
        <p:txBody>
          <a:bodyPr vert="horz" lIns="91440" tIns="45720" rIns="45720" bIns="45720" rtlCol="0" anchor="ctr"/>
          <a:lstStyle>
            <a:lvl1pPr algn="l">
              <a:defRPr sz="1000" b="0" i="0">
                <a:solidFill>
                  <a:schemeClr val="bg1">
                    <a:lumMod val="50000"/>
                  </a:schemeClr>
                </a:solidFill>
                <a:latin typeface="Open Sans" panose="020B0606030504020204" pitchFamily="34" charset="0"/>
              </a:defRPr>
            </a:lvl1pPr>
          </a:lstStyle>
          <a:p>
            <a:fld id="{855A21DB-5289-4747-8E2C-C04F6FCB3D20}" type="datetimeFigureOut">
              <a:rPr lang="en-US" smtClean="0"/>
              <a:t>4/3/2024</a:t>
            </a:fld>
            <a:endParaRPr lang="en-US"/>
          </a:p>
        </p:txBody>
      </p:sp>
      <p:sp>
        <p:nvSpPr>
          <p:cNvPr id="9" name="Footer Placeholder 9">
            <a:extLst>
              <a:ext uri="{FF2B5EF4-FFF2-40B4-BE49-F238E27FC236}">
                <a16:creationId xmlns:a16="http://schemas.microsoft.com/office/drawing/2014/main" id="{4B41CB23-D8A4-634B-8696-A8C38E3AC15F}"/>
              </a:ext>
            </a:extLst>
          </p:cNvPr>
          <p:cNvSpPr>
            <a:spLocks noGrp="1"/>
          </p:cNvSpPr>
          <p:nvPr>
            <p:ph type="ftr" sz="quarter" idx="3"/>
          </p:nvPr>
        </p:nvSpPr>
        <p:spPr>
          <a:xfrm>
            <a:off x="1400287" y="6572013"/>
            <a:ext cx="9391426" cy="285987"/>
          </a:xfrm>
          <a:prstGeom prst="rect">
            <a:avLst/>
          </a:prstGeom>
        </p:spPr>
        <p:txBody>
          <a:bodyPr vert="horz" lIns="45720" tIns="45720" rIns="45720" bIns="45720" rtlCol="0" anchor="ctr">
            <a:normAutofit/>
          </a:bodyPr>
          <a:lstStyle>
            <a:lvl1pPr algn="ctr">
              <a:defRPr sz="1000" b="0" i="0">
                <a:solidFill>
                  <a:schemeClr val="bg1">
                    <a:lumMod val="50000"/>
                  </a:schemeClr>
                </a:solidFill>
                <a:latin typeface="Open Sans" panose="020B0606030504020204" pitchFamily="34" charset="0"/>
              </a:defRPr>
            </a:lvl1pPr>
          </a:lstStyle>
          <a:p>
            <a:endParaRPr lang="en-US"/>
          </a:p>
        </p:txBody>
      </p:sp>
    </p:spTree>
    <p:extLst>
      <p:ext uri="{BB962C8B-B14F-4D97-AF65-F5344CB8AC3E}">
        <p14:creationId xmlns:p14="http://schemas.microsoft.com/office/powerpoint/2010/main" val="316682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a:defRPr/>
            </a:lvl1pPr>
          </a:lstStyle>
          <a:p>
            <a:r>
              <a:rPr lang="en-US" dirty="0"/>
              <a:t>Title and Content - Click to add title</a:t>
            </a:r>
          </a:p>
        </p:txBody>
      </p:sp>
      <p:sp>
        <p:nvSpPr>
          <p:cNvPr id="3" name="Content Placeholder 2"/>
          <p:cNvSpPr>
            <a:spLocks noGrp="1"/>
          </p:cNvSpPr>
          <p:nvPr>
            <p:ph idx="1" hasCustomPrompt="1"/>
          </p:nvPr>
        </p:nvSpPr>
        <p:spPr/>
        <p:txBody>
          <a:bodyPr/>
          <a:lstStyle>
            <a:lvl1pPr>
              <a:lnSpc>
                <a:spcPct val="100000"/>
              </a:lnSpc>
              <a:buFontTx/>
              <a:buNone/>
              <a:defRPr b="0" i="0">
                <a:latin typeface="Open Sans" panose="020B0606030504020204" pitchFamily="34" charset="0"/>
                <a:ea typeface="Open Sans" panose="020B0606030504020204" pitchFamily="34" charset="0"/>
                <a:cs typeface="Open Sans" panose="020B0606030504020204" pitchFamily="34" charset="0"/>
              </a:defRPr>
            </a:lvl1pPr>
            <a:lvl2pPr>
              <a:lnSpc>
                <a:spcPct val="100000"/>
              </a:lnSpc>
              <a:buFont typeface="Wingdings" pitchFamily="2" charset="2"/>
              <a:buChar char="§"/>
              <a:defRPr/>
            </a:lvl2pPr>
            <a:lvl3pPr>
              <a:lnSpc>
                <a:spcPct val="100000"/>
              </a:lnSpc>
              <a:buFont typeface="Wingdings" pitchFamily="2" charset="2"/>
              <a:buChar char="§"/>
              <a:defRPr/>
            </a:lvl3pPr>
            <a:lvl4pPr>
              <a:lnSpc>
                <a:spcPct val="100000"/>
              </a:lnSpc>
              <a:buFont typeface="Wingdings" pitchFamily="2" charset="2"/>
              <a:buChar char="§"/>
              <a:defRPr/>
            </a:lvl4pPr>
            <a:lvl5pPr>
              <a:lnSpc>
                <a:spcPct val="100000"/>
              </a:lnSpc>
              <a:buFont typeface="Wingdings" pitchFamily="2" charset="2"/>
              <a:buChar cha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p:txBody>
      </p:sp>
      <p:sp>
        <p:nvSpPr>
          <p:cNvPr id="8" name="Slide Number Placeholder 7">
            <a:extLst>
              <a:ext uri="{FF2B5EF4-FFF2-40B4-BE49-F238E27FC236}">
                <a16:creationId xmlns:a16="http://schemas.microsoft.com/office/drawing/2014/main" id="{14DA5D46-7DB6-A447-B104-EB1662B30941}"/>
              </a:ext>
            </a:extLst>
          </p:cNvPr>
          <p:cNvSpPr>
            <a:spLocks noGrp="1"/>
          </p:cNvSpPr>
          <p:nvPr>
            <p:ph type="sldNum" sz="quarter" idx="4"/>
          </p:nvPr>
        </p:nvSpPr>
        <p:spPr>
          <a:xfrm>
            <a:off x="0" y="356686"/>
            <a:ext cx="559397" cy="570225"/>
          </a:xfrm>
          <a:prstGeom prst="rect">
            <a:avLst/>
          </a:prstGeom>
        </p:spPr>
        <p:txBody>
          <a:bodyPr vert="horz" lIns="45720" tIns="45720" rIns="45720" bIns="45720" rtlCol="0" anchor="ctr"/>
          <a:lstStyle>
            <a:lvl1pPr algn="ctr">
              <a:defRPr sz="1400" b="0" i="0">
                <a:solidFill>
                  <a:schemeClr val="bg1">
                    <a:lumMod val="50000"/>
                  </a:schemeClr>
                </a:solidFill>
                <a:latin typeface="Open Sans" panose="020B0606030504020204" pitchFamily="34" charset="0"/>
              </a:defRPr>
            </a:lvl1pPr>
          </a:lstStyle>
          <a:p>
            <a:fld id="{DB2B9F0C-D03E-4F01-AA61-52CC82325AF2}" type="slidenum">
              <a:rPr lang="en-US" smtClean="0"/>
              <a:t>‹#›</a:t>
            </a:fld>
            <a:endParaRPr lang="en-US"/>
          </a:p>
        </p:txBody>
      </p:sp>
      <p:sp>
        <p:nvSpPr>
          <p:cNvPr id="9" name="Date Placeholder 8">
            <a:extLst>
              <a:ext uri="{FF2B5EF4-FFF2-40B4-BE49-F238E27FC236}">
                <a16:creationId xmlns:a16="http://schemas.microsoft.com/office/drawing/2014/main" id="{6531D3A3-757D-8B47-A2D3-3517AB7E4E74}"/>
              </a:ext>
            </a:extLst>
          </p:cNvPr>
          <p:cNvSpPr>
            <a:spLocks noGrp="1"/>
          </p:cNvSpPr>
          <p:nvPr>
            <p:ph type="dt" sz="half" idx="2"/>
          </p:nvPr>
        </p:nvSpPr>
        <p:spPr>
          <a:xfrm>
            <a:off x="0" y="6572013"/>
            <a:ext cx="1088571" cy="277823"/>
          </a:xfrm>
          <a:prstGeom prst="rect">
            <a:avLst/>
          </a:prstGeom>
        </p:spPr>
        <p:txBody>
          <a:bodyPr vert="horz" lIns="91440" tIns="45720" rIns="45720" bIns="45720" rtlCol="0" anchor="ctr"/>
          <a:lstStyle>
            <a:lvl1pPr algn="l">
              <a:defRPr sz="1000" b="0" i="0">
                <a:solidFill>
                  <a:schemeClr val="bg1">
                    <a:lumMod val="50000"/>
                  </a:schemeClr>
                </a:solidFill>
                <a:latin typeface="Open Sans" panose="020B0606030504020204" pitchFamily="34" charset="0"/>
              </a:defRPr>
            </a:lvl1pPr>
          </a:lstStyle>
          <a:p>
            <a:fld id="{855A21DB-5289-4747-8E2C-C04F6FCB3D20}" type="datetimeFigureOut">
              <a:rPr lang="en-US" smtClean="0"/>
              <a:t>4/3/2024</a:t>
            </a:fld>
            <a:endParaRPr lang="en-US"/>
          </a:p>
        </p:txBody>
      </p:sp>
      <p:sp>
        <p:nvSpPr>
          <p:cNvPr id="10" name="Footer Placeholder 9">
            <a:extLst>
              <a:ext uri="{FF2B5EF4-FFF2-40B4-BE49-F238E27FC236}">
                <a16:creationId xmlns:a16="http://schemas.microsoft.com/office/drawing/2014/main" id="{C6376D8E-D4AE-934B-B500-E11F86158FE7}"/>
              </a:ext>
            </a:extLst>
          </p:cNvPr>
          <p:cNvSpPr>
            <a:spLocks noGrp="1"/>
          </p:cNvSpPr>
          <p:nvPr>
            <p:ph type="ftr" sz="quarter" idx="3"/>
          </p:nvPr>
        </p:nvSpPr>
        <p:spPr>
          <a:xfrm>
            <a:off x="1400287" y="6572013"/>
            <a:ext cx="9391426" cy="285987"/>
          </a:xfrm>
          <a:prstGeom prst="rect">
            <a:avLst/>
          </a:prstGeom>
        </p:spPr>
        <p:txBody>
          <a:bodyPr vert="horz" lIns="45720" tIns="45720" rIns="45720" bIns="45720" rtlCol="0" anchor="ctr">
            <a:normAutofit/>
          </a:bodyPr>
          <a:lstStyle>
            <a:lvl1pPr algn="ctr">
              <a:defRPr sz="1000" b="0" i="0">
                <a:solidFill>
                  <a:schemeClr val="bg1">
                    <a:lumMod val="50000"/>
                  </a:schemeClr>
                </a:solidFill>
                <a:latin typeface="Open Sans" panose="020B0606030504020204" pitchFamily="34" charset="0"/>
              </a:defRPr>
            </a:lvl1pPr>
          </a:lstStyle>
          <a:p>
            <a:endParaRPr lang="en-US"/>
          </a:p>
        </p:txBody>
      </p:sp>
    </p:spTree>
    <p:extLst>
      <p:ext uri="{BB962C8B-B14F-4D97-AF65-F5344CB8AC3E}">
        <p14:creationId xmlns:p14="http://schemas.microsoft.com/office/powerpoint/2010/main" val="57110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_and_Double_Content_UU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and Double Content - Click to add title</a:t>
            </a:r>
          </a:p>
        </p:txBody>
      </p:sp>
      <p:sp>
        <p:nvSpPr>
          <p:cNvPr id="9" name="Content Placeholder 8"/>
          <p:cNvSpPr>
            <a:spLocks noGrp="1"/>
          </p:cNvSpPr>
          <p:nvPr>
            <p:ph sz="quarter" idx="14" hasCustomPrompt="1"/>
          </p:nvPr>
        </p:nvSpPr>
        <p:spPr>
          <a:xfrm>
            <a:off x="6158660" y="1409700"/>
            <a:ext cx="5029200" cy="4648200"/>
          </a:xfrm>
        </p:spPr>
        <p:txBody>
          <a:bodyPr lIns="45720"/>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6">
            <a:extLst>
              <a:ext uri="{FF2B5EF4-FFF2-40B4-BE49-F238E27FC236}">
                <a16:creationId xmlns:a16="http://schemas.microsoft.com/office/drawing/2014/main" id="{AFE68596-C998-4449-AA72-201F663B1080}"/>
              </a:ext>
            </a:extLst>
          </p:cNvPr>
          <p:cNvSpPr>
            <a:spLocks noGrp="1"/>
          </p:cNvSpPr>
          <p:nvPr>
            <p:ph sz="quarter" idx="13" hasCustomPrompt="1"/>
          </p:nvPr>
        </p:nvSpPr>
        <p:spPr>
          <a:xfrm>
            <a:off x="720724" y="1409700"/>
            <a:ext cx="5029200" cy="4648200"/>
          </a:xfrm>
        </p:spPr>
        <p:txBody>
          <a:bodyPr/>
          <a:lstStyle>
            <a:lvl1pPr>
              <a:lnSpc>
                <a:spcPct val="100000"/>
              </a:lnSpc>
              <a:defRPr b="0" i="0">
                <a:latin typeface="Open Sans" panose="020B0606030504020204" pitchFamily="34" charset="0"/>
                <a:ea typeface="Open Sans" panose="020B0606030504020204" pitchFamily="34" charset="0"/>
                <a:cs typeface="Open Sans" panose="020B0606030504020204" pitchFamily="34" charset="0"/>
              </a:defRPr>
            </a:lvl1pPr>
            <a:lvl2pPr>
              <a:lnSpc>
                <a:spcPct val="100000"/>
              </a:lnSpc>
              <a:defRPr b="0" i="0">
                <a:latin typeface="Open Sans" panose="020B0606030504020204" pitchFamily="34" charset="0"/>
                <a:ea typeface="Open Sans" panose="020B0606030504020204" pitchFamily="34" charset="0"/>
                <a:cs typeface="Open Sans" panose="020B0606030504020204" pitchFamily="34" charset="0"/>
              </a:defRPr>
            </a:lvl2pPr>
            <a:lvl3pPr>
              <a:lnSpc>
                <a:spcPct val="100000"/>
              </a:lnSpc>
              <a:defRPr b="0" i="0">
                <a:latin typeface="Open Sans" panose="020B0606030504020204" pitchFamily="34" charset="0"/>
                <a:ea typeface="Open Sans" panose="020B0606030504020204" pitchFamily="34" charset="0"/>
                <a:cs typeface="Open Sans" panose="020B0606030504020204" pitchFamily="34" charset="0"/>
              </a:defRPr>
            </a:lvl3pPr>
            <a:lvl4pPr>
              <a:lnSpc>
                <a:spcPct val="100000"/>
              </a:lnSpc>
              <a:defRPr b="0" i="0">
                <a:latin typeface="Open Sans" panose="020B0606030504020204" pitchFamily="34" charset="0"/>
                <a:ea typeface="Open Sans" panose="020B0606030504020204" pitchFamily="34" charset="0"/>
                <a:cs typeface="Open Sans" panose="020B0606030504020204" pitchFamily="34" charset="0"/>
              </a:defRPr>
            </a:lvl4pPr>
            <a:lvl5pPr>
              <a:lnSpc>
                <a:spcPct val="100000"/>
              </a:lnSpc>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7">
            <a:extLst>
              <a:ext uri="{FF2B5EF4-FFF2-40B4-BE49-F238E27FC236}">
                <a16:creationId xmlns:a16="http://schemas.microsoft.com/office/drawing/2014/main" id="{88CC8865-9B06-F04A-B596-67CF2250F53A}"/>
              </a:ext>
            </a:extLst>
          </p:cNvPr>
          <p:cNvSpPr>
            <a:spLocks noGrp="1"/>
          </p:cNvSpPr>
          <p:nvPr>
            <p:ph type="sldNum" sz="quarter" idx="4"/>
          </p:nvPr>
        </p:nvSpPr>
        <p:spPr>
          <a:xfrm>
            <a:off x="0" y="356686"/>
            <a:ext cx="559397" cy="570225"/>
          </a:xfrm>
          <a:prstGeom prst="rect">
            <a:avLst/>
          </a:prstGeom>
        </p:spPr>
        <p:txBody>
          <a:bodyPr vert="horz" lIns="45720" tIns="45720" rIns="45720" bIns="45720" rtlCol="0" anchor="ctr"/>
          <a:lstStyle>
            <a:lvl1pPr algn="ctr">
              <a:defRPr sz="1400" b="0" i="0">
                <a:solidFill>
                  <a:schemeClr val="bg1">
                    <a:lumMod val="50000"/>
                  </a:schemeClr>
                </a:solidFill>
                <a:latin typeface="Open Sans" panose="020B0606030504020204" pitchFamily="34" charset="0"/>
              </a:defRPr>
            </a:lvl1pPr>
          </a:lstStyle>
          <a:p>
            <a:fld id="{DB2B9F0C-D03E-4F01-AA61-52CC82325AF2}" type="slidenum">
              <a:rPr lang="en-US" smtClean="0"/>
              <a:t>‹#›</a:t>
            </a:fld>
            <a:endParaRPr lang="en-US"/>
          </a:p>
        </p:txBody>
      </p:sp>
      <p:sp>
        <p:nvSpPr>
          <p:cNvPr id="14" name="Date Placeholder 8">
            <a:extLst>
              <a:ext uri="{FF2B5EF4-FFF2-40B4-BE49-F238E27FC236}">
                <a16:creationId xmlns:a16="http://schemas.microsoft.com/office/drawing/2014/main" id="{8984D5BE-3984-D642-8048-62E970BD9DC4}"/>
              </a:ext>
            </a:extLst>
          </p:cNvPr>
          <p:cNvSpPr>
            <a:spLocks noGrp="1"/>
          </p:cNvSpPr>
          <p:nvPr>
            <p:ph type="dt" sz="half" idx="2"/>
          </p:nvPr>
        </p:nvSpPr>
        <p:spPr>
          <a:xfrm>
            <a:off x="0" y="6572013"/>
            <a:ext cx="1088571" cy="277823"/>
          </a:xfrm>
          <a:prstGeom prst="rect">
            <a:avLst/>
          </a:prstGeom>
        </p:spPr>
        <p:txBody>
          <a:bodyPr vert="horz" lIns="91440" tIns="45720" rIns="45720" bIns="45720" rtlCol="0" anchor="ctr"/>
          <a:lstStyle>
            <a:lvl1pPr algn="l">
              <a:defRPr sz="1000" b="0" i="0">
                <a:solidFill>
                  <a:schemeClr val="bg1">
                    <a:lumMod val="50000"/>
                  </a:schemeClr>
                </a:solidFill>
                <a:latin typeface="Open Sans" panose="020B0606030504020204" pitchFamily="34" charset="0"/>
              </a:defRPr>
            </a:lvl1pPr>
          </a:lstStyle>
          <a:p>
            <a:fld id="{855A21DB-5289-4747-8E2C-C04F6FCB3D20}" type="datetimeFigureOut">
              <a:rPr lang="en-US" smtClean="0"/>
              <a:t>4/3/2024</a:t>
            </a:fld>
            <a:endParaRPr lang="en-US"/>
          </a:p>
        </p:txBody>
      </p:sp>
      <p:sp>
        <p:nvSpPr>
          <p:cNvPr id="15" name="Footer Placeholder 9">
            <a:extLst>
              <a:ext uri="{FF2B5EF4-FFF2-40B4-BE49-F238E27FC236}">
                <a16:creationId xmlns:a16="http://schemas.microsoft.com/office/drawing/2014/main" id="{D37F498F-8C04-8E41-B8E2-2CF797996E17}"/>
              </a:ext>
            </a:extLst>
          </p:cNvPr>
          <p:cNvSpPr>
            <a:spLocks noGrp="1"/>
          </p:cNvSpPr>
          <p:nvPr>
            <p:ph type="ftr" sz="quarter" idx="3"/>
          </p:nvPr>
        </p:nvSpPr>
        <p:spPr>
          <a:xfrm>
            <a:off x="1400287" y="6572013"/>
            <a:ext cx="9391426" cy="285987"/>
          </a:xfrm>
          <a:prstGeom prst="rect">
            <a:avLst/>
          </a:prstGeom>
        </p:spPr>
        <p:txBody>
          <a:bodyPr vert="horz" lIns="45720" tIns="45720" rIns="45720" bIns="45720" rtlCol="0" anchor="ctr">
            <a:normAutofit/>
          </a:bodyPr>
          <a:lstStyle>
            <a:lvl1pPr algn="ctr">
              <a:defRPr sz="1000" b="0" i="0">
                <a:solidFill>
                  <a:schemeClr val="bg1">
                    <a:lumMod val="50000"/>
                  </a:schemeClr>
                </a:solidFill>
                <a:latin typeface="Open Sans" panose="020B0606030504020204" pitchFamily="34" charset="0"/>
              </a:defRPr>
            </a:lvl1pPr>
          </a:lstStyle>
          <a:p>
            <a:endParaRPr lang="en-US"/>
          </a:p>
        </p:txBody>
      </p:sp>
    </p:spTree>
    <p:extLst>
      <p:ext uri="{BB962C8B-B14F-4D97-AF65-F5344CB8AC3E}">
        <p14:creationId xmlns:p14="http://schemas.microsoft.com/office/powerpoint/2010/main" val="2658747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_Only_UU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latin typeface="+mj-lt"/>
              </a:defRPr>
            </a:lvl1pPr>
          </a:lstStyle>
          <a:p>
            <a:r>
              <a:rPr lang="en-US" dirty="0"/>
              <a:t>Title Only - Click to add title</a:t>
            </a:r>
          </a:p>
        </p:txBody>
      </p:sp>
      <p:sp>
        <p:nvSpPr>
          <p:cNvPr id="9" name="Slide Number Placeholder 7">
            <a:extLst>
              <a:ext uri="{FF2B5EF4-FFF2-40B4-BE49-F238E27FC236}">
                <a16:creationId xmlns:a16="http://schemas.microsoft.com/office/drawing/2014/main" id="{047140F4-9603-3740-AC59-61030724EC20}"/>
              </a:ext>
            </a:extLst>
          </p:cNvPr>
          <p:cNvSpPr>
            <a:spLocks noGrp="1"/>
          </p:cNvSpPr>
          <p:nvPr>
            <p:ph type="sldNum" sz="quarter" idx="4"/>
          </p:nvPr>
        </p:nvSpPr>
        <p:spPr>
          <a:xfrm>
            <a:off x="0" y="356686"/>
            <a:ext cx="559397" cy="570225"/>
          </a:xfrm>
          <a:prstGeom prst="rect">
            <a:avLst/>
          </a:prstGeom>
        </p:spPr>
        <p:txBody>
          <a:bodyPr vert="horz" lIns="45720" tIns="45720" rIns="45720" bIns="45720" rtlCol="0" anchor="ctr"/>
          <a:lstStyle>
            <a:lvl1pPr algn="ctr">
              <a:defRPr sz="1400" b="0" i="0">
                <a:solidFill>
                  <a:schemeClr val="bg1">
                    <a:lumMod val="50000"/>
                  </a:schemeClr>
                </a:solidFill>
                <a:latin typeface="Open Sans" panose="020B0606030504020204" pitchFamily="34" charset="0"/>
              </a:defRPr>
            </a:lvl1pPr>
          </a:lstStyle>
          <a:p>
            <a:fld id="{DB2B9F0C-D03E-4F01-AA61-52CC82325AF2}" type="slidenum">
              <a:rPr lang="en-US" smtClean="0"/>
              <a:t>‹#›</a:t>
            </a:fld>
            <a:endParaRPr lang="en-US"/>
          </a:p>
        </p:txBody>
      </p:sp>
      <p:sp>
        <p:nvSpPr>
          <p:cNvPr id="10" name="Date Placeholder 8">
            <a:extLst>
              <a:ext uri="{FF2B5EF4-FFF2-40B4-BE49-F238E27FC236}">
                <a16:creationId xmlns:a16="http://schemas.microsoft.com/office/drawing/2014/main" id="{32A26D86-2879-4B46-86CA-D69ABD3FE84D}"/>
              </a:ext>
            </a:extLst>
          </p:cNvPr>
          <p:cNvSpPr>
            <a:spLocks noGrp="1"/>
          </p:cNvSpPr>
          <p:nvPr>
            <p:ph type="dt" sz="half" idx="2"/>
          </p:nvPr>
        </p:nvSpPr>
        <p:spPr>
          <a:xfrm>
            <a:off x="0" y="6572013"/>
            <a:ext cx="1088571" cy="277823"/>
          </a:xfrm>
          <a:prstGeom prst="rect">
            <a:avLst/>
          </a:prstGeom>
        </p:spPr>
        <p:txBody>
          <a:bodyPr vert="horz" lIns="91440" tIns="45720" rIns="45720" bIns="45720" rtlCol="0" anchor="ctr"/>
          <a:lstStyle>
            <a:lvl1pPr algn="l">
              <a:defRPr sz="1000" b="0" i="0">
                <a:solidFill>
                  <a:schemeClr val="bg1">
                    <a:lumMod val="50000"/>
                  </a:schemeClr>
                </a:solidFill>
                <a:latin typeface="Open Sans" panose="020B0606030504020204" pitchFamily="34" charset="0"/>
              </a:defRPr>
            </a:lvl1pPr>
          </a:lstStyle>
          <a:p>
            <a:fld id="{855A21DB-5289-4747-8E2C-C04F6FCB3D20}" type="datetimeFigureOut">
              <a:rPr lang="en-US" smtClean="0"/>
              <a:t>4/3/2024</a:t>
            </a:fld>
            <a:endParaRPr lang="en-US"/>
          </a:p>
        </p:txBody>
      </p:sp>
      <p:sp>
        <p:nvSpPr>
          <p:cNvPr id="11" name="Footer Placeholder 9">
            <a:extLst>
              <a:ext uri="{FF2B5EF4-FFF2-40B4-BE49-F238E27FC236}">
                <a16:creationId xmlns:a16="http://schemas.microsoft.com/office/drawing/2014/main" id="{5B861089-20B6-544A-BC46-4CA4C9A1BB22}"/>
              </a:ext>
            </a:extLst>
          </p:cNvPr>
          <p:cNvSpPr>
            <a:spLocks noGrp="1"/>
          </p:cNvSpPr>
          <p:nvPr>
            <p:ph type="ftr" sz="quarter" idx="3"/>
          </p:nvPr>
        </p:nvSpPr>
        <p:spPr>
          <a:xfrm>
            <a:off x="1400287" y="6572013"/>
            <a:ext cx="9391426" cy="285987"/>
          </a:xfrm>
          <a:prstGeom prst="rect">
            <a:avLst/>
          </a:prstGeom>
        </p:spPr>
        <p:txBody>
          <a:bodyPr vert="horz" lIns="45720" tIns="45720" rIns="45720" bIns="45720" rtlCol="0" anchor="ctr">
            <a:normAutofit/>
          </a:bodyPr>
          <a:lstStyle>
            <a:lvl1pPr algn="ctr">
              <a:defRPr sz="1000" b="0" i="0">
                <a:solidFill>
                  <a:schemeClr val="bg1">
                    <a:lumMod val="50000"/>
                  </a:schemeClr>
                </a:solidFill>
                <a:latin typeface="Open Sans" panose="020B0606030504020204" pitchFamily="34" charset="0"/>
              </a:defRPr>
            </a:lvl1pPr>
          </a:lstStyle>
          <a:p>
            <a:endParaRPr lang="en-US"/>
          </a:p>
        </p:txBody>
      </p:sp>
    </p:spTree>
    <p:extLst>
      <p:ext uri="{BB962C8B-B14F-4D97-AF65-F5344CB8AC3E}">
        <p14:creationId xmlns:p14="http://schemas.microsoft.com/office/powerpoint/2010/main" val="3090335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Blank_Slide_UU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963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itle_Slide_NM&amp;CA_U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2405A7D0-A065-44E8-BD31-2D1AF2D5E0D2}"/>
              </a:ext>
            </a:extLst>
          </p:cNvPr>
          <p:cNvSpPr txBox="1"/>
          <p:nvPr userDrawn="1"/>
        </p:nvSpPr>
        <p:spPr>
          <a:xfrm>
            <a:off x="10193121" y="5382134"/>
            <a:ext cx="1998880" cy="1200329"/>
          </a:xfrm>
          <a:prstGeom prst="rect">
            <a:avLst/>
          </a:prstGeom>
          <a:noFill/>
        </p:spPr>
        <p:txBody>
          <a:bodyPr wrap="square" rtlCol="0">
            <a:spAutoFit/>
          </a:bodyPr>
          <a:lstStyle/>
          <a:p>
            <a:pPr algn="ctr"/>
            <a:r>
              <a:rPr lang="en-US" sz="800" b="0" i="0" u="none" strike="noStrike" kern="1200" dirty="0">
                <a:solidFill>
                  <a:schemeClr val="bg1"/>
                </a:solidFill>
                <a:effectLst/>
                <a:latin typeface="Open Sans" panose="020B0606030504020204" pitchFamily="34" charset="0"/>
                <a:ea typeface="+mn-ea"/>
                <a:cs typeface="+mn-cs"/>
              </a:rPr>
              <a:t>Sandia National Laboratories is a </a:t>
            </a:r>
            <a:r>
              <a:rPr lang="en-US" sz="800" b="0" i="0" u="none" strike="noStrike" kern="1200" dirty="0" err="1">
                <a:solidFill>
                  <a:schemeClr val="bg1"/>
                </a:solidFill>
                <a:effectLst/>
                <a:latin typeface="Open Sans" panose="020B0606030504020204" pitchFamily="34" charset="0"/>
                <a:ea typeface="+mn-ea"/>
                <a:cs typeface="+mn-cs"/>
              </a:rPr>
              <a:t>multimission</a:t>
            </a:r>
            <a:r>
              <a:rPr lang="en-US" sz="800" b="0" i="0" u="none" strike="noStrike" kern="1200" dirty="0">
                <a:solidFill>
                  <a:schemeClr val="bg1"/>
                </a:solidFill>
                <a:effectLst/>
                <a:latin typeface="Open Sans" panose="020B0606030504020204" pitchFamily="34" charset="0"/>
                <a:ea typeface="+mn-ea"/>
                <a:cs typeface="+mn-cs"/>
              </a:rPr>
              <a:t> laboratory managed and operated by National Technology &amp; Engineering Solutions of Sandia, LLC, a wholly owned subsidiary of Honeywell International Inc., for the U.S. Department of Energy’s National Nuclear Security Administration under contract DE-NA0003525.</a:t>
            </a:r>
            <a:endParaRPr lang="en-US" sz="800" b="0" i="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Picture Placeholder 30">
            <a:extLst>
              <a:ext uri="{FF2B5EF4-FFF2-40B4-BE49-F238E27FC236}">
                <a16:creationId xmlns:a16="http://schemas.microsoft.com/office/drawing/2014/main" id="{F1AEF7CB-72B7-B743-A375-6E9BEACA8799}"/>
              </a:ext>
            </a:extLst>
          </p:cNvPr>
          <p:cNvSpPr>
            <a:spLocks noGrp="1"/>
          </p:cNvSpPr>
          <p:nvPr>
            <p:ph type="pic" sz="quarter" idx="17" hasCustomPrompt="1"/>
          </p:nvPr>
        </p:nvSpPr>
        <p:spPr>
          <a:xfrm>
            <a:off x="2732140" y="2921104"/>
            <a:ext cx="1302311" cy="914400"/>
          </a:xfrm>
          <a:prstGeom prst="rect">
            <a:avLst/>
          </a:prstGeom>
        </p:spPr>
        <p:txBody>
          <a:bodyPr/>
          <a:lstStyle>
            <a:lvl1pPr marL="0" indent="0">
              <a:buFontTx/>
              <a:buNone/>
              <a:defRPr sz="1200" b="0" i="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icon to add image</a:t>
            </a:r>
          </a:p>
        </p:txBody>
      </p:sp>
      <p:sp>
        <p:nvSpPr>
          <p:cNvPr id="34" name="Picture Placeholder 32">
            <a:extLst>
              <a:ext uri="{FF2B5EF4-FFF2-40B4-BE49-F238E27FC236}">
                <a16:creationId xmlns:a16="http://schemas.microsoft.com/office/drawing/2014/main" id="{34437CB5-4FD1-BD4C-9E3F-DE0347134F2E}"/>
              </a:ext>
            </a:extLst>
          </p:cNvPr>
          <p:cNvSpPr>
            <a:spLocks noGrp="1"/>
          </p:cNvSpPr>
          <p:nvPr>
            <p:ph type="pic" sz="quarter" idx="18" hasCustomPrompt="1"/>
          </p:nvPr>
        </p:nvSpPr>
        <p:spPr>
          <a:xfrm>
            <a:off x="791894" y="2921104"/>
            <a:ext cx="1828800" cy="914400"/>
          </a:xfrm>
          <a:prstGeom prst="rect">
            <a:avLst/>
          </a:prstGeom>
        </p:spPr>
        <p:txBody>
          <a:bodyPr/>
          <a:lstStyle>
            <a:lvl1pPr marL="0" indent="0" algn="l">
              <a:buFontTx/>
              <a:buNone/>
              <a:defRPr sz="1200" b="0" i="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icon to add image</a:t>
            </a:r>
          </a:p>
        </p:txBody>
      </p:sp>
      <p:sp>
        <p:nvSpPr>
          <p:cNvPr id="36" name="Picture Placeholder 34">
            <a:extLst>
              <a:ext uri="{FF2B5EF4-FFF2-40B4-BE49-F238E27FC236}">
                <a16:creationId xmlns:a16="http://schemas.microsoft.com/office/drawing/2014/main" id="{7D39CEF2-EAFF-1F4F-8C1B-1AFC16A91F45}"/>
              </a:ext>
            </a:extLst>
          </p:cNvPr>
          <p:cNvSpPr>
            <a:spLocks noGrp="1"/>
          </p:cNvSpPr>
          <p:nvPr>
            <p:ph type="pic" sz="quarter" idx="19" hasCustomPrompt="1"/>
          </p:nvPr>
        </p:nvSpPr>
        <p:spPr>
          <a:xfrm>
            <a:off x="4145897" y="2921104"/>
            <a:ext cx="2167575" cy="914400"/>
          </a:xfrm>
          <a:prstGeom prst="rect">
            <a:avLst/>
          </a:prstGeom>
        </p:spPr>
        <p:txBody>
          <a:bodyPr/>
          <a:lstStyle>
            <a:lvl1pPr>
              <a:buFontTx/>
              <a:buNone/>
              <a:defRPr sz="1200" b="0" i="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icon to add image</a:t>
            </a:r>
          </a:p>
        </p:txBody>
      </p:sp>
      <p:sp>
        <p:nvSpPr>
          <p:cNvPr id="37" name="Picture Placeholder 18">
            <a:extLst>
              <a:ext uri="{FF2B5EF4-FFF2-40B4-BE49-F238E27FC236}">
                <a16:creationId xmlns:a16="http://schemas.microsoft.com/office/drawing/2014/main" id="{55971632-141A-4A41-AE8A-7917773F35A5}"/>
              </a:ext>
            </a:extLst>
          </p:cNvPr>
          <p:cNvSpPr>
            <a:spLocks noGrp="1"/>
          </p:cNvSpPr>
          <p:nvPr>
            <p:ph type="pic" sz="quarter" idx="14" hasCustomPrompt="1"/>
          </p:nvPr>
        </p:nvSpPr>
        <p:spPr>
          <a:xfrm>
            <a:off x="7565571" y="1342125"/>
            <a:ext cx="2623459" cy="1461583"/>
          </a:xfrm>
          <a:prstGeom prst="rect">
            <a:avLst/>
          </a:prstGeom>
        </p:spPr>
        <p:txBody>
          <a:bodyPr/>
          <a:lstStyle>
            <a:lvl1pPr algn="ctr">
              <a:buFontTx/>
              <a:buNone/>
              <a:defRPr sz="18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icon to add image</a:t>
            </a:r>
          </a:p>
        </p:txBody>
      </p:sp>
      <p:sp>
        <p:nvSpPr>
          <p:cNvPr id="38" name="Picture Placeholder 30">
            <a:extLst>
              <a:ext uri="{FF2B5EF4-FFF2-40B4-BE49-F238E27FC236}">
                <a16:creationId xmlns:a16="http://schemas.microsoft.com/office/drawing/2014/main" id="{3A1840DD-E6D4-FF44-BEE3-04222F6806E5}"/>
              </a:ext>
            </a:extLst>
          </p:cNvPr>
          <p:cNvSpPr>
            <a:spLocks noGrp="1"/>
          </p:cNvSpPr>
          <p:nvPr>
            <p:ph type="pic" sz="quarter" idx="20" hasCustomPrompt="1"/>
          </p:nvPr>
        </p:nvSpPr>
        <p:spPr>
          <a:xfrm>
            <a:off x="6424919" y="2921812"/>
            <a:ext cx="1135118" cy="914400"/>
          </a:xfrm>
          <a:prstGeom prst="rect">
            <a:avLst/>
          </a:prstGeom>
        </p:spPr>
        <p:txBody>
          <a:bodyPr/>
          <a:lstStyle>
            <a:lvl1pPr marL="0" indent="0">
              <a:buFontTx/>
              <a:buNone/>
              <a:defRPr sz="1200" b="0" i="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icon to add image</a:t>
            </a:r>
          </a:p>
        </p:txBody>
      </p:sp>
      <p:sp>
        <p:nvSpPr>
          <p:cNvPr id="16" name="Title 1">
            <a:extLst>
              <a:ext uri="{FF2B5EF4-FFF2-40B4-BE49-F238E27FC236}">
                <a16:creationId xmlns:a16="http://schemas.microsoft.com/office/drawing/2014/main" id="{6A640D0C-6768-054F-A9E5-72433DED96A0}"/>
              </a:ext>
            </a:extLst>
          </p:cNvPr>
          <p:cNvSpPr>
            <a:spLocks noGrp="1"/>
          </p:cNvSpPr>
          <p:nvPr>
            <p:ph type="ctrTitle" hasCustomPrompt="1"/>
          </p:nvPr>
        </p:nvSpPr>
        <p:spPr>
          <a:xfrm>
            <a:off x="773147" y="1194099"/>
            <a:ext cx="6351553" cy="1727005"/>
          </a:xfrm>
        </p:spPr>
        <p:txBody>
          <a:bodyPr lIns="0" tIns="91440" rIns="0" bIns="91440" anchor="ctr">
            <a:normAutofit/>
          </a:bodyPr>
          <a:lstStyle>
            <a:lvl1pPr algn="l">
              <a:lnSpc>
                <a:spcPts val="3700"/>
              </a:lnSpc>
              <a:defRPr sz="3600" b="0" i="0" spc="31" baseline="0">
                <a:solidFill>
                  <a:schemeClr val="bg1"/>
                </a:solidFill>
                <a:latin typeface="+mj-lt"/>
                <a:ea typeface="Open Sans SemiBold" panose="020B0606030504020204" pitchFamily="34" charset="0"/>
                <a:cs typeface="Open Sans SemiBold" panose="020B0606030504020204" pitchFamily="34" charset="0"/>
              </a:defRPr>
            </a:lvl1pPr>
          </a:lstStyle>
          <a:p>
            <a:r>
              <a:rPr lang="en-US" dirty="0"/>
              <a:t>Click to add title</a:t>
            </a:r>
          </a:p>
        </p:txBody>
      </p:sp>
      <p:sp>
        <p:nvSpPr>
          <p:cNvPr id="17" name="Text Placeholder 24">
            <a:extLst>
              <a:ext uri="{FF2B5EF4-FFF2-40B4-BE49-F238E27FC236}">
                <a16:creationId xmlns:a16="http://schemas.microsoft.com/office/drawing/2014/main" id="{49EC6533-A0BD-5E46-AF14-AB8CC26AA90C}"/>
              </a:ext>
            </a:extLst>
          </p:cNvPr>
          <p:cNvSpPr>
            <a:spLocks noGrp="1"/>
          </p:cNvSpPr>
          <p:nvPr>
            <p:ph type="body" sz="quarter" idx="15" hasCustomPrompt="1"/>
          </p:nvPr>
        </p:nvSpPr>
        <p:spPr>
          <a:xfrm>
            <a:off x="10286421" y="6586868"/>
            <a:ext cx="1828800" cy="136525"/>
          </a:xfrm>
        </p:spPr>
        <p:txBody>
          <a:bodyPr lIns="0" tIns="0" rIns="0" bIns="0">
            <a:normAutofit/>
          </a:bodyPr>
          <a:lstStyle>
            <a:lvl1pPr marL="0" indent="0" algn="ctr">
              <a:buNone/>
              <a:defRPr sz="8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SAND XXXX-XXXX P</a:t>
            </a:r>
          </a:p>
        </p:txBody>
      </p:sp>
      <p:sp>
        <p:nvSpPr>
          <p:cNvPr id="18" name="Subtitle 2">
            <a:extLst>
              <a:ext uri="{FF2B5EF4-FFF2-40B4-BE49-F238E27FC236}">
                <a16:creationId xmlns:a16="http://schemas.microsoft.com/office/drawing/2014/main" id="{B7B0D49C-82E5-0B42-A64F-A7234DA2B09F}"/>
              </a:ext>
            </a:extLst>
          </p:cNvPr>
          <p:cNvSpPr>
            <a:spLocks noGrp="1"/>
          </p:cNvSpPr>
          <p:nvPr>
            <p:ph type="subTitle" idx="1" hasCustomPrompt="1"/>
          </p:nvPr>
        </p:nvSpPr>
        <p:spPr>
          <a:xfrm>
            <a:off x="773147" y="4142965"/>
            <a:ext cx="6351553" cy="914399"/>
          </a:xfrm>
        </p:spPr>
        <p:txBody>
          <a:bodyPr lIns="0" tIns="0" rIns="0" bIns="0" anchor="b">
            <a:normAutofit/>
          </a:bodyPr>
          <a:lstStyle>
            <a:lvl1pPr marL="0" indent="0" algn="l">
              <a:buNone/>
              <a:defRPr sz="1800" b="0" i="0" cap="none" spc="200" baseline="0">
                <a:solidFill>
                  <a:schemeClr val="accent1">
                    <a:lumMod val="40000"/>
                    <a:lumOff val="60000"/>
                  </a:schemeClr>
                </a:solidFill>
                <a:latin typeface="Open Sans" panose="020B0606030504020204" pitchFamily="34" charset="0"/>
                <a:ea typeface="Open Sans" panose="020B0606030504020204" pitchFamily="34" charset="0"/>
                <a:cs typeface="Open Sans" panose="020B0606030504020204" pitchFamily="34" charset="0"/>
              </a:defRPr>
            </a:lvl1pPr>
            <a:lvl2pPr marL="457178" indent="0" algn="ctr">
              <a:buNone/>
              <a:defRPr sz="2400"/>
            </a:lvl2pPr>
            <a:lvl3pPr marL="914354" indent="0" algn="ctr">
              <a:buNone/>
              <a:defRPr sz="24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dirty="0"/>
              <a:t>CLICK TO ADD PRESENTER/AUTHOR NAMES</a:t>
            </a:r>
          </a:p>
        </p:txBody>
      </p:sp>
      <p:sp>
        <p:nvSpPr>
          <p:cNvPr id="19" name="Text Placeholder 4">
            <a:extLst>
              <a:ext uri="{FF2B5EF4-FFF2-40B4-BE49-F238E27FC236}">
                <a16:creationId xmlns:a16="http://schemas.microsoft.com/office/drawing/2014/main" id="{044566E6-F23A-E842-B04D-8E74C1E5C088}"/>
              </a:ext>
            </a:extLst>
          </p:cNvPr>
          <p:cNvSpPr>
            <a:spLocks noGrp="1"/>
          </p:cNvSpPr>
          <p:nvPr>
            <p:ph type="body" sz="quarter" idx="22" hasCustomPrompt="1"/>
          </p:nvPr>
        </p:nvSpPr>
        <p:spPr>
          <a:xfrm>
            <a:off x="773147" y="5382133"/>
            <a:ext cx="6351553" cy="1142491"/>
          </a:xfrm>
        </p:spPr>
        <p:txBody>
          <a:bodyPr lIns="0" tIns="0" rIns="0" bIns="0"/>
          <a:lstStyle>
            <a:lvl1pPr>
              <a:buFontTx/>
              <a:buNone/>
              <a:defRPr sz="1400" b="0" i="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date, location, or additional content</a:t>
            </a:r>
          </a:p>
        </p:txBody>
      </p:sp>
      <p:pic>
        <p:nvPicPr>
          <p:cNvPr id="12" name="Picture 11">
            <a:extLst>
              <a:ext uri="{FF2B5EF4-FFF2-40B4-BE49-F238E27FC236}">
                <a16:creationId xmlns:a16="http://schemas.microsoft.com/office/drawing/2014/main" id="{4509C096-9973-EF42-BC88-D6ADDE589AE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932928" y="206264"/>
            <a:ext cx="1899562" cy="827777"/>
          </a:xfrm>
          <a:prstGeom prst="rect">
            <a:avLst/>
          </a:prstGeom>
        </p:spPr>
      </p:pic>
      <p:pic>
        <p:nvPicPr>
          <p:cNvPr id="13" name="Picture 12">
            <a:extLst>
              <a:ext uri="{FF2B5EF4-FFF2-40B4-BE49-F238E27FC236}">
                <a16:creationId xmlns:a16="http://schemas.microsoft.com/office/drawing/2014/main" id="{7B30676C-5F7C-9C42-9914-B73F06BACB0C}"/>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10272826" y="5073548"/>
            <a:ext cx="1863045" cy="257655"/>
          </a:xfrm>
          <a:prstGeom prst="rect">
            <a:avLst/>
          </a:prstGeom>
        </p:spPr>
      </p:pic>
    </p:spTree>
    <p:extLst>
      <p:ext uri="{BB962C8B-B14F-4D97-AF65-F5344CB8AC3E}">
        <p14:creationId xmlns:p14="http://schemas.microsoft.com/office/powerpoint/2010/main" val="178729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Section_Break_NM&amp;CA_U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0F807EE3-5A7B-7B43-9CD9-05809754EE92}"/>
              </a:ext>
            </a:extLst>
          </p:cNvPr>
          <p:cNvSpPr>
            <a:spLocks noGrp="1"/>
          </p:cNvSpPr>
          <p:nvPr>
            <p:ph type="subTitle" idx="1" hasCustomPrompt="1"/>
          </p:nvPr>
        </p:nvSpPr>
        <p:spPr>
          <a:xfrm>
            <a:off x="4130694" y="5064546"/>
            <a:ext cx="7070704" cy="993354"/>
          </a:xfrm>
        </p:spPr>
        <p:txBody>
          <a:bodyPr lIns="0" rIns="0">
            <a:normAutofit/>
          </a:bodyPr>
          <a:lstStyle>
            <a:lvl1pPr marL="0" indent="0" algn="l">
              <a:buNone/>
              <a:defRPr sz="1800" b="0" i="0" cap="none" spc="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178" indent="0" algn="ctr">
              <a:buNone/>
              <a:defRPr sz="2400"/>
            </a:lvl2pPr>
            <a:lvl3pPr marL="914354" indent="0" algn="ctr">
              <a:buNone/>
              <a:defRPr sz="24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dirty="0"/>
              <a:t>Click to add subtitle</a:t>
            </a:r>
          </a:p>
        </p:txBody>
      </p:sp>
      <p:sp>
        <p:nvSpPr>
          <p:cNvPr id="10" name="Title 1">
            <a:extLst>
              <a:ext uri="{FF2B5EF4-FFF2-40B4-BE49-F238E27FC236}">
                <a16:creationId xmlns:a16="http://schemas.microsoft.com/office/drawing/2014/main" id="{AB80C274-88C4-EF40-AFFB-1D3EE28ABA97}"/>
              </a:ext>
            </a:extLst>
          </p:cNvPr>
          <p:cNvSpPr>
            <a:spLocks noGrp="1"/>
          </p:cNvSpPr>
          <p:nvPr>
            <p:ph type="ctrTitle" hasCustomPrompt="1"/>
          </p:nvPr>
        </p:nvSpPr>
        <p:spPr>
          <a:xfrm>
            <a:off x="4130694" y="3112607"/>
            <a:ext cx="7070706" cy="1690255"/>
          </a:xfrm>
        </p:spPr>
        <p:txBody>
          <a:bodyPr lIns="0" rIns="0" anchor="ctr">
            <a:normAutofit/>
          </a:bodyPr>
          <a:lstStyle>
            <a:lvl1pPr algn="l">
              <a:lnSpc>
                <a:spcPts val="3700"/>
              </a:lnSpc>
              <a:defRPr sz="3600" b="0" i="0" spc="31" baseline="0">
                <a:solidFill>
                  <a:schemeClr val="bg1"/>
                </a:solidFill>
                <a:latin typeface="+mj-lt"/>
                <a:ea typeface="Open Sans SemiBold" panose="020B0606030504020204" pitchFamily="34" charset="0"/>
                <a:cs typeface="Open Sans SemiBold" panose="020B0606030504020204" pitchFamily="34" charset="0"/>
              </a:defRPr>
            </a:lvl1pPr>
          </a:lstStyle>
          <a:p>
            <a:r>
              <a:rPr lang="en-US" dirty="0"/>
              <a:t>Click to add section title</a:t>
            </a:r>
          </a:p>
        </p:txBody>
      </p:sp>
      <p:sp>
        <p:nvSpPr>
          <p:cNvPr id="12" name="Date Placeholder 8">
            <a:extLst>
              <a:ext uri="{FF2B5EF4-FFF2-40B4-BE49-F238E27FC236}">
                <a16:creationId xmlns:a16="http://schemas.microsoft.com/office/drawing/2014/main" id="{28F9A4F9-E91B-894E-980A-89E25D983C8D}"/>
              </a:ext>
            </a:extLst>
          </p:cNvPr>
          <p:cNvSpPr>
            <a:spLocks noGrp="1"/>
          </p:cNvSpPr>
          <p:nvPr>
            <p:ph type="dt" sz="half" idx="2"/>
          </p:nvPr>
        </p:nvSpPr>
        <p:spPr>
          <a:xfrm>
            <a:off x="0" y="6572013"/>
            <a:ext cx="1088571" cy="277823"/>
          </a:xfrm>
          <a:prstGeom prst="rect">
            <a:avLst/>
          </a:prstGeom>
        </p:spPr>
        <p:txBody>
          <a:bodyPr vert="horz" lIns="91440" tIns="45720" rIns="45720" bIns="45720" rtlCol="0" anchor="ctr"/>
          <a:lstStyle>
            <a:lvl1pPr algn="l">
              <a:defRPr sz="1000" b="0" i="0">
                <a:solidFill>
                  <a:schemeClr val="bg1"/>
                </a:solidFill>
                <a:latin typeface="Open Sans" panose="020B0606030504020204" pitchFamily="34" charset="0"/>
              </a:defRPr>
            </a:lvl1pPr>
          </a:lstStyle>
          <a:p>
            <a:fld id="{DC07D2C2-EEDA-094F-A4D5-546DE82D3808}" type="datetimeFigureOut">
              <a:rPr lang="en-US" smtClean="0"/>
              <a:pPr/>
              <a:t>4/3/2024</a:t>
            </a:fld>
            <a:endParaRPr lang="en-US" dirty="0"/>
          </a:p>
        </p:txBody>
      </p:sp>
      <p:sp>
        <p:nvSpPr>
          <p:cNvPr id="13" name="Footer Placeholder 9">
            <a:extLst>
              <a:ext uri="{FF2B5EF4-FFF2-40B4-BE49-F238E27FC236}">
                <a16:creationId xmlns:a16="http://schemas.microsoft.com/office/drawing/2014/main" id="{9BB042E6-FFFD-3849-9A9F-1B3E03339F6B}"/>
              </a:ext>
            </a:extLst>
          </p:cNvPr>
          <p:cNvSpPr>
            <a:spLocks noGrp="1"/>
          </p:cNvSpPr>
          <p:nvPr>
            <p:ph type="ftr" sz="quarter" idx="3"/>
          </p:nvPr>
        </p:nvSpPr>
        <p:spPr>
          <a:xfrm>
            <a:off x="1400287" y="6572013"/>
            <a:ext cx="9391426" cy="285987"/>
          </a:xfrm>
          <a:prstGeom prst="rect">
            <a:avLst/>
          </a:prstGeom>
        </p:spPr>
        <p:txBody>
          <a:bodyPr vert="horz" lIns="45720" tIns="45720" rIns="45720" bIns="45720" rtlCol="0" anchor="ctr">
            <a:normAutofit/>
          </a:bodyPr>
          <a:lstStyle>
            <a:lvl1pPr algn="ctr">
              <a:defRPr sz="1000" b="0" i="0">
                <a:solidFill>
                  <a:schemeClr val="bg1"/>
                </a:solidFill>
                <a:latin typeface="Open Sans" panose="020B0606030504020204" pitchFamily="34" charset="0"/>
              </a:defRPr>
            </a:lvl1pPr>
          </a:lstStyle>
          <a:p>
            <a:r>
              <a:rPr lang="en-US"/>
              <a:t>FOOTER</a:t>
            </a:r>
            <a:endParaRPr lang="en-US" dirty="0"/>
          </a:p>
        </p:txBody>
      </p:sp>
    </p:spTree>
    <p:extLst>
      <p:ext uri="{BB962C8B-B14F-4D97-AF65-F5344CB8AC3E}">
        <p14:creationId xmlns:p14="http://schemas.microsoft.com/office/powerpoint/2010/main" val="209865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le_and_Content_UU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648" y="359772"/>
            <a:ext cx="10480752" cy="570225"/>
          </a:xfrm>
          <a:prstGeom prst="rect">
            <a:avLst/>
          </a:prstGeom>
        </p:spPr>
        <p:txBody>
          <a:bodyPr/>
          <a:lstStyle>
            <a:lvl1pPr marL="0">
              <a:defRPr/>
            </a:lvl1pPr>
          </a:lstStyle>
          <a:p>
            <a:r>
              <a:rPr lang="en-US" dirty="0"/>
              <a:t>Title and Content - Click to add title</a:t>
            </a:r>
          </a:p>
        </p:txBody>
      </p:sp>
      <p:sp>
        <p:nvSpPr>
          <p:cNvPr id="3" name="Content Placeholder 2"/>
          <p:cNvSpPr>
            <a:spLocks noGrp="1"/>
          </p:cNvSpPr>
          <p:nvPr>
            <p:ph idx="1" hasCustomPrompt="1"/>
          </p:nvPr>
        </p:nvSpPr>
        <p:spPr>
          <a:xfrm>
            <a:off x="720647" y="1429233"/>
            <a:ext cx="10480751" cy="4636287"/>
          </a:xfrm>
          <a:prstGeom prst="rect">
            <a:avLst/>
          </a:prstGeom>
        </p:spPr>
        <p:txBody>
          <a:bodyPr/>
          <a:lstStyle>
            <a:lvl1pPr>
              <a:lnSpc>
                <a:spcPct val="100000"/>
              </a:lnSpc>
              <a:defRPr b="0" i="0">
                <a:latin typeface="Open Sans" panose="020B0606030504020204" pitchFamily="34" charset="0"/>
                <a:ea typeface="Open Sans" panose="020B0606030504020204" pitchFamily="34" charset="0"/>
                <a:cs typeface="Open Sans" panose="020B0606030504020204" pitchFamily="34" charset="0"/>
              </a:defRPr>
            </a:lvl1pPr>
            <a:lvl2pPr>
              <a:lnSpc>
                <a:spcPct val="100000"/>
              </a:lnSpc>
              <a:defRPr b="0" i="0">
                <a:latin typeface="Open Sans" panose="020B0606030504020204" pitchFamily="34" charset="0"/>
                <a:ea typeface="Open Sans" panose="020B0606030504020204" pitchFamily="34" charset="0"/>
                <a:cs typeface="Open Sans" panose="020B0606030504020204" pitchFamily="34" charset="0"/>
              </a:defRPr>
            </a:lvl2pPr>
            <a:lvl3pPr>
              <a:lnSpc>
                <a:spcPct val="100000"/>
              </a:lnSpc>
              <a:defRPr b="0" i="0">
                <a:latin typeface="Open Sans" panose="020B0606030504020204" pitchFamily="34" charset="0"/>
                <a:ea typeface="Open Sans" panose="020B0606030504020204" pitchFamily="34" charset="0"/>
                <a:cs typeface="Open Sans" panose="020B0606030504020204" pitchFamily="34" charset="0"/>
              </a:defRPr>
            </a:lvl3pPr>
            <a:lvl4pPr>
              <a:lnSpc>
                <a:spcPct val="100000"/>
              </a:lnSpc>
              <a:defRPr b="0" i="0">
                <a:latin typeface="Open Sans" panose="020B0606030504020204" pitchFamily="34" charset="0"/>
                <a:ea typeface="Open Sans" panose="020B0606030504020204" pitchFamily="34" charset="0"/>
                <a:cs typeface="Open Sans" panose="020B0606030504020204" pitchFamily="34" charset="0"/>
              </a:defRPr>
            </a:lvl4pPr>
            <a:lvl5pPr>
              <a:lnSpc>
                <a:spcPct val="100000"/>
              </a:lnSpc>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7">
            <a:extLst>
              <a:ext uri="{FF2B5EF4-FFF2-40B4-BE49-F238E27FC236}">
                <a16:creationId xmlns:a16="http://schemas.microsoft.com/office/drawing/2014/main" id="{84653370-8875-2C4D-A315-258AE5BBDEBE}"/>
              </a:ext>
            </a:extLst>
          </p:cNvPr>
          <p:cNvSpPr>
            <a:spLocks noGrp="1"/>
          </p:cNvSpPr>
          <p:nvPr>
            <p:ph type="sldNum" sz="quarter" idx="4"/>
          </p:nvPr>
        </p:nvSpPr>
        <p:spPr>
          <a:xfrm>
            <a:off x="0" y="356686"/>
            <a:ext cx="559397" cy="570225"/>
          </a:xfrm>
          <a:prstGeom prst="rect">
            <a:avLst/>
          </a:prstGeom>
        </p:spPr>
        <p:txBody>
          <a:bodyPr vert="horz" lIns="45720" tIns="45720" rIns="45720" bIns="45720" rtlCol="0" anchor="ctr"/>
          <a:lstStyle>
            <a:lvl1pPr algn="ctr">
              <a:defRPr sz="1400" b="0" i="0">
                <a:solidFill>
                  <a:schemeClr val="bg1"/>
                </a:solidFill>
                <a:latin typeface="Open Sans" panose="020B0606030504020204" pitchFamily="34" charset="0"/>
              </a:defRPr>
            </a:lvl1pPr>
          </a:lstStyle>
          <a:p>
            <a:fld id="{F6B149FD-26F7-3645-B4E7-BA8B8CC5EEA8}" type="slidenum">
              <a:rPr lang="en-US" smtClean="0"/>
              <a:pPr/>
              <a:t>‹#›</a:t>
            </a:fld>
            <a:endParaRPr lang="en-US" dirty="0"/>
          </a:p>
        </p:txBody>
      </p:sp>
      <p:sp>
        <p:nvSpPr>
          <p:cNvPr id="11" name="Date Placeholder 8">
            <a:extLst>
              <a:ext uri="{FF2B5EF4-FFF2-40B4-BE49-F238E27FC236}">
                <a16:creationId xmlns:a16="http://schemas.microsoft.com/office/drawing/2014/main" id="{60925A80-6FB1-1F4E-8281-11634B44449A}"/>
              </a:ext>
            </a:extLst>
          </p:cNvPr>
          <p:cNvSpPr>
            <a:spLocks noGrp="1"/>
          </p:cNvSpPr>
          <p:nvPr>
            <p:ph type="dt" sz="half" idx="2"/>
          </p:nvPr>
        </p:nvSpPr>
        <p:spPr>
          <a:xfrm>
            <a:off x="0" y="6572013"/>
            <a:ext cx="1088571" cy="277823"/>
          </a:xfrm>
          <a:prstGeom prst="rect">
            <a:avLst/>
          </a:prstGeom>
        </p:spPr>
        <p:txBody>
          <a:bodyPr vert="horz" lIns="91440" tIns="45720" rIns="45720" bIns="45720" rtlCol="0" anchor="ctr"/>
          <a:lstStyle>
            <a:lvl1pPr algn="l">
              <a:defRPr sz="1000" b="0" i="0">
                <a:solidFill>
                  <a:schemeClr val="bg1"/>
                </a:solidFill>
                <a:latin typeface="Open Sans" panose="020B0606030504020204" pitchFamily="34" charset="0"/>
              </a:defRPr>
            </a:lvl1pPr>
          </a:lstStyle>
          <a:p>
            <a:fld id="{DC07D2C2-EEDA-094F-A4D5-546DE82D3808}" type="datetimeFigureOut">
              <a:rPr lang="en-US" smtClean="0"/>
              <a:pPr/>
              <a:t>4/3/2024</a:t>
            </a:fld>
            <a:endParaRPr lang="en-US" dirty="0"/>
          </a:p>
        </p:txBody>
      </p:sp>
      <p:sp>
        <p:nvSpPr>
          <p:cNvPr id="12" name="Footer Placeholder 9">
            <a:extLst>
              <a:ext uri="{FF2B5EF4-FFF2-40B4-BE49-F238E27FC236}">
                <a16:creationId xmlns:a16="http://schemas.microsoft.com/office/drawing/2014/main" id="{C3CAD971-D42D-864F-B8DE-C3410EC67E06}"/>
              </a:ext>
            </a:extLst>
          </p:cNvPr>
          <p:cNvSpPr>
            <a:spLocks noGrp="1"/>
          </p:cNvSpPr>
          <p:nvPr>
            <p:ph type="ftr" sz="quarter" idx="3"/>
          </p:nvPr>
        </p:nvSpPr>
        <p:spPr>
          <a:xfrm>
            <a:off x="1400287" y="6572013"/>
            <a:ext cx="9391426" cy="285987"/>
          </a:xfrm>
          <a:prstGeom prst="rect">
            <a:avLst/>
          </a:prstGeom>
        </p:spPr>
        <p:txBody>
          <a:bodyPr vert="horz" lIns="45720" tIns="45720" rIns="45720" bIns="45720" rtlCol="0" anchor="ctr">
            <a:normAutofit/>
          </a:bodyPr>
          <a:lstStyle>
            <a:lvl1pPr algn="ctr">
              <a:defRPr sz="1000" b="0" i="0">
                <a:solidFill>
                  <a:schemeClr val="bg1"/>
                </a:solidFill>
                <a:latin typeface="Open Sans" panose="020B0606030504020204" pitchFamily="34" charset="0"/>
              </a:defRPr>
            </a:lvl1pPr>
          </a:lstStyle>
          <a:p>
            <a:r>
              <a:rPr lang="en-US"/>
              <a:t>FOOTER</a:t>
            </a:r>
            <a:endParaRPr lang="en-US" dirty="0"/>
          </a:p>
        </p:txBody>
      </p:sp>
    </p:spTree>
    <p:extLst>
      <p:ext uri="{BB962C8B-B14F-4D97-AF65-F5344CB8AC3E}">
        <p14:creationId xmlns:p14="http://schemas.microsoft.com/office/powerpoint/2010/main" val="258545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648" y="359772"/>
            <a:ext cx="10480752" cy="570225"/>
          </a:xfrm>
          <a:prstGeom prst="rect">
            <a:avLst/>
          </a:prstGeom>
        </p:spPr>
        <p:txBody>
          <a:bodyPr vert="horz" lIns="45720" tIns="45720" rIns="45720" bIns="45720" rtlCol="0" anchor="t">
            <a:normAutofit/>
          </a:bodyPr>
          <a:lstStyle/>
          <a:p>
            <a:r>
              <a:rPr lang="en-US" dirty="0"/>
              <a:t>Click to add title</a:t>
            </a:r>
          </a:p>
        </p:txBody>
      </p:sp>
      <p:sp>
        <p:nvSpPr>
          <p:cNvPr id="3" name="Text Placeholder 2"/>
          <p:cNvSpPr>
            <a:spLocks noGrp="1"/>
          </p:cNvSpPr>
          <p:nvPr>
            <p:ph type="body" idx="1"/>
          </p:nvPr>
        </p:nvSpPr>
        <p:spPr>
          <a:xfrm>
            <a:off x="720647" y="1429233"/>
            <a:ext cx="10480751" cy="4636287"/>
          </a:xfrm>
          <a:prstGeom prst="rect">
            <a:avLst/>
          </a:prstGeom>
        </p:spPr>
        <p:txBody>
          <a:bodyPr vert="horz" lIns="45720" tIns="45720" rIns="45720" bIns="45720" rtlCol="0">
            <a:normAutofit/>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AD1E2D48-26E4-F540-8A4B-081EC834D04C}"/>
              </a:ext>
            </a:extLst>
          </p:cNvPr>
          <p:cNvSpPr>
            <a:spLocks noGrp="1"/>
          </p:cNvSpPr>
          <p:nvPr>
            <p:ph type="sldNum" sz="quarter" idx="4"/>
          </p:nvPr>
        </p:nvSpPr>
        <p:spPr>
          <a:xfrm>
            <a:off x="0" y="356686"/>
            <a:ext cx="559397" cy="570225"/>
          </a:xfrm>
          <a:prstGeom prst="rect">
            <a:avLst/>
          </a:prstGeom>
        </p:spPr>
        <p:txBody>
          <a:bodyPr vert="horz" lIns="45720" tIns="45720" rIns="45720" bIns="45720" rtlCol="0" anchor="ctr"/>
          <a:lstStyle>
            <a:lvl1pPr algn="ctr">
              <a:defRPr sz="1400" b="0" i="0">
                <a:solidFill>
                  <a:schemeClr val="bg1">
                    <a:lumMod val="50000"/>
                  </a:schemeClr>
                </a:solidFill>
                <a:latin typeface="Open Sans" panose="020B0606030504020204" pitchFamily="34" charset="0"/>
              </a:defRPr>
            </a:lvl1pPr>
          </a:lstStyle>
          <a:p>
            <a:fld id="{DB2B9F0C-D03E-4F01-AA61-52CC82325AF2}" type="slidenum">
              <a:rPr lang="en-US" smtClean="0"/>
              <a:t>‹#›</a:t>
            </a:fld>
            <a:endParaRPr lang="en-US" dirty="0"/>
          </a:p>
        </p:txBody>
      </p:sp>
      <p:sp>
        <p:nvSpPr>
          <p:cNvPr id="9" name="Date Placeholder 8">
            <a:extLst>
              <a:ext uri="{FF2B5EF4-FFF2-40B4-BE49-F238E27FC236}">
                <a16:creationId xmlns:a16="http://schemas.microsoft.com/office/drawing/2014/main" id="{F27CFCD6-42D6-CF46-A09D-23B16AA07F0A}"/>
              </a:ext>
            </a:extLst>
          </p:cNvPr>
          <p:cNvSpPr>
            <a:spLocks noGrp="1"/>
          </p:cNvSpPr>
          <p:nvPr>
            <p:ph type="dt" sz="half" idx="2"/>
          </p:nvPr>
        </p:nvSpPr>
        <p:spPr>
          <a:xfrm>
            <a:off x="0" y="6572013"/>
            <a:ext cx="1088571" cy="277823"/>
          </a:xfrm>
          <a:prstGeom prst="rect">
            <a:avLst/>
          </a:prstGeom>
        </p:spPr>
        <p:txBody>
          <a:bodyPr vert="horz" lIns="91440" tIns="45720" rIns="45720" bIns="45720" rtlCol="0" anchor="ctr"/>
          <a:lstStyle>
            <a:lvl1pPr algn="l">
              <a:defRPr sz="1000" b="0" i="0">
                <a:solidFill>
                  <a:schemeClr val="bg1">
                    <a:lumMod val="50000"/>
                  </a:schemeClr>
                </a:solidFill>
                <a:latin typeface="Open Sans" panose="020B0606030504020204" pitchFamily="34" charset="0"/>
              </a:defRPr>
            </a:lvl1pPr>
          </a:lstStyle>
          <a:p>
            <a:fld id="{855A21DB-5289-4747-8E2C-C04F6FCB3D20}" type="datetimeFigureOut">
              <a:rPr lang="en-US" smtClean="0"/>
              <a:t>4/3/2024</a:t>
            </a:fld>
            <a:endParaRPr lang="en-US"/>
          </a:p>
        </p:txBody>
      </p:sp>
      <p:sp>
        <p:nvSpPr>
          <p:cNvPr id="10" name="Footer Placeholder 9">
            <a:extLst>
              <a:ext uri="{FF2B5EF4-FFF2-40B4-BE49-F238E27FC236}">
                <a16:creationId xmlns:a16="http://schemas.microsoft.com/office/drawing/2014/main" id="{AC1FC436-ACD0-714D-A860-1E9467D1FE58}"/>
              </a:ext>
            </a:extLst>
          </p:cNvPr>
          <p:cNvSpPr>
            <a:spLocks noGrp="1"/>
          </p:cNvSpPr>
          <p:nvPr>
            <p:ph type="ftr" sz="quarter" idx="3"/>
          </p:nvPr>
        </p:nvSpPr>
        <p:spPr>
          <a:xfrm>
            <a:off x="1400287" y="6572013"/>
            <a:ext cx="9391426" cy="285987"/>
          </a:xfrm>
          <a:prstGeom prst="rect">
            <a:avLst/>
          </a:prstGeom>
        </p:spPr>
        <p:txBody>
          <a:bodyPr vert="horz" lIns="45720" tIns="45720" rIns="45720" bIns="45720" rtlCol="0" anchor="ctr">
            <a:normAutofit/>
          </a:bodyPr>
          <a:lstStyle>
            <a:lvl1pPr algn="ctr">
              <a:defRPr sz="1000" b="0" i="0">
                <a:solidFill>
                  <a:schemeClr val="bg1">
                    <a:lumMod val="50000"/>
                  </a:schemeClr>
                </a:solidFill>
                <a:latin typeface="Open Sans" panose="020B0606030504020204" pitchFamily="34" charset="0"/>
              </a:defRPr>
            </a:lvl1pPr>
          </a:lstStyle>
          <a:p>
            <a:endParaRPr lang="en-US"/>
          </a:p>
        </p:txBody>
      </p:sp>
    </p:spTree>
    <p:extLst>
      <p:ext uri="{BB962C8B-B14F-4D97-AF65-F5344CB8AC3E}">
        <p14:creationId xmlns:p14="http://schemas.microsoft.com/office/powerpoint/2010/main" val="25555360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54" rtl="0" eaLnBrk="1" latinLnBrk="0" hangingPunct="1">
        <a:lnSpc>
          <a:spcPct val="85000"/>
        </a:lnSpc>
        <a:spcBef>
          <a:spcPct val="0"/>
        </a:spcBef>
        <a:buNone/>
        <a:defRPr sz="2800" b="0" i="0" kern="1200" spc="100" baseline="0">
          <a:solidFill>
            <a:schemeClr val="bg2">
              <a:lumMod val="25000"/>
            </a:schemeClr>
          </a:solidFill>
          <a:latin typeface="+mj-lt"/>
          <a:ea typeface="Open Sans SemiBold" panose="020B0606030504020204" pitchFamily="34" charset="0"/>
          <a:cs typeface="Open Sans SemiBold" panose="020B0606030504020204" pitchFamily="34" charset="0"/>
        </a:defRPr>
      </a:lvl1pPr>
    </p:titleStyle>
    <p:bodyStyle>
      <a:lvl1pPr marL="0" indent="0" algn="l" defTabSz="914354" rtl="0" eaLnBrk="1" latinLnBrk="0" hangingPunct="1">
        <a:lnSpc>
          <a:spcPct val="100000"/>
        </a:lnSpc>
        <a:spcBef>
          <a:spcPts val="1200"/>
        </a:spcBef>
        <a:spcAft>
          <a:spcPts val="200"/>
        </a:spcAft>
        <a:buClr>
          <a:schemeClr val="accent1"/>
        </a:buClr>
        <a:buSzPct val="100000"/>
        <a:buFontTx/>
        <a:buNone/>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486909" indent="-285750" algn="l" defTabSz="914354" rtl="0" eaLnBrk="1" latinLnBrk="0" hangingPunct="1">
        <a:lnSpc>
          <a:spcPct val="100000"/>
        </a:lnSpc>
        <a:spcBef>
          <a:spcPts val="200"/>
        </a:spcBef>
        <a:spcAft>
          <a:spcPts val="400"/>
        </a:spcAft>
        <a:buClr>
          <a:schemeClr val="accent1"/>
        </a:buClr>
        <a:buFont typeface="Wingdings" pitchFamily="2" charset="2"/>
        <a:buChar char="§"/>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669780" indent="-285750" algn="l" defTabSz="914354" rtl="0" eaLnBrk="1" latinLnBrk="0" hangingPunct="1">
        <a:lnSpc>
          <a:spcPct val="100000"/>
        </a:lnSpc>
        <a:spcBef>
          <a:spcPts val="200"/>
        </a:spcBef>
        <a:spcAft>
          <a:spcPts val="400"/>
        </a:spcAft>
        <a:buClr>
          <a:schemeClr val="accent1"/>
        </a:buClr>
        <a:buFont typeface="Wingdings" pitchFamily="2" charset="2"/>
        <a:buChar char="§"/>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852651" indent="-285750" algn="l" defTabSz="914354" rtl="0" eaLnBrk="1" latinLnBrk="0" hangingPunct="1">
        <a:lnSpc>
          <a:spcPct val="100000"/>
        </a:lnSpc>
        <a:spcBef>
          <a:spcPts val="200"/>
        </a:spcBef>
        <a:spcAft>
          <a:spcPts val="400"/>
        </a:spcAft>
        <a:buClr>
          <a:schemeClr val="accent1"/>
        </a:buClr>
        <a:buFont typeface="Wingdings" pitchFamily="2" charset="2"/>
        <a:buChar char="§"/>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1035522" indent="-285750" algn="l" defTabSz="914354" rtl="0" eaLnBrk="1" latinLnBrk="0" hangingPunct="1">
        <a:lnSpc>
          <a:spcPct val="100000"/>
        </a:lnSpc>
        <a:spcBef>
          <a:spcPts val="200"/>
        </a:spcBef>
        <a:spcAft>
          <a:spcPts val="400"/>
        </a:spcAft>
        <a:buClr>
          <a:schemeClr val="accent1"/>
        </a:buClr>
        <a:buFont typeface="Wingdings" pitchFamily="2" charset="2"/>
        <a:buChar char="§"/>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6A1891C8-40F6-0844-84D7-FB57C74DFCAB}"/>
              </a:ext>
            </a:extLst>
          </p:cNvPr>
          <p:cNvSpPr>
            <a:spLocks noGrp="1"/>
          </p:cNvSpPr>
          <p:nvPr>
            <p:ph type="title"/>
          </p:nvPr>
        </p:nvSpPr>
        <p:spPr>
          <a:xfrm>
            <a:off x="720648" y="359772"/>
            <a:ext cx="10480752" cy="570225"/>
          </a:xfrm>
          <a:prstGeom prst="rect">
            <a:avLst/>
          </a:prstGeom>
        </p:spPr>
        <p:txBody>
          <a:bodyPr vert="horz" lIns="45720" tIns="45720" rIns="45720" bIns="45720" rtlCol="0" anchor="t">
            <a:normAutofit/>
          </a:bodyPr>
          <a:lstStyle/>
          <a:p>
            <a:r>
              <a:rPr lang="en-US" dirty="0"/>
              <a:t>Click to add title</a:t>
            </a:r>
          </a:p>
        </p:txBody>
      </p:sp>
      <p:sp>
        <p:nvSpPr>
          <p:cNvPr id="11" name="Text Placeholder 2">
            <a:extLst>
              <a:ext uri="{FF2B5EF4-FFF2-40B4-BE49-F238E27FC236}">
                <a16:creationId xmlns:a16="http://schemas.microsoft.com/office/drawing/2014/main" id="{11E04381-06F4-6A4A-986B-6305FD5236CF}"/>
              </a:ext>
            </a:extLst>
          </p:cNvPr>
          <p:cNvSpPr>
            <a:spLocks noGrp="1"/>
          </p:cNvSpPr>
          <p:nvPr>
            <p:ph type="body" idx="1"/>
          </p:nvPr>
        </p:nvSpPr>
        <p:spPr>
          <a:xfrm>
            <a:off x="720647" y="1429233"/>
            <a:ext cx="10480751" cy="4636287"/>
          </a:xfrm>
          <a:prstGeom prst="rect">
            <a:avLst/>
          </a:prstGeom>
        </p:spPr>
        <p:txBody>
          <a:bodyPr vert="horz" lIns="0" tIns="45720" rIns="0" bIns="45720" rtlCol="0">
            <a:normAutofit/>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7">
            <a:extLst>
              <a:ext uri="{FF2B5EF4-FFF2-40B4-BE49-F238E27FC236}">
                <a16:creationId xmlns:a16="http://schemas.microsoft.com/office/drawing/2014/main" id="{1C83E4D2-C847-754F-86F1-AE63596BA0FB}"/>
              </a:ext>
            </a:extLst>
          </p:cNvPr>
          <p:cNvSpPr>
            <a:spLocks noGrp="1"/>
          </p:cNvSpPr>
          <p:nvPr>
            <p:ph type="sldNum" sz="quarter" idx="4"/>
          </p:nvPr>
        </p:nvSpPr>
        <p:spPr>
          <a:xfrm>
            <a:off x="0" y="356686"/>
            <a:ext cx="559397" cy="570225"/>
          </a:xfrm>
          <a:prstGeom prst="rect">
            <a:avLst/>
          </a:prstGeom>
        </p:spPr>
        <p:txBody>
          <a:bodyPr vert="horz" lIns="45720" tIns="45720" rIns="45720" bIns="45720" rtlCol="0" anchor="ctr"/>
          <a:lstStyle>
            <a:lvl1pPr algn="ctr">
              <a:defRPr sz="1400" b="0" i="0">
                <a:solidFill>
                  <a:schemeClr val="bg1"/>
                </a:solidFill>
                <a:latin typeface="Open Sans" panose="020B0606030504020204" pitchFamily="34" charset="0"/>
              </a:defRPr>
            </a:lvl1pPr>
          </a:lstStyle>
          <a:p>
            <a:fld id="{F6B149FD-26F7-3645-B4E7-BA8B8CC5EEA8}" type="slidenum">
              <a:rPr lang="en-US" smtClean="0"/>
              <a:pPr/>
              <a:t>‹#›</a:t>
            </a:fld>
            <a:endParaRPr lang="en-US" dirty="0"/>
          </a:p>
        </p:txBody>
      </p:sp>
      <p:sp>
        <p:nvSpPr>
          <p:cNvPr id="13" name="Date Placeholder 8">
            <a:extLst>
              <a:ext uri="{FF2B5EF4-FFF2-40B4-BE49-F238E27FC236}">
                <a16:creationId xmlns:a16="http://schemas.microsoft.com/office/drawing/2014/main" id="{D5068D1B-B42E-8343-A696-82B7686B4067}"/>
              </a:ext>
            </a:extLst>
          </p:cNvPr>
          <p:cNvSpPr>
            <a:spLocks noGrp="1"/>
          </p:cNvSpPr>
          <p:nvPr>
            <p:ph type="dt" sz="half" idx="2"/>
          </p:nvPr>
        </p:nvSpPr>
        <p:spPr>
          <a:xfrm>
            <a:off x="0" y="6572013"/>
            <a:ext cx="1088571" cy="277823"/>
          </a:xfrm>
          <a:prstGeom prst="rect">
            <a:avLst/>
          </a:prstGeom>
        </p:spPr>
        <p:txBody>
          <a:bodyPr vert="horz" lIns="91440" tIns="45720" rIns="45720" bIns="45720" rtlCol="0" anchor="ctr"/>
          <a:lstStyle>
            <a:lvl1pPr algn="l">
              <a:defRPr sz="1000" b="0" i="0">
                <a:solidFill>
                  <a:schemeClr val="bg1"/>
                </a:solidFill>
                <a:latin typeface="Open Sans" panose="020B0606030504020204" pitchFamily="34" charset="0"/>
              </a:defRPr>
            </a:lvl1pPr>
          </a:lstStyle>
          <a:p>
            <a:fld id="{DC07D2C2-EEDA-094F-A4D5-546DE82D3808}" type="datetimeFigureOut">
              <a:rPr lang="en-US" smtClean="0"/>
              <a:pPr/>
              <a:t>4/3/2024</a:t>
            </a:fld>
            <a:endParaRPr lang="en-US" dirty="0"/>
          </a:p>
        </p:txBody>
      </p:sp>
      <p:sp>
        <p:nvSpPr>
          <p:cNvPr id="14" name="Footer Placeholder 9">
            <a:extLst>
              <a:ext uri="{FF2B5EF4-FFF2-40B4-BE49-F238E27FC236}">
                <a16:creationId xmlns:a16="http://schemas.microsoft.com/office/drawing/2014/main" id="{1259F7E5-8F2B-7D4F-BF1C-8C5936265044}"/>
              </a:ext>
            </a:extLst>
          </p:cNvPr>
          <p:cNvSpPr>
            <a:spLocks noGrp="1"/>
          </p:cNvSpPr>
          <p:nvPr>
            <p:ph type="ftr" sz="quarter" idx="3"/>
          </p:nvPr>
        </p:nvSpPr>
        <p:spPr>
          <a:xfrm>
            <a:off x="1400287" y="6572013"/>
            <a:ext cx="9391426" cy="285987"/>
          </a:xfrm>
          <a:prstGeom prst="rect">
            <a:avLst/>
          </a:prstGeom>
        </p:spPr>
        <p:txBody>
          <a:bodyPr vert="horz" lIns="45720" tIns="45720" rIns="45720" bIns="45720" rtlCol="0" anchor="ctr">
            <a:normAutofit/>
          </a:bodyPr>
          <a:lstStyle>
            <a:lvl1pPr algn="ctr">
              <a:defRPr sz="1000" b="0" i="0">
                <a:solidFill>
                  <a:schemeClr val="bg1"/>
                </a:solidFill>
                <a:latin typeface="Open Sans" panose="020B0606030504020204" pitchFamily="34" charset="0"/>
              </a:defRPr>
            </a:lvl1pPr>
          </a:lstStyle>
          <a:p>
            <a:r>
              <a:rPr lang="en-US"/>
              <a:t>FOOTER</a:t>
            </a:r>
            <a:endParaRPr lang="en-US" dirty="0"/>
          </a:p>
        </p:txBody>
      </p:sp>
    </p:spTree>
    <p:extLst>
      <p:ext uri="{BB962C8B-B14F-4D97-AF65-F5344CB8AC3E}">
        <p14:creationId xmlns:p14="http://schemas.microsoft.com/office/powerpoint/2010/main" val="69810359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54" rtl="0" eaLnBrk="1" latinLnBrk="0" hangingPunct="1">
        <a:lnSpc>
          <a:spcPct val="85000"/>
        </a:lnSpc>
        <a:spcBef>
          <a:spcPct val="0"/>
        </a:spcBef>
        <a:buNone/>
        <a:defRPr sz="2800" b="0" i="0" kern="1200" spc="100" baseline="0">
          <a:solidFill>
            <a:schemeClr val="bg1"/>
          </a:solidFill>
          <a:latin typeface="+mj-lt"/>
          <a:ea typeface="Open Sans SemiBold" panose="020B0606030504020204" pitchFamily="34" charset="0"/>
          <a:cs typeface="Open Sans SemiBold" panose="020B0606030504020204" pitchFamily="34" charset="0"/>
        </a:defRPr>
      </a:lvl1pPr>
    </p:titleStyle>
    <p:bodyStyle>
      <a:lvl1pPr marL="91436" indent="-91436" algn="l" defTabSz="914354" rtl="0" eaLnBrk="1" latinLnBrk="0" hangingPunct="1">
        <a:lnSpc>
          <a:spcPct val="100000"/>
        </a:lnSpc>
        <a:spcBef>
          <a:spcPts val="1200"/>
        </a:spcBef>
        <a:spcAft>
          <a:spcPts val="200"/>
        </a:spcAft>
        <a:buClr>
          <a:srgbClr val="00B0F0"/>
        </a:buClr>
        <a:buSzPct val="100000"/>
        <a:buFont typeface="Calibri" panose="020F0502020204030204" pitchFamily="34" charset="0"/>
        <a:buChar char=" "/>
        <a:defRPr sz="20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84029" indent="-182870" algn="l" defTabSz="914354" rtl="0" eaLnBrk="1" latinLnBrk="0" hangingPunct="1">
        <a:lnSpc>
          <a:spcPct val="100000"/>
        </a:lnSpc>
        <a:spcBef>
          <a:spcPts val="200"/>
        </a:spcBef>
        <a:spcAft>
          <a:spcPts val="400"/>
        </a:spcAft>
        <a:buClr>
          <a:srgbClr val="00B0F0"/>
        </a:buClr>
        <a:buFont typeface="Wingdings" pitchFamily="2" charset="2"/>
        <a:buChar char="§"/>
        <a:defRPr sz="18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566900" indent="-182870" algn="l" defTabSz="914354" rtl="0" eaLnBrk="1" latinLnBrk="0" hangingPunct="1">
        <a:lnSpc>
          <a:spcPct val="100000"/>
        </a:lnSpc>
        <a:spcBef>
          <a:spcPts val="200"/>
        </a:spcBef>
        <a:spcAft>
          <a:spcPts val="400"/>
        </a:spcAft>
        <a:buClr>
          <a:srgbClr val="00B0F0"/>
        </a:buClr>
        <a:buFont typeface="Wingdings" pitchFamily="2" charset="2"/>
        <a:buChar char="§"/>
        <a:defRPr sz="14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749771" indent="-182870" algn="l" defTabSz="914354" rtl="0" eaLnBrk="1" latinLnBrk="0" hangingPunct="1">
        <a:lnSpc>
          <a:spcPct val="100000"/>
        </a:lnSpc>
        <a:spcBef>
          <a:spcPts val="200"/>
        </a:spcBef>
        <a:spcAft>
          <a:spcPts val="400"/>
        </a:spcAft>
        <a:buClr>
          <a:srgbClr val="00B0F0"/>
        </a:buClr>
        <a:buFont typeface="Wingdings" pitchFamily="2" charset="2"/>
        <a:buChar char="§"/>
        <a:defRPr sz="14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932642" indent="-182870" algn="l" defTabSz="914354" rtl="0" eaLnBrk="1" latinLnBrk="0" hangingPunct="1">
        <a:lnSpc>
          <a:spcPct val="100000"/>
        </a:lnSpc>
        <a:spcBef>
          <a:spcPts val="200"/>
        </a:spcBef>
        <a:spcAft>
          <a:spcPts val="400"/>
        </a:spcAft>
        <a:buClr>
          <a:srgbClr val="00B0F0"/>
        </a:buClr>
        <a:buFont typeface="Wingdings" pitchFamily="2" charset="2"/>
        <a:buChar char="§"/>
        <a:defRPr sz="14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ABCF1AE-F356-4542-567C-B52DC506E02F}"/>
              </a:ext>
            </a:extLst>
          </p:cNvPr>
          <p:cNvSpPr>
            <a:spLocks noGrp="1"/>
          </p:cNvSpPr>
          <p:nvPr>
            <p:ph type="body" sz="quarter" idx="15"/>
          </p:nvPr>
        </p:nvSpPr>
        <p:spPr/>
        <p:txBody>
          <a:bodyPr/>
          <a:lstStyle/>
          <a:p>
            <a:r>
              <a:rPr lang="en-US" dirty="0"/>
              <a:t>SAND2024-04014C</a:t>
            </a:r>
          </a:p>
        </p:txBody>
      </p:sp>
      <p:sp>
        <p:nvSpPr>
          <p:cNvPr id="5" name="Subtitle 4">
            <a:extLst>
              <a:ext uri="{FF2B5EF4-FFF2-40B4-BE49-F238E27FC236}">
                <a16:creationId xmlns:a16="http://schemas.microsoft.com/office/drawing/2014/main" id="{1BB030AF-F2FD-F109-9DC7-DB9AD19F8AEA}"/>
              </a:ext>
            </a:extLst>
          </p:cNvPr>
          <p:cNvSpPr>
            <a:spLocks noGrp="1"/>
          </p:cNvSpPr>
          <p:nvPr>
            <p:ph type="subTitle" idx="1"/>
          </p:nvPr>
        </p:nvSpPr>
        <p:spPr/>
        <p:txBody>
          <a:bodyPr/>
          <a:lstStyle/>
          <a:p>
            <a:r>
              <a:rPr lang="en-US" dirty="0"/>
              <a:t>Presented by Jamie Thorpe, jthorpe@sandia.gov</a:t>
            </a:r>
          </a:p>
        </p:txBody>
      </p:sp>
      <p:pic>
        <p:nvPicPr>
          <p:cNvPr id="35" name="Picture Placeholder 34">
            <a:extLst>
              <a:ext uri="{FF2B5EF4-FFF2-40B4-BE49-F238E27FC236}">
                <a16:creationId xmlns:a16="http://schemas.microsoft.com/office/drawing/2014/main" id="{DB409426-BEAF-00A5-FE7C-D9798F4932A3}"/>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l="2487" r="2487"/>
          <a:stretch>
            <a:fillRect/>
          </a:stretch>
        </p:blipFill>
        <p:spPr/>
      </p:pic>
      <p:pic>
        <p:nvPicPr>
          <p:cNvPr id="33" name="Picture Placeholder 32">
            <a:extLst>
              <a:ext uri="{FF2B5EF4-FFF2-40B4-BE49-F238E27FC236}">
                <a16:creationId xmlns:a16="http://schemas.microsoft.com/office/drawing/2014/main" id="{2587BD1A-875D-E970-1E53-BD2EC69E83C7}"/>
              </a:ext>
            </a:extLst>
          </p:cNvPr>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t="13235" b="13235"/>
          <a:stretch>
            <a:fillRect/>
          </a:stretch>
        </p:blipFill>
        <p:spPr/>
      </p:pic>
      <p:pic>
        <p:nvPicPr>
          <p:cNvPr id="37" name="Picture Placeholder 36">
            <a:extLst>
              <a:ext uri="{FF2B5EF4-FFF2-40B4-BE49-F238E27FC236}">
                <a16:creationId xmlns:a16="http://schemas.microsoft.com/office/drawing/2014/main" id="{A7577790-0268-0FB3-4B10-F80D602F93B8}"/>
              </a:ext>
            </a:extLst>
          </p:cNvPr>
          <p:cNvPicPr>
            <a:picLocks noGrp="1" noChangeAspect="1"/>
          </p:cNvPicPr>
          <p:nvPr>
            <p:ph type="pic" sz="quarter" idx="19"/>
          </p:nvPr>
        </p:nvPicPr>
        <p:blipFill>
          <a:blip r:embed="rId5">
            <a:extLst>
              <a:ext uri="{28A0092B-C50C-407E-A947-70E740481C1C}">
                <a14:useLocalDpi xmlns:a14="http://schemas.microsoft.com/office/drawing/2010/main" val="0"/>
              </a:ext>
            </a:extLst>
          </a:blip>
          <a:srcRect t="18032" b="18032"/>
          <a:stretch>
            <a:fillRect/>
          </a:stretch>
        </p:blipFill>
        <p:spPr/>
      </p:pic>
      <p:pic>
        <p:nvPicPr>
          <p:cNvPr id="31" name="Picture Placeholder 30">
            <a:extLst>
              <a:ext uri="{FF2B5EF4-FFF2-40B4-BE49-F238E27FC236}">
                <a16:creationId xmlns:a16="http://schemas.microsoft.com/office/drawing/2014/main" id="{6A59EEBB-8CF9-5668-0897-9AD2A63D1E89}"/>
              </a:ext>
            </a:extLst>
          </p:cNvPr>
          <p:cNvPicPr>
            <a:picLocks noGrp="1" noChangeAspect="1"/>
          </p:cNvPicPr>
          <p:nvPr>
            <p:ph type="pic" sz="quarter" idx="14"/>
          </p:nvPr>
        </p:nvPicPr>
        <p:blipFill>
          <a:blip r:embed="rId6">
            <a:extLst>
              <a:ext uri="{28A0092B-C50C-407E-A947-70E740481C1C}">
                <a14:useLocalDpi xmlns:a14="http://schemas.microsoft.com/office/drawing/2010/main" val="0"/>
              </a:ext>
            </a:extLst>
          </a:blip>
          <a:srcRect t="8239" b="8239"/>
          <a:stretch>
            <a:fillRect/>
          </a:stretch>
        </p:blipFill>
        <p:spPr/>
      </p:pic>
      <p:pic>
        <p:nvPicPr>
          <p:cNvPr id="39" name="Picture Placeholder 38">
            <a:extLst>
              <a:ext uri="{FF2B5EF4-FFF2-40B4-BE49-F238E27FC236}">
                <a16:creationId xmlns:a16="http://schemas.microsoft.com/office/drawing/2014/main" id="{67447A68-848E-BAF8-067C-E59CD0CF30BF}"/>
              </a:ext>
            </a:extLst>
          </p:cNvPr>
          <p:cNvPicPr>
            <a:picLocks noGrp="1" noChangeAspect="1"/>
          </p:cNvPicPr>
          <p:nvPr>
            <p:ph type="pic" sz="quarter" idx="20"/>
          </p:nvPr>
        </p:nvPicPr>
        <p:blipFill>
          <a:blip r:embed="rId7">
            <a:extLst>
              <a:ext uri="{28A0092B-C50C-407E-A947-70E740481C1C}">
                <a14:useLocalDpi xmlns:a14="http://schemas.microsoft.com/office/drawing/2010/main" val="0"/>
              </a:ext>
            </a:extLst>
          </a:blip>
          <a:srcRect l="5778" r="5778"/>
          <a:stretch>
            <a:fillRect/>
          </a:stretch>
        </p:blipFill>
        <p:spPr/>
      </p:pic>
      <p:sp>
        <p:nvSpPr>
          <p:cNvPr id="12" name="Text Placeholder 11">
            <a:extLst>
              <a:ext uri="{FF2B5EF4-FFF2-40B4-BE49-F238E27FC236}">
                <a16:creationId xmlns:a16="http://schemas.microsoft.com/office/drawing/2014/main" id="{82B8495C-17B2-ECEC-1E18-DA187CC72332}"/>
              </a:ext>
            </a:extLst>
          </p:cNvPr>
          <p:cNvSpPr>
            <a:spLocks noGrp="1"/>
          </p:cNvSpPr>
          <p:nvPr>
            <p:ph type="body" sz="quarter" idx="22"/>
          </p:nvPr>
        </p:nvSpPr>
        <p:spPr/>
        <p:txBody>
          <a:bodyPr/>
          <a:lstStyle/>
          <a:p>
            <a:r>
              <a:rPr lang="en-US" dirty="0"/>
              <a:t>Defense and Aerospace Test and Analysis Workshop</a:t>
            </a:r>
          </a:p>
          <a:p>
            <a:r>
              <a:rPr lang="en-US" dirty="0"/>
              <a:t>Alexandria, Virginia</a:t>
            </a:r>
          </a:p>
          <a:p>
            <a:r>
              <a:rPr lang="en-US" dirty="0"/>
              <a:t>April 16-18, 2024</a:t>
            </a:r>
          </a:p>
        </p:txBody>
      </p:sp>
      <p:sp>
        <p:nvSpPr>
          <p:cNvPr id="4" name="Title 3">
            <a:extLst>
              <a:ext uri="{FF2B5EF4-FFF2-40B4-BE49-F238E27FC236}">
                <a16:creationId xmlns:a16="http://schemas.microsoft.com/office/drawing/2014/main" id="{1483133A-817E-6C0A-FA0E-6431F0D0354B}"/>
              </a:ext>
            </a:extLst>
          </p:cNvPr>
          <p:cNvSpPr>
            <a:spLocks noGrp="1"/>
          </p:cNvSpPr>
          <p:nvPr>
            <p:ph type="ctrTitle"/>
          </p:nvPr>
        </p:nvSpPr>
        <p:spPr>
          <a:xfrm>
            <a:off x="773147" y="1194099"/>
            <a:ext cx="6351553" cy="1727005"/>
          </a:xfrm>
        </p:spPr>
        <p:txBody>
          <a:bodyPr>
            <a:normAutofit/>
          </a:bodyPr>
          <a:lstStyle/>
          <a:p>
            <a:r>
              <a:rPr lang="en-US" sz="3200" dirty="0"/>
              <a:t>Lessons Learned for Study of Uncertainty Quantification in </a:t>
            </a:r>
            <a:br>
              <a:rPr lang="en-US" sz="3200" dirty="0"/>
            </a:br>
            <a:r>
              <a:rPr lang="en-US" sz="3200" dirty="0"/>
              <a:t>Cyber-Physical System Emulation</a:t>
            </a:r>
          </a:p>
        </p:txBody>
      </p:sp>
    </p:spTree>
    <p:extLst>
      <p:ext uri="{BB962C8B-B14F-4D97-AF65-F5344CB8AC3E}">
        <p14:creationId xmlns:p14="http://schemas.microsoft.com/office/powerpoint/2010/main" val="68508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601C-F157-E775-F145-C022A502E319}"/>
              </a:ext>
            </a:extLst>
          </p:cNvPr>
          <p:cNvSpPr>
            <a:spLocks noGrp="1"/>
          </p:cNvSpPr>
          <p:nvPr>
            <p:ph type="title"/>
          </p:nvPr>
        </p:nvSpPr>
        <p:spPr/>
        <p:txBody>
          <a:bodyPr/>
          <a:lstStyle/>
          <a:p>
            <a:r>
              <a:rPr lang="en-US" dirty="0"/>
              <a:t>Remaining Questions</a:t>
            </a:r>
          </a:p>
        </p:txBody>
      </p:sp>
      <p:sp>
        <p:nvSpPr>
          <p:cNvPr id="3" name="Content Placeholder 2">
            <a:extLst>
              <a:ext uri="{FF2B5EF4-FFF2-40B4-BE49-F238E27FC236}">
                <a16:creationId xmlns:a16="http://schemas.microsoft.com/office/drawing/2014/main" id="{6C1A0DC8-E4E6-3EDC-8E88-D80160122650}"/>
              </a:ext>
            </a:extLst>
          </p:cNvPr>
          <p:cNvSpPr>
            <a:spLocks noGrp="1"/>
          </p:cNvSpPr>
          <p:nvPr>
            <p:ph idx="1"/>
          </p:nvPr>
        </p:nvSpPr>
        <p:spPr/>
        <p:txBody>
          <a:bodyPr/>
          <a:lstStyle/>
          <a:p>
            <a:pPr marL="342900" indent="-342900">
              <a:buFont typeface="Arial" panose="020B0604020202020204" pitchFamily="34" charset="0"/>
              <a:buChar char="•"/>
            </a:pPr>
            <a:r>
              <a:rPr lang="en-US" dirty="0"/>
              <a:t>Are we collecting the data we think we are?</a:t>
            </a:r>
          </a:p>
          <a:p>
            <a:pPr marL="342900" indent="-342900">
              <a:buFont typeface="Arial" panose="020B0604020202020204" pitchFamily="34" charset="0"/>
              <a:buChar char="•"/>
            </a:pPr>
            <a:r>
              <a:rPr lang="en-US" dirty="0"/>
              <a:t>At a technical level, are the input settings behaving as expected?</a:t>
            </a:r>
          </a:p>
          <a:p>
            <a:pPr marL="342900" indent="-342900">
              <a:buFont typeface="Arial" panose="020B0604020202020204" pitchFamily="34" charset="0"/>
              <a:buChar char="•"/>
            </a:pPr>
            <a:r>
              <a:rPr lang="en-US" dirty="0"/>
              <a:t>Are we calculating the “right” metrics?</a:t>
            </a:r>
          </a:p>
          <a:p>
            <a:pPr marL="342900" indent="-342900">
              <a:buFont typeface="Arial" panose="020B0604020202020204" pitchFamily="34" charset="0"/>
              <a:buChar char="•"/>
            </a:pPr>
            <a:r>
              <a:rPr lang="en-US" b="1" dirty="0"/>
              <a:t>Where is all this noise coming from?</a:t>
            </a:r>
          </a:p>
        </p:txBody>
      </p:sp>
      <p:pic>
        <p:nvPicPr>
          <p:cNvPr id="5" name="Graphic 4" descr="Checkmark with solid fill">
            <a:extLst>
              <a:ext uri="{FF2B5EF4-FFF2-40B4-BE49-F238E27FC236}">
                <a16:creationId xmlns:a16="http://schemas.microsoft.com/office/drawing/2014/main" id="{B540F093-C88E-99ED-7E40-F241218D28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3475" y="1260566"/>
            <a:ext cx="535577" cy="535577"/>
          </a:xfrm>
          <a:prstGeom prst="rect">
            <a:avLst/>
          </a:prstGeom>
        </p:spPr>
      </p:pic>
      <p:sp>
        <p:nvSpPr>
          <p:cNvPr id="4" name="Slide Number Placeholder 7">
            <a:extLst>
              <a:ext uri="{FF2B5EF4-FFF2-40B4-BE49-F238E27FC236}">
                <a16:creationId xmlns:a16="http://schemas.microsoft.com/office/drawing/2014/main" id="{82B40188-1C94-A371-4285-50E00A982502}"/>
              </a:ext>
            </a:extLst>
          </p:cNvPr>
          <p:cNvSpPr>
            <a:spLocks noGrp="1"/>
          </p:cNvSpPr>
          <p:nvPr>
            <p:ph type="sldNum" sz="quarter" idx="4"/>
          </p:nvPr>
        </p:nvSpPr>
        <p:spPr>
          <a:xfrm>
            <a:off x="0" y="356686"/>
            <a:ext cx="559397" cy="570225"/>
          </a:xfrm>
          <a:prstGeom prst="rect">
            <a:avLst/>
          </a:prstGeom>
        </p:spPr>
        <p:txBody>
          <a:bodyPr vert="horz" lIns="45720" tIns="45720" rIns="45720" bIns="45720" rtlCol="0" anchor="ctr"/>
          <a:lstStyle>
            <a:lvl1pPr algn="ctr">
              <a:defRPr sz="1400" b="0" i="0">
                <a:solidFill>
                  <a:schemeClr val="bg1">
                    <a:lumMod val="50000"/>
                  </a:schemeClr>
                </a:solidFill>
                <a:latin typeface="Open Sans" panose="020B0606030504020204" pitchFamily="34" charset="0"/>
              </a:defRPr>
            </a:lvl1pPr>
          </a:lstStyle>
          <a:p>
            <a:fld id="{DB2B9F0C-D03E-4F01-AA61-52CC82325AF2}" type="slidenum">
              <a:rPr lang="en-US" smtClean="0"/>
              <a:t>10</a:t>
            </a:fld>
            <a:endParaRPr lang="en-US" dirty="0"/>
          </a:p>
        </p:txBody>
      </p:sp>
    </p:spTree>
    <p:extLst>
      <p:ext uri="{BB962C8B-B14F-4D97-AF65-F5344CB8AC3E}">
        <p14:creationId xmlns:p14="http://schemas.microsoft.com/office/powerpoint/2010/main" val="2092700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78183-4381-6BFB-A09F-B954EDB5CD65}"/>
              </a:ext>
            </a:extLst>
          </p:cNvPr>
          <p:cNvSpPr>
            <a:spLocks noGrp="1"/>
          </p:cNvSpPr>
          <p:nvPr>
            <p:ph type="title"/>
          </p:nvPr>
        </p:nvSpPr>
        <p:spPr/>
        <p:txBody>
          <a:bodyPr/>
          <a:lstStyle/>
          <a:p>
            <a:r>
              <a:rPr lang="en-US" dirty="0"/>
              <a:t>Threat Communication Patterns (Server View)</a:t>
            </a:r>
          </a:p>
        </p:txBody>
      </p:sp>
      <p:sp>
        <p:nvSpPr>
          <p:cNvPr id="5" name="TextBox 4">
            <a:extLst>
              <a:ext uri="{FF2B5EF4-FFF2-40B4-BE49-F238E27FC236}">
                <a16:creationId xmlns:a16="http://schemas.microsoft.com/office/drawing/2014/main" id="{D83B612C-80CC-0EC0-1413-7ED0C8D191E9}"/>
              </a:ext>
            </a:extLst>
          </p:cNvPr>
          <p:cNvSpPr txBox="1"/>
          <p:nvPr/>
        </p:nvSpPr>
        <p:spPr>
          <a:xfrm>
            <a:off x="720648" y="1157042"/>
            <a:ext cx="10229004" cy="646331"/>
          </a:xfrm>
          <a:prstGeom prst="rect">
            <a:avLst/>
          </a:prstGeom>
          <a:noFill/>
        </p:spPr>
        <p:txBody>
          <a:bodyPr wrap="square" rtlCol="0">
            <a:spAutoFit/>
          </a:bodyPr>
          <a:lstStyle/>
          <a:p>
            <a:r>
              <a:rPr lang="en-US" b="1" dirty="0"/>
              <a:t>Heartbeats</a:t>
            </a:r>
            <a:r>
              <a:rPr lang="en-US" dirty="0"/>
              <a:t> = Client tells Server “Yes, I’m here”, Server responds</a:t>
            </a:r>
          </a:p>
          <a:p>
            <a:r>
              <a:rPr lang="en-US" b="1" dirty="0"/>
              <a:t>Command and Control (C2) </a:t>
            </a:r>
            <a:r>
              <a:rPr lang="en-US" dirty="0"/>
              <a:t>= Server sends command to Client. Client sends result to Server.</a:t>
            </a:r>
          </a:p>
        </p:txBody>
      </p:sp>
      <p:sp>
        <p:nvSpPr>
          <p:cNvPr id="3" name="TextBox 2">
            <a:extLst>
              <a:ext uri="{FF2B5EF4-FFF2-40B4-BE49-F238E27FC236}">
                <a16:creationId xmlns:a16="http://schemas.microsoft.com/office/drawing/2014/main" id="{B87C51C4-FC3B-C03A-2AC1-49BEB28FEE21}"/>
              </a:ext>
            </a:extLst>
          </p:cNvPr>
          <p:cNvSpPr txBox="1"/>
          <p:nvPr/>
        </p:nvSpPr>
        <p:spPr>
          <a:xfrm>
            <a:off x="827951" y="5934670"/>
            <a:ext cx="2627077" cy="369332"/>
          </a:xfrm>
          <a:prstGeom prst="rect">
            <a:avLst/>
          </a:prstGeom>
          <a:noFill/>
        </p:spPr>
        <p:txBody>
          <a:bodyPr wrap="square" rtlCol="0">
            <a:spAutoFit/>
          </a:bodyPr>
          <a:lstStyle/>
          <a:p>
            <a:pPr algn="ctr"/>
            <a:r>
              <a:rPr lang="en-US" b="1" dirty="0"/>
              <a:t>Theory 1 – One Flow</a:t>
            </a:r>
            <a:endParaRPr lang="en-US" dirty="0"/>
          </a:p>
        </p:txBody>
      </p:sp>
      <p:sp>
        <p:nvSpPr>
          <p:cNvPr id="7" name="TextBox 6">
            <a:extLst>
              <a:ext uri="{FF2B5EF4-FFF2-40B4-BE49-F238E27FC236}">
                <a16:creationId xmlns:a16="http://schemas.microsoft.com/office/drawing/2014/main" id="{C0139AFD-E66D-8056-EDB4-E6D97AF0FDA0}"/>
              </a:ext>
            </a:extLst>
          </p:cNvPr>
          <p:cNvSpPr txBox="1"/>
          <p:nvPr/>
        </p:nvSpPr>
        <p:spPr>
          <a:xfrm>
            <a:off x="4462170" y="5925308"/>
            <a:ext cx="2802383" cy="646331"/>
          </a:xfrm>
          <a:prstGeom prst="rect">
            <a:avLst/>
          </a:prstGeom>
          <a:noFill/>
        </p:spPr>
        <p:txBody>
          <a:bodyPr wrap="square" rtlCol="0">
            <a:spAutoFit/>
          </a:bodyPr>
          <a:lstStyle/>
          <a:p>
            <a:pPr algn="ctr"/>
            <a:r>
              <a:rPr lang="en-US" b="1" dirty="0"/>
              <a:t>Theory 2 – Two Flows, Synchronous</a:t>
            </a:r>
          </a:p>
        </p:txBody>
      </p:sp>
      <p:graphicFrame>
        <p:nvGraphicFramePr>
          <p:cNvPr id="10" name="Table 10">
            <a:extLst>
              <a:ext uri="{FF2B5EF4-FFF2-40B4-BE49-F238E27FC236}">
                <a16:creationId xmlns:a16="http://schemas.microsoft.com/office/drawing/2014/main" id="{15262BCB-95BD-5E44-8549-9B6A394FAD49}"/>
              </a:ext>
            </a:extLst>
          </p:cNvPr>
          <p:cNvGraphicFramePr>
            <a:graphicFrameLocks noGrp="1"/>
          </p:cNvGraphicFramePr>
          <p:nvPr>
            <p:extLst>
              <p:ext uri="{D42A27DB-BD31-4B8C-83A1-F6EECF244321}">
                <p14:modId xmlns:p14="http://schemas.microsoft.com/office/powerpoint/2010/main" val="1868620340"/>
              </p:ext>
            </p:extLst>
          </p:nvPr>
        </p:nvGraphicFramePr>
        <p:xfrm>
          <a:off x="525324" y="2021577"/>
          <a:ext cx="3232332" cy="3820281"/>
        </p:xfrm>
        <a:graphic>
          <a:graphicData uri="http://schemas.openxmlformats.org/drawingml/2006/table">
            <a:tbl>
              <a:tblPr firstRow="1" bandRow="1">
                <a:tableStyleId>{16D9F66E-5EB9-4882-86FB-DCBF35E3C3E4}</a:tableStyleId>
              </a:tblPr>
              <a:tblGrid>
                <a:gridCol w="3232332">
                  <a:extLst>
                    <a:ext uri="{9D8B030D-6E8A-4147-A177-3AD203B41FA5}">
                      <a16:colId xmlns:a16="http://schemas.microsoft.com/office/drawing/2014/main" val="3188512707"/>
                    </a:ext>
                  </a:extLst>
                </a:gridCol>
              </a:tblGrid>
              <a:tr h="633347">
                <a:tc>
                  <a:txBody>
                    <a:bodyPr/>
                    <a:lstStyle/>
                    <a:p>
                      <a:pPr algn="l"/>
                      <a:r>
                        <a:rPr lang="en-US" b="0" u="sng" dirty="0">
                          <a:solidFill>
                            <a:schemeClr val="tx1"/>
                          </a:solidFill>
                        </a:rPr>
                        <a:t>Receive</a:t>
                      </a:r>
                      <a:r>
                        <a:rPr lang="en-US" b="0" dirty="0">
                          <a:solidFill>
                            <a:schemeClr val="tx1"/>
                          </a:solidFill>
                        </a:rPr>
                        <a:t>: Heartbeat 1 </a:t>
                      </a:r>
                    </a:p>
                  </a:txBody>
                  <a:tcPr/>
                </a:tc>
                <a:extLst>
                  <a:ext uri="{0D108BD9-81ED-4DB2-BD59-A6C34878D82A}">
                    <a16:rowId xmlns:a16="http://schemas.microsoft.com/office/drawing/2014/main" val="865713101"/>
                  </a:ext>
                </a:extLst>
              </a:tr>
              <a:tr h="633347">
                <a:tc>
                  <a:txBody>
                    <a:bodyPr/>
                    <a:lstStyle/>
                    <a:p>
                      <a:pPr algn="l"/>
                      <a:r>
                        <a:rPr lang="en-US" u="sng" dirty="0">
                          <a:solidFill>
                            <a:schemeClr val="tx1"/>
                          </a:solidFill>
                        </a:rPr>
                        <a:t>Send</a:t>
                      </a:r>
                      <a:r>
                        <a:rPr lang="en-US" dirty="0">
                          <a:solidFill>
                            <a:schemeClr val="tx1"/>
                          </a:solidFill>
                        </a:rPr>
                        <a:t>: Ack Heartbeat 1, </a:t>
                      </a:r>
                    </a:p>
                    <a:p>
                      <a:pPr algn="l"/>
                      <a:r>
                        <a:rPr lang="en-US" dirty="0">
                          <a:solidFill>
                            <a:schemeClr val="tx1"/>
                          </a:solidFill>
                        </a:rPr>
                        <a:t>Send Command 1</a:t>
                      </a:r>
                    </a:p>
                  </a:txBody>
                  <a:tcPr/>
                </a:tc>
                <a:extLst>
                  <a:ext uri="{0D108BD9-81ED-4DB2-BD59-A6C34878D82A}">
                    <a16:rowId xmlns:a16="http://schemas.microsoft.com/office/drawing/2014/main" val="1747211574"/>
                  </a:ext>
                </a:extLst>
              </a:tr>
              <a:tr h="633347">
                <a:tc>
                  <a:txBody>
                    <a:bodyPr/>
                    <a:lstStyle/>
                    <a:p>
                      <a:pPr algn="l"/>
                      <a:r>
                        <a:rPr lang="en-US" u="sng" dirty="0">
                          <a:solidFill>
                            <a:schemeClr val="tx1"/>
                          </a:solidFill>
                        </a:rPr>
                        <a:t>Receive</a:t>
                      </a:r>
                      <a:r>
                        <a:rPr lang="en-US" dirty="0">
                          <a:solidFill>
                            <a:schemeClr val="tx1"/>
                          </a:solidFill>
                        </a:rPr>
                        <a:t>: Heartbeat 2, </a:t>
                      </a:r>
                    </a:p>
                    <a:p>
                      <a:pPr algn="l"/>
                      <a:r>
                        <a:rPr lang="en-US" dirty="0">
                          <a:solidFill>
                            <a:schemeClr val="tx1"/>
                          </a:solidFill>
                        </a:rPr>
                        <a:t>Result of Command 1</a:t>
                      </a:r>
                    </a:p>
                  </a:txBody>
                  <a:tcPr/>
                </a:tc>
                <a:extLst>
                  <a:ext uri="{0D108BD9-81ED-4DB2-BD59-A6C34878D82A}">
                    <a16:rowId xmlns:a16="http://schemas.microsoft.com/office/drawing/2014/main" val="3378343171"/>
                  </a:ext>
                </a:extLst>
              </a:tr>
              <a:tr h="633347">
                <a:tc>
                  <a:txBody>
                    <a:bodyPr/>
                    <a:lstStyle/>
                    <a:p>
                      <a:pPr algn="l"/>
                      <a:r>
                        <a:rPr lang="en-US" u="sng" dirty="0">
                          <a:solidFill>
                            <a:schemeClr val="tx1"/>
                          </a:solidFill>
                        </a:rPr>
                        <a:t>Send</a:t>
                      </a:r>
                      <a:r>
                        <a:rPr lang="en-US" dirty="0">
                          <a:solidFill>
                            <a:schemeClr val="tx1"/>
                          </a:solidFill>
                        </a:rPr>
                        <a:t>: Ack Heartbeat 2, </a:t>
                      </a:r>
                    </a:p>
                    <a:p>
                      <a:pPr algn="l"/>
                      <a:r>
                        <a:rPr lang="en-US" dirty="0">
                          <a:solidFill>
                            <a:schemeClr val="tx1"/>
                          </a:solidFill>
                        </a:rPr>
                        <a:t>Send Command 2</a:t>
                      </a:r>
                    </a:p>
                  </a:txBody>
                  <a:tcPr/>
                </a:tc>
                <a:extLst>
                  <a:ext uri="{0D108BD9-81ED-4DB2-BD59-A6C34878D82A}">
                    <a16:rowId xmlns:a16="http://schemas.microsoft.com/office/drawing/2014/main" val="867553622"/>
                  </a:ext>
                </a:extLst>
              </a:tr>
              <a:tr h="633347">
                <a:tc>
                  <a:txBody>
                    <a:bodyPr/>
                    <a:lstStyle/>
                    <a:p>
                      <a:pPr algn="l"/>
                      <a:r>
                        <a:rPr lang="en-US" u="sng" dirty="0">
                          <a:solidFill>
                            <a:schemeClr val="tx1"/>
                          </a:solidFill>
                        </a:rPr>
                        <a:t>Receive</a:t>
                      </a:r>
                      <a:r>
                        <a:rPr lang="en-US" dirty="0">
                          <a:solidFill>
                            <a:schemeClr val="tx1"/>
                          </a:solidFill>
                        </a:rPr>
                        <a:t>: Heartbeat 3</a:t>
                      </a:r>
                    </a:p>
                  </a:txBody>
                  <a:tcPr/>
                </a:tc>
                <a:extLst>
                  <a:ext uri="{0D108BD9-81ED-4DB2-BD59-A6C34878D82A}">
                    <a16:rowId xmlns:a16="http://schemas.microsoft.com/office/drawing/2014/main" val="1262877206"/>
                  </a:ext>
                </a:extLst>
              </a:tr>
              <a:tr h="633347">
                <a:tc>
                  <a:txBody>
                    <a:bodyPr/>
                    <a:lstStyle/>
                    <a:p>
                      <a:pPr algn="l"/>
                      <a:r>
                        <a:rPr lang="en-US" u="sng" dirty="0">
                          <a:solidFill>
                            <a:schemeClr val="tx1"/>
                          </a:solidFill>
                        </a:rPr>
                        <a:t>Send</a:t>
                      </a:r>
                      <a:r>
                        <a:rPr lang="en-US" dirty="0">
                          <a:solidFill>
                            <a:schemeClr val="tx1"/>
                          </a:solidFill>
                        </a:rPr>
                        <a:t>: Ack Heartbeat 3</a:t>
                      </a:r>
                    </a:p>
                  </a:txBody>
                  <a:tcPr/>
                </a:tc>
                <a:extLst>
                  <a:ext uri="{0D108BD9-81ED-4DB2-BD59-A6C34878D82A}">
                    <a16:rowId xmlns:a16="http://schemas.microsoft.com/office/drawing/2014/main" val="3959061977"/>
                  </a:ext>
                </a:extLst>
              </a:tr>
            </a:tbl>
          </a:graphicData>
        </a:graphic>
      </p:graphicFrame>
      <p:sp>
        <p:nvSpPr>
          <p:cNvPr id="11" name="TextBox 10">
            <a:extLst>
              <a:ext uri="{FF2B5EF4-FFF2-40B4-BE49-F238E27FC236}">
                <a16:creationId xmlns:a16="http://schemas.microsoft.com/office/drawing/2014/main" id="{B9E900E4-9649-16B3-AF2E-85608A0B3C50}"/>
              </a:ext>
            </a:extLst>
          </p:cNvPr>
          <p:cNvSpPr txBox="1"/>
          <p:nvPr/>
        </p:nvSpPr>
        <p:spPr>
          <a:xfrm>
            <a:off x="8227018" y="5934670"/>
            <a:ext cx="2716432" cy="646331"/>
          </a:xfrm>
          <a:prstGeom prst="rect">
            <a:avLst/>
          </a:prstGeom>
          <a:noFill/>
        </p:spPr>
        <p:txBody>
          <a:bodyPr wrap="square" rtlCol="0">
            <a:spAutoFit/>
          </a:bodyPr>
          <a:lstStyle/>
          <a:p>
            <a:pPr algn="ctr"/>
            <a:r>
              <a:rPr lang="en-US" b="1" dirty="0"/>
              <a:t>Theory 3 – Two Flows, Asynchronous</a:t>
            </a:r>
          </a:p>
        </p:txBody>
      </p:sp>
      <p:graphicFrame>
        <p:nvGraphicFramePr>
          <p:cNvPr id="12" name="Table 10">
            <a:extLst>
              <a:ext uri="{FF2B5EF4-FFF2-40B4-BE49-F238E27FC236}">
                <a16:creationId xmlns:a16="http://schemas.microsoft.com/office/drawing/2014/main" id="{A9EEA64F-37AD-2072-CD15-2705ED65AD71}"/>
              </a:ext>
            </a:extLst>
          </p:cNvPr>
          <p:cNvGraphicFramePr>
            <a:graphicFrameLocks noGrp="1"/>
          </p:cNvGraphicFramePr>
          <p:nvPr>
            <p:extLst>
              <p:ext uri="{D42A27DB-BD31-4B8C-83A1-F6EECF244321}">
                <p14:modId xmlns:p14="http://schemas.microsoft.com/office/powerpoint/2010/main" val="2073047918"/>
              </p:ext>
            </p:extLst>
          </p:nvPr>
        </p:nvGraphicFramePr>
        <p:xfrm>
          <a:off x="4247196" y="2021577"/>
          <a:ext cx="3232332" cy="3806815"/>
        </p:xfrm>
        <a:graphic>
          <a:graphicData uri="http://schemas.openxmlformats.org/drawingml/2006/table">
            <a:tbl>
              <a:tblPr firstRow="1" bandRow="1">
                <a:tableStyleId>{16D9F66E-5EB9-4882-86FB-DCBF35E3C3E4}</a:tableStyleId>
              </a:tblPr>
              <a:tblGrid>
                <a:gridCol w="3232332">
                  <a:extLst>
                    <a:ext uri="{9D8B030D-6E8A-4147-A177-3AD203B41FA5}">
                      <a16:colId xmlns:a16="http://schemas.microsoft.com/office/drawing/2014/main" val="3188512707"/>
                    </a:ext>
                  </a:extLst>
                </a:gridCol>
              </a:tblGrid>
              <a:tr h="633347">
                <a:tc>
                  <a:txBody>
                    <a:bodyPr/>
                    <a:lstStyle/>
                    <a:p>
                      <a:pPr algn="l"/>
                      <a:r>
                        <a:rPr lang="en-US" b="0" u="sng" dirty="0">
                          <a:solidFill>
                            <a:schemeClr val="tx1"/>
                          </a:solidFill>
                        </a:rPr>
                        <a:t>Receive</a:t>
                      </a:r>
                      <a:r>
                        <a:rPr lang="en-US" b="0" dirty="0">
                          <a:solidFill>
                            <a:schemeClr val="tx1"/>
                          </a:solidFill>
                        </a:rPr>
                        <a:t>: Heartbeat 1 </a:t>
                      </a:r>
                    </a:p>
                  </a:txBody>
                  <a:tcPr>
                    <a:solidFill>
                      <a:schemeClr val="accent1">
                        <a:lumMod val="20000"/>
                        <a:lumOff val="80000"/>
                      </a:schemeClr>
                    </a:solidFill>
                  </a:tcPr>
                </a:tc>
                <a:extLst>
                  <a:ext uri="{0D108BD9-81ED-4DB2-BD59-A6C34878D82A}">
                    <a16:rowId xmlns:a16="http://schemas.microsoft.com/office/drawing/2014/main" val="865713101"/>
                  </a:ext>
                </a:extLst>
              </a:tr>
              <a:tr h="633347">
                <a:tc>
                  <a:txBody>
                    <a:bodyPr/>
                    <a:lstStyle/>
                    <a:p>
                      <a:pPr algn="l"/>
                      <a:r>
                        <a:rPr lang="en-US" u="sng" dirty="0">
                          <a:solidFill>
                            <a:schemeClr val="tx1"/>
                          </a:solidFill>
                        </a:rPr>
                        <a:t>Send</a:t>
                      </a:r>
                      <a:r>
                        <a:rPr lang="en-US" dirty="0">
                          <a:solidFill>
                            <a:schemeClr val="tx1"/>
                          </a:solidFill>
                        </a:rPr>
                        <a:t>: Ack Heartbeat 1</a:t>
                      </a:r>
                    </a:p>
                  </a:txBody>
                  <a:tcPr>
                    <a:solidFill>
                      <a:schemeClr val="accent1">
                        <a:lumMod val="60000"/>
                        <a:lumOff val="40000"/>
                      </a:schemeClr>
                    </a:solidFill>
                  </a:tcPr>
                </a:tc>
                <a:extLst>
                  <a:ext uri="{0D108BD9-81ED-4DB2-BD59-A6C34878D82A}">
                    <a16:rowId xmlns:a16="http://schemas.microsoft.com/office/drawing/2014/main" val="1747211574"/>
                  </a:ext>
                </a:extLst>
              </a:tr>
              <a:tr h="633347">
                <a:tc>
                  <a:txBody>
                    <a:bodyPr/>
                    <a:lstStyle/>
                    <a:p>
                      <a:pPr algn="l"/>
                      <a:r>
                        <a:rPr lang="en-US" u="sng" dirty="0">
                          <a:solidFill>
                            <a:schemeClr val="tx1"/>
                          </a:solidFill>
                        </a:rPr>
                        <a:t>Receive</a:t>
                      </a:r>
                      <a:r>
                        <a:rPr lang="en-US" u="none" dirty="0">
                          <a:solidFill>
                            <a:schemeClr val="tx1"/>
                          </a:solidFill>
                        </a:rPr>
                        <a:t>: Heartbeat 2</a:t>
                      </a:r>
                      <a:endParaRPr lang="en-US"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3378343171"/>
                  </a:ext>
                </a:extLst>
              </a:tr>
              <a:tr h="633347">
                <a:tc>
                  <a:txBody>
                    <a:bodyPr/>
                    <a:lstStyle/>
                    <a:p>
                      <a:pPr algn="l"/>
                      <a:r>
                        <a:rPr lang="en-US" u="sng" dirty="0">
                          <a:solidFill>
                            <a:schemeClr val="tx1"/>
                          </a:solidFill>
                        </a:rPr>
                        <a:t>Send</a:t>
                      </a:r>
                      <a:r>
                        <a:rPr lang="en-US" dirty="0">
                          <a:solidFill>
                            <a:schemeClr val="tx1"/>
                          </a:solidFill>
                        </a:rPr>
                        <a:t>: Ack Heartbeat 2</a:t>
                      </a:r>
                    </a:p>
                  </a:txBody>
                  <a:tcPr>
                    <a:solidFill>
                      <a:schemeClr val="accent1">
                        <a:lumMod val="60000"/>
                        <a:lumOff val="40000"/>
                      </a:schemeClr>
                    </a:solidFill>
                  </a:tcPr>
                </a:tc>
                <a:extLst>
                  <a:ext uri="{0D108BD9-81ED-4DB2-BD59-A6C34878D82A}">
                    <a16:rowId xmlns:a16="http://schemas.microsoft.com/office/drawing/2014/main" val="867553622"/>
                  </a:ext>
                </a:extLst>
              </a:tr>
              <a:tr h="633347">
                <a:tc>
                  <a:txBody>
                    <a:bodyPr/>
                    <a:lstStyle/>
                    <a:p>
                      <a:pPr algn="l"/>
                      <a:r>
                        <a:rPr lang="en-US" u="sng" dirty="0">
                          <a:solidFill>
                            <a:schemeClr val="tx1"/>
                          </a:solidFill>
                        </a:rPr>
                        <a:t>Send</a:t>
                      </a:r>
                      <a:r>
                        <a:rPr lang="en-US" dirty="0">
                          <a:solidFill>
                            <a:schemeClr val="tx1"/>
                          </a:solidFill>
                        </a:rPr>
                        <a:t>: Send Command 1</a:t>
                      </a:r>
                    </a:p>
                  </a:txBody>
                  <a:tcPr>
                    <a:solidFill>
                      <a:schemeClr val="accent5">
                        <a:lumMod val="60000"/>
                        <a:lumOff val="40000"/>
                      </a:schemeClr>
                    </a:solidFill>
                  </a:tcPr>
                </a:tc>
                <a:extLst>
                  <a:ext uri="{0D108BD9-81ED-4DB2-BD59-A6C34878D82A}">
                    <a16:rowId xmlns:a16="http://schemas.microsoft.com/office/drawing/2014/main" val="1262877206"/>
                  </a:ext>
                </a:extLst>
              </a:tr>
              <a:tr h="633347">
                <a:tc>
                  <a:txBody>
                    <a:bodyPr/>
                    <a:lstStyle/>
                    <a:p>
                      <a:pPr algn="l"/>
                      <a:r>
                        <a:rPr lang="en-US" u="sng" dirty="0">
                          <a:solidFill>
                            <a:schemeClr val="tx1"/>
                          </a:solidFill>
                        </a:rPr>
                        <a:t>Receive</a:t>
                      </a:r>
                      <a:r>
                        <a:rPr lang="en-US" dirty="0">
                          <a:solidFill>
                            <a:schemeClr val="tx1"/>
                          </a:solidFill>
                        </a:rPr>
                        <a:t>: Result of </a:t>
                      </a:r>
                    </a:p>
                    <a:p>
                      <a:pPr algn="l"/>
                      <a:r>
                        <a:rPr lang="en-US" dirty="0">
                          <a:solidFill>
                            <a:schemeClr val="tx1"/>
                          </a:solidFill>
                        </a:rPr>
                        <a:t>Command 1</a:t>
                      </a:r>
                    </a:p>
                  </a:txBody>
                  <a:tcPr>
                    <a:solidFill>
                      <a:schemeClr val="accent5">
                        <a:lumMod val="20000"/>
                        <a:lumOff val="80000"/>
                      </a:schemeClr>
                    </a:solidFill>
                  </a:tcPr>
                </a:tc>
                <a:extLst>
                  <a:ext uri="{0D108BD9-81ED-4DB2-BD59-A6C34878D82A}">
                    <a16:rowId xmlns:a16="http://schemas.microsoft.com/office/drawing/2014/main" val="3959061977"/>
                  </a:ext>
                </a:extLst>
              </a:tr>
            </a:tbl>
          </a:graphicData>
        </a:graphic>
      </p:graphicFrame>
      <p:graphicFrame>
        <p:nvGraphicFramePr>
          <p:cNvPr id="13" name="Table 10">
            <a:extLst>
              <a:ext uri="{FF2B5EF4-FFF2-40B4-BE49-F238E27FC236}">
                <a16:creationId xmlns:a16="http://schemas.microsoft.com/office/drawing/2014/main" id="{BEB0935F-10C8-7260-6A0C-D781B72DC9F5}"/>
              </a:ext>
            </a:extLst>
          </p:cNvPr>
          <p:cNvGraphicFramePr>
            <a:graphicFrameLocks noGrp="1"/>
          </p:cNvGraphicFramePr>
          <p:nvPr>
            <p:extLst>
              <p:ext uri="{D42A27DB-BD31-4B8C-83A1-F6EECF244321}">
                <p14:modId xmlns:p14="http://schemas.microsoft.com/office/powerpoint/2010/main" val="2094177513"/>
              </p:ext>
            </p:extLst>
          </p:nvPr>
        </p:nvGraphicFramePr>
        <p:xfrm>
          <a:off x="7969068" y="2035043"/>
          <a:ext cx="3232332" cy="3806815"/>
        </p:xfrm>
        <a:graphic>
          <a:graphicData uri="http://schemas.openxmlformats.org/drawingml/2006/table">
            <a:tbl>
              <a:tblPr firstRow="1" bandRow="1">
                <a:tableStyleId>{16D9F66E-5EB9-4882-86FB-DCBF35E3C3E4}</a:tableStyleId>
              </a:tblPr>
              <a:tblGrid>
                <a:gridCol w="3232332">
                  <a:extLst>
                    <a:ext uri="{9D8B030D-6E8A-4147-A177-3AD203B41FA5}">
                      <a16:colId xmlns:a16="http://schemas.microsoft.com/office/drawing/2014/main" val="3188512707"/>
                    </a:ext>
                  </a:extLst>
                </a:gridCol>
              </a:tblGrid>
              <a:tr h="633347">
                <a:tc>
                  <a:txBody>
                    <a:bodyPr/>
                    <a:lstStyle/>
                    <a:p>
                      <a:pPr algn="l"/>
                      <a:r>
                        <a:rPr lang="en-US" b="0" u="sng" dirty="0">
                          <a:solidFill>
                            <a:schemeClr val="tx1"/>
                          </a:solidFill>
                        </a:rPr>
                        <a:t>Receive</a:t>
                      </a:r>
                      <a:r>
                        <a:rPr lang="en-US" b="0" dirty="0">
                          <a:solidFill>
                            <a:schemeClr val="tx1"/>
                          </a:solidFill>
                        </a:rPr>
                        <a:t>: Heartbeat 1 </a:t>
                      </a:r>
                    </a:p>
                  </a:txBody>
                  <a:tcPr>
                    <a:solidFill>
                      <a:schemeClr val="accent1">
                        <a:lumMod val="20000"/>
                        <a:lumOff val="80000"/>
                      </a:schemeClr>
                    </a:solidFill>
                  </a:tcPr>
                </a:tc>
                <a:extLst>
                  <a:ext uri="{0D108BD9-81ED-4DB2-BD59-A6C34878D82A}">
                    <a16:rowId xmlns:a16="http://schemas.microsoft.com/office/drawing/2014/main" val="865713101"/>
                  </a:ext>
                </a:extLst>
              </a:tr>
              <a:tr h="633347">
                <a:tc>
                  <a:txBody>
                    <a:bodyPr/>
                    <a:lstStyle/>
                    <a:p>
                      <a:pPr algn="l"/>
                      <a:r>
                        <a:rPr lang="en-US" u="sng" dirty="0">
                          <a:solidFill>
                            <a:schemeClr val="tx1"/>
                          </a:solidFill>
                        </a:rPr>
                        <a:t>Send</a:t>
                      </a:r>
                      <a:r>
                        <a:rPr lang="en-US" dirty="0">
                          <a:solidFill>
                            <a:schemeClr val="tx1"/>
                          </a:solidFill>
                        </a:rPr>
                        <a:t>: Send Command 1</a:t>
                      </a:r>
                    </a:p>
                  </a:txBody>
                  <a:tcPr>
                    <a:solidFill>
                      <a:schemeClr val="accent5">
                        <a:lumMod val="60000"/>
                        <a:lumOff val="40000"/>
                      </a:schemeClr>
                    </a:solidFill>
                  </a:tcPr>
                </a:tc>
                <a:extLst>
                  <a:ext uri="{0D108BD9-81ED-4DB2-BD59-A6C34878D82A}">
                    <a16:rowId xmlns:a16="http://schemas.microsoft.com/office/drawing/2014/main" val="1747211574"/>
                  </a:ext>
                </a:extLst>
              </a:tr>
              <a:tr h="633347">
                <a:tc>
                  <a:txBody>
                    <a:bodyPr/>
                    <a:lstStyle/>
                    <a:p>
                      <a:pPr algn="l"/>
                      <a:r>
                        <a:rPr lang="en-US" u="sng" dirty="0">
                          <a:solidFill>
                            <a:schemeClr val="tx1"/>
                          </a:solidFill>
                        </a:rPr>
                        <a:t>Send</a:t>
                      </a:r>
                      <a:r>
                        <a:rPr lang="en-US" u="none" dirty="0">
                          <a:solidFill>
                            <a:schemeClr val="tx1"/>
                          </a:solidFill>
                        </a:rPr>
                        <a:t>: Ack Heartbeat 1</a:t>
                      </a:r>
                      <a:endParaRPr lang="en-US" dirty="0">
                        <a:solidFill>
                          <a:schemeClr val="tx1"/>
                        </a:solidFill>
                      </a:endParaRPr>
                    </a:p>
                  </a:txBody>
                  <a:tcPr>
                    <a:solidFill>
                      <a:schemeClr val="accent1">
                        <a:lumMod val="60000"/>
                        <a:lumOff val="40000"/>
                      </a:schemeClr>
                    </a:solidFill>
                  </a:tcPr>
                </a:tc>
                <a:extLst>
                  <a:ext uri="{0D108BD9-81ED-4DB2-BD59-A6C34878D82A}">
                    <a16:rowId xmlns:a16="http://schemas.microsoft.com/office/drawing/2014/main" val="3378343171"/>
                  </a:ext>
                </a:extLst>
              </a:tr>
              <a:tr h="633347">
                <a:tc>
                  <a:txBody>
                    <a:bodyPr/>
                    <a:lstStyle/>
                    <a:p>
                      <a:pPr algn="l"/>
                      <a:r>
                        <a:rPr lang="en-US" u="sng" dirty="0">
                          <a:solidFill>
                            <a:schemeClr val="tx1"/>
                          </a:solidFill>
                        </a:rPr>
                        <a:t>Receive</a:t>
                      </a:r>
                      <a:r>
                        <a:rPr lang="en-US" dirty="0">
                          <a:solidFill>
                            <a:schemeClr val="tx1"/>
                          </a:solidFill>
                        </a:rPr>
                        <a:t>: Heartbeat 2</a:t>
                      </a:r>
                    </a:p>
                  </a:txBody>
                  <a:tcPr>
                    <a:solidFill>
                      <a:schemeClr val="accent1">
                        <a:lumMod val="20000"/>
                        <a:lumOff val="80000"/>
                      </a:schemeClr>
                    </a:solidFill>
                  </a:tcPr>
                </a:tc>
                <a:extLst>
                  <a:ext uri="{0D108BD9-81ED-4DB2-BD59-A6C34878D82A}">
                    <a16:rowId xmlns:a16="http://schemas.microsoft.com/office/drawing/2014/main" val="867553622"/>
                  </a:ext>
                </a:extLst>
              </a:tr>
              <a:tr h="633347">
                <a:tc>
                  <a:txBody>
                    <a:bodyPr/>
                    <a:lstStyle/>
                    <a:p>
                      <a:pPr algn="l"/>
                      <a:r>
                        <a:rPr lang="en-US" u="sng" dirty="0">
                          <a:solidFill>
                            <a:schemeClr val="tx1"/>
                          </a:solidFill>
                        </a:rPr>
                        <a:t>Send</a:t>
                      </a:r>
                      <a:r>
                        <a:rPr lang="en-US" dirty="0">
                          <a:solidFill>
                            <a:schemeClr val="tx1"/>
                          </a:solidFill>
                        </a:rPr>
                        <a:t>: Ack Heartbeat 2</a:t>
                      </a:r>
                    </a:p>
                  </a:txBody>
                  <a:tcPr>
                    <a:solidFill>
                      <a:schemeClr val="accent1">
                        <a:lumMod val="60000"/>
                        <a:lumOff val="40000"/>
                      </a:schemeClr>
                    </a:solidFill>
                  </a:tcPr>
                </a:tc>
                <a:extLst>
                  <a:ext uri="{0D108BD9-81ED-4DB2-BD59-A6C34878D82A}">
                    <a16:rowId xmlns:a16="http://schemas.microsoft.com/office/drawing/2014/main" val="1262877206"/>
                  </a:ext>
                </a:extLst>
              </a:tr>
              <a:tr h="633347">
                <a:tc>
                  <a:txBody>
                    <a:bodyPr/>
                    <a:lstStyle/>
                    <a:p>
                      <a:pPr algn="l"/>
                      <a:r>
                        <a:rPr lang="en-US" u="sng" dirty="0">
                          <a:solidFill>
                            <a:schemeClr val="tx1"/>
                          </a:solidFill>
                        </a:rPr>
                        <a:t>Receive</a:t>
                      </a:r>
                      <a:r>
                        <a:rPr lang="en-US" dirty="0">
                          <a:solidFill>
                            <a:schemeClr val="tx1"/>
                          </a:solidFill>
                        </a:rPr>
                        <a:t>: Result of </a:t>
                      </a:r>
                    </a:p>
                    <a:p>
                      <a:pPr algn="l"/>
                      <a:r>
                        <a:rPr lang="en-US" dirty="0">
                          <a:solidFill>
                            <a:schemeClr val="tx1"/>
                          </a:solidFill>
                        </a:rPr>
                        <a:t>Command 1</a:t>
                      </a:r>
                    </a:p>
                  </a:txBody>
                  <a:tcPr>
                    <a:solidFill>
                      <a:schemeClr val="accent5">
                        <a:lumMod val="20000"/>
                        <a:lumOff val="80000"/>
                      </a:schemeClr>
                    </a:solidFill>
                  </a:tcPr>
                </a:tc>
                <a:extLst>
                  <a:ext uri="{0D108BD9-81ED-4DB2-BD59-A6C34878D82A}">
                    <a16:rowId xmlns:a16="http://schemas.microsoft.com/office/drawing/2014/main" val="3959061977"/>
                  </a:ext>
                </a:extLst>
              </a:tr>
            </a:tbl>
          </a:graphicData>
        </a:graphic>
      </p:graphicFrame>
      <p:sp>
        <p:nvSpPr>
          <p:cNvPr id="14" name="Star: 5 Points 13">
            <a:extLst>
              <a:ext uri="{FF2B5EF4-FFF2-40B4-BE49-F238E27FC236}">
                <a16:creationId xmlns:a16="http://schemas.microsoft.com/office/drawing/2014/main" id="{93A4EDDC-86BD-38B5-2BB7-60A0842751D4}"/>
              </a:ext>
            </a:extLst>
          </p:cNvPr>
          <p:cNvSpPr/>
          <p:nvPr/>
        </p:nvSpPr>
        <p:spPr>
          <a:xfrm>
            <a:off x="7794901" y="5951654"/>
            <a:ext cx="476794" cy="431075"/>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5419D1C-EB8A-701D-FD97-8D067E76DDAD}"/>
              </a:ext>
            </a:extLst>
          </p:cNvPr>
          <p:cNvSpPr/>
          <p:nvPr/>
        </p:nvSpPr>
        <p:spPr>
          <a:xfrm>
            <a:off x="320040" y="1896185"/>
            <a:ext cx="7341326" cy="4684815"/>
          </a:xfrm>
          <a:prstGeom prst="rect">
            <a:avLst/>
          </a:prstGeom>
          <a:solidFill>
            <a:schemeClr val="bg2">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7">
            <a:extLst>
              <a:ext uri="{FF2B5EF4-FFF2-40B4-BE49-F238E27FC236}">
                <a16:creationId xmlns:a16="http://schemas.microsoft.com/office/drawing/2014/main" id="{EC436C29-6473-7527-47D2-6217629B1426}"/>
              </a:ext>
            </a:extLst>
          </p:cNvPr>
          <p:cNvSpPr>
            <a:spLocks noGrp="1"/>
          </p:cNvSpPr>
          <p:nvPr>
            <p:ph type="sldNum" sz="quarter" idx="4"/>
          </p:nvPr>
        </p:nvSpPr>
        <p:spPr>
          <a:xfrm>
            <a:off x="0" y="356686"/>
            <a:ext cx="559397" cy="570225"/>
          </a:xfrm>
          <a:prstGeom prst="rect">
            <a:avLst/>
          </a:prstGeom>
        </p:spPr>
        <p:txBody>
          <a:bodyPr vert="horz" lIns="45720" tIns="45720" rIns="45720" bIns="45720" rtlCol="0" anchor="ctr"/>
          <a:lstStyle>
            <a:lvl1pPr algn="ctr">
              <a:defRPr sz="1400" b="0" i="0">
                <a:solidFill>
                  <a:schemeClr val="bg1">
                    <a:lumMod val="50000"/>
                  </a:schemeClr>
                </a:solidFill>
                <a:latin typeface="Open Sans" panose="020B0606030504020204" pitchFamily="34" charset="0"/>
              </a:defRPr>
            </a:lvl1pPr>
          </a:lstStyle>
          <a:p>
            <a:fld id="{DB2B9F0C-D03E-4F01-AA61-52CC82325AF2}" type="slidenum">
              <a:rPr lang="en-US" smtClean="0"/>
              <a:t>11</a:t>
            </a:fld>
            <a:endParaRPr lang="en-US" dirty="0"/>
          </a:p>
        </p:txBody>
      </p:sp>
    </p:spTree>
    <p:extLst>
      <p:ext uri="{BB962C8B-B14F-4D97-AF65-F5344CB8AC3E}">
        <p14:creationId xmlns:p14="http://schemas.microsoft.com/office/powerpoint/2010/main" val="285698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601C-F157-E775-F145-C022A502E319}"/>
              </a:ext>
            </a:extLst>
          </p:cNvPr>
          <p:cNvSpPr>
            <a:spLocks noGrp="1"/>
          </p:cNvSpPr>
          <p:nvPr>
            <p:ph type="title"/>
          </p:nvPr>
        </p:nvSpPr>
        <p:spPr/>
        <p:txBody>
          <a:bodyPr/>
          <a:lstStyle/>
          <a:p>
            <a:r>
              <a:rPr lang="en-US" dirty="0"/>
              <a:t>Remaining Questions</a:t>
            </a:r>
          </a:p>
        </p:txBody>
      </p:sp>
      <p:sp>
        <p:nvSpPr>
          <p:cNvPr id="3" name="Content Placeholder 2">
            <a:extLst>
              <a:ext uri="{FF2B5EF4-FFF2-40B4-BE49-F238E27FC236}">
                <a16:creationId xmlns:a16="http://schemas.microsoft.com/office/drawing/2014/main" id="{6C1A0DC8-E4E6-3EDC-8E88-D80160122650}"/>
              </a:ext>
            </a:extLst>
          </p:cNvPr>
          <p:cNvSpPr>
            <a:spLocks noGrp="1"/>
          </p:cNvSpPr>
          <p:nvPr>
            <p:ph idx="1"/>
          </p:nvPr>
        </p:nvSpPr>
        <p:spPr/>
        <p:txBody>
          <a:bodyPr/>
          <a:lstStyle/>
          <a:p>
            <a:pPr marL="342900" indent="-342900">
              <a:buFont typeface="Arial" panose="020B0604020202020204" pitchFamily="34" charset="0"/>
              <a:buChar char="•"/>
            </a:pPr>
            <a:r>
              <a:rPr lang="en-US" dirty="0"/>
              <a:t>Are we collecting the data we think we are?</a:t>
            </a:r>
          </a:p>
          <a:p>
            <a:pPr marL="342900" indent="-342900">
              <a:buFont typeface="Arial" panose="020B0604020202020204" pitchFamily="34" charset="0"/>
              <a:buChar char="•"/>
            </a:pPr>
            <a:r>
              <a:rPr lang="en-US" dirty="0"/>
              <a:t>At a technical level, are the input settings behaving as expected?</a:t>
            </a:r>
          </a:p>
          <a:p>
            <a:pPr marL="829809" lvl="1" indent="-342900">
              <a:buFont typeface="Arial" panose="020B0604020202020204" pitchFamily="34" charset="0"/>
              <a:buChar char="•"/>
            </a:pPr>
            <a:r>
              <a:rPr lang="en-US" dirty="0"/>
              <a:t>No, heartbeat setting will have little/no effect on attack speed</a:t>
            </a:r>
          </a:p>
          <a:p>
            <a:pPr marL="829809" lvl="1" indent="-342900">
              <a:buFont typeface="Arial" panose="020B0604020202020204" pitchFamily="34" charset="0"/>
              <a:buChar char="•"/>
            </a:pPr>
            <a:r>
              <a:rPr lang="en-US" dirty="0"/>
              <a:t>Even after adjusting our analysis to account for this, we get similar results</a:t>
            </a:r>
          </a:p>
          <a:p>
            <a:pPr marL="342900" indent="-342900">
              <a:buFont typeface="Arial" panose="020B0604020202020204" pitchFamily="34" charset="0"/>
              <a:buChar char="•"/>
            </a:pPr>
            <a:r>
              <a:rPr lang="en-US" dirty="0"/>
              <a:t>Are we calculating the “right” metrics?</a:t>
            </a:r>
          </a:p>
          <a:p>
            <a:pPr marL="342900" indent="-342900">
              <a:buFont typeface="Arial" panose="020B0604020202020204" pitchFamily="34" charset="0"/>
              <a:buChar char="•"/>
            </a:pPr>
            <a:r>
              <a:rPr lang="en-US" b="1" dirty="0"/>
              <a:t>Where is all this noise coming from?</a:t>
            </a:r>
          </a:p>
        </p:txBody>
      </p:sp>
      <p:pic>
        <p:nvPicPr>
          <p:cNvPr id="5" name="Graphic 4" descr="Checkmark with solid fill">
            <a:extLst>
              <a:ext uri="{FF2B5EF4-FFF2-40B4-BE49-F238E27FC236}">
                <a16:creationId xmlns:a16="http://schemas.microsoft.com/office/drawing/2014/main" id="{B540F093-C88E-99ED-7E40-F241218D28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3475" y="1260566"/>
            <a:ext cx="535577" cy="535577"/>
          </a:xfrm>
          <a:prstGeom prst="rect">
            <a:avLst/>
          </a:prstGeom>
        </p:spPr>
      </p:pic>
      <p:pic>
        <p:nvPicPr>
          <p:cNvPr id="4" name="Graphic 3" descr="Checkmark with solid fill">
            <a:extLst>
              <a:ext uri="{FF2B5EF4-FFF2-40B4-BE49-F238E27FC236}">
                <a16:creationId xmlns:a16="http://schemas.microsoft.com/office/drawing/2014/main" id="{E225651C-ECA0-31FE-A501-0F75120E85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3475" y="1759802"/>
            <a:ext cx="535577" cy="535577"/>
          </a:xfrm>
          <a:prstGeom prst="rect">
            <a:avLst/>
          </a:prstGeom>
        </p:spPr>
      </p:pic>
      <p:sp>
        <p:nvSpPr>
          <p:cNvPr id="6" name="Slide Number Placeholder 7">
            <a:extLst>
              <a:ext uri="{FF2B5EF4-FFF2-40B4-BE49-F238E27FC236}">
                <a16:creationId xmlns:a16="http://schemas.microsoft.com/office/drawing/2014/main" id="{49EDF506-8C43-F8DB-94DC-AEB0B52F36FD}"/>
              </a:ext>
            </a:extLst>
          </p:cNvPr>
          <p:cNvSpPr>
            <a:spLocks noGrp="1"/>
          </p:cNvSpPr>
          <p:nvPr>
            <p:ph type="sldNum" sz="quarter" idx="4"/>
          </p:nvPr>
        </p:nvSpPr>
        <p:spPr>
          <a:xfrm>
            <a:off x="0" y="356686"/>
            <a:ext cx="559397" cy="570225"/>
          </a:xfrm>
          <a:prstGeom prst="rect">
            <a:avLst/>
          </a:prstGeom>
        </p:spPr>
        <p:txBody>
          <a:bodyPr vert="horz" lIns="45720" tIns="45720" rIns="45720" bIns="45720" rtlCol="0" anchor="ctr"/>
          <a:lstStyle>
            <a:lvl1pPr algn="ctr">
              <a:defRPr sz="1400" b="0" i="0">
                <a:solidFill>
                  <a:schemeClr val="bg1">
                    <a:lumMod val="50000"/>
                  </a:schemeClr>
                </a:solidFill>
                <a:latin typeface="Open Sans" panose="020B0606030504020204" pitchFamily="34" charset="0"/>
              </a:defRPr>
            </a:lvl1pPr>
          </a:lstStyle>
          <a:p>
            <a:fld id="{DB2B9F0C-D03E-4F01-AA61-52CC82325AF2}" type="slidenum">
              <a:rPr lang="en-US" smtClean="0"/>
              <a:t>12</a:t>
            </a:fld>
            <a:endParaRPr lang="en-US" dirty="0"/>
          </a:p>
        </p:txBody>
      </p:sp>
    </p:spTree>
    <p:extLst>
      <p:ext uri="{BB962C8B-B14F-4D97-AF65-F5344CB8AC3E}">
        <p14:creationId xmlns:p14="http://schemas.microsoft.com/office/powerpoint/2010/main" val="315127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D20BF-AFCC-00E4-F12A-F1B8EF4283B5}"/>
              </a:ext>
            </a:extLst>
          </p:cNvPr>
          <p:cNvSpPr>
            <a:spLocks noGrp="1"/>
          </p:cNvSpPr>
          <p:nvPr>
            <p:ph type="title"/>
          </p:nvPr>
        </p:nvSpPr>
        <p:spPr/>
        <p:txBody>
          <a:bodyPr/>
          <a:lstStyle/>
          <a:p>
            <a:r>
              <a:rPr lang="en-US" dirty="0"/>
              <a:t>Metrics</a:t>
            </a:r>
          </a:p>
        </p:txBody>
      </p:sp>
      <p:sp>
        <p:nvSpPr>
          <p:cNvPr id="3" name="Content Placeholder 2">
            <a:extLst>
              <a:ext uri="{FF2B5EF4-FFF2-40B4-BE49-F238E27FC236}">
                <a16:creationId xmlns:a16="http://schemas.microsoft.com/office/drawing/2014/main" id="{68827D9F-2316-25BB-2DF0-92B4B2407025}"/>
              </a:ext>
            </a:extLst>
          </p:cNvPr>
          <p:cNvSpPr>
            <a:spLocks noGrp="1"/>
          </p:cNvSpPr>
          <p:nvPr>
            <p:ph idx="1"/>
          </p:nvPr>
        </p:nvSpPr>
        <p:spPr>
          <a:xfrm>
            <a:off x="720647" y="1429233"/>
            <a:ext cx="10480751" cy="4827876"/>
          </a:xfrm>
        </p:spPr>
        <p:txBody>
          <a:bodyPr>
            <a:normAutofit/>
          </a:bodyPr>
          <a:lstStyle/>
          <a:p>
            <a:pPr marL="342900" indent="-342900">
              <a:buFont typeface="Arial" panose="020B0604020202020204" pitchFamily="34" charset="0"/>
              <a:buChar char="•"/>
            </a:pPr>
            <a:r>
              <a:rPr lang="en-US" dirty="0"/>
              <a:t>Are some metrics noisier than others?</a:t>
            </a:r>
          </a:p>
          <a:p>
            <a:pPr marL="829809" lvl="1" indent="-342900">
              <a:buFont typeface="Arial" panose="020B0604020202020204" pitchFamily="34" charset="0"/>
              <a:buChar char="•"/>
            </a:pPr>
            <a:r>
              <a:rPr lang="en-US" dirty="0"/>
              <a:t>This variability adds up in </a:t>
            </a:r>
            <a:r>
              <a:rPr lang="en-US" dirty="0" err="1"/>
              <a:t>RevRun’s</a:t>
            </a:r>
            <a:r>
              <a:rPr lang="en-US" dirty="0"/>
              <a:t> metrics, artificially reducing resilience scores</a:t>
            </a:r>
          </a:p>
          <a:p>
            <a:pPr marL="829809" lvl="1" indent="-342900">
              <a:buFont typeface="Arial" panose="020B0604020202020204" pitchFamily="34" charset="0"/>
              <a:buChar char="•"/>
            </a:pPr>
            <a:r>
              <a:rPr lang="en-US" b="1" dirty="0"/>
              <a:t>Solution: Where we have the option, favor using less noisy data</a:t>
            </a:r>
          </a:p>
          <a:p>
            <a:pPr marL="829809" lvl="1" indent="-342900">
              <a:buFont typeface="Arial" panose="020B0604020202020204" pitchFamily="34" charset="0"/>
              <a:buChar char="•"/>
            </a:pPr>
            <a:endParaRPr lang="en-US" b="1"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Do the metrics that should intuitively “line up” actually do so?</a:t>
            </a:r>
          </a:p>
          <a:p>
            <a:pPr marL="829809" lvl="1" indent="-342900">
              <a:buFont typeface="Arial" panose="020B0604020202020204" pitchFamily="34" charset="0"/>
              <a:buChar char="•"/>
            </a:pPr>
            <a:r>
              <a:rPr lang="en-US" dirty="0"/>
              <a:t>Example:</a:t>
            </a:r>
          </a:p>
          <a:p>
            <a:pPr marL="1012680" lvl="2" indent="-342900">
              <a:buFont typeface="Arial" panose="020B0604020202020204" pitchFamily="34" charset="0"/>
              <a:buChar char="•"/>
            </a:pPr>
            <a:r>
              <a:rPr lang="en-US" dirty="0"/>
              <a:t>Metric 1: Power system impact by end of attack experiment, measured using power available to loads</a:t>
            </a:r>
          </a:p>
          <a:p>
            <a:pPr marL="1012680" lvl="2" indent="-342900">
              <a:buFont typeface="Arial" panose="020B0604020202020204" pitchFamily="34" charset="0"/>
              <a:buChar char="•"/>
            </a:pPr>
            <a:r>
              <a:rPr lang="en-US" dirty="0"/>
              <a:t>Metric 2: Time between start of experiment and first C2/Heartbeat beacon from target SCADA machine</a:t>
            </a:r>
          </a:p>
          <a:p>
            <a:pPr marL="829809" lvl="1" indent="-342900">
              <a:buFont typeface="Arial" panose="020B0604020202020204" pitchFamily="34" charset="0"/>
              <a:buChar char="•"/>
            </a:pPr>
            <a:r>
              <a:rPr lang="en-US" b="1" dirty="0"/>
              <a:t>Solution: If they don’t match, remove/reweight certain data streams until they do</a:t>
            </a:r>
          </a:p>
          <a:p>
            <a:pPr marL="342900" indent="-342900">
              <a:buFont typeface="Arial" panose="020B0604020202020204" pitchFamily="34" charset="0"/>
              <a:buChar char="•"/>
            </a:pPr>
            <a:endParaRPr lang="en-US" b="1" dirty="0"/>
          </a:p>
        </p:txBody>
      </p:sp>
      <p:cxnSp>
        <p:nvCxnSpPr>
          <p:cNvPr id="7" name="Straight Connector 6">
            <a:extLst>
              <a:ext uri="{FF2B5EF4-FFF2-40B4-BE49-F238E27FC236}">
                <a16:creationId xmlns:a16="http://schemas.microsoft.com/office/drawing/2014/main" id="{9255B4E1-E970-7CDF-3F3C-F8FB88C36B3B}"/>
              </a:ext>
            </a:extLst>
          </p:cNvPr>
          <p:cNvCxnSpPr>
            <a:cxnSpLocks/>
          </p:cNvCxnSpPr>
          <p:nvPr/>
        </p:nvCxnSpPr>
        <p:spPr>
          <a:xfrm flipH="1">
            <a:off x="3442285" y="4133694"/>
            <a:ext cx="5855228" cy="0"/>
          </a:xfrm>
          <a:prstGeom prst="line">
            <a:avLst/>
          </a:prstGeom>
          <a:ln w="28575"/>
        </p:spPr>
        <p:style>
          <a:lnRef idx="1">
            <a:schemeClr val="dk1"/>
          </a:lnRef>
          <a:fillRef idx="0">
            <a:schemeClr val="dk1"/>
          </a:fillRef>
          <a:effectRef idx="0">
            <a:schemeClr val="dk1"/>
          </a:effectRef>
          <a:fontRef idx="minor">
            <a:schemeClr val="tx1"/>
          </a:fontRef>
        </p:style>
      </p:cxnSp>
      <p:sp>
        <p:nvSpPr>
          <p:cNvPr id="8" name="Freeform: Shape 7">
            <a:extLst>
              <a:ext uri="{FF2B5EF4-FFF2-40B4-BE49-F238E27FC236}">
                <a16:creationId xmlns:a16="http://schemas.microsoft.com/office/drawing/2014/main" id="{CC068F84-84F5-0676-CAFC-F3AC54AEE6A1}"/>
              </a:ext>
            </a:extLst>
          </p:cNvPr>
          <p:cNvSpPr/>
          <p:nvPr/>
        </p:nvSpPr>
        <p:spPr>
          <a:xfrm>
            <a:off x="3450448" y="3332362"/>
            <a:ext cx="3002843" cy="241614"/>
          </a:xfrm>
          <a:custGeom>
            <a:avLst/>
            <a:gdLst>
              <a:gd name="connsiteX0" fmla="*/ 0 w 2214154"/>
              <a:gd name="connsiteY0" fmla="*/ 320040 h 326571"/>
              <a:gd name="connsiteX1" fmla="*/ 52251 w 2214154"/>
              <a:gd name="connsiteY1" fmla="*/ 274320 h 326571"/>
              <a:gd name="connsiteX2" fmla="*/ 71846 w 2214154"/>
              <a:gd name="connsiteY2" fmla="*/ 235131 h 326571"/>
              <a:gd name="connsiteX3" fmla="*/ 84909 w 2214154"/>
              <a:gd name="connsiteY3" fmla="*/ 215537 h 326571"/>
              <a:gd name="connsiteX4" fmla="*/ 111034 w 2214154"/>
              <a:gd name="connsiteY4" fmla="*/ 169817 h 326571"/>
              <a:gd name="connsiteX5" fmla="*/ 124097 w 2214154"/>
              <a:gd name="connsiteY5" fmla="*/ 130629 h 326571"/>
              <a:gd name="connsiteX6" fmla="*/ 150223 w 2214154"/>
              <a:gd name="connsiteY6" fmla="*/ 71846 h 326571"/>
              <a:gd name="connsiteX7" fmla="*/ 182880 w 2214154"/>
              <a:gd name="connsiteY7" fmla="*/ 111034 h 326571"/>
              <a:gd name="connsiteX8" fmla="*/ 189411 w 2214154"/>
              <a:gd name="connsiteY8" fmla="*/ 130629 h 326571"/>
              <a:gd name="connsiteX9" fmla="*/ 209006 w 2214154"/>
              <a:gd name="connsiteY9" fmla="*/ 156754 h 326571"/>
              <a:gd name="connsiteX10" fmla="*/ 235131 w 2214154"/>
              <a:gd name="connsiteY10" fmla="*/ 195943 h 326571"/>
              <a:gd name="connsiteX11" fmla="*/ 248194 w 2214154"/>
              <a:gd name="connsiteY11" fmla="*/ 215537 h 326571"/>
              <a:gd name="connsiteX12" fmla="*/ 267789 w 2214154"/>
              <a:gd name="connsiteY12" fmla="*/ 241663 h 326571"/>
              <a:gd name="connsiteX13" fmla="*/ 293914 w 2214154"/>
              <a:gd name="connsiteY13" fmla="*/ 235131 h 326571"/>
              <a:gd name="connsiteX14" fmla="*/ 333103 w 2214154"/>
              <a:gd name="connsiteY14" fmla="*/ 195943 h 326571"/>
              <a:gd name="connsiteX15" fmla="*/ 359229 w 2214154"/>
              <a:gd name="connsiteY15" fmla="*/ 150223 h 326571"/>
              <a:gd name="connsiteX16" fmla="*/ 372291 w 2214154"/>
              <a:gd name="connsiteY16" fmla="*/ 130629 h 326571"/>
              <a:gd name="connsiteX17" fmla="*/ 391886 w 2214154"/>
              <a:gd name="connsiteY17" fmla="*/ 124097 h 326571"/>
              <a:gd name="connsiteX18" fmla="*/ 418011 w 2214154"/>
              <a:gd name="connsiteY18" fmla="*/ 156754 h 326571"/>
              <a:gd name="connsiteX19" fmla="*/ 444137 w 2214154"/>
              <a:gd name="connsiteY19" fmla="*/ 195943 h 326571"/>
              <a:gd name="connsiteX20" fmla="*/ 489857 w 2214154"/>
              <a:gd name="connsiteY20" fmla="*/ 241663 h 326571"/>
              <a:gd name="connsiteX21" fmla="*/ 529046 w 2214154"/>
              <a:gd name="connsiteY21" fmla="*/ 228600 h 326571"/>
              <a:gd name="connsiteX22" fmla="*/ 542109 w 2214154"/>
              <a:gd name="connsiteY22" fmla="*/ 195943 h 326571"/>
              <a:gd name="connsiteX23" fmla="*/ 568234 w 2214154"/>
              <a:gd name="connsiteY23" fmla="*/ 143691 h 326571"/>
              <a:gd name="connsiteX24" fmla="*/ 574766 w 2214154"/>
              <a:gd name="connsiteY24" fmla="*/ 124097 h 326571"/>
              <a:gd name="connsiteX25" fmla="*/ 594360 w 2214154"/>
              <a:gd name="connsiteY25" fmla="*/ 91440 h 326571"/>
              <a:gd name="connsiteX26" fmla="*/ 613954 w 2214154"/>
              <a:gd name="connsiteY26" fmla="*/ 52251 h 326571"/>
              <a:gd name="connsiteX27" fmla="*/ 640080 w 2214154"/>
              <a:gd name="connsiteY27" fmla="*/ 111034 h 326571"/>
              <a:gd name="connsiteX28" fmla="*/ 666206 w 2214154"/>
              <a:gd name="connsiteY28" fmla="*/ 209006 h 326571"/>
              <a:gd name="connsiteX29" fmla="*/ 679269 w 2214154"/>
              <a:gd name="connsiteY29" fmla="*/ 261257 h 326571"/>
              <a:gd name="connsiteX30" fmla="*/ 685800 w 2214154"/>
              <a:gd name="connsiteY30" fmla="*/ 287383 h 326571"/>
              <a:gd name="connsiteX31" fmla="*/ 698863 w 2214154"/>
              <a:gd name="connsiteY31" fmla="*/ 326571 h 326571"/>
              <a:gd name="connsiteX32" fmla="*/ 705394 w 2214154"/>
              <a:gd name="connsiteY32" fmla="*/ 306977 h 326571"/>
              <a:gd name="connsiteX33" fmla="*/ 718457 w 2214154"/>
              <a:gd name="connsiteY33" fmla="*/ 280851 h 326571"/>
              <a:gd name="connsiteX34" fmla="*/ 738051 w 2214154"/>
              <a:gd name="connsiteY34" fmla="*/ 228600 h 326571"/>
              <a:gd name="connsiteX35" fmla="*/ 777240 w 2214154"/>
              <a:gd name="connsiteY35" fmla="*/ 274320 h 326571"/>
              <a:gd name="connsiteX36" fmla="*/ 803366 w 2214154"/>
              <a:gd name="connsiteY36" fmla="*/ 306977 h 326571"/>
              <a:gd name="connsiteX37" fmla="*/ 809897 w 2214154"/>
              <a:gd name="connsiteY37" fmla="*/ 280851 h 326571"/>
              <a:gd name="connsiteX38" fmla="*/ 822960 w 2214154"/>
              <a:gd name="connsiteY38" fmla="*/ 241663 h 326571"/>
              <a:gd name="connsiteX39" fmla="*/ 836023 w 2214154"/>
              <a:gd name="connsiteY39" fmla="*/ 182880 h 326571"/>
              <a:gd name="connsiteX40" fmla="*/ 862149 w 2214154"/>
              <a:gd name="connsiteY40" fmla="*/ 189411 h 326571"/>
              <a:gd name="connsiteX41" fmla="*/ 888274 w 2214154"/>
              <a:gd name="connsiteY41" fmla="*/ 241663 h 326571"/>
              <a:gd name="connsiteX42" fmla="*/ 920931 w 2214154"/>
              <a:gd name="connsiteY42" fmla="*/ 280851 h 326571"/>
              <a:gd name="connsiteX43" fmla="*/ 940526 w 2214154"/>
              <a:gd name="connsiteY43" fmla="*/ 267789 h 326571"/>
              <a:gd name="connsiteX44" fmla="*/ 947057 w 2214154"/>
              <a:gd name="connsiteY44" fmla="*/ 248194 h 326571"/>
              <a:gd name="connsiteX45" fmla="*/ 953589 w 2214154"/>
              <a:gd name="connsiteY45" fmla="*/ 222069 h 326571"/>
              <a:gd name="connsiteX46" fmla="*/ 960120 w 2214154"/>
              <a:gd name="connsiteY46" fmla="*/ 189411 h 326571"/>
              <a:gd name="connsiteX47" fmla="*/ 973183 w 2214154"/>
              <a:gd name="connsiteY47" fmla="*/ 163286 h 326571"/>
              <a:gd name="connsiteX48" fmla="*/ 986246 w 2214154"/>
              <a:gd name="connsiteY48" fmla="*/ 130629 h 326571"/>
              <a:gd name="connsiteX49" fmla="*/ 992777 w 2214154"/>
              <a:gd name="connsiteY49" fmla="*/ 111034 h 326571"/>
              <a:gd name="connsiteX50" fmla="*/ 1012371 w 2214154"/>
              <a:gd name="connsiteY50" fmla="*/ 78377 h 326571"/>
              <a:gd name="connsiteX51" fmla="*/ 1051560 w 2214154"/>
              <a:gd name="connsiteY51" fmla="*/ 0 h 326571"/>
              <a:gd name="connsiteX52" fmla="*/ 1084217 w 2214154"/>
              <a:gd name="connsiteY52" fmla="*/ 19594 h 326571"/>
              <a:gd name="connsiteX53" fmla="*/ 1143000 w 2214154"/>
              <a:gd name="connsiteY53" fmla="*/ 104503 h 326571"/>
              <a:gd name="connsiteX54" fmla="*/ 1169126 w 2214154"/>
              <a:gd name="connsiteY54" fmla="*/ 143691 h 326571"/>
              <a:gd name="connsiteX55" fmla="*/ 1188720 w 2214154"/>
              <a:gd name="connsiteY55" fmla="*/ 169817 h 326571"/>
              <a:gd name="connsiteX56" fmla="*/ 1201783 w 2214154"/>
              <a:gd name="connsiteY56" fmla="*/ 202474 h 326571"/>
              <a:gd name="connsiteX57" fmla="*/ 1240971 w 2214154"/>
              <a:gd name="connsiteY57" fmla="*/ 248194 h 326571"/>
              <a:gd name="connsiteX58" fmla="*/ 1267097 w 2214154"/>
              <a:gd name="connsiteY58" fmla="*/ 195943 h 326571"/>
              <a:gd name="connsiteX59" fmla="*/ 1293223 w 2214154"/>
              <a:gd name="connsiteY59" fmla="*/ 143691 h 326571"/>
              <a:gd name="connsiteX60" fmla="*/ 1325880 w 2214154"/>
              <a:gd name="connsiteY60" fmla="*/ 97971 h 326571"/>
              <a:gd name="connsiteX61" fmla="*/ 1358537 w 2214154"/>
              <a:gd name="connsiteY61" fmla="*/ 143691 h 326571"/>
              <a:gd name="connsiteX62" fmla="*/ 1371600 w 2214154"/>
              <a:gd name="connsiteY62" fmla="*/ 163286 h 326571"/>
              <a:gd name="connsiteX63" fmla="*/ 1391194 w 2214154"/>
              <a:gd name="connsiteY63" fmla="*/ 195943 h 326571"/>
              <a:gd name="connsiteX64" fmla="*/ 1423851 w 2214154"/>
              <a:gd name="connsiteY64" fmla="*/ 241663 h 326571"/>
              <a:gd name="connsiteX65" fmla="*/ 1443446 w 2214154"/>
              <a:gd name="connsiteY65" fmla="*/ 195943 h 326571"/>
              <a:gd name="connsiteX66" fmla="*/ 1456509 w 2214154"/>
              <a:gd name="connsiteY66" fmla="*/ 163286 h 326571"/>
              <a:gd name="connsiteX67" fmla="*/ 1463040 w 2214154"/>
              <a:gd name="connsiteY67" fmla="*/ 143691 h 326571"/>
              <a:gd name="connsiteX68" fmla="*/ 1489166 w 2214154"/>
              <a:gd name="connsiteY68" fmla="*/ 111034 h 326571"/>
              <a:gd name="connsiteX69" fmla="*/ 1521823 w 2214154"/>
              <a:gd name="connsiteY69" fmla="*/ 71846 h 326571"/>
              <a:gd name="connsiteX70" fmla="*/ 1613263 w 2214154"/>
              <a:gd name="connsiteY70" fmla="*/ 84909 h 326571"/>
              <a:gd name="connsiteX71" fmla="*/ 1632857 w 2214154"/>
              <a:gd name="connsiteY71" fmla="*/ 91440 h 326571"/>
              <a:gd name="connsiteX72" fmla="*/ 1658983 w 2214154"/>
              <a:gd name="connsiteY72" fmla="*/ 104503 h 326571"/>
              <a:gd name="connsiteX73" fmla="*/ 1698171 w 2214154"/>
              <a:gd name="connsiteY73" fmla="*/ 130629 h 326571"/>
              <a:gd name="connsiteX74" fmla="*/ 1711234 w 2214154"/>
              <a:gd name="connsiteY74" fmla="*/ 150223 h 326571"/>
              <a:gd name="connsiteX75" fmla="*/ 1730829 w 2214154"/>
              <a:gd name="connsiteY75" fmla="*/ 169817 h 326571"/>
              <a:gd name="connsiteX76" fmla="*/ 1743891 w 2214154"/>
              <a:gd name="connsiteY76" fmla="*/ 195943 h 326571"/>
              <a:gd name="connsiteX77" fmla="*/ 1789611 w 2214154"/>
              <a:gd name="connsiteY77" fmla="*/ 254726 h 326571"/>
              <a:gd name="connsiteX78" fmla="*/ 1809206 w 2214154"/>
              <a:gd name="connsiteY78" fmla="*/ 280851 h 326571"/>
              <a:gd name="connsiteX79" fmla="*/ 1867989 w 2214154"/>
              <a:gd name="connsiteY79" fmla="*/ 222069 h 326571"/>
              <a:gd name="connsiteX80" fmla="*/ 1887583 w 2214154"/>
              <a:gd name="connsiteY80" fmla="*/ 195943 h 326571"/>
              <a:gd name="connsiteX81" fmla="*/ 1900646 w 2214154"/>
              <a:gd name="connsiteY81" fmla="*/ 163286 h 326571"/>
              <a:gd name="connsiteX82" fmla="*/ 1926771 w 2214154"/>
              <a:gd name="connsiteY82" fmla="*/ 130629 h 326571"/>
              <a:gd name="connsiteX83" fmla="*/ 1959429 w 2214154"/>
              <a:gd name="connsiteY83" fmla="*/ 91440 h 326571"/>
              <a:gd name="connsiteX84" fmla="*/ 2011680 w 2214154"/>
              <a:gd name="connsiteY84" fmla="*/ 117566 h 326571"/>
              <a:gd name="connsiteX85" fmla="*/ 2057400 w 2214154"/>
              <a:gd name="connsiteY85" fmla="*/ 163286 h 326571"/>
              <a:gd name="connsiteX86" fmla="*/ 2076994 w 2214154"/>
              <a:gd name="connsiteY86" fmla="*/ 176349 h 326571"/>
              <a:gd name="connsiteX87" fmla="*/ 2122714 w 2214154"/>
              <a:gd name="connsiteY87" fmla="*/ 222069 h 326571"/>
              <a:gd name="connsiteX88" fmla="*/ 2142309 w 2214154"/>
              <a:gd name="connsiteY88" fmla="*/ 235131 h 326571"/>
              <a:gd name="connsiteX89" fmla="*/ 2161903 w 2214154"/>
              <a:gd name="connsiteY89" fmla="*/ 261257 h 326571"/>
              <a:gd name="connsiteX90" fmla="*/ 2181497 w 2214154"/>
              <a:gd name="connsiteY90" fmla="*/ 274320 h 326571"/>
              <a:gd name="connsiteX91" fmla="*/ 2194560 w 2214154"/>
              <a:gd name="connsiteY91" fmla="*/ 293914 h 326571"/>
              <a:gd name="connsiteX92" fmla="*/ 2214154 w 2214154"/>
              <a:gd name="connsiteY92" fmla="*/ 300446 h 32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214154" h="326571">
                <a:moveTo>
                  <a:pt x="0" y="320040"/>
                </a:moveTo>
                <a:cubicBezTo>
                  <a:pt x="17645" y="305924"/>
                  <a:pt x="37525" y="291991"/>
                  <a:pt x="52251" y="274320"/>
                </a:cubicBezTo>
                <a:cubicBezTo>
                  <a:pt x="75649" y="246243"/>
                  <a:pt x="57117" y="264589"/>
                  <a:pt x="71846" y="235131"/>
                </a:cubicBezTo>
                <a:cubicBezTo>
                  <a:pt x="75357" y="228110"/>
                  <a:pt x="80555" y="222068"/>
                  <a:pt x="84909" y="215537"/>
                </a:cubicBezTo>
                <a:cubicBezTo>
                  <a:pt x="104883" y="155611"/>
                  <a:pt x="71496" y="248893"/>
                  <a:pt x="111034" y="169817"/>
                </a:cubicBezTo>
                <a:cubicBezTo>
                  <a:pt x="117192" y="157501"/>
                  <a:pt x="119391" y="143569"/>
                  <a:pt x="124097" y="130629"/>
                </a:cubicBezTo>
                <a:cubicBezTo>
                  <a:pt x="135218" y="100047"/>
                  <a:pt x="136532" y="99227"/>
                  <a:pt x="150223" y="71846"/>
                </a:cubicBezTo>
                <a:cubicBezTo>
                  <a:pt x="164666" y="86289"/>
                  <a:pt x="173788" y="92849"/>
                  <a:pt x="182880" y="111034"/>
                </a:cubicBezTo>
                <a:cubicBezTo>
                  <a:pt x="185959" y="117192"/>
                  <a:pt x="185995" y="124651"/>
                  <a:pt x="189411" y="130629"/>
                </a:cubicBezTo>
                <a:cubicBezTo>
                  <a:pt x="194812" y="140080"/>
                  <a:pt x="202763" y="147836"/>
                  <a:pt x="209006" y="156754"/>
                </a:cubicBezTo>
                <a:cubicBezTo>
                  <a:pt x="218009" y="169616"/>
                  <a:pt x="226423" y="182880"/>
                  <a:pt x="235131" y="195943"/>
                </a:cubicBezTo>
                <a:cubicBezTo>
                  <a:pt x="239485" y="202474"/>
                  <a:pt x="243484" y="209257"/>
                  <a:pt x="248194" y="215537"/>
                </a:cubicBezTo>
                <a:lnTo>
                  <a:pt x="267789" y="241663"/>
                </a:lnTo>
                <a:cubicBezTo>
                  <a:pt x="276497" y="239486"/>
                  <a:pt x="286560" y="240279"/>
                  <a:pt x="293914" y="235131"/>
                </a:cubicBezTo>
                <a:cubicBezTo>
                  <a:pt x="309048" y="224537"/>
                  <a:pt x="333103" y="195943"/>
                  <a:pt x="333103" y="195943"/>
                </a:cubicBezTo>
                <a:cubicBezTo>
                  <a:pt x="343702" y="164145"/>
                  <a:pt x="334514" y="184824"/>
                  <a:pt x="359229" y="150223"/>
                </a:cubicBezTo>
                <a:cubicBezTo>
                  <a:pt x="363791" y="143836"/>
                  <a:pt x="366162" y="135533"/>
                  <a:pt x="372291" y="130629"/>
                </a:cubicBezTo>
                <a:cubicBezTo>
                  <a:pt x="377667" y="126328"/>
                  <a:pt x="385354" y="126274"/>
                  <a:pt x="391886" y="124097"/>
                </a:cubicBezTo>
                <a:cubicBezTo>
                  <a:pt x="406593" y="168221"/>
                  <a:pt x="386196" y="120394"/>
                  <a:pt x="418011" y="156754"/>
                </a:cubicBezTo>
                <a:cubicBezTo>
                  <a:pt x="428349" y="168569"/>
                  <a:pt x="433036" y="184842"/>
                  <a:pt x="444137" y="195943"/>
                </a:cubicBezTo>
                <a:lnTo>
                  <a:pt x="489857" y="241663"/>
                </a:lnTo>
                <a:cubicBezTo>
                  <a:pt x="502920" y="237309"/>
                  <a:pt x="518683" y="237667"/>
                  <a:pt x="529046" y="228600"/>
                </a:cubicBezTo>
                <a:cubicBezTo>
                  <a:pt x="537869" y="220880"/>
                  <a:pt x="537196" y="206588"/>
                  <a:pt x="542109" y="195943"/>
                </a:cubicBezTo>
                <a:cubicBezTo>
                  <a:pt x="550269" y="178262"/>
                  <a:pt x="562076" y="162165"/>
                  <a:pt x="568234" y="143691"/>
                </a:cubicBezTo>
                <a:cubicBezTo>
                  <a:pt x="570411" y="137160"/>
                  <a:pt x="571687" y="130255"/>
                  <a:pt x="574766" y="124097"/>
                </a:cubicBezTo>
                <a:cubicBezTo>
                  <a:pt x="580443" y="112743"/>
                  <a:pt x="588683" y="102795"/>
                  <a:pt x="594360" y="91440"/>
                </a:cubicBezTo>
                <a:cubicBezTo>
                  <a:pt x="621402" y="37355"/>
                  <a:pt x="576515" y="108410"/>
                  <a:pt x="613954" y="52251"/>
                </a:cubicBezTo>
                <a:cubicBezTo>
                  <a:pt x="630223" y="76655"/>
                  <a:pt x="632308" y="76059"/>
                  <a:pt x="640080" y="111034"/>
                </a:cubicBezTo>
                <a:cubicBezTo>
                  <a:pt x="661611" y="207920"/>
                  <a:pt x="636324" y="164182"/>
                  <a:pt x="666206" y="209006"/>
                </a:cubicBezTo>
                <a:cubicBezTo>
                  <a:pt x="679487" y="275413"/>
                  <a:pt x="665878" y="214387"/>
                  <a:pt x="679269" y="261257"/>
                </a:cubicBezTo>
                <a:cubicBezTo>
                  <a:pt x="681735" y="269888"/>
                  <a:pt x="683221" y="278785"/>
                  <a:pt x="685800" y="287383"/>
                </a:cubicBezTo>
                <a:cubicBezTo>
                  <a:pt x="689757" y="300572"/>
                  <a:pt x="698863" y="326571"/>
                  <a:pt x="698863" y="326571"/>
                </a:cubicBezTo>
                <a:cubicBezTo>
                  <a:pt x="701040" y="320040"/>
                  <a:pt x="702682" y="313305"/>
                  <a:pt x="705394" y="306977"/>
                </a:cubicBezTo>
                <a:cubicBezTo>
                  <a:pt x="709229" y="298028"/>
                  <a:pt x="715038" y="289968"/>
                  <a:pt x="718457" y="280851"/>
                </a:cubicBezTo>
                <a:cubicBezTo>
                  <a:pt x="745141" y="209697"/>
                  <a:pt x="701678" y="301351"/>
                  <a:pt x="738051" y="228600"/>
                </a:cubicBezTo>
                <a:cubicBezTo>
                  <a:pt x="753495" y="244044"/>
                  <a:pt x="766067" y="254767"/>
                  <a:pt x="777240" y="274320"/>
                </a:cubicBezTo>
                <a:cubicBezTo>
                  <a:pt x="796653" y="308295"/>
                  <a:pt x="766184" y="282190"/>
                  <a:pt x="803366" y="306977"/>
                </a:cubicBezTo>
                <a:cubicBezTo>
                  <a:pt x="805543" y="298268"/>
                  <a:pt x="807318" y="289449"/>
                  <a:pt x="809897" y="280851"/>
                </a:cubicBezTo>
                <a:cubicBezTo>
                  <a:pt x="813854" y="267662"/>
                  <a:pt x="820260" y="255165"/>
                  <a:pt x="822960" y="241663"/>
                </a:cubicBezTo>
                <a:cubicBezTo>
                  <a:pt x="831251" y="200204"/>
                  <a:pt x="826798" y="219776"/>
                  <a:pt x="836023" y="182880"/>
                </a:cubicBezTo>
                <a:cubicBezTo>
                  <a:pt x="844732" y="185057"/>
                  <a:pt x="856185" y="182702"/>
                  <a:pt x="862149" y="189411"/>
                </a:cubicBezTo>
                <a:cubicBezTo>
                  <a:pt x="875086" y="203965"/>
                  <a:pt x="877472" y="225461"/>
                  <a:pt x="888274" y="241663"/>
                </a:cubicBezTo>
                <a:cubicBezTo>
                  <a:pt x="906461" y="268942"/>
                  <a:pt x="895786" y="255706"/>
                  <a:pt x="920931" y="280851"/>
                </a:cubicBezTo>
                <a:cubicBezTo>
                  <a:pt x="927463" y="276497"/>
                  <a:pt x="935622" y="273919"/>
                  <a:pt x="940526" y="267789"/>
                </a:cubicBezTo>
                <a:cubicBezTo>
                  <a:pt x="944827" y="262413"/>
                  <a:pt x="945166" y="254814"/>
                  <a:pt x="947057" y="248194"/>
                </a:cubicBezTo>
                <a:cubicBezTo>
                  <a:pt x="949523" y="239563"/>
                  <a:pt x="951642" y="230832"/>
                  <a:pt x="953589" y="222069"/>
                </a:cubicBezTo>
                <a:cubicBezTo>
                  <a:pt x="955997" y="211232"/>
                  <a:pt x="956609" y="199943"/>
                  <a:pt x="960120" y="189411"/>
                </a:cubicBezTo>
                <a:cubicBezTo>
                  <a:pt x="963199" y="180174"/>
                  <a:pt x="969229" y="172183"/>
                  <a:pt x="973183" y="163286"/>
                </a:cubicBezTo>
                <a:cubicBezTo>
                  <a:pt x="977945" y="152572"/>
                  <a:pt x="982129" y="141607"/>
                  <a:pt x="986246" y="130629"/>
                </a:cubicBezTo>
                <a:cubicBezTo>
                  <a:pt x="988663" y="124182"/>
                  <a:pt x="989698" y="117192"/>
                  <a:pt x="992777" y="111034"/>
                </a:cubicBezTo>
                <a:cubicBezTo>
                  <a:pt x="998454" y="99679"/>
                  <a:pt x="1006694" y="89731"/>
                  <a:pt x="1012371" y="78377"/>
                </a:cubicBezTo>
                <a:cubicBezTo>
                  <a:pt x="1061561" y="-20003"/>
                  <a:pt x="1004605" y="78259"/>
                  <a:pt x="1051560" y="0"/>
                </a:cubicBezTo>
                <a:cubicBezTo>
                  <a:pt x="1062446" y="6531"/>
                  <a:pt x="1075606" y="10266"/>
                  <a:pt x="1084217" y="19594"/>
                </a:cubicBezTo>
                <a:cubicBezTo>
                  <a:pt x="1092821" y="28915"/>
                  <a:pt x="1127488" y="81236"/>
                  <a:pt x="1143000" y="104503"/>
                </a:cubicBezTo>
                <a:cubicBezTo>
                  <a:pt x="1151709" y="117566"/>
                  <a:pt x="1159706" y="131131"/>
                  <a:pt x="1169126" y="143691"/>
                </a:cubicBezTo>
                <a:cubicBezTo>
                  <a:pt x="1175657" y="152400"/>
                  <a:pt x="1183433" y="160301"/>
                  <a:pt x="1188720" y="169817"/>
                </a:cubicBezTo>
                <a:cubicBezTo>
                  <a:pt x="1194414" y="180066"/>
                  <a:pt x="1196089" y="192225"/>
                  <a:pt x="1201783" y="202474"/>
                </a:cubicBezTo>
                <a:cubicBezTo>
                  <a:pt x="1212257" y="221328"/>
                  <a:pt x="1226120" y="233343"/>
                  <a:pt x="1240971" y="248194"/>
                </a:cubicBezTo>
                <a:cubicBezTo>
                  <a:pt x="1254514" y="194030"/>
                  <a:pt x="1236818" y="250446"/>
                  <a:pt x="1267097" y="195943"/>
                </a:cubicBezTo>
                <a:cubicBezTo>
                  <a:pt x="1320359" y="100071"/>
                  <a:pt x="1248693" y="210487"/>
                  <a:pt x="1293223" y="143691"/>
                </a:cubicBezTo>
                <a:cubicBezTo>
                  <a:pt x="1308463" y="97972"/>
                  <a:pt x="1293223" y="108858"/>
                  <a:pt x="1325880" y="97971"/>
                </a:cubicBezTo>
                <a:cubicBezTo>
                  <a:pt x="1357795" y="129888"/>
                  <a:pt x="1335612" y="103573"/>
                  <a:pt x="1358537" y="143691"/>
                </a:cubicBezTo>
                <a:cubicBezTo>
                  <a:pt x="1362432" y="150507"/>
                  <a:pt x="1367440" y="156629"/>
                  <a:pt x="1371600" y="163286"/>
                </a:cubicBezTo>
                <a:cubicBezTo>
                  <a:pt x="1378328" y="174051"/>
                  <a:pt x="1384466" y="185178"/>
                  <a:pt x="1391194" y="195943"/>
                </a:cubicBezTo>
                <a:cubicBezTo>
                  <a:pt x="1403129" y="215039"/>
                  <a:pt x="1409485" y="222508"/>
                  <a:pt x="1423851" y="241663"/>
                </a:cubicBezTo>
                <a:cubicBezTo>
                  <a:pt x="1437446" y="187288"/>
                  <a:pt x="1420892" y="241050"/>
                  <a:pt x="1443446" y="195943"/>
                </a:cubicBezTo>
                <a:cubicBezTo>
                  <a:pt x="1448689" y="185457"/>
                  <a:pt x="1452392" y="174264"/>
                  <a:pt x="1456509" y="163286"/>
                </a:cubicBezTo>
                <a:cubicBezTo>
                  <a:pt x="1458926" y="156839"/>
                  <a:pt x="1459391" y="149529"/>
                  <a:pt x="1463040" y="143691"/>
                </a:cubicBezTo>
                <a:cubicBezTo>
                  <a:pt x="1470428" y="131869"/>
                  <a:pt x="1481433" y="122633"/>
                  <a:pt x="1489166" y="111034"/>
                </a:cubicBezTo>
                <a:cubicBezTo>
                  <a:pt x="1515684" y="71258"/>
                  <a:pt x="1486111" y="95655"/>
                  <a:pt x="1521823" y="71846"/>
                </a:cubicBezTo>
                <a:cubicBezTo>
                  <a:pt x="1573885" y="77052"/>
                  <a:pt x="1575012" y="73980"/>
                  <a:pt x="1613263" y="84909"/>
                </a:cubicBezTo>
                <a:cubicBezTo>
                  <a:pt x="1619883" y="86800"/>
                  <a:pt x="1626529" y="88728"/>
                  <a:pt x="1632857" y="91440"/>
                </a:cubicBezTo>
                <a:cubicBezTo>
                  <a:pt x="1641806" y="95275"/>
                  <a:pt x="1650634" y="99494"/>
                  <a:pt x="1658983" y="104503"/>
                </a:cubicBezTo>
                <a:cubicBezTo>
                  <a:pt x="1672445" y="112580"/>
                  <a:pt x="1698171" y="130629"/>
                  <a:pt x="1698171" y="130629"/>
                </a:cubicBezTo>
                <a:cubicBezTo>
                  <a:pt x="1702525" y="137160"/>
                  <a:pt x="1706209" y="144193"/>
                  <a:pt x="1711234" y="150223"/>
                </a:cubicBezTo>
                <a:cubicBezTo>
                  <a:pt x="1717147" y="157319"/>
                  <a:pt x="1725460" y="162301"/>
                  <a:pt x="1730829" y="169817"/>
                </a:cubicBezTo>
                <a:cubicBezTo>
                  <a:pt x="1736488" y="177740"/>
                  <a:pt x="1738349" y="187938"/>
                  <a:pt x="1743891" y="195943"/>
                </a:cubicBezTo>
                <a:cubicBezTo>
                  <a:pt x="1758020" y="216353"/>
                  <a:pt x="1774476" y="235051"/>
                  <a:pt x="1789611" y="254726"/>
                </a:cubicBezTo>
                <a:cubicBezTo>
                  <a:pt x="1796248" y="263354"/>
                  <a:pt x="1809206" y="280851"/>
                  <a:pt x="1809206" y="280851"/>
                </a:cubicBezTo>
                <a:cubicBezTo>
                  <a:pt x="1849454" y="267436"/>
                  <a:pt x="1824670" y="279827"/>
                  <a:pt x="1867989" y="222069"/>
                </a:cubicBezTo>
                <a:cubicBezTo>
                  <a:pt x="1874520" y="213360"/>
                  <a:pt x="1883540" y="206050"/>
                  <a:pt x="1887583" y="195943"/>
                </a:cubicBezTo>
                <a:cubicBezTo>
                  <a:pt x="1891937" y="185057"/>
                  <a:pt x="1894614" y="173339"/>
                  <a:pt x="1900646" y="163286"/>
                </a:cubicBezTo>
                <a:cubicBezTo>
                  <a:pt x="1907818" y="151332"/>
                  <a:pt x="1918407" y="141781"/>
                  <a:pt x="1926771" y="130629"/>
                </a:cubicBezTo>
                <a:cubicBezTo>
                  <a:pt x="1954049" y="94258"/>
                  <a:pt x="1923586" y="127282"/>
                  <a:pt x="1959429" y="91440"/>
                </a:cubicBezTo>
                <a:cubicBezTo>
                  <a:pt x="1981309" y="98733"/>
                  <a:pt x="1991112" y="100426"/>
                  <a:pt x="2011680" y="117566"/>
                </a:cubicBezTo>
                <a:cubicBezTo>
                  <a:pt x="2028237" y="131364"/>
                  <a:pt x="2039467" y="151331"/>
                  <a:pt x="2057400" y="163286"/>
                </a:cubicBezTo>
                <a:cubicBezTo>
                  <a:pt x="2063931" y="167640"/>
                  <a:pt x="2071159" y="171098"/>
                  <a:pt x="2076994" y="176349"/>
                </a:cubicBezTo>
                <a:cubicBezTo>
                  <a:pt x="2093014" y="190767"/>
                  <a:pt x="2104781" y="210115"/>
                  <a:pt x="2122714" y="222069"/>
                </a:cubicBezTo>
                <a:lnTo>
                  <a:pt x="2142309" y="235131"/>
                </a:lnTo>
                <a:cubicBezTo>
                  <a:pt x="2148840" y="243840"/>
                  <a:pt x="2154206" y="253560"/>
                  <a:pt x="2161903" y="261257"/>
                </a:cubicBezTo>
                <a:cubicBezTo>
                  <a:pt x="2167454" y="266808"/>
                  <a:pt x="2175946" y="268769"/>
                  <a:pt x="2181497" y="274320"/>
                </a:cubicBezTo>
                <a:cubicBezTo>
                  <a:pt x="2187048" y="279871"/>
                  <a:pt x="2188430" y="289010"/>
                  <a:pt x="2194560" y="293914"/>
                </a:cubicBezTo>
                <a:cubicBezTo>
                  <a:pt x="2199936" y="298215"/>
                  <a:pt x="2214154" y="300446"/>
                  <a:pt x="2214154" y="300446"/>
                </a:cubicBezTo>
              </a:path>
            </a:pathLst>
          </a:custGeom>
          <a:ln w="1905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11" name="Freeform: Shape 10">
            <a:extLst>
              <a:ext uri="{FF2B5EF4-FFF2-40B4-BE49-F238E27FC236}">
                <a16:creationId xmlns:a16="http://schemas.microsoft.com/office/drawing/2014/main" id="{7BC4EC53-B96D-2812-79C6-E3EE9E6C5D87}"/>
              </a:ext>
            </a:extLst>
          </p:cNvPr>
          <p:cNvSpPr/>
          <p:nvPr/>
        </p:nvSpPr>
        <p:spPr>
          <a:xfrm>
            <a:off x="6453291" y="3332362"/>
            <a:ext cx="2770116" cy="241614"/>
          </a:xfrm>
          <a:custGeom>
            <a:avLst/>
            <a:gdLst>
              <a:gd name="connsiteX0" fmla="*/ 0 w 2214154"/>
              <a:gd name="connsiteY0" fmla="*/ 320040 h 326571"/>
              <a:gd name="connsiteX1" fmla="*/ 52251 w 2214154"/>
              <a:gd name="connsiteY1" fmla="*/ 274320 h 326571"/>
              <a:gd name="connsiteX2" fmla="*/ 71846 w 2214154"/>
              <a:gd name="connsiteY2" fmla="*/ 235131 h 326571"/>
              <a:gd name="connsiteX3" fmla="*/ 84909 w 2214154"/>
              <a:gd name="connsiteY3" fmla="*/ 215537 h 326571"/>
              <a:gd name="connsiteX4" fmla="*/ 111034 w 2214154"/>
              <a:gd name="connsiteY4" fmla="*/ 169817 h 326571"/>
              <a:gd name="connsiteX5" fmla="*/ 124097 w 2214154"/>
              <a:gd name="connsiteY5" fmla="*/ 130629 h 326571"/>
              <a:gd name="connsiteX6" fmla="*/ 150223 w 2214154"/>
              <a:gd name="connsiteY6" fmla="*/ 71846 h 326571"/>
              <a:gd name="connsiteX7" fmla="*/ 182880 w 2214154"/>
              <a:gd name="connsiteY7" fmla="*/ 111034 h 326571"/>
              <a:gd name="connsiteX8" fmla="*/ 189411 w 2214154"/>
              <a:gd name="connsiteY8" fmla="*/ 130629 h 326571"/>
              <a:gd name="connsiteX9" fmla="*/ 209006 w 2214154"/>
              <a:gd name="connsiteY9" fmla="*/ 156754 h 326571"/>
              <a:gd name="connsiteX10" fmla="*/ 235131 w 2214154"/>
              <a:gd name="connsiteY10" fmla="*/ 195943 h 326571"/>
              <a:gd name="connsiteX11" fmla="*/ 248194 w 2214154"/>
              <a:gd name="connsiteY11" fmla="*/ 215537 h 326571"/>
              <a:gd name="connsiteX12" fmla="*/ 267789 w 2214154"/>
              <a:gd name="connsiteY12" fmla="*/ 241663 h 326571"/>
              <a:gd name="connsiteX13" fmla="*/ 293914 w 2214154"/>
              <a:gd name="connsiteY13" fmla="*/ 235131 h 326571"/>
              <a:gd name="connsiteX14" fmla="*/ 333103 w 2214154"/>
              <a:gd name="connsiteY14" fmla="*/ 195943 h 326571"/>
              <a:gd name="connsiteX15" fmla="*/ 359229 w 2214154"/>
              <a:gd name="connsiteY15" fmla="*/ 150223 h 326571"/>
              <a:gd name="connsiteX16" fmla="*/ 372291 w 2214154"/>
              <a:gd name="connsiteY16" fmla="*/ 130629 h 326571"/>
              <a:gd name="connsiteX17" fmla="*/ 391886 w 2214154"/>
              <a:gd name="connsiteY17" fmla="*/ 124097 h 326571"/>
              <a:gd name="connsiteX18" fmla="*/ 418011 w 2214154"/>
              <a:gd name="connsiteY18" fmla="*/ 156754 h 326571"/>
              <a:gd name="connsiteX19" fmla="*/ 444137 w 2214154"/>
              <a:gd name="connsiteY19" fmla="*/ 195943 h 326571"/>
              <a:gd name="connsiteX20" fmla="*/ 489857 w 2214154"/>
              <a:gd name="connsiteY20" fmla="*/ 241663 h 326571"/>
              <a:gd name="connsiteX21" fmla="*/ 529046 w 2214154"/>
              <a:gd name="connsiteY21" fmla="*/ 228600 h 326571"/>
              <a:gd name="connsiteX22" fmla="*/ 542109 w 2214154"/>
              <a:gd name="connsiteY22" fmla="*/ 195943 h 326571"/>
              <a:gd name="connsiteX23" fmla="*/ 568234 w 2214154"/>
              <a:gd name="connsiteY23" fmla="*/ 143691 h 326571"/>
              <a:gd name="connsiteX24" fmla="*/ 574766 w 2214154"/>
              <a:gd name="connsiteY24" fmla="*/ 124097 h 326571"/>
              <a:gd name="connsiteX25" fmla="*/ 594360 w 2214154"/>
              <a:gd name="connsiteY25" fmla="*/ 91440 h 326571"/>
              <a:gd name="connsiteX26" fmla="*/ 613954 w 2214154"/>
              <a:gd name="connsiteY26" fmla="*/ 52251 h 326571"/>
              <a:gd name="connsiteX27" fmla="*/ 640080 w 2214154"/>
              <a:gd name="connsiteY27" fmla="*/ 111034 h 326571"/>
              <a:gd name="connsiteX28" fmla="*/ 666206 w 2214154"/>
              <a:gd name="connsiteY28" fmla="*/ 209006 h 326571"/>
              <a:gd name="connsiteX29" fmla="*/ 679269 w 2214154"/>
              <a:gd name="connsiteY29" fmla="*/ 261257 h 326571"/>
              <a:gd name="connsiteX30" fmla="*/ 685800 w 2214154"/>
              <a:gd name="connsiteY30" fmla="*/ 287383 h 326571"/>
              <a:gd name="connsiteX31" fmla="*/ 698863 w 2214154"/>
              <a:gd name="connsiteY31" fmla="*/ 326571 h 326571"/>
              <a:gd name="connsiteX32" fmla="*/ 705394 w 2214154"/>
              <a:gd name="connsiteY32" fmla="*/ 306977 h 326571"/>
              <a:gd name="connsiteX33" fmla="*/ 718457 w 2214154"/>
              <a:gd name="connsiteY33" fmla="*/ 280851 h 326571"/>
              <a:gd name="connsiteX34" fmla="*/ 738051 w 2214154"/>
              <a:gd name="connsiteY34" fmla="*/ 228600 h 326571"/>
              <a:gd name="connsiteX35" fmla="*/ 777240 w 2214154"/>
              <a:gd name="connsiteY35" fmla="*/ 274320 h 326571"/>
              <a:gd name="connsiteX36" fmla="*/ 803366 w 2214154"/>
              <a:gd name="connsiteY36" fmla="*/ 306977 h 326571"/>
              <a:gd name="connsiteX37" fmla="*/ 809897 w 2214154"/>
              <a:gd name="connsiteY37" fmla="*/ 280851 h 326571"/>
              <a:gd name="connsiteX38" fmla="*/ 822960 w 2214154"/>
              <a:gd name="connsiteY38" fmla="*/ 241663 h 326571"/>
              <a:gd name="connsiteX39" fmla="*/ 836023 w 2214154"/>
              <a:gd name="connsiteY39" fmla="*/ 182880 h 326571"/>
              <a:gd name="connsiteX40" fmla="*/ 862149 w 2214154"/>
              <a:gd name="connsiteY40" fmla="*/ 189411 h 326571"/>
              <a:gd name="connsiteX41" fmla="*/ 888274 w 2214154"/>
              <a:gd name="connsiteY41" fmla="*/ 241663 h 326571"/>
              <a:gd name="connsiteX42" fmla="*/ 920931 w 2214154"/>
              <a:gd name="connsiteY42" fmla="*/ 280851 h 326571"/>
              <a:gd name="connsiteX43" fmla="*/ 940526 w 2214154"/>
              <a:gd name="connsiteY43" fmla="*/ 267789 h 326571"/>
              <a:gd name="connsiteX44" fmla="*/ 947057 w 2214154"/>
              <a:gd name="connsiteY44" fmla="*/ 248194 h 326571"/>
              <a:gd name="connsiteX45" fmla="*/ 953589 w 2214154"/>
              <a:gd name="connsiteY45" fmla="*/ 222069 h 326571"/>
              <a:gd name="connsiteX46" fmla="*/ 960120 w 2214154"/>
              <a:gd name="connsiteY46" fmla="*/ 189411 h 326571"/>
              <a:gd name="connsiteX47" fmla="*/ 973183 w 2214154"/>
              <a:gd name="connsiteY47" fmla="*/ 163286 h 326571"/>
              <a:gd name="connsiteX48" fmla="*/ 986246 w 2214154"/>
              <a:gd name="connsiteY48" fmla="*/ 130629 h 326571"/>
              <a:gd name="connsiteX49" fmla="*/ 992777 w 2214154"/>
              <a:gd name="connsiteY49" fmla="*/ 111034 h 326571"/>
              <a:gd name="connsiteX50" fmla="*/ 1012371 w 2214154"/>
              <a:gd name="connsiteY50" fmla="*/ 78377 h 326571"/>
              <a:gd name="connsiteX51" fmla="*/ 1051560 w 2214154"/>
              <a:gd name="connsiteY51" fmla="*/ 0 h 326571"/>
              <a:gd name="connsiteX52" fmla="*/ 1084217 w 2214154"/>
              <a:gd name="connsiteY52" fmla="*/ 19594 h 326571"/>
              <a:gd name="connsiteX53" fmla="*/ 1143000 w 2214154"/>
              <a:gd name="connsiteY53" fmla="*/ 104503 h 326571"/>
              <a:gd name="connsiteX54" fmla="*/ 1169126 w 2214154"/>
              <a:gd name="connsiteY54" fmla="*/ 143691 h 326571"/>
              <a:gd name="connsiteX55" fmla="*/ 1188720 w 2214154"/>
              <a:gd name="connsiteY55" fmla="*/ 169817 h 326571"/>
              <a:gd name="connsiteX56" fmla="*/ 1201783 w 2214154"/>
              <a:gd name="connsiteY56" fmla="*/ 202474 h 326571"/>
              <a:gd name="connsiteX57" fmla="*/ 1240971 w 2214154"/>
              <a:gd name="connsiteY57" fmla="*/ 248194 h 326571"/>
              <a:gd name="connsiteX58" fmla="*/ 1267097 w 2214154"/>
              <a:gd name="connsiteY58" fmla="*/ 195943 h 326571"/>
              <a:gd name="connsiteX59" fmla="*/ 1293223 w 2214154"/>
              <a:gd name="connsiteY59" fmla="*/ 143691 h 326571"/>
              <a:gd name="connsiteX60" fmla="*/ 1325880 w 2214154"/>
              <a:gd name="connsiteY60" fmla="*/ 97971 h 326571"/>
              <a:gd name="connsiteX61" fmla="*/ 1358537 w 2214154"/>
              <a:gd name="connsiteY61" fmla="*/ 143691 h 326571"/>
              <a:gd name="connsiteX62" fmla="*/ 1371600 w 2214154"/>
              <a:gd name="connsiteY62" fmla="*/ 163286 h 326571"/>
              <a:gd name="connsiteX63" fmla="*/ 1391194 w 2214154"/>
              <a:gd name="connsiteY63" fmla="*/ 195943 h 326571"/>
              <a:gd name="connsiteX64" fmla="*/ 1423851 w 2214154"/>
              <a:gd name="connsiteY64" fmla="*/ 241663 h 326571"/>
              <a:gd name="connsiteX65" fmla="*/ 1443446 w 2214154"/>
              <a:gd name="connsiteY65" fmla="*/ 195943 h 326571"/>
              <a:gd name="connsiteX66" fmla="*/ 1456509 w 2214154"/>
              <a:gd name="connsiteY66" fmla="*/ 163286 h 326571"/>
              <a:gd name="connsiteX67" fmla="*/ 1463040 w 2214154"/>
              <a:gd name="connsiteY67" fmla="*/ 143691 h 326571"/>
              <a:gd name="connsiteX68" fmla="*/ 1489166 w 2214154"/>
              <a:gd name="connsiteY68" fmla="*/ 111034 h 326571"/>
              <a:gd name="connsiteX69" fmla="*/ 1521823 w 2214154"/>
              <a:gd name="connsiteY69" fmla="*/ 71846 h 326571"/>
              <a:gd name="connsiteX70" fmla="*/ 1613263 w 2214154"/>
              <a:gd name="connsiteY70" fmla="*/ 84909 h 326571"/>
              <a:gd name="connsiteX71" fmla="*/ 1632857 w 2214154"/>
              <a:gd name="connsiteY71" fmla="*/ 91440 h 326571"/>
              <a:gd name="connsiteX72" fmla="*/ 1658983 w 2214154"/>
              <a:gd name="connsiteY72" fmla="*/ 104503 h 326571"/>
              <a:gd name="connsiteX73" fmla="*/ 1698171 w 2214154"/>
              <a:gd name="connsiteY73" fmla="*/ 130629 h 326571"/>
              <a:gd name="connsiteX74" fmla="*/ 1711234 w 2214154"/>
              <a:gd name="connsiteY74" fmla="*/ 150223 h 326571"/>
              <a:gd name="connsiteX75" fmla="*/ 1730829 w 2214154"/>
              <a:gd name="connsiteY75" fmla="*/ 169817 h 326571"/>
              <a:gd name="connsiteX76" fmla="*/ 1743891 w 2214154"/>
              <a:gd name="connsiteY76" fmla="*/ 195943 h 326571"/>
              <a:gd name="connsiteX77" fmla="*/ 1789611 w 2214154"/>
              <a:gd name="connsiteY77" fmla="*/ 254726 h 326571"/>
              <a:gd name="connsiteX78" fmla="*/ 1809206 w 2214154"/>
              <a:gd name="connsiteY78" fmla="*/ 280851 h 326571"/>
              <a:gd name="connsiteX79" fmla="*/ 1867989 w 2214154"/>
              <a:gd name="connsiteY79" fmla="*/ 222069 h 326571"/>
              <a:gd name="connsiteX80" fmla="*/ 1887583 w 2214154"/>
              <a:gd name="connsiteY80" fmla="*/ 195943 h 326571"/>
              <a:gd name="connsiteX81" fmla="*/ 1900646 w 2214154"/>
              <a:gd name="connsiteY81" fmla="*/ 163286 h 326571"/>
              <a:gd name="connsiteX82" fmla="*/ 1926771 w 2214154"/>
              <a:gd name="connsiteY82" fmla="*/ 130629 h 326571"/>
              <a:gd name="connsiteX83" fmla="*/ 1959429 w 2214154"/>
              <a:gd name="connsiteY83" fmla="*/ 91440 h 326571"/>
              <a:gd name="connsiteX84" fmla="*/ 2011680 w 2214154"/>
              <a:gd name="connsiteY84" fmla="*/ 117566 h 326571"/>
              <a:gd name="connsiteX85" fmla="*/ 2057400 w 2214154"/>
              <a:gd name="connsiteY85" fmla="*/ 163286 h 326571"/>
              <a:gd name="connsiteX86" fmla="*/ 2076994 w 2214154"/>
              <a:gd name="connsiteY86" fmla="*/ 176349 h 326571"/>
              <a:gd name="connsiteX87" fmla="*/ 2122714 w 2214154"/>
              <a:gd name="connsiteY87" fmla="*/ 222069 h 326571"/>
              <a:gd name="connsiteX88" fmla="*/ 2142309 w 2214154"/>
              <a:gd name="connsiteY88" fmla="*/ 235131 h 326571"/>
              <a:gd name="connsiteX89" fmla="*/ 2161903 w 2214154"/>
              <a:gd name="connsiteY89" fmla="*/ 261257 h 326571"/>
              <a:gd name="connsiteX90" fmla="*/ 2181497 w 2214154"/>
              <a:gd name="connsiteY90" fmla="*/ 274320 h 326571"/>
              <a:gd name="connsiteX91" fmla="*/ 2194560 w 2214154"/>
              <a:gd name="connsiteY91" fmla="*/ 293914 h 326571"/>
              <a:gd name="connsiteX92" fmla="*/ 2214154 w 2214154"/>
              <a:gd name="connsiteY92" fmla="*/ 300446 h 32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214154" h="326571">
                <a:moveTo>
                  <a:pt x="0" y="320040"/>
                </a:moveTo>
                <a:cubicBezTo>
                  <a:pt x="17645" y="305924"/>
                  <a:pt x="37525" y="291991"/>
                  <a:pt x="52251" y="274320"/>
                </a:cubicBezTo>
                <a:cubicBezTo>
                  <a:pt x="75649" y="246243"/>
                  <a:pt x="57117" y="264589"/>
                  <a:pt x="71846" y="235131"/>
                </a:cubicBezTo>
                <a:cubicBezTo>
                  <a:pt x="75357" y="228110"/>
                  <a:pt x="80555" y="222068"/>
                  <a:pt x="84909" y="215537"/>
                </a:cubicBezTo>
                <a:cubicBezTo>
                  <a:pt x="104883" y="155611"/>
                  <a:pt x="71496" y="248893"/>
                  <a:pt x="111034" y="169817"/>
                </a:cubicBezTo>
                <a:cubicBezTo>
                  <a:pt x="117192" y="157501"/>
                  <a:pt x="119391" y="143569"/>
                  <a:pt x="124097" y="130629"/>
                </a:cubicBezTo>
                <a:cubicBezTo>
                  <a:pt x="135218" y="100047"/>
                  <a:pt x="136532" y="99227"/>
                  <a:pt x="150223" y="71846"/>
                </a:cubicBezTo>
                <a:cubicBezTo>
                  <a:pt x="164666" y="86289"/>
                  <a:pt x="173788" y="92849"/>
                  <a:pt x="182880" y="111034"/>
                </a:cubicBezTo>
                <a:cubicBezTo>
                  <a:pt x="185959" y="117192"/>
                  <a:pt x="185995" y="124651"/>
                  <a:pt x="189411" y="130629"/>
                </a:cubicBezTo>
                <a:cubicBezTo>
                  <a:pt x="194812" y="140080"/>
                  <a:pt x="202763" y="147836"/>
                  <a:pt x="209006" y="156754"/>
                </a:cubicBezTo>
                <a:cubicBezTo>
                  <a:pt x="218009" y="169616"/>
                  <a:pt x="226423" y="182880"/>
                  <a:pt x="235131" y="195943"/>
                </a:cubicBezTo>
                <a:cubicBezTo>
                  <a:pt x="239485" y="202474"/>
                  <a:pt x="243484" y="209257"/>
                  <a:pt x="248194" y="215537"/>
                </a:cubicBezTo>
                <a:lnTo>
                  <a:pt x="267789" y="241663"/>
                </a:lnTo>
                <a:cubicBezTo>
                  <a:pt x="276497" y="239486"/>
                  <a:pt x="286560" y="240279"/>
                  <a:pt x="293914" y="235131"/>
                </a:cubicBezTo>
                <a:cubicBezTo>
                  <a:pt x="309048" y="224537"/>
                  <a:pt x="333103" y="195943"/>
                  <a:pt x="333103" y="195943"/>
                </a:cubicBezTo>
                <a:cubicBezTo>
                  <a:pt x="343702" y="164145"/>
                  <a:pt x="334514" y="184824"/>
                  <a:pt x="359229" y="150223"/>
                </a:cubicBezTo>
                <a:cubicBezTo>
                  <a:pt x="363791" y="143836"/>
                  <a:pt x="366162" y="135533"/>
                  <a:pt x="372291" y="130629"/>
                </a:cubicBezTo>
                <a:cubicBezTo>
                  <a:pt x="377667" y="126328"/>
                  <a:pt x="385354" y="126274"/>
                  <a:pt x="391886" y="124097"/>
                </a:cubicBezTo>
                <a:cubicBezTo>
                  <a:pt x="406593" y="168221"/>
                  <a:pt x="386196" y="120394"/>
                  <a:pt x="418011" y="156754"/>
                </a:cubicBezTo>
                <a:cubicBezTo>
                  <a:pt x="428349" y="168569"/>
                  <a:pt x="433036" y="184842"/>
                  <a:pt x="444137" y="195943"/>
                </a:cubicBezTo>
                <a:lnTo>
                  <a:pt x="489857" y="241663"/>
                </a:lnTo>
                <a:cubicBezTo>
                  <a:pt x="502920" y="237309"/>
                  <a:pt x="518683" y="237667"/>
                  <a:pt x="529046" y="228600"/>
                </a:cubicBezTo>
                <a:cubicBezTo>
                  <a:pt x="537869" y="220880"/>
                  <a:pt x="537196" y="206588"/>
                  <a:pt x="542109" y="195943"/>
                </a:cubicBezTo>
                <a:cubicBezTo>
                  <a:pt x="550269" y="178262"/>
                  <a:pt x="562076" y="162165"/>
                  <a:pt x="568234" y="143691"/>
                </a:cubicBezTo>
                <a:cubicBezTo>
                  <a:pt x="570411" y="137160"/>
                  <a:pt x="571687" y="130255"/>
                  <a:pt x="574766" y="124097"/>
                </a:cubicBezTo>
                <a:cubicBezTo>
                  <a:pt x="580443" y="112743"/>
                  <a:pt x="588683" y="102795"/>
                  <a:pt x="594360" y="91440"/>
                </a:cubicBezTo>
                <a:cubicBezTo>
                  <a:pt x="621402" y="37355"/>
                  <a:pt x="576515" y="108410"/>
                  <a:pt x="613954" y="52251"/>
                </a:cubicBezTo>
                <a:cubicBezTo>
                  <a:pt x="630223" y="76655"/>
                  <a:pt x="632308" y="76059"/>
                  <a:pt x="640080" y="111034"/>
                </a:cubicBezTo>
                <a:cubicBezTo>
                  <a:pt x="661611" y="207920"/>
                  <a:pt x="636324" y="164182"/>
                  <a:pt x="666206" y="209006"/>
                </a:cubicBezTo>
                <a:cubicBezTo>
                  <a:pt x="679487" y="275413"/>
                  <a:pt x="665878" y="214387"/>
                  <a:pt x="679269" y="261257"/>
                </a:cubicBezTo>
                <a:cubicBezTo>
                  <a:pt x="681735" y="269888"/>
                  <a:pt x="683221" y="278785"/>
                  <a:pt x="685800" y="287383"/>
                </a:cubicBezTo>
                <a:cubicBezTo>
                  <a:pt x="689757" y="300572"/>
                  <a:pt x="698863" y="326571"/>
                  <a:pt x="698863" y="326571"/>
                </a:cubicBezTo>
                <a:cubicBezTo>
                  <a:pt x="701040" y="320040"/>
                  <a:pt x="702682" y="313305"/>
                  <a:pt x="705394" y="306977"/>
                </a:cubicBezTo>
                <a:cubicBezTo>
                  <a:pt x="709229" y="298028"/>
                  <a:pt x="715038" y="289968"/>
                  <a:pt x="718457" y="280851"/>
                </a:cubicBezTo>
                <a:cubicBezTo>
                  <a:pt x="745141" y="209697"/>
                  <a:pt x="701678" y="301351"/>
                  <a:pt x="738051" y="228600"/>
                </a:cubicBezTo>
                <a:cubicBezTo>
                  <a:pt x="753495" y="244044"/>
                  <a:pt x="766067" y="254767"/>
                  <a:pt x="777240" y="274320"/>
                </a:cubicBezTo>
                <a:cubicBezTo>
                  <a:pt x="796653" y="308295"/>
                  <a:pt x="766184" y="282190"/>
                  <a:pt x="803366" y="306977"/>
                </a:cubicBezTo>
                <a:cubicBezTo>
                  <a:pt x="805543" y="298268"/>
                  <a:pt x="807318" y="289449"/>
                  <a:pt x="809897" y="280851"/>
                </a:cubicBezTo>
                <a:cubicBezTo>
                  <a:pt x="813854" y="267662"/>
                  <a:pt x="820260" y="255165"/>
                  <a:pt x="822960" y="241663"/>
                </a:cubicBezTo>
                <a:cubicBezTo>
                  <a:pt x="831251" y="200204"/>
                  <a:pt x="826798" y="219776"/>
                  <a:pt x="836023" y="182880"/>
                </a:cubicBezTo>
                <a:cubicBezTo>
                  <a:pt x="844732" y="185057"/>
                  <a:pt x="856185" y="182702"/>
                  <a:pt x="862149" y="189411"/>
                </a:cubicBezTo>
                <a:cubicBezTo>
                  <a:pt x="875086" y="203965"/>
                  <a:pt x="877472" y="225461"/>
                  <a:pt x="888274" y="241663"/>
                </a:cubicBezTo>
                <a:cubicBezTo>
                  <a:pt x="906461" y="268942"/>
                  <a:pt x="895786" y="255706"/>
                  <a:pt x="920931" y="280851"/>
                </a:cubicBezTo>
                <a:cubicBezTo>
                  <a:pt x="927463" y="276497"/>
                  <a:pt x="935622" y="273919"/>
                  <a:pt x="940526" y="267789"/>
                </a:cubicBezTo>
                <a:cubicBezTo>
                  <a:pt x="944827" y="262413"/>
                  <a:pt x="945166" y="254814"/>
                  <a:pt x="947057" y="248194"/>
                </a:cubicBezTo>
                <a:cubicBezTo>
                  <a:pt x="949523" y="239563"/>
                  <a:pt x="951642" y="230832"/>
                  <a:pt x="953589" y="222069"/>
                </a:cubicBezTo>
                <a:cubicBezTo>
                  <a:pt x="955997" y="211232"/>
                  <a:pt x="956609" y="199943"/>
                  <a:pt x="960120" y="189411"/>
                </a:cubicBezTo>
                <a:cubicBezTo>
                  <a:pt x="963199" y="180174"/>
                  <a:pt x="969229" y="172183"/>
                  <a:pt x="973183" y="163286"/>
                </a:cubicBezTo>
                <a:cubicBezTo>
                  <a:pt x="977945" y="152572"/>
                  <a:pt x="982129" y="141607"/>
                  <a:pt x="986246" y="130629"/>
                </a:cubicBezTo>
                <a:cubicBezTo>
                  <a:pt x="988663" y="124182"/>
                  <a:pt x="989698" y="117192"/>
                  <a:pt x="992777" y="111034"/>
                </a:cubicBezTo>
                <a:cubicBezTo>
                  <a:pt x="998454" y="99679"/>
                  <a:pt x="1006694" y="89731"/>
                  <a:pt x="1012371" y="78377"/>
                </a:cubicBezTo>
                <a:cubicBezTo>
                  <a:pt x="1061561" y="-20003"/>
                  <a:pt x="1004605" y="78259"/>
                  <a:pt x="1051560" y="0"/>
                </a:cubicBezTo>
                <a:cubicBezTo>
                  <a:pt x="1062446" y="6531"/>
                  <a:pt x="1075606" y="10266"/>
                  <a:pt x="1084217" y="19594"/>
                </a:cubicBezTo>
                <a:cubicBezTo>
                  <a:pt x="1092821" y="28915"/>
                  <a:pt x="1127488" y="81236"/>
                  <a:pt x="1143000" y="104503"/>
                </a:cubicBezTo>
                <a:cubicBezTo>
                  <a:pt x="1151709" y="117566"/>
                  <a:pt x="1159706" y="131131"/>
                  <a:pt x="1169126" y="143691"/>
                </a:cubicBezTo>
                <a:cubicBezTo>
                  <a:pt x="1175657" y="152400"/>
                  <a:pt x="1183433" y="160301"/>
                  <a:pt x="1188720" y="169817"/>
                </a:cubicBezTo>
                <a:cubicBezTo>
                  <a:pt x="1194414" y="180066"/>
                  <a:pt x="1196089" y="192225"/>
                  <a:pt x="1201783" y="202474"/>
                </a:cubicBezTo>
                <a:cubicBezTo>
                  <a:pt x="1212257" y="221328"/>
                  <a:pt x="1226120" y="233343"/>
                  <a:pt x="1240971" y="248194"/>
                </a:cubicBezTo>
                <a:cubicBezTo>
                  <a:pt x="1254514" y="194030"/>
                  <a:pt x="1236818" y="250446"/>
                  <a:pt x="1267097" y="195943"/>
                </a:cubicBezTo>
                <a:cubicBezTo>
                  <a:pt x="1320359" y="100071"/>
                  <a:pt x="1248693" y="210487"/>
                  <a:pt x="1293223" y="143691"/>
                </a:cubicBezTo>
                <a:cubicBezTo>
                  <a:pt x="1308463" y="97972"/>
                  <a:pt x="1293223" y="108858"/>
                  <a:pt x="1325880" y="97971"/>
                </a:cubicBezTo>
                <a:cubicBezTo>
                  <a:pt x="1357795" y="129888"/>
                  <a:pt x="1335612" y="103573"/>
                  <a:pt x="1358537" y="143691"/>
                </a:cubicBezTo>
                <a:cubicBezTo>
                  <a:pt x="1362432" y="150507"/>
                  <a:pt x="1367440" y="156629"/>
                  <a:pt x="1371600" y="163286"/>
                </a:cubicBezTo>
                <a:cubicBezTo>
                  <a:pt x="1378328" y="174051"/>
                  <a:pt x="1384466" y="185178"/>
                  <a:pt x="1391194" y="195943"/>
                </a:cubicBezTo>
                <a:cubicBezTo>
                  <a:pt x="1403129" y="215039"/>
                  <a:pt x="1409485" y="222508"/>
                  <a:pt x="1423851" y="241663"/>
                </a:cubicBezTo>
                <a:cubicBezTo>
                  <a:pt x="1437446" y="187288"/>
                  <a:pt x="1420892" y="241050"/>
                  <a:pt x="1443446" y="195943"/>
                </a:cubicBezTo>
                <a:cubicBezTo>
                  <a:pt x="1448689" y="185457"/>
                  <a:pt x="1452392" y="174264"/>
                  <a:pt x="1456509" y="163286"/>
                </a:cubicBezTo>
                <a:cubicBezTo>
                  <a:pt x="1458926" y="156839"/>
                  <a:pt x="1459391" y="149529"/>
                  <a:pt x="1463040" y="143691"/>
                </a:cubicBezTo>
                <a:cubicBezTo>
                  <a:pt x="1470428" y="131869"/>
                  <a:pt x="1481433" y="122633"/>
                  <a:pt x="1489166" y="111034"/>
                </a:cubicBezTo>
                <a:cubicBezTo>
                  <a:pt x="1515684" y="71258"/>
                  <a:pt x="1486111" y="95655"/>
                  <a:pt x="1521823" y="71846"/>
                </a:cubicBezTo>
                <a:cubicBezTo>
                  <a:pt x="1573885" y="77052"/>
                  <a:pt x="1575012" y="73980"/>
                  <a:pt x="1613263" y="84909"/>
                </a:cubicBezTo>
                <a:cubicBezTo>
                  <a:pt x="1619883" y="86800"/>
                  <a:pt x="1626529" y="88728"/>
                  <a:pt x="1632857" y="91440"/>
                </a:cubicBezTo>
                <a:cubicBezTo>
                  <a:pt x="1641806" y="95275"/>
                  <a:pt x="1650634" y="99494"/>
                  <a:pt x="1658983" y="104503"/>
                </a:cubicBezTo>
                <a:cubicBezTo>
                  <a:pt x="1672445" y="112580"/>
                  <a:pt x="1698171" y="130629"/>
                  <a:pt x="1698171" y="130629"/>
                </a:cubicBezTo>
                <a:cubicBezTo>
                  <a:pt x="1702525" y="137160"/>
                  <a:pt x="1706209" y="144193"/>
                  <a:pt x="1711234" y="150223"/>
                </a:cubicBezTo>
                <a:cubicBezTo>
                  <a:pt x="1717147" y="157319"/>
                  <a:pt x="1725460" y="162301"/>
                  <a:pt x="1730829" y="169817"/>
                </a:cubicBezTo>
                <a:cubicBezTo>
                  <a:pt x="1736488" y="177740"/>
                  <a:pt x="1738349" y="187938"/>
                  <a:pt x="1743891" y="195943"/>
                </a:cubicBezTo>
                <a:cubicBezTo>
                  <a:pt x="1758020" y="216353"/>
                  <a:pt x="1774476" y="235051"/>
                  <a:pt x="1789611" y="254726"/>
                </a:cubicBezTo>
                <a:cubicBezTo>
                  <a:pt x="1796248" y="263354"/>
                  <a:pt x="1809206" y="280851"/>
                  <a:pt x="1809206" y="280851"/>
                </a:cubicBezTo>
                <a:cubicBezTo>
                  <a:pt x="1849454" y="267436"/>
                  <a:pt x="1824670" y="279827"/>
                  <a:pt x="1867989" y="222069"/>
                </a:cubicBezTo>
                <a:cubicBezTo>
                  <a:pt x="1874520" y="213360"/>
                  <a:pt x="1883540" y="206050"/>
                  <a:pt x="1887583" y="195943"/>
                </a:cubicBezTo>
                <a:cubicBezTo>
                  <a:pt x="1891937" y="185057"/>
                  <a:pt x="1894614" y="173339"/>
                  <a:pt x="1900646" y="163286"/>
                </a:cubicBezTo>
                <a:cubicBezTo>
                  <a:pt x="1907818" y="151332"/>
                  <a:pt x="1918407" y="141781"/>
                  <a:pt x="1926771" y="130629"/>
                </a:cubicBezTo>
                <a:cubicBezTo>
                  <a:pt x="1954049" y="94258"/>
                  <a:pt x="1923586" y="127282"/>
                  <a:pt x="1959429" y="91440"/>
                </a:cubicBezTo>
                <a:cubicBezTo>
                  <a:pt x="1981309" y="98733"/>
                  <a:pt x="1991112" y="100426"/>
                  <a:pt x="2011680" y="117566"/>
                </a:cubicBezTo>
                <a:cubicBezTo>
                  <a:pt x="2028237" y="131364"/>
                  <a:pt x="2039467" y="151331"/>
                  <a:pt x="2057400" y="163286"/>
                </a:cubicBezTo>
                <a:cubicBezTo>
                  <a:pt x="2063931" y="167640"/>
                  <a:pt x="2071159" y="171098"/>
                  <a:pt x="2076994" y="176349"/>
                </a:cubicBezTo>
                <a:cubicBezTo>
                  <a:pt x="2093014" y="190767"/>
                  <a:pt x="2104781" y="210115"/>
                  <a:pt x="2122714" y="222069"/>
                </a:cubicBezTo>
                <a:lnTo>
                  <a:pt x="2142309" y="235131"/>
                </a:lnTo>
                <a:cubicBezTo>
                  <a:pt x="2148840" y="243840"/>
                  <a:pt x="2154206" y="253560"/>
                  <a:pt x="2161903" y="261257"/>
                </a:cubicBezTo>
                <a:cubicBezTo>
                  <a:pt x="2167454" y="266808"/>
                  <a:pt x="2175946" y="268769"/>
                  <a:pt x="2181497" y="274320"/>
                </a:cubicBezTo>
                <a:cubicBezTo>
                  <a:pt x="2187048" y="279871"/>
                  <a:pt x="2188430" y="289010"/>
                  <a:pt x="2194560" y="293914"/>
                </a:cubicBezTo>
                <a:cubicBezTo>
                  <a:pt x="2199936" y="298215"/>
                  <a:pt x="2214154" y="300446"/>
                  <a:pt x="2214154" y="300446"/>
                </a:cubicBezTo>
              </a:path>
            </a:pathLst>
          </a:custGeom>
          <a:ln w="1905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13" name="Freeform: Shape 12">
            <a:extLst>
              <a:ext uri="{FF2B5EF4-FFF2-40B4-BE49-F238E27FC236}">
                <a16:creationId xmlns:a16="http://schemas.microsoft.com/office/drawing/2014/main" id="{72FBF181-FEBE-A8D4-3AC7-2AC690370001}"/>
              </a:ext>
            </a:extLst>
          </p:cNvPr>
          <p:cNvSpPr/>
          <p:nvPr/>
        </p:nvSpPr>
        <p:spPr>
          <a:xfrm>
            <a:off x="3434730" y="2818905"/>
            <a:ext cx="5801339" cy="1169401"/>
          </a:xfrm>
          <a:custGeom>
            <a:avLst/>
            <a:gdLst>
              <a:gd name="connsiteX0" fmla="*/ 0 w 2214154"/>
              <a:gd name="connsiteY0" fmla="*/ 320040 h 326571"/>
              <a:gd name="connsiteX1" fmla="*/ 52251 w 2214154"/>
              <a:gd name="connsiteY1" fmla="*/ 274320 h 326571"/>
              <a:gd name="connsiteX2" fmla="*/ 71846 w 2214154"/>
              <a:gd name="connsiteY2" fmla="*/ 235131 h 326571"/>
              <a:gd name="connsiteX3" fmla="*/ 84909 w 2214154"/>
              <a:gd name="connsiteY3" fmla="*/ 215537 h 326571"/>
              <a:gd name="connsiteX4" fmla="*/ 111034 w 2214154"/>
              <a:gd name="connsiteY4" fmla="*/ 169817 h 326571"/>
              <a:gd name="connsiteX5" fmla="*/ 124097 w 2214154"/>
              <a:gd name="connsiteY5" fmla="*/ 130629 h 326571"/>
              <a:gd name="connsiteX6" fmla="*/ 150223 w 2214154"/>
              <a:gd name="connsiteY6" fmla="*/ 71846 h 326571"/>
              <a:gd name="connsiteX7" fmla="*/ 182880 w 2214154"/>
              <a:gd name="connsiteY7" fmla="*/ 111034 h 326571"/>
              <a:gd name="connsiteX8" fmla="*/ 189411 w 2214154"/>
              <a:gd name="connsiteY8" fmla="*/ 130629 h 326571"/>
              <a:gd name="connsiteX9" fmla="*/ 209006 w 2214154"/>
              <a:gd name="connsiteY9" fmla="*/ 156754 h 326571"/>
              <a:gd name="connsiteX10" fmla="*/ 235131 w 2214154"/>
              <a:gd name="connsiteY10" fmla="*/ 195943 h 326571"/>
              <a:gd name="connsiteX11" fmla="*/ 248194 w 2214154"/>
              <a:gd name="connsiteY11" fmla="*/ 215537 h 326571"/>
              <a:gd name="connsiteX12" fmla="*/ 267789 w 2214154"/>
              <a:gd name="connsiteY12" fmla="*/ 241663 h 326571"/>
              <a:gd name="connsiteX13" fmla="*/ 293914 w 2214154"/>
              <a:gd name="connsiteY13" fmla="*/ 235131 h 326571"/>
              <a:gd name="connsiteX14" fmla="*/ 333103 w 2214154"/>
              <a:gd name="connsiteY14" fmla="*/ 195943 h 326571"/>
              <a:gd name="connsiteX15" fmla="*/ 359229 w 2214154"/>
              <a:gd name="connsiteY15" fmla="*/ 150223 h 326571"/>
              <a:gd name="connsiteX16" fmla="*/ 372291 w 2214154"/>
              <a:gd name="connsiteY16" fmla="*/ 130629 h 326571"/>
              <a:gd name="connsiteX17" fmla="*/ 391886 w 2214154"/>
              <a:gd name="connsiteY17" fmla="*/ 124097 h 326571"/>
              <a:gd name="connsiteX18" fmla="*/ 418011 w 2214154"/>
              <a:gd name="connsiteY18" fmla="*/ 156754 h 326571"/>
              <a:gd name="connsiteX19" fmla="*/ 444137 w 2214154"/>
              <a:gd name="connsiteY19" fmla="*/ 195943 h 326571"/>
              <a:gd name="connsiteX20" fmla="*/ 489857 w 2214154"/>
              <a:gd name="connsiteY20" fmla="*/ 241663 h 326571"/>
              <a:gd name="connsiteX21" fmla="*/ 529046 w 2214154"/>
              <a:gd name="connsiteY21" fmla="*/ 228600 h 326571"/>
              <a:gd name="connsiteX22" fmla="*/ 542109 w 2214154"/>
              <a:gd name="connsiteY22" fmla="*/ 195943 h 326571"/>
              <a:gd name="connsiteX23" fmla="*/ 568234 w 2214154"/>
              <a:gd name="connsiteY23" fmla="*/ 143691 h 326571"/>
              <a:gd name="connsiteX24" fmla="*/ 574766 w 2214154"/>
              <a:gd name="connsiteY24" fmla="*/ 124097 h 326571"/>
              <a:gd name="connsiteX25" fmla="*/ 594360 w 2214154"/>
              <a:gd name="connsiteY25" fmla="*/ 91440 h 326571"/>
              <a:gd name="connsiteX26" fmla="*/ 613954 w 2214154"/>
              <a:gd name="connsiteY26" fmla="*/ 52251 h 326571"/>
              <a:gd name="connsiteX27" fmla="*/ 640080 w 2214154"/>
              <a:gd name="connsiteY27" fmla="*/ 111034 h 326571"/>
              <a:gd name="connsiteX28" fmla="*/ 666206 w 2214154"/>
              <a:gd name="connsiteY28" fmla="*/ 209006 h 326571"/>
              <a:gd name="connsiteX29" fmla="*/ 679269 w 2214154"/>
              <a:gd name="connsiteY29" fmla="*/ 261257 h 326571"/>
              <a:gd name="connsiteX30" fmla="*/ 685800 w 2214154"/>
              <a:gd name="connsiteY30" fmla="*/ 287383 h 326571"/>
              <a:gd name="connsiteX31" fmla="*/ 698863 w 2214154"/>
              <a:gd name="connsiteY31" fmla="*/ 326571 h 326571"/>
              <a:gd name="connsiteX32" fmla="*/ 705394 w 2214154"/>
              <a:gd name="connsiteY32" fmla="*/ 306977 h 326571"/>
              <a:gd name="connsiteX33" fmla="*/ 718457 w 2214154"/>
              <a:gd name="connsiteY33" fmla="*/ 280851 h 326571"/>
              <a:gd name="connsiteX34" fmla="*/ 738051 w 2214154"/>
              <a:gd name="connsiteY34" fmla="*/ 228600 h 326571"/>
              <a:gd name="connsiteX35" fmla="*/ 777240 w 2214154"/>
              <a:gd name="connsiteY35" fmla="*/ 274320 h 326571"/>
              <a:gd name="connsiteX36" fmla="*/ 803366 w 2214154"/>
              <a:gd name="connsiteY36" fmla="*/ 306977 h 326571"/>
              <a:gd name="connsiteX37" fmla="*/ 809897 w 2214154"/>
              <a:gd name="connsiteY37" fmla="*/ 280851 h 326571"/>
              <a:gd name="connsiteX38" fmla="*/ 822960 w 2214154"/>
              <a:gd name="connsiteY38" fmla="*/ 241663 h 326571"/>
              <a:gd name="connsiteX39" fmla="*/ 836023 w 2214154"/>
              <a:gd name="connsiteY39" fmla="*/ 182880 h 326571"/>
              <a:gd name="connsiteX40" fmla="*/ 862149 w 2214154"/>
              <a:gd name="connsiteY40" fmla="*/ 189411 h 326571"/>
              <a:gd name="connsiteX41" fmla="*/ 888274 w 2214154"/>
              <a:gd name="connsiteY41" fmla="*/ 241663 h 326571"/>
              <a:gd name="connsiteX42" fmla="*/ 920931 w 2214154"/>
              <a:gd name="connsiteY42" fmla="*/ 280851 h 326571"/>
              <a:gd name="connsiteX43" fmla="*/ 940526 w 2214154"/>
              <a:gd name="connsiteY43" fmla="*/ 267789 h 326571"/>
              <a:gd name="connsiteX44" fmla="*/ 947057 w 2214154"/>
              <a:gd name="connsiteY44" fmla="*/ 248194 h 326571"/>
              <a:gd name="connsiteX45" fmla="*/ 953589 w 2214154"/>
              <a:gd name="connsiteY45" fmla="*/ 222069 h 326571"/>
              <a:gd name="connsiteX46" fmla="*/ 960120 w 2214154"/>
              <a:gd name="connsiteY46" fmla="*/ 189411 h 326571"/>
              <a:gd name="connsiteX47" fmla="*/ 973183 w 2214154"/>
              <a:gd name="connsiteY47" fmla="*/ 163286 h 326571"/>
              <a:gd name="connsiteX48" fmla="*/ 986246 w 2214154"/>
              <a:gd name="connsiteY48" fmla="*/ 130629 h 326571"/>
              <a:gd name="connsiteX49" fmla="*/ 992777 w 2214154"/>
              <a:gd name="connsiteY49" fmla="*/ 111034 h 326571"/>
              <a:gd name="connsiteX50" fmla="*/ 1012371 w 2214154"/>
              <a:gd name="connsiteY50" fmla="*/ 78377 h 326571"/>
              <a:gd name="connsiteX51" fmla="*/ 1051560 w 2214154"/>
              <a:gd name="connsiteY51" fmla="*/ 0 h 326571"/>
              <a:gd name="connsiteX52" fmla="*/ 1084217 w 2214154"/>
              <a:gd name="connsiteY52" fmla="*/ 19594 h 326571"/>
              <a:gd name="connsiteX53" fmla="*/ 1143000 w 2214154"/>
              <a:gd name="connsiteY53" fmla="*/ 104503 h 326571"/>
              <a:gd name="connsiteX54" fmla="*/ 1169126 w 2214154"/>
              <a:gd name="connsiteY54" fmla="*/ 143691 h 326571"/>
              <a:gd name="connsiteX55" fmla="*/ 1188720 w 2214154"/>
              <a:gd name="connsiteY55" fmla="*/ 169817 h 326571"/>
              <a:gd name="connsiteX56" fmla="*/ 1201783 w 2214154"/>
              <a:gd name="connsiteY56" fmla="*/ 202474 h 326571"/>
              <a:gd name="connsiteX57" fmla="*/ 1240971 w 2214154"/>
              <a:gd name="connsiteY57" fmla="*/ 248194 h 326571"/>
              <a:gd name="connsiteX58" fmla="*/ 1267097 w 2214154"/>
              <a:gd name="connsiteY58" fmla="*/ 195943 h 326571"/>
              <a:gd name="connsiteX59" fmla="*/ 1293223 w 2214154"/>
              <a:gd name="connsiteY59" fmla="*/ 143691 h 326571"/>
              <a:gd name="connsiteX60" fmla="*/ 1325880 w 2214154"/>
              <a:gd name="connsiteY60" fmla="*/ 97971 h 326571"/>
              <a:gd name="connsiteX61" fmla="*/ 1358537 w 2214154"/>
              <a:gd name="connsiteY61" fmla="*/ 143691 h 326571"/>
              <a:gd name="connsiteX62" fmla="*/ 1371600 w 2214154"/>
              <a:gd name="connsiteY62" fmla="*/ 163286 h 326571"/>
              <a:gd name="connsiteX63" fmla="*/ 1391194 w 2214154"/>
              <a:gd name="connsiteY63" fmla="*/ 195943 h 326571"/>
              <a:gd name="connsiteX64" fmla="*/ 1423851 w 2214154"/>
              <a:gd name="connsiteY64" fmla="*/ 241663 h 326571"/>
              <a:gd name="connsiteX65" fmla="*/ 1443446 w 2214154"/>
              <a:gd name="connsiteY65" fmla="*/ 195943 h 326571"/>
              <a:gd name="connsiteX66" fmla="*/ 1456509 w 2214154"/>
              <a:gd name="connsiteY66" fmla="*/ 163286 h 326571"/>
              <a:gd name="connsiteX67" fmla="*/ 1463040 w 2214154"/>
              <a:gd name="connsiteY67" fmla="*/ 143691 h 326571"/>
              <a:gd name="connsiteX68" fmla="*/ 1489166 w 2214154"/>
              <a:gd name="connsiteY68" fmla="*/ 111034 h 326571"/>
              <a:gd name="connsiteX69" fmla="*/ 1521823 w 2214154"/>
              <a:gd name="connsiteY69" fmla="*/ 71846 h 326571"/>
              <a:gd name="connsiteX70" fmla="*/ 1613263 w 2214154"/>
              <a:gd name="connsiteY70" fmla="*/ 84909 h 326571"/>
              <a:gd name="connsiteX71" fmla="*/ 1632857 w 2214154"/>
              <a:gd name="connsiteY71" fmla="*/ 91440 h 326571"/>
              <a:gd name="connsiteX72" fmla="*/ 1658983 w 2214154"/>
              <a:gd name="connsiteY72" fmla="*/ 104503 h 326571"/>
              <a:gd name="connsiteX73" fmla="*/ 1698171 w 2214154"/>
              <a:gd name="connsiteY73" fmla="*/ 130629 h 326571"/>
              <a:gd name="connsiteX74" fmla="*/ 1711234 w 2214154"/>
              <a:gd name="connsiteY74" fmla="*/ 150223 h 326571"/>
              <a:gd name="connsiteX75" fmla="*/ 1730829 w 2214154"/>
              <a:gd name="connsiteY75" fmla="*/ 169817 h 326571"/>
              <a:gd name="connsiteX76" fmla="*/ 1743891 w 2214154"/>
              <a:gd name="connsiteY76" fmla="*/ 195943 h 326571"/>
              <a:gd name="connsiteX77" fmla="*/ 1789611 w 2214154"/>
              <a:gd name="connsiteY77" fmla="*/ 254726 h 326571"/>
              <a:gd name="connsiteX78" fmla="*/ 1809206 w 2214154"/>
              <a:gd name="connsiteY78" fmla="*/ 280851 h 326571"/>
              <a:gd name="connsiteX79" fmla="*/ 1867989 w 2214154"/>
              <a:gd name="connsiteY79" fmla="*/ 222069 h 326571"/>
              <a:gd name="connsiteX80" fmla="*/ 1887583 w 2214154"/>
              <a:gd name="connsiteY80" fmla="*/ 195943 h 326571"/>
              <a:gd name="connsiteX81" fmla="*/ 1900646 w 2214154"/>
              <a:gd name="connsiteY81" fmla="*/ 163286 h 326571"/>
              <a:gd name="connsiteX82" fmla="*/ 1926771 w 2214154"/>
              <a:gd name="connsiteY82" fmla="*/ 130629 h 326571"/>
              <a:gd name="connsiteX83" fmla="*/ 1959429 w 2214154"/>
              <a:gd name="connsiteY83" fmla="*/ 91440 h 326571"/>
              <a:gd name="connsiteX84" fmla="*/ 2011680 w 2214154"/>
              <a:gd name="connsiteY84" fmla="*/ 117566 h 326571"/>
              <a:gd name="connsiteX85" fmla="*/ 2057400 w 2214154"/>
              <a:gd name="connsiteY85" fmla="*/ 163286 h 326571"/>
              <a:gd name="connsiteX86" fmla="*/ 2076994 w 2214154"/>
              <a:gd name="connsiteY86" fmla="*/ 176349 h 326571"/>
              <a:gd name="connsiteX87" fmla="*/ 2122714 w 2214154"/>
              <a:gd name="connsiteY87" fmla="*/ 222069 h 326571"/>
              <a:gd name="connsiteX88" fmla="*/ 2142309 w 2214154"/>
              <a:gd name="connsiteY88" fmla="*/ 235131 h 326571"/>
              <a:gd name="connsiteX89" fmla="*/ 2161903 w 2214154"/>
              <a:gd name="connsiteY89" fmla="*/ 261257 h 326571"/>
              <a:gd name="connsiteX90" fmla="*/ 2181497 w 2214154"/>
              <a:gd name="connsiteY90" fmla="*/ 274320 h 326571"/>
              <a:gd name="connsiteX91" fmla="*/ 2194560 w 2214154"/>
              <a:gd name="connsiteY91" fmla="*/ 293914 h 326571"/>
              <a:gd name="connsiteX92" fmla="*/ 2214154 w 2214154"/>
              <a:gd name="connsiteY92" fmla="*/ 300446 h 32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214154" h="326571">
                <a:moveTo>
                  <a:pt x="0" y="320040"/>
                </a:moveTo>
                <a:cubicBezTo>
                  <a:pt x="17645" y="305924"/>
                  <a:pt x="37525" y="291991"/>
                  <a:pt x="52251" y="274320"/>
                </a:cubicBezTo>
                <a:cubicBezTo>
                  <a:pt x="75649" y="246243"/>
                  <a:pt x="57117" y="264589"/>
                  <a:pt x="71846" y="235131"/>
                </a:cubicBezTo>
                <a:cubicBezTo>
                  <a:pt x="75357" y="228110"/>
                  <a:pt x="80555" y="222068"/>
                  <a:pt x="84909" y="215537"/>
                </a:cubicBezTo>
                <a:cubicBezTo>
                  <a:pt x="104883" y="155611"/>
                  <a:pt x="71496" y="248893"/>
                  <a:pt x="111034" y="169817"/>
                </a:cubicBezTo>
                <a:cubicBezTo>
                  <a:pt x="117192" y="157501"/>
                  <a:pt x="119391" y="143569"/>
                  <a:pt x="124097" y="130629"/>
                </a:cubicBezTo>
                <a:cubicBezTo>
                  <a:pt x="135218" y="100047"/>
                  <a:pt x="136532" y="99227"/>
                  <a:pt x="150223" y="71846"/>
                </a:cubicBezTo>
                <a:cubicBezTo>
                  <a:pt x="164666" y="86289"/>
                  <a:pt x="173788" y="92849"/>
                  <a:pt x="182880" y="111034"/>
                </a:cubicBezTo>
                <a:cubicBezTo>
                  <a:pt x="185959" y="117192"/>
                  <a:pt x="185995" y="124651"/>
                  <a:pt x="189411" y="130629"/>
                </a:cubicBezTo>
                <a:cubicBezTo>
                  <a:pt x="194812" y="140080"/>
                  <a:pt x="202763" y="147836"/>
                  <a:pt x="209006" y="156754"/>
                </a:cubicBezTo>
                <a:cubicBezTo>
                  <a:pt x="218009" y="169616"/>
                  <a:pt x="226423" y="182880"/>
                  <a:pt x="235131" y="195943"/>
                </a:cubicBezTo>
                <a:cubicBezTo>
                  <a:pt x="239485" y="202474"/>
                  <a:pt x="243484" y="209257"/>
                  <a:pt x="248194" y="215537"/>
                </a:cubicBezTo>
                <a:lnTo>
                  <a:pt x="267789" y="241663"/>
                </a:lnTo>
                <a:cubicBezTo>
                  <a:pt x="276497" y="239486"/>
                  <a:pt x="286560" y="240279"/>
                  <a:pt x="293914" y="235131"/>
                </a:cubicBezTo>
                <a:cubicBezTo>
                  <a:pt x="309048" y="224537"/>
                  <a:pt x="333103" y="195943"/>
                  <a:pt x="333103" y="195943"/>
                </a:cubicBezTo>
                <a:cubicBezTo>
                  <a:pt x="343702" y="164145"/>
                  <a:pt x="334514" y="184824"/>
                  <a:pt x="359229" y="150223"/>
                </a:cubicBezTo>
                <a:cubicBezTo>
                  <a:pt x="363791" y="143836"/>
                  <a:pt x="366162" y="135533"/>
                  <a:pt x="372291" y="130629"/>
                </a:cubicBezTo>
                <a:cubicBezTo>
                  <a:pt x="377667" y="126328"/>
                  <a:pt x="385354" y="126274"/>
                  <a:pt x="391886" y="124097"/>
                </a:cubicBezTo>
                <a:cubicBezTo>
                  <a:pt x="406593" y="168221"/>
                  <a:pt x="386196" y="120394"/>
                  <a:pt x="418011" y="156754"/>
                </a:cubicBezTo>
                <a:cubicBezTo>
                  <a:pt x="428349" y="168569"/>
                  <a:pt x="433036" y="184842"/>
                  <a:pt x="444137" y="195943"/>
                </a:cubicBezTo>
                <a:lnTo>
                  <a:pt x="489857" y="241663"/>
                </a:lnTo>
                <a:cubicBezTo>
                  <a:pt x="502920" y="237309"/>
                  <a:pt x="518683" y="237667"/>
                  <a:pt x="529046" y="228600"/>
                </a:cubicBezTo>
                <a:cubicBezTo>
                  <a:pt x="537869" y="220880"/>
                  <a:pt x="537196" y="206588"/>
                  <a:pt x="542109" y="195943"/>
                </a:cubicBezTo>
                <a:cubicBezTo>
                  <a:pt x="550269" y="178262"/>
                  <a:pt x="562076" y="162165"/>
                  <a:pt x="568234" y="143691"/>
                </a:cubicBezTo>
                <a:cubicBezTo>
                  <a:pt x="570411" y="137160"/>
                  <a:pt x="571687" y="130255"/>
                  <a:pt x="574766" y="124097"/>
                </a:cubicBezTo>
                <a:cubicBezTo>
                  <a:pt x="580443" y="112743"/>
                  <a:pt x="588683" y="102795"/>
                  <a:pt x="594360" y="91440"/>
                </a:cubicBezTo>
                <a:cubicBezTo>
                  <a:pt x="621402" y="37355"/>
                  <a:pt x="576515" y="108410"/>
                  <a:pt x="613954" y="52251"/>
                </a:cubicBezTo>
                <a:cubicBezTo>
                  <a:pt x="630223" y="76655"/>
                  <a:pt x="632308" y="76059"/>
                  <a:pt x="640080" y="111034"/>
                </a:cubicBezTo>
                <a:cubicBezTo>
                  <a:pt x="661611" y="207920"/>
                  <a:pt x="636324" y="164182"/>
                  <a:pt x="666206" y="209006"/>
                </a:cubicBezTo>
                <a:cubicBezTo>
                  <a:pt x="679487" y="275413"/>
                  <a:pt x="665878" y="214387"/>
                  <a:pt x="679269" y="261257"/>
                </a:cubicBezTo>
                <a:cubicBezTo>
                  <a:pt x="681735" y="269888"/>
                  <a:pt x="683221" y="278785"/>
                  <a:pt x="685800" y="287383"/>
                </a:cubicBezTo>
                <a:cubicBezTo>
                  <a:pt x="689757" y="300572"/>
                  <a:pt x="698863" y="326571"/>
                  <a:pt x="698863" y="326571"/>
                </a:cubicBezTo>
                <a:cubicBezTo>
                  <a:pt x="701040" y="320040"/>
                  <a:pt x="702682" y="313305"/>
                  <a:pt x="705394" y="306977"/>
                </a:cubicBezTo>
                <a:cubicBezTo>
                  <a:pt x="709229" y="298028"/>
                  <a:pt x="715038" y="289968"/>
                  <a:pt x="718457" y="280851"/>
                </a:cubicBezTo>
                <a:cubicBezTo>
                  <a:pt x="745141" y="209697"/>
                  <a:pt x="701678" y="301351"/>
                  <a:pt x="738051" y="228600"/>
                </a:cubicBezTo>
                <a:cubicBezTo>
                  <a:pt x="753495" y="244044"/>
                  <a:pt x="766067" y="254767"/>
                  <a:pt x="777240" y="274320"/>
                </a:cubicBezTo>
                <a:cubicBezTo>
                  <a:pt x="796653" y="308295"/>
                  <a:pt x="766184" y="282190"/>
                  <a:pt x="803366" y="306977"/>
                </a:cubicBezTo>
                <a:cubicBezTo>
                  <a:pt x="805543" y="298268"/>
                  <a:pt x="807318" y="289449"/>
                  <a:pt x="809897" y="280851"/>
                </a:cubicBezTo>
                <a:cubicBezTo>
                  <a:pt x="813854" y="267662"/>
                  <a:pt x="820260" y="255165"/>
                  <a:pt x="822960" y="241663"/>
                </a:cubicBezTo>
                <a:cubicBezTo>
                  <a:pt x="831251" y="200204"/>
                  <a:pt x="826798" y="219776"/>
                  <a:pt x="836023" y="182880"/>
                </a:cubicBezTo>
                <a:cubicBezTo>
                  <a:pt x="844732" y="185057"/>
                  <a:pt x="856185" y="182702"/>
                  <a:pt x="862149" y="189411"/>
                </a:cubicBezTo>
                <a:cubicBezTo>
                  <a:pt x="875086" y="203965"/>
                  <a:pt x="877472" y="225461"/>
                  <a:pt x="888274" y="241663"/>
                </a:cubicBezTo>
                <a:cubicBezTo>
                  <a:pt x="906461" y="268942"/>
                  <a:pt x="895786" y="255706"/>
                  <a:pt x="920931" y="280851"/>
                </a:cubicBezTo>
                <a:cubicBezTo>
                  <a:pt x="927463" y="276497"/>
                  <a:pt x="935622" y="273919"/>
                  <a:pt x="940526" y="267789"/>
                </a:cubicBezTo>
                <a:cubicBezTo>
                  <a:pt x="944827" y="262413"/>
                  <a:pt x="945166" y="254814"/>
                  <a:pt x="947057" y="248194"/>
                </a:cubicBezTo>
                <a:cubicBezTo>
                  <a:pt x="949523" y="239563"/>
                  <a:pt x="951642" y="230832"/>
                  <a:pt x="953589" y="222069"/>
                </a:cubicBezTo>
                <a:cubicBezTo>
                  <a:pt x="955997" y="211232"/>
                  <a:pt x="956609" y="199943"/>
                  <a:pt x="960120" y="189411"/>
                </a:cubicBezTo>
                <a:cubicBezTo>
                  <a:pt x="963199" y="180174"/>
                  <a:pt x="969229" y="172183"/>
                  <a:pt x="973183" y="163286"/>
                </a:cubicBezTo>
                <a:cubicBezTo>
                  <a:pt x="977945" y="152572"/>
                  <a:pt x="982129" y="141607"/>
                  <a:pt x="986246" y="130629"/>
                </a:cubicBezTo>
                <a:cubicBezTo>
                  <a:pt x="988663" y="124182"/>
                  <a:pt x="989698" y="117192"/>
                  <a:pt x="992777" y="111034"/>
                </a:cubicBezTo>
                <a:cubicBezTo>
                  <a:pt x="998454" y="99679"/>
                  <a:pt x="1006694" y="89731"/>
                  <a:pt x="1012371" y="78377"/>
                </a:cubicBezTo>
                <a:cubicBezTo>
                  <a:pt x="1061561" y="-20003"/>
                  <a:pt x="1004605" y="78259"/>
                  <a:pt x="1051560" y="0"/>
                </a:cubicBezTo>
                <a:cubicBezTo>
                  <a:pt x="1062446" y="6531"/>
                  <a:pt x="1075606" y="10266"/>
                  <a:pt x="1084217" y="19594"/>
                </a:cubicBezTo>
                <a:cubicBezTo>
                  <a:pt x="1092821" y="28915"/>
                  <a:pt x="1127488" y="81236"/>
                  <a:pt x="1143000" y="104503"/>
                </a:cubicBezTo>
                <a:cubicBezTo>
                  <a:pt x="1151709" y="117566"/>
                  <a:pt x="1159706" y="131131"/>
                  <a:pt x="1169126" y="143691"/>
                </a:cubicBezTo>
                <a:cubicBezTo>
                  <a:pt x="1175657" y="152400"/>
                  <a:pt x="1183433" y="160301"/>
                  <a:pt x="1188720" y="169817"/>
                </a:cubicBezTo>
                <a:cubicBezTo>
                  <a:pt x="1194414" y="180066"/>
                  <a:pt x="1196089" y="192225"/>
                  <a:pt x="1201783" y="202474"/>
                </a:cubicBezTo>
                <a:cubicBezTo>
                  <a:pt x="1212257" y="221328"/>
                  <a:pt x="1226120" y="233343"/>
                  <a:pt x="1240971" y="248194"/>
                </a:cubicBezTo>
                <a:cubicBezTo>
                  <a:pt x="1254514" y="194030"/>
                  <a:pt x="1236818" y="250446"/>
                  <a:pt x="1267097" y="195943"/>
                </a:cubicBezTo>
                <a:cubicBezTo>
                  <a:pt x="1320359" y="100071"/>
                  <a:pt x="1248693" y="210487"/>
                  <a:pt x="1293223" y="143691"/>
                </a:cubicBezTo>
                <a:cubicBezTo>
                  <a:pt x="1308463" y="97972"/>
                  <a:pt x="1293223" y="108858"/>
                  <a:pt x="1325880" y="97971"/>
                </a:cubicBezTo>
                <a:cubicBezTo>
                  <a:pt x="1357795" y="129888"/>
                  <a:pt x="1335612" y="103573"/>
                  <a:pt x="1358537" y="143691"/>
                </a:cubicBezTo>
                <a:cubicBezTo>
                  <a:pt x="1362432" y="150507"/>
                  <a:pt x="1367440" y="156629"/>
                  <a:pt x="1371600" y="163286"/>
                </a:cubicBezTo>
                <a:cubicBezTo>
                  <a:pt x="1378328" y="174051"/>
                  <a:pt x="1384466" y="185178"/>
                  <a:pt x="1391194" y="195943"/>
                </a:cubicBezTo>
                <a:cubicBezTo>
                  <a:pt x="1403129" y="215039"/>
                  <a:pt x="1409485" y="222508"/>
                  <a:pt x="1423851" y="241663"/>
                </a:cubicBezTo>
                <a:cubicBezTo>
                  <a:pt x="1437446" y="187288"/>
                  <a:pt x="1420892" y="241050"/>
                  <a:pt x="1443446" y="195943"/>
                </a:cubicBezTo>
                <a:cubicBezTo>
                  <a:pt x="1448689" y="185457"/>
                  <a:pt x="1452392" y="174264"/>
                  <a:pt x="1456509" y="163286"/>
                </a:cubicBezTo>
                <a:cubicBezTo>
                  <a:pt x="1458926" y="156839"/>
                  <a:pt x="1459391" y="149529"/>
                  <a:pt x="1463040" y="143691"/>
                </a:cubicBezTo>
                <a:cubicBezTo>
                  <a:pt x="1470428" y="131869"/>
                  <a:pt x="1481433" y="122633"/>
                  <a:pt x="1489166" y="111034"/>
                </a:cubicBezTo>
                <a:cubicBezTo>
                  <a:pt x="1515684" y="71258"/>
                  <a:pt x="1486111" y="95655"/>
                  <a:pt x="1521823" y="71846"/>
                </a:cubicBezTo>
                <a:cubicBezTo>
                  <a:pt x="1573885" y="77052"/>
                  <a:pt x="1575012" y="73980"/>
                  <a:pt x="1613263" y="84909"/>
                </a:cubicBezTo>
                <a:cubicBezTo>
                  <a:pt x="1619883" y="86800"/>
                  <a:pt x="1626529" y="88728"/>
                  <a:pt x="1632857" y="91440"/>
                </a:cubicBezTo>
                <a:cubicBezTo>
                  <a:pt x="1641806" y="95275"/>
                  <a:pt x="1650634" y="99494"/>
                  <a:pt x="1658983" y="104503"/>
                </a:cubicBezTo>
                <a:cubicBezTo>
                  <a:pt x="1672445" y="112580"/>
                  <a:pt x="1698171" y="130629"/>
                  <a:pt x="1698171" y="130629"/>
                </a:cubicBezTo>
                <a:cubicBezTo>
                  <a:pt x="1702525" y="137160"/>
                  <a:pt x="1706209" y="144193"/>
                  <a:pt x="1711234" y="150223"/>
                </a:cubicBezTo>
                <a:cubicBezTo>
                  <a:pt x="1717147" y="157319"/>
                  <a:pt x="1725460" y="162301"/>
                  <a:pt x="1730829" y="169817"/>
                </a:cubicBezTo>
                <a:cubicBezTo>
                  <a:pt x="1736488" y="177740"/>
                  <a:pt x="1738349" y="187938"/>
                  <a:pt x="1743891" y="195943"/>
                </a:cubicBezTo>
                <a:cubicBezTo>
                  <a:pt x="1758020" y="216353"/>
                  <a:pt x="1774476" y="235051"/>
                  <a:pt x="1789611" y="254726"/>
                </a:cubicBezTo>
                <a:cubicBezTo>
                  <a:pt x="1796248" y="263354"/>
                  <a:pt x="1809206" y="280851"/>
                  <a:pt x="1809206" y="280851"/>
                </a:cubicBezTo>
                <a:cubicBezTo>
                  <a:pt x="1849454" y="267436"/>
                  <a:pt x="1824670" y="279827"/>
                  <a:pt x="1867989" y="222069"/>
                </a:cubicBezTo>
                <a:cubicBezTo>
                  <a:pt x="1874520" y="213360"/>
                  <a:pt x="1883540" y="206050"/>
                  <a:pt x="1887583" y="195943"/>
                </a:cubicBezTo>
                <a:cubicBezTo>
                  <a:pt x="1891937" y="185057"/>
                  <a:pt x="1894614" y="173339"/>
                  <a:pt x="1900646" y="163286"/>
                </a:cubicBezTo>
                <a:cubicBezTo>
                  <a:pt x="1907818" y="151332"/>
                  <a:pt x="1918407" y="141781"/>
                  <a:pt x="1926771" y="130629"/>
                </a:cubicBezTo>
                <a:cubicBezTo>
                  <a:pt x="1954049" y="94258"/>
                  <a:pt x="1923586" y="127282"/>
                  <a:pt x="1959429" y="91440"/>
                </a:cubicBezTo>
                <a:cubicBezTo>
                  <a:pt x="1981309" y="98733"/>
                  <a:pt x="1991112" y="100426"/>
                  <a:pt x="2011680" y="117566"/>
                </a:cubicBezTo>
                <a:cubicBezTo>
                  <a:pt x="2028237" y="131364"/>
                  <a:pt x="2039467" y="151331"/>
                  <a:pt x="2057400" y="163286"/>
                </a:cubicBezTo>
                <a:cubicBezTo>
                  <a:pt x="2063931" y="167640"/>
                  <a:pt x="2071159" y="171098"/>
                  <a:pt x="2076994" y="176349"/>
                </a:cubicBezTo>
                <a:cubicBezTo>
                  <a:pt x="2093014" y="190767"/>
                  <a:pt x="2104781" y="210115"/>
                  <a:pt x="2122714" y="222069"/>
                </a:cubicBezTo>
                <a:lnTo>
                  <a:pt x="2142309" y="235131"/>
                </a:lnTo>
                <a:cubicBezTo>
                  <a:pt x="2148840" y="243840"/>
                  <a:pt x="2154206" y="253560"/>
                  <a:pt x="2161903" y="261257"/>
                </a:cubicBezTo>
                <a:cubicBezTo>
                  <a:pt x="2167454" y="266808"/>
                  <a:pt x="2175946" y="268769"/>
                  <a:pt x="2181497" y="274320"/>
                </a:cubicBezTo>
                <a:cubicBezTo>
                  <a:pt x="2187048" y="279871"/>
                  <a:pt x="2188430" y="289010"/>
                  <a:pt x="2194560" y="293914"/>
                </a:cubicBezTo>
                <a:cubicBezTo>
                  <a:pt x="2199936" y="298215"/>
                  <a:pt x="2214154" y="300446"/>
                  <a:pt x="2214154" y="300446"/>
                </a:cubicBezTo>
              </a:path>
            </a:pathLst>
          </a:custGeom>
          <a:ln w="19050">
            <a:solidFill>
              <a:schemeClr val="accent5">
                <a:lumMod val="60000"/>
                <a:lumOff val="40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9EEF65B6-9CBB-FF27-0214-189E7E26DD8B}"/>
              </a:ext>
            </a:extLst>
          </p:cNvPr>
          <p:cNvCxnSpPr>
            <a:cxnSpLocks/>
          </p:cNvCxnSpPr>
          <p:nvPr/>
        </p:nvCxnSpPr>
        <p:spPr>
          <a:xfrm flipV="1">
            <a:off x="3434729" y="3454394"/>
            <a:ext cx="5801340" cy="3399"/>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99A4697-498B-A879-0073-E2AD54AFA871}"/>
              </a:ext>
            </a:extLst>
          </p:cNvPr>
          <p:cNvCxnSpPr/>
          <p:nvPr/>
        </p:nvCxnSpPr>
        <p:spPr>
          <a:xfrm>
            <a:off x="1943342" y="3079990"/>
            <a:ext cx="370102"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CC97F16-0BD0-76C9-37BF-DC5217BC78DA}"/>
              </a:ext>
            </a:extLst>
          </p:cNvPr>
          <p:cNvCxnSpPr>
            <a:cxnSpLocks/>
          </p:cNvCxnSpPr>
          <p:nvPr/>
        </p:nvCxnSpPr>
        <p:spPr>
          <a:xfrm>
            <a:off x="1943342" y="3356487"/>
            <a:ext cx="306958" cy="0"/>
          </a:xfrm>
          <a:prstGeom prst="line">
            <a:avLst/>
          </a:prstGeom>
          <a:ln w="28575">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41C223B-456B-D625-A6FC-6EB46139ECC2}"/>
              </a:ext>
            </a:extLst>
          </p:cNvPr>
          <p:cNvCxnSpPr>
            <a:cxnSpLocks/>
          </p:cNvCxnSpPr>
          <p:nvPr/>
        </p:nvCxnSpPr>
        <p:spPr>
          <a:xfrm>
            <a:off x="1943342" y="3642839"/>
            <a:ext cx="306958" cy="0"/>
          </a:xfrm>
          <a:prstGeom prst="line">
            <a:avLst/>
          </a:prstGeom>
          <a:ln w="28575">
            <a:solidFill>
              <a:schemeClr val="accent5">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6C633EC-680E-794D-2E60-CE99CA755B64}"/>
              </a:ext>
            </a:extLst>
          </p:cNvPr>
          <p:cNvSpPr txBox="1"/>
          <p:nvPr/>
        </p:nvSpPr>
        <p:spPr>
          <a:xfrm>
            <a:off x="2387459" y="2916716"/>
            <a:ext cx="1071155" cy="307777"/>
          </a:xfrm>
          <a:prstGeom prst="rect">
            <a:avLst/>
          </a:prstGeom>
          <a:noFill/>
        </p:spPr>
        <p:txBody>
          <a:bodyPr wrap="square" rtlCol="0">
            <a:spAutoFit/>
          </a:bodyPr>
          <a:lstStyle/>
          <a:p>
            <a:r>
              <a:rPr lang="en-US" sz="1400" dirty="0"/>
              <a:t>Baseline</a:t>
            </a:r>
          </a:p>
        </p:txBody>
      </p:sp>
      <p:sp>
        <p:nvSpPr>
          <p:cNvPr id="26" name="TextBox 25">
            <a:extLst>
              <a:ext uri="{FF2B5EF4-FFF2-40B4-BE49-F238E27FC236}">
                <a16:creationId xmlns:a16="http://schemas.microsoft.com/office/drawing/2014/main" id="{4875316B-812F-4ECA-6D21-1BF788723279}"/>
              </a:ext>
            </a:extLst>
          </p:cNvPr>
          <p:cNvSpPr txBox="1"/>
          <p:nvPr/>
        </p:nvSpPr>
        <p:spPr>
          <a:xfrm>
            <a:off x="2387458" y="3202598"/>
            <a:ext cx="1071155" cy="307777"/>
          </a:xfrm>
          <a:prstGeom prst="rect">
            <a:avLst/>
          </a:prstGeom>
          <a:noFill/>
        </p:spPr>
        <p:txBody>
          <a:bodyPr wrap="square" rtlCol="0">
            <a:spAutoFit/>
          </a:bodyPr>
          <a:lstStyle/>
          <a:p>
            <a:r>
              <a:rPr lang="en-US" sz="1400" dirty="0"/>
              <a:t>Value 1</a:t>
            </a:r>
          </a:p>
        </p:txBody>
      </p:sp>
      <p:sp>
        <p:nvSpPr>
          <p:cNvPr id="27" name="TextBox 26">
            <a:extLst>
              <a:ext uri="{FF2B5EF4-FFF2-40B4-BE49-F238E27FC236}">
                <a16:creationId xmlns:a16="http://schemas.microsoft.com/office/drawing/2014/main" id="{AEB8B76A-A1AF-B047-72D3-CBE9B1DC71F4}"/>
              </a:ext>
            </a:extLst>
          </p:cNvPr>
          <p:cNvSpPr txBox="1"/>
          <p:nvPr/>
        </p:nvSpPr>
        <p:spPr>
          <a:xfrm>
            <a:off x="2387457" y="3485286"/>
            <a:ext cx="1071155" cy="307777"/>
          </a:xfrm>
          <a:prstGeom prst="rect">
            <a:avLst/>
          </a:prstGeom>
          <a:noFill/>
        </p:spPr>
        <p:txBody>
          <a:bodyPr wrap="square" rtlCol="0">
            <a:spAutoFit/>
          </a:bodyPr>
          <a:lstStyle/>
          <a:p>
            <a:r>
              <a:rPr lang="en-US" sz="1400" dirty="0"/>
              <a:t>Value 2</a:t>
            </a:r>
          </a:p>
        </p:txBody>
      </p:sp>
      <p:cxnSp>
        <p:nvCxnSpPr>
          <p:cNvPr id="5" name="Straight Connector 4">
            <a:extLst>
              <a:ext uri="{FF2B5EF4-FFF2-40B4-BE49-F238E27FC236}">
                <a16:creationId xmlns:a16="http://schemas.microsoft.com/office/drawing/2014/main" id="{943D1D51-4189-8C79-B2D4-1005900EED4D}"/>
              </a:ext>
            </a:extLst>
          </p:cNvPr>
          <p:cNvCxnSpPr>
            <a:cxnSpLocks/>
          </p:cNvCxnSpPr>
          <p:nvPr/>
        </p:nvCxnSpPr>
        <p:spPr>
          <a:xfrm>
            <a:off x="3442286" y="2689805"/>
            <a:ext cx="0" cy="1443889"/>
          </a:xfrm>
          <a:prstGeom prst="line">
            <a:avLst/>
          </a:prstGeom>
          <a:ln w="28575"/>
        </p:spPr>
        <p:style>
          <a:lnRef idx="1">
            <a:schemeClr val="dk1"/>
          </a:lnRef>
          <a:fillRef idx="0">
            <a:schemeClr val="dk1"/>
          </a:fillRef>
          <a:effectRef idx="0">
            <a:schemeClr val="dk1"/>
          </a:effectRef>
          <a:fontRef idx="minor">
            <a:schemeClr val="tx1"/>
          </a:fontRef>
        </p:style>
      </p:cxnSp>
      <p:sp>
        <p:nvSpPr>
          <p:cNvPr id="4" name="Slide Number Placeholder 7">
            <a:extLst>
              <a:ext uri="{FF2B5EF4-FFF2-40B4-BE49-F238E27FC236}">
                <a16:creationId xmlns:a16="http://schemas.microsoft.com/office/drawing/2014/main" id="{A0CA756A-ADB1-2746-97F2-512B08ECD7FD}"/>
              </a:ext>
            </a:extLst>
          </p:cNvPr>
          <p:cNvSpPr>
            <a:spLocks noGrp="1"/>
          </p:cNvSpPr>
          <p:nvPr>
            <p:ph type="sldNum" sz="quarter" idx="4"/>
          </p:nvPr>
        </p:nvSpPr>
        <p:spPr>
          <a:xfrm>
            <a:off x="0" y="356686"/>
            <a:ext cx="559397" cy="570225"/>
          </a:xfrm>
          <a:prstGeom prst="rect">
            <a:avLst/>
          </a:prstGeom>
        </p:spPr>
        <p:txBody>
          <a:bodyPr vert="horz" lIns="45720" tIns="45720" rIns="45720" bIns="45720" rtlCol="0" anchor="ctr"/>
          <a:lstStyle>
            <a:lvl1pPr algn="ctr">
              <a:defRPr sz="1400" b="0" i="0">
                <a:solidFill>
                  <a:schemeClr val="bg1">
                    <a:lumMod val="50000"/>
                  </a:schemeClr>
                </a:solidFill>
                <a:latin typeface="Open Sans" panose="020B0606030504020204" pitchFamily="34" charset="0"/>
              </a:defRPr>
            </a:lvl1pPr>
          </a:lstStyle>
          <a:p>
            <a:fld id="{DB2B9F0C-D03E-4F01-AA61-52CC82325AF2}" type="slidenum">
              <a:rPr lang="en-US" smtClean="0"/>
              <a:t>13</a:t>
            </a:fld>
            <a:endParaRPr lang="en-US" dirty="0"/>
          </a:p>
        </p:txBody>
      </p:sp>
    </p:spTree>
    <p:extLst>
      <p:ext uri="{BB962C8B-B14F-4D97-AF65-F5344CB8AC3E}">
        <p14:creationId xmlns:p14="http://schemas.microsoft.com/office/powerpoint/2010/main" val="2643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500"/>
                                        <p:tgtEl>
                                          <p:spTgt spid="3">
                                            <p:txEl>
                                              <p:pRg st="7" end="7"/>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500"/>
                                        <p:tgtEl>
                                          <p:spTgt spid="3">
                                            <p:txEl>
                                              <p:pRg st="8" end="8"/>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Effect transition="in" filter="fade">
                                      <p:cBhvr>
                                        <p:cTn id="62" dur="500"/>
                                        <p:tgtEl>
                                          <p:spTgt spid="3">
                                            <p:txEl>
                                              <p:pRg st="9" end="9"/>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fade">
                                      <p:cBhvr>
                                        <p:cTn id="65" dur="500"/>
                                        <p:tgtEl>
                                          <p:spTgt spid="3">
                                            <p:txEl>
                                              <p:pRg st="10" end="10"/>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animEffect transition="in" filter="fade">
                                      <p:cBhvr>
                                        <p:cTn id="6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P spid="22" grpId="0"/>
      <p:bldP spid="2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601C-F157-E775-F145-C022A502E319}"/>
              </a:ext>
            </a:extLst>
          </p:cNvPr>
          <p:cNvSpPr>
            <a:spLocks noGrp="1"/>
          </p:cNvSpPr>
          <p:nvPr>
            <p:ph type="title"/>
          </p:nvPr>
        </p:nvSpPr>
        <p:spPr/>
        <p:txBody>
          <a:bodyPr/>
          <a:lstStyle/>
          <a:p>
            <a:r>
              <a:rPr lang="en-US" dirty="0"/>
              <a:t>Remaining Questions</a:t>
            </a:r>
          </a:p>
        </p:txBody>
      </p:sp>
      <p:sp>
        <p:nvSpPr>
          <p:cNvPr id="3" name="Content Placeholder 2">
            <a:extLst>
              <a:ext uri="{FF2B5EF4-FFF2-40B4-BE49-F238E27FC236}">
                <a16:creationId xmlns:a16="http://schemas.microsoft.com/office/drawing/2014/main" id="{6C1A0DC8-E4E6-3EDC-8E88-D80160122650}"/>
              </a:ext>
            </a:extLst>
          </p:cNvPr>
          <p:cNvSpPr>
            <a:spLocks noGrp="1"/>
          </p:cNvSpPr>
          <p:nvPr>
            <p:ph idx="1"/>
          </p:nvPr>
        </p:nvSpPr>
        <p:spPr/>
        <p:txBody>
          <a:bodyPr/>
          <a:lstStyle/>
          <a:p>
            <a:pPr marL="342900" indent="-342900">
              <a:buFont typeface="Arial" panose="020B0604020202020204" pitchFamily="34" charset="0"/>
              <a:buChar char="•"/>
            </a:pPr>
            <a:r>
              <a:rPr lang="en-US" dirty="0"/>
              <a:t>Are we collecting the data we think we are?</a:t>
            </a:r>
          </a:p>
          <a:p>
            <a:pPr marL="342900" indent="-342900">
              <a:buFont typeface="Arial" panose="020B0604020202020204" pitchFamily="34" charset="0"/>
              <a:buChar char="•"/>
            </a:pPr>
            <a:r>
              <a:rPr lang="en-US" dirty="0"/>
              <a:t>At a technical level, are the input settings behaving as expected?</a:t>
            </a:r>
          </a:p>
          <a:p>
            <a:pPr marL="829809" lvl="1" indent="-342900">
              <a:buFont typeface="Arial" panose="020B0604020202020204" pitchFamily="34" charset="0"/>
              <a:buChar char="•"/>
            </a:pPr>
            <a:r>
              <a:rPr lang="en-US" dirty="0"/>
              <a:t>No, heartbeat setting will have little/no effect on attack speed</a:t>
            </a:r>
          </a:p>
          <a:p>
            <a:pPr marL="829809" lvl="1" indent="-342900">
              <a:buFont typeface="Arial" panose="020B0604020202020204" pitchFamily="34" charset="0"/>
              <a:buChar char="•"/>
            </a:pPr>
            <a:r>
              <a:rPr lang="en-US" dirty="0"/>
              <a:t>Even after adjusting our analysis to account for this, we get similar results</a:t>
            </a:r>
          </a:p>
          <a:p>
            <a:pPr marL="342900" indent="-342900">
              <a:buFont typeface="Arial" panose="020B0604020202020204" pitchFamily="34" charset="0"/>
              <a:buChar char="•"/>
            </a:pPr>
            <a:r>
              <a:rPr lang="en-US" dirty="0"/>
              <a:t>Are we calculating the “right” metrics?</a:t>
            </a:r>
          </a:p>
          <a:p>
            <a:pPr marL="829809" lvl="1" indent="-342900">
              <a:buFont typeface="Arial" panose="020B0604020202020204" pitchFamily="34" charset="0"/>
              <a:buChar char="•"/>
            </a:pPr>
            <a:r>
              <a:rPr lang="en-US" dirty="0"/>
              <a:t>Some stochasticity in payload metrics, but even after adjusting to account for this, we get similar results </a:t>
            </a:r>
          </a:p>
          <a:p>
            <a:pPr marL="829809" lvl="1" indent="-342900">
              <a:buFont typeface="Arial" panose="020B0604020202020204" pitchFamily="34" charset="0"/>
              <a:buChar char="•"/>
            </a:pPr>
            <a:r>
              <a:rPr lang="en-US" dirty="0"/>
              <a:t>Sensitivity Studies revealed very weak correlation between ANY raw data and final metrics</a:t>
            </a:r>
          </a:p>
          <a:p>
            <a:pPr marL="342900" indent="-342900">
              <a:buFont typeface="Arial" panose="020B0604020202020204" pitchFamily="34" charset="0"/>
              <a:buChar char="•"/>
            </a:pPr>
            <a:r>
              <a:rPr lang="en-US" b="1" dirty="0"/>
              <a:t>Where is all this noise coming from?</a:t>
            </a:r>
          </a:p>
        </p:txBody>
      </p:sp>
      <p:pic>
        <p:nvPicPr>
          <p:cNvPr id="5" name="Graphic 4" descr="Checkmark with solid fill">
            <a:extLst>
              <a:ext uri="{FF2B5EF4-FFF2-40B4-BE49-F238E27FC236}">
                <a16:creationId xmlns:a16="http://schemas.microsoft.com/office/drawing/2014/main" id="{B540F093-C88E-99ED-7E40-F241218D28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3475" y="1260566"/>
            <a:ext cx="535577" cy="535577"/>
          </a:xfrm>
          <a:prstGeom prst="rect">
            <a:avLst/>
          </a:prstGeom>
        </p:spPr>
      </p:pic>
      <p:pic>
        <p:nvPicPr>
          <p:cNvPr id="4" name="Graphic 3" descr="Checkmark with solid fill">
            <a:extLst>
              <a:ext uri="{FF2B5EF4-FFF2-40B4-BE49-F238E27FC236}">
                <a16:creationId xmlns:a16="http://schemas.microsoft.com/office/drawing/2014/main" id="{E225651C-ECA0-31FE-A501-0F75120E85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3475" y="1759802"/>
            <a:ext cx="535577" cy="535577"/>
          </a:xfrm>
          <a:prstGeom prst="rect">
            <a:avLst/>
          </a:prstGeom>
        </p:spPr>
      </p:pic>
      <p:pic>
        <p:nvPicPr>
          <p:cNvPr id="6" name="Graphic 5" descr="Checkmark with solid fill">
            <a:extLst>
              <a:ext uri="{FF2B5EF4-FFF2-40B4-BE49-F238E27FC236}">
                <a16:creationId xmlns:a16="http://schemas.microsoft.com/office/drawing/2014/main" id="{D3DED2D8-A110-FB2E-56C7-5C15BE2967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3475" y="2893423"/>
            <a:ext cx="535577" cy="535577"/>
          </a:xfrm>
          <a:prstGeom prst="rect">
            <a:avLst/>
          </a:prstGeom>
        </p:spPr>
      </p:pic>
      <p:sp>
        <p:nvSpPr>
          <p:cNvPr id="7" name="Slide Number Placeholder 7">
            <a:extLst>
              <a:ext uri="{FF2B5EF4-FFF2-40B4-BE49-F238E27FC236}">
                <a16:creationId xmlns:a16="http://schemas.microsoft.com/office/drawing/2014/main" id="{88B349BD-1EED-2F50-780B-2BB76A4DF5AF}"/>
              </a:ext>
            </a:extLst>
          </p:cNvPr>
          <p:cNvSpPr>
            <a:spLocks noGrp="1"/>
          </p:cNvSpPr>
          <p:nvPr>
            <p:ph type="sldNum" sz="quarter" idx="4"/>
          </p:nvPr>
        </p:nvSpPr>
        <p:spPr>
          <a:xfrm>
            <a:off x="0" y="356686"/>
            <a:ext cx="559397" cy="570225"/>
          </a:xfrm>
          <a:prstGeom prst="rect">
            <a:avLst/>
          </a:prstGeom>
        </p:spPr>
        <p:txBody>
          <a:bodyPr vert="horz" lIns="45720" tIns="45720" rIns="45720" bIns="45720" rtlCol="0" anchor="ctr"/>
          <a:lstStyle>
            <a:lvl1pPr algn="ctr">
              <a:defRPr sz="1400" b="0" i="0">
                <a:solidFill>
                  <a:schemeClr val="bg1">
                    <a:lumMod val="50000"/>
                  </a:schemeClr>
                </a:solidFill>
                <a:latin typeface="Open Sans" panose="020B0606030504020204" pitchFamily="34" charset="0"/>
              </a:defRPr>
            </a:lvl1pPr>
          </a:lstStyle>
          <a:p>
            <a:fld id="{DB2B9F0C-D03E-4F01-AA61-52CC82325AF2}" type="slidenum">
              <a:rPr lang="en-US" smtClean="0"/>
              <a:t>14</a:t>
            </a:fld>
            <a:endParaRPr lang="en-US" dirty="0"/>
          </a:p>
        </p:txBody>
      </p:sp>
    </p:spTree>
    <p:extLst>
      <p:ext uri="{BB962C8B-B14F-4D97-AF65-F5344CB8AC3E}">
        <p14:creationId xmlns:p14="http://schemas.microsoft.com/office/powerpoint/2010/main" val="289138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C44CA-EFC4-B01D-F678-35D84D10B03B}"/>
              </a:ext>
            </a:extLst>
          </p:cNvPr>
          <p:cNvSpPr>
            <a:spLocks noGrp="1"/>
          </p:cNvSpPr>
          <p:nvPr>
            <p:ph type="title"/>
          </p:nvPr>
        </p:nvSpPr>
        <p:spPr/>
        <p:txBody>
          <a:bodyPr/>
          <a:lstStyle/>
          <a:p>
            <a:r>
              <a:rPr lang="en-US" dirty="0"/>
              <a:t>Select Metrics vs Logically Correlated Inputs</a:t>
            </a:r>
          </a:p>
        </p:txBody>
      </p:sp>
      <p:graphicFrame>
        <p:nvGraphicFramePr>
          <p:cNvPr id="11" name="Table 11">
            <a:extLst>
              <a:ext uri="{FF2B5EF4-FFF2-40B4-BE49-F238E27FC236}">
                <a16:creationId xmlns:a16="http://schemas.microsoft.com/office/drawing/2014/main" id="{840D942C-1F24-6D37-66E6-DA0A9DF24D78}"/>
              </a:ext>
            </a:extLst>
          </p:cNvPr>
          <p:cNvGraphicFramePr>
            <a:graphicFrameLocks noGrp="1"/>
          </p:cNvGraphicFramePr>
          <p:nvPr>
            <p:extLst>
              <p:ext uri="{D42A27DB-BD31-4B8C-83A1-F6EECF244321}">
                <p14:modId xmlns:p14="http://schemas.microsoft.com/office/powerpoint/2010/main" val="614586943"/>
              </p:ext>
            </p:extLst>
          </p:nvPr>
        </p:nvGraphicFramePr>
        <p:xfrm>
          <a:off x="720648" y="857560"/>
          <a:ext cx="10101929" cy="5960708"/>
        </p:xfrm>
        <a:graphic>
          <a:graphicData uri="http://schemas.openxmlformats.org/drawingml/2006/table">
            <a:tbl>
              <a:tblPr firstRow="1" bandRow="1">
                <a:tableStyleId>{5C22544A-7EE6-4342-B048-85BDC9FD1C3A}</a:tableStyleId>
              </a:tblPr>
              <a:tblGrid>
                <a:gridCol w="3974902">
                  <a:extLst>
                    <a:ext uri="{9D8B030D-6E8A-4147-A177-3AD203B41FA5}">
                      <a16:colId xmlns:a16="http://schemas.microsoft.com/office/drawing/2014/main" val="525107735"/>
                    </a:ext>
                  </a:extLst>
                </a:gridCol>
                <a:gridCol w="2759717">
                  <a:extLst>
                    <a:ext uri="{9D8B030D-6E8A-4147-A177-3AD203B41FA5}">
                      <a16:colId xmlns:a16="http://schemas.microsoft.com/office/drawing/2014/main" val="2239157804"/>
                    </a:ext>
                  </a:extLst>
                </a:gridCol>
                <a:gridCol w="3367310">
                  <a:extLst>
                    <a:ext uri="{9D8B030D-6E8A-4147-A177-3AD203B41FA5}">
                      <a16:colId xmlns:a16="http://schemas.microsoft.com/office/drawing/2014/main" val="4156011158"/>
                    </a:ext>
                  </a:extLst>
                </a:gridCol>
              </a:tblGrid>
              <a:tr h="374708">
                <a:tc>
                  <a:txBody>
                    <a:bodyPr/>
                    <a:lstStyle/>
                    <a:p>
                      <a:pPr algn="ctr"/>
                      <a:r>
                        <a:rPr lang="en-US" dirty="0"/>
                        <a:t>Graph</a:t>
                      </a:r>
                    </a:p>
                  </a:txBody>
                  <a:tcPr/>
                </a:tc>
                <a:tc>
                  <a:txBody>
                    <a:bodyPr/>
                    <a:lstStyle/>
                    <a:p>
                      <a:pPr algn="ctr"/>
                      <a:r>
                        <a:rPr lang="en-US" dirty="0"/>
                        <a:t>X-Axis</a:t>
                      </a:r>
                    </a:p>
                  </a:txBody>
                  <a:tcPr/>
                </a:tc>
                <a:tc>
                  <a:txBody>
                    <a:bodyPr/>
                    <a:lstStyle/>
                    <a:p>
                      <a:pPr algn="ctr"/>
                      <a:r>
                        <a:rPr lang="en-US" dirty="0"/>
                        <a:t>Y-Axis (Metric)</a:t>
                      </a:r>
                    </a:p>
                  </a:txBody>
                  <a:tcPr/>
                </a:tc>
                <a:extLst>
                  <a:ext uri="{0D108BD9-81ED-4DB2-BD59-A6C34878D82A}">
                    <a16:rowId xmlns:a16="http://schemas.microsoft.com/office/drawing/2014/main" val="2850315520"/>
                  </a:ext>
                </a:extLst>
              </a:tr>
              <a:tr h="1862000">
                <a:tc>
                  <a:txBody>
                    <a:bodyPr/>
                    <a:lstStyle/>
                    <a:p>
                      <a:endParaRPr lang="en-US"/>
                    </a:p>
                  </a:txBody>
                  <a:tcPr/>
                </a:tc>
                <a:tc>
                  <a:txBody>
                    <a:bodyPr/>
                    <a:lstStyle/>
                    <a:p>
                      <a:pPr algn="ctr"/>
                      <a:r>
                        <a:rPr lang="en-US" dirty="0"/>
                        <a:t>Jitter Input</a:t>
                      </a:r>
                    </a:p>
                  </a:txBody>
                  <a:tcPr anchor="ctr"/>
                </a:tc>
                <a:tc>
                  <a:txBody>
                    <a:bodyPr/>
                    <a:lstStyle/>
                    <a:p>
                      <a:pPr algn="ctr"/>
                      <a:r>
                        <a:rPr lang="en-US" dirty="0"/>
                        <a:t>How quickly does the attacker reach the target SCADA machine?</a:t>
                      </a:r>
                    </a:p>
                  </a:txBody>
                  <a:tcPr anchor="ctr"/>
                </a:tc>
                <a:extLst>
                  <a:ext uri="{0D108BD9-81ED-4DB2-BD59-A6C34878D82A}">
                    <a16:rowId xmlns:a16="http://schemas.microsoft.com/office/drawing/2014/main" val="2062213959"/>
                  </a:ext>
                </a:extLst>
              </a:tr>
              <a:tr h="1862000">
                <a:tc>
                  <a:txBody>
                    <a:bodyPr/>
                    <a:lstStyle/>
                    <a:p>
                      <a:endParaRPr lang="en-US"/>
                    </a:p>
                  </a:txBody>
                  <a:tcPr/>
                </a:tc>
                <a:tc>
                  <a:txBody>
                    <a:bodyPr/>
                    <a:lstStyle/>
                    <a:p>
                      <a:pPr algn="ctr"/>
                      <a:r>
                        <a:rPr lang="en-US" dirty="0"/>
                        <a:t>Jitter Input</a:t>
                      </a:r>
                    </a:p>
                  </a:txBody>
                  <a:tcPr anchor="ctr"/>
                </a:tc>
                <a:tc>
                  <a:txBody>
                    <a:bodyPr/>
                    <a:lstStyle/>
                    <a:p>
                      <a:pPr algn="ctr"/>
                      <a:r>
                        <a:rPr lang="en-US" dirty="0"/>
                        <a:t>How much impact does the attacker have overall on the power system performance by the end of the experiment?</a:t>
                      </a:r>
                    </a:p>
                  </a:txBody>
                  <a:tcPr anchor="ctr"/>
                </a:tc>
                <a:extLst>
                  <a:ext uri="{0D108BD9-81ED-4DB2-BD59-A6C34878D82A}">
                    <a16:rowId xmlns:a16="http://schemas.microsoft.com/office/drawing/2014/main" val="2089930671"/>
                  </a:ext>
                </a:extLst>
              </a:tr>
              <a:tr h="1862000">
                <a:tc>
                  <a:txBody>
                    <a:bodyPr/>
                    <a:lstStyle/>
                    <a:p>
                      <a:endParaRPr lang="en-US"/>
                    </a:p>
                  </a:txBody>
                  <a:tcPr/>
                </a:tc>
                <a:tc>
                  <a:txBody>
                    <a:bodyPr/>
                    <a:lstStyle/>
                    <a:p>
                      <a:pPr algn="ctr"/>
                      <a:r>
                        <a:rPr lang="en-US" dirty="0"/>
                        <a:t>Beacon Rate Input</a:t>
                      </a:r>
                    </a:p>
                  </a:txBody>
                  <a:tcPr anchor="ctr"/>
                </a:tc>
                <a:tc>
                  <a:txBody>
                    <a:bodyPr/>
                    <a:lstStyle/>
                    <a:p>
                      <a:pPr algn="ctr"/>
                      <a:r>
                        <a:rPr lang="en-US" dirty="0"/>
                        <a:t>How much impact does the attacker have overall on the volume of network traffic by the end of the experiment?</a:t>
                      </a:r>
                    </a:p>
                  </a:txBody>
                  <a:tcPr anchor="ctr"/>
                </a:tc>
                <a:extLst>
                  <a:ext uri="{0D108BD9-81ED-4DB2-BD59-A6C34878D82A}">
                    <a16:rowId xmlns:a16="http://schemas.microsoft.com/office/drawing/2014/main" val="2515367677"/>
                  </a:ext>
                </a:extLst>
              </a:tr>
            </a:tbl>
          </a:graphicData>
        </a:graphic>
      </p:graphicFrame>
      <p:pic>
        <p:nvPicPr>
          <p:cNvPr id="5" name="Picture 4">
            <a:extLst>
              <a:ext uri="{FF2B5EF4-FFF2-40B4-BE49-F238E27FC236}">
                <a16:creationId xmlns:a16="http://schemas.microsoft.com/office/drawing/2014/main" id="{3990CC39-BD41-D9BF-8BB3-155D20844904}"/>
              </a:ext>
            </a:extLst>
          </p:cNvPr>
          <p:cNvPicPr>
            <a:picLocks noChangeAspect="1"/>
          </p:cNvPicPr>
          <p:nvPr/>
        </p:nvPicPr>
        <p:blipFill rotWithShape="1">
          <a:blip r:embed="rId3"/>
          <a:srcRect t="13533" r="66671"/>
          <a:stretch/>
        </p:blipFill>
        <p:spPr>
          <a:xfrm>
            <a:off x="1033849" y="1284758"/>
            <a:ext cx="3305853" cy="1742458"/>
          </a:xfrm>
          <a:prstGeom prst="rect">
            <a:avLst/>
          </a:prstGeom>
        </p:spPr>
      </p:pic>
      <p:pic>
        <p:nvPicPr>
          <p:cNvPr id="3" name="Picture 2">
            <a:extLst>
              <a:ext uri="{FF2B5EF4-FFF2-40B4-BE49-F238E27FC236}">
                <a16:creationId xmlns:a16="http://schemas.microsoft.com/office/drawing/2014/main" id="{70B54290-5FB7-2ACD-491A-489AA0A9B50F}"/>
              </a:ext>
            </a:extLst>
          </p:cNvPr>
          <p:cNvPicPr>
            <a:picLocks noChangeAspect="1"/>
          </p:cNvPicPr>
          <p:nvPr/>
        </p:nvPicPr>
        <p:blipFill rotWithShape="1">
          <a:blip r:embed="rId3"/>
          <a:srcRect l="33329" t="13533" r="33342"/>
          <a:stretch/>
        </p:blipFill>
        <p:spPr>
          <a:xfrm>
            <a:off x="1033848" y="3169299"/>
            <a:ext cx="3305854" cy="1742459"/>
          </a:xfrm>
          <a:prstGeom prst="rect">
            <a:avLst/>
          </a:prstGeom>
        </p:spPr>
      </p:pic>
      <p:pic>
        <p:nvPicPr>
          <p:cNvPr id="4" name="Picture 3">
            <a:extLst>
              <a:ext uri="{FF2B5EF4-FFF2-40B4-BE49-F238E27FC236}">
                <a16:creationId xmlns:a16="http://schemas.microsoft.com/office/drawing/2014/main" id="{F15F1FC6-720F-95EE-B128-AC2B757816E9}"/>
              </a:ext>
            </a:extLst>
          </p:cNvPr>
          <p:cNvPicPr>
            <a:picLocks noChangeAspect="1"/>
          </p:cNvPicPr>
          <p:nvPr/>
        </p:nvPicPr>
        <p:blipFill rotWithShape="1">
          <a:blip r:embed="rId3"/>
          <a:srcRect l="66671" t="13533"/>
          <a:stretch/>
        </p:blipFill>
        <p:spPr>
          <a:xfrm>
            <a:off x="1033848" y="5019774"/>
            <a:ext cx="3305854" cy="1742458"/>
          </a:xfrm>
          <a:prstGeom prst="rect">
            <a:avLst/>
          </a:prstGeom>
        </p:spPr>
      </p:pic>
      <p:sp>
        <p:nvSpPr>
          <p:cNvPr id="6" name="Slide Number Placeholder 7">
            <a:extLst>
              <a:ext uri="{FF2B5EF4-FFF2-40B4-BE49-F238E27FC236}">
                <a16:creationId xmlns:a16="http://schemas.microsoft.com/office/drawing/2014/main" id="{5A2B0726-EB05-5C98-70AA-C69B3EAEECE7}"/>
              </a:ext>
            </a:extLst>
          </p:cNvPr>
          <p:cNvSpPr>
            <a:spLocks noGrp="1"/>
          </p:cNvSpPr>
          <p:nvPr>
            <p:ph type="sldNum" sz="quarter" idx="4"/>
          </p:nvPr>
        </p:nvSpPr>
        <p:spPr>
          <a:xfrm>
            <a:off x="0" y="356686"/>
            <a:ext cx="559397" cy="570225"/>
          </a:xfrm>
          <a:prstGeom prst="rect">
            <a:avLst/>
          </a:prstGeom>
        </p:spPr>
        <p:txBody>
          <a:bodyPr vert="horz" lIns="45720" tIns="45720" rIns="45720" bIns="45720" rtlCol="0" anchor="ctr"/>
          <a:lstStyle>
            <a:lvl1pPr algn="ctr">
              <a:defRPr sz="1400" b="0" i="0">
                <a:solidFill>
                  <a:schemeClr val="bg1">
                    <a:lumMod val="50000"/>
                  </a:schemeClr>
                </a:solidFill>
                <a:latin typeface="Open Sans" panose="020B0606030504020204" pitchFamily="34" charset="0"/>
              </a:defRPr>
            </a:lvl1pPr>
          </a:lstStyle>
          <a:p>
            <a:fld id="{DB2B9F0C-D03E-4F01-AA61-52CC82325AF2}" type="slidenum">
              <a:rPr lang="en-US" smtClean="0"/>
              <a:t>15</a:t>
            </a:fld>
            <a:endParaRPr lang="en-US" dirty="0"/>
          </a:p>
        </p:txBody>
      </p:sp>
    </p:spTree>
    <p:extLst>
      <p:ext uri="{BB962C8B-B14F-4D97-AF65-F5344CB8AC3E}">
        <p14:creationId xmlns:p14="http://schemas.microsoft.com/office/powerpoint/2010/main" val="4227083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5FFC2-15FE-F46E-3997-7CB5381BB78F}"/>
              </a:ext>
            </a:extLst>
          </p:cNvPr>
          <p:cNvSpPr>
            <a:spLocks noGrp="1"/>
          </p:cNvSpPr>
          <p:nvPr>
            <p:ph type="title"/>
          </p:nvPr>
        </p:nvSpPr>
        <p:spPr/>
        <p:txBody>
          <a:bodyPr/>
          <a:lstStyle/>
          <a:p>
            <a:r>
              <a:rPr lang="en-US" dirty="0"/>
              <a:t>Noise Studies on Base Metric</a:t>
            </a:r>
          </a:p>
        </p:txBody>
      </p:sp>
      <p:sp>
        <p:nvSpPr>
          <p:cNvPr id="23" name="Rectangle 22">
            <a:extLst>
              <a:ext uri="{FF2B5EF4-FFF2-40B4-BE49-F238E27FC236}">
                <a16:creationId xmlns:a16="http://schemas.microsoft.com/office/drawing/2014/main" id="{FAD23D94-52BD-44C7-9EE2-C9C4E83B1E27}"/>
              </a:ext>
            </a:extLst>
          </p:cNvPr>
          <p:cNvSpPr/>
          <p:nvPr/>
        </p:nvSpPr>
        <p:spPr>
          <a:xfrm>
            <a:off x="7377113" y="327942"/>
            <a:ext cx="4094239" cy="105780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a:t>Baseline -&gt; 10 replicates, no attack</a:t>
            </a:r>
          </a:p>
          <a:p>
            <a:pPr algn="ctr"/>
            <a:r>
              <a:rPr lang="en-US" sz="1600" dirty="0"/>
              <a:t>DRE1 -&gt; 10 replicates, with attack</a:t>
            </a:r>
          </a:p>
          <a:p>
            <a:pPr algn="ctr"/>
            <a:r>
              <a:rPr lang="en-US" sz="1600" dirty="0"/>
              <a:t>All Samples -&gt; 64 replicates, with attack</a:t>
            </a:r>
          </a:p>
        </p:txBody>
      </p:sp>
      <p:sp>
        <p:nvSpPr>
          <p:cNvPr id="31" name="TextBox 30">
            <a:extLst>
              <a:ext uri="{FF2B5EF4-FFF2-40B4-BE49-F238E27FC236}">
                <a16:creationId xmlns:a16="http://schemas.microsoft.com/office/drawing/2014/main" id="{2C83F1F8-B3FC-D118-603F-DC6CEBDC5FFC}"/>
              </a:ext>
            </a:extLst>
          </p:cNvPr>
          <p:cNvSpPr txBox="1"/>
          <p:nvPr/>
        </p:nvSpPr>
        <p:spPr>
          <a:xfrm>
            <a:off x="668768" y="829698"/>
            <a:ext cx="6300931" cy="646331"/>
          </a:xfrm>
          <a:prstGeom prst="rect">
            <a:avLst/>
          </a:prstGeom>
          <a:noFill/>
        </p:spPr>
        <p:txBody>
          <a:bodyPr wrap="square" rtlCol="0">
            <a:spAutoFit/>
          </a:bodyPr>
          <a:lstStyle/>
          <a:p>
            <a:r>
              <a:rPr lang="en-US" sz="1800" i="1" dirty="0"/>
              <a:t>Base Metric &gt;&gt; Cumulative difference to reference over time </a:t>
            </a:r>
          </a:p>
          <a:p>
            <a:endParaRPr lang="en-US" dirty="0"/>
          </a:p>
        </p:txBody>
      </p:sp>
      <p:pic>
        <p:nvPicPr>
          <p:cNvPr id="4" name="Picture 3">
            <a:extLst>
              <a:ext uri="{FF2B5EF4-FFF2-40B4-BE49-F238E27FC236}">
                <a16:creationId xmlns:a16="http://schemas.microsoft.com/office/drawing/2014/main" id="{D5BD482C-77FD-E5DA-7CE3-B0E71E1B27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182" y="1541024"/>
            <a:ext cx="10856527" cy="4957204"/>
          </a:xfrm>
          <a:prstGeom prst="rect">
            <a:avLst/>
          </a:prstGeom>
        </p:spPr>
      </p:pic>
      <p:sp>
        <p:nvSpPr>
          <p:cNvPr id="3" name="Slide Number Placeholder 7">
            <a:extLst>
              <a:ext uri="{FF2B5EF4-FFF2-40B4-BE49-F238E27FC236}">
                <a16:creationId xmlns:a16="http://schemas.microsoft.com/office/drawing/2014/main" id="{EA56067E-7613-6701-E569-F68811DD849D}"/>
              </a:ext>
            </a:extLst>
          </p:cNvPr>
          <p:cNvSpPr>
            <a:spLocks noGrp="1"/>
          </p:cNvSpPr>
          <p:nvPr>
            <p:ph type="sldNum" sz="quarter" idx="4"/>
          </p:nvPr>
        </p:nvSpPr>
        <p:spPr>
          <a:xfrm>
            <a:off x="0" y="356686"/>
            <a:ext cx="559397" cy="570225"/>
          </a:xfrm>
          <a:prstGeom prst="rect">
            <a:avLst/>
          </a:prstGeom>
        </p:spPr>
        <p:txBody>
          <a:bodyPr vert="horz" lIns="45720" tIns="45720" rIns="45720" bIns="45720" rtlCol="0" anchor="ctr"/>
          <a:lstStyle>
            <a:lvl1pPr algn="ctr">
              <a:defRPr sz="1400" b="0" i="0">
                <a:solidFill>
                  <a:schemeClr val="bg1">
                    <a:lumMod val="50000"/>
                  </a:schemeClr>
                </a:solidFill>
                <a:latin typeface="Open Sans" panose="020B0606030504020204" pitchFamily="34" charset="0"/>
              </a:defRPr>
            </a:lvl1pPr>
          </a:lstStyle>
          <a:p>
            <a:fld id="{DB2B9F0C-D03E-4F01-AA61-52CC82325AF2}" type="slidenum">
              <a:rPr lang="en-US" smtClean="0"/>
              <a:t>16</a:t>
            </a:fld>
            <a:endParaRPr lang="en-US" dirty="0"/>
          </a:p>
        </p:txBody>
      </p:sp>
    </p:spTree>
    <p:extLst>
      <p:ext uri="{BB962C8B-B14F-4D97-AF65-F5344CB8AC3E}">
        <p14:creationId xmlns:p14="http://schemas.microsoft.com/office/powerpoint/2010/main" val="73380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601C-F157-E775-F145-C022A502E319}"/>
              </a:ext>
            </a:extLst>
          </p:cNvPr>
          <p:cNvSpPr>
            <a:spLocks noGrp="1"/>
          </p:cNvSpPr>
          <p:nvPr>
            <p:ph type="title"/>
          </p:nvPr>
        </p:nvSpPr>
        <p:spPr/>
        <p:txBody>
          <a:bodyPr/>
          <a:lstStyle/>
          <a:p>
            <a:r>
              <a:rPr lang="en-US" dirty="0"/>
              <a:t>Remaining Questions</a:t>
            </a:r>
          </a:p>
        </p:txBody>
      </p:sp>
      <p:sp>
        <p:nvSpPr>
          <p:cNvPr id="3" name="Content Placeholder 2">
            <a:extLst>
              <a:ext uri="{FF2B5EF4-FFF2-40B4-BE49-F238E27FC236}">
                <a16:creationId xmlns:a16="http://schemas.microsoft.com/office/drawing/2014/main" id="{6C1A0DC8-E4E6-3EDC-8E88-D80160122650}"/>
              </a:ext>
            </a:extLst>
          </p:cNvPr>
          <p:cNvSpPr>
            <a:spLocks noGrp="1"/>
          </p:cNvSpPr>
          <p:nvPr>
            <p:ph idx="1"/>
          </p:nvPr>
        </p:nvSpPr>
        <p:spPr>
          <a:xfrm>
            <a:off x="720647" y="1429233"/>
            <a:ext cx="10480751" cy="4938910"/>
          </a:xfrm>
        </p:spPr>
        <p:txBody>
          <a:bodyPr>
            <a:normAutofit lnSpcReduction="10000"/>
          </a:bodyPr>
          <a:lstStyle/>
          <a:p>
            <a:pPr marL="342900" indent="-342900">
              <a:buFont typeface="Arial" panose="020B0604020202020204" pitchFamily="34" charset="0"/>
              <a:buChar char="•"/>
            </a:pPr>
            <a:r>
              <a:rPr lang="en-US" dirty="0"/>
              <a:t>Are we collecting the data we think we are?</a:t>
            </a:r>
          </a:p>
          <a:p>
            <a:pPr marL="342900" indent="-342900">
              <a:buFont typeface="Arial" panose="020B0604020202020204" pitchFamily="34" charset="0"/>
              <a:buChar char="•"/>
            </a:pPr>
            <a:r>
              <a:rPr lang="en-US" dirty="0"/>
              <a:t>At a technical level, are the input settings behaving as expected?</a:t>
            </a:r>
          </a:p>
          <a:p>
            <a:pPr marL="829809" lvl="1" indent="-342900">
              <a:buFont typeface="Arial" panose="020B0604020202020204" pitchFamily="34" charset="0"/>
              <a:buChar char="•"/>
            </a:pPr>
            <a:r>
              <a:rPr lang="en-US" dirty="0"/>
              <a:t>No, heartbeat setting will have little/no effect on attack speed</a:t>
            </a:r>
          </a:p>
          <a:p>
            <a:pPr marL="829809" lvl="1" indent="-342900">
              <a:buFont typeface="Arial" panose="020B0604020202020204" pitchFamily="34" charset="0"/>
              <a:buChar char="•"/>
            </a:pPr>
            <a:r>
              <a:rPr lang="en-US" dirty="0"/>
              <a:t>Even after adjusting our analysis to account for this, we get similar results</a:t>
            </a:r>
          </a:p>
          <a:p>
            <a:pPr marL="342900" indent="-342900">
              <a:buFont typeface="Arial" panose="020B0604020202020204" pitchFamily="34" charset="0"/>
              <a:buChar char="•"/>
            </a:pPr>
            <a:r>
              <a:rPr lang="en-US" dirty="0"/>
              <a:t>Are we calculating the “right” metrics?</a:t>
            </a:r>
          </a:p>
          <a:p>
            <a:pPr marL="829809" lvl="1" indent="-342900">
              <a:buFont typeface="Arial" panose="020B0604020202020204" pitchFamily="34" charset="0"/>
              <a:buChar char="•"/>
            </a:pPr>
            <a:r>
              <a:rPr lang="en-US" dirty="0"/>
              <a:t>Sensitivity Studies revealed very weak correlation between ANY raw data and final metrics</a:t>
            </a:r>
          </a:p>
          <a:p>
            <a:pPr marL="829809" lvl="1" indent="-342900">
              <a:buFont typeface="Arial" panose="020B0604020202020204" pitchFamily="34" charset="0"/>
              <a:buChar char="•"/>
            </a:pPr>
            <a:r>
              <a:rPr lang="en-US" dirty="0"/>
              <a:t>Some stochasticity in payload metrics, but even after adjusting to account for this, we get similar results </a:t>
            </a:r>
          </a:p>
          <a:p>
            <a:pPr marL="342900" indent="-342900">
              <a:buFont typeface="Arial" panose="020B0604020202020204" pitchFamily="34" charset="0"/>
              <a:buChar char="•"/>
            </a:pPr>
            <a:r>
              <a:rPr lang="en-US" b="1" dirty="0"/>
              <a:t>Where is all this noise coming from?</a:t>
            </a:r>
          </a:p>
          <a:p>
            <a:pPr marL="829809" lvl="1" indent="-342900">
              <a:buFont typeface="Arial" panose="020B0604020202020204" pitchFamily="34" charset="0"/>
              <a:buChar char="•"/>
            </a:pPr>
            <a:r>
              <a:rPr lang="en-US" dirty="0"/>
              <a:t>Some from the baseline physical process simulation</a:t>
            </a:r>
          </a:p>
          <a:p>
            <a:pPr marL="829809" lvl="1" indent="-342900">
              <a:buFont typeface="Arial" panose="020B0604020202020204" pitchFamily="34" charset="0"/>
              <a:buChar char="•"/>
            </a:pPr>
            <a:r>
              <a:rPr lang="en-US" dirty="0"/>
              <a:t>Some from the payload</a:t>
            </a:r>
          </a:p>
          <a:p>
            <a:pPr marL="829809" lvl="1" indent="-342900">
              <a:buFont typeface="Arial" panose="020B0604020202020204" pitchFamily="34" charset="0"/>
              <a:buChar char="•"/>
            </a:pPr>
            <a:r>
              <a:rPr lang="en-US" dirty="0"/>
              <a:t>Some from the worm implementation</a:t>
            </a:r>
          </a:p>
          <a:p>
            <a:pPr marL="829809" lvl="1" indent="-342900">
              <a:buFont typeface="Arial" panose="020B0604020202020204" pitchFamily="34" charset="0"/>
              <a:buChar char="•"/>
            </a:pPr>
            <a:r>
              <a:rPr lang="en-US" b="1" dirty="0"/>
              <a:t>Without accounting for these sources ahead of time, we don’t have what we need to make strong conclusions about noise attribution.</a:t>
            </a:r>
          </a:p>
        </p:txBody>
      </p:sp>
      <p:pic>
        <p:nvPicPr>
          <p:cNvPr id="5" name="Graphic 4" descr="Checkmark with solid fill">
            <a:extLst>
              <a:ext uri="{FF2B5EF4-FFF2-40B4-BE49-F238E27FC236}">
                <a16:creationId xmlns:a16="http://schemas.microsoft.com/office/drawing/2014/main" id="{B540F093-C88E-99ED-7E40-F241218D28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3473" y="1235299"/>
            <a:ext cx="535577" cy="535577"/>
          </a:xfrm>
          <a:prstGeom prst="rect">
            <a:avLst/>
          </a:prstGeom>
        </p:spPr>
      </p:pic>
      <p:pic>
        <p:nvPicPr>
          <p:cNvPr id="4" name="Graphic 3" descr="Checkmark with solid fill">
            <a:extLst>
              <a:ext uri="{FF2B5EF4-FFF2-40B4-BE49-F238E27FC236}">
                <a16:creationId xmlns:a16="http://schemas.microsoft.com/office/drawing/2014/main" id="{E225651C-ECA0-31FE-A501-0F75120E85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3473" y="1685947"/>
            <a:ext cx="535577" cy="535577"/>
          </a:xfrm>
          <a:prstGeom prst="rect">
            <a:avLst/>
          </a:prstGeom>
        </p:spPr>
      </p:pic>
      <p:pic>
        <p:nvPicPr>
          <p:cNvPr id="6" name="Graphic 5" descr="Checkmark with solid fill">
            <a:extLst>
              <a:ext uri="{FF2B5EF4-FFF2-40B4-BE49-F238E27FC236}">
                <a16:creationId xmlns:a16="http://schemas.microsoft.com/office/drawing/2014/main" id="{D3DED2D8-A110-FB2E-56C7-5C15BE2967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3473" y="2794615"/>
            <a:ext cx="535577" cy="535577"/>
          </a:xfrm>
          <a:prstGeom prst="rect">
            <a:avLst/>
          </a:prstGeom>
        </p:spPr>
      </p:pic>
      <p:pic>
        <p:nvPicPr>
          <p:cNvPr id="7" name="Graphic 6" descr="Checkmark with solid fill">
            <a:extLst>
              <a:ext uri="{FF2B5EF4-FFF2-40B4-BE49-F238E27FC236}">
                <a16:creationId xmlns:a16="http://schemas.microsoft.com/office/drawing/2014/main" id="{9576A9A8-74F6-7684-E514-5E47C498DD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3473" y="4125016"/>
            <a:ext cx="535577" cy="535577"/>
          </a:xfrm>
          <a:prstGeom prst="rect">
            <a:avLst/>
          </a:prstGeom>
        </p:spPr>
      </p:pic>
      <p:sp>
        <p:nvSpPr>
          <p:cNvPr id="8" name="Slide Number Placeholder 7">
            <a:extLst>
              <a:ext uri="{FF2B5EF4-FFF2-40B4-BE49-F238E27FC236}">
                <a16:creationId xmlns:a16="http://schemas.microsoft.com/office/drawing/2014/main" id="{BFE62621-54CD-BC90-F1E2-D46D577F4999}"/>
              </a:ext>
            </a:extLst>
          </p:cNvPr>
          <p:cNvSpPr>
            <a:spLocks noGrp="1"/>
          </p:cNvSpPr>
          <p:nvPr>
            <p:ph type="sldNum" sz="quarter" idx="4"/>
          </p:nvPr>
        </p:nvSpPr>
        <p:spPr>
          <a:xfrm>
            <a:off x="0" y="356686"/>
            <a:ext cx="559397" cy="570225"/>
          </a:xfrm>
          <a:prstGeom prst="rect">
            <a:avLst/>
          </a:prstGeom>
        </p:spPr>
        <p:txBody>
          <a:bodyPr vert="horz" lIns="45720" tIns="45720" rIns="45720" bIns="45720" rtlCol="0" anchor="ctr"/>
          <a:lstStyle>
            <a:lvl1pPr algn="ctr">
              <a:defRPr sz="1400" b="0" i="0">
                <a:solidFill>
                  <a:schemeClr val="bg1">
                    <a:lumMod val="50000"/>
                  </a:schemeClr>
                </a:solidFill>
                <a:latin typeface="Open Sans" panose="020B0606030504020204" pitchFamily="34" charset="0"/>
              </a:defRPr>
            </a:lvl1pPr>
          </a:lstStyle>
          <a:p>
            <a:fld id="{DB2B9F0C-D03E-4F01-AA61-52CC82325AF2}" type="slidenum">
              <a:rPr lang="en-US" smtClean="0"/>
              <a:t>17</a:t>
            </a:fld>
            <a:endParaRPr lang="en-US" dirty="0"/>
          </a:p>
        </p:txBody>
      </p:sp>
    </p:spTree>
    <p:extLst>
      <p:ext uri="{BB962C8B-B14F-4D97-AF65-F5344CB8AC3E}">
        <p14:creationId xmlns:p14="http://schemas.microsoft.com/office/powerpoint/2010/main" val="405143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49E6-DDAF-E88C-678C-16CDCBFC3DE9}"/>
              </a:ext>
            </a:extLst>
          </p:cNvPr>
          <p:cNvSpPr>
            <a:spLocks noGrp="1"/>
          </p:cNvSpPr>
          <p:nvPr>
            <p:ph type="title"/>
          </p:nvPr>
        </p:nvSpPr>
        <p:spPr/>
        <p:txBody>
          <a:bodyPr/>
          <a:lstStyle/>
          <a:p>
            <a:r>
              <a:rPr lang="en-US" dirty="0"/>
              <a:t>Reasoning about Sources of Stochasticity </a:t>
            </a:r>
          </a:p>
        </p:txBody>
      </p:sp>
      <p:sp>
        <p:nvSpPr>
          <p:cNvPr id="3" name="Content Placeholder 2">
            <a:extLst>
              <a:ext uri="{FF2B5EF4-FFF2-40B4-BE49-F238E27FC236}">
                <a16:creationId xmlns:a16="http://schemas.microsoft.com/office/drawing/2014/main" id="{C3ABFF67-2DDB-E420-918F-298D57F37AD2}"/>
              </a:ext>
            </a:extLst>
          </p:cNvPr>
          <p:cNvSpPr>
            <a:spLocks noGrp="1"/>
          </p:cNvSpPr>
          <p:nvPr>
            <p:ph idx="1"/>
          </p:nvPr>
        </p:nvSpPr>
        <p:spPr>
          <a:xfrm>
            <a:off x="720648" y="1429233"/>
            <a:ext cx="10058400" cy="4627856"/>
          </a:xfrm>
        </p:spPr>
        <p:txBody>
          <a:bodyPr>
            <a:normAutofit/>
          </a:bodyPr>
          <a:lstStyle/>
          <a:p>
            <a:pPr>
              <a:buFont typeface="Arial" panose="020B0604020202020204" pitchFamily="34" charset="0"/>
              <a:buChar char="•"/>
            </a:pPr>
            <a:r>
              <a:rPr lang="en-US" sz="2400" dirty="0"/>
              <a:t> </a:t>
            </a:r>
            <a:r>
              <a:rPr lang="en-US" dirty="0">
                <a:latin typeface="+mn-lt"/>
              </a:rPr>
              <a:t>Enough available data to </a:t>
            </a:r>
            <a:r>
              <a:rPr lang="en-US" b="1" dirty="0">
                <a:latin typeface="+mn-lt"/>
              </a:rPr>
              <a:t>start </a:t>
            </a:r>
            <a:r>
              <a:rPr lang="en-US" dirty="0">
                <a:latin typeface="+mn-lt"/>
              </a:rPr>
              <a:t>reasoning about stochasticity attribution…</a:t>
            </a:r>
          </a:p>
          <a:p>
            <a:pPr lvl="1">
              <a:buFont typeface="Arial" panose="020B0604020202020204" pitchFamily="34" charset="0"/>
              <a:buChar char="•"/>
            </a:pPr>
            <a:r>
              <a:rPr lang="en-US" dirty="0">
                <a:latin typeface="+mn-lt"/>
              </a:rPr>
              <a:t>Additional studies</a:t>
            </a:r>
          </a:p>
          <a:p>
            <a:pPr lvl="1">
              <a:buFont typeface="Arial" panose="020B0604020202020204" pitchFamily="34" charset="0"/>
              <a:buChar char="•"/>
            </a:pPr>
            <a:r>
              <a:rPr lang="en-US" dirty="0">
                <a:latin typeface="+mn-lt"/>
              </a:rPr>
              <a:t>Visualization</a:t>
            </a:r>
          </a:p>
          <a:p>
            <a:pPr lvl="1">
              <a:buFont typeface="Arial" panose="020B0604020202020204" pitchFamily="34" charset="0"/>
              <a:buChar char="•"/>
            </a:pPr>
            <a:r>
              <a:rPr lang="en-US" dirty="0">
                <a:latin typeface="+mn-lt"/>
              </a:rPr>
              <a:t>All post-experimentation!</a:t>
            </a:r>
          </a:p>
          <a:p>
            <a:pPr>
              <a:buFont typeface="Arial" panose="020B0604020202020204" pitchFamily="34" charset="0"/>
              <a:buChar char="•"/>
            </a:pPr>
            <a:r>
              <a:rPr lang="en-US" sz="2400" dirty="0">
                <a:latin typeface="+mn-lt"/>
              </a:rPr>
              <a:t> </a:t>
            </a:r>
            <a:r>
              <a:rPr lang="en-US" dirty="0">
                <a:latin typeface="+mn-lt"/>
              </a:rPr>
              <a:t>… But that’s not the ideal approach</a:t>
            </a:r>
            <a:endParaRPr lang="en-US" sz="2400" dirty="0">
              <a:latin typeface="+mn-lt"/>
            </a:endParaRPr>
          </a:p>
          <a:p>
            <a:pPr lvl="1">
              <a:buFont typeface="Arial" panose="020B0604020202020204" pitchFamily="34" charset="0"/>
              <a:buChar char="•"/>
            </a:pPr>
            <a:r>
              <a:rPr lang="en-US" b="1" dirty="0">
                <a:latin typeface="+mn-lt"/>
              </a:rPr>
              <a:t>Recommended change in approach: Initial Noise Studies!</a:t>
            </a:r>
          </a:p>
          <a:p>
            <a:pPr lvl="2">
              <a:buFont typeface="Arial" panose="020B0604020202020204" pitchFamily="34" charset="0"/>
              <a:buChar char="•"/>
            </a:pPr>
            <a:r>
              <a:rPr lang="en-US" sz="1600" dirty="0">
                <a:latin typeface="+mn-lt"/>
              </a:rPr>
              <a:t>Baseline model with no attack activity</a:t>
            </a:r>
          </a:p>
          <a:p>
            <a:pPr lvl="2">
              <a:buFont typeface="Arial" panose="020B0604020202020204" pitchFamily="34" charset="0"/>
              <a:buChar char="•"/>
            </a:pPr>
            <a:r>
              <a:rPr lang="en-US" sz="1600" dirty="0">
                <a:latin typeface="+mn-lt"/>
              </a:rPr>
              <a:t>Model + Attack Activity with consistent parameters</a:t>
            </a:r>
          </a:p>
          <a:p>
            <a:pPr lvl="2">
              <a:buFont typeface="Arial" panose="020B0604020202020204" pitchFamily="34" charset="0"/>
              <a:buChar char="•"/>
            </a:pPr>
            <a:r>
              <a:rPr lang="en-US" sz="1600" dirty="0">
                <a:latin typeface="+mn-lt"/>
              </a:rPr>
              <a:t>Repeat for other major components (e.g., defense tools)</a:t>
            </a:r>
          </a:p>
          <a:p>
            <a:pPr lvl="1">
              <a:buFont typeface="Arial" panose="020B0604020202020204" pitchFamily="34" charset="0"/>
              <a:buChar char="•"/>
            </a:pPr>
            <a:r>
              <a:rPr lang="en-US" dirty="0">
                <a:latin typeface="+mn-lt"/>
              </a:rPr>
              <a:t>Understand how to mathematically attribute different sources</a:t>
            </a:r>
          </a:p>
        </p:txBody>
      </p:sp>
      <p:sp>
        <p:nvSpPr>
          <p:cNvPr id="4" name="Slide Number Placeholder 7">
            <a:extLst>
              <a:ext uri="{FF2B5EF4-FFF2-40B4-BE49-F238E27FC236}">
                <a16:creationId xmlns:a16="http://schemas.microsoft.com/office/drawing/2014/main" id="{A197A268-6929-F38B-F8F9-AC4DDFF50A30}"/>
              </a:ext>
            </a:extLst>
          </p:cNvPr>
          <p:cNvSpPr>
            <a:spLocks noGrp="1"/>
          </p:cNvSpPr>
          <p:nvPr>
            <p:ph type="sldNum" sz="quarter" idx="4"/>
          </p:nvPr>
        </p:nvSpPr>
        <p:spPr>
          <a:xfrm>
            <a:off x="0" y="356686"/>
            <a:ext cx="559397" cy="570225"/>
          </a:xfrm>
          <a:prstGeom prst="rect">
            <a:avLst/>
          </a:prstGeom>
        </p:spPr>
        <p:txBody>
          <a:bodyPr vert="horz" lIns="45720" tIns="45720" rIns="45720" bIns="45720" rtlCol="0" anchor="ctr"/>
          <a:lstStyle>
            <a:lvl1pPr algn="ctr">
              <a:defRPr sz="1400" b="0" i="0">
                <a:solidFill>
                  <a:schemeClr val="bg1">
                    <a:lumMod val="50000"/>
                  </a:schemeClr>
                </a:solidFill>
                <a:latin typeface="Open Sans" panose="020B0606030504020204" pitchFamily="34" charset="0"/>
              </a:defRPr>
            </a:lvl1pPr>
          </a:lstStyle>
          <a:p>
            <a:fld id="{DB2B9F0C-D03E-4F01-AA61-52CC82325AF2}" type="slidenum">
              <a:rPr lang="en-US" smtClean="0"/>
              <a:t>18</a:t>
            </a:fld>
            <a:endParaRPr lang="en-US" dirty="0"/>
          </a:p>
        </p:txBody>
      </p:sp>
    </p:spTree>
    <p:extLst>
      <p:ext uri="{BB962C8B-B14F-4D97-AF65-F5344CB8AC3E}">
        <p14:creationId xmlns:p14="http://schemas.microsoft.com/office/powerpoint/2010/main" val="332222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2149C-0AD3-E53E-C54F-2B7E123FAA14}"/>
              </a:ext>
            </a:extLst>
          </p:cNvPr>
          <p:cNvSpPr>
            <a:spLocks noGrp="1"/>
          </p:cNvSpPr>
          <p:nvPr>
            <p:ph type="title"/>
          </p:nvPr>
        </p:nvSpPr>
        <p:spPr/>
        <p:txBody>
          <a:bodyPr/>
          <a:lstStyle/>
          <a:p>
            <a:r>
              <a:rPr lang="en-US" dirty="0">
                <a:latin typeface="Gill Sans MT"/>
              </a:rPr>
              <a:t>Conclusion</a:t>
            </a:r>
            <a:endParaRPr lang="en-US" dirty="0"/>
          </a:p>
        </p:txBody>
      </p:sp>
      <p:sp>
        <p:nvSpPr>
          <p:cNvPr id="3" name="Content Placeholder 2">
            <a:extLst>
              <a:ext uri="{FF2B5EF4-FFF2-40B4-BE49-F238E27FC236}">
                <a16:creationId xmlns:a16="http://schemas.microsoft.com/office/drawing/2014/main" id="{4727371B-647C-9025-8A47-15F4EEF05892}"/>
              </a:ext>
            </a:extLst>
          </p:cNvPr>
          <p:cNvSpPr>
            <a:spLocks noGrp="1"/>
          </p:cNvSpPr>
          <p:nvPr>
            <p:ph idx="1"/>
          </p:nvPr>
        </p:nvSpPr>
        <p:spPr>
          <a:xfrm>
            <a:off x="720648" y="1194650"/>
            <a:ext cx="10058400" cy="4872968"/>
          </a:xfrm>
        </p:spPr>
        <p:txBody>
          <a:bodyPr vert="horz" lIns="0" tIns="45720" rIns="0" bIns="45720" rtlCol="0" anchor="t">
            <a:normAutofit/>
          </a:bodyPr>
          <a:lstStyle/>
          <a:p>
            <a:pPr marL="90805" indent="-90805">
              <a:buFont typeface="Arial" panose="020F0502020204030204" pitchFamily="34" charset="0"/>
              <a:buChar char="•"/>
            </a:pPr>
            <a:r>
              <a:rPr lang="en-US" dirty="0"/>
              <a:t> Let's talk about inherent variation...</a:t>
            </a:r>
          </a:p>
          <a:p>
            <a:pPr marL="383540" lvl="1" indent="-182245">
              <a:buFont typeface="Arial" panose="020F0502020204030204" pitchFamily="34" charset="0"/>
              <a:buChar char="•"/>
            </a:pPr>
            <a:r>
              <a:rPr lang="en-US" dirty="0"/>
              <a:t>How would we perform similar analyses on models that we know are non-deterministic? </a:t>
            </a:r>
          </a:p>
          <a:p>
            <a:pPr marL="383540" lvl="1" indent="-182245">
              <a:buFont typeface="Arial" panose="020F0502020204030204" pitchFamily="34" charset="0"/>
              <a:buChar char="•"/>
            </a:pPr>
            <a:r>
              <a:rPr lang="en-US" dirty="0"/>
              <a:t>How do we reduce variation in our sample set? </a:t>
            </a:r>
          </a:p>
          <a:p>
            <a:pPr marL="566420" lvl="2" indent="-182245">
              <a:buFont typeface="Arial" panose="020F0502020204030204" pitchFamily="34" charset="0"/>
              <a:buChar char="•"/>
            </a:pPr>
            <a:r>
              <a:rPr lang="en-US" sz="1600" dirty="0"/>
              <a:t>Identify sources of variation and eliminate/limit/properly account for them in the model or mathematically</a:t>
            </a:r>
          </a:p>
          <a:p>
            <a:pPr marL="566420" lvl="2" indent="-182245">
              <a:buFont typeface="Arial" panose="020F0502020204030204" pitchFamily="34" charset="0"/>
              <a:buChar char="•"/>
            </a:pPr>
            <a:r>
              <a:rPr lang="en-US" sz="1600" dirty="0"/>
              <a:t>Run more emulation samples or collect supporting data from other models or sources</a:t>
            </a:r>
            <a:r>
              <a:rPr lang="en-US" sz="2400" dirty="0">
                <a:latin typeface="Garamond"/>
              </a:rPr>
              <a:t> </a:t>
            </a:r>
          </a:p>
          <a:p>
            <a:pPr marL="90805" indent="-90805">
              <a:buFont typeface="Arial" panose="020F0502020204030204" pitchFamily="34" charset="0"/>
              <a:buChar char="•"/>
            </a:pPr>
            <a:r>
              <a:rPr lang="en-US" dirty="0">
                <a:latin typeface="+mn-lt"/>
              </a:rPr>
              <a:t> What does this mean for emulation analyses in general?</a:t>
            </a:r>
          </a:p>
          <a:p>
            <a:pPr marL="383540" lvl="1" indent="-182245">
              <a:buFont typeface="Arial" panose="020F0502020204030204" pitchFamily="34" charset="0"/>
              <a:buChar char="•"/>
            </a:pPr>
            <a:r>
              <a:rPr lang="en-US" dirty="0">
                <a:latin typeface="+mn-lt"/>
              </a:rPr>
              <a:t>Need good understanding of the system and data BEFORE starting complex analyses</a:t>
            </a:r>
          </a:p>
          <a:p>
            <a:pPr marL="383540" lvl="1" indent="-182245">
              <a:buFont typeface="Arial" panose="020F0502020204030204" pitchFamily="34" charset="0"/>
              <a:buChar char="•"/>
            </a:pPr>
            <a:r>
              <a:rPr lang="en-US" dirty="0">
                <a:latin typeface="+mn-lt"/>
              </a:rPr>
              <a:t>"Just one experiment" isn't enough!</a:t>
            </a:r>
          </a:p>
          <a:p>
            <a:pPr marL="383540" lvl="1" indent="-182245">
              <a:buFont typeface="Arial" panose="020F0502020204030204" pitchFamily="34" charset="0"/>
              <a:buChar char="•"/>
            </a:pPr>
            <a:r>
              <a:rPr lang="en-US" dirty="0">
                <a:latin typeface="+mn-lt"/>
              </a:rPr>
              <a:t>"Just one number" isn't enough – Emulation, and other models, require nuance! </a:t>
            </a:r>
          </a:p>
          <a:p>
            <a:pPr marL="383549" lvl="1" indent="-182245">
              <a:buFont typeface="Arial" panose="020F0502020204030204" pitchFamily="34" charset="0"/>
              <a:buChar char="•"/>
            </a:pPr>
            <a:r>
              <a:rPr lang="en-US" dirty="0">
                <a:latin typeface="+mn-lt"/>
              </a:rPr>
              <a:t>How do we help users interpret these results to make effective decisions?</a:t>
            </a:r>
          </a:p>
        </p:txBody>
      </p:sp>
      <p:sp>
        <p:nvSpPr>
          <p:cNvPr id="5" name="Rectangle 4">
            <a:extLst>
              <a:ext uri="{FF2B5EF4-FFF2-40B4-BE49-F238E27FC236}">
                <a16:creationId xmlns:a16="http://schemas.microsoft.com/office/drawing/2014/main" id="{9C157170-79F8-BECB-5553-05E4216569E8}"/>
              </a:ext>
            </a:extLst>
          </p:cNvPr>
          <p:cNvSpPr/>
          <p:nvPr/>
        </p:nvSpPr>
        <p:spPr>
          <a:xfrm>
            <a:off x="1184366" y="5650179"/>
            <a:ext cx="9823268" cy="83487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If we want to make confident decisions using models, we need to understand how confident we can be in those models!</a:t>
            </a:r>
          </a:p>
        </p:txBody>
      </p:sp>
      <p:sp>
        <p:nvSpPr>
          <p:cNvPr id="4" name="Slide Number Placeholder 7">
            <a:extLst>
              <a:ext uri="{FF2B5EF4-FFF2-40B4-BE49-F238E27FC236}">
                <a16:creationId xmlns:a16="http://schemas.microsoft.com/office/drawing/2014/main" id="{83C37EF4-7051-F616-841D-3EA1886389E9}"/>
              </a:ext>
            </a:extLst>
          </p:cNvPr>
          <p:cNvSpPr>
            <a:spLocks noGrp="1"/>
          </p:cNvSpPr>
          <p:nvPr>
            <p:ph type="sldNum" sz="quarter" idx="4"/>
          </p:nvPr>
        </p:nvSpPr>
        <p:spPr>
          <a:xfrm>
            <a:off x="0" y="356686"/>
            <a:ext cx="559397" cy="570225"/>
          </a:xfrm>
          <a:prstGeom prst="rect">
            <a:avLst/>
          </a:prstGeom>
        </p:spPr>
        <p:txBody>
          <a:bodyPr vert="horz" lIns="45720" tIns="45720" rIns="45720" bIns="45720" rtlCol="0" anchor="ctr"/>
          <a:lstStyle>
            <a:lvl1pPr algn="ctr">
              <a:defRPr sz="1400" b="0" i="0">
                <a:solidFill>
                  <a:schemeClr val="bg1">
                    <a:lumMod val="50000"/>
                  </a:schemeClr>
                </a:solidFill>
                <a:latin typeface="Open Sans" panose="020B0606030504020204" pitchFamily="34" charset="0"/>
              </a:defRPr>
            </a:lvl1pPr>
          </a:lstStyle>
          <a:p>
            <a:fld id="{DB2B9F0C-D03E-4F01-AA61-52CC82325AF2}" type="slidenum">
              <a:rPr lang="en-US" smtClean="0"/>
              <a:t>19</a:t>
            </a:fld>
            <a:endParaRPr lang="en-US" dirty="0"/>
          </a:p>
        </p:txBody>
      </p:sp>
    </p:spTree>
    <p:extLst>
      <p:ext uri="{BB962C8B-B14F-4D97-AF65-F5344CB8AC3E}">
        <p14:creationId xmlns:p14="http://schemas.microsoft.com/office/powerpoint/2010/main" val="311446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5CAF1D-F813-09C6-994D-CB07FA09AC28}"/>
              </a:ext>
            </a:extLst>
          </p:cNvPr>
          <p:cNvSpPr>
            <a:spLocks noGrp="1"/>
          </p:cNvSpPr>
          <p:nvPr>
            <p:ph type="title"/>
          </p:nvPr>
        </p:nvSpPr>
        <p:spPr/>
        <p:txBody>
          <a:bodyPr/>
          <a:lstStyle/>
          <a:p>
            <a:r>
              <a:rPr lang="en-US" dirty="0"/>
              <a:t>Contents</a:t>
            </a:r>
          </a:p>
        </p:txBody>
      </p:sp>
      <p:sp>
        <p:nvSpPr>
          <p:cNvPr id="5" name="Content Placeholder 4">
            <a:extLst>
              <a:ext uri="{FF2B5EF4-FFF2-40B4-BE49-F238E27FC236}">
                <a16:creationId xmlns:a16="http://schemas.microsoft.com/office/drawing/2014/main" id="{E9991991-7D9D-AB8B-135A-29828DDB1B9F}"/>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t>Motivation </a:t>
            </a:r>
          </a:p>
          <a:p>
            <a:pPr marL="342900" indent="-342900">
              <a:buFont typeface="Arial" panose="020B0604020202020204" pitchFamily="34" charset="0"/>
              <a:buChar char="•"/>
            </a:pPr>
            <a:r>
              <a:rPr lang="en-US" dirty="0"/>
              <a:t>Use Case Uncertainty Quantification problem</a:t>
            </a:r>
          </a:p>
          <a:p>
            <a:pPr marL="342900" indent="-342900">
              <a:buFont typeface="Arial" panose="020B0604020202020204" pitchFamily="34" charset="0"/>
              <a:buChar char="•"/>
            </a:pPr>
            <a:r>
              <a:rPr lang="en-US" dirty="0"/>
              <a:t>Methodological Design</a:t>
            </a:r>
          </a:p>
          <a:p>
            <a:pPr marL="342900" indent="-342900">
              <a:buFont typeface="Arial" panose="020B0604020202020204" pitchFamily="34" charset="0"/>
              <a:buChar char="•"/>
            </a:pPr>
            <a:r>
              <a:rPr lang="en-US" dirty="0"/>
              <a:t>Results and Analysis</a:t>
            </a:r>
          </a:p>
          <a:p>
            <a:pPr marL="342900" indent="-342900">
              <a:buFont typeface="Arial" panose="020B0604020202020204" pitchFamily="34" charset="0"/>
              <a:buChar char="•"/>
            </a:pPr>
            <a:r>
              <a:rPr lang="en-US" dirty="0"/>
              <a:t>Outcomes</a:t>
            </a:r>
          </a:p>
        </p:txBody>
      </p:sp>
      <p:sp>
        <p:nvSpPr>
          <p:cNvPr id="3" name="TextBox 2">
            <a:extLst>
              <a:ext uri="{FF2B5EF4-FFF2-40B4-BE49-F238E27FC236}">
                <a16:creationId xmlns:a16="http://schemas.microsoft.com/office/drawing/2014/main" id="{D247C1C3-C0EC-56B0-736B-7A5F012FF19D}"/>
              </a:ext>
            </a:extLst>
          </p:cNvPr>
          <p:cNvSpPr txBox="1"/>
          <p:nvPr/>
        </p:nvSpPr>
        <p:spPr>
          <a:xfrm>
            <a:off x="720647" y="5973097"/>
            <a:ext cx="11284540" cy="830997"/>
          </a:xfrm>
          <a:prstGeom prst="rect">
            <a:avLst/>
          </a:prstGeom>
          <a:noFill/>
        </p:spPr>
        <p:txBody>
          <a:bodyPr wrap="square" rtlCol="0">
            <a:spAutoFit/>
          </a:bodyPr>
          <a:lstStyle/>
          <a:p>
            <a:r>
              <a:rPr lang="en-US" sz="800" b="1" dirty="0"/>
              <a:t>Acknowledgement</a:t>
            </a:r>
          </a:p>
          <a:p>
            <a:r>
              <a:rPr lang="en-US" sz="800" dirty="0"/>
              <a:t>This work was supported by the Laboratory Directed Research and Development program at Sandia National Laboratories. Sandia National Laboratories is a multi-mission laboratory managed and operated by National Technology &amp; Engineering Solutions of Sandia, LLC (NTESS), a wholly owned subsidiary of Honeywell International Inc., for the U.S. Department of Energy’s National Nuclear Security Administration (DOE/NNSA) under contract DE-NA0003525. This written work is authored by an employee of NTESS. The employee, not NTESS, owns the right, title and interest in and to the written work and is responsible for its contents. Any subjective views or opinions that might be expressed in the written work do not necessarily represent the views of the U.S. Government. The publisher acknowledges that the U.S. Government retains a non-exclusive, paid-up, irrevocable, world-wide license to publish or reproduce the published form of this written work or allow others to do so, for U.S. Government purposes. The DOE will provide public access to results of federally sponsored research in accordance with the DOE Public Access Plan. </a:t>
            </a:r>
          </a:p>
        </p:txBody>
      </p:sp>
      <p:sp>
        <p:nvSpPr>
          <p:cNvPr id="2" name="Slide Number Placeholder 7">
            <a:extLst>
              <a:ext uri="{FF2B5EF4-FFF2-40B4-BE49-F238E27FC236}">
                <a16:creationId xmlns:a16="http://schemas.microsoft.com/office/drawing/2014/main" id="{47F0D037-95A6-DA96-8266-380D04FFB0E8}"/>
              </a:ext>
            </a:extLst>
          </p:cNvPr>
          <p:cNvSpPr>
            <a:spLocks noGrp="1"/>
          </p:cNvSpPr>
          <p:nvPr>
            <p:ph type="sldNum" sz="quarter" idx="4"/>
          </p:nvPr>
        </p:nvSpPr>
        <p:spPr>
          <a:xfrm>
            <a:off x="0" y="356686"/>
            <a:ext cx="559397" cy="570225"/>
          </a:xfrm>
          <a:prstGeom prst="rect">
            <a:avLst/>
          </a:prstGeom>
        </p:spPr>
        <p:txBody>
          <a:bodyPr vert="horz" lIns="45720" tIns="45720" rIns="45720" bIns="45720" rtlCol="0" anchor="ctr"/>
          <a:lstStyle>
            <a:lvl1pPr algn="ctr">
              <a:defRPr sz="1400" b="0" i="0">
                <a:solidFill>
                  <a:schemeClr val="bg1">
                    <a:lumMod val="50000"/>
                  </a:schemeClr>
                </a:solidFill>
                <a:latin typeface="Open Sans" panose="020B0606030504020204" pitchFamily="34" charset="0"/>
              </a:defRPr>
            </a:lvl1pPr>
          </a:lstStyle>
          <a:p>
            <a:fld id="{DB2B9F0C-D03E-4F01-AA61-52CC82325AF2}" type="slidenum">
              <a:rPr lang="en-US" smtClean="0"/>
              <a:t>2</a:t>
            </a:fld>
            <a:endParaRPr lang="en-US" dirty="0"/>
          </a:p>
        </p:txBody>
      </p:sp>
    </p:spTree>
    <p:extLst>
      <p:ext uri="{BB962C8B-B14F-4D97-AF65-F5344CB8AC3E}">
        <p14:creationId xmlns:p14="http://schemas.microsoft.com/office/powerpoint/2010/main" val="18778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52E625E-C741-78F6-39DD-4413AB9FC388}"/>
              </a:ext>
            </a:extLst>
          </p:cNvPr>
          <p:cNvSpPr>
            <a:spLocks noGrp="1"/>
          </p:cNvSpPr>
          <p:nvPr>
            <p:ph type="subTitle" idx="1"/>
          </p:nvPr>
        </p:nvSpPr>
        <p:spPr/>
        <p:txBody>
          <a:bodyPr>
            <a:normAutofit/>
          </a:bodyPr>
          <a:lstStyle/>
          <a:p>
            <a:r>
              <a:rPr lang="en-US" dirty="0"/>
              <a:t>Follow-up Discussion and Questions directed to </a:t>
            </a:r>
          </a:p>
          <a:p>
            <a:r>
              <a:rPr lang="en-US" dirty="0"/>
              <a:t>Jamie Thorpe (jthorpe@sandia.gov)</a:t>
            </a:r>
          </a:p>
        </p:txBody>
      </p:sp>
      <p:sp>
        <p:nvSpPr>
          <p:cNvPr id="3" name="Title 2">
            <a:extLst>
              <a:ext uri="{FF2B5EF4-FFF2-40B4-BE49-F238E27FC236}">
                <a16:creationId xmlns:a16="http://schemas.microsoft.com/office/drawing/2014/main" id="{DD1FCA6F-BF3F-A0D8-9169-634ED64C750C}"/>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337927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FA12606-1234-0756-3B10-90AC42F95F82}"/>
              </a:ext>
            </a:extLst>
          </p:cNvPr>
          <p:cNvSpPr/>
          <p:nvPr/>
        </p:nvSpPr>
        <p:spPr>
          <a:xfrm>
            <a:off x="169817" y="1162595"/>
            <a:ext cx="9379131" cy="4020850"/>
          </a:xfrm>
          <a:prstGeom prst="rect">
            <a:avLst/>
          </a:prstGeom>
        </p:spPr>
        <p:style>
          <a:lnRef idx="1">
            <a:schemeClr val="accent4"/>
          </a:lnRef>
          <a:fillRef idx="2">
            <a:schemeClr val="accent4"/>
          </a:fillRef>
          <a:effectRef idx="1">
            <a:schemeClr val="accent4"/>
          </a:effectRef>
          <a:fontRef idx="minor">
            <a:schemeClr val="dk1"/>
          </a:fontRef>
        </p:style>
        <p:txBody>
          <a:bodyPr rtlCol="0" anchor="t"/>
          <a:lstStyle/>
          <a:p>
            <a:r>
              <a:rPr lang="en-US" sz="2000" b="1" dirty="0"/>
              <a:t>Approaches to Cyber Experimentation</a:t>
            </a:r>
          </a:p>
        </p:txBody>
      </p:sp>
      <p:sp>
        <p:nvSpPr>
          <p:cNvPr id="20" name="Rectangle 19">
            <a:extLst>
              <a:ext uri="{FF2B5EF4-FFF2-40B4-BE49-F238E27FC236}">
                <a16:creationId xmlns:a16="http://schemas.microsoft.com/office/drawing/2014/main" id="{2EA1BAD8-D1F2-DAFC-C20D-132A8D9C6710}"/>
              </a:ext>
            </a:extLst>
          </p:cNvPr>
          <p:cNvSpPr/>
          <p:nvPr/>
        </p:nvSpPr>
        <p:spPr>
          <a:xfrm>
            <a:off x="342900" y="1695276"/>
            <a:ext cx="9024257" cy="22384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E76E11-3946-422E-897F-70DF28AF4DBE}"/>
              </a:ext>
            </a:extLst>
          </p:cNvPr>
          <p:cNvSpPr>
            <a:spLocks noGrp="1"/>
          </p:cNvSpPr>
          <p:nvPr>
            <p:ph type="title"/>
          </p:nvPr>
        </p:nvSpPr>
        <p:spPr/>
        <p:txBody>
          <a:bodyPr/>
          <a:lstStyle/>
          <a:p>
            <a:r>
              <a:rPr lang="en-US" dirty="0"/>
              <a:t>Scientific Rigor for Emulation</a:t>
            </a:r>
          </a:p>
        </p:txBody>
      </p:sp>
      <p:sp>
        <p:nvSpPr>
          <p:cNvPr id="4" name="TextBox 3">
            <a:extLst>
              <a:ext uri="{FF2B5EF4-FFF2-40B4-BE49-F238E27FC236}">
                <a16:creationId xmlns:a16="http://schemas.microsoft.com/office/drawing/2014/main" id="{893A5526-7D52-4725-B92E-404CCF0391CE}"/>
              </a:ext>
            </a:extLst>
          </p:cNvPr>
          <p:cNvSpPr txBox="1"/>
          <p:nvPr/>
        </p:nvSpPr>
        <p:spPr>
          <a:xfrm>
            <a:off x="748277" y="4074591"/>
            <a:ext cx="2358202" cy="968007"/>
          </a:xfrm>
          <a:prstGeom prst="rect">
            <a:avLst/>
          </a:prstGeom>
          <a:noFill/>
        </p:spPr>
        <p:txBody>
          <a:bodyPr wrap="square" rtlCol="0">
            <a:spAutoFit/>
          </a:bodyPr>
          <a:lstStyle/>
          <a:p>
            <a:pPr algn="ctr"/>
            <a:r>
              <a:rPr lang="en-US" sz="1400" dirty="0"/>
              <a:t>Increasing Realism</a:t>
            </a:r>
          </a:p>
          <a:p>
            <a:pPr algn="ctr"/>
            <a:r>
              <a:rPr lang="en-US" sz="1400" dirty="0"/>
              <a:t>Decreasing Flexibility</a:t>
            </a:r>
          </a:p>
          <a:p>
            <a:pPr algn="ctr"/>
            <a:r>
              <a:rPr lang="en-US" sz="1400" dirty="0"/>
              <a:t>Increasing Cost</a:t>
            </a:r>
          </a:p>
          <a:p>
            <a:pPr algn="ctr"/>
            <a:r>
              <a:rPr lang="en-US" sz="1400" dirty="0"/>
              <a:t>Increasing Time</a:t>
            </a:r>
          </a:p>
        </p:txBody>
      </p:sp>
      <p:sp>
        <p:nvSpPr>
          <p:cNvPr id="5" name="TextBox 4">
            <a:extLst>
              <a:ext uri="{FF2B5EF4-FFF2-40B4-BE49-F238E27FC236}">
                <a16:creationId xmlns:a16="http://schemas.microsoft.com/office/drawing/2014/main" id="{95C30F13-0700-4106-AFE3-1D731B8A7F4D}"/>
              </a:ext>
            </a:extLst>
          </p:cNvPr>
          <p:cNvSpPr txBox="1"/>
          <p:nvPr/>
        </p:nvSpPr>
        <p:spPr>
          <a:xfrm>
            <a:off x="6225665" y="4074592"/>
            <a:ext cx="2358201" cy="954107"/>
          </a:xfrm>
          <a:prstGeom prst="rect">
            <a:avLst/>
          </a:prstGeom>
          <a:noFill/>
        </p:spPr>
        <p:txBody>
          <a:bodyPr wrap="square" rtlCol="0">
            <a:spAutoFit/>
          </a:bodyPr>
          <a:lstStyle/>
          <a:p>
            <a:pPr algn="ctr"/>
            <a:r>
              <a:rPr lang="en-US" sz="1400" dirty="0"/>
              <a:t>Increasing Abstraction</a:t>
            </a:r>
          </a:p>
          <a:p>
            <a:pPr algn="ctr"/>
            <a:r>
              <a:rPr lang="en-US" sz="1400" dirty="0"/>
              <a:t>Increasing Flexibility</a:t>
            </a:r>
          </a:p>
          <a:p>
            <a:pPr algn="ctr"/>
            <a:r>
              <a:rPr lang="en-US" sz="1400" dirty="0"/>
              <a:t>Decreasing Cost</a:t>
            </a:r>
          </a:p>
          <a:p>
            <a:pPr algn="ctr"/>
            <a:r>
              <a:rPr lang="en-US" sz="1400" dirty="0"/>
              <a:t>Decreasing Time</a:t>
            </a:r>
          </a:p>
        </p:txBody>
      </p:sp>
      <p:sp>
        <p:nvSpPr>
          <p:cNvPr id="6" name="Arrow: Left-Right 5">
            <a:extLst>
              <a:ext uri="{FF2B5EF4-FFF2-40B4-BE49-F238E27FC236}">
                <a16:creationId xmlns:a16="http://schemas.microsoft.com/office/drawing/2014/main" id="{0C36B4C5-489D-467A-8647-E5ACF7ABC7A4}"/>
              </a:ext>
            </a:extLst>
          </p:cNvPr>
          <p:cNvSpPr/>
          <p:nvPr/>
        </p:nvSpPr>
        <p:spPr>
          <a:xfrm>
            <a:off x="3106478" y="4186211"/>
            <a:ext cx="3128320" cy="697933"/>
          </a:xfrm>
          <a:prstGeom prst="lef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738EB96-767F-4506-90BD-FF70FD8AE6A9}"/>
              </a:ext>
            </a:extLst>
          </p:cNvPr>
          <p:cNvPicPr>
            <a:picLocks noChangeAspect="1"/>
          </p:cNvPicPr>
          <p:nvPr/>
        </p:nvPicPr>
        <p:blipFill rotWithShape="1">
          <a:blip r:embed="rId3"/>
          <a:srcRect b="18798"/>
          <a:stretch/>
        </p:blipFill>
        <p:spPr>
          <a:xfrm>
            <a:off x="342900" y="1675144"/>
            <a:ext cx="9024257" cy="2238471"/>
          </a:xfrm>
          <a:prstGeom prst="rect">
            <a:avLst/>
          </a:prstGeom>
        </p:spPr>
      </p:pic>
      <p:sp>
        <p:nvSpPr>
          <p:cNvPr id="10" name="TextBox 9">
            <a:extLst>
              <a:ext uri="{FF2B5EF4-FFF2-40B4-BE49-F238E27FC236}">
                <a16:creationId xmlns:a16="http://schemas.microsoft.com/office/drawing/2014/main" id="{D57683CB-2E6D-1E3E-FA33-D8DA8449AF08}"/>
              </a:ext>
            </a:extLst>
          </p:cNvPr>
          <p:cNvSpPr txBox="1"/>
          <p:nvPr/>
        </p:nvSpPr>
        <p:spPr>
          <a:xfrm>
            <a:off x="7387046" y="6643495"/>
            <a:ext cx="4804954" cy="230832"/>
          </a:xfrm>
          <a:prstGeom prst="rect">
            <a:avLst/>
          </a:prstGeom>
          <a:noFill/>
        </p:spPr>
        <p:txBody>
          <a:bodyPr wrap="square" rtlCol="0">
            <a:spAutoFit/>
          </a:bodyPr>
          <a:lstStyle/>
          <a:p>
            <a:pPr algn="r"/>
            <a:r>
              <a:rPr lang="en-US" sz="900" i="1" dirty="0"/>
              <a:t>*Slide adapted from Sandia Emulation/SCEPTRE Training Material, SAND2023-05754PE</a:t>
            </a:r>
          </a:p>
        </p:txBody>
      </p:sp>
      <p:sp>
        <p:nvSpPr>
          <p:cNvPr id="11" name="Arrow: Right 10">
            <a:extLst>
              <a:ext uri="{FF2B5EF4-FFF2-40B4-BE49-F238E27FC236}">
                <a16:creationId xmlns:a16="http://schemas.microsoft.com/office/drawing/2014/main" id="{EA82B50F-7407-6681-00C5-4F657C9730DB}"/>
              </a:ext>
            </a:extLst>
          </p:cNvPr>
          <p:cNvSpPr/>
          <p:nvPr/>
        </p:nvSpPr>
        <p:spPr>
          <a:xfrm>
            <a:off x="9685051" y="2522060"/>
            <a:ext cx="790243" cy="20829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862272D4-AE51-56AA-6074-87C71CFDB127}"/>
              </a:ext>
            </a:extLst>
          </p:cNvPr>
          <p:cNvSpPr/>
          <p:nvPr/>
        </p:nvSpPr>
        <p:spPr>
          <a:xfrm>
            <a:off x="9689435" y="3091321"/>
            <a:ext cx="790243" cy="20829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C9092C64-7331-E8BE-E036-97D8C36421C8}"/>
              </a:ext>
            </a:extLst>
          </p:cNvPr>
          <p:cNvSpPr/>
          <p:nvPr/>
        </p:nvSpPr>
        <p:spPr>
          <a:xfrm>
            <a:off x="9689437" y="3640401"/>
            <a:ext cx="790243" cy="20829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1043E6FE-4B54-5764-759B-33623BE20C42}"/>
              </a:ext>
            </a:extLst>
          </p:cNvPr>
          <p:cNvSpPr/>
          <p:nvPr/>
        </p:nvSpPr>
        <p:spPr>
          <a:xfrm>
            <a:off x="9689438" y="4186211"/>
            <a:ext cx="790243" cy="20829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1B89267-C446-B9E8-C4BE-F3C5E104C2F3}"/>
              </a:ext>
            </a:extLst>
          </p:cNvPr>
          <p:cNvSpPr txBox="1"/>
          <p:nvPr/>
        </p:nvSpPr>
        <p:spPr>
          <a:xfrm>
            <a:off x="10475294" y="2393013"/>
            <a:ext cx="1644860" cy="461665"/>
          </a:xfrm>
          <a:prstGeom prst="rect">
            <a:avLst/>
          </a:prstGeom>
          <a:noFill/>
        </p:spPr>
        <p:txBody>
          <a:bodyPr wrap="square" rtlCol="0">
            <a:spAutoFit/>
          </a:bodyPr>
          <a:lstStyle/>
          <a:p>
            <a:r>
              <a:rPr lang="en-US" sz="2400" dirty="0"/>
              <a:t>Structure</a:t>
            </a:r>
          </a:p>
        </p:txBody>
      </p:sp>
      <p:sp>
        <p:nvSpPr>
          <p:cNvPr id="16" name="TextBox 15">
            <a:extLst>
              <a:ext uri="{FF2B5EF4-FFF2-40B4-BE49-F238E27FC236}">
                <a16:creationId xmlns:a16="http://schemas.microsoft.com/office/drawing/2014/main" id="{31FD4948-5488-0C32-E0DD-0AE6DF882E31}"/>
              </a:ext>
            </a:extLst>
          </p:cNvPr>
          <p:cNvSpPr txBox="1"/>
          <p:nvPr/>
        </p:nvSpPr>
        <p:spPr>
          <a:xfrm>
            <a:off x="10475294" y="2964634"/>
            <a:ext cx="1644860" cy="461665"/>
          </a:xfrm>
          <a:prstGeom prst="rect">
            <a:avLst/>
          </a:prstGeom>
          <a:noFill/>
        </p:spPr>
        <p:txBody>
          <a:bodyPr wrap="square" rtlCol="0">
            <a:spAutoFit/>
          </a:bodyPr>
          <a:lstStyle/>
          <a:p>
            <a:r>
              <a:rPr lang="en-US" sz="2400" dirty="0"/>
              <a:t>Planning</a:t>
            </a:r>
          </a:p>
        </p:txBody>
      </p:sp>
      <p:sp>
        <p:nvSpPr>
          <p:cNvPr id="17" name="TextBox 16">
            <a:extLst>
              <a:ext uri="{FF2B5EF4-FFF2-40B4-BE49-F238E27FC236}">
                <a16:creationId xmlns:a16="http://schemas.microsoft.com/office/drawing/2014/main" id="{8E877AA6-C6C7-55DA-2F9C-39D0D2EADB24}"/>
              </a:ext>
            </a:extLst>
          </p:cNvPr>
          <p:cNvSpPr txBox="1"/>
          <p:nvPr/>
        </p:nvSpPr>
        <p:spPr>
          <a:xfrm>
            <a:off x="10475294" y="3515958"/>
            <a:ext cx="1644860" cy="461665"/>
          </a:xfrm>
          <a:prstGeom prst="rect">
            <a:avLst/>
          </a:prstGeom>
          <a:noFill/>
        </p:spPr>
        <p:txBody>
          <a:bodyPr wrap="square" rtlCol="0">
            <a:spAutoFit/>
          </a:bodyPr>
          <a:lstStyle/>
          <a:p>
            <a:r>
              <a:rPr lang="en-US" sz="2400" dirty="0"/>
              <a:t>Credibility</a:t>
            </a:r>
          </a:p>
        </p:txBody>
      </p:sp>
      <p:sp>
        <p:nvSpPr>
          <p:cNvPr id="18" name="TextBox 17">
            <a:extLst>
              <a:ext uri="{FF2B5EF4-FFF2-40B4-BE49-F238E27FC236}">
                <a16:creationId xmlns:a16="http://schemas.microsoft.com/office/drawing/2014/main" id="{601D985B-CF50-442C-3436-CBD05D5F9B50}"/>
              </a:ext>
            </a:extLst>
          </p:cNvPr>
          <p:cNvSpPr txBox="1"/>
          <p:nvPr/>
        </p:nvSpPr>
        <p:spPr>
          <a:xfrm>
            <a:off x="10475294" y="4069371"/>
            <a:ext cx="1644860" cy="461665"/>
          </a:xfrm>
          <a:prstGeom prst="rect">
            <a:avLst/>
          </a:prstGeom>
          <a:noFill/>
        </p:spPr>
        <p:txBody>
          <a:bodyPr wrap="square" rtlCol="0">
            <a:spAutoFit/>
          </a:bodyPr>
          <a:lstStyle/>
          <a:p>
            <a:r>
              <a:rPr lang="en-US" sz="2400" dirty="0"/>
              <a:t>Context</a:t>
            </a:r>
          </a:p>
        </p:txBody>
      </p:sp>
      <p:sp>
        <p:nvSpPr>
          <p:cNvPr id="22" name="Rectangle 21">
            <a:extLst>
              <a:ext uri="{FF2B5EF4-FFF2-40B4-BE49-F238E27FC236}">
                <a16:creationId xmlns:a16="http://schemas.microsoft.com/office/drawing/2014/main" id="{3FE4DD77-8263-FE85-14E7-781BA3FD7713}"/>
              </a:ext>
            </a:extLst>
          </p:cNvPr>
          <p:cNvSpPr/>
          <p:nvPr/>
        </p:nvSpPr>
        <p:spPr>
          <a:xfrm>
            <a:off x="2567400" y="5453446"/>
            <a:ext cx="7334795" cy="10154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0"/>
              <a:t>Scientific Rigor allows us to make more confident decisions based upon our models and experiments.</a:t>
            </a:r>
            <a:endParaRPr lang="en-US" sz="1800" dirty="0"/>
          </a:p>
        </p:txBody>
      </p:sp>
      <p:sp>
        <p:nvSpPr>
          <p:cNvPr id="3" name="Slide Number Placeholder 7">
            <a:extLst>
              <a:ext uri="{FF2B5EF4-FFF2-40B4-BE49-F238E27FC236}">
                <a16:creationId xmlns:a16="http://schemas.microsoft.com/office/drawing/2014/main" id="{508FD274-5500-435D-522F-331F9E8A960E}"/>
              </a:ext>
            </a:extLst>
          </p:cNvPr>
          <p:cNvSpPr>
            <a:spLocks noGrp="1"/>
          </p:cNvSpPr>
          <p:nvPr>
            <p:ph type="sldNum" sz="quarter" idx="4"/>
          </p:nvPr>
        </p:nvSpPr>
        <p:spPr>
          <a:xfrm>
            <a:off x="0" y="356686"/>
            <a:ext cx="559397" cy="570225"/>
          </a:xfrm>
          <a:prstGeom prst="rect">
            <a:avLst/>
          </a:prstGeom>
        </p:spPr>
        <p:txBody>
          <a:bodyPr vert="horz" lIns="45720" tIns="45720" rIns="45720" bIns="45720" rtlCol="0" anchor="ctr"/>
          <a:lstStyle>
            <a:lvl1pPr algn="ctr">
              <a:defRPr sz="1400" b="0" i="0">
                <a:solidFill>
                  <a:schemeClr val="bg1">
                    <a:lumMod val="50000"/>
                  </a:schemeClr>
                </a:solidFill>
                <a:latin typeface="Open Sans" panose="020B0606030504020204" pitchFamily="34" charset="0"/>
              </a:defRPr>
            </a:lvl1pPr>
          </a:lstStyle>
          <a:p>
            <a:fld id="{DB2B9F0C-D03E-4F01-AA61-52CC82325AF2}" type="slidenum">
              <a:rPr lang="en-US" smtClean="0"/>
              <a:t>3</a:t>
            </a:fld>
            <a:endParaRPr lang="en-US" dirty="0"/>
          </a:p>
        </p:txBody>
      </p:sp>
    </p:spTree>
    <p:extLst>
      <p:ext uri="{BB962C8B-B14F-4D97-AF65-F5344CB8AC3E}">
        <p14:creationId xmlns:p14="http://schemas.microsoft.com/office/powerpoint/2010/main" val="19995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06DDB-65AE-F9F7-13E2-8E16393A2427}"/>
              </a:ext>
            </a:extLst>
          </p:cNvPr>
          <p:cNvSpPr>
            <a:spLocks noGrp="1"/>
          </p:cNvSpPr>
          <p:nvPr>
            <p:ph type="title"/>
          </p:nvPr>
        </p:nvSpPr>
        <p:spPr/>
        <p:txBody>
          <a:bodyPr/>
          <a:lstStyle/>
          <a:p>
            <a:r>
              <a:rPr lang="en-US" dirty="0"/>
              <a:t>Uncertainty Quantification for Emulation</a:t>
            </a:r>
          </a:p>
        </p:txBody>
      </p:sp>
      <p:pic>
        <p:nvPicPr>
          <p:cNvPr id="56" name="Picture 55">
            <a:extLst>
              <a:ext uri="{FF2B5EF4-FFF2-40B4-BE49-F238E27FC236}">
                <a16:creationId xmlns:a16="http://schemas.microsoft.com/office/drawing/2014/main" id="{7AEEFA15-8AFE-851E-9867-3BDF401B1F27}"/>
              </a:ext>
            </a:extLst>
          </p:cNvPr>
          <p:cNvPicPr>
            <a:picLocks noChangeAspect="1"/>
          </p:cNvPicPr>
          <p:nvPr/>
        </p:nvPicPr>
        <p:blipFill>
          <a:blip r:embed="rId3"/>
          <a:stretch>
            <a:fillRect/>
          </a:stretch>
        </p:blipFill>
        <p:spPr>
          <a:xfrm>
            <a:off x="656143" y="1012372"/>
            <a:ext cx="10879713" cy="5041819"/>
          </a:xfrm>
          <a:prstGeom prst="rect">
            <a:avLst/>
          </a:prstGeom>
        </p:spPr>
      </p:pic>
      <p:pic>
        <p:nvPicPr>
          <p:cNvPr id="3" name="Picture 2">
            <a:extLst>
              <a:ext uri="{FF2B5EF4-FFF2-40B4-BE49-F238E27FC236}">
                <a16:creationId xmlns:a16="http://schemas.microsoft.com/office/drawing/2014/main" id="{4A819957-4812-7866-CE0D-428E52CF53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9852" y="2076772"/>
            <a:ext cx="6522344" cy="2913017"/>
          </a:xfrm>
          <a:prstGeom prst="rect">
            <a:avLst/>
          </a:prstGeom>
        </p:spPr>
      </p:pic>
      <p:sp>
        <p:nvSpPr>
          <p:cNvPr id="4" name="TextBox 3">
            <a:extLst>
              <a:ext uri="{FF2B5EF4-FFF2-40B4-BE49-F238E27FC236}">
                <a16:creationId xmlns:a16="http://schemas.microsoft.com/office/drawing/2014/main" id="{585A623F-3C17-C9B5-AEA4-4CB1FD0F6CF3}"/>
              </a:ext>
            </a:extLst>
          </p:cNvPr>
          <p:cNvSpPr txBox="1"/>
          <p:nvPr/>
        </p:nvSpPr>
        <p:spPr>
          <a:xfrm>
            <a:off x="170906" y="5574898"/>
            <a:ext cx="11850187" cy="1200329"/>
          </a:xfrm>
          <a:prstGeom prst="rect">
            <a:avLst/>
          </a:prstGeom>
          <a:noFill/>
        </p:spPr>
        <p:txBody>
          <a:bodyPr wrap="square" rtlCol="0">
            <a:spAutoFit/>
          </a:bodyPr>
          <a:lstStyle/>
          <a:p>
            <a:r>
              <a:rPr lang="en-US" sz="900" b="1" i="0" u="none" strike="noStrike" baseline="0" dirty="0"/>
              <a:t>*Dakota</a:t>
            </a:r>
            <a:r>
              <a:rPr lang="en-US" sz="900" b="0" i="0" u="none" strike="noStrike" baseline="0" dirty="0"/>
              <a:t>: B. Adams, W. Bohnhoff, K. </a:t>
            </a:r>
            <a:r>
              <a:rPr lang="en-US" sz="900" b="0" i="0" u="none" strike="noStrike" baseline="0" dirty="0" err="1"/>
              <a:t>Dalbey</a:t>
            </a:r>
            <a:r>
              <a:rPr lang="en-US" sz="900" b="0" i="0" u="none" strike="noStrike" baseline="0" dirty="0"/>
              <a:t>, M. </a:t>
            </a:r>
            <a:r>
              <a:rPr lang="en-US" sz="900" b="0" i="0" u="none" strike="noStrike" baseline="0" dirty="0" err="1"/>
              <a:t>Ebeida</a:t>
            </a:r>
            <a:r>
              <a:rPr lang="en-US" sz="900" b="0" i="0" u="none" strike="noStrike" baseline="0" dirty="0"/>
              <a:t>, J. Eddy, M. Eldred, R. Hooper, P. Hough, K. Hu, J. </a:t>
            </a:r>
            <a:r>
              <a:rPr lang="en-US" sz="900" b="0" i="0" u="none" strike="noStrike" baseline="0" dirty="0" err="1"/>
              <a:t>Jakeman</a:t>
            </a:r>
            <a:r>
              <a:rPr lang="en-US" sz="900" b="0" i="0" u="none" strike="noStrike" baseline="0" dirty="0"/>
              <a:t>, M. Khalil, K. Maupin, J. </a:t>
            </a:r>
            <a:r>
              <a:rPr lang="en-US" sz="900" b="0" i="0" u="none" strike="noStrike" baseline="0" dirty="0" err="1"/>
              <a:t>Monschke</a:t>
            </a:r>
            <a:r>
              <a:rPr lang="en-US" sz="900" b="0" i="0" u="none" strike="noStrike" baseline="0" dirty="0"/>
              <a:t>, E. Ridgway, A. </a:t>
            </a:r>
            <a:r>
              <a:rPr lang="en-US" sz="900" b="0" i="0" u="none" strike="noStrike" baseline="0" dirty="0" err="1"/>
              <a:t>Rushdi</a:t>
            </a:r>
            <a:r>
              <a:rPr lang="en-US" sz="900" b="0" i="0" u="none" strike="noStrike" baseline="0" dirty="0"/>
              <a:t>, D. </a:t>
            </a:r>
            <a:r>
              <a:rPr lang="en-US" sz="900" b="0" i="0" u="none" strike="noStrike" baseline="0" dirty="0" err="1"/>
              <a:t>Seidl</a:t>
            </a:r>
            <a:r>
              <a:rPr lang="en-US" sz="900" b="0" i="0" u="none" strike="noStrike" baseline="0" dirty="0"/>
              <a:t>, J. Stephens, L. Swiler, and J. </a:t>
            </a:r>
            <a:r>
              <a:rPr lang="en-US" sz="900" b="0" i="0" u="none" strike="noStrike" baseline="0" dirty="0" err="1"/>
              <a:t>Winokur</a:t>
            </a:r>
            <a:r>
              <a:rPr lang="en-US" sz="900" b="0" i="0" u="none" strike="noStrike" baseline="0" dirty="0"/>
              <a:t>, “Dakota, a multilevel parallel object oriented</a:t>
            </a:r>
            <a:r>
              <a:rPr lang="en-US" sz="900" dirty="0"/>
              <a:t> </a:t>
            </a:r>
            <a:r>
              <a:rPr lang="en-US" sz="900" b="0" i="0" u="none" strike="noStrike" baseline="0" dirty="0"/>
              <a:t>framework for design optimization, parameter estimation, uncertainty quantification, and sensitivity analysis: Version 6.15 user’s manual,” Technical Report SAND2021-5822, 2021. [Online]. Available: https://doi.org/10.2172/1829573</a:t>
            </a:r>
          </a:p>
          <a:p>
            <a:endParaRPr lang="en-US" sz="900" b="0" i="0" u="none" strike="noStrike" baseline="0" dirty="0"/>
          </a:p>
          <a:p>
            <a:pPr algn="l"/>
            <a:r>
              <a:rPr lang="en-US" sz="900" b="1" i="0" u="none" strike="noStrike" baseline="0" dirty="0"/>
              <a:t>*RevRun</a:t>
            </a:r>
            <a:r>
              <a:rPr lang="en-US" sz="900" b="0" i="0" u="none" strike="noStrike" baseline="0" dirty="0"/>
              <a:t>: M. Galiardi, A. Gonzales, J. Thorpe, E. Vugrin, R. Fasano, and C. Lamb, “Cyber resilience analysis of SCADA systems in nuclear power plants,” in Proceedings of the 2020 28th Conference on Nuclear Engineering &amp; Joint With the ASME 2020 Power Conference, 2020.</a:t>
            </a:r>
          </a:p>
          <a:p>
            <a:pPr algn="l"/>
            <a:endParaRPr lang="en-US" sz="900" b="0" i="0" u="none" strike="noStrike" baseline="0" dirty="0"/>
          </a:p>
          <a:p>
            <a:pPr algn="l"/>
            <a:r>
              <a:rPr lang="fr-FR" sz="900" b="1" i="0" u="none" strike="noStrike" baseline="0" dirty="0"/>
              <a:t>*SCEPTRE</a:t>
            </a:r>
            <a:r>
              <a:rPr lang="fr-FR" sz="900" b="0" i="0" u="none" strike="noStrike" baseline="0" dirty="0"/>
              <a:t>: Sandia National Laboratories, “SCEPTRE,” 2016. [Online]. Available: </a:t>
            </a:r>
            <a:r>
              <a:rPr lang="en-US" sz="900" b="0" i="0" u="none" strike="noStrike" baseline="0" dirty="0"/>
              <a:t>https://www.osti.gov/servlets/purl/1376989</a:t>
            </a:r>
            <a:endParaRPr lang="en-US" sz="900" dirty="0"/>
          </a:p>
        </p:txBody>
      </p:sp>
      <p:sp>
        <p:nvSpPr>
          <p:cNvPr id="5" name="Slide Number Placeholder 7">
            <a:extLst>
              <a:ext uri="{FF2B5EF4-FFF2-40B4-BE49-F238E27FC236}">
                <a16:creationId xmlns:a16="http://schemas.microsoft.com/office/drawing/2014/main" id="{CADD8293-51B8-DF50-606C-A8252D406E27}"/>
              </a:ext>
            </a:extLst>
          </p:cNvPr>
          <p:cNvSpPr>
            <a:spLocks noGrp="1"/>
          </p:cNvSpPr>
          <p:nvPr>
            <p:ph type="sldNum" sz="quarter" idx="4"/>
          </p:nvPr>
        </p:nvSpPr>
        <p:spPr>
          <a:xfrm>
            <a:off x="0" y="356686"/>
            <a:ext cx="559397" cy="570225"/>
          </a:xfrm>
          <a:prstGeom prst="rect">
            <a:avLst/>
          </a:prstGeom>
        </p:spPr>
        <p:txBody>
          <a:bodyPr vert="horz" lIns="45720" tIns="45720" rIns="45720" bIns="45720" rtlCol="0" anchor="ctr"/>
          <a:lstStyle>
            <a:lvl1pPr algn="ctr">
              <a:defRPr sz="1400" b="0" i="0">
                <a:solidFill>
                  <a:schemeClr val="bg1">
                    <a:lumMod val="50000"/>
                  </a:schemeClr>
                </a:solidFill>
                <a:latin typeface="Open Sans" panose="020B0606030504020204" pitchFamily="34" charset="0"/>
              </a:defRPr>
            </a:lvl1pPr>
          </a:lstStyle>
          <a:p>
            <a:fld id="{DB2B9F0C-D03E-4F01-AA61-52CC82325AF2}" type="slidenum">
              <a:rPr lang="en-US" smtClean="0"/>
              <a:t>4</a:t>
            </a:fld>
            <a:endParaRPr lang="en-US" dirty="0"/>
          </a:p>
        </p:txBody>
      </p:sp>
    </p:spTree>
    <p:extLst>
      <p:ext uri="{BB962C8B-B14F-4D97-AF65-F5344CB8AC3E}">
        <p14:creationId xmlns:p14="http://schemas.microsoft.com/office/powerpoint/2010/main" val="319201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3F7A8-084E-314A-2548-28AA723D2F84}"/>
              </a:ext>
            </a:extLst>
          </p:cNvPr>
          <p:cNvSpPr>
            <a:spLocks noGrp="1"/>
          </p:cNvSpPr>
          <p:nvPr>
            <p:ph type="title"/>
          </p:nvPr>
        </p:nvSpPr>
        <p:spPr/>
        <p:txBody>
          <a:bodyPr/>
          <a:lstStyle/>
          <a:p>
            <a:r>
              <a:rPr lang="en-US" dirty="0"/>
              <a:t>Use Case: UQ Problem</a:t>
            </a:r>
          </a:p>
        </p:txBody>
      </p:sp>
      <p:pic>
        <p:nvPicPr>
          <p:cNvPr id="6" name="Picture 5">
            <a:extLst>
              <a:ext uri="{FF2B5EF4-FFF2-40B4-BE49-F238E27FC236}">
                <a16:creationId xmlns:a16="http://schemas.microsoft.com/office/drawing/2014/main" id="{40324FF5-F8BD-BE18-224D-00AB618F606E}"/>
              </a:ext>
            </a:extLst>
          </p:cNvPr>
          <p:cNvPicPr>
            <a:picLocks noChangeAspect="1"/>
          </p:cNvPicPr>
          <p:nvPr/>
        </p:nvPicPr>
        <p:blipFill>
          <a:blip r:embed="rId2"/>
          <a:stretch>
            <a:fillRect/>
          </a:stretch>
        </p:blipFill>
        <p:spPr>
          <a:xfrm>
            <a:off x="2783886" y="929997"/>
            <a:ext cx="6624227" cy="5662646"/>
          </a:xfrm>
          <a:prstGeom prst="rect">
            <a:avLst/>
          </a:prstGeom>
        </p:spPr>
      </p:pic>
      <p:pic>
        <p:nvPicPr>
          <p:cNvPr id="3" name="Graphic 2" descr="Document with solid fill">
            <a:extLst>
              <a:ext uri="{FF2B5EF4-FFF2-40B4-BE49-F238E27FC236}">
                <a16:creationId xmlns:a16="http://schemas.microsoft.com/office/drawing/2014/main" id="{B302149B-3211-B13D-E869-7268FC2C8B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53090" y="1339997"/>
            <a:ext cx="1135051" cy="1135051"/>
          </a:xfrm>
          <a:prstGeom prst="rect">
            <a:avLst/>
          </a:prstGeom>
        </p:spPr>
      </p:pic>
      <p:pic>
        <p:nvPicPr>
          <p:cNvPr id="5" name="Graphic 4" descr="Document with solid fill">
            <a:extLst>
              <a:ext uri="{FF2B5EF4-FFF2-40B4-BE49-F238E27FC236}">
                <a16:creationId xmlns:a16="http://schemas.microsoft.com/office/drawing/2014/main" id="{1D31775A-2609-2315-F6A0-4DA2AB5FFF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53092" y="3053274"/>
            <a:ext cx="1135051" cy="1135051"/>
          </a:xfrm>
          <a:prstGeom prst="rect">
            <a:avLst/>
          </a:prstGeom>
        </p:spPr>
      </p:pic>
      <p:sp>
        <p:nvSpPr>
          <p:cNvPr id="7" name="TextBox 6">
            <a:extLst>
              <a:ext uri="{FF2B5EF4-FFF2-40B4-BE49-F238E27FC236}">
                <a16:creationId xmlns:a16="http://schemas.microsoft.com/office/drawing/2014/main" id="{8EB353BC-9571-1099-AE9B-5C2AC3D151AD}"/>
              </a:ext>
            </a:extLst>
          </p:cNvPr>
          <p:cNvSpPr txBox="1"/>
          <p:nvPr/>
        </p:nvSpPr>
        <p:spPr>
          <a:xfrm>
            <a:off x="10042504" y="2475048"/>
            <a:ext cx="1556225"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D0D7C"/>
                </a:solidFill>
                <a:effectLst/>
                <a:uLnTx/>
                <a:uFillTx/>
                <a:latin typeface="Trebuchet MS" panose="020B0603020202020204"/>
                <a:ea typeface="+mn-ea"/>
                <a:cs typeface="+mn-cs"/>
              </a:rPr>
              <a:t>Parameter 1</a:t>
            </a:r>
          </a:p>
        </p:txBody>
      </p:sp>
      <p:sp>
        <p:nvSpPr>
          <p:cNvPr id="8" name="TextBox 7">
            <a:extLst>
              <a:ext uri="{FF2B5EF4-FFF2-40B4-BE49-F238E27FC236}">
                <a16:creationId xmlns:a16="http://schemas.microsoft.com/office/drawing/2014/main" id="{B17F6F8B-C121-2A4B-980F-0E75CC9B651A}"/>
              </a:ext>
            </a:extLst>
          </p:cNvPr>
          <p:cNvSpPr txBox="1"/>
          <p:nvPr/>
        </p:nvSpPr>
        <p:spPr>
          <a:xfrm>
            <a:off x="10042504" y="4198286"/>
            <a:ext cx="1556226"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D0D7C"/>
                </a:solidFill>
                <a:effectLst/>
                <a:uLnTx/>
                <a:uFillTx/>
                <a:latin typeface="Trebuchet MS" panose="020B0603020202020204"/>
                <a:ea typeface="+mn-ea"/>
                <a:cs typeface="+mn-cs"/>
              </a:rPr>
              <a:t>Parameter 2</a:t>
            </a:r>
          </a:p>
        </p:txBody>
      </p:sp>
      <p:sp>
        <p:nvSpPr>
          <p:cNvPr id="9" name="Rectangle 8">
            <a:extLst>
              <a:ext uri="{FF2B5EF4-FFF2-40B4-BE49-F238E27FC236}">
                <a16:creationId xmlns:a16="http://schemas.microsoft.com/office/drawing/2014/main" id="{D262911D-87A7-14F3-913A-A6ECAF8D1369}"/>
              </a:ext>
            </a:extLst>
          </p:cNvPr>
          <p:cNvSpPr/>
          <p:nvPr/>
        </p:nvSpPr>
        <p:spPr>
          <a:xfrm>
            <a:off x="274649" y="2565298"/>
            <a:ext cx="2378488" cy="211100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Trebuchet MS" panose="020B0603020202020204"/>
                <a:ea typeface="+mn-ea"/>
                <a:cs typeface="+mn-cs"/>
              </a:rPr>
              <a:t>Question: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rPr>
              <a:t>How does the </a:t>
            </a:r>
            <a:r>
              <a:rPr kumimoji="0" lang="en-US" sz="1800" b="1" i="0" u="none" strike="noStrike" kern="1200" cap="none" spc="0" normalizeH="0" baseline="0" noProof="0" dirty="0">
                <a:ln>
                  <a:noFill/>
                </a:ln>
                <a:solidFill>
                  <a:srgbClr val="FFFFFF"/>
                </a:solidFill>
                <a:effectLst/>
                <a:uLnTx/>
                <a:uFillTx/>
                <a:latin typeface="Trebuchet MS" panose="020B0603020202020204"/>
                <a:ea typeface="+mn-ea"/>
                <a:cs typeface="+mn-cs"/>
              </a:rPr>
              <a:t>attacker’s stealth </a:t>
            </a:r>
            <a:r>
              <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rPr>
              <a:t>impact the system’s resilience to the attack?</a:t>
            </a:r>
          </a:p>
        </p:txBody>
      </p:sp>
      <p:sp>
        <p:nvSpPr>
          <p:cNvPr id="10" name="Arrow: Right 9">
            <a:extLst>
              <a:ext uri="{FF2B5EF4-FFF2-40B4-BE49-F238E27FC236}">
                <a16:creationId xmlns:a16="http://schemas.microsoft.com/office/drawing/2014/main" id="{42ADF1E1-BEF2-AF82-53A5-5670232706F2}"/>
              </a:ext>
            </a:extLst>
          </p:cNvPr>
          <p:cNvSpPr/>
          <p:nvPr/>
        </p:nvSpPr>
        <p:spPr>
          <a:xfrm rot="10800000">
            <a:off x="9408113" y="2663077"/>
            <a:ext cx="587707" cy="780393"/>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 name="Slide Number Placeholder 7">
            <a:extLst>
              <a:ext uri="{FF2B5EF4-FFF2-40B4-BE49-F238E27FC236}">
                <a16:creationId xmlns:a16="http://schemas.microsoft.com/office/drawing/2014/main" id="{6655CC8C-096F-C60D-BD06-587F8566ACBA}"/>
              </a:ext>
            </a:extLst>
          </p:cNvPr>
          <p:cNvSpPr>
            <a:spLocks noGrp="1"/>
          </p:cNvSpPr>
          <p:nvPr>
            <p:ph type="sldNum" sz="quarter" idx="4"/>
          </p:nvPr>
        </p:nvSpPr>
        <p:spPr>
          <a:xfrm>
            <a:off x="0" y="356686"/>
            <a:ext cx="559397" cy="570225"/>
          </a:xfrm>
          <a:prstGeom prst="rect">
            <a:avLst/>
          </a:prstGeom>
        </p:spPr>
        <p:txBody>
          <a:bodyPr vert="horz" lIns="45720" tIns="45720" rIns="45720" bIns="45720" rtlCol="0" anchor="ctr"/>
          <a:lstStyle>
            <a:lvl1pPr algn="ctr">
              <a:defRPr sz="1400" b="0" i="0">
                <a:solidFill>
                  <a:schemeClr val="bg1">
                    <a:lumMod val="50000"/>
                  </a:schemeClr>
                </a:solidFill>
                <a:latin typeface="Open Sans" panose="020B0606030504020204" pitchFamily="34" charset="0"/>
              </a:defRPr>
            </a:lvl1pPr>
          </a:lstStyle>
          <a:p>
            <a:fld id="{DB2B9F0C-D03E-4F01-AA61-52CC82325AF2}" type="slidenum">
              <a:rPr lang="en-US" smtClean="0"/>
              <a:t>5</a:t>
            </a:fld>
            <a:endParaRPr lang="en-US" dirty="0"/>
          </a:p>
        </p:txBody>
      </p:sp>
    </p:spTree>
    <p:extLst>
      <p:ext uri="{BB962C8B-B14F-4D97-AF65-F5344CB8AC3E}">
        <p14:creationId xmlns:p14="http://schemas.microsoft.com/office/powerpoint/2010/main" val="353599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3F7A8-084E-314A-2548-28AA723D2F84}"/>
              </a:ext>
            </a:extLst>
          </p:cNvPr>
          <p:cNvSpPr>
            <a:spLocks noGrp="1"/>
          </p:cNvSpPr>
          <p:nvPr>
            <p:ph type="title"/>
          </p:nvPr>
        </p:nvSpPr>
        <p:spPr/>
        <p:txBody>
          <a:bodyPr/>
          <a:lstStyle/>
          <a:p>
            <a:r>
              <a:rPr lang="en-US" dirty="0"/>
              <a:t>Use Case: Threat</a:t>
            </a:r>
          </a:p>
        </p:txBody>
      </p:sp>
      <p:pic>
        <p:nvPicPr>
          <p:cNvPr id="6" name="Picture 5">
            <a:extLst>
              <a:ext uri="{FF2B5EF4-FFF2-40B4-BE49-F238E27FC236}">
                <a16:creationId xmlns:a16="http://schemas.microsoft.com/office/drawing/2014/main" id="{40324FF5-F8BD-BE18-224D-00AB618F606E}"/>
              </a:ext>
            </a:extLst>
          </p:cNvPr>
          <p:cNvPicPr>
            <a:picLocks noChangeAspect="1"/>
          </p:cNvPicPr>
          <p:nvPr/>
        </p:nvPicPr>
        <p:blipFill>
          <a:blip r:embed="rId2"/>
          <a:stretch>
            <a:fillRect/>
          </a:stretch>
        </p:blipFill>
        <p:spPr>
          <a:xfrm>
            <a:off x="2783886" y="929997"/>
            <a:ext cx="6624227" cy="5662646"/>
          </a:xfrm>
          <a:prstGeom prst="rect">
            <a:avLst/>
          </a:prstGeom>
        </p:spPr>
      </p:pic>
      <p:pic>
        <p:nvPicPr>
          <p:cNvPr id="3" name="Graphic 2" descr="Fish with solid fill">
            <a:extLst>
              <a:ext uri="{FF2B5EF4-FFF2-40B4-BE49-F238E27FC236}">
                <a16:creationId xmlns:a16="http://schemas.microsoft.com/office/drawing/2014/main" id="{91ABB6F8-138F-0CD1-FE86-2935A4E18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83751" y="1972942"/>
            <a:ext cx="375199" cy="497409"/>
          </a:xfrm>
          <a:prstGeom prst="rect">
            <a:avLst/>
          </a:prstGeom>
        </p:spPr>
      </p:pic>
      <p:pic>
        <p:nvPicPr>
          <p:cNvPr id="5" name="Graphic 4" descr="Skull with solid fill">
            <a:extLst>
              <a:ext uri="{FF2B5EF4-FFF2-40B4-BE49-F238E27FC236}">
                <a16:creationId xmlns:a16="http://schemas.microsoft.com/office/drawing/2014/main" id="{6A661103-A2F1-FEEA-D931-9A521D4BB8D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78386" y="4415561"/>
            <a:ext cx="387095" cy="387095"/>
          </a:xfrm>
          <a:prstGeom prst="rect">
            <a:avLst/>
          </a:prstGeom>
        </p:spPr>
      </p:pic>
      <p:pic>
        <p:nvPicPr>
          <p:cNvPr id="7" name="Graphic 6" descr="Skull with solid fill">
            <a:extLst>
              <a:ext uri="{FF2B5EF4-FFF2-40B4-BE49-F238E27FC236}">
                <a16:creationId xmlns:a16="http://schemas.microsoft.com/office/drawing/2014/main" id="{6D6DF5A8-53E9-B229-AE01-69238E0C0DA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15731" y="2018458"/>
            <a:ext cx="387095" cy="387095"/>
          </a:xfrm>
          <a:prstGeom prst="rect">
            <a:avLst/>
          </a:prstGeom>
        </p:spPr>
      </p:pic>
      <p:pic>
        <p:nvPicPr>
          <p:cNvPr id="13" name="Graphic 12" descr="Skull with solid fill">
            <a:extLst>
              <a:ext uri="{FF2B5EF4-FFF2-40B4-BE49-F238E27FC236}">
                <a16:creationId xmlns:a16="http://schemas.microsoft.com/office/drawing/2014/main" id="{38669089-EDA4-B838-4C92-873ECEB5326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51483" y="2017566"/>
            <a:ext cx="387095" cy="387095"/>
          </a:xfrm>
          <a:prstGeom prst="rect">
            <a:avLst/>
          </a:prstGeom>
        </p:spPr>
      </p:pic>
      <p:pic>
        <p:nvPicPr>
          <p:cNvPr id="16" name="Graphic 15" descr="Skull with solid fill">
            <a:extLst>
              <a:ext uri="{FF2B5EF4-FFF2-40B4-BE49-F238E27FC236}">
                <a16:creationId xmlns:a16="http://schemas.microsoft.com/office/drawing/2014/main" id="{93896E52-2EAB-5223-DB5B-03E5788352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96155" y="2566644"/>
            <a:ext cx="387095" cy="387095"/>
          </a:xfrm>
          <a:prstGeom prst="rect">
            <a:avLst/>
          </a:prstGeom>
        </p:spPr>
      </p:pic>
      <p:cxnSp>
        <p:nvCxnSpPr>
          <p:cNvPr id="18" name="Straight Connector 17">
            <a:extLst>
              <a:ext uri="{FF2B5EF4-FFF2-40B4-BE49-F238E27FC236}">
                <a16:creationId xmlns:a16="http://schemas.microsoft.com/office/drawing/2014/main" id="{800C458F-0E5A-2C16-A4D4-5CDA8A0D0D0E}"/>
              </a:ext>
            </a:extLst>
          </p:cNvPr>
          <p:cNvCxnSpPr/>
          <p:nvPr/>
        </p:nvCxnSpPr>
        <p:spPr>
          <a:xfrm>
            <a:off x="3638145" y="2894537"/>
            <a:ext cx="1821377"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177AB98-9BA7-1187-37B7-000E9E057CF6}"/>
              </a:ext>
            </a:extLst>
          </p:cNvPr>
          <p:cNvCxnSpPr>
            <a:cxnSpLocks/>
          </p:cNvCxnSpPr>
          <p:nvPr/>
        </p:nvCxnSpPr>
        <p:spPr>
          <a:xfrm>
            <a:off x="5658875" y="3061652"/>
            <a:ext cx="0" cy="1547456"/>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3A511EC-7479-31E5-7C11-EF23DAFEBECE}"/>
              </a:ext>
            </a:extLst>
          </p:cNvPr>
          <p:cNvCxnSpPr>
            <a:cxnSpLocks/>
          </p:cNvCxnSpPr>
          <p:nvPr/>
        </p:nvCxnSpPr>
        <p:spPr>
          <a:xfrm flipV="1">
            <a:off x="5658875" y="4515221"/>
            <a:ext cx="2673253" cy="6777"/>
          </a:xfrm>
          <a:prstGeom prst="straightConnector1">
            <a:avLst/>
          </a:prstGeom>
          <a:ln w="38100">
            <a:solidFill>
              <a:schemeClr val="accent5">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FE5C4D2-043B-D6BC-E935-FB3B11BF86BF}"/>
              </a:ext>
            </a:extLst>
          </p:cNvPr>
          <p:cNvCxnSpPr>
            <a:cxnSpLocks/>
          </p:cNvCxnSpPr>
          <p:nvPr/>
        </p:nvCxnSpPr>
        <p:spPr>
          <a:xfrm>
            <a:off x="3654876" y="2894537"/>
            <a:ext cx="4613568" cy="249108"/>
          </a:xfrm>
          <a:prstGeom prst="straightConnector1">
            <a:avLst/>
          </a:prstGeom>
          <a:ln w="38100">
            <a:solidFill>
              <a:schemeClr val="accent1"/>
            </a:solidFill>
            <a:prstDash val="dash"/>
            <a:tailEnd type="triangle"/>
          </a:ln>
          <a:effectLst>
            <a:glow rad="50800">
              <a:schemeClr val="accent1">
                <a:lumMod val="60000"/>
                <a:lumOff val="40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06BBEE8-268F-1DE3-2E7C-B3C382C32319}"/>
              </a:ext>
            </a:extLst>
          </p:cNvPr>
          <p:cNvCxnSpPr>
            <a:cxnSpLocks/>
          </p:cNvCxnSpPr>
          <p:nvPr/>
        </p:nvCxnSpPr>
        <p:spPr>
          <a:xfrm>
            <a:off x="3909848" y="2439892"/>
            <a:ext cx="4358596" cy="572211"/>
          </a:xfrm>
          <a:prstGeom prst="straightConnector1">
            <a:avLst/>
          </a:prstGeom>
          <a:ln w="38100">
            <a:solidFill>
              <a:schemeClr val="accent1"/>
            </a:solidFill>
            <a:prstDash val="dash"/>
            <a:tailEnd type="triangle"/>
          </a:ln>
          <a:effectLst>
            <a:glow rad="50800">
              <a:schemeClr val="accent1">
                <a:lumMod val="60000"/>
                <a:lumOff val="40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B02067F-37B2-85A8-23E4-AACF8A87BDBE}"/>
              </a:ext>
            </a:extLst>
          </p:cNvPr>
          <p:cNvCxnSpPr>
            <a:cxnSpLocks/>
          </p:cNvCxnSpPr>
          <p:nvPr/>
        </p:nvCxnSpPr>
        <p:spPr>
          <a:xfrm>
            <a:off x="4684521" y="2256817"/>
            <a:ext cx="3647607" cy="638558"/>
          </a:xfrm>
          <a:prstGeom prst="straightConnector1">
            <a:avLst/>
          </a:prstGeom>
          <a:ln w="38100">
            <a:solidFill>
              <a:schemeClr val="accent1"/>
            </a:solidFill>
            <a:prstDash val="dash"/>
            <a:tailEnd type="triangle"/>
          </a:ln>
          <a:effectLst>
            <a:glow rad="50800">
              <a:schemeClr val="accent1">
                <a:lumMod val="60000"/>
                <a:lumOff val="40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5974F55-AC62-4513-46D7-2D484517450E}"/>
              </a:ext>
            </a:extLst>
          </p:cNvPr>
          <p:cNvCxnSpPr>
            <a:cxnSpLocks/>
          </p:cNvCxnSpPr>
          <p:nvPr/>
        </p:nvCxnSpPr>
        <p:spPr>
          <a:xfrm flipV="1">
            <a:off x="8571933" y="3429000"/>
            <a:ext cx="193548" cy="979454"/>
          </a:xfrm>
          <a:prstGeom prst="straightConnector1">
            <a:avLst/>
          </a:prstGeom>
          <a:ln w="38100">
            <a:solidFill>
              <a:schemeClr val="accent1"/>
            </a:solidFill>
            <a:prstDash val="dash"/>
            <a:tailEnd type="triangle"/>
          </a:ln>
          <a:effectLst>
            <a:glow rad="50800">
              <a:schemeClr val="accent1">
                <a:lumMod val="60000"/>
                <a:lumOff val="40000"/>
                <a:alpha val="40000"/>
              </a:schemeClr>
            </a:glow>
          </a:effectLst>
        </p:spPr>
        <p:style>
          <a:lnRef idx="1">
            <a:schemeClr val="accent1"/>
          </a:lnRef>
          <a:fillRef idx="0">
            <a:schemeClr val="accent1"/>
          </a:fillRef>
          <a:effectRef idx="0">
            <a:schemeClr val="accent1"/>
          </a:effectRef>
          <a:fontRef idx="minor">
            <a:schemeClr val="tx1"/>
          </a:fontRef>
        </p:style>
      </p:cxnSp>
      <p:sp>
        <p:nvSpPr>
          <p:cNvPr id="25" name="Star: 12 Points 24">
            <a:extLst>
              <a:ext uri="{FF2B5EF4-FFF2-40B4-BE49-F238E27FC236}">
                <a16:creationId xmlns:a16="http://schemas.microsoft.com/office/drawing/2014/main" id="{1996AB72-5F63-C73B-D246-226DC26107B6}"/>
              </a:ext>
            </a:extLst>
          </p:cNvPr>
          <p:cNvSpPr/>
          <p:nvPr/>
        </p:nvSpPr>
        <p:spPr>
          <a:xfrm>
            <a:off x="8742229" y="4193277"/>
            <a:ext cx="3040468" cy="881644"/>
          </a:xfrm>
          <a:prstGeom prst="star1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rPr>
              <a:t>Payload</a:t>
            </a:r>
          </a:p>
        </p:txBody>
      </p:sp>
      <p:sp>
        <p:nvSpPr>
          <p:cNvPr id="26" name="Cross 25">
            <a:extLst>
              <a:ext uri="{FF2B5EF4-FFF2-40B4-BE49-F238E27FC236}">
                <a16:creationId xmlns:a16="http://schemas.microsoft.com/office/drawing/2014/main" id="{FB05951A-373D-FB96-23E9-AD6773B0D3E7}"/>
              </a:ext>
            </a:extLst>
          </p:cNvPr>
          <p:cNvSpPr/>
          <p:nvPr/>
        </p:nvSpPr>
        <p:spPr>
          <a:xfrm rot="2721339">
            <a:off x="7396013" y="5863024"/>
            <a:ext cx="544907" cy="551713"/>
          </a:xfrm>
          <a:prstGeom prst="plus">
            <a:avLst>
              <a:gd name="adj" fmla="val 4135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7" name="Cross 26">
            <a:extLst>
              <a:ext uri="{FF2B5EF4-FFF2-40B4-BE49-F238E27FC236}">
                <a16:creationId xmlns:a16="http://schemas.microsoft.com/office/drawing/2014/main" id="{C922E7AB-EB43-C1A6-2F1E-3C92A0DC0171}"/>
              </a:ext>
            </a:extLst>
          </p:cNvPr>
          <p:cNvSpPr/>
          <p:nvPr/>
        </p:nvSpPr>
        <p:spPr>
          <a:xfrm rot="2721339">
            <a:off x="7995991" y="5870131"/>
            <a:ext cx="544907" cy="551713"/>
          </a:xfrm>
          <a:prstGeom prst="plus">
            <a:avLst>
              <a:gd name="adj" fmla="val 4135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8" name="Cross 27">
            <a:extLst>
              <a:ext uri="{FF2B5EF4-FFF2-40B4-BE49-F238E27FC236}">
                <a16:creationId xmlns:a16="http://schemas.microsoft.com/office/drawing/2014/main" id="{9938C44C-148F-5380-26D4-B817B2E3944A}"/>
              </a:ext>
            </a:extLst>
          </p:cNvPr>
          <p:cNvSpPr/>
          <p:nvPr/>
        </p:nvSpPr>
        <p:spPr>
          <a:xfrm rot="2721339">
            <a:off x="8617187" y="5868815"/>
            <a:ext cx="544907" cy="551713"/>
          </a:xfrm>
          <a:prstGeom prst="plus">
            <a:avLst>
              <a:gd name="adj" fmla="val 4135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65BAE166-ED5A-C6DC-B3B8-FAE449BCD123}"/>
              </a:ext>
            </a:extLst>
          </p:cNvPr>
          <p:cNvCxnSpPr>
            <a:cxnSpLocks/>
            <a:endCxn id="3" idx="3"/>
          </p:cNvCxnSpPr>
          <p:nvPr/>
        </p:nvCxnSpPr>
        <p:spPr>
          <a:xfrm flipH="1" flipV="1">
            <a:off x="3558950" y="2221647"/>
            <a:ext cx="4819436" cy="921998"/>
          </a:xfrm>
          <a:prstGeom prst="straightConnector1">
            <a:avLst/>
          </a:prstGeom>
          <a:ln w="38100">
            <a:solidFill>
              <a:schemeClr val="accent5"/>
            </a:solidFill>
            <a:prstDash val="dash"/>
            <a:tailEnd type="triangle"/>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0" name="Slide Number Placeholder 7">
            <a:extLst>
              <a:ext uri="{FF2B5EF4-FFF2-40B4-BE49-F238E27FC236}">
                <a16:creationId xmlns:a16="http://schemas.microsoft.com/office/drawing/2014/main" id="{C771AC0D-EFD5-0F5F-1CF2-5A45DFA264CF}"/>
              </a:ext>
            </a:extLst>
          </p:cNvPr>
          <p:cNvSpPr>
            <a:spLocks noGrp="1"/>
          </p:cNvSpPr>
          <p:nvPr>
            <p:ph type="sldNum" sz="quarter" idx="4"/>
          </p:nvPr>
        </p:nvSpPr>
        <p:spPr>
          <a:xfrm>
            <a:off x="0" y="356686"/>
            <a:ext cx="559397" cy="570225"/>
          </a:xfrm>
          <a:prstGeom prst="rect">
            <a:avLst/>
          </a:prstGeom>
        </p:spPr>
        <p:txBody>
          <a:bodyPr vert="horz" lIns="45720" tIns="45720" rIns="45720" bIns="45720" rtlCol="0" anchor="ctr"/>
          <a:lstStyle>
            <a:lvl1pPr algn="ctr">
              <a:defRPr sz="1400" b="0" i="0">
                <a:solidFill>
                  <a:schemeClr val="bg1">
                    <a:lumMod val="50000"/>
                  </a:schemeClr>
                </a:solidFill>
                <a:latin typeface="Open Sans" panose="020B0606030504020204" pitchFamily="34" charset="0"/>
              </a:defRPr>
            </a:lvl1pPr>
          </a:lstStyle>
          <a:p>
            <a:fld id="{DB2B9F0C-D03E-4F01-AA61-52CC82325AF2}" type="slidenum">
              <a:rPr lang="en-US" smtClean="0"/>
              <a:t>6</a:t>
            </a:fld>
            <a:endParaRPr lang="en-US" dirty="0"/>
          </a:p>
        </p:txBody>
      </p:sp>
    </p:spTree>
    <p:extLst>
      <p:ext uri="{BB962C8B-B14F-4D97-AF65-F5344CB8AC3E}">
        <p14:creationId xmlns:p14="http://schemas.microsoft.com/office/powerpoint/2010/main" val="379937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par>
                                <p:cTn id="63" presetID="10" presetClass="entr" presetSubtype="0" fill="hold"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par>
                                <p:cTn id="66" presetID="10" presetClass="entr" presetSubtype="0" fill="hold"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par>
                                <p:cTn id="69" presetID="10" presetClass="entr" presetSubtype="0" fill="hold" nodeType="with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59F59-12F5-AA97-6D49-E9D6F2E347BE}"/>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337797F7-6948-374E-B0D7-B6F9889EAB57}"/>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t>Select Input Parameters and Define Parameter Space</a:t>
            </a:r>
          </a:p>
          <a:p>
            <a:pPr marL="829809" lvl="1" indent="-342900">
              <a:buFont typeface="Arial" panose="020B0604020202020204" pitchFamily="34" charset="0"/>
              <a:buChar char="•"/>
            </a:pPr>
            <a:r>
              <a:rPr lang="en-US" dirty="0"/>
              <a:t>Jitter: 0-15 seconds</a:t>
            </a:r>
          </a:p>
          <a:p>
            <a:pPr marL="829809" lvl="1" indent="-342900">
              <a:buFont typeface="Arial" panose="020B0604020202020204" pitchFamily="34" charset="0"/>
              <a:buChar char="•"/>
            </a:pPr>
            <a:r>
              <a:rPr lang="en-US" dirty="0"/>
              <a:t>Beacon Down Time: 0-170 seconds</a:t>
            </a:r>
          </a:p>
          <a:p>
            <a:pPr marL="342900" indent="-342900">
              <a:buFont typeface="Arial" panose="020B0604020202020204" pitchFamily="34" charset="0"/>
              <a:buChar char="•"/>
            </a:pPr>
            <a:r>
              <a:rPr lang="en-US" dirty="0"/>
              <a:t>Design Output Metric*</a:t>
            </a:r>
          </a:p>
          <a:p>
            <a:pPr marL="829809" lvl="1" indent="-342900">
              <a:buFont typeface="Arial" panose="020B0604020202020204" pitchFamily="34" charset="0"/>
              <a:buChar char="•"/>
            </a:pPr>
            <a:r>
              <a:rPr lang="en-US" dirty="0"/>
              <a:t>Traffic volume</a:t>
            </a:r>
          </a:p>
          <a:p>
            <a:pPr marL="829809" lvl="1" indent="-342900">
              <a:buFont typeface="Arial" panose="020B0604020202020204" pitchFamily="34" charset="0"/>
              <a:buChar char="•"/>
            </a:pPr>
            <a:r>
              <a:rPr lang="en-US" dirty="0"/>
              <a:t>Time to reach target machine in SCADA system</a:t>
            </a:r>
          </a:p>
          <a:p>
            <a:pPr marL="829809" lvl="1" indent="-342900">
              <a:buFont typeface="Arial" panose="020B0604020202020204" pitchFamily="34" charset="0"/>
              <a:buChar char="•"/>
            </a:pPr>
            <a:r>
              <a:rPr lang="en-US" dirty="0"/>
              <a:t>Magnitude of power system impact</a:t>
            </a:r>
          </a:p>
          <a:p>
            <a:pPr marL="342900" indent="-342900">
              <a:buFont typeface="Arial" panose="020B0604020202020204" pitchFamily="34" charset="0"/>
              <a:buChar char="•"/>
            </a:pPr>
            <a:r>
              <a:rPr lang="en-US" dirty="0"/>
              <a:t>Generate samples over the parameter space, run in emulation, compute metrics, and visualize results</a:t>
            </a:r>
          </a:p>
          <a:p>
            <a:endParaRPr lang="en-US" dirty="0"/>
          </a:p>
          <a:p>
            <a:r>
              <a:rPr lang="en-US" b="1" dirty="0"/>
              <a:t>For this specific test of our tools, why did we choose this use case?</a:t>
            </a:r>
          </a:p>
        </p:txBody>
      </p:sp>
      <p:sp>
        <p:nvSpPr>
          <p:cNvPr id="5" name="TextBox 4">
            <a:extLst>
              <a:ext uri="{FF2B5EF4-FFF2-40B4-BE49-F238E27FC236}">
                <a16:creationId xmlns:a16="http://schemas.microsoft.com/office/drawing/2014/main" id="{72EE1F24-6381-E191-7809-7B61866CE8C6}"/>
              </a:ext>
            </a:extLst>
          </p:cNvPr>
          <p:cNvSpPr txBox="1"/>
          <p:nvPr/>
        </p:nvSpPr>
        <p:spPr>
          <a:xfrm>
            <a:off x="228600" y="6144285"/>
            <a:ext cx="11710851" cy="707886"/>
          </a:xfrm>
          <a:prstGeom prst="rect">
            <a:avLst/>
          </a:prstGeom>
          <a:noFill/>
        </p:spPr>
        <p:txBody>
          <a:bodyPr wrap="square" rtlCol="0">
            <a:spAutoFit/>
          </a:bodyPr>
          <a:lstStyle/>
          <a:p>
            <a:r>
              <a:rPr lang="en-US" sz="800" b="0" i="0" u="none" strike="noStrike" baseline="0" dirty="0"/>
              <a:t>*M. Galiardi, A. Gonzales, J. Thorpe, E. Vugrin, R. Fasano, and C. Lamb, “Cyber resilience analysis of SCADA systems in nuclear power plants,” in Proceedings of the 2020 28th Conference on Nuclear Engineering &amp; Joint With the ASME 2020 Power Conference, 2020.</a:t>
            </a:r>
          </a:p>
          <a:p>
            <a:endParaRPr lang="en-US" sz="800" b="0" i="0" u="none" strike="noStrike" baseline="0" dirty="0"/>
          </a:p>
          <a:p>
            <a:r>
              <a:rPr lang="en-US" sz="800" b="0" i="0" u="none" strike="noStrike" baseline="0" dirty="0"/>
              <a:t>*J. Thorpe, R. Fasano, M. Galiardi Sahakian, A. Gonzales, A. Hahn, J. Morris, T. Ortiz, H. Reinbolt, and E. D. Vugrin, “A cyber-physical experimentation platform for resilience analysis,” in Proceedings of the 2022 ACM Workshop on Secure and Trustworthy Cyber-Physical Systems, ser. Sat-CPS ’22. New York, NY, USA: Association for Computing Machinery, 2022, p. 3–12. [Online]. Available: https://doi.org/10.1145/3510547.3517916</a:t>
            </a:r>
          </a:p>
        </p:txBody>
      </p:sp>
      <p:sp>
        <p:nvSpPr>
          <p:cNvPr id="4" name="Slide Number Placeholder 7">
            <a:extLst>
              <a:ext uri="{FF2B5EF4-FFF2-40B4-BE49-F238E27FC236}">
                <a16:creationId xmlns:a16="http://schemas.microsoft.com/office/drawing/2014/main" id="{AEA0FF43-BC5E-0FD3-5406-0299D77E7BFD}"/>
              </a:ext>
            </a:extLst>
          </p:cNvPr>
          <p:cNvSpPr>
            <a:spLocks noGrp="1"/>
          </p:cNvSpPr>
          <p:nvPr>
            <p:ph type="sldNum" sz="quarter" idx="4"/>
          </p:nvPr>
        </p:nvSpPr>
        <p:spPr>
          <a:xfrm>
            <a:off x="0" y="356686"/>
            <a:ext cx="559397" cy="570225"/>
          </a:xfrm>
          <a:prstGeom prst="rect">
            <a:avLst/>
          </a:prstGeom>
        </p:spPr>
        <p:txBody>
          <a:bodyPr vert="horz" lIns="45720" tIns="45720" rIns="45720" bIns="45720" rtlCol="0" anchor="ctr"/>
          <a:lstStyle>
            <a:lvl1pPr algn="ctr">
              <a:defRPr sz="1400" b="0" i="0">
                <a:solidFill>
                  <a:schemeClr val="bg1">
                    <a:lumMod val="50000"/>
                  </a:schemeClr>
                </a:solidFill>
                <a:latin typeface="Open Sans" panose="020B0606030504020204" pitchFamily="34" charset="0"/>
              </a:defRPr>
            </a:lvl1pPr>
          </a:lstStyle>
          <a:p>
            <a:fld id="{DB2B9F0C-D03E-4F01-AA61-52CC82325AF2}" type="slidenum">
              <a:rPr lang="en-US" smtClean="0"/>
              <a:t>7</a:t>
            </a:fld>
            <a:endParaRPr lang="en-US" dirty="0"/>
          </a:p>
        </p:txBody>
      </p:sp>
    </p:spTree>
    <p:extLst>
      <p:ext uri="{BB962C8B-B14F-4D97-AF65-F5344CB8AC3E}">
        <p14:creationId xmlns:p14="http://schemas.microsoft.com/office/powerpoint/2010/main" val="75054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C4D88-BA62-592E-CF76-5B9A71B8AE9F}"/>
              </a:ext>
            </a:extLst>
          </p:cNvPr>
          <p:cNvSpPr>
            <a:spLocks noGrp="1"/>
          </p:cNvSpPr>
          <p:nvPr>
            <p:ph type="title"/>
          </p:nvPr>
        </p:nvSpPr>
        <p:spPr/>
        <p:txBody>
          <a:bodyPr/>
          <a:lstStyle/>
          <a:p>
            <a:r>
              <a:rPr lang="en-US" dirty="0"/>
              <a:t>Initial Results: Expected</a:t>
            </a:r>
          </a:p>
        </p:txBody>
      </p:sp>
      <p:sp>
        <p:nvSpPr>
          <p:cNvPr id="7" name="Rectangle 6">
            <a:extLst>
              <a:ext uri="{FF2B5EF4-FFF2-40B4-BE49-F238E27FC236}">
                <a16:creationId xmlns:a16="http://schemas.microsoft.com/office/drawing/2014/main" id="{DE5A69C0-0D85-1DCB-56D2-E1BF0F5C4BC5}"/>
              </a:ext>
            </a:extLst>
          </p:cNvPr>
          <p:cNvSpPr/>
          <p:nvPr/>
        </p:nvSpPr>
        <p:spPr>
          <a:xfrm>
            <a:off x="919652" y="5896302"/>
            <a:ext cx="10294885" cy="7625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Hypothesis: Beacon and Jitter settings will have significant impact on the resilience of the system to the given attack.</a:t>
            </a:r>
          </a:p>
        </p:txBody>
      </p:sp>
      <p:pic>
        <p:nvPicPr>
          <p:cNvPr id="12" name="Content Placeholder 8">
            <a:extLst>
              <a:ext uri="{FF2B5EF4-FFF2-40B4-BE49-F238E27FC236}">
                <a16:creationId xmlns:a16="http://schemas.microsoft.com/office/drawing/2014/main" id="{7CBDCFD9-3F4C-4F29-B4B1-AB70212D8C70}"/>
              </a:ext>
            </a:extLst>
          </p:cNvPr>
          <p:cNvPicPr>
            <a:picLocks noGrp="1" noChangeAspect="1"/>
          </p:cNvPicPr>
          <p:nvPr>
            <p:ph idx="1"/>
          </p:nvPr>
        </p:nvPicPr>
        <p:blipFill>
          <a:blip r:embed="rId3"/>
          <a:stretch>
            <a:fillRect/>
          </a:stretch>
        </p:blipFill>
        <p:spPr>
          <a:xfrm>
            <a:off x="1205311" y="929997"/>
            <a:ext cx="9723566" cy="4768855"/>
          </a:xfrm>
        </p:spPr>
      </p:pic>
      <p:sp>
        <p:nvSpPr>
          <p:cNvPr id="3" name="Slide Number Placeholder 7">
            <a:extLst>
              <a:ext uri="{FF2B5EF4-FFF2-40B4-BE49-F238E27FC236}">
                <a16:creationId xmlns:a16="http://schemas.microsoft.com/office/drawing/2014/main" id="{78174CB2-0C97-EE33-F2CC-98EAE69D5330}"/>
              </a:ext>
            </a:extLst>
          </p:cNvPr>
          <p:cNvSpPr>
            <a:spLocks noGrp="1"/>
          </p:cNvSpPr>
          <p:nvPr>
            <p:ph type="sldNum" sz="quarter" idx="4"/>
          </p:nvPr>
        </p:nvSpPr>
        <p:spPr>
          <a:xfrm>
            <a:off x="0" y="356686"/>
            <a:ext cx="559397" cy="570225"/>
          </a:xfrm>
          <a:prstGeom prst="rect">
            <a:avLst/>
          </a:prstGeom>
        </p:spPr>
        <p:txBody>
          <a:bodyPr vert="horz" lIns="45720" tIns="45720" rIns="45720" bIns="45720" rtlCol="0" anchor="ctr"/>
          <a:lstStyle>
            <a:lvl1pPr algn="ctr">
              <a:defRPr sz="1400" b="0" i="0">
                <a:solidFill>
                  <a:schemeClr val="bg1">
                    <a:lumMod val="50000"/>
                  </a:schemeClr>
                </a:solidFill>
                <a:latin typeface="Open Sans" panose="020B0606030504020204" pitchFamily="34" charset="0"/>
              </a:defRPr>
            </a:lvl1pPr>
          </a:lstStyle>
          <a:p>
            <a:fld id="{DB2B9F0C-D03E-4F01-AA61-52CC82325AF2}" type="slidenum">
              <a:rPr lang="en-US" smtClean="0"/>
              <a:t>8</a:t>
            </a:fld>
            <a:endParaRPr lang="en-US" dirty="0"/>
          </a:p>
        </p:txBody>
      </p:sp>
    </p:spTree>
    <p:extLst>
      <p:ext uri="{BB962C8B-B14F-4D97-AF65-F5344CB8AC3E}">
        <p14:creationId xmlns:p14="http://schemas.microsoft.com/office/powerpoint/2010/main" val="298198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F1B1F-6DD5-4A3F-7F4C-F6AA0CBE2142}"/>
              </a:ext>
            </a:extLst>
          </p:cNvPr>
          <p:cNvSpPr>
            <a:spLocks noGrp="1"/>
          </p:cNvSpPr>
          <p:nvPr>
            <p:ph type="title"/>
          </p:nvPr>
        </p:nvSpPr>
        <p:spPr/>
        <p:txBody>
          <a:bodyPr/>
          <a:lstStyle/>
          <a:p>
            <a:r>
              <a:rPr lang="en-US" dirty="0"/>
              <a:t>Initial Results: Actual</a:t>
            </a:r>
          </a:p>
        </p:txBody>
      </p:sp>
      <p:pic>
        <p:nvPicPr>
          <p:cNvPr id="14" name="Picture 13">
            <a:extLst>
              <a:ext uri="{FF2B5EF4-FFF2-40B4-BE49-F238E27FC236}">
                <a16:creationId xmlns:a16="http://schemas.microsoft.com/office/drawing/2014/main" id="{0ED9FA08-BC49-E366-8140-693C3F20A48B}"/>
              </a:ext>
            </a:extLst>
          </p:cNvPr>
          <p:cNvPicPr>
            <a:picLocks noChangeAspect="1"/>
          </p:cNvPicPr>
          <p:nvPr/>
        </p:nvPicPr>
        <p:blipFill>
          <a:blip r:embed="rId3"/>
          <a:stretch>
            <a:fillRect/>
          </a:stretch>
        </p:blipFill>
        <p:spPr>
          <a:xfrm>
            <a:off x="1200937" y="929997"/>
            <a:ext cx="9727940" cy="4768855"/>
          </a:xfrm>
          <a:prstGeom prst="rect">
            <a:avLst/>
          </a:prstGeom>
        </p:spPr>
      </p:pic>
      <p:sp>
        <p:nvSpPr>
          <p:cNvPr id="15" name="Rectangle 14">
            <a:extLst>
              <a:ext uri="{FF2B5EF4-FFF2-40B4-BE49-F238E27FC236}">
                <a16:creationId xmlns:a16="http://schemas.microsoft.com/office/drawing/2014/main" id="{C37C5444-4109-1169-6B3E-532DC14BE528}"/>
              </a:ext>
            </a:extLst>
          </p:cNvPr>
          <p:cNvSpPr/>
          <p:nvPr/>
        </p:nvSpPr>
        <p:spPr>
          <a:xfrm>
            <a:off x="919652" y="5896302"/>
            <a:ext cx="10294885" cy="7625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No such linear correlation exists!</a:t>
            </a:r>
          </a:p>
        </p:txBody>
      </p:sp>
      <p:sp>
        <p:nvSpPr>
          <p:cNvPr id="3" name="Slide Number Placeholder 7">
            <a:extLst>
              <a:ext uri="{FF2B5EF4-FFF2-40B4-BE49-F238E27FC236}">
                <a16:creationId xmlns:a16="http://schemas.microsoft.com/office/drawing/2014/main" id="{F5CFB3E3-A132-0982-E394-35E4F555BCF0}"/>
              </a:ext>
            </a:extLst>
          </p:cNvPr>
          <p:cNvSpPr>
            <a:spLocks noGrp="1"/>
          </p:cNvSpPr>
          <p:nvPr>
            <p:ph type="sldNum" sz="quarter" idx="4"/>
          </p:nvPr>
        </p:nvSpPr>
        <p:spPr>
          <a:xfrm>
            <a:off x="0" y="356686"/>
            <a:ext cx="559397" cy="570225"/>
          </a:xfrm>
          <a:prstGeom prst="rect">
            <a:avLst/>
          </a:prstGeom>
        </p:spPr>
        <p:txBody>
          <a:bodyPr vert="horz" lIns="45720" tIns="45720" rIns="45720" bIns="45720" rtlCol="0" anchor="ctr"/>
          <a:lstStyle>
            <a:lvl1pPr algn="ctr">
              <a:defRPr sz="1400" b="0" i="0">
                <a:solidFill>
                  <a:schemeClr val="bg1">
                    <a:lumMod val="50000"/>
                  </a:schemeClr>
                </a:solidFill>
                <a:latin typeface="Open Sans" panose="020B0606030504020204" pitchFamily="34" charset="0"/>
              </a:defRPr>
            </a:lvl1pPr>
          </a:lstStyle>
          <a:p>
            <a:fld id="{DB2B9F0C-D03E-4F01-AA61-52CC82325AF2}" type="slidenum">
              <a:rPr lang="en-US" smtClean="0"/>
              <a:t>9</a:t>
            </a:fld>
            <a:endParaRPr lang="en-US" dirty="0"/>
          </a:p>
        </p:txBody>
      </p:sp>
    </p:spTree>
    <p:extLst>
      <p:ext uri="{BB962C8B-B14F-4D97-AF65-F5344CB8AC3E}">
        <p14:creationId xmlns:p14="http://schemas.microsoft.com/office/powerpoint/2010/main" val="348234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Sandia_Brand_Light_Theme_UUR">
  <a:themeElements>
    <a:clrScheme name="SandiaBrandTheme">
      <a:dk1>
        <a:srgbClr val="3C3C3C"/>
      </a:dk1>
      <a:lt1>
        <a:srgbClr val="FFFFFF"/>
      </a:lt1>
      <a:dk2>
        <a:srgbClr val="005376"/>
      </a:dk2>
      <a:lt2>
        <a:srgbClr val="FFFFFF"/>
      </a:lt2>
      <a:accent1>
        <a:srgbClr val="00ADD0"/>
      </a:accent1>
      <a:accent2>
        <a:srgbClr val="6CB312"/>
      </a:accent2>
      <a:accent3>
        <a:srgbClr val="FFA033"/>
      </a:accent3>
      <a:accent4>
        <a:srgbClr val="008E74"/>
      </a:accent4>
      <a:accent5>
        <a:srgbClr val="A92C00"/>
      </a:accent5>
      <a:accent6>
        <a:srgbClr val="7D0D7C"/>
      </a:accent6>
      <a:hlink>
        <a:srgbClr val="27ADCF"/>
      </a:hlink>
      <a:folHlink>
        <a:srgbClr val="2588BA"/>
      </a:folHlink>
    </a:clrScheme>
    <a:fontScheme name="Sandia Fonts">
      <a:majorFont>
        <a:latin typeface="Exo 2 SemiBold"/>
        <a:ea typeface=""/>
        <a:cs typeface=""/>
      </a:majorFont>
      <a:minorFont>
        <a:latin typeface="Open Sans"/>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SandiaClassic_16x9_revNov20" id="{28973EA0-F79F-D143-9F2E-E02473C2F5DC}" vid="{C1F72220-3D98-BD46-AD2C-B53DD4038D98}"/>
    </a:ext>
  </a:extLst>
</a:theme>
</file>

<file path=ppt/theme/theme2.xml><?xml version="1.0" encoding="utf-8"?>
<a:theme xmlns:a="http://schemas.openxmlformats.org/drawingml/2006/main" name="2_Sandia_Brand_Dark_Blue_Theme_UUR">
  <a:themeElements>
    <a:clrScheme name="SandiaBrandTheme">
      <a:dk1>
        <a:srgbClr val="3C3C3C"/>
      </a:dk1>
      <a:lt1>
        <a:srgbClr val="FFFFFF"/>
      </a:lt1>
      <a:dk2>
        <a:srgbClr val="005376"/>
      </a:dk2>
      <a:lt2>
        <a:srgbClr val="FFFFFF"/>
      </a:lt2>
      <a:accent1>
        <a:srgbClr val="00ADD0"/>
      </a:accent1>
      <a:accent2>
        <a:srgbClr val="6CB312"/>
      </a:accent2>
      <a:accent3>
        <a:srgbClr val="FFA033"/>
      </a:accent3>
      <a:accent4>
        <a:srgbClr val="008E74"/>
      </a:accent4>
      <a:accent5>
        <a:srgbClr val="A92C00"/>
      </a:accent5>
      <a:accent6>
        <a:srgbClr val="7D0D7C"/>
      </a:accent6>
      <a:hlink>
        <a:srgbClr val="27ADCF"/>
      </a:hlink>
      <a:folHlink>
        <a:srgbClr val="2588BA"/>
      </a:folHlink>
    </a:clrScheme>
    <a:fontScheme name="Sandia Fonts">
      <a:majorFont>
        <a:latin typeface="Exo 2 SemiBold"/>
        <a:ea typeface=""/>
        <a:cs typeface=""/>
      </a:majorFont>
      <a:minorFont>
        <a:latin typeface="Open Sans"/>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SandiaClassic_16x9_revNov20" id="{28973EA0-F79F-D143-9F2E-E02473C2F5DC}" vid="{C1F72220-3D98-BD46-AD2C-B53DD4038D9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SandiaClassic_Template</Template>
  <TotalTime>557</TotalTime>
  <Words>1808</Words>
  <Application>Microsoft Office PowerPoint</Application>
  <PresentationFormat>Widescreen</PresentationFormat>
  <Paragraphs>209</Paragraphs>
  <Slides>20</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Arial</vt:lpstr>
      <vt:lpstr>Calibri</vt:lpstr>
      <vt:lpstr>Exo 2 SemiBold</vt:lpstr>
      <vt:lpstr>Garamond</vt:lpstr>
      <vt:lpstr>Gill Sans MT</vt:lpstr>
      <vt:lpstr>Open Sans</vt:lpstr>
      <vt:lpstr>Trebuchet MS</vt:lpstr>
      <vt:lpstr>Wingdings</vt:lpstr>
      <vt:lpstr>1_Sandia_Brand_Light_Theme_UUR</vt:lpstr>
      <vt:lpstr>2_Sandia_Brand_Dark_Blue_Theme_UUR</vt:lpstr>
      <vt:lpstr>Lessons Learned for Study of Uncertainty Quantification in  Cyber-Physical System Emulation</vt:lpstr>
      <vt:lpstr>Contents</vt:lpstr>
      <vt:lpstr>Scientific Rigor for Emulation</vt:lpstr>
      <vt:lpstr>Uncertainty Quantification for Emulation</vt:lpstr>
      <vt:lpstr>Use Case: UQ Problem</vt:lpstr>
      <vt:lpstr>Use Case: Threat</vt:lpstr>
      <vt:lpstr>Methodology</vt:lpstr>
      <vt:lpstr>Initial Results: Expected</vt:lpstr>
      <vt:lpstr>Initial Results: Actual</vt:lpstr>
      <vt:lpstr>Remaining Questions</vt:lpstr>
      <vt:lpstr>Threat Communication Patterns (Server View)</vt:lpstr>
      <vt:lpstr>Remaining Questions</vt:lpstr>
      <vt:lpstr>Metrics</vt:lpstr>
      <vt:lpstr>Remaining Questions</vt:lpstr>
      <vt:lpstr>Select Metrics vs Logically Correlated Inputs</vt:lpstr>
      <vt:lpstr>Noise Studies on Base Metric</vt:lpstr>
      <vt:lpstr>Remaining Questions</vt:lpstr>
      <vt:lpstr>Reasoning about Sources of Stochasticity </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Learned for Study of Uncertainty Quantification in  Cyber-Physical System Emulation</dc:title>
  <dc:creator>Thorpe, Jamie</dc:creator>
  <cp:lastModifiedBy>Thorpe, Jamie</cp:lastModifiedBy>
  <cp:revision>70</cp:revision>
  <dcterms:created xsi:type="dcterms:W3CDTF">2024-02-29T20:49:06Z</dcterms:created>
  <dcterms:modified xsi:type="dcterms:W3CDTF">2024-04-03T16:57:05Z</dcterms:modified>
</cp:coreProperties>
</file>