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8"/>
  </p:notesMasterIdLst>
  <p:sldIdLst>
    <p:sldId id="4475" r:id="rId2"/>
    <p:sldId id="4469" r:id="rId3"/>
    <p:sldId id="4514" r:id="rId4"/>
    <p:sldId id="4569" r:id="rId5"/>
    <p:sldId id="4522" r:id="rId6"/>
    <p:sldId id="4518" r:id="rId7"/>
    <p:sldId id="4520" r:id="rId8"/>
    <p:sldId id="4517" r:id="rId9"/>
    <p:sldId id="4526" r:id="rId10"/>
    <p:sldId id="4555" r:id="rId11"/>
    <p:sldId id="4554" r:id="rId12"/>
    <p:sldId id="4528" r:id="rId13"/>
    <p:sldId id="4503" r:id="rId14"/>
    <p:sldId id="4527" r:id="rId15"/>
    <p:sldId id="4529" r:id="rId16"/>
    <p:sldId id="4541" r:id="rId17"/>
    <p:sldId id="4537" r:id="rId18"/>
    <p:sldId id="4535" r:id="rId19"/>
    <p:sldId id="4542" r:id="rId20"/>
    <p:sldId id="4539" r:id="rId21"/>
    <p:sldId id="4531" r:id="rId22"/>
    <p:sldId id="4543" r:id="rId23"/>
    <p:sldId id="4540" r:id="rId24"/>
    <p:sldId id="4557" r:id="rId25"/>
    <p:sldId id="4546" r:id="rId26"/>
    <p:sldId id="4558" r:id="rId27"/>
    <p:sldId id="4563" r:id="rId28"/>
    <p:sldId id="4559" r:id="rId29"/>
    <p:sldId id="4564" r:id="rId30"/>
    <p:sldId id="4565" r:id="rId31"/>
    <p:sldId id="4561" r:id="rId32"/>
    <p:sldId id="4552" r:id="rId33"/>
    <p:sldId id="4567" r:id="rId34"/>
    <p:sldId id="4553" r:id="rId35"/>
    <p:sldId id="4453" r:id="rId36"/>
    <p:sldId id="4406" r:id="rId37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Microsoft JhengHei UI Light" panose="020B0304030504040204" pitchFamily="34" charset="-120"/>
      <p:regular r:id="rId45"/>
    </p:embeddedFont>
    <p:embeddedFont>
      <p:font typeface="Playfair Display" panose="00000500000000000000" pitchFamily="2" charset="0"/>
      <p:regular r:id="rId46"/>
      <p:bold r:id="rId47"/>
      <p:italic r:id="rId48"/>
    </p:embeddedFont>
    <p:embeddedFont>
      <p:font typeface="Raleway Light" pitchFamily="2" charset="0"/>
      <p:regular r:id="rId49"/>
      <p: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" id="{E42049CB-1D9E-4682-AC56-17D0856D5A46}">
          <p14:sldIdLst>
            <p14:sldId id="4475"/>
            <p14:sldId id="4469"/>
          </p14:sldIdLst>
        </p14:section>
        <p14:section name="Background" id="{F800F35D-4D74-4F18-BC77-1C1D0F1E743F}">
          <p14:sldIdLst>
            <p14:sldId id="4514"/>
            <p14:sldId id="4569"/>
            <p14:sldId id="4522"/>
            <p14:sldId id="4518"/>
            <p14:sldId id="4520"/>
            <p14:sldId id="4517"/>
          </p14:sldIdLst>
        </p14:section>
        <p14:section name="Experimental Setup" id="{253B7332-E2CC-4063-A748-F02F93BC92CA}">
          <p14:sldIdLst>
            <p14:sldId id="4526"/>
            <p14:sldId id="4555"/>
            <p14:sldId id="4554"/>
            <p14:sldId id="4528"/>
            <p14:sldId id="4503"/>
            <p14:sldId id="4527"/>
          </p14:sldIdLst>
        </p14:section>
        <p14:section name="Results" id="{04EFE6C4-6C4A-49ED-9537-F4EB8B75F031}">
          <p14:sldIdLst/>
        </p14:section>
        <p14:section name="Simulation Results" id="{1589C728-16FD-4B32-83AB-E57A283CFD0C}">
          <p14:sldIdLst>
            <p14:sldId id="4529"/>
            <p14:sldId id="4541"/>
            <p14:sldId id="4537"/>
            <p14:sldId id="4535"/>
            <p14:sldId id="4542"/>
            <p14:sldId id="4539"/>
            <p14:sldId id="4531"/>
            <p14:sldId id="4543"/>
            <p14:sldId id="4540"/>
            <p14:sldId id="4557"/>
          </p14:sldIdLst>
        </p14:section>
        <p14:section name="Hardware Results" id="{3AD8A53B-670E-423C-BB1C-0C3C9C0706A6}">
          <p14:sldIdLst>
            <p14:sldId id="4546"/>
            <p14:sldId id="4558"/>
            <p14:sldId id="4563"/>
            <p14:sldId id="4559"/>
            <p14:sldId id="4564"/>
            <p14:sldId id="4565"/>
            <p14:sldId id="4561"/>
            <p14:sldId id="4552"/>
            <p14:sldId id="4567"/>
            <p14:sldId id="4553"/>
          </p14:sldIdLst>
        </p14:section>
        <p14:section name="Conclusion" id="{11F73E08-DA0C-4ECF-A7B8-409A3F7C8845}">
          <p14:sldIdLst>
            <p14:sldId id="4453"/>
            <p14:sldId id="4406"/>
          </p14:sldIdLst>
        </p14:section>
        <p14:section name="backup" id="{6134C2E8-EB2E-45DB-99B6-C6F81C07BE9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0DDAEA-7875-3478-6625-593FEA5B76BE}" name="Gilabert, Russell V. (LARC-D320)" initials="GRV(D" userId="S::rgilaber@ndc.nasa.gov::a8cfb99e-b455-457b-b956-f82e5e7073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808"/>
    <a:srgbClr val="F4A000"/>
    <a:srgbClr val="D79C34"/>
    <a:srgbClr val="C2C2C2"/>
    <a:srgbClr val="3A81BA"/>
    <a:srgbClr val="FF0000"/>
    <a:srgbClr val="92D05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60" autoAdjust="0"/>
    <p:restoredTop sz="83421" autoAdjust="0"/>
  </p:normalViewPr>
  <p:slideViewPr>
    <p:cSldViewPr snapToGrid="0">
      <p:cViewPr varScale="1">
        <p:scale>
          <a:sx n="86" d="100"/>
          <a:sy n="86" d="100"/>
        </p:scale>
        <p:origin x="2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505A9-A15D-4FCE-8E13-595B97D8EF3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0A857-7D40-4E23-BB4E-0DA79E2E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4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14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96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72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7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1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31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87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81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40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00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6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651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97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000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35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510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980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731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74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89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558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82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407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73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32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27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33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87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72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63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14400" y="2554167"/>
            <a:ext cx="76360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Google Shape;24;p4">
            <a:extLst>
              <a:ext uri="{FF2B5EF4-FFF2-40B4-BE49-F238E27FC236}">
                <a16:creationId xmlns:a16="http://schemas.microsoft.com/office/drawing/2014/main" id="{AA635FB2-28CA-468C-B1B8-E25417AD865D}"/>
              </a:ext>
            </a:extLst>
          </p:cNvPr>
          <p:cNvSpPr/>
          <p:nvPr/>
        </p:nvSpPr>
        <p:spPr>
          <a:xfrm rot="-5400000" flipH="1">
            <a:off x="5960893" y="-5057576"/>
            <a:ext cx="26988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930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 + 1 column half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/>
          <p:nvPr/>
        </p:nvSpPr>
        <p:spPr>
          <a:xfrm rot="10800000" flipH="1">
            <a:off x="6095999" y="898357"/>
            <a:ext cx="159767" cy="5959636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3"/>
          <p:cNvCxnSpPr/>
          <p:nvPr/>
        </p:nvCxnSpPr>
        <p:spPr>
          <a:xfrm>
            <a:off x="487800" y="6418233"/>
            <a:ext cx="51204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791433" y="1195576"/>
            <a:ext cx="4524400" cy="507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40256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794233" y="6418333"/>
            <a:ext cx="45188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7518A8B6-4649-401F-9E3B-2B2720F410C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Google Shape;14;p3">
            <a:extLst>
              <a:ext uri="{FF2B5EF4-FFF2-40B4-BE49-F238E27FC236}">
                <a16:creationId xmlns:a16="http://schemas.microsoft.com/office/drawing/2014/main" id="{8AD4C43C-652D-4A36-95C0-B916780386D7}"/>
              </a:ext>
            </a:extLst>
          </p:cNvPr>
          <p:cNvSpPr/>
          <p:nvPr/>
        </p:nvSpPr>
        <p:spPr>
          <a:xfrm rot="16200000" flipH="1">
            <a:off x="9075245" y="-2080896"/>
            <a:ext cx="137508" cy="6096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7;p3">
            <a:extLst>
              <a:ext uri="{FF2B5EF4-FFF2-40B4-BE49-F238E27FC236}">
                <a16:creationId xmlns:a16="http://schemas.microsoft.com/office/drawing/2014/main" id="{5528DD49-D06C-4016-BF5D-AC60BE343F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4383" y="-10601"/>
            <a:ext cx="10607040" cy="89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32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428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 preserve="1">
  <p:cSld name="1_Title + 1 column half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6096000" y="898283"/>
            <a:ext cx="6096000" cy="59596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5934673" y="904633"/>
            <a:ext cx="159767" cy="5959636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3"/>
          <p:cNvCxnSpPr/>
          <p:nvPr/>
        </p:nvCxnSpPr>
        <p:spPr>
          <a:xfrm>
            <a:off x="487800" y="6418233"/>
            <a:ext cx="51204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94383" y="-10601"/>
            <a:ext cx="10607040" cy="89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32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791433" y="1195576"/>
            <a:ext cx="4524400" cy="507459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lvl1pPr marL="609585" marR="0" lvl="0" indent="-440256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794233" y="6418333"/>
            <a:ext cx="45188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Google Shape;14;p3">
            <a:extLst>
              <a:ext uri="{FF2B5EF4-FFF2-40B4-BE49-F238E27FC236}">
                <a16:creationId xmlns:a16="http://schemas.microsoft.com/office/drawing/2014/main" id="{8AD4C43C-652D-4A36-95C0-B916780386D7}"/>
              </a:ext>
            </a:extLst>
          </p:cNvPr>
          <p:cNvSpPr/>
          <p:nvPr/>
        </p:nvSpPr>
        <p:spPr>
          <a:xfrm rot="16200000" flipH="1">
            <a:off x="2978337" y="-2072420"/>
            <a:ext cx="137508" cy="6096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302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rot="-5400000">
            <a:off x="6023800" y="-4285393"/>
            <a:ext cx="14440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/>
          <p:nvPr/>
        </p:nvSpPr>
        <p:spPr>
          <a:xfrm rot="-5400000" flipH="1">
            <a:off x="5960893" y="-5057576"/>
            <a:ext cx="26988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0" y="1803200"/>
            <a:ext cx="12192000" cy="505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27;p4"/>
          <p:cNvCxnSpPr/>
          <p:nvPr/>
        </p:nvCxnSpPr>
        <p:spPr>
          <a:xfrm>
            <a:off x="450800" y="6418233"/>
            <a:ext cx="112904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91433" y="1947600"/>
            <a:ext cx="10608800" cy="40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40256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791433" y="6418333"/>
            <a:ext cx="106088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7518A8B6-4649-401F-9E3B-2B2720F410C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Google Shape;24;p4">
            <a:extLst>
              <a:ext uri="{FF2B5EF4-FFF2-40B4-BE49-F238E27FC236}">
                <a16:creationId xmlns:a16="http://schemas.microsoft.com/office/drawing/2014/main" id="{208CF702-993A-4383-847A-ACB2ABD45AE1}"/>
              </a:ext>
            </a:extLst>
          </p:cNvPr>
          <p:cNvSpPr/>
          <p:nvPr/>
        </p:nvSpPr>
        <p:spPr>
          <a:xfrm rot="5400000" flipH="1">
            <a:off x="5960893" y="-4427839"/>
            <a:ext cx="26988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7;p3">
            <a:extLst>
              <a:ext uri="{FF2B5EF4-FFF2-40B4-BE49-F238E27FC236}">
                <a16:creationId xmlns:a16="http://schemas.microsoft.com/office/drawing/2014/main" id="{0EE7AF5E-0F15-4E30-B6D7-A83E1896EC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4383" y="-10601"/>
            <a:ext cx="10607040" cy="89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32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141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/>
          <p:nvPr/>
        </p:nvSpPr>
        <p:spPr>
          <a:xfrm rot="-5400000">
            <a:off x="6023800" y="-4285393"/>
            <a:ext cx="14440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0"/>
          <p:cNvSpPr/>
          <p:nvPr/>
        </p:nvSpPr>
        <p:spPr>
          <a:xfrm rot="-5400000" flipH="1">
            <a:off x="5997033" y="-5093716"/>
            <a:ext cx="19760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0" y="1803200"/>
            <a:ext cx="12192000" cy="505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" name="Google Shape;81;p10"/>
          <p:cNvCxnSpPr/>
          <p:nvPr/>
        </p:nvCxnSpPr>
        <p:spPr>
          <a:xfrm>
            <a:off x="450800" y="6418233"/>
            <a:ext cx="112904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791433" y="2431600"/>
            <a:ext cx="3392000" cy="3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2"/>
          </p:nvPr>
        </p:nvSpPr>
        <p:spPr>
          <a:xfrm>
            <a:off x="4357225" y="2431600"/>
            <a:ext cx="3392000" cy="3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3"/>
          </p:nvPr>
        </p:nvSpPr>
        <p:spPr>
          <a:xfrm>
            <a:off x="7923019" y="2431600"/>
            <a:ext cx="3392000" cy="3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791433" y="6418333"/>
            <a:ext cx="106088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7518A8B6-4649-401F-9E3B-2B2720F410C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Google Shape;24;p4">
            <a:extLst>
              <a:ext uri="{FF2B5EF4-FFF2-40B4-BE49-F238E27FC236}">
                <a16:creationId xmlns:a16="http://schemas.microsoft.com/office/drawing/2014/main" id="{3C48B193-DEA4-4FCE-B9BA-C8AAE0C727D5}"/>
              </a:ext>
            </a:extLst>
          </p:cNvPr>
          <p:cNvSpPr/>
          <p:nvPr/>
        </p:nvSpPr>
        <p:spPr>
          <a:xfrm rot="5400000" flipH="1">
            <a:off x="5960893" y="-4427839"/>
            <a:ext cx="26988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7;p3">
            <a:extLst>
              <a:ext uri="{FF2B5EF4-FFF2-40B4-BE49-F238E27FC236}">
                <a16:creationId xmlns:a16="http://schemas.microsoft.com/office/drawing/2014/main" id="{985A1CBA-4AE1-481F-8F31-A844C07BA7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4383" y="-10601"/>
            <a:ext cx="10607040" cy="89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32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178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E0E0-BFFB-4107-B26B-7B6FAB373031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A8B6-4649-401F-9E3B-2B2720F41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5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1_Title + 1 column half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/>
          <p:nvPr/>
        </p:nvSpPr>
        <p:spPr>
          <a:xfrm rot="10800000" flipH="1">
            <a:off x="6095999" y="898357"/>
            <a:ext cx="159767" cy="5959636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3"/>
          <p:cNvCxnSpPr/>
          <p:nvPr/>
        </p:nvCxnSpPr>
        <p:spPr>
          <a:xfrm>
            <a:off x="487800" y="6418233"/>
            <a:ext cx="51204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791433" y="1195576"/>
            <a:ext cx="4524400" cy="507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40256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794233" y="6418333"/>
            <a:ext cx="45188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Google Shape;14;p3">
            <a:extLst>
              <a:ext uri="{FF2B5EF4-FFF2-40B4-BE49-F238E27FC236}">
                <a16:creationId xmlns:a16="http://schemas.microsoft.com/office/drawing/2014/main" id="{8AD4C43C-652D-4A36-95C0-B916780386D7}"/>
              </a:ext>
            </a:extLst>
          </p:cNvPr>
          <p:cNvSpPr/>
          <p:nvPr/>
        </p:nvSpPr>
        <p:spPr>
          <a:xfrm rot="16200000" flipH="1">
            <a:off x="9075245" y="-2080896"/>
            <a:ext cx="137508" cy="6096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7;p3">
            <a:extLst>
              <a:ext uri="{FF2B5EF4-FFF2-40B4-BE49-F238E27FC236}">
                <a16:creationId xmlns:a16="http://schemas.microsoft.com/office/drawing/2014/main" id="{5528DD49-D06C-4016-BF5D-AC60BE343F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4383" y="-10601"/>
            <a:ext cx="10607040" cy="89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32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942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1_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/>
          <p:nvPr/>
        </p:nvSpPr>
        <p:spPr>
          <a:xfrm rot="-5400000">
            <a:off x="6023800" y="-4285393"/>
            <a:ext cx="14440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0"/>
          <p:cNvSpPr/>
          <p:nvPr/>
        </p:nvSpPr>
        <p:spPr>
          <a:xfrm rot="-5400000" flipH="1">
            <a:off x="5997033" y="-5093716"/>
            <a:ext cx="19760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0" y="1803200"/>
            <a:ext cx="12192000" cy="505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" name="Google Shape;81;p10"/>
          <p:cNvCxnSpPr/>
          <p:nvPr/>
        </p:nvCxnSpPr>
        <p:spPr>
          <a:xfrm>
            <a:off x="450800" y="6418233"/>
            <a:ext cx="112904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791433" y="2431600"/>
            <a:ext cx="3392000" cy="3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2"/>
          </p:nvPr>
        </p:nvSpPr>
        <p:spPr>
          <a:xfrm>
            <a:off x="4357225" y="2431600"/>
            <a:ext cx="3392000" cy="3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3"/>
          </p:nvPr>
        </p:nvSpPr>
        <p:spPr>
          <a:xfrm>
            <a:off x="7923019" y="2431600"/>
            <a:ext cx="3392000" cy="3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791433" y="6418333"/>
            <a:ext cx="106088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Google Shape;24;p4">
            <a:extLst>
              <a:ext uri="{FF2B5EF4-FFF2-40B4-BE49-F238E27FC236}">
                <a16:creationId xmlns:a16="http://schemas.microsoft.com/office/drawing/2014/main" id="{3C48B193-DEA4-4FCE-B9BA-C8AAE0C727D5}"/>
              </a:ext>
            </a:extLst>
          </p:cNvPr>
          <p:cNvSpPr/>
          <p:nvPr/>
        </p:nvSpPr>
        <p:spPr>
          <a:xfrm rot="5400000" flipH="1">
            <a:off x="5960893" y="-4427839"/>
            <a:ext cx="26988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7;p3">
            <a:extLst>
              <a:ext uri="{FF2B5EF4-FFF2-40B4-BE49-F238E27FC236}">
                <a16:creationId xmlns:a16="http://schemas.microsoft.com/office/drawing/2014/main" id="{985A1CBA-4AE1-481F-8F31-A844C07BA7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4383" y="-10601"/>
            <a:ext cx="10607040" cy="89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32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585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5;p4">
            <a:extLst>
              <a:ext uri="{FF2B5EF4-FFF2-40B4-BE49-F238E27FC236}">
                <a16:creationId xmlns:a16="http://schemas.microsoft.com/office/drawing/2014/main" id="{BFC1A2C3-1C1A-4855-AE93-582AE9DA29AA}"/>
              </a:ext>
            </a:extLst>
          </p:cNvPr>
          <p:cNvSpPr/>
          <p:nvPr/>
        </p:nvSpPr>
        <p:spPr>
          <a:xfrm>
            <a:off x="0" y="0"/>
            <a:ext cx="12192000" cy="90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791433" y="6418333"/>
            <a:ext cx="106088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7518A8B6-4649-401F-9E3B-2B2720F410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91433" y="2431600"/>
            <a:ext cx="10608800" cy="3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 dirty="0"/>
          </a:p>
        </p:txBody>
      </p:sp>
      <p:pic>
        <p:nvPicPr>
          <p:cNvPr id="1026" name="Picture 2" descr="NASA logo">
            <a:extLst>
              <a:ext uri="{FF2B5EF4-FFF2-40B4-BE49-F238E27FC236}">
                <a16:creationId xmlns:a16="http://schemas.microsoft.com/office/drawing/2014/main" id="{5B5D3343-3B66-C3E8-0D7A-94846909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76" y="0"/>
            <a:ext cx="1803200" cy="9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059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just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SA logo">
            <a:extLst>
              <a:ext uri="{FF2B5EF4-FFF2-40B4-BE49-F238E27FC236}">
                <a16:creationId xmlns:a16="http://schemas.microsoft.com/office/drawing/2014/main" id="{60E9C9A1-2E03-5F34-3825-546410F2E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852" y="4656573"/>
            <a:ext cx="2948053" cy="147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09;p13">
            <a:extLst>
              <a:ext uri="{FF2B5EF4-FFF2-40B4-BE49-F238E27FC236}">
                <a16:creationId xmlns:a16="http://schemas.microsoft.com/office/drawing/2014/main" id="{F4271F38-0840-459B-A031-DD236EA5ECF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67009" y="972709"/>
            <a:ext cx="11657983" cy="263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4800" dirty="0"/>
              <a:t>Simulated Multipath Using Software Generated GPS Signals</a:t>
            </a:r>
          </a:p>
        </p:txBody>
      </p:sp>
      <p:sp>
        <p:nvSpPr>
          <p:cNvPr id="5" name="Google Shape;111;p13">
            <a:extLst>
              <a:ext uri="{FF2B5EF4-FFF2-40B4-BE49-F238E27FC236}">
                <a16:creationId xmlns:a16="http://schemas.microsoft.com/office/drawing/2014/main" id="{C8E8EBA2-75CE-6868-8931-EDAE29FEF137}"/>
              </a:ext>
            </a:extLst>
          </p:cNvPr>
          <p:cNvSpPr/>
          <p:nvPr/>
        </p:nvSpPr>
        <p:spPr>
          <a:xfrm>
            <a:off x="7718613" y="5791042"/>
            <a:ext cx="4473388" cy="106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/>
            <a:endParaRPr lang="en-US" sz="1467" dirty="0">
              <a:solidFill>
                <a:schemeClr val="bg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algn="ctr"/>
            <a:r>
              <a:rPr lang="en-US" sz="1467" dirty="0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Russell Gilabert, Julian Gutierrez, and Evan Dill</a:t>
            </a:r>
          </a:p>
          <a:p>
            <a:pPr lvl="0" algn="ctr"/>
            <a:r>
              <a:rPr lang="en-US" sz="1867" b="1" dirty="0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NASA Langley Research Center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0274F-C93F-1C0B-ADB2-8D0F00EC69C1}"/>
              </a:ext>
            </a:extLst>
          </p:cNvPr>
          <p:cNvSpPr txBox="1"/>
          <p:nvPr/>
        </p:nvSpPr>
        <p:spPr>
          <a:xfrm>
            <a:off x="267008" y="5671389"/>
            <a:ext cx="6289040" cy="95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67" dirty="0" err="1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DATAWorks</a:t>
            </a:r>
            <a:r>
              <a:rPr lang="en-US" sz="1867" dirty="0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2024 </a:t>
            </a:r>
          </a:p>
          <a:p>
            <a:pPr lvl="0"/>
            <a:r>
              <a:rPr lang="en-US" sz="1867" dirty="0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Alexandria, VA</a:t>
            </a:r>
          </a:p>
          <a:p>
            <a:pPr lvl="0"/>
            <a:r>
              <a:rPr lang="en-US" sz="1867" dirty="0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April 18</a:t>
            </a:r>
            <a:r>
              <a:rPr lang="en-US" sz="1867" baseline="30000" dirty="0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</a:t>
            </a:r>
            <a:r>
              <a:rPr lang="en-US" sz="1867" dirty="0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50127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155C2A5-DC9C-07D7-8F14-0D4D5B301F81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056CD7-1F4F-BA18-E023-022CA038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F7E52815-D821-7CCC-C856-792831CD3A4F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Devices Under Test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B7B794-2F08-E72E-47AF-8B515EF76668}"/>
              </a:ext>
            </a:extLst>
          </p:cNvPr>
          <p:cNvSpPr/>
          <p:nvPr/>
        </p:nvSpPr>
        <p:spPr>
          <a:xfrm>
            <a:off x="6688384" y="1625657"/>
            <a:ext cx="5218176" cy="3509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FE8D0C-FBDB-2624-92E9-83FDB12522AE}"/>
              </a:ext>
            </a:extLst>
          </p:cNvPr>
          <p:cNvCxnSpPr>
            <a:cxnSpLocks/>
          </p:cNvCxnSpPr>
          <p:nvPr/>
        </p:nvCxnSpPr>
        <p:spPr>
          <a:xfrm>
            <a:off x="11205584" y="2062661"/>
            <a:ext cx="0" cy="3975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C9ACE8-333F-14A7-8C97-C4E1B007CC5A}"/>
              </a:ext>
            </a:extLst>
          </p:cNvPr>
          <p:cNvCxnSpPr>
            <a:cxnSpLocks/>
          </p:cNvCxnSpPr>
          <p:nvPr/>
        </p:nvCxnSpPr>
        <p:spPr>
          <a:xfrm flipH="1" flipV="1">
            <a:off x="9810928" y="2979654"/>
            <a:ext cx="837632" cy="10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F459CA7-F872-325B-1685-A874B6248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4" t="14477" r="110" b="13488"/>
          <a:stretch/>
        </p:blipFill>
        <p:spPr>
          <a:xfrm>
            <a:off x="6945180" y="1725951"/>
            <a:ext cx="4756786" cy="164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1B45EC-9080-696A-C60E-7EEB9F8735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378" y="2439024"/>
            <a:ext cx="948683" cy="106207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8B55F9-EA69-94D2-FF09-6DA6A966ACC6}"/>
              </a:ext>
            </a:extLst>
          </p:cNvPr>
          <p:cNvSpPr/>
          <p:nvPr/>
        </p:nvSpPr>
        <p:spPr>
          <a:xfrm>
            <a:off x="8261090" y="2431598"/>
            <a:ext cx="1391020" cy="1062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0" dirty="0">
                <a:solidFill>
                  <a:schemeClr val="tx1"/>
                </a:solidFill>
                <a:effectLst/>
                <a:latin typeface="Ovo"/>
              </a:rPr>
              <a:t>GNSS</a:t>
            </a:r>
          </a:p>
          <a:p>
            <a:r>
              <a:rPr lang="en-US" sz="3200" b="1" i="0" dirty="0">
                <a:solidFill>
                  <a:schemeClr val="tx1"/>
                </a:solidFill>
                <a:effectLst/>
                <a:latin typeface="Ovo"/>
              </a:rPr>
              <a:t>SDR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028FD023-6FD5-039D-9D79-E7EBE32C6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36295" y="1431337"/>
            <a:ext cx="6498487" cy="4999943"/>
          </a:xfrm>
        </p:spPr>
        <p:txBody>
          <a:bodyPr/>
          <a:lstStyle/>
          <a:p>
            <a:pPr marL="169329" indent="0">
              <a:buNone/>
            </a:pPr>
            <a:r>
              <a:rPr lang="en-US" sz="2000" b="1" dirty="0"/>
              <a:t>Software</a:t>
            </a:r>
          </a:p>
          <a:p>
            <a:pPr marL="169329" indent="0">
              <a:buNone/>
            </a:pPr>
            <a:r>
              <a:rPr lang="en-US" sz="1600" b="1" dirty="0"/>
              <a:t>GNSS-SDR</a:t>
            </a:r>
          </a:p>
          <a:p>
            <a:r>
              <a:rPr lang="en-US" sz="1600" dirty="0"/>
              <a:t>Open-source software to implement software defined GNSS receiver</a:t>
            </a:r>
          </a:p>
          <a:p>
            <a:r>
              <a:rPr lang="en-US" sz="1600" dirty="0"/>
              <a:t>Can read .bin files of RF data that can be processed in software to generate </a:t>
            </a:r>
            <a:r>
              <a:rPr lang="en-US" sz="1600" dirty="0" err="1"/>
              <a:t>pseudorange</a:t>
            </a:r>
            <a:r>
              <a:rPr lang="en-US" sz="1600" dirty="0"/>
              <a:t> measurements and compute a solution</a:t>
            </a:r>
          </a:p>
        </p:txBody>
      </p:sp>
    </p:spTree>
    <p:extLst>
      <p:ext uri="{BB962C8B-B14F-4D97-AF65-F5344CB8AC3E}">
        <p14:creationId xmlns:p14="http://schemas.microsoft.com/office/powerpoint/2010/main" val="19706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155C2A5-DC9C-07D7-8F14-0D4D5B301F81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056CD7-1F4F-BA18-E023-022CA038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7E2CAA-C4A8-2C47-BA90-6F63C507EAC1}"/>
              </a:ext>
            </a:extLst>
          </p:cNvPr>
          <p:cNvSpPr/>
          <p:nvPr/>
        </p:nvSpPr>
        <p:spPr>
          <a:xfrm>
            <a:off x="6688384" y="1625657"/>
            <a:ext cx="5218176" cy="3509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664914-9C28-14CE-5E21-928CE20C7659}"/>
              </a:ext>
            </a:extLst>
          </p:cNvPr>
          <p:cNvCxnSpPr>
            <a:cxnSpLocks/>
          </p:cNvCxnSpPr>
          <p:nvPr/>
        </p:nvCxnSpPr>
        <p:spPr>
          <a:xfrm>
            <a:off x="11205584" y="2062661"/>
            <a:ext cx="0" cy="3975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53A900-38A2-E9D2-F624-BB3BB3FBB653}"/>
              </a:ext>
            </a:extLst>
          </p:cNvPr>
          <p:cNvCxnSpPr>
            <a:cxnSpLocks/>
          </p:cNvCxnSpPr>
          <p:nvPr/>
        </p:nvCxnSpPr>
        <p:spPr>
          <a:xfrm flipH="1" flipV="1">
            <a:off x="9810928" y="2979654"/>
            <a:ext cx="837632" cy="10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945DC83-895E-A1C1-8925-7F2904E82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4" t="14477" r="110" b="13488"/>
          <a:stretch/>
        </p:blipFill>
        <p:spPr>
          <a:xfrm>
            <a:off x="6945180" y="1725951"/>
            <a:ext cx="4756786" cy="164672"/>
          </a:xfrm>
          <a:prstGeom prst="rect">
            <a:avLst/>
          </a:prstGeom>
        </p:spPr>
      </p:pic>
      <p:sp>
        <p:nvSpPr>
          <p:cNvPr id="22" name="Title 3">
            <a:extLst>
              <a:ext uri="{FF2B5EF4-FFF2-40B4-BE49-F238E27FC236}">
                <a16:creationId xmlns:a16="http://schemas.microsoft.com/office/drawing/2014/main" id="{F7E52815-D821-7CCC-C856-792831CD3A4F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Devices Under Test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BAFD7FA-AD74-4D1E-5C01-882B0D9AE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36295" y="1431337"/>
            <a:ext cx="6498487" cy="4999943"/>
          </a:xfrm>
        </p:spPr>
        <p:txBody>
          <a:bodyPr/>
          <a:lstStyle/>
          <a:p>
            <a:pPr marL="169329" indent="0">
              <a:buNone/>
            </a:pPr>
            <a:r>
              <a:rPr lang="en-US" sz="2000" b="1" dirty="0"/>
              <a:t>Software</a:t>
            </a:r>
          </a:p>
          <a:p>
            <a:pPr marL="169329" indent="0">
              <a:buNone/>
            </a:pPr>
            <a:r>
              <a:rPr lang="en-US" sz="1600" b="1" dirty="0"/>
              <a:t>GNSS-SDR</a:t>
            </a:r>
          </a:p>
          <a:p>
            <a:r>
              <a:rPr lang="en-US" sz="1600" dirty="0"/>
              <a:t>Open-source software to implement software defined GNSS receiver</a:t>
            </a:r>
          </a:p>
          <a:p>
            <a:r>
              <a:rPr lang="en-US" sz="1600" dirty="0"/>
              <a:t>Can read .bin files of RF data that can be processed in software to generate </a:t>
            </a:r>
            <a:r>
              <a:rPr lang="en-US" sz="1600" dirty="0" err="1"/>
              <a:t>pseudorange</a:t>
            </a:r>
            <a:r>
              <a:rPr lang="en-US" sz="1600" dirty="0"/>
              <a:t> measurements and compute a solution</a:t>
            </a:r>
          </a:p>
          <a:p>
            <a:pPr marL="169329" indent="0">
              <a:buNone/>
            </a:pPr>
            <a:endParaRPr lang="en-US" sz="1600" dirty="0"/>
          </a:p>
          <a:p>
            <a:pPr marL="169329" indent="0">
              <a:buNone/>
            </a:pPr>
            <a:r>
              <a:rPr lang="en-US" sz="2000" b="1" dirty="0"/>
              <a:t>Hardware</a:t>
            </a:r>
          </a:p>
          <a:p>
            <a:pPr marL="169329" indent="0">
              <a:buNone/>
            </a:pPr>
            <a:r>
              <a:rPr lang="en-US" sz="1600" b="1" dirty="0" err="1"/>
              <a:t>HackRF</a:t>
            </a:r>
            <a:r>
              <a:rPr lang="en-US" sz="1600" b="1" dirty="0"/>
              <a:t> One</a:t>
            </a:r>
          </a:p>
          <a:p>
            <a:r>
              <a:rPr lang="en-US" sz="1600" dirty="0"/>
              <a:t>Software defined radio that can playback the .bin in real-time</a:t>
            </a:r>
          </a:p>
          <a:p>
            <a:pPr marL="169329" indent="0">
              <a:buNone/>
            </a:pPr>
            <a:r>
              <a:rPr lang="en-US" sz="1600" b="1" dirty="0"/>
              <a:t>u-blox F9R</a:t>
            </a:r>
            <a:endParaRPr lang="en-US" sz="1600" dirty="0"/>
          </a:p>
          <a:p>
            <a:r>
              <a:rPr lang="en-US" sz="1600" dirty="0"/>
              <a:t>GNSS receiver that is capable of outputting </a:t>
            </a:r>
            <a:r>
              <a:rPr lang="en-US" sz="1600" dirty="0" err="1"/>
              <a:t>pseudorange</a:t>
            </a:r>
            <a:r>
              <a:rPr lang="en-US" sz="1600" dirty="0"/>
              <a:t> measurements and computing a solution</a:t>
            </a:r>
          </a:p>
          <a:p>
            <a:endParaRPr lang="en-US" sz="1600" dirty="0"/>
          </a:p>
          <a:p>
            <a:endParaRPr lang="en-US" sz="1600" dirty="0"/>
          </a:p>
          <a:p>
            <a:pPr marL="169329" indent="0">
              <a:buNone/>
            </a:pPr>
            <a:endParaRPr lang="en-US" sz="1600" dirty="0"/>
          </a:p>
          <a:p>
            <a:pPr marL="169329" indent="0">
              <a:buNone/>
            </a:pPr>
            <a:endParaRPr lang="en-US" sz="16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2E01B73-E6FB-7BDA-7B82-9C74887C5F1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378" y="2439024"/>
            <a:ext cx="948683" cy="1062077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CC0D231-ABA4-9408-B01A-15219F64654C}"/>
              </a:ext>
            </a:extLst>
          </p:cNvPr>
          <p:cNvSpPr/>
          <p:nvPr/>
        </p:nvSpPr>
        <p:spPr>
          <a:xfrm>
            <a:off x="8261090" y="2431598"/>
            <a:ext cx="1391020" cy="1062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0" dirty="0">
                <a:solidFill>
                  <a:schemeClr val="tx1"/>
                </a:solidFill>
                <a:effectLst/>
                <a:latin typeface="Ovo"/>
              </a:rPr>
              <a:t>GNSS</a:t>
            </a:r>
          </a:p>
          <a:p>
            <a:r>
              <a:rPr lang="en-US" sz="3200" b="1" i="0" dirty="0">
                <a:solidFill>
                  <a:schemeClr val="tx1"/>
                </a:solidFill>
                <a:effectLst/>
                <a:latin typeface="Ovo"/>
              </a:rPr>
              <a:t>SDR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96F5E8-3192-0EF1-20FA-8C0C44BF27B0}"/>
              </a:ext>
            </a:extLst>
          </p:cNvPr>
          <p:cNvSpPr/>
          <p:nvPr/>
        </p:nvSpPr>
        <p:spPr>
          <a:xfrm>
            <a:off x="6688384" y="4284511"/>
            <a:ext cx="5218176" cy="3509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CCC01EC-E01A-9F10-CB0E-9335C89BFBD4}"/>
              </a:ext>
            </a:extLst>
          </p:cNvPr>
          <p:cNvCxnSpPr>
            <a:cxnSpLocks/>
          </p:cNvCxnSpPr>
          <p:nvPr/>
        </p:nvCxnSpPr>
        <p:spPr>
          <a:xfrm>
            <a:off x="11205584" y="4721515"/>
            <a:ext cx="0" cy="3975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9BDD75EC-4524-2604-219A-D29A3E9D1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4" t="14477" r="110" b="13488"/>
          <a:stretch/>
        </p:blipFill>
        <p:spPr>
          <a:xfrm>
            <a:off x="6945180" y="4384805"/>
            <a:ext cx="4756786" cy="1646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84B4A6B-C65B-8976-8FF0-A84B92944B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378" y="5097878"/>
            <a:ext cx="948683" cy="106207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12BCBE-93E4-3682-F769-BDA8FA8E60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7033" t="10977" r="15727" b="36046"/>
          <a:stretch/>
        </p:blipFill>
        <p:spPr>
          <a:xfrm>
            <a:off x="8354428" y="5122590"/>
            <a:ext cx="1806314" cy="106207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4ED5D2-6757-6F82-1F0C-9B5DEB8C5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840642" y="5086943"/>
            <a:ext cx="1024837" cy="1170611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76E703D-B7DB-8E49-0064-E033AE8ADDCA}"/>
              </a:ext>
            </a:extLst>
          </p:cNvPr>
          <p:cNvCxnSpPr>
            <a:cxnSpLocks/>
          </p:cNvCxnSpPr>
          <p:nvPr/>
        </p:nvCxnSpPr>
        <p:spPr>
          <a:xfrm flipH="1">
            <a:off x="7914798" y="5653628"/>
            <a:ext cx="43963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9C86D92-FF9E-AF48-51EB-E67AF82D61FA}"/>
              </a:ext>
            </a:extLst>
          </p:cNvPr>
          <p:cNvSpPr txBox="1"/>
          <p:nvPr/>
        </p:nvSpPr>
        <p:spPr>
          <a:xfrm>
            <a:off x="6780066" y="6080854"/>
            <a:ext cx="1463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Raleway Light" pitchFamily="2" charset="0"/>
              </a:rPr>
              <a:t>SparkFun</a:t>
            </a:r>
            <a:r>
              <a:rPr lang="en-US" sz="1000" dirty="0">
                <a:latin typeface="Raleway Light" pitchFamily="2" charset="0"/>
              </a:rPr>
              <a:t> u-blox F9R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D8059F-332E-8B04-AFAF-A6B8839F70CA}"/>
              </a:ext>
            </a:extLst>
          </p:cNvPr>
          <p:cNvSpPr txBox="1"/>
          <p:nvPr/>
        </p:nvSpPr>
        <p:spPr>
          <a:xfrm>
            <a:off x="8371736" y="6113438"/>
            <a:ext cx="925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Raleway Light" pitchFamily="2" charset="0"/>
              </a:rPr>
              <a:t>HackRF</a:t>
            </a:r>
            <a:r>
              <a:rPr lang="en-US" sz="1000" dirty="0">
                <a:latin typeface="Raleway Light" pitchFamily="2" charset="0"/>
              </a:rPr>
              <a:t> One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CF1C928-29AF-0895-0C2D-5820BA912DF5}"/>
              </a:ext>
            </a:extLst>
          </p:cNvPr>
          <p:cNvCxnSpPr>
            <a:cxnSpLocks/>
          </p:cNvCxnSpPr>
          <p:nvPr/>
        </p:nvCxnSpPr>
        <p:spPr>
          <a:xfrm flipH="1">
            <a:off x="10229744" y="5653629"/>
            <a:ext cx="43963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29BFF8-EE18-CEE0-13A0-498F05112566}"/>
              </a:ext>
            </a:extLst>
          </p:cNvPr>
          <p:cNvCxnSpPr>
            <a:cxnSpLocks/>
          </p:cNvCxnSpPr>
          <p:nvPr/>
        </p:nvCxnSpPr>
        <p:spPr>
          <a:xfrm>
            <a:off x="451485" y="3994951"/>
            <a:ext cx="11290935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29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6ECE5E-E1B9-12C6-F374-F5F6D2DFD8EC}"/>
              </a:ext>
            </a:extLst>
          </p:cNvPr>
          <p:cNvCxnSpPr>
            <a:cxnSpLocks/>
          </p:cNvCxnSpPr>
          <p:nvPr/>
        </p:nvCxnSpPr>
        <p:spPr>
          <a:xfrm>
            <a:off x="8743009" y="3626468"/>
            <a:ext cx="1234785" cy="160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Test Scenarios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01D06-C4BE-C10A-6D68-26C3D3246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800" dirty="0"/>
              <a:t>Various scenarios tested to validate the added GPS-SDR-SIM capabilities:</a:t>
            </a:r>
          </a:p>
          <a:p>
            <a:pPr lvl="1"/>
            <a:r>
              <a:rPr lang="en-US" sz="1800" dirty="0"/>
              <a:t>Delayed signal</a:t>
            </a:r>
          </a:p>
          <a:p>
            <a:pPr lvl="1"/>
            <a:r>
              <a:rPr lang="en-US" sz="1800" dirty="0"/>
              <a:t>Synchronous signal</a:t>
            </a:r>
          </a:p>
          <a:p>
            <a:pPr lvl="1"/>
            <a:r>
              <a:rPr lang="en-US" sz="1800" dirty="0"/>
              <a:t>Multipath signal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D252F8D-851C-51C3-EB3A-9FD2EBF59217}"/>
              </a:ext>
            </a:extLst>
          </p:cNvPr>
          <p:cNvSpPr/>
          <p:nvPr/>
        </p:nvSpPr>
        <p:spPr>
          <a:xfrm>
            <a:off x="9953029" y="52295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1206E3-E049-029E-82D6-37BF294E4787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CF20FCC8-593D-58BA-2F24-2A7066ADB9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AE358B1-1A27-2424-F681-3ADD486EB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3" b="92543" l="9940" r="91867">
                        <a14:foregroundMark x1="91867" y1="43977" x2="92018" y2="47036"/>
                        <a14:foregroundMark x1="52711" y1="92543" x2="52711" y2="92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73CBD5-CFDF-4187-DE90-E220A00DD187}"/>
              </a:ext>
            </a:extLst>
          </p:cNvPr>
          <p:cNvCxnSpPr>
            <a:cxnSpLocks/>
          </p:cNvCxnSpPr>
          <p:nvPr/>
        </p:nvCxnSpPr>
        <p:spPr>
          <a:xfrm>
            <a:off x="8691575" y="3666472"/>
            <a:ext cx="1408735" cy="1831101"/>
          </a:xfrm>
          <a:prstGeom prst="line">
            <a:avLst/>
          </a:prstGeom>
          <a:ln>
            <a:solidFill>
              <a:srgbClr val="F4A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6DFC81-93E1-39C8-3DEE-E5AC50B1DFC2}"/>
              </a:ext>
            </a:extLst>
          </p:cNvPr>
          <p:cNvCxnSpPr>
            <a:cxnSpLocks/>
          </p:cNvCxnSpPr>
          <p:nvPr/>
        </p:nvCxnSpPr>
        <p:spPr>
          <a:xfrm>
            <a:off x="8638612" y="3705357"/>
            <a:ext cx="1560758" cy="2032503"/>
          </a:xfrm>
          <a:prstGeom prst="line">
            <a:avLst/>
          </a:prstGeom>
          <a:ln>
            <a:solidFill>
              <a:srgbClr val="FF080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10971F7-27F1-FCBF-AA85-A17083ECEAD9}"/>
              </a:ext>
            </a:extLst>
          </p:cNvPr>
          <p:cNvSpPr txBox="1"/>
          <p:nvPr/>
        </p:nvSpPr>
        <p:spPr>
          <a:xfrm>
            <a:off x="8280880" y="2909788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aleway Light" pitchFamily="2" charset="0"/>
              </a:rPr>
              <a:t>G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1872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E1E882C-ADD1-BC9F-8D61-D3EC17BE52CA}"/>
              </a:ext>
            </a:extLst>
          </p:cNvPr>
          <p:cNvCxnSpPr>
            <a:cxnSpLocks/>
          </p:cNvCxnSpPr>
          <p:nvPr/>
        </p:nvCxnSpPr>
        <p:spPr>
          <a:xfrm>
            <a:off x="8743009" y="3626468"/>
            <a:ext cx="1234785" cy="160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Test Scenarios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30A2C6-09D8-C0D5-1677-A19F5E853CE1}"/>
              </a:ext>
            </a:extLst>
          </p:cNvPr>
          <p:cNvCxnSpPr>
            <a:cxnSpLocks/>
          </p:cNvCxnSpPr>
          <p:nvPr/>
        </p:nvCxnSpPr>
        <p:spPr>
          <a:xfrm flipH="1">
            <a:off x="9975889" y="3689374"/>
            <a:ext cx="904632" cy="1540186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D252F8D-851C-51C3-EB3A-9FD2EBF59217}"/>
              </a:ext>
            </a:extLst>
          </p:cNvPr>
          <p:cNvSpPr/>
          <p:nvPr/>
        </p:nvSpPr>
        <p:spPr>
          <a:xfrm>
            <a:off x="9953029" y="52295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1206E3-E049-029E-82D6-37BF294E4787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CF20FCC8-593D-58BA-2F24-2A7066ADB9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2B60CD-4A45-762C-113F-7E8B11EC2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3" b="93690" l="9940" r="90663">
                        <a14:foregroundMark x1="90813" y1="45507" x2="90813" y2="45507"/>
                        <a14:foregroundMark x1="51657" y1="93690" x2="51657" y2="936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41288">
            <a:off x="10719254" y="3294305"/>
            <a:ext cx="539344" cy="42481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AE358B1-1A27-2424-F681-3ADD486EB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3" b="92543" l="9940" r="91867">
                        <a14:foregroundMark x1="91867" y1="43977" x2="92018" y2="47036"/>
                        <a14:foregroundMark x1="52711" y1="92543" x2="52711" y2="92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B2FEB95-4691-59C0-CBC4-49B64AC1D705}"/>
              </a:ext>
            </a:extLst>
          </p:cNvPr>
          <p:cNvSpPr/>
          <p:nvPr/>
        </p:nvSpPr>
        <p:spPr>
          <a:xfrm>
            <a:off x="4532412" y="2285582"/>
            <a:ext cx="3086100" cy="1313180"/>
          </a:xfrm>
          <a:custGeom>
            <a:avLst/>
            <a:gdLst>
              <a:gd name="connsiteX0" fmla="*/ 0 w 3855720"/>
              <a:gd name="connsiteY0" fmla="*/ 1432560 h 1440180"/>
              <a:gd name="connsiteX1" fmla="*/ 899160 w 3855720"/>
              <a:gd name="connsiteY1" fmla="*/ 2819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25524 w 3855720"/>
              <a:gd name="connsiteY2" fmla="*/ 24384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07236 w 3855720"/>
              <a:gd name="connsiteY2" fmla="*/ 3556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39340 w 3855720"/>
              <a:gd name="connsiteY4" fmla="*/ 4521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13332 w 3855720"/>
              <a:gd name="connsiteY2" fmla="*/ 28956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00480 h 1308100"/>
              <a:gd name="connsiteX1" fmla="*/ 1130808 w 3855720"/>
              <a:gd name="connsiteY1" fmla="*/ 12446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695956 w 3855720"/>
              <a:gd name="connsiteY5" fmla="*/ 44450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19144"/>
              <a:gd name="connsiteY0" fmla="*/ 1325880 h 1325880"/>
              <a:gd name="connsiteX1" fmla="*/ 1088136 w 3819144"/>
              <a:gd name="connsiteY1" fmla="*/ 160020 h 1325880"/>
              <a:gd name="connsiteX2" fmla="*/ 1476756 w 3819144"/>
              <a:gd name="connsiteY2" fmla="*/ 304800 h 1325880"/>
              <a:gd name="connsiteX3" fmla="*/ 1856232 w 3819144"/>
              <a:gd name="connsiteY3" fmla="*/ 0 h 1325880"/>
              <a:gd name="connsiteX4" fmla="*/ 2290572 w 3819144"/>
              <a:gd name="connsiteY4" fmla="*/ 254000 h 1325880"/>
              <a:gd name="connsiteX5" fmla="*/ 2659380 w 3819144"/>
              <a:gd name="connsiteY5" fmla="*/ 444500 h 1325880"/>
              <a:gd name="connsiteX6" fmla="*/ 3819144 w 3819144"/>
              <a:gd name="connsiteY6" fmla="*/ 1308100 h 1325880"/>
              <a:gd name="connsiteX7" fmla="*/ 0 w 3819144"/>
              <a:gd name="connsiteY7" fmla="*/ 1325880 h 1325880"/>
              <a:gd name="connsiteX0" fmla="*/ 0 w 3788664"/>
              <a:gd name="connsiteY0" fmla="*/ 1310640 h 1310640"/>
              <a:gd name="connsiteX1" fmla="*/ 1057656 w 3788664"/>
              <a:gd name="connsiteY1" fmla="*/ 160020 h 1310640"/>
              <a:gd name="connsiteX2" fmla="*/ 1446276 w 3788664"/>
              <a:gd name="connsiteY2" fmla="*/ 304800 h 1310640"/>
              <a:gd name="connsiteX3" fmla="*/ 1825752 w 3788664"/>
              <a:gd name="connsiteY3" fmla="*/ 0 h 1310640"/>
              <a:gd name="connsiteX4" fmla="*/ 2260092 w 3788664"/>
              <a:gd name="connsiteY4" fmla="*/ 254000 h 1310640"/>
              <a:gd name="connsiteX5" fmla="*/ 2628900 w 3788664"/>
              <a:gd name="connsiteY5" fmla="*/ 444500 h 1310640"/>
              <a:gd name="connsiteX6" fmla="*/ 3788664 w 3788664"/>
              <a:gd name="connsiteY6" fmla="*/ 1308100 h 1310640"/>
              <a:gd name="connsiteX7" fmla="*/ 0 w 3788664"/>
              <a:gd name="connsiteY7" fmla="*/ 1310640 h 131064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28900 w 3703320"/>
              <a:gd name="connsiteY5" fmla="*/ 4445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44040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3320" h="1313180">
                <a:moveTo>
                  <a:pt x="0" y="1310640"/>
                </a:moveTo>
                <a:lnTo>
                  <a:pt x="1057656" y="160020"/>
                </a:lnTo>
                <a:lnTo>
                  <a:pt x="1446276" y="304800"/>
                </a:lnTo>
                <a:lnTo>
                  <a:pt x="1850898" y="0"/>
                </a:lnTo>
                <a:lnTo>
                  <a:pt x="2260092" y="325120"/>
                </a:lnTo>
                <a:lnTo>
                  <a:pt x="2647188" y="495300"/>
                </a:lnTo>
                <a:lnTo>
                  <a:pt x="3703320" y="1313180"/>
                </a:lnTo>
                <a:lnTo>
                  <a:pt x="0" y="13106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CA1674F8-0B13-C483-E4DB-6EBE5A06DB90}"/>
              </a:ext>
            </a:extLst>
          </p:cNvPr>
          <p:cNvSpPr/>
          <p:nvPr/>
        </p:nvSpPr>
        <p:spPr>
          <a:xfrm>
            <a:off x="4576823" y="2504029"/>
            <a:ext cx="1666240" cy="1091386"/>
          </a:xfrm>
          <a:prstGeom prst="triangle">
            <a:avLst/>
          </a:prstGeom>
          <a:solidFill>
            <a:schemeClr val="accent1">
              <a:alpha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40677E-2ED4-D69B-689C-A15B0459098B}"/>
              </a:ext>
            </a:extLst>
          </p:cNvPr>
          <p:cNvSpPr txBox="1"/>
          <p:nvPr/>
        </p:nvSpPr>
        <p:spPr>
          <a:xfrm>
            <a:off x="5028014" y="3565603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 Time</a:t>
            </a: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E5B819E6-0B53-A7E3-DB43-861BB07CA903}"/>
              </a:ext>
            </a:extLst>
          </p:cNvPr>
          <p:cNvSpPr/>
          <p:nvPr/>
        </p:nvSpPr>
        <p:spPr>
          <a:xfrm>
            <a:off x="5247354" y="2669032"/>
            <a:ext cx="1666240" cy="917243"/>
          </a:xfrm>
          <a:prstGeom prst="triangle">
            <a:avLst/>
          </a:prstGeom>
          <a:solidFill>
            <a:srgbClr val="D79C34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965F5B6F-F957-D6D1-0968-E2AB53CBCED4}"/>
              </a:ext>
            </a:extLst>
          </p:cNvPr>
          <p:cNvSpPr/>
          <p:nvPr/>
        </p:nvSpPr>
        <p:spPr>
          <a:xfrm>
            <a:off x="5915225" y="2845230"/>
            <a:ext cx="1666240" cy="744670"/>
          </a:xfrm>
          <a:prstGeom prst="triangle">
            <a:avLst/>
          </a:prstGeom>
          <a:solidFill>
            <a:srgbClr val="FF0808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918DAB3-DA52-E1BF-8077-E187D2AC5051}"/>
              </a:ext>
            </a:extLst>
          </p:cNvPr>
          <p:cNvSpPr txBox="1"/>
          <p:nvPr/>
        </p:nvSpPr>
        <p:spPr>
          <a:xfrm>
            <a:off x="5716686" y="3561915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Delayed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BA5F13B-3732-58E2-B550-DDD1A1A45975}"/>
              </a:ext>
            </a:extLst>
          </p:cNvPr>
          <p:cNvCxnSpPr>
            <a:cxnSpLocks/>
          </p:cNvCxnSpPr>
          <p:nvPr/>
        </p:nvCxnSpPr>
        <p:spPr>
          <a:xfrm>
            <a:off x="4460747" y="3594159"/>
            <a:ext cx="3215640" cy="460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4C70192-83D5-7FD0-F49A-6E6C96822643}"/>
              </a:ext>
            </a:extLst>
          </p:cNvPr>
          <p:cNvCxnSpPr>
            <a:cxnSpLocks/>
          </p:cNvCxnSpPr>
          <p:nvPr/>
        </p:nvCxnSpPr>
        <p:spPr>
          <a:xfrm>
            <a:off x="5409943" y="2249611"/>
            <a:ext cx="0" cy="13445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CE0902F-B06B-9E72-29D1-3613B26DB4E0}"/>
              </a:ext>
            </a:extLst>
          </p:cNvPr>
          <p:cNvCxnSpPr>
            <a:cxnSpLocks/>
          </p:cNvCxnSpPr>
          <p:nvPr/>
        </p:nvCxnSpPr>
        <p:spPr>
          <a:xfrm>
            <a:off x="6075423" y="2249611"/>
            <a:ext cx="0" cy="134028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A4F4B85-6F2E-4373-04DA-CA28AC13E606}"/>
              </a:ext>
            </a:extLst>
          </p:cNvPr>
          <p:cNvCxnSpPr>
            <a:cxnSpLocks/>
          </p:cNvCxnSpPr>
          <p:nvPr/>
        </p:nvCxnSpPr>
        <p:spPr>
          <a:xfrm>
            <a:off x="8691575" y="3666472"/>
            <a:ext cx="1408735" cy="1831101"/>
          </a:xfrm>
          <a:prstGeom prst="line">
            <a:avLst/>
          </a:prstGeom>
          <a:ln>
            <a:solidFill>
              <a:srgbClr val="F4A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56709B0-D176-F08F-808A-41E567DEDD22}"/>
              </a:ext>
            </a:extLst>
          </p:cNvPr>
          <p:cNvCxnSpPr>
            <a:cxnSpLocks/>
          </p:cNvCxnSpPr>
          <p:nvPr/>
        </p:nvCxnSpPr>
        <p:spPr>
          <a:xfrm>
            <a:off x="8638612" y="3705357"/>
            <a:ext cx="1560758" cy="2032503"/>
          </a:xfrm>
          <a:prstGeom prst="line">
            <a:avLst/>
          </a:prstGeom>
          <a:ln>
            <a:solidFill>
              <a:srgbClr val="FF080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53F325B-F890-8016-F7F4-7D11C0C619CA}"/>
              </a:ext>
            </a:extLst>
          </p:cNvPr>
          <p:cNvSpPr txBox="1"/>
          <p:nvPr/>
        </p:nvSpPr>
        <p:spPr>
          <a:xfrm>
            <a:off x="10731483" y="2939717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aleway Light" pitchFamily="2" charset="0"/>
              </a:rPr>
              <a:t>G</a:t>
            </a:r>
            <a:r>
              <a:rPr lang="en-US" sz="13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FE16B52-2AD8-B34B-AF0C-51A5E22D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800" dirty="0"/>
              <a:t>Various scenarios tested to validate the added GPS-SDR-SIM capabilities:</a:t>
            </a:r>
          </a:p>
          <a:p>
            <a:pPr lvl="1"/>
            <a:r>
              <a:rPr lang="en-US" sz="1800" dirty="0"/>
              <a:t>Delayed signal</a:t>
            </a:r>
          </a:p>
          <a:p>
            <a:pPr lvl="1"/>
            <a:r>
              <a:rPr lang="en-US" sz="1800" dirty="0"/>
              <a:t>Synchronous signal</a:t>
            </a:r>
          </a:p>
          <a:p>
            <a:pPr lvl="1"/>
            <a:r>
              <a:rPr lang="en-US" sz="1800" dirty="0"/>
              <a:t>Multipath signal</a:t>
            </a:r>
          </a:p>
          <a:p>
            <a:r>
              <a:rPr lang="en-US" sz="1800" dirty="0"/>
              <a:t>Another satellite was placed in a matching orbit to compare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F501C9-B446-1305-185C-503CB050DEE7}"/>
              </a:ext>
            </a:extLst>
          </p:cNvPr>
          <p:cNvSpPr txBox="1"/>
          <p:nvPr/>
        </p:nvSpPr>
        <p:spPr>
          <a:xfrm>
            <a:off x="8280880" y="2909788"/>
            <a:ext cx="47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aleway Light" pitchFamily="2" charset="0"/>
              </a:rPr>
              <a:t>G</a:t>
            </a:r>
            <a:r>
              <a:rPr lang="en-US" sz="13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68329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Test Scenarios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01D06-C4BE-C10A-6D68-26C3D3246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800" dirty="0"/>
              <a:t>Various scenarios tested to validate the added GPS-SDR-SIM capabilities:</a:t>
            </a:r>
          </a:p>
          <a:p>
            <a:pPr lvl="1"/>
            <a:r>
              <a:rPr lang="en-US" sz="1800" dirty="0"/>
              <a:t>Delayed signal</a:t>
            </a:r>
          </a:p>
          <a:p>
            <a:pPr lvl="1"/>
            <a:r>
              <a:rPr lang="en-US" sz="1800" dirty="0"/>
              <a:t>Synchronous signal</a:t>
            </a:r>
          </a:p>
          <a:p>
            <a:pPr lvl="1"/>
            <a:r>
              <a:rPr lang="en-US" sz="1800" dirty="0"/>
              <a:t>Multipath signal</a:t>
            </a:r>
          </a:p>
          <a:p>
            <a:r>
              <a:rPr lang="en-US" sz="1800" dirty="0"/>
              <a:t>Another satellite was placed in a matching orbit to compare results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30A2C6-09D8-C0D5-1677-A19F5E853CE1}"/>
              </a:ext>
            </a:extLst>
          </p:cNvPr>
          <p:cNvCxnSpPr>
            <a:cxnSpLocks/>
          </p:cNvCxnSpPr>
          <p:nvPr/>
        </p:nvCxnSpPr>
        <p:spPr>
          <a:xfrm>
            <a:off x="8796401" y="3588893"/>
            <a:ext cx="1249680" cy="163038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1E74C08-A0B5-A50C-775B-498B72CF7414}"/>
              </a:ext>
            </a:extLst>
          </p:cNvPr>
          <p:cNvCxnSpPr>
            <a:cxnSpLocks/>
          </p:cNvCxnSpPr>
          <p:nvPr/>
        </p:nvCxnSpPr>
        <p:spPr>
          <a:xfrm>
            <a:off x="8743009" y="3626468"/>
            <a:ext cx="1234785" cy="160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D252F8D-851C-51C3-EB3A-9FD2EBF59217}"/>
              </a:ext>
            </a:extLst>
          </p:cNvPr>
          <p:cNvSpPr/>
          <p:nvPr/>
        </p:nvSpPr>
        <p:spPr>
          <a:xfrm>
            <a:off x="9953029" y="52295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1206E3-E049-029E-82D6-37BF294E4787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CF20FCC8-593D-58BA-2F24-2A7066ADB9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2B60CD-4A45-762C-113F-7E8B11EC2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3" b="93690" l="9940" r="90663">
                        <a14:foregroundMark x1="90813" y1="45507" x2="90813" y2="45507"/>
                        <a14:foregroundMark x1="51657" y1="93690" x2="51657" y2="936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56786">
            <a:off x="8337202" y="3247265"/>
            <a:ext cx="539344" cy="42481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AE358B1-1A27-2424-F681-3ADD486EB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3" b="92543" l="9940" r="91867">
                        <a14:foregroundMark x1="91867" y1="43977" x2="92018" y2="47036"/>
                        <a14:foregroundMark x1="52711" y1="92543" x2="52711" y2="92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111D11-971A-1EEC-95EC-47016F67A59D}"/>
              </a:ext>
            </a:extLst>
          </p:cNvPr>
          <p:cNvCxnSpPr>
            <a:cxnSpLocks/>
          </p:cNvCxnSpPr>
          <p:nvPr/>
        </p:nvCxnSpPr>
        <p:spPr>
          <a:xfrm>
            <a:off x="8691575" y="3666472"/>
            <a:ext cx="1408735" cy="1831101"/>
          </a:xfrm>
          <a:prstGeom prst="line">
            <a:avLst/>
          </a:prstGeom>
          <a:ln>
            <a:solidFill>
              <a:srgbClr val="F4A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6B22E5-061F-819F-9E0B-8B2C8DA5AAB7}"/>
              </a:ext>
            </a:extLst>
          </p:cNvPr>
          <p:cNvCxnSpPr>
            <a:cxnSpLocks/>
          </p:cNvCxnSpPr>
          <p:nvPr/>
        </p:nvCxnSpPr>
        <p:spPr>
          <a:xfrm>
            <a:off x="8638612" y="3705357"/>
            <a:ext cx="1560758" cy="2032503"/>
          </a:xfrm>
          <a:prstGeom prst="line">
            <a:avLst/>
          </a:prstGeom>
          <a:ln>
            <a:solidFill>
              <a:srgbClr val="FF080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05F0F06-44F9-4310-FAC4-91C57B6E0E8F}"/>
              </a:ext>
            </a:extLst>
          </p:cNvPr>
          <p:cNvSpPr txBox="1"/>
          <p:nvPr/>
        </p:nvSpPr>
        <p:spPr>
          <a:xfrm>
            <a:off x="8280880" y="2909788"/>
            <a:ext cx="888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aleway Light" pitchFamily="2" charset="0"/>
              </a:rPr>
              <a:t>G</a:t>
            </a:r>
            <a:r>
              <a:rPr lang="en-US" sz="13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b="1" dirty="0">
                <a:latin typeface="Raleway Light" pitchFamily="2" charset="0"/>
              </a:rPr>
              <a:t>/G</a:t>
            </a:r>
            <a:r>
              <a:rPr lang="en-US" sz="13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894E89E-86E5-696A-C64C-1E381571CEFE}"/>
              </a:ext>
            </a:extLst>
          </p:cNvPr>
          <p:cNvSpPr txBox="1">
            <a:spLocks/>
          </p:cNvSpPr>
          <p:nvPr/>
        </p:nvSpPr>
        <p:spPr>
          <a:xfrm>
            <a:off x="-100914" y="4291645"/>
            <a:ext cx="7631662" cy="1108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40256" algn="just" rtl="0" ea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r>
              <a:rPr lang="en-US" sz="1800" dirty="0"/>
              <a:t>Tested against software GNSS-SDR and physical u-blox F9R receiver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EB51CC2-D0DC-01DB-9938-9AA171C4F461}"/>
              </a:ext>
            </a:extLst>
          </p:cNvPr>
          <p:cNvSpPr/>
          <p:nvPr/>
        </p:nvSpPr>
        <p:spPr>
          <a:xfrm>
            <a:off x="4532412" y="2285582"/>
            <a:ext cx="3086100" cy="1313180"/>
          </a:xfrm>
          <a:custGeom>
            <a:avLst/>
            <a:gdLst>
              <a:gd name="connsiteX0" fmla="*/ 0 w 3855720"/>
              <a:gd name="connsiteY0" fmla="*/ 1432560 h 1440180"/>
              <a:gd name="connsiteX1" fmla="*/ 899160 w 3855720"/>
              <a:gd name="connsiteY1" fmla="*/ 2819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25524 w 3855720"/>
              <a:gd name="connsiteY2" fmla="*/ 24384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07236 w 3855720"/>
              <a:gd name="connsiteY2" fmla="*/ 3556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39340 w 3855720"/>
              <a:gd name="connsiteY4" fmla="*/ 4521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13332 w 3855720"/>
              <a:gd name="connsiteY2" fmla="*/ 28956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00480 h 1308100"/>
              <a:gd name="connsiteX1" fmla="*/ 1130808 w 3855720"/>
              <a:gd name="connsiteY1" fmla="*/ 12446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695956 w 3855720"/>
              <a:gd name="connsiteY5" fmla="*/ 44450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19144"/>
              <a:gd name="connsiteY0" fmla="*/ 1325880 h 1325880"/>
              <a:gd name="connsiteX1" fmla="*/ 1088136 w 3819144"/>
              <a:gd name="connsiteY1" fmla="*/ 160020 h 1325880"/>
              <a:gd name="connsiteX2" fmla="*/ 1476756 w 3819144"/>
              <a:gd name="connsiteY2" fmla="*/ 304800 h 1325880"/>
              <a:gd name="connsiteX3" fmla="*/ 1856232 w 3819144"/>
              <a:gd name="connsiteY3" fmla="*/ 0 h 1325880"/>
              <a:gd name="connsiteX4" fmla="*/ 2290572 w 3819144"/>
              <a:gd name="connsiteY4" fmla="*/ 254000 h 1325880"/>
              <a:gd name="connsiteX5" fmla="*/ 2659380 w 3819144"/>
              <a:gd name="connsiteY5" fmla="*/ 444500 h 1325880"/>
              <a:gd name="connsiteX6" fmla="*/ 3819144 w 3819144"/>
              <a:gd name="connsiteY6" fmla="*/ 1308100 h 1325880"/>
              <a:gd name="connsiteX7" fmla="*/ 0 w 3819144"/>
              <a:gd name="connsiteY7" fmla="*/ 1325880 h 1325880"/>
              <a:gd name="connsiteX0" fmla="*/ 0 w 3788664"/>
              <a:gd name="connsiteY0" fmla="*/ 1310640 h 1310640"/>
              <a:gd name="connsiteX1" fmla="*/ 1057656 w 3788664"/>
              <a:gd name="connsiteY1" fmla="*/ 160020 h 1310640"/>
              <a:gd name="connsiteX2" fmla="*/ 1446276 w 3788664"/>
              <a:gd name="connsiteY2" fmla="*/ 304800 h 1310640"/>
              <a:gd name="connsiteX3" fmla="*/ 1825752 w 3788664"/>
              <a:gd name="connsiteY3" fmla="*/ 0 h 1310640"/>
              <a:gd name="connsiteX4" fmla="*/ 2260092 w 3788664"/>
              <a:gd name="connsiteY4" fmla="*/ 254000 h 1310640"/>
              <a:gd name="connsiteX5" fmla="*/ 2628900 w 3788664"/>
              <a:gd name="connsiteY5" fmla="*/ 444500 h 1310640"/>
              <a:gd name="connsiteX6" fmla="*/ 3788664 w 3788664"/>
              <a:gd name="connsiteY6" fmla="*/ 1308100 h 1310640"/>
              <a:gd name="connsiteX7" fmla="*/ 0 w 3788664"/>
              <a:gd name="connsiteY7" fmla="*/ 1310640 h 131064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28900 w 3703320"/>
              <a:gd name="connsiteY5" fmla="*/ 4445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44040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3320" h="1313180">
                <a:moveTo>
                  <a:pt x="0" y="1310640"/>
                </a:moveTo>
                <a:lnTo>
                  <a:pt x="1057656" y="160020"/>
                </a:lnTo>
                <a:lnTo>
                  <a:pt x="1446276" y="304800"/>
                </a:lnTo>
                <a:lnTo>
                  <a:pt x="1850898" y="0"/>
                </a:lnTo>
                <a:lnTo>
                  <a:pt x="2260092" y="325120"/>
                </a:lnTo>
                <a:lnTo>
                  <a:pt x="2647188" y="495300"/>
                </a:lnTo>
                <a:lnTo>
                  <a:pt x="3703320" y="1313180"/>
                </a:lnTo>
                <a:lnTo>
                  <a:pt x="0" y="13106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3217836-5DF9-E275-E334-854D90BD1777}"/>
              </a:ext>
            </a:extLst>
          </p:cNvPr>
          <p:cNvSpPr/>
          <p:nvPr/>
        </p:nvSpPr>
        <p:spPr>
          <a:xfrm>
            <a:off x="4576823" y="2504029"/>
            <a:ext cx="1666240" cy="1091386"/>
          </a:xfrm>
          <a:prstGeom prst="triangle">
            <a:avLst/>
          </a:prstGeom>
          <a:solidFill>
            <a:schemeClr val="accent1">
              <a:alpha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06AA66-028C-081D-4C47-55D1B306937A}"/>
              </a:ext>
            </a:extLst>
          </p:cNvPr>
          <p:cNvSpPr txBox="1"/>
          <p:nvPr/>
        </p:nvSpPr>
        <p:spPr>
          <a:xfrm>
            <a:off x="5028014" y="3565603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 Time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10F55CD-691F-BDE4-DF77-9437EDBADEDB}"/>
              </a:ext>
            </a:extLst>
          </p:cNvPr>
          <p:cNvSpPr/>
          <p:nvPr/>
        </p:nvSpPr>
        <p:spPr>
          <a:xfrm>
            <a:off x="5247354" y="2669032"/>
            <a:ext cx="1666240" cy="917243"/>
          </a:xfrm>
          <a:prstGeom prst="triangle">
            <a:avLst/>
          </a:prstGeom>
          <a:solidFill>
            <a:srgbClr val="D79C34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77F55AD7-DD02-CDE2-8983-2CE346B4225A}"/>
              </a:ext>
            </a:extLst>
          </p:cNvPr>
          <p:cNvSpPr/>
          <p:nvPr/>
        </p:nvSpPr>
        <p:spPr>
          <a:xfrm>
            <a:off x="5915225" y="2845230"/>
            <a:ext cx="1666240" cy="744670"/>
          </a:xfrm>
          <a:prstGeom prst="triangle">
            <a:avLst/>
          </a:prstGeom>
          <a:solidFill>
            <a:srgbClr val="FF0808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E07DAD-1A3E-1BB6-B394-256764DA1292}"/>
              </a:ext>
            </a:extLst>
          </p:cNvPr>
          <p:cNvSpPr txBox="1"/>
          <p:nvPr/>
        </p:nvSpPr>
        <p:spPr>
          <a:xfrm>
            <a:off x="5716686" y="3561915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Delayed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1797EB3-4BBA-30A4-CDC1-5ED7346CFAEA}"/>
              </a:ext>
            </a:extLst>
          </p:cNvPr>
          <p:cNvCxnSpPr>
            <a:cxnSpLocks/>
          </p:cNvCxnSpPr>
          <p:nvPr/>
        </p:nvCxnSpPr>
        <p:spPr>
          <a:xfrm>
            <a:off x="4460747" y="3594159"/>
            <a:ext cx="3215640" cy="460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637BE4-2A3A-D575-1B65-52E54A23C65E}"/>
              </a:ext>
            </a:extLst>
          </p:cNvPr>
          <p:cNvCxnSpPr>
            <a:cxnSpLocks/>
          </p:cNvCxnSpPr>
          <p:nvPr/>
        </p:nvCxnSpPr>
        <p:spPr>
          <a:xfrm>
            <a:off x="5409943" y="2249611"/>
            <a:ext cx="0" cy="13445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E80FECB-3A9B-2601-3A5D-371BA368844E}"/>
              </a:ext>
            </a:extLst>
          </p:cNvPr>
          <p:cNvCxnSpPr>
            <a:cxnSpLocks/>
          </p:cNvCxnSpPr>
          <p:nvPr/>
        </p:nvCxnSpPr>
        <p:spPr>
          <a:xfrm>
            <a:off x="6075423" y="2249611"/>
            <a:ext cx="0" cy="134028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636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5A1C0A9-8BB7-7F7D-5F0C-DC867A74B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87" y="4713906"/>
            <a:ext cx="3390900" cy="6953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Delayed Signal (GNSS-SDR)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</a:p>
          <a:p>
            <a:r>
              <a:rPr lang="en-US" sz="1800" dirty="0"/>
              <a:t>No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  <a:r>
              <a:rPr lang="en-US" sz="1800" dirty="0"/>
              <a:t> in same orbit</a:t>
            </a:r>
          </a:p>
          <a:p>
            <a:pPr marL="169329" indent="0">
              <a:buNone/>
            </a:pP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B1952C-7BD9-D38D-D1B7-EF3E1990A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E8B582-959D-58B6-8BBC-78DEE60C8760}"/>
              </a:ext>
            </a:extLst>
          </p:cNvPr>
          <p:cNvCxnSpPr/>
          <p:nvPr/>
        </p:nvCxnSpPr>
        <p:spPr>
          <a:xfrm>
            <a:off x="1934645" y="5142686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4BF5C-39C2-4D47-9179-FCFB4BDA5501}"/>
              </a:ext>
            </a:extLst>
          </p:cNvPr>
          <p:cNvCxnSpPr/>
          <p:nvPr/>
        </p:nvCxnSpPr>
        <p:spPr>
          <a:xfrm>
            <a:off x="1934645" y="5363666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06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Delayed Signal (GNSS-SDR)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</a:p>
          <a:p>
            <a:r>
              <a:rPr lang="en-US" sz="1800" dirty="0"/>
              <a:t>No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  <a:r>
              <a:rPr lang="en-US" sz="1800" dirty="0"/>
              <a:t> in same orbit</a:t>
            </a:r>
          </a:p>
          <a:p>
            <a:r>
              <a:rPr lang="en-US" sz="1800" dirty="0"/>
              <a:t>Average measured delay of 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20.104</a:t>
            </a:r>
            <a:r>
              <a:rPr lang="en-US" sz="1800" b="1" dirty="0"/>
              <a:t>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B1952C-7BD9-D38D-D1B7-EF3E1990A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3F41D5-06B9-F95A-B6A5-7AE0B5C67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87" y="4713906"/>
            <a:ext cx="3390900" cy="6953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AA0847-A912-0730-F6EB-41DD45D129AC}"/>
              </a:ext>
            </a:extLst>
          </p:cNvPr>
          <p:cNvCxnSpPr/>
          <p:nvPr/>
        </p:nvCxnSpPr>
        <p:spPr>
          <a:xfrm>
            <a:off x="1934645" y="5142686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D6CFA1-FCD7-FC8F-F593-D0628C0A53BA}"/>
              </a:ext>
            </a:extLst>
          </p:cNvPr>
          <p:cNvCxnSpPr/>
          <p:nvPr/>
        </p:nvCxnSpPr>
        <p:spPr>
          <a:xfrm>
            <a:off x="1934645" y="5363666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79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Delayed Signal (GNSS-SDR)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</a:p>
          <a:p>
            <a:r>
              <a:rPr lang="en-US" sz="1800" dirty="0"/>
              <a:t>No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  <a:r>
              <a:rPr lang="en-US" sz="1800" dirty="0"/>
              <a:t> in same orbit</a:t>
            </a:r>
          </a:p>
          <a:p>
            <a:r>
              <a:rPr lang="en-US" sz="1800" dirty="0"/>
              <a:t>Average measured delay of 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20.104</a:t>
            </a:r>
            <a:r>
              <a:rPr lang="en-US" sz="1800" b="1" dirty="0"/>
              <a:t>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9E4E3A-D67C-2E8C-CE75-5D8E61D50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F91883-562C-44E7-EC8A-BEC5D21AF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87" y="4713906"/>
            <a:ext cx="3390900" cy="6953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069BB9-BD37-E7E9-82F5-A1FF4FC6D703}"/>
              </a:ext>
            </a:extLst>
          </p:cNvPr>
          <p:cNvCxnSpPr/>
          <p:nvPr/>
        </p:nvCxnSpPr>
        <p:spPr>
          <a:xfrm>
            <a:off x="1934645" y="5142686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9E6121-EAD6-1018-BFA0-0F4464460C39}"/>
              </a:ext>
            </a:extLst>
          </p:cNvPr>
          <p:cNvCxnSpPr/>
          <p:nvPr/>
        </p:nvCxnSpPr>
        <p:spPr>
          <a:xfrm>
            <a:off x="1934645" y="5363666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6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8D7462-A913-55A8-EF62-732F606A2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Synchronized Signal (GNSS-SDR)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</a:t>
            </a: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  <a:r>
              <a:rPr lang="en-US" sz="1800" dirty="0"/>
              <a:t> in same orbit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D687EA-A425-8F35-19F9-7EF7E48BB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87" y="4732956"/>
            <a:ext cx="3467100" cy="6762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D38AEE-AB32-A496-CC78-1FDC442F665B}"/>
              </a:ext>
            </a:extLst>
          </p:cNvPr>
          <p:cNvCxnSpPr/>
          <p:nvPr/>
        </p:nvCxnSpPr>
        <p:spPr>
          <a:xfrm>
            <a:off x="1941378" y="5147721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07F027-D6E0-C640-9E55-BD9C8DD0C644}"/>
              </a:ext>
            </a:extLst>
          </p:cNvPr>
          <p:cNvCxnSpPr/>
          <p:nvPr/>
        </p:nvCxnSpPr>
        <p:spPr>
          <a:xfrm>
            <a:off x="1941378" y="5368701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49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8D7462-A913-55A8-EF62-732F606A2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Synchronized Signal (GNSS-SDR)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</a:t>
            </a: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  <a:r>
              <a:rPr lang="en-US" sz="1800" dirty="0"/>
              <a:t> in same orbit</a:t>
            </a:r>
          </a:p>
          <a:p>
            <a:r>
              <a:rPr lang="en-US" sz="1800" dirty="0"/>
              <a:t>Average measured delay of 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0.210</a:t>
            </a:r>
            <a:r>
              <a:rPr lang="en-US" sz="1800" b="1" dirty="0"/>
              <a:t>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8FDB75-D887-7C75-26EC-82EB0E495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87" y="4732956"/>
            <a:ext cx="3467100" cy="6762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F8DC67-F6EB-D01C-2259-82C98E56BFB7}"/>
              </a:ext>
            </a:extLst>
          </p:cNvPr>
          <p:cNvCxnSpPr/>
          <p:nvPr/>
        </p:nvCxnSpPr>
        <p:spPr>
          <a:xfrm>
            <a:off x="1941378" y="5147721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BD5376-926C-8DB8-727F-F4B9369B9BED}"/>
              </a:ext>
            </a:extLst>
          </p:cNvPr>
          <p:cNvCxnSpPr/>
          <p:nvPr/>
        </p:nvCxnSpPr>
        <p:spPr>
          <a:xfrm>
            <a:off x="1941378" y="5368701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09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9E93A6-E137-45E2-A4B6-F7EF8FDB4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Background</a:t>
            </a:r>
          </a:p>
          <a:p>
            <a:r>
              <a:rPr lang="en-US" sz="2600" dirty="0"/>
              <a:t>Experimental Setup</a:t>
            </a:r>
          </a:p>
          <a:p>
            <a:r>
              <a:rPr lang="en-US" sz="2600" dirty="0"/>
              <a:t>Results</a:t>
            </a:r>
          </a:p>
          <a:p>
            <a:r>
              <a:rPr lang="en-US" sz="2600" dirty="0"/>
              <a:t>Conclusions</a:t>
            </a:r>
          </a:p>
          <a:p>
            <a:r>
              <a:rPr lang="en-US" sz="2600" dirty="0"/>
              <a:t>Future Work</a:t>
            </a:r>
          </a:p>
          <a:p>
            <a:pPr marL="169329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E0F819-1F75-4A31-BA72-C039B0EFCD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6BE652-D9D7-4093-B9B3-4C334429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4988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8D7462-A913-55A8-EF62-732F606A2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Synchronized Signal (GNSS-SDR)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</a:t>
            </a: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  <a:r>
              <a:rPr lang="en-US" sz="1800" dirty="0"/>
              <a:t> in same orbit</a:t>
            </a:r>
          </a:p>
          <a:p>
            <a:r>
              <a:rPr lang="en-US" sz="1800" dirty="0"/>
              <a:t>Average measured delay of 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0.210</a:t>
            </a:r>
            <a:r>
              <a:rPr lang="en-US" sz="1800" b="1" dirty="0"/>
              <a:t>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02A878-FE49-4382-CE05-4CE6D796C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87" y="4732956"/>
            <a:ext cx="3467100" cy="67627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171B0E-4CA8-015C-011F-7C56D2E9EBC9}"/>
              </a:ext>
            </a:extLst>
          </p:cNvPr>
          <p:cNvCxnSpPr/>
          <p:nvPr/>
        </p:nvCxnSpPr>
        <p:spPr>
          <a:xfrm>
            <a:off x="1941378" y="5147721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6CBF2D-DB2D-E31D-BE80-C5B9F9A85EA4}"/>
              </a:ext>
            </a:extLst>
          </p:cNvPr>
          <p:cNvCxnSpPr/>
          <p:nvPr/>
        </p:nvCxnSpPr>
        <p:spPr>
          <a:xfrm>
            <a:off x="1941378" y="5368701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8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117705E-547B-A12E-5E9C-20F59A4B1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41" y="5494403"/>
            <a:ext cx="3419475" cy="68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C91F56-C268-6484-1F87-C41F95ECC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Multipath Signal (GNSS-SDR)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</a:t>
            </a:r>
            <a:r>
              <a:rPr lang="en-US" sz="1800" dirty="0"/>
              <a:t>m delay set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</a:t>
            </a: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  <a:r>
              <a:rPr lang="en-US" sz="1800" dirty="0"/>
              <a:t> in same orbit</a:t>
            </a:r>
          </a:p>
          <a:p>
            <a:endParaRPr lang="en-US" sz="1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307EA2-C98D-D749-E3BE-B55CE43D7890}"/>
              </a:ext>
            </a:extLst>
          </p:cNvPr>
          <p:cNvCxnSpPr/>
          <p:nvPr/>
        </p:nvCxnSpPr>
        <p:spPr>
          <a:xfrm>
            <a:off x="1538795" y="5907287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D53A95-A3EE-92A8-D393-C24179229D20}"/>
              </a:ext>
            </a:extLst>
          </p:cNvPr>
          <p:cNvCxnSpPr/>
          <p:nvPr/>
        </p:nvCxnSpPr>
        <p:spPr>
          <a:xfrm>
            <a:off x="1538795" y="6128267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2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DC91F56-C268-6484-1F87-C41F95ECC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Multipath Signal (GNSS-SDR)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</a:t>
            </a:r>
            <a:r>
              <a:rPr lang="en-US" sz="1800" dirty="0"/>
              <a:t>m delay set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</a:t>
            </a: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  <a:r>
              <a:rPr lang="en-US" sz="1800" dirty="0"/>
              <a:t> in same orbit</a:t>
            </a:r>
          </a:p>
          <a:p>
            <a:r>
              <a:rPr lang="en-US" sz="1800" dirty="0"/>
              <a:t>Average measured delay of 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10.190</a:t>
            </a:r>
            <a:r>
              <a:rPr lang="en-US" sz="1800" b="1" dirty="0"/>
              <a:t>m</a:t>
            </a:r>
          </a:p>
          <a:p>
            <a:endParaRPr lang="en-US" sz="18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B9FAAAB-A6B5-B0F3-0F24-24537B8BB722}"/>
              </a:ext>
            </a:extLst>
          </p:cNvPr>
          <p:cNvSpPr/>
          <p:nvPr/>
        </p:nvSpPr>
        <p:spPr>
          <a:xfrm>
            <a:off x="2967003" y="4091879"/>
            <a:ext cx="3004820" cy="1032510"/>
          </a:xfrm>
          <a:custGeom>
            <a:avLst/>
            <a:gdLst>
              <a:gd name="connsiteX0" fmla="*/ 0 w 3855720"/>
              <a:gd name="connsiteY0" fmla="*/ 1432560 h 1440180"/>
              <a:gd name="connsiteX1" fmla="*/ 899160 w 3855720"/>
              <a:gd name="connsiteY1" fmla="*/ 2819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25524 w 3855720"/>
              <a:gd name="connsiteY2" fmla="*/ 24384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07236 w 3855720"/>
              <a:gd name="connsiteY2" fmla="*/ 3556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39340 w 3855720"/>
              <a:gd name="connsiteY4" fmla="*/ 4521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13332 w 3855720"/>
              <a:gd name="connsiteY2" fmla="*/ 28956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00480 h 1308100"/>
              <a:gd name="connsiteX1" fmla="*/ 1130808 w 3855720"/>
              <a:gd name="connsiteY1" fmla="*/ 12446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695956 w 3855720"/>
              <a:gd name="connsiteY5" fmla="*/ 44450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19144"/>
              <a:gd name="connsiteY0" fmla="*/ 1325880 h 1325880"/>
              <a:gd name="connsiteX1" fmla="*/ 1088136 w 3819144"/>
              <a:gd name="connsiteY1" fmla="*/ 160020 h 1325880"/>
              <a:gd name="connsiteX2" fmla="*/ 1476756 w 3819144"/>
              <a:gd name="connsiteY2" fmla="*/ 304800 h 1325880"/>
              <a:gd name="connsiteX3" fmla="*/ 1856232 w 3819144"/>
              <a:gd name="connsiteY3" fmla="*/ 0 h 1325880"/>
              <a:gd name="connsiteX4" fmla="*/ 2290572 w 3819144"/>
              <a:gd name="connsiteY4" fmla="*/ 254000 h 1325880"/>
              <a:gd name="connsiteX5" fmla="*/ 2659380 w 3819144"/>
              <a:gd name="connsiteY5" fmla="*/ 444500 h 1325880"/>
              <a:gd name="connsiteX6" fmla="*/ 3819144 w 3819144"/>
              <a:gd name="connsiteY6" fmla="*/ 1308100 h 1325880"/>
              <a:gd name="connsiteX7" fmla="*/ 0 w 3819144"/>
              <a:gd name="connsiteY7" fmla="*/ 1325880 h 1325880"/>
              <a:gd name="connsiteX0" fmla="*/ 0 w 3788664"/>
              <a:gd name="connsiteY0" fmla="*/ 1310640 h 1310640"/>
              <a:gd name="connsiteX1" fmla="*/ 1057656 w 3788664"/>
              <a:gd name="connsiteY1" fmla="*/ 160020 h 1310640"/>
              <a:gd name="connsiteX2" fmla="*/ 1446276 w 3788664"/>
              <a:gd name="connsiteY2" fmla="*/ 304800 h 1310640"/>
              <a:gd name="connsiteX3" fmla="*/ 1825752 w 3788664"/>
              <a:gd name="connsiteY3" fmla="*/ 0 h 1310640"/>
              <a:gd name="connsiteX4" fmla="*/ 2260092 w 3788664"/>
              <a:gd name="connsiteY4" fmla="*/ 254000 h 1310640"/>
              <a:gd name="connsiteX5" fmla="*/ 2628900 w 3788664"/>
              <a:gd name="connsiteY5" fmla="*/ 444500 h 1310640"/>
              <a:gd name="connsiteX6" fmla="*/ 3788664 w 3788664"/>
              <a:gd name="connsiteY6" fmla="*/ 1308100 h 1310640"/>
              <a:gd name="connsiteX7" fmla="*/ 0 w 3788664"/>
              <a:gd name="connsiteY7" fmla="*/ 1310640 h 131064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28900 w 3703320"/>
              <a:gd name="connsiteY5" fmla="*/ 4445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44040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7927 w 3703320"/>
              <a:gd name="connsiteY5" fmla="*/ 367284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659636 w 3703320"/>
              <a:gd name="connsiteY2" fmla="*/ 24384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696212 w 3703320"/>
              <a:gd name="connsiteY2" fmla="*/ 13462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696212 w 3703320"/>
              <a:gd name="connsiteY2" fmla="*/ 11938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211580 h 1214120"/>
              <a:gd name="connsiteX1" fmla="*/ 1472184 w 3703320"/>
              <a:gd name="connsiteY1" fmla="*/ 66040 h 1214120"/>
              <a:gd name="connsiteX2" fmla="*/ 1696212 w 3703320"/>
              <a:gd name="connsiteY2" fmla="*/ 20320 h 1214120"/>
              <a:gd name="connsiteX3" fmla="*/ 1771650 w 3703320"/>
              <a:gd name="connsiteY3" fmla="*/ 0 h 1214120"/>
              <a:gd name="connsiteX4" fmla="*/ 2260092 w 3703320"/>
              <a:gd name="connsiteY4" fmla="*/ 226060 h 1214120"/>
              <a:gd name="connsiteX5" fmla="*/ 2610612 w 3703320"/>
              <a:gd name="connsiteY5" fmla="*/ 249936 h 1214120"/>
              <a:gd name="connsiteX6" fmla="*/ 3703320 w 3703320"/>
              <a:gd name="connsiteY6" fmla="*/ 1214120 h 1214120"/>
              <a:gd name="connsiteX7" fmla="*/ 0 w 3703320"/>
              <a:gd name="connsiteY7" fmla="*/ 1211580 h 1214120"/>
              <a:gd name="connsiteX0" fmla="*/ 0 w 3596640"/>
              <a:gd name="connsiteY0" fmla="*/ 1211580 h 1211580"/>
              <a:gd name="connsiteX1" fmla="*/ 1472184 w 3596640"/>
              <a:gd name="connsiteY1" fmla="*/ 66040 h 1211580"/>
              <a:gd name="connsiteX2" fmla="*/ 1696212 w 3596640"/>
              <a:gd name="connsiteY2" fmla="*/ 20320 h 1211580"/>
              <a:gd name="connsiteX3" fmla="*/ 1771650 w 3596640"/>
              <a:gd name="connsiteY3" fmla="*/ 0 h 1211580"/>
              <a:gd name="connsiteX4" fmla="*/ 2260092 w 3596640"/>
              <a:gd name="connsiteY4" fmla="*/ 226060 h 1211580"/>
              <a:gd name="connsiteX5" fmla="*/ 2610612 w 3596640"/>
              <a:gd name="connsiteY5" fmla="*/ 249936 h 1211580"/>
              <a:gd name="connsiteX6" fmla="*/ 3596640 w 3596640"/>
              <a:gd name="connsiteY6" fmla="*/ 1209040 h 1211580"/>
              <a:gd name="connsiteX7" fmla="*/ 0 w 3596640"/>
              <a:gd name="connsiteY7" fmla="*/ 1211580 h 1211580"/>
              <a:gd name="connsiteX0" fmla="*/ 0 w 3596640"/>
              <a:gd name="connsiteY0" fmla="*/ 1211580 h 1211580"/>
              <a:gd name="connsiteX1" fmla="*/ 1472184 w 3596640"/>
              <a:gd name="connsiteY1" fmla="*/ 66040 h 1211580"/>
              <a:gd name="connsiteX2" fmla="*/ 1696212 w 3596640"/>
              <a:gd name="connsiteY2" fmla="*/ 20320 h 1211580"/>
              <a:gd name="connsiteX3" fmla="*/ 1771650 w 3596640"/>
              <a:gd name="connsiteY3" fmla="*/ 0 h 1211580"/>
              <a:gd name="connsiteX4" fmla="*/ 1988820 w 3596640"/>
              <a:gd name="connsiteY4" fmla="*/ 5080 h 1211580"/>
              <a:gd name="connsiteX5" fmla="*/ 2610612 w 3596640"/>
              <a:gd name="connsiteY5" fmla="*/ 249936 h 1211580"/>
              <a:gd name="connsiteX6" fmla="*/ 3596640 w 3596640"/>
              <a:gd name="connsiteY6" fmla="*/ 1209040 h 1211580"/>
              <a:gd name="connsiteX7" fmla="*/ 0 w 3596640"/>
              <a:gd name="connsiteY7" fmla="*/ 1211580 h 1211580"/>
              <a:gd name="connsiteX0" fmla="*/ 0 w 3596640"/>
              <a:gd name="connsiteY0" fmla="*/ 1211580 h 1211580"/>
              <a:gd name="connsiteX1" fmla="*/ 1472184 w 3596640"/>
              <a:gd name="connsiteY1" fmla="*/ 66040 h 1211580"/>
              <a:gd name="connsiteX2" fmla="*/ 1696212 w 3596640"/>
              <a:gd name="connsiteY2" fmla="*/ 20320 h 1211580"/>
              <a:gd name="connsiteX3" fmla="*/ 1771650 w 3596640"/>
              <a:gd name="connsiteY3" fmla="*/ 0 h 1211580"/>
              <a:gd name="connsiteX4" fmla="*/ 1988820 w 3596640"/>
              <a:gd name="connsiteY4" fmla="*/ 5080 h 1211580"/>
              <a:gd name="connsiteX5" fmla="*/ 2101596 w 3596640"/>
              <a:gd name="connsiteY5" fmla="*/ 107696 h 1211580"/>
              <a:gd name="connsiteX6" fmla="*/ 3596640 w 3596640"/>
              <a:gd name="connsiteY6" fmla="*/ 1209040 h 1211580"/>
              <a:gd name="connsiteX7" fmla="*/ 0 w 3596640"/>
              <a:gd name="connsiteY7" fmla="*/ 1211580 h 1211580"/>
              <a:gd name="connsiteX0" fmla="*/ 0 w 3602736"/>
              <a:gd name="connsiteY0" fmla="*/ 1211580 h 1211580"/>
              <a:gd name="connsiteX1" fmla="*/ 1472184 w 3602736"/>
              <a:gd name="connsiteY1" fmla="*/ 66040 h 1211580"/>
              <a:gd name="connsiteX2" fmla="*/ 1696212 w 3602736"/>
              <a:gd name="connsiteY2" fmla="*/ 20320 h 1211580"/>
              <a:gd name="connsiteX3" fmla="*/ 1771650 w 3602736"/>
              <a:gd name="connsiteY3" fmla="*/ 0 h 1211580"/>
              <a:gd name="connsiteX4" fmla="*/ 1988820 w 3602736"/>
              <a:gd name="connsiteY4" fmla="*/ 5080 h 1211580"/>
              <a:gd name="connsiteX5" fmla="*/ 2101596 w 3602736"/>
              <a:gd name="connsiteY5" fmla="*/ 107696 h 1211580"/>
              <a:gd name="connsiteX6" fmla="*/ 3602736 w 3602736"/>
              <a:gd name="connsiteY6" fmla="*/ 1203960 h 1211580"/>
              <a:gd name="connsiteX7" fmla="*/ 0 w 3602736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96212 w 3605784"/>
              <a:gd name="connsiteY2" fmla="*/ 20320 h 1211580"/>
              <a:gd name="connsiteX3" fmla="*/ 1771650 w 3605784"/>
              <a:gd name="connsiteY3" fmla="*/ 0 h 1211580"/>
              <a:gd name="connsiteX4" fmla="*/ 1988820 w 3605784"/>
              <a:gd name="connsiteY4" fmla="*/ 5080 h 1211580"/>
              <a:gd name="connsiteX5" fmla="*/ 2101596 w 3605784"/>
              <a:gd name="connsiteY5" fmla="*/ 10769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988820 w 3605784"/>
              <a:gd name="connsiteY4" fmla="*/ 5080 h 1211580"/>
              <a:gd name="connsiteX5" fmla="*/ 2101596 w 3605784"/>
              <a:gd name="connsiteY5" fmla="*/ 10769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869948 w 3605784"/>
              <a:gd name="connsiteY4" fmla="*/ 60960 h 1211580"/>
              <a:gd name="connsiteX5" fmla="*/ 2101596 w 3605784"/>
              <a:gd name="connsiteY5" fmla="*/ 10769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869948 w 3605784"/>
              <a:gd name="connsiteY4" fmla="*/ 60960 h 1211580"/>
              <a:gd name="connsiteX5" fmla="*/ 2083308 w 3605784"/>
              <a:gd name="connsiteY5" fmla="*/ 8991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63040 w 3605784"/>
              <a:gd name="connsiteY1" fmla="*/ 8382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869948 w 3605784"/>
              <a:gd name="connsiteY4" fmla="*/ 60960 h 1211580"/>
              <a:gd name="connsiteX5" fmla="*/ 2083308 w 3605784"/>
              <a:gd name="connsiteY5" fmla="*/ 8991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63040 w 3605784"/>
              <a:gd name="connsiteY1" fmla="*/ 83820 h 1211580"/>
              <a:gd name="connsiteX2" fmla="*/ 1771650 w 3605784"/>
              <a:gd name="connsiteY2" fmla="*/ 0 h 1211580"/>
              <a:gd name="connsiteX3" fmla="*/ 1869948 w 3605784"/>
              <a:gd name="connsiteY3" fmla="*/ 6096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1463040 w 3605784"/>
              <a:gd name="connsiteY1" fmla="*/ 83820 h 1211580"/>
              <a:gd name="connsiteX2" fmla="*/ 1771650 w 3605784"/>
              <a:gd name="connsiteY2" fmla="*/ 0 h 1211580"/>
              <a:gd name="connsiteX3" fmla="*/ 2083308 w 3605784"/>
              <a:gd name="connsiteY3" fmla="*/ 89916 h 1211580"/>
              <a:gd name="connsiteX4" fmla="*/ 3605784 w 3605784"/>
              <a:gd name="connsiteY4" fmla="*/ 1203960 h 1211580"/>
              <a:gd name="connsiteX5" fmla="*/ 0 w 3605784"/>
              <a:gd name="connsiteY5" fmla="*/ 1211580 h 1211580"/>
              <a:gd name="connsiteX0" fmla="*/ 0 w 3605784"/>
              <a:gd name="connsiteY0" fmla="*/ 1211580 h 1211580"/>
              <a:gd name="connsiteX1" fmla="*/ 617814 w 3605784"/>
              <a:gd name="connsiteY1" fmla="*/ 73454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596478 w 3605784"/>
              <a:gd name="connsiteY1" fmla="*/ 88948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575142 w 3605784"/>
              <a:gd name="connsiteY1" fmla="*/ 80566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587334 w 3605784"/>
              <a:gd name="connsiteY1" fmla="*/ 81328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608670 w 3605784"/>
              <a:gd name="connsiteY1" fmla="*/ 79550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608670 w 3605784"/>
              <a:gd name="connsiteY1" fmla="*/ 795500 h 1211580"/>
              <a:gd name="connsiteX2" fmla="*/ 1456944 w 3605784"/>
              <a:gd name="connsiteY2" fmla="*/ 6350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83308 w 3605784"/>
              <a:gd name="connsiteY4" fmla="*/ 59436 h 1181100"/>
              <a:gd name="connsiteX5" fmla="*/ 3605784 w 3605784"/>
              <a:gd name="connsiteY5" fmla="*/ 1173480 h 1181100"/>
              <a:gd name="connsiteX6" fmla="*/ 0 w 3605784"/>
              <a:gd name="connsiteY6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55876 w 3605784"/>
              <a:gd name="connsiteY4" fmla="*/ 21336 h 1181100"/>
              <a:gd name="connsiteX5" fmla="*/ 3605784 w 3605784"/>
              <a:gd name="connsiteY5" fmla="*/ 1173480 h 1181100"/>
              <a:gd name="connsiteX6" fmla="*/ 0 w 3605784"/>
              <a:gd name="connsiteY6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58924 w 3605784"/>
              <a:gd name="connsiteY4" fmla="*/ 28956 h 1181100"/>
              <a:gd name="connsiteX5" fmla="*/ 3605784 w 3605784"/>
              <a:gd name="connsiteY5" fmla="*/ 1173480 h 1181100"/>
              <a:gd name="connsiteX6" fmla="*/ 0 w 3605784"/>
              <a:gd name="connsiteY6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58924 w 3605784"/>
              <a:gd name="connsiteY4" fmla="*/ 2895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9230 w 3605784"/>
              <a:gd name="connsiteY2" fmla="*/ 53975 h 1181100"/>
              <a:gd name="connsiteX3" fmla="*/ 1768602 w 3605784"/>
              <a:gd name="connsiteY3" fmla="*/ 0 h 1181100"/>
              <a:gd name="connsiteX4" fmla="*/ 2058924 w 3605784"/>
              <a:gd name="connsiteY4" fmla="*/ 2895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9230 w 3605784"/>
              <a:gd name="connsiteY2" fmla="*/ 5397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9230 w 3605784"/>
              <a:gd name="connsiteY2" fmla="*/ 654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59230 w 3605784"/>
              <a:gd name="connsiteY2" fmla="*/ 654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59230 w 3605784"/>
              <a:gd name="connsiteY2" fmla="*/ 654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06278 w 3605784"/>
              <a:gd name="connsiteY5" fmla="*/ 82852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68374 w 3605784"/>
              <a:gd name="connsiteY2" fmla="*/ 1797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06278 w 3605784"/>
              <a:gd name="connsiteY5" fmla="*/ 82852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68374 w 3605784"/>
              <a:gd name="connsiteY2" fmla="*/ 179705 h 1181100"/>
              <a:gd name="connsiteX3" fmla="*/ 1768602 w 3605784"/>
              <a:gd name="connsiteY3" fmla="*/ 0 h 1181100"/>
              <a:gd name="connsiteX4" fmla="*/ 2072640 w 3605784"/>
              <a:gd name="connsiteY4" fmla="*/ 177546 h 1181100"/>
              <a:gd name="connsiteX5" fmla="*/ 2806278 w 3605784"/>
              <a:gd name="connsiteY5" fmla="*/ 82852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032510 h 1032510"/>
              <a:gd name="connsiteX1" fmla="*/ 695538 w 3605784"/>
              <a:gd name="connsiteY1" fmla="*/ 715490 h 1032510"/>
              <a:gd name="connsiteX2" fmla="*/ 1468374 w 3605784"/>
              <a:gd name="connsiteY2" fmla="*/ 31115 h 1032510"/>
              <a:gd name="connsiteX3" fmla="*/ 1782318 w 3605784"/>
              <a:gd name="connsiteY3" fmla="*/ 0 h 1032510"/>
              <a:gd name="connsiteX4" fmla="*/ 2072640 w 3605784"/>
              <a:gd name="connsiteY4" fmla="*/ 28956 h 1032510"/>
              <a:gd name="connsiteX5" fmla="*/ 2806278 w 3605784"/>
              <a:gd name="connsiteY5" fmla="*/ 679930 h 1032510"/>
              <a:gd name="connsiteX6" fmla="*/ 3605784 w 3605784"/>
              <a:gd name="connsiteY6" fmla="*/ 1024890 h 1032510"/>
              <a:gd name="connsiteX7" fmla="*/ 0 w 3605784"/>
              <a:gd name="connsiteY7" fmla="*/ 1032510 h 103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5784" h="1032510">
                <a:moveTo>
                  <a:pt x="0" y="1032510"/>
                </a:moveTo>
                <a:lnTo>
                  <a:pt x="695538" y="715490"/>
                </a:lnTo>
                <a:lnTo>
                  <a:pt x="1468374" y="31115"/>
                </a:lnTo>
                <a:lnTo>
                  <a:pt x="1782318" y="0"/>
                </a:lnTo>
                <a:lnTo>
                  <a:pt x="2072640" y="28956"/>
                </a:lnTo>
                <a:cubicBezTo>
                  <a:pt x="2339030" y="226051"/>
                  <a:pt x="2539888" y="482835"/>
                  <a:pt x="2806278" y="679930"/>
                </a:cubicBezTo>
                <a:lnTo>
                  <a:pt x="3605784" y="1024890"/>
                </a:lnTo>
                <a:lnTo>
                  <a:pt x="0" y="10325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BD94083-71DA-C50D-B3ED-06328DD26819}"/>
              </a:ext>
            </a:extLst>
          </p:cNvPr>
          <p:cNvSpPr/>
          <p:nvPr/>
        </p:nvSpPr>
        <p:spPr>
          <a:xfrm>
            <a:off x="3011414" y="4496509"/>
            <a:ext cx="2347494" cy="625818"/>
          </a:xfrm>
          <a:prstGeom prst="triangle">
            <a:avLst/>
          </a:prstGeom>
          <a:solidFill>
            <a:schemeClr val="accent1"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3DF5F78-8C80-3EC5-0C19-0BD28C10D616}"/>
              </a:ext>
            </a:extLst>
          </p:cNvPr>
          <p:cNvSpPr/>
          <p:nvPr/>
        </p:nvSpPr>
        <p:spPr>
          <a:xfrm>
            <a:off x="3462605" y="4505048"/>
            <a:ext cx="2495180" cy="617278"/>
          </a:xfrm>
          <a:prstGeom prst="triangle">
            <a:avLst/>
          </a:prstGeom>
          <a:solidFill>
            <a:srgbClr val="D79C34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0844AC-69D4-17CE-8904-D495915B6D45}"/>
              </a:ext>
            </a:extLst>
          </p:cNvPr>
          <p:cNvCxnSpPr>
            <a:cxnSpLocks/>
          </p:cNvCxnSpPr>
          <p:nvPr/>
        </p:nvCxnSpPr>
        <p:spPr>
          <a:xfrm>
            <a:off x="2895338" y="5122326"/>
            <a:ext cx="3215640" cy="460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3C23FD9-D936-A0FA-BECE-DE3744B1944E}"/>
              </a:ext>
            </a:extLst>
          </p:cNvPr>
          <p:cNvCxnSpPr>
            <a:cxnSpLocks/>
          </p:cNvCxnSpPr>
          <p:nvPr/>
        </p:nvCxnSpPr>
        <p:spPr>
          <a:xfrm>
            <a:off x="4183878" y="3908209"/>
            <a:ext cx="0" cy="122173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A4695A-DCF2-3440-1362-10B105E47258}"/>
              </a:ext>
            </a:extLst>
          </p:cNvPr>
          <p:cNvCxnSpPr>
            <a:cxnSpLocks/>
          </p:cNvCxnSpPr>
          <p:nvPr/>
        </p:nvCxnSpPr>
        <p:spPr>
          <a:xfrm>
            <a:off x="4443974" y="3908209"/>
            <a:ext cx="0" cy="12174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DB58C3-C6C4-2A11-8907-28F45278322A}"/>
              </a:ext>
            </a:extLst>
          </p:cNvPr>
          <p:cNvCxnSpPr>
            <a:cxnSpLocks/>
          </p:cNvCxnSpPr>
          <p:nvPr/>
        </p:nvCxnSpPr>
        <p:spPr>
          <a:xfrm>
            <a:off x="4715754" y="3912468"/>
            <a:ext cx="0" cy="12174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3A10E4D-1034-6BAC-F446-B3E46D0966D5}"/>
              </a:ext>
            </a:extLst>
          </p:cNvPr>
          <p:cNvSpPr txBox="1"/>
          <p:nvPr/>
        </p:nvSpPr>
        <p:spPr>
          <a:xfrm>
            <a:off x="3985568" y="5086150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0m 10m 20m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A0734D-40B9-8A1A-D732-7140B9AB4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41" y="5494403"/>
            <a:ext cx="3419475" cy="6858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64E117-865C-68B7-AB3D-6A306C8A05A6}"/>
              </a:ext>
            </a:extLst>
          </p:cNvPr>
          <p:cNvCxnSpPr/>
          <p:nvPr/>
        </p:nvCxnSpPr>
        <p:spPr>
          <a:xfrm>
            <a:off x="1538795" y="5907287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F6F044-E62D-2B91-292C-77FABA44D8DE}"/>
              </a:ext>
            </a:extLst>
          </p:cNvPr>
          <p:cNvCxnSpPr/>
          <p:nvPr/>
        </p:nvCxnSpPr>
        <p:spPr>
          <a:xfrm>
            <a:off x="1538795" y="6128267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89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Multipath Signal (GNSS-SDR)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</a:t>
            </a:r>
            <a:r>
              <a:rPr lang="en-US" sz="1800" dirty="0"/>
              <a:t>m delay set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</a:t>
            </a: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  <a:r>
              <a:rPr lang="en-US" sz="1800" dirty="0"/>
              <a:t> in same orbit</a:t>
            </a:r>
          </a:p>
          <a:p>
            <a:r>
              <a:rPr lang="en-US" sz="1800" dirty="0"/>
              <a:t>Average measured delay of 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10.190</a:t>
            </a:r>
            <a:r>
              <a:rPr lang="en-US" sz="1800" b="1" dirty="0"/>
              <a:t>m</a:t>
            </a:r>
          </a:p>
          <a:p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C91F56-C268-6484-1F87-C41F95ECC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E58C211-4F14-0470-205B-9058A67EAEB4}"/>
              </a:ext>
            </a:extLst>
          </p:cNvPr>
          <p:cNvSpPr/>
          <p:nvPr/>
        </p:nvSpPr>
        <p:spPr>
          <a:xfrm>
            <a:off x="2967003" y="4091879"/>
            <a:ext cx="3004820" cy="1032510"/>
          </a:xfrm>
          <a:custGeom>
            <a:avLst/>
            <a:gdLst>
              <a:gd name="connsiteX0" fmla="*/ 0 w 3855720"/>
              <a:gd name="connsiteY0" fmla="*/ 1432560 h 1440180"/>
              <a:gd name="connsiteX1" fmla="*/ 899160 w 3855720"/>
              <a:gd name="connsiteY1" fmla="*/ 2819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25524 w 3855720"/>
              <a:gd name="connsiteY2" fmla="*/ 24384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07236 w 3855720"/>
              <a:gd name="connsiteY2" fmla="*/ 3556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39340 w 3855720"/>
              <a:gd name="connsiteY4" fmla="*/ 4521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13332 w 3855720"/>
              <a:gd name="connsiteY2" fmla="*/ 28956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00480 h 1308100"/>
              <a:gd name="connsiteX1" fmla="*/ 1130808 w 3855720"/>
              <a:gd name="connsiteY1" fmla="*/ 12446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695956 w 3855720"/>
              <a:gd name="connsiteY5" fmla="*/ 44450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19144"/>
              <a:gd name="connsiteY0" fmla="*/ 1325880 h 1325880"/>
              <a:gd name="connsiteX1" fmla="*/ 1088136 w 3819144"/>
              <a:gd name="connsiteY1" fmla="*/ 160020 h 1325880"/>
              <a:gd name="connsiteX2" fmla="*/ 1476756 w 3819144"/>
              <a:gd name="connsiteY2" fmla="*/ 304800 h 1325880"/>
              <a:gd name="connsiteX3" fmla="*/ 1856232 w 3819144"/>
              <a:gd name="connsiteY3" fmla="*/ 0 h 1325880"/>
              <a:gd name="connsiteX4" fmla="*/ 2290572 w 3819144"/>
              <a:gd name="connsiteY4" fmla="*/ 254000 h 1325880"/>
              <a:gd name="connsiteX5" fmla="*/ 2659380 w 3819144"/>
              <a:gd name="connsiteY5" fmla="*/ 444500 h 1325880"/>
              <a:gd name="connsiteX6" fmla="*/ 3819144 w 3819144"/>
              <a:gd name="connsiteY6" fmla="*/ 1308100 h 1325880"/>
              <a:gd name="connsiteX7" fmla="*/ 0 w 3819144"/>
              <a:gd name="connsiteY7" fmla="*/ 1325880 h 1325880"/>
              <a:gd name="connsiteX0" fmla="*/ 0 w 3788664"/>
              <a:gd name="connsiteY0" fmla="*/ 1310640 h 1310640"/>
              <a:gd name="connsiteX1" fmla="*/ 1057656 w 3788664"/>
              <a:gd name="connsiteY1" fmla="*/ 160020 h 1310640"/>
              <a:gd name="connsiteX2" fmla="*/ 1446276 w 3788664"/>
              <a:gd name="connsiteY2" fmla="*/ 304800 h 1310640"/>
              <a:gd name="connsiteX3" fmla="*/ 1825752 w 3788664"/>
              <a:gd name="connsiteY3" fmla="*/ 0 h 1310640"/>
              <a:gd name="connsiteX4" fmla="*/ 2260092 w 3788664"/>
              <a:gd name="connsiteY4" fmla="*/ 254000 h 1310640"/>
              <a:gd name="connsiteX5" fmla="*/ 2628900 w 3788664"/>
              <a:gd name="connsiteY5" fmla="*/ 444500 h 1310640"/>
              <a:gd name="connsiteX6" fmla="*/ 3788664 w 3788664"/>
              <a:gd name="connsiteY6" fmla="*/ 1308100 h 1310640"/>
              <a:gd name="connsiteX7" fmla="*/ 0 w 3788664"/>
              <a:gd name="connsiteY7" fmla="*/ 1310640 h 131064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28900 w 3703320"/>
              <a:gd name="connsiteY5" fmla="*/ 4445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44040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7927 w 3703320"/>
              <a:gd name="connsiteY5" fmla="*/ 367284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659636 w 3703320"/>
              <a:gd name="connsiteY2" fmla="*/ 24384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696212 w 3703320"/>
              <a:gd name="connsiteY2" fmla="*/ 13462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696212 w 3703320"/>
              <a:gd name="connsiteY2" fmla="*/ 11938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211580 h 1214120"/>
              <a:gd name="connsiteX1" fmla="*/ 1472184 w 3703320"/>
              <a:gd name="connsiteY1" fmla="*/ 66040 h 1214120"/>
              <a:gd name="connsiteX2" fmla="*/ 1696212 w 3703320"/>
              <a:gd name="connsiteY2" fmla="*/ 20320 h 1214120"/>
              <a:gd name="connsiteX3" fmla="*/ 1771650 w 3703320"/>
              <a:gd name="connsiteY3" fmla="*/ 0 h 1214120"/>
              <a:gd name="connsiteX4" fmla="*/ 2260092 w 3703320"/>
              <a:gd name="connsiteY4" fmla="*/ 226060 h 1214120"/>
              <a:gd name="connsiteX5" fmla="*/ 2610612 w 3703320"/>
              <a:gd name="connsiteY5" fmla="*/ 249936 h 1214120"/>
              <a:gd name="connsiteX6" fmla="*/ 3703320 w 3703320"/>
              <a:gd name="connsiteY6" fmla="*/ 1214120 h 1214120"/>
              <a:gd name="connsiteX7" fmla="*/ 0 w 3703320"/>
              <a:gd name="connsiteY7" fmla="*/ 1211580 h 1214120"/>
              <a:gd name="connsiteX0" fmla="*/ 0 w 3596640"/>
              <a:gd name="connsiteY0" fmla="*/ 1211580 h 1211580"/>
              <a:gd name="connsiteX1" fmla="*/ 1472184 w 3596640"/>
              <a:gd name="connsiteY1" fmla="*/ 66040 h 1211580"/>
              <a:gd name="connsiteX2" fmla="*/ 1696212 w 3596640"/>
              <a:gd name="connsiteY2" fmla="*/ 20320 h 1211580"/>
              <a:gd name="connsiteX3" fmla="*/ 1771650 w 3596640"/>
              <a:gd name="connsiteY3" fmla="*/ 0 h 1211580"/>
              <a:gd name="connsiteX4" fmla="*/ 2260092 w 3596640"/>
              <a:gd name="connsiteY4" fmla="*/ 226060 h 1211580"/>
              <a:gd name="connsiteX5" fmla="*/ 2610612 w 3596640"/>
              <a:gd name="connsiteY5" fmla="*/ 249936 h 1211580"/>
              <a:gd name="connsiteX6" fmla="*/ 3596640 w 3596640"/>
              <a:gd name="connsiteY6" fmla="*/ 1209040 h 1211580"/>
              <a:gd name="connsiteX7" fmla="*/ 0 w 3596640"/>
              <a:gd name="connsiteY7" fmla="*/ 1211580 h 1211580"/>
              <a:gd name="connsiteX0" fmla="*/ 0 w 3596640"/>
              <a:gd name="connsiteY0" fmla="*/ 1211580 h 1211580"/>
              <a:gd name="connsiteX1" fmla="*/ 1472184 w 3596640"/>
              <a:gd name="connsiteY1" fmla="*/ 66040 h 1211580"/>
              <a:gd name="connsiteX2" fmla="*/ 1696212 w 3596640"/>
              <a:gd name="connsiteY2" fmla="*/ 20320 h 1211580"/>
              <a:gd name="connsiteX3" fmla="*/ 1771650 w 3596640"/>
              <a:gd name="connsiteY3" fmla="*/ 0 h 1211580"/>
              <a:gd name="connsiteX4" fmla="*/ 1988820 w 3596640"/>
              <a:gd name="connsiteY4" fmla="*/ 5080 h 1211580"/>
              <a:gd name="connsiteX5" fmla="*/ 2610612 w 3596640"/>
              <a:gd name="connsiteY5" fmla="*/ 249936 h 1211580"/>
              <a:gd name="connsiteX6" fmla="*/ 3596640 w 3596640"/>
              <a:gd name="connsiteY6" fmla="*/ 1209040 h 1211580"/>
              <a:gd name="connsiteX7" fmla="*/ 0 w 3596640"/>
              <a:gd name="connsiteY7" fmla="*/ 1211580 h 1211580"/>
              <a:gd name="connsiteX0" fmla="*/ 0 w 3596640"/>
              <a:gd name="connsiteY0" fmla="*/ 1211580 h 1211580"/>
              <a:gd name="connsiteX1" fmla="*/ 1472184 w 3596640"/>
              <a:gd name="connsiteY1" fmla="*/ 66040 h 1211580"/>
              <a:gd name="connsiteX2" fmla="*/ 1696212 w 3596640"/>
              <a:gd name="connsiteY2" fmla="*/ 20320 h 1211580"/>
              <a:gd name="connsiteX3" fmla="*/ 1771650 w 3596640"/>
              <a:gd name="connsiteY3" fmla="*/ 0 h 1211580"/>
              <a:gd name="connsiteX4" fmla="*/ 1988820 w 3596640"/>
              <a:gd name="connsiteY4" fmla="*/ 5080 h 1211580"/>
              <a:gd name="connsiteX5" fmla="*/ 2101596 w 3596640"/>
              <a:gd name="connsiteY5" fmla="*/ 107696 h 1211580"/>
              <a:gd name="connsiteX6" fmla="*/ 3596640 w 3596640"/>
              <a:gd name="connsiteY6" fmla="*/ 1209040 h 1211580"/>
              <a:gd name="connsiteX7" fmla="*/ 0 w 3596640"/>
              <a:gd name="connsiteY7" fmla="*/ 1211580 h 1211580"/>
              <a:gd name="connsiteX0" fmla="*/ 0 w 3602736"/>
              <a:gd name="connsiteY0" fmla="*/ 1211580 h 1211580"/>
              <a:gd name="connsiteX1" fmla="*/ 1472184 w 3602736"/>
              <a:gd name="connsiteY1" fmla="*/ 66040 h 1211580"/>
              <a:gd name="connsiteX2" fmla="*/ 1696212 w 3602736"/>
              <a:gd name="connsiteY2" fmla="*/ 20320 h 1211580"/>
              <a:gd name="connsiteX3" fmla="*/ 1771650 w 3602736"/>
              <a:gd name="connsiteY3" fmla="*/ 0 h 1211580"/>
              <a:gd name="connsiteX4" fmla="*/ 1988820 w 3602736"/>
              <a:gd name="connsiteY4" fmla="*/ 5080 h 1211580"/>
              <a:gd name="connsiteX5" fmla="*/ 2101596 w 3602736"/>
              <a:gd name="connsiteY5" fmla="*/ 107696 h 1211580"/>
              <a:gd name="connsiteX6" fmla="*/ 3602736 w 3602736"/>
              <a:gd name="connsiteY6" fmla="*/ 1203960 h 1211580"/>
              <a:gd name="connsiteX7" fmla="*/ 0 w 3602736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96212 w 3605784"/>
              <a:gd name="connsiteY2" fmla="*/ 20320 h 1211580"/>
              <a:gd name="connsiteX3" fmla="*/ 1771650 w 3605784"/>
              <a:gd name="connsiteY3" fmla="*/ 0 h 1211580"/>
              <a:gd name="connsiteX4" fmla="*/ 1988820 w 3605784"/>
              <a:gd name="connsiteY4" fmla="*/ 5080 h 1211580"/>
              <a:gd name="connsiteX5" fmla="*/ 2101596 w 3605784"/>
              <a:gd name="connsiteY5" fmla="*/ 10769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988820 w 3605784"/>
              <a:gd name="connsiteY4" fmla="*/ 5080 h 1211580"/>
              <a:gd name="connsiteX5" fmla="*/ 2101596 w 3605784"/>
              <a:gd name="connsiteY5" fmla="*/ 10769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869948 w 3605784"/>
              <a:gd name="connsiteY4" fmla="*/ 60960 h 1211580"/>
              <a:gd name="connsiteX5" fmla="*/ 2101596 w 3605784"/>
              <a:gd name="connsiteY5" fmla="*/ 10769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869948 w 3605784"/>
              <a:gd name="connsiteY4" fmla="*/ 60960 h 1211580"/>
              <a:gd name="connsiteX5" fmla="*/ 2083308 w 3605784"/>
              <a:gd name="connsiteY5" fmla="*/ 8991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63040 w 3605784"/>
              <a:gd name="connsiteY1" fmla="*/ 8382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869948 w 3605784"/>
              <a:gd name="connsiteY4" fmla="*/ 60960 h 1211580"/>
              <a:gd name="connsiteX5" fmla="*/ 2083308 w 3605784"/>
              <a:gd name="connsiteY5" fmla="*/ 8991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63040 w 3605784"/>
              <a:gd name="connsiteY1" fmla="*/ 83820 h 1211580"/>
              <a:gd name="connsiteX2" fmla="*/ 1771650 w 3605784"/>
              <a:gd name="connsiteY2" fmla="*/ 0 h 1211580"/>
              <a:gd name="connsiteX3" fmla="*/ 1869948 w 3605784"/>
              <a:gd name="connsiteY3" fmla="*/ 6096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1463040 w 3605784"/>
              <a:gd name="connsiteY1" fmla="*/ 83820 h 1211580"/>
              <a:gd name="connsiteX2" fmla="*/ 1771650 w 3605784"/>
              <a:gd name="connsiteY2" fmla="*/ 0 h 1211580"/>
              <a:gd name="connsiteX3" fmla="*/ 2083308 w 3605784"/>
              <a:gd name="connsiteY3" fmla="*/ 89916 h 1211580"/>
              <a:gd name="connsiteX4" fmla="*/ 3605784 w 3605784"/>
              <a:gd name="connsiteY4" fmla="*/ 1203960 h 1211580"/>
              <a:gd name="connsiteX5" fmla="*/ 0 w 3605784"/>
              <a:gd name="connsiteY5" fmla="*/ 1211580 h 1211580"/>
              <a:gd name="connsiteX0" fmla="*/ 0 w 3605784"/>
              <a:gd name="connsiteY0" fmla="*/ 1211580 h 1211580"/>
              <a:gd name="connsiteX1" fmla="*/ 617814 w 3605784"/>
              <a:gd name="connsiteY1" fmla="*/ 73454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596478 w 3605784"/>
              <a:gd name="connsiteY1" fmla="*/ 88948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575142 w 3605784"/>
              <a:gd name="connsiteY1" fmla="*/ 80566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587334 w 3605784"/>
              <a:gd name="connsiteY1" fmla="*/ 81328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608670 w 3605784"/>
              <a:gd name="connsiteY1" fmla="*/ 79550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608670 w 3605784"/>
              <a:gd name="connsiteY1" fmla="*/ 795500 h 1211580"/>
              <a:gd name="connsiteX2" fmla="*/ 1456944 w 3605784"/>
              <a:gd name="connsiteY2" fmla="*/ 6350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83308 w 3605784"/>
              <a:gd name="connsiteY4" fmla="*/ 59436 h 1181100"/>
              <a:gd name="connsiteX5" fmla="*/ 3605784 w 3605784"/>
              <a:gd name="connsiteY5" fmla="*/ 1173480 h 1181100"/>
              <a:gd name="connsiteX6" fmla="*/ 0 w 3605784"/>
              <a:gd name="connsiteY6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55876 w 3605784"/>
              <a:gd name="connsiteY4" fmla="*/ 21336 h 1181100"/>
              <a:gd name="connsiteX5" fmla="*/ 3605784 w 3605784"/>
              <a:gd name="connsiteY5" fmla="*/ 1173480 h 1181100"/>
              <a:gd name="connsiteX6" fmla="*/ 0 w 3605784"/>
              <a:gd name="connsiteY6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58924 w 3605784"/>
              <a:gd name="connsiteY4" fmla="*/ 28956 h 1181100"/>
              <a:gd name="connsiteX5" fmla="*/ 3605784 w 3605784"/>
              <a:gd name="connsiteY5" fmla="*/ 1173480 h 1181100"/>
              <a:gd name="connsiteX6" fmla="*/ 0 w 3605784"/>
              <a:gd name="connsiteY6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58924 w 3605784"/>
              <a:gd name="connsiteY4" fmla="*/ 2895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9230 w 3605784"/>
              <a:gd name="connsiteY2" fmla="*/ 53975 h 1181100"/>
              <a:gd name="connsiteX3" fmla="*/ 1768602 w 3605784"/>
              <a:gd name="connsiteY3" fmla="*/ 0 h 1181100"/>
              <a:gd name="connsiteX4" fmla="*/ 2058924 w 3605784"/>
              <a:gd name="connsiteY4" fmla="*/ 2895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9230 w 3605784"/>
              <a:gd name="connsiteY2" fmla="*/ 5397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9230 w 3605784"/>
              <a:gd name="connsiteY2" fmla="*/ 654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59230 w 3605784"/>
              <a:gd name="connsiteY2" fmla="*/ 654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59230 w 3605784"/>
              <a:gd name="connsiteY2" fmla="*/ 654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06278 w 3605784"/>
              <a:gd name="connsiteY5" fmla="*/ 82852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68374 w 3605784"/>
              <a:gd name="connsiteY2" fmla="*/ 1797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06278 w 3605784"/>
              <a:gd name="connsiteY5" fmla="*/ 82852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68374 w 3605784"/>
              <a:gd name="connsiteY2" fmla="*/ 179705 h 1181100"/>
              <a:gd name="connsiteX3" fmla="*/ 1768602 w 3605784"/>
              <a:gd name="connsiteY3" fmla="*/ 0 h 1181100"/>
              <a:gd name="connsiteX4" fmla="*/ 2072640 w 3605784"/>
              <a:gd name="connsiteY4" fmla="*/ 177546 h 1181100"/>
              <a:gd name="connsiteX5" fmla="*/ 2806278 w 3605784"/>
              <a:gd name="connsiteY5" fmla="*/ 82852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032510 h 1032510"/>
              <a:gd name="connsiteX1" fmla="*/ 695538 w 3605784"/>
              <a:gd name="connsiteY1" fmla="*/ 715490 h 1032510"/>
              <a:gd name="connsiteX2" fmla="*/ 1468374 w 3605784"/>
              <a:gd name="connsiteY2" fmla="*/ 31115 h 1032510"/>
              <a:gd name="connsiteX3" fmla="*/ 1782318 w 3605784"/>
              <a:gd name="connsiteY3" fmla="*/ 0 h 1032510"/>
              <a:gd name="connsiteX4" fmla="*/ 2072640 w 3605784"/>
              <a:gd name="connsiteY4" fmla="*/ 28956 h 1032510"/>
              <a:gd name="connsiteX5" fmla="*/ 2806278 w 3605784"/>
              <a:gd name="connsiteY5" fmla="*/ 679930 h 1032510"/>
              <a:gd name="connsiteX6" fmla="*/ 3605784 w 3605784"/>
              <a:gd name="connsiteY6" fmla="*/ 1024890 h 1032510"/>
              <a:gd name="connsiteX7" fmla="*/ 0 w 3605784"/>
              <a:gd name="connsiteY7" fmla="*/ 1032510 h 103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5784" h="1032510">
                <a:moveTo>
                  <a:pt x="0" y="1032510"/>
                </a:moveTo>
                <a:lnTo>
                  <a:pt x="695538" y="715490"/>
                </a:lnTo>
                <a:lnTo>
                  <a:pt x="1468374" y="31115"/>
                </a:lnTo>
                <a:lnTo>
                  <a:pt x="1782318" y="0"/>
                </a:lnTo>
                <a:lnTo>
                  <a:pt x="2072640" y="28956"/>
                </a:lnTo>
                <a:cubicBezTo>
                  <a:pt x="2339030" y="226051"/>
                  <a:pt x="2539888" y="482835"/>
                  <a:pt x="2806278" y="679930"/>
                </a:cubicBezTo>
                <a:lnTo>
                  <a:pt x="3605784" y="1024890"/>
                </a:lnTo>
                <a:lnTo>
                  <a:pt x="0" y="10325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EA4C349F-3478-38A9-B559-A087EC3AF998}"/>
              </a:ext>
            </a:extLst>
          </p:cNvPr>
          <p:cNvSpPr/>
          <p:nvPr/>
        </p:nvSpPr>
        <p:spPr>
          <a:xfrm>
            <a:off x="3011414" y="4496509"/>
            <a:ext cx="2347494" cy="625818"/>
          </a:xfrm>
          <a:prstGeom prst="triangle">
            <a:avLst/>
          </a:prstGeom>
          <a:solidFill>
            <a:schemeClr val="accent1"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9D37D173-0614-025C-72E0-530BFC0E1434}"/>
              </a:ext>
            </a:extLst>
          </p:cNvPr>
          <p:cNvSpPr/>
          <p:nvPr/>
        </p:nvSpPr>
        <p:spPr>
          <a:xfrm>
            <a:off x="3462605" y="4505048"/>
            <a:ext cx="2495180" cy="617278"/>
          </a:xfrm>
          <a:prstGeom prst="triangle">
            <a:avLst/>
          </a:prstGeom>
          <a:solidFill>
            <a:srgbClr val="D79C34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20D56F-8702-77FD-D8C5-D81EDDA4B726}"/>
              </a:ext>
            </a:extLst>
          </p:cNvPr>
          <p:cNvCxnSpPr>
            <a:cxnSpLocks/>
          </p:cNvCxnSpPr>
          <p:nvPr/>
        </p:nvCxnSpPr>
        <p:spPr>
          <a:xfrm>
            <a:off x="2895338" y="5122326"/>
            <a:ext cx="3215640" cy="460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64FFE9-EBF6-7A6E-F696-5319C4A5533A}"/>
              </a:ext>
            </a:extLst>
          </p:cNvPr>
          <p:cNvCxnSpPr>
            <a:cxnSpLocks/>
          </p:cNvCxnSpPr>
          <p:nvPr/>
        </p:nvCxnSpPr>
        <p:spPr>
          <a:xfrm>
            <a:off x="4183878" y="3908209"/>
            <a:ext cx="0" cy="122173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DF4F9D-764D-F880-FCE1-AB21FF7F82D9}"/>
              </a:ext>
            </a:extLst>
          </p:cNvPr>
          <p:cNvCxnSpPr>
            <a:cxnSpLocks/>
          </p:cNvCxnSpPr>
          <p:nvPr/>
        </p:nvCxnSpPr>
        <p:spPr>
          <a:xfrm>
            <a:off x="4443974" y="3908209"/>
            <a:ext cx="0" cy="12174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B00FB1-879B-FA29-0416-CA19F4AE069B}"/>
              </a:ext>
            </a:extLst>
          </p:cNvPr>
          <p:cNvCxnSpPr>
            <a:cxnSpLocks/>
          </p:cNvCxnSpPr>
          <p:nvPr/>
        </p:nvCxnSpPr>
        <p:spPr>
          <a:xfrm>
            <a:off x="4715754" y="3912468"/>
            <a:ext cx="0" cy="12174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CBCC144-7757-8DD6-A0E3-5BECCD7C958E}"/>
              </a:ext>
            </a:extLst>
          </p:cNvPr>
          <p:cNvSpPr txBox="1"/>
          <p:nvPr/>
        </p:nvSpPr>
        <p:spPr>
          <a:xfrm>
            <a:off x="3985568" y="5086150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0m 10m 20m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DCE6A0-34AC-29C2-8A9B-24F39363D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41" y="5494403"/>
            <a:ext cx="3419475" cy="6858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756AA4-E463-6744-D117-C57AD24231B2}"/>
              </a:ext>
            </a:extLst>
          </p:cNvPr>
          <p:cNvCxnSpPr/>
          <p:nvPr/>
        </p:nvCxnSpPr>
        <p:spPr>
          <a:xfrm>
            <a:off x="1538795" y="5907287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66E0AF-E436-7C9F-61F3-6D38DE3B83E7}"/>
              </a:ext>
            </a:extLst>
          </p:cNvPr>
          <p:cNvCxnSpPr/>
          <p:nvPr/>
        </p:nvCxnSpPr>
        <p:spPr>
          <a:xfrm>
            <a:off x="1538795" y="6128267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05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1F05782-65B5-BFEC-1A6E-1DB72C6E2268}"/>
              </a:ext>
            </a:extLst>
          </p:cNvPr>
          <p:cNvSpPr/>
          <p:nvPr/>
        </p:nvSpPr>
        <p:spPr>
          <a:xfrm>
            <a:off x="-167" y="6063110"/>
            <a:ext cx="12192000" cy="714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Test Scenarios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30A2C6-09D8-C0D5-1677-A19F5E853CE1}"/>
              </a:ext>
            </a:extLst>
          </p:cNvPr>
          <p:cNvCxnSpPr>
            <a:cxnSpLocks/>
          </p:cNvCxnSpPr>
          <p:nvPr/>
        </p:nvCxnSpPr>
        <p:spPr>
          <a:xfrm>
            <a:off x="9072685" y="2105899"/>
            <a:ext cx="1249680" cy="163038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1E74C08-A0B5-A50C-775B-498B72CF7414}"/>
              </a:ext>
            </a:extLst>
          </p:cNvPr>
          <p:cNvCxnSpPr>
            <a:cxnSpLocks/>
          </p:cNvCxnSpPr>
          <p:nvPr/>
        </p:nvCxnSpPr>
        <p:spPr>
          <a:xfrm>
            <a:off x="9019293" y="2143474"/>
            <a:ext cx="1234785" cy="160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D252F8D-851C-51C3-EB3A-9FD2EBF59217}"/>
              </a:ext>
            </a:extLst>
          </p:cNvPr>
          <p:cNvSpPr/>
          <p:nvPr/>
        </p:nvSpPr>
        <p:spPr>
          <a:xfrm>
            <a:off x="10229313" y="374656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1206E3-E049-029E-82D6-37BF294E4787}"/>
              </a:ext>
            </a:extLst>
          </p:cNvPr>
          <p:cNvSpPr/>
          <p:nvPr/>
        </p:nvSpPr>
        <p:spPr>
          <a:xfrm>
            <a:off x="8347173" y="4233487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CF20FCC8-593D-58BA-2F24-2A7066ADB9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40" y="3595259"/>
            <a:ext cx="739133" cy="43191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2B60CD-4A45-762C-113F-7E8B11EC2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3" b="93690" l="9940" r="90663">
                        <a14:foregroundMark x1="90813" y1="45507" x2="90813" y2="45507"/>
                        <a14:foregroundMark x1="51657" y1="93690" x2="51657" y2="936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56786">
            <a:off x="8613486" y="1764271"/>
            <a:ext cx="539344" cy="42481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AE358B1-1A27-2424-F681-3ADD486EB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3" b="92543" l="9940" r="91867">
                        <a14:foregroundMark x1="91867" y1="43977" x2="92018" y2="47036"/>
                        <a14:foregroundMark x1="52711" y1="92543" x2="52711" y2="92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42802">
            <a:off x="8613220" y="1764761"/>
            <a:ext cx="539344" cy="4248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111D11-971A-1EEC-95EC-47016F67A59D}"/>
              </a:ext>
            </a:extLst>
          </p:cNvPr>
          <p:cNvCxnSpPr>
            <a:cxnSpLocks/>
          </p:cNvCxnSpPr>
          <p:nvPr/>
        </p:nvCxnSpPr>
        <p:spPr>
          <a:xfrm>
            <a:off x="8967859" y="2183478"/>
            <a:ext cx="1408735" cy="1831101"/>
          </a:xfrm>
          <a:prstGeom prst="line">
            <a:avLst/>
          </a:prstGeom>
          <a:ln>
            <a:solidFill>
              <a:srgbClr val="F4A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6B22E5-061F-819F-9E0B-8B2C8DA5AAB7}"/>
              </a:ext>
            </a:extLst>
          </p:cNvPr>
          <p:cNvCxnSpPr>
            <a:cxnSpLocks/>
          </p:cNvCxnSpPr>
          <p:nvPr/>
        </p:nvCxnSpPr>
        <p:spPr>
          <a:xfrm>
            <a:off x="8914896" y="2222363"/>
            <a:ext cx="1560758" cy="2032503"/>
          </a:xfrm>
          <a:prstGeom prst="line">
            <a:avLst/>
          </a:prstGeom>
          <a:ln>
            <a:solidFill>
              <a:srgbClr val="FF080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05F0F06-44F9-4310-FAC4-91C57B6E0E8F}"/>
              </a:ext>
            </a:extLst>
          </p:cNvPr>
          <p:cNvSpPr txBox="1"/>
          <p:nvPr/>
        </p:nvSpPr>
        <p:spPr>
          <a:xfrm>
            <a:off x="8557164" y="142679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aleway Light" pitchFamily="2" charset="0"/>
              </a:rPr>
              <a:t>G01/G02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AAB617A-0731-DB74-3F41-CD2FA5B1D5BD}"/>
              </a:ext>
            </a:extLst>
          </p:cNvPr>
          <p:cNvSpPr/>
          <p:nvPr/>
        </p:nvSpPr>
        <p:spPr>
          <a:xfrm>
            <a:off x="4520193" y="2458060"/>
            <a:ext cx="3086100" cy="1313180"/>
          </a:xfrm>
          <a:custGeom>
            <a:avLst/>
            <a:gdLst>
              <a:gd name="connsiteX0" fmla="*/ 0 w 3855720"/>
              <a:gd name="connsiteY0" fmla="*/ 1432560 h 1440180"/>
              <a:gd name="connsiteX1" fmla="*/ 899160 w 3855720"/>
              <a:gd name="connsiteY1" fmla="*/ 2819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25524 w 3855720"/>
              <a:gd name="connsiteY2" fmla="*/ 24384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07236 w 3855720"/>
              <a:gd name="connsiteY2" fmla="*/ 3556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39340 w 3855720"/>
              <a:gd name="connsiteY4" fmla="*/ 4521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13332 w 3855720"/>
              <a:gd name="connsiteY2" fmla="*/ 28956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00480 h 1308100"/>
              <a:gd name="connsiteX1" fmla="*/ 1130808 w 3855720"/>
              <a:gd name="connsiteY1" fmla="*/ 12446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695956 w 3855720"/>
              <a:gd name="connsiteY5" fmla="*/ 44450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19144"/>
              <a:gd name="connsiteY0" fmla="*/ 1325880 h 1325880"/>
              <a:gd name="connsiteX1" fmla="*/ 1088136 w 3819144"/>
              <a:gd name="connsiteY1" fmla="*/ 160020 h 1325880"/>
              <a:gd name="connsiteX2" fmla="*/ 1476756 w 3819144"/>
              <a:gd name="connsiteY2" fmla="*/ 304800 h 1325880"/>
              <a:gd name="connsiteX3" fmla="*/ 1856232 w 3819144"/>
              <a:gd name="connsiteY3" fmla="*/ 0 h 1325880"/>
              <a:gd name="connsiteX4" fmla="*/ 2290572 w 3819144"/>
              <a:gd name="connsiteY4" fmla="*/ 254000 h 1325880"/>
              <a:gd name="connsiteX5" fmla="*/ 2659380 w 3819144"/>
              <a:gd name="connsiteY5" fmla="*/ 444500 h 1325880"/>
              <a:gd name="connsiteX6" fmla="*/ 3819144 w 3819144"/>
              <a:gd name="connsiteY6" fmla="*/ 1308100 h 1325880"/>
              <a:gd name="connsiteX7" fmla="*/ 0 w 3819144"/>
              <a:gd name="connsiteY7" fmla="*/ 1325880 h 1325880"/>
              <a:gd name="connsiteX0" fmla="*/ 0 w 3788664"/>
              <a:gd name="connsiteY0" fmla="*/ 1310640 h 1310640"/>
              <a:gd name="connsiteX1" fmla="*/ 1057656 w 3788664"/>
              <a:gd name="connsiteY1" fmla="*/ 160020 h 1310640"/>
              <a:gd name="connsiteX2" fmla="*/ 1446276 w 3788664"/>
              <a:gd name="connsiteY2" fmla="*/ 304800 h 1310640"/>
              <a:gd name="connsiteX3" fmla="*/ 1825752 w 3788664"/>
              <a:gd name="connsiteY3" fmla="*/ 0 h 1310640"/>
              <a:gd name="connsiteX4" fmla="*/ 2260092 w 3788664"/>
              <a:gd name="connsiteY4" fmla="*/ 254000 h 1310640"/>
              <a:gd name="connsiteX5" fmla="*/ 2628900 w 3788664"/>
              <a:gd name="connsiteY5" fmla="*/ 444500 h 1310640"/>
              <a:gd name="connsiteX6" fmla="*/ 3788664 w 3788664"/>
              <a:gd name="connsiteY6" fmla="*/ 1308100 h 1310640"/>
              <a:gd name="connsiteX7" fmla="*/ 0 w 3788664"/>
              <a:gd name="connsiteY7" fmla="*/ 1310640 h 131064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28900 w 3703320"/>
              <a:gd name="connsiteY5" fmla="*/ 4445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44040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3320" h="1313180">
                <a:moveTo>
                  <a:pt x="0" y="1310640"/>
                </a:moveTo>
                <a:lnTo>
                  <a:pt x="1057656" y="160020"/>
                </a:lnTo>
                <a:lnTo>
                  <a:pt x="1446276" y="304800"/>
                </a:lnTo>
                <a:lnTo>
                  <a:pt x="1850898" y="0"/>
                </a:lnTo>
                <a:lnTo>
                  <a:pt x="2260092" y="325120"/>
                </a:lnTo>
                <a:lnTo>
                  <a:pt x="2647188" y="495300"/>
                </a:lnTo>
                <a:lnTo>
                  <a:pt x="3703320" y="1313180"/>
                </a:lnTo>
                <a:lnTo>
                  <a:pt x="0" y="13106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8EC63E06-C8AD-6843-2805-86CDA0B0FB8D}"/>
              </a:ext>
            </a:extLst>
          </p:cNvPr>
          <p:cNvSpPr/>
          <p:nvPr/>
        </p:nvSpPr>
        <p:spPr>
          <a:xfrm>
            <a:off x="4564604" y="2676507"/>
            <a:ext cx="1666240" cy="1091386"/>
          </a:xfrm>
          <a:prstGeom prst="triangle">
            <a:avLst/>
          </a:prstGeom>
          <a:solidFill>
            <a:schemeClr val="accent1">
              <a:alpha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BAAAE8-7466-4FC8-DBE6-4AF3B0A11F3E}"/>
              </a:ext>
            </a:extLst>
          </p:cNvPr>
          <p:cNvSpPr txBox="1"/>
          <p:nvPr/>
        </p:nvSpPr>
        <p:spPr>
          <a:xfrm>
            <a:off x="5015795" y="3738081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 Time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D13C0E3-965D-D04A-930A-1E1D30E5FCD5}"/>
              </a:ext>
            </a:extLst>
          </p:cNvPr>
          <p:cNvSpPr/>
          <p:nvPr/>
        </p:nvSpPr>
        <p:spPr>
          <a:xfrm>
            <a:off x="5235135" y="2841510"/>
            <a:ext cx="1666240" cy="917243"/>
          </a:xfrm>
          <a:prstGeom prst="triangle">
            <a:avLst/>
          </a:prstGeom>
          <a:solidFill>
            <a:srgbClr val="D79C34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B655522-B9E5-937E-9D82-D16675B70528}"/>
              </a:ext>
            </a:extLst>
          </p:cNvPr>
          <p:cNvSpPr/>
          <p:nvPr/>
        </p:nvSpPr>
        <p:spPr>
          <a:xfrm>
            <a:off x="5903006" y="3017708"/>
            <a:ext cx="1666240" cy="744670"/>
          </a:xfrm>
          <a:prstGeom prst="triangle">
            <a:avLst/>
          </a:prstGeom>
          <a:solidFill>
            <a:srgbClr val="FF0808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E4600C-C371-D157-D570-7F28817B4B9E}"/>
              </a:ext>
            </a:extLst>
          </p:cNvPr>
          <p:cNvSpPr txBox="1"/>
          <p:nvPr/>
        </p:nvSpPr>
        <p:spPr>
          <a:xfrm>
            <a:off x="5704467" y="3734393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Delayed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D14AA9-34F5-97A3-C6BC-0DC51D27F588}"/>
              </a:ext>
            </a:extLst>
          </p:cNvPr>
          <p:cNvCxnSpPr>
            <a:cxnSpLocks/>
          </p:cNvCxnSpPr>
          <p:nvPr/>
        </p:nvCxnSpPr>
        <p:spPr>
          <a:xfrm>
            <a:off x="4448528" y="3766637"/>
            <a:ext cx="3215640" cy="460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22A981-8902-FFA1-5ECF-9175FC136947}"/>
              </a:ext>
            </a:extLst>
          </p:cNvPr>
          <p:cNvCxnSpPr>
            <a:cxnSpLocks/>
          </p:cNvCxnSpPr>
          <p:nvPr/>
        </p:nvCxnSpPr>
        <p:spPr>
          <a:xfrm>
            <a:off x="5397724" y="2422089"/>
            <a:ext cx="0" cy="13445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3F2EE4-D454-4FB1-8F28-EC22449DFD6D}"/>
              </a:ext>
            </a:extLst>
          </p:cNvPr>
          <p:cNvCxnSpPr>
            <a:cxnSpLocks/>
          </p:cNvCxnSpPr>
          <p:nvPr/>
        </p:nvCxnSpPr>
        <p:spPr>
          <a:xfrm>
            <a:off x="6063204" y="2422089"/>
            <a:ext cx="0" cy="134028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2EAB0DC-D4CE-355C-2D76-22ED310A8D00}"/>
              </a:ext>
            </a:extLst>
          </p:cNvPr>
          <p:cNvSpPr/>
          <p:nvPr/>
        </p:nvSpPr>
        <p:spPr>
          <a:xfrm>
            <a:off x="4861866" y="4733735"/>
            <a:ext cx="5218176" cy="3509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69DBB1-8277-EB69-6BBB-D7AC7C167B9C}"/>
              </a:ext>
            </a:extLst>
          </p:cNvPr>
          <p:cNvCxnSpPr>
            <a:cxnSpLocks/>
          </p:cNvCxnSpPr>
          <p:nvPr/>
        </p:nvCxnSpPr>
        <p:spPr>
          <a:xfrm>
            <a:off x="9379066" y="5170739"/>
            <a:ext cx="0" cy="3975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1B732FE5-0426-4FC9-C048-8334E53ABC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94" t="14477" r="110" b="13488"/>
          <a:stretch/>
        </p:blipFill>
        <p:spPr>
          <a:xfrm>
            <a:off x="5118662" y="4834029"/>
            <a:ext cx="4756786" cy="1646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6E959FE-8278-E2B9-48BA-A6E0F83EFE18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80860" y="5547102"/>
            <a:ext cx="948683" cy="10620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DCD03D-A54E-308D-6F62-BD3A8DF80F4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</a:blip>
          <a:srcRect l="17033" t="10977" r="15727" b="36046"/>
          <a:stretch/>
        </p:blipFill>
        <p:spPr>
          <a:xfrm>
            <a:off x="6527910" y="5571814"/>
            <a:ext cx="1806314" cy="10620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0A5D9C-4EE9-122D-E8C6-E041CCB677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5014124" y="5536167"/>
            <a:ext cx="1024837" cy="1170611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AEF3259-907F-DEB4-208A-719E35DDD9EA}"/>
              </a:ext>
            </a:extLst>
          </p:cNvPr>
          <p:cNvCxnSpPr>
            <a:cxnSpLocks/>
          </p:cNvCxnSpPr>
          <p:nvPr/>
        </p:nvCxnSpPr>
        <p:spPr>
          <a:xfrm flipH="1">
            <a:off x="6088280" y="6102852"/>
            <a:ext cx="43963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CE6AFBA-D5C3-4748-7317-81C39EB28E4C}"/>
              </a:ext>
            </a:extLst>
          </p:cNvPr>
          <p:cNvSpPr txBox="1"/>
          <p:nvPr/>
        </p:nvSpPr>
        <p:spPr>
          <a:xfrm>
            <a:off x="4953548" y="6530078"/>
            <a:ext cx="1463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Raleway Light" pitchFamily="2" charset="0"/>
              </a:rPr>
              <a:t>SparkFun</a:t>
            </a:r>
            <a:r>
              <a:rPr lang="en-US" sz="1000" dirty="0">
                <a:latin typeface="Raleway Light" pitchFamily="2" charset="0"/>
              </a:rPr>
              <a:t> u-blox F9R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60A0B7-2488-22E2-4EEF-40EE8E7FA1EA}"/>
              </a:ext>
            </a:extLst>
          </p:cNvPr>
          <p:cNvSpPr txBox="1"/>
          <p:nvPr/>
        </p:nvSpPr>
        <p:spPr>
          <a:xfrm>
            <a:off x="6545218" y="6562662"/>
            <a:ext cx="925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Raleway Light" pitchFamily="2" charset="0"/>
              </a:rPr>
              <a:t>HackRF</a:t>
            </a:r>
            <a:r>
              <a:rPr lang="en-US" sz="1000" dirty="0">
                <a:latin typeface="Raleway Light" pitchFamily="2" charset="0"/>
              </a:rPr>
              <a:t> One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9CF5477-891B-D526-ACDC-481975258337}"/>
              </a:ext>
            </a:extLst>
          </p:cNvPr>
          <p:cNvCxnSpPr>
            <a:cxnSpLocks/>
          </p:cNvCxnSpPr>
          <p:nvPr/>
        </p:nvCxnSpPr>
        <p:spPr>
          <a:xfrm flipH="1">
            <a:off x="8403226" y="6102853"/>
            <a:ext cx="43963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01D06-C4BE-C10A-6D68-26C3D3246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76803" y="1412042"/>
            <a:ext cx="7631662" cy="3752224"/>
          </a:xfrm>
        </p:spPr>
        <p:txBody>
          <a:bodyPr/>
          <a:lstStyle/>
          <a:p>
            <a:r>
              <a:rPr lang="en-US" sz="1800" dirty="0"/>
              <a:t>Various scenarios tested to validate the added GPS-SDR-SIM capabilities:</a:t>
            </a:r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1800" dirty="0"/>
              <a:t> </a:t>
            </a:r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1800" dirty="0"/>
              <a:t> </a:t>
            </a:r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1800" dirty="0"/>
              <a:t> </a:t>
            </a:r>
          </a:p>
          <a:p>
            <a:endParaRPr lang="en-US" sz="1800" b="1" dirty="0"/>
          </a:p>
          <a:p>
            <a:r>
              <a:rPr lang="en-US" sz="1800" b="1" dirty="0"/>
              <a:t>Repeat tests in hardware</a:t>
            </a:r>
          </a:p>
          <a:p>
            <a:pPr lvl="1"/>
            <a:r>
              <a:rPr lang="en-US" sz="1800" dirty="0"/>
              <a:t>Preliminary results!</a:t>
            </a:r>
          </a:p>
          <a:p>
            <a:pPr lvl="1"/>
            <a:r>
              <a:rPr lang="en-US" sz="1800" dirty="0"/>
              <a:t>More nuance with hardware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C12D7FB3-4C35-0734-0B0C-4961C00EF4CD}"/>
              </a:ext>
            </a:extLst>
          </p:cNvPr>
          <p:cNvSpPr txBox="1">
            <a:spLocks/>
          </p:cNvSpPr>
          <p:nvPr/>
        </p:nvSpPr>
        <p:spPr>
          <a:xfrm>
            <a:off x="-100011" y="2077047"/>
            <a:ext cx="4587950" cy="1733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40256" algn="just" rtl="0" ea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Delayed Signal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Synchronous Signal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Multipath Signal</a:t>
            </a:r>
          </a:p>
        </p:txBody>
      </p:sp>
    </p:spTree>
    <p:extLst>
      <p:ext uri="{BB962C8B-B14F-4D97-AF65-F5344CB8AC3E}">
        <p14:creationId xmlns:p14="http://schemas.microsoft.com/office/powerpoint/2010/main" val="229649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Delayed Signal (</a:t>
            </a:r>
            <a:r>
              <a:rPr lang="en-US" dirty="0" err="1">
                <a:solidFill>
                  <a:schemeClr val="bg1"/>
                </a:solidFill>
              </a:rPr>
              <a:t>uBlox</a:t>
            </a:r>
            <a:r>
              <a:rPr lang="en-US" dirty="0">
                <a:solidFill>
                  <a:schemeClr val="bg1"/>
                </a:solidFill>
              </a:rPr>
              <a:t> F9R)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</a:p>
          <a:p>
            <a:r>
              <a:rPr lang="en-US" sz="1800" dirty="0"/>
              <a:t>No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02</a:t>
            </a:r>
            <a:r>
              <a:rPr lang="en-US" sz="1800" dirty="0"/>
              <a:t> in same orbit</a:t>
            </a:r>
          </a:p>
          <a:p>
            <a:r>
              <a:rPr lang="en-US" sz="1800" b="1" dirty="0"/>
              <a:t>Clock stability issues after 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40</a:t>
            </a:r>
            <a:r>
              <a:rPr lang="en-US" sz="1800" b="1" dirty="0"/>
              <a:t>-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60</a:t>
            </a:r>
            <a:r>
              <a:rPr lang="en-US" sz="1800" b="1" dirty="0"/>
              <a:t> seconds…</a:t>
            </a:r>
          </a:p>
          <a:p>
            <a:pPr lvl="1"/>
            <a:r>
              <a:rPr lang="en-US" sz="1800" b="1" dirty="0"/>
              <a:t>Limit analysis to the first 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30</a:t>
            </a:r>
            <a:r>
              <a:rPr lang="en-US" sz="1800" b="1" dirty="0"/>
              <a:t> seconds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B1952C-7BD9-D38D-D1B7-EF3E1990A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DB124B4-54D1-7EAA-97A0-1BB77DAA6E7E}"/>
              </a:ext>
            </a:extLst>
          </p:cNvPr>
          <p:cNvSpPr/>
          <p:nvPr/>
        </p:nvSpPr>
        <p:spPr>
          <a:xfrm>
            <a:off x="6745962" y="4507947"/>
            <a:ext cx="1117600" cy="396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4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Delayed Signal (</a:t>
            </a:r>
            <a:r>
              <a:rPr lang="en-US" dirty="0" err="1">
                <a:solidFill>
                  <a:schemeClr val="bg1"/>
                </a:solidFill>
              </a:rPr>
              <a:t>uBlox</a:t>
            </a:r>
            <a:r>
              <a:rPr lang="en-US" dirty="0">
                <a:solidFill>
                  <a:schemeClr val="bg1"/>
                </a:solidFill>
              </a:rPr>
              <a:t> F9R)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</a:p>
          <a:p>
            <a:r>
              <a:rPr lang="en-US" sz="1800" dirty="0"/>
              <a:t>No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02</a:t>
            </a:r>
            <a:r>
              <a:rPr lang="en-US" sz="1800" dirty="0"/>
              <a:t> in same orbit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B1952C-7BD9-D38D-D1B7-EF3E1990A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3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Delayed Signal (</a:t>
            </a:r>
            <a:r>
              <a:rPr lang="en-US" dirty="0" err="1">
                <a:solidFill>
                  <a:schemeClr val="bg1"/>
                </a:solidFill>
              </a:rPr>
              <a:t>uBlox</a:t>
            </a:r>
            <a:r>
              <a:rPr lang="en-US" dirty="0">
                <a:solidFill>
                  <a:schemeClr val="bg1"/>
                </a:solidFill>
              </a:rPr>
              <a:t> F9R)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</a:t>
            </a:r>
          </a:p>
          <a:p>
            <a:r>
              <a:rPr lang="en-US" sz="1800" dirty="0"/>
              <a:t>No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02</a:t>
            </a:r>
            <a:r>
              <a:rPr lang="en-US" sz="1800" dirty="0"/>
              <a:t> in same orbit</a:t>
            </a:r>
          </a:p>
          <a:p>
            <a:r>
              <a:rPr lang="en-US" sz="1800" dirty="0"/>
              <a:t>Average measured delay of 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19.147</a:t>
            </a:r>
            <a:r>
              <a:rPr lang="en-US" sz="1800" b="1" dirty="0"/>
              <a:t>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B1952C-7BD9-D38D-D1B7-EF3E1990A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8D7462-A913-55A8-EF62-732F606A2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Synchronized Signal (</a:t>
            </a:r>
            <a:r>
              <a:rPr lang="en-US" dirty="0" err="1">
                <a:solidFill>
                  <a:schemeClr val="bg1"/>
                </a:solidFill>
              </a:rPr>
              <a:t>uBlox</a:t>
            </a:r>
            <a:r>
              <a:rPr lang="en-US" dirty="0">
                <a:solidFill>
                  <a:schemeClr val="bg1"/>
                </a:solidFill>
              </a:rPr>
              <a:t> F9R)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</a:t>
            </a: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02</a:t>
            </a:r>
            <a:r>
              <a:rPr lang="en-US" sz="1800" dirty="0"/>
              <a:t> in same orbit</a:t>
            </a:r>
          </a:p>
        </p:txBody>
      </p:sp>
    </p:spTree>
    <p:extLst>
      <p:ext uri="{BB962C8B-B14F-4D97-AF65-F5344CB8AC3E}">
        <p14:creationId xmlns:p14="http://schemas.microsoft.com/office/powerpoint/2010/main" val="33261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8D7462-A913-55A8-EF62-732F606A2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Synchronized Signal (</a:t>
            </a:r>
            <a:r>
              <a:rPr lang="en-US" dirty="0" err="1">
                <a:solidFill>
                  <a:schemeClr val="bg1"/>
                </a:solidFill>
              </a:rPr>
              <a:t>uBlox</a:t>
            </a:r>
            <a:r>
              <a:rPr lang="en-US" dirty="0">
                <a:solidFill>
                  <a:schemeClr val="bg1"/>
                </a:solidFill>
              </a:rPr>
              <a:t> F9R)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</a:t>
            </a: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02</a:t>
            </a:r>
            <a:r>
              <a:rPr lang="en-US" sz="1800" dirty="0"/>
              <a:t> in same orbit</a:t>
            </a:r>
          </a:p>
        </p:txBody>
      </p:sp>
    </p:spTree>
    <p:extLst>
      <p:ext uri="{BB962C8B-B14F-4D97-AF65-F5344CB8AC3E}">
        <p14:creationId xmlns:p14="http://schemas.microsoft.com/office/powerpoint/2010/main" val="259750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C1F70C1-A061-607F-ABEB-1A3F98F65EF6}"/>
              </a:ext>
            </a:extLst>
          </p:cNvPr>
          <p:cNvCxnSpPr>
            <a:cxnSpLocks/>
            <a:stCxn id="94" idx="2"/>
            <a:endCxn id="128" idx="0"/>
          </p:cNvCxnSpPr>
          <p:nvPr/>
        </p:nvCxnSpPr>
        <p:spPr>
          <a:xfrm>
            <a:off x="8741104" y="3624563"/>
            <a:ext cx="1234785" cy="160499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EF7B9AD-C931-2662-3DCC-377A142023A4}"/>
              </a:ext>
            </a:extLst>
          </p:cNvPr>
          <p:cNvCxnSpPr>
            <a:cxnSpLocks/>
            <a:stCxn id="92" idx="2"/>
            <a:endCxn id="128" idx="7"/>
          </p:cNvCxnSpPr>
          <p:nvPr/>
        </p:nvCxnSpPr>
        <p:spPr>
          <a:xfrm>
            <a:off x="8103823" y="4705691"/>
            <a:ext cx="1888230" cy="530564"/>
          </a:xfrm>
          <a:prstGeom prst="line">
            <a:avLst/>
          </a:prstGeom>
          <a:ln w="12700">
            <a:solidFill>
              <a:schemeClr val="tx2"/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B5CCE54-83F7-AB6C-0A2E-91B7CE0D443F}"/>
              </a:ext>
            </a:extLst>
          </p:cNvPr>
          <p:cNvCxnSpPr>
            <a:cxnSpLocks/>
            <a:stCxn id="93" idx="2"/>
            <a:endCxn id="128" idx="0"/>
          </p:cNvCxnSpPr>
          <p:nvPr/>
        </p:nvCxnSpPr>
        <p:spPr>
          <a:xfrm flipH="1">
            <a:off x="9975889" y="4597872"/>
            <a:ext cx="1785275" cy="6316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E0A31EE-464C-082F-A6AD-7B2C4EBFE37A}"/>
              </a:ext>
            </a:extLst>
          </p:cNvPr>
          <p:cNvSpPr/>
          <p:nvPr/>
        </p:nvSpPr>
        <p:spPr>
          <a:xfrm>
            <a:off x="9135958" y="4166613"/>
            <a:ext cx="1679361" cy="137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E9B3459-25D7-F5A7-7CC7-7E737188BA66}"/>
              </a:ext>
            </a:extLst>
          </p:cNvPr>
          <p:cNvSpPr/>
          <p:nvPr/>
        </p:nvSpPr>
        <p:spPr>
          <a:xfrm>
            <a:off x="9953029" y="52295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28A4A699-61C7-4587-D858-C9DCB7CFA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90991">
            <a:off x="7632350" y="4427000"/>
            <a:ext cx="539344" cy="42481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FE071536-DCFF-B775-B3A7-EA123839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05120">
            <a:off x="11681448" y="4290419"/>
            <a:ext cx="539344" cy="42481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1D9800B-5064-7578-1DB4-DB230A079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6905C143-C149-E07B-11D4-976EC6EDA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1288">
            <a:off x="10719254" y="3294305"/>
            <a:ext cx="539344" cy="424815"/>
          </a:xfrm>
          <a:prstGeom prst="rect">
            <a:avLst/>
          </a:prstGeom>
        </p:spPr>
      </p:pic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EE0CDE2-4B2F-7203-4F41-86CF7AD5DAC4}"/>
              </a:ext>
            </a:extLst>
          </p:cNvPr>
          <p:cNvCxnSpPr>
            <a:cxnSpLocks/>
            <a:stCxn id="95" idx="2"/>
            <a:endCxn id="128" idx="0"/>
          </p:cNvCxnSpPr>
          <p:nvPr/>
        </p:nvCxnSpPr>
        <p:spPr>
          <a:xfrm flipH="1">
            <a:off x="9975889" y="3689374"/>
            <a:ext cx="904632" cy="1540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F544B1-408D-AD19-D81C-77CEC3213442}"/>
              </a:ext>
            </a:extLst>
          </p:cNvPr>
          <p:cNvCxnSpPr>
            <a:cxnSpLocks/>
            <a:stCxn id="95" idx="2"/>
          </p:cNvCxnSpPr>
          <p:nvPr/>
        </p:nvCxnSpPr>
        <p:spPr>
          <a:xfrm flipH="1">
            <a:off x="9231285" y="3689374"/>
            <a:ext cx="1649236" cy="80500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8821A7-4F7C-00E2-E8E6-9A8E090EDB53}"/>
              </a:ext>
            </a:extLst>
          </p:cNvPr>
          <p:cNvCxnSpPr>
            <a:cxnSpLocks/>
          </p:cNvCxnSpPr>
          <p:nvPr/>
        </p:nvCxnSpPr>
        <p:spPr>
          <a:xfrm flipH="1" flipV="1">
            <a:off x="9231285" y="4494374"/>
            <a:ext cx="744604" cy="735186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4E8E96-F8E0-B770-50C4-DEC84250533B}"/>
              </a:ext>
            </a:extLst>
          </p:cNvPr>
          <p:cNvCxnSpPr>
            <a:cxnSpLocks/>
            <a:stCxn id="94" idx="2"/>
          </p:cNvCxnSpPr>
          <p:nvPr/>
        </p:nvCxnSpPr>
        <p:spPr>
          <a:xfrm>
            <a:off x="8741104" y="3624563"/>
            <a:ext cx="1789881" cy="1043957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1A474F-E567-71CE-16A3-EBF4F60D66FC}"/>
              </a:ext>
            </a:extLst>
          </p:cNvPr>
          <p:cNvCxnSpPr>
            <a:cxnSpLocks/>
          </p:cNvCxnSpPr>
          <p:nvPr/>
        </p:nvCxnSpPr>
        <p:spPr>
          <a:xfrm flipV="1">
            <a:off x="9975889" y="4668520"/>
            <a:ext cx="555096" cy="561040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C5BB8F-CD4A-549D-542E-8A4AC4A84D65}"/>
              </a:ext>
            </a:extLst>
          </p:cNvPr>
          <p:cNvCxnSpPr>
            <a:cxnSpLocks/>
          </p:cNvCxnSpPr>
          <p:nvPr/>
        </p:nvCxnSpPr>
        <p:spPr>
          <a:xfrm>
            <a:off x="8103823" y="4705691"/>
            <a:ext cx="1888230" cy="530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E3941A-6286-4A97-D70E-3A7CF3793444}"/>
              </a:ext>
            </a:extLst>
          </p:cNvPr>
          <p:cNvCxnSpPr>
            <a:cxnSpLocks/>
          </p:cNvCxnSpPr>
          <p:nvPr/>
        </p:nvCxnSpPr>
        <p:spPr>
          <a:xfrm>
            <a:off x="8741104" y="3624563"/>
            <a:ext cx="1234785" cy="160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82F292-1276-4AC0-120E-E9FF0CA9BF2D}"/>
              </a:ext>
            </a:extLst>
          </p:cNvPr>
          <p:cNvCxnSpPr>
            <a:cxnSpLocks/>
          </p:cNvCxnSpPr>
          <p:nvPr/>
        </p:nvCxnSpPr>
        <p:spPr>
          <a:xfrm flipH="1">
            <a:off x="9975889" y="3689374"/>
            <a:ext cx="904632" cy="1540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2D520C-D562-354B-80D1-AF39BC638F8D}"/>
              </a:ext>
            </a:extLst>
          </p:cNvPr>
          <p:cNvCxnSpPr>
            <a:cxnSpLocks/>
          </p:cNvCxnSpPr>
          <p:nvPr/>
        </p:nvCxnSpPr>
        <p:spPr>
          <a:xfrm flipH="1">
            <a:off x="9975889" y="4597872"/>
            <a:ext cx="1785275" cy="631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BDA9756-299E-5314-1C25-26FBEF2557AB}"/>
              </a:ext>
            </a:extLst>
          </p:cNvPr>
          <p:cNvSpPr/>
          <p:nvPr/>
        </p:nvSpPr>
        <p:spPr>
          <a:xfrm>
            <a:off x="8676499" y="4001636"/>
            <a:ext cx="554786" cy="172748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20F4208-E196-4042-AB3E-52A0319D040E}"/>
              </a:ext>
            </a:extLst>
          </p:cNvPr>
          <p:cNvSpPr/>
          <p:nvPr/>
        </p:nvSpPr>
        <p:spPr>
          <a:xfrm>
            <a:off x="10530985" y="4494373"/>
            <a:ext cx="657104" cy="1222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FF1A187-97C2-A3C4-BFD9-655D3DD1AB44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DE79682-3DB6-5A85-3716-57DCDB8AA4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B082E-A043-4E48-B0BA-F31F7543D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515" y="1980728"/>
            <a:ext cx="6998836" cy="4222291"/>
          </a:xfrm>
        </p:spPr>
        <p:txBody>
          <a:bodyPr/>
          <a:lstStyle/>
          <a:p>
            <a:r>
              <a:rPr lang="en-US" sz="1800" dirty="0"/>
              <a:t>GPS works very will in open environments</a:t>
            </a:r>
          </a:p>
          <a:p>
            <a:r>
              <a:rPr lang="en-US" sz="1800" dirty="0"/>
              <a:t>However, performance can significantly degrade in urban areas</a:t>
            </a:r>
          </a:p>
          <a:p>
            <a:pPr lvl="1"/>
            <a:r>
              <a:rPr lang="en-US" sz="1800" dirty="0"/>
              <a:t>Buildings block and reflect signals</a:t>
            </a:r>
          </a:p>
          <a:p>
            <a:pPr lvl="2"/>
            <a:r>
              <a:rPr lang="en-US" sz="1800" dirty="0"/>
              <a:t>Reduced availability</a:t>
            </a:r>
          </a:p>
          <a:p>
            <a:pPr lvl="2"/>
            <a:r>
              <a:rPr lang="en-US" sz="1800" dirty="0"/>
              <a:t>Multipath</a:t>
            </a:r>
          </a:p>
          <a:p>
            <a:r>
              <a:rPr lang="en-US" sz="1800" dirty="0"/>
              <a:t>This can be the largest error contributing to GPS performance</a:t>
            </a:r>
          </a:p>
          <a:p>
            <a:pPr marL="169329" indent="0">
              <a:buNone/>
            </a:pPr>
            <a:endParaRPr lang="en-US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7F4D87B-BB30-6E58-6759-BDE8FFC87B46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Urban Canyon</a:t>
            </a:r>
          </a:p>
        </p:txBody>
      </p:sp>
    </p:spTree>
    <p:extLst>
      <p:ext uri="{BB962C8B-B14F-4D97-AF65-F5344CB8AC3E}">
        <p14:creationId xmlns:p14="http://schemas.microsoft.com/office/powerpoint/2010/main" val="219008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5" grpId="0" animBg="1"/>
      <p:bldP spid="1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8D7462-A913-55A8-EF62-732F606A2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Synchronized Signal (</a:t>
            </a:r>
            <a:r>
              <a:rPr lang="en-US" dirty="0" err="1">
                <a:solidFill>
                  <a:schemeClr val="bg1"/>
                </a:solidFill>
              </a:rPr>
              <a:t>uBlox</a:t>
            </a:r>
            <a:r>
              <a:rPr lang="en-US" dirty="0">
                <a:solidFill>
                  <a:schemeClr val="bg1"/>
                </a:solidFill>
              </a:rPr>
              <a:t> F9R)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</a:t>
            </a: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02</a:t>
            </a:r>
            <a:r>
              <a:rPr lang="en-US" sz="1800" dirty="0"/>
              <a:t> in same orbit</a:t>
            </a:r>
          </a:p>
          <a:p>
            <a:r>
              <a:rPr lang="en-US" sz="1800" dirty="0"/>
              <a:t>Average measured delay of </a:t>
            </a:r>
            <a:r>
              <a:rPr lang="en-US" sz="1800" b="1" dirty="0"/>
              <a:t>-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0.839</a:t>
            </a:r>
            <a:r>
              <a:rPr lang="en-US" sz="1800" b="1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34583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8D7462-A913-55A8-EF62-732F606A2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Multipath Signal (</a:t>
            </a:r>
            <a:r>
              <a:rPr lang="en-US" dirty="0" err="1">
                <a:solidFill>
                  <a:schemeClr val="bg1"/>
                </a:solidFill>
              </a:rPr>
              <a:t>uBlox</a:t>
            </a:r>
            <a:r>
              <a:rPr lang="en-US" dirty="0">
                <a:solidFill>
                  <a:schemeClr val="bg1"/>
                </a:solidFill>
              </a:rPr>
              <a:t> F9R)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</a:t>
            </a:r>
            <a:r>
              <a:rPr lang="en-US" sz="1800" dirty="0"/>
              <a:t>m delay set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</a:t>
            </a: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02</a:t>
            </a:r>
            <a:r>
              <a:rPr lang="en-US" sz="1800" dirty="0"/>
              <a:t> in same orbit</a:t>
            </a:r>
          </a:p>
        </p:txBody>
      </p:sp>
    </p:spTree>
    <p:extLst>
      <p:ext uri="{BB962C8B-B14F-4D97-AF65-F5344CB8AC3E}">
        <p14:creationId xmlns:p14="http://schemas.microsoft.com/office/powerpoint/2010/main" val="356698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Multipath Signal (</a:t>
            </a:r>
            <a:r>
              <a:rPr lang="en-US" dirty="0" err="1">
                <a:solidFill>
                  <a:schemeClr val="bg1"/>
                </a:solidFill>
              </a:rPr>
              <a:t>uBlox</a:t>
            </a:r>
            <a:r>
              <a:rPr lang="en-US" dirty="0">
                <a:solidFill>
                  <a:schemeClr val="bg1"/>
                </a:solidFill>
              </a:rPr>
              <a:t> F9R)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</a:t>
            </a:r>
            <a:r>
              <a:rPr lang="en-US" sz="1800" dirty="0"/>
              <a:t>m delay set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</a:t>
            </a: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02</a:t>
            </a:r>
            <a:r>
              <a:rPr lang="en-US" sz="1800" dirty="0"/>
              <a:t> in same orbit</a:t>
            </a:r>
          </a:p>
          <a:p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B1952C-7BD9-D38D-D1B7-EF3E1990A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9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8D7462-A913-55A8-EF62-732F606A2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Multipath Signal (</a:t>
            </a:r>
            <a:r>
              <a:rPr lang="en-US" dirty="0" err="1">
                <a:solidFill>
                  <a:schemeClr val="bg1"/>
                </a:solidFill>
              </a:rPr>
              <a:t>uBlox</a:t>
            </a:r>
            <a:r>
              <a:rPr lang="en-US" dirty="0">
                <a:solidFill>
                  <a:schemeClr val="bg1"/>
                </a:solidFill>
              </a:rPr>
              <a:t> F9R)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</a:t>
            </a:r>
            <a:r>
              <a:rPr lang="en-US" sz="1800" dirty="0"/>
              <a:t>m delay set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</a:t>
            </a: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02</a:t>
            </a:r>
            <a:r>
              <a:rPr lang="en-US" sz="1800" dirty="0"/>
              <a:t> in same orbit</a:t>
            </a:r>
          </a:p>
          <a:p>
            <a:r>
              <a:rPr lang="en-US" sz="1800" dirty="0"/>
              <a:t>Average measured delay of 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11.368</a:t>
            </a:r>
            <a:r>
              <a:rPr lang="en-US" sz="1800" b="1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63019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Multipath Signal (</a:t>
            </a:r>
            <a:r>
              <a:rPr lang="en-US" dirty="0" err="1">
                <a:solidFill>
                  <a:schemeClr val="bg1"/>
                </a:solidFill>
              </a:rPr>
              <a:t>uBlox</a:t>
            </a:r>
            <a:r>
              <a:rPr lang="en-US" dirty="0">
                <a:solidFill>
                  <a:schemeClr val="bg1"/>
                </a:solidFill>
              </a:rPr>
              <a:t> F9R)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</a:t>
            </a:r>
            <a:r>
              <a:rPr lang="en-US" sz="1800" dirty="0"/>
              <a:t>m delay set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</a:t>
            </a: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02</a:t>
            </a:r>
            <a:r>
              <a:rPr lang="en-US" sz="1800" dirty="0"/>
              <a:t> in same orbit</a:t>
            </a:r>
          </a:p>
          <a:p>
            <a:r>
              <a:rPr lang="en-US" sz="1800" dirty="0"/>
              <a:t>Average measured delay of 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11.368</a:t>
            </a:r>
            <a:r>
              <a:rPr lang="en-US" sz="1800" b="1" dirty="0"/>
              <a:t>m</a:t>
            </a:r>
          </a:p>
          <a:p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B1952C-7BD9-D38D-D1B7-EF3E1990A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562248B-B4B3-8FA8-D035-3B2BFC4FD040}"/>
              </a:ext>
            </a:extLst>
          </p:cNvPr>
          <p:cNvSpPr/>
          <p:nvPr/>
        </p:nvSpPr>
        <p:spPr>
          <a:xfrm>
            <a:off x="2171873" y="4506270"/>
            <a:ext cx="3004820" cy="1032510"/>
          </a:xfrm>
          <a:custGeom>
            <a:avLst/>
            <a:gdLst>
              <a:gd name="connsiteX0" fmla="*/ 0 w 3855720"/>
              <a:gd name="connsiteY0" fmla="*/ 1432560 h 1440180"/>
              <a:gd name="connsiteX1" fmla="*/ 899160 w 3855720"/>
              <a:gd name="connsiteY1" fmla="*/ 2819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25524 w 3855720"/>
              <a:gd name="connsiteY2" fmla="*/ 24384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07236 w 3855720"/>
              <a:gd name="connsiteY2" fmla="*/ 3556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39340 w 3855720"/>
              <a:gd name="connsiteY4" fmla="*/ 4521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13332 w 3855720"/>
              <a:gd name="connsiteY2" fmla="*/ 28956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00480 h 1308100"/>
              <a:gd name="connsiteX1" fmla="*/ 1130808 w 3855720"/>
              <a:gd name="connsiteY1" fmla="*/ 12446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695956 w 3855720"/>
              <a:gd name="connsiteY5" fmla="*/ 44450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19144"/>
              <a:gd name="connsiteY0" fmla="*/ 1325880 h 1325880"/>
              <a:gd name="connsiteX1" fmla="*/ 1088136 w 3819144"/>
              <a:gd name="connsiteY1" fmla="*/ 160020 h 1325880"/>
              <a:gd name="connsiteX2" fmla="*/ 1476756 w 3819144"/>
              <a:gd name="connsiteY2" fmla="*/ 304800 h 1325880"/>
              <a:gd name="connsiteX3" fmla="*/ 1856232 w 3819144"/>
              <a:gd name="connsiteY3" fmla="*/ 0 h 1325880"/>
              <a:gd name="connsiteX4" fmla="*/ 2290572 w 3819144"/>
              <a:gd name="connsiteY4" fmla="*/ 254000 h 1325880"/>
              <a:gd name="connsiteX5" fmla="*/ 2659380 w 3819144"/>
              <a:gd name="connsiteY5" fmla="*/ 444500 h 1325880"/>
              <a:gd name="connsiteX6" fmla="*/ 3819144 w 3819144"/>
              <a:gd name="connsiteY6" fmla="*/ 1308100 h 1325880"/>
              <a:gd name="connsiteX7" fmla="*/ 0 w 3819144"/>
              <a:gd name="connsiteY7" fmla="*/ 1325880 h 1325880"/>
              <a:gd name="connsiteX0" fmla="*/ 0 w 3788664"/>
              <a:gd name="connsiteY0" fmla="*/ 1310640 h 1310640"/>
              <a:gd name="connsiteX1" fmla="*/ 1057656 w 3788664"/>
              <a:gd name="connsiteY1" fmla="*/ 160020 h 1310640"/>
              <a:gd name="connsiteX2" fmla="*/ 1446276 w 3788664"/>
              <a:gd name="connsiteY2" fmla="*/ 304800 h 1310640"/>
              <a:gd name="connsiteX3" fmla="*/ 1825752 w 3788664"/>
              <a:gd name="connsiteY3" fmla="*/ 0 h 1310640"/>
              <a:gd name="connsiteX4" fmla="*/ 2260092 w 3788664"/>
              <a:gd name="connsiteY4" fmla="*/ 254000 h 1310640"/>
              <a:gd name="connsiteX5" fmla="*/ 2628900 w 3788664"/>
              <a:gd name="connsiteY5" fmla="*/ 444500 h 1310640"/>
              <a:gd name="connsiteX6" fmla="*/ 3788664 w 3788664"/>
              <a:gd name="connsiteY6" fmla="*/ 1308100 h 1310640"/>
              <a:gd name="connsiteX7" fmla="*/ 0 w 3788664"/>
              <a:gd name="connsiteY7" fmla="*/ 1310640 h 131064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28900 w 3703320"/>
              <a:gd name="connsiteY5" fmla="*/ 4445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44040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7927 w 3703320"/>
              <a:gd name="connsiteY5" fmla="*/ 367284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659636 w 3703320"/>
              <a:gd name="connsiteY2" fmla="*/ 24384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696212 w 3703320"/>
              <a:gd name="connsiteY2" fmla="*/ 13462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696212 w 3703320"/>
              <a:gd name="connsiteY2" fmla="*/ 11938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211580 h 1214120"/>
              <a:gd name="connsiteX1" fmla="*/ 1472184 w 3703320"/>
              <a:gd name="connsiteY1" fmla="*/ 66040 h 1214120"/>
              <a:gd name="connsiteX2" fmla="*/ 1696212 w 3703320"/>
              <a:gd name="connsiteY2" fmla="*/ 20320 h 1214120"/>
              <a:gd name="connsiteX3" fmla="*/ 1771650 w 3703320"/>
              <a:gd name="connsiteY3" fmla="*/ 0 h 1214120"/>
              <a:gd name="connsiteX4" fmla="*/ 2260092 w 3703320"/>
              <a:gd name="connsiteY4" fmla="*/ 226060 h 1214120"/>
              <a:gd name="connsiteX5" fmla="*/ 2610612 w 3703320"/>
              <a:gd name="connsiteY5" fmla="*/ 249936 h 1214120"/>
              <a:gd name="connsiteX6" fmla="*/ 3703320 w 3703320"/>
              <a:gd name="connsiteY6" fmla="*/ 1214120 h 1214120"/>
              <a:gd name="connsiteX7" fmla="*/ 0 w 3703320"/>
              <a:gd name="connsiteY7" fmla="*/ 1211580 h 1214120"/>
              <a:gd name="connsiteX0" fmla="*/ 0 w 3596640"/>
              <a:gd name="connsiteY0" fmla="*/ 1211580 h 1211580"/>
              <a:gd name="connsiteX1" fmla="*/ 1472184 w 3596640"/>
              <a:gd name="connsiteY1" fmla="*/ 66040 h 1211580"/>
              <a:gd name="connsiteX2" fmla="*/ 1696212 w 3596640"/>
              <a:gd name="connsiteY2" fmla="*/ 20320 h 1211580"/>
              <a:gd name="connsiteX3" fmla="*/ 1771650 w 3596640"/>
              <a:gd name="connsiteY3" fmla="*/ 0 h 1211580"/>
              <a:gd name="connsiteX4" fmla="*/ 2260092 w 3596640"/>
              <a:gd name="connsiteY4" fmla="*/ 226060 h 1211580"/>
              <a:gd name="connsiteX5" fmla="*/ 2610612 w 3596640"/>
              <a:gd name="connsiteY5" fmla="*/ 249936 h 1211580"/>
              <a:gd name="connsiteX6" fmla="*/ 3596640 w 3596640"/>
              <a:gd name="connsiteY6" fmla="*/ 1209040 h 1211580"/>
              <a:gd name="connsiteX7" fmla="*/ 0 w 3596640"/>
              <a:gd name="connsiteY7" fmla="*/ 1211580 h 1211580"/>
              <a:gd name="connsiteX0" fmla="*/ 0 w 3596640"/>
              <a:gd name="connsiteY0" fmla="*/ 1211580 h 1211580"/>
              <a:gd name="connsiteX1" fmla="*/ 1472184 w 3596640"/>
              <a:gd name="connsiteY1" fmla="*/ 66040 h 1211580"/>
              <a:gd name="connsiteX2" fmla="*/ 1696212 w 3596640"/>
              <a:gd name="connsiteY2" fmla="*/ 20320 h 1211580"/>
              <a:gd name="connsiteX3" fmla="*/ 1771650 w 3596640"/>
              <a:gd name="connsiteY3" fmla="*/ 0 h 1211580"/>
              <a:gd name="connsiteX4" fmla="*/ 1988820 w 3596640"/>
              <a:gd name="connsiteY4" fmla="*/ 5080 h 1211580"/>
              <a:gd name="connsiteX5" fmla="*/ 2610612 w 3596640"/>
              <a:gd name="connsiteY5" fmla="*/ 249936 h 1211580"/>
              <a:gd name="connsiteX6" fmla="*/ 3596640 w 3596640"/>
              <a:gd name="connsiteY6" fmla="*/ 1209040 h 1211580"/>
              <a:gd name="connsiteX7" fmla="*/ 0 w 3596640"/>
              <a:gd name="connsiteY7" fmla="*/ 1211580 h 1211580"/>
              <a:gd name="connsiteX0" fmla="*/ 0 w 3596640"/>
              <a:gd name="connsiteY0" fmla="*/ 1211580 h 1211580"/>
              <a:gd name="connsiteX1" fmla="*/ 1472184 w 3596640"/>
              <a:gd name="connsiteY1" fmla="*/ 66040 h 1211580"/>
              <a:gd name="connsiteX2" fmla="*/ 1696212 w 3596640"/>
              <a:gd name="connsiteY2" fmla="*/ 20320 h 1211580"/>
              <a:gd name="connsiteX3" fmla="*/ 1771650 w 3596640"/>
              <a:gd name="connsiteY3" fmla="*/ 0 h 1211580"/>
              <a:gd name="connsiteX4" fmla="*/ 1988820 w 3596640"/>
              <a:gd name="connsiteY4" fmla="*/ 5080 h 1211580"/>
              <a:gd name="connsiteX5" fmla="*/ 2101596 w 3596640"/>
              <a:gd name="connsiteY5" fmla="*/ 107696 h 1211580"/>
              <a:gd name="connsiteX6" fmla="*/ 3596640 w 3596640"/>
              <a:gd name="connsiteY6" fmla="*/ 1209040 h 1211580"/>
              <a:gd name="connsiteX7" fmla="*/ 0 w 3596640"/>
              <a:gd name="connsiteY7" fmla="*/ 1211580 h 1211580"/>
              <a:gd name="connsiteX0" fmla="*/ 0 w 3602736"/>
              <a:gd name="connsiteY0" fmla="*/ 1211580 h 1211580"/>
              <a:gd name="connsiteX1" fmla="*/ 1472184 w 3602736"/>
              <a:gd name="connsiteY1" fmla="*/ 66040 h 1211580"/>
              <a:gd name="connsiteX2" fmla="*/ 1696212 w 3602736"/>
              <a:gd name="connsiteY2" fmla="*/ 20320 h 1211580"/>
              <a:gd name="connsiteX3" fmla="*/ 1771650 w 3602736"/>
              <a:gd name="connsiteY3" fmla="*/ 0 h 1211580"/>
              <a:gd name="connsiteX4" fmla="*/ 1988820 w 3602736"/>
              <a:gd name="connsiteY4" fmla="*/ 5080 h 1211580"/>
              <a:gd name="connsiteX5" fmla="*/ 2101596 w 3602736"/>
              <a:gd name="connsiteY5" fmla="*/ 107696 h 1211580"/>
              <a:gd name="connsiteX6" fmla="*/ 3602736 w 3602736"/>
              <a:gd name="connsiteY6" fmla="*/ 1203960 h 1211580"/>
              <a:gd name="connsiteX7" fmla="*/ 0 w 3602736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96212 w 3605784"/>
              <a:gd name="connsiteY2" fmla="*/ 20320 h 1211580"/>
              <a:gd name="connsiteX3" fmla="*/ 1771650 w 3605784"/>
              <a:gd name="connsiteY3" fmla="*/ 0 h 1211580"/>
              <a:gd name="connsiteX4" fmla="*/ 1988820 w 3605784"/>
              <a:gd name="connsiteY4" fmla="*/ 5080 h 1211580"/>
              <a:gd name="connsiteX5" fmla="*/ 2101596 w 3605784"/>
              <a:gd name="connsiteY5" fmla="*/ 10769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988820 w 3605784"/>
              <a:gd name="connsiteY4" fmla="*/ 5080 h 1211580"/>
              <a:gd name="connsiteX5" fmla="*/ 2101596 w 3605784"/>
              <a:gd name="connsiteY5" fmla="*/ 10769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869948 w 3605784"/>
              <a:gd name="connsiteY4" fmla="*/ 60960 h 1211580"/>
              <a:gd name="connsiteX5" fmla="*/ 2101596 w 3605784"/>
              <a:gd name="connsiteY5" fmla="*/ 10769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869948 w 3605784"/>
              <a:gd name="connsiteY4" fmla="*/ 60960 h 1211580"/>
              <a:gd name="connsiteX5" fmla="*/ 2083308 w 3605784"/>
              <a:gd name="connsiteY5" fmla="*/ 8991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63040 w 3605784"/>
              <a:gd name="connsiteY1" fmla="*/ 8382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869948 w 3605784"/>
              <a:gd name="connsiteY4" fmla="*/ 60960 h 1211580"/>
              <a:gd name="connsiteX5" fmla="*/ 2083308 w 3605784"/>
              <a:gd name="connsiteY5" fmla="*/ 8991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63040 w 3605784"/>
              <a:gd name="connsiteY1" fmla="*/ 83820 h 1211580"/>
              <a:gd name="connsiteX2" fmla="*/ 1771650 w 3605784"/>
              <a:gd name="connsiteY2" fmla="*/ 0 h 1211580"/>
              <a:gd name="connsiteX3" fmla="*/ 1869948 w 3605784"/>
              <a:gd name="connsiteY3" fmla="*/ 6096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1463040 w 3605784"/>
              <a:gd name="connsiteY1" fmla="*/ 83820 h 1211580"/>
              <a:gd name="connsiteX2" fmla="*/ 1771650 w 3605784"/>
              <a:gd name="connsiteY2" fmla="*/ 0 h 1211580"/>
              <a:gd name="connsiteX3" fmla="*/ 2083308 w 3605784"/>
              <a:gd name="connsiteY3" fmla="*/ 89916 h 1211580"/>
              <a:gd name="connsiteX4" fmla="*/ 3605784 w 3605784"/>
              <a:gd name="connsiteY4" fmla="*/ 1203960 h 1211580"/>
              <a:gd name="connsiteX5" fmla="*/ 0 w 3605784"/>
              <a:gd name="connsiteY5" fmla="*/ 1211580 h 1211580"/>
              <a:gd name="connsiteX0" fmla="*/ 0 w 3605784"/>
              <a:gd name="connsiteY0" fmla="*/ 1211580 h 1211580"/>
              <a:gd name="connsiteX1" fmla="*/ 617814 w 3605784"/>
              <a:gd name="connsiteY1" fmla="*/ 73454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596478 w 3605784"/>
              <a:gd name="connsiteY1" fmla="*/ 88948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575142 w 3605784"/>
              <a:gd name="connsiteY1" fmla="*/ 80566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587334 w 3605784"/>
              <a:gd name="connsiteY1" fmla="*/ 81328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608670 w 3605784"/>
              <a:gd name="connsiteY1" fmla="*/ 79550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608670 w 3605784"/>
              <a:gd name="connsiteY1" fmla="*/ 795500 h 1211580"/>
              <a:gd name="connsiteX2" fmla="*/ 1456944 w 3605784"/>
              <a:gd name="connsiteY2" fmla="*/ 6350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83308 w 3605784"/>
              <a:gd name="connsiteY4" fmla="*/ 59436 h 1181100"/>
              <a:gd name="connsiteX5" fmla="*/ 3605784 w 3605784"/>
              <a:gd name="connsiteY5" fmla="*/ 1173480 h 1181100"/>
              <a:gd name="connsiteX6" fmla="*/ 0 w 3605784"/>
              <a:gd name="connsiteY6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55876 w 3605784"/>
              <a:gd name="connsiteY4" fmla="*/ 21336 h 1181100"/>
              <a:gd name="connsiteX5" fmla="*/ 3605784 w 3605784"/>
              <a:gd name="connsiteY5" fmla="*/ 1173480 h 1181100"/>
              <a:gd name="connsiteX6" fmla="*/ 0 w 3605784"/>
              <a:gd name="connsiteY6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58924 w 3605784"/>
              <a:gd name="connsiteY4" fmla="*/ 28956 h 1181100"/>
              <a:gd name="connsiteX5" fmla="*/ 3605784 w 3605784"/>
              <a:gd name="connsiteY5" fmla="*/ 1173480 h 1181100"/>
              <a:gd name="connsiteX6" fmla="*/ 0 w 3605784"/>
              <a:gd name="connsiteY6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58924 w 3605784"/>
              <a:gd name="connsiteY4" fmla="*/ 2895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9230 w 3605784"/>
              <a:gd name="connsiteY2" fmla="*/ 53975 h 1181100"/>
              <a:gd name="connsiteX3" fmla="*/ 1768602 w 3605784"/>
              <a:gd name="connsiteY3" fmla="*/ 0 h 1181100"/>
              <a:gd name="connsiteX4" fmla="*/ 2058924 w 3605784"/>
              <a:gd name="connsiteY4" fmla="*/ 2895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9230 w 3605784"/>
              <a:gd name="connsiteY2" fmla="*/ 5397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9230 w 3605784"/>
              <a:gd name="connsiteY2" fmla="*/ 654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59230 w 3605784"/>
              <a:gd name="connsiteY2" fmla="*/ 654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59230 w 3605784"/>
              <a:gd name="connsiteY2" fmla="*/ 654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06278 w 3605784"/>
              <a:gd name="connsiteY5" fmla="*/ 82852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68374 w 3605784"/>
              <a:gd name="connsiteY2" fmla="*/ 1797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06278 w 3605784"/>
              <a:gd name="connsiteY5" fmla="*/ 82852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68374 w 3605784"/>
              <a:gd name="connsiteY2" fmla="*/ 179705 h 1181100"/>
              <a:gd name="connsiteX3" fmla="*/ 1768602 w 3605784"/>
              <a:gd name="connsiteY3" fmla="*/ 0 h 1181100"/>
              <a:gd name="connsiteX4" fmla="*/ 2072640 w 3605784"/>
              <a:gd name="connsiteY4" fmla="*/ 177546 h 1181100"/>
              <a:gd name="connsiteX5" fmla="*/ 2806278 w 3605784"/>
              <a:gd name="connsiteY5" fmla="*/ 82852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032510 h 1032510"/>
              <a:gd name="connsiteX1" fmla="*/ 695538 w 3605784"/>
              <a:gd name="connsiteY1" fmla="*/ 715490 h 1032510"/>
              <a:gd name="connsiteX2" fmla="*/ 1468374 w 3605784"/>
              <a:gd name="connsiteY2" fmla="*/ 31115 h 1032510"/>
              <a:gd name="connsiteX3" fmla="*/ 1782318 w 3605784"/>
              <a:gd name="connsiteY3" fmla="*/ 0 h 1032510"/>
              <a:gd name="connsiteX4" fmla="*/ 2072640 w 3605784"/>
              <a:gd name="connsiteY4" fmla="*/ 28956 h 1032510"/>
              <a:gd name="connsiteX5" fmla="*/ 2806278 w 3605784"/>
              <a:gd name="connsiteY5" fmla="*/ 679930 h 1032510"/>
              <a:gd name="connsiteX6" fmla="*/ 3605784 w 3605784"/>
              <a:gd name="connsiteY6" fmla="*/ 1024890 h 1032510"/>
              <a:gd name="connsiteX7" fmla="*/ 0 w 3605784"/>
              <a:gd name="connsiteY7" fmla="*/ 1032510 h 103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5784" h="1032510">
                <a:moveTo>
                  <a:pt x="0" y="1032510"/>
                </a:moveTo>
                <a:lnTo>
                  <a:pt x="695538" y="715490"/>
                </a:lnTo>
                <a:lnTo>
                  <a:pt x="1468374" y="31115"/>
                </a:lnTo>
                <a:lnTo>
                  <a:pt x="1782318" y="0"/>
                </a:lnTo>
                <a:lnTo>
                  <a:pt x="2072640" y="28956"/>
                </a:lnTo>
                <a:cubicBezTo>
                  <a:pt x="2339030" y="226051"/>
                  <a:pt x="2539888" y="482835"/>
                  <a:pt x="2806278" y="679930"/>
                </a:cubicBezTo>
                <a:lnTo>
                  <a:pt x="3605784" y="1024890"/>
                </a:lnTo>
                <a:lnTo>
                  <a:pt x="0" y="10325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F301A562-6F0D-A107-8F09-7ABF61F94DD1}"/>
              </a:ext>
            </a:extLst>
          </p:cNvPr>
          <p:cNvSpPr/>
          <p:nvPr/>
        </p:nvSpPr>
        <p:spPr>
          <a:xfrm>
            <a:off x="2216284" y="4910900"/>
            <a:ext cx="2347494" cy="625818"/>
          </a:xfrm>
          <a:prstGeom prst="triangle">
            <a:avLst/>
          </a:prstGeom>
          <a:solidFill>
            <a:schemeClr val="accent1"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DE9F3BB-82BC-FD4D-20A0-74C85A7EEF5B}"/>
              </a:ext>
            </a:extLst>
          </p:cNvPr>
          <p:cNvSpPr/>
          <p:nvPr/>
        </p:nvSpPr>
        <p:spPr>
          <a:xfrm>
            <a:off x="2667475" y="4919439"/>
            <a:ext cx="2495180" cy="617278"/>
          </a:xfrm>
          <a:prstGeom prst="triangle">
            <a:avLst/>
          </a:prstGeom>
          <a:solidFill>
            <a:srgbClr val="D79C34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773AC9-F439-F973-2029-F08DA3D4421B}"/>
              </a:ext>
            </a:extLst>
          </p:cNvPr>
          <p:cNvCxnSpPr>
            <a:cxnSpLocks/>
          </p:cNvCxnSpPr>
          <p:nvPr/>
        </p:nvCxnSpPr>
        <p:spPr>
          <a:xfrm>
            <a:off x="2100208" y="5536717"/>
            <a:ext cx="3215640" cy="460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AB9768-65B2-B533-0A3A-2211C5A1EC13}"/>
              </a:ext>
            </a:extLst>
          </p:cNvPr>
          <p:cNvCxnSpPr>
            <a:cxnSpLocks/>
          </p:cNvCxnSpPr>
          <p:nvPr/>
        </p:nvCxnSpPr>
        <p:spPr>
          <a:xfrm>
            <a:off x="3388748" y="4322600"/>
            <a:ext cx="0" cy="122173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06C441-FC55-E7E2-48AC-8CEF719E8D0E}"/>
              </a:ext>
            </a:extLst>
          </p:cNvPr>
          <p:cNvCxnSpPr>
            <a:cxnSpLocks/>
          </p:cNvCxnSpPr>
          <p:nvPr/>
        </p:nvCxnSpPr>
        <p:spPr>
          <a:xfrm>
            <a:off x="3648844" y="4322600"/>
            <a:ext cx="0" cy="12174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A5DAB2-C7CF-E01D-7421-98D1306E2132}"/>
              </a:ext>
            </a:extLst>
          </p:cNvPr>
          <p:cNvCxnSpPr>
            <a:cxnSpLocks/>
          </p:cNvCxnSpPr>
          <p:nvPr/>
        </p:nvCxnSpPr>
        <p:spPr>
          <a:xfrm>
            <a:off x="3920624" y="4326859"/>
            <a:ext cx="0" cy="12174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45BEFDB-A18A-87D2-2F84-EF8B37A87C7A}"/>
              </a:ext>
            </a:extLst>
          </p:cNvPr>
          <p:cNvSpPr txBox="1"/>
          <p:nvPr/>
        </p:nvSpPr>
        <p:spPr>
          <a:xfrm>
            <a:off x="3190438" y="5500541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0m 10m 20m</a:t>
            </a:r>
          </a:p>
        </p:txBody>
      </p:sp>
    </p:spTree>
    <p:extLst>
      <p:ext uri="{BB962C8B-B14F-4D97-AF65-F5344CB8AC3E}">
        <p14:creationId xmlns:p14="http://schemas.microsoft.com/office/powerpoint/2010/main" val="390141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Future Work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9CD361C-13FF-4C60-8965-174DDF906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719105"/>
            <a:ext cx="10608733" cy="4426462"/>
          </a:xfrm>
        </p:spPr>
        <p:txBody>
          <a:bodyPr/>
          <a:lstStyle/>
          <a:p>
            <a:pPr marL="169329" indent="0">
              <a:buNone/>
            </a:pPr>
            <a:r>
              <a:rPr lang="en-US" sz="1700" b="1" dirty="0"/>
              <a:t>Conclusions</a:t>
            </a:r>
          </a:p>
          <a:p>
            <a:r>
              <a:rPr lang="en-US" sz="1700" dirty="0"/>
              <a:t>The modifications to GPS-SDR-SIM appear to be</a:t>
            </a:r>
            <a:r>
              <a:rPr lang="en-US" sz="1800" dirty="0"/>
              <a:t> successful</a:t>
            </a:r>
          </a:p>
          <a:p>
            <a:r>
              <a:rPr lang="en-US" sz="1700" dirty="0"/>
              <a:t>Can duplicate PRN’s and add arbitrary bias</a:t>
            </a:r>
          </a:p>
          <a:p>
            <a:r>
              <a:rPr lang="en-US" sz="1700" dirty="0"/>
              <a:t>Simulation confirms the proof of concept</a:t>
            </a:r>
          </a:p>
          <a:p>
            <a:r>
              <a:rPr lang="en-US" sz="1700" dirty="0"/>
              <a:t>Hardware results show that the PRN signals produced are functional</a:t>
            </a:r>
          </a:p>
          <a:p>
            <a:pPr lvl="1"/>
            <a:r>
              <a:rPr lang="en-US" sz="1700" dirty="0"/>
              <a:t>There appears to be clock stability issues</a:t>
            </a:r>
          </a:p>
          <a:p>
            <a:pPr lvl="1"/>
            <a:r>
              <a:rPr lang="en-US" sz="1700" dirty="0"/>
              <a:t>The beginning of the playback seems to reproduce the simulation results</a:t>
            </a:r>
          </a:p>
          <a:p>
            <a:pPr marL="169329" indent="0">
              <a:buNone/>
            </a:pPr>
            <a:r>
              <a:rPr lang="en-US" sz="1700" b="1" dirty="0"/>
              <a:t>Future Work</a:t>
            </a:r>
          </a:p>
          <a:p>
            <a:r>
              <a:rPr lang="en-US" sz="1700" dirty="0"/>
              <a:t>Explore and implement methods for achieving better clock stability on the </a:t>
            </a:r>
            <a:r>
              <a:rPr lang="en-US" sz="1700" dirty="0" err="1"/>
              <a:t>HackRF</a:t>
            </a:r>
            <a:endParaRPr lang="en-US" sz="1700" dirty="0"/>
          </a:p>
          <a:p>
            <a:r>
              <a:rPr lang="en-US" sz="1700" dirty="0"/>
              <a:t>Reassess the hardware performance</a:t>
            </a:r>
          </a:p>
          <a:p>
            <a:r>
              <a:rPr lang="en-US" sz="1700" dirty="0"/>
              <a:t>Evaluate the behavior of the receivers under various multipath conditions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1277C22-70A1-3FEE-74A1-9D770C4529D1}"/>
              </a:ext>
            </a:extLst>
          </p:cNvPr>
          <p:cNvCxnSpPr>
            <a:cxnSpLocks/>
          </p:cNvCxnSpPr>
          <p:nvPr/>
        </p:nvCxnSpPr>
        <p:spPr>
          <a:xfrm>
            <a:off x="8872712" y="3312536"/>
            <a:ext cx="1249680" cy="163038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29BCF2-BC46-CA8E-0279-C70E136F66F1}"/>
              </a:ext>
            </a:extLst>
          </p:cNvPr>
          <p:cNvCxnSpPr>
            <a:cxnSpLocks/>
          </p:cNvCxnSpPr>
          <p:nvPr/>
        </p:nvCxnSpPr>
        <p:spPr>
          <a:xfrm>
            <a:off x="8819320" y="3350111"/>
            <a:ext cx="1234785" cy="160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84D93378-0B3C-9199-74AE-BFDDF75180D1}"/>
              </a:ext>
            </a:extLst>
          </p:cNvPr>
          <p:cNvSpPr/>
          <p:nvPr/>
        </p:nvSpPr>
        <p:spPr>
          <a:xfrm>
            <a:off x="10029340" y="495320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C2BE2B-9132-AE28-9C1F-FD17CC4433BD}"/>
              </a:ext>
            </a:extLst>
          </p:cNvPr>
          <p:cNvSpPr/>
          <p:nvPr/>
        </p:nvSpPr>
        <p:spPr>
          <a:xfrm>
            <a:off x="8147200" y="5440124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DD6C571-2147-A654-9AC8-6BA09B42D1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567" y="4801896"/>
            <a:ext cx="739133" cy="4319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C4FEA2-0164-A446-C747-345CD7577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3" b="93690" l="9940" r="90663">
                        <a14:foregroundMark x1="90813" y1="45507" x2="90813" y2="45507"/>
                        <a14:foregroundMark x1="51657" y1="93690" x2="51657" y2="936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56786">
            <a:off x="8413513" y="2970908"/>
            <a:ext cx="539344" cy="4248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BC3B4B-47CE-1945-561D-9DF8C7F2E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3" b="92543" l="9940" r="91867">
                        <a14:foregroundMark x1="91867" y1="43977" x2="92018" y2="47036"/>
                        <a14:foregroundMark x1="52711" y1="92543" x2="52711" y2="92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42802">
            <a:off x="8413247" y="2971398"/>
            <a:ext cx="539344" cy="4248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87B26A-BBDD-E202-3E63-C069DC31EEEB}"/>
              </a:ext>
            </a:extLst>
          </p:cNvPr>
          <p:cNvCxnSpPr>
            <a:cxnSpLocks/>
          </p:cNvCxnSpPr>
          <p:nvPr/>
        </p:nvCxnSpPr>
        <p:spPr>
          <a:xfrm>
            <a:off x="8767886" y="3390115"/>
            <a:ext cx="1408735" cy="1831101"/>
          </a:xfrm>
          <a:prstGeom prst="line">
            <a:avLst/>
          </a:prstGeom>
          <a:ln>
            <a:solidFill>
              <a:srgbClr val="F4A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4FEB10-9B49-419D-A46B-BCC2AD3F4033}"/>
              </a:ext>
            </a:extLst>
          </p:cNvPr>
          <p:cNvCxnSpPr>
            <a:cxnSpLocks/>
          </p:cNvCxnSpPr>
          <p:nvPr/>
        </p:nvCxnSpPr>
        <p:spPr>
          <a:xfrm>
            <a:off x="8714923" y="3429000"/>
            <a:ext cx="1560758" cy="2032503"/>
          </a:xfrm>
          <a:prstGeom prst="line">
            <a:avLst/>
          </a:prstGeom>
          <a:ln>
            <a:solidFill>
              <a:srgbClr val="FF080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7D151D7-9069-42A5-BE16-789358CEF70E}"/>
              </a:ext>
            </a:extLst>
          </p:cNvPr>
          <p:cNvSpPr txBox="1"/>
          <p:nvPr/>
        </p:nvSpPr>
        <p:spPr>
          <a:xfrm>
            <a:off x="8357191" y="2633431"/>
            <a:ext cx="888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aleway Light" pitchFamily="2" charset="0"/>
              </a:rPr>
              <a:t>G</a:t>
            </a:r>
            <a:r>
              <a:rPr lang="en-US" sz="13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b="1" dirty="0">
                <a:latin typeface="Raleway Light" pitchFamily="2" charset="0"/>
              </a:rPr>
              <a:t>/G</a:t>
            </a:r>
            <a:r>
              <a:rPr lang="en-US" sz="13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30793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565107-D2F4-4ED8-A451-CAE338BAA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329" indent="0">
              <a:buNone/>
            </a:pPr>
            <a:r>
              <a:rPr lang="en-US" sz="8000" dirty="0">
                <a:latin typeface="Playfair Display"/>
                <a:ea typeface="Playfair Display"/>
                <a:cs typeface="Playfair Display"/>
                <a:sym typeface="Playfair Display"/>
              </a:rPr>
              <a:t>Thanks!</a:t>
            </a:r>
            <a:endParaRPr lang="en-US" sz="8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03E1B0-B5E4-4536-89B4-1CD1178817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Google Shape;819;p58">
            <a:extLst>
              <a:ext uri="{FF2B5EF4-FFF2-40B4-BE49-F238E27FC236}">
                <a16:creationId xmlns:a16="http://schemas.microsoft.com/office/drawing/2014/main" id="{3603624F-25D3-486C-B324-57640F66626C}"/>
              </a:ext>
            </a:extLst>
          </p:cNvPr>
          <p:cNvSpPr txBox="1">
            <a:spLocks/>
          </p:cNvSpPr>
          <p:nvPr/>
        </p:nvSpPr>
        <p:spPr>
          <a:xfrm>
            <a:off x="791433" y="2939600"/>
            <a:ext cx="4524400" cy="2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 algn="l">
              <a:buNone/>
            </a:pPr>
            <a:r>
              <a:rPr lang="en-US" sz="3200" i="1">
                <a:latin typeface="Playfair Display"/>
                <a:ea typeface="Playfair Display"/>
                <a:cs typeface="Playfair Display"/>
                <a:sym typeface="Playfair Display"/>
              </a:rPr>
              <a:t>Any questions?</a:t>
            </a:r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1055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B082E-A043-4E48-B0BA-F31F7543D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33" y="1947599"/>
            <a:ext cx="7597029" cy="4222291"/>
          </a:xfrm>
        </p:spPr>
        <p:txBody>
          <a:bodyPr/>
          <a:lstStyle/>
          <a:p>
            <a:r>
              <a:rPr lang="en-US" sz="1500" dirty="0"/>
              <a:t>Fundamentally, GPS works by </a:t>
            </a:r>
            <a:r>
              <a:rPr lang="en-US" sz="1500" dirty="0" err="1"/>
              <a:t>multilateration</a:t>
            </a:r>
            <a:endParaRPr lang="en-US" sz="15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B1D9800B-5064-7578-1DB4-DB230A079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C7DCDB14-EA6E-A00D-565E-3623B523452E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GPS 101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C2C669-AFE9-8870-B0DA-64B970F8D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90991">
            <a:off x="7632350" y="4427000"/>
            <a:ext cx="539344" cy="4248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25C5F2-A9B6-6A97-CA36-5C166C86C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05120">
            <a:off x="11681448" y="4290419"/>
            <a:ext cx="539344" cy="4248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228A73-D0A0-96F4-D005-638D265DE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1288">
            <a:off x="10719254" y="3294305"/>
            <a:ext cx="539344" cy="42481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FF1A187-97C2-A3C4-BFD9-655D3DD1AB44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41567A-3318-AE3F-22DD-B546E064D276}"/>
              </a:ext>
            </a:extLst>
          </p:cNvPr>
          <p:cNvSpPr/>
          <p:nvPr/>
        </p:nvSpPr>
        <p:spPr>
          <a:xfrm>
            <a:off x="5924760" y="2563243"/>
            <a:ext cx="4152328" cy="415232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6761E4-963D-B40B-2320-8511BB812BC2}"/>
              </a:ext>
            </a:extLst>
          </p:cNvPr>
          <p:cNvSpPr/>
          <p:nvPr/>
        </p:nvSpPr>
        <p:spPr>
          <a:xfrm>
            <a:off x="6553930" y="1617515"/>
            <a:ext cx="4152328" cy="415232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81D929-6D98-243F-35D2-97213B251E02}"/>
              </a:ext>
            </a:extLst>
          </p:cNvPr>
          <p:cNvSpPr/>
          <p:nvPr/>
        </p:nvSpPr>
        <p:spPr>
          <a:xfrm>
            <a:off x="8921396" y="1394574"/>
            <a:ext cx="4152328" cy="415232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42ADB3-F781-EB05-DB2A-4767BAF1894E}"/>
              </a:ext>
            </a:extLst>
          </p:cNvPr>
          <p:cNvSpPr/>
          <p:nvPr/>
        </p:nvSpPr>
        <p:spPr>
          <a:xfrm>
            <a:off x="9789259" y="2342842"/>
            <a:ext cx="4152328" cy="415232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DE79682-3DB6-5A85-3716-57DCDB8AA4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08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C887009A-69D7-F216-5852-262A47DD38DD}"/>
              </a:ext>
            </a:extLst>
          </p:cNvPr>
          <p:cNvSpPr/>
          <p:nvPr/>
        </p:nvSpPr>
        <p:spPr>
          <a:xfrm>
            <a:off x="2165311" y="5119391"/>
            <a:ext cx="1666240" cy="1091386"/>
          </a:xfrm>
          <a:prstGeom prst="triangle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B082E-A043-4E48-B0BA-F31F7543D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33" y="1947599"/>
            <a:ext cx="7597029" cy="4222291"/>
          </a:xfrm>
        </p:spPr>
        <p:txBody>
          <a:bodyPr/>
          <a:lstStyle/>
          <a:p>
            <a:r>
              <a:rPr lang="en-US" sz="1500" dirty="0"/>
              <a:t>Fundamentally, GPS works by </a:t>
            </a:r>
            <a:r>
              <a:rPr lang="en-US" sz="1500" dirty="0" err="1"/>
              <a:t>multilateration</a:t>
            </a:r>
            <a:endParaRPr lang="en-US" sz="1500" dirty="0"/>
          </a:p>
          <a:p>
            <a:r>
              <a:rPr lang="en-US" sz="1500" dirty="0"/>
              <a:t>Each satellite broadcasts a stream of known Pseudo-Random Numbers (PRN)</a:t>
            </a:r>
          </a:p>
          <a:p>
            <a:r>
              <a:rPr lang="en-US" sz="1500" dirty="0"/>
              <a:t>Receivers compare this to a local stream to determine the range measurement</a:t>
            </a:r>
          </a:p>
          <a:p>
            <a:r>
              <a:rPr lang="en-US" sz="1500" dirty="0"/>
              <a:t>Under ideal circumstances, this give a sufficient range estimate*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3D501942-C23A-68EF-DEF9-0CAD342B601E}"/>
              </a:ext>
            </a:extLst>
          </p:cNvPr>
          <p:cNvSpPr/>
          <p:nvPr/>
        </p:nvSpPr>
        <p:spPr>
          <a:xfrm>
            <a:off x="2296459" y="5247639"/>
            <a:ext cx="1399240" cy="924769"/>
          </a:xfrm>
          <a:prstGeom prst="triangl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0A31EE-464C-082F-A6AD-7B2C4EBFE37A}"/>
              </a:ext>
            </a:extLst>
          </p:cNvPr>
          <p:cNvSpPr/>
          <p:nvPr/>
        </p:nvSpPr>
        <p:spPr>
          <a:xfrm>
            <a:off x="9135958" y="4166613"/>
            <a:ext cx="1679361" cy="137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E9B3459-25D7-F5A7-7CC7-7E737188BA66}"/>
              </a:ext>
            </a:extLst>
          </p:cNvPr>
          <p:cNvSpPr/>
          <p:nvPr/>
        </p:nvSpPr>
        <p:spPr>
          <a:xfrm>
            <a:off x="9953029" y="52295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FF1A187-97C2-A3C4-BFD9-655D3DD1AB44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7C03D0-9C90-0B3C-00BB-ADE18BF6F436}"/>
              </a:ext>
            </a:extLst>
          </p:cNvPr>
          <p:cNvCxnSpPr>
            <a:cxnSpLocks/>
            <a:stCxn id="94" idx="2"/>
          </p:cNvCxnSpPr>
          <p:nvPr/>
        </p:nvCxnSpPr>
        <p:spPr>
          <a:xfrm>
            <a:off x="8741104" y="3624563"/>
            <a:ext cx="1234785" cy="160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771E1ED-3871-FEC4-FCDB-C37F6CF5B2C0}"/>
              </a:ext>
            </a:extLst>
          </p:cNvPr>
          <p:cNvSpPr txBox="1"/>
          <p:nvPr/>
        </p:nvSpPr>
        <p:spPr>
          <a:xfrm>
            <a:off x="2531872" y="3749040"/>
            <a:ext cx="465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3175">
                  <a:noFill/>
                </a:ln>
                <a:solidFill>
                  <a:srgbClr val="3A81BA"/>
                </a:solidFill>
              </a:rPr>
              <a:t>101101011101000101001110101110101110001010001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2F0EA5-84CD-250F-7440-7ED964EB52E7}"/>
              </a:ext>
            </a:extLst>
          </p:cNvPr>
          <p:cNvSpPr txBox="1"/>
          <p:nvPr/>
        </p:nvSpPr>
        <p:spPr>
          <a:xfrm>
            <a:off x="2543302" y="3985044"/>
            <a:ext cx="465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3175">
                  <a:noFill/>
                </a:ln>
                <a:solidFill>
                  <a:schemeClr val="bg1">
                    <a:lumMod val="65000"/>
                  </a:schemeClr>
                </a:solidFill>
              </a:rPr>
              <a:t>101101011101000101001110101110101110001010001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8F0E69-F7BF-5E74-7248-0858924E928B}"/>
              </a:ext>
            </a:extLst>
          </p:cNvPr>
          <p:cNvSpPr txBox="1"/>
          <p:nvPr/>
        </p:nvSpPr>
        <p:spPr>
          <a:xfrm>
            <a:off x="806950" y="3749040"/>
            <a:ext cx="1489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3175">
                  <a:noFill/>
                </a:ln>
                <a:solidFill>
                  <a:srgbClr val="3A81BA"/>
                </a:solidFill>
              </a:rPr>
              <a:t>Broadcast PRN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E74E72-A933-3AFA-98D2-84E63CB4EA9F}"/>
              </a:ext>
            </a:extLst>
          </p:cNvPr>
          <p:cNvSpPr txBox="1"/>
          <p:nvPr/>
        </p:nvSpPr>
        <p:spPr>
          <a:xfrm>
            <a:off x="810760" y="3986553"/>
            <a:ext cx="1361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3175">
                  <a:noFill/>
                </a:ln>
                <a:solidFill>
                  <a:schemeClr val="bg1">
                    <a:lumMod val="65000"/>
                  </a:schemeClr>
                </a:solidFill>
              </a:rPr>
              <a:t>Receiver</a:t>
            </a:r>
            <a:r>
              <a:rPr lang="en-US" b="1" dirty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>
                <a:ln w="3175">
                  <a:noFill/>
                </a:ln>
                <a:solidFill>
                  <a:schemeClr val="bg1">
                    <a:lumMod val="65000"/>
                  </a:schemeClr>
                </a:solidFill>
              </a:rPr>
              <a:t>PRN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F793FBB-CED1-E436-BA7A-8D14666A21A4}"/>
              </a:ext>
            </a:extLst>
          </p:cNvPr>
          <p:cNvSpPr txBox="1"/>
          <p:nvPr/>
        </p:nvSpPr>
        <p:spPr>
          <a:xfrm>
            <a:off x="2616502" y="6166981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 Time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560BAA0-A0C5-3B6B-8FAA-720D2A52BB98}"/>
              </a:ext>
            </a:extLst>
          </p:cNvPr>
          <p:cNvCxnSpPr/>
          <p:nvPr/>
        </p:nvCxnSpPr>
        <p:spPr>
          <a:xfrm>
            <a:off x="1991360" y="6195537"/>
            <a:ext cx="4267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34A68E9-4AE1-5A49-5A7D-7788305D9A37}"/>
              </a:ext>
            </a:extLst>
          </p:cNvPr>
          <p:cNvCxnSpPr>
            <a:cxnSpLocks/>
          </p:cNvCxnSpPr>
          <p:nvPr/>
        </p:nvCxnSpPr>
        <p:spPr>
          <a:xfrm>
            <a:off x="2998431" y="4728659"/>
            <a:ext cx="0" cy="14668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C7DCDB14-EA6E-A00D-565E-3623B523452E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GPS Correlator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F04E9A-9DBE-9B8F-C1EE-98445F86BB03}"/>
              </a:ext>
            </a:extLst>
          </p:cNvPr>
          <p:cNvSpPr txBox="1"/>
          <p:nvPr/>
        </p:nvSpPr>
        <p:spPr>
          <a:xfrm rot="3147134">
            <a:off x="8070729" y="4244502"/>
            <a:ext cx="2868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175">
                  <a:noFill/>
                </a:ln>
                <a:solidFill>
                  <a:srgbClr val="3A81BA"/>
                </a:solidFill>
              </a:rPr>
              <a:t>11010001010011101011101011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38C950-5DD9-4A69-6511-CBF7DB97A52A}"/>
              </a:ext>
            </a:extLst>
          </p:cNvPr>
          <p:cNvSpPr/>
          <p:nvPr/>
        </p:nvSpPr>
        <p:spPr>
          <a:xfrm rot="3147134">
            <a:off x="9548696" y="4902847"/>
            <a:ext cx="936679" cy="261498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7D251A-9272-1206-393B-374424C11BAC}"/>
              </a:ext>
            </a:extLst>
          </p:cNvPr>
          <p:cNvSpPr/>
          <p:nvPr/>
        </p:nvSpPr>
        <p:spPr>
          <a:xfrm rot="13947134">
            <a:off x="8537315" y="3482509"/>
            <a:ext cx="776765" cy="261498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B1D9800B-5064-7578-1DB4-DB230A079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DE79682-3DB6-5A85-3716-57DCDB8AA4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1133 1.11111E-6 L -0.00872 1.11111E-6 L 0.01133 1.11111E-6 L -0.00755 1.11111E-6 L -3.125E-6 1.11111E-6 Z " pathEditMode="relative" rAng="0" ptsTypes="AAAAAA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0.01133 -2.22222E-6 L -0.00872 -2.22222E-6 L 0.01133 -2.22222E-6 L -0.00755 -2.22222E-6 L 6.25E-7 -2.22222E-6 Z " pathEditMode="relative" rAng="0" ptsTypes="AAAAAA"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5" grpId="0"/>
      <p:bldP spid="46" grpId="0"/>
      <p:bldP spid="46" grpId="1"/>
      <p:bldP spid="50" grpId="0"/>
      <p:bldP spid="51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91BCDCC-75D5-D36A-52A9-215D928C1E9C}"/>
              </a:ext>
            </a:extLst>
          </p:cNvPr>
          <p:cNvSpPr/>
          <p:nvPr/>
        </p:nvSpPr>
        <p:spPr>
          <a:xfrm>
            <a:off x="2165311" y="5104479"/>
            <a:ext cx="1666240" cy="1091386"/>
          </a:xfrm>
          <a:prstGeom prst="triangl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CCFBE0-FDBD-7130-83CB-B52950AC42DD}"/>
              </a:ext>
            </a:extLst>
          </p:cNvPr>
          <p:cNvSpPr/>
          <p:nvPr/>
        </p:nvSpPr>
        <p:spPr>
          <a:xfrm>
            <a:off x="8847831" y="5036003"/>
            <a:ext cx="554786" cy="67031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B082E-A043-4E48-B0BA-F31F7543D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34" y="1947599"/>
            <a:ext cx="6998836" cy="4222291"/>
          </a:xfrm>
        </p:spPr>
        <p:txBody>
          <a:bodyPr/>
          <a:lstStyle/>
          <a:p>
            <a:r>
              <a:rPr lang="en-US" sz="1600" dirty="0"/>
              <a:t>Multipath of the signal skews this measurement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C0D6D2-7499-730A-F0C3-A9A0221EFA91}"/>
              </a:ext>
            </a:extLst>
          </p:cNvPr>
          <p:cNvSpPr/>
          <p:nvPr/>
        </p:nvSpPr>
        <p:spPr>
          <a:xfrm>
            <a:off x="9953029" y="52295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A0A704-29D0-737E-A57F-14CE4B152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427DC5-1C99-0150-B706-89467F04EF73}"/>
              </a:ext>
            </a:extLst>
          </p:cNvPr>
          <p:cNvSpPr/>
          <p:nvPr/>
        </p:nvSpPr>
        <p:spPr>
          <a:xfrm>
            <a:off x="10407659" y="3984551"/>
            <a:ext cx="554786" cy="172748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E1926A-2212-855D-B2B4-4C5E1A9F1A39}"/>
              </a:ext>
            </a:extLst>
          </p:cNvPr>
          <p:cNvSpPr/>
          <p:nvPr/>
        </p:nvSpPr>
        <p:spPr>
          <a:xfrm>
            <a:off x="11073640" y="4484211"/>
            <a:ext cx="743261" cy="1222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4F3DD1-D965-C432-714B-C2F8851CB8AE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42F696-A0C6-AC26-DD54-7F5C4F7FF4B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741104" y="3624563"/>
            <a:ext cx="1234785" cy="160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34C1D2-52DC-39FA-6240-F735F238E4E0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741104" y="3624563"/>
            <a:ext cx="1666555" cy="122372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0A74AF-EDED-0784-50D8-EABC0CB1B620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9975889" y="4848292"/>
            <a:ext cx="431770" cy="38126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7D113B-1B8A-B7BA-B97F-2D3D73C0CF17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741104" y="3624563"/>
            <a:ext cx="2332536" cy="123394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30949B-A0E5-C0FB-21BE-3E6C1B38CC94}"/>
              </a:ext>
            </a:extLst>
          </p:cNvPr>
          <p:cNvCxnSpPr>
            <a:cxnSpLocks/>
          </p:cNvCxnSpPr>
          <p:nvPr/>
        </p:nvCxnSpPr>
        <p:spPr>
          <a:xfrm flipV="1">
            <a:off x="9998748" y="4858512"/>
            <a:ext cx="1074892" cy="37104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5356AE64-FA62-D241-3121-216B5A731C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93D6F76-0493-559A-F304-A6BF9497E308}"/>
              </a:ext>
            </a:extLst>
          </p:cNvPr>
          <p:cNvSpPr txBox="1"/>
          <p:nvPr/>
        </p:nvSpPr>
        <p:spPr>
          <a:xfrm>
            <a:off x="2616502" y="6166981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 Time</a:t>
            </a: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C60E25D0-32F8-2DD7-55A0-B7594AFB0D41}"/>
              </a:ext>
            </a:extLst>
          </p:cNvPr>
          <p:cNvSpPr/>
          <p:nvPr/>
        </p:nvSpPr>
        <p:spPr>
          <a:xfrm>
            <a:off x="2835842" y="5270410"/>
            <a:ext cx="1666240" cy="917243"/>
          </a:xfrm>
          <a:prstGeom prst="triangle">
            <a:avLst/>
          </a:prstGeom>
          <a:solidFill>
            <a:srgbClr val="D79C3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703A2351-2E1F-CBF3-0AC9-AC14B8A01C2D}"/>
              </a:ext>
            </a:extLst>
          </p:cNvPr>
          <p:cNvSpPr/>
          <p:nvPr/>
        </p:nvSpPr>
        <p:spPr>
          <a:xfrm>
            <a:off x="3503713" y="5446608"/>
            <a:ext cx="1666240" cy="744670"/>
          </a:xfrm>
          <a:prstGeom prst="triangle">
            <a:avLst/>
          </a:prstGeom>
          <a:solidFill>
            <a:srgbClr val="FF080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2FE2FF4-B04D-1C20-9E8A-7A5DC74996BF}"/>
              </a:ext>
            </a:extLst>
          </p:cNvPr>
          <p:cNvCxnSpPr/>
          <p:nvPr/>
        </p:nvCxnSpPr>
        <p:spPr>
          <a:xfrm>
            <a:off x="1991360" y="6195537"/>
            <a:ext cx="4267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D0C5335-B94C-4D25-5583-35DA66832BC2}"/>
              </a:ext>
            </a:extLst>
          </p:cNvPr>
          <p:cNvCxnSpPr>
            <a:cxnSpLocks/>
          </p:cNvCxnSpPr>
          <p:nvPr/>
        </p:nvCxnSpPr>
        <p:spPr>
          <a:xfrm>
            <a:off x="2998431" y="4728659"/>
            <a:ext cx="0" cy="14668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824A6142-59AC-0DFC-8B85-DF3FAAD0A0DA}"/>
              </a:ext>
            </a:extLst>
          </p:cNvPr>
          <p:cNvSpPr txBox="1"/>
          <p:nvPr/>
        </p:nvSpPr>
        <p:spPr>
          <a:xfrm>
            <a:off x="2531872" y="3749040"/>
            <a:ext cx="465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3175">
                  <a:noFill/>
                </a:ln>
                <a:solidFill>
                  <a:srgbClr val="3A81BA"/>
                </a:solidFill>
              </a:rPr>
              <a:t>101101011101000101001110101110101110001010001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089165D-EED7-0341-C86C-4816B19DFC3A}"/>
              </a:ext>
            </a:extLst>
          </p:cNvPr>
          <p:cNvSpPr txBox="1"/>
          <p:nvPr/>
        </p:nvSpPr>
        <p:spPr>
          <a:xfrm>
            <a:off x="806950" y="3749040"/>
            <a:ext cx="1489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3175">
                  <a:noFill/>
                </a:ln>
                <a:solidFill>
                  <a:srgbClr val="3A81BA"/>
                </a:solidFill>
              </a:rPr>
              <a:t>Broadcast PRN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0FD040B-B14E-A941-9F27-E4A49C9BAF22}"/>
              </a:ext>
            </a:extLst>
          </p:cNvPr>
          <p:cNvSpPr txBox="1"/>
          <p:nvPr/>
        </p:nvSpPr>
        <p:spPr>
          <a:xfrm>
            <a:off x="3221482" y="3985044"/>
            <a:ext cx="465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79C34"/>
                </a:solidFill>
              </a:rPr>
              <a:t>101101011101000101001110101110101110001010001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B9BEB16-7231-1D28-1482-236AF610AFCF}"/>
              </a:ext>
            </a:extLst>
          </p:cNvPr>
          <p:cNvSpPr txBox="1"/>
          <p:nvPr/>
        </p:nvSpPr>
        <p:spPr>
          <a:xfrm>
            <a:off x="810760" y="3986553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79C34"/>
                </a:solidFill>
              </a:rPr>
              <a:t>Bounce 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E6FB28F-5D0E-3531-5937-6E326A78CA89}"/>
              </a:ext>
            </a:extLst>
          </p:cNvPr>
          <p:cNvSpPr txBox="1"/>
          <p:nvPr/>
        </p:nvSpPr>
        <p:spPr>
          <a:xfrm>
            <a:off x="3778250" y="4208767"/>
            <a:ext cx="465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808"/>
                </a:solidFill>
              </a:rPr>
              <a:t>101101011101000101001110101110101110001010001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FA20D59-E9FA-71AF-83ED-FD4881A87464}"/>
              </a:ext>
            </a:extLst>
          </p:cNvPr>
          <p:cNvSpPr txBox="1"/>
          <p:nvPr/>
        </p:nvSpPr>
        <p:spPr>
          <a:xfrm>
            <a:off x="815466" y="4208766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808"/>
                </a:solidFill>
              </a:rPr>
              <a:t>Bounce 2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2041ABB-389F-7BD6-6463-259131DA96BF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GPS Correlator</a:t>
            </a:r>
          </a:p>
        </p:txBody>
      </p:sp>
    </p:spTree>
    <p:extLst>
      <p:ext uri="{BB962C8B-B14F-4D97-AF65-F5344CB8AC3E}">
        <p14:creationId xmlns:p14="http://schemas.microsoft.com/office/powerpoint/2010/main" val="27872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100" grpId="0"/>
      <p:bldP spid="101" grpId="0"/>
      <p:bldP spid="102" grpId="0"/>
      <p:bldP spid="1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8CCFBE0-FDBD-7130-83CB-B52950AC42DD}"/>
              </a:ext>
            </a:extLst>
          </p:cNvPr>
          <p:cNvSpPr/>
          <p:nvPr/>
        </p:nvSpPr>
        <p:spPr>
          <a:xfrm>
            <a:off x="8847831" y="5036003"/>
            <a:ext cx="554786" cy="67031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993CC259-F8C8-BE20-B00C-B8BA0290B5C2}"/>
              </a:ext>
            </a:extLst>
          </p:cNvPr>
          <p:cNvSpPr/>
          <p:nvPr/>
        </p:nvSpPr>
        <p:spPr>
          <a:xfrm>
            <a:off x="2120900" y="4886960"/>
            <a:ext cx="3086100" cy="1313180"/>
          </a:xfrm>
          <a:custGeom>
            <a:avLst/>
            <a:gdLst>
              <a:gd name="connsiteX0" fmla="*/ 0 w 3855720"/>
              <a:gd name="connsiteY0" fmla="*/ 1432560 h 1440180"/>
              <a:gd name="connsiteX1" fmla="*/ 899160 w 3855720"/>
              <a:gd name="connsiteY1" fmla="*/ 2819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25524 w 3855720"/>
              <a:gd name="connsiteY2" fmla="*/ 24384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07236 w 3855720"/>
              <a:gd name="connsiteY2" fmla="*/ 3556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39340 w 3855720"/>
              <a:gd name="connsiteY4" fmla="*/ 4521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13332 w 3855720"/>
              <a:gd name="connsiteY2" fmla="*/ 28956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00480 h 1308100"/>
              <a:gd name="connsiteX1" fmla="*/ 1130808 w 3855720"/>
              <a:gd name="connsiteY1" fmla="*/ 12446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695956 w 3855720"/>
              <a:gd name="connsiteY5" fmla="*/ 44450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19144"/>
              <a:gd name="connsiteY0" fmla="*/ 1325880 h 1325880"/>
              <a:gd name="connsiteX1" fmla="*/ 1088136 w 3819144"/>
              <a:gd name="connsiteY1" fmla="*/ 160020 h 1325880"/>
              <a:gd name="connsiteX2" fmla="*/ 1476756 w 3819144"/>
              <a:gd name="connsiteY2" fmla="*/ 304800 h 1325880"/>
              <a:gd name="connsiteX3" fmla="*/ 1856232 w 3819144"/>
              <a:gd name="connsiteY3" fmla="*/ 0 h 1325880"/>
              <a:gd name="connsiteX4" fmla="*/ 2290572 w 3819144"/>
              <a:gd name="connsiteY4" fmla="*/ 254000 h 1325880"/>
              <a:gd name="connsiteX5" fmla="*/ 2659380 w 3819144"/>
              <a:gd name="connsiteY5" fmla="*/ 444500 h 1325880"/>
              <a:gd name="connsiteX6" fmla="*/ 3819144 w 3819144"/>
              <a:gd name="connsiteY6" fmla="*/ 1308100 h 1325880"/>
              <a:gd name="connsiteX7" fmla="*/ 0 w 3819144"/>
              <a:gd name="connsiteY7" fmla="*/ 1325880 h 1325880"/>
              <a:gd name="connsiteX0" fmla="*/ 0 w 3788664"/>
              <a:gd name="connsiteY0" fmla="*/ 1310640 h 1310640"/>
              <a:gd name="connsiteX1" fmla="*/ 1057656 w 3788664"/>
              <a:gd name="connsiteY1" fmla="*/ 160020 h 1310640"/>
              <a:gd name="connsiteX2" fmla="*/ 1446276 w 3788664"/>
              <a:gd name="connsiteY2" fmla="*/ 304800 h 1310640"/>
              <a:gd name="connsiteX3" fmla="*/ 1825752 w 3788664"/>
              <a:gd name="connsiteY3" fmla="*/ 0 h 1310640"/>
              <a:gd name="connsiteX4" fmla="*/ 2260092 w 3788664"/>
              <a:gd name="connsiteY4" fmla="*/ 254000 h 1310640"/>
              <a:gd name="connsiteX5" fmla="*/ 2628900 w 3788664"/>
              <a:gd name="connsiteY5" fmla="*/ 444500 h 1310640"/>
              <a:gd name="connsiteX6" fmla="*/ 3788664 w 3788664"/>
              <a:gd name="connsiteY6" fmla="*/ 1308100 h 1310640"/>
              <a:gd name="connsiteX7" fmla="*/ 0 w 3788664"/>
              <a:gd name="connsiteY7" fmla="*/ 1310640 h 131064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28900 w 3703320"/>
              <a:gd name="connsiteY5" fmla="*/ 4445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44040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3320" h="1313180">
                <a:moveTo>
                  <a:pt x="0" y="1310640"/>
                </a:moveTo>
                <a:lnTo>
                  <a:pt x="1057656" y="160020"/>
                </a:lnTo>
                <a:lnTo>
                  <a:pt x="1446276" y="304800"/>
                </a:lnTo>
                <a:lnTo>
                  <a:pt x="1850898" y="0"/>
                </a:lnTo>
                <a:lnTo>
                  <a:pt x="2260092" y="325120"/>
                </a:lnTo>
                <a:lnTo>
                  <a:pt x="2647188" y="495300"/>
                </a:lnTo>
                <a:lnTo>
                  <a:pt x="3703320" y="1313180"/>
                </a:lnTo>
                <a:lnTo>
                  <a:pt x="0" y="13106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409D73BD-19DC-B398-C99B-3C0E893543DC}"/>
              </a:ext>
            </a:extLst>
          </p:cNvPr>
          <p:cNvSpPr/>
          <p:nvPr/>
        </p:nvSpPr>
        <p:spPr>
          <a:xfrm>
            <a:off x="2136788" y="5032655"/>
            <a:ext cx="1730361" cy="1154998"/>
          </a:xfrm>
          <a:prstGeom prst="triangle">
            <a:avLst/>
          </a:prstGeom>
          <a:solidFill>
            <a:srgbClr val="C2C2C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B082E-A043-4E48-B0BA-F31F7543D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34" y="1947599"/>
            <a:ext cx="6998836" cy="4222291"/>
          </a:xfrm>
        </p:spPr>
        <p:txBody>
          <a:bodyPr/>
          <a:lstStyle/>
          <a:p>
            <a:r>
              <a:rPr lang="en-US" sz="1600" dirty="0"/>
              <a:t>Multipath of the signal skews this measurement</a:t>
            </a:r>
          </a:p>
          <a:p>
            <a:r>
              <a:rPr lang="en-US" sz="1600" dirty="0"/>
              <a:t>The receiver correlates on the composite of the measurements it receives</a:t>
            </a:r>
          </a:p>
          <a:p>
            <a:r>
              <a:rPr lang="en-US" sz="1600" dirty="0"/>
              <a:t>Varies greatly depending on conditions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C0D6D2-7499-730A-F0C3-A9A0221EFA91}"/>
              </a:ext>
            </a:extLst>
          </p:cNvPr>
          <p:cNvSpPr/>
          <p:nvPr/>
        </p:nvSpPr>
        <p:spPr>
          <a:xfrm>
            <a:off x="9953029" y="52295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A0A704-29D0-737E-A57F-14CE4B152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427DC5-1C99-0150-B706-89467F04EF73}"/>
              </a:ext>
            </a:extLst>
          </p:cNvPr>
          <p:cNvSpPr/>
          <p:nvPr/>
        </p:nvSpPr>
        <p:spPr>
          <a:xfrm>
            <a:off x="10407659" y="3984551"/>
            <a:ext cx="554786" cy="172748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E1926A-2212-855D-B2B4-4C5E1A9F1A39}"/>
              </a:ext>
            </a:extLst>
          </p:cNvPr>
          <p:cNvSpPr/>
          <p:nvPr/>
        </p:nvSpPr>
        <p:spPr>
          <a:xfrm>
            <a:off x="11073640" y="4484211"/>
            <a:ext cx="743261" cy="1222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4F3DD1-D965-C432-714B-C2F8851CB8AE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42F696-A0C6-AC26-DD54-7F5C4F7FF4B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741104" y="3624563"/>
            <a:ext cx="1234785" cy="160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34C1D2-52DC-39FA-6240-F735F238E4E0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741104" y="3624563"/>
            <a:ext cx="1666555" cy="122372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0A74AF-EDED-0784-50D8-EABC0CB1B620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9975889" y="4848292"/>
            <a:ext cx="431770" cy="38126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7D113B-1B8A-B7BA-B97F-2D3D73C0CF17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741104" y="3624563"/>
            <a:ext cx="2332536" cy="123394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30949B-A0E5-C0FB-21BE-3E6C1B38CC94}"/>
              </a:ext>
            </a:extLst>
          </p:cNvPr>
          <p:cNvCxnSpPr>
            <a:cxnSpLocks/>
          </p:cNvCxnSpPr>
          <p:nvPr/>
        </p:nvCxnSpPr>
        <p:spPr>
          <a:xfrm flipV="1">
            <a:off x="9998748" y="4858512"/>
            <a:ext cx="1074892" cy="37104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5356AE64-FA62-D241-3121-216B5A731C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F067706D-9BFC-7295-DBA4-51DB6D8C6EBA}"/>
              </a:ext>
            </a:extLst>
          </p:cNvPr>
          <p:cNvSpPr/>
          <p:nvPr/>
        </p:nvSpPr>
        <p:spPr>
          <a:xfrm>
            <a:off x="2165311" y="5105407"/>
            <a:ext cx="1666240" cy="1091386"/>
          </a:xfrm>
          <a:prstGeom prst="triangle">
            <a:avLst/>
          </a:prstGeom>
          <a:solidFill>
            <a:schemeClr val="accent1">
              <a:alpha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3D6F76-0493-559A-F304-A6BF9497E308}"/>
              </a:ext>
            </a:extLst>
          </p:cNvPr>
          <p:cNvSpPr txBox="1"/>
          <p:nvPr/>
        </p:nvSpPr>
        <p:spPr>
          <a:xfrm>
            <a:off x="2616502" y="6166981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 Time</a:t>
            </a: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C60E25D0-32F8-2DD7-55A0-B7594AFB0D41}"/>
              </a:ext>
            </a:extLst>
          </p:cNvPr>
          <p:cNvSpPr/>
          <p:nvPr/>
        </p:nvSpPr>
        <p:spPr>
          <a:xfrm>
            <a:off x="2835842" y="5270410"/>
            <a:ext cx="1666240" cy="917243"/>
          </a:xfrm>
          <a:prstGeom prst="triangle">
            <a:avLst/>
          </a:prstGeom>
          <a:solidFill>
            <a:srgbClr val="D79C34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703A2351-2E1F-CBF3-0AC9-AC14B8A01C2D}"/>
              </a:ext>
            </a:extLst>
          </p:cNvPr>
          <p:cNvSpPr/>
          <p:nvPr/>
        </p:nvSpPr>
        <p:spPr>
          <a:xfrm>
            <a:off x="3503713" y="5446608"/>
            <a:ext cx="1666240" cy="744670"/>
          </a:xfrm>
          <a:prstGeom prst="triangle">
            <a:avLst/>
          </a:prstGeom>
          <a:solidFill>
            <a:srgbClr val="FF0808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2DB5821-180E-C611-76FD-AAB032C47512}"/>
              </a:ext>
            </a:extLst>
          </p:cNvPr>
          <p:cNvSpPr txBox="1"/>
          <p:nvPr/>
        </p:nvSpPr>
        <p:spPr>
          <a:xfrm>
            <a:off x="3305174" y="6163293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Delayed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7C181E3-4F3B-08E0-9490-587D99CC15C9}"/>
              </a:ext>
            </a:extLst>
          </p:cNvPr>
          <p:cNvSpPr txBox="1"/>
          <p:nvPr/>
        </p:nvSpPr>
        <p:spPr>
          <a:xfrm>
            <a:off x="2543302" y="4422932"/>
            <a:ext cx="465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101101011101000101001110101110101110001010001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D4DCB29-E8AD-8118-FFD4-68805CD2E23D}"/>
              </a:ext>
            </a:extLst>
          </p:cNvPr>
          <p:cNvSpPr txBox="1"/>
          <p:nvPr/>
        </p:nvSpPr>
        <p:spPr>
          <a:xfrm>
            <a:off x="819276" y="4421511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Receiver PRN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DD53C8-1A3C-9887-5269-CC895AF14C3E}"/>
              </a:ext>
            </a:extLst>
          </p:cNvPr>
          <p:cNvSpPr txBox="1"/>
          <p:nvPr/>
        </p:nvSpPr>
        <p:spPr>
          <a:xfrm>
            <a:off x="2531872" y="3749040"/>
            <a:ext cx="465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3175">
                  <a:noFill/>
                </a:ln>
                <a:solidFill>
                  <a:srgbClr val="3A81BA"/>
                </a:solidFill>
              </a:rPr>
              <a:t>101101011101000101001110101110101110001010001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D34561-6B63-26DD-6FFC-70B7DEEA2CBD}"/>
              </a:ext>
            </a:extLst>
          </p:cNvPr>
          <p:cNvSpPr txBox="1"/>
          <p:nvPr/>
        </p:nvSpPr>
        <p:spPr>
          <a:xfrm>
            <a:off x="806950" y="3749040"/>
            <a:ext cx="1489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3175">
                  <a:noFill/>
                </a:ln>
                <a:solidFill>
                  <a:srgbClr val="3A81BA"/>
                </a:solidFill>
              </a:rPr>
              <a:t>Broadcast PRN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A914CC-7C57-D428-334D-6028331DFD1D}"/>
              </a:ext>
            </a:extLst>
          </p:cNvPr>
          <p:cNvSpPr txBox="1"/>
          <p:nvPr/>
        </p:nvSpPr>
        <p:spPr>
          <a:xfrm>
            <a:off x="3221482" y="3985044"/>
            <a:ext cx="465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79C34"/>
                </a:solidFill>
              </a:rPr>
              <a:t>101101011101000101001110101110101110001010001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6982A3-4DC6-16C5-AE9A-F5C9085D9F6C}"/>
              </a:ext>
            </a:extLst>
          </p:cNvPr>
          <p:cNvSpPr txBox="1"/>
          <p:nvPr/>
        </p:nvSpPr>
        <p:spPr>
          <a:xfrm>
            <a:off x="810760" y="3986553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79C34"/>
                </a:solidFill>
              </a:rPr>
              <a:t>Bounce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DF448A-83B5-F9E5-EA07-B61547C707EF}"/>
              </a:ext>
            </a:extLst>
          </p:cNvPr>
          <p:cNvSpPr txBox="1"/>
          <p:nvPr/>
        </p:nvSpPr>
        <p:spPr>
          <a:xfrm>
            <a:off x="815466" y="4208766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808"/>
                </a:solidFill>
              </a:rPr>
              <a:t>Bounce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9F03B8-63F5-F3B3-B883-93987AB80817}"/>
              </a:ext>
            </a:extLst>
          </p:cNvPr>
          <p:cNvSpPr txBox="1"/>
          <p:nvPr/>
        </p:nvSpPr>
        <p:spPr>
          <a:xfrm>
            <a:off x="3778250" y="4208767"/>
            <a:ext cx="465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808"/>
                </a:solidFill>
              </a:rPr>
              <a:t>101101011101000101001110101110101110001010001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6F8A673E-D0DE-9CAD-A6CD-B8F1449844F1}"/>
              </a:ext>
            </a:extLst>
          </p:cNvPr>
          <p:cNvSpPr/>
          <p:nvPr/>
        </p:nvSpPr>
        <p:spPr>
          <a:xfrm>
            <a:off x="2165311" y="5104479"/>
            <a:ext cx="1666240" cy="1091386"/>
          </a:xfrm>
          <a:prstGeom prst="triangl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3819815F-BA70-CC2C-3AA5-A60C254C2FFA}"/>
              </a:ext>
            </a:extLst>
          </p:cNvPr>
          <p:cNvSpPr/>
          <p:nvPr/>
        </p:nvSpPr>
        <p:spPr>
          <a:xfrm>
            <a:off x="2835842" y="5269482"/>
            <a:ext cx="1666240" cy="917243"/>
          </a:xfrm>
          <a:prstGeom prst="triangle">
            <a:avLst/>
          </a:prstGeom>
          <a:solidFill>
            <a:srgbClr val="D79C3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16C3B269-5F2E-72BB-2288-1B391BE44AC2}"/>
              </a:ext>
            </a:extLst>
          </p:cNvPr>
          <p:cNvSpPr/>
          <p:nvPr/>
        </p:nvSpPr>
        <p:spPr>
          <a:xfrm>
            <a:off x="3503713" y="5445680"/>
            <a:ext cx="1666240" cy="744670"/>
          </a:xfrm>
          <a:prstGeom prst="triangle">
            <a:avLst/>
          </a:prstGeom>
          <a:solidFill>
            <a:srgbClr val="FF080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2FE2FF4-B04D-1C20-9E8A-7A5DC74996BF}"/>
              </a:ext>
            </a:extLst>
          </p:cNvPr>
          <p:cNvCxnSpPr/>
          <p:nvPr/>
        </p:nvCxnSpPr>
        <p:spPr>
          <a:xfrm>
            <a:off x="1991360" y="6195537"/>
            <a:ext cx="4267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D0C5335-B94C-4D25-5583-35DA66832BC2}"/>
              </a:ext>
            </a:extLst>
          </p:cNvPr>
          <p:cNvCxnSpPr>
            <a:cxnSpLocks/>
          </p:cNvCxnSpPr>
          <p:nvPr/>
        </p:nvCxnSpPr>
        <p:spPr>
          <a:xfrm>
            <a:off x="2998431" y="4728659"/>
            <a:ext cx="0" cy="14668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A7A3549-E4BC-B5B2-699A-609CE681032D}"/>
              </a:ext>
            </a:extLst>
          </p:cNvPr>
          <p:cNvCxnSpPr>
            <a:cxnSpLocks/>
          </p:cNvCxnSpPr>
          <p:nvPr/>
        </p:nvCxnSpPr>
        <p:spPr>
          <a:xfrm>
            <a:off x="3663911" y="4724400"/>
            <a:ext cx="0" cy="14668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3">
            <a:extLst>
              <a:ext uri="{FF2B5EF4-FFF2-40B4-BE49-F238E27FC236}">
                <a16:creationId xmlns:a16="http://schemas.microsoft.com/office/drawing/2014/main" id="{F1114C2E-7F45-CC3C-FA12-B11B9E4D2DB9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GPS Correlator</a:t>
            </a:r>
          </a:p>
        </p:txBody>
      </p:sp>
    </p:spTree>
    <p:extLst>
      <p:ext uri="{BB962C8B-B14F-4D97-AF65-F5344CB8AC3E}">
        <p14:creationId xmlns:p14="http://schemas.microsoft.com/office/powerpoint/2010/main" val="137088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537 0 L 0.02826 0 L 0.09284 0 L 0.05612 0 " pathEditMode="relative" ptsTypes="AAAAA">
                                      <p:cBhvr>
                                        <p:cTn id="3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11537 4.44444E-6 L 0.02813 4.44444E-6 L 0.09258 4.44444E-6 L 0.05469 4.44444E-6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0" grpId="0" animBg="1"/>
      <p:bldP spid="90" grpId="1" animBg="1"/>
      <p:bldP spid="63" grpId="0"/>
      <p:bldP spid="86" grpId="1"/>
      <p:bldP spid="86" grpId="2"/>
      <p:bldP spid="87" grpId="0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B082E-A043-4E48-B0BA-F31F7543D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660" y="1980728"/>
            <a:ext cx="8117198" cy="4222291"/>
          </a:xfrm>
        </p:spPr>
        <p:txBody>
          <a:bodyPr/>
          <a:lstStyle/>
          <a:p>
            <a:r>
              <a:rPr lang="en-US" sz="1800" dirty="0"/>
              <a:t>Simulation of multipath using generated signals can:</a:t>
            </a:r>
          </a:p>
          <a:p>
            <a:pPr lvl="1"/>
            <a:r>
              <a:rPr lang="en-US" sz="1800" dirty="0"/>
              <a:t>Enable testing of receiver multipath resistance</a:t>
            </a:r>
          </a:p>
          <a:p>
            <a:pPr lvl="1"/>
            <a:r>
              <a:rPr lang="en-US" sz="1800" dirty="0"/>
              <a:t>Gain insight on receiver’s operational limitations and behavior</a:t>
            </a:r>
          </a:p>
          <a:p>
            <a:pPr lvl="1"/>
            <a:r>
              <a:rPr lang="en-US" sz="1800" dirty="0"/>
              <a:t>Assist in developing multipath mitigating technologies </a:t>
            </a:r>
          </a:p>
          <a:p>
            <a:r>
              <a:rPr lang="en-US" sz="1800" dirty="0"/>
              <a:t>Commercial GPS simulators exist but:</a:t>
            </a:r>
          </a:p>
          <a:p>
            <a:pPr lvl="1"/>
            <a:r>
              <a:rPr lang="en-US" sz="1800" dirty="0"/>
              <a:t>Can be expensive</a:t>
            </a:r>
          </a:p>
          <a:p>
            <a:pPr lvl="1"/>
            <a:r>
              <a:rPr lang="en-US" sz="1800" dirty="0"/>
              <a:t>Offer limited out-of-the-box tuning capabilities</a:t>
            </a:r>
          </a:p>
          <a:p>
            <a:r>
              <a:rPr lang="en-US" sz="1800" dirty="0"/>
              <a:t>Can cheaper, open-source tools be modified to add this capability?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B57FD7-395C-5C65-8C9D-1B5E9C93F8BB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>
            <a:off x="8741104" y="3624563"/>
            <a:ext cx="1234785" cy="160499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52A01A-2A2A-BAAB-DD7C-5B024C05E02C}"/>
              </a:ext>
            </a:extLst>
          </p:cNvPr>
          <p:cNvCxnSpPr>
            <a:cxnSpLocks/>
            <a:stCxn id="10" idx="2"/>
            <a:endCxn id="9" idx="7"/>
          </p:cNvCxnSpPr>
          <p:nvPr/>
        </p:nvCxnSpPr>
        <p:spPr>
          <a:xfrm>
            <a:off x="8103823" y="4705691"/>
            <a:ext cx="1888230" cy="530564"/>
          </a:xfrm>
          <a:prstGeom prst="line">
            <a:avLst/>
          </a:prstGeom>
          <a:ln w="12700">
            <a:solidFill>
              <a:schemeClr val="tx2"/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C267DD-9F21-A682-B80A-3841DA5353AE}"/>
              </a:ext>
            </a:extLst>
          </p:cNvPr>
          <p:cNvCxnSpPr>
            <a:cxnSpLocks/>
            <a:stCxn id="11" idx="2"/>
            <a:endCxn id="9" idx="0"/>
          </p:cNvCxnSpPr>
          <p:nvPr/>
        </p:nvCxnSpPr>
        <p:spPr>
          <a:xfrm flipH="1">
            <a:off x="9975889" y="4597872"/>
            <a:ext cx="1785275" cy="6316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ABF7DAF-7A6A-AFEE-E7E1-EFAB650C2A96}"/>
              </a:ext>
            </a:extLst>
          </p:cNvPr>
          <p:cNvSpPr/>
          <p:nvPr/>
        </p:nvSpPr>
        <p:spPr>
          <a:xfrm>
            <a:off x="9135958" y="4166613"/>
            <a:ext cx="1679361" cy="137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2229BC-4CF2-CD1B-DCFB-E68484DFF33E}"/>
              </a:ext>
            </a:extLst>
          </p:cNvPr>
          <p:cNvSpPr/>
          <p:nvPr/>
        </p:nvSpPr>
        <p:spPr>
          <a:xfrm>
            <a:off x="9953029" y="52295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FB598F-9AC7-7F46-D7D8-D580575B7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90991">
            <a:off x="7632350" y="4427000"/>
            <a:ext cx="539344" cy="4248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CE0671-21C4-064F-84C3-12274F864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05120">
            <a:off x="11681448" y="4290419"/>
            <a:ext cx="539344" cy="4248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57950A-625B-6E1B-7AC8-48615FD40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04B517-ACE7-6A5E-6109-F70809BC1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1288">
            <a:off x="10719254" y="3294305"/>
            <a:ext cx="539344" cy="42481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510181-ABFE-2C2A-2BF9-FD1AAE3B40B8}"/>
              </a:ext>
            </a:extLst>
          </p:cNvPr>
          <p:cNvCxnSpPr>
            <a:cxnSpLocks/>
            <a:stCxn id="13" idx="2"/>
            <a:endCxn id="9" idx="0"/>
          </p:cNvCxnSpPr>
          <p:nvPr/>
        </p:nvCxnSpPr>
        <p:spPr>
          <a:xfrm flipH="1">
            <a:off x="9975889" y="3689374"/>
            <a:ext cx="904632" cy="1540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4C404B-D48D-8C00-82EE-D01A02093732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9231285" y="3689374"/>
            <a:ext cx="1649236" cy="80500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3BD029-B120-2F05-E878-DFA5B03236AC}"/>
              </a:ext>
            </a:extLst>
          </p:cNvPr>
          <p:cNvCxnSpPr>
            <a:cxnSpLocks/>
          </p:cNvCxnSpPr>
          <p:nvPr/>
        </p:nvCxnSpPr>
        <p:spPr>
          <a:xfrm flipH="1" flipV="1">
            <a:off x="9231285" y="4494374"/>
            <a:ext cx="744604" cy="735186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36F32F-4239-CD91-CB30-330D87B86CBB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8741104" y="3624563"/>
            <a:ext cx="1789881" cy="1043957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298892-C839-542F-67F4-EA89215C8889}"/>
              </a:ext>
            </a:extLst>
          </p:cNvPr>
          <p:cNvCxnSpPr>
            <a:cxnSpLocks/>
          </p:cNvCxnSpPr>
          <p:nvPr/>
        </p:nvCxnSpPr>
        <p:spPr>
          <a:xfrm flipV="1">
            <a:off x="9975889" y="4668520"/>
            <a:ext cx="555096" cy="561040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192BA6-D100-684F-FF29-65AB2041FF04}"/>
              </a:ext>
            </a:extLst>
          </p:cNvPr>
          <p:cNvCxnSpPr>
            <a:cxnSpLocks/>
          </p:cNvCxnSpPr>
          <p:nvPr/>
        </p:nvCxnSpPr>
        <p:spPr>
          <a:xfrm>
            <a:off x="8103823" y="4705691"/>
            <a:ext cx="1888230" cy="530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275933-892E-80EF-40DA-C01D14B5079E}"/>
              </a:ext>
            </a:extLst>
          </p:cNvPr>
          <p:cNvCxnSpPr>
            <a:cxnSpLocks/>
          </p:cNvCxnSpPr>
          <p:nvPr/>
        </p:nvCxnSpPr>
        <p:spPr>
          <a:xfrm>
            <a:off x="8741104" y="3624563"/>
            <a:ext cx="1234785" cy="160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71050B-96A1-A484-0E67-82827E1F236B}"/>
              </a:ext>
            </a:extLst>
          </p:cNvPr>
          <p:cNvCxnSpPr>
            <a:cxnSpLocks/>
          </p:cNvCxnSpPr>
          <p:nvPr/>
        </p:nvCxnSpPr>
        <p:spPr>
          <a:xfrm flipH="1">
            <a:off x="9975889" y="3689374"/>
            <a:ext cx="904632" cy="1540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2F4A6B-BE61-D2DF-8794-801D5ADDC30E}"/>
              </a:ext>
            </a:extLst>
          </p:cNvPr>
          <p:cNvCxnSpPr>
            <a:cxnSpLocks/>
          </p:cNvCxnSpPr>
          <p:nvPr/>
        </p:nvCxnSpPr>
        <p:spPr>
          <a:xfrm flipH="1">
            <a:off x="9975889" y="4597872"/>
            <a:ext cx="1785275" cy="631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9AE3013-4788-CA3D-F97B-D928CDA8DC86}"/>
              </a:ext>
            </a:extLst>
          </p:cNvPr>
          <p:cNvSpPr/>
          <p:nvPr/>
        </p:nvSpPr>
        <p:spPr>
          <a:xfrm>
            <a:off x="8676499" y="4001636"/>
            <a:ext cx="554786" cy="172748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8A0B9C-6C3F-39BD-9FAC-E655CC7BD8C4}"/>
              </a:ext>
            </a:extLst>
          </p:cNvPr>
          <p:cNvSpPr/>
          <p:nvPr/>
        </p:nvSpPr>
        <p:spPr>
          <a:xfrm>
            <a:off x="10530985" y="4494373"/>
            <a:ext cx="657104" cy="1222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88A21D-D72F-EA2D-2042-23CA25F2AC33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20AEA3D3-6784-E131-22F4-3015D1EB6A7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  <p:sp>
        <p:nvSpPr>
          <p:cNvPr id="27" name="Title 3">
            <a:extLst>
              <a:ext uri="{FF2B5EF4-FFF2-40B4-BE49-F238E27FC236}">
                <a16:creationId xmlns:a16="http://schemas.microsoft.com/office/drawing/2014/main" id="{730AB77B-DB56-8262-4D60-042C5F7ABD2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GPS Simulation</a:t>
            </a:r>
          </a:p>
        </p:txBody>
      </p:sp>
    </p:spTree>
    <p:extLst>
      <p:ext uri="{BB962C8B-B14F-4D97-AF65-F5344CB8AC3E}">
        <p14:creationId xmlns:p14="http://schemas.microsoft.com/office/powerpoint/2010/main" val="3862438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A04B90D8-1DDA-DD2D-601B-B18F953D3B44}"/>
              </a:ext>
            </a:extLst>
          </p:cNvPr>
          <p:cNvSpPr txBox="1"/>
          <p:nvPr/>
        </p:nvSpPr>
        <p:spPr>
          <a:xfrm rot="3147134">
            <a:off x="8091049" y="4224182"/>
            <a:ext cx="2868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175">
                  <a:noFill/>
                </a:ln>
                <a:solidFill>
                  <a:srgbClr val="3A81BA"/>
                </a:solidFill>
              </a:rPr>
              <a:t>11010001010011101011101011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9632BB-0000-1238-3BEC-4DA4D7527BC6}"/>
              </a:ext>
            </a:extLst>
          </p:cNvPr>
          <p:cNvSpPr/>
          <p:nvPr/>
        </p:nvSpPr>
        <p:spPr>
          <a:xfrm rot="3147134">
            <a:off x="9548696" y="4902847"/>
            <a:ext cx="936679" cy="261498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083FC8-428E-30EC-E6FB-DA23C2E5A8A6}"/>
              </a:ext>
            </a:extLst>
          </p:cNvPr>
          <p:cNvSpPr/>
          <p:nvPr/>
        </p:nvSpPr>
        <p:spPr>
          <a:xfrm rot="13947134">
            <a:off x="8537315" y="3482509"/>
            <a:ext cx="776765" cy="261498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55C2A5-DC9C-07D7-8F14-0D4D5B301F81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056CD7-1F4F-BA18-E023-022CA038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F7E52815-D821-7CCC-C856-792831CD3A4F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GPS Signal Generation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B7B794-2F08-E72E-47AF-8B515EF76668}"/>
              </a:ext>
            </a:extLst>
          </p:cNvPr>
          <p:cNvSpPr/>
          <p:nvPr/>
        </p:nvSpPr>
        <p:spPr>
          <a:xfrm>
            <a:off x="6688384" y="1625657"/>
            <a:ext cx="5218176" cy="3509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FE8D0C-FBDB-2624-92E9-83FDB12522AE}"/>
              </a:ext>
            </a:extLst>
          </p:cNvPr>
          <p:cNvCxnSpPr>
            <a:cxnSpLocks/>
          </p:cNvCxnSpPr>
          <p:nvPr/>
        </p:nvCxnSpPr>
        <p:spPr>
          <a:xfrm>
            <a:off x="11205584" y="2062661"/>
            <a:ext cx="0" cy="3975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F459CA7-F872-325B-1685-A874B6248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4" t="14477" r="110" b="13488"/>
          <a:stretch/>
        </p:blipFill>
        <p:spPr>
          <a:xfrm>
            <a:off x="6945180" y="1725951"/>
            <a:ext cx="4756786" cy="164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1B45EC-9080-696A-C60E-7EEB9F8735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378" y="2439024"/>
            <a:ext cx="948683" cy="1062077"/>
          </a:xfrm>
          <a:prstGeom prst="rect">
            <a:avLst/>
          </a:prstGeom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50CB2033-26ED-E597-4013-226C78AC1E0A}"/>
              </a:ext>
            </a:extLst>
          </p:cNvPr>
          <p:cNvSpPr txBox="1">
            <a:spLocks/>
          </p:cNvSpPr>
          <p:nvPr/>
        </p:nvSpPr>
        <p:spPr>
          <a:xfrm>
            <a:off x="-36295" y="1431336"/>
            <a:ext cx="6774729" cy="507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40256" algn="just" rtl="0" ea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169329" indent="0">
              <a:buNone/>
            </a:pPr>
            <a:r>
              <a:rPr lang="en-US" sz="2000" b="1" dirty="0"/>
              <a:t>GPS-SDR-SIM</a:t>
            </a:r>
          </a:p>
          <a:p>
            <a:r>
              <a:rPr lang="en-US" sz="1600" dirty="0"/>
              <a:t>Open-source command line tool that allows the user to generate GPS signals</a:t>
            </a:r>
          </a:p>
          <a:p>
            <a:pPr lvl="1"/>
            <a:r>
              <a:rPr lang="en-US" sz="1600" b="1" dirty="0"/>
              <a:t>Input: </a:t>
            </a:r>
            <a:r>
              <a:rPr lang="en-US" sz="1600" dirty="0"/>
              <a:t>ephemeris (satellite orbits), coordinates</a:t>
            </a:r>
          </a:p>
          <a:p>
            <a:pPr lvl="1"/>
            <a:r>
              <a:rPr lang="en-US" sz="1600" b="1" dirty="0"/>
              <a:t>Output: </a:t>
            </a:r>
            <a:r>
              <a:rPr lang="en-US" sz="1600" dirty="0"/>
              <a:t>binary file containing the generated signals</a:t>
            </a:r>
          </a:p>
          <a:p>
            <a:r>
              <a:rPr lang="en-US" sz="1600" dirty="0"/>
              <a:t>Generates a binary file of simulated RF data that a GPS receiver would see if at that location</a:t>
            </a:r>
          </a:p>
          <a:p>
            <a:r>
              <a:rPr lang="en-US" sz="1600" dirty="0"/>
              <a:t>Can be played back on a real or software receiver</a:t>
            </a:r>
            <a:endParaRPr lang="en-US" sz="2000" b="1" dirty="0"/>
          </a:p>
          <a:p>
            <a:pPr marL="169329" indent="0">
              <a:buNone/>
            </a:pPr>
            <a:endParaRPr lang="en-US" sz="2000" b="1" dirty="0"/>
          </a:p>
          <a:p>
            <a:pPr marL="169329" indent="0">
              <a:buNone/>
            </a:pPr>
            <a:r>
              <a:rPr lang="en-US" sz="2000" b="1" dirty="0"/>
              <a:t>Modifications</a:t>
            </a:r>
          </a:p>
          <a:p>
            <a:r>
              <a:rPr lang="en-US" sz="1600" dirty="0"/>
              <a:t>Added the ability to:</a:t>
            </a:r>
          </a:p>
          <a:p>
            <a:pPr lvl="1"/>
            <a:r>
              <a:rPr lang="en-US" sz="1600" dirty="0"/>
              <a:t>Clone satellite PRN’s</a:t>
            </a:r>
          </a:p>
          <a:p>
            <a:pPr lvl="1"/>
            <a:r>
              <a:rPr lang="en-US" sz="1600" dirty="0"/>
              <a:t>Delay PRN by variable amount</a:t>
            </a:r>
          </a:p>
          <a:p>
            <a:r>
              <a:rPr lang="en-US" sz="1600" dirty="0"/>
              <a:t>Simulate composite multipath signal</a:t>
            </a:r>
          </a:p>
          <a:p>
            <a:pPr marL="169329" indent="0">
              <a:buFont typeface="Arial"/>
              <a:buNone/>
            </a:pPr>
            <a:endParaRPr lang="en-US" sz="16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D0543F-F3DA-8C9D-9AD4-C53612CD3E0E}"/>
              </a:ext>
            </a:extLst>
          </p:cNvPr>
          <p:cNvCxnSpPr>
            <a:cxnSpLocks/>
          </p:cNvCxnSpPr>
          <p:nvPr/>
        </p:nvCxnSpPr>
        <p:spPr>
          <a:xfrm>
            <a:off x="8743009" y="3626468"/>
            <a:ext cx="1234785" cy="160499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96153553-4B6D-EED8-71D3-47988D56EB73}"/>
              </a:ext>
            </a:extLst>
          </p:cNvPr>
          <p:cNvSpPr/>
          <p:nvPr/>
        </p:nvSpPr>
        <p:spPr>
          <a:xfrm>
            <a:off x="9953029" y="52295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4C680B-9D8C-88F4-BDB7-EE1DF9577170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A3B5CA28-CA5A-4609-04D4-FC93F34379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830E71E-BC1E-9EA3-48B6-7BE536874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3" b="92543" l="9940" r="91867">
                        <a14:foregroundMark x1="91867" y1="43977" x2="92018" y2="47036"/>
                        <a14:foregroundMark x1="52711" y1="92543" x2="52711" y2="92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321B348-25EF-08C5-90FE-545490DBA1C8}"/>
              </a:ext>
            </a:extLst>
          </p:cNvPr>
          <p:cNvCxnSpPr>
            <a:cxnSpLocks/>
          </p:cNvCxnSpPr>
          <p:nvPr/>
        </p:nvCxnSpPr>
        <p:spPr>
          <a:xfrm>
            <a:off x="8638612" y="3705357"/>
            <a:ext cx="1560758" cy="2032503"/>
          </a:xfrm>
          <a:prstGeom prst="line">
            <a:avLst/>
          </a:prstGeom>
          <a:ln>
            <a:solidFill>
              <a:srgbClr val="FF080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AE7E661-01DC-2BDD-A5B4-7594FCDBB5FA}"/>
              </a:ext>
            </a:extLst>
          </p:cNvPr>
          <p:cNvSpPr/>
          <p:nvPr/>
        </p:nvSpPr>
        <p:spPr>
          <a:xfrm>
            <a:off x="4705338" y="4812423"/>
            <a:ext cx="3086100" cy="1313180"/>
          </a:xfrm>
          <a:custGeom>
            <a:avLst/>
            <a:gdLst>
              <a:gd name="connsiteX0" fmla="*/ 0 w 3855720"/>
              <a:gd name="connsiteY0" fmla="*/ 1432560 h 1440180"/>
              <a:gd name="connsiteX1" fmla="*/ 899160 w 3855720"/>
              <a:gd name="connsiteY1" fmla="*/ 2819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25524 w 3855720"/>
              <a:gd name="connsiteY2" fmla="*/ 24384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07236 w 3855720"/>
              <a:gd name="connsiteY2" fmla="*/ 3556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39340 w 3855720"/>
              <a:gd name="connsiteY4" fmla="*/ 4521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13332 w 3855720"/>
              <a:gd name="connsiteY2" fmla="*/ 28956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00480 h 1308100"/>
              <a:gd name="connsiteX1" fmla="*/ 1130808 w 3855720"/>
              <a:gd name="connsiteY1" fmla="*/ 12446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695956 w 3855720"/>
              <a:gd name="connsiteY5" fmla="*/ 44450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19144"/>
              <a:gd name="connsiteY0" fmla="*/ 1325880 h 1325880"/>
              <a:gd name="connsiteX1" fmla="*/ 1088136 w 3819144"/>
              <a:gd name="connsiteY1" fmla="*/ 160020 h 1325880"/>
              <a:gd name="connsiteX2" fmla="*/ 1476756 w 3819144"/>
              <a:gd name="connsiteY2" fmla="*/ 304800 h 1325880"/>
              <a:gd name="connsiteX3" fmla="*/ 1856232 w 3819144"/>
              <a:gd name="connsiteY3" fmla="*/ 0 h 1325880"/>
              <a:gd name="connsiteX4" fmla="*/ 2290572 w 3819144"/>
              <a:gd name="connsiteY4" fmla="*/ 254000 h 1325880"/>
              <a:gd name="connsiteX5" fmla="*/ 2659380 w 3819144"/>
              <a:gd name="connsiteY5" fmla="*/ 444500 h 1325880"/>
              <a:gd name="connsiteX6" fmla="*/ 3819144 w 3819144"/>
              <a:gd name="connsiteY6" fmla="*/ 1308100 h 1325880"/>
              <a:gd name="connsiteX7" fmla="*/ 0 w 3819144"/>
              <a:gd name="connsiteY7" fmla="*/ 1325880 h 1325880"/>
              <a:gd name="connsiteX0" fmla="*/ 0 w 3788664"/>
              <a:gd name="connsiteY0" fmla="*/ 1310640 h 1310640"/>
              <a:gd name="connsiteX1" fmla="*/ 1057656 w 3788664"/>
              <a:gd name="connsiteY1" fmla="*/ 160020 h 1310640"/>
              <a:gd name="connsiteX2" fmla="*/ 1446276 w 3788664"/>
              <a:gd name="connsiteY2" fmla="*/ 304800 h 1310640"/>
              <a:gd name="connsiteX3" fmla="*/ 1825752 w 3788664"/>
              <a:gd name="connsiteY3" fmla="*/ 0 h 1310640"/>
              <a:gd name="connsiteX4" fmla="*/ 2260092 w 3788664"/>
              <a:gd name="connsiteY4" fmla="*/ 254000 h 1310640"/>
              <a:gd name="connsiteX5" fmla="*/ 2628900 w 3788664"/>
              <a:gd name="connsiteY5" fmla="*/ 444500 h 1310640"/>
              <a:gd name="connsiteX6" fmla="*/ 3788664 w 3788664"/>
              <a:gd name="connsiteY6" fmla="*/ 1308100 h 1310640"/>
              <a:gd name="connsiteX7" fmla="*/ 0 w 3788664"/>
              <a:gd name="connsiteY7" fmla="*/ 1310640 h 131064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28900 w 3703320"/>
              <a:gd name="connsiteY5" fmla="*/ 4445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44040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3320" h="1313180">
                <a:moveTo>
                  <a:pt x="0" y="1310640"/>
                </a:moveTo>
                <a:lnTo>
                  <a:pt x="1057656" y="160020"/>
                </a:lnTo>
                <a:lnTo>
                  <a:pt x="1446276" y="304800"/>
                </a:lnTo>
                <a:lnTo>
                  <a:pt x="1850898" y="0"/>
                </a:lnTo>
                <a:lnTo>
                  <a:pt x="2260092" y="325120"/>
                </a:lnTo>
                <a:lnTo>
                  <a:pt x="2647188" y="495300"/>
                </a:lnTo>
                <a:lnTo>
                  <a:pt x="3703320" y="1313180"/>
                </a:lnTo>
                <a:lnTo>
                  <a:pt x="0" y="13106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48E709AD-8C45-008F-1144-BF6BEA3ADFE9}"/>
              </a:ext>
            </a:extLst>
          </p:cNvPr>
          <p:cNvSpPr/>
          <p:nvPr/>
        </p:nvSpPr>
        <p:spPr>
          <a:xfrm>
            <a:off x="4749749" y="5030870"/>
            <a:ext cx="1666240" cy="1091386"/>
          </a:xfrm>
          <a:prstGeom prst="triangle">
            <a:avLst/>
          </a:prstGeom>
          <a:solidFill>
            <a:schemeClr val="accent1">
              <a:alpha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E750CE-7E91-CA3B-16E7-76FB3FF9D117}"/>
              </a:ext>
            </a:extLst>
          </p:cNvPr>
          <p:cNvSpPr txBox="1"/>
          <p:nvPr/>
        </p:nvSpPr>
        <p:spPr>
          <a:xfrm>
            <a:off x="5200940" y="6092444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 Time</a:t>
            </a: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0D1BFFE6-1DE4-4FCA-463F-ABEDCF2D3E75}"/>
              </a:ext>
            </a:extLst>
          </p:cNvPr>
          <p:cNvSpPr/>
          <p:nvPr/>
        </p:nvSpPr>
        <p:spPr>
          <a:xfrm>
            <a:off x="5420280" y="5195873"/>
            <a:ext cx="1666240" cy="917243"/>
          </a:xfrm>
          <a:prstGeom prst="triangle">
            <a:avLst/>
          </a:prstGeom>
          <a:solidFill>
            <a:srgbClr val="D79C34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23A40334-AF41-A1BF-9441-5E3377ACD584}"/>
              </a:ext>
            </a:extLst>
          </p:cNvPr>
          <p:cNvSpPr/>
          <p:nvPr/>
        </p:nvSpPr>
        <p:spPr>
          <a:xfrm>
            <a:off x="6088151" y="5372071"/>
            <a:ext cx="1666240" cy="744670"/>
          </a:xfrm>
          <a:prstGeom prst="triangle">
            <a:avLst/>
          </a:prstGeom>
          <a:solidFill>
            <a:srgbClr val="FF0808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E05337E-7CC7-6BAD-28B8-5C3F818BAC2B}"/>
              </a:ext>
            </a:extLst>
          </p:cNvPr>
          <p:cNvSpPr txBox="1"/>
          <p:nvPr/>
        </p:nvSpPr>
        <p:spPr>
          <a:xfrm>
            <a:off x="5889612" y="6088756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Delayed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E6B22B5-E063-58CE-C21F-705F2C90DC76}"/>
              </a:ext>
            </a:extLst>
          </p:cNvPr>
          <p:cNvCxnSpPr>
            <a:cxnSpLocks/>
          </p:cNvCxnSpPr>
          <p:nvPr/>
        </p:nvCxnSpPr>
        <p:spPr>
          <a:xfrm>
            <a:off x="4633673" y="6121000"/>
            <a:ext cx="3215640" cy="460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7744EF-9048-64C2-6F93-8C308C1CC12E}"/>
              </a:ext>
            </a:extLst>
          </p:cNvPr>
          <p:cNvCxnSpPr>
            <a:cxnSpLocks/>
          </p:cNvCxnSpPr>
          <p:nvPr/>
        </p:nvCxnSpPr>
        <p:spPr>
          <a:xfrm>
            <a:off x="5582869" y="4654122"/>
            <a:ext cx="0" cy="14668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1300CE3-3D6E-AC7E-501F-DD3D5E3592D9}"/>
              </a:ext>
            </a:extLst>
          </p:cNvPr>
          <p:cNvCxnSpPr>
            <a:cxnSpLocks/>
          </p:cNvCxnSpPr>
          <p:nvPr/>
        </p:nvCxnSpPr>
        <p:spPr>
          <a:xfrm>
            <a:off x="6248349" y="4649863"/>
            <a:ext cx="0" cy="14668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E1BB639-8BA6-699F-29AC-DBD8CC83E981}"/>
              </a:ext>
            </a:extLst>
          </p:cNvPr>
          <p:cNvCxnSpPr>
            <a:cxnSpLocks/>
          </p:cNvCxnSpPr>
          <p:nvPr/>
        </p:nvCxnSpPr>
        <p:spPr>
          <a:xfrm>
            <a:off x="8796401" y="3588893"/>
            <a:ext cx="1249680" cy="163038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621715-441D-FBC1-31DB-8991CFB90ED8}"/>
              </a:ext>
            </a:extLst>
          </p:cNvPr>
          <p:cNvCxnSpPr>
            <a:cxnSpLocks/>
          </p:cNvCxnSpPr>
          <p:nvPr/>
        </p:nvCxnSpPr>
        <p:spPr>
          <a:xfrm>
            <a:off x="8691575" y="3666472"/>
            <a:ext cx="1408735" cy="1831101"/>
          </a:xfrm>
          <a:prstGeom prst="line">
            <a:avLst/>
          </a:prstGeom>
          <a:ln>
            <a:solidFill>
              <a:srgbClr val="F4A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20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4" grpId="0" animBg="1"/>
      <p:bldP spid="25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/>
    </p:bldLst>
  </p:timing>
</p:sld>
</file>

<file path=ppt/theme/theme1.xml><?xml version="1.0" encoding="utf-8"?>
<a:theme xmlns:a="http://schemas.openxmlformats.org/drawingml/2006/main" name="NASA_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SA_Theme" id="{6F7F5107-1310-4740-90AE-08DE71FFC80E}" vid="{63B9EDBA-6A86-483F-A7B7-F84E9D9EB8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NASA_Theme</Template>
  <TotalTime>5709</TotalTime>
  <Words>1236</Words>
  <Application>Microsoft Office PowerPoint</Application>
  <PresentationFormat>Widescreen</PresentationFormat>
  <Paragraphs>336</Paragraphs>
  <Slides>36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Microsoft JhengHei UI Light</vt:lpstr>
      <vt:lpstr>Calibri</vt:lpstr>
      <vt:lpstr>Raleway Light</vt:lpstr>
      <vt:lpstr>Calibri Light</vt:lpstr>
      <vt:lpstr>Ovo</vt:lpstr>
      <vt:lpstr>Wingdings</vt:lpstr>
      <vt:lpstr>Playfair Display</vt:lpstr>
      <vt:lpstr>Arial</vt:lpstr>
      <vt:lpstr>NASA_Theme</vt:lpstr>
      <vt:lpstr>Simulated Multipath Using Software Generated GPS Signals</vt:lpstr>
      <vt:lpstr>Outline</vt:lpstr>
      <vt:lpstr>Background</vt:lpstr>
      <vt:lpstr>Background</vt:lpstr>
      <vt:lpstr>Background</vt:lpstr>
      <vt:lpstr>Background</vt:lpstr>
      <vt:lpstr>Background</vt:lpstr>
      <vt:lpstr>Background</vt:lpstr>
      <vt:lpstr>Experimental Setup</vt:lpstr>
      <vt:lpstr>Experimental Setup</vt:lpstr>
      <vt:lpstr>Experimental Setup</vt:lpstr>
      <vt:lpstr>Experimental Setup</vt:lpstr>
      <vt:lpstr>Experimental Setup</vt:lpstr>
      <vt:lpstr>Experimental Setup</vt:lpstr>
      <vt:lpstr>Simulation Results</vt:lpstr>
      <vt:lpstr>Simulation Results</vt:lpstr>
      <vt:lpstr>Simulation Results</vt:lpstr>
      <vt:lpstr>Simulation Results</vt:lpstr>
      <vt:lpstr>Simulation Results</vt:lpstr>
      <vt:lpstr>Simulation Results</vt:lpstr>
      <vt:lpstr>Simulation Results</vt:lpstr>
      <vt:lpstr>Simulation Results</vt:lpstr>
      <vt:lpstr>Simulation Results</vt:lpstr>
      <vt:lpstr>Experimental Setup</vt:lpstr>
      <vt:lpstr>Hardware Results</vt:lpstr>
      <vt:lpstr>Hardware Results</vt:lpstr>
      <vt:lpstr>Hardware Results</vt:lpstr>
      <vt:lpstr>Hardware Results</vt:lpstr>
      <vt:lpstr>Hardware Results</vt:lpstr>
      <vt:lpstr>Hardware Results</vt:lpstr>
      <vt:lpstr>Hardware Results</vt:lpstr>
      <vt:lpstr>Hardware Results</vt:lpstr>
      <vt:lpstr>Hardware Results</vt:lpstr>
      <vt:lpstr>Hardware Results</vt:lpstr>
      <vt:lpstr>Conclusions and Future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Gilabert, Russell V. (LARC-D320)</dc:creator>
  <cp:lastModifiedBy>Gilabert, Russell V. (LARC-D320)</cp:lastModifiedBy>
  <cp:revision>190</cp:revision>
  <dcterms:created xsi:type="dcterms:W3CDTF">2023-08-01T17:05:21Z</dcterms:created>
  <dcterms:modified xsi:type="dcterms:W3CDTF">2024-03-21T16:54:16Z</dcterms:modified>
</cp:coreProperties>
</file>