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32C_C734FE6B.xml" ContentType="application/vnd.ms-powerpoint.comments+xml"/>
  <Override PartName="/ppt/comments/modernComment_32F_92B4C4E2.xml" ContentType="application/vnd.ms-powerpoint.comments+xml"/>
  <Override PartName="/ppt/comments/modernComment_330_739BDB12.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Lst>
  <p:notesMasterIdLst>
    <p:notesMasterId r:id="rId24"/>
  </p:notesMasterIdLst>
  <p:sldIdLst>
    <p:sldId id="811" r:id="rId5"/>
    <p:sldId id="280" r:id="rId6"/>
    <p:sldId id="794" r:id="rId7"/>
    <p:sldId id="812" r:id="rId8"/>
    <p:sldId id="814" r:id="rId9"/>
    <p:sldId id="825" r:id="rId10"/>
    <p:sldId id="815" r:id="rId11"/>
    <p:sldId id="813" r:id="rId12"/>
    <p:sldId id="816" r:id="rId13"/>
    <p:sldId id="817" r:id="rId14"/>
    <p:sldId id="818" r:id="rId15"/>
    <p:sldId id="5264" r:id="rId16"/>
    <p:sldId id="5265" r:id="rId17"/>
    <p:sldId id="5266" r:id="rId18"/>
    <p:sldId id="5267" r:id="rId19"/>
    <p:sldId id="819" r:id="rId20"/>
    <p:sldId id="822" r:id="rId21"/>
    <p:sldId id="5268" r:id="rId22"/>
    <p:sldId id="810"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95F34A-241F-D909-2987-1B929951164B}" name="Felter, Maxwell A CDT 2026" initials="MF" userId="S::maxwell.felter@westpoint.edu::b21f496c-3d0c-450e-8103-9bcadd3f8ea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2CC"/>
    <a:srgbClr val="FFFE00"/>
    <a:srgbClr val="FFFFFF"/>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8DE664-2A65-42A2-948D-8B730F6D0031}" v="179" dt="2024-03-19T13:55:23.1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033" autoAdjust="0"/>
  </p:normalViewPr>
  <p:slideViewPr>
    <p:cSldViewPr snapToGrid="0">
      <p:cViewPr varScale="1">
        <p:scale>
          <a:sx n="79" d="100"/>
          <a:sy n="79" d="100"/>
        </p:scale>
        <p:origin x="1498"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oleObject" Target="https://usarmywestpoint-my.sharepoint.com/personal/charles_wheaton_westpoint_edu/Documents/AY%202024-2/MA491/datasets/predictions_xsl.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usarmywestpoint-my.sharepoint.com/personal/charles_wheaton_westpoint_edu/Documents/AY%202024-2/MA491/datasets/predictions_xsl.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solidFill>
                  <a:sysClr val="windowText" lastClr="000000"/>
                </a:solidFill>
              </a:rPr>
              <a:t>Average IoU for</a:t>
            </a:r>
            <a:r>
              <a:rPr lang="en-US" baseline="0">
                <a:solidFill>
                  <a:sysClr val="windowText" lastClr="000000"/>
                </a:solidFill>
              </a:rPr>
              <a:t> Multiple</a:t>
            </a:r>
            <a:r>
              <a:rPr lang="en-US">
                <a:solidFill>
                  <a:sysClr val="windowText" lastClr="000000"/>
                </a:solidFill>
              </a:rPr>
              <a:t> Distances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[predictions_xsl.xlsx]predictions!$H$4</c:f>
              <c:strCache>
                <c:ptCount val="1"/>
                <c:pt idx="0">
                  <c:v>Mean IOU</c:v>
                </c:pt>
              </c:strCache>
            </c:strRef>
          </c:tx>
          <c:spPr>
            <a:ln w="19050" cap="rnd">
              <a:solidFill>
                <a:schemeClr val="tx1"/>
              </a:solidFill>
              <a:round/>
            </a:ln>
            <a:effectLst/>
          </c:spPr>
          <c:marker>
            <c:symbol val="circle"/>
            <c:size val="5"/>
            <c:spPr>
              <a:solidFill>
                <a:schemeClr val="tx1"/>
              </a:solidFill>
              <a:ln w="9525">
                <a:solidFill>
                  <a:schemeClr val="tx1"/>
                </a:solidFill>
              </a:ln>
              <a:effectLst/>
            </c:spPr>
          </c:marker>
          <c:xVal>
            <c:numRef>
              <c:f>[predictions_xsl.xlsx]predictions!$G$5:$G$8</c:f>
              <c:numCache>
                <c:formatCode>General</c:formatCode>
                <c:ptCount val="4"/>
                <c:pt idx="0">
                  <c:v>1500</c:v>
                </c:pt>
                <c:pt idx="1">
                  <c:v>2000</c:v>
                </c:pt>
                <c:pt idx="2">
                  <c:v>2500</c:v>
                </c:pt>
                <c:pt idx="3">
                  <c:v>3500</c:v>
                </c:pt>
              </c:numCache>
            </c:numRef>
          </c:xVal>
          <c:yVal>
            <c:numRef>
              <c:f>[predictions_xsl.xlsx]predictions!$H$5:$H$8</c:f>
              <c:numCache>
                <c:formatCode>0.00</c:formatCode>
                <c:ptCount val="4"/>
                <c:pt idx="0" formatCode="General">
                  <c:v>0.86001771360666246</c:v>
                </c:pt>
                <c:pt idx="1">
                  <c:v>0.82174440852683694</c:v>
                </c:pt>
                <c:pt idx="2" formatCode="General">
                  <c:v>0.8471338328600958</c:v>
                </c:pt>
                <c:pt idx="3" formatCode="General">
                  <c:v>0.29690805498513057</c:v>
                </c:pt>
              </c:numCache>
            </c:numRef>
          </c:yVal>
          <c:smooth val="0"/>
          <c:extLst>
            <c:ext xmlns:c16="http://schemas.microsoft.com/office/drawing/2014/chart" uri="{C3380CC4-5D6E-409C-BE32-E72D297353CC}">
              <c16:uniqueId val="{00000000-1CA6-41C8-AD2B-F29B5898264C}"/>
            </c:ext>
          </c:extLst>
        </c:ser>
        <c:dLbls>
          <c:showLegendKey val="0"/>
          <c:showVal val="0"/>
          <c:showCatName val="0"/>
          <c:showSerName val="0"/>
          <c:showPercent val="0"/>
          <c:showBubbleSize val="0"/>
        </c:dLbls>
        <c:axId val="1854656160"/>
        <c:axId val="1857842400"/>
      </c:scatterChart>
      <c:valAx>
        <c:axId val="1854656160"/>
        <c:scaling>
          <c:orientation val="minMax"/>
          <c:min val="1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solidFill>
                      <a:sysClr val="windowText" lastClr="000000"/>
                    </a:solidFill>
                  </a:rPr>
                  <a:t>Camera Distance from Vehicle</a:t>
                </a:r>
                <a:r>
                  <a:rPr lang="en-US" baseline="0">
                    <a:solidFill>
                      <a:sysClr val="windowText" lastClr="000000"/>
                    </a:solidFill>
                  </a:rPr>
                  <a:t> (units)</a:t>
                </a:r>
                <a:endParaRPr lang="en-US">
                  <a:solidFill>
                    <a:sysClr val="windowText" lastClr="000000"/>
                  </a:solidFill>
                </a:endParaRPr>
              </a:p>
            </c:rich>
          </c:tx>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857842400"/>
        <c:crosses val="autoZero"/>
        <c:crossBetween val="midCat"/>
      </c:valAx>
      <c:valAx>
        <c:axId val="1857842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solidFill>
                      <a:sysClr val="windowText" lastClr="000000"/>
                    </a:solidFill>
                  </a:rPr>
                  <a:t>Average IoU</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85465616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a:solidFill>
                  <a:sysClr val="windowText" lastClr="000000"/>
                </a:solidFill>
              </a:rPr>
              <a:t>Average IoU for Different Angles</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tx1"/>
            </a:solidFill>
            <a:ln w="19050">
              <a:noFill/>
            </a:ln>
            <a:effectLst/>
          </c:spPr>
          <c:invertIfNegative val="0"/>
          <c:cat>
            <c:numRef>
              <c:f>[predictions_xsl.xlsx]predictions!$H$44:$H$50</c:f>
              <c:numCache>
                <c:formatCode>General</c:formatCode>
                <c:ptCount val="7"/>
                <c:pt idx="0">
                  <c:v>0</c:v>
                </c:pt>
                <c:pt idx="1">
                  <c:v>30</c:v>
                </c:pt>
                <c:pt idx="2">
                  <c:v>60</c:v>
                </c:pt>
                <c:pt idx="3">
                  <c:v>90</c:v>
                </c:pt>
                <c:pt idx="4">
                  <c:v>120</c:v>
                </c:pt>
                <c:pt idx="5">
                  <c:v>150</c:v>
                </c:pt>
                <c:pt idx="6">
                  <c:v>180</c:v>
                </c:pt>
              </c:numCache>
            </c:numRef>
          </c:cat>
          <c:val>
            <c:numRef>
              <c:f>[predictions_xsl.xlsx]predictions!$I$44:$I$50</c:f>
              <c:numCache>
                <c:formatCode>General</c:formatCode>
                <c:ptCount val="7"/>
                <c:pt idx="0">
                  <c:v>0.62375814073163749</c:v>
                </c:pt>
                <c:pt idx="1">
                  <c:v>0.75362578965244265</c:v>
                </c:pt>
                <c:pt idx="2">
                  <c:v>0.60775266670267603</c:v>
                </c:pt>
                <c:pt idx="3">
                  <c:v>0.83531294336625317</c:v>
                </c:pt>
                <c:pt idx="4">
                  <c:v>0.6642587378981295</c:v>
                </c:pt>
                <c:pt idx="5">
                  <c:v>0.59985579172432701</c:v>
                </c:pt>
                <c:pt idx="6">
                  <c:v>0.86059294738730396</c:v>
                </c:pt>
              </c:numCache>
            </c:numRef>
          </c:val>
          <c:extLst>
            <c:ext xmlns:c16="http://schemas.microsoft.com/office/drawing/2014/chart" uri="{C3380CC4-5D6E-409C-BE32-E72D297353CC}">
              <c16:uniqueId val="{00000000-2144-4EDD-AF1D-72951E71C8E8}"/>
            </c:ext>
          </c:extLst>
        </c:ser>
        <c:dLbls>
          <c:showLegendKey val="0"/>
          <c:showVal val="0"/>
          <c:showCatName val="0"/>
          <c:showSerName val="0"/>
          <c:showPercent val="0"/>
          <c:showBubbleSize val="0"/>
        </c:dLbls>
        <c:gapWidth val="150"/>
        <c:axId val="858393696"/>
        <c:axId val="948350816"/>
      </c:barChart>
      <c:catAx>
        <c:axId val="85839369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solidFill>
                      <a:sysClr val="windowText" lastClr="000000"/>
                    </a:solidFill>
                  </a:rPr>
                  <a:t>Vehicle</a:t>
                </a:r>
                <a:r>
                  <a:rPr lang="en-US" baseline="0">
                    <a:solidFill>
                      <a:sysClr val="windowText" lastClr="000000"/>
                    </a:solidFill>
                  </a:rPr>
                  <a:t> Angle (</a:t>
                </a:r>
                <a:r>
                  <a:rPr lang="en-US" sz="800" b="0" i="0" u="none" strike="noStrike" kern="1200" baseline="0" dirty="0">
                    <a:solidFill>
                      <a:sysClr val="windowText" lastClr="000000"/>
                    </a:solidFill>
                    <a:effectLst/>
                    <a:latin typeface="system-ui"/>
                  </a:rPr>
                  <a:t>°</a:t>
                </a:r>
                <a:r>
                  <a:rPr lang="en-US" baseline="0">
                    <a:solidFill>
                      <a:sysClr val="windowText" lastClr="000000"/>
                    </a:solidFill>
                  </a:rPr>
                  <a:t>)</a:t>
                </a:r>
                <a:endParaRPr lang="en-US">
                  <a:solidFill>
                    <a:sysClr val="windowText" lastClr="000000"/>
                  </a:solidFill>
                </a:endParaRPr>
              </a:p>
            </c:rich>
          </c:tx>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948350816"/>
        <c:crosses val="autoZero"/>
        <c:auto val="1"/>
        <c:lblAlgn val="ctr"/>
        <c:lblOffset val="100"/>
        <c:noMultiLvlLbl val="0"/>
      </c:catAx>
      <c:valAx>
        <c:axId val="9483508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solidFill>
                      <a:sysClr val="windowText" lastClr="000000"/>
                    </a:solidFill>
                  </a:rPr>
                  <a:t>Average IoU</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858393696"/>
        <c:crossesAt val="-30"/>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omments/modernComment_32C_C734FE6B.xml><?xml version="1.0" encoding="utf-8"?>
<p188:cmLst xmlns:a="http://schemas.openxmlformats.org/drawingml/2006/main" xmlns:r="http://schemas.openxmlformats.org/officeDocument/2006/relationships" xmlns:p188="http://schemas.microsoft.com/office/powerpoint/2018/8/main">
  <p188:cm id="{BD01C31A-4758-4F97-BC6A-55B0D5A54365}" authorId="{6A95F34A-241F-D909-2987-1B929951164B}" status="resolved" created="2024-03-18T20:22:03.153" complete="100000">
    <pc:sldMkLst xmlns:pc="http://schemas.microsoft.com/office/powerpoint/2013/main/command">
      <pc:docMk/>
      <pc:sldMk cId="3342138987" sldId="812"/>
    </pc:sldMkLst>
    <p188:txBody>
      <a:bodyPr/>
      <a:lstStyle/>
      <a:p>
        <a:r>
          <a:rPr lang="en-US"/>
          <a:t>Specify YOLO model</a:t>
        </a:r>
      </a:p>
    </p188:txBody>
  </p188:cm>
</p188:cmLst>
</file>

<file path=ppt/comments/modernComment_32F_92B4C4E2.xml><?xml version="1.0" encoding="utf-8"?>
<p188:cmLst xmlns:a="http://schemas.openxmlformats.org/drawingml/2006/main" xmlns:r="http://schemas.openxmlformats.org/officeDocument/2006/relationships" xmlns:p188="http://schemas.microsoft.com/office/powerpoint/2018/8/main">
  <p188:cm id="{2720A28A-EC14-4ADB-B843-D1E9A5F45A6F}" authorId="{6A95F34A-241F-D909-2987-1B929951164B}" status="resolved" created="2024-03-18T20:19:12.337" complete="100000">
    <pc:sldMkLst xmlns:pc="http://schemas.microsoft.com/office/powerpoint/2013/main/command">
      <pc:docMk/>
      <pc:sldMk cId="2461320418" sldId="815"/>
    </pc:sldMkLst>
    <p188:txBody>
      <a:bodyPr/>
      <a:lstStyle/>
      <a:p>
        <a:r>
          <a:rPr lang="en-US"/>
          <a:t>Add other scenes</a:t>
        </a:r>
      </a:p>
    </p188:txBody>
  </p188:cm>
</p188:cmLst>
</file>

<file path=ppt/comments/modernComment_330_739BDB12.xml><?xml version="1.0" encoding="utf-8"?>
<p188:cmLst xmlns:a="http://schemas.openxmlformats.org/drawingml/2006/main" xmlns:r="http://schemas.openxmlformats.org/officeDocument/2006/relationships" xmlns:p188="http://schemas.microsoft.com/office/powerpoint/2018/8/main">
  <p188:cm id="{7287AA4B-0AE0-40EB-86B2-59ADFFD5F6B1}" authorId="{6A95F34A-241F-D909-2987-1B929951164B}" status="resolved" created="2024-03-18T20:22:42.976" complete="100000">
    <pc:sldMkLst xmlns:pc="http://schemas.microsoft.com/office/powerpoint/2013/main/command">
      <pc:docMk/>
      <pc:sldMk cId="1939594002" sldId="816"/>
    </pc:sldMkLst>
    <p188:txBody>
      <a:bodyPr/>
      <a:lstStyle/>
      <a:p>
        <a:r>
          <a:rPr lang="en-US"/>
          <a:t>Switch order</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85191A-CEFD-4189-8EE7-E753D2433F86}" type="datetimeFigureOut">
              <a:rPr lang="en-US" smtClean="0"/>
              <a:t>4/15/2024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85E3ED-9F0F-40AB-8175-5EB9DE25CA6A}" type="slidenum">
              <a:rPr lang="en-US" smtClean="0"/>
              <a:t>‹#›</a:t>
            </a:fld>
            <a:endParaRPr lang="en-US"/>
          </a:p>
        </p:txBody>
      </p:sp>
    </p:spTree>
    <p:extLst>
      <p:ext uri="{BB962C8B-B14F-4D97-AF65-F5344CB8AC3E}">
        <p14:creationId xmlns:p14="http://schemas.microsoft.com/office/powerpoint/2010/main" val="4229505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A7B9F-A994-4DFB-89A2-5C6408FB48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6868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target recognition (object detection and object classification) systems are increasingly prevalent in military technology.</a:t>
            </a:r>
          </a:p>
          <a:p>
            <a:endParaRPr lang="en-US" dirty="0"/>
          </a:p>
          <a:p>
            <a:r>
              <a:rPr lang="en-US" dirty="0"/>
              <a:t>Effective computer vision models serve as the backbone of these systems.</a:t>
            </a:r>
          </a:p>
          <a:p>
            <a:endParaRPr lang="en-US" dirty="0"/>
          </a:p>
        </p:txBody>
      </p:sp>
      <p:sp>
        <p:nvSpPr>
          <p:cNvPr id="4" name="Slide Number Placeholder 3"/>
          <p:cNvSpPr>
            <a:spLocks noGrp="1"/>
          </p:cNvSpPr>
          <p:nvPr>
            <p:ph type="sldNum" sz="quarter" idx="5"/>
          </p:nvPr>
        </p:nvSpPr>
        <p:spPr/>
        <p:txBody>
          <a:bodyPr/>
          <a:lstStyle/>
          <a:p>
            <a:fld id="{E285E3ED-9F0F-40AB-8175-5EB9DE25CA6A}" type="slidenum">
              <a:rPr lang="en-US" smtClean="0"/>
              <a:t>2</a:t>
            </a:fld>
            <a:endParaRPr lang="en-US"/>
          </a:p>
        </p:txBody>
      </p:sp>
    </p:spTree>
    <p:extLst>
      <p:ext uri="{BB962C8B-B14F-4D97-AF65-F5344CB8AC3E}">
        <p14:creationId xmlns:p14="http://schemas.microsoft.com/office/powerpoint/2010/main" val="800315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yriad Pro" pitchFamily="34" charset="0"/>
              </a:rPr>
              <a:t>To create our UE5 set, we rendered various scenes including combat vehicles in the UE5 environment and took videos with varying angles captured. We uploaded our videos to cvat.ai for labeling and exported labeled frames to roboflow.com for storage.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yriad Pro"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yriad Pro" pitchFamily="34" charset="0"/>
              </a:rPr>
              <a:t>Our AI image set was created using the stable diffusion model with standard pre-trained weights (v1-5). Prompts were produced in mass using ChatGPT with varying instructions so that a variety of images were produced. Roughly ~1000 images were produced and 405 were kept for labeling.</a:t>
            </a:r>
          </a:p>
          <a:p>
            <a:endParaRPr lang="en-US" dirty="0"/>
          </a:p>
        </p:txBody>
      </p:sp>
      <p:sp>
        <p:nvSpPr>
          <p:cNvPr id="4" name="Slide Number Placeholder 3"/>
          <p:cNvSpPr>
            <a:spLocks noGrp="1"/>
          </p:cNvSpPr>
          <p:nvPr>
            <p:ph type="sldNum" sz="quarter" idx="5"/>
          </p:nvPr>
        </p:nvSpPr>
        <p:spPr/>
        <p:txBody>
          <a:bodyPr/>
          <a:lstStyle/>
          <a:p>
            <a:fld id="{E285E3ED-9F0F-40AB-8175-5EB9DE25CA6A}" type="slidenum">
              <a:rPr lang="en-US" smtClean="0"/>
              <a:t>18</a:t>
            </a:fld>
            <a:endParaRPr lang="en-US"/>
          </a:p>
        </p:txBody>
      </p:sp>
    </p:spTree>
    <p:extLst>
      <p:ext uri="{BB962C8B-B14F-4D97-AF65-F5344CB8AC3E}">
        <p14:creationId xmlns:p14="http://schemas.microsoft.com/office/powerpoint/2010/main" val="888692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BF07862E-E334-4C03-8E67-5C705FCD8871}" type="datetime1">
              <a:rPr lang="en-US" smtClean="0"/>
              <a:t>4/15/2024</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DFDED34C-DE97-4463-B92A-AD521C2553AA}" type="slidenum">
              <a:rPr lang="en-US" smtClean="0"/>
              <a:pPr/>
              <a:t>‹#›</a:t>
            </a:fld>
            <a:endParaRPr lang="en-US"/>
          </a:p>
        </p:txBody>
      </p:sp>
    </p:spTree>
    <p:extLst>
      <p:ext uri="{BB962C8B-B14F-4D97-AF65-F5344CB8AC3E}">
        <p14:creationId xmlns:p14="http://schemas.microsoft.com/office/powerpoint/2010/main" val="3835380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202F93-E47F-4821-B94F-325EA1381848}" type="datetime1">
              <a:rPr lang="en-US" smtClean="0"/>
              <a:t>4/15/2024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DED34C-DE97-4463-B92A-AD521C2553AA}" type="slidenum">
              <a:rPr lang="en-US" smtClean="0"/>
              <a:pPr/>
              <a:t>‹#›</a:t>
            </a:fld>
            <a:endParaRPr lang="en-US"/>
          </a:p>
        </p:txBody>
      </p:sp>
    </p:spTree>
    <p:extLst>
      <p:ext uri="{BB962C8B-B14F-4D97-AF65-F5344CB8AC3E}">
        <p14:creationId xmlns:p14="http://schemas.microsoft.com/office/powerpoint/2010/main" val="2639122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767497-7998-4716-B4AB-03B262C7CC19}" type="datetime1">
              <a:rPr lang="en-US" smtClean="0"/>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DED34C-DE97-4463-B92A-AD521C2553AA}" type="slidenum">
              <a:rPr lang="en-US" smtClean="0"/>
              <a:pPr/>
              <a:t>‹#›</a:t>
            </a:fld>
            <a:endParaRPr lang="en-US"/>
          </a:p>
        </p:txBody>
      </p:sp>
    </p:spTree>
    <p:extLst>
      <p:ext uri="{BB962C8B-B14F-4D97-AF65-F5344CB8AC3E}">
        <p14:creationId xmlns:p14="http://schemas.microsoft.com/office/powerpoint/2010/main" val="4099485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AF1CB3-625B-4777-8159-4411DDB09DEB}" type="datetime1">
              <a:rPr lang="en-US" smtClean="0"/>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DED34C-DE97-4463-B92A-AD521C2553AA}" type="slidenum">
              <a:rPr lang="en-US" smtClean="0"/>
              <a:pPr/>
              <a:t>‹#›</a:t>
            </a:fld>
            <a:endParaRPr lang="en-US"/>
          </a:p>
        </p:txBody>
      </p:sp>
    </p:spTree>
    <p:extLst>
      <p:ext uri="{BB962C8B-B14F-4D97-AF65-F5344CB8AC3E}">
        <p14:creationId xmlns:p14="http://schemas.microsoft.com/office/powerpoint/2010/main" val="1507991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Harvard SEAS_Layout2" userDrawn="1">
  <p:cSld name="1_Harvard SEAS_Layout2">
    <p:spTree>
      <p:nvGrpSpPr>
        <p:cNvPr id="1" name="Shape 45"/>
        <p:cNvGrpSpPr/>
        <p:nvPr/>
      </p:nvGrpSpPr>
      <p:grpSpPr>
        <a:xfrm>
          <a:off x="0" y="0"/>
          <a:ext cx="0" cy="0"/>
          <a:chOff x="0" y="0"/>
          <a:chExt cx="0" cy="0"/>
        </a:xfrm>
      </p:grpSpPr>
      <p:sp>
        <p:nvSpPr>
          <p:cNvPr id="46" name="Google Shape;46;p7"/>
          <p:cNvSpPr/>
          <p:nvPr/>
        </p:nvSpPr>
        <p:spPr>
          <a:xfrm>
            <a:off x="8193572" y="6589131"/>
            <a:ext cx="954884" cy="284007"/>
          </a:xfrm>
          <a:prstGeom prst="rect">
            <a:avLst/>
          </a:prstGeom>
          <a:solidFill>
            <a:srgbClr val="E60028"/>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tabLst>
                <a:tab pos="460375" algn="l"/>
              </a:tabLst>
            </a:pPr>
            <a:fld id="{4A9AA962-031E-419F-BA59-121843E6D9EE}" type="slidenum">
              <a:rPr lang="en-US" sz="1000" b="0" i="0" u="none" strike="noStrike" cap="none" smtClean="0">
                <a:solidFill>
                  <a:schemeClr val="lt1"/>
                </a:solidFill>
                <a:latin typeface="+mn-lt"/>
                <a:ea typeface="Calibri"/>
                <a:cs typeface="Calibri"/>
                <a:sym typeface="Calibri"/>
              </a:rPr>
              <a:pPr marL="0" marR="0" lvl="0" indent="0" algn="r" rtl="0">
                <a:spcBef>
                  <a:spcPts val="0"/>
                </a:spcBef>
                <a:spcAft>
                  <a:spcPts val="0"/>
                </a:spcAft>
                <a:buNone/>
                <a:tabLst>
                  <a:tab pos="460375" algn="l"/>
                </a:tabLst>
              </a:pPr>
              <a:t>‹#›</a:t>
            </a:fld>
            <a:endParaRPr sz="1800" b="0" i="0" u="none" strike="noStrike" cap="none">
              <a:solidFill>
                <a:schemeClr val="lt1"/>
              </a:solidFill>
              <a:latin typeface="+mn-lt"/>
              <a:ea typeface="Calibri"/>
              <a:cs typeface="Calibri"/>
              <a:sym typeface="Calibri"/>
            </a:endParaRPr>
          </a:p>
        </p:txBody>
      </p:sp>
      <p:sp>
        <p:nvSpPr>
          <p:cNvPr id="47" name="Google Shape;47;p7"/>
          <p:cNvSpPr/>
          <p:nvPr/>
        </p:nvSpPr>
        <p:spPr>
          <a:xfrm>
            <a:off x="1" y="6441025"/>
            <a:ext cx="8469631" cy="261851"/>
          </a:xfrm>
          <a:prstGeom prst="rect">
            <a:avLst/>
          </a:prstGeom>
          <a:solidFill>
            <a:srgbClr val="50C6D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8" name="Google Shape;48;p7"/>
          <p:cNvSpPr/>
          <p:nvPr/>
        </p:nvSpPr>
        <p:spPr>
          <a:xfrm>
            <a:off x="8193573" y="6589130"/>
            <a:ext cx="276058" cy="113745"/>
          </a:xfrm>
          <a:prstGeom prst="rect">
            <a:avLst/>
          </a:prstGeom>
          <a:solidFill>
            <a:srgbClr val="9E122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9" name="Google Shape;49;p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652143" y="5947701"/>
            <a:ext cx="319806" cy="502215"/>
          </a:xfrm>
          <a:prstGeom prst="rect">
            <a:avLst/>
          </a:prstGeom>
          <a:noFill/>
          <a:ln>
            <a:noFill/>
          </a:ln>
        </p:spPr>
      </p:pic>
      <p:sp>
        <p:nvSpPr>
          <p:cNvPr id="50" name="Google Shape;50;p7"/>
          <p:cNvSpPr txBox="1">
            <a:spLocks noGrp="1"/>
          </p:cNvSpPr>
          <p:nvPr>
            <p:ph type="body" idx="1"/>
          </p:nvPr>
        </p:nvSpPr>
        <p:spPr>
          <a:xfrm>
            <a:off x="493256" y="484214"/>
            <a:ext cx="7268899" cy="1327151"/>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528720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F0D4E0-3759-4149-9009-C138BD830BA3}" type="datetimeFigureOut">
              <a:rPr lang="en-US" smtClean="0"/>
              <a:pPr/>
              <a:t>4/15/2024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DED34C-DE97-4463-B92A-AD521C2553AA}" type="slidenum">
              <a:rPr lang="en-US" smtClean="0"/>
              <a:pPr/>
              <a:t>‹#›</a:t>
            </a:fld>
            <a:endParaRPr lang="en-US"/>
          </a:p>
        </p:txBody>
      </p:sp>
    </p:spTree>
    <p:extLst>
      <p:ext uri="{BB962C8B-B14F-4D97-AF65-F5344CB8AC3E}">
        <p14:creationId xmlns:p14="http://schemas.microsoft.com/office/powerpoint/2010/main" val="12323201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43400" y="0"/>
            <a:ext cx="4724400" cy="876300"/>
          </a:xfrm>
          <a:prstGeom prst="rect">
            <a:avLst/>
          </a:prstGeom>
        </p:spPr>
        <p:txBody>
          <a:bodyPr anchor="ctr" anchorCtr="0"/>
          <a:lstStyle>
            <a:lvl1pPr>
              <a:defRPr sz="2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F0D4E0-3759-4149-9009-C138BD830BA3}" type="datetimeFigureOut">
              <a:rPr lang="en-US" smtClean="0"/>
              <a:pPr/>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DED34C-DE97-4463-B92A-AD521C2553AA}" type="slidenum">
              <a:rPr lang="en-US" smtClean="0"/>
              <a:pPr/>
              <a:t>‹#›</a:t>
            </a:fld>
            <a:endParaRPr lang="en-US"/>
          </a:p>
        </p:txBody>
      </p:sp>
    </p:spTree>
    <p:extLst>
      <p:ext uri="{BB962C8B-B14F-4D97-AF65-F5344CB8AC3E}">
        <p14:creationId xmlns:p14="http://schemas.microsoft.com/office/powerpoint/2010/main" val="339204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648200" y="1"/>
            <a:ext cx="4495801" cy="914400"/>
          </a:xfrm>
        </p:spPr>
        <p:txBody>
          <a:bodyPr/>
          <a:lstStyle>
            <a:lvl1pPr>
              <a:defRPr sz="2200" b="1">
                <a:solidFill>
                  <a:schemeClr val="bg1"/>
                </a:solidFill>
              </a:defRPr>
            </a:lvl1pPr>
          </a:lstStyle>
          <a:p>
            <a:endParaRPr lang="en-US"/>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12DEF1-CE5D-44DA-AD53-A9FA63618D26}" type="datetime1">
              <a:rPr lang="en-US" smtClean="0"/>
              <a:t>4/15/2024</a:t>
            </a:fld>
            <a:endParaRPr lang="en-US"/>
          </a:p>
        </p:txBody>
      </p:sp>
      <p:sp>
        <p:nvSpPr>
          <p:cNvPr id="6" name="Slide Number Placeholder 5"/>
          <p:cNvSpPr>
            <a:spLocks noGrp="1"/>
          </p:cNvSpPr>
          <p:nvPr>
            <p:ph type="sldNum" sz="quarter" idx="12"/>
          </p:nvPr>
        </p:nvSpPr>
        <p:spPr/>
        <p:txBody>
          <a:bodyPr/>
          <a:lstStyle/>
          <a:p>
            <a:fld id="{DFDED34C-DE97-4463-B92A-AD521C2553AA}" type="slidenum">
              <a:rPr lang="en-US" smtClean="0"/>
              <a:pPr/>
              <a:t>‹#›</a:t>
            </a:fld>
            <a:endParaRPr lang="en-US"/>
          </a:p>
        </p:txBody>
      </p:sp>
      <p:sp>
        <p:nvSpPr>
          <p:cNvPr id="2" name="Rectangle 2">
            <a:extLst>
              <a:ext uri="{FF2B5EF4-FFF2-40B4-BE49-F238E27FC236}">
                <a16:creationId xmlns:a16="http://schemas.microsoft.com/office/drawing/2014/main" id="{6A1B613A-D697-A8AD-9767-F1EDAD682502}"/>
              </a:ext>
            </a:extLst>
          </p:cNvPr>
          <p:cNvSpPr>
            <a:spLocks noChangeArrowheads="1"/>
          </p:cNvSpPr>
          <p:nvPr userDrawn="1"/>
        </p:nvSpPr>
        <p:spPr bwMode="auto">
          <a:xfrm>
            <a:off x="4648200" y="1"/>
            <a:ext cx="4495800" cy="914400"/>
          </a:xfrm>
          <a:prstGeom prst="rect">
            <a:avLst/>
          </a:prstGeom>
          <a:noFill/>
          <a:ln w="9525">
            <a:noFill/>
            <a:miter lim="800000"/>
            <a:headEnd/>
            <a:tailEnd/>
          </a:ln>
        </p:spPr>
        <p:txBody>
          <a:bodyPr lIns="91428" tIns="45714" rIns="91428" bIns="45714" anchor="ctr"/>
          <a:lstStyle/>
          <a:p>
            <a:pPr algn="ctr"/>
            <a:endParaRPr lang="en-US">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1226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20FA76-7181-45AF-92EA-B5054353D802}" type="datetime1">
              <a:rPr lang="en-US" smtClean="0"/>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DED34C-DE97-4463-B92A-AD521C2553AA}" type="slidenum">
              <a:rPr lang="en-US" smtClean="0"/>
              <a:pPr/>
              <a:t>‹#›</a:t>
            </a:fld>
            <a:endParaRPr lang="en-US"/>
          </a:p>
        </p:txBody>
      </p:sp>
    </p:spTree>
    <p:extLst>
      <p:ext uri="{BB962C8B-B14F-4D97-AF65-F5344CB8AC3E}">
        <p14:creationId xmlns:p14="http://schemas.microsoft.com/office/powerpoint/2010/main" val="95672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3600" b="1"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z="1100">
                <a:latin typeface="Arial" panose="020B0604020202020204" pitchFamily="34" charset="0"/>
                <a:cs typeface="Arial" panose="020B0604020202020204" pitchFamily="34" charset="0"/>
              </a:defRPr>
            </a:lvl1pPr>
          </a:lstStyle>
          <a:p>
            <a:fld id="{B35684C4-ABBD-4FA1-B7D2-036FCC497EB5}" type="datetime1">
              <a:rPr lang="en-US" smtClean="0"/>
              <a:t>4/15/2024</a:t>
            </a:fld>
            <a:endParaRPr lang="en-US"/>
          </a:p>
        </p:txBody>
      </p:sp>
      <p:sp>
        <p:nvSpPr>
          <p:cNvPr id="5" name="Footer Placeholder 4"/>
          <p:cNvSpPr>
            <a:spLocks noGrp="1"/>
          </p:cNvSpPr>
          <p:nvPr>
            <p:ph type="ftr" sz="quarter" idx="11"/>
          </p:nvPr>
        </p:nvSpPr>
        <p:spPr/>
        <p:txBody>
          <a:bodyPr/>
          <a:lstStyle>
            <a:lvl1pPr>
              <a:defRPr sz="1100">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sz="1100">
                <a:latin typeface="Arial" panose="020B0604020202020204" pitchFamily="34" charset="0"/>
                <a:cs typeface="Arial" panose="020B0604020202020204" pitchFamily="34" charset="0"/>
              </a:defRPr>
            </a:lvl1pPr>
          </a:lstStyle>
          <a:p>
            <a:fld id="{DFDED34C-DE97-4463-B92A-AD521C2553AA}" type="slidenum">
              <a:rPr lang="en-US" smtClean="0"/>
              <a:pPr/>
              <a:t>‹#›</a:t>
            </a:fld>
            <a:endParaRPr lang="en-US"/>
          </a:p>
        </p:txBody>
      </p:sp>
    </p:spTree>
    <p:extLst>
      <p:ext uri="{BB962C8B-B14F-4D97-AF65-F5344CB8AC3E}">
        <p14:creationId xmlns:p14="http://schemas.microsoft.com/office/powerpoint/2010/main" val="4276548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92625C-A19D-4D92-B7F0-AECC2AB1AA65}" type="datetime1">
              <a:rPr lang="en-US" smtClean="0"/>
              <a:t>4/15/2024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DED34C-DE97-4463-B92A-AD521C2553AA}" type="slidenum">
              <a:rPr lang="en-US" smtClean="0"/>
              <a:pPr/>
              <a:t>‹#›</a:t>
            </a:fld>
            <a:endParaRPr lang="en-US"/>
          </a:p>
        </p:txBody>
      </p:sp>
    </p:spTree>
    <p:extLst>
      <p:ext uri="{BB962C8B-B14F-4D97-AF65-F5344CB8AC3E}">
        <p14:creationId xmlns:p14="http://schemas.microsoft.com/office/powerpoint/2010/main" val="4092088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AB41C1-745B-4E3E-9AE0-7FD2AC98B62A}" type="datetime1">
              <a:rPr lang="en-US" smtClean="0"/>
              <a:t>4/15/2024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DED34C-DE97-4463-B92A-AD521C2553AA}" type="slidenum">
              <a:rPr lang="en-US" smtClean="0"/>
              <a:pPr/>
              <a:t>‹#›</a:t>
            </a:fld>
            <a:endParaRPr lang="en-US"/>
          </a:p>
        </p:txBody>
      </p:sp>
    </p:spTree>
    <p:extLst>
      <p:ext uri="{BB962C8B-B14F-4D97-AF65-F5344CB8AC3E}">
        <p14:creationId xmlns:p14="http://schemas.microsoft.com/office/powerpoint/2010/main" val="1177059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5D28548-FE05-4D19-9BD1-72C947D71321}" type="datetime1">
              <a:rPr lang="en-US" smtClean="0"/>
              <a:t>4/15/2024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DED34C-DE97-4463-B92A-AD521C2553AA}" type="slidenum">
              <a:rPr lang="en-US" smtClean="0"/>
              <a:pPr/>
              <a:t>‹#›</a:t>
            </a:fld>
            <a:endParaRPr lang="en-US"/>
          </a:p>
        </p:txBody>
      </p:sp>
    </p:spTree>
    <p:extLst>
      <p:ext uri="{BB962C8B-B14F-4D97-AF65-F5344CB8AC3E}">
        <p14:creationId xmlns:p14="http://schemas.microsoft.com/office/powerpoint/2010/main" val="2645741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9A5730-17DA-4EDF-849C-F7BD01DC6FC3}" type="datetime1">
              <a:rPr lang="en-US" smtClean="0"/>
              <a:t>4/15/2024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DED34C-DE97-4463-B92A-AD521C2553AA}" type="slidenum">
              <a:rPr lang="en-US" smtClean="0"/>
              <a:pPr/>
              <a:t>‹#›</a:t>
            </a:fld>
            <a:endParaRPr lang="en-US"/>
          </a:p>
        </p:txBody>
      </p:sp>
    </p:spTree>
    <p:extLst>
      <p:ext uri="{BB962C8B-B14F-4D97-AF65-F5344CB8AC3E}">
        <p14:creationId xmlns:p14="http://schemas.microsoft.com/office/powerpoint/2010/main" val="3571671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CB1011-D9C6-4F52-B3BF-278FC0207D2B}" type="datetime1">
              <a:rPr lang="en-US" smtClean="0"/>
              <a:t>4/15/2024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DED34C-DE97-4463-B92A-AD521C2553AA}" type="slidenum">
              <a:rPr lang="en-US" smtClean="0"/>
              <a:pPr/>
              <a:t>‹#›</a:t>
            </a:fld>
            <a:endParaRPr lang="en-US"/>
          </a:p>
        </p:txBody>
      </p:sp>
    </p:spTree>
    <p:extLst>
      <p:ext uri="{BB962C8B-B14F-4D97-AF65-F5344CB8AC3E}">
        <p14:creationId xmlns:p14="http://schemas.microsoft.com/office/powerpoint/2010/main" val="2472930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tif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E62FC24F-B599-478C-90C1-3772DB11EDB6}" type="datetime1">
              <a:rPr lang="en-US" smtClean="0"/>
              <a:t>4/15/2024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FDED34C-DE97-4463-B92A-AD521C2553AA}" type="slidenum">
              <a:rPr lang="en-US" smtClean="0"/>
              <a:pPr/>
              <a:t>‹#›</a:t>
            </a:fld>
            <a:endParaRPr lang="en-US"/>
          </a:p>
        </p:txBody>
      </p:sp>
      <p:sp>
        <p:nvSpPr>
          <p:cNvPr id="8" name="Freeform 7"/>
          <p:cNvSpPr/>
          <p:nvPr userDrawn="1"/>
        </p:nvSpPr>
        <p:spPr>
          <a:xfrm>
            <a:off x="916781" y="997744"/>
            <a:ext cx="107157" cy="92869"/>
          </a:xfrm>
          <a:custGeom>
            <a:avLst/>
            <a:gdLst>
              <a:gd name="connsiteX0" fmla="*/ 0 w 107157"/>
              <a:gd name="connsiteY0" fmla="*/ 88106 h 92869"/>
              <a:gd name="connsiteX1" fmla="*/ 28575 w 107157"/>
              <a:gd name="connsiteY1" fmla="*/ 33337 h 92869"/>
              <a:gd name="connsiteX2" fmla="*/ 38100 w 107157"/>
              <a:gd name="connsiteY2" fmla="*/ 19050 h 92869"/>
              <a:gd name="connsiteX3" fmla="*/ 66675 w 107157"/>
              <a:gd name="connsiteY3" fmla="*/ 0 h 92869"/>
              <a:gd name="connsiteX4" fmla="*/ 107157 w 107157"/>
              <a:gd name="connsiteY4" fmla="*/ 45244 h 92869"/>
              <a:gd name="connsiteX5" fmla="*/ 78582 w 107157"/>
              <a:gd name="connsiteY5" fmla="*/ 92869 h 92869"/>
              <a:gd name="connsiteX6" fmla="*/ 0 w 107157"/>
              <a:gd name="connsiteY6" fmla="*/ 88106 h 9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157" h="92869">
                <a:moveTo>
                  <a:pt x="0" y="88106"/>
                </a:moveTo>
                <a:lnTo>
                  <a:pt x="28575" y="33337"/>
                </a:lnTo>
                <a:lnTo>
                  <a:pt x="38100" y="19050"/>
                </a:lnTo>
                <a:lnTo>
                  <a:pt x="66675" y="0"/>
                </a:lnTo>
                <a:lnTo>
                  <a:pt x="107157" y="45244"/>
                </a:lnTo>
                <a:lnTo>
                  <a:pt x="78582" y="92869"/>
                </a:lnTo>
                <a:lnTo>
                  <a:pt x="0" y="8810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descr="Template ART.tif">
            <a:extLst>
              <a:ext uri="{FF2B5EF4-FFF2-40B4-BE49-F238E27FC236}">
                <a16:creationId xmlns:a16="http://schemas.microsoft.com/office/drawing/2014/main" id="{E0A232CB-0BDA-EB93-E6C1-519B9AB007A1}"/>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0" y="0"/>
            <a:ext cx="9144000" cy="1149096"/>
          </a:xfrm>
          <a:prstGeom prst="rect">
            <a:avLst/>
          </a:prstGeom>
        </p:spPr>
      </p:pic>
      <p:pic>
        <p:nvPicPr>
          <p:cNvPr id="10" name="Picture 9">
            <a:extLst>
              <a:ext uri="{FF2B5EF4-FFF2-40B4-BE49-F238E27FC236}">
                <a16:creationId xmlns:a16="http://schemas.microsoft.com/office/drawing/2014/main" id="{12BCA3BA-919F-3217-27B3-32C4F8297B21}"/>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8264474" y="5799131"/>
            <a:ext cx="689026" cy="884251"/>
          </a:xfrm>
          <a:prstGeom prst="rect">
            <a:avLst/>
          </a:prstGeom>
        </p:spPr>
      </p:pic>
    </p:spTree>
    <p:extLst>
      <p:ext uri="{BB962C8B-B14F-4D97-AF65-F5344CB8AC3E}">
        <p14:creationId xmlns:p14="http://schemas.microsoft.com/office/powerpoint/2010/main" val="40341667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7" r:id="rId13"/>
    <p:sldLayoutId id="2147483689" r:id="rId14"/>
    <p:sldLayoutId id="2147483690" r:id="rId1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5.xml"/><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8.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jpeg"/><Relationship Id="rId12"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png"/><Relationship Id="rId10" Type="http://schemas.openxmlformats.org/officeDocument/2006/relationships/image" Target="../media/image42.jpeg"/><Relationship Id="rId4" Type="http://schemas.openxmlformats.org/officeDocument/2006/relationships/image" Target="../media/image36.png"/><Relationship Id="rId9" Type="http://schemas.openxmlformats.org/officeDocument/2006/relationships/image" Target="../media/image4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microsoft.com/office/2018/10/relationships/comments" Target="../comments/modernComment_32C_C734FE6B.xml"/><Relationship Id="rId1" Type="http://schemas.openxmlformats.org/officeDocument/2006/relationships/slideLayout" Target="../slideLayouts/slideLayout8.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8.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microsoft.com/office/2018/10/relationships/comments" Target="../comments/modernComment_32F_92B4C4E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microsoft.com/office/2018/10/relationships/comments" Target="../comments/modernComment_330_739BDB12.xml"/><Relationship Id="rId1" Type="http://schemas.openxmlformats.org/officeDocument/2006/relationships/slideLayout" Target="../slideLayouts/slideLayout8.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86800" y="6494063"/>
            <a:ext cx="685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EECE1"/>
                </a:solidFill>
                <a:effectLst/>
                <a:uLnTx/>
                <a:uFillTx/>
                <a:latin typeface="Calibri"/>
                <a:ea typeface="+mn-ea"/>
                <a:cs typeface="+mn-cs"/>
              </a:rPr>
              <a:t>v2</a:t>
            </a:r>
          </a:p>
        </p:txBody>
      </p:sp>
      <p:sp>
        <p:nvSpPr>
          <p:cNvPr id="4" name="Title 3">
            <a:extLst>
              <a:ext uri="{FF2B5EF4-FFF2-40B4-BE49-F238E27FC236}">
                <a16:creationId xmlns:a16="http://schemas.microsoft.com/office/drawing/2014/main" id="{F7F1C054-B895-2173-0599-693ABE8592CB}"/>
              </a:ext>
            </a:extLst>
          </p:cNvPr>
          <p:cNvSpPr>
            <a:spLocks noGrp="1"/>
          </p:cNvSpPr>
          <p:nvPr>
            <p:ph type="ctrTitle"/>
          </p:nvPr>
        </p:nvSpPr>
        <p:spPr>
          <a:xfrm>
            <a:off x="685800" y="1470024"/>
            <a:ext cx="7772400" cy="4527653"/>
          </a:xfrm>
        </p:spPr>
        <p:txBody>
          <a:bodyPr/>
          <a:lstStyle/>
          <a:p>
            <a:r>
              <a:rPr lang="en-US" sz="4000" dirty="0"/>
              <a:t>Creating Workflows for Synthetic Data Generation for Advanced Military Image Classification</a:t>
            </a:r>
            <a:br>
              <a:rPr lang="en-US" dirty="0"/>
            </a:br>
            <a:br>
              <a:rPr lang="en-US" dirty="0"/>
            </a:br>
            <a:r>
              <a:rPr lang="en-US" sz="2400" dirty="0">
                <a:solidFill>
                  <a:schemeClr val="tx1">
                    <a:tint val="75000"/>
                  </a:schemeClr>
                </a:solidFill>
                <a:ea typeface="+mn-ea"/>
              </a:rPr>
              <a:t>CDT Max Felter</a:t>
            </a:r>
            <a:br>
              <a:rPr lang="en-US" sz="2400" dirty="0">
                <a:solidFill>
                  <a:schemeClr val="tx1">
                    <a:tint val="75000"/>
                  </a:schemeClr>
                </a:solidFill>
                <a:ea typeface="+mn-ea"/>
              </a:rPr>
            </a:br>
            <a:r>
              <a:rPr lang="en-US" sz="2400" dirty="0">
                <a:solidFill>
                  <a:schemeClr val="tx1">
                    <a:tint val="75000"/>
                  </a:schemeClr>
                </a:solidFill>
                <a:ea typeface="+mn-ea"/>
              </a:rPr>
              <a:t>CDT Charles Wheaton</a:t>
            </a:r>
            <a:br>
              <a:rPr lang="en-US" dirty="0"/>
            </a:br>
            <a:r>
              <a:rPr lang="en-US" sz="2400" dirty="0">
                <a:solidFill>
                  <a:schemeClr val="tx1">
                    <a:tint val="75000"/>
                  </a:schemeClr>
                </a:solidFill>
                <a:ea typeface="+mn-ea"/>
              </a:rPr>
              <a:t>CPT Javi Sustaita</a:t>
            </a:r>
            <a:br>
              <a:rPr lang="en-US" sz="2400" dirty="0">
                <a:solidFill>
                  <a:schemeClr val="tx1">
                    <a:tint val="75000"/>
                  </a:schemeClr>
                </a:solidFill>
                <a:ea typeface="+mn-ea"/>
              </a:rPr>
            </a:br>
            <a:r>
              <a:rPr lang="en-US" sz="2400" dirty="0">
                <a:solidFill>
                  <a:schemeClr val="tx1">
                    <a:tint val="75000"/>
                  </a:schemeClr>
                </a:solidFill>
                <a:ea typeface="+mn-ea"/>
              </a:rPr>
              <a:t>COL Jim Starling</a:t>
            </a:r>
            <a:endParaRPr lang="en-US" dirty="0"/>
          </a:p>
        </p:txBody>
      </p:sp>
    </p:spTree>
    <p:extLst>
      <p:ext uri="{BB962C8B-B14F-4D97-AF65-F5344CB8AC3E}">
        <p14:creationId xmlns:p14="http://schemas.microsoft.com/office/powerpoint/2010/main" val="3190859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215AEA-3379-1EB0-2219-B488B35DEC12}"/>
              </a:ext>
            </a:extLst>
          </p:cNvPr>
          <p:cNvSpPr>
            <a:spLocks noChangeArrowheads="1"/>
          </p:cNvSpPr>
          <p:nvPr/>
        </p:nvSpPr>
        <p:spPr bwMode="auto">
          <a:xfrm>
            <a:off x="4648200" y="1"/>
            <a:ext cx="4495800" cy="914400"/>
          </a:xfrm>
          <a:prstGeom prst="rect">
            <a:avLst/>
          </a:prstGeom>
          <a:noFill/>
          <a:ln w="9525">
            <a:noFill/>
            <a:miter lim="800000"/>
            <a:headEnd/>
            <a:tailEnd/>
          </a:ln>
        </p:spPr>
        <p:txBody>
          <a:bodyPr lIns="91428" tIns="45714" rIns="91428" bIns="45714" anchor="ctr"/>
          <a:lstStyle/>
          <a:p>
            <a:pPr algn="ctr"/>
            <a:r>
              <a:rPr lang="en-US" sz="2000" b="1">
                <a:solidFill>
                  <a:schemeClr val="bg1"/>
                </a:solidFill>
                <a:latin typeface="Arial" panose="020B0604020202020204" pitchFamily="34" charset="0"/>
                <a:cs typeface="Arial" panose="020B0604020202020204" pitchFamily="34" charset="0"/>
              </a:rPr>
              <a:t>Proof of Concept</a:t>
            </a:r>
          </a:p>
        </p:txBody>
      </p:sp>
      <p:sp>
        <p:nvSpPr>
          <p:cNvPr id="3" name="TextBox 2">
            <a:extLst>
              <a:ext uri="{FF2B5EF4-FFF2-40B4-BE49-F238E27FC236}">
                <a16:creationId xmlns:a16="http://schemas.microsoft.com/office/drawing/2014/main" id="{44D210E1-7B72-7AE9-C97C-FA02BD37F4CE}"/>
              </a:ext>
            </a:extLst>
          </p:cNvPr>
          <p:cNvSpPr txBox="1"/>
          <p:nvPr/>
        </p:nvSpPr>
        <p:spPr>
          <a:xfrm>
            <a:off x="412375" y="1321398"/>
            <a:ext cx="8398249" cy="4209614"/>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Reflection:</a:t>
            </a:r>
          </a:p>
          <a:p>
            <a:pPr marL="742950" lvl="1" indent="-28575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Having “more” data doesn’t always solve your problem. </a:t>
            </a:r>
          </a:p>
          <a:p>
            <a:pPr marL="742950" lvl="1" indent="-28575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This is a DOE problem (we only used 4 scenes)</a:t>
            </a:r>
          </a:p>
          <a:p>
            <a:pPr marL="742950" lvl="1" indent="-28575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Better model needs to have examples like target set. </a:t>
            </a:r>
          </a:p>
          <a:p>
            <a:pPr marL="742950" lvl="1" indent="-28575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But a robust model, needs more variation</a:t>
            </a:r>
          </a:p>
          <a:p>
            <a:r>
              <a:rPr lang="en-US" sz="2800" dirty="0">
                <a:latin typeface="Arial" panose="020B0604020202020204" pitchFamily="34" charset="0"/>
                <a:cs typeface="Arial" panose="020B0604020202020204" pitchFamily="34" charset="0"/>
              </a:rPr>
              <a:t>Next steps:</a:t>
            </a:r>
          </a:p>
          <a:p>
            <a:pPr marL="685800" lvl="2" indent="-17145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sym typeface="Wingdings" panose="05000000000000000000" pitchFamily="2" charset="2"/>
              </a:rPr>
              <a:t>Improve/increase synthetic set + more variation</a:t>
            </a:r>
          </a:p>
          <a:p>
            <a:pPr marL="685800" lvl="2" indent="-17145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sym typeface="Wingdings" panose="05000000000000000000" pitchFamily="2" charset="2"/>
              </a:rPr>
              <a:t>Explore effects of distance, viewing angle, weather, etc.</a:t>
            </a:r>
            <a:endParaRPr lang="en-US" sz="24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13E8323-73C9-2969-3226-8BE806610462}"/>
              </a:ext>
            </a:extLst>
          </p:cNvPr>
          <p:cNvSpPr>
            <a:spLocks noGrp="1"/>
          </p:cNvSpPr>
          <p:nvPr>
            <p:ph type="sldNum" sz="quarter" idx="12"/>
          </p:nvPr>
        </p:nvSpPr>
        <p:spPr/>
        <p:txBody>
          <a:bodyPr/>
          <a:lstStyle/>
          <a:p>
            <a:fld id="{DFDED34C-DE97-4463-B92A-AD521C2553AA}" type="slidenum">
              <a:rPr lang="en-US" smtClean="0"/>
              <a:pPr/>
              <a:t>10</a:t>
            </a:fld>
            <a:endParaRPr lang="en-US"/>
          </a:p>
        </p:txBody>
      </p:sp>
    </p:spTree>
    <p:extLst>
      <p:ext uri="{BB962C8B-B14F-4D97-AF65-F5344CB8AC3E}">
        <p14:creationId xmlns:p14="http://schemas.microsoft.com/office/powerpoint/2010/main" val="275770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CFA334-6193-48ED-7728-0B55B2BD8D63}"/>
              </a:ext>
            </a:extLst>
          </p:cNvPr>
          <p:cNvSpPr>
            <a:spLocks noChangeArrowheads="1"/>
          </p:cNvSpPr>
          <p:nvPr/>
        </p:nvSpPr>
        <p:spPr bwMode="auto">
          <a:xfrm>
            <a:off x="4648200" y="1"/>
            <a:ext cx="4495800" cy="914400"/>
          </a:xfrm>
          <a:prstGeom prst="rect">
            <a:avLst/>
          </a:prstGeom>
          <a:noFill/>
          <a:ln w="9525">
            <a:noFill/>
            <a:miter lim="800000"/>
            <a:headEnd/>
            <a:tailEnd/>
          </a:ln>
        </p:spPr>
        <p:txBody>
          <a:bodyPr lIns="91428" tIns="45714" rIns="91428" bIns="45714" anchor="ctr"/>
          <a:lstStyle/>
          <a:p>
            <a:pPr algn="ctr"/>
            <a:r>
              <a:rPr lang="en-US" sz="2000" b="1">
                <a:solidFill>
                  <a:schemeClr val="bg1"/>
                </a:solidFill>
                <a:latin typeface="Arial" panose="020B0604020202020204" pitchFamily="34" charset="0"/>
                <a:cs typeface="Arial" panose="020B0604020202020204" pitchFamily="34" charset="0"/>
              </a:rPr>
              <a:t>Synthetic Data to Test Models</a:t>
            </a:r>
          </a:p>
        </p:txBody>
      </p:sp>
      <p:sp>
        <p:nvSpPr>
          <p:cNvPr id="3" name="TextBox 2">
            <a:extLst>
              <a:ext uri="{FF2B5EF4-FFF2-40B4-BE49-F238E27FC236}">
                <a16:creationId xmlns:a16="http://schemas.microsoft.com/office/drawing/2014/main" id="{49978982-03C1-0BD3-A564-F79D9DA3B98F}"/>
              </a:ext>
            </a:extLst>
          </p:cNvPr>
          <p:cNvSpPr txBox="1"/>
          <p:nvPr/>
        </p:nvSpPr>
        <p:spPr>
          <a:xfrm>
            <a:off x="451821" y="1463040"/>
            <a:ext cx="8046720" cy="369332"/>
          </a:xfrm>
          <a:prstGeom prst="rect">
            <a:avLst/>
          </a:prstGeom>
          <a:noFill/>
        </p:spPr>
        <p:txBody>
          <a:bodyPr wrap="square" rtlCol="0">
            <a:spAutoFit/>
          </a:bodyPr>
          <a:lstStyle/>
          <a:p>
            <a:endParaRPr lang="en-US"/>
          </a:p>
        </p:txBody>
      </p:sp>
      <p:sp>
        <p:nvSpPr>
          <p:cNvPr id="4" name="TextBox 3">
            <a:extLst>
              <a:ext uri="{FF2B5EF4-FFF2-40B4-BE49-F238E27FC236}">
                <a16:creationId xmlns:a16="http://schemas.microsoft.com/office/drawing/2014/main" id="{CB04FFA1-9E5E-5859-0D69-2A2FBC026AAC}"/>
              </a:ext>
            </a:extLst>
          </p:cNvPr>
          <p:cNvSpPr txBox="1"/>
          <p:nvPr/>
        </p:nvSpPr>
        <p:spPr>
          <a:xfrm>
            <a:off x="451821" y="1269403"/>
            <a:ext cx="8046720" cy="4585871"/>
          </a:xfrm>
          <a:prstGeom prst="rect">
            <a:avLst/>
          </a:prstGeom>
          <a:noFill/>
        </p:spPr>
        <p:txBody>
          <a:bodyPr wrap="square" rtlCol="0">
            <a:spAutoFit/>
          </a:bodyPr>
          <a:lstStyle/>
          <a:p>
            <a:pPr>
              <a:lnSpc>
                <a:spcPct val="150000"/>
              </a:lnSpc>
            </a:pPr>
            <a:r>
              <a:rPr lang="en-US" sz="3600" dirty="0">
                <a:latin typeface="Arial" panose="020B0604020202020204" pitchFamily="34" charset="0"/>
                <a:cs typeface="Arial" panose="020B0604020202020204" pitchFamily="34" charset="0"/>
              </a:rPr>
              <a:t>Synthetic data for model weaknesses</a:t>
            </a:r>
            <a:r>
              <a:rPr lang="en-US" sz="2800" dirty="0">
                <a:latin typeface="Arial" panose="020B0604020202020204" pitchFamily="34" charset="0"/>
                <a:cs typeface="Arial" panose="020B0604020202020204" pitchFamily="34" charset="0"/>
              </a:rPr>
              <a:t>:</a:t>
            </a:r>
          </a:p>
          <a:p>
            <a:pPr marL="457200" indent="-457200">
              <a:lnSpc>
                <a:spcPct val="150000"/>
              </a:lnSpc>
              <a:buFont typeface="Arial" panose="020B0604020202020204" pitchFamily="34" charset="0"/>
              <a:buChar char="•"/>
            </a:pPr>
            <a:r>
              <a:rPr lang="en-US" sz="2800" dirty="0">
                <a:latin typeface="Arial" panose="020B0604020202020204" pitchFamily="34" charset="0"/>
                <a:cs typeface="Arial" panose="020B0604020202020204" pitchFamily="34" charset="0"/>
              </a:rPr>
              <a:t>Possible parameters to investigate:</a:t>
            </a:r>
          </a:p>
          <a:p>
            <a:pPr marL="1371600" lvl="2" indent="-457200">
              <a:lnSpc>
                <a:spcPct val="150000"/>
              </a:lnSpc>
              <a:buFont typeface="Arial" panose="020B0604020202020204" pitchFamily="34" charset="0"/>
              <a:buChar char="•"/>
            </a:pPr>
            <a:r>
              <a:rPr lang="en-US" sz="2800" dirty="0">
                <a:latin typeface="Arial" panose="020B0604020202020204" pitchFamily="34" charset="0"/>
                <a:cs typeface="Arial" panose="020B0604020202020204" pitchFamily="34" charset="0"/>
              </a:rPr>
              <a:t>Viewing angle</a:t>
            </a:r>
          </a:p>
          <a:p>
            <a:pPr marL="1371600" lvl="2" indent="-457200">
              <a:lnSpc>
                <a:spcPct val="150000"/>
              </a:lnSpc>
              <a:buFont typeface="Arial" panose="020B0604020202020204" pitchFamily="34" charset="0"/>
              <a:buChar char="•"/>
            </a:pPr>
            <a:r>
              <a:rPr lang="en-US" sz="2800" dirty="0">
                <a:latin typeface="Arial" panose="020B0604020202020204" pitchFamily="34" charset="0"/>
                <a:cs typeface="Arial" panose="020B0604020202020204" pitchFamily="34" charset="0"/>
              </a:rPr>
              <a:t>Distance</a:t>
            </a:r>
          </a:p>
          <a:p>
            <a:pPr marL="1371600" lvl="2" indent="-457200">
              <a:lnSpc>
                <a:spcPct val="150000"/>
              </a:lnSpc>
              <a:buFont typeface="Arial" panose="020B0604020202020204" pitchFamily="34" charset="0"/>
              <a:buChar char="•"/>
            </a:pPr>
            <a:r>
              <a:rPr lang="en-US" sz="2800" dirty="0">
                <a:latin typeface="Arial" panose="020B0604020202020204" pitchFamily="34" charset="0"/>
                <a:cs typeface="Arial" panose="020B0604020202020204" pitchFamily="34" charset="0"/>
              </a:rPr>
              <a:t>Weather conditions</a:t>
            </a:r>
          </a:p>
          <a:p>
            <a:pPr marL="1371600" lvl="2" indent="-457200">
              <a:lnSpc>
                <a:spcPct val="150000"/>
              </a:lnSpc>
              <a:buFont typeface="Arial" panose="020B0604020202020204" pitchFamily="34" charset="0"/>
              <a:buChar char="•"/>
            </a:pPr>
            <a:r>
              <a:rPr lang="en-US" sz="2800" dirty="0">
                <a:latin typeface="Arial" panose="020B0604020202020204" pitchFamily="34" charset="0"/>
                <a:cs typeface="Arial" panose="020B0604020202020204" pitchFamily="34" charset="0"/>
              </a:rPr>
              <a:t>Etc.</a:t>
            </a:r>
          </a:p>
          <a:p>
            <a:pPr marL="285750" indent="-28575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29D41FA9-6FDE-7111-D71D-2976EC1C398E}"/>
              </a:ext>
            </a:extLst>
          </p:cNvPr>
          <p:cNvSpPr>
            <a:spLocks noGrp="1"/>
          </p:cNvSpPr>
          <p:nvPr>
            <p:ph type="sldNum" sz="quarter" idx="12"/>
          </p:nvPr>
        </p:nvSpPr>
        <p:spPr/>
        <p:txBody>
          <a:bodyPr/>
          <a:lstStyle/>
          <a:p>
            <a:fld id="{DFDED34C-DE97-4463-B92A-AD521C2553AA}" type="slidenum">
              <a:rPr lang="en-US" smtClean="0"/>
              <a:pPr/>
              <a:t>11</a:t>
            </a:fld>
            <a:endParaRPr lang="en-US"/>
          </a:p>
        </p:txBody>
      </p:sp>
    </p:spTree>
    <p:extLst>
      <p:ext uri="{BB962C8B-B14F-4D97-AF65-F5344CB8AC3E}">
        <p14:creationId xmlns:p14="http://schemas.microsoft.com/office/powerpoint/2010/main" val="371446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08920B1-5831-5CF0-4313-0BC8F0790F2A}"/>
              </a:ext>
            </a:extLst>
          </p:cNvPr>
          <p:cNvSpPr>
            <a:spLocks noGrp="1"/>
          </p:cNvSpPr>
          <p:nvPr>
            <p:ph type="title"/>
          </p:nvPr>
        </p:nvSpPr>
        <p:spPr/>
        <p:txBody>
          <a:bodyPr/>
          <a:lstStyle/>
          <a:p>
            <a:r>
              <a:rPr lang="en-US" dirty="0"/>
              <a:t>Synthetic Images</a:t>
            </a:r>
          </a:p>
        </p:txBody>
      </p:sp>
      <p:sp>
        <p:nvSpPr>
          <p:cNvPr id="23" name="Content Placeholder 22">
            <a:extLst>
              <a:ext uri="{FF2B5EF4-FFF2-40B4-BE49-F238E27FC236}">
                <a16:creationId xmlns:a16="http://schemas.microsoft.com/office/drawing/2014/main" id="{A1CCB52F-25FB-DF70-A6F2-FEFCA8277152}"/>
              </a:ext>
            </a:extLst>
          </p:cNvPr>
          <p:cNvSpPr>
            <a:spLocks noGrp="1"/>
          </p:cNvSpPr>
          <p:nvPr>
            <p:ph idx="1"/>
          </p:nvPr>
        </p:nvSpPr>
        <p:spPr>
          <a:xfrm>
            <a:off x="457200" y="1090151"/>
            <a:ext cx="8229600" cy="1034845"/>
          </a:xfrm>
        </p:spPr>
        <p:txBody>
          <a:bodyPr/>
          <a:lstStyle/>
          <a:p>
            <a:pPr marL="0" indent="0">
              <a:buNone/>
            </a:pPr>
            <a:r>
              <a:rPr lang="en-US" dirty="0"/>
              <a:t>Variable 1: Rotation (0</a:t>
            </a:r>
            <a:r>
              <a:rPr lang="en-US" b="0" i="0" dirty="0">
                <a:solidFill>
                  <a:srgbClr val="333333"/>
                </a:solidFill>
                <a:effectLst/>
                <a:latin typeface="system-ui"/>
              </a:rPr>
              <a:t>-180°)</a:t>
            </a:r>
            <a:endParaRPr lang="en-US" dirty="0"/>
          </a:p>
        </p:txBody>
      </p:sp>
      <p:pic>
        <p:nvPicPr>
          <p:cNvPr id="2050" name="Picture 2" descr="[animate output image]">
            <a:extLst>
              <a:ext uri="{FF2B5EF4-FFF2-40B4-BE49-F238E27FC236}">
                <a16:creationId xmlns:a16="http://schemas.microsoft.com/office/drawing/2014/main" id="{65BE151A-4A86-3398-CE61-E61662750AA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3174" y="2124996"/>
            <a:ext cx="7757652" cy="4202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472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08920B1-5831-5CF0-4313-0BC8F0790F2A}"/>
              </a:ext>
            </a:extLst>
          </p:cNvPr>
          <p:cNvSpPr>
            <a:spLocks noGrp="1"/>
          </p:cNvSpPr>
          <p:nvPr>
            <p:ph type="title"/>
          </p:nvPr>
        </p:nvSpPr>
        <p:spPr/>
        <p:txBody>
          <a:bodyPr/>
          <a:lstStyle/>
          <a:p>
            <a:r>
              <a:rPr lang="en-US" dirty="0"/>
              <a:t>Synthetic Images</a:t>
            </a:r>
          </a:p>
        </p:txBody>
      </p:sp>
      <p:sp>
        <p:nvSpPr>
          <p:cNvPr id="23" name="Content Placeholder 22">
            <a:extLst>
              <a:ext uri="{FF2B5EF4-FFF2-40B4-BE49-F238E27FC236}">
                <a16:creationId xmlns:a16="http://schemas.microsoft.com/office/drawing/2014/main" id="{A1CCB52F-25FB-DF70-A6F2-FEFCA8277152}"/>
              </a:ext>
            </a:extLst>
          </p:cNvPr>
          <p:cNvSpPr>
            <a:spLocks noGrp="1"/>
          </p:cNvSpPr>
          <p:nvPr>
            <p:ph idx="1"/>
          </p:nvPr>
        </p:nvSpPr>
        <p:spPr>
          <a:xfrm>
            <a:off x="457200" y="1082468"/>
            <a:ext cx="8229600" cy="1034845"/>
          </a:xfrm>
        </p:spPr>
        <p:txBody>
          <a:bodyPr/>
          <a:lstStyle/>
          <a:p>
            <a:pPr marL="0" indent="0">
              <a:buNone/>
            </a:pPr>
            <a:r>
              <a:rPr lang="en-US" dirty="0"/>
              <a:t>Variable 2: Camera Distance from Vehicle</a:t>
            </a:r>
          </a:p>
        </p:txBody>
      </p:sp>
      <p:pic>
        <p:nvPicPr>
          <p:cNvPr id="3" name="Picture 2" descr="A tank on a rocky hill&#10;&#10;Description automatically generated">
            <a:extLst>
              <a:ext uri="{FF2B5EF4-FFF2-40B4-BE49-F238E27FC236}">
                <a16:creationId xmlns:a16="http://schemas.microsoft.com/office/drawing/2014/main" id="{12362675-3F54-4BEE-76EB-0C814BF403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893944"/>
            <a:ext cx="4581510" cy="2482028"/>
          </a:xfrm>
          <a:prstGeom prst="rect">
            <a:avLst/>
          </a:prstGeom>
        </p:spPr>
      </p:pic>
      <p:pic>
        <p:nvPicPr>
          <p:cNvPr id="5" name="Picture 4" descr="A tank on a rocky hill&#10;&#10;Description automatically generated">
            <a:extLst>
              <a:ext uri="{FF2B5EF4-FFF2-40B4-BE49-F238E27FC236}">
                <a16:creationId xmlns:a16="http://schemas.microsoft.com/office/drawing/2014/main" id="{C6A1C8AB-1AA8-4577-D1DC-55C79893A0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62490" y="1893944"/>
            <a:ext cx="4581510" cy="2482028"/>
          </a:xfrm>
          <a:prstGeom prst="rect">
            <a:avLst/>
          </a:prstGeom>
        </p:spPr>
      </p:pic>
      <p:pic>
        <p:nvPicPr>
          <p:cNvPr id="8" name="Picture 7" descr="A tank on a rocky hill&#10;&#10;Description automatically generated">
            <a:extLst>
              <a:ext uri="{FF2B5EF4-FFF2-40B4-BE49-F238E27FC236}">
                <a16:creationId xmlns:a16="http://schemas.microsoft.com/office/drawing/2014/main" id="{6FAE3E2E-80B7-0436-3EE5-FAB4057EFB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10" y="4375972"/>
            <a:ext cx="4581510" cy="2482028"/>
          </a:xfrm>
          <a:prstGeom prst="rect">
            <a:avLst/>
          </a:prstGeom>
        </p:spPr>
      </p:pic>
      <p:pic>
        <p:nvPicPr>
          <p:cNvPr id="10" name="Picture 9" descr="A building on a hill surrounded by trees&#10;&#10;Description automatically generated">
            <a:extLst>
              <a:ext uri="{FF2B5EF4-FFF2-40B4-BE49-F238E27FC236}">
                <a16:creationId xmlns:a16="http://schemas.microsoft.com/office/drawing/2014/main" id="{D3863B0C-C9AF-5625-805C-F080D5AAD2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62490" y="4375972"/>
            <a:ext cx="4581510" cy="2482028"/>
          </a:xfrm>
          <a:prstGeom prst="rect">
            <a:avLst/>
          </a:prstGeom>
        </p:spPr>
      </p:pic>
      <p:sp>
        <p:nvSpPr>
          <p:cNvPr id="11" name="Content Placeholder 22">
            <a:extLst>
              <a:ext uri="{FF2B5EF4-FFF2-40B4-BE49-F238E27FC236}">
                <a16:creationId xmlns:a16="http://schemas.microsoft.com/office/drawing/2014/main" id="{328560C5-7BFB-568D-F7AF-8A8469C4274C}"/>
              </a:ext>
            </a:extLst>
          </p:cNvPr>
          <p:cNvSpPr txBox="1">
            <a:spLocks/>
          </p:cNvSpPr>
          <p:nvPr/>
        </p:nvSpPr>
        <p:spPr>
          <a:xfrm>
            <a:off x="-9510" y="1893944"/>
            <a:ext cx="1936955" cy="103484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solidFill>
                  <a:schemeClr val="bg1"/>
                </a:solidFill>
              </a:rPr>
              <a:t>1500 units</a:t>
            </a:r>
          </a:p>
        </p:txBody>
      </p:sp>
      <p:sp>
        <p:nvSpPr>
          <p:cNvPr id="12" name="Content Placeholder 22">
            <a:extLst>
              <a:ext uri="{FF2B5EF4-FFF2-40B4-BE49-F238E27FC236}">
                <a16:creationId xmlns:a16="http://schemas.microsoft.com/office/drawing/2014/main" id="{E28F6E48-CFAD-0EA6-5F76-E65C93DC9AAC}"/>
              </a:ext>
            </a:extLst>
          </p:cNvPr>
          <p:cNvSpPr txBox="1">
            <a:spLocks/>
          </p:cNvSpPr>
          <p:nvPr/>
        </p:nvSpPr>
        <p:spPr>
          <a:xfrm>
            <a:off x="7216555" y="6320761"/>
            <a:ext cx="1936955" cy="103484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solidFill>
                  <a:schemeClr val="bg1"/>
                </a:solidFill>
              </a:rPr>
              <a:t>3500 units</a:t>
            </a:r>
          </a:p>
        </p:txBody>
      </p:sp>
      <p:sp>
        <p:nvSpPr>
          <p:cNvPr id="13" name="Content Placeholder 22">
            <a:extLst>
              <a:ext uri="{FF2B5EF4-FFF2-40B4-BE49-F238E27FC236}">
                <a16:creationId xmlns:a16="http://schemas.microsoft.com/office/drawing/2014/main" id="{FED4A4C7-E0B2-E43C-6850-EFAE4D1BCE76}"/>
              </a:ext>
            </a:extLst>
          </p:cNvPr>
          <p:cNvSpPr txBox="1">
            <a:spLocks/>
          </p:cNvSpPr>
          <p:nvPr/>
        </p:nvSpPr>
        <p:spPr>
          <a:xfrm>
            <a:off x="7207045" y="1893944"/>
            <a:ext cx="1936955" cy="103484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solidFill>
                  <a:schemeClr val="bg1"/>
                </a:solidFill>
              </a:rPr>
              <a:t>2000 units</a:t>
            </a:r>
          </a:p>
        </p:txBody>
      </p:sp>
      <p:sp>
        <p:nvSpPr>
          <p:cNvPr id="14" name="Content Placeholder 22">
            <a:extLst>
              <a:ext uri="{FF2B5EF4-FFF2-40B4-BE49-F238E27FC236}">
                <a16:creationId xmlns:a16="http://schemas.microsoft.com/office/drawing/2014/main" id="{0A2ADC83-DD0A-A5A1-9F5B-63F880E21323}"/>
              </a:ext>
            </a:extLst>
          </p:cNvPr>
          <p:cNvSpPr txBox="1">
            <a:spLocks/>
          </p:cNvSpPr>
          <p:nvPr/>
        </p:nvSpPr>
        <p:spPr>
          <a:xfrm>
            <a:off x="-19020" y="6340577"/>
            <a:ext cx="1936955" cy="103484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solidFill>
                  <a:schemeClr val="bg1"/>
                </a:solidFill>
              </a:rPr>
              <a:t>2500 units</a:t>
            </a:r>
          </a:p>
        </p:txBody>
      </p:sp>
    </p:spTree>
    <p:extLst>
      <p:ext uri="{BB962C8B-B14F-4D97-AF65-F5344CB8AC3E}">
        <p14:creationId xmlns:p14="http://schemas.microsoft.com/office/powerpoint/2010/main" val="358338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FAC23-264F-DCA8-E3CC-D97AC88EDD3B}"/>
              </a:ext>
            </a:extLst>
          </p:cNvPr>
          <p:cNvSpPr>
            <a:spLocks noGrp="1"/>
          </p:cNvSpPr>
          <p:nvPr>
            <p:ph type="title"/>
          </p:nvPr>
        </p:nvSpPr>
        <p:spPr/>
        <p:txBody>
          <a:bodyPr/>
          <a:lstStyle/>
          <a:p>
            <a:r>
              <a:rPr lang="en-US" dirty="0"/>
              <a:t>Current Results</a:t>
            </a:r>
          </a:p>
        </p:txBody>
      </p:sp>
      <p:graphicFrame>
        <p:nvGraphicFramePr>
          <p:cNvPr id="4" name="Chart 3">
            <a:extLst>
              <a:ext uri="{FF2B5EF4-FFF2-40B4-BE49-F238E27FC236}">
                <a16:creationId xmlns:a16="http://schemas.microsoft.com/office/drawing/2014/main" id="{1D8AA3B4-9772-3F0A-0B8D-E7A5C61678C4}"/>
              </a:ext>
            </a:extLst>
          </p:cNvPr>
          <p:cNvGraphicFramePr>
            <a:graphicFrameLocks/>
          </p:cNvGraphicFramePr>
          <p:nvPr>
            <p:extLst>
              <p:ext uri="{D42A27DB-BD31-4B8C-83A1-F6EECF244321}">
                <p14:modId xmlns:p14="http://schemas.microsoft.com/office/powerpoint/2010/main" val="1007086419"/>
              </p:ext>
            </p:extLst>
          </p:nvPr>
        </p:nvGraphicFramePr>
        <p:xfrm>
          <a:off x="333374" y="1371600"/>
          <a:ext cx="8477252" cy="490875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32041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FAC23-264F-DCA8-E3CC-D97AC88EDD3B}"/>
              </a:ext>
            </a:extLst>
          </p:cNvPr>
          <p:cNvSpPr>
            <a:spLocks noGrp="1"/>
          </p:cNvSpPr>
          <p:nvPr>
            <p:ph type="title"/>
          </p:nvPr>
        </p:nvSpPr>
        <p:spPr/>
        <p:txBody>
          <a:bodyPr/>
          <a:lstStyle/>
          <a:p>
            <a:r>
              <a:rPr lang="en-US" dirty="0"/>
              <a:t>Current Results</a:t>
            </a:r>
          </a:p>
        </p:txBody>
      </p:sp>
      <p:graphicFrame>
        <p:nvGraphicFramePr>
          <p:cNvPr id="7" name="Chart 6">
            <a:extLst>
              <a:ext uri="{FF2B5EF4-FFF2-40B4-BE49-F238E27FC236}">
                <a16:creationId xmlns:a16="http://schemas.microsoft.com/office/drawing/2014/main" id="{84F60B05-D2D8-679F-970B-9D91E17899F1}"/>
              </a:ext>
            </a:extLst>
          </p:cNvPr>
          <p:cNvGraphicFramePr>
            <a:graphicFrameLocks/>
          </p:cNvGraphicFramePr>
          <p:nvPr/>
        </p:nvGraphicFramePr>
        <p:xfrm>
          <a:off x="740512" y="1425678"/>
          <a:ext cx="7205775" cy="484730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40551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CFA334-6193-48ED-7728-0B55B2BD8D63}"/>
              </a:ext>
            </a:extLst>
          </p:cNvPr>
          <p:cNvSpPr>
            <a:spLocks noChangeArrowheads="1"/>
          </p:cNvSpPr>
          <p:nvPr/>
        </p:nvSpPr>
        <p:spPr bwMode="auto">
          <a:xfrm>
            <a:off x="4648200" y="1"/>
            <a:ext cx="4495800" cy="914400"/>
          </a:xfrm>
          <a:prstGeom prst="rect">
            <a:avLst/>
          </a:prstGeom>
          <a:noFill/>
          <a:ln w="9525">
            <a:noFill/>
            <a:miter lim="800000"/>
            <a:headEnd/>
            <a:tailEnd/>
          </a:ln>
        </p:spPr>
        <p:txBody>
          <a:bodyPr lIns="91428" tIns="45714" rIns="91428" bIns="45714" anchor="ctr"/>
          <a:lstStyle/>
          <a:p>
            <a:pPr algn="ctr"/>
            <a:r>
              <a:rPr lang="en-US" sz="2000" b="1">
                <a:solidFill>
                  <a:schemeClr val="bg1"/>
                </a:solidFill>
                <a:latin typeface="Arial" panose="020B0604020202020204" pitchFamily="34" charset="0"/>
                <a:cs typeface="Arial" panose="020B0604020202020204" pitchFamily="34" charset="0"/>
              </a:rPr>
              <a:t>Other Form of Synthetic Data</a:t>
            </a:r>
          </a:p>
        </p:txBody>
      </p:sp>
      <p:sp>
        <p:nvSpPr>
          <p:cNvPr id="3" name="TextBox 2">
            <a:extLst>
              <a:ext uri="{FF2B5EF4-FFF2-40B4-BE49-F238E27FC236}">
                <a16:creationId xmlns:a16="http://schemas.microsoft.com/office/drawing/2014/main" id="{49978982-03C1-0BD3-A564-F79D9DA3B98F}"/>
              </a:ext>
            </a:extLst>
          </p:cNvPr>
          <p:cNvSpPr txBox="1"/>
          <p:nvPr/>
        </p:nvSpPr>
        <p:spPr>
          <a:xfrm>
            <a:off x="451821" y="1463040"/>
            <a:ext cx="8046720" cy="369332"/>
          </a:xfrm>
          <a:prstGeom prst="rect">
            <a:avLst/>
          </a:prstGeom>
          <a:noFill/>
        </p:spPr>
        <p:txBody>
          <a:bodyPr wrap="square" rtlCol="0">
            <a:spAutoFit/>
          </a:bodyPr>
          <a:lstStyle/>
          <a:p>
            <a:endParaRPr lang="en-US"/>
          </a:p>
        </p:txBody>
      </p:sp>
      <p:sp>
        <p:nvSpPr>
          <p:cNvPr id="4" name="TextBox 3">
            <a:extLst>
              <a:ext uri="{FF2B5EF4-FFF2-40B4-BE49-F238E27FC236}">
                <a16:creationId xmlns:a16="http://schemas.microsoft.com/office/drawing/2014/main" id="{CB04FFA1-9E5E-5859-0D69-2A2FBC026AAC}"/>
              </a:ext>
            </a:extLst>
          </p:cNvPr>
          <p:cNvSpPr txBox="1"/>
          <p:nvPr/>
        </p:nvSpPr>
        <p:spPr>
          <a:xfrm>
            <a:off x="193638" y="1204857"/>
            <a:ext cx="8498541" cy="4893647"/>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Are</a:t>
            </a:r>
            <a:r>
              <a:rPr lang="en-US" sz="3200" dirty="0"/>
              <a:t> </a:t>
            </a:r>
            <a:r>
              <a:rPr lang="en-US" sz="3200" dirty="0">
                <a:latin typeface="Arial" panose="020B0604020202020204" pitchFamily="34" charset="0"/>
                <a:cs typeface="Arial" panose="020B0604020202020204" pitchFamily="34" charset="0"/>
              </a:rPr>
              <a:t>all synthetic images created equally?</a:t>
            </a:r>
          </a:p>
          <a:p>
            <a:pPr marL="914400" lvl="1" indent="-457200">
              <a:lnSpc>
                <a:spcPct val="150000"/>
              </a:lnSpc>
              <a:buFont typeface="Arial" panose="020B0604020202020204" pitchFamily="34" charset="0"/>
              <a:buChar char="•"/>
            </a:pPr>
            <a:r>
              <a:rPr lang="en-US" sz="2800" dirty="0">
                <a:latin typeface="Arial" panose="020B0604020202020204" pitchFamily="34" charset="0"/>
                <a:cs typeface="Arial" panose="020B0604020202020204" pitchFamily="34" charset="0"/>
              </a:rPr>
              <a:t>Introduce AI text-to-image photos to compare with UE data (after creating a robust UE dataset).</a:t>
            </a:r>
          </a:p>
          <a:p>
            <a:pPr marL="914400" lvl="1" indent="-457200">
              <a:lnSpc>
                <a:spcPct val="150000"/>
              </a:lnSpc>
              <a:buFont typeface="Arial" panose="020B0604020202020204" pitchFamily="34" charset="0"/>
              <a:buChar char="•"/>
            </a:pPr>
            <a:r>
              <a:rPr lang="en-US" sz="2800" dirty="0">
                <a:latin typeface="Arial" panose="020B0604020202020204" pitchFamily="34" charset="0"/>
                <a:cs typeface="Arial" panose="020B0604020202020204" pitchFamily="34" charset="0"/>
              </a:rPr>
              <a:t>Stable diffusion model used to create photos.</a:t>
            </a:r>
          </a:p>
          <a:p>
            <a:pPr marL="1828800" lvl="3" indent="-457200">
              <a:lnSpc>
                <a:spcPct val="150000"/>
              </a:lnSpc>
              <a:buFont typeface="Arial" panose="020B0604020202020204" pitchFamily="34" charset="0"/>
              <a:buChar char="•"/>
            </a:pPr>
            <a:r>
              <a:rPr lang="en-US" sz="2800" dirty="0">
                <a:latin typeface="Arial" panose="020B0604020202020204" pitchFamily="34" charset="0"/>
                <a:cs typeface="Arial" panose="020B0604020202020204" pitchFamily="34" charset="0"/>
              </a:rPr>
              <a:t>Variation in prompts </a:t>
            </a:r>
            <a:r>
              <a:rPr lang="en-US" sz="2800" dirty="0">
                <a:latin typeface="Arial" panose="020B0604020202020204" pitchFamily="34" charset="0"/>
                <a:cs typeface="Arial" panose="020B0604020202020204" pitchFamily="34" charset="0"/>
                <a:sym typeface="Wingdings" panose="05000000000000000000" pitchFamily="2" charset="2"/>
              </a:rPr>
              <a:t> variation in images.</a:t>
            </a:r>
            <a:endParaRPr lang="en-US" sz="2800" dirty="0">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543D3065-9E1F-F4A7-962C-1E11AECA3FEB}"/>
              </a:ext>
            </a:extLst>
          </p:cNvPr>
          <p:cNvSpPr>
            <a:spLocks noGrp="1"/>
          </p:cNvSpPr>
          <p:nvPr>
            <p:ph type="sldNum" sz="quarter" idx="12"/>
          </p:nvPr>
        </p:nvSpPr>
        <p:spPr/>
        <p:txBody>
          <a:bodyPr/>
          <a:lstStyle/>
          <a:p>
            <a:fld id="{DFDED34C-DE97-4463-B92A-AD521C2553AA}" type="slidenum">
              <a:rPr lang="en-US" smtClean="0"/>
              <a:pPr/>
              <a:t>16</a:t>
            </a:fld>
            <a:endParaRPr lang="en-US"/>
          </a:p>
        </p:txBody>
      </p:sp>
    </p:spTree>
    <p:extLst>
      <p:ext uri="{BB962C8B-B14F-4D97-AF65-F5344CB8AC3E}">
        <p14:creationId xmlns:p14="http://schemas.microsoft.com/office/powerpoint/2010/main" val="3749258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CFA334-6193-48ED-7728-0B55B2BD8D63}"/>
              </a:ext>
            </a:extLst>
          </p:cNvPr>
          <p:cNvSpPr>
            <a:spLocks noChangeArrowheads="1"/>
          </p:cNvSpPr>
          <p:nvPr/>
        </p:nvSpPr>
        <p:spPr bwMode="auto">
          <a:xfrm>
            <a:off x="4648200" y="1"/>
            <a:ext cx="4495800" cy="914400"/>
          </a:xfrm>
          <a:prstGeom prst="rect">
            <a:avLst/>
          </a:prstGeom>
          <a:noFill/>
          <a:ln w="9525">
            <a:noFill/>
            <a:miter lim="800000"/>
            <a:headEnd/>
            <a:tailEnd/>
          </a:ln>
        </p:spPr>
        <p:txBody>
          <a:bodyPr lIns="91428" tIns="45714" rIns="91428" bIns="45714" anchor="ctr"/>
          <a:lstStyle/>
          <a:p>
            <a:pPr algn="ctr"/>
            <a:r>
              <a:rPr lang="en-US" sz="2000" b="1">
                <a:solidFill>
                  <a:schemeClr val="bg1"/>
                </a:solidFill>
                <a:latin typeface="Arial" panose="020B0604020202020204" pitchFamily="34" charset="0"/>
                <a:cs typeface="Arial" panose="020B0604020202020204" pitchFamily="34" charset="0"/>
              </a:rPr>
              <a:t>Stable Diffusion Examples</a:t>
            </a:r>
          </a:p>
        </p:txBody>
      </p:sp>
      <p:sp>
        <p:nvSpPr>
          <p:cNvPr id="3" name="TextBox 2">
            <a:extLst>
              <a:ext uri="{FF2B5EF4-FFF2-40B4-BE49-F238E27FC236}">
                <a16:creationId xmlns:a16="http://schemas.microsoft.com/office/drawing/2014/main" id="{49978982-03C1-0BD3-A564-F79D9DA3B98F}"/>
              </a:ext>
            </a:extLst>
          </p:cNvPr>
          <p:cNvSpPr txBox="1"/>
          <p:nvPr/>
        </p:nvSpPr>
        <p:spPr>
          <a:xfrm>
            <a:off x="451821" y="1463040"/>
            <a:ext cx="8046720" cy="369332"/>
          </a:xfrm>
          <a:prstGeom prst="rect">
            <a:avLst/>
          </a:prstGeom>
          <a:noFill/>
        </p:spPr>
        <p:txBody>
          <a:bodyPr wrap="square" rtlCol="0">
            <a:spAutoFit/>
          </a:bodyPr>
          <a:lstStyle/>
          <a:p>
            <a:endParaRPr lang="en-US"/>
          </a:p>
        </p:txBody>
      </p:sp>
      <p:pic>
        <p:nvPicPr>
          <p:cNvPr id="6" name="Picture 5" descr="A group of tanks on a snowy road&#10;&#10;Description automatically generated">
            <a:extLst>
              <a:ext uri="{FF2B5EF4-FFF2-40B4-BE49-F238E27FC236}">
                <a16:creationId xmlns:a16="http://schemas.microsoft.com/office/drawing/2014/main" id="{46996F09-F594-B162-2709-34282CCDC2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14016" y="3995782"/>
            <a:ext cx="2787920" cy="2787920"/>
          </a:xfrm>
          <a:prstGeom prst="rect">
            <a:avLst/>
          </a:prstGeom>
        </p:spPr>
      </p:pic>
      <p:pic>
        <p:nvPicPr>
          <p:cNvPr id="10" name="Picture 9" descr="A group of military tanks driving down a road&#10;&#10;Description automatically generated">
            <a:extLst>
              <a:ext uri="{FF2B5EF4-FFF2-40B4-BE49-F238E27FC236}">
                <a16:creationId xmlns:a16="http://schemas.microsoft.com/office/drawing/2014/main" id="{6918CDA7-3ED0-B505-4E50-71D787A2D4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2449" y="3979315"/>
            <a:ext cx="2804387" cy="2804387"/>
          </a:xfrm>
          <a:prstGeom prst="rect">
            <a:avLst/>
          </a:prstGeom>
        </p:spPr>
      </p:pic>
      <p:pic>
        <p:nvPicPr>
          <p:cNvPr id="12" name="Picture 11" descr="A group of tanks driving in a desert&#10;&#10;Description automatically generated">
            <a:extLst>
              <a:ext uri="{FF2B5EF4-FFF2-40B4-BE49-F238E27FC236}">
                <a16:creationId xmlns:a16="http://schemas.microsoft.com/office/drawing/2014/main" id="{BAA5326B-2FBB-8F00-0F89-0DB184A3E6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39116" y="3995782"/>
            <a:ext cx="2787920" cy="2787920"/>
          </a:xfrm>
          <a:prstGeom prst="rect">
            <a:avLst/>
          </a:prstGeom>
        </p:spPr>
      </p:pic>
      <p:pic>
        <p:nvPicPr>
          <p:cNvPr id="14" name="Picture 13" descr="A tank in the snow&#10;&#10;Description automatically generated">
            <a:extLst>
              <a:ext uri="{FF2B5EF4-FFF2-40B4-BE49-F238E27FC236}">
                <a16:creationId xmlns:a16="http://schemas.microsoft.com/office/drawing/2014/main" id="{48EF9EEB-FBB6-0B8C-A3B1-C5AA3A6BD2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14016" y="1158460"/>
            <a:ext cx="2715967" cy="2715967"/>
          </a:xfrm>
          <a:prstGeom prst="rect">
            <a:avLst/>
          </a:prstGeom>
        </p:spPr>
      </p:pic>
      <p:pic>
        <p:nvPicPr>
          <p:cNvPr id="16" name="Picture 15" descr="A tank shooting a fire&#10;&#10;Description automatically generated">
            <a:extLst>
              <a:ext uri="{FF2B5EF4-FFF2-40B4-BE49-F238E27FC236}">
                <a16:creationId xmlns:a16="http://schemas.microsoft.com/office/drawing/2014/main" id="{F6C33651-E291-078F-CE41-5ABE28BF42C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5535" y="1114249"/>
            <a:ext cx="2804387" cy="2804387"/>
          </a:xfrm>
          <a:prstGeom prst="rect">
            <a:avLst/>
          </a:prstGeom>
        </p:spPr>
      </p:pic>
      <p:pic>
        <p:nvPicPr>
          <p:cNvPr id="18" name="Picture 17" descr="A group of tanks in the snow&#10;&#10;Description automatically generated">
            <a:extLst>
              <a:ext uri="{FF2B5EF4-FFF2-40B4-BE49-F238E27FC236}">
                <a16:creationId xmlns:a16="http://schemas.microsoft.com/office/drawing/2014/main" id="{22F4EC2D-841A-477F-AAB8-C13A8194A70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39116" y="1158461"/>
            <a:ext cx="2715967" cy="2715967"/>
          </a:xfrm>
          <a:prstGeom prst="rect">
            <a:avLst/>
          </a:prstGeom>
        </p:spPr>
      </p:pic>
      <p:sp>
        <p:nvSpPr>
          <p:cNvPr id="4" name="Slide Number Placeholder 3">
            <a:extLst>
              <a:ext uri="{FF2B5EF4-FFF2-40B4-BE49-F238E27FC236}">
                <a16:creationId xmlns:a16="http://schemas.microsoft.com/office/drawing/2014/main" id="{789A162B-CFF6-002A-AEBA-43008577D2CC}"/>
              </a:ext>
            </a:extLst>
          </p:cNvPr>
          <p:cNvSpPr>
            <a:spLocks noGrp="1"/>
          </p:cNvSpPr>
          <p:nvPr>
            <p:ph type="sldNum" sz="quarter" idx="12"/>
          </p:nvPr>
        </p:nvSpPr>
        <p:spPr/>
        <p:txBody>
          <a:bodyPr/>
          <a:lstStyle/>
          <a:p>
            <a:fld id="{DFDED34C-DE97-4463-B92A-AD521C2553AA}" type="slidenum">
              <a:rPr lang="en-US" smtClean="0"/>
              <a:pPr/>
              <a:t>17</a:t>
            </a:fld>
            <a:endParaRPr lang="en-US"/>
          </a:p>
        </p:txBody>
      </p:sp>
    </p:spTree>
    <p:extLst>
      <p:ext uri="{BB962C8B-B14F-4D97-AF65-F5344CB8AC3E}">
        <p14:creationId xmlns:p14="http://schemas.microsoft.com/office/powerpoint/2010/main" val="4024839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CFA334-6193-48ED-7728-0B55B2BD8D63}"/>
              </a:ext>
            </a:extLst>
          </p:cNvPr>
          <p:cNvSpPr>
            <a:spLocks noChangeArrowheads="1"/>
          </p:cNvSpPr>
          <p:nvPr/>
        </p:nvSpPr>
        <p:spPr bwMode="auto">
          <a:xfrm>
            <a:off x="4648200" y="1"/>
            <a:ext cx="4495800" cy="914400"/>
          </a:xfrm>
          <a:prstGeom prst="rect">
            <a:avLst/>
          </a:prstGeom>
          <a:noFill/>
          <a:ln w="9525">
            <a:noFill/>
            <a:miter lim="800000"/>
            <a:headEnd/>
            <a:tailEnd/>
          </a:ln>
        </p:spPr>
        <p:txBody>
          <a:bodyPr lIns="91428" tIns="45714" rIns="91428" bIns="45714" anchor="ctr"/>
          <a:lstStyle/>
          <a:p>
            <a:pPr algn="ctr"/>
            <a:r>
              <a:rPr lang="en-US" sz="2000" b="1">
                <a:solidFill>
                  <a:schemeClr val="bg1"/>
                </a:solidFill>
                <a:latin typeface="Arial" panose="020B0604020202020204" pitchFamily="34" charset="0"/>
                <a:cs typeface="Arial" panose="020B0604020202020204" pitchFamily="34" charset="0"/>
              </a:rPr>
              <a:t>Other Form of Synthetic Data</a:t>
            </a:r>
          </a:p>
        </p:txBody>
      </p:sp>
      <p:sp>
        <p:nvSpPr>
          <p:cNvPr id="3" name="TextBox 2">
            <a:extLst>
              <a:ext uri="{FF2B5EF4-FFF2-40B4-BE49-F238E27FC236}">
                <a16:creationId xmlns:a16="http://schemas.microsoft.com/office/drawing/2014/main" id="{49978982-03C1-0BD3-A564-F79D9DA3B98F}"/>
              </a:ext>
            </a:extLst>
          </p:cNvPr>
          <p:cNvSpPr txBox="1"/>
          <p:nvPr/>
        </p:nvSpPr>
        <p:spPr>
          <a:xfrm>
            <a:off x="451821" y="1463040"/>
            <a:ext cx="8046720" cy="369332"/>
          </a:xfrm>
          <a:prstGeom prst="rect">
            <a:avLst/>
          </a:prstGeom>
          <a:noFill/>
        </p:spPr>
        <p:txBody>
          <a:bodyPr wrap="square" rtlCol="0">
            <a:spAutoFit/>
          </a:bodyPr>
          <a:lstStyle/>
          <a:p>
            <a:endParaRPr lang="en-US"/>
          </a:p>
        </p:txBody>
      </p:sp>
      <p:sp>
        <p:nvSpPr>
          <p:cNvPr id="4" name="TextBox 3">
            <a:extLst>
              <a:ext uri="{FF2B5EF4-FFF2-40B4-BE49-F238E27FC236}">
                <a16:creationId xmlns:a16="http://schemas.microsoft.com/office/drawing/2014/main" id="{CB04FFA1-9E5E-5859-0D69-2A2FBC026AAC}"/>
              </a:ext>
            </a:extLst>
          </p:cNvPr>
          <p:cNvSpPr txBox="1"/>
          <p:nvPr/>
        </p:nvSpPr>
        <p:spPr>
          <a:xfrm>
            <a:off x="193638" y="1204857"/>
            <a:ext cx="8498541"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UE5 + Stable diffusion?</a:t>
            </a:r>
            <a:endParaRPr lang="en-US" sz="2800"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543D3065-9E1F-F4A7-962C-1E11AECA3FEB}"/>
              </a:ext>
            </a:extLst>
          </p:cNvPr>
          <p:cNvSpPr>
            <a:spLocks noGrp="1"/>
          </p:cNvSpPr>
          <p:nvPr>
            <p:ph type="sldNum" sz="quarter" idx="12"/>
          </p:nvPr>
        </p:nvSpPr>
        <p:spPr/>
        <p:txBody>
          <a:bodyPr/>
          <a:lstStyle/>
          <a:p>
            <a:fld id="{DFDED34C-DE97-4463-B92A-AD521C2553AA}" type="slidenum">
              <a:rPr lang="en-US" smtClean="0"/>
              <a:pPr/>
              <a:t>18</a:t>
            </a:fld>
            <a:endParaRPr lang="en-US"/>
          </a:p>
        </p:txBody>
      </p:sp>
      <p:pic>
        <p:nvPicPr>
          <p:cNvPr id="6" name="Picture 5" descr="A diagram of a graph&#10;&#10;Description automatically generated">
            <a:extLst>
              <a:ext uri="{FF2B5EF4-FFF2-40B4-BE49-F238E27FC236}">
                <a16:creationId xmlns:a16="http://schemas.microsoft.com/office/drawing/2014/main" id="{F8DADD18-A38E-E864-1375-FD4E33C614F5}"/>
              </a:ext>
            </a:extLst>
          </p:cNvPr>
          <p:cNvPicPr>
            <a:picLocks noGrp="1"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11683" y="2090555"/>
            <a:ext cx="2461780" cy="3532823"/>
          </a:xfrm>
          <a:prstGeom prst="rect">
            <a:avLst/>
          </a:prstGeom>
          <a:solidFill>
            <a:schemeClr val="bg2"/>
          </a:solidFill>
          <a:ln>
            <a:solidFill>
              <a:schemeClr val="tx2"/>
            </a:solidFill>
          </a:ln>
          <a:effectLst/>
        </p:spPr>
      </p:pic>
      <p:pic>
        <p:nvPicPr>
          <p:cNvPr id="7" name="Picture 6" descr="A graph of a training&#10;&#10;Description automatically generated">
            <a:extLst>
              <a:ext uri="{FF2B5EF4-FFF2-40B4-BE49-F238E27FC236}">
                <a16:creationId xmlns:a16="http://schemas.microsoft.com/office/drawing/2014/main" id="{9802B466-CCE3-B0C5-66D4-253A84F62060}"/>
              </a:ext>
            </a:extLst>
          </p:cNvPr>
          <p:cNvPicPr>
            <a:picLocks noGrp="1"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32318" y="1925373"/>
            <a:ext cx="3156143" cy="2373809"/>
          </a:xfrm>
          <a:prstGeom prst="rect">
            <a:avLst/>
          </a:prstGeom>
          <a:solidFill>
            <a:schemeClr val="bg2"/>
          </a:solidFill>
          <a:ln>
            <a:solidFill>
              <a:schemeClr val="tx2"/>
            </a:solidFill>
          </a:ln>
          <a:effectLst/>
        </p:spPr>
      </p:pic>
      <p:pic>
        <p:nvPicPr>
          <p:cNvPr id="8" name="table">
            <a:extLst>
              <a:ext uri="{FF2B5EF4-FFF2-40B4-BE49-F238E27FC236}">
                <a16:creationId xmlns:a16="http://schemas.microsoft.com/office/drawing/2014/main" id="{C74D0BC7-36E9-7E85-FA7E-D4B4F9E4F1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72624" y="4552449"/>
            <a:ext cx="2210765" cy="1446550"/>
          </a:xfrm>
          <a:prstGeom prst="rect">
            <a:avLst/>
          </a:prstGeom>
        </p:spPr>
      </p:pic>
      <p:pic>
        <p:nvPicPr>
          <p:cNvPr id="9" name="Picture Placeholder 30" descr="A video game of a military field&#10;&#10;Description automatically generated with medium confidence">
            <a:extLst>
              <a:ext uri="{FF2B5EF4-FFF2-40B4-BE49-F238E27FC236}">
                <a16:creationId xmlns:a16="http://schemas.microsoft.com/office/drawing/2014/main" id="{2EC675F6-855A-832C-E682-644D0E8954B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817765" y="2230929"/>
            <a:ext cx="1503762" cy="987874"/>
          </a:xfrm>
          <a:prstGeom prst="rect">
            <a:avLst/>
          </a:prstGeom>
        </p:spPr>
      </p:pic>
      <p:pic>
        <p:nvPicPr>
          <p:cNvPr id="10" name="Picture Placeholder 32" descr="A group of tanks driving through a snowy field&#10;&#10;Description automatically generated">
            <a:extLst>
              <a:ext uri="{FF2B5EF4-FFF2-40B4-BE49-F238E27FC236}">
                <a16:creationId xmlns:a16="http://schemas.microsoft.com/office/drawing/2014/main" id="{100B5585-AE32-8F88-FEE6-26A6C0FACE34}"/>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97661" y="5380150"/>
            <a:ext cx="1420943" cy="869520"/>
          </a:xfrm>
          <a:prstGeom prst="rect">
            <a:avLst/>
          </a:prstGeom>
        </p:spPr>
      </p:pic>
      <p:pic>
        <p:nvPicPr>
          <p:cNvPr id="11" name="Picture Placeholder 37" descr="A group of tanks in a field&#10;&#10;Description automatically generated">
            <a:extLst>
              <a:ext uri="{FF2B5EF4-FFF2-40B4-BE49-F238E27FC236}">
                <a16:creationId xmlns:a16="http://schemas.microsoft.com/office/drawing/2014/main" id="{37EABDF7-8DA3-72C6-CBE4-1D24387FFF02}"/>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817765" y="5379720"/>
            <a:ext cx="1420943" cy="869520"/>
          </a:xfrm>
          <a:prstGeom prst="rect">
            <a:avLst/>
          </a:prstGeom>
        </p:spPr>
      </p:pic>
      <p:pic>
        <p:nvPicPr>
          <p:cNvPr id="12" name="Picture Placeholder 11" descr="A model tank on a dirt surface&#10;&#10;Description automatically generated">
            <a:extLst>
              <a:ext uri="{FF2B5EF4-FFF2-40B4-BE49-F238E27FC236}">
                <a16:creationId xmlns:a16="http://schemas.microsoft.com/office/drawing/2014/main" id="{73677FA7-01FD-B6FF-AD9F-1FBD5A7FCF1E}"/>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4251" y="2180898"/>
            <a:ext cx="1614353" cy="987874"/>
          </a:xfrm>
          <a:prstGeom prst="rect">
            <a:avLst/>
          </a:prstGeom>
        </p:spPr>
      </p:pic>
      <p:pic>
        <p:nvPicPr>
          <p:cNvPr id="13" name="Picture 12" descr="A group of tanks on a snowy road&#10;&#10;Description automatically generated">
            <a:extLst>
              <a:ext uri="{FF2B5EF4-FFF2-40B4-BE49-F238E27FC236}">
                <a16:creationId xmlns:a16="http://schemas.microsoft.com/office/drawing/2014/main" id="{10935CEA-B94C-CC36-3853-9ED6C3F35AB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60187" y="3936074"/>
            <a:ext cx="869971" cy="869971"/>
          </a:xfrm>
          <a:prstGeom prst="rect">
            <a:avLst/>
          </a:prstGeom>
        </p:spPr>
      </p:pic>
      <p:pic>
        <p:nvPicPr>
          <p:cNvPr id="14" name="Picture 13" descr="A group of tanks driving in a desert&#10;&#10;Description automatically generated">
            <a:extLst>
              <a:ext uri="{FF2B5EF4-FFF2-40B4-BE49-F238E27FC236}">
                <a16:creationId xmlns:a16="http://schemas.microsoft.com/office/drawing/2014/main" id="{B7EEE389-B4C2-CCA7-E2F4-4EF090B0B0B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242551" y="3936073"/>
            <a:ext cx="869971" cy="869971"/>
          </a:xfrm>
          <a:prstGeom prst="rect">
            <a:avLst/>
          </a:prstGeom>
        </p:spPr>
      </p:pic>
      <p:pic>
        <p:nvPicPr>
          <p:cNvPr id="15" name="Picture 14" descr="A group of tanks in the snow&#10;&#10;Description automatically generated">
            <a:extLst>
              <a:ext uri="{FF2B5EF4-FFF2-40B4-BE49-F238E27FC236}">
                <a16:creationId xmlns:a16="http://schemas.microsoft.com/office/drawing/2014/main" id="{D29F3548-53BE-9CDD-6D17-EA54B204B64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2112" y="3936073"/>
            <a:ext cx="854626" cy="854626"/>
          </a:xfrm>
          <a:prstGeom prst="rect">
            <a:avLst/>
          </a:prstGeom>
        </p:spPr>
      </p:pic>
    </p:spTree>
    <p:extLst>
      <p:ext uri="{BB962C8B-B14F-4D97-AF65-F5344CB8AC3E}">
        <p14:creationId xmlns:p14="http://schemas.microsoft.com/office/powerpoint/2010/main" val="2399628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85C633-2096-4E80-50D9-52B88AAFA55E}"/>
              </a:ext>
            </a:extLst>
          </p:cNvPr>
          <p:cNvSpPr>
            <a:spLocks noGrp="1"/>
          </p:cNvSpPr>
          <p:nvPr>
            <p:ph type="sldNum" sz="quarter" idx="12"/>
          </p:nvPr>
        </p:nvSpPr>
        <p:spPr/>
        <p:txBody>
          <a:bodyPr/>
          <a:lstStyle/>
          <a:p>
            <a:fld id="{DFDED34C-DE97-4463-B92A-AD521C2553AA}" type="slidenum">
              <a:rPr lang="en-US" smtClean="0"/>
              <a:pPr/>
              <a:t>19</a:t>
            </a:fld>
            <a:endParaRPr lang="en-US"/>
          </a:p>
        </p:txBody>
      </p:sp>
      <p:sp>
        <p:nvSpPr>
          <p:cNvPr id="4" name="TextBox 3">
            <a:extLst>
              <a:ext uri="{FF2B5EF4-FFF2-40B4-BE49-F238E27FC236}">
                <a16:creationId xmlns:a16="http://schemas.microsoft.com/office/drawing/2014/main" id="{94C1D7A1-D812-F216-720C-90668CEC8C41}"/>
              </a:ext>
            </a:extLst>
          </p:cNvPr>
          <p:cNvSpPr txBox="1"/>
          <p:nvPr/>
        </p:nvSpPr>
        <p:spPr>
          <a:xfrm>
            <a:off x="193638" y="1204857"/>
            <a:ext cx="8498541" cy="4832092"/>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Pipeline: pretty standard… but can always be made more efficient</a:t>
            </a:r>
          </a:p>
          <a:p>
            <a:r>
              <a:rPr lang="en-US" sz="2800" dirty="0">
                <a:latin typeface="Arial" panose="020B0604020202020204" pitchFamily="34" charset="0"/>
                <a:cs typeface="Arial" panose="020B0604020202020204" pitchFamily="34" charset="0"/>
              </a:rPr>
              <a:t>	- CVAT is helpful but not a panacea. Labeling will continue to be time consuming.</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Using synthetic data can be helpful. Need to include more variety to have robust model. </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Stable diffusion models show potential to create more robust models. </a:t>
            </a:r>
          </a:p>
          <a:p>
            <a:pPr marL="914400" lvl="1"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7542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06CD9-147D-93F0-C0D1-2F8AB95DFF55}"/>
              </a:ext>
            </a:extLst>
          </p:cNvPr>
          <p:cNvSpPr>
            <a:spLocks noGrp="1"/>
          </p:cNvSpPr>
          <p:nvPr>
            <p:ph type="title"/>
          </p:nvPr>
        </p:nvSpPr>
        <p:spPr>
          <a:xfrm>
            <a:off x="1973179" y="160337"/>
            <a:ext cx="8229600" cy="1143000"/>
          </a:xfrm>
        </p:spPr>
        <p:txBody>
          <a:bodyPr/>
          <a:lstStyle/>
          <a:p>
            <a:r>
              <a:rPr lang="en-US" dirty="0">
                <a:solidFill>
                  <a:schemeClr val="bg1"/>
                </a:solidFill>
              </a:rPr>
              <a:t>Background</a:t>
            </a:r>
          </a:p>
        </p:txBody>
      </p:sp>
      <p:sp>
        <p:nvSpPr>
          <p:cNvPr id="3" name="Content Placeholder 2">
            <a:extLst>
              <a:ext uri="{FF2B5EF4-FFF2-40B4-BE49-F238E27FC236}">
                <a16:creationId xmlns:a16="http://schemas.microsoft.com/office/drawing/2014/main" id="{A342DABE-4729-562A-A38B-4751C7BC3813}"/>
              </a:ext>
            </a:extLst>
          </p:cNvPr>
          <p:cNvSpPr>
            <a:spLocks noGrp="1"/>
          </p:cNvSpPr>
          <p:nvPr>
            <p:ph sz="half" idx="1"/>
          </p:nvPr>
        </p:nvSpPr>
        <p:spPr>
          <a:xfrm>
            <a:off x="1566215" y="6602434"/>
            <a:ext cx="7053909" cy="358456"/>
          </a:xfrm>
        </p:spPr>
        <p:txBody>
          <a:bodyPr>
            <a:normAutofit fontScale="32500" lnSpcReduction="20000"/>
          </a:bodyPr>
          <a:lstStyle/>
          <a:p>
            <a:pPr marL="0" indent="0">
              <a:buNone/>
            </a:pPr>
            <a:r>
              <a:rPr lang="en-US" dirty="0"/>
              <a:t>https://www.c4isrnet.com/artificial-intelligence/2020/10/29/how-the-army-plans-to-revolutionize-tanks-with-artificial-intelligence/</a:t>
            </a:r>
          </a:p>
          <a:p>
            <a:endParaRPr lang="en-US" dirty="0"/>
          </a:p>
        </p:txBody>
      </p:sp>
      <p:pic>
        <p:nvPicPr>
          <p:cNvPr id="5" name="Picture 4" descr="A black tank with an object&#10;&#10;Description automatically generated">
            <a:extLst>
              <a:ext uri="{FF2B5EF4-FFF2-40B4-BE49-F238E27FC236}">
                <a16:creationId xmlns:a16="http://schemas.microsoft.com/office/drawing/2014/main" id="{AB6E46AE-1A36-6FF1-C42D-570AE5AFDE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62326" y="1344910"/>
            <a:ext cx="5755300" cy="3662364"/>
          </a:xfrm>
          <a:prstGeom prst="rect">
            <a:avLst/>
          </a:prstGeom>
        </p:spPr>
      </p:pic>
      <p:sp>
        <p:nvSpPr>
          <p:cNvPr id="6" name="TextBox 5">
            <a:extLst>
              <a:ext uri="{FF2B5EF4-FFF2-40B4-BE49-F238E27FC236}">
                <a16:creationId xmlns:a16="http://schemas.microsoft.com/office/drawing/2014/main" id="{3301CE5A-3C65-FC75-F77D-2A7E393ADA34}"/>
              </a:ext>
            </a:extLst>
          </p:cNvPr>
          <p:cNvSpPr txBox="1"/>
          <p:nvPr/>
        </p:nvSpPr>
        <p:spPr>
          <a:xfrm>
            <a:off x="323850" y="1284563"/>
            <a:ext cx="3126400" cy="1015663"/>
          </a:xfrm>
          <a:prstGeom prst="rect">
            <a:avLst/>
          </a:prstGeom>
          <a:noFill/>
        </p:spPr>
        <p:txBody>
          <a:bodyPr wrap="square" rtlCol="0">
            <a:spAutoFit/>
          </a:bodyPr>
          <a:lstStyle/>
          <a:p>
            <a:r>
              <a:rPr lang="en-US" sz="2000" dirty="0"/>
              <a:t>Advanced Targeting and Lethality Aided System (ATLAS)</a:t>
            </a:r>
          </a:p>
        </p:txBody>
      </p:sp>
      <p:pic>
        <p:nvPicPr>
          <p:cNvPr id="4" name="Picture 3">
            <a:extLst>
              <a:ext uri="{FF2B5EF4-FFF2-40B4-BE49-F238E27FC236}">
                <a16:creationId xmlns:a16="http://schemas.microsoft.com/office/drawing/2014/main" id="{C271CB1F-C685-2C94-ABF7-4BB24A795EA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3850" y="2475686"/>
            <a:ext cx="4852341" cy="3951288"/>
          </a:xfrm>
          <a:prstGeom prst="rect">
            <a:avLst/>
          </a:prstGeom>
          <a:noFill/>
        </p:spPr>
      </p:pic>
    </p:spTree>
    <p:extLst>
      <p:ext uri="{BB962C8B-B14F-4D97-AF65-F5344CB8AC3E}">
        <p14:creationId xmlns:p14="http://schemas.microsoft.com/office/powerpoint/2010/main" val="268187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4F907A-D052-8F06-2AAF-D306A4D2C920}"/>
              </a:ext>
            </a:extLst>
          </p:cNvPr>
          <p:cNvSpPr>
            <a:spLocks noChangeArrowheads="1"/>
          </p:cNvSpPr>
          <p:nvPr/>
        </p:nvSpPr>
        <p:spPr bwMode="auto">
          <a:xfrm>
            <a:off x="4648200" y="1"/>
            <a:ext cx="4495800" cy="914400"/>
          </a:xfrm>
          <a:prstGeom prst="rect">
            <a:avLst/>
          </a:prstGeom>
          <a:noFill/>
          <a:ln w="9525">
            <a:noFill/>
            <a:miter lim="800000"/>
            <a:headEnd/>
            <a:tailEnd/>
          </a:ln>
        </p:spPr>
        <p:txBody>
          <a:bodyPr lIns="91428" tIns="45714" rIns="91428" bIns="45714" anchor="ctr"/>
          <a:lstStyle/>
          <a:p>
            <a:pPr algn="ctr"/>
            <a:r>
              <a:rPr lang="en-US" sz="2000" b="1">
                <a:solidFill>
                  <a:schemeClr val="bg1"/>
                </a:solidFill>
                <a:latin typeface="Arial" panose="020B0604020202020204" pitchFamily="34" charset="0"/>
                <a:cs typeface="Arial" panose="020B0604020202020204" pitchFamily="34" charset="0"/>
              </a:rPr>
              <a:t>Project Scope</a:t>
            </a:r>
          </a:p>
        </p:txBody>
      </p:sp>
      <p:sp>
        <p:nvSpPr>
          <p:cNvPr id="3" name="Content Placeholder 1">
            <a:extLst>
              <a:ext uri="{FF2B5EF4-FFF2-40B4-BE49-F238E27FC236}">
                <a16:creationId xmlns:a16="http://schemas.microsoft.com/office/drawing/2014/main" id="{226F7D33-41C8-B686-BFFB-C3AB97CAA9DA}"/>
              </a:ext>
            </a:extLst>
          </p:cNvPr>
          <p:cNvSpPr txBox="1">
            <a:spLocks/>
          </p:cNvSpPr>
          <p:nvPr/>
        </p:nvSpPr>
        <p:spPr>
          <a:xfrm>
            <a:off x="278296" y="1325217"/>
            <a:ext cx="8547652" cy="528761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Future battlefield reliant on technology using AI for automation.</a:t>
            </a:r>
          </a:p>
          <a:p>
            <a:pPr lvl="1"/>
            <a:r>
              <a:rPr lang="en-US" dirty="0"/>
              <a:t>Backbone = High-performing computer vision model</a:t>
            </a:r>
          </a:p>
          <a:p>
            <a:r>
              <a:rPr lang="en-US" dirty="0"/>
              <a:t>Data Issues:</a:t>
            </a:r>
          </a:p>
          <a:p>
            <a:pPr lvl="1"/>
            <a:r>
              <a:rPr lang="en-US" dirty="0"/>
              <a:t>Limited quality footage of the battlefield.</a:t>
            </a:r>
          </a:p>
          <a:p>
            <a:pPr lvl="1"/>
            <a:r>
              <a:rPr lang="en-US" dirty="0"/>
              <a:t>Lack of organized and labeled data.</a:t>
            </a:r>
          </a:p>
          <a:p>
            <a:pPr lvl="1"/>
            <a:r>
              <a:rPr lang="en-US" dirty="0"/>
              <a:t>Challenging to create new data.</a:t>
            </a:r>
          </a:p>
          <a:p>
            <a:r>
              <a:rPr lang="en-US" dirty="0"/>
              <a:t>Viable solution </a:t>
            </a:r>
            <a:r>
              <a:rPr lang="en-US" dirty="0">
                <a:sym typeface="Wingdings" panose="05000000000000000000" pitchFamily="2" charset="2"/>
              </a:rPr>
              <a:t> Synthetic Data?</a:t>
            </a:r>
            <a:endParaRPr lang="en-US" dirty="0"/>
          </a:p>
          <a:p>
            <a:endParaRPr lang="en-US" sz="2000" dirty="0"/>
          </a:p>
          <a:p>
            <a:endParaRPr lang="en-US" sz="1600" dirty="0"/>
          </a:p>
          <a:p>
            <a:endParaRPr lang="en-US" sz="2000" dirty="0"/>
          </a:p>
        </p:txBody>
      </p:sp>
      <p:sp>
        <p:nvSpPr>
          <p:cNvPr id="4" name="Slide Number Placeholder 3">
            <a:extLst>
              <a:ext uri="{FF2B5EF4-FFF2-40B4-BE49-F238E27FC236}">
                <a16:creationId xmlns:a16="http://schemas.microsoft.com/office/drawing/2014/main" id="{E5474CE4-59F6-9571-716F-F0ADA9762BDA}"/>
              </a:ext>
            </a:extLst>
          </p:cNvPr>
          <p:cNvSpPr>
            <a:spLocks noGrp="1"/>
          </p:cNvSpPr>
          <p:nvPr>
            <p:ph type="sldNum" sz="quarter" idx="12"/>
          </p:nvPr>
        </p:nvSpPr>
        <p:spPr/>
        <p:txBody>
          <a:bodyPr/>
          <a:lstStyle/>
          <a:p>
            <a:fld id="{DFDED34C-DE97-4463-B92A-AD521C2553AA}" type="slidenum">
              <a:rPr lang="en-US" smtClean="0"/>
              <a:pPr/>
              <a:t>3</a:t>
            </a:fld>
            <a:endParaRPr lang="en-US"/>
          </a:p>
        </p:txBody>
      </p:sp>
    </p:spTree>
    <p:extLst>
      <p:ext uri="{BB962C8B-B14F-4D97-AF65-F5344CB8AC3E}">
        <p14:creationId xmlns:p14="http://schemas.microsoft.com/office/powerpoint/2010/main" val="373009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4F907A-D052-8F06-2AAF-D306A4D2C920}"/>
              </a:ext>
            </a:extLst>
          </p:cNvPr>
          <p:cNvSpPr>
            <a:spLocks noChangeArrowheads="1"/>
          </p:cNvSpPr>
          <p:nvPr/>
        </p:nvSpPr>
        <p:spPr bwMode="auto">
          <a:xfrm>
            <a:off x="4648200" y="1"/>
            <a:ext cx="4495800" cy="914400"/>
          </a:xfrm>
          <a:prstGeom prst="rect">
            <a:avLst/>
          </a:prstGeom>
          <a:noFill/>
          <a:ln w="9525">
            <a:noFill/>
            <a:miter lim="800000"/>
            <a:headEnd/>
            <a:tailEnd/>
          </a:ln>
        </p:spPr>
        <p:txBody>
          <a:bodyPr lIns="91428" tIns="45714" rIns="91428" bIns="45714" anchor="ctr"/>
          <a:lstStyle/>
          <a:p>
            <a:pPr algn="ctr"/>
            <a:r>
              <a:rPr lang="en-US" sz="2000" b="1">
                <a:solidFill>
                  <a:schemeClr val="bg1"/>
                </a:solidFill>
                <a:latin typeface="Arial" panose="020B0604020202020204" pitchFamily="34" charset="0"/>
                <a:cs typeface="Arial" panose="020B0604020202020204" pitchFamily="34" charset="0"/>
              </a:rPr>
              <a:t>Research Question</a:t>
            </a:r>
          </a:p>
        </p:txBody>
      </p:sp>
      <p:sp>
        <p:nvSpPr>
          <p:cNvPr id="3" name="Content Placeholder 1">
            <a:extLst>
              <a:ext uri="{FF2B5EF4-FFF2-40B4-BE49-F238E27FC236}">
                <a16:creationId xmlns:a16="http://schemas.microsoft.com/office/drawing/2014/main" id="{226F7D33-41C8-B686-BFFB-C3AB97CAA9DA}"/>
              </a:ext>
            </a:extLst>
          </p:cNvPr>
          <p:cNvSpPr txBox="1">
            <a:spLocks/>
          </p:cNvSpPr>
          <p:nvPr/>
        </p:nvSpPr>
        <p:spPr>
          <a:xfrm>
            <a:off x="278295" y="1325217"/>
            <a:ext cx="3741255" cy="528761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sym typeface="Wingdings" panose="05000000000000000000" pitchFamily="2" charset="2"/>
              </a:rPr>
              <a:t>Can synthetic data produced in UE5 improve model performance?</a:t>
            </a:r>
            <a:endParaRPr lang="en-US" sz="2400" dirty="0">
              <a:sym typeface="Wingdings" panose="05000000000000000000" pitchFamily="2" charset="2"/>
            </a:endParaRPr>
          </a:p>
          <a:p>
            <a:endParaRPr lang="en-US" sz="2800" dirty="0"/>
          </a:p>
          <a:p>
            <a:r>
              <a:rPr lang="en-US" sz="2800" dirty="0"/>
              <a:t>Unreal Engine (UE5).</a:t>
            </a:r>
          </a:p>
          <a:p>
            <a:r>
              <a:rPr lang="en-US" sz="2800" dirty="0"/>
              <a:t>YOLO (v5 and v8)</a:t>
            </a:r>
          </a:p>
          <a:p>
            <a:r>
              <a:rPr lang="en-US" sz="2800" dirty="0"/>
              <a:t>Target domain </a:t>
            </a:r>
            <a:r>
              <a:rPr lang="en-US" sz="2800" dirty="0">
                <a:sym typeface="Wingdings" panose="05000000000000000000" pitchFamily="2" charset="2"/>
              </a:rPr>
              <a:t> military vehicles (UAV observer)</a:t>
            </a:r>
            <a:endParaRPr lang="en-US" sz="2000" dirty="0"/>
          </a:p>
        </p:txBody>
      </p:sp>
      <p:pic>
        <p:nvPicPr>
          <p:cNvPr id="5" name="Picture 4" descr="A model tank on a dirt surface&#10;&#10;Description automatically generated">
            <a:extLst>
              <a:ext uri="{FF2B5EF4-FFF2-40B4-BE49-F238E27FC236}">
                <a16:creationId xmlns:a16="http://schemas.microsoft.com/office/drawing/2014/main" id="{CB8C9290-B2C4-F5B5-9048-1546AFC8F6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19550" y="1216575"/>
            <a:ext cx="4495800" cy="2528888"/>
          </a:xfrm>
          <a:prstGeom prst="rect">
            <a:avLst/>
          </a:prstGeom>
        </p:spPr>
      </p:pic>
      <p:pic>
        <p:nvPicPr>
          <p:cNvPr id="7" name="Picture 6" descr="A video game of a military field&#10;&#10;Description automatically generated with medium confidence">
            <a:extLst>
              <a:ext uri="{FF2B5EF4-FFF2-40B4-BE49-F238E27FC236}">
                <a16:creationId xmlns:a16="http://schemas.microsoft.com/office/drawing/2014/main" id="{73CBB20A-D628-F21A-E23D-76A6106BB4A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32860" y="3969025"/>
            <a:ext cx="4359043" cy="2528888"/>
          </a:xfrm>
          <a:prstGeom prst="rect">
            <a:avLst/>
          </a:prstGeom>
        </p:spPr>
      </p:pic>
      <p:sp>
        <p:nvSpPr>
          <p:cNvPr id="4" name="Slide Number Placeholder 3">
            <a:extLst>
              <a:ext uri="{FF2B5EF4-FFF2-40B4-BE49-F238E27FC236}">
                <a16:creationId xmlns:a16="http://schemas.microsoft.com/office/drawing/2014/main" id="{E4C6D758-5821-9A03-84D5-8E0B92C8EBB5}"/>
              </a:ext>
            </a:extLst>
          </p:cNvPr>
          <p:cNvSpPr>
            <a:spLocks noGrp="1"/>
          </p:cNvSpPr>
          <p:nvPr>
            <p:ph type="sldNum" sz="quarter" idx="12"/>
          </p:nvPr>
        </p:nvSpPr>
        <p:spPr/>
        <p:txBody>
          <a:bodyPr/>
          <a:lstStyle/>
          <a:p>
            <a:fld id="{DFDED34C-DE97-4463-B92A-AD521C2553AA}" type="slidenum">
              <a:rPr lang="en-US" smtClean="0"/>
              <a:pPr/>
              <a:t>4</a:t>
            </a:fld>
            <a:endParaRPr lang="en-US"/>
          </a:p>
        </p:txBody>
      </p:sp>
    </p:spTree>
    <p:extLst>
      <p:ext uri="{BB962C8B-B14F-4D97-AF65-F5344CB8AC3E}">
        <p14:creationId xmlns:p14="http://schemas.microsoft.com/office/powerpoint/2010/main" val="334213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7F5255-9398-90AA-9005-661D9735778C}"/>
              </a:ext>
            </a:extLst>
          </p:cNvPr>
          <p:cNvSpPr txBox="1"/>
          <p:nvPr/>
        </p:nvSpPr>
        <p:spPr>
          <a:xfrm>
            <a:off x="836612" y="1445399"/>
            <a:ext cx="7470775" cy="453681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a:latin typeface="Arial" panose="020B0604020202020204" pitchFamily="34" charset="0"/>
                <a:cs typeface="Arial" panose="020B0604020202020204" pitchFamily="34" charset="0"/>
              </a:rPr>
              <a:t>Capture videos in UE</a:t>
            </a:r>
          </a:p>
          <a:p>
            <a:pPr marL="285750" indent="-285750">
              <a:lnSpc>
                <a:spcPct val="150000"/>
              </a:lnSpc>
              <a:buFont typeface="Arial" panose="020B0604020202020204" pitchFamily="34" charset="0"/>
              <a:buChar char="•"/>
            </a:pPr>
            <a:r>
              <a:rPr lang="en-US" sz="2800" dirty="0">
                <a:latin typeface="Arial" panose="020B0604020202020204" pitchFamily="34" charset="0"/>
                <a:cs typeface="Arial" panose="020B0604020202020204" pitchFamily="34" charset="0"/>
              </a:rPr>
              <a:t>Label images from videos</a:t>
            </a:r>
          </a:p>
          <a:p>
            <a:pPr marL="742950" lvl="1" indent="-285750">
              <a:lnSpc>
                <a:spcPct val="150000"/>
              </a:lnSpc>
              <a:buFont typeface="Arial" panose="020B0604020202020204" pitchFamily="34" charset="0"/>
              <a:buChar char="•"/>
            </a:pPr>
            <a:r>
              <a:rPr lang="en-US" sz="2800" dirty="0">
                <a:latin typeface="Arial" panose="020B0604020202020204" pitchFamily="34" charset="0"/>
                <a:cs typeface="Arial" panose="020B0604020202020204" pitchFamily="34" charset="0"/>
              </a:rPr>
              <a:t>cvat.ai</a:t>
            </a:r>
          </a:p>
          <a:p>
            <a:pPr marL="285750" indent="-285750">
              <a:lnSpc>
                <a:spcPct val="150000"/>
              </a:lnSpc>
              <a:buFont typeface="Arial" panose="020B0604020202020204" pitchFamily="34" charset="0"/>
              <a:buChar char="•"/>
            </a:pPr>
            <a:r>
              <a:rPr lang="en-US" sz="2800" dirty="0">
                <a:latin typeface="Arial" panose="020B0604020202020204" pitchFamily="34" charset="0"/>
                <a:cs typeface="Arial" panose="020B0604020202020204" pitchFamily="34" charset="0"/>
              </a:rPr>
              <a:t>Image storage</a:t>
            </a:r>
          </a:p>
          <a:p>
            <a:pPr marL="742950" lvl="1" indent="-285750">
              <a:lnSpc>
                <a:spcPct val="150000"/>
              </a:lnSpc>
              <a:buFont typeface="Arial" panose="020B0604020202020204" pitchFamily="34" charset="0"/>
              <a:buChar char="•"/>
            </a:pPr>
            <a:r>
              <a:rPr lang="en-US" sz="2800" dirty="0">
                <a:latin typeface="Arial" panose="020B0604020202020204" pitchFamily="34" charset="0"/>
                <a:cs typeface="Arial" panose="020B0604020202020204" pitchFamily="34" charset="0"/>
              </a:rPr>
              <a:t>Export labeled images to </a:t>
            </a:r>
            <a:r>
              <a:rPr lang="en-US" sz="2800" dirty="0" err="1">
                <a:latin typeface="Arial" panose="020B0604020202020204" pitchFamily="34" charset="0"/>
                <a:cs typeface="Arial" panose="020B0604020202020204" pitchFamily="34" charset="0"/>
              </a:rPr>
              <a:t>roboflow</a:t>
            </a:r>
            <a:r>
              <a:rPr lang="en-US" sz="2800" dirty="0">
                <a:latin typeface="Arial" panose="020B0604020202020204" pitchFamily="34" charset="0"/>
                <a:cs typeface="Arial" panose="020B0604020202020204" pitchFamily="34" charset="0"/>
              </a:rPr>
              <a:t> for storage. Use API to access. </a:t>
            </a:r>
          </a:p>
          <a:p>
            <a:pPr marL="285750" indent="-285750">
              <a:lnSpc>
                <a:spcPct val="150000"/>
              </a:lnSpc>
              <a:buFont typeface="Arial" panose="020B0604020202020204" pitchFamily="34" charset="0"/>
              <a:buChar char="•"/>
            </a:pPr>
            <a:r>
              <a:rPr lang="en-US" sz="2800" dirty="0">
                <a:latin typeface="Arial" panose="020B0604020202020204" pitchFamily="34" charset="0"/>
                <a:cs typeface="Arial" panose="020B0604020202020204" pitchFamily="34" charset="0"/>
              </a:rPr>
              <a:t>Train YOLO v5/v8 model</a:t>
            </a:r>
          </a:p>
        </p:txBody>
      </p:sp>
      <p:sp>
        <p:nvSpPr>
          <p:cNvPr id="3" name="Rectangle 2">
            <a:extLst>
              <a:ext uri="{FF2B5EF4-FFF2-40B4-BE49-F238E27FC236}">
                <a16:creationId xmlns:a16="http://schemas.microsoft.com/office/drawing/2014/main" id="{C6F0FF08-1B91-4DE6-6004-3752E3EDC81B}"/>
              </a:ext>
            </a:extLst>
          </p:cNvPr>
          <p:cNvSpPr>
            <a:spLocks noChangeArrowheads="1"/>
          </p:cNvSpPr>
          <p:nvPr/>
        </p:nvSpPr>
        <p:spPr bwMode="auto">
          <a:xfrm>
            <a:off x="4648200" y="1"/>
            <a:ext cx="4495800" cy="914400"/>
          </a:xfrm>
          <a:prstGeom prst="rect">
            <a:avLst/>
          </a:prstGeom>
          <a:noFill/>
          <a:ln w="9525">
            <a:noFill/>
            <a:miter lim="800000"/>
            <a:headEnd/>
            <a:tailEnd/>
          </a:ln>
        </p:spPr>
        <p:txBody>
          <a:bodyPr lIns="91428" tIns="45714" rIns="91428" bIns="45714" anchor="ctr"/>
          <a:lstStyle/>
          <a:p>
            <a:pPr algn="ctr"/>
            <a:r>
              <a:rPr lang="en-US" sz="2000" b="1">
                <a:solidFill>
                  <a:schemeClr val="bg1"/>
                </a:solidFill>
                <a:latin typeface="Arial" panose="020B0604020202020204" pitchFamily="34" charset="0"/>
                <a:cs typeface="Arial" panose="020B0604020202020204" pitchFamily="34" charset="0"/>
              </a:rPr>
              <a:t>Synthetic Data Pipeline</a:t>
            </a:r>
          </a:p>
        </p:txBody>
      </p:sp>
      <p:sp>
        <p:nvSpPr>
          <p:cNvPr id="4" name="Slide Number Placeholder 3">
            <a:extLst>
              <a:ext uri="{FF2B5EF4-FFF2-40B4-BE49-F238E27FC236}">
                <a16:creationId xmlns:a16="http://schemas.microsoft.com/office/drawing/2014/main" id="{AE426562-8004-4C79-3572-B7EFB08B6416}"/>
              </a:ext>
            </a:extLst>
          </p:cNvPr>
          <p:cNvSpPr>
            <a:spLocks noGrp="1"/>
          </p:cNvSpPr>
          <p:nvPr>
            <p:ph type="sldNum" sz="quarter" idx="12"/>
          </p:nvPr>
        </p:nvSpPr>
        <p:spPr/>
        <p:txBody>
          <a:bodyPr/>
          <a:lstStyle/>
          <a:p>
            <a:fld id="{DFDED34C-DE97-4463-B92A-AD521C2553AA}" type="slidenum">
              <a:rPr lang="en-US" smtClean="0"/>
              <a:pPr/>
              <a:t>5</a:t>
            </a:fld>
            <a:endParaRPr lang="en-US"/>
          </a:p>
        </p:txBody>
      </p:sp>
    </p:spTree>
    <p:extLst>
      <p:ext uri="{BB962C8B-B14F-4D97-AF65-F5344CB8AC3E}">
        <p14:creationId xmlns:p14="http://schemas.microsoft.com/office/powerpoint/2010/main" val="2182743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aerial view of a field&#10;&#10;Description automatically generated">
            <a:extLst>
              <a:ext uri="{FF2B5EF4-FFF2-40B4-BE49-F238E27FC236}">
                <a16:creationId xmlns:a16="http://schemas.microsoft.com/office/drawing/2014/main" id="{A5762AE4-A627-92E7-8B97-30ACCF6A1A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7466" y="1162050"/>
            <a:ext cx="4949679" cy="2784195"/>
          </a:xfrm>
          <a:prstGeom prst="rect">
            <a:avLst/>
          </a:prstGeom>
        </p:spPr>
      </p:pic>
      <p:sp>
        <p:nvSpPr>
          <p:cNvPr id="10" name="Slide Number Placeholder 9">
            <a:extLst>
              <a:ext uri="{FF2B5EF4-FFF2-40B4-BE49-F238E27FC236}">
                <a16:creationId xmlns:a16="http://schemas.microsoft.com/office/drawing/2014/main" id="{741D9608-7F4C-A07D-9F5E-FF51977C911E}"/>
              </a:ext>
            </a:extLst>
          </p:cNvPr>
          <p:cNvSpPr>
            <a:spLocks noGrp="1"/>
          </p:cNvSpPr>
          <p:nvPr>
            <p:ph type="sldNum" sz="quarter" idx="12"/>
          </p:nvPr>
        </p:nvSpPr>
        <p:spPr/>
        <p:txBody>
          <a:bodyPr/>
          <a:lstStyle/>
          <a:p>
            <a:fld id="{DFDED34C-DE97-4463-B92A-AD521C2553AA}" type="slidenum">
              <a:rPr lang="en-US" smtClean="0"/>
              <a:pPr/>
              <a:t>6</a:t>
            </a:fld>
            <a:endParaRPr lang="en-US"/>
          </a:p>
        </p:txBody>
      </p:sp>
      <p:pic>
        <p:nvPicPr>
          <p:cNvPr id="7" name="Picture 6" descr="A group of trees in the sand&#10;&#10;Description automatically generated">
            <a:extLst>
              <a:ext uri="{FF2B5EF4-FFF2-40B4-BE49-F238E27FC236}">
                <a16:creationId xmlns:a16="http://schemas.microsoft.com/office/drawing/2014/main" id="{C8A08D15-E485-31A0-B727-01DA92406E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40494" y="3866782"/>
            <a:ext cx="5032106" cy="2830559"/>
          </a:xfrm>
          <a:prstGeom prst="rect">
            <a:avLst/>
          </a:prstGeom>
        </p:spPr>
      </p:pic>
      <p:pic>
        <p:nvPicPr>
          <p:cNvPr id="2" name="Picture 1" descr="A snowy landscape with a road&#10;&#10;Description automatically generated with medium confidence">
            <a:extLst>
              <a:ext uri="{FF2B5EF4-FFF2-40B4-BE49-F238E27FC236}">
                <a16:creationId xmlns:a16="http://schemas.microsoft.com/office/drawing/2014/main" id="{95865E4D-57AB-8A33-081C-32093464D8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62475" y="1162051"/>
            <a:ext cx="4949679" cy="2784194"/>
          </a:xfrm>
          <a:prstGeom prst="rect">
            <a:avLst/>
          </a:prstGeom>
        </p:spPr>
      </p:pic>
      <p:pic>
        <p:nvPicPr>
          <p:cNvPr id="5" name="Picture 4" descr="A aerial view of a forest&#10;&#10;Description automatically generated">
            <a:extLst>
              <a:ext uri="{FF2B5EF4-FFF2-40B4-BE49-F238E27FC236}">
                <a16:creationId xmlns:a16="http://schemas.microsoft.com/office/drawing/2014/main" id="{96E8A7F9-7A00-F5A5-1884-CC5975FF44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4584" y="3942984"/>
            <a:ext cx="4873204" cy="2741178"/>
          </a:xfrm>
          <a:prstGeom prst="rect">
            <a:avLst/>
          </a:prstGeom>
        </p:spPr>
      </p:pic>
    </p:spTree>
    <p:extLst>
      <p:ext uri="{BB962C8B-B14F-4D97-AF65-F5344CB8AC3E}">
        <p14:creationId xmlns:p14="http://schemas.microsoft.com/office/powerpoint/2010/main" val="698415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F0FF08-1B91-4DE6-6004-3752E3EDC81B}"/>
              </a:ext>
            </a:extLst>
          </p:cNvPr>
          <p:cNvSpPr>
            <a:spLocks noChangeArrowheads="1"/>
          </p:cNvSpPr>
          <p:nvPr/>
        </p:nvSpPr>
        <p:spPr bwMode="auto">
          <a:xfrm>
            <a:off x="4648200" y="1"/>
            <a:ext cx="4495800" cy="914400"/>
          </a:xfrm>
          <a:prstGeom prst="rect">
            <a:avLst/>
          </a:prstGeom>
          <a:noFill/>
          <a:ln w="9525">
            <a:noFill/>
            <a:miter lim="800000"/>
            <a:headEnd/>
            <a:tailEnd/>
          </a:ln>
        </p:spPr>
        <p:txBody>
          <a:bodyPr lIns="91428" tIns="45714" rIns="91428" bIns="45714" anchor="ctr"/>
          <a:lstStyle/>
          <a:p>
            <a:pPr algn="ctr"/>
            <a:r>
              <a:rPr lang="en-US" sz="2000" b="1">
                <a:solidFill>
                  <a:schemeClr val="bg1"/>
                </a:solidFill>
                <a:latin typeface="Arial" panose="020B0604020202020204" pitchFamily="34" charset="0"/>
                <a:cs typeface="Arial" panose="020B0604020202020204" pitchFamily="34" charset="0"/>
              </a:rPr>
              <a:t>Synthetic Data Pipeline</a:t>
            </a:r>
          </a:p>
        </p:txBody>
      </p:sp>
      <p:pic>
        <p:nvPicPr>
          <p:cNvPr id="4" name="6-week update cvat">
            <a:hlinkClick r:id="" action="ppaction://media"/>
            <a:extLst>
              <a:ext uri="{FF2B5EF4-FFF2-40B4-BE49-F238E27FC236}">
                <a16:creationId xmlns:a16="http://schemas.microsoft.com/office/drawing/2014/main" id="{6036C8F4-3869-6E36-1A40-310633652C1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21411"/>
            <a:ext cx="9144000" cy="4857751"/>
          </a:xfrm>
          <a:prstGeom prst="rect">
            <a:avLst/>
          </a:prstGeom>
        </p:spPr>
      </p:pic>
      <p:sp>
        <p:nvSpPr>
          <p:cNvPr id="2" name="Slide Number Placeholder 1">
            <a:extLst>
              <a:ext uri="{FF2B5EF4-FFF2-40B4-BE49-F238E27FC236}">
                <a16:creationId xmlns:a16="http://schemas.microsoft.com/office/drawing/2014/main" id="{8351977E-7A9B-B26C-99F4-FEC92B171B2A}"/>
              </a:ext>
            </a:extLst>
          </p:cNvPr>
          <p:cNvSpPr>
            <a:spLocks noGrp="1"/>
          </p:cNvSpPr>
          <p:nvPr>
            <p:ph type="sldNum" sz="quarter" idx="12"/>
          </p:nvPr>
        </p:nvSpPr>
        <p:spPr/>
        <p:txBody>
          <a:bodyPr/>
          <a:lstStyle/>
          <a:p>
            <a:fld id="{DFDED34C-DE97-4463-B92A-AD521C2553AA}" type="slidenum">
              <a:rPr lang="en-US" smtClean="0"/>
              <a:pPr/>
              <a:t>7</a:t>
            </a:fld>
            <a:endParaRPr lang="en-US"/>
          </a:p>
        </p:txBody>
      </p:sp>
    </p:spTree>
    <p:extLst>
      <p:ext uri="{BB962C8B-B14F-4D97-AF65-F5344CB8AC3E}">
        <p14:creationId xmlns:p14="http://schemas.microsoft.com/office/powerpoint/2010/main" val="246132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6950BFC3-D8DA-4A85-94F7-54DA5524770B}">
      <p188:commentRel xmlns:p188="http://schemas.microsoft.com/office/powerpoint/2018/8/main" r:id="rId4"/>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3DB834-0D24-937E-6DB4-5A5275668B2F}"/>
              </a:ext>
            </a:extLst>
          </p:cNvPr>
          <p:cNvSpPr txBox="1"/>
          <p:nvPr/>
        </p:nvSpPr>
        <p:spPr>
          <a:xfrm>
            <a:off x="355600" y="1351280"/>
            <a:ext cx="3119120" cy="4401205"/>
          </a:xfrm>
          <a:prstGeom prst="rect">
            <a:avLst/>
          </a:prstGeom>
          <a:noFill/>
        </p:spPr>
        <p:txBody>
          <a:bodyPr wrap="square" rtlCol="0">
            <a:spAutoFit/>
          </a:bodyPr>
          <a:lstStyle/>
          <a:p>
            <a:pPr marL="285750" indent="-285750">
              <a:buFont typeface="Arial" panose="020B0604020202020204" pitchFamily="34" charset="0"/>
              <a:buChar char="•"/>
            </a:pPr>
            <a:r>
              <a:rPr lang="en-US" sz="2800">
                <a:latin typeface="Arial" panose="020B0604020202020204" pitchFamily="34" charset="0"/>
                <a:cs typeface="Arial" panose="020B0604020202020204" pitchFamily="34" charset="0"/>
              </a:rPr>
              <a:t>Target Set Creation:</a:t>
            </a:r>
          </a:p>
          <a:p>
            <a:pPr marL="742950" lvl="1" indent="-285750">
              <a:buFont typeface="Arial" panose="020B0604020202020204" pitchFamily="34" charset="0"/>
              <a:buChar char="•"/>
            </a:pPr>
            <a:r>
              <a:rPr lang="en-US" sz="2800">
                <a:latin typeface="Arial" panose="020B0604020202020204" pitchFamily="34" charset="0"/>
                <a:cs typeface="Arial" panose="020B0604020202020204" pitchFamily="34" charset="0"/>
              </a:rPr>
              <a:t>roboflow.com</a:t>
            </a:r>
          </a:p>
          <a:p>
            <a:pPr marL="742950" lvl="1" indent="-285750">
              <a:buFont typeface="Arial" panose="020B0604020202020204" pitchFamily="34" charset="0"/>
              <a:buChar char="•"/>
            </a:pPr>
            <a:r>
              <a:rPr lang="en-US" sz="2800">
                <a:latin typeface="Arial" panose="020B0604020202020204" pitchFamily="34" charset="0"/>
                <a:cs typeface="Arial" panose="020B0604020202020204" pitchFamily="34" charset="0"/>
              </a:rPr>
              <a:t>+20k labeled tank images </a:t>
            </a:r>
          </a:p>
          <a:p>
            <a:pPr lvl="1"/>
            <a:endParaRPr lang="en-US" sz="28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a:latin typeface="Arial" panose="020B0604020202020204" pitchFamily="34" charset="0"/>
                <a:cs typeface="Arial" panose="020B0604020202020204" pitchFamily="34" charset="0"/>
              </a:rPr>
              <a:t>Downsized to ~600 for initial testing</a:t>
            </a:r>
          </a:p>
          <a:p>
            <a:pPr marL="285750" indent="-285750">
              <a:buFont typeface="Arial" panose="020B0604020202020204" pitchFamily="34" charset="0"/>
              <a:buChar char="•"/>
            </a:pPr>
            <a:endParaRPr lang="en-US" sz="280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8FFCA2D-0698-6227-B946-95A844C62C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12081" y="1092115"/>
            <a:ext cx="3724709" cy="2955847"/>
          </a:xfrm>
          <a:prstGeom prst="rect">
            <a:avLst/>
          </a:prstGeom>
        </p:spPr>
      </p:pic>
      <p:pic>
        <p:nvPicPr>
          <p:cNvPr id="6" name="Picture 5">
            <a:extLst>
              <a:ext uri="{FF2B5EF4-FFF2-40B4-BE49-F238E27FC236}">
                <a16:creationId xmlns:a16="http://schemas.microsoft.com/office/drawing/2014/main" id="{B7B70E15-62C5-F83F-44CA-B26A520C2F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21760" y="4208400"/>
            <a:ext cx="4118130" cy="2502155"/>
          </a:xfrm>
          <a:prstGeom prst="rect">
            <a:avLst/>
          </a:prstGeom>
        </p:spPr>
      </p:pic>
      <p:sp>
        <p:nvSpPr>
          <p:cNvPr id="7" name="Rectangle 6">
            <a:extLst>
              <a:ext uri="{FF2B5EF4-FFF2-40B4-BE49-F238E27FC236}">
                <a16:creationId xmlns:a16="http://schemas.microsoft.com/office/drawing/2014/main" id="{7EEDDA14-F187-3739-D72C-9A0BDFA06EB5}"/>
              </a:ext>
            </a:extLst>
          </p:cNvPr>
          <p:cNvSpPr>
            <a:spLocks noChangeArrowheads="1"/>
          </p:cNvSpPr>
          <p:nvPr/>
        </p:nvSpPr>
        <p:spPr bwMode="auto">
          <a:xfrm>
            <a:off x="4572000" y="97496"/>
            <a:ext cx="4495800" cy="914400"/>
          </a:xfrm>
          <a:prstGeom prst="rect">
            <a:avLst/>
          </a:prstGeom>
          <a:noFill/>
          <a:ln w="9525">
            <a:noFill/>
            <a:miter lim="800000"/>
            <a:headEnd/>
            <a:tailEnd/>
          </a:ln>
        </p:spPr>
        <p:txBody>
          <a:bodyPr lIns="91428" tIns="45714" rIns="91428" bIns="45714" anchor="ctr"/>
          <a:lstStyle/>
          <a:p>
            <a:pPr algn="ctr"/>
            <a:r>
              <a:rPr lang="en-US" sz="2000" b="1">
                <a:solidFill>
                  <a:schemeClr val="bg1"/>
                </a:solidFill>
                <a:latin typeface="Arial" panose="020B0604020202020204" pitchFamily="34" charset="0"/>
                <a:cs typeface="Arial" panose="020B0604020202020204" pitchFamily="34" charset="0"/>
              </a:rPr>
              <a:t>Real Dataset</a:t>
            </a:r>
          </a:p>
        </p:txBody>
      </p:sp>
      <p:sp>
        <p:nvSpPr>
          <p:cNvPr id="3" name="Slide Number Placeholder 2">
            <a:extLst>
              <a:ext uri="{FF2B5EF4-FFF2-40B4-BE49-F238E27FC236}">
                <a16:creationId xmlns:a16="http://schemas.microsoft.com/office/drawing/2014/main" id="{5DC9A044-807B-BBA7-A650-8D32D8839019}"/>
              </a:ext>
            </a:extLst>
          </p:cNvPr>
          <p:cNvSpPr>
            <a:spLocks noGrp="1"/>
          </p:cNvSpPr>
          <p:nvPr>
            <p:ph type="sldNum" sz="quarter" idx="12"/>
          </p:nvPr>
        </p:nvSpPr>
        <p:spPr/>
        <p:txBody>
          <a:bodyPr/>
          <a:lstStyle/>
          <a:p>
            <a:fld id="{DFDED34C-DE97-4463-B92A-AD521C2553AA}" type="slidenum">
              <a:rPr lang="en-US" smtClean="0"/>
              <a:pPr/>
              <a:t>8</a:t>
            </a:fld>
            <a:endParaRPr lang="en-US"/>
          </a:p>
        </p:txBody>
      </p:sp>
    </p:spTree>
    <p:extLst>
      <p:ext uri="{BB962C8B-B14F-4D97-AF65-F5344CB8AC3E}">
        <p14:creationId xmlns:p14="http://schemas.microsoft.com/office/powerpoint/2010/main" val="1562900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squares with black text&#10;&#10;Description automatically generated">
            <a:extLst>
              <a:ext uri="{FF2B5EF4-FFF2-40B4-BE49-F238E27FC236}">
                <a16:creationId xmlns:a16="http://schemas.microsoft.com/office/drawing/2014/main" id="{D36DEAF2-DA0E-6EC2-7302-41ABE6D28A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7188" y="1692760"/>
            <a:ext cx="4194671" cy="4399205"/>
          </a:xfrm>
          <a:prstGeom prst="rect">
            <a:avLst/>
          </a:prstGeom>
        </p:spPr>
      </p:pic>
      <p:sp>
        <p:nvSpPr>
          <p:cNvPr id="2" name="Rectangle 1">
            <a:extLst>
              <a:ext uri="{FF2B5EF4-FFF2-40B4-BE49-F238E27FC236}">
                <a16:creationId xmlns:a16="http://schemas.microsoft.com/office/drawing/2014/main" id="{3DE8632C-1E6B-9E95-6DF6-6CCEF96BCACF}"/>
              </a:ext>
            </a:extLst>
          </p:cNvPr>
          <p:cNvSpPr>
            <a:spLocks noChangeArrowheads="1"/>
          </p:cNvSpPr>
          <p:nvPr/>
        </p:nvSpPr>
        <p:spPr bwMode="auto">
          <a:xfrm>
            <a:off x="4648200" y="1"/>
            <a:ext cx="4495800" cy="914400"/>
          </a:xfrm>
          <a:prstGeom prst="rect">
            <a:avLst/>
          </a:prstGeom>
          <a:noFill/>
          <a:ln w="9525">
            <a:noFill/>
            <a:miter lim="800000"/>
            <a:headEnd/>
            <a:tailEnd/>
          </a:ln>
        </p:spPr>
        <p:txBody>
          <a:bodyPr lIns="91428" tIns="45714" rIns="91428" bIns="45714" anchor="ctr"/>
          <a:lstStyle/>
          <a:p>
            <a:pPr algn="ctr"/>
            <a:r>
              <a:rPr lang="en-US" sz="2000" b="1">
                <a:solidFill>
                  <a:schemeClr val="bg1"/>
                </a:solidFill>
                <a:latin typeface="Arial" panose="020B0604020202020204" pitchFamily="34" charset="0"/>
                <a:cs typeface="Arial" panose="020B0604020202020204" pitchFamily="34" charset="0"/>
              </a:rPr>
              <a:t>Proof of Concept</a:t>
            </a:r>
          </a:p>
        </p:txBody>
      </p:sp>
      <p:sp>
        <p:nvSpPr>
          <p:cNvPr id="5" name="TextBox 4">
            <a:extLst>
              <a:ext uri="{FF2B5EF4-FFF2-40B4-BE49-F238E27FC236}">
                <a16:creationId xmlns:a16="http://schemas.microsoft.com/office/drawing/2014/main" id="{6B81A832-41A3-7590-7542-54B752E6882D}"/>
              </a:ext>
            </a:extLst>
          </p:cNvPr>
          <p:cNvSpPr txBox="1"/>
          <p:nvPr/>
        </p:nvSpPr>
        <p:spPr>
          <a:xfrm>
            <a:off x="1050017" y="1323428"/>
            <a:ext cx="3119120" cy="369332"/>
          </a:xfrm>
          <a:prstGeom prst="rect">
            <a:avLst/>
          </a:prstGeom>
          <a:noFill/>
        </p:spPr>
        <p:txBody>
          <a:bodyPr wrap="square" rtlCol="0">
            <a:spAutoFit/>
          </a:bodyPr>
          <a:lstStyle/>
          <a:p>
            <a:r>
              <a:rPr lang="en-US" dirty="0"/>
              <a:t>Trained on Real Only:</a:t>
            </a:r>
          </a:p>
        </p:txBody>
      </p:sp>
      <p:pic>
        <p:nvPicPr>
          <p:cNvPr id="7" name="Picture 6" descr="A blue squares with black text&#10;&#10;Description automatically generated">
            <a:extLst>
              <a:ext uri="{FF2B5EF4-FFF2-40B4-BE49-F238E27FC236}">
                <a16:creationId xmlns:a16="http://schemas.microsoft.com/office/drawing/2014/main" id="{24247CFE-B023-3F3D-4D31-58D7784D5E4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38869" y="1707974"/>
            <a:ext cx="4165603" cy="4399205"/>
          </a:xfrm>
          <a:prstGeom prst="rect">
            <a:avLst/>
          </a:prstGeom>
        </p:spPr>
      </p:pic>
      <p:sp>
        <p:nvSpPr>
          <p:cNvPr id="8" name="TextBox 7">
            <a:extLst>
              <a:ext uri="{FF2B5EF4-FFF2-40B4-BE49-F238E27FC236}">
                <a16:creationId xmlns:a16="http://schemas.microsoft.com/office/drawing/2014/main" id="{DE18E40A-971B-7FBB-7BD4-C2308841F0BF}"/>
              </a:ext>
            </a:extLst>
          </p:cNvPr>
          <p:cNvSpPr txBox="1"/>
          <p:nvPr/>
        </p:nvSpPr>
        <p:spPr>
          <a:xfrm>
            <a:off x="5149802" y="1323428"/>
            <a:ext cx="3119120" cy="369332"/>
          </a:xfrm>
          <a:prstGeom prst="rect">
            <a:avLst/>
          </a:prstGeom>
          <a:noFill/>
        </p:spPr>
        <p:txBody>
          <a:bodyPr wrap="square" rtlCol="0">
            <a:spAutoFit/>
          </a:bodyPr>
          <a:lstStyle/>
          <a:p>
            <a:r>
              <a:rPr lang="en-US"/>
              <a:t>Trained on Real + Synthetic:</a:t>
            </a:r>
          </a:p>
        </p:txBody>
      </p:sp>
      <p:pic>
        <p:nvPicPr>
          <p:cNvPr id="3" name="Picture 2" descr="A blue squares with black text&#10;&#10;Description automatically generated">
            <a:extLst>
              <a:ext uri="{FF2B5EF4-FFF2-40B4-BE49-F238E27FC236}">
                <a16:creationId xmlns:a16="http://schemas.microsoft.com/office/drawing/2014/main" id="{657CD2EF-F18D-55EA-51B2-4A610724516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49802" y="2641211"/>
            <a:ext cx="1015582" cy="527731"/>
          </a:xfrm>
          <a:prstGeom prst="rect">
            <a:avLst/>
          </a:prstGeom>
        </p:spPr>
      </p:pic>
      <p:pic>
        <p:nvPicPr>
          <p:cNvPr id="6" name="Picture 5" descr="A blue squares with black text&#10;&#10;Description automatically generated">
            <a:extLst>
              <a:ext uri="{FF2B5EF4-FFF2-40B4-BE49-F238E27FC236}">
                <a16:creationId xmlns:a16="http://schemas.microsoft.com/office/drawing/2014/main" id="{B9E55B8F-7398-DD61-555F-1B2814606BA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296469" y="2599776"/>
            <a:ext cx="668209" cy="477295"/>
          </a:xfrm>
          <a:prstGeom prst="rect">
            <a:avLst/>
          </a:prstGeom>
        </p:spPr>
      </p:pic>
      <p:pic>
        <p:nvPicPr>
          <p:cNvPr id="9" name="Picture 8" descr="A blue squares with black text&#10;&#10;Description automatically generated">
            <a:extLst>
              <a:ext uri="{FF2B5EF4-FFF2-40B4-BE49-F238E27FC236}">
                <a16:creationId xmlns:a16="http://schemas.microsoft.com/office/drawing/2014/main" id="{3D1AACB4-4E23-231A-DC4D-A64FCA012E1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149802" y="4512883"/>
            <a:ext cx="656268" cy="681505"/>
          </a:xfrm>
          <a:prstGeom prst="rect">
            <a:avLst/>
          </a:prstGeom>
        </p:spPr>
      </p:pic>
      <p:pic>
        <p:nvPicPr>
          <p:cNvPr id="10" name="Picture 9" descr="A blue squares with black text&#10;&#10;Description automatically generated">
            <a:extLst>
              <a:ext uri="{FF2B5EF4-FFF2-40B4-BE49-F238E27FC236}">
                <a16:creationId xmlns:a16="http://schemas.microsoft.com/office/drawing/2014/main" id="{79FB6FCD-A066-D545-E4D4-DE1C39F2FDE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26657" y="2599776"/>
            <a:ext cx="651767" cy="483075"/>
          </a:xfrm>
          <a:prstGeom prst="rect">
            <a:avLst/>
          </a:prstGeom>
        </p:spPr>
      </p:pic>
      <p:pic>
        <p:nvPicPr>
          <p:cNvPr id="11" name="Picture 10" descr="A blue squares with black text&#10;&#10;Description automatically generated">
            <a:extLst>
              <a:ext uri="{FF2B5EF4-FFF2-40B4-BE49-F238E27FC236}">
                <a16:creationId xmlns:a16="http://schemas.microsoft.com/office/drawing/2014/main" id="{94A143D9-8790-4B3B-1371-05453464D95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056598" y="2641211"/>
            <a:ext cx="581313" cy="435860"/>
          </a:xfrm>
          <a:prstGeom prst="rect">
            <a:avLst/>
          </a:prstGeom>
        </p:spPr>
      </p:pic>
      <p:pic>
        <p:nvPicPr>
          <p:cNvPr id="12" name="Picture 11" descr="A blue squares with black text&#10;&#10;Description automatically generated">
            <a:extLst>
              <a:ext uri="{FF2B5EF4-FFF2-40B4-BE49-F238E27FC236}">
                <a16:creationId xmlns:a16="http://schemas.microsoft.com/office/drawing/2014/main" id="{D2C25C30-4F3E-C766-7673-2F2D8304D3CF}"/>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101457" y="4512883"/>
            <a:ext cx="727200" cy="484804"/>
          </a:xfrm>
          <a:prstGeom prst="rect">
            <a:avLst/>
          </a:prstGeom>
        </p:spPr>
      </p:pic>
      <p:pic>
        <p:nvPicPr>
          <p:cNvPr id="13" name="Picture 12" descr="A blue squares with black text&#10;&#10;Description automatically generated">
            <a:extLst>
              <a:ext uri="{FF2B5EF4-FFF2-40B4-BE49-F238E27FC236}">
                <a16:creationId xmlns:a16="http://schemas.microsoft.com/office/drawing/2014/main" id="{E7E3F004-29FA-C607-D6A8-514DE3276DFE}"/>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5132" y="1886667"/>
            <a:ext cx="377335" cy="4120842"/>
          </a:xfrm>
          <a:prstGeom prst="rect">
            <a:avLst/>
          </a:prstGeom>
        </p:spPr>
      </p:pic>
      <p:pic>
        <p:nvPicPr>
          <p:cNvPr id="14" name="Picture 13" descr="A blue squares with black text&#10;&#10;Description automatically generated">
            <a:extLst>
              <a:ext uri="{FF2B5EF4-FFF2-40B4-BE49-F238E27FC236}">
                <a16:creationId xmlns:a16="http://schemas.microsoft.com/office/drawing/2014/main" id="{37DC6F94-E347-E5B9-F507-D1B3AC52CECA}"/>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539355" y="1862395"/>
            <a:ext cx="377335" cy="4120842"/>
          </a:xfrm>
          <a:prstGeom prst="rect">
            <a:avLst/>
          </a:prstGeom>
        </p:spPr>
      </p:pic>
      <p:sp>
        <p:nvSpPr>
          <p:cNvPr id="15" name="Slide Number Placeholder 14">
            <a:extLst>
              <a:ext uri="{FF2B5EF4-FFF2-40B4-BE49-F238E27FC236}">
                <a16:creationId xmlns:a16="http://schemas.microsoft.com/office/drawing/2014/main" id="{6784B61F-FC5A-F78A-FE3C-469B94DCBA70}"/>
              </a:ext>
            </a:extLst>
          </p:cNvPr>
          <p:cNvSpPr>
            <a:spLocks noGrp="1"/>
          </p:cNvSpPr>
          <p:nvPr>
            <p:ph type="sldNum" sz="quarter" idx="12"/>
          </p:nvPr>
        </p:nvSpPr>
        <p:spPr/>
        <p:txBody>
          <a:bodyPr/>
          <a:lstStyle/>
          <a:p>
            <a:fld id="{DFDED34C-DE97-4463-B92A-AD521C2553AA}" type="slidenum">
              <a:rPr lang="en-US" smtClean="0"/>
              <a:pPr/>
              <a:t>9</a:t>
            </a:fld>
            <a:endParaRPr lang="en-US"/>
          </a:p>
        </p:txBody>
      </p:sp>
    </p:spTree>
    <p:extLst>
      <p:ext uri="{BB962C8B-B14F-4D97-AF65-F5344CB8AC3E}">
        <p14:creationId xmlns:p14="http://schemas.microsoft.com/office/powerpoint/2010/main" val="1939594002"/>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5F74C387-4E9D-4EAB-A625-9E1A8F5B5F2A}" vid="{9FD1E484-D043-43D0-9EA3-FB37E605AFF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d11626b-f2c7-480d-9707-dfbb9866a658" xsi:nil="true"/>
    <lcf76f155ced4ddcb4097134ff3c332f xmlns="56da9768-d3a1-4445-bbbe-4f4dcd00b479">
      <Terms xmlns="http://schemas.microsoft.com/office/infopath/2007/PartnerControls"/>
    </lcf76f155ced4ddcb4097134ff3c332f>
    <DataDescription xmlns="56da9768-d3a1-4445-bbbe-4f4dcd00b479" xsi:nil="true"/>
    <SharedWithUsers xmlns="7d11626b-f2c7-480d-9707-dfbb9866a658">
      <UserInfo>
        <DisplayName/>
        <AccountId xsi:nil="true"/>
        <AccountType/>
      </UserInfo>
    </SharedWithUsers>
    <MediaLengthInSeconds xmlns="56da9768-d3a1-4445-bbbe-4f4dcd00b47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EF25CA07ABE8746922A96DE612B94ED" ma:contentTypeVersion="18" ma:contentTypeDescription="Create a new document." ma:contentTypeScope="" ma:versionID="19d3fd8ccfd3499d03830e78cdbc329b">
  <xsd:schema xmlns:xsd="http://www.w3.org/2001/XMLSchema" xmlns:xs="http://www.w3.org/2001/XMLSchema" xmlns:p="http://schemas.microsoft.com/office/2006/metadata/properties" xmlns:ns2="56da9768-d3a1-4445-bbbe-4f4dcd00b479" xmlns:ns3="7d11626b-f2c7-480d-9707-dfbb9866a658" targetNamespace="http://schemas.microsoft.com/office/2006/metadata/properties" ma:root="true" ma:fieldsID="2c776cc5304cc315b6cfd321386d4fa6" ns2:_="" ns3:_="">
    <xsd:import namespace="56da9768-d3a1-4445-bbbe-4f4dcd00b479"/>
    <xsd:import namespace="7d11626b-f2c7-480d-9707-dfbb9866a658"/>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DataDescrip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da9768-d3a1-4445-bbbe-4f4dcd00b4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362c7eb-5c45-4d0a-8479-4b30401fcacf"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DataDescription" ma:index="24" nillable="true" ma:displayName="Data Description" ma:description="Brief description of the dataset" ma:format="Dropdown" ma:internalName="DataDescription">
      <xsd:simpleType>
        <xsd:restriction base="dms:Note">
          <xsd:maxLength value="255"/>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11626b-f2c7-480d-9707-dfbb9866a65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aa8f4ad-4a2d-4a84-80b7-aae1ccf2ca83}" ma:internalName="TaxCatchAll" ma:showField="CatchAllData" ma:web="7d11626b-f2c7-480d-9707-dfbb9866a65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248604-61BB-4CB9-BB61-2C92FABF9232}">
  <ds:schemaRefs>
    <ds:schemaRef ds:uri="http://schemas.microsoft.com/office/2006/metadata/properties"/>
    <ds:schemaRef ds:uri="http://purl.org/dc/elements/1.1/"/>
    <ds:schemaRef ds:uri="http://purl.org/dc/dcmitype/"/>
    <ds:schemaRef ds:uri="http://schemas.microsoft.com/office/2006/documentManagement/types"/>
    <ds:schemaRef ds:uri="http://schemas.microsoft.com/office/infopath/2007/PartnerControls"/>
    <ds:schemaRef ds:uri="7d11626b-f2c7-480d-9707-dfbb9866a658"/>
    <ds:schemaRef ds:uri="http://www.w3.org/XML/1998/namespace"/>
    <ds:schemaRef ds:uri="http://schemas.openxmlformats.org/package/2006/metadata/core-properties"/>
    <ds:schemaRef ds:uri="56da9768-d3a1-4445-bbbe-4f4dcd00b479"/>
    <ds:schemaRef ds:uri="http://purl.org/dc/terms/"/>
  </ds:schemaRefs>
</ds:datastoreItem>
</file>

<file path=customXml/itemProps2.xml><?xml version="1.0" encoding="utf-8"?>
<ds:datastoreItem xmlns:ds="http://schemas.openxmlformats.org/officeDocument/2006/customXml" ds:itemID="{536ED7BF-EF02-4016-AF0E-5D8E3A4D62B8}">
  <ds:schemaRefs>
    <ds:schemaRef ds:uri="http://schemas.microsoft.com/sharepoint/v3/contenttype/forms"/>
  </ds:schemaRefs>
</ds:datastoreItem>
</file>

<file path=customXml/itemProps3.xml><?xml version="1.0" encoding="utf-8"?>
<ds:datastoreItem xmlns:ds="http://schemas.openxmlformats.org/officeDocument/2006/customXml" ds:itemID="{009DD95F-A915-4DE9-B6F3-29C5F6899FE8}">
  <ds:schemaRefs>
    <ds:schemaRef ds:uri="56da9768-d3a1-4445-bbbe-4f4dcd00b479"/>
    <ds:schemaRef ds:uri="7d11626b-f2c7-480d-9707-dfbb9866a65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1231</TotalTime>
  <Words>609</Words>
  <Application>Microsoft Office PowerPoint</Application>
  <PresentationFormat>On-screen Show (4:3)</PresentationFormat>
  <Paragraphs>105</Paragraphs>
  <Slides>19</Slides>
  <Notes>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Myriad Pro</vt:lpstr>
      <vt:lpstr>system-ui</vt:lpstr>
      <vt:lpstr>Wingdings</vt:lpstr>
      <vt:lpstr>1_Office Theme</vt:lpstr>
      <vt:lpstr>Creating Workflows for Synthetic Data Generation for Advanced Military Image Classification  CDT Max Felter CDT Charles Wheaton CPT Javi Sustaita COL Jim Starling</vt:lpstr>
      <vt:lpstr>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Synthetic Images</vt:lpstr>
      <vt:lpstr>Synthetic Images</vt:lpstr>
      <vt:lpstr>Current Results</vt:lpstr>
      <vt:lpstr>Current Results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Scudder, John CPT</dc:creator>
  <cp:lastModifiedBy>Starling, James K COL</cp:lastModifiedBy>
  <cp:revision>5</cp:revision>
  <dcterms:created xsi:type="dcterms:W3CDTF">2022-12-06T03:19:01Z</dcterms:created>
  <dcterms:modified xsi:type="dcterms:W3CDTF">2024-04-16T02:14:44Z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0x010100EEF25CA07ABE8746922A96DE612B94ED</vt:lpwstr>
  </property>
  <property fmtid="{D5CDD505-2E9C-101B-9397-08002B2CF9AE}" pid="3" name="Order">
    <vt:r8>4200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