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73" r:id="rId2"/>
  </p:sldMasterIdLst>
  <p:notesMasterIdLst>
    <p:notesMasterId r:id="rId16"/>
  </p:notesMasterIdLst>
  <p:handoutMasterIdLst>
    <p:handoutMasterId r:id="rId17"/>
  </p:handoutMasterIdLst>
  <p:sldIdLst>
    <p:sldId id="277" r:id="rId3"/>
    <p:sldId id="292" r:id="rId4"/>
    <p:sldId id="302" r:id="rId5"/>
    <p:sldId id="293" r:id="rId6"/>
    <p:sldId id="294" r:id="rId7"/>
    <p:sldId id="295" r:id="rId8"/>
    <p:sldId id="296" r:id="rId9"/>
    <p:sldId id="297" r:id="rId10"/>
    <p:sldId id="298" r:id="rId11"/>
    <p:sldId id="301" r:id="rId12"/>
    <p:sldId id="299" r:id="rId13"/>
    <p:sldId id="300" r:id="rId14"/>
    <p:sldId id="278" r:id="rId15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/>
    <p:restoredTop sz="95719" autoAdjust="0"/>
  </p:normalViewPr>
  <p:slideViewPr>
    <p:cSldViewPr snapToGrid="0" snapToObjects="1">
      <p:cViewPr varScale="1">
        <p:scale>
          <a:sx n="213" d="100"/>
          <a:sy n="213" d="100"/>
        </p:scale>
        <p:origin x="392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4/4/24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4/4/24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to relate back to main theme of presentation: this project gave us the opportunity to explore the “text processing” capabilities of language models</a:t>
            </a:r>
          </a:p>
          <a:p>
            <a:endParaRPr lang="en-US" dirty="0"/>
          </a:p>
          <a:p>
            <a:r>
              <a:rPr lang="en-US" dirty="0"/>
              <a:t>Could note here why </a:t>
            </a:r>
            <a:r>
              <a:rPr lang="en-US" dirty="0" err="1"/>
              <a:t>BoW</a:t>
            </a:r>
            <a:r>
              <a:rPr lang="en-US" dirty="0"/>
              <a:t> wasn’t super helpful </a:t>
            </a:r>
            <a:r>
              <a:rPr lang="en-US" dirty="0">
                <a:sym typeface="Wingdings" pitchFamily="2" charset="2"/>
              </a:rPr>
              <a:t> really large potential vocab size given technical nature + little to no training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5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opportunity for RAG too, may be cheaper or more expensive than categories depending on average length of input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73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19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27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20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22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5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0" y="854098"/>
            <a:ext cx="2001680" cy="1167645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925513" y="4802823"/>
            <a:ext cx="7483464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Reviewed and determined not to contain CUI.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9EAE6FE-6903-4614-A8F9-1C4316AD2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85A09567-7461-4DFE-973D-AB9DA59650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04C9DC4-AEC6-4356-9DD4-079F37A6AD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DC5B55-12B8-4596-98D1-70488E5A10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Gray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4425C30-09A2-472C-AF1A-B979687D1A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2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0BF43-B564-4D0D-B75D-ACB07BE084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3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9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42110"/>
            <a:ext cx="3200400" cy="18669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3" y="3586873"/>
            <a:ext cx="2001680" cy="116764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>
          <a:xfrm>
            <a:off x="5687784" y="4802823"/>
            <a:ext cx="3347357" cy="2746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Reviewed and determined not to contain CUI.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D816-569A-A9B2-3E26-C5C87AC1C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B4C357-63D0-7A10-2B5E-D4C41AA00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6FC8C-0F5C-FD4C-154C-A76164EE9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F2CD5-D039-DB6A-25DE-74257941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71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pic>
        <p:nvPicPr>
          <p:cNvPr id="9" name="Picture 8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20" y="854098"/>
            <a:ext cx="2001680" cy="116764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</p:spPr>
        <p:txBody>
          <a:bodyPr/>
          <a:lstStyle/>
          <a:p>
            <a:pPr algn="l"/>
            <a:r>
              <a:rPr lang="en-US"/>
              <a:t>Reviewed and determined not to contain CUI.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5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# | Directorate, Division, Section or Group Name</a:t>
            </a:r>
            <a:br>
              <a:rPr lang="en-US" dirty="0"/>
            </a:br>
            <a:r>
              <a:rPr lang="en-US" dirty="0"/>
              <a:t>Presented by, Job Title, Date, etc.</a:t>
            </a:r>
          </a:p>
        </p:txBody>
      </p:sp>
      <p:pic>
        <p:nvPicPr>
          <p:cNvPr id="9" name="Picture 8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3" y="3586873"/>
            <a:ext cx="2001680" cy="11676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3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6503855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6503856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6503856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10" name="Picture 9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53" y="3804453"/>
            <a:ext cx="2001680" cy="11676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6503856" cy="274637"/>
          </a:xfrm>
        </p:spPr>
        <p:txBody>
          <a:bodyPr/>
          <a:lstStyle/>
          <a:p>
            <a:pPr algn="l"/>
            <a:r>
              <a:rPr lang="en-US"/>
              <a:t>Reviewed and determined not to contain CUI.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9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0B30D21-BC64-4371-8E9E-16524E6A60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2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96425C3-5E0D-4894-ABBA-0CFB61674F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74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75AF0C0-F38F-4D39-941C-CD9692D0AF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58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9352176-D5E3-4E56-B048-3D63A1FFBD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7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9C8054A-94CA-4B42-B0C1-F7448D4617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81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69D3BD9-0E77-4586-BD51-5BD57309A4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9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PL_RedBlack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53" y="3804453"/>
            <a:ext cx="2001680" cy="1167645"/>
          </a:xfrm>
          <a:prstGeom prst="rect">
            <a:avLst/>
          </a:prstGeom>
        </p:spPr>
      </p:pic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6503855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6503856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# | Directorate, Division, Section or Group Name, 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6503856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6503856" cy="274637"/>
          </a:xfrm>
        </p:spPr>
        <p:txBody>
          <a:bodyPr/>
          <a:lstStyle/>
          <a:p>
            <a:pPr algn="l"/>
            <a:r>
              <a:rPr lang="en-US"/>
              <a:t>Reviewed and determined not to contain CUI.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C289F3F2-5ECF-4DEB-B03B-964715D0EE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14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D3A8BF44-2650-4681-B95C-C5AACD2EA3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24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C471492A-28D2-43A8-B059-9EA4FD1DCF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12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19B4F64-8927-4E17-AF94-127C5CA779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40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B7D1B14-14AF-44DE-A346-B4716B6D68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5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225B7-DF0A-4BF6-853D-205AC1EBE9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78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28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51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4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PL_RedWhite_rgb_stacked_5in_1606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42110"/>
            <a:ext cx="3200400" cy="18669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3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FADBB72-C5FB-47DF-870C-D1F1B1786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9B971E-2AE2-4733-B5FD-67030972C4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F0EA35C-A248-4E6E-81BC-49187525F2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24B4221-436D-4A56-A870-FCD944AD4D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project, mission or org ID (optional)</a:t>
            </a:r>
          </a:p>
        </p:txBody>
      </p:sp>
      <p:pic>
        <p:nvPicPr>
          <p:cNvPr id="7" name="Picture 6" descr="JPL_RedBlack_rgb_horz_5in_1606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" r="64328"/>
          <a:stretch/>
        </p:blipFill>
        <p:spPr>
          <a:xfrm>
            <a:off x="8607084" y="4840606"/>
            <a:ext cx="363421" cy="21066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8E63ABD-6101-4E70-82A7-7F7B876ECC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802823"/>
            <a:ext cx="113792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640" y="4802823"/>
            <a:ext cx="576072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1440" y="4800283"/>
            <a:ext cx="895644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BA354C8-45E3-4E72-B8A7-299530F3F3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53" r:id="rId13"/>
    <p:sldLayoutId id="2147483654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93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802823"/>
            <a:ext cx="113792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1640" y="4802823"/>
            <a:ext cx="576072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11440" y="4800283"/>
            <a:ext cx="895644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867665A-55FD-4B6D-9DC8-21DD987A67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rxiv.org/abs/2306.0830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87785" y="957943"/>
            <a:ext cx="3347357" cy="1124857"/>
          </a:xfrm>
        </p:spPr>
        <p:txBody>
          <a:bodyPr/>
          <a:lstStyle/>
          <a:p>
            <a:r>
              <a:rPr lang="en-US" dirty="0"/>
              <a:t>LLMs for Structured Data Extraction from Long Form Documents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605929" y="2164080"/>
            <a:ext cx="3478306" cy="896621"/>
          </a:xfrm>
        </p:spPr>
        <p:txBody>
          <a:bodyPr/>
          <a:lstStyle/>
          <a:p>
            <a:r>
              <a:rPr lang="en-US" dirty="0"/>
              <a:t>Patrick Bjornstad</a:t>
            </a:r>
          </a:p>
          <a:p>
            <a:r>
              <a:rPr lang="en-US" dirty="0"/>
              <a:t>JPL / California Institute of Technology</a:t>
            </a:r>
          </a:p>
          <a:p>
            <a:r>
              <a:rPr lang="en-US" dirty="0"/>
              <a:t>4/18/24</a:t>
            </a:r>
          </a:p>
          <a:p>
            <a:endParaRPr lang="en-US" dirty="0"/>
          </a:p>
          <a:p>
            <a:r>
              <a:rPr lang="en-US" sz="600" dirty="0"/>
              <a:t>© Copyright 2024, California Institute of Technology</a:t>
            </a:r>
          </a:p>
          <a:p>
            <a:r>
              <a:rPr lang="en-US" sz="600" dirty="0"/>
              <a:t>Government sponsorship acknowledged.</a:t>
            </a:r>
          </a:p>
        </p:txBody>
      </p:sp>
      <p:pic>
        <p:nvPicPr>
          <p:cNvPr id="7" name="Picture Placeholder 21" descr="Photo-2015-03-12-085758 - D2015_0302_D370_CMSalt2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t="27414" r="11723"/>
          <a:stretch/>
        </p:blipFill>
        <p:spPr>
          <a:xfrm>
            <a:off x="0" y="0"/>
            <a:ext cx="5546725" cy="5143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0" y="164221"/>
            <a:ext cx="8514080" cy="434101"/>
          </a:xfrm>
        </p:spPr>
        <p:txBody>
          <a:bodyPr/>
          <a:lstStyle/>
          <a:p>
            <a:r>
              <a:rPr lang="en-US" dirty="0"/>
              <a:t>Example: Wikipedia </a:t>
            </a:r>
            <a:r>
              <a:rPr lang="en-US" dirty="0">
                <a:sym typeface="Wingdings" pitchFamily="2" charset="2"/>
              </a:rPr>
              <a:t> Science Objective KG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013DC4-6C3E-0F8C-A86A-07B21057E6B9}"/>
              </a:ext>
            </a:extLst>
          </p:cNvPr>
          <p:cNvSpPr txBox="1"/>
          <p:nvPr/>
        </p:nvSpPr>
        <p:spPr>
          <a:xfrm>
            <a:off x="316516" y="3488806"/>
            <a:ext cx="3175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Prompt: “Transform the provided passage into a knowledge graph using semantic triples…”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AB84797-9368-2BF8-6193-2C2183F25E36}"/>
              </a:ext>
            </a:extLst>
          </p:cNvPr>
          <p:cNvCxnSpPr>
            <a:cxnSpLocks/>
          </p:cNvCxnSpPr>
          <p:nvPr/>
        </p:nvCxnSpPr>
        <p:spPr>
          <a:xfrm>
            <a:off x="3704779" y="2490439"/>
            <a:ext cx="46781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B7B48FC-AF71-56ED-702B-BAABC14C9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106" y="1052621"/>
            <a:ext cx="4536378" cy="2873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C1B9BF-2E32-AFE3-44B3-AA43E46A7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90" y="1643642"/>
            <a:ext cx="3317100" cy="180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44D1DEC-997E-555C-AC5C-48753341F14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75B16D2-C53A-26D8-353A-A2E234CDB05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59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Result Validation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921660"/>
            <a:ext cx="8514079" cy="892272"/>
          </a:xfrm>
        </p:spPr>
        <p:txBody>
          <a:bodyPr/>
          <a:lstStyle/>
          <a:p>
            <a:r>
              <a:rPr lang="en-US" sz="1600" dirty="0"/>
              <a:t>Need for validation of LLM produced graphs</a:t>
            </a:r>
          </a:p>
          <a:p>
            <a:pPr lvl="1"/>
            <a:r>
              <a:rPr lang="en-US" sz="1400" dirty="0"/>
              <a:t>Ontology reasoning engines: check consistency of graph with predefined rules + vocabulary</a:t>
            </a:r>
          </a:p>
          <a:p>
            <a:pPr lvl="1"/>
            <a:r>
              <a:rPr lang="en-US" sz="1400" dirty="0"/>
              <a:t>Human in the loop: ensure entity-relationship-entity triple makes sense and is </a:t>
            </a:r>
            <a:r>
              <a:rPr lang="en-US" sz="1400" i="1" dirty="0"/>
              <a:t>useful</a:t>
            </a:r>
          </a:p>
          <a:p>
            <a:r>
              <a:rPr lang="en-US" sz="1600" dirty="0"/>
              <a:t>Large efficiency improvement over manual graph creation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ED7B1E-D369-7E4C-1D6D-ADCC616DA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19421" y="2636724"/>
            <a:ext cx="493589" cy="58333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9CF319D-ECDE-11A0-27CB-6777D5457BB8}"/>
              </a:ext>
            </a:extLst>
          </p:cNvPr>
          <p:cNvSpPr/>
          <p:nvPr/>
        </p:nvSpPr>
        <p:spPr>
          <a:xfrm>
            <a:off x="2780207" y="2660859"/>
            <a:ext cx="791028" cy="539646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LLM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1A027D-DE29-A1E0-C437-7A24B8A75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679" y="2517922"/>
            <a:ext cx="768540" cy="82864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E613A9-EBDF-537C-851C-19D40CA7FFB9}"/>
              </a:ext>
            </a:extLst>
          </p:cNvPr>
          <p:cNvSpPr/>
          <p:nvPr/>
        </p:nvSpPr>
        <p:spPr>
          <a:xfrm>
            <a:off x="3990172" y="2660859"/>
            <a:ext cx="1163655" cy="539646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Graph Vocab/Triples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D9F1AAC-501A-A487-3DD3-316BB5A23678}"/>
              </a:ext>
            </a:extLst>
          </p:cNvPr>
          <p:cNvSpPr/>
          <p:nvPr/>
        </p:nvSpPr>
        <p:spPr>
          <a:xfrm>
            <a:off x="5426733" y="3621299"/>
            <a:ext cx="878963" cy="539646"/>
          </a:xfrm>
          <a:prstGeom prst="round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Validated Graphs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919AC6-0CC5-0771-4311-16534D8CDDCB}"/>
              </a:ext>
            </a:extLst>
          </p:cNvPr>
          <p:cNvSpPr txBox="1"/>
          <p:nvPr/>
        </p:nvSpPr>
        <p:spPr>
          <a:xfrm>
            <a:off x="1539469" y="3260630"/>
            <a:ext cx="826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Documents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1DC341-961B-0E99-0D98-4C328F8E404C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 flipV="1">
            <a:off x="2337219" y="2930682"/>
            <a:ext cx="442988" cy="156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B8C25B-E05F-4437-F2BC-09D96ECF7CAD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3571235" y="2930682"/>
            <a:ext cx="4189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84F412-3277-06B7-A035-F3CAB7D8F0DB}"/>
              </a:ext>
            </a:extLst>
          </p:cNvPr>
          <p:cNvCxnSpPr>
            <a:cxnSpLocks/>
            <a:stCxn id="13" idx="3"/>
            <a:endCxn id="10" idx="3"/>
          </p:cNvCxnSpPr>
          <p:nvPr/>
        </p:nvCxnSpPr>
        <p:spPr>
          <a:xfrm flipV="1">
            <a:off x="5153827" y="2928391"/>
            <a:ext cx="465594" cy="229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4D4CA3-48A0-3703-4DFE-C5765F607BC8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5866215" y="3220057"/>
            <a:ext cx="0" cy="4012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3E46F1B7-D35D-F0E5-21E2-97AE66D08CB4}"/>
              </a:ext>
            </a:extLst>
          </p:cNvPr>
          <p:cNvCxnSpPr>
            <a:stCxn id="14" idx="1"/>
            <a:endCxn id="11" idx="2"/>
          </p:cNvCxnSpPr>
          <p:nvPr/>
        </p:nvCxnSpPr>
        <p:spPr>
          <a:xfrm rot="10800000">
            <a:off x="3175721" y="3200506"/>
            <a:ext cx="2251012" cy="690617"/>
          </a:xfrm>
          <a:prstGeom prst="bentConnector2">
            <a:avLst/>
          </a:prstGeom>
          <a:ln w="12700" cmpd="sng">
            <a:solidFill>
              <a:schemeClr val="tx1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108BFDE-D537-675D-6FEC-B70BE610917D}"/>
              </a:ext>
            </a:extLst>
          </p:cNvPr>
          <p:cNvSpPr/>
          <p:nvPr/>
        </p:nvSpPr>
        <p:spPr>
          <a:xfrm>
            <a:off x="6567873" y="3726114"/>
            <a:ext cx="939274" cy="329703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Graph DB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A7FEEE-7A57-53BA-06DB-4FEEEAF06A06}"/>
              </a:ext>
            </a:extLst>
          </p:cNvPr>
          <p:cNvCxnSpPr>
            <a:cxnSpLocks/>
            <a:stCxn id="14" idx="3"/>
            <a:endCxn id="44" idx="1"/>
          </p:cNvCxnSpPr>
          <p:nvPr/>
        </p:nvCxnSpPr>
        <p:spPr>
          <a:xfrm flipV="1">
            <a:off x="6305696" y="3890966"/>
            <a:ext cx="262177" cy="1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49C3642-27AC-71A9-4838-654008D8ECF2}"/>
              </a:ext>
            </a:extLst>
          </p:cNvPr>
          <p:cNvSpPr txBox="1"/>
          <p:nvPr/>
        </p:nvSpPr>
        <p:spPr>
          <a:xfrm>
            <a:off x="3172782" y="3489995"/>
            <a:ext cx="2193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(optional) supply few-shot information to improve performance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79EE5-5558-22EB-1641-0CD9292A287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23B9E2-0B02-5754-7E1B-1263D2625F9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8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Summary &amp; Looking Ahead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921660"/>
            <a:ext cx="4208123" cy="3717247"/>
          </a:xfrm>
        </p:spPr>
        <p:txBody>
          <a:bodyPr/>
          <a:lstStyle/>
          <a:p>
            <a:r>
              <a:rPr lang="en-US" sz="1600" dirty="0"/>
              <a:t>Data as “information”, not just numbers</a:t>
            </a:r>
          </a:p>
          <a:p>
            <a:r>
              <a:rPr lang="en-US" sz="1600" dirty="0"/>
              <a:t>LLMs unlock huge volumes of text data</a:t>
            </a:r>
          </a:p>
          <a:p>
            <a:r>
              <a:rPr lang="en-US" sz="1600" dirty="0"/>
              <a:t>Graph data structure arbitrarily flexible</a:t>
            </a:r>
          </a:p>
          <a:p>
            <a:r>
              <a:rPr lang="en-US" sz="1600" dirty="0"/>
              <a:t>Structured + accessible knowledge base enables wide range of applications</a:t>
            </a:r>
          </a:p>
          <a:p>
            <a:pPr lvl="1"/>
            <a:r>
              <a:rPr lang="en-US" sz="1400" dirty="0"/>
              <a:t>Both humans and models can interface with a KG</a:t>
            </a:r>
          </a:p>
          <a:p>
            <a:r>
              <a:rPr lang="en-US" sz="1600" dirty="0"/>
              <a:t>Open source language models</a:t>
            </a:r>
          </a:p>
          <a:p>
            <a:pPr lvl="1"/>
            <a:r>
              <a:rPr lang="en-US" sz="1400" dirty="0"/>
              <a:t>Fine-tuning</a:t>
            </a:r>
          </a:p>
          <a:p>
            <a:pPr lvl="1"/>
            <a:r>
              <a:rPr lang="en-US" sz="1400" dirty="0"/>
              <a:t>Customizability</a:t>
            </a:r>
          </a:p>
          <a:p>
            <a:pPr lvl="1"/>
            <a:r>
              <a:rPr lang="en-US" sz="1400" dirty="0"/>
              <a:t>Cost efficiency, data security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2" name="Magnetic Disk 1">
            <a:extLst>
              <a:ext uri="{FF2B5EF4-FFF2-40B4-BE49-F238E27FC236}">
                <a16:creationId xmlns:a16="http://schemas.microsoft.com/office/drawing/2014/main" id="{C167EF5B-BDF5-ACBB-F4C6-5327728F703B}"/>
              </a:ext>
            </a:extLst>
          </p:cNvPr>
          <p:cNvSpPr/>
          <p:nvPr/>
        </p:nvSpPr>
        <p:spPr>
          <a:xfrm>
            <a:off x="6130232" y="478214"/>
            <a:ext cx="1170878" cy="825190"/>
          </a:xfrm>
          <a:prstGeom prst="flowChartMagneticDisk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Structured Knowledge Base</a:t>
            </a:r>
          </a:p>
        </p:txBody>
      </p:sp>
      <p:sp>
        <p:nvSpPr>
          <p:cNvPr id="10" name="Terminator 9">
            <a:extLst>
              <a:ext uri="{FF2B5EF4-FFF2-40B4-BE49-F238E27FC236}">
                <a16:creationId xmlns:a16="http://schemas.microsoft.com/office/drawing/2014/main" id="{3C47B2CF-0805-F677-220A-3B46C170F5DD}"/>
              </a:ext>
            </a:extLst>
          </p:cNvPr>
          <p:cNvSpPr/>
          <p:nvPr/>
        </p:nvSpPr>
        <p:spPr>
          <a:xfrm>
            <a:off x="6233381" y="3751945"/>
            <a:ext cx="964580" cy="469875"/>
          </a:xfrm>
          <a:prstGeom prst="flowChartTerminator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Statistical Models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63AE6-4FDF-0A20-7C98-44A947AA4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13870" y="1613720"/>
            <a:ext cx="493589" cy="583333"/>
          </a:xfrm>
          <a:prstGeom prst="rect">
            <a:avLst/>
          </a:prstGeom>
        </p:spPr>
      </p:pic>
      <p:sp>
        <p:nvSpPr>
          <p:cNvPr id="12" name="Terminator 11">
            <a:extLst>
              <a:ext uri="{FF2B5EF4-FFF2-40B4-BE49-F238E27FC236}">
                <a16:creationId xmlns:a16="http://schemas.microsoft.com/office/drawing/2014/main" id="{63A1F97D-2A4B-DECD-9490-D97CF98E4DCF}"/>
              </a:ext>
            </a:extLst>
          </p:cNvPr>
          <p:cNvSpPr/>
          <p:nvPr/>
        </p:nvSpPr>
        <p:spPr>
          <a:xfrm>
            <a:off x="6185431" y="2731076"/>
            <a:ext cx="1060480" cy="469875"/>
          </a:xfrm>
          <a:prstGeom prst="flowChartTerminator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Graph/Entity Embeddings</a:t>
            </a:r>
          </a:p>
        </p:txBody>
      </p:sp>
      <p:sp>
        <p:nvSpPr>
          <p:cNvPr id="13" name="Terminator 12">
            <a:extLst>
              <a:ext uri="{FF2B5EF4-FFF2-40B4-BE49-F238E27FC236}">
                <a16:creationId xmlns:a16="http://schemas.microsoft.com/office/drawing/2014/main" id="{D2CB1297-E483-574A-45CB-84B9BFC26AA6}"/>
              </a:ext>
            </a:extLst>
          </p:cNvPr>
          <p:cNvSpPr/>
          <p:nvPr/>
        </p:nvSpPr>
        <p:spPr>
          <a:xfrm>
            <a:off x="7574481" y="1657746"/>
            <a:ext cx="1032603" cy="589438"/>
          </a:xfrm>
          <a:prstGeom prst="flowChartTerminator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Model-Based Engineering Tools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03A7DE-EF69-AA41-C6BB-A38BE7439446}"/>
              </a:ext>
            </a:extLst>
          </p:cNvPr>
          <p:cNvCxnSpPr>
            <a:cxnSpLocks/>
          </p:cNvCxnSpPr>
          <p:nvPr/>
        </p:nvCxnSpPr>
        <p:spPr>
          <a:xfrm flipV="1">
            <a:off x="5467472" y="1199092"/>
            <a:ext cx="573743" cy="45865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3CCA33-BA4F-DDA2-4EDB-F452B4D91021}"/>
              </a:ext>
            </a:extLst>
          </p:cNvPr>
          <p:cNvCxnSpPr>
            <a:cxnSpLocks/>
          </p:cNvCxnSpPr>
          <p:nvPr/>
        </p:nvCxnSpPr>
        <p:spPr>
          <a:xfrm flipH="1">
            <a:off x="5496965" y="1275187"/>
            <a:ext cx="580116" cy="47926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8B8469-12D8-BDD4-7C49-DF0C3381A2C7}"/>
              </a:ext>
            </a:extLst>
          </p:cNvPr>
          <p:cNvSpPr txBox="1"/>
          <p:nvPr/>
        </p:nvSpPr>
        <p:spPr>
          <a:xfrm>
            <a:off x="5179033" y="1201931"/>
            <a:ext cx="631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Queries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566E6A2-635A-A1B3-CC28-6E17AE1BAA75}"/>
              </a:ext>
            </a:extLst>
          </p:cNvPr>
          <p:cNvCxnSpPr>
            <a:cxnSpLocks/>
          </p:cNvCxnSpPr>
          <p:nvPr/>
        </p:nvCxnSpPr>
        <p:spPr>
          <a:xfrm>
            <a:off x="7348939" y="1238559"/>
            <a:ext cx="257118" cy="41918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7CEC89-91CD-3776-99F8-BC9D74813885}"/>
              </a:ext>
            </a:extLst>
          </p:cNvPr>
          <p:cNvCxnSpPr>
            <a:cxnSpLocks/>
            <a:stCxn id="2" idx="3"/>
            <a:endCxn id="12" idx="0"/>
          </p:cNvCxnSpPr>
          <p:nvPr/>
        </p:nvCxnSpPr>
        <p:spPr>
          <a:xfrm>
            <a:off x="6715671" y="1303404"/>
            <a:ext cx="0" cy="142767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602056-401C-80EB-3DC3-B558F9100A02}"/>
              </a:ext>
            </a:extLst>
          </p:cNvPr>
          <p:cNvCxnSpPr>
            <a:cxnSpLocks/>
            <a:stCxn id="12" idx="2"/>
            <a:endCxn id="10" idx="0"/>
          </p:cNvCxnSpPr>
          <p:nvPr/>
        </p:nvCxnSpPr>
        <p:spPr>
          <a:xfrm>
            <a:off x="6715671" y="3200951"/>
            <a:ext cx="0" cy="55099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AD42227-7EAF-E708-E2F2-B3A8F199AB3F}"/>
              </a:ext>
            </a:extLst>
          </p:cNvPr>
          <p:cNvSpPr txBox="1"/>
          <p:nvPr/>
        </p:nvSpPr>
        <p:spPr>
          <a:xfrm>
            <a:off x="4646864" y="2143800"/>
            <a:ext cx="122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“What are the science requirements for the ‘FOO’ instrument?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38F7F9-5312-3647-A58F-135090485D7C}"/>
              </a:ext>
            </a:extLst>
          </p:cNvPr>
          <p:cNvSpPr txBox="1"/>
          <p:nvPr/>
        </p:nvSpPr>
        <p:spPr>
          <a:xfrm>
            <a:off x="6632111" y="3356260"/>
            <a:ext cx="122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FOO = [0.1, …, 0.3]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FBC2AE5-6633-FEF6-1012-CAE70E03BC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398" b="-1"/>
          <a:stretch/>
        </p:blipFill>
        <p:spPr>
          <a:xfrm>
            <a:off x="7737875" y="2340093"/>
            <a:ext cx="729579" cy="27463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C3896C9-3F89-F58A-0101-0648D6F94DD6}"/>
              </a:ext>
            </a:extLst>
          </p:cNvPr>
          <p:cNvSpPr txBox="1"/>
          <p:nvPr/>
        </p:nvSpPr>
        <p:spPr>
          <a:xfrm>
            <a:off x="7489530" y="2624812"/>
            <a:ext cx="122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FOO Instrument Model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2896DEC-6BC4-13B8-2B27-3F1B4F488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902" y="3571704"/>
            <a:ext cx="1137920" cy="87500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6641F73-21AC-4C35-B588-4A556C42B6F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59B1A-90F2-6B0E-75A5-249EE4ADE3B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24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088B4-990B-0ACB-8B3C-0C8FE20EB03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D3FD1-CB2E-1F58-9577-67F2A4A832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A354C8-45E3-4E72-B8A7-299530F3F3A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28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921660"/>
            <a:ext cx="4102847" cy="324743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Why do we need structured data?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Case Study: NASA contract classification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dirty="0"/>
              <a:t>Exploration of LLM capabilities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From classification to structured data extraction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Knowledge Graphs as a promising data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Summary and long term goals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8E5D15-F94D-870A-0260-B97F5DD82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954" y="454761"/>
            <a:ext cx="3958539" cy="222049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999BCE3-17BD-99DD-C72D-E1156E4FE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051735"/>
              </p:ext>
            </p:extLst>
          </p:nvPr>
        </p:nvGraphicFramePr>
        <p:xfrm>
          <a:off x="4816507" y="3081574"/>
          <a:ext cx="3639672" cy="1371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9836">
                  <a:extLst>
                    <a:ext uri="{9D8B030D-6E8A-4147-A177-3AD203B41FA5}">
                      <a16:colId xmlns:a16="http://schemas.microsoft.com/office/drawing/2014/main" val="3700442199"/>
                    </a:ext>
                  </a:extLst>
                </a:gridCol>
                <a:gridCol w="1819836">
                  <a:extLst>
                    <a:ext uri="{9D8B030D-6E8A-4147-A177-3AD203B41FA5}">
                      <a16:colId xmlns:a16="http://schemas.microsoft.com/office/drawing/2014/main" val="631711705"/>
                    </a:ext>
                  </a:extLst>
                </a:gridCol>
              </a:tblGrid>
              <a:tr h="2691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Special Thank You: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134112"/>
                  </a:ext>
                </a:extLst>
              </a:tr>
              <a:tr h="259869">
                <a:tc>
                  <a:txBody>
                    <a:bodyPr/>
                    <a:lstStyle/>
                    <a:p>
                      <a:pPr algn="ctr"/>
                      <a:r>
                        <a:rPr lang="en-US" sz="1200" i="1" u="none" dirty="0"/>
                        <a:t>Managers/Sponsors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/>
                        <a:t>Colleagues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538746"/>
                  </a:ext>
                </a:extLst>
              </a:tr>
              <a:tr h="363787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Dave Bearden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/>
                        <a:t>Kelley Case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Al Nash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Andy </a:t>
                      </a:r>
                      <a:r>
                        <a:rPr lang="en-US" sz="1200" dirty="0" err="1"/>
                        <a:t>Monro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 err="1"/>
                        <a:t>Anto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Kolanjian</a:t>
                      </a:r>
                      <a:endParaRPr lang="en-US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Robert Miller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Kelli McCoy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224159"/>
                  </a:ext>
                </a:extLst>
              </a:tr>
            </a:tbl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001CBC0-1AD1-C73C-0239-666A2935659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0316588-3A68-BD81-CD6E-C32C207BF15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8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The Need for Structured Data Extraction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921660"/>
            <a:ext cx="8514079" cy="3247435"/>
          </a:xfrm>
        </p:spPr>
        <p:txBody>
          <a:bodyPr/>
          <a:lstStyle/>
          <a:p>
            <a:r>
              <a:rPr lang="en-US" sz="1600" dirty="0"/>
              <a:t>Aerospace projects are multidisciplinary, reliant on domain knowledge</a:t>
            </a:r>
          </a:p>
          <a:p>
            <a:r>
              <a:rPr lang="en-US" sz="1600" dirty="0"/>
              <a:t>Wealth of valuable information captured in long-form documents but unwieldy to access and consume due to unstructured format</a:t>
            </a:r>
          </a:p>
          <a:p>
            <a:pPr lvl="1"/>
            <a:r>
              <a:rPr lang="en-US" sz="1400" dirty="0"/>
              <a:t>Proprietary documents: proposals, internal project documentation, engineering practices, etc.</a:t>
            </a:r>
            <a:endParaRPr lang="en-US" sz="1600" dirty="0"/>
          </a:p>
          <a:p>
            <a:pPr lvl="1"/>
            <a:r>
              <a:rPr lang="en-US" sz="1400" dirty="0"/>
              <a:t>Public documents: journals/papers, textbooks, etc.</a:t>
            </a:r>
          </a:p>
          <a:p>
            <a:r>
              <a:rPr lang="en-US" sz="1600" dirty="0"/>
              <a:t>Current methods insufficient for integrating directly with models and tools</a:t>
            </a:r>
          </a:p>
          <a:p>
            <a:pPr lvl="1"/>
            <a:r>
              <a:rPr lang="en-US" sz="1400" dirty="0"/>
              <a:t>Bag-of-Words (</a:t>
            </a:r>
            <a:r>
              <a:rPr lang="en-US" sz="1400" dirty="0" err="1"/>
              <a:t>BoW</a:t>
            </a:r>
            <a:r>
              <a:rPr lang="en-US" sz="1400" dirty="0"/>
              <a:t>), Retrieval-Augmented-Generation (RAG)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D56BE-F3FB-5096-3235-553ACBBCF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49" y="3155928"/>
            <a:ext cx="984366" cy="106135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D65B68-9CBA-53C2-7000-93E6D0A80FF0}"/>
              </a:ext>
            </a:extLst>
          </p:cNvPr>
          <p:cNvCxnSpPr>
            <a:cxnSpLocks/>
            <a:stCxn id="9" idx="3"/>
            <a:endCxn id="20" idx="1"/>
          </p:cNvCxnSpPr>
          <p:nvPr/>
        </p:nvCxnSpPr>
        <p:spPr>
          <a:xfrm>
            <a:off x="2252915" y="3686606"/>
            <a:ext cx="133130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B56E79-1527-3D23-5790-0866BE66FA0E}"/>
              </a:ext>
            </a:extLst>
          </p:cNvPr>
          <p:cNvSpPr txBox="1"/>
          <p:nvPr/>
        </p:nvSpPr>
        <p:spPr>
          <a:xfrm>
            <a:off x="1122576" y="4162269"/>
            <a:ext cx="1276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Textual Information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4AFBE-4CC7-E81E-A036-5A1554178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219" y="3109285"/>
            <a:ext cx="1853638" cy="11546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CF9B700-6559-49BB-3EEB-589A27EFA7CB}"/>
              </a:ext>
            </a:extLst>
          </p:cNvPr>
          <p:cNvSpPr txBox="1"/>
          <p:nvPr/>
        </p:nvSpPr>
        <p:spPr>
          <a:xfrm>
            <a:off x="3485805" y="4283815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Structured/Semi-Structured Format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69110E-B1F8-9C82-A0AE-854F193945CB}"/>
              </a:ext>
            </a:extLst>
          </p:cNvPr>
          <p:cNvCxnSpPr>
            <a:cxnSpLocks/>
            <a:stCxn id="20" idx="3"/>
            <a:endCxn id="28" idx="1"/>
          </p:cNvCxnSpPr>
          <p:nvPr/>
        </p:nvCxnSpPr>
        <p:spPr>
          <a:xfrm flipV="1">
            <a:off x="5437857" y="3389088"/>
            <a:ext cx="1342403" cy="2975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0FBC15-E826-1A07-3EDD-6DD2582C8E46}"/>
              </a:ext>
            </a:extLst>
          </p:cNvPr>
          <p:cNvSpPr txBox="1"/>
          <p:nvPr/>
        </p:nvSpPr>
        <p:spPr>
          <a:xfrm>
            <a:off x="6780260" y="3265977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Queryable</a:t>
            </a:r>
            <a:r>
              <a:rPr lang="en-US" sz="1000" dirty="0"/>
              <a:t> DB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4FAFBB-CD47-CFD1-1F21-85B9BCF3DFFF}"/>
              </a:ext>
            </a:extLst>
          </p:cNvPr>
          <p:cNvCxnSpPr>
            <a:cxnSpLocks/>
            <a:stCxn id="20" idx="3"/>
            <a:endCxn id="31" idx="1"/>
          </p:cNvCxnSpPr>
          <p:nvPr/>
        </p:nvCxnSpPr>
        <p:spPr>
          <a:xfrm flipV="1">
            <a:off x="5437857" y="3686542"/>
            <a:ext cx="1342403" cy="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723A5CE-AA3D-010D-438D-4CEB79EDEB72}"/>
              </a:ext>
            </a:extLst>
          </p:cNvPr>
          <p:cNvSpPr txBox="1"/>
          <p:nvPr/>
        </p:nvSpPr>
        <p:spPr>
          <a:xfrm>
            <a:off x="6780260" y="3563431"/>
            <a:ext cx="1391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Mathematical Models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D2592D-BB8A-09E2-AB50-9FCEC3D4B83C}"/>
              </a:ext>
            </a:extLst>
          </p:cNvPr>
          <p:cNvSpPr txBox="1"/>
          <p:nvPr/>
        </p:nvSpPr>
        <p:spPr>
          <a:xfrm>
            <a:off x="6780260" y="3860885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Engineering Tools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CE101D2-BCCC-80B4-6FA0-1C0AB6D6866C}"/>
              </a:ext>
            </a:extLst>
          </p:cNvPr>
          <p:cNvCxnSpPr>
            <a:cxnSpLocks/>
            <a:stCxn id="20" idx="3"/>
            <a:endCxn id="38" idx="1"/>
          </p:cNvCxnSpPr>
          <p:nvPr/>
        </p:nvCxnSpPr>
        <p:spPr>
          <a:xfrm>
            <a:off x="5437857" y="3686606"/>
            <a:ext cx="1342403" cy="2973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E9AC774-850C-B4A9-A324-17A7EB8051CA}"/>
              </a:ext>
            </a:extLst>
          </p:cNvPr>
          <p:cNvSpPr txBox="1"/>
          <p:nvPr/>
        </p:nvSpPr>
        <p:spPr>
          <a:xfrm>
            <a:off x="2398887" y="3353181"/>
            <a:ext cx="102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*How?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FE45-824F-2974-6F2F-AD8A4EEF9980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7B8C99-7874-8AF9-CF6A-917225CA16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97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Case Study: Classifying NASA Contracts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4000" y="921660"/>
            <a:ext cx="3518990" cy="3710298"/>
          </a:xfrm>
        </p:spPr>
        <p:txBody>
          <a:bodyPr/>
          <a:lstStyle/>
          <a:p>
            <a:r>
              <a:rPr lang="en-US" sz="1600" u="sng" dirty="0"/>
              <a:t>Dataset:</a:t>
            </a:r>
            <a:r>
              <a:rPr lang="en-US" sz="1600" dirty="0"/>
              <a:t> active NASA work contracts written to commercial vendors </a:t>
            </a:r>
          </a:p>
          <a:p>
            <a:pPr lvl="1"/>
            <a:r>
              <a:rPr lang="en-US" sz="1400" dirty="0"/>
              <a:t>23,000+ contracts with freeform textual descriptions, no labels</a:t>
            </a:r>
          </a:p>
          <a:p>
            <a:r>
              <a:rPr lang="en-US" sz="1600" u="sng" dirty="0"/>
              <a:t>Goal:</a:t>
            </a:r>
            <a:r>
              <a:rPr lang="en-US" sz="1600" dirty="0"/>
              <a:t> categorize according to JPL’s organizational structure</a:t>
            </a:r>
          </a:p>
          <a:p>
            <a:pPr lvl="1"/>
            <a:r>
              <a:rPr lang="en-US" sz="1400" dirty="0"/>
              <a:t>Where are commercialization trends having the most impact?</a:t>
            </a:r>
          </a:p>
          <a:p>
            <a:r>
              <a:rPr lang="en-US" sz="1600" u="sng" dirty="0"/>
              <a:t>Tool:</a:t>
            </a:r>
            <a:r>
              <a:rPr lang="en-US" sz="1600" dirty="0"/>
              <a:t> JPL internally deployed GPT-4 instance</a:t>
            </a:r>
          </a:p>
          <a:p>
            <a:pPr lvl="1"/>
            <a:r>
              <a:rPr lang="en-US" sz="1400" dirty="0"/>
              <a:t>Safe for proprietary data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9B777A-8842-F7DF-15F5-3004A27F5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443" y="807161"/>
            <a:ext cx="984366" cy="1061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B9BB7-252B-B462-5320-4164F6A991F2}"/>
              </a:ext>
            </a:extLst>
          </p:cNvPr>
          <p:cNvSpPr txBox="1"/>
          <p:nvPr/>
        </p:nvSpPr>
        <p:spPr>
          <a:xfrm>
            <a:off x="4272422" y="1812799"/>
            <a:ext cx="1114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NASA Contracts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2B6521-ACA4-3996-1E90-22AB8CBB5685}"/>
              </a:ext>
            </a:extLst>
          </p:cNvPr>
          <p:cNvSpPr/>
          <p:nvPr/>
        </p:nvSpPr>
        <p:spPr>
          <a:xfrm>
            <a:off x="7643085" y="1018978"/>
            <a:ext cx="791028" cy="609600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LLM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52B554-815A-9645-6213-A1284BDBE49D}"/>
              </a:ext>
            </a:extLst>
          </p:cNvPr>
          <p:cNvCxnSpPr>
            <a:cxnSpLocks/>
          </p:cNvCxnSpPr>
          <p:nvPr/>
        </p:nvCxnSpPr>
        <p:spPr>
          <a:xfrm>
            <a:off x="5448925" y="1337839"/>
            <a:ext cx="200343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3DFAB11-422C-E0DD-A9EB-9278322DE70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038599" y="1647068"/>
            <a:ext cx="0" cy="56087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7E3E8FC-F67C-C26C-1786-516011EEEC00}"/>
              </a:ext>
            </a:extLst>
          </p:cNvPr>
          <p:cNvGrpSpPr/>
          <p:nvPr/>
        </p:nvGrpSpPr>
        <p:grpSpPr>
          <a:xfrm>
            <a:off x="4432189" y="2208000"/>
            <a:ext cx="3934095" cy="530679"/>
            <a:chOff x="4432189" y="2635215"/>
            <a:chExt cx="3934095" cy="53067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EF7A67A-3EF1-5AB1-9F87-70ADD1FA9A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2189" y="2635217"/>
              <a:ext cx="3934095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1294A8-298E-9586-08FE-8721255FD784}"/>
                </a:ext>
              </a:extLst>
            </p:cNvPr>
            <p:cNvCxnSpPr>
              <a:cxnSpLocks/>
            </p:cNvCxnSpPr>
            <p:nvPr/>
          </p:nvCxnSpPr>
          <p:spPr>
            <a:xfrm>
              <a:off x="4432189" y="2635217"/>
              <a:ext cx="0" cy="530677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E11ADAD-B631-5F3C-D70F-0F7DAB868DC4}"/>
                </a:ext>
              </a:extLst>
            </p:cNvPr>
            <p:cNvGrpSpPr/>
            <p:nvPr/>
          </p:nvGrpSpPr>
          <p:grpSpPr>
            <a:xfrm>
              <a:off x="6409035" y="2635215"/>
              <a:ext cx="645884" cy="530677"/>
              <a:chOff x="6425549" y="2740018"/>
              <a:chExt cx="645884" cy="530677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97CAC71-6DE9-03BD-D297-E445765E46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1433" y="2740018"/>
                <a:ext cx="0" cy="530677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3E2FE9C-F15E-10FF-7F64-C43FF70E2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5549" y="2740018"/>
                <a:ext cx="0" cy="530677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799230D-7977-C2A1-EBA0-979592AC13A6}"/>
                </a:ext>
              </a:extLst>
            </p:cNvPr>
            <p:cNvGrpSpPr/>
            <p:nvPr/>
          </p:nvGrpSpPr>
          <p:grpSpPr>
            <a:xfrm>
              <a:off x="5097670" y="2635215"/>
              <a:ext cx="645884" cy="530677"/>
              <a:chOff x="6425549" y="2740018"/>
              <a:chExt cx="645884" cy="53067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80B3EC1-A85D-1838-CA6B-1BD563E958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1433" y="2740018"/>
                <a:ext cx="0" cy="530677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8BF79E4-8A21-D9AB-878E-3344406D56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5549" y="2740018"/>
                <a:ext cx="0" cy="530677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1890B2E-294D-CEB9-5C55-EA35D7264B2B}"/>
                </a:ext>
              </a:extLst>
            </p:cNvPr>
            <p:cNvGrpSpPr/>
            <p:nvPr/>
          </p:nvGrpSpPr>
          <p:grpSpPr>
            <a:xfrm>
              <a:off x="7720400" y="2635215"/>
              <a:ext cx="645884" cy="530677"/>
              <a:chOff x="6425549" y="2740018"/>
              <a:chExt cx="645884" cy="530677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A3EDA35-0545-DB1A-03F9-78F862510A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1433" y="2740018"/>
                <a:ext cx="0" cy="530677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4DA593F-03A9-586A-C253-8235EA5169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5549" y="2740018"/>
                <a:ext cx="0" cy="530677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AF32A19-0C7B-6A32-CFC9-ADC3E71C6891}"/>
              </a:ext>
            </a:extLst>
          </p:cNvPr>
          <p:cNvSpPr txBox="1"/>
          <p:nvPr/>
        </p:nvSpPr>
        <p:spPr>
          <a:xfrm>
            <a:off x="4190989" y="3000402"/>
            <a:ext cx="444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Predefined categories: JPL work divisions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40B0C3-3919-428D-03ED-974E5CDB7AC5}"/>
              </a:ext>
            </a:extLst>
          </p:cNvPr>
          <p:cNvSpPr txBox="1"/>
          <p:nvPr/>
        </p:nvSpPr>
        <p:spPr>
          <a:xfrm>
            <a:off x="4746446" y="3638360"/>
            <a:ext cx="3325177" cy="646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Opportunity to explore “text processing” capabilities of LLMs</a:t>
            </a:r>
          </a:p>
        </p:txBody>
      </p:sp>
      <p:sp>
        <p:nvSpPr>
          <p:cNvPr id="66" name="Round Same Side Corner Rectangle 65">
            <a:extLst>
              <a:ext uri="{FF2B5EF4-FFF2-40B4-BE49-F238E27FC236}">
                <a16:creationId xmlns:a16="http://schemas.microsoft.com/office/drawing/2014/main" id="{3BE39EC8-A9F9-54F0-3B5C-C115C09BF03A}"/>
              </a:ext>
            </a:extLst>
          </p:cNvPr>
          <p:cNvSpPr/>
          <p:nvPr/>
        </p:nvSpPr>
        <p:spPr>
          <a:xfrm rot="10800000" flipH="1">
            <a:off x="4231845" y="2731778"/>
            <a:ext cx="406970" cy="210606"/>
          </a:xfrm>
          <a:prstGeom prst="round2Same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D8276655-C14D-9CA4-2ECF-96C6D0A7B2D6}"/>
              </a:ext>
            </a:extLst>
          </p:cNvPr>
          <p:cNvSpPr/>
          <p:nvPr/>
        </p:nvSpPr>
        <p:spPr>
          <a:xfrm rot="10800000" flipH="1">
            <a:off x="4891044" y="2728524"/>
            <a:ext cx="406970" cy="210606"/>
          </a:xfrm>
          <a:prstGeom prst="round2Same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 Same Side Corner Rectangle 67">
            <a:extLst>
              <a:ext uri="{FF2B5EF4-FFF2-40B4-BE49-F238E27FC236}">
                <a16:creationId xmlns:a16="http://schemas.microsoft.com/office/drawing/2014/main" id="{7B3D1EAC-C874-4A26-7F8C-F734AD1A5E44}"/>
              </a:ext>
            </a:extLst>
          </p:cNvPr>
          <p:cNvSpPr/>
          <p:nvPr/>
        </p:nvSpPr>
        <p:spPr>
          <a:xfrm rot="10800000" flipH="1">
            <a:off x="5536927" y="2723793"/>
            <a:ext cx="406970" cy="210606"/>
          </a:xfrm>
          <a:prstGeom prst="round2Same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 Same Side Corner Rectangle 68">
            <a:extLst>
              <a:ext uri="{FF2B5EF4-FFF2-40B4-BE49-F238E27FC236}">
                <a16:creationId xmlns:a16="http://schemas.microsoft.com/office/drawing/2014/main" id="{AFA99051-F212-BCC4-F9FD-0068994A793A}"/>
              </a:ext>
            </a:extLst>
          </p:cNvPr>
          <p:cNvSpPr/>
          <p:nvPr/>
        </p:nvSpPr>
        <p:spPr>
          <a:xfrm rot="10800000" flipH="1">
            <a:off x="6210741" y="2728524"/>
            <a:ext cx="406970" cy="210606"/>
          </a:xfrm>
          <a:prstGeom prst="round2Same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 Same Side Corner Rectangle 70">
            <a:extLst>
              <a:ext uri="{FF2B5EF4-FFF2-40B4-BE49-F238E27FC236}">
                <a16:creationId xmlns:a16="http://schemas.microsoft.com/office/drawing/2014/main" id="{B7E22539-1AF9-1A60-0C8B-D4AC57BE0DF1}"/>
              </a:ext>
            </a:extLst>
          </p:cNvPr>
          <p:cNvSpPr/>
          <p:nvPr/>
        </p:nvSpPr>
        <p:spPr>
          <a:xfrm rot="10800000" flipH="1">
            <a:off x="7516915" y="2731776"/>
            <a:ext cx="406970" cy="210606"/>
          </a:xfrm>
          <a:prstGeom prst="round2Same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 Same Side Corner Rectangle 71">
            <a:extLst>
              <a:ext uri="{FF2B5EF4-FFF2-40B4-BE49-F238E27FC236}">
                <a16:creationId xmlns:a16="http://schemas.microsoft.com/office/drawing/2014/main" id="{95DE8B94-2849-2B4D-2F81-361C19489633}"/>
              </a:ext>
            </a:extLst>
          </p:cNvPr>
          <p:cNvSpPr/>
          <p:nvPr/>
        </p:nvSpPr>
        <p:spPr>
          <a:xfrm rot="10800000" flipH="1">
            <a:off x="8162799" y="2731776"/>
            <a:ext cx="406970" cy="210606"/>
          </a:xfrm>
          <a:prstGeom prst="round2Same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F0A9B78-FC1B-D516-84E5-07A6A6156145}"/>
              </a:ext>
            </a:extLst>
          </p:cNvPr>
          <p:cNvSpPr txBox="1"/>
          <p:nvPr/>
        </p:nvSpPr>
        <p:spPr>
          <a:xfrm>
            <a:off x="5422091" y="1099702"/>
            <a:ext cx="1968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“Classify this contract for me…”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01DA0B-ABC8-E444-59CF-87D88D390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885" y="2397911"/>
            <a:ext cx="420781" cy="511631"/>
          </a:xfrm>
          <a:prstGeom prst="rect">
            <a:avLst/>
          </a:prstGeom>
        </p:spPr>
      </p:pic>
      <p:sp>
        <p:nvSpPr>
          <p:cNvPr id="70" name="Round Same Side Corner Rectangle 69">
            <a:extLst>
              <a:ext uri="{FF2B5EF4-FFF2-40B4-BE49-F238E27FC236}">
                <a16:creationId xmlns:a16="http://schemas.microsoft.com/office/drawing/2014/main" id="{70A7B685-D340-F5B0-CC28-C33A4B71C60F}"/>
              </a:ext>
            </a:extLst>
          </p:cNvPr>
          <p:cNvSpPr/>
          <p:nvPr/>
        </p:nvSpPr>
        <p:spPr>
          <a:xfrm rot="10800000" flipH="1">
            <a:off x="6848291" y="2731776"/>
            <a:ext cx="406970" cy="210606"/>
          </a:xfrm>
          <a:prstGeom prst="round2Same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6B5E873-A289-8027-B62C-488ED4C521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C7E7E4-CB31-5F78-A9C5-E80B91AA5F2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0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Classification via GPT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921660"/>
            <a:ext cx="8514079" cy="3247435"/>
          </a:xfrm>
        </p:spPr>
        <p:txBody>
          <a:bodyPr/>
          <a:lstStyle/>
          <a:p>
            <a:r>
              <a:rPr lang="en-US" sz="1600" dirty="0"/>
              <a:t>GPT’s pretraining minimizes need for labeled data</a:t>
            </a:r>
          </a:p>
          <a:p>
            <a:pPr lvl="1"/>
            <a:r>
              <a:rPr lang="en-US" sz="1400" dirty="0"/>
              <a:t>Incorporating information from small set of labeled examples can improve performance</a:t>
            </a:r>
          </a:p>
          <a:p>
            <a:r>
              <a:rPr lang="en-US" sz="1600" dirty="0"/>
              <a:t>Key capabilities that enable classification:</a:t>
            </a:r>
          </a:p>
          <a:p>
            <a:pPr lvl="1"/>
            <a:r>
              <a:rPr lang="en-US" sz="1400" dirty="0"/>
              <a:t>Function calling – enforce a specific output schema in LLM response</a:t>
            </a:r>
          </a:p>
          <a:p>
            <a:pPr lvl="1"/>
            <a:r>
              <a:rPr lang="en-US" sz="1400" dirty="0"/>
              <a:t>Class descriptions + refinement – ”learn” from few-shot ground truth examples through prompts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CC426D-5691-E2B3-1C5B-729862767103}"/>
              </a:ext>
            </a:extLst>
          </p:cNvPr>
          <p:cNvSpPr/>
          <p:nvPr/>
        </p:nvSpPr>
        <p:spPr>
          <a:xfrm>
            <a:off x="382253" y="2653261"/>
            <a:ext cx="1124262" cy="539646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Class Descriptions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50E98E7-1BE7-A53F-0D23-A1324B9790C3}"/>
              </a:ext>
            </a:extLst>
          </p:cNvPr>
          <p:cNvSpPr/>
          <p:nvPr/>
        </p:nvSpPr>
        <p:spPr>
          <a:xfrm>
            <a:off x="1860337" y="2653261"/>
            <a:ext cx="791028" cy="539646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LLM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018663-D486-298C-1605-6C6ADB1731D7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1506515" y="2923084"/>
            <a:ext cx="3538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D1151C5-F4C1-70ED-6651-4A3235AD1B94}"/>
              </a:ext>
            </a:extLst>
          </p:cNvPr>
          <p:cNvSpPr/>
          <p:nvPr/>
        </p:nvSpPr>
        <p:spPr>
          <a:xfrm>
            <a:off x="2984599" y="2653261"/>
            <a:ext cx="1124262" cy="539646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Updated Descriptions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0CB9A1-0086-3456-AC66-5B0C0EB96552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2651365" y="2923084"/>
            <a:ext cx="333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6B195788-8CED-AA5F-46C0-30B63D5FDA4A}"/>
              </a:ext>
            </a:extLst>
          </p:cNvPr>
          <p:cNvCxnSpPr>
            <a:stCxn id="13" idx="2"/>
            <a:endCxn id="2" idx="2"/>
          </p:cNvCxnSpPr>
          <p:nvPr/>
        </p:nvCxnSpPr>
        <p:spPr>
          <a:xfrm rot="5400000">
            <a:off x="2245557" y="1891734"/>
            <a:ext cx="12700" cy="2602346"/>
          </a:xfrm>
          <a:prstGeom prst="bentConnector3">
            <a:avLst>
              <a:gd name="adj1" fmla="val 8586882"/>
            </a:avLst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EB76C9F-C08D-C231-2FBF-8199C38C32C0}"/>
              </a:ext>
            </a:extLst>
          </p:cNvPr>
          <p:cNvSpPr txBox="1"/>
          <p:nvPr/>
        </p:nvSpPr>
        <p:spPr>
          <a:xfrm>
            <a:off x="1335544" y="4281500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Repeat over “training” set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CA74D21-E1D2-7692-30C4-3F9953BBC92D}"/>
              </a:ext>
            </a:extLst>
          </p:cNvPr>
          <p:cNvSpPr/>
          <p:nvPr/>
        </p:nvSpPr>
        <p:spPr>
          <a:xfrm>
            <a:off x="5131519" y="2652117"/>
            <a:ext cx="791028" cy="539646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LLM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F2B102-6F65-1E52-A9E7-D5A0272A558E}"/>
              </a:ext>
            </a:extLst>
          </p:cNvPr>
          <p:cNvGrpSpPr/>
          <p:nvPr/>
        </p:nvGrpSpPr>
        <p:grpSpPr>
          <a:xfrm>
            <a:off x="1187610" y="3462730"/>
            <a:ext cx="2196786" cy="683963"/>
            <a:chOff x="6438276" y="3237913"/>
            <a:chExt cx="2196786" cy="68396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82850E2-3B49-F539-1F76-995194D3AF3E}"/>
                </a:ext>
              </a:extLst>
            </p:cNvPr>
            <p:cNvSpPr/>
            <p:nvPr/>
          </p:nvSpPr>
          <p:spPr>
            <a:xfrm>
              <a:off x="6456954" y="3237913"/>
              <a:ext cx="2102846" cy="683963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C14A7EA-D7E9-CAF5-7787-6F76487BCEE8}"/>
                </a:ext>
              </a:extLst>
            </p:cNvPr>
            <p:cNvSpPr txBox="1"/>
            <p:nvPr/>
          </p:nvSpPr>
          <p:spPr>
            <a:xfrm>
              <a:off x="6438276" y="3305331"/>
              <a:ext cx="11017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“Update with information from this example”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0ECED33-AB5F-5899-49EA-00D59E2648C9}"/>
                </a:ext>
              </a:extLst>
            </p:cNvPr>
            <p:cNvGrpSpPr/>
            <p:nvPr/>
          </p:nvGrpSpPr>
          <p:grpSpPr>
            <a:xfrm>
              <a:off x="7473641" y="3351838"/>
              <a:ext cx="1161421" cy="474934"/>
              <a:chOff x="2718686" y="3596942"/>
              <a:chExt cx="1161421" cy="474934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31FFD60-9D54-4CAF-465B-96C414148BBC}"/>
                  </a:ext>
                </a:extLst>
              </p:cNvPr>
              <p:cNvSpPr txBox="1"/>
              <p:nvPr/>
            </p:nvSpPr>
            <p:spPr>
              <a:xfrm>
                <a:off x="3164917" y="3640426"/>
                <a:ext cx="715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Contract + Label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65D0F10-7940-D496-4D57-60CA94B7E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8686" y="3596942"/>
                <a:ext cx="502985" cy="474934"/>
              </a:xfrm>
              <a:prstGeom prst="rect">
                <a:avLst/>
              </a:prstGeom>
            </p:spPr>
          </p:pic>
        </p:grp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19D7CC-EC7D-FDF7-46F6-9F97BD47EFC6}"/>
              </a:ext>
            </a:extLst>
          </p:cNvPr>
          <p:cNvCxnSpPr>
            <a:stCxn id="51" idx="0"/>
            <a:endCxn id="8" idx="2"/>
          </p:cNvCxnSpPr>
          <p:nvPr/>
        </p:nvCxnSpPr>
        <p:spPr>
          <a:xfrm flipH="1" flipV="1">
            <a:off x="2255851" y="3192907"/>
            <a:ext cx="1860" cy="269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15A608F-CBCC-018B-FA25-53A14F0C402F}"/>
              </a:ext>
            </a:extLst>
          </p:cNvPr>
          <p:cNvGrpSpPr/>
          <p:nvPr/>
        </p:nvGrpSpPr>
        <p:grpSpPr>
          <a:xfrm>
            <a:off x="4398634" y="3485936"/>
            <a:ext cx="2215963" cy="683963"/>
            <a:chOff x="4725801" y="3576655"/>
            <a:chExt cx="2215963" cy="68396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7102084-1590-3B8D-FAE7-557910592E10}"/>
                </a:ext>
              </a:extLst>
            </p:cNvPr>
            <p:cNvSpPr/>
            <p:nvPr/>
          </p:nvSpPr>
          <p:spPr>
            <a:xfrm>
              <a:off x="4801063" y="3576655"/>
              <a:ext cx="2102846" cy="683963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F79D44-6185-7AD2-B7D4-EE66FBE79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4558" y="3640250"/>
              <a:ext cx="506050" cy="54562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5644D6A-7190-AADC-BEE3-9D9C5C984A13}"/>
                </a:ext>
              </a:extLst>
            </p:cNvPr>
            <p:cNvSpPr txBox="1"/>
            <p:nvPr/>
          </p:nvSpPr>
          <p:spPr>
            <a:xfrm>
              <a:off x="6173223" y="3725437"/>
              <a:ext cx="768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Unlabeled Contract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B4DC2EC-5579-9100-075B-4E6BA0429469}"/>
                </a:ext>
              </a:extLst>
            </p:cNvPr>
            <p:cNvSpPr txBox="1"/>
            <p:nvPr/>
          </p:nvSpPr>
          <p:spPr>
            <a:xfrm>
              <a:off x="4725801" y="3725437"/>
              <a:ext cx="1067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“Classify to a category”</a:t>
              </a: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2A5D1D1-B683-A10B-7241-268E37E518D1}"/>
              </a:ext>
            </a:extLst>
          </p:cNvPr>
          <p:cNvCxnSpPr>
            <a:cxnSpLocks/>
            <a:stCxn id="13" idx="3"/>
            <a:endCxn id="49" idx="1"/>
          </p:cNvCxnSpPr>
          <p:nvPr/>
        </p:nvCxnSpPr>
        <p:spPr>
          <a:xfrm flipV="1">
            <a:off x="4108861" y="2921940"/>
            <a:ext cx="1022658" cy="1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E33DF78-4407-4A40-A802-7001E85BB6ED}"/>
              </a:ext>
            </a:extLst>
          </p:cNvPr>
          <p:cNvCxnSpPr>
            <a:cxnSpLocks/>
            <a:stCxn id="57" idx="0"/>
            <a:endCxn id="49" idx="2"/>
          </p:cNvCxnSpPr>
          <p:nvPr/>
        </p:nvCxnSpPr>
        <p:spPr>
          <a:xfrm flipV="1">
            <a:off x="5525319" y="3191763"/>
            <a:ext cx="1714" cy="294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9AEACF8-A61F-5B96-1D1B-0A1D1B7842CD}"/>
              </a:ext>
            </a:extLst>
          </p:cNvPr>
          <p:cNvSpPr txBox="1"/>
          <p:nvPr/>
        </p:nvSpPr>
        <p:spPr>
          <a:xfrm>
            <a:off x="6259030" y="2714107"/>
            <a:ext cx="1309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Output enforcement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37D09B3D-697B-4089-23A1-64AC94F4F21B}"/>
              </a:ext>
            </a:extLst>
          </p:cNvPr>
          <p:cNvSpPr/>
          <p:nvPr/>
        </p:nvSpPr>
        <p:spPr>
          <a:xfrm>
            <a:off x="6997298" y="3080472"/>
            <a:ext cx="1722003" cy="43410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{“class”: “Division 1”}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D590514B-EB1C-CB80-19A5-FCEEDD52D083}"/>
              </a:ext>
            </a:extLst>
          </p:cNvPr>
          <p:cNvCxnSpPr>
            <a:stCxn id="49" idx="3"/>
            <a:endCxn id="76" idx="0"/>
          </p:cNvCxnSpPr>
          <p:nvPr/>
        </p:nvCxnSpPr>
        <p:spPr>
          <a:xfrm>
            <a:off x="5922547" y="2921940"/>
            <a:ext cx="1935753" cy="1585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FCE57A9-BAB6-FAAB-38FF-1F466224C67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22EF71-2F0E-B508-57E4-3FF8A0EF623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637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Classification via Text Embeddings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2675507"/>
            <a:ext cx="8514079" cy="1590992"/>
          </a:xfrm>
        </p:spPr>
        <p:txBody>
          <a:bodyPr/>
          <a:lstStyle/>
          <a:p>
            <a:r>
              <a:rPr lang="en-US" sz="1600" dirty="0"/>
              <a:t>Alternative method: use LLM to produce </a:t>
            </a:r>
            <a:r>
              <a:rPr lang="en-US" sz="1600" i="1" dirty="0"/>
              <a:t>text embedding vector</a:t>
            </a:r>
          </a:p>
          <a:p>
            <a:pPr lvl="1"/>
            <a:r>
              <a:rPr lang="en-US" sz="1400" dirty="0"/>
              <a:t>Encode “meaning” of the sentence as a high dimensional vector</a:t>
            </a:r>
          </a:p>
          <a:p>
            <a:pPr lvl="1"/>
            <a:r>
              <a:rPr lang="en-US" sz="1400" dirty="0"/>
              <a:t>Cheaper than text generation (at least for </a:t>
            </a:r>
            <a:r>
              <a:rPr lang="en-US" sz="1400" dirty="0" err="1"/>
              <a:t>OpenAI</a:t>
            </a:r>
            <a:r>
              <a:rPr lang="en-US" sz="1400" dirty="0"/>
              <a:t> API)</a:t>
            </a:r>
          </a:p>
          <a:p>
            <a:r>
              <a:rPr lang="en-US" sz="1600" dirty="0"/>
              <a:t>Use text embeddings as features in traditional classification model (e.g. SVM)</a:t>
            </a:r>
          </a:p>
          <a:p>
            <a:pPr lvl="1"/>
            <a:r>
              <a:rPr lang="en-US" sz="1400" dirty="0"/>
              <a:t>Requires sufficient training data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199136-D4CF-F288-DF60-BDAF497142CA}"/>
              </a:ext>
            </a:extLst>
          </p:cNvPr>
          <p:cNvGrpSpPr/>
          <p:nvPr/>
        </p:nvGrpSpPr>
        <p:grpSpPr>
          <a:xfrm>
            <a:off x="1145351" y="1208085"/>
            <a:ext cx="6756755" cy="1017331"/>
            <a:chOff x="860541" y="3082935"/>
            <a:chExt cx="6756755" cy="10173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3ECAD9-06CB-764B-F088-F24566C96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0541" y="3086629"/>
              <a:ext cx="768540" cy="8286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41E52B-F783-DED7-DDF6-54DF1B163D42}"/>
                </a:ext>
              </a:extLst>
            </p:cNvPr>
            <p:cNvSpPr txBox="1"/>
            <p:nvPr/>
          </p:nvSpPr>
          <p:spPr>
            <a:xfrm>
              <a:off x="878329" y="3854045"/>
              <a:ext cx="76854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Contracts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9B5A78C-4EC7-62EB-AB42-B7AFD87A2CE6}"/>
                </a:ext>
              </a:extLst>
            </p:cNvPr>
            <p:cNvSpPr/>
            <p:nvPr/>
          </p:nvSpPr>
          <p:spPr>
            <a:xfrm>
              <a:off x="2680628" y="3236530"/>
              <a:ext cx="791028" cy="539646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LLM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C4DF619-E978-2B8D-C90A-69343C01D77A}"/>
                </a:ext>
              </a:extLst>
            </p:cNvPr>
            <p:cNvCxnSpPr>
              <a:cxnSpLocks/>
            </p:cNvCxnSpPr>
            <p:nvPr/>
          </p:nvCxnSpPr>
          <p:spPr>
            <a:xfrm>
              <a:off x="1644071" y="3500954"/>
              <a:ext cx="941734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29AB2B-7DDA-E7F5-25AA-21D092316E0C}"/>
                </a:ext>
              </a:extLst>
            </p:cNvPr>
            <p:cNvSpPr txBox="1"/>
            <p:nvPr/>
          </p:nvSpPr>
          <p:spPr>
            <a:xfrm>
              <a:off x="4153520" y="3099729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[0.1, -0.2, 0.5, …, -0.1]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CB92148-A26E-E34C-74F2-C309A18C5CFB}"/>
                </a:ext>
              </a:extLst>
            </p:cNvPr>
            <p:cNvSpPr txBox="1"/>
            <p:nvPr/>
          </p:nvSpPr>
          <p:spPr>
            <a:xfrm>
              <a:off x="4153520" y="3375905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[0.9, -0.6, 0.3, …, -0.2]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3FFF7D2-78D7-FBF4-1CAE-6BBAE949ECC3}"/>
                </a:ext>
              </a:extLst>
            </p:cNvPr>
            <p:cNvSpPr txBox="1"/>
            <p:nvPr/>
          </p:nvSpPr>
          <p:spPr>
            <a:xfrm>
              <a:off x="4153519" y="3639163"/>
              <a:ext cx="1973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[0.2, -0.5, 0.9, …, -0.7]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5A45893-F70C-87F4-D350-8BCED2725808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3575156" y="3529793"/>
              <a:ext cx="578364" cy="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ight Brace 30">
              <a:extLst>
                <a:ext uri="{FF2B5EF4-FFF2-40B4-BE49-F238E27FC236}">
                  <a16:creationId xmlns:a16="http://schemas.microsoft.com/office/drawing/2014/main" id="{781E0B8E-2AAE-3200-FAEF-415C1A227088}"/>
                </a:ext>
              </a:extLst>
            </p:cNvPr>
            <p:cNvSpPr/>
            <p:nvPr/>
          </p:nvSpPr>
          <p:spPr>
            <a:xfrm>
              <a:off x="6037196" y="3082935"/>
              <a:ext cx="179882" cy="923966"/>
            </a:xfrm>
            <a:prstGeom prst="righ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E4D98B-6A56-7C44-B117-B6BDC6ADBC41}"/>
                </a:ext>
              </a:extLst>
            </p:cNvPr>
            <p:cNvSpPr txBox="1"/>
            <p:nvPr/>
          </p:nvSpPr>
          <p:spPr>
            <a:xfrm>
              <a:off x="6231711" y="3215209"/>
              <a:ext cx="1385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Can be used to train a classifier if sufficient labels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D932C8-1705-ED36-1EBA-C19B50B9A75E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4B186A-A018-1EBF-549E-5690B9CDB2D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42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Results and Lessons Learned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921660"/>
            <a:ext cx="4637669" cy="3247435"/>
          </a:xfrm>
        </p:spPr>
        <p:txBody>
          <a:bodyPr/>
          <a:lstStyle/>
          <a:p>
            <a:r>
              <a:rPr lang="en-US" sz="1600" dirty="0"/>
              <a:t>GPT function calling promising for enforcing data structures</a:t>
            </a:r>
          </a:p>
          <a:p>
            <a:pPr lvl="1"/>
            <a:r>
              <a:rPr lang="en-US" sz="1400" dirty="0"/>
              <a:t>Potential for extraction of more complex formats</a:t>
            </a:r>
          </a:p>
          <a:p>
            <a:r>
              <a:rPr lang="en-US" sz="1600" dirty="0"/>
              <a:t>Text embeddings useful as a general purpose way to encode text for statistical models</a:t>
            </a:r>
          </a:p>
          <a:p>
            <a:pPr lvl="1"/>
            <a:endParaRPr lang="en-US" sz="14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99DE1-9217-85AE-25AD-4ACB850A2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717" y="314657"/>
            <a:ext cx="2676605" cy="22570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FE180A-085A-FA34-1132-D519248E9F10}"/>
              </a:ext>
            </a:extLst>
          </p:cNvPr>
          <p:cNvSpPr txBox="1"/>
          <p:nvPr/>
        </p:nvSpPr>
        <p:spPr>
          <a:xfrm>
            <a:off x="5578833" y="3005831"/>
            <a:ext cx="247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GPT function calling classification for main work divisions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AB2F1D-4D33-AAAC-1E65-8FBC9F52E325}"/>
              </a:ext>
            </a:extLst>
          </p:cNvPr>
          <p:cNvSpPr txBox="1"/>
          <p:nvPr/>
        </p:nvSpPr>
        <p:spPr>
          <a:xfrm>
            <a:off x="4976638" y="3904327"/>
            <a:ext cx="273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Text embedding “multilabel” classification for skillset tags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402BCF-7800-E0BC-E852-8EC3166D2407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818724" y="2750267"/>
            <a:ext cx="55520" cy="2555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FF073D-C5F1-3180-3EB9-0602A5207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11" y="2348791"/>
            <a:ext cx="4081162" cy="245403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5EB1DE-A05B-4D4C-7B8D-5B965B382E23}"/>
              </a:ext>
            </a:extLst>
          </p:cNvPr>
          <p:cNvCxnSpPr>
            <a:cxnSpLocks/>
          </p:cNvCxnSpPr>
          <p:nvPr/>
        </p:nvCxnSpPr>
        <p:spPr>
          <a:xfrm flipH="1" flipV="1">
            <a:off x="4181879" y="3590846"/>
            <a:ext cx="785784" cy="4966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426349-2DBA-DFE5-1845-8C9FB265AE53}"/>
              </a:ext>
            </a:extLst>
          </p:cNvPr>
          <p:cNvSpPr txBox="1"/>
          <p:nvPr/>
        </p:nvSpPr>
        <p:spPr>
          <a:xfrm>
            <a:off x="6224714" y="2518748"/>
            <a:ext cx="12153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Predicted JPL Division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ED5F3C-5DB8-4043-F130-66DB23B504A2}"/>
              </a:ext>
            </a:extLst>
          </p:cNvPr>
          <p:cNvSpPr txBox="1"/>
          <p:nvPr/>
        </p:nvSpPr>
        <p:spPr>
          <a:xfrm rot="16200000">
            <a:off x="5110363" y="1317552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True JPL Division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8056F313-663F-C303-1525-C373BFF0003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0301987-BB91-D6B2-4D76-D599082A903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75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Scaling to General Purpose Text Extraction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921660"/>
            <a:ext cx="8514079" cy="1479569"/>
          </a:xfrm>
        </p:spPr>
        <p:txBody>
          <a:bodyPr/>
          <a:lstStyle/>
          <a:p>
            <a:r>
              <a:rPr lang="en-US" sz="1600" dirty="0"/>
              <a:t>Embeddings can be an effective solution for simple cases (e.g. RAG document search)</a:t>
            </a:r>
          </a:p>
          <a:p>
            <a:pPr lvl="1"/>
            <a:r>
              <a:rPr lang="en-US" sz="1400" dirty="0"/>
              <a:t>Disadvantage: tend to represent the “average” of the input</a:t>
            </a:r>
          </a:p>
          <a:p>
            <a:r>
              <a:rPr lang="en-US" sz="1600" dirty="0"/>
              <a:t>GPT function calling presents opportunity for more complex data structures</a:t>
            </a:r>
          </a:p>
          <a:p>
            <a:pPr lvl="1"/>
            <a:r>
              <a:rPr lang="en-US" sz="1400" dirty="0"/>
              <a:t>Read a document and extract information to our specifications</a:t>
            </a:r>
          </a:p>
          <a:p>
            <a:r>
              <a:rPr lang="en-US" sz="1600" dirty="0"/>
              <a:t>Tabular or graphical formats can capture relationships amongst elements of text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0A1E97-C10D-FA60-32A8-C6AB06B51314}"/>
              </a:ext>
            </a:extLst>
          </p:cNvPr>
          <p:cNvSpPr/>
          <p:nvPr/>
        </p:nvSpPr>
        <p:spPr>
          <a:xfrm>
            <a:off x="2400445" y="2836956"/>
            <a:ext cx="791028" cy="539646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LLM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EA141A-36C8-17A5-D48E-598E77F6A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19" y="2687130"/>
            <a:ext cx="768540" cy="828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55857-32AC-A7F2-231F-452B28D53804}"/>
              </a:ext>
            </a:extLst>
          </p:cNvPr>
          <p:cNvSpPr txBox="1"/>
          <p:nvPr/>
        </p:nvSpPr>
        <p:spPr>
          <a:xfrm>
            <a:off x="1076335" y="3973808"/>
            <a:ext cx="3439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{“instrument”: str, “num_units”: int, “mass”: float}</a:t>
            </a:r>
          </a:p>
          <a:p>
            <a:pPr algn="ctr"/>
            <a:r>
              <a:rPr lang="en-US" sz="1000" b="1" dirty="0"/>
              <a:t>JSON Specs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7E9AE8-ED3E-8C30-ED5C-9C69D815A871}"/>
              </a:ext>
            </a:extLst>
          </p:cNvPr>
          <p:cNvSpPr txBox="1"/>
          <p:nvPr/>
        </p:nvSpPr>
        <p:spPr>
          <a:xfrm>
            <a:off x="688509" y="3474219"/>
            <a:ext cx="8269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Documents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5F720F-F01B-2319-6F7D-7175BEA763F7}"/>
              </a:ext>
            </a:extLst>
          </p:cNvPr>
          <p:cNvCxnSpPr>
            <a:cxnSpLocks/>
            <a:stCxn id="9" idx="0"/>
            <a:endCxn id="2" idx="2"/>
          </p:cNvCxnSpPr>
          <p:nvPr/>
        </p:nvCxnSpPr>
        <p:spPr>
          <a:xfrm flipV="1">
            <a:off x="2795959" y="3376602"/>
            <a:ext cx="0" cy="5972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C8E7D-622F-54C6-C841-46B8774EA2DA}"/>
              </a:ext>
            </a:extLst>
          </p:cNvPr>
          <p:cNvCxnSpPr>
            <a:cxnSpLocks/>
            <a:stCxn id="8" idx="3"/>
            <a:endCxn id="2" idx="1"/>
          </p:cNvCxnSpPr>
          <p:nvPr/>
        </p:nvCxnSpPr>
        <p:spPr>
          <a:xfrm>
            <a:off x="1486259" y="3101455"/>
            <a:ext cx="914186" cy="532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ACC7AD3C-BAB3-9CFB-7AD8-535AA4287E8A}"/>
              </a:ext>
            </a:extLst>
          </p:cNvPr>
          <p:cNvSpPr txBox="1"/>
          <p:nvPr/>
        </p:nvSpPr>
        <p:spPr>
          <a:xfrm>
            <a:off x="4065552" y="2678520"/>
            <a:ext cx="14037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{</a:t>
            </a:r>
          </a:p>
          <a:p>
            <a:r>
              <a:rPr lang="en-US" sz="1000" dirty="0"/>
              <a:t>“instrument”: “Inst 1”, “num_units”: 1, “mass”: 25</a:t>
            </a:r>
          </a:p>
          <a:p>
            <a:r>
              <a:rPr lang="en-US" sz="1000" dirty="0"/>
              <a:t>}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53706DE-AE49-7D30-DEF8-2684A4E74C6B}"/>
              </a:ext>
            </a:extLst>
          </p:cNvPr>
          <p:cNvCxnSpPr>
            <a:cxnSpLocks/>
            <a:stCxn id="2" idx="3"/>
            <a:endCxn id="42" idx="1"/>
          </p:cNvCxnSpPr>
          <p:nvPr/>
        </p:nvCxnSpPr>
        <p:spPr>
          <a:xfrm>
            <a:off x="3191473" y="3106779"/>
            <a:ext cx="874079" cy="26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9B85864-C023-BD19-A6ED-A58D6F151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309036"/>
              </p:ext>
            </p:extLst>
          </p:nvPr>
        </p:nvGraphicFramePr>
        <p:xfrm>
          <a:off x="5454446" y="3391091"/>
          <a:ext cx="2986275" cy="856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425">
                  <a:extLst>
                    <a:ext uri="{9D8B030D-6E8A-4147-A177-3AD203B41FA5}">
                      <a16:colId xmlns:a16="http://schemas.microsoft.com/office/drawing/2014/main" val="3142375487"/>
                    </a:ext>
                  </a:extLst>
                </a:gridCol>
                <a:gridCol w="995425">
                  <a:extLst>
                    <a:ext uri="{9D8B030D-6E8A-4147-A177-3AD203B41FA5}">
                      <a16:colId xmlns:a16="http://schemas.microsoft.com/office/drawing/2014/main" val="2388493976"/>
                    </a:ext>
                  </a:extLst>
                </a:gridCol>
                <a:gridCol w="995425">
                  <a:extLst>
                    <a:ext uri="{9D8B030D-6E8A-4147-A177-3AD203B41FA5}">
                      <a16:colId xmlns:a16="http://schemas.microsoft.com/office/drawing/2014/main" val="1221541588"/>
                    </a:ext>
                  </a:extLst>
                </a:gridCol>
              </a:tblGrid>
              <a:tr h="285483">
                <a:tc>
                  <a:txBody>
                    <a:bodyPr/>
                    <a:lstStyle/>
                    <a:p>
                      <a:r>
                        <a:rPr lang="en-US" sz="1200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Num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394465"/>
                  </a:ext>
                </a:extLst>
              </a:tr>
              <a:tr h="285483">
                <a:tc>
                  <a:txBody>
                    <a:bodyPr/>
                    <a:lstStyle/>
                    <a:p>
                      <a:r>
                        <a:rPr lang="en-US" sz="1200" dirty="0"/>
                        <a:t>Inst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353368"/>
                  </a:ext>
                </a:extLst>
              </a:tr>
              <a:tr h="285483">
                <a:tc>
                  <a:txBody>
                    <a:bodyPr/>
                    <a:lstStyle/>
                    <a:p>
                      <a:r>
                        <a:rPr lang="en-US" sz="1200" dirty="0"/>
                        <a:t>Inst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734663"/>
                  </a:ext>
                </a:extLst>
              </a:tr>
            </a:tbl>
          </a:graphicData>
        </a:graphic>
      </p:graphicFrame>
      <p:cxnSp>
        <p:nvCxnSpPr>
          <p:cNvPr id="57" name="Elbow Connector 56">
            <a:extLst>
              <a:ext uri="{FF2B5EF4-FFF2-40B4-BE49-F238E27FC236}">
                <a16:creationId xmlns:a16="http://schemas.microsoft.com/office/drawing/2014/main" id="{5910A025-05DD-2653-761B-85D2FFFF4405}"/>
              </a:ext>
            </a:extLst>
          </p:cNvPr>
          <p:cNvCxnSpPr>
            <a:stCxn id="42" idx="3"/>
            <a:endCxn id="54" idx="0"/>
          </p:cNvCxnSpPr>
          <p:nvPr/>
        </p:nvCxnSpPr>
        <p:spPr>
          <a:xfrm>
            <a:off x="5469314" y="3109407"/>
            <a:ext cx="1478269" cy="281684"/>
          </a:xfrm>
          <a:prstGeom prst="bentConnector2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CB5E626-F27D-D640-DD86-46CB91B5115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8EBBE7-D835-0AB2-299D-8D6ECC0713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31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AD63D-593A-903D-9595-14D3573F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9044"/>
            <a:ext cx="8514080" cy="434101"/>
          </a:xfrm>
        </p:spPr>
        <p:txBody>
          <a:bodyPr/>
          <a:lstStyle/>
          <a:p>
            <a:r>
              <a:rPr lang="en-US" dirty="0"/>
              <a:t>Knowledge Graphs + LLMs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8A378-3603-09CC-928E-9519E3B7138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921660"/>
            <a:ext cx="4258527" cy="3247435"/>
          </a:xfrm>
        </p:spPr>
        <p:txBody>
          <a:bodyPr/>
          <a:lstStyle/>
          <a:p>
            <a:r>
              <a:rPr lang="en-US" sz="1600" u="sng" dirty="0"/>
              <a:t>Knowledge Graph:</a:t>
            </a:r>
            <a:r>
              <a:rPr lang="en-US" sz="1600" dirty="0"/>
              <a:t> graphical structure connecting textual </a:t>
            </a:r>
            <a:r>
              <a:rPr lang="en-US" sz="1600" dirty="0">
                <a:solidFill>
                  <a:srgbClr val="002060"/>
                </a:solidFill>
              </a:rPr>
              <a:t>entities</a:t>
            </a:r>
            <a:r>
              <a:rPr lang="en-US" sz="1600" dirty="0"/>
              <a:t> (nodes) using 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relationships</a:t>
            </a:r>
            <a:r>
              <a:rPr lang="en-US" sz="1600" dirty="0"/>
              <a:t> (edges)</a:t>
            </a:r>
          </a:p>
          <a:p>
            <a:pPr lvl="1"/>
            <a:r>
              <a:rPr lang="en-US" sz="1400" dirty="0"/>
              <a:t>E.g. ”</a:t>
            </a:r>
            <a:r>
              <a:rPr lang="en-US" sz="1400" dirty="0">
                <a:solidFill>
                  <a:srgbClr val="002060"/>
                </a:solidFill>
              </a:rPr>
              <a:t>Mars</a:t>
            </a:r>
            <a:r>
              <a:rPr lang="en-US" sz="1400" dirty="0"/>
              <a:t> 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isDestinationOf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2060"/>
                </a:solidFill>
              </a:rPr>
              <a:t>MSL</a:t>
            </a:r>
            <a:r>
              <a:rPr lang="en-US" sz="1400" dirty="0"/>
              <a:t>”</a:t>
            </a:r>
          </a:p>
          <a:p>
            <a:r>
              <a:rPr lang="en-US" sz="1600" dirty="0"/>
              <a:t>Potential LLM use cases:</a:t>
            </a:r>
          </a:p>
          <a:p>
            <a:pPr lvl="1"/>
            <a:r>
              <a:rPr lang="en-US" sz="1400" dirty="0"/>
              <a:t>Generate KG vocabulary (set of choices for entities/relationships)</a:t>
            </a:r>
          </a:p>
          <a:p>
            <a:pPr lvl="1"/>
            <a:r>
              <a:rPr lang="en-US" sz="1400" dirty="0"/>
              <a:t>Generate semantic triples (graph structure)</a:t>
            </a:r>
          </a:p>
          <a:p>
            <a:pPr lvl="2"/>
            <a:r>
              <a:rPr lang="en-US" sz="1200" dirty="0"/>
              <a:t>{“subject”: str, “predicate”: str, “object”: str}</a:t>
            </a:r>
          </a:p>
          <a:p>
            <a:r>
              <a:rPr lang="en-US" sz="1600" dirty="0">
                <a:sym typeface="Wingdings" pitchFamily="2" charset="2"/>
              </a:rPr>
              <a:t>Why are knowledge graphs useful?</a:t>
            </a:r>
          </a:p>
          <a:p>
            <a:pPr lvl="1"/>
            <a:r>
              <a:rPr lang="en-US" sz="1400" dirty="0">
                <a:sym typeface="Wingdings" pitchFamily="2" charset="2"/>
              </a:rPr>
              <a:t>Query-able knowledge (graph database)</a:t>
            </a:r>
          </a:p>
          <a:p>
            <a:pPr lvl="1"/>
            <a:r>
              <a:rPr lang="en-US" sz="1400" dirty="0">
                <a:sym typeface="Wingdings" pitchFamily="2" charset="2"/>
              </a:rPr>
              <a:t>Integration with modeling languages</a:t>
            </a:r>
          </a:p>
          <a:p>
            <a:pPr lvl="1"/>
            <a:r>
              <a:rPr lang="en-US" sz="1400" dirty="0">
                <a:sym typeface="Wingdings" pitchFamily="2" charset="2"/>
              </a:rPr>
              <a:t>Graph embeddings (rich vector representations for statistical models)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13A0E-125C-CCE0-F844-7112003C4A0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Reviewed and determined not to contain CUI.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2AF71F-E479-89BA-ACE1-A84E53708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" r="3720"/>
          <a:stretch/>
        </p:blipFill>
        <p:spPr>
          <a:xfrm>
            <a:off x="5009276" y="702088"/>
            <a:ext cx="3598127" cy="2429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D8CFA4-0BF9-C179-0BA2-16D93AE0072F}"/>
              </a:ext>
            </a:extLst>
          </p:cNvPr>
          <p:cNvSpPr txBox="1"/>
          <p:nvPr/>
        </p:nvSpPr>
        <p:spPr>
          <a:xfrm>
            <a:off x="4726681" y="508974"/>
            <a:ext cx="4163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Unifying Large Language Models and Knowledge Graphs: A Roadmap</a:t>
            </a:r>
            <a:endParaRPr lang="en-US" sz="10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F12463F-0DE6-26DD-BE39-0683D448CD58}"/>
              </a:ext>
            </a:extLst>
          </p:cNvPr>
          <p:cNvSpPr/>
          <p:nvPr/>
        </p:nvSpPr>
        <p:spPr>
          <a:xfrm>
            <a:off x="4901953" y="3159526"/>
            <a:ext cx="1828800" cy="1142684"/>
          </a:xfrm>
          <a:prstGeom prst="roundRect">
            <a:avLst/>
          </a:prstGeom>
          <a:solidFill>
            <a:srgbClr val="F6DF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LLMs are adept at understanding the semantics of language but *not* the factual structure of the world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F4302BF-1138-3593-6E2F-5B4AD61E0C3A}"/>
              </a:ext>
            </a:extLst>
          </p:cNvPr>
          <p:cNvSpPr/>
          <p:nvPr/>
        </p:nvSpPr>
        <p:spPr>
          <a:xfrm>
            <a:off x="6885631" y="3159526"/>
            <a:ext cx="1828800" cy="114268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KGs represent the factual structure of the world but *rely* on understanding the semantics of language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CA0414-238C-6000-0E9A-10E70F4B13C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4/18/24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0DB9A3-E826-8C90-6965-4E22D5DEDEB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CBC5745-1735-4F53-8168-1C1F18EAFF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990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8&quot; unique_id=&quot;10048&quot;&gt;&lt;/object&gt;&lt;object type=&quot;2&quot; unique_id=&quot;10049&quot;&gt;&lt;object type=&quot;3&quot; unique_id=&quot;10050&quot;&gt;&lt;property id=&quot;20148&quot; value=&quot;5&quot;/&gt;&lt;property id=&quot;20300&quot; value=&quot;Slide 1&quot;/&gt;&lt;property id=&quot;20307&quot; value=&quot;277&quot;/&gt;&lt;/object&gt;&lt;object type=&quot;3&quot; unique_id=&quot;10051&quot;&gt;&lt;property id=&quot;20148&quot; value=&quot;5&quot;/&gt;&lt;property id=&quot;20300&quot; value=&quot;Slide 2&quot;/&gt;&lt;property id=&quot;20307&quot; value=&quot;281&quot;/&gt;&lt;/object&gt;&lt;object type=&quot;3&quot; unique_id=&quot;10052&quot;&gt;&lt;property id=&quot;20148&quot; value=&quot;5&quot;/&gt;&lt;property id=&quot;20300&quot; value=&quot;Slide 3&quot;/&gt;&lt;property id=&quot;20307&quot; value=&quot;280&quot;/&gt;&lt;/object&gt;&lt;object type=&quot;3&quot; unique_id=&quot;10053&quot;&gt;&lt;property id=&quot;20148&quot; value=&quot;5&quot;/&gt;&lt;property id=&quot;20300&quot; value=&quot;Slide 4&quot;/&gt;&lt;property id=&quot;20307&quot; value=&quot;27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JPL-WhiteTheme-16x9-vA6">
  <a:themeElements>
    <a:clrScheme name="JPL Colors - Jan 2017">
      <a:dk1>
        <a:sysClr val="windowText" lastClr="000000"/>
      </a:dk1>
      <a:lt1>
        <a:sysClr val="window" lastClr="FFFFFF"/>
      </a:lt1>
      <a:dk2>
        <a:srgbClr val="5D5D60"/>
      </a:dk2>
      <a:lt2>
        <a:srgbClr val="A5A5A5"/>
      </a:lt2>
      <a:accent1>
        <a:srgbClr val="E31937"/>
      </a:accent1>
      <a:accent2>
        <a:srgbClr val="94A8C2"/>
      </a:accent2>
      <a:accent3>
        <a:srgbClr val="617998"/>
      </a:accent3>
      <a:accent4>
        <a:srgbClr val="A4B34C"/>
      </a:accent4>
      <a:accent5>
        <a:srgbClr val="FF6E1E"/>
      </a:accent5>
      <a:accent6>
        <a:srgbClr val="F2A900"/>
      </a:accent6>
      <a:hlink>
        <a:srgbClr val="E31937"/>
      </a:hlink>
      <a:folHlink>
        <a:srgbClr val="E319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PL-BlackTheme-16x9-vA6">
  <a:themeElements>
    <a:clrScheme name="JPL Colors - Jan 2017">
      <a:dk1>
        <a:sysClr val="windowText" lastClr="000000"/>
      </a:dk1>
      <a:lt1>
        <a:sysClr val="window" lastClr="FFFFFF"/>
      </a:lt1>
      <a:dk2>
        <a:srgbClr val="5D5D60"/>
      </a:dk2>
      <a:lt2>
        <a:srgbClr val="A5A5A5"/>
      </a:lt2>
      <a:accent1>
        <a:srgbClr val="E31937"/>
      </a:accent1>
      <a:accent2>
        <a:srgbClr val="94A8C2"/>
      </a:accent2>
      <a:accent3>
        <a:srgbClr val="617998"/>
      </a:accent3>
      <a:accent4>
        <a:srgbClr val="A4B34C"/>
      </a:accent4>
      <a:accent5>
        <a:srgbClr val="FF6E1E"/>
      </a:accent5>
      <a:accent6>
        <a:srgbClr val="F2A900"/>
      </a:accent6>
      <a:hlink>
        <a:srgbClr val="E31937"/>
      </a:hlink>
      <a:folHlink>
        <a:srgbClr val="E3193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13802</TotalTime>
  <Words>1154</Words>
  <Application>Microsoft Macintosh PowerPoint</Application>
  <PresentationFormat>On-screen Show (16:9)</PresentationFormat>
  <Paragraphs>202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JPL-WhiteTheme-16x9-vA6</vt:lpstr>
      <vt:lpstr>JPL-BlackTheme-16x9-vA6</vt:lpstr>
      <vt:lpstr>PowerPoint Presentation</vt:lpstr>
      <vt:lpstr>Overview</vt:lpstr>
      <vt:lpstr>The Need for Structured Data Extraction</vt:lpstr>
      <vt:lpstr>Case Study: Classifying NASA Contracts</vt:lpstr>
      <vt:lpstr>Classification via GPT</vt:lpstr>
      <vt:lpstr>Classification via Text Embeddings</vt:lpstr>
      <vt:lpstr>Results and Lessons Learned</vt:lpstr>
      <vt:lpstr>Scaling to General Purpose Text Extraction</vt:lpstr>
      <vt:lpstr>Knowledge Graphs + LLMs</vt:lpstr>
      <vt:lpstr>Example: Wikipedia  Science Objective KG</vt:lpstr>
      <vt:lpstr>Result Validation</vt:lpstr>
      <vt:lpstr>Summary &amp; Looking Ahead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Bjornstad, Patrick T (US 312C)</cp:lastModifiedBy>
  <cp:revision>160</cp:revision>
  <dcterms:created xsi:type="dcterms:W3CDTF">2016-09-08T21:41:17Z</dcterms:created>
  <dcterms:modified xsi:type="dcterms:W3CDTF">2024-04-04T16:38:22Z</dcterms:modified>
</cp:coreProperties>
</file>