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490" r:id="rId2"/>
    <p:sldId id="881" r:id="rId3"/>
    <p:sldId id="832" r:id="rId4"/>
    <p:sldId id="896" r:id="rId5"/>
    <p:sldId id="882" r:id="rId6"/>
    <p:sldId id="893" r:id="rId7"/>
    <p:sldId id="886" r:id="rId8"/>
    <p:sldId id="894" r:id="rId9"/>
    <p:sldId id="887" r:id="rId10"/>
    <p:sldId id="898" r:id="rId11"/>
    <p:sldId id="895" r:id="rId12"/>
    <p:sldId id="905" r:id="rId13"/>
    <p:sldId id="899" r:id="rId14"/>
    <p:sldId id="906" r:id="rId15"/>
    <p:sldId id="890" r:id="rId16"/>
    <p:sldId id="907" r:id="rId17"/>
    <p:sldId id="891" r:id="rId18"/>
    <p:sldId id="892" r:id="rId19"/>
    <p:sldId id="904" r:id="rId20"/>
    <p:sldId id="883" r:id="rId21"/>
    <p:sldId id="902" r:id="rId22"/>
    <p:sldId id="897" r:id="rId23"/>
    <p:sldId id="908" r:id="rId24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47">
          <p15:clr>
            <a:srgbClr val="A4A3A4"/>
          </p15:clr>
        </p15:guide>
        <p15:guide id="2" orient="horz" pos="1686">
          <p15:clr>
            <a:srgbClr val="A4A3A4"/>
          </p15:clr>
        </p15:guide>
        <p15:guide id="3" orient="horz" pos="14">
          <p15:clr>
            <a:srgbClr val="A4A3A4"/>
          </p15:clr>
        </p15:guide>
        <p15:guide id="4" pos="5572">
          <p15:clr>
            <a:srgbClr val="A4A3A4"/>
          </p15:clr>
        </p15:guide>
        <p15:guide id="5" pos="288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ham, Steve K (US 2513)" initials="PSK(2" lastIdx="1" clrIdx="0">
    <p:extLst>
      <p:ext uri="{19B8F6BF-5375-455C-9EA6-DF929625EA0E}">
        <p15:presenceInfo xmlns:p15="http://schemas.microsoft.com/office/powerpoint/2012/main" userId="S-1-5-21-1608413684-1126320247-1535859923-44194" providerId="AD"/>
      </p:ext>
    </p:extLst>
  </p:cmAuthor>
  <p:cmAuthor id="2" name="Shen, Jerry C (US 2512)" initials="SJC(2" lastIdx="1" clrIdx="1">
    <p:extLst>
      <p:ext uri="{19B8F6BF-5375-455C-9EA6-DF929625EA0E}">
        <p15:presenceInfo xmlns:p15="http://schemas.microsoft.com/office/powerpoint/2012/main" userId="S-1-5-21-1608413684-1126320247-1535859923-3221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2D53"/>
    <a:srgbClr val="F79646"/>
    <a:srgbClr val="7F7F7F"/>
    <a:srgbClr val="CC9900"/>
    <a:srgbClr val="996600"/>
    <a:srgbClr val="E8E8E8"/>
    <a:srgbClr val="CDCECE"/>
    <a:srgbClr val="0070C0"/>
    <a:srgbClr val="EBF1DE"/>
    <a:srgbClr val="E6E0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408" y="67"/>
      </p:cViewPr>
      <p:guideLst>
        <p:guide orient="horz" pos="4247"/>
        <p:guide orient="horz" pos="1686"/>
        <p:guide orient="horz" pos="14"/>
        <p:guide pos="5572"/>
        <p:guide pos="288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DF2216-3C6C-5242-8DB2-4752D4FEC615}" type="datetimeFigureOut">
              <a:rPr lang="en-US" smtClean="0">
                <a:latin typeface="Arial"/>
              </a:rPr>
              <a:pPr/>
              <a:t>3/29/2024</a:t>
            </a:fld>
            <a:endParaRPr lang="en-US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6E00F2-CC6B-3345-A584-44341337AE23}" type="slidenum">
              <a:rPr lang="en-US" smtClean="0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54263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/>
              </a:defRPr>
            </a:lvl1pPr>
          </a:lstStyle>
          <a:p>
            <a:fld id="{2CD6293C-6F3F-374D-A003-D3E152FC3744}" type="datetimeFigureOut">
              <a:rPr lang="en-US" smtClean="0"/>
              <a:pPr/>
              <a:t>3/29/2024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/>
              </a:defRPr>
            </a:lvl1pPr>
          </a:lstStyle>
          <a:p>
            <a:fld id="{D389288A-BD78-EC48-81B6-C08E556E16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76020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9288A-BD78-EC48-81B6-C08E556E160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746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89288A-BD78-EC48-81B6-C08E556E160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3392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89288A-BD78-EC48-81B6-C08E556E160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1272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89288A-BD78-EC48-81B6-C08E556E1607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550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6492875"/>
            <a:ext cx="1352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9FA8C5-5752-450D-B54A-C402DFC7DCC7}" type="datetime1">
              <a:rPr lang="en-US" smtClean="0"/>
              <a:t>3/29/2024</a:t>
            </a:fld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18917" y="6492875"/>
            <a:ext cx="12678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B0B505-5A34-8746-A5A9-793D5E51FF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474135" y="699512"/>
            <a:ext cx="8231188" cy="32790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b="1" i="1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454026" y="236315"/>
            <a:ext cx="8232774" cy="4360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 b="1" i="0" cap="none">
                <a:solidFill>
                  <a:srgbClr val="112D53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474135" y="1331820"/>
            <a:ext cx="8248650" cy="5072155"/>
          </a:xfrm>
          <a:prstGeom prst="rect">
            <a:avLst/>
          </a:prstGeom>
        </p:spPr>
        <p:txBody>
          <a:bodyPr vert="horz"/>
          <a:lstStyle>
            <a:lvl1pPr>
              <a:defRPr sz="2400">
                <a:solidFill>
                  <a:srgbClr val="112D53"/>
                </a:solidFill>
              </a:defRPr>
            </a:lvl1pPr>
            <a:lvl2pPr>
              <a:defRPr sz="2000">
                <a:solidFill>
                  <a:srgbClr val="112D53"/>
                </a:solidFill>
              </a:defRPr>
            </a:lvl2pPr>
            <a:lvl3pPr>
              <a:defRPr sz="1800">
                <a:solidFill>
                  <a:srgbClr val="112D53"/>
                </a:solidFill>
              </a:defRPr>
            </a:lvl3pPr>
            <a:lvl4pPr>
              <a:defRPr sz="1600">
                <a:solidFill>
                  <a:srgbClr val="112D53"/>
                </a:solidFill>
              </a:defRPr>
            </a:lvl4pPr>
            <a:lvl5pPr>
              <a:defRPr sz="1600">
                <a:solidFill>
                  <a:srgbClr val="112D53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Line 6"/>
          <p:cNvSpPr>
            <a:spLocks noChangeShapeType="1"/>
          </p:cNvSpPr>
          <p:nvPr userDrawn="1"/>
        </p:nvSpPr>
        <p:spPr bwMode="auto">
          <a:xfrm flipV="1">
            <a:off x="0" y="1133384"/>
            <a:ext cx="9144000" cy="0"/>
          </a:xfrm>
          <a:prstGeom prst="line">
            <a:avLst/>
          </a:prstGeom>
          <a:noFill/>
          <a:ln w="31750">
            <a:solidFill>
              <a:srgbClr val="112D53"/>
            </a:solidFill>
            <a:round/>
            <a:headEnd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6661" tIns="48331" rIns="96661" bIns="48331"/>
          <a:lstStyle/>
          <a:p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4787151" y="1006115"/>
            <a:ext cx="3922059" cy="187744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 anchor="ctr" anchorCtr="1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1" cap="small">
                <a:solidFill>
                  <a:srgbClr val="112D53"/>
                </a:solidFill>
                <a:latin typeface="Arial Black" pitchFamily="34" charset="0"/>
                <a:cs typeface="Arial" pitchFamily="34" charset="0"/>
              </a:rPr>
              <a:t>Cost Schedule Estimation and Evaluation </a:t>
            </a:r>
            <a:r>
              <a:rPr lang="en-US" sz="1100" b="0" i="1" cap="small" baseline="0">
                <a:solidFill>
                  <a:srgbClr val="112D53"/>
                </a:solidFill>
                <a:latin typeface="Arial Black" pitchFamily="34" charset="0"/>
                <a:cs typeface="Arial" pitchFamily="34" charset="0"/>
              </a:rPr>
              <a:t>Section</a:t>
            </a:r>
            <a:endParaRPr lang="en-US" sz="1100" b="0" i="1" cap="small">
              <a:solidFill>
                <a:srgbClr val="112D53"/>
              </a:solidFill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948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1835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62592-B0AF-AC58-84F0-3990E37E3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5CC1AF-5BDE-189F-E1D9-BFD190B38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7C284-16B9-4EF1-A69D-8D8A44397029}" type="datetime1">
              <a:rPr lang="en-US" smtClean="0"/>
              <a:t>3/29/2024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9561CB-252C-4F95-6BE5-9F22FF3AFB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BB0B505-5A34-8746-A5A9-793D5E51FF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411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6492875"/>
            <a:ext cx="1352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07C284-16B9-4EF1-A69D-8D8A44397029}" type="datetime1">
              <a:rPr lang="en-US" smtClean="0"/>
              <a:t>3/29/2024</a:t>
            </a:fld>
            <a:endParaRPr lang="en-US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18917" y="6492875"/>
            <a:ext cx="12678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B0B505-5A34-8746-A5A9-793D5E51FFC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1CE7F2-93ED-BC53-4AEC-2AD36F77361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189322" y="5693271"/>
            <a:ext cx="1637283" cy="7996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D6AA67-64B7-6CEB-B1D6-EF96D7EB510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95" y="5724152"/>
            <a:ext cx="2745437" cy="76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111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01" r:id="rId2"/>
    <p:sldLayoutId id="2147483702" r:id="rId3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inkedin.com/posts/murraycantor_intro-to-bayesian-parameter-learning-v2-activity-7117523872907677698-4Dry?utm_source=share&amp;utm_medium=member_desktop" TargetMode="Externa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2010_0210_alt-v1rgb.png"/>
          <p:cNvPicPr>
            <a:picLocks noChangeAspect="1"/>
          </p:cNvPicPr>
          <p:nvPr/>
        </p:nvPicPr>
        <p:blipFill rotWithShape="1">
          <a:blip r:embed="rId3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41" b="8299"/>
          <a:stretch/>
        </p:blipFill>
        <p:spPr>
          <a:xfrm>
            <a:off x="0" y="-9039"/>
            <a:ext cx="9188973" cy="6867039"/>
          </a:xfrm>
          <a:prstGeom prst="rect">
            <a:avLst/>
          </a:prstGeom>
        </p:spPr>
      </p:pic>
      <p:sp>
        <p:nvSpPr>
          <p:cNvPr id="6" name="Text Placeholder 1"/>
          <p:cNvSpPr txBox="1">
            <a:spLocks/>
          </p:cNvSpPr>
          <p:nvPr/>
        </p:nvSpPr>
        <p:spPr>
          <a:xfrm>
            <a:off x="0" y="-247303"/>
            <a:ext cx="9144000" cy="4225881"/>
          </a:xfrm>
          <a:prstGeom prst="rect">
            <a:avLst/>
          </a:prstGeom>
        </p:spPr>
        <p:txBody>
          <a:bodyPr lIns="91418" tIns="45709" rIns="91418" bIns="45709" anchor="t"/>
          <a:lstStyle>
            <a:lvl1pPr marL="0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28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92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86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79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73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66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58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652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744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500" dirty="0">
              <a:solidFill>
                <a:srgbClr val="112D53"/>
              </a:solidFill>
              <a:latin typeface="Arial"/>
              <a:cs typeface="Arial"/>
            </a:endParaRPr>
          </a:p>
          <a:p>
            <a:r>
              <a:rPr lang="en-US" dirty="0">
                <a:cs typeface="Arial"/>
              </a:rPr>
              <a:t>The Best of Both Worlds: Combining Parametric Cost Risk Analysis with Earned Value Management Using Bayesian Parameter Learning </a:t>
            </a:r>
          </a:p>
          <a:p>
            <a:endParaRPr lang="en-US" sz="500" dirty="0">
              <a:latin typeface="Arial"/>
              <a:cs typeface="Arial"/>
            </a:endParaRPr>
          </a:p>
          <a:p>
            <a:r>
              <a:rPr lang="en-US" sz="1600" b="1" dirty="0">
                <a:latin typeface="Arial"/>
                <a:cs typeface="Arial"/>
              </a:rPr>
              <a:t>Murray Cantor</a:t>
            </a:r>
          </a:p>
          <a:p>
            <a:r>
              <a:rPr lang="en-US" sz="1600" b="1" dirty="0">
                <a:latin typeface="Arial"/>
                <a:cs typeface="Arial"/>
              </a:rPr>
              <a:t>Cantor Consulting, LLC</a:t>
            </a:r>
          </a:p>
          <a:p>
            <a:endParaRPr lang="en-US" sz="1600" b="1" dirty="0">
              <a:latin typeface="Arial"/>
              <a:cs typeface="Arial"/>
            </a:endParaRPr>
          </a:p>
          <a:p>
            <a:r>
              <a:rPr lang="en-US" sz="1600" b="1" dirty="0">
                <a:latin typeface="Arial"/>
                <a:cs typeface="Arial"/>
              </a:rPr>
              <a:t>Christian Smart</a:t>
            </a:r>
          </a:p>
          <a:p>
            <a:r>
              <a:rPr lang="en-US" sz="1600" b="1" dirty="0">
                <a:latin typeface="Arial"/>
                <a:cs typeface="Arial"/>
              </a:rPr>
              <a:t>Jet Propulsion Laboratory</a:t>
            </a:r>
          </a:p>
          <a:p>
            <a:r>
              <a:rPr lang="en-US" sz="1600" b="1" dirty="0">
                <a:cs typeface="Arial"/>
              </a:rPr>
              <a:t>California Institute of Technology</a:t>
            </a:r>
          </a:p>
          <a:p>
            <a:endParaRPr lang="en-US" sz="1600" b="1" dirty="0">
              <a:cs typeface="Arial"/>
            </a:endParaRPr>
          </a:p>
          <a:p>
            <a:r>
              <a:rPr lang="en-US" sz="1600" b="1" dirty="0">
                <a:cs typeface="Arial"/>
              </a:rPr>
              <a:t>Presented at 2024 </a:t>
            </a:r>
            <a:r>
              <a:rPr lang="en-US" sz="1600" b="1" dirty="0" err="1">
                <a:cs typeface="Arial"/>
              </a:rPr>
              <a:t>DATAWorks</a:t>
            </a:r>
            <a:r>
              <a:rPr lang="en-US" sz="1600" b="1">
                <a:cs typeface="Arial"/>
              </a:rPr>
              <a:t> and </a:t>
            </a:r>
            <a:r>
              <a:rPr lang="en-US" sz="1600" b="1" dirty="0">
                <a:cs typeface="Arial"/>
              </a:rPr>
              <a:t>the 2024 NASA Cost and Schedule Symposium</a:t>
            </a:r>
          </a:p>
        </p:txBody>
      </p:sp>
    </p:spTree>
    <p:extLst>
      <p:ext uri="{BB962C8B-B14F-4D97-AF65-F5344CB8AC3E}">
        <p14:creationId xmlns:p14="http://schemas.microsoft.com/office/powerpoint/2010/main" val="38586035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F8C7A-7F55-A394-64BF-CF65843B5B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Two Ways to Visualize Uncertainty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CFB556-E3BF-ACF4-32E9-D2D125983F8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B5C7DF0-0D68-CA7C-4D1D-E7B6D5698ABE}"/>
              </a:ext>
            </a:extLst>
          </p:cNvPr>
          <p:cNvGrpSpPr/>
          <p:nvPr/>
        </p:nvGrpSpPr>
        <p:grpSpPr>
          <a:xfrm>
            <a:off x="150191" y="1704840"/>
            <a:ext cx="8843620" cy="3086925"/>
            <a:chOff x="150191" y="2221675"/>
            <a:chExt cx="8843620" cy="308692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8D80E44-E7D7-D2D0-BC3F-F5F6847D0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0191" y="2221676"/>
              <a:ext cx="4421809" cy="308692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F7339D6-DCD1-E3A3-326A-C2105406B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0" y="2221675"/>
              <a:ext cx="4421811" cy="3086925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9FD3580-0256-62A5-D3B8-0B4C52DD04DA}"/>
              </a:ext>
            </a:extLst>
          </p:cNvPr>
          <p:cNvSpPr txBox="1"/>
          <p:nvPr/>
        </p:nvSpPr>
        <p:spPr>
          <a:xfrm>
            <a:off x="725214" y="4783827"/>
            <a:ext cx="2858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Likelihood of meeting or beating the target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935029-8C44-EAF0-E659-2A2408D7D4F1}"/>
              </a:ext>
            </a:extLst>
          </p:cNvPr>
          <p:cNvSpPr txBox="1"/>
          <p:nvPr/>
        </p:nvSpPr>
        <p:spPr>
          <a:xfrm>
            <a:off x="5147023" y="4783826"/>
            <a:ext cx="2858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How much will you miss or beat the target</a:t>
            </a:r>
          </a:p>
        </p:txBody>
      </p:sp>
    </p:spTree>
    <p:extLst>
      <p:ext uri="{BB962C8B-B14F-4D97-AF65-F5344CB8AC3E}">
        <p14:creationId xmlns:p14="http://schemas.microsoft.com/office/powerpoint/2010/main" val="20216446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285D31-C33E-CF7F-7323-C7D13ABBD0B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F9FA8C5-5752-450D-B54A-C402DFC7DCC7}" type="datetime1">
              <a:rPr lang="en-US" smtClean="0"/>
              <a:t>3/29/2024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D2524A-6BDF-A527-AA1C-30972BDE14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B0B505-5A34-8746-A5A9-793D5E51FFC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5F18A3-E52E-85A9-E95F-A19461DB2B5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Example 1: Near Constant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60ACF8-5693-0495-BC14-BCC4B29EF7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Examples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A40075-FFD0-4477-A344-2A04041430AE}"/>
              </a:ext>
            </a:extLst>
          </p:cNvPr>
          <p:cNvSpPr txBox="1"/>
          <p:nvPr/>
        </p:nvSpPr>
        <p:spPr>
          <a:xfrm>
            <a:off x="454026" y="1500809"/>
            <a:ext cx="289546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kern="100" dirty="0">
                <a:latin typeface="Calibri"/>
                <a:ea typeface="DengXian"/>
                <a:cs typeface="Arial"/>
              </a:rPr>
              <a:t>S</a:t>
            </a:r>
            <a:r>
              <a:rPr lang="en-US" sz="1800" kern="100" dirty="0">
                <a:effectLst/>
                <a:latin typeface="Calibri"/>
                <a:ea typeface="DengXian"/>
                <a:cs typeface="Arial"/>
              </a:rPr>
              <a:t>pending </a:t>
            </a:r>
            <a:r>
              <a:rPr lang="en-US" kern="100" dirty="0">
                <a:latin typeface="Calibri"/>
                <a:ea typeface="DengXian"/>
                <a:cs typeface="Arial"/>
              </a:rPr>
              <a:t>is</a:t>
            </a:r>
            <a:r>
              <a:rPr lang="en-US" sz="1800" kern="100" dirty="0">
                <a:effectLst/>
                <a:latin typeface="Calibri"/>
                <a:ea typeface="DengXian"/>
                <a:cs typeface="Arial"/>
              </a:rPr>
              <a:t> close to the planned rate.</a:t>
            </a:r>
          </a:p>
        </p:txBody>
      </p:sp>
      <p:pic>
        <p:nvPicPr>
          <p:cNvPr id="7" name="Picture 6" descr="A diagram of a triangle&#10;&#10;Description automatically generated">
            <a:extLst>
              <a:ext uri="{FF2B5EF4-FFF2-40B4-BE49-F238E27FC236}">
                <a16:creationId xmlns:a16="http://schemas.microsoft.com/office/drawing/2014/main" id="{A9549BCD-163F-E63E-E8C6-9FEC5BB9F5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05" y="2293153"/>
            <a:ext cx="3193282" cy="20862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CFA1D2-412D-B1F7-C62A-DADB124A70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574" t="20299" r="19304" b="19207"/>
          <a:stretch/>
        </p:blipFill>
        <p:spPr>
          <a:xfrm>
            <a:off x="3774521" y="2574448"/>
            <a:ext cx="4930802" cy="170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2255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58B587-82E3-EEC8-67AA-BEB579A58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73" y="1216572"/>
            <a:ext cx="8890253" cy="442485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0D9D61E-863D-E46B-3502-86F4374AE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1 Results</a:t>
            </a:r>
          </a:p>
        </p:txBody>
      </p:sp>
    </p:spTree>
    <p:extLst>
      <p:ext uri="{BB962C8B-B14F-4D97-AF65-F5344CB8AC3E}">
        <p14:creationId xmlns:p14="http://schemas.microsoft.com/office/powerpoint/2010/main" val="18854070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285D31-C33E-CF7F-7323-C7D13ABBD0B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F9FA8C5-5752-450D-B54A-C402DFC7DCC7}" type="datetime1">
              <a:rPr lang="en-US" smtClean="0"/>
              <a:t>3/29/2024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D2524A-6BDF-A527-AA1C-30972BDE14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B0B505-5A34-8746-A5A9-793D5E51FFC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5F18A3-E52E-85A9-E95F-A19461DB2B5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Example 2: Recovery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60ACF8-5693-0495-BC14-BCC4B29EF7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Examples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BD3816-9069-A3A2-D8C8-BF28A649B500}"/>
              </a:ext>
            </a:extLst>
          </p:cNvPr>
          <p:cNvSpPr txBox="1"/>
          <p:nvPr/>
        </p:nvSpPr>
        <p:spPr>
          <a:xfrm>
            <a:off x="229289" y="1289063"/>
            <a:ext cx="28954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1800" kern="10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Spend is initially at an above-budget rate but ultimately gets on track.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D403A1-F040-52BB-58BC-7A7E6F6992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57" t="19719" r="19439" b="21137"/>
          <a:stretch/>
        </p:blipFill>
        <p:spPr>
          <a:xfrm>
            <a:off x="3666725" y="2737207"/>
            <a:ext cx="5194446" cy="1729689"/>
          </a:xfrm>
          <a:prstGeom prst="rect">
            <a:avLst/>
          </a:prstGeom>
        </p:spPr>
      </p:pic>
      <p:pic>
        <p:nvPicPr>
          <p:cNvPr id="12" name="Picture 11" descr="A diagram of a triangle&#10;&#10;Description automatically generated">
            <a:extLst>
              <a:ext uri="{FF2B5EF4-FFF2-40B4-BE49-F238E27FC236}">
                <a16:creationId xmlns:a16="http://schemas.microsoft.com/office/drawing/2014/main" id="{3B537404-15F9-9FF9-73DC-5EE3436CCA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701" y="2539651"/>
            <a:ext cx="3320099" cy="216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7379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088293-77D8-5F5A-9CE4-CC4ACFC60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249" y="956442"/>
            <a:ext cx="7405668" cy="410561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BFAC1AE-52A2-58E0-2177-CCDF9B1BA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051" y="154918"/>
            <a:ext cx="7886700" cy="1325563"/>
          </a:xfrm>
        </p:spPr>
        <p:txBody>
          <a:bodyPr/>
          <a:lstStyle/>
          <a:p>
            <a:r>
              <a:rPr lang="en-US"/>
              <a:t>Example 2 Results</a:t>
            </a:r>
          </a:p>
        </p:txBody>
      </p:sp>
    </p:spTree>
    <p:extLst>
      <p:ext uri="{BB962C8B-B14F-4D97-AF65-F5344CB8AC3E}">
        <p14:creationId xmlns:p14="http://schemas.microsoft.com/office/powerpoint/2010/main" val="31212883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0500E3-9C40-A92F-34A4-00B748E671B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F9FA8C5-5752-450D-B54A-C402DFC7DCC7}" type="datetime1">
              <a:rPr lang="en-US" smtClean="0"/>
              <a:t>3/29/2024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7C38A7-8146-4B99-12E2-B8B6D10FB1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B0B505-5A34-8746-A5A9-793D5E51FFC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460FFFF-097D-D7DB-5680-223AAF6BC1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Bayesian Approach to EAC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CC17F392-E728-1DBA-A257-70C0DB4E883B}"/>
                  </a:ext>
                </a:extLst>
              </p:cNvPr>
              <p:cNvSpPr>
                <a:spLocks noGrp="1"/>
              </p:cNvSpPr>
              <p:nvPr>
                <p:ph type="body" sz="quarter" idx="17"/>
              </p:nvPr>
            </p:nvSpPr>
            <p:spPr>
              <a:xfrm>
                <a:off x="474136" y="1153150"/>
                <a:ext cx="3903224" cy="4815713"/>
              </a:xfrm>
            </p:spPr>
            <p:txBody>
              <a:bodyPr/>
              <a:lstStyle/>
              <a:p>
                <a:pPr marL="0" indent="0">
                  <a:buNone/>
                </a:pPr>
                <a:endParaRPr lang="en-US" sz="1200"/>
              </a:p>
              <a:p>
                <a:pPr marL="0" indent="0" algn="ctr">
                  <a:buNone/>
                </a:pPr>
                <a:r>
                  <a:rPr lang="en-US" sz="1600" b="1"/>
                  <a:t>Main Computation</a:t>
                </a:r>
              </a:p>
              <a:p>
                <a:r>
                  <a:rPr lang="en-US" sz="1200"/>
                  <a:t>The EVM data we have is the series</a:t>
                </a:r>
              </a:p>
              <a:p>
                <a:pPr lvl="1"/>
                <a:r>
                  <a:rPr lang="en-US" sz="1100"/>
                  <a:t>O</a:t>
                </a:r>
                <a:r>
                  <a:rPr lang="en-US" sz="1100" baseline="-25000"/>
                  <a:t>n</a:t>
                </a:r>
                <a:r>
                  <a:rPr lang="en-US" sz="1100"/>
                  <a:t> = (</a:t>
                </a:r>
                <a:r>
                  <a:rPr lang="en-US" sz="1100" err="1"/>
                  <a:t>ACWP</a:t>
                </a:r>
                <a:r>
                  <a:rPr lang="en-US" sz="1100" baseline="-25000" err="1"/>
                  <a:t>n</a:t>
                </a:r>
                <a:r>
                  <a:rPr lang="en-US" sz="1100"/>
                  <a:t>, %</a:t>
                </a:r>
                <a:r>
                  <a:rPr lang="en-US" sz="1100" err="1"/>
                  <a:t>Complete</a:t>
                </a:r>
                <a:r>
                  <a:rPr lang="en-US" sz="1100" baseline="-25000" err="1"/>
                  <a:t>n</a:t>
                </a:r>
                <a:r>
                  <a:rPr lang="en-US" sz="1100"/>
                  <a:t>)</a:t>
                </a:r>
              </a:p>
              <a:p>
                <a:pPr lvl="1"/>
                <a:r>
                  <a:rPr lang="en-US" sz="1100"/>
                  <a:t>This ratio, </a:t>
                </a:r>
                <a:r>
                  <a:rPr lang="en-US" sz="1100" err="1"/>
                  <a:t>ACWP</a:t>
                </a:r>
                <a:r>
                  <a:rPr lang="en-US" sz="1100" baseline="-25000" err="1"/>
                  <a:t>n</a:t>
                </a:r>
                <a:r>
                  <a:rPr lang="en-US" sz="1100"/>
                  <a:t>, /%</a:t>
                </a:r>
                <a:r>
                  <a:rPr lang="en-US" sz="1100" err="1"/>
                  <a:t>Complete</a:t>
                </a:r>
                <a:r>
                  <a:rPr lang="en-US" sz="1100" baseline="-25000" err="1"/>
                  <a:t>n</a:t>
                </a:r>
                <a:r>
                  <a:rPr lang="en-US" sz="1100"/>
                  <a:t> is the cost-rate, </a:t>
                </a:r>
                <a:r>
                  <a:rPr lang="en-US" sz="1100" err="1"/>
                  <a:t>cr</a:t>
                </a:r>
                <a:r>
                  <a:rPr lang="en-US" sz="1100" baseline="-25000" err="1"/>
                  <a:t>n</a:t>
                </a:r>
                <a:r>
                  <a:rPr lang="en-US" sz="1100"/>
                  <a:t> </a:t>
                </a:r>
                <a:endParaRPr lang="en-US" sz="1400"/>
              </a:p>
              <a:p>
                <a:r>
                  <a:rPr lang="en-US" sz="1400"/>
                  <a:t>If we have </a:t>
                </a:r>
                <a:r>
                  <a:rPr lang="en-US" sz="1400" err="1"/>
                  <a:t>cost_rate</a:t>
                </a:r>
                <a:r>
                  <a:rPr lang="en-US" sz="1400"/>
                  <a:t> and the %complete, then we can compute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	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𝐸𝐴𝐶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𝐴𝐶𝑊𝑃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+(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𝑐𝑜𝑠𝑡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_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𝑟𝑎𝑡𝑒</m:t>
                    </m:r>
                  </m:oMath>
                </a14:m>
                <a:r>
                  <a:rPr lang="en-US" sz="1400"/>
                  <a:t>)(1-%complete)</a:t>
                </a:r>
              </a:p>
              <a:p>
                <a:r>
                  <a:rPr lang="en-US" sz="1400"/>
                  <a:t>However, the </a:t>
                </a:r>
                <a:r>
                  <a:rPr lang="en-US" sz="1400" err="1"/>
                  <a:t>cost_rate</a:t>
                </a:r>
                <a:r>
                  <a:rPr lang="en-US" sz="1400"/>
                  <a:t> is uncertain and so we need the PDF of the </a:t>
                </a:r>
                <a:r>
                  <a:rPr lang="en-US" sz="1400" err="1"/>
                  <a:t>cost_rate</a:t>
                </a:r>
                <a:endParaRPr lang="en-US" sz="1400"/>
              </a:p>
              <a:p>
                <a:r>
                  <a:rPr lang="en-US" sz="1400"/>
                  <a:t>With the PDF we use Monte Carlo analysis to compute the PDF of the  EAC</a:t>
                </a:r>
                <a:endParaRPr lang="en-US" sz="1200" i="1">
                  <a:latin typeface="Symbol" panose="05050102010706020507" pitchFamily="18" charset="2"/>
                </a:endParaRPr>
              </a:p>
              <a:p>
                <a:endParaRPr lang="en-US" sz="1100"/>
              </a:p>
              <a:p>
                <a:endParaRPr lang="en-US" sz="2000"/>
              </a:p>
            </p:txBody>
          </p:sp>
        </mc:Choice>
        <mc:Fallback xmlns="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CC17F392-E728-1DBA-A257-70C0DB4E88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7"/>
              </p:nvPr>
            </p:nvSpPr>
            <p:spPr>
              <a:xfrm>
                <a:off x="474136" y="1153150"/>
                <a:ext cx="3903224" cy="4815713"/>
              </a:xfrm>
              <a:blipFill>
                <a:blip r:embed="rId2"/>
                <a:stretch>
                  <a:fillRect l="-313" r="-15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2E93F46F-9F9E-13C8-FBA1-9F9DBF0D1BDB}"/>
              </a:ext>
            </a:extLst>
          </p:cNvPr>
          <p:cNvSpPr txBox="1">
            <a:spLocks/>
          </p:cNvSpPr>
          <p:nvPr/>
        </p:nvSpPr>
        <p:spPr>
          <a:xfrm>
            <a:off x="4340694" y="1153150"/>
            <a:ext cx="3998473" cy="5072155"/>
          </a:xfrm>
          <a:prstGeom prst="rect">
            <a:avLst/>
          </a:prstGeom>
        </p:spPr>
        <p:txBody>
          <a:bodyPr vert="horz" lIns="91440" tIns="45720" rIns="91440" bIns="45720"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112D53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112D5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112D5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112D5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rgbClr val="112D5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n-US" sz="1200"/>
          </a:p>
          <a:p>
            <a:pPr marL="0" indent="0" algn="ctr">
              <a:buFont typeface="Arial"/>
              <a:buNone/>
            </a:pPr>
            <a:r>
              <a:rPr lang="en-US" sz="1600" b="1"/>
              <a:t>Computing the </a:t>
            </a:r>
            <a:r>
              <a:rPr lang="en-US" sz="1600" b="1" err="1"/>
              <a:t>Cost_Rate</a:t>
            </a:r>
            <a:endParaRPr lang="en-US" sz="1600" b="1"/>
          </a:p>
          <a:p>
            <a:r>
              <a:rPr lang="en-US" sz="1200"/>
              <a:t>We model the </a:t>
            </a:r>
            <a:r>
              <a:rPr lang="en-US" sz="1200" err="1"/>
              <a:t>cost_rate</a:t>
            </a:r>
            <a:r>
              <a:rPr lang="en-US" sz="1200"/>
              <a:t> as a logistic PDF with loc parameter = u and scale parameter = 𝝈. </a:t>
            </a:r>
          </a:p>
          <a:p>
            <a:r>
              <a:rPr lang="en-US" sz="1200"/>
              <a:t>Note that both of these parameters are uncertain with their own PDFs.</a:t>
            </a:r>
          </a:p>
          <a:p>
            <a:r>
              <a:rPr lang="en-US" sz="1200"/>
              <a:t>We use a 2d version of Bayes theorem of Bayes theorem to learn their PDFs. This is called ‘Bayesian Parameter Learning’ (Cantor, 2023)</a:t>
            </a:r>
          </a:p>
          <a:p>
            <a:r>
              <a:rPr lang="en-US" sz="1200"/>
              <a:t>With these PDF’s, use Monte Carlo analysis to find the EAC PDF as an empirical PDF of the samples of u and 𝝈. </a:t>
            </a:r>
          </a:p>
          <a:p>
            <a:endParaRPr lang="en-US" sz="1200"/>
          </a:p>
          <a:p>
            <a:endParaRPr lang="en-US" sz="200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B796A93-89C7-8A38-331E-5D99723E9170}"/>
              </a:ext>
            </a:extLst>
          </p:cNvPr>
          <p:cNvGrpSpPr/>
          <p:nvPr/>
        </p:nvGrpSpPr>
        <p:grpSpPr>
          <a:xfrm>
            <a:off x="4671393" y="3689227"/>
            <a:ext cx="3832730" cy="1821650"/>
            <a:chOff x="4671393" y="3689227"/>
            <a:chExt cx="3832730" cy="182165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E8F9EB5-82C2-1308-180E-E0FB78D46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71393" y="3689227"/>
              <a:ext cx="3832730" cy="154936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BDF679A-F462-0FD0-6BD2-D9AC2B0C188D}"/>
                </a:ext>
              </a:extLst>
            </p:cNvPr>
            <p:cNvSpPr txBox="1"/>
            <p:nvPr/>
          </p:nvSpPr>
          <p:spPr>
            <a:xfrm>
              <a:off x="5962426" y="5233878"/>
              <a:ext cx="12506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/>
                <a:t>Internal Results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92712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0500E3-9C40-A92F-34A4-00B748E671B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F9FA8C5-5752-450D-B54A-C402DFC7DCC7}" type="datetime1">
              <a:rPr lang="en-US" smtClean="0"/>
              <a:t>3/29/2024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7C38A7-8146-4B99-12E2-B8B6D10FB1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B0B505-5A34-8746-A5A9-793D5E51FFCB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460FFFF-097D-D7DB-5680-223AAF6BC1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Bayesian Approach to EAC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CC17F392-E728-1DBA-A257-70C0DB4E883B}"/>
                  </a:ext>
                </a:extLst>
              </p:cNvPr>
              <p:cNvSpPr>
                <a:spLocks noGrp="1"/>
              </p:cNvSpPr>
              <p:nvPr>
                <p:ph type="body" sz="quarter" idx="17"/>
              </p:nvPr>
            </p:nvSpPr>
            <p:spPr>
              <a:xfrm>
                <a:off x="474136" y="1153150"/>
                <a:ext cx="3998473" cy="5072155"/>
              </a:xfrm>
            </p:spPr>
            <p:txBody>
              <a:bodyPr/>
              <a:lstStyle/>
              <a:p>
                <a:pPr marL="0" indent="0">
                  <a:buNone/>
                </a:pPr>
                <a:endParaRPr lang="en-US" sz="1200"/>
              </a:p>
              <a:p>
                <a:pPr marL="0" indent="0" algn="ctr">
                  <a:buNone/>
                </a:pPr>
                <a:r>
                  <a:rPr lang="en-US" sz="1600" b="1"/>
                  <a:t>Main Computation</a:t>
                </a:r>
              </a:p>
              <a:p>
                <a:r>
                  <a:rPr lang="en-US" sz="1200"/>
                  <a:t>The EVM data we have is the series</a:t>
                </a:r>
              </a:p>
              <a:p>
                <a:pPr lvl="1"/>
                <a:r>
                  <a:rPr lang="en-US" sz="1100"/>
                  <a:t>O</a:t>
                </a:r>
                <a:r>
                  <a:rPr lang="en-US" sz="1100" baseline="-25000"/>
                  <a:t>n</a:t>
                </a:r>
                <a:r>
                  <a:rPr lang="en-US" sz="1100"/>
                  <a:t> = (</a:t>
                </a:r>
                <a:r>
                  <a:rPr lang="en-US" sz="1100" err="1"/>
                  <a:t>ACWP</a:t>
                </a:r>
                <a:r>
                  <a:rPr lang="en-US" sz="1100" baseline="-25000" err="1"/>
                  <a:t>n</a:t>
                </a:r>
                <a:r>
                  <a:rPr lang="en-US" sz="1100"/>
                  <a:t>, %</a:t>
                </a:r>
                <a:r>
                  <a:rPr lang="en-US" sz="1100" err="1"/>
                  <a:t>Complete</a:t>
                </a:r>
                <a:r>
                  <a:rPr lang="en-US" sz="1100" baseline="-25000" err="1"/>
                  <a:t>n</a:t>
                </a:r>
                <a:r>
                  <a:rPr lang="en-US" sz="1100"/>
                  <a:t>)</a:t>
                </a:r>
              </a:p>
              <a:p>
                <a:pPr lvl="1"/>
                <a:r>
                  <a:rPr lang="en-US" sz="1100"/>
                  <a:t>This ratio, </a:t>
                </a:r>
                <a:r>
                  <a:rPr lang="en-US" sz="1100" err="1"/>
                  <a:t>ACWP</a:t>
                </a:r>
                <a:r>
                  <a:rPr lang="en-US" sz="1100" baseline="-25000" err="1"/>
                  <a:t>n</a:t>
                </a:r>
                <a:r>
                  <a:rPr lang="en-US" sz="1100"/>
                  <a:t>, /%</a:t>
                </a:r>
                <a:r>
                  <a:rPr lang="en-US" sz="1100" err="1"/>
                  <a:t>Complete</a:t>
                </a:r>
                <a:r>
                  <a:rPr lang="en-US" sz="1100" baseline="-25000" err="1"/>
                  <a:t>n</a:t>
                </a:r>
                <a:r>
                  <a:rPr lang="en-US" sz="1100"/>
                  <a:t> is the cost-rate, </a:t>
                </a:r>
                <a:r>
                  <a:rPr lang="en-US" sz="1100" err="1"/>
                  <a:t>cr</a:t>
                </a:r>
                <a:r>
                  <a:rPr lang="en-US" sz="1100" baseline="-25000" err="1"/>
                  <a:t>n</a:t>
                </a:r>
                <a:r>
                  <a:rPr lang="en-US" sz="1100"/>
                  <a:t> </a:t>
                </a:r>
                <a:endParaRPr lang="en-US" sz="1400"/>
              </a:p>
              <a:p>
                <a:r>
                  <a:rPr lang="en-US" sz="1400"/>
                  <a:t>If we have </a:t>
                </a:r>
                <a:r>
                  <a:rPr lang="en-US" sz="1400" err="1"/>
                  <a:t>cost_rate</a:t>
                </a:r>
                <a:r>
                  <a:rPr lang="en-US" sz="1400"/>
                  <a:t> and the %complete, then we can compute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	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𝐸𝐴𝐶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𝐴𝐶𝑊𝑃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+(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𝑐𝑜𝑠𝑡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_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𝑟𝑎𝑡𝑒</m:t>
                    </m:r>
                  </m:oMath>
                </a14:m>
                <a:r>
                  <a:rPr lang="en-US" sz="1400"/>
                  <a:t>)(1-%complete)</a:t>
                </a:r>
              </a:p>
              <a:p>
                <a:r>
                  <a:rPr lang="en-US" sz="1400"/>
                  <a:t>However, the </a:t>
                </a:r>
                <a:r>
                  <a:rPr lang="en-US" sz="1400" err="1"/>
                  <a:t>cost_rate</a:t>
                </a:r>
                <a:r>
                  <a:rPr lang="en-US" sz="1400"/>
                  <a:t> is uncertain and so we need the PDF of the </a:t>
                </a:r>
                <a:r>
                  <a:rPr lang="en-US" sz="1400" err="1"/>
                  <a:t>cost_rate</a:t>
                </a:r>
                <a:endParaRPr lang="en-US" sz="1400"/>
              </a:p>
              <a:p>
                <a:r>
                  <a:rPr lang="en-US" sz="1400"/>
                  <a:t>With the PDF we use Monte Carlo analysis to compute the PDF of the  EAC</a:t>
                </a:r>
                <a:endParaRPr lang="en-US" sz="1200" i="1">
                  <a:latin typeface="Symbol" panose="05050102010706020507" pitchFamily="18" charset="2"/>
                </a:endParaRPr>
              </a:p>
              <a:p>
                <a:endParaRPr lang="en-US" sz="1100"/>
              </a:p>
              <a:p>
                <a:endParaRPr lang="en-US" sz="2000"/>
              </a:p>
            </p:txBody>
          </p:sp>
        </mc:Choice>
        <mc:Fallback xmlns="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CC17F392-E728-1DBA-A257-70C0DB4E88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7"/>
              </p:nvPr>
            </p:nvSpPr>
            <p:spPr>
              <a:xfrm>
                <a:off x="474136" y="1153150"/>
                <a:ext cx="3998473" cy="5072155"/>
              </a:xfrm>
              <a:blipFill>
                <a:blip r:embed="rId2"/>
                <a:stretch>
                  <a:fillRect l="-3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2E93F46F-9F9E-13C8-FBA1-9F9DBF0D1BDB}"/>
              </a:ext>
            </a:extLst>
          </p:cNvPr>
          <p:cNvSpPr txBox="1">
            <a:spLocks/>
          </p:cNvSpPr>
          <p:nvPr/>
        </p:nvSpPr>
        <p:spPr>
          <a:xfrm>
            <a:off x="4340694" y="1153150"/>
            <a:ext cx="3998473" cy="5072155"/>
          </a:xfrm>
          <a:prstGeom prst="rect">
            <a:avLst/>
          </a:prstGeom>
        </p:spPr>
        <p:txBody>
          <a:bodyPr vert="horz" lIns="91440" tIns="45720" rIns="91440" bIns="45720"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112D53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112D5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112D5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112D5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rgbClr val="112D5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n-US" sz="1200"/>
          </a:p>
          <a:p>
            <a:pPr marL="0" indent="0" algn="ctr">
              <a:buFont typeface="Arial"/>
              <a:buNone/>
            </a:pPr>
            <a:r>
              <a:rPr lang="en-US" sz="1600" b="1"/>
              <a:t>Computing the </a:t>
            </a:r>
            <a:r>
              <a:rPr lang="en-US" sz="1600" b="1" err="1"/>
              <a:t>Cost_Rate</a:t>
            </a:r>
            <a:endParaRPr lang="en-US" sz="1600" b="1"/>
          </a:p>
          <a:p>
            <a:r>
              <a:rPr lang="en-US" sz="1200"/>
              <a:t>We model the </a:t>
            </a:r>
            <a:r>
              <a:rPr lang="en-US" sz="1200" err="1"/>
              <a:t>cost_rate</a:t>
            </a:r>
            <a:r>
              <a:rPr lang="en-US" sz="1200"/>
              <a:t> as a logistic PDF with loc parameter = u and scale parameter = 𝝈. </a:t>
            </a:r>
          </a:p>
          <a:p>
            <a:r>
              <a:rPr lang="en-US" sz="1200"/>
              <a:t>Note that both of these parameters are uncertain with their own PDFs.</a:t>
            </a:r>
          </a:p>
          <a:p>
            <a:r>
              <a:rPr lang="en-US" sz="1200"/>
              <a:t>We use a 2d version of Bayes theorem of Bayes theorem to learn their PDFs. This is called ‘Bayesian Parameter Learning’ (Cantor, 2023)</a:t>
            </a:r>
          </a:p>
          <a:p>
            <a:r>
              <a:rPr lang="en-US" sz="1200"/>
              <a:t>With these PDF’s, use Monte Carlo analysis to find the EAC PDF as an empirical PDF of the samples of u and 𝝈. </a:t>
            </a:r>
          </a:p>
          <a:p>
            <a:endParaRPr lang="en-US" sz="1200"/>
          </a:p>
          <a:p>
            <a:endParaRPr lang="en-US" sz="200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B796A93-89C7-8A38-331E-5D99723E9170}"/>
              </a:ext>
            </a:extLst>
          </p:cNvPr>
          <p:cNvGrpSpPr/>
          <p:nvPr/>
        </p:nvGrpSpPr>
        <p:grpSpPr>
          <a:xfrm>
            <a:off x="4671393" y="3689227"/>
            <a:ext cx="3832730" cy="1821650"/>
            <a:chOff x="4671393" y="3689227"/>
            <a:chExt cx="3832730" cy="182165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E8F9EB5-82C2-1308-180E-E0FB78D46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71393" y="3689227"/>
              <a:ext cx="3832730" cy="154936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BDF679A-F462-0FD0-6BD2-D9AC2B0C188D}"/>
                </a:ext>
              </a:extLst>
            </p:cNvPr>
            <p:cNvSpPr txBox="1"/>
            <p:nvPr/>
          </p:nvSpPr>
          <p:spPr>
            <a:xfrm>
              <a:off x="5962426" y="5233878"/>
              <a:ext cx="12506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/>
                <a:t>Internal Results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A20AD86-21C7-51C9-7203-B972A05E0152}"/>
              </a:ext>
            </a:extLst>
          </p:cNvPr>
          <p:cNvSpPr txBox="1"/>
          <p:nvPr/>
        </p:nvSpPr>
        <p:spPr>
          <a:xfrm>
            <a:off x="348990" y="4219278"/>
            <a:ext cx="3843068" cy="116955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dirty="0"/>
              <a:t>For a more complete explanation, see our paper,  </a:t>
            </a:r>
            <a:r>
              <a:rPr lang="en-US" sz="1400" i="1" dirty="0"/>
              <a:t>The Best of Both Worlds: Combining Parametric Cost Risk Analysis with Earned Value Management Using Bayesian Parameter Learning.</a:t>
            </a:r>
            <a:endParaRPr lang="en-US" sz="1400" i="1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70353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03DE9B-6E7E-8FA3-6175-48AF15F7B2B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F9FA8C5-5752-450D-B54A-C402DFC7DCC7}" type="datetime1">
              <a:rPr lang="en-US" smtClean="0"/>
              <a:t>3/29/2024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76BCDD-8F88-47CC-CCAC-613A543199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B0B505-5A34-8746-A5A9-793D5E51FFCB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A9BC57-88CA-E1BD-A407-2E7004A74A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Strengths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05353E7-9797-F8D3-98E2-4F5C2B2B919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4196" y="1331820"/>
            <a:ext cx="4685873" cy="5072155"/>
          </a:xfrm>
        </p:spPr>
        <p:txBody>
          <a:bodyPr/>
          <a:lstStyle/>
          <a:p>
            <a:r>
              <a:rPr lang="en-US"/>
              <a:t>Mathematically sound approach to combine cost risk analysis with earned value management</a:t>
            </a:r>
          </a:p>
          <a:p>
            <a:pPr lvl="1"/>
            <a:r>
              <a:rPr lang="en-US"/>
              <a:t>Elementary probability theory</a:t>
            </a:r>
          </a:p>
          <a:p>
            <a:r>
              <a:rPr lang="en-US"/>
              <a:t>Use both subjective and objective information</a:t>
            </a:r>
          </a:p>
          <a:p>
            <a:r>
              <a:rPr lang="en-US"/>
              <a:t>Uses EVM data should be tracking</a:t>
            </a:r>
          </a:p>
          <a:p>
            <a:r>
              <a:rPr lang="en-US"/>
              <a:t>Early warning of a possible issue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72E0B1-82B8-3A22-3FB7-77592AFFD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7212" y="3656815"/>
            <a:ext cx="2704067" cy="18217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871B4C-9637-178A-BD32-EF17B32FA6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2860" y="1379430"/>
            <a:ext cx="2812773" cy="196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7720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D239C7-14CC-EADC-85AF-4E822B3F571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F9FA8C5-5752-450D-B54A-C402DFC7DCC7}" type="datetime1">
              <a:rPr lang="en-US" smtClean="0"/>
              <a:t>3/29/2024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9C3039-2131-B3D2-8C98-7EBC3F095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B0B505-5A34-8746-A5A9-793D5E51FFCB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C025236-64DE-7193-166D-0AFB55904E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lIns="91440" tIns="45720" rIns="91440" bIns="45720" anchor="t">
            <a:noAutofit/>
          </a:bodyPr>
          <a:lstStyle/>
          <a:p>
            <a:r>
              <a:rPr lang="en-US" dirty="0"/>
              <a:t>Challenge - Requires Cultural Change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6E346DA-8BEE-6B2F-196F-74D87B5401E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74135" y="1331820"/>
            <a:ext cx="4737945" cy="5072155"/>
          </a:xfrm>
        </p:spPr>
        <p:txBody>
          <a:bodyPr vert="horz" lIns="91440" tIns="45720" rIns="91440" bIns="45720" anchor="t"/>
          <a:lstStyle/>
          <a:p>
            <a:r>
              <a:rPr lang="en-US">
                <a:cs typeface="Arial"/>
              </a:rPr>
              <a:t>Need for the cost and earned value communities to unite  </a:t>
            </a:r>
            <a:endParaRPr lang="en-US">
              <a:solidFill>
                <a:srgbClr val="000000"/>
              </a:solidFill>
              <a:cs typeface="Arial"/>
            </a:endParaRPr>
          </a:p>
          <a:p>
            <a:pPr lvl="1"/>
            <a:r>
              <a:rPr lang="en-US">
                <a:cs typeface="Arial"/>
              </a:rPr>
              <a:t>Requires coordination across organizations</a:t>
            </a:r>
            <a:endParaRPr lang="en-US">
              <a:solidFill>
                <a:srgbClr val="000000"/>
              </a:solidFill>
              <a:cs typeface="Arial"/>
            </a:endParaRPr>
          </a:p>
          <a:p>
            <a:pPr lvl="1"/>
            <a:r>
              <a:rPr lang="en-US">
                <a:cs typeface="Arial"/>
              </a:rPr>
              <a:t>Data sharing</a:t>
            </a:r>
          </a:p>
          <a:p>
            <a:pPr lvl="1"/>
            <a:r>
              <a:rPr lang="en-US">
                <a:cs typeface="Arial"/>
              </a:rPr>
              <a:t>Single viewpoint</a:t>
            </a:r>
          </a:p>
          <a:p>
            <a:pPr lvl="2">
              <a:buFont typeface="Wingdings"/>
              <a:buChar char="§"/>
            </a:pPr>
            <a:r>
              <a:rPr lang="en-US">
                <a:cs typeface="Arial"/>
              </a:rPr>
              <a:t>Respond to questions about overruns</a:t>
            </a:r>
          </a:p>
          <a:p>
            <a:pPr lvl="2">
              <a:buFont typeface="Wingdings"/>
              <a:buChar char="§"/>
            </a:pPr>
            <a:r>
              <a:rPr lang="en-US">
                <a:cs typeface="Arial"/>
              </a:rPr>
              <a:t>One source of information</a:t>
            </a:r>
          </a:p>
          <a:p>
            <a:endParaRPr lang="en-US">
              <a:cs typeface="Arial"/>
            </a:endParaRPr>
          </a:p>
          <a:p>
            <a:endParaRPr lang="en-US"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BC3F87-FFC8-1AC5-F2F3-90527D362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1962" y="1518893"/>
            <a:ext cx="3457903" cy="345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9412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741E5-D422-5406-647E-A85D6005D0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4026" y="236315"/>
            <a:ext cx="8232774" cy="1571464"/>
          </a:xfrm>
        </p:spPr>
        <p:txBody>
          <a:bodyPr lIns="91440" tIns="45720" rIns="91440" bIns="45720" anchor="t">
            <a:noAutofit/>
          </a:bodyPr>
          <a:lstStyle/>
          <a:p>
            <a:r>
              <a:rPr lang="en-US"/>
              <a:t>Final Points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55E4DB-1287-05EE-3E69-912D6C4D3E9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8DDFA3-5E2E-3EC6-0CCF-E91C42BB964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74136" y="1331820"/>
            <a:ext cx="3371335" cy="5072155"/>
          </a:xfrm>
        </p:spPr>
        <p:txBody>
          <a:bodyPr vert="horz" lIns="91440" tIns="45720" rIns="91440" bIns="45720" anchor="t"/>
          <a:lstStyle/>
          <a:p>
            <a:r>
              <a:rPr lang="en-US" sz="2000"/>
              <a:t>We showed some simple textbook examples.</a:t>
            </a:r>
          </a:p>
          <a:p>
            <a:r>
              <a:rPr lang="en-US" sz="2000"/>
              <a:t>The technique scales up to large projects using various aggregation techniques.</a:t>
            </a:r>
            <a:endParaRPr lang="en-US" sz="2000">
              <a:cs typeface="Arial"/>
            </a:endParaRPr>
          </a:p>
          <a:p>
            <a:r>
              <a:rPr lang="en-US" sz="2000"/>
              <a:t>This approach for managing schedule and cost uncertainty is being integrated into </a:t>
            </a:r>
            <a:r>
              <a:rPr lang="en-US" sz="2000" err="1"/>
              <a:t>Intaver</a:t>
            </a:r>
            <a:r>
              <a:rPr lang="en-US" sz="2000"/>
              <a:t> Institute’s </a:t>
            </a:r>
            <a:r>
              <a:rPr lang="en-US" sz="2000" err="1"/>
              <a:t>RiskyProject</a:t>
            </a:r>
            <a:r>
              <a:rPr lang="en-US" sz="2000"/>
              <a:t> tool.</a:t>
            </a:r>
            <a:endParaRPr lang="en-US" sz="2000">
              <a:cs typeface="Arial"/>
            </a:endParaRPr>
          </a:p>
          <a:p>
            <a:pPr marL="0" indent="0">
              <a:buNone/>
            </a:pPr>
            <a:endParaRPr lang="en-US" sz="20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5D3A66-1618-3F43-1799-FCD7AE97B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5471" y="1331820"/>
            <a:ext cx="5298529" cy="298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885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9FA8C5-5752-450D-B54A-C402DFC7DCC7}" type="datetime1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B0B505-5A34-8746-A5A9-793D5E51FFC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0" y="1155964"/>
            <a:ext cx="9143999" cy="4690654"/>
          </a:xfrm>
        </p:spPr>
        <p:txBody>
          <a:bodyPr>
            <a:normAutofit/>
          </a:bodyPr>
          <a:lstStyle/>
          <a:p>
            <a:r>
              <a:rPr lang="en-US" sz="3200"/>
              <a:t>Cost and Earned Value</a:t>
            </a:r>
          </a:p>
          <a:p>
            <a:r>
              <a:rPr lang="en-US" sz="3200"/>
              <a:t>Probabilistic View</a:t>
            </a:r>
          </a:p>
          <a:p>
            <a:r>
              <a:rPr lang="en-US" sz="3200"/>
              <a:t>A Bayesian Approach to Combining Cost S-Curves and Earned Value Data</a:t>
            </a:r>
          </a:p>
          <a:p>
            <a:r>
              <a:rPr lang="en-US" sz="3200"/>
              <a:t>Examples</a:t>
            </a:r>
          </a:p>
        </p:txBody>
      </p:sp>
    </p:spTree>
    <p:extLst>
      <p:ext uri="{BB962C8B-B14F-4D97-AF65-F5344CB8AC3E}">
        <p14:creationId xmlns:p14="http://schemas.microsoft.com/office/powerpoint/2010/main" val="27381208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389616-7D96-B133-2D31-03CF04FF743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F9FA8C5-5752-450D-B54A-C402DFC7DCC7}" type="datetime1">
              <a:rPr lang="en-US" smtClean="0"/>
              <a:t>3/29/2024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C10B44-B3D2-3CAD-E61D-F0FA071AC1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B0B505-5A34-8746-A5A9-793D5E51FFCB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F4E1A3D-EC8E-9B40-A001-25D48A108E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Summary and Next Steps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FADE084-A5DC-285E-7B2D-1312FC9F7CB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74135" y="1331820"/>
            <a:ext cx="4730325" cy="5072155"/>
          </a:xfrm>
        </p:spPr>
        <p:txBody>
          <a:bodyPr vert="horz" lIns="91440" tIns="45720" rIns="91440" bIns="45720" anchor="t"/>
          <a:lstStyle/>
          <a:p>
            <a:r>
              <a:rPr lang="en-US" sz="1700" dirty="0"/>
              <a:t>With this approach, you can update risk analyses conducted not only at major milestones but also throughout delivery using project progress statistics</a:t>
            </a:r>
          </a:p>
          <a:p>
            <a:r>
              <a:rPr lang="en-US" sz="1700" dirty="0"/>
              <a:t>Next ideas</a:t>
            </a:r>
            <a:endParaRPr lang="en-US" sz="1700" dirty="0">
              <a:cs typeface="Arial"/>
            </a:endParaRPr>
          </a:p>
          <a:p>
            <a:pPr lvl="1"/>
            <a:r>
              <a:rPr lang="en-US" sz="1500" dirty="0">
                <a:cs typeface="Arial"/>
              </a:rPr>
              <a:t>Apply to schedule analysis</a:t>
            </a:r>
            <a:endParaRPr lang="en-US" sz="1500" dirty="0"/>
          </a:p>
          <a:p>
            <a:pPr lvl="1"/>
            <a:r>
              <a:rPr lang="en-US" sz="1500" dirty="0"/>
              <a:t>Apply to JCL analysis updates</a:t>
            </a:r>
            <a:endParaRPr lang="en-US" sz="1500">
              <a:cs typeface="Arial"/>
            </a:endParaRPr>
          </a:p>
          <a:p>
            <a:pPr lvl="1"/>
            <a:r>
              <a:rPr lang="en-US" sz="1500" dirty="0"/>
              <a:t>Consider quantitative portfolio management across directorates and even all of NASA.</a:t>
            </a:r>
            <a:endParaRPr lang="en-US" sz="1500" dirty="0">
              <a:cs typeface="Arial"/>
            </a:endParaRPr>
          </a:p>
          <a:p>
            <a:pPr lvl="1"/>
            <a:r>
              <a:rPr lang="en-US" sz="1500" dirty="0"/>
              <a:t>Technical enhancements</a:t>
            </a:r>
            <a:endParaRPr lang="en-US" sz="1500" dirty="0">
              <a:cs typeface="Arial"/>
            </a:endParaRPr>
          </a:p>
          <a:p>
            <a:pPr lvl="2"/>
            <a:r>
              <a:rPr lang="en-US" sz="1300" dirty="0"/>
              <a:t>Nonlinear spending plans</a:t>
            </a:r>
            <a:endParaRPr lang="en-US" sz="1300" dirty="0">
              <a:cs typeface="Arial"/>
            </a:endParaRPr>
          </a:p>
          <a:p>
            <a:pPr lvl="2"/>
            <a:r>
              <a:rPr lang="en-US" sz="1300" dirty="0"/>
              <a:t>Include both fixed and variable costs</a:t>
            </a:r>
            <a:endParaRPr lang="en-US" sz="1300" dirty="0">
              <a:cs typeface="Arial"/>
            </a:endParaRPr>
          </a:p>
          <a:p>
            <a:pPr lvl="2"/>
            <a:r>
              <a:rPr lang="en-US" sz="1300" dirty="0"/>
              <a:t>Causal Bayesian net models to account for externalities.</a:t>
            </a:r>
            <a:endParaRPr lang="en-US" sz="1300" dirty="0">
              <a:cs typeface="Arial"/>
            </a:endParaRPr>
          </a:p>
        </p:txBody>
      </p:sp>
      <p:pic>
        <p:nvPicPr>
          <p:cNvPr id="8" name="Picture 7" descr="A picture containing text, indoor, painting, fabric&#10;&#10;Description automatically generated">
            <a:extLst>
              <a:ext uri="{FF2B5EF4-FFF2-40B4-BE49-F238E27FC236}">
                <a16:creationId xmlns:a16="http://schemas.microsoft.com/office/drawing/2014/main" id="{45ACB36E-A0C8-8CA3-50F7-09A6299AA1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836" y="1630680"/>
            <a:ext cx="2585790" cy="304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D93B1F-D267-6D3F-B022-7B74F94FFC32}"/>
              </a:ext>
            </a:extLst>
          </p:cNvPr>
          <p:cNvSpPr txBox="1"/>
          <p:nvPr/>
        </p:nvSpPr>
        <p:spPr>
          <a:xfrm>
            <a:off x="5424240" y="4857988"/>
            <a:ext cx="32994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The Wheel of Fortune in Carmina Burana</a:t>
            </a:r>
          </a:p>
        </p:txBody>
      </p:sp>
    </p:spTree>
    <p:extLst>
      <p:ext uri="{BB962C8B-B14F-4D97-AF65-F5344CB8AC3E}">
        <p14:creationId xmlns:p14="http://schemas.microsoft.com/office/powerpoint/2010/main" val="31158398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CB6369-1B36-681B-7983-DC1128CA3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7C284-16B9-4EF1-A69D-8D8A44397029}" type="datetime1">
              <a:rPr lang="en-US" smtClean="0"/>
              <a:t>3/29/2024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892110-0BB0-4766-F2EB-9B038CC88B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BB0B505-5A34-8746-A5A9-793D5E51FFCB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1F9A9E-B5AD-429B-5D6A-7BEB95231F5D}"/>
              </a:ext>
            </a:extLst>
          </p:cNvPr>
          <p:cNvSpPr txBox="1"/>
          <p:nvPr/>
        </p:nvSpPr>
        <p:spPr>
          <a:xfrm>
            <a:off x="1354941" y="1541400"/>
            <a:ext cx="6513660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>
                <a:cs typeface="Arial"/>
              </a:rPr>
              <a:t>Thank you for your time and attention </a:t>
            </a:r>
            <a:endParaRPr lang="en-US"/>
          </a:p>
          <a:p>
            <a:pPr algn="ctr"/>
            <a:endParaRPr lang="en-US" sz="4000">
              <a:cs typeface="Arial"/>
            </a:endParaRPr>
          </a:p>
          <a:p>
            <a:pPr algn="ctr"/>
            <a:r>
              <a:rPr lang="en-US" sz="4000">
                <a:cs typeface="Arial"/>
              </a:rPr>
              <a:t>Questions??</a:t>
            </a:r>
          </a:p>
        </p:txBody>
      </p:sp>
    </p:spTree>
    <p:extLst>
      <p:ext uri="{BB962C8B-B14F-4D97-AF65-F5344CB8AC3E}">
        <p14:creationId xmlns:p14="http://schemas.microsoft.com/office/powerpoint/2010/main" val="31659093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1D07BC-A3D7-F183-2946-CB38328AA6E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F9FA8C5-5752-450D-B54A-C402DFC7DCC7}" type="datetime1">
              <a:rPr lang="en-US" smtClean="0"/>
              <a:t>3/29/2024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218A3B-C478-2B23-7FEE-3B2E2AACBC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B0B505-5A34-8746-A5A9-793D5E51FFCB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5C3BCF-621A-50B6-49C4-09399AE5AE0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34186C3-4A3C-4507-0DDD-63806E9081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lIns="91440" tIns="45720" rIns="91440" bIns="45720" anchor="t">
            <a:noAutofit/>
          </a:bodyPr>
          <a:lstStyle/>
          <a:p>
            <a:r>
              <a:rPr lang="en-US"/>
              <a:t>References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523A074-6DA2-1C36-B5EC-438D8110C4C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anchor="t"/>
          <a:lstStyle/>
          <a:p>
            <a:pPr marL="457200" marR="0" indent="-457200">
              <a:spcBef>
                <a:spcPts val="0"/>
              </a:spcBef>
              <a:spcAft>
                <a:spcPts val="0"/>
              </a:spcAft>
            </a:pPr>
            <a:r>
              <a:rPr lang="en-US" sz="1800" kern="100" dirty="0">
                <a:effectLst/>
                <a:latin typeface="Calibri"/>
                <a:ea typeface="DengXian"/>
                <a:cs typeface="Arial"/>
              </a:rPr>
              <a:t>Cantor, M. (2023). </a:t>
            </a:r>
            <a:r>
              <a:rPr lang="en-US" sz="1800" kern="100" dirty="0">
                <a:latin typeface="Calibri"/>
                <a:ea typeface="DengXian"/>
                <a:cs typeface="Arial"/>
              </a:rPr>
              <a:t>"</a:t>
            </a:r>
            <a:r>
              <a:rPr lang="en-US" sz="1800" kern="100" dirty="0">
                <a:effectLst/>
                <a:latin typeface="Calibri"/>
                <a:ea typeface="DengXian"/>
                <a:cs typeface="Arial"/>
              </a:rPr>
              <a:t>Bayesian Parameter Learning V2</a:t>
            </a:r>
            <a:r>
              <a:rPr lang="en-US" sz="1800" kern="100" dirty="0">
                <a:latin typeface="Calibri"/>
                <a:ea typeface="DengXian"/>
                <a:cs typeface="Arial"/>
              </a:rPr>
              <a:t>."</a:t>
            </a:r>
            <a:r>
              <a:rPr lang="en-US" sz="1800" kern="100" dirty="0">
                <a:effectLst/>
                <a:latin typeface="Calibri"/>
                <a:ea typeface="DengXian"/>
                <a:cs typeface="Arial"/>
              </a:rPr>
              <a:t> Retrieved from Linkedin.com: </a:t>
            </a:r>
            <a:r>
              <a:rPr lang="en-US" sz="1800" kern="100" dirty="0">
                <a:effectLst/>
                <a:latin typeface="Calibri"/>
                <a:ea typeface="DengXian"/>
                <a:cs typeface="Arial"/>
                <a:hlinkClick r:id="rId2"/>
              </a:rPr>
              <a:t>https://www.linkedin.com/posts/murraycantor_intro-to-bayesian-parameter-learning-v2-activity-7117523872907677698-4Dry?utm_source=share&amp;utm_medium=member_desktop</a:t>
            </a:r>
            <a:endParaRPr lang="en-US" sz="1800" kern="100" dirty="0">
              <a:effectLst/>
              <a:latin typeface="Calibri"/>
              <a:ea typeface="DengXian"/>
              <a:cs typeface="Arial"/>
            </a:endParaRPr>
          </a:p>
          <a:p>
            <a:pPr marL="457200" indent="-457200">
              <a:spcBef>
                <a:spcPts val="0"/>
              </a:spcBef>
            </a:pPr>
            <a:r>
              <a:rPr lang="en-US" sz="1800" kern="100" dirty="0">
                <a:latin typeface="Calibri"/>
                <a:ea typeface="DengXian"/>
                <a:cs typeface="Arial"/>
              </a:rPr>
              <a:t>Cantor, M and Smart C (2024). "The Best of Both Worlds: Combining Parametric Cost Risk Analysis with Earned Value Management Using Bayesian Parameter Learning."</a:t>
            </a:r>
          </a:p>
          <a:p>
            <a:pPr marL="457200" indent="-457200">
              <a:spcBef>
                <a:spcPts val="0"/>
              </a:spcBef>
            </a:pPr>
            <a:r>
              <a:rPr lang="en-US" sz="1800" kern="100" dirty="0">
                <a:effectLst/>
                <a:latin typeface="Calibri"/>
                <a:ea typeface="DengXian"/>
                <a:cs typeface="Arial"/>
              </a:rPr>
              <a:t>Smart, C. (2020). </a:t>
            </a:r>
            <a:r>
              <a:rPr lang="en-US" sz="1800" i="1" kern="100" dirty="0">
                <a:effectLst/>
                <a:latin typeface="Calibri"/>
                <a:ea typeface="DengXian"/>
                <a:cs typeface="Arial"/>
              </a:rPr>
              <a:t>Solving for Project Risk Management: Understanding the Critical Role of Uncertainty in Project Management.</a:t>
            </a:r>
            <a:r>
              <a:rPr lang="en-US" sz="1800" kern="100" dirty="0">
                <a:effectLst/>
                <a:latin typeface="Calibri"/>
                <a:ea typeface="DengXian"/>
                <a:cs typeface="Arial"/>
              </a:rPr>
              <a:t> McGraw Hill.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</a:pPr>
            <a:endParaRPr lang="en-US" sz="1800" kern="100"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4696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CCE1C8-724D-0E7A-9AEE-3EA87779E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090" y="533281"/>
            <a:ext cx="6892159" cy="5210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914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4FCF696-8206-41DE-854D-DE81AF9C4559}" type="datetime1">
              <a:rPr lang="en-US" smtClean="0"/>
              <a:t>3/29/2024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B0B505-5A34-8746-A5A9-793D5E51FFC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Innovation Drives Uncertainty</a:t>
            </a: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Risk Curve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57151" y="1239315"/>
            <a:ext cx="4293870" cy="4379369"/>
          </a:xfrm>
        </p:spPr>
        <p:txBody>
          <a:bodyPr>
            <a:normAutofit/>
          </a:bodyPr>
          <a:lstStyle/>
          <a:p>
            <a:r>
              <a:rPr lang="en-US" sz="2400"/>
              <a:t>Applies to innovative projects</a:t>
            </a:r>
            <a:endParaRPr lang="en-US"/>
          </a:p>
          <a:p>
            <a:r>
              <a:rPr lang="en-US" sz="2400"/>
              <a:t>Uncertainty is due to incomplete knowledge</a:t>
            </a:r>
          </a:p>
          <a:p>
            <a:r>
              <a:rPr lang="en-US"/>
              <a:t>NASA projects are highly innovative and typically take several years to develop</a:t>
            </a:r>
            <a:endParaRPr lang="en-US" sz="2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C1C6CC-BB5A-A5B3-9F9A-24EF47CB04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9017" y="1530626"/>
            <a:ext cx="4128392" cy="326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4200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F4E1D-9513-932E-6ABA-DAF49EE6BF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lIns="91440" tIns="45720" rIns="91440" bIns="45720" anchor="t">
            <a:noAutofit/>
          </a:bodyPr>
          <a:lstStyle/>
          <a:p>
            <a:r>
              <a:rPr lang="en-US" b="1" kern="100">
                <a:solidFill>
                  <a:srgbClr val="0F4761"/>
                </a:solidFill>
                <a:effectLst/>
                <a:ea typeface="Times New Roman" panose="02020603050405020304" pitchFamily="18" charset="0"/>
                <a:cs typeface="Times New Roman"/>
              </a:rPr>
              <a:t>The Main Idea</a:t>
            </a:r>
            <a:br>
              <a:rPr lang="en-US" b="1" kern="1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D58587-AD2A-9373-88C6-115FB96BFB7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vert="horz" lIns="91440" tIns="45720" rIns="91440" bIns="45720" anchor="t"/>
          <a:lstStyle/>
          <a:p>
            <a:r>
              <a:rPr lang="en-US"/>
              <a:t>To Reduce Uncertainty Requires Measuring It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3FFF75-A0DB-8D59-9363-FE17EA622AF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sz="1800" i="1" kern="100">
              <a:solidFill>
                <a:srgbClr val="404040"/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1800" i="1" kern="100">
              <a:solidFill>
                <a:srgbClr val="404040"/>
              </a:solidFill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i="1" kern="100">
                <a:solidFill>
                  <a:srgbClr val="40404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"When you can measure what you are speaking about, and express it in numbers, you know something about it; but when you cannot measure it, when you cannot express it in numbers, your knowledge is of a meagre and unsatisfactory kind.”</a:t>
            </a:r>
          </a:p>
          <a:p>
            <a:pPr marL="0" indent="0" algn="ctr">
              <a:buNone/>
            </a:pPr>
            <a:r>
              <a:rPr lang="en-US" kern="10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− William Thomson, also known as Lord Kelvin (1889)</a:t>
            </a:r>
          </a:p>
          <a:p>
            <a:pPr marL="0" indent="0" algn="ctr">
              <a:buNone/>
            </a:pPr>
            <a:endParaRPr lang="en-US" i="1" kern="100">
              <a:solidFill>
                <a:srgbClr val="404040"/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kern="100">
                <a:solidFill>
                  <a:srgbClr val="40404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Today, we discuss a method for measuring the uncertainty in the cost to complete as the project proceeds.</a:t>
            </a:r>
          </a:p>
        </p:txBody>
      </p:sp>
    </p:spTree>
    <p:extLst>
      <p:ext uri="{BB962C8B-B14F-4D97-AF65-F5344CB8AC3E}">
        <p14:creationId xmlns:p14="http://schemas.microsoft.com/office/powerpoint/2010/main" val="8585383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7FF809-7745-8FFF-0312-878DBD80E23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F9FA8C5-5752-450D-B54A-C402DFC7DCC7}" type="datetime1">
              <a:rPr lang="en-US" smtClean="0"/>
              <a:t>3/29/2024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CD39F0-D7EF-17D9-17AD-F8EA71E6A5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B0B505-5A34-8746-A5A9-793D5E51FFC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577DF5-4F0C-2F88-E595-DF69A9C11DE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Why Bayesian Risk Analysis?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DD7AAF4-202D-1E06-6901-D3AE40E5EA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The Bayesian View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F001552-C42B-0589-654C-2A9BEB67348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74135" y="1331820"/>
            <a:ext cx="4644516" cy="5072155"/>
          </a:xfrm>
        </p:spPr>
        <p:txBody>
          <a:bodyPr/>
          <a:lstStyle/>
          <a:p>
            <a:r>
              <a:rPr lang="en-US" sz="1800"/>
              <a:t>Motivating factor – with Bayes, project progress (or lack thereof) can be used to update cost and schedule risk analyses during a project</a:t>
            </a:r>
          </a:p>
          <a:p>
            <a:r>
              <a:rPr lang="en-US" sz="1800"/>
              <a:t>Helps us assess the cone of uncertainty</a:t>
            </a:r>
          </a:p>
          <a:p>
            <a:r>
              <a:rPr lang="en-US" sz="1800"/>
              <a:t>Bayesian analysis is the math of uncertainty</a:t>
            </a:r>
          </a:p>
          <a:p>
            <a:pPr lvl="1"/>
            <a:r>
              <a:rPr lang="en-US" sz="1400"/>
              <a:t>Uncertain quantities are random variables specified by PDF’s</a:t>
            </a:r>
          </a:p>
          <a:p>
            <a:pPr lvl="1"/>
            <a:r>
              <a:rPr lang="en-US" sz="1400"/>
              <a:t>Bayes Theorem: Random variables can be updated with new evidence</a:t>
            </a:r>
          </a:p>
          <a:p>
            <a:r>
              <a:rPr lang="en-US" sz="1800"/>
              <a:t>It works with small data.</a:t>
            </a:r>
          </a:p>
          <a:p>
            <a:endParaRPr lang="en-US" sz="22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3BD3F6-15F7-96FF-4839-01400088E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8651" y="1618464"/>
            <a:ext cx="3916017" cy="167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1343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714BDD-25EF-D349-4F7C-6729A8D2FBA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F9FA8C5-5752-450D-B54A-C402DFC7DCC7}" type="datetime1">
              <a:rPr lang="en-US" smtClean="0"/>
              <a:t>3/29/2024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B22DFE-D82B-44F9-13F0-7E88BE8E7A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B0B505-5A34-8746-A5A9-793D5E51FFC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04A0A1D-417B-CAF3-37E7-562B59B833C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The Evolution of the Cost Estimating Process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D841C69-F247-6CF6-78D5-EA9D3698EA5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74135" y="1331820"/>
            <a:ext cx="4097865" cy="5072155"/>
          </a:xfrm>
        </p:spPr>
        <p:txBody>
          <a:bodyPr/>
          <a:lstStyle/>
          <a:p>
            <a:r>
              <a:rPr lang="en-US"/>
              <a:t>As a project begins development, probabilistic parametric cost estimates are developed and updated</a:t>
            </a:r>
          </a:p>
          <a:p>
            <a:r>
              <a:rPr lang="en-US"/>
              <a:t>Later in development, earned value data is relied upon more </a:t>
            </a:r>
          </a:p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974B7A-8BEE-F28A-3519-A61B8E7D8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801" y="1646388"/>
            <a:ext cx="4096867" cy="254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1863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99F622-80B9-119B-1801-0B35E16A3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226" y="1679173"/>
            <a:ext cx="4471504" cy="31216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BE16AF-991B-790A-7674-632C8183962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F9FA8C5-5752-450D-B54A-C402DFC7DCC7}" type="datetime1">
              <a:rPr lang="en-US" smtClean="0"/>
              <a:t>3/29/2024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9E06A2-D9BC-AB93-F595-60C0F040F1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B0B505-5A34-8746-A5A9-793D5E51FFC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BAE53E2-BE7E-09A3-6611-90E5102781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Using PDFs to Measure Risk</a:t>
            </a:r>
          </a:p>
        </p:txBody>
      </p:sp>
      <p:sp>
        <p:nvSpPr>
          <p:cNvPr id="9" name="Rectangular Callout 3">
            <a:extLst>
              <a:ext uri="{FF2B5EF4-FFF2-40B4-BE49-F238E27FC236}">
                <a16:creationId xmlns:a16="http://schemas.microsoft.com/office/drawing/2014/main" id="{6DACDE74-91C3-707A-047A-F26353E2D0F3}"/>
              </a:ext>
            </a:extLst>
          </p:cNvPr>
          <p:cNvSpPr/>
          <p:nvPr/>
        </p:nvSpPr>
        <p:spPr>
          <a:xfrm>
            <a:off x="1690400" y="2790504"/>
            <a:ext cx="1584176" cy="648072"/>
          </a:xfrm>
          <a:prstGeom prst="wedgeRectCallout">
            <a:avLst>
              <a:gd name="adj1" fmla="val 105357"/>
              <a:gd name="adj2" fmla="val 68987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Green area is probability of success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0" name="Rectangular Callout 6">
            <a:extLst>
              <a:ext uri="{FF2B5EF4-FFF2-40B4-BE49-F238E27FC236}">
                <a16:creationId xmlns:a16="http://schemas.microsoft.com/office/drawing/2014/main" id="{50483BE6-510B-C51B-B417-FA681710BEC4}"/>
              </a:ext>
            </a:extLst>
          </p:cNvPr>
          <p:cNvSpPr/>
          <p:nvPr/>
        </p:nvSpPr>
        <p:spPr>
          <a:xfrm>
            <a:off x="6738730" y="3104964"/>
            <a:ext cx="1584176" cy="648072"/>
          </a:xfrm>
          <a:prstGeom prst="wedgeRectCallout">
            <a:avLst>
              <a:gd name="adj1" fmla="val -159694"/>
              <a:gd name="adj2" fmla="val 70432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Red area is risk of failure to meet the target </a:t>
            </a:r>
            <a:endParaRPr lang="en-US" sz="1100">
              <a:solidFill>
                <a:schemeClr val="tx1"/>
              </a:solidFill>
            </a:endParaRPr>
          </a:p>
        </p:txBody>
      </p:sp>
      <p:sp>
        <p:nvSpPr>
          <p:cNvPr id="11" name="Rectangular Callout 10">
            <a:extLst>
              <a:ext uri="{FF2B5EF4-FFF2-40B4-BE49-F238E27FC236}">
                <a16:creationId xmlns:a16="http://schemas.microsoft.com/office/drawing/2014/main" id="{4E10664D-5479-415E-69D1-A9C7212DCF74}"/>
              </a:ext>
            </a:extLst>
          </p:cNvPr>
          <p:cNvSpPr/>
          <p:nvPr/>
        </p:nvSpPr>
        <p:spPr>
          <a:xfrm>
            <a:off x="2212193" y="4854791"/>
            <a:ext cx="1584176" cy="648072"/>
          </a:xfrm>
          <a:prstGeom prst="wedgeRectCallout">
            <a:avLst>
              <a:gd name="adj1" fmla="val 98989"/>
              <a:gd name="adj2" fmla="val -136398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The target</a:t>
            </a: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3940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714BDD-25EF-D349-4F7C-6729A8D2FBA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F9FA8C5-5752-450D-B54A-C402DFC7DCC7}" type="datetime1">
              <a:rPr lang="en-US" smtClean="0"/>
              <a:t>3/29/2024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B22DFE-D82B-44F9-13F0-7E88BE8E7A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B0B505-5A34-8746-A5A9-793D5E51FFC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04A0A1D-417B-CAF3-37E7-562B59B833C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err="1"/>
              <a:t>Parametrics</a:t>
            </a:r>
            <a:r>
              <a:rPr lang="en-US"/>
              <a:t> or Earned Value? Yes, I’ll Take Both!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D841C69-F247-6CF6-78D5-EA9D3698EA5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74135" y="1331820"/>
            <a:ext cx="4097865" cy="5072155"/>
          </a:xfrm>
        </p:spPr>
        <p:txBody>
          <a:bodyPr/>
          <a:lstStyle/>
          <a:p>
            <a:r>
              <a:rPr lang="en-US" sz="2000"/>
              <a:t>Parametric estimating and earned value statistics are often used by two different groups</a:t>
            </a:r>
          </a:p>
          <a:p>
            <a:r>
              <a:rPr lang="en-US" sz="2000"/>
              <a:t>There are a variety of informal methods for combining the two</a:t>
            </a:r>
          </a:p>
          <a:p>
            <a:r>
              <a:rPr lang="en-US" sz="2000"/>
              <a:t>Bayes’ Theorem provides a rigorous mathematical method to combine these two sources of information to improve the accuracy of probabilistic estimates at completion</a:t>
            </a:r>
          </a:p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17E28C-391F-416A-3F18-CC8FFF9EA69B}"/>
              </a:ext>
            </a:extLst>
          </p:cNvPr>
          <p:cNvSpPr txBox="1"/>
          <p:nvPr/>
        </p:nvSpPr>
        <p:spPr>
          <a:xfrm>
            <a:off x="5478517" y="3294946"/>
            <a:ext cx="7133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+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A5465F-E449-76E5-8526-D35265543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2361" y="3803430"/>
            <a:ext cx="1719380" cy="11583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0B4403-8BA8-1730-53FC-54AC6DDEEE10}"/>
              </a:ext>
            </a:extLst>
          </p:cNvPr>
          <p:cNvSpPr txBox="1"/>
          <p:nvPr/>
        </p:nvSpPr>
        <p:spPr>
          <a:xfrm>
            <a:off x="6561741" y="4004394"/>
            <a:ext cx="7133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=</a:t>
            </a:r>
            <a:endParaRPr lang="en-US"/>
          </a:p>
        </p:txBody>
      </p:sp>
      <p:pic>
        <p:nvPicPr>
          <p:cNvPr id="12" name="Picture 11" descr="Dartboard with three arrows on red circle">
            <a:extLst>
              <a:ext uri="{FF2B5EF4-FFF2-40B4-BE49-F238E27FC236}">
                <a16:creationId xmlns:a16="http://schemas.microsoft.com/office/drawing/2014/main" id="{1C26BAB7-56A3-D55A-6AE5-9CF845A4D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6816" y="3762724"/>
            <a:ext cx="1602171" cy="10681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6388CC-2A0A-F41A-05A0-63D346FE86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6144" y="1331312"/>
            <a:ext cx="2812773" cy="196363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142855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714BDD-25EF-D349-4F7C-6729A8D2FBA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F9FA8C5-5752-450D-B54A-C402DFC7DCC7}" type="datetime1">
              <a:rPr lang="en-US" smtClean="0"/>
              <a:t>3/29/2024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B22DFE-D82B-44F9-13F0-7E88BE8E7A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B0B505-5A34-8746-A5A9-793D5E51FFC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04A0A1D-417B-CAF3-37E7-562B59B833C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The Bayesian Approach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D841C69-F247-6CF6-78D5-EA9D3698EA5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74135" y="1331820"/>
            <a:ext cx="4097865" cy="5072155"/>
          </a:xfrm>
        </p:spPr>
        <p:txBody>
          <a:bodyPr/>
          <a:lstStyle/>
          <a:p>
            <a:r>
              <a:rPr lang="en-US" sz="3200"/>
              <a:t>Parametric cost estimates form the prior </a:t>
            </a:r>
          </a:p>
          <a:p>
            <a:r>
              <a:rPr lang="en-US" sz="3200"/>
              <a:t>The evidence consists of expenditure and  completion rates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FE758E-B747-47A6-2EB0-C8DAD5732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0413" y="4169979"/>
            <a:ext cx="3897744" cy="1577018"/>
          </a:xfrm>
          <a:prstGeom prst="rect">
            <a:avLst/>
          </a:prstGeom>
        </p:spPr>
      </p:pic>
      <p:pic>
        <p:nvPicPr>
          <p:cNvPr id="10" name="Picture Placeholder 5">
            <a:extLst>
              <a:ext uri="{FF2B5EF4-FFF2-40B4-BE49-F238E27FC236}">
                <a16:creationId xmlns:a16="http://schemas.microsoft.com/office/drawing/2014/main" id="{2AE453AC-16BB-55E7-7BAA-965863DAC4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6" r="10006"/>
          <a:stretch>
            <a:fillRect/>
          </a:stretch>
        </p:blipFill>
        <p:spPr>
          <a:xfrm>
            <a:off x="5722194" y="1393518"/>
            <a:ext cx="1595769" cy="2136878"/>
          </a:xfrm>
          <a:custGeom>
            <a:avLst/>
            <a:gdLst>
              <a:gd name="connsiteX0" fmla="*/ 0 w 6105525"/>
              <a:gd name="connsiteY0" fmla="*/ 0 h 6858000"/>
              <a:gd name="connsiteX1" fmla="*/ 6105525 w 6105525"/>
              <a:gd name="connsiteY1" fmla="*/ 0 h 6858000"/>
              <a:gd name="connsiteX2" fmla="*/ 6105525 w 6105525"/>
              <a:gd name="connsiteY2" fmla="*/ 6858000 h 6858000"/>
              <a:gd name="connsiteX3" fmla="*/ 0 w 610552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05525" h="6858000">
                <a:moveTo>
                  <a:pt x="0" y="0"/>
                </a:moveTo>
                <a:lnTo>
                  <a:pt x="6105525" y="0"/>
                </a:lnTo>
                <a:lnTo>
                  <a:pt x="610552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28D3819-C45D-263A-5638-1D832E60E21A}"/>
              </a:ext>
            </a:extLst>
          </p:cNvPr>
          <p:cNvSpPr txBox="1"/>
          <p:nvPr/>
        </p:nvSpPr>
        <p:spPr>
          <a:xfrm>
            <a:off x="5529874" y="3621473"/>
            <a:ext cx="2430907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>
                <a:solidFill>
                  <a:prstClr val="black"/>
                </a:solidFill>
                <a:latin typeface="Century Gothic" panose="020F0302020204030204"/>
              </a:rPr>
              <a:t>The Rev. Thomas Bayes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657565"/>
      </p:ext>
    </p:extLst>
  </p:cSld>
  <p:clrMapOvr>
    <a:masterClrMapping/>
  </p:clrMapOvr>
</p:sld>
</file>

<file path=ppt/theme/theme1.xml><?xml version="1.0" encoding="utf-8"?>
<a:theme xmlns:a="http://schemas.openxmlformats.org/drawingml/2006/main" name="JPL White Templates">
  <a:themeElements>
    <a:clrScheme name="JPL Color Palette">
      <a:dk1>
        <a:sysClr val="windowText" lastClr="000000"/>
      </a:dk1>
      <a:lt1>
        <a:sysClr val="window" lastClr="FFFFFF"/>
      </a:lt1>
      <a:dk2>
        <a:srgbClr val="EEF0F3"/>
      </a:dk2>
      <a:lt2>
        <a:srgbClr val="75787B"/>
      </a:lt2>
      <a:accent1>
        <a:srgbClr val="32373B"/>
      </a:accent1>
      <a:accent2>
        <a:srgbClr val="BA0C2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BA0C2F"/>
      </a:hlink>
      <a:folHlink>
        <a:srgbClr val="BA0C2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1195</Words>
  <Application>Microsoft Office PowerPoint</Application>
  <PresentationFormat>On-screen Show (4:3)</PresentationFormat>
  <Paragraphs>173</Paragraphs>
  <Slides>23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Arial Black</vt:lpstr>
      <vt:lpstr>Calibri</vt:lpstr>
      <vt:lpstr>Cambria Math</vt:lpstr>
      <vt:lpstr>Century Gothic</vt:lpstr>
      <vt:lpstr>Symbol</vt:lpstr>
      <vt:lpstr>Times New Roman</vt:lpstr>
      <vt:lpstr>Wingdings</vt:lpstr>
      <vt:lpstr>JPL White Templates</vt:lpstr>
      <vt:lpstr>PowerPoint Presentation</vt:lpstr>
      <vt:lpstr>Agenda</vt:lpstr>
      <vt:lpstr>Risk Curve</vt:lpstr>
      <vt:lpstr>The Main Idea </vt:lpstr>
      <vt:lpstr>The Bayesian View</vt:lpstr>
      <vt:lpstr>The Evolution of the Cost Estimating Process</vt:lpstr>
      <vt:lpstr>Using PDFs to Measure Risk</vt:lpstr>
      <vt:lpstr>Parametrics or Earned Value? Yes, I’ll Take Both!</vt:lpstr>
      <vt:lpstr>The Bayesian Approach</vt:lpstr>
      <vt:lpstr>Two Ways to Visualize Uncertainty</vt:lpstr>
      <vt:lpstr>Examples</vt:lpstr>
      <vt:lpstr>Example 1 Results</vt:lpstr>
      <vt:lpstr>Examples</vt:lpstr>
      <vt:lpstr>Example 2 Results</vt:lpstr>
      <vt:lpstr>Bayesian Approach to EAC</vt:lpstr>
      <vt:lpstr>Bayesian Approach to EAC</vt:lpstr>
      <vt:lpstr>Strengths</vt:lpstr>
      <vt:lpstr>Challenge - Requires Cultural Change</vt:lpstr>
      <vt:lpstr>Final Points</vt:lpstr>
      <vt:lpstr>Summary and Next Steps</vt:lpstr>
      <vt:lpstr>PowerPoint Presentation</vt:lpstr>
      <vt:lpstr>References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JPL</dc:creator>
  <cp:lastModifiedBy>Smart, Christian B. (JPL-2512)[JPL Employee]</cp:lastModifiedBy>
  <cp:revision>82</cp:revision>
  <cp:lastPrinted>2024-03-26T12:08:09Z</cp:lastPrinted>
  <dcterms:created xsi:type="dcterms:W3CDTF">2014-09-14T21:06:57Z</dcterms:created>
  <dcterms:modified xsi:type="dcterms:W3CDTF">2024-03-29T14:33:55Z</dcterms:modified>
</cp:coreProperties>
</file>