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1" r:id="rId4"/>
  </p:sldMasterIdLst>
  <p:notesMasterIdLst>
    <p:notesMasterId r:id="rId23"/>
  </p:notesMasterIdLst>
  <p:sldIdLst>
    <p:sldId id="274" r:id="rId5"/>
    <p:sldId id="362" r:id="rId6"/>
    <p:sldId id="363" r:id="rId7"/>
    <p:sldId id="365" r:id="rId8"/>
    <p:sldId id="366" r:id="rId9"/>
    <p:sldId id="373" r:id="rId10"/>
    <p:sldId id="376" r:id="rId11"/>
    <p:sldId id="372" r:id="rId12"/>
    <p:sldId id="370" r:id="rId13"/>
    <p:sldId id="358" r:id="rId14"/>
    <p:sldId id="371" r:id="rId15"/>
    <p:sldId id="375" r:id="rId16"/>
    <p:sldId id="374" r:id="rId17"/>
    <p:sldId id="361" r:id="rId18"/>
    <p:sldId id="377" r:id="rId19"/>
    <p:sldId id="378" r:id="rId20"/>
    <p:sldId id="379"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hn, Meagan L." initials="HML" lastIdx="6" clrIdx="0">
    <p:extLst>
      <p:ext uri="{19B8F6BF-5375-455C-9EA6-DF929625EA0E}">
        <p15:presenceInfo xmlns:p15="http://schemas.microsoft.com/office/powerpoint/2012/main" userId="S-1-5-21-17504556-1539073906-17591369-67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88653" autoAdjust="0"/>
  </p:normalViewPr>
  <p:slideViewPr>
    <p:cSldViewPr snapToGrid="0" snapToObjects="1" showGuides="1">
      <p:cViewPr varScale="1">
        <p:scale>
          <a:sx n="110" d="100"/>
          <a:sy n="110" d="100"/>
        </p:scale>
        <p:origin x="1685"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7" d="100"/>
          <a:sy n="117" d="100"/>
        </p:scale>
        <p:origin x="288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avis\depart\SEA\Parametric%20Costing\Conferences\DATAWorks%202024\I&amp;T%200409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vis\depart\SEA\Parametric%20Costing\Conferences\DATAWorks%202024\I&amp;T%200409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vis\depart\SEA\Parametric%20Costing\Conferences\DATAWorks%202024\I&amp;T%200409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vis\depart\SEA\Parametric%20Costing\Conferences\DATAWorks%202024\I&amp;T%200409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avis\depart\SEA\Parametric%20Costing\Conferences\DATAWorks%202024\I&amp;T%200409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vis\depart\SEA\Parametric%20Costing\Conferences\DATAWorks%202024\I&amp;T%200409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avis\depart\SEA\Parametric%20Costing\Conferences\DATAWorks%202024\I&amp;T%20040924.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SmallSat I&amp;T Points of Integration CER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kathy!$L$5</c:f>
              <c:strCache>
                <c:ptCount val="1"/>
                <c:pt idx="0">
                  <c:v>I&amp;T Costs (FY$24K)</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1.8765637261463047E-2"/>
                  <c:y val="-0.1429046194749086"/>
                </c:manualLayout>
              </c:layout>
              <c:tx>
                <c:rich>
                  <a:bodyPr/>
                  <a:lstStyle/>
                  <a:p>
                    <a:fld id="{C46A7E52-CC3B-4D4D-91C7-9961CD3FAD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E35-4CCA-86C4-7AC165225683}"/>
                </c:ext>
              </c:extLst>
            </c:dLbl>
            <c:dLbl>
              <c:idx val="1"/>
              <c:tx>
                <c:rich>
                  <a:bodyPr/>
                  <a:lstStyle/>
                  <a:p>
                    <a:fld id="{DE19D269-5354-4F76-B9EE-32AA563F7A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E35-4CCA-86C4-7AC165225683}"/>
                </c:ext>
              </c:extLst>
            </c:dLbl>
            <c:dLbl>
              <c:idx val="2"/>
              <c:layout>
                <c:manualLayout>
                  <c:x val="-8.1317761466340011E-2"/>
                  <c:y val="-8.9730807577268201E-2"/>
                </c:manualLayout>
              </c:layout>
              <c:tx>
                <c:rich>
                  <a:bodyPr/>
                  <a:lstStyle/>
                  <a:p>
                    <a:fld id="{95BB73D8-C536-4D9A-AF90-94FAFE01609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E35-4CCA-86C4-7AC165225683}"/>
                </c:ext>
              </c:extLst>
            </c:dLbl>
            <c:dLbl>
              <c:idx val="3"/>
              <c:tx>
                <c:rich>
                  <a:bodyPr/>
                  <a:lstStyle/>
                  <a:p>
                    <a:fld id="{672BFF60-541C-4992-9742-AACDA2DF0A9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E35-4CCA-86C4-7AC165225683}"/>
                </c:ext>
              </c:extLst>
            </c:dLbl>
            <c:dLbl>
              <c:idx val="4"/>
              <c:tx>
                <c:rich>
                  <a:bodyPr/>
                  <a:lstStyle/>
                  <a:p>
                    <a:fld id="{DACE91B9-E21E-42B5-84D2-90CB5326BC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E35-4CCA-86C4-7AC165225683}"/>
                </c:ext>
              </c:extLst>
            </c:dLbl>
            <c:spPr>
              <a:noFill/>
              <a:ln>
                <a:solidFill>
                  <a:sysClr val="windowText" lastClr="000000">
                    <a:lumMod val="25000"/>
                    <a:lumOff val="75000"/>
                  </a:sys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og"/>
            <c:dispRSqr val="1"/>
            <c:dispEq val="1"/>
            <c:trendlineLbl>
              <c:layout>
                <c:manualLayout>
                  <c:x val="-0.39905131099508195"/>
                  <c:y val="-1.0648580344758553E-2"/>
                </c:manualLayout>
              </c:layout>
              <c:numFmt formatCode="General" sourceLinked="0"/>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rendlineLbl>
          </c:trendline>
          <c:xVal>
            <c:numRef>
              <c:f>kathy!$I$6:$I$10</c:f>
              <c:numCache>
                <c:formatCode>General</c:formatCode>
                <c:ptCount val="5"/>
                <c:pt idx="0">
                  <c:v>8</c:v>
                </c:pt>
                <c:pt idx="1">
                  <c:v>90</c:v>
                </c:pt>
                <c:pt idx="2">
                  <c:v>8</c:v>
                </c:pt>
                <c:pt idx="3">
                  <c:v>64</c:v>
                </c:pt>
                <c:pt idx="4">
                  <c:v>48</c:v>
                </c:pt>
              </c:numCache>
            </c:numRef>
          </c:xVal>
          <c:yVal>
            <c:numRef>
              <c:f>kathy!$L$6:$L$10</c:f>
              <c:numCache>
                <c:formatCode>_("$"* #,##0_);_("$"* \(#,##0\);_("$"* "-"??_);_(@_)</c:formatCode>
                <c:ptCount val="5"/>
                <c:pt idx="0">
                  <c:v>1751</c:v>
                </c:pt>
                <c:pt idx="1">
                  <c:v>7696.5540000000001</c:v>
                </c:pt>
                <c:pt idx="2">
                  <c:v>1761.7506899999998</c:v>
                </c:pt>
                <c:pt idx="3">
                  <c:v>10032.071</c:v>
                </c:pt>
                <c:pt idx="4">
                  <c:v>3691.5479999999998</c:v>
                </c:pt>
              </c:numCache>
            </c:numRef>
          </c:yVal>
          <c:smooth val="0"/>
          <c:extLst>
            <c:ext xmlns:c15="http://schemas.microsoft.com/office/drawing/2012/chart" uri="{02D57815-91ED-43cb-92C2-25804820EDAC}">
              <c15:datalabelsRange>
                <c15:f>kathy!$A$6:$A$10</c15:f>
                <c15:dlblRangeCache>
                  <c:ptCount val="5"/>
                  <c:pt idx="0">
                    <c:v>Mission 1</c:v>
                  </c:pt>
                  <c:pt idx="1">
                    <c:v>Mission 2</c:v>
                  </c:pt>
                  <c:pt idx="2">
                    <c:v>Mission 3</c:v>
                  </c:pt>
                  <c:pt idx="3">
                    <c:v>Mission 4</c:v>
                  </c:pt>
                  <c:pt idx="4">
                    <c:v>Mission 5</c:v>
                  </c:pt>
                </c15:dlblRangeCache>
              </c15:datalabelsRange>
            </c:ext>
            <c:ext xmlns:c16="http://schemas.microsoft.com/office/drawing/2014/chart" uri="{C3380CC4-5D6E-409C-BE32-E72D297353CC}">
              <c16:uniqueId val="{00000006-0E35-4CCA-86C4-7AC165225683}"/>
            </c:ext>
          </c:extLst>
        </c:ser>
        <c:dLbls>
          <c:showLegendKey val="0"/>
          <c:showVal val="0"/>
          <c:showCatName val="0"/>
          <c:showSerName val="0"/>
          <c:showPercent val="0"/>
          <c:showBubbleSize val="0"/>
        </c:dLbls>
        <c:axId val="857151160"/>
        <c:axId val="857151816"/>
      </c:scatterChart>
      <c:valAx>
        <c:axId val="8571511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Total Points of Integration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7151816"/>
        <c:crosses val="autoZero"/>
        <c:crossBetween val="midCat"/>
      </c:valAx>
      <c:valAx>
        <c:axId val="857151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I&amp;T Costs (FY$24K)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71511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SmallSat</a:t>
            </a:r>
            <a:r>
              <a:rPr lang="en-US" sz="1800" baseline="0"/>
              <a:t> I&amp;T Points of Integration CER</a:t>
            </a:r>
            <a:endParaRPr lang="en-US" sz="18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2.3799274403224494E-2"/>
                  <c:y val="-8.3534115413688673E-2"/>
                </c:manualLayout>
              </c:layout>
              <c:tx>
                <c:rich>
                  <a:bodyPr/>
                  <a:lstStyle/>
                  <a:p>
                    <a:fld id="{DF2C2458-DA25-4CF9-8238-E179562785B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E0C-4BB2-949A-C620769EDE97}"/>
                </c:ext>
              </c:extLst>
            </c:dLbl>
            <c:dLbl>
              <c:idx val="1"/>
              <c:layout>
                <c:manualLayout>
                  <c:x val="-9.1536220582703415E-2"/>
                  <c:y val="2.9214592556680855E-2"/>
                </c:manualLayout>
              </c:layout>
              <c:tx>
                <c:rich>
                  <a:bodyPr/>
                  <a:lstStyle/>
                  <a:p>
                    <a:fld id="{4061ADE3-5EF0-4AE1-8456-0AE7E3EAE11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E0C-4BB2-949A-C620769EDE97}"/>
                </c:ext>
              </c:extLst>
            </c:dLbl>
            <c:dLbl>
              <c:idx val="2"/>
              <c:layout>
                <c:manualLayout>
                  <c:x val="-8.4151421726663816E-2"/>
                  <c:y val="6.0369008850133306E-2"/>
                </c:manualLayout>
              </c:layout>
              <c:tx>
                <c:rich>
                  <a:bodyPr/>
                  <a:lstStyle/>
                  <a:p>
                    <a:fld id="{21F29264-F165-47EA-9130-2F87DF3449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E0C-4BB2-949A-C620769EDE97}"/>
                </c:ext>
              </c:extLst>
            </c:dLbl>
            <c:dLbl>
              <c:idx val="3"/>
              <c:tx>
                <c:rich>
                  <a:bodyPr/>
                  <a:lstStyle/>
                  <a:p>
                    <a:fld id="{FBB11B23-7822-4993-8953-90EDECF83AD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E0C-4BB2-949A-C620769EDE97}"/>
                </c:ext>
              </c:extLst>
            </c:dLbl>
            <c:dLbl>
              <c:idx val="4"/>
              <c:tx>
                <c:rich>
                  <a:bodyPr/>
                  <a:lstStyle/>
                  <a:p>
                    <a:fld id="{91E20FDA-11A9-48C9-93E3-1997D19635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E0C-4BB2-949A-C620769EDE97}"/>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EE0C-4BB2-949A-C620769EDE97}"/>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EE0C-4BB2-949A-C620769EDE9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trendline>
            <c:spPr>
              <a:ln w="19050" cap="rnd">
                <a:solidFill>
                  <a:schemeClr val="accent1"/>
                </a:solidFill>
                <a:prstDash val="sysDot"/>
              </a:ln>
              <a:effectLst/>
            </c:spPr>
            <c:trendlineType val="linear"/>
            <c:dispRSqr val="1"/>
            <c:dispEq val="1"/>
            <c:trendlineLbl>
              <c:layout>
                <c:manualLayout>
                  <c:x val="-0.35446391564328672"/>
                  <c:y val="3.4142757675199156E-2"/>
                </c:manualLayout>
              </c:layout>
              <c:numFmt formatCode="General" sourceLinked="0"/>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trendlineLbl>
          </c:trendline>
          <c:xVal>
            <c:numRef>
              <c:f>kathy!$K$6:$K$12</c:f>
              <c:numCache>
                <c:formatCode>0</c:formatCode>
                <c:ptCount val="7"/>
                <c:pt idx="0">
                  <c:v>8</c:v>
                </c:pt>
                <c:pt idx="1">
                  <c:v>73.44</c:v>
                </c:pt>
                <c:pt idx="2">
                  <c:v>8</c:v>
                </c:pt>
                <c:pt idx="3">
                  <c:v>51.120000000000005</c:v>
                </c:pt>
                <c:pt idx="4">
                  <c:v>38.799999999999997</c:v>
                </c:pt>
              </c:numCache>
            </c:numRef>
          </c:xVal>
          <c:yVal>
            <c:numRef>
              <c:f>kathy!$L$6:$L$12</c:f>
              <c:numCache>
                <c:formatCode>_("$"* #,##0_);_("$"* \(#,##0\);_("$"* "-"??_);_(@_)</c:formatCode>
                <c:ptCount val="7"/>
                <c:pt idx="0">
                  <c:v>1751</c:v>
                </c:pt>
                <c:pt idx="1">
                  <c:v>7696.5540000000001</c:v>
                </c:pt>
                <c:pt idx="2">
                  <c:v>1761.7506899999998</c:v>
                </c:pt>
                <c:pt idx="3">
                  <c:v>10032.071</c:v>
                </c:pt>
                <c:pt idx="4">
                  <c:v>3691.5479999999998</c:v>
                </c:pt>
              </c:numCache>
            </c:numRef>
          </c:yVal>
          <c:smooth val="0"/>
          <c:extLst>
            <c:ext xmlns:c15="http://schemas.microsoft.com/office/drawing/2012/chart" uri="{02D57815-91ED-43cb-92C2-25804820EDAC}">
              <c15:datalabelsRange>
                <c15:f>kathy!$A$6:$A$10</c15:f>
                <c15:dlblRangeCache>
                  <c:ptCount val="5"/>
                  <c:pt idx="0">
                    <c:v>Mission 1</c:v>
                  </c:pt>
                  <c:pt idx="1">
                    <c:v>Mission 2</c:v>
                  </c:pt>
                  <c:pt idx="2">
                    <c:v>Mission 3</c:v>
                  </c:pt>
                  <c:pt idx="3">
                    <c:v>Mission 4</c:v>
                  </c:pt>
                  <c:pt idx="4">
                    <c:v>Mission 5</c:v>
                  </c:pt>
                </c15:dlblRangeCache>
              </c15:datalabelsRange>
            </c:ext>
            <c:ext xmlns:c16="http://schemas.microsoft.com/office/drawing/2014/chart" uri="{C3380CC4-5D6E-409C-BE32-E72D297353CC}">
              <c16:uniqueId val="{00000008-EE0C-4BB2-949A-C620769EDE97}"/>
            </c:ext>
          </c:extLst>
        </c:ser>
        <c:dLbls>
          <c:showLegendKey val="0"/>
          <c:showVal val="0"/>
          <c:showCatName val="0"/>
          <c:showSerName val="0"/>
          <c:showPercent val="0"/>
          <c:showBubbleSize val="0"/>
        </c:dLbls>
        <c:axId val="796082176"/>
        <c:axId val="796082832"/>
      </c:scatterChart>
      <c:valAx>
        <c:axId val="796082176"/>
        <c:scaling>
          <c:orientation val="minMax"/>
          <c:max val="8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Weighted Points</a:t>
                </a:r>
                <a:r>
                  <a:rPr lang="en-US" sz="1400" baseline="0"/>
                  <a:t> of Integration</a:t>
                </a:r>
                <a:endParaRPr lang="en-US" sz="140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082832"/>
        <c:crosses val="autoZero"/>
        <c:crossBetween val="midCat"/>
      </c:valAx>
      <c:valAx>
        <c:axId val="796082832"/>
        <c:scaling>
          <c:orientation val="minMax"/>
          <c:max val="1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I&amp;T Cost (FY$24K)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0821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Residuals as a Function of</a:t>
            </a:r>
            <a:r>
              <a:rPr lang="en-US" baseline="0"/>
              <a:t> I&amp;T Costs (Weighted)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Sheet10!$C$24</c:f>
              <c:strCache>
                <c:ptCount val="1"/>
                <c:pt idx="0">
                  <c:v>Residuals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Sheet10!$B$25:$B$29</c:f>
              <c:numCache>
                <c:formatCode>General</c:formatCode>
                <c:ptCount val="5"/>
                <c:pt idx="0">
                  <c:v>1900.3157112257479</c:v>
                </c:pt>
                <c:pt idx="1">
                  <c:v>9146.4927029058217</c:v>
                </c:pt>
                <c:pt idx="2">
                  <c:v>1900.3157112257479</c:v>
                </c:pt>
                <c:pt idx="3">
                  <c:v>6674.9971275039388</c:v>
                </c:pt>
                <c:pt idx="4">
                  <c:v>5310.8024371387401</c:v>
                </c:pt>
              </c:numCache>
            </c:numRef>
          </c:xVal>
          <c:yVal>
            <c:numRef>
              <c:f>Sheet10!$C$25:$C$29</c:f>
              <c:numCache>
                <c:formatCode>General</c:formatCode>
                <c:ptCount val="5"/>
                <c:pt idx="0">
                  <c:v>-149.31571122574792</c:v>
                </c:pt>
                <c:pt idx="1">
                  <c:v>-1449.9387029058216</c:v>
                </c:pt>
                <c:pt idx="2">
                  <c:v>-138.56502122574807</c:v>
                </c:pt>
                <c:pt idx="3">
                  <c:v>3357.0738724960611</c:v>
                </c:pt>
                <c:pt idx="4">
                  <c:v>-1619.2544371387403</c:v>
                </c:pt>
              </c:numCache>
            </c:numRef>
          </c:yVal>
          <c:smooth val="0"/>
          <c:extLst>
            <c:ext xmlns:c16="http://schemas.microsoft.com/office/drawing/2014/chart" uri="{C3380CC4-5D6E-409C-BE32-E72D297353CC}">
              <c16:uniqueId val="{00000000-7510-4364-8CF5-83B3BAB72AE1}"/>
            </c:ext>
          </c:extLst>
        </c:ser>
        <c:dLbls>
          <c:showLegendKey val="0"/>
          <c:showVal val="0"/>
          <c:showCatName val="0"/>
          <c:showSerName val="0"/>
          <c:showPercent val="0"/>
          <c:showBubbleSize val="0"/>
        </c:dLbls>
        <c:axId val="742981215"/>
        <c:axId val="743001599"/>
      </c:scatterChart>
      <c:valAx>
        <c:axId val="74298121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Predicted Cost</a:t>
                </a:r>
              </a:p>
            </c:rich>
          </c:tx>
          <c:layout>
            <c:manualLayout>
              <c:xMode val="edge"/>
              <c:yMode val="edge"/>
              <c:x val="0.43803268211326241"/>
              <c:y val="0.91289543013680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3001599"/>
        <c:crosses val="autoZero"/>
        <c:crossBetween val="midCat"/>
      </c:valAx>
      <c:valAx>
        <c:axId val="743001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Residuals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981215"/>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I&amp;T % vs</a:t>
            </a:r>
            <a:r>
              <a:rPr lang="en-US" baseline="0"/>
              <a:t> Total Points of Integration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Summary!$M$5</c:f>
              <c:strCache>
                <c:ptCount val="1"/>
                <c:pt idx="0">
                  <c:v>I&amp;T %</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9.4079240094988123E-2"/>
                  <c:y val="1.8307997356245869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Summary!$O$6:$O$10</c:f>
              <c:numCache>
                <c:formatCode>General</c:formatCode>
                <c:ptCount val="5"/>
                <c:pt idx="1">
                  <c:v>90</c:v>
                </c:pt>
                <c:pt idx="3">
                  <c:v>64</c:v>
                </c:pt>
                <c:pt idx="4">
                  <c:v>48</c:v>
                </c:pt>
              </c:numCache>
            </c:numRef>
          </c:xVal>
          <c:yVal>
            <c:numRef>
              <c:f>Summary!$Q$6:$Q$10</c:f>
              <c:numCache>
                <c:formatCode>0%</c:formatCode>
                <c:ptCount val="5"/>
                <c:pt idx="1">
                  <c:v>7.0475147822908951E-2</c:v>
                </c:pt>
                <c:pt idx="3">
                  <c:v>0.1562847386213107</c:v>
                </c:pt>
                <c:pt idx="4">
                  <c:v>0.1739445829997549</c:v>
                </c:pt>
              </c:numCache>
            </c:numRef>
          </c:yVal>
          <c:smooth val="0"/>
          <c:extLst>
            <c:ext xmlns:c16="http://schemas.microsoft.com/office/drawing/2014/chart" uri="{C3380CC4-5D6E-409C-BE32-E72D297353CC}">
              <c16:uniqueId val="{00000001-E402-41B8-8041-015B953627A3}"/>
            </c:ext>
          </c:extLst>
        </c:ser>
        <c:dLbls>
          <c:showLegendKey val="0"/>
          <c:showVal val="0"/>
          <c:showCatName val="0"/>
          <c:showSerName val="0"/>
          <c:showPercent val="0"/>
          <c:showBubbleSize val="0"/>
        </c:dLbls>
        <c:axId val="871784552"/>
        <c:axId val="871789144"/>
      </c:scatterChart>
      <c:valAx>
        <c:axId val="8717845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Points of Integration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1789144"/>
        <c:crosses val="autoZero"/>
        <c:crossBetween val="midCat"/>
      </c:valAx>
      <c:valAx>
        <c:axId val="871789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Wrap Factor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17845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Points of Integration CER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Mass!$F$3</c:f>
              <c:strCache>
                <c:ptCount val="1"/>
                <c:pt idx="0">
                  <c:v>Total Points of Integration</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7.9660066971709034E-2"/>
                  <c:y val="-5.8419642046920548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Mass!$E$4:$E$8</c:f>
              <c:numCache>
                <c:formatCode>General</c:formatCode>
                <c:ptCount val="5"/>
                <c:pt idx="0">
                  <c:v>60.4</c:v>
                </c:pt>
                <c:pt idx="1">
                  <c:v>379.7</c:v>
                </c:pt>
                <c:pt idx="2">
                  <c:v>10.4</c:v>
                </c:pt>
                <c:pt idx="3">
                  <c:v>304.89999999999998</c:v>
                </c:pt>
                <c:pt idx="4">
                  <c:v>32.04</c:v>
                </c:pt>
              </c:numCache>
            </c:numRef>
          </c:xVal>
          <c:yVal>
            <c:numRef>
              <c:f>Mass!$F$4:$F$8</c:f>
              <c:numCache>
                <c:formatCode>General</c:formatCode>
                <c:ptCount val="5"/>
                <c:pt idx="0">
                  <c:v>8</c:v>
                </c:pt>
                <c:pt idx="1">
                  <c:v>90</c:v>
                </c:pt>
                <c:pt idx="2">
                  <c:v>8</c:v>
                </c:pt>
                <c:pt idx="3">
                  <c:v>64</c:v>
                </c:pt>
                <c:pt idx="4">
                  <c:v>48</c:v>
                </c:pt>
              </c:numCache>
            </c:numRef>
          </c:yVal>
          <c:smooth val="0"/>
          <c:extLst>
            <c:ext xmlns:c16="http://schemas.microsoft.com/office/drawing/2014/chart" uri="{C3380CC4-5D6E-409C-BE32-E72D297353CC}">
              <c16:uniqueId val="{00000001-7A62-4AF0-B7C5-B7ABF9548D99}"/>
            </c:ext>
          </c:extLst>
        </c:ser>
        <c:dLbls>
          <c:showLegendKey val="0"/>
          <c:showVal val="0"/>
          <c:showCatName val="0"/>
          <c:showSerName val="0"/>
          <c:showPercent val="0"/>
          <c:showBubbleSize val="0"/>
        </c:dLbls>
        <c:axId val="713472616"/>
        <c:axId val="713473272"/>
      </c:scatterChart>
      <c:valAx>
        <c:axId val="7134726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Mass (kg)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473272"/>
        <c:crosses val="autoZero"/>
        <c:crossBetween val="midCat"/>
      </c:valAx>
      <c:valAx>
        <c:axId val="713473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Points of Integration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4726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I&amp;T Costs CER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Mass!$G$3</c:f>
              <c:strCache>
                <c:ptCount val="1"/>
                <c:pt idx="0">
                  <c:v>I&amp;T Costs (FY$21K)</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0.19879790026246719"/>
                  <c:y val="4.2332468136773764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Mass!$E$4:$E$8</c:f>
              <c:numCache>
                <c:formatCode>General</c:formatCode>
                <c:ptCount val="5"/>
                <c:pt idx="0">
                  <c:v>60.4</c:v>
                </c:pt>
                <c:pt idx="1">
                  <c:v>379.7</c:v>
                </c:pt>
                <c:pt idx="2">
                  <c:v>10.4</c:v>
                </c:pt>
                <c:pt idx="3">
                  <c:v>304.89999999999998</c:v>
                </c:pt>
                <c:pt idx="4">
                  <c:v>32.04</c:v>
                </c:pt>
              </c:numCache>
            </c:numRef>
          </c:xVal>
          <c:yVal>
            <c:numRef>
              <c:f>Mass!$G$4:$G$8</c:f>
              <c:numCache>
                <c:formatCode>General</c:formatCode>
                <c:ptCount val="5"/>
                <c:pt idx="0">
                  <c:v>1751</c:v>
                </c:pt>
                <c:pt idx="1">
                  <c:v>7696.5540000000001</c:v>
                </c:pt>
                <c:pt idx="2">
                  <c:v>1761.7506899999998</c:v>
                </c:pt>
                <c:pt idx="3">
                  <c:v>10032.071</c:v>
                </c:pt>
                <c:pt idx="4">
                  <c:v>3691.5479999999998</c:v>
                </c:pt>
              </c:numCache>
            </c:numRef>
          </c:yVal>
          <c:smooth val="0"/>
          <c:extLst>
            <c:ext xmlns:c16="http://schemas.microsoft.com/office/drawing/2014/chart" uri="{C3380CC4-5D6E-409C-BE32-E72D297353CC}">
              <c16:uniqueId val="{00000001-0905-4E11-94D8-F6170889F12A}"/>
            </c:ext>
          </c:extLst>
        </c:ser>
        <c:dLbls>
          <c:showLegendKey val="0"/>
          <c:showVal val="0"/>
          <c:showCatName val="0"/>
          <c:showSerName val="0"/>
          <c:showPercent val="0"/>
          <c:showBubbleSize val="0"/>
        </c:dLbls>
        <c:axId val="710094624"/>
        <c:axId val="710094296"/>
      </c:scatterChart>
      <c:valAx>
        <c:axId val="7100946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Mass (kg)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094296"/>
        <c:crosses val="autoZero"/>
        <c:crossBetween val="midCat"/>
      </c:valAx>
      <c:valAx>
        <c:axId val="710094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I&amp;T Costs (FY$24K)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0946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I&amp;T Costs (FY$24K)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Mass!$D$13</c:f>
              <c:strCache>
                <c:ptCount val="1"/>
                <c:pt idx="0">
                  <c:v>I&amp;T Costs (FY$21K)</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Mass!$C$14:$C$18</c:f>
              <c:numCache>
                <c:formatCode>General</c:formatCode>
                <c:ptCount val="5"/>
                <c:pt idx="0">
                  <c:v>25.930799999999998</c:v>
                </c:pt>
                <c:pt idx="1">
                  <c:v>84.043400000000005</c:v>
                </c:pt>
                <c:pt idx="2">
                  <c:v>16.8308</c:v>
                </c:pt>
                <c:pt idx="3">
                  <c:v>70.4298</c:v>
                </c:pt>
                <c:pt idx="4">
                  <c:v>20.769280000000002</c:v>
                </c:pt>
              </c:numCache>
            </c:numRef>
          </c:xVal>
          <c:yVal>
            <c:numRef>
              <c:f>Mass!$D$14:$D$18</c:f>
              <c:numCache>
                <c:formatCode>General</c:formatCode>
                <c:ptCount val="5"/>
                <c:pt idx="0">
                  <c:v>1751</c:v>
                </c:pt>
                <c:pt idx="1">
                  <c:v>7696.5540000000001</c:v>
                </c:pt>
                <c:pt idx="2">
                  <c:v>1761.7506899999998</c:v>
                </c:pt>
                <c:pt idx="3">
                  <c:v>10032.071</c:v>
                </c:pt>
                <c:pt idx="4">
                  <c:v>3691.5479999999998</c:v>
                </c:pt>
              </c:numCache>
            </c:numRef>
          </c:yVal>
          <c:smooth val="0"/>
          <c:extLst>
            <c:ext xmlns:c16="http://schemas.microsoft.com/office/drawing/2014/chart" uri="{C3380CC4-5D6E-409C-BE32-E72D297353CC}">
              <c16:uniqueId val="{00000001-F287-413B-9DBB-A74E29380F64}"/>
            </c:ext>
          </c:extLst>
        </c:ser>
        <c:dLbls>
          <c:showLegendKey val="0"/>
          <c:showVal val="0"/>
          <c:showCatName val="0"/>
          <c:showSerName val="0"/>
          <c:showPercent val="0"/>
          <c:showBubbleSize val="0"/>
        </c:dLbls>
        <c:axId val="891091472"/>
        <c:axId val="891091800"/>
      </c:scatterChart>
      <c:valAx>
        <c:axId val="8910914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Mass Predicted Points of Integration</a:t>
                </a:r>
              </a:p>
            </c:rich>
          </c:tx>
          <c:layout>
            <c:manualLayout>
              <c:xMode val="edge"/>
              <c:yMode val="edge"/>
              <c:x val="0.32122090988626423"/>
              <c:y val="0.878680373286672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091800"/>
        <c:crosses val="autoZero"/>
        <c:crossBetween val="midCat"/>
      </c:valAx>
      <c:valAx>
        <c:axId val="891091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baseline="0">
                    <a:effectLst/>
                  </a:rPr>
                  <a:t>I&amp;T Costs (FY$24K)</a:t>
                </a:r>
                <a:endParaRPr lang="en-US"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091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9A375-B218-184B-B243-CB7E0F1616A7}" type="datetimeFigureOut">
              <a:rPr lang="en-US" smtClean="0"/>
              <a:t>4/17/2024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5F0F0-3408-9F4A-9B24-898CD7F5D4E4}" type="slidenum">
              <a:rPr lang="en-US" smtClean="0"/>
              <a:t>‹#›</a:t>
            </a:fld>
            <a:endParaRPr lang="en-US"/>
          </a:p>
        </p:txBody>
      </p:sp>
    </p:spTree>
    <p:extLst>
      <p:ext uri="{BB962C8B-B14F-4D97-AF65-F5344CB8AC3E}">
        <p14:creationId xmlns:p14="http://schemas.microsoft.com/office/powerpoint/2010/main" val="17270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D5F0F0-3408-9F4A-9B24-898CD7F5D4E4}" type="slidenum">
              <a:rPr lang="en-US" smtClean="0"/>
              <a:t>1</a:t>
            </a:fld>
            <a:endParaRPr lang="en-US"/>
          </a:p>
        </p:txBody>
      </p:sp>
    </p:spTree>
    <p:extLst>
      <p:ext uri="{BB962C8B-B14F-4D97-AF65-F5344CB8AC3E}">
        <p14:creationId xmlns:p14="http://schemas.microsoft.com/office/powerpoint/2010/main" val="116996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2</a:t>
            </a:fld>
            <a:endParaRPr lang="en-US"/>
          </a:p>
        </p:txBody>
      </p:sp>
    </p:spTree>
    <p:extLst>
      <p:ext uri="{BB962C8B-B14F-4D97-AF65-F5344CB8AC3E}">
        <p14:creationId xmlns:p14="http://schemas.microsoft.com/office/powerpoint/2010/main" val="68076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Lognormal</a:t>
            </a:r>
            <a:r>
              <a:rPr lang="en-US" baseline="0" dirty="0"/>
              <a:t> curve is chosen due to expected savings with more integrated points</a:t>
            </a:r>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6</a:t>
            </a:fld>
            <a:endParaRPr lang="en-US"/>
          </a:p>
        </p:txBody>
      </p:sp>
    </p:spTree>
    <p:extLst>
      <p:ext uri="{BB962C8B-B14F-4D97-AF65-F5344CB8AC3E}">
        <p14:creationId xmlns:p14="http://schemas.microsoft.com/office/powerpoint/2010/main" val="292553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Logarithmic model</a:t>
            </a:r>
            <a:r>
              <a:rPr lang="en-US" baseline="0" dirty="0"/>
              <a:t> assumes a learning curve</a:t>
            </a:r>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8</a:t>
            </a:fld>
            <a:endParaRPr lang="en-US"/>
          </a:p>
        </p:txBody>
      </p:sp>
    </p:spTree>
    <p:extLst>
      <p:ext uri="{BB962C8B-B14F-4D97-AF65-F5344CB8AC3E}">
        <p14:creationId xmlns:p14="http://schemas.microsoft.com/office/powerpoint/2010/main" val="140846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3"/>
                </a:solidFill>
              </a:rPr>
              <a:t>- </a:t>
            </a:r>
            <a:r>
              <a:rPr lang="en-US" dirty="0"/>
              <a:t>Logarithmic model</a:t>
            </a:r>
            <a:r>
              <a:rPr lang="en-US" baseline="0" dirty="0"/>
              <a:t> assumes a learning curve</a:t>
            </a:r>
            <a:endParaRPr lang="en-US" dirty="0">
              <a:solidFill>
                <a:schemeClr val="accent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3"/>
                </a:solidFill>
              </a:rPr>
              <a:t>- Mission 4 and 5 not captured as 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3"/>
                </a:solidFill>
              </a:rPr>
              <a:t>- Nicole’s work was based on APL internal data where we had a clear view of the data points and could gather more information. We don’t have the same clarity into </a:t>
            </a:r>
            <a:r>
              <a:rPr lang="en-US" dirty="0" err="1">
                <a:solidFill>
                  <a:schemeClr val="accent3"/>
                </a:solidFill>
              </a:rPr>
              <a:t>CADRe</a:t>
            </a:r>
            <a:r>
              <a:rPr lang="en-US" dirty="0">
                <a:solidFill>
                  <a:schemeClr val="accent3"/>
                </a:solidFill>
              </a:rPr>
              <a:t> data. </a:t>
            </a:r>
            <a:r>
              <a:rPr lang="en-US" dirty="0" err="1">
                <a:solidFill>
                  <a:schemeClr val="accent3"/>
                </a:solidFill>
              </a:rPr>
              <a:t>SmallSats</a:t>
            </a:r>
            <a:r>
              <a:rPr lang="en-US" dirty="0">
                <a:solidFill>
                  <a:schemeClr val="accent3"/>
                </a:solidFill>
              </a:rPr>
              <a:t> capture a wider range of mission types (i.e. CubeSat constellations via COTS busses through custom builds like Swales for THEMIS, etc. so there’s more inherent variability in that too)</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10</a:t>
            </a:fld>
            <a:endParaRPr lang="en-US"/>
          </a:p>
        </p:txBody>
      </p:sp>
    </p:spTree>
    <p:extLst>
      <p:ext uri="{BB962C8B-B14F-4D97-AF65-F5344CB8AC3E}">
        <p14:creationId xmlns:p14="http://schemas.microsoft.com/office/powerpoint/2010/main" val="188413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3"/>
                </a:solidFill>
                <a:sym typeface="Wingdings" panose="05000000000000000000" pitchFamily="2" charset="2"/>
              </a:rPr>
              <a:t>- explain that it’s a good predictor for </a:t>
            </a:r>
            <a:r>
              <a:rPr lang="en-US" i="1" dirty="0">
                <a:solidFill>
                  <a:schemeClr val="accent3"/>
                </a:solidFill>
                <a:sym typeface="Wingdings" panose="05000000000000000000" pitchFamily="2" charset="2"/>
              </a:rPr>
              <a:t>this</a:t>
            </a:r>
            <a:r>
              <a:rPr lang="en-US" dirty="0">
                <a:solidFill>
                  <a:schemeClr val="accent3"/>
                </a:solidFill>
                <a:sym typeface="Wingdings" panose="05000000000000000000" pitchFamily="2" charset="2"/>
              </a:rPr>
              <a:t> data set but probably is limited to things in this range since we have such a small data set, </a:t>
            </a:r>
            <a:r>
              <a:rPr lang="en-US" dirty="0" err="1">
                <a:solidFill>
                  <a:schemeClr val="accent3"/>
                </a:solidFill>
                <a:sym typeface="Wingdings" panose="05000000000000000000" pitchFamily="2" charset="2"/>
              </a:rPr>
              <a:t>etc</a:t>
            </a:r>
            <a:r>
              <a:rPr lang="en-US" dirty="0">
                <a:solidFill>
                  <a:schemeClr val="accent3"/>
                </a:solidFill>
                <a:sym typeface="Wingdings" panose="05000000000000000000" pitchFamily="2" charset="2"/>
              </a:rPr>
              <a:t> </a:t>
            </a:r>
            <a:r>
              <a:rPr lang="en-US" dirty="0" err="1">
                <a:solidFill>
                  <a:schemeClr val="accent3"/>
                </a:solidFill>
                <a:sym typeface="Wingdings" panose="05000000000000000000" pitchFamily="2" charset="2"/>
              </a:rPr>
              <a:t>etc</a:t>
            </a:r>
            <a:r>
              <a:rPr lang="en-US" dirty="0">
                <a:solidFill>
                  <a:schemeClr val="accent3"/>
                </a:solidFill>
                <a:sym typeface="Wingdings" panose="05000000000000000000" pitchFamily="2" charset="2"/>
              </a:rPr>
              <a:t> it should definitely not be used for some huge constellation of like 12 </a:t>
            </a:r>
            <a:r>
              <a:rPr lang="en-US" dirty="0" err="1">
                <a:solidFill>
                  <a:schemeClr val="accent3"/>
                </a:solidFill>
                <a:sym typeface="Wingdings" panose="05000000000000000000" pitchFamily="2" charset="2"/>
              </a:rPr>
              <a:t>cubesats</a:t>
            </a:r>
            <a:r>
              <a:rPr lang="en-US" dirty="0">
                <a:solidFill>
                  <a:schemeClr val="accent3"/>
                </a:solidFill>
                <a:sym typeface="Wingdings" panose="05000000000000000000" pitchFamily="2" charset="2"/>
              </a:rPr>
              <a:t> or something</a:t>
            </a:r>
          </a:p>
          <a:p>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12</a:t>
            </a:fld>
            <a:endParaRPr lang="en-US"/>
          </a:p>
        </p:txBody>
      </p:sp>
    </p:spTree>
    <p:extLst>
      <p:ext uri="{BB962C8B-B14F-4D97-AF65-F5344CB8AC3E}">
        <p14:creationId xmlns:p14="http://schemas.microsoft.com/office/powerpoint/2010/main" val="165261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Theories include: graduate students</a:t>
            </a:r>
            <a:r>
              <a:rPr lang="en-US" baseline="0" dirty="0"/>
              <a:t> being cheaper than FT engineers compared to contracting fees for outsourcing</a:t>
            </a:r>
            <a:endParaRPr lang="en-US" dirty="0"/>
          </a:p>
        </p:txBody>
      </p:sp>
      <p:sp>
        <p:nvSpPr>
          <p:cNvPr id="4" name="Slide Number Placeholder 3"/>
          <p:cNvSpPr>
            <a:spLocks noGrp="1"/>
          </p:cNvSpPr>
          <p:nvPr>
            <p:ph type="sldNum" sz="quarter" idx="10"/>
          </p:nvPr>
        </p:nvSpPr>
        <p:spPr/>
        <p:txBody>
          <a:bodyPr/>
          <a:lstStyle/>
          <a:p>
            <a:fld id="{4DD5F0F0-3408-9F4A-9B24-898CD7F5D4E4}" type="slidenum">
              <a:rPr lang="en-US" smtClean="0"/>
              <a:t>15</a:t>
            </a:fld>
            <a:endParaRPr lang="en-US"/>
          </a:p>
        </p:txBody>
      </p:sp>
    </p:spTree>
    <p:extLst>
      <p:ext uri="{BB962C8B-B14F-4D97-AF65-F5344CB8AC3E}">
        <p14:creationId xmlns:p14="http://schemas.microsoft.com/office/powerpoint/2010/main" val="352345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D5F0F0-3408-9F4A-9B24-898CD7F5D4E4}" type="slidenum">
              <a:rPr lang="en-US" smtClean="0"/>
              <a:t>18</a:t>
            </a:fld>
            <a:endParaRPr lang="en-US"/>
          </a:p>
        </p:txBody>
      </p:sp>
    </p:spTree>
    <p:extLst>
      <p:ext uri="{BB962C8B-B14F-4D97-AF65-F5344CB8AC3E}">
        <p14:creationId xmlns:p14="http://schemas.microsoft.com/office/powerpoint/2010/main" val="812073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Dark">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r>
              <a:rPr lang="en-US"/>
              <a:t>April 18, 2024</a:t>
            </a:r>
            <a:endParaRPr lang="en-US" dirty="0"/>
          </a:p>
        </p:txBody>
      </p:sp>
      <p:sp>
        <p:nvSpPr>
          <p:cNvPr id="5" name="Footer Placeholder 4"/>
          <p:cNvSpPr>
            <a:spLocks noGrp="1"/>
          </p:cNvSpPr>
          <p:nvPr>
            <p:ph type="ftr" sz="quarter" idx="15"/>
          </p:nvPr>
        </p:nvSpPr>
        <p:spPr/>
        <p:txBody>
          <a:bodyPr/>
          <a:lstStyle/>
          <a:p>
            <a:r>
              <a:rPr lang="en-US"/>
              <a:t>Cost Considerations for Estimating SmallSat I&amp;T</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0" y="4358640"/>
            <a:ext cx="9144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533400" y="2323070"/>
            <a:ext cx="6858000" cy="1573429"/>
          </a:xfrm>
          <a:prstGeom prst="rect">
            <a:avLst/>
          </a:prstGeom>
        </p:spPr>
        <p:txBody>
          <a:bodyPr anchor="b">
            <a:normAutofit/>
          </a:bodyPr>
          <a:lstStyle>
            <a:lvl1pPr algn="l">
              <a:defRPr sz="4000" baseline="0">
                <a:solidFill>
                  <a:schemeClr val="bg1"/>
                </a:solidFill>
              </a:defRPr>
            </a:lvl1pPr>
          </a:lstStyle>
          <a:p>
            <a:r>
              <a:rPr lang="en-US" dirty="0"/>
              <a:t>Click to add title</a:t>
            </a:r>
          </a:p>
        </p:txBody>
      </p:sp>
      <p:sp>
        <p:nvSpPr>
          <p:cNvPr id="3" name="Subtitle 2"/>
          <p:cNvSpPr>
            <a:spLocks noGrp="1"/>
          </p:cNvSpPr>
          <p:nvPr>
            <p:ph type="subTitle" idx="1" hasCustomPrompt="1"/>
          </p:nvPr>
        </p:nvSpPr>
        <p:spPr>
          <a:xfrm>
            <a:off x="533400" y="4038601"/>
            <a:ext cx="6858000" cy="838199"/>
          </a:xfrm>
        </p:spPr>
        <p:txBody>
          <a:bodyPr lIns="0" tIns="0" rIns="0" bIns="0">
            <a:normAutofit/>
          </a:bodyPr>
          <a:lstStyle>
            <a:lvl1pPr marL="0" indent="0" algn="l">
              <a:buNone/>
              <a:defRPr sz="2400" b="1">
                <a:solidFill>
                  <a:schemeClr val="accent2">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sp>
        <p:nvSpPr>
          <p:cNvPr id="12" name="Text Placeholder 11"/>
          <p:cNvSpPr>
            <a:spLocks noGrp="1"/>
          </p:cNvSpPr>
          <p:nvPr>
            <p:ph type="body" sz="quarter" idx="13" hasCustomPrompt="1"/>
          </p:nvPr>
        </p:nvSpPr>
        <p:spPr>
          <a:xfrm>
            <a:off x="533400" y="4876801"/>
            <a:ext cx="4038600" cy="1295399"/>
          </a:xfrm>
        </p:spPr>
        <p:txBody>
          <a:bodyPr lIns="0" tIns="0" rIns="0" bIns="0">
            <a:normAutofit/>
          </a:bodyPr>
          <a:lstStyle>
            <a:lvl1pPr marL="0" indent="0">
              <a:lnSpc>
                <a:spcPct val="100000"/>
              </a:lnSpc>
              <a:spcBef>
                <a:spcPts val="0"/>
              </a:spcBef>
              <a:buNone/>
              <a:defRPr sz="1400">
                <a:solidFill>
                  <a:schemeClr val="accent2">
                    <a:lumMod val="60000"/>
                    <a:lumOff val="4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4" y="95382"/>
            <a:ext cx="3180080" cy="1310640"/>
          </a:xfrm>
          <a:prstGeom prst="rect">
            <a:avLst/>
          </a:prstGeom>
        </p:spPr>
      </p:pic>
    </p:spTree>
  </p:cSld>
  <p:clrMapOvr>
    <a:masterClrMapping/>
  </p:clrMapOvr>
  <p:extLst>
    <p:ext uri="{DCECCB84-F9BA-43D5-87BE-67443E8EF086}">
      <p15:sldGuideLst xmlns:p15="http://schemas.microsoft.com/office/powerpoint/2012/main">
        <p15:guide id="8" pos="3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t>April 18, 2024</a:t>
            </a:r>
            <a:endParaRPr lang="en-US" dirty="0"/>
          </a:p>
        </p:txBody>
      </p:sp>
      <p:sp>
        <p:nvSpPr>
          <p:cNvPr id="7" name="Footer Placeholder 6"/>
          <p:cNvSpPr>
            <a:spLocks noGrp="1"/>
          </p:cNvSpPr>
          <p:nvPr>
            <p:ph type="ftr" sz="quarter" idx="11"/>
          </p:nvPr>
        </p:nvSpPr>
        <p:spPr/>
        <p:txBody>
          <a:bodyPr/>
          <a:lstStyle/>
          <a:p>
            <a:r>
              <a:rPr lang="en-US"/>
              <a:t>Cost Considerations for Estimating SmallSat I&amp;T</a:t>
            </a:r>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
        <p:nvSpPr>
          <p:cNvPr id="9" name="Title 1"/>
          <p:cNvSpPr>
            <a:spLocks noGrp="1"/>
          </p:cNvSpPr>
          <p:nvPr>
            <p:ph type="title" hasCustomPrompt="1"/>
          </p:nvPr>
        </p:nvSpPr>
        <p:spPr>
          <a:xfrm>
            <a:off x="342900" y="419100"/>
            <a:ext cx="8458200" cy="342899"/>
          </a:xfrm>
          <a:prstGeom prst="rect">
            <a:avLst/>
          </a:prstGeom>
        </p:spPr>
        <p:txBody>
          <a:bodyPr>
            <a:noAutofit/>
          </a:bodyPr>
          <a:lstStyle>
            <a:lvl1pPr>
              <a:defRPr sz="2800"/>
            </a:lvl1pPr>
          </a:lstStyle>
          <a:p>
            <a:r>
              <a:rPr lang="en-US" dirty="0"/>
              <a:t>Click to add title </a:t>
            </a:r>
          </a:p>
        </p:txBody>
      </p:sp>
      <p:sp>
        <p:nvSpPr>
          <p:cNvPr id="10" name="Text Placeholder 8"/>
          <p:cNvSpPr>
            <a:spLocks noGrp="1"/>
          </p:cNvSpPr>
          <p:nvPr>
            <p:ph type="body" sz="quarter" idx="13" hasCustomPrompt="1"/>
          </p:nvPr>
        </p:nvSpPr>
        <p:spPr>
          <a:xfrm>
            <a:off x="342900" y="801380"/>
            <a:ext cx="84582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 Dar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April 18, 2024</a:t>
            </a:r>
            <a:endParaRPr lang="en-US" dirty="0"/>
          </a:p>
        </p:txBody>
      </p:sp>
      <p:sp>
        <p:nvSpPr>
          <p:cNvPr id="3" name="Footer Placeholder 2"/>
          <p:cNvSpPr>
            <a:spLocks noGrp="1"/>
          </p:cNvSpPr>
          <p:nvPr>
            <p:ph type="ftr" sz="quarter" idx="11"/>
          </p:nvPr>
        </p:nvSpPr>
        <p:spPr/>
        <p:txBody>
          <a:bodyPr/>
          <a:lstStyle/>
          <a:p>
            <a:r>
              <a:rPr lang="en-US"/>
              <a:t>Cost Considerations for Estimating SmallSat I&amp;T</a:t>
            </a:r>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0" y="4358640"/>
            <a:ext cx="9144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260" y="1598875"/>
            <a:ext cx="4729482" cy="309372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260" y="1598875"/>
            <a:ext cx="4729482" cy="309372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d Ligh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April 18, 2024</a:t>
            </a:r>
            <a:endParaRPr lang="en-US" dirty="0"/>
          </a:p>
        </p:txBody>
      </p:sp>
      <p:sp>
        <p:nvSpPr>
          <p:cNvPr id="3" name="Footer Placeholder 2"/>
          <p:cNvSpPr>
            <a:spLocks noGrp="1"/>
          </p:cNvSpPr>
          <p:nvPr>
            <p:ph type="ftr" sz="quarter" idx="11"/>
          </p:nvPr>
        </p:nvSpPr>
        <p:spPr/>
        <p:txBody>
          <a:bodyPr/>
          <a:lstStyle/>
          <a:p>
            <a:r>
              <a:rPr lang="en-US"/>
              <a:t>Cost Considerations for Estimating SmallSat I&amp;T</a:t>
            </a:r>
            <a:endParaRPr lang="en-US" dirty="0"/>
          </a:p>
        </p:txBody>
      </p:sp>
      <p:sp>
        <p:nvSpPr>
          <p:cNvPr id="4" name="Slide Number Placeholder 3"/>
          <p:cNvSpPr>
            <a:spLocks noGrp="1"/>
          </p:cNvSpPr>
          <p:nvPr>
            <p:ph type="sldNum" sz="quarter" idx="12"/>
          </p:nvPr>
        </p:nvSpPr>
        <p:spPr/>
        <p:txBody>
          <a:bodyPr/>
          <a:lstStyle/>
          <a:p>
            <a:fld id="{4EBCDCBD-78E1-0D41-A999-31B5EBF8E02C}"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67"/>
            <a:ext cx="9159560" cy="68566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260" y="1598876"/>
            <a:ext cx="4729480" cy="30937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Light">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r>
              <a:rPr lang="en-US"/>
              <a:t>April 18, 2024</a:t>
            </a:r>
            <a:endParaRPr lang="en-US" dirty="0"/>
          </a:p>
        </p:txBody>
      </p:sp>
      <p:sp>
        <p:nvSpPr>
          <p:cNvPr id="5" name="Footer Placeholder 4"/>
          <p:cNvSpPr>
            <a:spLocks noGrp="1"/>
          </p:cNvSpPr>
          <p:nvPr>
            <p:ph type="ftr" sz="quarter" idx="15"/>
          </p:nvPr>
        </p:nvSpPr>
        <p:spPr/>
        <p:txBody>
          <a:bodyPr/>
          <a:lstStyle/>
          <a:p>
            <a:r>
              <a:rPr lang="en-US"/>
              <a:t>Cost Considerations for Estimating SmallSat I&amp;T</a:t>
            </a:r>
            <a:endParaRPr lang="en-US" dirty="0"/>
          </a:p>
        </p:txBody>
      </p:sp>
      <p:sp>
        <p:nvSpPr>
          <p:cNvPr id="6" name="Slide Number Placeholder 5"/>
          <p:cNvSpPr>
            <a:spLocks noGrp="1"/>
          </p:cNvSpPr>
          <p:nvPr>
            <p:ph type="sldNum" sz="quarter" idx="16"/>
          </p:nvPr>
        </p:nvSpPr>
        <p:spPr/>
        <p:txBody>
          <a:bodyPr/>
          <a:lstStyle/>
          <a:p>
            <a:fld id="{4EBCDCBD-78E1-0D41-A999-31B5EBF8E02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8" y="667"/>
            <a:ext cx="9129523" cy="6856666"/>
          </a:xfrm>
          <a:prstGeom prst="rect">
            <a:avLst/>
          </a:prstGeom>
        </p:spPr>
      </p:pic>
      <p:sp>
        <p:nvSpPr>
          <p:cNvPr id="2" name="Title 1"/>
          <p:cNvSpPr>
            <a:spLocks noGrp="1"/>
          </p:cNvSpPr>
          <p:nvPr>
            <p:ph type="ctrTitle" hasCustomPrompt="1"/>
          </p:nvPr>
        </p:nvSpPr>
        <p:spPr>
          <a:xfrm>
            <a:off x="514350" y="2323070"/>
            <a:ext cx="6858000" cy="1573429"/>
          </a:xfrm>
          <a:prstGeom prst="rect">
            <a:avLst/>
          </a:prstGeom>
        </p:spPr>
        <p:txBody>
          <a:bodyPr anchor="b">
            <a:normAutofit/>
          </a:bodyPr>
          <a:lstStyle>
            <a:lvl1pPr algn="l">
              <a:defRPr sz="4000" baseline="0"/>
            </a:lvl1pPr>
          </a:lstStyle>
          <a:p>
            <a:r>
              <a:rPr lang="en-US" dirty="0"/>
              <a:t>Click to add title</a:t>
            </a:r>
          </a:p>
        </p:txBody>
      </p:sp>
      <p:sp>
        <p:nvSpPr>
          <p:cNvPr id="3" name="Subtitle 2"/>
          <p:cNvSpPr>
            <a:spLocks noGrp="1"/>
          </p:cNvSpPr>
          <p:nvPr>
            <p:ph type="subTitle" idx="1" hasCustomPrompt="1"/>
          </p:nvPr>
        </p:nvSpPr>
        <p:spPr>
          <a:xfrm>
            <a:off x="514350" y="4038601"/>
            <a:ext cx="6858000" cy="838200"/>
          </a:xfrm>
        </p:spPr>
        <p:txBody>
          <a:bodyPr lIns="0" tIns="0" rIns="0" bIns="0">
            <a:normAutofit/>
          </a:bodyPr>
          <a:lstStyle>
            <a:lvl1pPr marL="0" indent="0" algn="l">
              <a:buNone/>
              <a:defRPr sz="2400" b="1">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sp>
        <p:nvSpPr>
          <p:cNvPr id="12" name="Text Placeholder 11"/>
          <p:cNvSpPr>
            <a:spLocks noGrp="1"/>
          </p:cNvSpPr>
          <p:nvPr>
            <p:ph type="body" sz="quarter" idx="13" hasCustomPrompt="1"/>
          </p:nvPr>
        </p:nvSpPr>
        <p:spPr>
          <a:xfrm>
            <a:off x="514350" y="4876801"/>
            <a:ext cx="4057650" cy="1295399"/>
          </a:xfrm>
        </p:spPr>
        <p:txBody>
          <a:bodyPr lIns="0" tIns="0" rIns="0" bIns="0">
            <a:normAutofit/>
          </a:bodyPr>
          <a:lstStyle>
            <a:lvl1pPr marL="0" indent="0">
              <a:lnSpc>
                <a:spcPct val="100000"/>
              </a:lnSpc>
              <a:spcBef>
                <a:spcPts val="0"/>
              </a:spcBef>
              <a:buNone/>
              <a:defRPr sz="14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4" y="95382"/>
            <a:ext cx="3180080" cy="1310640"/>
          </a:xfrm>
          <a:prstGeom prst="rect">
            <a:avLst/>
          </a:prstGeom>
        </p:spPr>
      </p:pic>
    </p:spTree>
  </p:cSld>
  <p:clrMapOvr>
    <a:masterClrMapping/>
  </p:clrMapOvr>
  <p:extLst>
    <p:ext uri="{DCECCB84-F9BA-43D5-87BE-67443E8EF086}">
      <p15:sldGuideLst xmlns:p15="http://schemas.microsoft.com/office/powerpoint/2012/main">
        <p15:guide id="5" pos="3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5 Dark">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r>
              <a:rPr lang="en-US"/>
              <a:t>April 18, 2024</a:t>
            </a:r>
            <a:endParaRPr lang="en-US" dirty="0"/>
          </a:p>
        </p:txBody>
      </p:sp>
      <p:sp>
        <p:nvSpPr>
          <p:cNvPr id="5" name="Footer Placeholder 4"/>
          <p:cNvSpPr>
            <a:spLocks noGrp="1"/>
          </p:cNvSpPr>
          <p:nvPr>
            <p:ph type="ftr" sz="quarter" idx="16"/>
          </p:nvPr>
        </p:nvSpPr>
        <p:spPr/>
        <p:txBody>
          <a:bodyPr/>
          <a:lstStyle/>
          <a:p>
            <a:r>
              <a:rPr lang="en-US"/>
              <a:t>Cost Considerations for Estimating SmallSat I&amp;T</a:t>
            </a:r>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6"/>
            <a:ext cx="9143999" cy="6857334"/>
          </a:xfrm>
          <a:prstGeom prst="rect">
            <a:avLst/>
          </a:prstGeom>
        </p:spPr>
      </p:pic>
      <p:sp>
        <p:nvSpPr>
          <p:cNvPr id="13" name="Rectangle 12"/>
          <p:cNvSpPr/>
          <p:nvPr/>
        </p:nvSpPr>
        <p:spPr>
          <a:xfrm>
            <a:off x="0" y="4361627"/>
            <a:ext cx="9144000" cy="2499360"/>
          </a:xfrm>
          <a:prstGeom prst="rect">
            <a:avLst/>
          </a:prstGeom>
          <a:gradFill>
            <a:gsLst>
              <a:gs pos="0">
                <a:schemeClr val="accent1">
                  <a:lumMod val="50000"/>
                  <a:alpha val="0"/>
                </a:schemeClr>
              </a:gs>
              <a:gs pos="100000">
                <a:schemeClr val="accent1">
                  <a:lumMod val="50000"/>
                  <a:alpha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3143250" y="1028701"/>
            <a:ext cx="5286375" cy="1485899"/>
          </a:xfrm>
          <a:prstGeom prst="rect">
            <a:avLst/>
          </a:prstGeom>
        </p:spPr>
        <p:txBody>
          <a:bodyPr anchor="t">
            <a:noAutofit/>
          </a:bodyPr>
          <a:lstStyle>
            <a:lvl1pPr algn="l">
              <a:defRPr sz="3200" baseline="0">
                <a:solidFill>
                  <a:schemeClr val="bg1"/>
                </a:solidFill>
              </a:defRPr>
            </a:lvl1pPr>
          </a:lstStyle>
          <a:p>
            <a:r>
              <a:rPr lang="en-US" dirty="0"/>
              <a:t>Click to add title</a:t>
            </a:r>
            <a:br>
              <a:rPr lang="en-US" dirty="0"/>
            </a:br>
            <a:r>
              <a:rPr lang="en-US" dirty="0"/>
              <a:t>(recommended for titles that are 2-3 lines long) </a:t>
            </a:r>
          </a:p>
        </p:txBody>
      </p:sp>
      <p:sp>
        <p:nvSpPr>
          <p:cNvPr id="3" name="Subtitle 2"/>
          <p:cNvSpPr>
            <a:spLocks noGrp="1"/>
          </p:cNvSpPr>
          <p:nvPr>
            <p:ph type="subTitle" idx="1" hasCustomPrompt="1"/>
          </p:nvPr>
        </p:nvSpPr>
        <p:spPr>
          <a:xfrm>
            <a:off x="3143251" y="2514601"/>
            <a:ext cx="5286375" cy="342899"/>
          </a:xfrm>
        </p:spPr>
        <p:txBody>
          <a:bodyPr lIns="0" tIns="0" rIns="0" bIns="0">
            <a:normAutofit/>
          </a:bodyPr>
          <a:lstStyle>
            <a:lvl1pPr marL="0" indent="0" algn="l">
              <a:buNone/>
              <a:defRPr sz="1600" b="1">
                <a:solidFill>
                  <a:schemeClr val="accent2">
                    <a:lumMod val="60000"/>
                    <a:lumOff val="4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sp>
        <p:nvSpPr>
          <p:cNvPr id="12" name="Text Placeholder 11"/>
          <p:cNvSpPr>
            <a:spLocks noGrp="1"/>
          </p:cNvSpPr>
          <p:nvPr>
            <p:ph type="body" sz="quarter" idx="13" hasCustomPrompt="1"/>
          </p:nvPr>
        </p:nvSpPr>
        <p:spPr>
          <a:xfrm>
            <a:off x="3143250" y="2857501"/>
            <a:ext cx="5286375" cy="775386"/>
          </a:xfrm>
        </p:spPr>
        <p:txBody>
          <a:bodyPr lIns="0" tIns="0" rIns="0" bIns="0">
            <a:normAutofit/>
          </a:bodyPr>
          <a:lstStyle>
            <a:lvl1pPr marL="0" marR="0" indent="0" algn="l" defTabSz="685800" rtl="0" eaLnBrk="1" fontAlgn="auto" latinLnBrk="0" hangingPunct="1">
              <a:lnSpc>
                <a:spcPct val="90000"/>
              </a:lnSpc>
              <a:spcBef>
                <a:spcPts val="0"/>
              </a:spcBef>
              <a:spcAft>
                <a:spcPts val="0"/>
              </a:spcAft>
              <a:buClrTx/>
              <a:buSzTx/>
              <a:buFont typeface="Arial"/>
              <a:buNone/>
              <a:tabLst/>
              <a:defRPr sz="1200">
                <a:solidFill>
                  <a:schemeClr val="accent2">
                    <a:lumMod val="60000"/>
                    <a:lumOff val="40000"/>
                  </a:schemeClr>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48" y="661615"/>
            <a:ext cx="2538216" cy="1660337"/>
          </a:xfrm>
          <a:prstGeom prst="rect">
            <a:avLst/>
          </a:prstGeom>
        </p:spPr>
      </p:pic>
      <p:cxnSp>
        <p:nvCxnSpPr>
          <p:cNvPr id="8" name="Straight Connector 7"/>
          <p:cNvCxnSpPr/>
          <p:nvPr/>
        </p:nvCxnSpPr>
        <p:spPr>
          <a:xfrm>
            <a:off x="3143250" y="3855309"/>
            <a:ext cx="5114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3143250" y="3976706"/>
            <a:ext cx="5286375" cy="2195493"/>
          </a:xfrm>
        </p:spPr>
        <p:txBody>
          <a:bodyPr lIns="0" tIns="0" rIns="0" bIns="0">
            <a:normAutofit/>
          </a:bodyPr>
          <a:lstStyle>
            <a:lvl1pPr marL="0" indent="0">
              <a:buNone/>
              <a:defRPr sz="1000"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r>
              <a:rPr lang="en-US" dirty="0"/>
              <a:t>Click to add </a:t>
            </a:r>
            <a:r>
              <a:rPr lang="en-US" dirty="0">
                <a:effectLst/>
                <a:latin typeface="Helvetica" charset="0"/>
              </a:rPr>
              <a:t>classification text</a:t>
            </a:r>
          </a:p>
        </p:txBody>
      </p:sp>
      <p:cxnSp>
        <p:nvCxnSpPr>
          <p:cNvPr id="20" name="Straight Connector 19"/>
          <p:cNvCxnSpPr/>
          <p:nvPr/>
        </p:nvCxnSpPr>
        <p:spPr>
          <a:xfrm>
            <a:off x="3143250" y="3855309"/>
            <a:ext cx="5114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43250" y="3855309"/>
            <a:ext cx="511492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43250" y="3855309"/>
            <a:ext cx="52863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9099" y="2097637"/>
            <a:ext cx="171500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624696" y="2199089"/>
            <a:ext cx="2063806" cy="422552"/>
          </a:xfrm>
          <a:prstGeom prst="rect">
            <a:avLst/>
          </a:prstGeom>
          <a:noFill/>
          <a:ln w="19050">
            <a:noFill/>
          </a:ln>
        </p:spPr>
        <p:txBody>
          <a:bodyPr wrap="square" rtlCol="0">
            <a:spAutoFit/>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000" dirty="0">
                <a:solidFill>
                  <a:schemeClr val="bg1"/>
                </a:solidFill>
                <a:latin typeface="+mn-lt"/>
                <a:ea typeface="Myriad Pro" charset="0"/>
                <a:cs typeface="Myriad Pro" charset="0"/>
              </a:rPr>
              <a:t>11100 Johns Hopkins Road </a:t>
            </a:r>
            <a:br>
              <a:rPr lang="en-US" sz="1000" dirty="0">
                <a:solidFill>
                  <a:schemeClr val="bg1"/>
                </a:solidFill>
                <a:latin typeface="+mn-lt"/>
                <a:ea typeface="Myriad Pro" charset="0"/>
                <a:cs typeface="Myriad Pro" charset="0"/>
              </a:rPr>
            </a:br>
            <a:r>
              <a:rPr lang="en-US" sz="1000" dirty="0">
                <a:solidFill>
                  <a:schemeClr val="bg1"/>
                </a:solidFill>
                <a:latin typeface="+mn-lt"/>
                <a:ea typeface="Myriad Pro" charset="0"/>
                <a:cs typeface="Myriad Pro" charset="0"/>
              </a:rPr>
              <a:t>Laurel, MD 20723-6099</a:t>
            </a:r>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5 Light">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r>
              <a:rPr lang="en-US"/>
              <a:t>April 18, 2024</a:t>
            </a:r>
            <a:endParaRPr lang="en-US" dirty="0"/>
          </a:p>
        </p:txBody>
      </p:sp>
      <p:sp>
        <p:nvSpPr>
          <p:cNvPr id="5" name="Footer Placeholder 4"/>
          <p:cNvSpPr>
            <a:spLocks noGrp="1"/>
          </p:cNvSpPr>
          <p:nvPr>
            <p:ph type="ftr" sz="quarter" idx="16"/>
          </p:nvPr>
        </p:nvSpPr>
        <p:spPr/>
        <p:txBody>
          <a:bodyPr/>
          <a:lstStyle/>
          <a:p>
            <a:r>
              <a:rPr lang="en-US"/>
              <a:t>Cost Considerations for Estimating SmallSat I&amp;T</a:t>
            </a:r>
            <a:endParaRPr lang="en-US" dirty="0"/>
          </a:p>
        </p:txBody>
      </p:sp>
      <p:sp>
        <p:nvSpPr>
          <p:cNvPr id="6" name="Slide Number Placeholder 5"/>
          <p:cNvSpPr>
            <a:spLocks noGrp="1"/>
          </p:cNvSpPr>
          <p:nvPr>
            <p:ph type="sldNum" sz="quarter" idx="17"/>
          </p:nvPr>
        </p:nvSpPr>
        <p:spPr/>
        <p:txBody>
          <a:bodyPr/>
          <a:lstStyle/>
          <a:p>
            <a:fld id="{4EBCDCBD-78E1-0D41-A999-31B5EBF8E02C}" type="slidenum">
              <a:rPr lang="en-US" smtClean="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8" y="667"/>
            <a:ext cx="9129523" cy="6856666"/>
          </a:xfrm>
          <a:prstGeom prst="rect">
            <a:avLst/>
          </a:prstGeom>
        </p:spPr>
      </p:pic>
      <p:sp>
        <p:nvSpPr>
          <p:cNvPr id="2" name="Title 1"/>
          <p:cNvSpPr>
            <a:spLocks noGrp="1"/>
          </p:cNvSpPr>
          <p:nvPr>
            <p:ph type="ctrTitle" hasCustomPrompt="1"/>
          </p:nvPr>
        </p:nvSpPr>
        <p:spPr>
          <a:xfrm>
            <a:off x="3143250" y="1028701"/>
            <a:ext cx="5286375" cy="1485899"/>
          </a:xfrm>
          <a:prstGeom prst="rect">
            <a:avLst/>
          </a:prstGeom>
        </p:spPr>
        <p:txBody>
          <a:bodyPr anchor="t">
            <a:noAutofit/>
          </a:bodyPr>
          <a:lstStyle>
            <a:lvl1pPr algn="l">
              <a:defRPr sz="3200" baseline="0"/>
            </a:lvl1pPr>
          </a:lstStyle>
          <a:p>
            <a:r>
              <a:rPr lang="en-US" dirty="0"/>
              <a:t>Click to add title</a:t>
            </a:r>
            <a:br>
              <a:rPr lang="en-US" dirty="0"/>
            </a:br>
            <a:r>
              <a:rPr lang="en-US" dirty="0"/>
              <a:t>(recommended for titles that are 2-3 lines long) </a:t>
            </a:r>
          </a:p>
        </p:txBody>
      </p:sp>
      <p:sp>
        <p:nvSpPr>
          <p:cNvPr id="3" name="Subtitle 2"/>
          <p:cNvSpPr>
            <a:spLocks noGrp="1"/>
          </p:cNvSpPr>
          <p:nvPr>
            <p:ph type="subTitle" idx="1" hasCustomPrompt="1"/>
          </p:nvPr>
        </p:nvSpPr>
        <p:spPr>
          <a:xfrm>
            <a:off x="3143251" y="2514600"/>
            <a:ext cx="5286375" cy="342899"/>
          </a:xfrm>
        </p:spPr>
        <p:txBody>
          <a:bodyPr lIns="0" tIns="0" rIns="0" bIns="0">
            <a:noAutofit/>
          </a:bodyPr>
          <a:lstStyle>
            <a:lvl1pPr marL="0" indent="0" algn="l">
              <a:buNone/>
              <a:defRPr sz="1600" b="1">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sp>
        <p:nvSpPr>
          <p:cNvPr id="12" name="Text Placeholder 11"/>
          <p:cNvSpPr>
            <a:spLocks noGrp="1"/>
          </p:cNvSpPr>
          <p:nvPr>
            <p:ph type="body" sz="quarter" idx="13" hasCustomPrompt="1"/>
          </p:nvPr>
        </p:nvSpPr>
        <p:spPr>
          <a:xfrm>
            <a:off x="3143250" y="2857501"/>
            <a:ext cx="5286375" cy="775386"/>
          </a:xfrm>
        </p:spPr>
        <p:txBody>
          <a:bodyPr lIns="0" tIns="0" rIns="0" bIns="0">
            <a:normAutofit/>
          </a:bodyPr>
          <a:lstStyle>
            <a:lvl1pPr marL="0" marR="0" indent="0" algn="l" defTabSz="685800" rtl="0" eaLnBrk="1" fontAlgn="auto" latinLnBrk="0" hangingPunct="1">
              <a:lnSpc>
                <a:spcPct val="90000"/>
              </a:lnSpc>
              <a:spcBef>
                <a:spcPts val="0"/>
              </a:spcBef>
              <a:spcAft>
                <a:spcPts val="0"/>
              </a:spcAft>
              <a:buClrTx/>
              <a:buSzTx/>
              <a:buFont typeface="Arial"/>
              <a:buNone/>
              <a:tabLst/>
              <a:defRPr sz="1200">
                <a:solidFill>
                  <a:schemeClr val="accent2"/>
                </a:solidFill>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85800" rtl="0" eaLnBrk="1" fontAlgn="auto" latinLnBrk="0" hangingPunct="1">
              <a:lnSpc>
                <a:spcPct val="90000"/>
              </a:lnSpc>
              <a:spcBef>
                <a:spcPts val="0"/>
              </a:spcBef>
              <a:spcAft>
                <a:spcPts val="0"/>
              </a:spcAft>
              <a:buClrTx/>
              <a:buSzTx/>
              <a:buFont typeface="Arial"/>
              <a:buNone/>
              <a:tabLst/>
              <a:defRPr/>
            </a:pPr>
            <a:r>
              <a:rPr lang="en-US" dirty="0"/>
              <a:t>Name</a:t>
            </a:r>
            <a:br>
              <a:rPr lang="en-US" dirty="0"/>
            </a:br>
            <a:r>
              <a:rPr lang="en-US" dirty="0"/>
              <a:t>Title</a:t>
            </a:r>
            <a:br>
              <a:rPr lang="en-US" dirty="0"/>
            </a:br>
            <a:r>
              <a:rPr lang="en-US" dirty="0"/>
              <a:t>Contact information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48" y="664602"/>
            <a:ext cx="2533650" cy="1657350"/>
          </a:xfrm>
          <a:prstGeom prst="rect">
            <a:avLst/>
          </a:prstGeom>
        </p:spPr>
      </p:pic>
      <p:cxnSp>
        <p:nvCxnSpPr>
          <p:cNvPr id="8" name="Straight Connector 7"/>
          <p:cNvCxnSpPr/>
          <p:nvPr/>
        </p:nvCxnSpPr>
        <p:spPr>
          <a:xfrm>
            <a:off x="3143250" y="3855309"/>
            <a:ext cx="52863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4" hasCustomPrompt="1"/>
          </p:nvPr>
        </p:nvSpPr>
        <p:spPr>
          <a:xfrm>
            <a:off x="3143250" y="3976706"/>
            <a:ext cx="5286375" cy="2195494"/>
          </a:xfrm>
        </p:spPr>
        <p:txBody>
          <a:bodyPr lIns="0" tIns="0" rIns="0" bIns="0">
            <a:normAutofit/>
          </a:bodyPr>
          <a:lstStyle>
            <a:lvl1pPr marL="0" indent="0">
              <a:buNone/>
              <a:defRPr sz="1000" baseline="0">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r>
              <a:rPr lang="en-US" dirty="0">
                <a:effectLst/>
                <a:latin typeface="Helvetica" charset="0"/>
              </a:rPr>
              <a:t>Click to add classification text</a:t>
            </a:r>
          </a:p>
        </p:txBody>
      </p:sp>
      <p:cxnSp>
        <p:nvCxnSpPr>
          <p:cNvPr id="14" name="Straight Connector 13"/>
          <p:cNvCxnSpPr/>
          <p:nvPr userDrawn="1"/>
        </p:nvCxnSpPr>
        <p:spPr>
          <a:xfrm>
            <a:off x="799099" y="2097637"/>
            <a:ext cx="171500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624696" y="2199089"/>
            <a:ext cx="2063806" cy="422552"/>
          </a:xfrm>
          <a:prstGeom prst="rect">
            <a:avLst/>
          </a:prstGeom>
          <a:noFill/>
          <a:ln w="19050">
            <a:noFill/>
          </a:ln>
        </p:spPr>
        <p:txBody>
          <a:bodyPr wrap="square" rtlCol="0">
            <a:spAutoFit/>
          </a:bodyPr>
          <a:lstStyle/>
          <a:p>
            <a:pPr marL="0" marR="0" indent="0" algn="ctr" defTabSz="914400" rtl="0" eaLnBrk="1" fontAlgn="auto" latinLnBrk="0" hangingPunct="1">
              <a:lnSpc>
                <a:spcPts val="1300"/>
              </a:lnSpc>
              <a:spcBef>
                <a:spcPts val="0"/>
              </a:spcBef>
              <a:spcAft>
                <a:spcPts val="0"/>
              </a:spcAft>
              <a:buClrTx/>
              <a:buSzTx/>
              <a:buFontTx/>
              <a:buNone/>
              <a:tabLst/>
              <a:defRPr/>
            </a:pPr>
            <a:r>
              <a:rPr lang="en-US" sz="1000" dirty="0">
                <a:solidFill>
                  <a:schemeClr val="accent1"/>
                </a:solidFill>
                <a:latin typeface="+mn-lt"/>
                <a:ea typeface="Myriad Pro" charset="0"/>
                <a:cs typeface="Myriad Pro" charset="0"/>
              </a:rPr>
              <a:t>11100 Johns Hopkins Road </a:t>
            </a:r>
            <a:br>
              <a:rPr lang="en-US" sz="1000" dirty="0">
                <a:solidFill>
                  <a:schemeClr val="accent1"/>
                </a:solidFill>
                <a:latin typeface="+mn-lt"/>
                <a:ea typeface="Myriad Pro" charset="0"/>
                <a:cs typeface="Myriad Pro" charset="0"/>
              </a:rPr>
            </a:br>
            <a:r>
              <a:rPr lang="en-US" sz="1000" dirty="0">
                <a:solidFill>
                  <a:schemeClr val="accent1"/>
                </a:solidFill>
                <a:latin typeface="+mn-lt"/>
                <a:ea typeface="Myriad Pro" charset="0"/>
                <a:cs typeface="Myriad Pro" charset="0"/>
              </a:rPr>
              <a:t>Laurel, MD 20723-6099</a:t>
            </a:r>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2900" y="419100"/>
            <a:ext cx="8458200" cy="762000"/>
          </a:xfrm>
          <a:prstGeom prst="rect">
            <a:avLst/>
          </a:prstGeom>
        </p:spPr>
        <p:txBody>
          <a:bodyPr/>
          <a:lstStyle/>
          <a:p>
            <a:r>
              <a:rPr lang="en-US" dirty="0"/>
              <a:t>Click to add title</a:t>
            </a:r>
          </a:p>
        </p:txBody>
      </p:sp>
      <p:sp>
        <p:nvSpPr>
          <p:cNvPr id="2" name="Date Placeholder 1"/>
          <p:cNvSpPr>
            <a:spLocks noGrp="1"/>
          </p:cNvSpPr>
          <p:nvPr>
            <p:ph type="dt" sz="half" idx="10"/>
          </p:nvPr>
        </p:nvSpPr>
        <p:spPr/>
        <p:txBody>
          <a:bodyPr/>
          <a:lstStyle/>
          <a:p>
            <a:r>
              <a:rPr lang="en-US"/>
              <a:t>April 18, 2024</a:t>
            </a:r>
            <a:endParaRPr lang="en-US" dirty="0"/>
          </a:p>
        </p:txBody>
      </p:sp>
      <p:sp>
        <p:nvSpPr>
          <p:cNvPr id="7" name="Footer Placeholder 6"/>
          <p:cNvSpPr>
            <a:spLocks noGrp="1"/>
          </p:cNvSpPr>
          <p:nvPr>
            <p:ph type="ftr" sz="quarter" idx="11"/>
          </p:nvPr>
        </p:nvSpPr>
        <p:spPr/>
        <p:txBody>
          <a:bodyPr/>
          <a:lstStyle/>
          <a:p>
            <a:r>
              <a:rPr lang="en-US"/>
              <a:t>Cost Considerations for Estimating SmallSat I&amp;T</a:t>
            </a:r>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
        <p:nvSpPr>
          <p:cNvPr id="11" name="Content Placeholder 10"/>
          <p:cNvSpPr>
            <a:spLocks noGrp="1"/>
          </p:cNvSpPr>
          <p:nvPr>
            <p:ph sz="quarter" idx="13" hasCustomPrompt="1"/>
          </p:nvPr>
        </p:nvSpPr>
        <p:spPr>
          <a:xfrm>
            <a:off x="714375" y="1181100"/>
            <a:ext cx="7715249" cy="49911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April 18, 2024</a:t>
            </a:r>
            <a:endParaRPr lang="en-US" dirty="0"/>
          </a:p>
        </p:txBody>
      </p:sp>
      <p:sp>
        <p:nvSpPr>
          <p:cNvPr id="7" name="Footer Placeholder 6"/>
          <p:cNvSpPr>
            <a:spLocks noGrp="1"/>
          </p:cNvSpPr>
          <p:nvPr>
            <p:ph type="ftr" sz="quarter" idx="11"/>
          </p:nvPr>
        </p:nvSpPr>
        <p:spPr/>
        <p:txBody>
          <a:bodyPr/>
          <a:lstStyle/>
          <a:p>
            <a:r>
              <a:rPr lang="en-US"/>
              <a:t>Cost Considerations for Estimating SmallSat I&amp;T</a:t>
            </a:r>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
        <p:nvSpPr>
          <p:cNvPr id="9" name="Title 1"/>
          <p:cNvSpPr>
            <a:spLocks noGrp="1"/>
          </p:cNvSpPr>
          <p:nvPr>
            <p:ph type="title" hasCustomPrompt="1"/>
          </p:nvPr>
        </p:nvSpPr>
        <p:spPr>
          <a:xfrm>
            <a:off x="342900" y="426027"/>
            <a:ext cx="8458200" cy="342899"/>
          </a:xfrm>
          <a:prstGeom prst="rect">
            <a:avLst/>
          </a:prstGeom>
        </p:spPr>
        <p:txBody>
          <a:bodyPr>
            <a:noAutofit/>
          </a:bodyPr>
          <a:lstStyle>
            <a:lvl1pPr>
              <a:defRPr sz="2800"/>
            </a:lvl1pPr>
          </a:lstStyle>
          <a:p>
            <a:r>
              <a:rPr lang="en-US" dirty="0"/>
              <a:t>Click to add title </a:t>
            </a:r>
          </a:p>
        </p:txBody>
      </p:sp>
      <p:sp>
        <p:nvSpPr>
          <p:cNvPr id="10" name="Text Placeholder 8"/>
          <p:cNvSpPr>
            <a:spLocks noGrp="1"/>
          </p:cNvSpPr>
          <p:nvPr>
            <p:ph type="body" sz="quarter" idx="13" hasCustomPrompt="1"/>
          </p:nvPr>
        </p:nvSpPr>
        <p:spPr>
          <a:xfrm>
            <a:off x="342900" y="808307"/>
            <a:ext cx="8458200" cy="372793"/>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
        <p:nvSpPr>
          <p:cNvPr id="12" name="Content Placeholder 11"/>
          <p:cNvSpPr>
            <a:spLocks noGrp="1"/>
          </p:cNvSpPr>
          <p:nvPr>
            <p:ph sz="quarter" idx="14" hasCustomPrompt="1"/>
          </p:nvPr>
        </p:nvSpPr>
        <p:spPr>
          <a:xfrm>
            <a:off x="714375" y="1485900"/>
            <a:ext cx="7715249" cy="468630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419100"/>
            <a:ext cx="8458200" cy="762000"/>
          </a:xfrm>
          <a:prstGeom prst="rect">
            <a:avLst/>
          </a:prstGeom>
        </p:spPr>
        <p:txBody>
          <a:bodyPr/>
          <a:lstStyle/>
          <a:p>
            <a:r>
              <a:rPr lang="en-US" dirty="0"/>
              <a:t>Click to add title</a:t>
            </a:r>
          </a:p>
        </p:txBody>
      </p:sp>
      <p:sp>
        <p:nvSpPr>
          <p:cNvPr id="3" name="Content Placeholder 2"/>
          <p:cNvSpPr>
            <a:spLocks noGrp="1"/>
          </p:cNvSpPr>
          <p:nvPr>
            <p:ph idx="1" hasCustomPrompt="1"/>
          </p:nvPr>
        </p:nvSpPr>
        <p:spPr>
          <a:xfrm>
            <a:off x="714375" y="1181100"/>
            <a:ext cx="3667125" cy="41762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hasCustomPrompt="1"/>
          </p:nvPr>
        </p:nvSpPr>
        <p:spPr>
          <a:xfrm>
            <a:off x="4762500" y="1181100"/>
            <a:ext cx="3667125" cy="41762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4" hasCustomPrompt="1"/>
          </p:nvPr>
        </p:nvSpPr>
        <p:spPr>
          <a:xfrm>
            <a:off x="714375" y="5577840"/>
            <a:ext cx="7715249" cy="594360"/>
          </a:xfrm>
          <a:solidFill>
            <a:schemeClr val="accent2"/>
          </a:solidFill>
          <a:ln w="19050">
            <a:noFill/>
          </a:ln>
        </p:spPr>
        <p:txBody>
          <a:bodyPr anchor="ctr">
            <a:noAutofit/>
          </a:bodyPr>
          <a:lstStyle>
            <a:lvl1pPr marL="0" indent="0" algn="ctr">
              <a:buNone/>
              <a:defRPr sz="1600" b="1">
                <a:solidFill>
                  <a:schemeClr val="bg1"/>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lvl="0"/>
            <a:r>
              <a:rPr lang="en-US" dirty="0"/>
              <a:t>Click to add callout text</a:t>
            </a:r>
          </a:p>
        </p:txBody>
      </p:sp>
      <p:sp>
        <p:nvSpPr>
          <p:cNvPr id="7" name="Date Placeholder 6"/>
          <p:cNvSpPr>
            <a:spLocks noGrp="1"/>
          </p:cNvSpPr>
          <p:nvPr>
            <p:ph type="dt" sz="half" idx="15"/>
          </p:nvPr>
        </p:nvSpPr>
        <p:spPr/>
        <p:txBody>
          <a:bodyPr/>
          <a:lstStyle/>
          <a:p>
            <a:r>
              <a:rPr lang="en-US"/>
              <a:t>April 18, 2024</a:t>
            </a:r>
            <a:endParaRPr lang="en-US" dirty="0"/>
          </a:p>
        </p:txBody>
      </p:sp>
      <p:sp>
        <p:nvSpPr>
          <p:cNvPr id="8" name="Footer Placeholder 7"/>
          <p:cNvSpPr>
            <a:spLocks noGrp="1"/>
          </p:cNvSpPr>
          <p:nvPr>
            <p:ph type="ftr" sz="quarter" idx="16"/>
          </p:nvPr>
        </p:nvSpPr>
        <p:spPr/>
        <p:txBody>
          <a:bodyPr/>
          <a:lstStyle/>
          <a:p>
            <a:r>
              <a:rPr lang="en-US"/>
              <a:t>Cost Considerations for Estimating SmallSat I&amp;T</a:t>
            </a:r>
            <a:endParaRPr lang="en-US" dirty="0"/>
          </a:p>
        </p:txBody>
      </p:sp>
      <p:sp>
        <p:nvSpPr>
          <p:cNvPr id="10" name="Slide Number Placeholder 9"/>
          <p:cNvSpPr>
            <a:spLocks noGrp="1"/>
          </p:cNvSpPr>
          <p:nvPr>
            <p:ph type="sldNum" sz="quarter" idx="17"/>
          </p:nvPr>
        </p:nvSpPr>
        <p:spPr/>
        <p:txBody>
          <a:bodyPr/>
          <a:lstStyle/>
          <a:p>
            <a:fld id="{4EBCDCBD-78E1-0D41-A999-31B5EBF8E02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lumn,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4375" y="1485900"/>
            <a:ext cx="3667125"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hasCustomPrompt="1"/>
          </p:nvPr>
        </p:nvSpPr>
        <p:spPr>
          <a:xfrm>
            <a:off x="4762500" y="1485900"/>
            <a:ext cx="3667125" cy="3871457"/>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4" hasCustomPrompt="1"/>
          </p:nvPr>
        </p:nvSpPr>
        <p:spPr>
          <a:xfrm>
            <a:off x="714375" y="5577840"/>
            <a:ext cx="7715249" cy="594360"/>
          </a:xfrm>
          <a:solidFill>
            <a:schemeClr val="accent2"/>
          </a:solidFill>
          <a:ln w="19050">
            <a:noFill/>
          </a:ln>
        </p:spPr>
        <p:txBody>
          <a:bodyPr anchor="ctr">
            <a:noAutofit/>
          </a:bodyPr>
          <a:lstStyle>
            <a:lvl1pPr marL="0" indent="0" algn="ctr">
              <a:buNone/>
              <a:defRPr sz="1600" b="1">
                <a:solidFill>
                  <a:schemeClr val="bg1"/>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stStyle>
          <a:p>
            <a:pPr lvl="0"/>
            <a:r>
              <a:rPr lang="en-US" dirty="0"/>
              <a:t>Click to add callout text</a:t>
            </a:r>
          </a:p>
        </p:txBody>
      </p:sp>
      <p:sp>
        <p:nvSpPr>
          <p:cNvPr id="7" name="Date Placeholder 6"/>
          <p:cNvSpPr>
            <a:spLocks noGrp="1"/>
          </p:cNvSpPr>
          <p:nvPr>
            <p:ph type="dt" sz="half" idx="15"/>
          </p:nvPr>
        </p:nvSpPr>
        <p:spPr/>
        <p:txBody>
          <a:bodyPr/>
          <a:lstStyle/>
          <a:p>
            <a:r>
              <a:rPr lang="en-US"/>
              <a:t>April 18, 2024</a:t>
            </a:r>
            <a:endParaRPr lang="en-US" dirty="0"/>
          </a:p>
        </p:txBody>
      </p:sp>
      <p:sp>
        <p:nvSpPr>
          <p:cNvPr id="8" name="Footer Placeholder 7"/>
          <p:cNvSpPr>
            <a:spLocks noGrp="1"/>
          </p:cNvSpPr>
          <p:nvPr>
            <p:ph type="ftr" sz="quarter" idx="16"/>
          </p:nvPr>
        </p:nvSpPr>
        <p:spPr/>
        <p:txBody>
          <a:bodyPr/>
          <a:lstStyle/>
          <a:p>
            <a:r>
              <a:rPr lang="en-US"/>
              <a:t>Cost Considerations for Estimating SmallSat I&amp;T</a:t>
            </a:r>
            <a:endParaRPr lang="en-US" dirty="0"/>
          </a:p>
        </p:txBody>
      </p:sp>
      <p:sp>
        <p:nvSpPr>
          <p:cNvPr id="10" name="Slide Number Placeholder 9"/>
          <p:cNvSpPr>
            <a:spLocks noGrp="1"/>
          </p:cNvSpPr>
          <p:nvPr>
            <p:ph type="sldNum" sz="quarter" idx="17"/>
          </p:nvPr>
        </p:nvSpPr>
        <p:spPr/>
        <p:txBody>
          <a:bodyPr/>
          <a:lstStyle/>
          <a:p>
            <a:fld id="{4EBCDCBD-78E1-0D41-A999-31B5EBF8E02C}" type="slidenum">
              <a:rPr lang="en-US" smtClean="0"/>
              <a:pPr/>
              <a:t>‹#›</a:t>
            </a:fld>
            <a:endParaRPr lang="en-US" dirty="0"/>
          </a:p>
        </p:txBody>
      </p:sp>
      <p:sp>
        <p:nvSpPr>
          <p:cNvPr id="12" name="Title 1"/>
          <p:cNvSpPr>
            <a:spLocks noGrp="1"/>
          </p:cNvSpPr>
          <p:nvPr>
            <p:ph type="title" hasCustomPrompt="1"/>
          </p:nvPr>
        </p:nvSpPr>
        <p:spPr>
          <a:xfrm>
            <a:off x="342900" y="419100"/>
            <a:ext cx="8458200" cy="342899"/>
          </a:xfrm>
          <a:prstGeom prst="rect">
            <a:avLst/>
          </a:prstGeom>
        </p:spPr>
        <p:txBody>
          <a:bodyPr>
            <a:noAutofit/>
          </a:bodyPr>
          <a:lstStyle>
            <a:lvl1pPr>
              <a:defRPr sz="2800"/>
            </a:lvl1pPr>
          </a:lstStyle>
          <a:p>
            <a:r>
              <a:rPr lang="en-US" dirty="0"/>
              <a:t>Click to add title </a:t>
            </a:r>
          </a:p>
        </p:txBody>
      </p:sp>
      <p:sp>
        <p:nvSpPr>
          <p:cNvPr id="13" name="Text Placeholder 8"/>
          <p:cNvSpPr>
            <a:spLocks noGrp="1"/>
          </p:cNvSpPr>
          <p:nvPr>
            <p:ph type="body" sz="quarter" idx="18" hasCustomPrompt="1"/>
          </p:nvPr>
        </p:nvSpPr>
        <p:spPr>
          <a:xfrm>
            <a:off x="342900" y="801380"/>
            <a:ext cx="8458200" cy="379720"/>
          </a:xfrm>
        </p:spPr>
        <p:txBody>
          <a:bodyPr>
            <a:normAutofit/>
          </a:bodyPr>
          <a:lstStyle>
            <a:lvl1pPr marL="0" indent="0">
              <a:buNone/>
              <a:defRPr sz="2000" baseline="0">
                <a:solidFill>
                  <a:schemeClr val="tx2">
                    <a:lumMod val="60000"/>
                    <a:lumOff val="40000"/>
                  </a:schemeClr>
                </a:solidFill>
              </a:defRPr>
            </a:lvl1pPr>
          </a:lstStyle>
          <a:p>
            <a:r>
              <a:rPr lang="en-US" sz="2000" b="0" dirty="0"/>
              <a:t>Click to add subtitle</a:t>
            </a:r>
            <a:endParaRPr lang="en-US" sz="1600" b="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t>April 18, 2024</a:t>
            </a:r>
            <a:endParaRPr lang="en-US" dirty="0"/>
          </a:p>
        </p:txBody>
      </p:sp>
      <p:sp>
        <p:nvSpPr>
          <p:cNvPr id="7" name="Footer Placeholder 6"/>
          <p:cNvSpPr>
            <a:spLocks noGrp="1"/>
          </p:cNvSpPr>
          <p:nvPr>
            <p:ph type="ftr" sz="quarter" idx="11"/>
          </p:nvPr>
        </p:nvSpPr>
        <p:spPr/>
        <p:txBody>
          <a:bodyPr/>
          <a:lstStyle/>
          <a:p>
            <a:r>
              <a:rPr lang="en-US"/>
              <a:t>Cost Considerations for Estimating SmallSat I&amp;T</a:t>
            </a:r>
            <a:endParaRPr lang="en-US" dirty="0"/>
          </a:p>
        </p:txBody>
      </p:sp>
      <p:sp>
        <p:nvSpPr>
          <p:cNvPr id="8" name="Slide Number Placeholder 7"/>
          <p:cNvSpPr>
            <a:spLocks noGrp="1"/>
          </p:cNvSpPr>
          <p:nvPr>
            <p:ph type="sldNum" sz="quarter" idx="12"/>
          </p:nvPr>
        </p:nvSpPr>
        <p:spPr/>
        <p:txBody>
          <a:bodyPr/>
          <a:lstStyle/>
          <a:p>
            <a:fld id="{4EBCDCBD-78E1-0D41-A999-31B5EBF8E02C}" type="slidenum">
              <a:rPr lang="en-US" smtClean="0"/>
              <a:pPr/>
              <a:t>‹#›</a:t>
            </a:fld>
            <a:endParaRPr lang="en-US" dirty="0"/>
          </a:p>
        </p:txBody>
      </p:sp>
      <p:sp>
        <p:nvSpPr>
          <p:cNvPr id="3" name="Title 2"/>
          <p:cNvSpPr>
            <a:spLocks noGrp="1"/>
          </p:cNvSpPr>
          <p:nvPr>
            <p:ph type="title" hasCustomPrompt="1"/>
          </p:nvPr>
        </p:nvSpPr>
        <p:spPr>
          <a:xfrm>
            <a:off x="342900" y="419100"/>
            <a:ext cx="8458200" cy="762000"/>
          </a:xfrm>
          <a:prstGeom prst="rect">
            <a:avLst/>
          </a:prstGeom>
        </p:spPr>
        <p:txBody>
          <a:bodyPr/>
          <a:lstStyle/>
          <a:p>
            <a:r>
              <a:rPr lang="en-US" dirty="0"/>
              <a:t>Click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6500932"/>
            <a:ext cx="9144000" cy="356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US"/>
          </a:p>
        </p:txBody>
      </p:sp>
      <p:cxnSp>
        <p:nvCxnSpPr>
          <p:cNvPr id="17" name="Straight Connector 16"/>
          <p:cNvCxnSpPr/>
          <p:nvPr userDrawn="1"/>
        </p:nvCxnSpPr>
        <p:spPr>
          <a:xfrm>
            <a:off x="0" y="650093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714375" y="1181101"/>
            <a:ext cx="7715250" cy="4991099"/>
          </a:xfrm>
          <a:prstGeom prst="rect">
            <a:avLst/>
          </a:prstGeom>
        </p:spPr>
        <p:txBody>
          <a:bodyPr vert="horz" lIns="0" tIns="0" rIns="0" bIns="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44378" y="6500480"/>
            <a:ext cx="1367512" cy="357067"/>
          </a:xfrm>
          <a:prstGeom prst="rect">
            <a:avLst/>
          </a:prstGeom>
        </p:spPr>
        <p:txBody>
          <a:bodyPr vert="horz" lIns="91440" tIns="0" rIns="91440" bIns="0" rtlCol="0" anchor="ctr"/>
          <a:lstStyle>
            <a:lvl1pPr algn="r">
              <a:defRPr sz="1000">
                <a:solidFill>
                  <a:schemeClr val="bg1">
                    <a:lumMod val="50000"/>
                  </a:schemeClr>
                </a:solidFill>
              </a:defRPr>
            </a:lvl1pPr>
          </a:lstStyle>
          <a:p>
            <a:r>
              <a:rPr lang="en-US"/>
              <a:t>April 18, 2024</a:t>
            </a:r>
            <a:endParaRPr lang="en-US" dirty="0"/>
          </a:p>
        </p:txBody>
      </p:sp>
      <p:sp>
        <p:nvSpPr>
          <p:cNvPr id="5" name="Footer Placeholder 4"/>
          <p:cNvSpPr>
            <a:spLocks noGrp="1"/>
          </p:cNvSpPr>
          <p:nvPr>
            <p:ph type="ftr" sz="quarter" idx="3"/>
          </p:nvPr>
        </p:nvSpPr>
        <p:spPr>
          <a:xfrm>
            <a:off x="624696" y="6500480"/>
            <a:ext cx="3236103" cy="357067"/>
          </a:xfrm>
          <a:prstGeom prst="rect">
            <a:avLst/>
          </a:prstGeom>
        </p:spPr>
        <p:txBody>
          <a:bodyPr vert="horz" lIns="91440" tIns="0" rIns="91440" bIns="0" rtlCol="0" anchor="ctr"/>
          <a:lstStyle>
            <a:lvl1pPr algn="l">
              <a:defRPr sz="1000">
                <a:solidFill>
                  <a:schemeClr val="bg1">
                    <a:lumMod val="50000"/>
                  </a:schemeClr>
                </a:solidFill>
              </a:defRPr>
            </a:lvl1pPr>
          </a:lstStyle>
          <a:p>
            <a:r>
              <a:rPr lang="en-US"/>
              <a:t>Cost Considerations for Estimating SmallSat I&amp;T</a:t>
            </a:r>
            <a:endParaRPr lang="en-US" dirty="0"/>
          </a:p>
        </p:txBody>
      </p:sp>
      <p:sp>
        <p:nvSpPr>
          <p:cNvPr id="6" name="Slide Number Placeholder 5"/>
          <p:cNvSpPr>
            <a:spLocks noGrp="1"/>
          </p:cNvSpPr>
          <p:nvPr>
            <p:ph type="sldNum" sz="quarter" idx="4"/>
          </p:nvPr>
        </p:nvSpPr>
        <p:spPr>
          <a:xfrm>
            <a:off x="8583689" y="6500480"/>
            <a:ext cx="285750" cy="357067"/>
          </a:xfrm>
          <a:prstGeom prst="rect">
            <a:avLst/>
          </a:prstGeom>
        </p:spPr>
        <p:txBody>
          <a:bodyPr vert="horz" lIns="0" tIns="0" rIns="0" bIns="0" rtlCol="0" anchor="ctr"/>
          <a:lstStyle>
            <a:lvl1pPr algn="ctr">
              <a:defRPr sz="1000" b="1">
                <a:solidFill>
                  <a:schemeClr val="accent2"/>
                </a:solidFill>
              </a:defRPr>
            </a:lvl1pPr>
          </a:lstStyle>
          <a:p>
            <a:fld id="{4EBCDCBD-78E1-0D41-A999-31B5EBF8E02C}" type="slidenum">
              <a:rPr lang="en-US" smtClean="0"/>
              <a:pPr/>
              <a:t>‹#›</a:t>
            </a:fld>
            <a:endParaRPr lang="en-US" dirty="0"/>
          </a:p>
        </p:txBody>
      </p:sp>
      <p:cxnSp>
        <p:nvCxnSpPr>
          <p:cNvPr id="21" name="Straight Connector 20"/>
          <p:cNvCxnSpPr/>
          <p:nvPr userDrawn="1"/>
        </p:nvCxnSpPr>
        <p:spPr>
          <a:xfrm>
            <a:off x="8526697" y="6606299"/>
            <a:ext cx="0" cy="155448"/>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2900" y="6566791"/>
            <a:ext cx="210893" cy="226709"/>
          </a:xfrm>
          <a:prstGeom prst="rect">
            <a:avLst/>
          </a:prstGeom>
        </p:spPr>
      </p:pic>
      <p:sp>
        <p:nvSpPr>
          <p:cNvPr id="7" name="Title Placeholder 6"/>
          <p:cNvSpPr>
            <a:spLocks noGrp="1"/>
          </p:cNvSpPr>
          <p:nvPr>
            <p:ph type="title"/>
          </p:nvPr>
        </p:nvSpPr>
        <p:spPr>
          <a:xfrm>
            <a:off x="342900" y="419100"/>
            <a:ext cx="8458200" cy="762000"/>
          </a:xfrm>
          <a:prstGeom prst="rect">
            <a:avLst/>
          </a:prstGeom>
        </p:spPr>
        <p:txBody>
          <a:bodyPr vert="horz" lIns="0" tIns="0" rIns="0" bIns="0" rtlCol="0" anchor="t">
            <a:normAutofit/>
          </a:bodyPr>
          <a:lstStyle/>
          <a:p>
            <a:r>
              <a:rPr lang="en-US" dirty="0"/>
              <a:t>Click to add title</a:t>
            </a:r>
          </a:p>
        </p:txBody>
      </p:sp>
    </p:spTree>
    <p:extLst>
      <p:ext uri="{BB962C8B-B14F-4D97-AF65-F5344CB8AC3E}">
        <p14:creationId xmlns:p14="http://schemas.microsoft.com/office/powerpoint/2010/main" val="786717368"/>
      </p:ext>
    </p:extLst>
  </p:cSld>
  <p:clrMap bg1="lt1" tx1="dk1" bg2="lt2" tx2="dk2" accent1="accent1" accent2="accent2" accent3="accent3" accent4="accent4" accent5="accent5" accent6="accent6" hlink="hlink" folHlink="folHlink"/>
  <p:sldLayoutIdLst>
    <p:sldLayoutId id="2147483766" r:id="rId1"/>
    <p:sldLayoutId id="2147483742" r:id="rId2"/>
    <p:sldLayoutId id="2147483770" r:id="rId3"/>
    <p:sldLayoutId id="2147483746" r:id="rId4"/>
    <p:sldLayoutId id="2147483747" r:id="rId5"/>
    <p:sldLayoutId id="2147483775" r:id="rId6"/>
    <p:sldLayoutId id="2147483751" r:id="rId7"/>
    <p:sldLayoutId id="2147483776" r:id="rId8"/>
    <p:sldLayoutId id="2147483761" r:id="rId9"/>
    <p:sldLayoutId id="2147483779" r:id="rId10"/>
    <p:sldLayoutId id="2147483771" r:id="rId11"/>
    <p:sldLayoutId id="2147483765" r:id="rId12"/>
  </p:sldLayoutIdLst>
  <p:hf hdr="0"/>
  <p:txStyles>
    <p:titleStyle>
      <a:lvl1pPr marL="0" marR="0" indent="0" algn="l" defTabSz="685800" rtl="0" eaLnBrk="1" fontAlgn="auto" latinLnBrk="0" hangingPunct="1">
        <a:lnSpc>
          <a:spcPct val="90000"/>
        </a:lnSpc>
        <a:spcBef>
          <a:spcPct val="0"/>
        </a:spcBef>
        <a:spcAft>
          <a:spcPts val="0"/>
        </a:spcAft>
        <a:buClrTx/>
        <a:buSzTx/>
        <a:buFontTx/>
        <a:buNone/>
        <a:tabLst/>
        <a:defRPr sz="3200" b="1" kern="1200">
          <a:solidFill>
            <a:schemeClr val="accent1"/>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baseline="0">
          <a:solidFill>
            <a:schemeClr val="tx2">
              <a:lumMod val="75000"/>
            </a:schemeClr>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tx2">
              <a:lumMod val="75000"/>
            </a:schemeClr>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tx2">
              <a:lumMod val="75000"/>
            </a:schemeClr>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tx2">
              <a:lumMod val="75000"/>
            </a:schemeClr>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tx2">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64" userDrawn="1">
          <p15:clr>
            <a:srgbClr val="F26B43"/>
          </p15:clr>
        </p15:guide>
        <p15:guide id="11" pos="216">
          <p15:clr>
            <a:srgbClr val="F26B43"/>
          </p15:clr>
        </p15:guide>
        <p15:guide id="12" pos="5544">
          <p15:clr>
            <a:srgbClr val="F26B43"/>
          </p15:clr>
        </p15:guide>
        <p15:guide id="14" pos="2880">
          <p15:clr>
            <a:srgbClr val="F26B43"/>
          </p15:clr>
        </p15:guide>
        <p15:guide id="16" orient="horz" pos="744" userDrawn="1">
          <p15:clr>
            <a:srgbClr val="F26B43"/>
          </p15:clr>
        </p15:guide>
        <p15:guide id="17" pos="450">
          <p15:clr>
            <a:srgbClr val="F26B43"/>
          </p15:clr>
        </p15:guide>
        <p15:guide id="18" pos="5310">
          <p15:clr>
            <a:srgbClr val="F26B43"/>
          </p15:clr>
        </p15:guide>
        <p15:guide id="19" orient="horz" pos="3888" userDrawn="1">
          <p15:clr>
            <a:srgbClr val="F26B43"/>
          </p15:clr>
        </p15:guide>
        <p15:guide id="20" pos="2664" userDrawn="1">
          <p15:clr>
            <a:srgbClr val="F26B43"/>
          </p15:clr>
        </p15:guide>
        <p15:guide id="21" pos="3096" userDrawn="1">
          <p15:clr>
            <a:srgbClr val="F26B43"/>
          </p15:clr>
        </p15:guide>
        <p15:guide id="23" orient="horz" pos="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641726"/>
            <a:ext cx="6858000" cy="1573429"/>
          </a:xfrm>
        </p:spPr>
        <p:txBody>
          <a:bodyPr>
            <a:normAutofit/>
          </a:bodyPr>
          <a:lstStyle/>
          <a:p>
            <a:r>
              <a:rPr lang="en-US" dirty="0"/>
              <a:t>Cost Considerations for Estimating SmallSat I&amp;T</a:t>
            </a:r>
          </a:p>
        </p:txBody>
      </p:sp>
      <p:sp>
        <p:nvSpPr>
          <p:cNvPr id="3" name="Subtitle 2"/>
          <p:cNvSpPr>
            <a:spLocks noGrp="1"/>
          </p:cNvSpPr>
          <p:nvPr>
            <p:ph type="subTitle" idx="1"/>
          </p:nvPr>
        </p:nvSpPr>
        <p:spPr>
          <a:xfrm>
            <a:off x="514350" y="4350334"/>
            <a:ext cx="6858000" cy="838200"/>
          </a:xfrm>
        </p:spPr>
        <p:txBody>
          <a:bodyPr>
            <a:normAutofit/>
          </a:bodyPr>
          <a:lstStyle/>
          <a:p>
            <a:r>
              <a:rPr lang="en-US" dirty="0"/>
              <a:t>2024 DATAWorks: Defense and Aerospace Test and Analysis Workshop</a:t>
            </a:r>
          </a:p>
        </p:txBody>
      </p:sp>
      <p:sp>
        <p:nvSpPr>
          <p:cNvPr id="4" name="Text Placeholder 3"/>
          <p:cNvSpPr>
            <a:spLocks noGrp="1"/>
          </p:cNvSpPr>
          <p:nvPr>
            <p:ph type="body" sz="quarter" idx="13"/>
          </p:nvPr>
        </p:nvSpPr>
        <p:spPr>
          <a:xfrm>
            <a:off x="514350" y="5295997"/>
            <a:ext cx="4057650" cy="1202383"/>
          </a:xfrm>
        </p:spPr>
        <p:txBody>
          <a:bodyPr/>
          <a:lstStyle/>
          <a:p>
            <a:r>
              <a:rPr lang="en-US" dirty="0"/>
              <a:t>Dr. Kathy Kha &amp; Rachel Sholder</a:t>
            </a:r>
          </a:p>
          <a:p>
            <a:r>
              <a:rPr lang="en-US" dirty="0"/>
              <a:t>The Johns Hopkins Applied Physics Lab (JHU/APL)</a:t>
            </a:r>
          </a:p>
          <a:p>
            <a:r>
              <a:rPr lang="en-US" dirty="0"/>
              <a:t>Parametric Cost Analysts</a:t>
            </a:r>
          </a:p>
        </p:txBody>
      </p:sp>
      <p:grpSp>
        <p:nvGrpSpPr>
          <p:cNvPr id="8" name="Group 7">
            <a:extLst>
              <a:ext uri="{FF2B5EF4-FFF2-40B4-BE49-F238E27FC236}">
                <a16:creationId xmlns:a16="http://schemas.microsoft.com/office/drawing/2014/main" id="{E6336234-1B39-4E9D-98F2-B1212A91DC62}"/>
              </a:ext>
            </a:extLst>
          </p:cNvPr>
          <p:cNvGrpSpPr/>
          <p:nvPr/>
        </p:nvGrpSpPr>
        <p:grpSpPr>
          <a:xfrm>
            <a:off x="514350" y="1408073"/>
            <a:ext cx="5775614" cy="1495350"/>
            <a:chOff x="514350" y="1282486"/>
            <a:chExt cx="6123709" cy="1716494"/>
          </a:xfrm>
        </p:grpSpPr>
        <p:pic>
          <p:nvPicPr>
            <p:cNvPr id="1028" name="Picture 4" descr="2022 DATAWorks &gt; The Office of the Director, Operational Test and  Evaluation &gt; Following Display">
              <a:extLst>
                <a:ext uri="{FF2B5EF4-FFF2-40B4-BE49-F238E27FC236}">
                  <a16:creationId xmlns:a16="http://schemas.microsoft.com/office/drawing/2014/main" id="{F96EAACE-3C96-4431-828A-9CCCC6B281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55" b="40631"/>
            <a:stretch/>
          </p:blipFill>
          <p:spPr bwMode="auto">
            <a:xfrm>
              <a:off x="514350" y="1282486"/>
              <a:ext cx="6123709" cy="17164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C3CFE4-8D24-4612-8EFE-96E145030733}"/>
                </a:ext>
              </a:extLst>
            </p:cNvPr>
            <p:cNvPicPr>
              <a:picLocks noChangeAspect="1"/>
            </p:cNvPicPr>
            <p:nvPr/>
          </p:nvPicPr>
          <p:blipFill>
            <a:blip r:embed="rId4"/>
            <a:stretch>
              <a:fillRect/>
            </a:stretch>
          </p:blipFill>
          <p:spPr>
            <a:xfrm>
              <a:off x="5516632" y="1287833"/>
              <a:ext cx="1059082" cy="1018949"/>
            </a:xfrm>
            <a:prstGeom prst="rect">
              <a:avLst/>
            </a:prstGeom>
          </p:spPr>
        </p:pic>
      </p:grpSp>
    </p:spTree>
    <p:extLst>
      <p:ext uri="{BB962C8B-B14F-4D97-AF65-F5344CB8AC3E}">
        <p14:creationId xmlns:p14="http://schemas.microsoft.com/office/powerpoint/2010/main" val="199630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Points Model</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5" y="5507182"/>
            <a:ext cx="8458199" cy="893623"/>
          </a:xfrm>
        </p:spPr>
        <p:txBody>
          <a:bodyPr>
            <a:normAutofit/>
          </a:bodyPr>
          <a:lstStyle/>
          <a:p>
            <a:r>
              <a:rPr lang="en-US" dirty="0"/>
              <a:t>The above chart shows the results of the regression analysis of the </a:t>
            </a:r>
            <a:r>
              <a:rPr lang="en-US" b="1" dirty="0"/>
              <a:t>total</a:t>
            </a:r>
            <a:r>
              <a:rPr lang="en-US" dirty="0"/>
              <a:t> points of integration vs. costs</a:t>
            </a:r>
          </a:p>
        </p:txBody>
      </p:sp>
      <p:graphicFrame>
        <p:nvGraphicFramePr>
          <p:cNvPr id="7" name="Chart 6">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3001070093"/>
              </p:ext>
            </p:extLst>
          </p:nvPr>
        </p:nvGraphicFramePr>
        <p:xfrm>
          <a:off x="342900" y="935182"/>
          <a:ext cx="8458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FC0F4AFE-CAA3-4DEC-B9F7-7CD08DF6B810}"/>
              </a:ext>
            </a:extLst>
          </p:cNvPr>
          <p:cNvSpPr>
            <a:spLocks noGrp="1"/>
          </p:cNvSpPr>
          <p:nvPr>
            <p:ph type="sldNum" sz="quarter" idx="12"/>
          </p:nvPr>
        </p:nvSpPr>
        <p:spPr/>
        <p:txBody>
          <a:bodyPr/>
          <a:lstStyle/>
          <a:p>
            <a:fld id="{4EBCDCBD-78E1-0D41-A999-31B5EBF8E02C}" type="slidenum">
              <a:rPr lang="en-US" smtClean="0"/>
              <a:pPr/>
              <a:t>10</a:t>
            </a:fld>
            <a:endParaRPr lang="en-US" dirty="0"/>
          </a:p>
        </p:txBody>
      </p:sp>
    </p:spTree>
    <p:extLst>
      <p:ext uri="{BB962C8B-B14F-4D97-AF65-F5344CB8AC3E}">
        <p14:creationId xmlns:p14="http://schemas.microsoft.com/office/powerpoint/2010/main" val="427133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Weighted Points Model</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5" y="5270863"/>
            <a:ext cx="8458199" cy="1129942"/>
          </a:xfrm>
        </p:spPr>
        <p:txBody>
          <a:bodyPr>
            <a:normAutofit/>
          </a:bodyPr>
          <a:lstStyle/>
          <a:p>
            <a:r>
              <a:rPr lang="en-US" dirty="0"/>
              <a:t>The above chart shows the results of the regression analysis of the </a:t>
            </a:r>
            <a:r>
              <a:rPr lang="en-US" b="1" dirty="0"/>
              <a:t>weighted</a:t>
            </a:r>
            <a:r>
              <a:rPr lang="en-US" dirty="0"/>
              <a:t> points of integration vs. I&amp;T costs</a:t>
            </a:r>
          </a:p>
        </p:txBody>
      </p:sp>
      <p:graphicFrame>
        <p:nvGraphicFramePr>
          <p:cNvPr id="7" name="Chart 6">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735447340"/>
              </p:ext>
            </p:extLst>
          </p:nvPr>
        </p:nvGraphicFramePr>
        <p:xfrm>
          <a:off x="401709" y="1030930"/>
          <a:ext cx="8340581" cy="423993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4026E852-32EA-4D69-BEC8-E40E9E9822E4}"/>
              </a:ext>
            </a:extLst>
          </p:cNvPr>
          <p:cNvSpPr>
            <a:spLocks noGrp="1"/>
          </p:cNvSpPr>
          <p:nvPr>
            <p:ph type="sldNum" sz="quarter" idx="12"/>
          </p:nvPr>
        </p:nvSpPr>
        <p:spPr/>
        <p:txBody>
          <a:bodyPr/>
          <a:lstStyle/>
          <a:p>
            <a:fld id="{4EBCDCBD-78E1-0D41-A999-31B5EBF8E02C}" type="slidenum">
              <a:rPr lang="en-US" smtClean="0"/>
              <a:pPr/>
              <a:t>11</a:t>
            </a:fld>
            <a:endParaRPr lang="en-US" dirty="0"/>
          </a:p>
        </p:txBody>
      </p:sp>
    </p:spTree>
    <p:extLst>
      <p:ext uri="{BB962C8B-B14F-4D97-AF65-F5344CB8AC3E}">
        <p14:creationId xmlns:p14="http://schemas.microsoft.com/office/powerpoint/2010/main" val="105842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for Heteroscedasticity</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5" y="4922939"/>
            <a:ext cx="8458199" cy="1477866"/>
          </a:xfrm>
        </p:spPr>
        <p:txBody>
          <a:bodyPr>
            <a:normAutofit/>
          </a:bodyPr>
          <a:lstStyle/>
          <a:p>
            <a:r>
              <a:rPr lang="en-US" dirty="0"/>
              <a:t>No quantitative pattern to residuals (</a:t>
            </a:r>
            <a:r>
              <a:rPr lang="en-US" dirty="0" err="1"/>
              <a:t>trendline</a:t>
            </a:r>
            <a:r>
              <a:rPr lang="en-US" dirty="0"/>
              <a:t> on the x-axis)</a:t>
            </a:r>
          </a:p>
          <a:p>
            <a:r>
              <a:rPr lang="en-US" dirty="0"/>
              <a:t>Errors are uncorrelated and distributed normally (constant variance)</a:t>
            </a:r>
          </a:p>
          <a:p>
            <a:r>
              <a:rPr lang="en-US" dirty="0">
                <a:sym typeface="Wingdings" panose="05000000000000000000" pitchFamily="2" charset="2"/>
              </a:rPr>
              <a:t> Thus, the model is homoscedastic </a:t>
            </a:r>
            <a:endParaRPr lang="en-US" dirty="0"/>
          </a:p>
        </p:txBody>
      </p:sp>
      <p:graphicFrame>
        <p:nvGraphicFramePr>
          <p:cNvPr id="9" name="Chart 8">
            <a:extLst>
              <a:ext uri="{FF2B5EF4-FFF2-40B4-BE49-F238E27FC236}">
                <a16:creationId xmlns:a16="http://schemas.microsoft.com/office/drawing/2014/main" id="{2363E99E-F1C2-49F1-A171-6BF6F48950E2}"/>
              </a:ext>
            </a:extLst>
          </p:cNvPr>
          <p:cNvGraphicFramePr>
            <a:graphicFrameLocks/>
          </p:cNvGraphicFramePr>
          <p:nvPr>
            <p:extLst>
              <p:ext uri="{D42A27DB-BD31-4B8C-83A1-F6EECF244321}">
                <p14:modId xmlns:p14="http://schemas.microsoft.com/office/powerpoint/2010/main" val="1767585005"/>
              </p:ext>
            </p:extLst>
          </p:nvPr>
        </p:nvGraphicFramePr>
        <p:xfrm>
          <a:off x="891054" y="1108783"/>
          <a:ext cx="7361891" cy="359137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C35783E8-8F52-4975-9F62-66987492C4E4}"/>
              </a:ext>
            </a:extLst>
          </p:cNvPr>
          <p:cNvSpPr>
            <a:spLocks noGrp="1"/>
          </p:cNvSpPr>
          <p:nvPr>
            <p:ph type="sldNum" sz="quarter" idx="12"/>
          </p:nvPr>
        </p:nvSpPr>
        <p:spPr/>
        <p:txBody>
          <a:bodyPr/>
          <a:lstStyle/>
          <a:p>
            <a:fld id="{4EBCDCBD-78E1-0D41-A999-31B5EBF8E02C}" type="slidenum">
              <a:rPr lang="en-US" smtClean="0"/>
              <a:pPr/>
              <a:t>12</a:t>
            </a:fld>
            <a:endParaRPr lang="en-US" dirty="0"/>
          </a:p>
        </p:txBody>
      </p:sp>
    </p:spTree>
    <p:extLst>
      <p:ext uri="{BB962C8B-B14F-4D97-AF65-F5344CB8AC3E}">
        <p14:creationId xmlns:p14="http://schemas.microsoft.com/office/powerpoint/2010/main" val="19253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Predictability</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5" y="3755571"/>
            <a:ext cx="8458199" cy="2122715"/>
          </a:xfrm>
        </p:spPr>
        <p:txBody>
          <a:bodyPr>
            <a:normAutofit/>
          </a:bodyPr>
          <a:lstStyle/>
          <a:p>
            <a:r>
              <a:rPr lang="en-US" dirty="0"/>
              <a:t>Both CERs have low prediction errors</a:t>
            </a:r>
          </a:p>
          <a:p>
            <a:r>
              <a:rPr lang="en-US" dirty="0">
                <a:sym typeface="Wingdings" panose="05000000000000000000" pitchFamily="2" charset="2"/>
              </a:rPr>
              <a:t> They are both accurately accounting for I&amp;T savings</a:t>
            </a:r>
          </a:p>
        </p:txBody>
      </p:sp>
      <p:pic>
        <p:nvPicPr>
          <p:cNvPr id="5" name="Picture 4">
            <a:extLst>
              <a:ext uri="{FF2B5EF4-FFF2-40B4-BE49-F238E27FC236}">
                <a16:creationId xmlns:a16="http://schemas.microsoft.com/office/drawing/2014/main" id="{E34FD83E-9DD2-4BF0-B76A-35C592B08F67}"/>
              </a:ext>
            </a:extLst>
          </p:cNvPr>
          <p:cNvPicPr>
            <a:picLocks noChangeAspect="1"/>
          </p:cNvPicPr>
          <p:nvPr/>
        </p:nvPicPr>
        <p:blipFill>
          <a:blip r:embed="rId2"/>
          <a:stretch>
            <a:fillRect/>
          </a:stretch>
        </p:blipFill>
        <p:spPr>
          <a:xfrm>
            <a:off x="1668770" y="1583920"/>
            <a:ext cx="5806459" cy="1819795"/>
          </a:xfrm>
          <a:prstGeom prst="rect">
            <a:avLst/>
          </a:prstGeom>
        </p:spPr>
      </p:pic>
      <p:sp>
        <p:nvSpPr>
          <p:cNvPr id="7" name="Slide Number Placeholder 6">
            <a:extLst>
              <a:ext uri="{FF2B5EF4-FFF2-40B4-BE49-F238E27FC236}">
                <a16:creationId xmlns:a16="http://schemas.microsoft.com/office/drawing/2014/main" id="{A33A0E10-64AC-411C-92E0-989E622F4B07}"/>
              </a:ext>
            </a:extLst>
          </p:cNvPr>
          <p:cNvSpPr>
            <a:spLocks noGrp="1"/>
          </p:cNvSpPr>
          <p:nvPr>
            <p:ph type="sldNum" sz="quarter" idx="12"/>
          </p:nvPr>
        </p:nvSpPr>
        <p:spPr/>
        <p:txBody>
          <a:bodyPr/>
          <a:lstStyle/>
          <a:p>
            <a:fld id="{4EBCDCBD-78E1-0D41-A999-31B5EBF8E02C}" type="slidenum">
              <a:rPr lang="en-US" smtClean="0"/>
              <a:pPr/>
              <a:t>13</a:t>
            </a:fld>
            <a:endParaRPr lang="en-US" dirty="0"/>
          </a:p>
        </p:txBody>
      </p:sp>
    </p:spTree>
    <p:extLst>
      <p:ext uri="{BB962C8B-B14F-4D97-AF65-F5344CB8AC3E}">
        <p14:creationId xmlns:p14="http://schemas.microsoft.com/office/powerpoint/2010/main" val="401308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Conclusions</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5" y="1078359"/>
            <a:ext cx="8458199" cy="4991100"/>
          </a:xfrm>
        </p:spPr>
        <p:txBody>
          <a:bodyPr>
            <a:normAutofit/>
          </a:bodyPr>
          <a:lstStyle/>
          <a:p>
            <a:r>
              <a:rPr lang="en-US" dirty="0"/>
              <a:t>We have reason to estimate I&amp;T costs for small satellites differently than typical missions with larger hardware bases</a:t>
            </a:r>
          </a:p>
          <a:p>
            <a:r>
              <a:rPr lang="en-US" dirty="0"/>
              <a:t>However, the models that we currently have could be improved</a:t>
            </a:r>
          </a:p>
          <a:p>
            <a:r>
              <a:rPr lang="en-US" dirty="0"/>
              <a:t>The limited dataset prevents us from finding stronger statistical relationships and identifying statistically significant variables</a:t>
            </a:r>
          </a:p>
          <a:p>
            <a:pPr lvl="1"/>
            <a:r>
              <a:rPr lang="en-US" dirty="0"/>
              <a:t>Need more data</a:t>
            </a:r>
          </a:p>
        </p:txBody>
      </p:sp>
      <p:sp>
        <p:nvSpPr>
          <p:cNvPr id="5" name="Slide Number Placeholder 4">
            <a:extLst>
              <a:ext uri="{FF2B5EF4-FFF2-40B4-BE49-F238E27FC236}">
                <a16:creationId xmlns:a16="http://schemas.microsoft.com/office/drawing/2014/main" id="{09000153-840D-43D3-BC94-28D94967EE8E}"/>
              </a:ext>
            </a:extLst>
          </p:cNvPr>
          <p:cNvSpPr>
            <a:spLocks noGrp="1"/>
          </p:cNvSpPr>
          <p:nvPr>
            <p:ph type="sldNum" sz="quarter" idx="12"/>
          </p:nvPr>
        </p:nvSpPr>
        <p:spPr/>
        <p:txBody>
          <a:bodyPr/>
          <a:lstStyle/>
          <a:p>
            <a:fld id="{4EBCDCBD-78E1-0D41-A999-31B5EBF8E02C}" type="slidenum">
              <a:rPr lang="en-US" smtClean="0"/>
              <a:pPr/>
              <a:t>14</a:t>
            </a:fld>
            <a:endParaRPr lang="en-US" dirty="0"/>
          </a:p>
        </p:txBody>
      </p:sp>
    </p:spTree>
    <p:extLst>
      <p:ext uri="{BB962C8B-B14F-4D97-AF65-F5344CB8AC3E}">
        <p14:creationId xmlns:p14="http://schemas.microsoft.com/office/powerpoint/2010/main" val="134429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Suggestions for Future Research</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5" y="2424546"/>
            <a:ext cx="8458199" cy="3644914"/>
          </a:xfrm>
        </p:spPr>
        <p:txBody>
          <a:bodyPr>
            <a:normAutofit/>
          </a:bodyPr>
          <a:lstStyle/>
          <a:p>
            <a:r>
              <a:rPr lang="en-US" dirty="0"/>
              <a:t>Some diagnostic tests revealed a distinction between who performed I&amp;T (university, NASA, contract) but there was no statistically significant relationship</a:t>
            </a:r>
          </a:p>
          <a:p>
            <a:pPr lvl="1"/>
            <a:r>
              <a:rPr lang="en-US" dirty="0"/>
              <a:t>Need more data in order to articulate a statistically significant difference</a:t>
            </a:r>
          </a:p>
          <a:p>
            <a:r>
              <a:rPr lang="en-US" dirty="0"/>
              <a:t>With the rise of New Space organizations (i.e. Blue Canyon Technologies, Astranis) getting involved in the development of SmallSats, there may be an efficiency inherent in their processes that aren’t experienced by more traditional space organizations. This would be reflected in their I&amp;T costs as well. </a:t>
            </a:r>
          </a:p>
        </p:txBody>
      </p:sp>
      <p:pic>
        <p:nvPicPr>
          <p:cNvPr id="9" name="Picture 8">
            <a:extLst>
              <a:ext uri="{FF2B5EF4-FFF2-40B4-BE49-F238E27FC236}">
                <a16:creationId xmlns:a16="http://schemas.microsoft.com/office/drawing/2014/main" id="{C8F1C130-EC7B-4266-AD91-D6C4B34B72A6}"/>
              </a:ext>
            </a:extLst>
          </p:cNvPr>
          <p:cNvPicPr>
            <a:picLocks noChangeAspect="1"/>
          </p:cNvPicPr>
          <p:nvPr/>
        </p:nvPicPr>
        <p:blipFill>
          <a:blip r:embed="rId3"/>
          <a:stretch>
            <a:fillRect/>
          </a:stretch>
        </p:blipFill>
        <p:spPr>
          <a:xfrm>
            <a:off x="3249930" y="1429443"/>
            <a:ext cx="2644140" cy="746760"/>
          </a:xfrm>
          <a:prstGeom prst="rect">
            <a:avLst/>
          </a:prstGeom>
        </p:spPr>
      </p:pic>
      <p:sp>
        <p:nvSpPr>
          <p:cNvPr id="5" name="Slide Number Placeholder 4">
            <a:extLst>
              <a:ext uri="{FF2B5EF4-FFF2-40B4-BE49-F238E27FC236}">
                <a16:creationId xmlns:a16="http://schemas.microsoft.com/office/drawing/2014/main" id="{B5998A9C-0D91-4ED6-9888-41FC4D1B607B}"/>
              </a:ext>
            </a:extLst>
          </p:cNvPr>
          <p:cNvSpPr>
            <a:spLocks noGrp="1"/>
          </p:cNvSpPr>
          <p:nvPr>
            <p:ph type="sldNum" sz="quarter" idx="12"/>
          </p:nvPr>
        </p:nvSpPr>
        <p:spPr/>
        <p:txBody>
          <a:bodyPr/>
          <a:lstStyle/>
          <a:p>
            <a:fld id="{4EBCDCBD-78E1-0D41-A999-31B5EBF8E02C}" type="slidenum">
              <a:rPr lang="en-US" smtClean="0"/>
              <a:pPr/>
              <a:t>15</a:t>
            </a:fld>
            <a:endParaRPr lang="en-US" dirty="0"/>
          </a:p>
        </p:txBody>
      </p:sp>
    </p:spTree>
    <p:extLst>
      <p:ext uri="{BB962C8B-B14F-4D97-AF65-F5344CB8AC3E}">
        <p14:creationId xmlns:p14="http://schemas.microsoft.com/office/powerpoint/2010/main" val="3671600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Suggestions for Future Research</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5" y="1078359"/>
            <a:ext cx="8458199" cy="4991100"/>
          </a:xfrm>
        </p:spPr>
        <p:txBody>
          <a:bodyPr>
            <a:normAutofit/>
          </a:bodyPr>
          <a:lstStyle/>
          <a:p>
            <a:r>
              <a:rPr lang="en-US" dirty="0"/>
              <a:t>Created a wrap factor CER looking at I&amp;T as a percentage of hardware compared to the total points of integration for constellations of SmallSats</a:t>
            </a:r>
          </a:p>
          <a:p>
            <a:r>
              <a:rPr lang="en-US" dirty="0"/>
              <a:t>This showed a strong relationship </a:t>
            </a:r>
          </a:p>
          <a:p>
            <a:pPr lvl="1"/>
            <a:r>
              <a:rPr lang="en-US" dirty="0"/>
              <a:t>Need more data to see if this relationship holds</a:t>
            </a:r>
          </a:p>
        </p:txBody>
      </p:sp>
      <p:graphicFrame>
        <p:nvGraphicFramePr>
          <p:cNvPr id="10" name="Chart 9">
            <a:extLst>
              <a:ext uri="{FF2B5EF4-FFF2-40B4-BE49-F238E27FC236}">
                <a16:creationId xmlns:a16="http://schemas.microsoft.com/office/drawing/2014/main" id="{00000000-0008-0000-0200-00000B000000}"/>
              </a:ext>
            </a:extLst>
          </p:cNvPr>
          <p:cNvGraphicFramePr>
            <a:graphicFrameLocks/>
          </p:cNvGraphicFramePr>
          <p:nvPr>
            <p:extLst>
              <p:ext uri="{D42A27DB-BD31-4B8C-83A1-F6EECF244321}">
                <p14:modId xmlns:p14="http://schemas.microsoft.com/office/powerpoint/2010/main" val="73790897"/>
              </p:ext>
            </p:extLst>
          </p:nvPr>
        </p:nvGraphicFramePr>
        <p:xfrm>
          <a:off x="1625311" y="2613179"/>
          <a:ext cx="5893377" cy="3825721"/>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2EFD21A1-1124-43F0-90F0-0C12875BB27B}"/>
              </a:ext>
            </a:extLst>
          </p:cNvPr>
          <p:cNvSpPr>
            <a:spLocks noGrp="1"/>
          </p:cNvSpPr>
          <p:nvPr>
            <p:ph type="sldNum" sz="quarter" idx="12"/>
          </p:nvPr>
        </p:nvSpPr>
        <p:spPr/>
        <p:txBody>
          <a:bodyPr/>
          <a:lstStyle/>
          <a:p>
            <a:fld id="{4EBCDCBD-78E1-0D41-A999-31B5EBF8E02C}" type="slidenum">
              <a:rPr lang="en-US" smtClean="0"/>
              <a:pPr/>
              <a:t>16</a:t>
            </a:fld>
            <a:endParaRPr lang="en-US" dirty="0"/>
          </a:p>
        </p:txBody>
      </p:sp>
    </p:spTree>
    <p:extLst>
      <p:ext uri="{BB962C8B-B14F-4D97-AF65-F5344CB8AC3E}">
        <p14:creationId xmlns:p14="http://schemas.microsoft.com/office/powerpoint/2010/main" val="417502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Suggestions for Future Research</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6" y="3664252"/>
            <a:ext cx="4185648" cy="2736547"/>
          </a:xfrm>
        </p:spPr>
        <p:txBody>
          <a:bodyPr>
            <a:normAutofit/>
          </a:bodyPr>
          <a:lstStyle/>
          <a:p>
            <a:r>
              <a:rPr lang="en-US" dirty="0"/>
              <a:t>Mass appears to be a good predictor of total points of integration and I&amp;T costs</a:t>
            </a:r>
          </a:p>
          <a:p>
            <a:pPr lvl="1"/>
            <a:r>
              <a:rPr lang="en-US" dirty="0"/>
              <a:t>Need more data</a:t>
            </a:r>
          </a:p>
          <a:p>
            <a:r>
              <a:rPr lang="en-US" dirty="0"/>
              <a:t>Combining the two, mass can be used to predict total points of integration which then predicts I&amp;T costs</a:t>
            </a:r>
          </a:p>
          <a:p>
            <a:endParaRPr lang="en-US" dirty="0"/>
          </a:p>
        </p:txBody>
      </p:sp>
      <p:graphicFrame>
        <p:nvGraphicFramePr>
          <p:cNvPr id="10" name="Chart 9">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723967928"/>
              </p:ext>
            </p:extLst>
          </p:nvPr>
        </p:nvGraphicFramePr>
        <p:xfrm>
          <a:off x="268366" y="1098844"/>
          <a:ext cx="4185648" cy="23913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710120956"/>
              </p:ext>
            </p:extLst>
          </p:nvPr>
        </p:nvGraphicFramePr>
        <p:xfrm>
          <a:off x="4528548" y="1086039"/>
          <a:ext cx="4303634" cy="23671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71987205"/>
              </p:ext>
            </p:extLst>
          </p:nvPr>
        </p:nvGraphicFramePr>
        <p:xfrm>
          <a:off x="4528548" y="3490163"/>
          <a:ext cx="4272552" cy="2647401"/>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id="{0804B382-6CD2-4777-B57D-00E7244D78F6}"/>
              </a:ext>
            </a:extLst>
          </p:cNvPr>
          <p:cNvSpPr>
            <a:spLocks noGrp="1"/>
          </p:cNvSpPr>
          <p:nvPr>
            <p:ph type="sldNum" sz="quarter" idx="12"/>
          </p:nvPr>
        </p:nvSpPr>
        <p:spPr/>
        <p:txBody>
          <a:bodyPr/>
          <a:lstStyle/>
          <a:p>
            <a:fld id="{4EBCDCBD-78E1-0D41-A999-31B5EBF8E02C}" type="slidenum">
              <a:rPr lang="en-US" smtClean="0"/>
              <a:pPr/>
              <a:t>17</a:t>
            </a:fld>
            <a:endParaRPr lang="en-US" dirty="0"/>
          </a:p>
        </p:txBody>
      </p:sp>
    </p:spTree>
    <p:extLst>
      <p:ext uri="{BB962C8B-B14F-4D97-AF65-F5344CB8AC3E}">
        <p14:creationId xmlns:p14="http://schemas.microsoft.com/office/powerpoint/2010/main" val="120316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7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5" y="1078359"/>
            <a:ext cx="8458199" cy="4991100"/>
          </a:xfrm>
        </p:spPr>
        <p:txBody>
          <a:bodyPr>
            <a:normAutofit/>
          </a:bodyPr>
          <a:lstStyle/>
          <a:p>
            <a:r>
              <a:rPr lang="en-US" dirty="0"/>
              <a:t>In the early phases of project formulation, mission integration and test (I&amp;T) costs are typically estimated via:</a:t>
            </a:r>
          </a:p>
          <a:p>
            <a:pPr lvl="1"/>
            <a:r>
              <a:rPr lang="en-US" dirty="0"/>
              <a:t>A wrap factor approach </a:t>
            </a:r>
          </a:p>
          <a:p>
            <a:pPr lvl="1"/>
            <a:r>
              <a:rPr lang="en-US" dirty="0"/>
              <a:t>Analogies to similar missions adjusted for mission specifics</a:t>
            </a:r>
          </a:p>
          <a:p>
            <a:pPr lvl="1"/>
            <a:r>
              <a:rPr lang="en-US" dirty="0"/>
              <a:t>Bottom Up Estimate (BUE)</a:t>
            </a:r>
          </a:p>
          <a:p>
            <a:r>
              <a:rPr lang="en-US" dirty="0"/>
              <a:t>This wrap factor approach involves estimating mission I&amp;T costs as a percentage of payload and spacecraft hardware costs </a:t>
            </a:r>
          </a:p>
          <a:p>
            <a:pPr lvl="1"/>
            <a:r>
              <a:rPr lang="en-US" dirty="0"/>
              <a:t>This percentage is based on data from historical missions, with the assumption that the project being estimated shares similar characteristics with the underlying data set used to develop the wrap factor </a:t>
            </a:r>
          </a:p>
          <a:p>
            <a:r>
              <a:rPr lang="en-US" dirty="0"/>
              <a:t>This technique has worked well for traditional spacecraft builds, but with the emergence of </a:t>
            </a:r>
            <a:r>
              <a:rPr lang="en-US" dirty="0" err="1"/>
              <a:t>CubeSats</a:t>
            </a:r>
            <a:r>
              <a:rPr lang="en-US" dirty="0"/>
              <a:t> and nanosatellites, the cost basis of hardware is just not large enough to use the same approach</a:t>
            </a:r>
          </a:p>
          <a:p>
            <a:r>
              <a:rPr lang="en-US" dirty="0"/>
              <a:t>This suggests that there is a cost “floor” that covers basic I&amp;T tasks such as a baseline of labor and testing</a:t>
            </a:r>
          </a:p>
        </p:txBody>
      </p:sp>
      <p:sp>
        <p:nvSpPr>
          <p:cNvPr id="5" name="Slide Number Placeholder 4">
            <a:extLst>
              <a:ext uri="{FF2B5EF4-FFF2-40B4-BE49-F238E27FC236}">
                <a16:creationId xmlns:a16="http://schemas.microsoft.com/office/drawing/2014/main" id="{F9020B88-7C4B-45C8-B17C-C92A1AFACA4D}"/>
              </a:ext>
            </a:extLst>
          </p:cNvPr>
          <p:cNvSpPr>
            <a:spLocks noGrp="1"/>
          </p:cNvSpPr>
          <p:nvPr>
            <p:ph type="sldNum" sz="quarter" idx="12"/>
          </p:nvPr>
        </p:nvSpPr>
        <p:spPr/>
        <p:txBody>
          <a:bodyPr/>
          <a:lstStyle/>
          <a:p>
            <a:fld id="{4EBCDCBD-78E1-0D41-A999-31B5EBF8E02C}" type="slidenum">
              <a:rPr lang="en-US" smtClean="0"/>
              <a:pPr/>
              <a:t>2</a:t>
            </a:fld>
            <a:endParaRPr lang="en-US" dirty="0"/>
          </a:p>
        </p:txBody>
      </p:sp>
    </p:spTree>
    <p:extLst>
      <p:ext uri="{BB962C8B-B14F-4D97-AF65-F5344CB8AC3E}">
        <p14:creationId xmlns:p14="http://schemas.microsoft.com/office/powerpoint/2010/main" val="168772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Hypothesis</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5" y="1078359"/>
            <a:ext cx="8458199" cy="4991100"/>
          </a:xfrm>
        </p:spPr>
        <p:txBody>
          <a:bodyPr>
            <a:normAutofit/>
          </a:bodyPr>
          <a:lstStyle/>
          <a:p>
            <a:r>
              <a:rPr lang="en-US" dirty="0"/>
              <a:t>When we look at constellations of </a:t>
            </a:r>
            <a:r>
              <a:rPr lang="en-US" dirty="0" err="1"/>
              <a:t>SmallSats</a:t>
            </a:r>
            <a:r>
              <a:rPr lang="en-US" dirty="0"/>
              <a:t>, we begin to see cost sharing between </a:t>
            </a:r>
            <a:r>
              <a:rPr lang="en-US" dirty="0" err="1"/>
              <a:t>SmallSats</a:t>
            </a:r>
            <a:r>
              <a:rPr lang="en-US" dirty="0"/>
              <a:t> in the same constellation </a:t>
            </a:r>
          </a:p>
          <a:p>
            <a:r>
              <a:rPr lang="en-US" dirty="0"/>
              <a:t>With the evolution of new technologies, the way we estimate costs needs to evolve as well</a:t>
            </a:r>
          </a:p>
          <a:p>
            <a:r>
              <a:rPr lang="en-US" dirty="0"/>
              <a:t>Our research will examine approaches to estimating I&amp;T costs when the base hardware cost is much lower than a traditional space science mission, making historical wrap factors inapplicable </a:t>
            </a:r>
          </a:p>
          <a:p>
            <a:r>
              <a:rPr lang="en-US" dirty="0"/>
              <a:t>Since </a:t>
            </a:r>
            <a:r>
              <a:rPr lang="en-US" dirty="0" err="1"/>
              <a:t>SmallSats</a:t>
            </a:r>
            <a:r>
              <a:rPr lang="en-US" dirty="0"/>
              <a:t> are generally simpler, less complex, and cheaper hardware, the cost of integrating multiple identical hardware elements isn’t accurately reflected</a:t>
            </a:r>
          </a:p>
          <a:p>
            <a:r>
              <a:rPr lang="en-US" dirty="0"/>
              <a:t>The objective is to use these results to develop a Cost Estimating Relationship (CER) that can better predict SmallSat I&amp;T costs</a:t>
            </a:r>
          </a:p>
        </p:txBody>
      </p:sp>
      <p:sp>
        <p:nvSpPr>
          <p:cNvPr id="5" name="Slide Number Placeholder 4">
            <a:extLst>
              <a:ext uri="{FF2B5EF4-FFF2-40B4-BE49-F238E27FC236}">
                <a16:creationId xmlns:a16="http://schemas.microsoft.com/office/drawing/2014/main" id="{078A9BAE-18DD-4DFC-9524-262BF43C98A6}"/>
              </a:ext>
            </a:extLst>
          </p:cNvPr>
          <p:cNvSpPr>
            <a:spLocks noGrp="1"/>
          </p:cNvSpPr>
          <p:nvPr>
            <p:ph type="sldNum" sz="quarter" idx="12"/>
          </p:nvPr>
        </p:nvSpPr>
        <p:spPr/>
        <p:txBody>
          <a:bodyPr/>
          <a:lstStyle/>
          <a:p>
            <a:fld id="{4EBCDCBD-78E1-0D41-A999-31B5EBF8E02C}" type="slidenum">
              <a:rPr lang="en-US" smtClean="0"/>
              <a:pPr/>
              <a:t>3</a:t>
            </a:fld>
            <a:endParaRPr lang="en-US" dirty="0"/>
          </a:p>
        </p:txBody>
      </p:sp>
    </p:spTree>
    <p:extLst>
      <p:ext uri="{BB962C8B-B14F-4D97-AF65-F5344CB8AC3E}">
        <p14:creationId xmlns:p14="http://schemas.microsoft.com/office/powerpoint/2010/main" val="140315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Methodology: Data Collection &amp; Normalization</a:t>
            </a: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342900" y="1181100"/>
            <a:ext cx="8458199" cy="2712720"/>
          </a:xfrm>
        </p:spPr>
        <p:txBody>
          <a:bodyPr>
            <a:normAutofit/>
          </a:bodyPr>
          <a:lstStyle/>
          <a:p>
            <a:r>
              <a:rPr lang="en-US" dirty="0"/>
              <a:t>Cost and mass data was collected via </a:t>
            </a:r>
            <a:r>
              <a:rPr lang="en-US" dirty="0" err="1"/>
              <a:t>CADRe</a:t>
            </a:r>
            <a:endParaRPr lang="en-US" dirty="0"/>
          </a:p>
          <a:p>
            <a:pPr lvl="1"/>
            <a:r>
              <a:rPr lang="en-US" dirty="0"/>
              <a:t>Looked at missions with total hardware mass (payload + SC) of &lt;180** kg (per small satellite)</a:t>
            </a:r>
          </a:p>
          <a:p>
            <a:r>
              <a:rPr lang="en-US" dirty="0"/>
              <a:t>All costs inflated to FY$24 using NASA New Start Inflation Index</a:t>
            </a:r>
          </a:p>
          <a:p>
            <a:r>
              <a:rPr lang="en-US" dirty="0"/>
              <a:t>Costs for I&amp;T include integration of the spacecraft subsystems and instruments</a:t>
            </a:r>
          </a:p>
          <a:p>
            <a:endParaRPr lang="en-US" dirty="0">
              <a:solidFill>
                <a:srgbClr val="FF0000"/>
              </a:solidFill>
            </a:endParaRPr>
          </a:p>
          <a:p>
            <a:pPr marL="0" indent="0">
              <a:buNone/>
            </a:pPr>
            <a:endParaRPr lang="en-US" dirty="0">
              <a:solidFill>
                <a:srgbClr val="FF0000"/>
              </a:solidFill>
            </a:endParaRPr>
          </a:p>
        </p:txBody>
      </p:sp>
      <p:sp>
        <p:nvSpPr>
          <p:cNvPr id="8" name="Content Placeholder 5"/>
          <p:cNvSpPr txBox="1">
            <a:spLocks/>
          </p:cNvSpPr>
          <p:nvPr/>
        </p:nvSpPr>
        <p:spPr>
          <a:xfrm>
            <a:off x="268364" y="6090006"/>
            <a:ext cx="8458199" cy="253720"/>
          </a:xfrm>
          <a:prstGeom prst="rect">
            <a:avLst/>
          </a:prstGeom>
        </p:spPr>
        <p:txBody>
          <a:bodyPr vert="horz" lIns="0" tIns="0" rIns="0" bIns="0" rtlCol="0">
            <a:normAutofit/>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baseline="0">
                <a:solidFill>
                  <a:schemeClr val="tx2">
                    <a:lumMod val="75000"/>
                  </a:schemeClr>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tx2">
                    <a:lumMod val="75000"/>
                  </a:schemeClr>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tx2">
                    <a:lumMod val="75000"/>
                  </a:schemeClr>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tx2">
                    <a:lumMod val="75000"/>
                  </a:schemeClr>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tx2">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1100" dirty="0"/>
              <a:t>**</a:t>
            </a:r>
            <a:r>
              <a:rPr lang="en-US" sz="1100" dirty="0" err="1"/>
              <a:t>Mabrouk</a:t>
            </a:r>
            <a:r>
              <a:rPr lang="en-US" sz="1100" dirty="0"/>
              <a:t>, Elizabeth. </a:t>
            </a:r>
            <a:r>
              <a:rPr lang="en-US" sz="1100" i="1" dirty="0"/>
              <a:t>What Are </a:t>
            </a:r>
            <a:r>
              <a:rPr lang="en-US" sz="1100" i="1" dirty="0" err="1"/>
              <a:t>SmallSats</a:t>
            </a:r>
            <a:r>
              <a:rPr lang="en-US" sz="1100" i="1" dirty="0"/>
              <a:t> AND CUBESATS?</a:t>
            </a:r>
            <a:r>
              <a:rPr lang="en-US" sz="1100" dirty="0"/>
              <a:t> www.nasa.gov/content/what-are-smallsats-and-cubesats. </a:t>
            </a:r>
          </a:p>
          <a:p>
            <a:pPr marL="0" indent="0">
              <a:buNone/>
            </a:pPr>
            <a:endParaRPr lang="en-US" sz="1100" dirty="0"/>
          </a:p>
        </p:txBody>
      </p:sp>
      <p:pic>
        <p:nvPicPr>
          <p:cNvPr id="9" name="Picture 8"/>
          <p:cNvPicPr>
            <a:picLocks noChangeAspect="1"/>
          </p:cNvPicPr>
          <p:nvPr/>
        </p:nvPicPr>
        <p:blipFill>
          <a:blip r:embed="rId2"/>
          <a:stretch>
            <a:fillRect/>
          </a:stretch>
        </p:blipFill>
        <p:spPr>
          <a:xfrm>
            <a:off x="3672839" y="3476627"/>
            <a:ext cx="1798320" cy="1989051"/>
          </a:xfrm>
          <a:prstGeom prst="rect">
            <a:avLst/>
          </a:prstGeom>
        </p:spPr>
      </p:pic>
      <p:sp>
        <p:nvSpPr>
          <p:cNvPr id="5" name="Slide Number Placeholder 4">
            <a:extLst>
              <a:ext uri="{FF2B5EF4-FFF2-40B4-BE49-F238E27FC236}">
                <a16:creationId xmlns:a16="http://schemas.microsoft.com/office/drawing/2014/main" id="{FBA62353-68A6-4797-A02E-C52EC0045443}"/>
              </a:ext>
            </a:extLst>
          </p:cNvPr>
          <p:cNvSpPr>
            <a:spLocks noGrp="1"/>
          </p:cNvSpPr>
          <p:nvPr>
            <p:ph type="sldNum" sz="quarter" idx="12"/>
          </p:nvPr>
        </p:nvSpPr>
        <p:spPr/>
        <p:txBody>
          <a:bodyPr/>
          <a:lstStyle/>
          <a:p>
            <a:fld id="{4EBCDCBD-78E1-0D41-A999-31B5EBF8E02C}" type="slidenum">
              <a:rPr lang="en-US" smtClean="0"/>
              <a:pPr/>
              <a:t>4</a:t>
            </a:fld>
            <a:endParaRPr lang="en-US" dirty="0"/>
          </a:p>
        </p:txBody>
      </p:sp>
    </p:spTree>
    <p:extLst>
      <p:ext uri="{BB962C8B-B14F-4D97-AF65-F5344CB8AC3E}">
        <p14:creationId xmlns:p14="http://schemas.microsoft.com/office/powerpoint/2010/main" val="10866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Methodology: Parameters </a:t>
            </a: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342900" y="1181099"/>
            <a:ext cx="8458199" cy="1575163"/>
          </a:xfrm>
        </p:spPr>
        <p:txBody>
          <a:bodyPr>
            <a:normAutofit/>
          </a:bodyPr>
          <a:lstStyle/>
          <a:p>
            <a:pPr>
              <a:lnSpc>
                <a:spcPct val="110000"/>
              </a:lnSpc>
            </a:pPr>
            <a:r>
              <a:rPr lang="en-US" dirty="0"/>
              <a:t>With the objective being to develop a parametric CER that calculates I&amp;T costs for small satellites, the following variables were considered</a:t>
            </a:r>
          </a:p>
          <a:p>
            <a:pPr>
              <a:lnSpc>
                <a:spcPct val="110000"/>
              </a:lnSpc>
            </a:pPr>
            <a:r>
              <a:rPr lang="en-US" dirty="0"/>
              <a:t>Due to a limited dataset and previous success, we focused on one parameter that incorporates many of the other ones</a:t>
            </a:r>
          </a:p>
          <a:p>
            <a:endParaRPr lang="en-US" sz="1600" dirty="0"/>
          </a:p>
          <a:p>
            <a:endParaRPr lang="en-US" dirty="0"/>
          </a:p>
        </p:txBody>
      </p:sp>
      <p:sp>
        <p:nvSpPr>
          <p:cNvPr id="10" name="Rectangle 9"/>
          <p:cNvSpPr/>
          <p:nvPr/>
        </p:nvSpPr>
        <p:spPr>
          <a:xfrm>
            <a:off x="4391891" y="5112327"/>
            <a:ext cx="2312796" cy="217632"/>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normAutofit fontScale="47500" lnSpcReduction="20000"/>
          </a:bodyPr>
          <a:lstStyle/>
          <a:p>
            <a:pPr algn="ctr"/>
            <a:endParaRPr lang="en-US" sz="2000" dirty="0" err="1"/>
          </a:p>
        </p:txBody>
      </p:sp>
      <p:pic>
        <p:nvPicPr>
          <p:cNvPr id="5" name="Picture 4">
            <a:extLst>
              <a:ext uri="{FF2B5EF4-FFF2-40B4-BE49-F238E27FC236}">
                <a16:creationId xmlns:a16="http://schemas.microsoft.com/office/drawing/2014/main" id="{C9CF1637-FE79-418B-8999-1A5A0A9DC3C3}"/>
              </a:ext>
            </a:extLst>
          </p:cNvPr>
          <p:cNvPicPr>
            <a:picLocks noChangeAspect="1"/>
          </p:cNvPicPr>
          <p:nvPr/>
        </p:nvPicPr>
        <p:blipFill>
          <a:blip r:embed="rId2"/>
          <a:stretch>
            <a:fillRect/>
          </a:stretch>
        </p:blipFill>
        <p:spPr>
          <a:xfrm>
            <a:off x="2242747" y="3602182"/>
            <a:ext cx="4461939" cy="1727777"/>
          </a:xfrm>
          <a:prstGeom prst="rect">
            <a:avLst/>
          </a:prstGeom>
        </p:spPr>
      </p:pic>
      <p:sp>
        <p:nvSpPr>
          <p:cNvPr id="7" name="Slide Number Placeholder 6">
            <a:extLst>
              <a:ext uri="{FF2B5EF4-FFF2-40B4-BE49-F238E27FC236}">
                <a16:creationId xmlns:a16="http://schemas.microsoft.com/office/drawing/2014/main" id="{ABB09EBE-D116-4677-881A-199EFDCF061F}"/>
              </a:ext>
            </a:extLst>
          </p:cNvPr>
          <p:cNvSpPr>
            <a:spLocks noGrp="1"/>
          </p:cNvSpPr>
          <p:nvPr>
            <p:ph type="sldNum" sz="quarter" idx="12"/>
          </p:nvPr>
        </p:nvSpPr>
        <p:spPr/>
        <p:txBody>
          <a:bodyPr/>
          <a:lstStyle/>
          <a:p>
            <a:fld id="{4EBCDCBD-78E1-0D41-A999-31B5EBF8E02C}" type="slidenum">
              <a:rPr lang="en-US" smtClean="0"/>
              <a:pPr/>
              <a:t>5</a:t>
            </a:fld>
            <a:endParaRPr lang="en-US" dirty="0"/>
          </a:p>
        </p:txBody>
      </p:sp>
    </p:spTree>
    <p:extLst>
      <p:ext uri="{BB962C8B-B14F-4D97-AF65-F5344CB8AC3E}">
        <p14:creationId xmlns:p14="http://schemas.microsoft.com/office/powerpoint/2010/main" val="38577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Previous Points of Integration Work</a:t>
            </a:r>
            <a:endParaRPr lang="en-US" dirty="0">
              <a:solidFill>
                <a:srgbClr val="FF0000"/>
              </a:solidFill>
            </a:endParaRP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268365" y="5070563"/>
            <a:ext cx="8458199" cy="879566"/>
          </a:xfrm>
        </p:spPr>
        <p:txBody>
          <a:bodyPr>
            <a:normAutofit/>
          </a:bodyPr>
          <a:lstStyle/>
          <a:p>
            <a:r>
              <a:rPr lang="en-US" dirty="0"/>
              <a:t>Drew motivation from and leveraged previous work looking at I&amp;T costs for historical APL missions**</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429" y="1367921"/>
            <a:ext cx="5589141" cy="3506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5"/>
          <p:cNvSpPr txBox="1">
            <a:spLocks/>
          </p:cNvSpPr>
          <p:nvPr/>
        </p:nvSpPr>
        <p:spPr>
          <a:xfrm>
            <a:off x="268364" y="6130834"/>
            <a:ext cx="8458199" cy="212892"/>
          </a:xfrm>
          <a:prstGeom prst="rect">
            <a:avLst/>
          </a:prstGeom>
        </p:spPr>
        <p:txBody>
          <a:bodyPr vert="horz" lIns="0" tIns="0" rIns="0" bIns="0" rtlCol="0">
            <a:normAutofit/>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baseline="0">
                <a:solidFill>
                  <a:schemeClr val="tx2">
                    <a:lumMod val="75000"/>
                  </a:schemeClr>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tx2">
                    <a:lumMod val="75000"/>
                  </a:schemeClr>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tx2">
                    <a:lumMod val="75000"/>
                  </a:schemeClr>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tx2">
                    <a:lumMod val="75000"/>
                  </a:schemeClr>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tx2">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1100" dirty="0"/>
              <a:t>**Powers, N. "Analysis of Integration and Test (I&amp;T) Costs for Recent NASA Missions." AIAA/San Diego Aerospace Conference, 2014. </a:t>
            </a:r>
          </a:p>
          <a:p>
            <a:pPr marL="0" indent="0">
              <a:buNone/>
            </a:pPr>
            <a:endParaRPr lang="en-US" sz="1100" dirty="0"/>
          </a:p>
        </p:txBody>
      </p:sp>
      <p:sp>
        <p:nvSpPr>
          <p:cNvPr id="5" name="Slide Number Placeholder 4">
            <a:extLst>
              <a:ext uri="{FF2B5EF4-FFF2-40B4-BE49-F238E27FC236}">
                <a16:creationId xmlns:a16="http://schemas.microsoft.com/office/drawing/2014/main" id="{7BEB3313-AD43-4D82-9930-E4D12220A0B8}"/>
              </a:ext>
            </a:extLst>
          </p:cNvPr>
          <p:cNvSpPr>
            <a:spLocks noGrp="1"/>
          </p:cNvSpPr>
          <p:nvPr>
            <p:ph type="sldNum" sz="quarter" idx="12"/>
          </p:nvPr>
        </p:nvSpPr>
        <p:spPr/>
        <p:txBody>
          <a:bodyPr/>
          <a:lstStyle/>
          <a:p>
            <a:fld id="{4EBCDCBD-78E1-0D41-A999-31B5EBF8E02C}" type="slidenum">
              <a:rPr lang="en-US" smtClean="0"/>
              <a:pPr/>
              <a:t>6</a:t>
            </a:fld>
            <a:endParaRPr lang="en-US" dirty="0"/>
          </a:p>
        </p:txBody>
      </p:sp>
    </p:spTree>
    <p:extLst>
      <p:ext uri="{BB962C8B-B14F-4D97-AF65-F5344CB8AC3E}">
        <p14:creationId xmlns:p14="http://schemas.microsoft.com/office/powerpoint/2010/main" val="41665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Justification for a SmallSat Specific CER</a:t>
            </a: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342900" y="3596640"/>
            <a:ext cx="8458199" cy="2575560"/>
          </a:xfrm>
        </p:spPr>
        <p:txBody>
          <a:bodyPr>
            <a:normAutofit/>
          </a:bodyPr>
          <a:lstStyle/>
          <a:p>
            <a:r>
              <a:rPr lang="en-US" dirty="0"/>
              <a:t>Ran the 5 missions in this analysis through the existing I&amp;T CER</a:t>
            </a:r>
          </a:p>
          <a:p>
            <a:r>
              <a:rPr lang="en-US" dirty="0"/>
              <a:t>We see negative costs for single unit missions with low points of integration and extreme overestimates for multiple unit missions with many points of integration</a:t>
            </a:r>
          </a:p>
          <a:p>
            <a:r>
              <a:rPr lang="en-US" dirty="0"/>
              <a:t>Thus, there could be a specific SmallSat CER due to I&amp;T savings</a:t>
            </a:r>
          </a:p>
        </p:txBody>
      </p:sp>
      <p:pic>
        <p:nvPicPr>
          <p:cNvPr id="8" name="Picture 7">
            <a:extLst>
              <a:ext uri="{FF2B5EF4-FFF2-40B4-BE49-F238E27FC236}">
                <a16:creationId xmlns:a16="http://schemas.microsoft.com/office/drawing/2014/main" id="{76D8324D-2113-4750-96C3-C61BA6429A10}"/>
              </a:ext>
            </a:extLst>
          </p:cNvPr>
          <p:cNvPicPr>
            <a:picLocks noChangeAspect="1"/>
          </p:cNvPicPr>
          <p:nvPr/>
        </p:nvPicPr>
        <p:blipFill>
          <a:blip r:embed="rId2"/>
          <a:stretch>
            <a:fillRect/>
          </a:stretch>
        </p:blipFill>
        <p:spPr>
          <a:xfrm>
            <a:off x="2089285" y="1509380"/>
            <a:ext cx="4965427" cy="1740459"/>
          </a:xfrm>
          <a:prstGeom prst="rect">
            <a:avLst/>
          </a:prstGeom>
        </p:spPr>
      </p:pic>
      <p:sp>
        <p:nvSpPr>
          <p:cNvPr id="5" name="Slide Number Placeholder 4">
            <a:extLst>
              <a:ext uri="{FF2B5EF4-FFF2-40B4-BE49-F238E27FC236}">
                <a16:creationId xmlns:a16="http://schemas.microsoft.com/office/drawing/2014/main" id="{BF38DC4C-C7FF-4BF8-A528-229F81601153}"/>
              </a:ext>
            </a:extLst>
          </p:cNvPr>
          <p:cNvSpPr>
            <a:spLocks noGrp="1"/>
          </p:cNvSpPr>
          <p:nvPr>
            <p:ph type="sldNum" sz="quarter" idx="12"/>
          </p:nvPr>
        </p:nvSpPr>
        <p:spPr/>
        <p:txBody>
          <a:bodyPr/>
          <a:lstStyle/>
          <a:p>
            <a:fld id="{4EBCDCBD-78E1-0D41-A999-31B5EBF8E02C}" type="slidenum">
              <a:rPr lang="en-US" smtClean="0"/>
              <a:pPr/>
              <a:t>7</a:t>
            </a:fld>
            <a:endParaRPr lang="en-US" dirty="0"/>
          </a:p>
        </p:txBody>
      </p:sp>
    </p:spTree>
    <p:extLst>
      <p:ext uri="{BB962C8B-B14F-4D97-AF65-F5344CB8AC3E}">
        <p14:creationId xmlns:p14="http://schemas.microsoft.com/office/powerpoint/2010/main" val="303871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SmallSat Savings</a:t>
            </a: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342900" y="1181100"/>
            <a:ext cx="8458199" cy="4991100"/>
          </a:xfrm>
        </p:spPr>
        <p:txBody>
          <a:bodyPr>
            <a:normAutofit/>
          </a:bodyPr>
          <a:lstStyle/>
          <a:p>
            <a:r>
              <a:rPr lang="en-US" dirty="0"/>
              <a:t>We also know there are I&amp;T savings based on industry data </a:t>
            </a:r>
          </a:p>
          <a:p>
            <a:pPr lvl="1"/>
            <a:r>
              <a:rPr lang="en-US" dirty="0"/>
              <a:t>Average of 23% savings per additional unit (I&amp;T costs)</a:t>
            </a:r>
          </a:p>
          <a:p>
            <a:r>
              <a:rPr lang="en-US" dirty="0"/>
              <a:t>Created a logarithmic model using </a:t>
            </a:r>
            <a:r>
              <a:rPr lang="en-US" b="1" dirty="0"/>
              <a:t>total</a:t>
            </a:r>
            <a:r>
              <a:rPr lang="en-US" dirty="0"/>
              <a:t> points of integration</a:t>
            </a:r>
          </a:p>
          <a:p>
            <a:pPr lvl="1"/>
            <a:r>
              <a:rPr lang="en-US" dirty="0"/>
              <a:t>Savings accounted for in the model selection</a:t>
            </a:r>
          </a:p>
          <a:p>
            <a:r>
              <a:rPr lang="en-US" dirty="0"/>
              <a:t>Created a linear model using </a:t>
            </a:r>
            <a:r>
              <a:rPr lang="en-US" b="1" dirty="0"/>
              <a:t>weighted</a:t>
            </a:r>
            <a:r>
              <a:rPr lang="en-US" dirty="0"/>
              <a:t> points of integration</a:t>
            </a:r>
          </a:p>
          <a:p>
            <a:pPr lvl="1"/>
            <a:r>
              <a:rPr lang="en-US" dirty="0"/>
              <a:t>Savings accounted for in the input data</a:t>
            </a:r>
          </a:p>
        </p:txBody>
      </p:sp>
      <p:sp>
        <p:nvSpPr>
          <p:cNvPr id="5" name="Slide Number Placeholder 4">
            <a:extLst>
              <a:ext uri="{FF2B5EF4-FFF2-40B4-BE49-F238E27FC236}">
                <a16:creationId xmlns:a16="http://schemas.microsoft.com/office/drawing/2014/main" id="{2D666E55-4D94-4D13-A8CC-4E9560854AAC}"/>
              </a:ext>
            </a:extLst>
          </p:cNvPr>
          <p:cNvSpPr>
            <a:spLocks noGrp="1"/>
          </p:cNvSpPr>
          <p:nvPr>
            <p:ph type="sldNum" sz="quarter" idx="12"/>
          </p:nvPr>
        </p:nvSpPr>
        <p:spPr/>
        <p:txBody>
          <a:bodyPr/>
          <a:lstStyle/>
          <a:p>
            <a:fld id="{4EBCDCBD-78E1-0D41-A999-31B5EBF8E02C}" type="slidenum">
              <a:rPr lang="en-US" smtClean="0"/>
              <a:pPr/>
              <a:t>8</a:t>
            </a:fld>
            <a:endParaRPr lang="en-US" dirty="0"/>
          </a:p>
        </p:txBody>
      </p:sp>
    </p:spTree>
    <p:extLst>
      <p:ext uri="{BB962C8B-B14F-4D97-AF65-F5344CB8AC3E}">
        <p14:creationId xmlns:p14="http://schemas.microsoft.com/office/powerpoint/2010/main" val="355549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Points of Integration Calculation</a:t>
            </a:r>
          </a:p>
        </p:txBody>
      </p:sp>
      <p:sp>
        <p:nvSpPr>
          <p:cNvPr id="3" name="Date Placeholder 2"/>
          <p:cNvSpPr>
            <a:spLocks noGrp="1"/>
          </p:cNvSpPr>
          <p:nvPr>
            <p:ph type="dt" sz="half" idx="10"/>
          </p:nvPr>
        </p:nvSpPr>
        <p:spPr/>
        <p:txBody>
          <a:bodyPr/>
          <a:lstStyle/>
          <a:p>
            <a:r>
              <a:rPr lang="en-US"/>
              <a:t>April 18, 2024</a:t>
            </a:r>
            <a:endParaRPr lang="en-US" dirty="0"/>
          </a:p>
        </p:txBody>
      </p:sp>
      <p:sp>
        <p:nvSpPr>
          <p:cNvPr id="4" name="Footer Placeholder 3"/>
          <p:cNvSpPr>
            <a:spLocks noGrp="1"/>
          </p:cNvSpPr>
          <p:nvPr>
            <p:ph type="ftr" sz="quarter" idx="11"/>
          </p:nvPr>
        </p:nvSpPr>
        <p:spPr/>
        <p:txBody>
          <a:bodyPr/>
          <a:lstStyle/>
          <a:p>
            <a:r>
              <a:rPr lang="en-US"/>
              <a:t>Cost Considerations for Estimating SmallSat I&amp;T</a:t>
            </a:r>
            <a:endParaRPr lang="en-US" dirty="0"/>
          </a:p>
        </p:txBody>
      </p:sp>
      <p:sp>
        <p:nvSpPr>
          <p:cNvPr id="6" name="Content Placeholder 5"/>
          <p:cNvSpPr>
            <a:spLocks noGrp="1"/>
          </p:cNvSpPr>
          <p:nvPr>
            <p:ph sz="quarter" idx="13"/>
          </p:nvPr>
        </p:nvSpPr>
        <p:spPr>
          <a:xfrm>
            <a:off x="342900" y="1181100"/>
            <a:ext cx="8458199" cy="4991100"/>
          </a:xfrm>
        </p:spPr>
        <p:txBody>
          <a:bodyPr>
            <a:normAutofit/>
          </a:bodyPr>
          <a:lstStyle/>
          <a:p>
            <a:r>
              <a:rPr lang="en-US" dirty="0"/>
              <a:t>Total Points of Integration Calculation:</a:t>
            </a:r>
          </a:p>
          <a:p>
            <a:pPr lvl="1"/>
            <a:r>
              <a:rPr lang="en-US" dirty="0"/>
              <a:t>Count up the number of spacecraft subsystems across all spacecraft</a:t>
            </a:r>
          </a:p>
          <a:p>
            <a:pPr lvl="1"/>
            <a:r>
              <a:rPr lang="en-US" dirty="0"/>
              <a:t>Count up the number of instruments across all spacecraft</a:t>
            </a:r>
          </a:p>
          <a:p>
            <a:pPr lvl="1"/>
            <a:r>
              <a:rPr lang="en-US" dirty="0"/>
              <a:t>Example:</a:t>
            </a:r>
          </a:p>
          <a:p>
            <a:pPr lvl="2"/>
            <a:r>
              <a:rPr lang="en-US" dirty="0"/>
              <a:t>6 Subsystems + 2 instruments = 8 points of integration</a:t>
            </a:r>
          </a:p>
          <a:p>
            <a:pPr lvl="2"/>
            <a:r>
              <a:rPr lang="en-US" dirty="0"/>
              <a:t>8 points of integration * 4 copies = </a:t>
            </a:r>
            <a:r>
              <a:rPr lang="en-US" b="1" dirty="0"/>
              <a:t>32 total points of integration</a:t>
            </a:r>
          </a:p>
          <a:p>
            <a:r>
              <a:rPr lang="en-US" dirty="0"/>
              <a:t>Weighted Points of Integration Calculation:</a:t>
            </a:r>
          </a:p>
          <a:p>
            <a:pPr lvl="1"/>
            <a:r>
              <a:rPr lang="en-US" dirty="0"/>
              <a:t>Count up the number of spacecraft subsystems across all spacecraft</a:t>
            </a:r>
          </a:p>
          <a:p>
            <a:pPr lvl="1"/>
            <a:r>
              <a:rPr lang="en-US" dirty="0"/>
              <a:t>Count up the number of instruments across all spacecraft</a:t>
            </a:r>
          </a:p>
          <a:p>
            <a:pPr lvl="1"/>
            <a:r>
              <a:rPr lang="en-US" b="1" dirty="0"/>
              <a:t>Apply 77% (industry average) copy factor to any additional copies</a:t>
            </a:r>
          </a:p>
          <a:p>
            <a:pPr lvl="1"/>
            <a:r>
              <a:rPr lang="en-US" dirty="0"/>
              <a:t>Example:</a:t>
            </a:r>
          </a:p>
          <a:p>
            <a:pPr lvl="2"/>
            <a:r>
              <a:rPr lang="en-US" dirty="0"/>
              <a:t>6 Subsystems + 2 instruments = 8 points of integration</a:t>
            </a:r>
          </a:p>
          <a:p>
            <a:pPr lvl="2"/>
            <a:r>
              <a:rPr lang="en-US" dirty="0"/>
              <a:t>8 points of integration * 4 copies * 77% = </a:t>
            </a:r>
            <a:r>
              <a:rPr lang="en-US" b="1" dirty="0"/>
              <a:t>26 weighted points of integration</a:t>
            </a:r>
          </a:p>
          <a:p>
            <a:endParaRPr lang="en-US" dirty="0">
              <a:solidFill>
                <a:srgbClr val="FF0000"/>
              </a:solidFill>
            </a:endParaRPr>
          </a:p>
          <a:p>
            <a:pPr marL="0" indent="0">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D3D7FE62-2A81-459B-A1E5-6DAC9E706B77}"/>
              </a:ext>
            </a:extLst>
          </p:cNvPr>
          <p:cNvSpPr>
            <a:spLocks noGrp="1"/>
          </p:cNvSpPr>
          <p:nvPr>
            <p:ph type="sldNum" sz="quarter" idx="12"/>
          </p:nvPr>
        </p:nvSpPr>
        <p:spPr/>
        <p:txBody>
          <a:bodyPr/>
          <a:lstStyle/>
          <a:p>
            <a:fld id="{4EBCDCBD-78E1-0D41-A999-31B5EBF8E02C}" type="slidenum">
              <a:rPr lang="en-US" smtClean="0"/>
              <a:pPr/>
              <a:t>9</a:t>
            </a:fld>
            <a:endParaRPr lang="en-US" dirty="0"/>
          </a:p>
        </p:txBody>
      </p:sp>
    </p:spTree>
    <p:extLst>
      <p:ext uri="{BB962C8B-B14F-4D97-AF65-F5344CB8AC3E}">
        <p14:creationId xmlns:p14="http://schemas.microsoft.com/office/powerpoint/2010/main" val="1696983006"/>
      </p:ext>
    </p:extLst>
  </p:cSld>
  <p:clrMapOvr>
    <a:masterClrMapping/>
  </p:clrMapOvr>
</p:sld>
</file>

<file path=ppt/theme/theme1.xml><?xml version="1.0" encoding="utf-8"?>
<a:theme xmlns:a="http://schemas.openxmlformats.org/drawingml/2006/main" name="APL-PowerPoint-Theme_light_4x3">
  <a:themeElements>
    <a:clrScheme name="Custom 66">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1"/>
          </a:solidFill>
        </a:ln>
      </a:spPr>
      <a:bodyPr rtlCol="0" anchor="ctr">
        <a:norm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19050">
          <a:noFill/>
        </a:ln>
      </a:spPr>
      <a:bodyPr wrap="square" rtlCol="0">
        <a:spAutoFit/>
      </a:bodyPr>
      <a:lstStyle>
        <a:defPPr>
          <a:defRPr sz="200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Symposium Presentation" id="{1875EEB0-929B-4E9D-8643-43958F2155AC}" vid="{D558EADA-EDEB-473D-8690-FF6BF762A4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57BFD2CB1E744298C1AF8AA7379FF3" ma:contentTypeVersion="2" ma:contentTypeDescription="Create a new document." ma:contentTypeScope="" ma:versionID="15c23ae1aff2a31a8746ac30c25ad53f">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0ebe41797ef7d785f7ee00a308cc1d4d"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98949C-35BA-4633-8FCF-2B4EE383E4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A33BE3-4C53-43BC-B05F-03C540D3C4F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4"/>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DC56DB0-BB1A-47CA-95E0-28D5CC013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Symposium Presentation</Template>
  <TotalTime>5687</TotalTime>
  <Words>1585</Words>
  <Application>Microsoft Office PowerPoint</Application>
  <PresentationFormat>On-screen Show (4:3)</PresentationFormat>
  <Paragraphs>174</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.AppleSystemUIFont</vt:lpstr>
      <vt:lpstr>Arial</vt:lpstr>
      <vt:lpstr>Calibri</vt:lpstr>
      <vt:lpstr>Courier New</vt:lpstr>
      <vt:lpstr>Helvetica</vt:lpstr>
      <vt:lpstr>Wingdings</vt:lpstr>
      <vt:lpstr>APL-PowerPoint-Theme_light_4x3</vt:lpstr>
      <vt:lpstr>Cost Considerations for Estimating SmallSat I&amp;T</vt:lpstr>
      <vt:lpstr>Background</vt:lpstr>
      <vt:lpstr>Hypothesis</vt:lpstr>
      <vt:lpstr>Methodology: Data Collection &amp; Normalization</vt:lpstr>
      <vt:lpstr>Methodology: Parameters </vt:lpstr>
      <vt:lpstr>Previous Points of Integration Work</vt:lpstr>
      <vt:lpstr>Justification for a SmallSat Specific CER</vt:lpstr>
      <vt:lpstr>SmallSat Savings</vt:lpstr>
      <vt:lpstr>Points of Integration Calculation</vt:lpstr>
      <vt:lpstr>Total Points Model</vt:lpstr>
      <vt:lpstr>Weighted Points Model</vt:lpstr>
      <vt:lpstr>Test for Heteroscedasticity</vt:lpstr>
      <vt:lpstr>Predictability</vt:lpstr>
      <vt:lpstr>Conclusions</vt:lpstr>
      <vt:lpstr>Suggestions for Future Research</vt:lpstr>
      <vt:lpstr>Suggestions for Future Research</vt:lpstr>
      <vt:lpstr>Suggestions for Future Research</vt:lpstr>
      <vt:lpstr>PowerPoint Presentation</vt:lpstr>
    </vt:vector>
  </TitlesOfParts>
  <Manager/>
  <Company>Johns Hopkins University - Applied Physics Lab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Estimation of Electronic Parts in NASA Space Missions</dc:title>
  <dc:subject/>
  <dc:creator>Sholder, Rachel O.</dc:creator>
  <cp:keywords/>
  <dc:description>Version 1.0</dc:description>
  <cp:lastModifiedBy>Sholder, Rachel O.</cp:lastModifiedBy>
  <cp:revision>252</cp:revision>
  <cp:lastPrinted>2017-08-24T18:44:08Z</cp:lastPrinted>
  <dcterms:created xsi:type="dcterms:W3CDTF">2019-07-26T14:04:37Z</dcterms:created>
  <dcterms:modified xsi:type="dcterms:W3CDTF">2024-04-17T18:02:27Z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0x0101009757BFD2CB1E744298C1AF8AA7379FF3</vt:lpwstr>
  </property>
</Properties>
</file>