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 id="2147483671" r:id="rId5"/>
    <p:sldMasterId id="2147483681" r:id="rId6"/>
  </p:sldMasterIdLst>
  <p:notesMasterIdLst>
    <p:notesMasterId r:id="rId21"/>
  </p:notesMasterIdLst>
  <p:sldIdLst>
    <p:sldId id="266" r:id="rId7"/>
    <p:sldId id="257" r:id="rId8"/>
    <p:sldId id="1836" r:id="rId9"/>
    <p:sldId id="1837" r:id="rId10"/>
    <p:sldId id="267" r:id="rId11"/>
    <p:sldId id="268" r:id="rId12"/>
    <p:sldId id="1838" r:id="rId13"/>
    <p:sldId id="262" r:id="rId14"/>
    <p:sldId id="270" r:id="rId15"/>
    <p:sldId id="263" r:id="rId16"/>
    <p:sldId id="1835" r:id="rId17"/>
    <p:sldId id="269" r:id="rId18"/>
    <p:sldId id="264" r:id="rId19"/>
    <p:sldId id="265" r:id="rId20"/>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Default Section" id="{389A4826-C7EF-4AE1-8A5F-2ACB220DCF24}">
          <p14:sldIdLst>
            <p14:sldId id="266"/>
            <p14:sldId id="257"/>
            <p14:sldId id="1836"/>
            <p14:sldId id="1837"/>
            <p14:sldId id="267"/>
            <p14:sldId id="268"/>
            <p14:sldId id="1838"/>
            <p14:sldId id="262"/>
            <p14:sldId id="270"/>
            <p14:sldId id="263"/>
            <p14:sldId id="1835"/>
            <p14:sldId id="269"/>
            <p14:sldId id="264"/>
            <p14:sldId id="265"/>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2C27CEB-B20E-0A7A-236B-1A4726AF095C}" name="JONES, NICHOLAS E CTR USAF AETC AFIT/CZ" initials="NJ" userId="S::nicholas.jones.27.ctr@us.af.mil::85e65547-65a4-403e-8fba-670b6ada34b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ONES, NICHOLAS E CTR USAF AETC AFIT/ENS" initials="JNECUAA" lastIdx="1" clrIdx="0">
    <p:extLst>
      <p:ext uri="{19B8F6BF-5375-455C-9EA6-DF929625EA0E}">
        <p15:presenceInfo xmlns:p15="http://schemas.microsoft.com/office/powerpoint/2012/main" userId="S::nicholas.jones.27.ctr@us.af.mil::85e65547-65a4-403e-8fba-670b6ada34b2" providerId="AD"/>
      </p:ext>
    </p:extLst>
  </p:cmAuthor>
  <p:cmAuthor id="2" name="ADAMS, WAYNE F CTR USAF AETC AFIT/ENS" initials="AA" lastIdx="1" clrIdx="1">
    <p:extLst>
      <p:ext uri="{19B8F6BF-5375-455C-9EA6-DF929625EA0E}">
        <p15:presenceInfo xmlns:p15="http://schemas.microsoft.com/office/powerpoint/2012/main" userId="S::wayne.adams.3.ctr@us.af.mil::a1005cc4-bfb6-4886-a2dd-df059d5f80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C862FC-A0DE-449C-BBFA-1B48BEE2B320}" v="9" dt="2024-03-07T18:21:07.45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2" d="100"/>
          <a:sy n="62" d="100"/>
        </p:scale>
        <p:origin x="76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presProps" Target="presProps.xml"/><Relationship Id="rId28" Type="http://schemas.microsoft.com/office/2018/10/relationships/authors" Target="author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commentAuthors" Target="commentAuthors.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5E775F-5B5F-48A2-A55A-E2FB4347432C}" type="datetimeFigureOut">
              <a:rPr lang="en-US" smtClean="0"/>
              <a:t>4/2/2024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120CB6-0417-4614-B984-5088BCF7BCAB}" type="slidenum">
              <a:rPr lang="en-US" smtClean="0"/>
              <a:t>‹#›</a:t>
            </a:fld>
            <a:endParaRPr lang="en-US"/>
          </a:p>
        </p:txBody>
      </p:sp>
    </p:spTree>
    <p:extLst>
      <p:ext uri="{BB962C8B-B14F-4D97-AF65-F5344CB8AC3E}">
        <p14:creationId xmlns:p14="http://schemas.microsoft.com/office/powerpoint/2010/main" val="7908622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hyperlink" Target="mailto:AFIT.ENS.STATCOE@us.af.mil" TargetMode="External"/><Relationship Id="rId2" Type="http://schemas.openxmlformats.org/officeDocument/2006/relationships/hyperlink" Target="http://www.afit.edu/STAT" TargetMode="External"/><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hyperlink" Target="mailto:AFIT.ENS.STATCOE@us.af.mil" TargetMode="External"/><Relationship Id="rId2" Type="http://schemas.openxmlformats.org/officeDocument/2006/relationships/hyperlink" Target="http://www.afit.edu/STAT" TargetMode="External"/><Relationship Id="rId1" Type="http://schemas.openxmlformats.org/officeDocument/2006/relationships/slideMaster" Target="../slideMasters/slideMaster3.xml"/><Relationship Id="rId4"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hyperlink" Target="mailto:AFIT.ENS.STATCOE@us.af.mil" TargetMode="External"/><Relationship Id="rId2" Type="http://schemas.openxmlformats.org/officeDocument/2006/relationships/hyperlink" Target="http://www.afit.edu/STAT" TargetMode="External"/><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11" name="Picture 10"/>
          <p:cNvPicPr>
            <a:picLocks noChangeAspect="1"/>
          </p:cNvPicPr>
          <p:nvPr/>
        </p:nvPicPr>
        <p:blipFill>
          <a:blip r:embed="rId2"/>
          <a:stretch>
            <a:fillRect/>
          </a:stretch>
        </p:blipFill>
        <p:spPr>
          <a:xfrm>
            <a:off x="-1057" y="5741952"/>
            <a:ext cx="12193057" cy="1127858"/>
          </a:xfrm>
          <a:prstGeom prst="rect">
            <a:avLst/>
          </a:prstGeom>
        </p:spPr>
      </p:pic>
      <p:sp>
        <p:nvSpPr>
          <p:cNvPr id="3" name="Subtitle 2"/>
          <p:cNvSpPr>
            <a:spLocks noGrp="1"/>
          </p:cNvSpPr>
          <p:nvPr>
            <p:ph type="subTitle" idx="1" hasCustomPrompt="1"/>
          </p:nvPr>
        </p:nvSpPr>
        <p:spPr>
          <a:xfrm>
            <a:off x="1524000" y="3602038"/>
            <a:ext cx="9144000" cy="1087408"/>
          </a:xfrm>
          <a:prstGeom prst="rect">
            <a:avLst/>
          </a:prstGeom>
        </p:spPr>
        <p:txBody>
          <a:bodyPr>
            <a:normAutofit/>
          </a:bodyPr>
          <a:lstStyle>
            <a:lvl1pPr marL="0" indent="0" algn="ctr">
              <a:buNone/>
              <a:defRPr sz="4000" baseline="0">
                <a:latin typeface="Georgia" panose="02040502050405020303" pitchFamily="18"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Insert Title of Presentation Here</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87430" y="748462"/>
            <a:ext cx="7817141" cy="2853576"/>
          </a:xfrm>
          <a:prstGeom prst="rect">
            <a:avLst/>
          </a:prstGeom>
        </p:spPr>
      </p:pic>
      <p:pic>
        <p:nvPicPr>
          <p:cNvPr id="10" name="Picture 9"/>
          <p:cNvPicPr>
            <a:picLocks noChangeAspect="1"/>
          </p:cNvPicPr>
          <p:nvPr/>
        </p:nvPicPr>
        <p:blipFill>
          <a:blip r:embed="rId4"/>
          <a:stretch>
            <a:fillRect/>
          </a:stretch>
        </p:blipFill>
        <p:spPr>
          <a:xfrm>
            <a:off x="0" y="5719157"/>
            <a:ext cx="12211347" cy="1164437"/>
          </a:xfrm>
          <a:prstGeom prst="rect">
            <a:avLst/>
          </a:prstGeom>
        </p:spPr>
      </p:pic>
      <p:pic>
        <p:nvPicPr>
          <p:cNvPr id="12" name="Picture 11"/>
          <p:cNvPicPr>
            <a:picLocks noChangeAspect="1"/>
          </p:cNvPicPr>
          <p:nvPr/>
        </p:nvPicPr>
        <p:blipFill>
          <a:blip r:embed="rId5"/>
          <a:stretch>
            <a:fillRect/>
          </a:stretch>
        </p:blipFill>
        <p:spPr>
          <a:xfrm>
            <a:off x="1132649" y="6012603"/>
            <a:ext cx="1115665" cy="463336"/>
          </a:xfrm>
          <a:prstGeom prst="rect">
            <a:avLst/>
          </a:prstGeom>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462" y="5760712"/>
            <a:ext cx="1010668" cy="974771"/>
          </a:xfrm>
          <a:prstGeom prst="rect">
            <a:avLst/>
          </a:prstGeom>
        </p:spPr>
      </p:pic>
    </p:spTree>
    <p:extLst>
      <p:ext uri="{BB962C8B-B14F-4D97-AF65-F5344CB8AC3E}">
        <p14:creationId xmlns:p14="http://schemas.microsoft.com/office/powerpoint/2010/main" val="3630266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11" name="Picture 10"/>
          <p:cNvPicPr>
            <a:picLocks noChangeAspect="1"/>
          </p:cNvPicPr>
          <p:nvPr/>
        </p:nvPicPr>
        <p:blipFill>
          <a:blip r:embed="rId2"/>
          <a:stretch>
            <a:fillRect/>
          </a:stretch>
        </p:blipFill>
        <p:spPr>
          <a:xfrm>
            <a:off x="-1057" y="5741952"/>
            <a:ext cx="12193057" cy="1127858"/>
          </a:xfrm>
          <a:prstGeom prst="rect">
            <a:avLst/>
          </a:prstGeom>
        </p:spPr>
      </p:pic>
      <p:sp>
        <p:nvSpPr>
          <p:cNvPr id="3" name="Subtitle 2"/>
          <p:cNvSpPr>
            <a:spLocks noGrp="1"/>
          </p:cNvSpPr>
          <p:nvPr>
            <p:ph type="subTitle" idx="1" hasCustomPrompt="1"/>
          </p:nvPr>
        </p:nvSpPr>
        <p:spPr>
          <a:xfrm>
            <a:off x="1524000" y="3602038"/>
            <a:ext cx="9144000" cy="1087408"/>
          </a:xfrm>
          <a:prstGeom prst="rect">
            <a:avLst/>
          </a:prstGeom>
        </p:spPr>
        <p:txBody>
          <a:bodyPr>
            <a:normAutofit/>
          </a:bodyPr>
          <a:lstStyle>
            <a:lvl1pPr marL="0" indent="0" algn="ctr">
              <a:buNone/>
              <a:defRPr sz="4000" baseline="0">
                <a:latin typeface="Georgia" panose="02040502050405020303" pitchFamily="18"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Insert Title of Presentation Here</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87430" y="748462"/>
            <a:ext cx="7817141" cy="2853576"/>
          </a:xfrm>
          <a:prstGeom prst="rect">
            <a:avLst/>
          </a:prstGeom>
        </p:spPr>
      </p:pic>
      <p:pic>
        <p:nvPicPr>
          <p:cNvPr id="10" name="Picture 9"/>
          <p:cNvPicPr>
            <a:picLocks noChangeAspect="1"/>
          </p:cNvPicPr>
          <p:nvPr/>
        </p:nvPicPr>
        <p:blipFill>
          <a:blip r:embed="rId4"/>
          <a:stretch>
            <a:fillRect/>
          </a:stretch>
        </p:blipFill>
        <p:spPr>
          <a:xfrm>
            <a:off x="0" y="5719157"/>
            <a:ext cx="12211347" cy="1164437"/>
          </a:xfrm>
          <a:prstGeom prst="rect">
            <a:avLst/>
          </a:prstGeom>
        </p:spPr>
      </p:pic>
      <p:pic>
        <p:nvPicPr>
          <p:cNvPr id="12" name="Picture 11"/>
          <p:cNvPicPr>
            <a:picLocks noChangeAspect="1"/>
          </p:cNvPicPr>
          <p:nvPr/>
        </p:nvPicPr>
        <p:blipFill>
          <a:blip r:embed="rId5"/>
          <a:stretch>
            <a:fillRect/>
          </a:stretch>
        </p:blipFill>
        <p:spPr>
          <a:xfrm>
            <a:off x="1132649" y="6012603"/>
            <a:ext cx="1115665" cy="463336"/>
          </a:xfrm>
          <a:prstGeom prst="rect">
            <a:avLst/>
          </a:prstGeom>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462" y="5760712"/>
            <a:ext cx="1010668" cy="974771"/>
          </a:xfrm>
          <a:prstGeom prst="rect">
            <a:avLst/>
          </a:prstGeom>
        </p:spPr>
      </p:pic>
      <p:pic>
        <p:nvPicPr>
          <p:cNvPr id="2" name="Picture 1">
            <a:extLst>
              <a:ext uri="{FF2B5EF4-FFF2-40B4-BE49-F238E27FC236}">
                <a16:creationId xmlns:a16="http://schemas.microsoft.com/office/drawing/2014/main" id="{C4874278-4C4D-A004-D395-4096CA39CCC6}"/>
              </a:ext>
            </a:extLst>
          </p:cNvPr>
          <p:cNvPicPr>
            <a:picLocks noChangeAspect="1"/>
          </p:cNvPicPr>
          <p:nvPr/>
        </p:nvPicPr>
        <p:blipFill>
          <a:blip r:embed="rId2"/>
          <a:stretch>
            <a:fillRect/>
          </a:stretch>
        </p:blipFill>
        <p:spPr>
          <a:xfrm>
            <a:off x="-1057" y="5741952"/>
            <a:ext cx="12193057" cy="1127858"/>
          </a:xfrm>
          <a:prstGeom prst="rect">
            <a:avLst/>
          </a:prstGeom>
        </p:spPr>
      </p:pic>
      <p:pic>
        <p:nvPicPr>
          <p:cNvPr id="4" name="Picture 3">
            <a:extLst>
              <a:ext uri="{FF2B5EF4-FFF2-40B4-BE49-F238E27FC236}">
                <a16:creationId xmlns:a16="http://schemas.microsoft.com/office/drawing/2014/main" id="{1F4BF0B4-AA54-880E-A0C4-72E3F3EBE3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87430" y="748462"/>
            <a:ext cx="7817141" cy="2853576"/>
          </a:xfrm>
          <a:prstGeom prst="rect">
            <a:avLst/>
          </a:prstGeom>
        </p:spPr>
      </p:pic>
      <p:pic>
        <p:nvPicPr>
          <p:cNvPr id="5" name="Picture 4">
            <a:extLst>
              <a:ext uri="{FF2B5EF4-FFF2-40B4-BE49-F238E27FC236}">
                <a16:creationId xmlns:a16="http://schemas.microsoft.com/office/drawing/2014/main" id="{0D428ADC-2DAD-F733-E5C1-8DBC80F41477}"/>
              </a:ext>
            </a:extLst>
          </p:cNvPr>
          <p:cNvPicPr>
            <a:picLocks noChangeAspect="1"/>
          </p:cNvPicPr>
          <p:nvPr/>
        </p:nvPicPr>
        <p:blipFill>
          <a:blip r:embed="rId4"/>
          <a:stretch>
            <a:fillRect/>
          </a:stretch>
        </p:blipFill>
        <p:spPr>
          <a:xfrm>
            <a:off x="0" y="5719157"/>
            <a:ext cx="12211347" cy="1164437"/>
          </a:xfrm>
          <a:prstGeom prst="rect">
            <a:avLst/>
          </a:prstGeom>
        </p:spPr>
      </p:pic>
      <p:pic>
        <p:nvPicPr>
          <p:cNvPr id="6" name="Picture 5">
            <a:extLst>
              <a:ext uri="{FF2B5EF4-FFF2-40B4-BE49-F238E27FC236}">
                <a16:creationId xmlns:a16="http://schemas.microsoft.com/office/drawing/2014/main" id="{E02AA28D-1693-D4B3-A3F4-FC198BBAD23F}"/>
              </a:ext>
            </a:extLst>
          </p:cNvPr>
          <p:cNvPicPr>
            <a:picLocks noChangeAspect="1"/>
          </p:cNvPicPr>
          <p:nvPr/>
        </p:nvPicPr>
        <p:blipFill>
          <a:blip r:embed="rId5"/>
          <a:stretch>
            <a:fillRect/>
          </a:stretch>
        </p:blipFill>
        <p:spPr>
          <a:xfrm>
            <a:off x="1132649" y="6012603"/>
            <a:ext cx="1115665" cy="463336"/>
          </a:xfrm>
          <a:prstGeom prst="rect">
            <a:avLst/>
          </a:prstGeom>
        </p:spPr>
      </p:pic>
      <p:pic>
        <p:nvPicPr>
          <p:cNvPr id="7" name="Picture 6">
            <a:extLst>
              <a:ext uri="{FF2B5EF4-FFF2-40B4-BE49-F238E27FC236}">
                <a16:creationId xmlns:a16="http://schemas.microsoft.com/office/drawing/2014/main" id="{66D36CFB-FA23-4EA1-D719-E6163E49608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462" y="5760712"/>
            <a:ext cx="1010668" cy="974771"/>
          </a:xfrm>
          <a:prstGeom prst="rect">
            <a:avLst/>
          </a:prstGeom>
        </p:spPr>
      </p:pic>
    </p:spTree>
    <p:extLst>
      <p:ext uri="{BB962C8B-B14F-4D97-AF65-F5344CB8AC3E}">
        <p14:creationId xmlns:p14="http://schemas.microsoft.com/office/powerpoint/2010/main" val="3492843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76446"/>
          </a:xfrm>
          <a:prstGeom prst="rect">
            <a:avLst/>
          </a:prstGeom>
        </p:spPr>
        <p:txBody>
          <a:bodyPr>
            <a:normAutofit/>
          </a:bodyPr>
          <a:lstStyle>
            <a:lvl1pPr>
              <a:defRPr sz="3600">
                <a:latin typeface="Georgia" panose="02040502050405020303" pitchFamily="18" charset="0"/>
              </a:defRPr>
            </a:lvl1pPr>
          </a:lstStyle>
          <a:p>
            <a:r>
              <a:rPr lang="en-US"/>
              <a:t>Click to edit Master title style</a:t>
            </a:r>
            <a:endParaRPr lang="en-US" dirty="0"/>
          </a:p>
        </p:txBody>
      </p:sp>
      <p:sp>
        <p:nvSpPr>
          <p:cNvPr id="3" name="Content Placeholder 2"/>
          <p:cNvSpPr>
            <a:spLocks noGrp="1"/>
          </p:cNvSpPr>
          <p:nvPr>
            <p:ph idx="1"/>
          </p:nvPr>
        </p:nvSpPr>
        <p:spPr>
          <a:xfrm>
            <a:off x="838200" y="1350628"/>
            <a:ext cx="10515600" cy="4915410"/>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9193635" y="6302801"/>
            <a:ext cx="2743200" cy="365125"/>
          </a:xfrm>
          <a:prstGeom prst="rect">
            <a:avLst/>
          </a:prstGeom>
        </p:spPr>
        <p:txBody>
          <a:bodyPr/>
          <a:lstStyle>
            <a:lvl1pPr algn="r">
              <a:defRPr/>
            </a:lvl1pPr>
          </a:lstStyle>
          <a:p>
            <a:fld id="{4A54CE59-4D18-49CB-9CEE-EF966B1AAFE1}" type="slidenum">
              <a:rPr lang="en-US" smtClean="0"/>
              <a:pPr/>
              <a:t>‹#›</a:t>
            </a:fld>
            <a:endParaRPr lang="en-US" dirty="0"/>
          </a:p>
        </p:txBody>
      </p:sp>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
        <p:nvSpPr>
          <p:cNvPr id="8" name="Footer Placeholder 2"/>
          <p:cNvSpPr>
            <a:spLocks noGrp="1"/>
          </p:cNvSpPr>
          <p:nvPr>
            <p:ph type="ftr" sz="quarter" idx="11"/>
          </p:nvPr>
        </p:nvSpPr>
        <p:spPr>
          <a:xfrm>
            <a:off x="3598877" y="6302802"/>
            <a:ext cx="4554523" cy="365125"/>
          </a:xfrm>
          <a:prstGeom prst="rect">
            <a:avLst/>
          </a:prstGeom>
        </p:spPr>
        <p:txBody>
          <a:bodyPr/>
          <a:lstStyle>
            <a:lvl1pPr algn="ctr">
              <a:defRPr sz="900"/>
            </a:lvl1pPr>
          </a:lstStyle>
          <a:p>
            <a:endParaRPr lang="en-US" dirty="0"/>
          </a:p>
        </p:txBody>
      </p:sp>
      <p:grpSp>
        <p:nvGrpSpPr>
          <p:cNvPr id="9" name="Group 8"/>
          <p:cNvGrpSpPr/>
          <p:nvPr/>
        </p:nvGrpSpPr>
        <p:grpSpPr>
          <a:xfrm>
            <a:off x="0" y="6717970"/>
            <a:ext cx="12192000" cy="140030"/>
            <a:chOff x="0" y="6717970"/>
            <a:chExt cx="12192000" cy="140030"/>
          </a:xfrm>
        </p:grpSpPr>
        <p:sp>
          <p:nvSpPr>
            <p:cNvPr id="10" name="Rectangle 9"/>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1" name="Straight Connector 10"/>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4" name="Picture 3">
            <a:extLst>
              <a:ext uri="{FF2B5EF4-FFF2-40B4-BE49-F238E27FC236}">
                <a16:creationId xmlns:a16="http://schemas.microsoft.com/office/drawing/2014/main" id="{59B0C646-61AD-CFD2-61F3-A13DA793632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grpSp>
        <p:nvGrpSpPr>
          <p:cNvPr id="5" name="Group 4">
            <a:extLst>
              <a:ext uri="{FF2B5EF4-FFF2-40B4-BE49-F238E27FC236}">
                <a16:creationId xmlns:a16="http://schemas.microsoft.com/office/drawing/2014/main" id="{75362822-B3FC-4239-4C64-33F01A81B38A}"/>
              </a:ext>
            </a:extLst>
          </p:cNvPr>
          <p:cNvGrpSpPr/>
          <p:nvPr/>
        </p:nvGrpSpPr>
        <p:grpSpPr>
          <a:xfrm>
            <a:off x="0" y="6717970"/>
            <a:ext cx="12192000" cy="140030"/>
            <a:chOff x="0" y="6717970"/>
            <a:chExt cx="12192000" cy="140030"/>
          </a:xfrm>
        </p:grpSpPr>
        <p:sp>
          <p:nvSpPr>
            <p:cNvPr id="12" name="Rectangle 11">
              <a:extLst>
                <a:ext uri="{FF2B5EF4-FFF2-40B4-BE49-F238E27FC236}">
                  <a16:creationId xmlns:a16="http://schemas.microsoft.com/office/drawing/2014/main" id="{D498D61A-A556-AC04-A43B-9184A796D4DE}"/>
                </a:ext>
              </a:extLst>
            </p:cNvPr>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3" name="Straight Connector 12">
              <a:extLst>
                <a:ext uri="{FF2B5EF4-FFF2-40B4-BE49-F238E27FC236}">
                  <a16:creationId xmlns:a16="http://schemas.microsoft.com/office/drawing/2014/main" id="{35B14143-D6CC-3D29-274E-AFAECA11377B}"/>
                </a:ext>
              </a:extLst>
            </p:cNvPr>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4947102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342239"/>
            <a:ext cx="5181600" cy="4834724"/>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342239"/>
            <a:ext cx="5181600" cy="4834724"/>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838200" y="365126"/>
            <a:ext cx="10515600" cy="876446"/>
          </a:xfrm>
          <a:prstGeom prst="rect">
            <a:avLst/>
          </a:prstGeom>
        </p:spPr>
        <p:txBody>
          <a:bodyPr>
            <a:normAutofit/>
          </a:bodyPr>
          <a:lstStyle>
            <a:lvl1pPr>
              <a:defRPr sz="3600">
                <a:latin typeface="Georgia" panose="02040502050405020303" pitchFamily="18" charset="0"/>
              </a:defRPr>
            </a:lvl1pPr>
          </a:lstStyle>
          <a:p>
            <a:r>
              <a:rPr lang="en-US"/>
              <a:t>Click to edit Master title style</a:t>
            </a:r>
            <a:endParaRPr lang="en-US" dirty="0"/>
          </a:p>
        </p:txBody>
      </p:sp>
      <p:sp>
        <p:nvSpPr>
          <p:cNvPr id="10" name="Footer Placeholder 2"/>
          <p:cNvSpPr>
            <a:spLocks noGrp="1"/>
          </p:cNvSpPr>
          <p:nvPr>
            <p:ph type="ftr" sz="quarter" idx="11"/>
          </p:nvPr>
        </p:nvSpPr>
        <p:spPr>
          <a:xfrm>
            <a:off x="3598877" y="6356352"/>
            <a:ext cx="4554523" cy="365125"/>
          </a:xfrm>
          <a:prstGeom prst="rect">
            <a:avLst/>
          </a:prstGeom>
        </p:spPr>
        <p:txBody>
          <a:bodyPr/>
          <a:lstStyle>
            <a:lvl1pPr algn="ctr">
              <a:defRPr sz="900"/>
            </a:lvl1pPr>
          </a:lstStyle>
          <a:p>
            <a:endParaRPr lang="en-US" dirty="0"/>
          </a:p>
        </p:txBody>
      </p:sp>
      <p:grpSp>
        <p:nvGrpSpPr>
          <p:cNvPr id="12" name="Group 11"/>
          <p:cNvGrpSpPr/>
          <p:nvPr/>
        </p:nvGrpSpPr>
        <p:grpSpPr>
          <a:xfrm>
            <a:off x="0" y="6717970"/>
            <a:ext cx="12192000" cy="140030"/>
            <a:chOff x="0" y="6717970"/>
            <a:chExt cx="12192000" cy="140030"/>
          </a:xfrm>
        </p:grpSpPr>
        <p:sp>
          <p:nvSpPr>
            <p:cNvPr id="13" name="Rectangle 12"/>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4" name="Straight Connector 13"/>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15" name="Picture 14"/>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
        <p:nvSpPr>
          <p:cNvPr id="16" name="Slide Number Placeholder 5"/>
          <p:cNvSpPr>
            <a:spLocks noGrp="1"/>
          </p:cNvSpPr>
          <p:nvPr>
            <p:ph type="sldNum" sz="quarter" idx="12"/>
          </p:nvPr>
        </p:nvSpPr>
        <p:spPr>
          <a:xfrm>
            <a:off x="9193635" y="6302801"/>
            <a:ext cx="2743200" cy="365125"/>
          </a:xfrm>
          <a:prstGeom prst="rect">
            <a:avLst/>
          </a:prstGeom>
        </p:spPr>
        <p:txBody>
          <a:bodyPr/>
          <a:lstStyle>
            <a:lvl1pPr algn="r">
              <a:defRPr/>
            </a:lvl1pPr>
          </a:lstStyle>
          <a:p>
            <a:fld id="{4A54CE59-4D18-49CB-9CEE-EF966B1AAFE1}" type="slidenum">
              <a:rPr lang="en-US" smtClean="0"/>
              <a:pPr/>
              <a:t>‹#›</a:t>
            </a:fld>
            <a:endParaRPr lang="en-US" dirty="0"/>
          </a:p>
        </p:txBody>
      </p:sp>
      <p:grpSp>
        <p:nvGrpSpPr>
          <p:cNvPr id="2" name="Group 1">
            <a:extLst>
              <a:ext uri="{FF2B5EF4-FFF2-40B4-BE49-F238E27FC236}">
                <a16:creationId xmlns:a16="http://schemas.microsoft.com/office/drawing/2014/main" id="{E5B35B67-58F5-60FA-B05B-6D35F94B97A1}"/>
              </a:ext>
            </a:extLst>
          </p:cNvPr>
          <p:cNvGrpSpPr/>
          <p:nvPr/>
        </p:nvGrpSpPr>
        <p:grpSpPr>
          <a:xfrm>
            <a:off x="0" y="6717970"/>
            <a:ext cx="12192000" cy="140030"/>
            <a:chOff x="0" y="6717970"/>
            <a:chExt cx="12192000" cy="140030"/>
          </a:xfrm>
        </p:grpSpPr>
        <p:sp>
          <p:nvSpPr>
            <p:cNvPr id="5" name="Rectangle 4">
              <a:extLst>
                <a:ext uri="{FF2B5EF4-FFF2-40B4-BE49-F238E27FC236}">
                  <a16:creationId xmlns:a16="http://schemas.microsoft.com/office/drawing/2014/main" id="{437EDF89-5A4B-1295-9C96-F50C6E07A532}"/>
                </a:ext>
              </a:extLst>
            </p:cNvPr>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6" name="Straight Connector 5">
              <a:extLst>
                <a:ext uri="{FF2B5EF4-FFF2-40B4-BE49-F238E27FC236}">
                  <a16:creationId xmlns:a16="http://schemas.microsoft.com/office/drawing/2014/main" id="{EAA73169-D1CA-92FD-D23B-065F0A0D7F70}"/>
                </a:ext>
              </a:extLst>
            </p:cNvPr>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7" name="Picture 6">
            <a:extLst>
              <a:ext uri="{FF2B5EF4-FFF2-40B4-BE49-F238E27FC236}">
                <a16:creationId xmlns:a16="http://schemas.microsoft.com/office/drawing/2014/main" id="{00BF5A93-6DD7-5441-2809-D7A66B57A52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Tree>
    <p:extLst>
      <p:ext uri="{BB962C8B-B14F-4D97-AF65-F5344CB8AC3E}">
        <p14:creationId xmlns:p14="http://schemas.microsoft.com/office/powerpoint/2010/main" val="10527068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9" y="1317949"/>
            <a:ext cx="5157787" cy="477297"/>
          </a:xfrm>
          <a:prstGeom prst="rect">
            <a:avLst/>
          </a:prstGeom>
        </p:spPr>
        <p:txBody>
          <a:bodyPr anchor="b"/>
          <a:lstStyle>
            <a:lvl1pPr marL="0" indent="0">
              <a:buNone/>
              <a:defRPr sz="2400" b="1">
                <a:latin typeface="Georgia" panose="02040502050405020303" pitchFamily="18" charset="0"/>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1871619"/>
            <a:ext cx="5157787" cy="4318044"/>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317949"/>
            <a:ext cx="5183188" cy="477297"/>
          </a:xfrm>
          <a:prstGeom prst="rect">
            <a:avLst/>
          </a:prstGeom>
        </p:spPr>
        <p:txBody>
          <a:bodyPr anchor="b"/>
          <a:lstStyle>
            <a:lvl1pPr marL="0" indent="0">
              <a:buNone/>
              <a:defRPr sz="2400" b="1">
                <a:latin typeface="Georgia" panose="02040502050405020303" pitchFamily="18" charset="0"/>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1871619"/>
            <a:ext cx="5183188" cy="4318044"/>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
          <p:cNvSpPr>
            <a:spLocks noGrp="1"/>
          </p:cNvSpPr>
          <p:nvPr>
            <p:ph type="title"/>
          </p:nvPr>
        </p:nvSpPr>
        <p:spPr>
          <a:xfrm>
            <a:off x="838200" y="365126"/>
            <a:ext cx="10515600" cy="876446"/>
          </a:xfrm>
          <a:prstGeom prst="rect">
            <a:avLst/>
          </a:prstGeom>
        </p:spPr>
        <p:txBody>
          <a:bodyPr>
            <a:normAutofit/>
          </a:bodyPr>
          <a:lstStyle>
            <a:lvl1pPr>
              <a:defRPr sz="3600">
                <a:latin typeface="Georgia" panose="02040502050405020303" pitchFamily="18" charset="0"/>
              </a:defRPr>
            </a:lvl1pPr>
          </a:lstStyle>
          <a:p>
            <a:r>
              <a:rPr lang="en-US"/>
              <a:t>Click to edit Master title style</a:t>
            </a:r>
            <a:endParaRPr lang="en-US" dirty="0"/>
          </a:p>
        </p:txBody>
      </p:sp>
      <p:sp>
        <p:nvSpPr>
          <p:cNvPr id="12" name="Footer Placeholder 2"/>
          <p:cNvSpPr>
            <a:spLocks noGrp="1"/>
          </p:cNvSpPr>
          <p:nvPr>
            <p:ph type="ftr" sz="quarter" idx="11"/>
          </p:nvPr>
        </p:nvSpPr>
        <p:spPr>
          <a:xfrm>
            <a:off x="3598877" y="6356351"/>
            <a:ext cx="4554523" cy="330858"/>
          </a:xfrm>
          <a:prstGeom prst="rect">
            <a:avLst/>
          </a:prstGeom>
        </p:spPr>
        <p:txBody>
          <a:bodyPr/>
          <a:lstStyle>
            <a:lvl1pPr algn="ctr">
              <a:defRPr sz="900"/>
            </a:lvl1pPr>
          </a:lstStyle>
          <a:p>
            <a:endParaRPr lang="en-US" dirty="0"/>
          </a:p>
        </p:txBody>
      </p:sp>
      <p:grpSp>
        <p:nvGrpSpPr>
          <p:cNvPr id="13" name="Group 12"/>
          <p:cNvGrpSpPr/>
          <p:nvPr/>
        </p:nvGrpSpPr>
        <p:grpSpPr>
          <a:xfrm>
            <a:off x="0" y="6717970"/>
            <a:ext cx="12192000" cy="140030"/>
            <a:chOff x="0" y="6717970"/>
            <a:chExt cx="12192000" cy="140030"/>
          </a:xfrm>
        </p:grpSpPr>
        <p:sp>
          <p:nvSpPr>
            <p:cNvPr id="14" name="Rectangle 13"/>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5" name="Straight Connector 14"/>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16" name="Picture 15"/>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
        <p:nvSpPr>
          <p:cNvPr id="17" name="Slide Number Placeholder 5"/>
          <p:cNvSpPr>
            <a:spLocks noGrp="1"/>
          </p:cNvSpPr>
          <p:nvPr>
            <p:ph type="sldNum" sz="quarter" idx="12"/>
          </p:nvPr>
        </p:nvSpPr>
        <p:spPr>
          <a:xfrm>
            <a:off x="9193635" y="6302801"/>
            <a:ext cx="2743200" cy="365125"/>
          </a:xfrm>
          <a:prstGeom prst="rect">
            <a:avLst/>
          </a:prstGeom>
        </p:spPr>
        <p:txBody>
          <a:bodyPr/>
          <a:lstStyle>
            <a:lvl1pPr algn="r">
              <a:defRPr/>
            </a:lvl1pPr>
          </a:lstStyle>
          <a:p>
            <a:fld id="{4A54CE59-4D18-49CB-9CEE-EF966B1AAFE1}" type="slidenum">
              <a:rPr lang="en-US" smtClean="0"/>
              <a:pPr/>
              <a:t>‹#›</a:t>
            </a:fld>
            <a:endParaRPr lang="en-US" dirty="0"/>
          </a:p>
        </p:txBody>
      </p:sp>
      <p:grpSp>
        <p:nvGrpSpPr>
          <p:cNvPr id="2" name="Group 1">
            <a:extLst>
              <a:ext uri="{FF2B5EF4-FFF2-40B4-BE49-F238E27FC236}">
                <a16:creationId xmlns:a16="http://schemas.microsoft.com/office/drawing/2014/main" id="{13C71E07-9D30-1F49-4269-1ED4463631FD}"/>
              </a:ext>
            </a:extLst>
          </p:cNvPr>
          <p:cNvGrpSpPr/>
          <p:nvPr/>
        </p:nvGrpSpPr>
        <p:grpSpPr>
          <a:xfrm>
            <a:off x="0" y="6717970"/>
            <a:ext cx="12192000" cy="140030"/>
            <a:chOff x="0" y="6717970"/>
            <a:chExt cx="12192000" cy="140030"/>
          </a:xfrm>
        </p:grpSpPr>
        <p:sp>
          <p:nvSpPr>
            <p:cNvPr id="7" name="Rectangle 6">
              <a:extLst>
                <a:ext uri="{FF2B5EF4-FFF2-40B4-BE49-F238E27FC236}">
                  <a16:creationId xmlns:a16="http://schemas.microsoft.com/office/drawing/2014/main" id="{6A83B63D-684E-798E-6DB4-EFB4F47E1DCD}"/>
                </a:ext>
              </a:extLst>
            </p:cNvPr>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8" name="Straight Connector 7">
              <a:extLst>
                <a:ext uri="{FF2B5EF4-FFF2-40B4-BE49-F238E27FC236}">
                  <a16:creationId xmlns:a16="http://schemas.microsoft.com/office/drawing/2014/main" id="{BA1627D4-8828-0AC8-5F74-4CA23019941F}"/>
                </a:ext>
              </a:extLst>
            </p:cNvPr>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9" name="Picture 8">
            <a:extLst>
              <a:ext uri="{FF2B5EF4-FFF2-40B4-BE49-F238E27FC236}">
                <a16:creationId xmlns:a16="http://schemas.microsoft.com/office/drawing/2014/main" id="{93B6A1D7-0495-E74A-A373-8E97705AF97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Tree>
    <p:extLst>
      <p:ext uri="{BB962C8B-B14F-4D97-AF65-F5344CB8AC3E}">
        <p14:creationId xmlns:p14="http://schemas.microsoft.com/office/powerpoint/2010/main" val="942313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838200" y="365126"/>
            <a:ext cx="10515600" cy="876446"/>
          </a:xfrm>
          <a:prstGeom prst="rect">
            <a:avLst/>
          </a:prstGeom>
        </p:spPr>
        <p:txBody>
          <a:bodyPr>
            <a:normAutofit/>
          </a:bodyPr>
          <a:lstStyle>
            <a:lvl1pPr>
              <a:defRPr sz="3600">
                <a:latin typeface="Georgia" panose="02040502050405020303" pitchFamily="18" charset="0"/>
              </a:defRPr>
            </a:lvl1pPr>
          </a:lstStyle>
          <a:p>
            <a:r>
              <a:rPr lang="en-US"/>
              <a:t>Click to edit Master title style</a:t>
            </a:r>
            <a:endParaRPr lang="en-US" dirty="0"/>
          </a:p>
        </p:txBody>
      </p:sp>
      <p:sp>
        <p:nvSpPr>
          <p:cNvPr id="7" name="Footer Placeholder 2"/>
          <p:cNvSpPr>
            <a:spLocks noGrp="1"/>
          </p:cNvSpPr>
          <p:nvPr>
            <p:ph type="ftr" sz="quarter" idx="11"/>
          </p:nvPr>
        </p:nvSpPr>
        <p:spPr>
          <a:xfrm>
            <a:off x="3598877" y="6356352"/>
            <a:ext cx="4554523" cy="365125"/>
          </a:xfrm>
          <a:prstGeom prst="rect">
            <a:avLst/>
          </a:prstGeom>
        </p:spPr>
        <p:txBody>
          <a:bodyPr/>
          <a:lstStyle>
            <a:lvl1pPr algn="ctr">
              <a:defRPr sz="900"/>
            </a:lvl1pPr>
          </a:lstStyle>
          <a:p>
            <a:endParaRPr lang="en-US" dirty="0"/>
          </a:p>
        </p:txBody>
      </p:sp>
      <p:grpSp>
        <p:nvGrpSpPr>
          <p:cNvPr id="9" name="Group 8"/>
          <p:cNvGrpSpPr/>
          <p:nvPr/>
        </p:nvGrpSpPr>
        <p:grpSpPr>
          <a:xfrm>
            <a:off x="0" y="6717970"/>
            <a:ext cx="12192000" cy="140030"/>
            <a:chOff x="0" y="6717970"/>
            <a:chExt cx="12192000" cy="140030"/>
          </a:xfrm>
        </p:grpSpPr>
        <p:sp>
          <p:nvSpPr>
            <p:cNvPr id="10" name="Rectangle 9"/>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1" name="Straight Connector 10"/>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12" name="Picture 11"/>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
        <p:nvSpPr>
          <p:cNvPr id="13" name="Slide Number Placeholder 5"/>
          <p:cNvSpPr>
            <a:spLocks noGrp="1"/>
          </p:cNvSpPr>
          <p:nvPr>
            <p:ph type="sldNum" sz="quarter" idx="12"/>
          </p:nvPr>
        </p:nvSpPr>
        <p:spPr>
          <a:xfrm>
            <a:off x="9193635" y="6302801"/>
            <a:ext cx="2743200" cy="365125"/>
          </a:xfrm>
          <a:prstGeom prst="rect">
            <a:avLst/>
          </a:prstGeom>
        </p:spPr>
        <p:txBody>
          <a:bodyPr/>
          <a:lstStyle>
            <a:lvl1pPr algn="r">
              <a:defRPr/>
            </a:lvl1pPr>
          </a:lstStyle>
          <a:p>
            <a:fld id="{4A54CE59-4D18-49CB-9CEE-EF966B1AAFE1}" type="slidenum">
              <a:rPr lang="en-US" smtClean="0"/>
              <a:pPr/>
              <a:t>‹#›</a:t>
            </a:fld>
            <a:endParaRPr lang="en-US" dirty="0"/>
          </a:p>
        </p:txBody>
      </p:sp>
      <p:grpSp>
        <p:nvGrpSpPr>
          <p:cNvPr id="2" name="Group 1">
            <a:extLst>
              <a:ext uri="{FF2B5EF4-FFF2-40B4-BE49-F238E27FC236}">
                <a16:creationId xmlns:a16="http://schemas.microsoft.com/office/drawing/2014/main" id="{65DA9979-2602-E131-3D0F-C60545A49110}"/>
              </a:ext>
            </a:extLst>
          </p:cNvPr>
          <p:cNvGrpSpPr/>
          <p:nvPr/>
        </p:nvGrpSpPr>
        <p:grpSpPr>
          <a:xfrm>
            <a:off x="0" y="6717970"/>
            <a:ext cx="12192000" cy="140030"/>
            <a:chOff x="0" y="6717970"/>
            <a:chExt cx="12192000" cy="140030"/>
          </a:xfrm>
        </p:grpSpPr>
        <p:sp>
          <p:nvSpPr>
            <p:cNvPr id="3" name="Rectangle 2">
              <a:extLst>
                <a:ext uri="{FF2B5EF4-FFF2-40B4-BE49-F238E27FC236}">
                  <a16:creationId xmlns:a16="http://schemas.microsoft.com/office/drawing/2014/main" id="{9E4403D1-A97D-BCF0-438B-F0EB89C30074}"/>
                </a:ext>
              </a:extLst>
            </p:cNvPr>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4" name="Straight Connector 3">
              <a:extLst>
                <a:ext uri="{FF2B5EF4-FFF2-40B4-BE49-F238E27FC236}">
                  <a16:creationId xmlns:a16="http://schemas.microsoft.com/office/drawing/2014/main" id="{357D1C98-5F93-60EA-72EE-A9F65402BF03}"/>
                </a:ext>
              </a:extLst>
            </p:cNvPr>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5" name="Picture 4">
            <a:extLst>
              <a:ext uri="{FF2B5EF4-FFF2-40B4-BE49-F238E27FC236}">
                <a16:creationId xmlns:a16="http://schemas.microsoft.com/office/drawing/2014/main" id="{FA1616DF-7130-814A-1AC7-3F97A490410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Tree>
    <p:extLst>
      <p:ext uri="{BB962C8B-B14F-4D97-AF65-F5344CB8AC3E}">
        <p14:creationId xmlns:p14="http://schemas.microsoft.com/office/powerpoint/2010/main" val="34368712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Footer Placeholder 2"/>
          <p:cNvSpPr>
            <a:spLocks noGrp="1"/>
          </p:cNvSpPr>
          <p:nvPr>
            <p:ph type="ftr" sz="quarter" idx="11"/>
          </p:nvPr>
        </p:nvSpPr>
        <p:spPr>
          <a:xfrm>
            <a:off x="3598877" y="6356352"/>
            <a:ext cx="4554523" cy="365125"/>
          </a:xfrm>
          <a:prstGeom prst="rect">
            <a:avLst/>
          </a:prstGeom>
        </p:spPr>
        <p:txBody>
          <a:bodyPr/>
          <a:lstStyle>
            <a:lvl1pPr algn="ctr">
              <a:defRPr sz="900"/>
            </a:lvl1pPr>
          </a:lstStyle>
          <a:p>
            <a:endParaRPr lang="en-US" dirty="0"/>
          </a:p>
        </p:txBody>
      </p:sp>
      <p:grpSp>
        <p:nvGrpSpPr>
          <p:cNvPr id="7" name="Group 6"/>
          <p:cNvGrpSpPr/>
          <p:nvPr/>
        </p:nvGrpSpPr>
        <p:grpSpPr>
          <a:xfrm>
            <a:off x="0" y="6717970"/>
            <a:ext cx="12192000" cy="140030"/>
            <a:chOff x="0" y="6717970"/>
            <a:chExt cx="12192000" cy="140030"/>
          </a:xfrm>
        </p:grpSpPr>
        <p:sp>
          <p:nvSpPr>
            <p:cNvPr id="8" name="Rectangle 7"/>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9" name="Straight Connector 8"/>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
        <p:nvSpPr>
          <p:cNvPr id="11" name="Slide Number Placeholder 5"/>
          <p:cNvSpPr>
            <a:spLocks noGrp="1"/>
          </p:cNvSpPr>
          <p:nvPr>
            <p:ph type="sldNum" sz="quarter" idx="12"/>
          </p:nvPr>
        </p:nvSpPr>
        <p:spPr>
          <a:xfrm>
            <a:off x="9193635" y="6302801"/>
            <a:ext cx="2743200" cy="365125"/>
          </a:xfrm>
          <a:prstGeom prst="rect">
            <a:avLst/>
          </a:prstGeom>
        </p:spPr>
        <p:txBody>
          <a:bodyPr/>
          <a:lstStyle>
            <a:lvl1pPr algn="r">
              <a:defRPr/>
            </a:lvl1pPr>
          </a:lstStyle>
          <a:p>
            <a:fld id="{4A54CE59-4D18-49CB-9CEE-EF966B1AAFE1}" type="slidenum">
              <a:rPr lang="en-US" smtClean="0"/>
              <a:pPr/>
              <a:t>‹#›</a:t>
            </a:fld>
            <a:endParaRPr lang="en-US" dirty="0"/>
          </a:p>
        </p:txBody>
      </p:sp>
      <p:grpSp>
        <p:nvGrpSpPr>
          <p:cNvPr id="2" name="Group 1">
            <a:extLst>
              <a:ext uri="{FF2B5EF4-FFF2-40B4-BE49-F238E27FC236}">
                <a16:creationId xmlns:a16="http://schemas.microsoft.com/office/drawing/2014/main" id="{50CB955B-4822-AB7D-E016-7A8FD62F969F}"/>
              </a:ext>
            </a:extLst>
          </p:cNvPr>
          <p:cNvGrpSpPr/>
          <p:nvPr/>
        </p:nvGrpSpPr>
        <p:grpSpPr>
          <a:xfrm>
            <a:off x="0" y="6717970"/>
            <a:ext cx="12192000" cy="140030"/>
            <a:chOff x="0" y="6717970"/>
            <a:chExt cx="12192000" cy="140030"/>
          </a:xfrm>
        </p:grpSpPr>
        <p:sp>
          <p:nvSpPr>
            <p:cNvPr id="3" name="Rectangle 2">
              <a:extLst>
                <a:ext uri="{FF2B5EF4-FFF2-40B4-BE49-F238E27FC236}">
                  <a16:creationId xmlns:a16="http://schemas.microsoft.com/office/drawing/2014/main" id="{EE5D0321-0475-C1C7-41D7-137E7D738AC8}"/>
                </a:ext>
              </a:extLst>
            </p:cNvPr>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4" name="Straight Connector 3">
              <a:extLst>
                <a:ext uri="{FF2B5EF4-FFF2-40B4-BE49-F238E27FC236}">
                  <a16:creationId xmlns:a16="http://schemas.microsoft.com/office/drawing/2014/main" id="{B434779E-166B-94BD-0CBE-FF0F1ABCFE94}"/>
                </a:ext>
              </a:extLst>
            </p:cNvPr>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5" name="Picture 4">
            <a:extLst>
              <a:ext uri="{FF2B5EF4-FFF2-40B4-BE49-F238E27FC236}">
                <a16:creationId xmlns:a16="http://schemas.microsoft.com/office/drawing/2014/main" id="{E2180E1D-D922-0F87-EB37-08E8B6EA81A8}"/>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Tree>
    <p:extLst>
      <p:ext uri="{BB962C8B-B14F-4D97-AF65-F5344CB8AC3E}">
        <p14:creationId xmlns:p14="http://schemas.microsoft.com/office/powerpoint/2010/main" val="28346617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3188" y="365127"/>
            <a:ext cx="6172200" cy="5495924"/>
          </a:xfrm>
          <a:prstGeom prst="rect">
            <a:avLst/>
          </a:prstGeo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1333850"/>
            <a:ext cx="3932237" cy="4535138"/>
          </a:xfrm>
          <a:prstGeom prst="rect">
            <a:avLst/>
          </a:prstGeom>
        </p:spPr>
        <p:txBody>
          <a:bodyPr/>
          <a:lstStyle>
            <a:lvl1pPr marL="0" indent="0">
              <a:buNone/>
              <a:defRPr sz="1600">
                <a:latin typeface="Arial" panose="020B0604020202020204" pitchFamily="34" charset="0"/>
                <a:cs typeface="Arial" panose="020B0604020202020204" pitchFamily="34" charset="0"/>
              </a:defRPr>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8" name="Title 1"/>
          <p:cNvSpPr>
            <a:spLocks noGrp="1"/>
          </p:cNvSpPr>
          <p:nvPr>
            <p:ph type="title"/>
          </p:nvPr>
        </p:nvSpPr>
        <p:spPr>
          <a:xfrm>
            <a:off x="838201" y="365126"/>
            <a:ext cx="3933825" cy="968724"/>
          </a:xfrm>
          <a:prstGeom prst="rect">
            <a:avLst/>
          </a:prstGeom>
        </p:spPr>
        <p:txBody>
          <a:bodyPr>
            <a:normAutofit/>
          </a:bodyPr>
          <a:lstStyle>
            <a:lvl1pPr>
              <a:defRPr sz="3600">
                <a:latin typeface="Georgia" panose="02040502050405020303" pitchFamily="18" charset="0"/>
              </a:defRPr>
            </a:lvl1pPr>
          </a:lstStyle>
          <a:p>
            <a:r>
              <a:rPr lang="en-US"/>
              <a:t>Click to edit Master title style</a:t>
            </a:r>
            <a:endParaRPr lang="en-US" dirty="0"/>
          </a:p>
        </p:txBody>
      </p:sp>
      <p:sp>
        <p:nvSpPr>
          <p:cNvPr id="10" name="Footer Placeholder 2"/>
          <p:cNvSpPr>
            <a:spLocks noGrp="1"/>
          </p:cNvSpPr>
          <p:nvPr>
            <p:ph type="ftr" sz="quarter" idx="11"/>
          </p:nvPr>
        </p:nvSpPr>
        <p:spPr>
          <a:xfrm>
            <a:off x="3598877" y="6356352"/>
            <a:ext cx="4554523" cy="365125"/>
          </a:xfrm>
          <a:prstGeom prst="rect">
            <a:avLst/>
          </a:prstGeom>
        </p:spPr>
        <p:txBody>
          <a:bodyPr/>
          <a:lstStyle>
            <a:lvl1pPr algn="ctr">
              <a:defRPr sz="900"/>
            </a:lvl1pPr>
          </a:lstStyle>
          <a:p>
            <a:endParaRPr lang="en-US" dirty="0"/>
          </a:p>
        </p:txBody>
      </p:sp>
      <p:grpSp>
        <p:nvGrpSpPr>
          <p:cNvPr id="11" name="Group 10"/>
          <p:cNvGrpSpPr/>
          <p:nvPr/>
        </p:nvGrpSpPr>
        <p:grpSpPr>
          <a:xfrm>
            <a:off x="0" y="6717970"/>
            <a:ext cx="12192000" cy="140030"/>
            <a:chOff x="0" y="6717970"/>
            <a:chExt cx="12192000" cy="140030"/>
          </a:xfrm>
        </p:grpSpPr>
        <p:sp>
          <p:nvSpPr>
            <p:cNvPr id="12" name="Rectangle 11"/>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3" name="Straight Connector 12"/>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14" name="Picture 13"/>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
        <p:nvSpPr>
          <p:cNvPr id="15" name="Slide Number Placeholder 5"/>
          <p:cNvSpPr>
            <a:spLocks noGrp="1"/>
          </p:cNvSpPr>
          <p:nvPr>
            <p:ph type="sldNum" sz="quarter" idx="12"/>
          </p:nvPr>
        </p:nvSpPr>
        <p:spPr>
          <a:xfrm>
            <a:off x="9193635" y="6302801"/>
            <a:ext cx="2743200" cy="365125"/>
          </a:xfrm>
          <a:prstGeom prst="rect">
            <a:avLst/>
          </a:prstGeom>
        </p:spPr>
        <p:txBody>
          <a:bodyPr/>
          <a:lstStyle>
            <a:lvl1pPr algn="r">
              <a:defRPr/>
            </a:lvl1pPr>
          </a:lstStyle>
          <a:p>
            <a:fld id="{4A54CE59-4D18-49CB-9CEE-EF966B1AAFE1}" type="slidenum">
              <a:rPr lang="en-US" smtClean="0"/>
              <a:pPr/>
              <a:t>‹#›</a:t>
            </a:fld>
            <a:endParaRPr lang="en-US" dirty="0"/>
          </a:p>
        </p:txBody>
      </p:sp>
      <p:grpSp>
        <p:nvGrpSpPr>
          <p:cNvPr id="2" name="Group 1">
            <a:extLst>
              <a:ext uri="{FF2B5EF4-FFF2-40B4-BE49-F238E27FC236}">
                <a16:creationId xmlns:a16="http://schemas.microsoft.com/office/drawing/2014/main" id="{C02DE7CA-08FF-1846-A819-750F3F709738}"/>
              </a:ext>
            </a:extLst>
          </p:cNvPr>
          <p:cNvGrpSpPr/>
          <p:nvPr/>
        </p:nvGrpSpPr>
        <p:grpSpPr>
          <a:xfrm>
            <a:off x="0" y="6717970"/>
            <a:ext cx="12192000" cy="140030"/>
            <a:chOff x="0" y="6717970"/>
            <a:chExt cx="12192000" cy="140030"/>
          </a:xfrm>
        </p:grpSpPr>
        <p:sp>
          <p:nvSpPr>
            <p:cNvPr id="5" name="Rectangle 4">
              <a:extLst>
                <a:ext uri="{FF2B5EF4-FFF2-40B4-BE49-F238E27FC236}">
                  <a16:creationId xmlns:a16="http://schemas.microsoft.com/office/drawing/2014/main" id="{61064BD8-0A3E-6422-BA67-C5A925FEBC0A}"/>
                </a:ext>
              </a:extLst>
            </p:cNvPr>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6" name="Straight Connector 5">
              <a:extLst>
                <a:ext uri="{FF2B5EF4-FFF2-40B4-BE49-F238E27FC236}">
                  <a16:creationId xmlns:a16="http://schemas.microsoft.com/office/drawing/2014/main" id="{99EC5875-1496-5F72-68B8-B9B84E2AFDB4}"/>
                </a:ext>
              </a:extLst>
            </p:cNvPr>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7" name="Picture 6">
            <a:extLst>
              <a:ext uri="{FF2B5EF4-FFF2-40B4-BE49-F238E27FC236}">
                <a16:creationId xmlns:a16="http://schemas.microsoft.com/office/drawing/2014/main" id="{92CA3315-1DA2-191A-0602-C7632358C28F}"/>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Tree>
    <p:extLst>
      <p:ext uri="{BB962C8B-B14F-4D97-AF65-F5344CB8AC3E}">
        <p14:creationId xmlns:p14="http://schemas.microsoft.com/office/powerpoint/2010/main" val="7393016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183188" y="365127"/>
            <a:ext cx="6172200" cy="5495924"/>
          </a:xfrm>
          <a:prstGeom prst="rect">
            <a:avLst/>
          </a:prstGeom>
        </p:spPr>
        <p:txBody>
          <a:bodyPr/>
          <a:lstStyle>
            <a:lvl1pPr marL="0" indent="0">
              <a:buNone/>
              <a:defRPr sz="3200">
                <a:latin typeface="Arial" panose="020B0604020202020204" pitchFamily="34" charset="0"/>
                <a:cs typeface="Arial" panose="020B0604020202020204" pitchFamily="34"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1350628"/>
            <a:ext cx="3932237" cy="4518360"/>
          </a:xfrm>
          <a:prstGeom prst="rect">
            <a:avLst/>
          </a:prstGeom>
        </p:spPr>
        <p:txBody>
          <a:bodyPr/>
          <a:lstStyle>
            <a:lvl1pPr marL="0" indent="0">
              <a:buNone/>
              <a:defRPr sz="1600">
                <a:latin typeface="Arial" panose="020B0604020202020204" pitchFamily="34" charset="0"/>
                <a:cs typeface="Arial" panose="020B0604020202020204" pitchFamily="34" charset="0"/>
              </a:defRPr>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8" name="Title 1"/>
          <p:cNvSpPr>
            <a:spLocks noGrp="1"/>
          </p:cNvSpPr>
          <p:nvPr>
            <p:ph type="title"/>
          </p:nvPr>
        </p:nvSpPr>
        <p:spPr>
          <a:xfrm>
            <a:off x="838201" y="365126"/>
            <a:ext cx="3933825" cy="985502"/>
          </a:xfrm>
          <a:prstGeom prst="rect">
            <a:avLst/>
          </a:prstGeom>
        </p:spPr>
        <p:txBody>
          <a:bodyPr>
            <a:normAutofit/>
          </a:bodyPr>
          <a:lstStyle>
            <a:lvl1pPr>
              <a:defRPr sz="3600">
                <a:latin typeface="Georgia" panose="02040502050405020303" pitchFamily="18" charset="0"/>
              </a:defRPr>
            </a:lvl1pPr>
          </a:lstStyle>
          <a:p>
            <a:r>
              <a:rPr lang="en-US"/>
              <a:t>Click to edit Master title style</a:t>
            </a:r>
            <a:endParaRPr lang="en-US" dirty="0"/>
          </a:p>
        </p:txBody>
      </p:sp>
      <p:sp>
        <p:nvSpPr>
          <p:cNvPr id="10" name="Footer Placeholder 2"/>
          <p:cNvSpPr>
            <a:spLocks noGrp="1"/>
          </p:cNvSpPr>
          <p:nvPr>
            <p:ph type="ftr" sz="quarter" idx="11"/>
          </p:nvPr>
        </p:nvSpPr>
        <p:spPr>
          <a:xfrm>
            <a:off x="3598877" y="6356352"/>
            <a:ext cx="4554523" cy="365125"/>
          </a:xfrm>
          <a:prstGeom prst="rect">
            <a:avLst/>
          </a:prstGeom>
        </p:spPr>
        <p:txBody>
          <a:bodyPr/>
          <a:lstStyle>
            <a:lvl1pPr algn="ctr">
              <a:defRPr sz="900"/>
            </a:lvl1pPr>
          </a:lstStyle>
          <a:p>
            <a:endParaRPr lang="en-US" dirty="0"/>
          </a:p>
        </p:txBody>
      </p:sp>
      <p:grpSp>
        <p:nvGrpSpPr>
          <p:cNvPr id="11" name="Group 10"/>
          <p:cNvGrpSpPr/>
          <p:nvPr/>
        </p:nvGrpSpPr>
        <p:grpSpPr>
          <a:xfrm>
            <a:off x="0" y="6717970"/>
            <a:ext cx="12192000" cy="140030"/>
            <a:chOff x="0" y="6717970"/>
            <a:chExt cx="12192000" cy="140030"/>
          </a:xfrm>
        </p:grpSpPr>
        <p:sp>
          <p:nvSpPr>
            <p:cNvPr id="12" name="Rectangle 11"/>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3" name="Straight Connector 12"/>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14" name="Picture 13"/>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
        <p:nvSpPr>
          <p:cNvPr id="15" name="Slide Number Placeholder 5"/>
          <p:cNvSpPr>
            <a:spLocks noGrp="1"/>
          </p:cNvSpPr>
          <p:nvPr>
            <p:ph type="sldNum" sz="quarter" idx="12"/>
          </p:nvPr>
        </p:nvSpPr>
        <p:spPr>
          <a:xfrm>
            <a:off x="9193635" y="6302801"/>
            <a:ext cx="2743200" cy="365125"/>
          </a:xfrm>
          <a:prstGeom prst="rect">
            <a:avLst/>
          </a:prstGeom>
        </p:spPr>
        <p:txBody>
          <a:bodyPr/>
          <a:lstStyle>
            <a:lvl1pPr algn="r">
              <a:defRPr/>
            </a:lvl1pPr>
          </a:lstStyle>
          <a:p>
            <a:fld id="{4A54CE59-4D18-49CB-9CEE-EF966B1AAFE1}" type="slidenum">
              <a:rPr lang="en-US" smtClean="0"/>
              <a:pPr/>
              <a:t>‹#›</a:t>
            </a:fld>
            <a:endParaRPr lang="en-US" dirty="0"/>
          </a:p>
        </p:txBody>
      </p:sp>
      <p:grpSp>
        <p:nvGrpSpPr>
          <p:cNvPr id="2" name="Group 1">
            <a:extLst>
              <a:ext uri="{FF2B5EF4-FFF2-40B4-BE49-F238E27FC236}">
                <a16:creationId xmlns:a16="http://schemas.microsoft.com/office/drawing/2014/main" id="{8EEBD537-7269-2E7C-0B59-B1C1B5507734}"/>
              </a:ext>
            </a:extLst>
          </p:cNvPr>
          <p:cNvGrpSpPr/>
          <p:nvPr/>
        </p:nvGrpSpPr>
        <p:grpSpPr>
          <a:xfrm>
            <a:off x="0" y="6717970"/>
            <a:ext cx="12192000" cy="140030"/>
            <a:chOff x="0" y="6717970"/>
            <a:chExt cx="12192000" cy="140030"/>
          </a:xfrm>
        </p:grpSpPr>
        <p:sp>
          <p:nvSpPr>
            <p:cNvPr id="5" name="Rectangle 4">
              <a:extLst>
                <a:ext uri="{FF2B5EF4-FFF2-40B4-BE49-F238E27FC236}">
                  <a16:creationId xmlns:a16="http://schemas.microsoft.com/office/drawing/2014/main" id="{DD3D6F10-CF49-BCFE-14C1-A4CA38D78DDF}"/>
                </a:ext>
              </a:extLst>
            </p:cNvPr>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6" name="Straight Connector 5">
              <a:extLst>
                <a:ext uri="{FF2B5EF4-FFF2-40B4-BE49-F238E27FC236}">
                  <a16:creationId xmlns:a16="http://schemas.microsoft.com/office/drawing/2014/main" id="{7BD9335D-3A80-0B2B-199F-BE8067F38834}"/>
                </a:ext>
              </a:extLst>
            </p:cNvPr>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7" name="Picture 6">
            <a:extLst>
              <a:ext uri="{FF2B5EF4-FFF2-40B4-BE49-F238E27FC236}">
                <a16:creationId xmlns:a16="http://schemas.microsoft.com/office/drawing/2014/main" id="{F81036A7-1952-8689-5647-F2C34695AA1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Tree>
    <p:extLst>
      <p:ext uri="{BB962C8B-B14F-4D97-AF65-F5344CB8AC3E}">
        <p14:creationId xmlns:p14="http://schemas.microsoft.com/office/powerpoint/2010/main" val="9969795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7" name="TextBox 6"/>
          <p:cNvSpPr txBox="1"/>
          <p:nvPr/>
        </p:nvSpPr>
        <p:spPr>
          <a:xfrm>
            <a:off x="4126383" y="4628571"/>
            <a:ext cx="3499512" cy="553998"/>
          </a:xfrm>
          <a:prstGeom prst="rect">
            <a:avLst/>
          </a:prstGeom>
          <a:noFill/>
        </p:spPr>
        <p:txBody>
          <a:bodyPr wrap="square" rtlCol="0">
            <a:spAutoFit/>
          </a:bodyPr>
          <a:lstStyle/>
          <a:p>
            <a:pPr algn="ctr"/>
            <a:r>
              <a:rPr lang="en-US" sz="1500" dirty="0">
                <a:latin typeface="Georgia" panose="02040502050405020303" pitchFamily="18" charset="0"/>
              </a:rPr>
              <a:t>Visit, </a:t>
            </a:r>
            <a:r>
              <a:rPr lang="en-US" sz="1500" dirty="0">
                <a:latin typeface="Georgia" panose="02040502050405020303" pitchFamily="18" charset="0"/>
                <a:hlinkClick r:id="rId2"/>
              </a:rPr>
              <a:t>www.AFIT.edu/STAT</a:t>
            </a:r>
            <a:endParaRPr lang="en-US" sz="1500" dirty="0">
              <a:latin typeface="Georgia" panose="02040502050405020303" pitchFamily="18" charset="0"/>
            </a:endParaRPr>
          </a:p>
          <a:p>
            <a:pPr algn="ctr"/>
            <a:r>
              <a:rPr lang="en-US" sz="1500" dirty="0">
                <a:latin typeface="Georgia" panose="02040502050405020303" pitchFamily="18" charset="0"/>
              </a:rPr>
              <a:t>Email, </a:t>
            </a:r>
            <a:r>
              <a:rPr lang="en-US" sz="1500" dirty="0">
                <a:solidFill>
                  <a:schemeClr val="bg1">
                    <a:lumMod val="50000"/>
                  </a:schemeClr>
                </a:solidFill>
                <a:latin typeface="Georgia" panose="02040502050405020303" pitchFamily="18" charset="0"/>
                <a:hlinkClick r:id="rId3"/>
              </a:rPr>
              <a:t>AFIT.ENS.STATCOE@us.af.mil</a:t>
            </a:r>
            <a:r>
              <a:rPr lang="en-US" sz="1500" dirty="0">
                <a:latin typeface="Georgia" panose="02040502050405020303" pitchFamily="18" charset="0"/>
              </a:rPr>
              <a:t> </a:t>
            </a: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76099" y="1859412"/>
            <a:ext cx="7800080" cy="1942734"/>
          </a:xfrm>
          <a:prstGeom prst="rect">
            <a:avLst/>
          </a:prstGeom>
        </p:spPr>
      </p:pic>
      <p:grpSp>
        <p:nvGrpSpPr>
          <p:cNvPr id="9" name="Group 8"/>
          <p:cNvGrpSpPr/>
          <p:nvPr/>
        </p:nvGrpSpPr>
        <p:grpSpPr>
          <a:xfrm>
            <a:off x="0" y="6717970"/>
            <a:ext cx="12192000" cy="140030"/>
            <a:chOff x="0" y="6717970"/>
            <a:chExt cx="12192000" cy="140030"/>
          </a:xfrm>
        </p:grpSpPr>
        <p:sp>
          <p:nvSpPr>
            <p:cNvPr id="10" name="Rectangle 9"/>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1" name="Straight Connector 10"/>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sp>
        <p:nvSpPr>
          <p:cNvPr id="2" name="TextBox 1">
            <a:extLst>
              <a:ext uri="{FF2B5EF4-FFF2-40B4-BE49-F238E27FC236}">
                <a16:creationId xmlns:a16="http://schemas.microsoft.com/office/drawing/2014/main" id="{85E2BDB6-677C-8294-2A3B-6FEB75E9D1E4}"/>
              </a:ext>
            </a:extLst>
          </p:cNvPr>
          <p:cNvSpPr txBox="1"/>
          <p:nvPr/>
        </p:nvSpPr>
        <p:spPr>
          <a:xfrm>
            <a:off x="4126383" y="4628571"/>
            <a:ext cx="3499512" cy="553998"/>
          </a:xfrm>
          <a:prstGeom prst="rect">
            <a:avLst/>
          </a:prstGeom>
          <a:noFill/>
        </p:spPr>
        <p:txBody>
          <a:bodyPr wrap="square" rtlCol="0">
            <a:spAutoFit/>
          </a:bodyPr>
          <a:lstStyle/>
          <a:p>
            <a:pPr algn="ctr"/>
            <a:r>
              <a:rPr lang="en-US" sz="1500" dirty="0">
                <a:latin typeface="Georgia" panose="02040502050405020303" pitchFamily="18" charset="0"/>
              </a:rPr>
              <a:t>Visit, </a:t>
            </a:r>
            <a:r>
              <a:rPr lang="en-US" sz="1500" dirty="0">
                <a:latin typeface="Georgia" panose="02040502050405020303" pitchFamily="18" charset="0"/>
                <a:hlinkClick r:id="rId2"/>
              </a:rPr>
              <a:t>www.AFIT.edu/STAT</a:t>
            </a:r>
            <a:endParaRPr lang="en-US" sz="1500" dirty="0">
              <a:latin typeface="Georgia" panose="02040502050405020303" pitchFamily="18" charset="0"/>
            </a:endParaRPr>
          </a:p>
          <a:p>
            <a:pPr algn="ctr"/>
            <a:r>
              <a:rPr lang="en-US" sz="1500" dirty="0">
                <a:latin typeface="Georgia" panose="02040502050405020303" pitchFamily="18" charset="0"/>
              </a:rPr>
              <a:t>Email, </a:t>
            </a:r>
            <a:r>
              <a:rPr lang="en-US" sz="1500" dirty="0">
                <a:solidFill>
                  <a:schemeClr val="bg1">
                    <a:lumMod val="50000"/>
                  </a:schemeClr>
                </a:solidFill>
                <a:latin typeface="Georgia" panose="02040502050405020303" pitchFamily="18" charset="0"/>
                <a:hlinkClick r:id="rId3"/>
              </a:rPr>
              <a:t>AFIT.ENS.STATCOE@us.af.mil</a:t>
            </a:r>
            <a:r>
              <a:rPr lang="en-US" sz="1500" dirty="0">
                <a:latin typeface="Georgia" panose="02040502050405020303" pitchFamily="18" charset="0"/>
              </a:rPr>
              <a:t> </a:t>
            </a:r>
          </a:p>
        </p:txBody>
      </p:sp>
      <p:pic>
        <p:nvPicPr>
          <p:cNvPr id="3" name="Picture 2">
            <a:extLst>
              <a:ext uri="{FF2B5EF4-FFF2-40B4-BE49-F238E27FC236}">
                <a16:creationId xmlns:a16="http://schemas.microsoft.com/office/drawing/2014/main" id="{FE2CFC11-DA23-5D98-5732-B202F37FF89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76099" y="1859412"/>
            <a:ext cx="7800080" cy="1942734"/>
          </a:xfrm>
          <a:prstGeom prst="rect">
            <a:avLst/>
          </a:prstGeom>
        </p:spPr>
      </p:pic>
      <p:grpSp>
        <p:nvGrpSpPr>
          <p:cNvPr id="4" name="Group 3">
            <a:extLst>
              <a:ext uri="{FF2B5EF4-FFF2-40B4-BE49-F238E27FC236}">
                <a16:creationId xmlns:a16="http://schemas.microsoft.com/office/drawing/2014/main" id="{CDE8E897-1FC9-F900-A882-7B5B6526DA4C}"/>
              </a:ext>
            </a:extLst>
          </p:cNvPr>
          <p:cNvGrpSpPr/>
          <p:nvPr/>
        </p:nvGrpSpPr>
        <p:grpSpPr>
          <a:xfrm>
            <a:off x="0" y="6717970"/>
            <a:ext cx="12192000" cy="140030"/>
            <a:chOff x="0" y="6717970"/>
            <a:chExt cx="12192000" cy="140030"/>
          </a:xfrm>
        </p:grpSpPr>
        <p:sp>
          <p:nvSpPr>
            <p:cNvPr id="5" name="Rectangle 4">
              <a:extLst>
                <a:ext uri="{FF2B5EF4-FFF2-40B4-BE49-F238E27FC236}">
                  <a16:creationId xmlns:a16="http://schemas.microsoft.com/office/drawing/2014/main" id="{F82AA80A-2B1A-F703-A293-5D6A0F2377A3}"/>
                </a:ext>
              </a:extLst>
            </p:cNvPr>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6" name="Straight Connector 5">
              <a:extLst>
                <a:ext uri="{FF2B5EF4-FFF2-40B4-BE49-F238E27FC236}">
                  <a16:creationId xmlns:a16="http://schemas.microsoft.com/office/drawing/2014/main" id="{0B291DCD-F20A-177B-C14B-62715CAEE5C0}"/>
                </a:ext>
              </a:extLst>
            </p:cNvPr>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49959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11" name="Picture 10"/>
          <p:cNvPicPr>
            <a:picLocks noChangeAspect="1"/>
          </p:cNvPicPr>
          <p:nvPr/>
        </p:nvPicPr>
        <p:blipFill>
          <a:blip r:embed="rId2"/>
          <a:stretch>
            <a:fillRect/>
          </a:stretch>
        </p:blipFill>
        <p:spPr>
          <a:xfrm>
            <a:off x="-1057" y="5741952"/>
            <a:ext cx="12193057" cy="1127858"/>
          </a:xfrm>
          <a:prstGeom prst="rect">
            <a:avLst/>
          </a:prstGeom>
        </p:spPr>
      </p:pic>
      <p:sp>
        <p:nvSpPr>
          <p:cNvPr id="3" name="Subtitle 2"/>
          <p:cNvSpPr>
            <a:spLocks noGrp="1"/>
          </p:cNvSpPr>
          <p:nvPr>
            <p:ph type="subTitle" idx="1" hasCustomPrompt="1"/>
          </p:nvPr>
        </p:nvSpPr>
        <p:spPr>
          <a:xfrm>
            <a:off x="1524000" y="3602038"/>
            <a:ext cx="9144000" cy="1087408"/>
          </a:xfrm>
          <a:prstGeom prst="rect">
            <a:avLst/>
          </a:prstGeom>
        </p:spPr>
        <p:txBody>
          <a:bodyPr>
            <a:normAutofit/>
          </a:bodyPr>
          <a:lstStyle>
            <a:lvl1pPr marL="0" indent="0" algn="ctr">
              <a:buNone/>
              <a:defRPr sz="4000" baseline="0">
                <a:latin typeface="Georgia" panose="02040502050405020303" pitchFamily="18"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Insert Title of Presentation Here</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87430" y="748462"/>
            <a:ext cx="7817141" cy="2853576"/>
          </a:xfrm>
          <a:prstGeom prst="rect">
            <a:avLst/>
          </a:prstGeom>
        </p:spPr>
      </p:pic>
      <p:pic>
        <p:nvPicPr>
          <p:cNvPr id="10" name="Picture 9"/>
          <p:cNvPicPr>
            <a:picLocks noChangeAspect="1"/>
          </p:cNvPicPr>
          <p:nvPr/>
        </p:nvPicPr>
        <p:blipFill>
          <a:blip r:embed="rId4"/>
          <a:stretch>
            <a:fillRect/>
          </a:stretch>
        </p:blipFill>
        <p:spPr>
          <a:xfrm>
            <a:off x="0" y="5719157"/>
            <a:ext cx="12211347" cy="1164437"/>
          </a:xfrm>
          <a:prstGeom prst="rect">
            <a:avLst/>
          </a:prstGeom>
        </p:spPr>
      </p:pic>
      <p:pic>
        <p:nvPicPr>
          <p:cNvPr id="12" name="Picture 11"/>
          <p:cNvPicPr>
            <a:picLocks noChangeAspect="1"/>
          </p:cNvPicPr>
          <p:nvPr/>
        </p:nvPicPr>
        <p:blipFill>
          <a:blip r:embed="rId5"/>
          <a:stretch>
            <a:fillRect/>
          </a:stretch>
        </p:blipFill>
        <p:spPr>
          <a:xfrm>
            <a:off x="1132649" y="6012603"/>
            <a:ext cx="1115665" cy="463336"/>
          </a:xfrm>
          <a:prstGeom prst="rect">
            <a:avLst/>
          </a:prstGeom>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462" y="5760712"/>
            <a:ext cx="1010668" cy="974771"/>
          </a:xfrm>
          <a:prstGeom prst="rect">
            <a:avLst/>
          </a:prstGeom>
        </p:spPr>
      </p:pic>
      <p:pic>
        <p:nvPicPr>
          <p:cNvPr id="2" name="Picture 1">
            <a:extLst>
              <a:ext uri="{FF2B5EF4-FFF2-40B4-BE49-F238E27FC236}">
                <a16:creationId xmlns:a16="http://schemas.microsoft.com/office/drawing/2014/main" id="{E2025A24-0A77-6FD9-7F8A-377180D57F72}"/>
              </a:ext>
            </a:extLst>
          </p:cNvPr>
          <p:cNvPicPr>
            <a:picLocks noChangeAspect="1"/>
          </p:cNvPicPr>
          <p:nvPr/>
        </p:nvPicPr>
        <p:blipFill>
          <a:blip r:embed="rId2"/>
          <a:stretch>
            <a:fillRect/>
          </a:stretch>
        </p:blipFill>
        <p:spPr>
          <a:xfrm>
            <a:off x="-1057" y="5741952"/>
            <a:ext cx="12193057" cy="1127858"/>
          </a:xfrm>
          <a:prstGeom prst="rect">
            <a:avLst/>
          </a:prstGeom>
        </p:spPr>
      </p:pic>
      <p:pic>
        <p:nvPicPr>
          <p:cNvPr id="4" name="Picture 3">
            <a:extLst>
              <a:ext uri="{FF2B5EF4-FFF2-40B4-BE49-F238E27FC236}">
                <a16:creationId xmlns:a16="http://schemas.microsoft.com/office/drawing/2014/main" id="{4D99A522-E4D8-ACDA-0E69-4D621CD79EB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87430" y="748462"/>
            <a:ext cx="7817141" cy="2853576"/>
          </a:xfrm>
          <a:prstGeom prst="rect">
            <a:avLst/>
          </a:prstGeom>
        </p:spPr>
      </p:pic>
      <p:pic>
        <p:nvPicPr>
          <p:cNvPr id="5" name="Picture 4">
            <a:extLst>
              <a:ext uri="{FF2B5EF4-FFF2-40B4-BE49-F238E27FC236}">
                <a16:creationId xmlns:a16="http://schemas.microsoft.com/office/drawing/2014/main" id="{3474B63E-D7AC-2FF6-AF75-EDBB9B7C54D3}"/>
              </a:ext>
            </a:extLst>
          </p:cNvPr>
          <p:cNvPicPr>
            <a:picLocks noChangeAspect="1"/>
          </p:cNvPicPr>
          <p:nvPr/>
        </p:nvPicPr>
        <p:blipFill>
          <a:blip r:embed="rId4"/>
          <a:stretch>
            <a:fillRect/>
          </a:stretch>
        </p:blipFill>
        <p:spPr>
          <a:xfrm>
            <a:off x="0" y="5719157"/>
            <a:ext cx="12211347" cy="1164437"/>
          </a:xfrm>
          <a:prstGeom prst="rect">
            <a:avLst/>
          </a:prstGeom>
        </p:spPr>
      </p:pic>
      <p:pic>
        <p:nvPicPr>
          <p:cNvPr id="6" name="Picture 5">
            <a:extLst>
              <a:ext uri="{FF2B5EF4-FFF2-40B4-BE49-F238E27FC236}">
                <a16:creationId xmlns:a16="http://schemas.microsoft.com/office/drawing/2014/main" id="{8AC1F2B4-0C66-0611-CFC9-872E4E47B3B1}"/>
              </a:ext>
            </a:extLst>
          </p:cNvPr>
          <p:cNvPicPr>
            <a:picLocks noChangeAspect="1"/>
          </p:cNvPicPr>
          <p:nvPr/>
        </p:nvPicPr>
        <p:blipFill>
          <a:blip r:embed="rId5"/>
          <a:stretch>
            <a:fillRect/>
          </a:stretch>
        </p:blipFill>
        <p:spPr>
          <a:xfrm>
            <a:off x="1132649" y="6012603"/>
            <a:ext cx="1115665" cy="463336"/>
          </a:xfrm>
          <a:prstGeom prst="rect">
            <a:avLst/>
          </a:prstGeom>
        </p:spPr>
      </p:pic>
      <p:pic>
        <p:nvPicPr>
          <p:cNvPr id="7" name="Picture 6">
            <a:extLst>
              <a:ext uri="{FF2B5EF4-FFF2-40B4-BE49-F238E27FC236}">
                <a16:creationId xmlns:a16="http://schemas.microsoft.com/office/drawing/2014/main" id="{40023AB1-94EC-A621-8A8E-47E5685002E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462" y="5760712"/>
            <a:ext cx="1010668" cy="974771"/>
          </a:xfrm>
          <a:prstGeom prst="rect">
            <a:avLst/>
          </a:prstGeom>
        </p:spPr>
      </p:pic>
    </p:spTree>
    <p:extLst>
      <p:ext uri="{BB962C8B-B14F-4D97-AF65-F5344CB8AC3E}">
        <p14:creationId xmlns:p14="http://schemas.microsoft.com/office/powerpoint/2010/main" val="2597858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76446"/>
          </a:xfrm>
          <a:prstGeom prst="rect">
            <a:avLst/>
          </a:prstGeom>
        </p:spPr>
        <p:txBody>
          <a:bodyPr>
            <a:normAutofit/>
          </a:bodyPr>
          <a:lstStyle>
            <a:lvl1pPr>
              <a:defRPr sz="3600">
                <a:latin typeface="Georgia" panose="02040502050405020303" pitchFamily="18" charset="0"/>
              </a:defRPr>
            </a:lvl1pPr>
          </a:lstStyle>
          <a:p>
            <a:r>
              <a:rPr lang="en-US"/>
              <a:t>Click to edit Master title style</a:t>
            </a:r>
            <a:endParaRPr lang="en-US" dirty="0"/>
          </a:p>
        </p:txBody>
      </p:sp>
      <p:sp>
        <p:nvSpPr>
          <p:cNvPr id="3" name="Content Placeholder 2"/>
          <p:cNvSpPr>
            <a:spLocks noGrp="1"/>
          </p:cNvSpPr>
          <p:nvPr>
            <p:ph idx="1"/>
          </p:nvPr>
        </p:nvSpPr>
        <p:spPr>
          <a:xfrm>
            <a:off x="838200" y="1350628"/>
            <a:ext cx="10515600" cy="4915410"/>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
        <p:nvSpPr>
          <p:cNvPr id="8" name="Footer Placeholder 2"/>
          <p:cNvSpPr>
            <a:spLocks noGrp="1"/>
          </p:cNvSpPr>
          <p:nvPr>
            <p:ph type="ftr" sz="quarter" idx="11"/>
          </p:nvPr>
        </p:nvSpPr>
        <p:spPr>
          <a:xfrm>
            <a:off x="3598877" y="6302802"/>
            <a:ext cx="4554523" cy="365125"/>
          </a:xfrm>
          <a:prstGeom prst="rect">
            <a:avLst/>
          </a:prstGeom>
        </p:spPr>
        <p:txBody>
          <a:bodyPr/>
          <a:lstStyle>
            <a:lvl1pPr algn="ctr">
              <a:defRPr sz="900"/>
            </a:lvl1pPr>
          </a:lstStyle>
          <a:p>
            <a:endParaRPr lang="en-US"/>
          </a:p>
        </p:txBody>
      </p:sp>
      <p:grpSp>
        <p:nvGrpSpPr>
          <p:cNvPr id="9" name="Group 8"/>
          <p:cNvGrpSpPr/>
          <p:nvPr/>
        </p:nvGrpSpPr>
        <p:grpSpPr>
          <a:xfrm>
            <a:off x="0" y="6717970"/>
            <a:ext cx="12192000" cy="140030"/>
            <a:chOff x="0" y="6717970"/>
            <a:chExt cx="12192000" cy="140030"/>
          </a:xfrm>
        </p:grpSpPr>
        <p:sp>
          <p:nvSpPr>
            <p:cNvPr id="10" name="Rectangle 9"/>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1" name="Straight Connector 10"/>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sp>
        <p:nvSpPr>
          <p:cNvPr id="4" name="Slide Number Placeholder 5">
            <a:extLst>
              <a:ext uri="{FF2B5EF4-FFF2-40B4-BE49-F238E27FC236}">
                <a16:creationId xmlns:a16="http://schemas.microsoft.com/office/drawing/2014/main" id="{928F690D-CB25-BA03-4C5C-DED276BE23BE}"/>
              </a:ext>
            </a:extLst>
          </p:cNvPr>
          <p:cNvSpPr>
            <a:spLocks noGrp="1"/>
          </p:cNvSpPr>
          <p:nvPr>
            <p:ph type="sldNum" sz="quarter" idx="12"/>
          </p:nvPr>
        </p:nvSpPr>
        <p:spPr>
          <a:xfrm>
            <a:off x="9193635" y="6302801"/>
            <a:ext cx="2743200" cy="365125"/>
          </a:xfrm>
          <a:prstGeom prst="rect">
            <a:avLst/>
          </a:prstGeom>
        </p:spPr>
        <p:txBody>
          <a:bodyPr/>
          <a:lstStyle>
            <a:lvl1pPr algn="r">
              <a:defRPr/>
            </a:lvl1pPr>
          </a:lstStyle>
          <a:p>
            <a:fld id="{98165654-3FA4-4782-9B42-03778B78CB98}" type="slidenum">
              <a:rPr lang="en-US" smtClean="0"/>
              <a:t>‹#›</a:t>
            </a:fld>
            <a:endParaRPr lang="en-US"/>
          </a:p>
        </p:txBody>
      </p:sp>
    </p:spTree>
    <p:extLst>
      <p:ext uri="{BB962C8B-B14F-4D97-AF65-F5344CB8AC3E}">
        <p14:creationId xmlns:p14="http://schemas.microsoft.com/office/powerpoint/2010/main" val="13955166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76446"/>
          </a:xfrm>
          <a:prstGeom prst="rect">
            <a:avLst/>
          </a:prstGeom>
        </p:spPr>
        <p:txBody>
          <a:bodyPr>
            <a:normAutofit/>
          </a:bodyPr>
          <a:lstStyle>
            <a:lvl1pPr>
              <a:defRPr sz="3600">
                <a:latin typeface="Georgia" panose="02040502050405020303" pitchFamily="18" charset="0"/>
              </a:defRPr>
            </a:lvl1pPr>
          </a:lstStyle>
          <a:p>
            <a:r>
              <a:rPr lang="en-US"/>
              <a:t>Click to edit Master title style</a:t>
            </a:r>
            <a:endParaRPr lang="en-US" dirty="0"/>
          </a:p>
        </p:txBody>
      </p:sp>
      <p:sp>
        <p:nvSpPr>
          <p:cNvPr id="3" name="Content Placeholder 2"/>
          <p:cNvSpPr>
            <a:spLocks noGrp="1"/>
          </p:cNvSpPr>
          <p:nvPr>
            <p:ph idx="1"/>
          </p:nvPr>
        </p:nvSpPr>
        <p:spPr>
          <a:xfrm>
            <a:off x="838200" y="1350628"/>
            <a:ext cx="10515600" cy="4915410"/>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9193635" y="6302801"/>
            <a:ext cx="2743200" cy="365125"/>
          </a:xfrm>
          <a:prstGeom prst="rect">
            <a:avLst/>
          </a:prstGeom>
        </p:spPr>
        <p:txBody>
          <a:bodyPr/>
          <a:lstStyle>
            <a:lvl1pPr algn="r">
              <a:defRPr/>
            </a:lvl1pPr>
          </a:lstStyle>
          <a:p>
            <a:fld id="{4A54CE59-4D18-49CB-9CEE-EF966B1AAFE1}" type="slidenum">
              <a:rPr lang="en-US" smtClean="0"/>
              <a:pPr/>
              <a:t>‹#›</a:t>
            </a:fld>
            <a:endParaRPr lang="en-US" dirty="0"/>
          </a:p>
        </p:txBody>
      </p:sp>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
        <p:nvSpPr>
          <p:cNvPr id="8" name="Footer Placeholder 2"/>
          <p:cNvSpPr>
            <a:spLocks noGrp="1"/>
          </p:cNvSpPr>
          <p:nvPr>
            <p:ph type="ftr" sz="quarter" idx="11"/>
          </p:nvPr>
        </p:nvSpPr>
        <p:spPr>
          <a:xfrm>
            <a:off x="3598877" y="6302802"/>
            <a:ext cx="4554523" cy="365125"/>
          </a:xfrm>
          <a:prstGeom prst="rect">
            <a:avLst/>
          </a:prstGeom>
        </p:spPr>
        <p:txBody>
          <a:bodyPr/>
          <a:lstStyle>
            <a:lvl1pPr algn="ctr">
              <a:defRPr sz="900"/>
            </a:lvl1pPr>
          </a:lstStyle>
          <a:p>
            <a:endParaRPr lang="en-US" dirty="0"/>
          </a:p>
        </p:txBody>
      </p:sp>
      <p:grpSp>
        <p:nvGrpSpPr>
          <p:cNvPr id="9" name="Group 8"/>
          <p:cNvGrpSpPr/>
          <p:nvPr/>
        </p:nvGrpSpPr>
        <p:grpSpPr>
          <a:xfrm>
            <a:off x="0" y="6717970"/>
            <a:ext cx="12192000" cy="140030"/>
            <a:chOff x="0" y="6717970"/>
            <a:chExt cx="12192000" cy="140030"/>
          </a:xfrm>
        </p:grpSpPr>
        <p:sp>
          <p:nvSpPr>
            <p:cNvPr id="10" name="Rectangle 9"/>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1" name="Straight Connector 10"/>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4" name="Picture 3">
            <a:extLst>
              <a:ext uri="{FF2B5EF4-FFF2-40B4-BE49-F238E27FC236}">
                <a16:creationId xmlns:a16="http://schemas.microsoft.com/office/drawing/2014/main" id="{1A4C2597-33F2-9792-4B84-EB432D11CCE3}"/>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grpSp>
        <p:nvGrpSpPr>
          <p:cNvPr id="5" name="Group 4">
            <a:extLst>
              <a:ext uri="{FF2B5EF4-FFF2-40B4-BE49-F238E27FC236}">
                <a16:creationId xmlns:a16="http://schemas.microsoft.com/office/drawing/2014/main" id="{8D710D5F-D5F0-0B10-1CA7-AA6A5F580C0C}"/>
              </a:ext>
            </a:extLst>
          </p:cNvPr>
          <p:cNvGrpSpPr/>
          <p:nvPr/>
        </p:nvGrpSpPr>
        <p:grpSpPr>
          <a:xfrm>
            <a:off x="0" y="6717970"/>
            <a:ext cx="12192000" cy="140030"/>
            <a:chOff x="0" y="6717970"/>
            <a:chExt cx="12192000" cy="140030"/>
          </a:xfrm>
        </p:grpSpPr>
        <p:sp>
          <p:nvSpPr>
            <p:cNvPr id="12" name="Rectangle 11">
              <a:extLst>
                <a:ext uri="{FF2B5EF4-FFF2-40B4-BE49-F238E27FC236}">
                  <a16:creationId xmlns:a16="http://schemas.microsoft.com/office/drawing/2014/main" id="{CA7639E3-1FC8-BD34-4E59-509499048D2A}"/>
                </a:ext>
              </a:extLst>
            </p:cNvPr>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3" name="Straight Connector 12">
              <a:extLst>
                <a:ext uri="{FF2B5EF4-FFF2-40B4-BE49-F238E27FC236}">
                  <a16:creationId xmlns:a16="http://schemas.microsoft.com/office/drawing/2014/main" id="{79997F3F-312B-6D62-7DD8-4840B4FB8DD1}"/>
                </a:ext>
              </a:extLst>
            </p:cNvPr>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4892943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342239"/>
            <a:ext cx="5181600" cy="4834724"/>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342239"/>
            <a:ext cx="5181600" cy="4834724"/>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838200" y="365126"/>
            <a:ext cx="10515600" cy="876446"/>
          </a:xfrm>
          <a:prstGeom prst="rect">
            <a:avLst/>
          </a:prstGeom>
        </p:spPr>
        <p:txBody>
          <a:bodyPr>
            <a:normAutofit/>
          </a:bodyPr>
          <a:lstStyle>
            <a:lvl1pPr>
              <a:defRPr sz="3600">
                <a:latin typeface="Georgia" panose="02040502050405020303" pitchFamily="18" charset="0"/>
              </a:defRPr>
            </a:lvl1pPr>
          </a:lstStyle>
          <a:p>
            <a:r>
              <a:rPr lang="en-US"/>
              <a:t>Click to edit Master title style</a:t>
            </a:r>
            <a:endParaRPr lang="en-US" dirty="0"/>
          </a:p>
        </p:txBody>
      </p:sp>
      <p:sp>
        <p:nvSpPr>
          <p:cNvPr id="10" name="Footer Placeholder 2"/>
          <p:cNvSpPr>
            <a:spLocks noGrp="1"/>
          </p:cNvSpPr>
          <p:nvPr>
            <p:ph type="ftr" sz="quarter" idx="11"/>
          </p:nvPr>
        </p:nvSpPr>
        <p:spPr>
          <a:xfrm>
            <a:off x="3598877" y="6356352"/>
            <a:ext cx="4554523" cy="365125"/>
          </a:xfrm>
          <a:prstGeom prst="rect">
            <a:avLst/>
          </a:prstGeom>
        </p:spPr>
        <p:txBody>
          <a:bodyPr/>
          <a:lstStyle>
            <a:lvl1pPr algn="ctr">
              <a:defRPr sz="900"/>
            </a:lvl1pPr>
          </a:lstStyle>
          <a:p>
            <a:endParaRPr lang="en-US" dirty="0"/>
          </a:p>
        </p:txBody>
      </p:sp>
      <p:grpSp>
        <p:nvGrpSpPr>
          <p:cNvPr id="12" name="Group 11"/>
          <p:cNvGrpSpPr/>
          <p:nvPr/>
        </p:nvGrpSpPr>
        <p:grpSpPr>
          <a:xfrm>
            <a:off x="0" y="6717970"/>
            <a:ext cx="12192000" cy="140030"/>
            <a:chOff x="0" y="6717970"/>
            <a:chExt cx="12192000" cy="140030"/>
          </a:xfrm>
        </p:grpSpPr>
        <p:sp>
          <p:nvSpPr>
            <p:cNvPr id="13" name="Rectangle 12"/>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4" name="Straight Connector 13"/>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15" name="Picture 14"/>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
        <p:nvSpPr>
          <p:cNvPr id="16" name="Slide Number Placeholder 5"/>
          <p:cNvSpPr>
            <a:spLocks noGrp="1"/>
          </p:cNvSpPr>
          <p:nvPr>
            <p:ph type="sldNum" sz="quarter" idx="12"/>
          </p:nvPr>
        </p:nvSpPr>
        <p:spPr>
          <a:xfrm>
            <a:off x="9193635" y="6302801"/>
            <a:ext cx="2743200" cy="365125"/>
          </a:xfrm>
          <a:prstGeom prst="rect">
            <a:avLst/>
          </a:prstGeom>
        </p:spPr>
        <p:txBody>
          <a:bodyPr/>
          <a:lstStyle>
            <a:lvl1pPr algn="r">
              <a:defRPr/>
            </a:lvl1pPr>
          </a:lstStyle>
          <a:p>
            <a:fld id="{4A54CE59-4D18-49CB-9CEE-EF966B1AAFE1}" type="slidenum">
              <a:rPr lang="en-US" smtClean="0"/>
              <a:pPr/>
              <a:t>‹#›</a:t>
            </a:fld>
            <a:endParaRPr lang="en-US" dirty="0"/>
          </a:p>
        </p:txBody>
      </p:sp>
      <p:grpSp>
        <p:nvGrpSpPr>
          <p:cNvPr id="2" name="Group 1">
            <a:extLst>
              <a:ext uri="{FF2B5EF4-FFF2-40B4-BE49-F238E27FC236}">
                <a16:creationId xmlns:a16="http://schemas.microsoft.com/office/drawing/2014/main" id="{140AD202-7139-9915-DF13-C049836E3E54}"/>
              </a:ext>
            </a:extLst>
          </p:cNvPr>
          <p:cNvGrpSpPr/>
          <p:nvPr/>
        </p:nvGrpSpPr>
        <p:grpSpPr>
          <a:xfrm>
            <a:off x="0" y="6717970"/>
            <a:ext cx="12192000" cy="140030"/>
            <a:chOff x="0" y="6717970"/>
            <a:chExt cx="12192000" cy="140030"/>
          </a:xfrm>
        </p:grpSpPr>
        <p:sp>
          <p:nvSpPr>
            <p:cNvPr id="5" name="Rectangle 4">
              <a:extLst>
                <a:ext uri="{FF2B5EF4-FFF2-40B4-BE49-F238E27FC236}">
                  <a16:creationId xmlns:a16="http://schemas.microsoft.com/office/drawing/2014/main" id="{D90DB652-EF7C-A22B-12AA-C0B9A74D02A0}"/>
                </a:ext>
              </a:extLst>
            </p:cNvPr>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6" name="Straight Connector 5">
              <a:extLst>
                <a:ext uri="{FF2B5EF4-FFF2-40B4-BE49-F238E27FC236}">
                  <a16:creationId xmlns:a16="http://schemas.microsoft.com/office/drawing/2014/main" id="{987866B7-7543-6A7E-574D-B94C53701054}"/>
                </a:ext>
              </a:extLst>
            </p:cNvPr>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7" name="Picture 6">
            <a:extLst>
              <a:ext uri="{FF2B5EF4-FFF2-40B4-BE49-F238E27FC236}">
                <a16:creationId xmlns:a16="http://schemas.microsoft.com/office/drawing/2014/main" id="{F7116672-6D5C-9CDC-DEBE-21271444481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Tree>
    <p:extLst>
      <p:ext uri="{BB962C8B-B14F-4D97-AF65-F5344CB8AC3E}">
        <p14:creationId xmlns:p14="http://schemas.microsoft.com/office/powerpoint/2010/main" val="33959352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9" y="1317949"/>
            <a:ext cx="5157787" cy="477297"/>
          </a:xfrm>
          <a:prstGeom prst="rect">
            <a:avLst/>
          </a:prstGeom>
        </p:spPr>
        <p:txBody>
          <a:bodyPr anchor="b"/>
          <a:lstStyle>
            <a:lvl1pPr marL="0" indent="0">
              <a:buNone/>
              <a:defRPr sz="2400" b="1">
                <a:latin typeface="Georgia" panose="02040502050405020303" pitchFamily="18" charset="0"/>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1871619"/>
            <a:ext cx="5157787" cy="4318044"/>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317949"/>
            <a:ext cx="5183188" cy="477297"/>
          </a:xfrm>
          <a:prstGeom prst="rect">
            <a:avLst/>
          </a:prstGeom>
        </p:spPr>
        <p:txBody>
          <a:bodyPr anchor="b"/>
          <a:lstStyle>
            <a:lvl1pPr marL="0" indent="0">
              <a:buNone/>
              <a:defRPr sz="2400" b="1">
                <a:latin typeface="Georgia" panose="02040502050405020303" pitchFamily="18" charset="0"/>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1871619"/>
            <a:ext cx="5183188" cy="4318044"/>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
          <p:cNvSpPr>
            <a:spLocks noGrp="1"/>
          </p:cNvSpPr>
          <p:nvPr>
            <p:ph type="title"/>
          </p:nvPr>
        </p:nvSpPr>
        <p:spPr>
          <a:xfrm>
            <a:off x="838200" y="365126"/>
            <a:ext cx="10515600" cy="876446"/>
          </a:xfrm>
          <a:prstGeom prst="rect">
            <a:avLst/>
          </a:prstGeom>
        </p:spPr>
        <p:txBody>
          <a:bodyPr>
            <a:normAutofit/>
          </a:bodyPr>
          <a:lstStyle>
            <a:lvl1pPr>
              <a:defRPr sz="3600">
                <a:latin typeface="Georgia" panose="02040502050405020303" pitchFamily="18" charset="0"/>
              </a:defRPr>
            </a:lvl1pPr>
          </a:lstStyle>
          <a:p>
            <a:r>
              <a:rPr lang="en-US"/>
              <a:t>Click to edit Master title style</a:t>
            </a:r>
            <a:endParaRPr lang="en-US" dirty="0"/>
          </a:p>
        </p:txBody>
      </p:sp>
      <p:sp>
        <p:nvSpPr>
          <p:cNvPr id="12" name="Footer Placeholder 2"/>
          <p:cNvSpPr>
            <a:spLocks noGrp="1"/>
          </p:cNvSpPr>
          <p:nvPr>
            <p:ph type="ftr" sz="quarter" idx="11"/>
          </p:nvPr>
        </p:nvSpPr>
        <p:spPr>
          <a:xfrm>
            <a:off x="3598877" y="6356351"/>
            <a:ext cx="4554523" cy="330858"/>
          </a:xfrm>
          <a:prstGeom prst="rect">
            <a:avLst/>
          </a:prstGeom>
        </p:spPr>
        <p:txBody>
          <a:bodyPr/>
          <a:lstStyle>
            <a:lvl1pPr algn="ctr">
              <a:defRPr sz="900"/>
            </a:lvl1pPr>
          </a:lstStyle>
          <a:p>
            <a:endParaRPr lang="en-US" dirty="0"/>
          </a:p>
        </p:txBody>
      </p:sp>
      <p:grpSp>
        <p:nvGrpSpPr>
          <p:cNvPr id="13" name="Group 12"/>
          <p:cNvGrpSpPr/>
          <p:nvPr/>
        </p:nvGrpSpPr>
        <p:grpSpPr>
          <a:xfrm>
            <a:off x="0" y="6717970"/>
            <a:ext cx="12192000" cy="140030"/>
            <a:chOff x="0" y="6717970"/>
            <a:chExt cx="12192000" cy="140030"/>
          </a:xfrm>
        </p:grpSpPr>
        <p:sp>
          <p:nvSpPr>
            <p:cNvPr id="14" name="Rectangle 13"/>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5" name="Straight Connector 14"/>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16" name="Picture 15"/>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
        <p:nvSpPr>
          <p:cNvPr id="17" name="Slide Number Placeholder 5"/>
          <p:cNvSpPr>
            <a:spLocks noGrp="1"/>
          </p:cNvSpPr>
          <p:nvPr>
            <p:ph type="sldNum" sz="quarter" idx="12"/>
          </p:nvPr>
        </p:nvSpPr>
        <p:spPr>
          <a:xfrm>
            <a:off x="9193635" y="6302801"/>
            <a:ext cx="2743200" cy="365125"/>
          </a:xfrm>
          <a:prstGeom prst="rect">
            <a:avLst/>
          </a:prstGeom>
        </p:spPr>
        <p:txBody>
          <a:bodyPr/>
          <a:lstStyle>
            <a:lvl1pPr algn="r">
              <a:defRPr/>
            </a:lvl1pPr>
          </a:lstStyle>
          <a:p>
            <a:fld id="{4A54CE59-4D18-49CB-9CEE-EF966B1AAFE1}" type="slidenum">
              <a:rPr lang="en-US" smtClean="0"/>
              <a:pPr/>
              <a:t>‹#›</a:t>
            </a:fld>
            <a:endParaRPr lang="en-US" dirty="0"/>
          </a:p>
        </p:txBody>
      </p:sp>
      <p:grpSp>
        <p:nvGrpSpPr>
          <p:cNvPr id="2" name="Group 1">
            <a:extLst>
              <a:ext uri="{FF2B5EF4-FFF2-40B4-BE49-F238E27FC236}">
                <a16:creationId xmlns:a16="http://schemas.microsoft.com/office/drawing/2014/main" id="{D0769DDA-F757-194D-F089-56EB8C6BF9B4}"/>
              </a:ext>
            </a:extLst>
          </p:cNvPr>
          <p:cNvGrpSpPr/>
          <p:nvPr/>
        </p:nvGrpSpPr>
        <p:grpSpPr>
          <a:xfrm>
            <a:off x="0" y="6717970"/>
            <a:ext cx="12192000" cy="140030"/>
            <a:chOff x="0" y="6717970"/>
            <a:chExt cx="12192000" cy="140030"/>
          </a:xfrm>
        </p:grpSpPr>
        <p:sp>
          <p:nvSpPr>
            <p:cNvPr id="7" name="Rectangle 6">
              <a:extLst>
                <a:ext uri="{FF2B5EF4-FFF2-40B4-BE49-F238E27FC236}">
                  <a16:creationId xmlns:a16="http://schemas.microsoft.com/office/drawing/2014/main" id="{43AEBD1D-2961-4FDB-8626-1C87FE1333A3}"/>
                </a:ext>
              </a:extLst>
            </p:cNvPr>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8" name="Straight Connector 7">
              <a:extLst>
                <a:ext uri="{FF2B5EF4-FFF2-40B4-BE49-F238E27FC236}">
                  <a16:creationId xmlns:a16="http://schemas.microsoft.com/office/drawing/2014/main" id="{395E7B65-6936-14D8-9884-971DC8006C96}"/>
                </a:ext>
              </a:extLst>
            </p:cNvPr>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9" name="Picture 8">
            <a:extLst>
              <a:ext uri="{FF2B5EF4-FFF2-40B4-BE49-F238E27FC236}">
                <a16:creationId xmlns:a16="http://schemas.microsoft.com/office/drawing/2014/main" id="{E4813598-9A70-9C7B-BC32-98539A1DD44F}"/>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Tree>
    <p:extLst>
      <p:ext uri="{BB962C8B-B14F-4D97-AF65-F5344CB8AC3E}">
        <p14:creationId xmlns:p14="http://schemas.microsoft.com/office/powerpoint/2010/main" val="36044469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838200" y="365126"/>
            <a:ext cx="10515600" cy="876446"/>
          </a:xfrm>
          <a:prstGeom prst="rect">
            <a:avLst/>
          </a:prstGeom>
        </p:spPr>
        <p:txBody>
          <a:bodyPr>
            <a:normAutofit/>
          </a:bodyPr>
          <a:lstStyle>
            <a:lvl1pPr>
              <a:defRPr sz="3600">
                <a:latin typeface="Georgia" panose="02040502050405020303" pitchFamily="18" charset="0"/>
              </a:defRPr>
            </a:lvl1pPr>
          </a:lstStyle>
          <a:p>
            <a:r>
              <a:rPr lang="en-US"/>
              <a:t>Click to edit Master title style</a:t>
            </a:r>
            <a:endParaRPr lang="en-US" dirty="0"/>
          </a:p>
        </p:txBody>
      </p:sp>
      <p:sp>
        <p:nvSpPr>
          <p:cNvPr id="7" name="Footer Placeholder 2"/>
          <p:cNvSpPr>
            <a:spLocks noGrp="1"/>
          </p:cNvSpPr>
          <p:nvPr>
            <p:ph type="ftr" sz="quarter" idx="11"/>
          </p:nvPr>
        </p:nvSpPr>
        <p:spPr>
          <a:xfrm>
            <a:off x="3598877" y="6356352"/>
            <a:ext cx="4554523" cy="365125"/>
          </a:xfrm>
          <a:prstGeom prst="rect">
            <a:avLst/>
          </a:prstGeom>
        </p:spPr>
        <p:txBody>
          <a:bodyPr/>
          <a:lstStyle>
            <a:lvl1pPr algn="ctr">
              <a:defRPr sz="900"/>
            </a:lvl1pPr>
          </a:lstStyle>
          <a:p>
            <a:endParaRPr lang="en-US" dirty="0"/>
          </a:p>
        </p:txBody>
      </p:sp>
      <p:grpSp>
        <p:nvGrpSpPr>
          <p:cNvPr id="9" name="Group 8"/>
          <p:cNvGrpSpPr/>
          <p:nvPr/>
        </p:nvGrpSpPr>
        <p:grpSpPr>
          <a:xfrm>
            <a:off x="0" y="6717970"/>
            <a:ext cx="12192000" cy="140030"/>
            <a:chOff x="0" y="6717970"/>
            <a:chExt cx="12192000" cy="140030"/>
          </a:xfrm>
        </p:grpSpPr>
        <p:sp>
          <p:nvSpPr>
            <p:cNvPr id="10" name="Rectangle 9"/>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1" name="Straight Connector 10"/>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12" name="Picture 11"/>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
        <p:nvSpPr>
          <p:cNvPr id="13" name="Slide Number Placeholder 5"/>
          <p:cNvSpPr>
            <a:spLocks noGrp="1"/>
          </p:cNvSpPr>
          <p:nvPr>
            <p:ph type="sldNum" sz="quarter" idx="12"/>
          </p:nvPr>
        </p:nvSpPr>
        <p:spPr>
          <a:xfrm>
            <a:off x="9193635" y="6302801"/>
            <a:ext cx="2743200" cy="365125"/>
          </a:xfrm>
          <a:prstGeom prst="rect">
            <a:avLst/>
          </a:prstGeom>
        </p:spPr>
        <p:txBody>
          <a:bodyPr/>
          <a:lstStyle>
            <a:lvl1pPr algn="r">
              <a:defRPr/>
            </a:lvl1pPr>
          </a:lstStyle>
          <a:p>
            <a:fld id="{4A54CE59-4D18-49CB-9CEE-EF966B1AAFE1}" type="slidenum">
              <a:rPr lang="en-US" smtClean="0"/>
              <a:pPr/>
              <a:t>‹#›</a:t>
            </a:fld>
            <a:endParaRPr lang="en-US" dirty="0"/>
          </a:p>
        </p:txBody>
      </p:sp>
      <p:grpSp>
        <p:nvGrpSpPr>
          <p:cNvPr id="2" name="Group 1">
            <a:extLst>
              <a:ext uri="{FF2B5EF4-FFF2-40B4-BE49-F238E27FC236}">
                <a16:creationId xmlns:a16="http://schemas.microsoft.com/office/drawing/2014/main" id="{FEFA6B5A-B40C-201D-D5E9-69E354279E47}"/>
              </a:ext>
            </a:extLst>
          </p:cNvPr>
          <p:cNvGrpSpPr/>
          <p:nvPr/>
        </p:nvGrpSpPr>
        <p:grpSpPr>
          <a:xfrm>
            <a:off x="0" y="6717970"/>
            <a:ext cx="12192000" cy="140030"/>
            <a:chOff x="0" y="6717970"/>
            <a:chExt cx="12192000" cy="140030"/>
          </a:xfrm>
        </p:grpSpPr>
        <p:sp>
          <p:nvSpPr>
            <p:cNvPr id="3" name="Rectangle 2">
              <a:extLst>
                <a:ext uri="{FF2B5EF4-FFF2-40B4-BE49-F238E27FC236}">
                  <a16:creationId xmlns:a16="http://schemas.microsoft.com/office/drawing/2014/main" id="{CBB08800-9A72-1BE6-20D1-1BEC725A416E}"/>
                </a:ext>
              </a:extLst>
            </p:cNvPr>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4" name="Straight Connector 3">
              <a:extLst>
                <a:ext uri="{FF2B5EF4-FFF2-40B4-BE49-F238E27FC236}">
                  <a16:creationId xmlns:a16="http://schemas.microsoft.com/office/drawing/2014/main" id="{EE66D599-683E-CE49-A148-32CB546756FE}"/>
                </a:ext>
              </a:extLst>
            </p:cNvPr>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5" name="Picture 4">
            <a:extLst>
              <a:ext uri="{FF2B5EF4-FFF2-40B4-BE49-F238E27FC236}">
                <a16:creationId xmlns:a16="http://schemas.microsoft.com/office/drawing/2014/main" id="{B8D14626-5EA5-C566-2ECA-B8E630CFB1E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Tree>
    <p:extLst>
      <p:ext uri="{BB962C8B-B14F-4D97-AF65-F5344CB8AC3E}">
        <p14:creationId xmlns:p14="http://schemas.microsoft.com/office/powerpoint/2010/main" val="29411125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Footer Placeholder 2"/>
          <p:cNvSpPr>
            <a:spLocks noGrp="1"/>
          </p:cNvSpPr>
          <p:nvPr>
            <p:ph type="ftr" sz="quarter" idx="11"/>
          </p:nvPr>
        </p:nvSpPr>
        <p:spPr>
          <a:xfrm>
            <a:off x="3598877" y="6356352"/>
            <a:ext cx="4554523" cy="365125"/>
          </a:xfrm>
          <a:prstGeom prst="rect">
            <a:avLst/>
          </a:prstGeom>
        </p:spPr>
        <p:txBody>
          <a:bodyPr/>
          <a:lstStyle>
            <a:lvl1pPr algn="ctr">
              <a:defRPr sz="900"/>
            </a:lvl1pPr>
          </a:lstStyle>
          <a:p>
            <a:endParaRPr lang="en-US" dirty="0"/>
          </a:p>
        </p:txBody>
      </p:sp>
      <p:grpSp>
        <p:nvGrpSpPr>
          <p:cNvPr id="7" name="Group 6"/>
          <p:cNvGrpSpPr/>
          <p:nvPr/>
        </p:nvGrpSpPr>
        <p:grpSpPr>
          <a:xfrm>
            <a:off x="0" y="6717970"/>
            <a:ext cx="12192000" cy="140030"/>
            <a:chOff x="0" y="6717970"/>
            <a:chExt cx="12192000" cy="140030"/>
          </a:xfrm>
        </p:grpSpPr>
        <p:sp>
          <p:nvSpPr>
            <p:cNvPr id="8" name="Rectangle 7"/>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9" name="Straight Connector 8"/>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
        <p:nvSpPr>
          <p:cNvPr id="11" name="Slide Number Placeholder 5"/>
          <p:cNvSpPr>
            <a:spLocks noGrp="1"/>
          </p:cNvSpPr>
          <p:nvPr>
            <p:ph type="sldNum" sz="quarter" idx="12"/>
          </p:nvPr>
        </p:nvSpPr>
        <p:spPr>
          <a:xfrm>
            <a:off x="9193635" y="6302801"/>
            <a:ext cx="2743200" cy="365125"/>
          </a:xfrm>
          <a:prstGeom prst="rect">
            <a:avLst/>
          </a:prstGeom>
        </p:spPr>
        <p:txBody>
          <a:bodyPr/>
          <a:lstStyle>
            <a:lvl1pPr algn="r">
              <a:defRPr/>
            </a:lvl1pPr>
          </a:lstStyle>
          <a:p>
            <a:fld id="{4A54CE59-4D18-49CB-9CEE-EF966B1AAFE1}" type="slidenum">
              <a:rPr lang="en-US" smtClean="0"/>
              <a:pPr/>
              <a:t>‹#›</a:t>
            </a:fld>
            <a:endParaRPr lang="en-US" dirty="0"/>
          </a:p>
        </p:txBody>
      </p:sp>
      <p:grpSp>
        <p:nvGrpSpPr>
          <p:cNvPr id="2" name="Group 1">
            <a:extLst>
              <a:ext uri="{FF2B5EF4-FFF2-40B4-BE49-F238E27FC236}">
                <a16:creationId xmlns:a16="http://schemas.microsoft.com/office/drawing/2014/main" id="{11A5B704-BC2B-0278-45F6-5B84F0EBE13A}"/>
              </a:ext>
            </a:extLst>
          </p:cNvPr>
          <p:cNvGrpSpPr/>
          <p:nvPr/>
        </p:nvGrpSpPr>
        <p:grpSpPr>
          <a:xfrm>
            <a:off x="0" y="6717970"/>
            <a:ext cx="12192000" cy="140030"/>
            <a:chOff x="0" y="6717970"/>
            <a:chExt cx="12192000" cy="140030"/>
          </a:xfrm>
        </p:grpSpPr>
        <p:sp>
          <p:nvSpPr>
            <p:cNvPr id="3" name="Rectangle 2">
              <a:extLst>
                <a:ext uri="{FF2B5EF4-FFF2-40B4-BE49-F238E27FC236}">
                  <a16:creationId xmlns:a16="http://schemas.microsoft.com/office/drawing/2014/main" id="{B9FC97AD-07D0-7943-FE7D-58841F0FBA02}"/>
                </a:ext>
              </a:extLst>
            </p:cNvPr>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4" name="Straight Connector 3">
              <a:extLst>
                <a:ext uri="{FF2B5EF4-FFF2-40B4-BE49-F238E27FC236}">
                  <a16:creationId xmlns:a16="http://schemas.microsoft.com/office/drawing/2014/main" id="{89E0F6E6-71F6-821F-DF08-7E2DABC4569B}"/>
                </a:ext>
              </a:extLst>
            </p:cNvPr>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5" name="Picture 4">
            <a:extLst>
              <a:ext uri="{FF2B5EF4-FFF2-40B4-BE49-F238E27FC236}">
                <a16:creationId xmlns:a16="http://schemas.microsoft.com/office/drawing/2014/main" id="{59685D9E-0257-67BA-2166-ABA0AEB1D9E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Tree>
    <p:extLst>
      <p:ext uri="{BB962C8B-B14F-4D97-AF65-F5344CB8AC3E}">
        <p14:creationId xmlns:p14="http://schemas.microsoft.com/office/powerpoint/2010/main" val="1205365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3188" y="365127"/>
            <a:ext cx="6172200" cy="5495924"/>
          </a:xfrm>
          <a:prstGeom prst="rect">
            <a:avLst/>
          </a:prstGeo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1333850"/>
            <a:ext cx="3932237" cy="4535138"/>
          </a:xfrm>
          <a:prstGeom prst="rect">
            <a:avLst/>
          </a:prstGeom>
        </p:spPr>
        <p:txBody>
          <a:bodyPr/>
          <a:lstStyle>
            <a:lvl1pPr marL="0" indent="0">
              <a:buNone/>
              <a:defRPr sz="1600">
                <a:latin typeface="Arial" panose="020B0604020202020204" pitchFamily="34" charset="0"/>
                <a:cs typeface="Arial" panose="020B0604020202020204" pitchFamily="34" charset="0"/>
              </a:defRPr>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8" name="Title 1"/>
          <p:cNvSpPr>
            <a:spLocks noGrp="1"/>
          </p:cNvSpPr>
          <p:nvPr>
            <p:ph type="title"/>
          </p:nvPr>
        </p:nvSpPr>
        <p:spPr>
          <a:xfrm>
            <a:off x="838201" y="365126"/>
            <a:ext cx="3933825" cy="968724"/>
          </a:xfrm>
          <a:prstGeom prst="rect">
            <a:avLst/>
          </a:prstGeom>
        </p:spPr>
        <p:txBody>
          <a:bodyPr>
            <a:normAutofit/>
          </a:bodyPr>
          <a:lstStyle>
            <a:lvl1pPr>
              <a:defRPr sz="3600">
                <a:latin typeface="Georgia" panose="02040502050405020303" pitchFamily="18" charset="0"/>
              </a:defRPr>
            </a:lvl1pPr>
          </a:lstStyle>
          <a:p>
            <a:r>
              <a:rPr lang="en-US"/>
              <a:t>Click to edit Master title style</a:t>
            </a:r>
            <a:endParaRPr lang="en-US" dirty="0"/>
          </a:p>
        </p:txBody>
      </p:sp>
      <p:sp>
        <p:nvSpPr>
          <p:cNvPr id="10" name="Footer Placeholder 2"/>
          <p:cNvSpPr>
            <a:spLocks noGrp="1"/>
          </p:cNvSpPr>
          <p:nvPr>
            <p:ph type="ftr" sz="quarter" idx="11"/>
          </p:nvPr>
        </p:nvSpPr>
        <p:spPr>
          <a:xfrm>
            <a:off x="3598877" y="6356352"/>
            <a:ext cx="4554523" cy="365125"/>
          </a:xfrm>
          <a:prstGeom prst="rect">
            <a:avLst/>
          </a:prstGeom>
        </p:spPr>
        <p:txBody>
          <a:bodyPr/>
          <a:lstStyle>
            <a:lvl1pPr algn="ctr">
              <a:defRPr sz="900"/>
            </a:lvl1pPr>
          </a:lstStyle>
          <a:p>
            <a:endParaRPr lang="en-US" dirty="0"/>
          </a:p>
        </p:txBody>
      </p:sp>
      <p:grpSp>
        <p:nvGrpSpPr>
          <p:cNvPr id="11" name="Group 10"/>
          <p:cNvGrpSpPr/>
          <p:nvPr/>
        </p:nvGrpSpPr>
        <p:grpSpPr>
          <a:xfrm>
            <a:off x="0" y="6717970"/>
            <a:ext cx="12192000" cy="140030"/>
            <a:chOff x="0" y="6717970"/>
            <a:chExt cx="12192000" cy="140030"/>
          </a:xfrm>
        </p:grpSpPr>
        <p:sp>
          <p:nvSpPr>
            <p:cNvPr id="12" name="Rectangle 11"/>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3" name="Straight Connector 12"/>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14" name="Picture 13"/>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
        <p:nvSpPr>
          <p:cNvPr id="15" name="Slide Number Placeholder 5"/>
          <p:cNvSpPr>
            <a:spLocks noGrp="1"/>
          </p:cNvSpPr>
          <p:nvPr>
            <p:ph type="sldNum" sz="quarter" idx="12"/>
          </p:nvPr>
        </p:nvSpPr>
        <p:spPr>
          <a:xfrm>
            <a:off x="9193635" y="6302801"/>
            <a:ext cx="2743200" cy="365125"/>
          </a:xfrm>
          <a:prstGeom prst="rect">
            <a:avLst/>
          </a:prstGeom>
        </p:spPr>
        <p:txBody>
          <a:bodyPr/>
          <a:lstStyle>
            <a:lvl1pPr algn="r">
              <a:defRPr/>
            </a:lvl1pPr>
          </a:lstStyle>
          <a:p>
            <a:fld id="{4A54CE59-4D18-49CB-9CEE-EF966B1AAFE1}" type="slidenum">
              <a:rPr lang="en-US" smtClean="0"/>
              <a:pPr/>
              <a:t>‹#›</a:t>
            </a:fld>
            <a:endParaRPr lang="en-US" dirty="0"/>
          </a:p>
        </p:txBody>
      </p:sp>
      <p:grpSp>
        <p:nvGrpSpPr>
          <p:cNvPr id="2" name="Group 1">
            <a:extLst>
              <a:ext uri="{FF2B5EF4-FFF2-40B4-BE49-F238E27FC236}">
                <a16:creationId xmlns:a16="http://schemas.microsoft.com/office/drawing/2014/main" id="{06B216E0-C283-8B6D-8911-CC06A276D67E}"/>
              </a:ext>
            </a:extLst>
          </p:cNvPr>
          <p:cNvGrpSpPr/>
          <p:nvPr/>
        </p:nvGrpSpPr>
        <p:grpSpPr>
          <a:xfrm>
            <a:off x="0" y="6717970"/>
            <a:ext cx="12192000" cy="140030"/>
            <a:chOff x="0" y="6717970"/>
            <a:chExt cx="12192000" cy="140030"/>
          </a:xfrm>
        </p:grpSpPr>
        <p:sp>
          <p:nvSpPr>
            <p:cNvPr id="5" name="Rectangle 4">
              <a:extLst>
                <a:ext uri="{FF2B5EF4-FFF2-40B4-BE49-F238E27FC236}">
                  <a16:creationId xmlns:a16="http://schemas.microsoft.com/office/drawing/2014/main" id="{1B354E11-F903-5158-212D-A043FA7AF17F}"/>
                </a:ext>
              </a:extLst>
            </p:cNvPr>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6" name="Straight Connector 5">
              <a:extLst>
                <a:ext uri="{FF2B5EF4-FFF2-40B4-BE49-F238E27FC236}">
                  <a16:creationId xmlns:a16="http://schemas.microsoft.com/office/drawing/2014/main" id="{24DD7B32-9BA9-08B7-9230-2FC9E975EC8A}"/>
                </a:ext>
              </a:extLst>
            </p:cNvPr>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7" name="Picture 6">
            <a:extLst>
              <a:ext uri="{FF2B5EF4-FFF2-40B4-BE49-F238E27FC236}">
                <a16:creationId xmlns:a16="http://schemas.microsoft.com/office/drawing/2014/main" id="{4463C3A3-7FB6-EC4A-83D3-C68725C9D86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Tree>
    <p:extLst>
      <p:ext uri="{BB962C8B-B14F-4D97-AF65-F5344CB8AC3E}">
        <p14:creationId xmlns:p14="http://schemas.microsoft.com/office/powerpoint/2010/main" val="16243486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183188" y="365127"/>
            <a:ext cx="6172200" cy="5495924"/>
          </a:xfrm>
          <a:prstGeom prst="rect">
            <a:avLst/>
          </a:prstGeom>
        </p:spPr>
        <p:txBody>
          <a:bodyPr/>
          <a:lstStyle>
            <a:lvl1pPr marL="0" indent="0">
              <a:buNone/>
              <a:defRPr sz="3200">
                <a:latin typeface="Arial" panose="020B0604020202020204" pitchFamily="34" charset="0"/>
                <a:cs typeface="Arial" panose="020B0604020202020204" pitchFamily="34"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1350628"/>
            <a:ext cx="3932237" cy="4518360"/>
          </a:xfrm>
          <a:prstGeom prst="rect">
            <a:avLst/>
          </a:prstGeom>
        </p:spPr>
        <p:txBody>
          <a:bodyPr/>
          <a:lstStyle>
            <a:lvl1pPr marL="0" indent="0">
              <a:buNone/>
              <a:defRPr sz="1600">
                <a:latin typeface="Arial" panose="020B0604020202020204" pitchFamily="34" charset="0"/>
                <a:cs typeface="Arial" panose="020B0604020202020204" pitchFamily="34" charset="0"/>
              </a:defRPr>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8" name="Title 1"/>
          <p:cNvSpPr>
            <a:spLocks noGrp="1"/>
          </p:cNvSpPr>
          <p:nvPr>
            <p:ph type="title"/>
          </p:nvPr>
        </p:nvSpPr>
        <p:spPr>
          <a:xfrm>
            <a:off x="838201" y="365126"/>
            <a:ext cx="3933825" cy="985502"/>
          </a:xfrm>
          <a:prstGeom prst="rect">
            <a:avLst/>
          </a:prstGeom>
        </p:spPr>
        <p:txBody>
          <a:bodyPr>
            <a:normAutofit/>
          </a:bodyPr>
          <a:lstStyle>
            <a:lvl1pPr>
              <a:defRPr sz="3600">
                <a:latin typeface="Georgia" panose="02040502050405020303" pitchFamily="18" charset="0"/>
              </a:defRPr>
            </a:lvl1pPr>
          </a:lstStyle>
          <a:p>
            <a:r>
              <a:rPr lang="en-US"/>
              <a:t>Click to edit Master title style</a:t>
            </a:r>
            <a:endParaRPr lang="en-US" dirty="0"/>
          </a:p>
        </p:txBody>
      </p:sp>
      <p:sp>
        <p:nvSpPr>
          <p:cNvPr id="10" name="Footer Placeholder 2"/>
          <p:cNvSpPr>
            <a:spLocks noGrp="1"/>
          </p:cNvSpPr>
          <p:nvPr>
            <p:ph type="ftr" sz="quarter" idx="11"/>
          </p:nvPr>
        </p:nvSpPr>
        <p:spPr>
          <a:xfrm>
            <a:off x="3598877" y="6356352"/>
            <a:ext cx="4554523" cy="365125"/>
          </a:xfrm>
          <a:prstGeom prst="rect">
            <a:avLst/>
          </a:prstGeom>
        </p:spPr>
        <p:txBody>
          <a:bodyPr/>
          <a:lstStyle>
            <a:lvl1pPr algn="ctr">
              <a:defRPr sz="900"/>
            </a:lvl1pPr>
          </a:lstStyle>
          <a:p>
            <a:endParaRPr lang="en-US" dirty="0"/>
          </a:p>
        </p:txBody>
      </p:sp>
      <p:grpSp>
        <p:nvGrpSpPr>
          <p:cNvPr id="11" name="Group 10"/>
          <p:cNvGrpSpPr/>
          <p:nvPr/>
        </p:nvGrpSpPr>
        <p:grpSpPr>
          <a:xfrm>
            <a:off x="0" y="6717970"/>
            <a:ext cx="12192000" cy="140030"/>
            <a:chOff x="0" y="6717970"/>
            <a:chExt cx="12192000" cy="140030"/>
          </a:xfrm>
        </p:grpSpPr>
        <p:sp>
          <p:nvSpPr>
            <p:cNvPr id="12" name="Rectangle 11"/>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3" name="Straight Connector 12"/>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14" name="Picture 13"/>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
        <p:nvSpPr>
          <p:cNvPr id="15" name="Slide Number Placeholder 5"/>
          <p:cNvSpPr>
            <a:spLocks noGrp="1"/>
          </p:cNvSpPr>
          <p:nvPr>
            <p:ph type="sldNum" sz="quarter" idx="12"/>
          </p:nvPr>
        </p:nvSpPr>
        <p:spPr>
          <a:xfrm>
            <a:off x="9193635" y="6302801"/>
            <a:ext cx="2743200" cy="365125"/>
          </a:xfrm>
          <a:prstGeom prst="rect">
            <a:avLst/>
          </a:prstGeom>
        </p:spPr>
        <p:txBody>
          <a:bodyPr/>
          <a:lstStyle>
            <a:lvl1pPr algn="r">
              <a:defRPr/>
            </a:lvl1pPr>
          </a:lstStyle>
          <a:p>
            <a:fld id="{4A54CE59-4D18-49CB-9CEE-EF966B1AAFE1}" type="slidenum">
              <a:rPr lang="en-US" smtClean="0"/>
              <a:pPr/>
              <a:t>‹#›</a:t>
            </a:fld>
            <a:endParaRPr lang="en-US" dirty="0"/>
          </a:p>
        </p:txBody>
      </p:sp>
      <p:grpSp>
        <p:nvGrpSpPr>
          <p:cNvPr id="2" name="Group 1">
            <a:extLst>
              <a:ext uri="{FF2B5EF4-FFF2-40B4-BE49-F238E27FC236}">
                <a16:creationId xmlns:a16="http://schemas.microsoft.com/office/drawing/2014/main" id="{38B3CDC6-9C66-F83B-328A-352359716166}"/>
              </a:ext>
            </a:extLst>
          </p:cNvPr>
          <p:cNvGrpSpPr/>
          <p:nvPr/>
        </p:nvGrpSpPr>
        <p:grpSpPr>
          <a:xfrm>
            <a:off x="0" y="6717970"/>
            <a:ext cx="12192000" cy="140030"/>
            <a:chOff x="0" y="6717970"/>
            <a:chExt cx="12192000" cy="140030"/>
          </a:xfrm>
        </p:grpSpPr>
        <p:sp>
          <p:nvSpPr>
            <p:cNvPr id="5" name="Rectangle 4">
              <a:extLst>
                <a:ext uri="{FF2B5EF4-FFF2-40B4-BE49-F238E27FC236}">
                  <a16:creationId xmlns:a16="http://schemas.microsoft.com/office/drawing/2014/main" id="{3A360545-6899-8632-8413-DB362CC52882}"/>
                </a:ext>
              </a:extLst>
            </p:cNvPr>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6" name="Straight Connector 5">
              <a:extLst>
                <a:ext uri="{FF2B5EF4-FFF2-40B4-BE49-F238E27FC236}">
                  <a16:creationId xmlns:a16="http://schemas.microsoft.com/office/drawing/2014/main" id="{AFE4F062-15D8-9406-0992-2FEE9CE38CE7}"/>
                </a:ext>
              </a:extLst>
            </p:cNvPr>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7" name="Picture 6">
            <a:extLst>
              <a:ext uri="{FF2B5EF4-FFF2-40B4-BE49-F238E27FC236}">
                <a16:creationId xmlns:a16="http://schemas.microsoft.com/office/drawing/2014/main" id="{5C9F778E-94F8-E532-99A3-2526511EE3B8}"/>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Tree>
    <p:extLst>
      <p:ext uri="{BB962C8B-B14F-4D97-AF65-F5344CB8AC3E}">
        <p14:creationId xmlns:p14="http://schemas.microsoft.com/office/powerpoint/2010/main" val="36744796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7" name="TextBox 6"/>
          <p:cNvSpPr txBox="1"/>
          <p:nvPr/>
        </p:nvSpPr>
        <p:spPr>
          <a:xfrm>
            <a:off x="4126383" y="4628571"/>
            <a:ext cx="3499512" cy="553998"/>
          </a:xfrm>
          <a:prstGeom prst="rect">
            <a:avLst/>
          </a:prstGeom>
          <a:noFill/>
        </p:spPr>
        <p:txBody>
          <a:bodyPr wrap="square" rtlCol="0">
            <a:spAutoFit/>
          </a:bodyPr>
          <a:lstStyle/>
          <a:p>
            <a:pPr algn="ctr"/>
            <a:r>
              <a:rPr lang="en-US" sz="1500" dirty="0">
                <a:latin typeface="Georgia" panose="02040502050405020303" pitchFamily="18" charset="0"/>
              </a:rPr>
              <a:t>Visit, </a:t>
            </a:r>
            <a:r>
              <a:rPr lang="en-US" sz="1500" dirty="0">
                <a:latin typeface="Georgia" panose="02040502050405020303" pitchFamily="18" charset="0"/>
                <a:hlinkClick r:id="rId2"/>
              </a:rPr>
              <a:t>www.AFIT.edu/STAT</a:t>
            </a:r>
            <a:endParaRPr lang="en-US" sz="1500" dirty="0">
              <a:latin typeface="Georgia" panose="02040502050405020303" pitchFamily="18" charset="0"/>
            </a:endParaRPr>
          </a:p>
          <a:p>
            <a:pPr algn="ctr"/>
            <a:r>
              <a:rPr lang="en-US" sz="1500" dirty="0">
                <a:latin typeface="Georgia" panose="02040502050405020303" pitchFamily="18" charset="0"/>
              </a:rPr>
              <a:t>Email, </a:t>
            </a:r>
            <a:r>
              <a:rPr lang="en-US" sz="1500" dirty="0">
                <a:solidFill>
                  <a:schemeClr val="bg1">
                    <a:lumMod val="50000"/>
                  </a:schemeClr>
                </a:solidFill>
                <a:latin typeface="Georgia" panose="02040502050405020303" pitchFamily="18" charset="0"/>
                <a:hlinkClick r:id="rId3"/>
              </a:rPr>
              <a:t>AFIT.ENS.STATCOE@us.af.mil</a:t>
            </a:r>
            <a:r>
              <a:rPr lang="en-US" sz="1500" dirty="0">
                <a:latin typeface="Georgia" panose="02040502050405020303" pitchFamily="18" charset="0"/>
              </a:rPr>
              <a:t> </a:t>
            </a: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76099" y="1859412"/>
            <a:ext cx="7800080" cy="1942734"/>
          </a:xfrm>
          <a:prstGeom prst="rect">
            <a:avLst/>
          </a:prstGeom>
        </p:spPr>
      </p:pic>
      <p:grpSp>
        <p:nvGrpSpPr>
          <p:cNvPr id="9" name="Group 8"/>
          <p:cNvGrpSpPr/>
          <p:nvPr/>
        </p:nvGrpSpPr>
        <p:grpSpPr>
          <a:xfrm>
            <a:off x="0" y="6717970"/>
            <a:ext cx="12192000" cy="140030"/>
            <a:chOff x="0" y="6717970"/>
            <a:chExt cx="12192000" cy="140030"/>
          </a:xfrm>
        </p:grpSpPr>
        <p:sp>
          <p:nvSpPr>
            <p:cNvPr id="10" name="Rectangle 9"/>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1" name="Straight Connector 10"/>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sp>
        <p:nvSpPr>
          <p:cNvPr id="2" name="TextBox 1">
            <a:extLst>
              <a:ext uri="{FF2B5EF4-FFF2-40B4-BE49-F238E27FC236}">
                <a16:creationId xmlns:a16="http://schemas.microsoft.com/office/drawing/2014/main" id="{0292D288-6083-9438-3443-81F5FFD2FB41}"/>
              </a:ext>
            </a:extLst>
          </p:cNvPr>
          <p:cNvSpPr txBox="1"/>
          <p:nvPr/>
        </p:nvSpPr>
        <p:spPr>
          <a:xfrm>
            <a:off x="4126383" y="4628571"/>
            <a:ext cx="3499512" cy="553998"/>
          </a:xfrm>
          <a:prstGeom prst="rect">
            <a:avLst/>
          </a:prstGeom>
          <a:noFill/>
        </p:spPr>
        <p:txBody>
          <a:bodyPr wrap="square" rtlCol="0">
            <a:spAutoFit/>
          </a:bodyPr>
          <a:lstStyle/>
          <a:p>
            <a:pPr algn="ctr"/>
            <a:r>
              <a:rPr lang="en-US" sz="1500" dirty="0">
                <a:latin typeface="Georgia" panose="02040502050405020303" pitchFamily="18" charset="0"/>
              </a:rPr>
              <a:t>Visit, </a:t>
            </a:r>
            <a:r>
              <a:rPr lang="en-US" sz="1500" dirty="0">
                <a:latin typeface="Georgia" panose="02040502050405020303" pitchFamily="18" charset="0"/>
                <a:hlinkClick r:id="rId2"/>
              </a:rPr>
              <a:t>www.AFIT.edu/STAT</a:t>
            </a:r>
            <a:endParaRPr lang="en-US" sz="1500" dirty="0">
              <a:latin typeface="Georgia" panose="02040502050405020303" pitchFamily="18" charset="0"/>
            </a:endParaRPr>
          </a:p>
          <a:p>
            <a:pPr algn="ctr"/>
            <a:r>
              <a:rPr lang="en-US" sz="1500" dirty="0">
                <a:latin typeface="Georgia" panose="02040502050405020303" pitchFamily="18" charset="0"/>
              </a:rPr>
              <a:t>Email, </a:t>
            </a:r>
            <a:r>
              <a:rPr lang="en-US" sz="1500" dirty="0">
                <a:solidFill>
                  <a:schemeClr val="bg1">
                    <a:lumMod val="50000"/>
                  </a:schemeClr>
                </a:solidFill>
                <a:latin typeface="Georgia" panose="02040502050405020303" pitchFamily="18" charset="0"/>
                <a:hlinkClick r:id="rId3"/>
              </a:rPr>
              <a:t>AFIT.ENS.STATCOE@us.af.mil</a:t>
            </a:r>
            <a:r>
              <a:rPr lang="en-US" sz="1500" dirty="0">
                <a:latin typeface="Georgia" panose="02040502050405020303" pitchFamily="18" charset="0"/>
              </a:rPr>
              <a:t> </a:t>
            </a:r>
          </a:p>
        </p:txBody>
      </p:sp>
      <p:pic>
        <p:nvPicPr>
          <p:cNvPr id="3" name="Picture 2">
            <a:extLst>
              <a:ext uri="{FF2B5EF4-FFF2-40B4-BE49-F238E27FC236}">
                <a16:creationId xmlns:a16="http://schemas.microsoft.com/office/drawing/2014/main" id="{E4DD8357-4ABF-3C69-471E-3DB1A97B5E5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76099" y="1859412"/>
            <a:ext cx="7800080" cy="1942734"/>
          </a:xfrm>
          <a:prstGeom prst="rect">
            <a:avLst/>
          </a:prstGeom>
        </p:spPr>
      </p:pic>
      <p:grpSp>
        <p:nvGrpSpPr>
          <p:cNvPr id="4" name="Group 3">
            <a:extLst>
              <a:ext uri="{FF2B5EF4-FFF2-40B4-BE49-F238E27FC236}">
                <a16:creationId xmlns:a16="http://schemas.microsoft.com/office/drawing/2014/main" id="{D1889CD1-5851-91AA-4AF4-79DEB050E68A}"/>
              </a:ext>
            </a:extLst>
          </p:cNvPr>
          <p:cNvGrpSpPr/>
          <p:nvPr/>
        </p:nvGrpSpPr>
        <p:grpSpPr>
          <a:xfrm>
            <a:off x="0" y="6717970"/>
            <a:ext cx="12192000" cy="140030"/>
            <a:chOff x="0" y="6717970"/>
            <a:chExt cx="12192000" cy="140030"/>
          </a:xfrm>
        </p:grpSpPr>
        <p:sp>
          <p:nvSpPr>
            <p:cNvPr id="5" name="Rectangle 4">
              <a:extLst>
                <a:ext uri="{FF2B5EF4-FFF2-40B4-BE49-F238E27FC236}">
                  <a16:creationId xmlns:a16="http://schemas.microsoft.com/office/drawing/2014/main" id="{57A502DA-774A-7590-E999-32C2C2044128}"/>
                </a:ext>
              </a:extLst>
            </p:cNvPr>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6" name="Straight Connector 5">
              <a:extLst>
                <a:ext uri="{FF2B5EF4-FFF2-40B4-BE49-F238E27FC236}">
                  <a16:creationId xmlns:a16="http://schemas.microsoft.com/office/drawing/2014/main" id="{9102CCC3-70CF-971A-0F63-37C197EB8D02}"/>
                </a:ext>
              </a:extLst>
            </p:cNvPr>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084051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342239"/>
            <a:ext cx="5181600" cy="4834724"/>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342239"/>
            <a:ext cx="5181600" cy="4834724"/>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838200" y="365126"/>
            <a:ext cx="10515600" cy="876446"/>
          </a:xfrm>
          <a:prstGeom prst="rect">
            <a:avLst/>
          </a:prstGeom>
        </p:spPr>
        <p:txBody>
          <a:bodyPr>
            <a:normAutofit/>
          </a:bodyPr>
          <a:lstStyle>
            <a:lvl1pPr>
              <a:defRPr sz="3600">
                <a:latin typeface="Georgia" panose="02040502050405020303" pitchFamily="18" charset="0"/>
              </a:defRPr>
            </a:lvl1pPr>
          </a:lstStyle>
          <a:p>
            <a:r>
              <a:rPr lang="en-US"/>
              <a:t>Click to edit Master title style</a:t>
            </a:r>
            <a:endParaRPr lang="en-US" dirty="0"/>
          </a:p>
        </p:txBody>
      </p:sp>
      <p:sp>
        <p:nvSpPr>
          <p:cNvPr id="10" name="Footer Placeholder 2"/>
          <p:cNvSpPr>
            <a:spLocks noGrp="1"/>
          </p:cNvSpPr>
          <p:nvPr>
            <p:ph type="ftr" sz="quarter" idx="11"/>
          </p:nvPr>
        </p:nvSpPr>
        <p:spPr>
          <a:xfrm>
            <a:off x="3598877" y="6356352"/>
            <a:ext cx="4554523" cy="365125"/>
          </a:xfrm>
          <a:prstGeom prst="rect">
            <a:avLst/>
          </a:prstGeom>
        </p:spPr>
        <p:txBody>
          <a:bodyPr/>
          <a:lstStyle>
            <a:lvl1pPr algn="ctr">
              <a:defRPr sz="900"/>
            </a:lvl1pPr>
          </a:lstStyle>
          <a:p>
            <a:endParaRPr lang="en-US"/>
          </a:p>
        </p:txBody>
      </p:sp>
      <p:grpSp>
        <p:nvGrpSpPr>
          <p:cNvPr id="12" name="Group 11"/>
          <p:cNvGrpSpPr/>
          <p:nvPr/>
        </p:nvGrpSpPr>
        <p:grpSpPr>
          <a:xfrm>
            <a:off x="0" y="6717970"/>
            <a:ext cx="12192000" cy="140030"/>
            <a:chOff x="0" y="6717970"/>
            <a:chExt cx="12192000" cy="140030"/>
          </a:xfrm>
        </p:grpSpPr>
        <p:sp>
          <p:nvSpPr>
            <p:cNvPr id="13" name="Rectangle 12"/>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4" name="Straight Connector 13"/>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15" name="Picture 14"/>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
        <p:nvSpPr>
          <p:cNvPr id="16" name="Slide Number Placeholder 5"/>
          <p:cNvSpPr>
            <a:spLocks noGrp="1"/>
          </p:cNvSpPr>
          <p:nvPr>
            <p:ph type="sldNum" sz="quarter" idx="12"/>
          </p:nvPr>
        </p:nvSpPr>
        <p:spPr>
          <a:xfrm>
            <a:off x="9193635" y="6302801"/>
            <a:ext cx="2743200" cy="365125"/>
          </a:xfrm>
          <a:prstGeom prst="rect">
            <a:avLst/>
          </a:prstGeom>
        </p:spPr>
        <p:txBody>
          <a:bodyPr/>
          <a:lstStyle>
            <a:lvl1pPr algn="r">
              <a:defRPr/>
            </a:lvl1pPr>
          </a:lstStyle>
          <a:p>
            <a:fld id="{98165654-3FA4-4782-9B42-03778B78CB98}" type="slidenum">
              <a:rPr lang="en-US" smtClean="0"/>
              <a:t>‹#›</a:t>
            </a:fld>
            <a:endParaRPr lang="en-US"/>
          </a:p>
        </p:txBody>
      </p:sp>
    </p:spTree>
    <p:extLst>
      <p:ext uri="{BB962C8B-B14F-4D97-AF65-F5344CB8AC3E}">
        <p14:creationId xmlns:p14="http://schemas.microsoft.com/office/powerpoint/2010/main" val="2910511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9" y="1317949"/>
            <a:ext cx="5157787" cy="477297"/>
          </a:xfrm>
          <a:prstGeom prst="rect">
            <a:avLst/>
          </a:prstGeom>
        </p:spPr>
        <p:txBody>
          <a:bodyPr anchor="b"/>
          <a:lstStyle>
            <a:lvl1pPr marL="0" indent="0">
              <a:buNone/>
              <a:defRPr sz="2400" b="1">
                <a:latin typeface="Georgia" panose="02040502050405020303" pitchFamily="18" charset="0"/>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1871619"/>
            <a:ext cx="5157787" cy="4318044"/>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317949"/>
            <a:ext cx="5183188" cy="477297"/>
          </a:xfrm>
          <a:prstGeom prst="rect">
            <a:avLst/>
          </a:prstGeom>
        </p:spPr>
        <p:txBody>
          <a:bodyPr anchor="b"/>
          <a:lstStyle>
            <a:lvl1pPr marL="0" indent="0">
              <a:buNone/>
              <a:defRPr sz="2400" b="1">
                <a:latin typeface="Georgia" panose="02040502050405020303" pitchFamily="18" charset="0"/>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1871619"/>
            <a:ext cx="5183188" cy="4318044"/>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
          <p:cNvSpPr>
            <a:spLocks noGrp="1"/>
          </p:cNvSpPr>
          <p:nvPr>
            <p:ph type="title"/>
          </p:nvPr>
        </p:nvSpPr>
        <p:spPr>
          <a:xfrm>
            <a:off x="838200" y="365126"/>
            <a:ext cx="10515600" cy="876446"/>
          </a:xfrm>
          <a:prstGeom prst="rect">
            <a:avLst/>
          </a:prstGeom>
        </p:spPr>
        <p:txBody>
          <a:bodyPr>
            <a:normAutofit/>
          </a:bodyPr>
          <a:lstStyle>
            <a:lvl1pPr>
              <a:defRPr sz="3600">
                <a:latin typeface="Georgia" panose="02040502050405020303" pitchFamily="18" charset="0"/>
              </a:defRPr>
            </a:lvl1pPr>
          </a:lstStyle>
          <a:p>
            <a:r>
              <a:rPr lang="en-US"/>
              <a:t>Click to edit Master title style</a:t>
            </a:r>
            <a:endParaRPr lang="en-US" dirty="0"/>
          </a:p>
        </p:txBody>
      </p:sp>
      <p:sp>
        <p:nvSpPr>
          <p:cNvPr id="12" name="Footer Placeholder 2"/>
          <p:cNvSpPr>
            <a:spLocks noGrp="1"/>
          </p:cNvSpPr>
          <p:nvPr>
            <p:ph type="ftr" sz="quarter" idx="11"/>
          </p:nvPr>
        </p:nvSpPr>
        <p:spPr>
          <a:xfrm>
            <a:off x="3598877" y="6356351"/>
            <a:ext cx="4554523" cy="330858"/>
          </a:xfrm>
          <a:prstGeom prst="rect">
            <a:avLst/>
          </a:prstGeom>
        </p:spPr>
        <p:txBody>
          <a:bodyPr/>
          <a:lstStyle>
            <a:lvl1pPr algn="ctr">
              <a:defRPr sz="900"/>
            </a:lvl1pPr>
          </a:lstStyle>
          <a:p>
            <a:endParaRPr lang="en-US"/>
          </a:p>
        </p:txBody>
      </p:sp>
      <p:grpSp>
        <p:nvGrpSpPr>
          <p:cNvPr id="13" name="Group 12"/>
          <p:cNvGrpSpPr/>
          <p:nvPr/>
        </p:nvGrpSpPr>
        <p:grpSpPr>
          <a:xfrm>
            <a:off x="0" y="6717970"/>
            <a:ext cx="12192000" cy="140030"/>
            <a:chOff x="0" y="6717970"/>
            <a:chExt cx="12192000" cy="140030"/>
          </a:xfrm>
        </p:grpSpPr>
        <p:sp>
          <p:nvSpPr>
            <p:cNvPr id="14" name="Rectangle 13"/>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5" name="Straight Connector 14"/>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16" name="Picture 15"/>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
        <p:nvSpPr>
          <p:cNvPr id="17" name="Slide Number Placeholder 5"/>
          <p:cNvSpPr>
            <a:spLocks noGrp="1"/>
          </p:cNvSpPr>
          <p:nvPr>
            <p:ph type="sldNum" sz="quarter" idx="12"/>
          </p:nvPr>
        </p:nvSpPr>
        <p:spPr>
          <a:xfrm>
            <a:off x="9193635" y="6302801"/>
            <a:ext cx="2743200" cy="365125"/>
          </a:xfrm>
          <a:prstGeom prst="rect">
            <a:avLst/>
          </a:prstGeom>
        </p:spPr>
        <p:txBody>
          <a:bodyPr/>
          <a:lstStyle>
            <a:lvl1pPr algn="r">
              <a:defRPr/>
            </a:lvl1pPr>
          </a:lstStyle>
          <a:p>
            <a:fld id="{98165654-3FA4-4782-9B42-03778B78CB98}" type="slidenum">
              <a:rPr lang="en-US" smtClean="0"/>
              <a:t>‹#›</a:t>
            </a:fld>
            <a:endParaRPr lang="en-US"/>
          </a:p>
        </p:txBody>
      </p:sp>
    </p:spTree>
    <p:extLst>
      <p:ext uri="{BB962C8B-B14F-4D97-AF65-F5344CB8AC3E}">
        <p14:creationId xmlns:p14="http://schemas.microsoft.com/office/powerpoint/2010/main" val="3246782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838200" y="365126"/>
            <a:ext cx="10515600" cy="876446"/>
          </a:xfrm>
          <a:prstGeom prst="rect">
            <a:avLst/>
          </a:prstGeom>
        </p:spPr>
        <p:txBody>
          <a:bodyPr>
            <a:normAutofit/>
          </a:bodyPr>
          <a:lstStyle>
            <a:lvl1pPr>
              <a:defRPr sz="3600">
                <a:latin typeface="Georgia" panose="02040502050405020303" pitchFamily="18" charset="0"/>
              </a:defRPr>
            </a:lvl1pPr>
          </a:lstStyle>
          <a:p>
            <a:r>
              <a:rPr lang="en-US"/>
              <a:t>Click to edit Master title style</a:t>
            </a:r>
            <a:endParaRPr lang="en-US" dirty="0"/>
          </a:p>
        </p:txBody>
      </p:sp>
      <p:sp>
        <p:nvSpPr>
          <p:cNvPr id="7" name="Footer Placeholder 2"/>
          <p:cNvSpPr>
            <a:spLocks noGrp="1"/>
          </p:cNvSpPr>
          <p:nvPr>
            <p:ph type="ftr" sz="quarter" idx="11"/>
          </p:nvPr>
        </p:nvSpPr>
        <p:spPr>
          <a:xfrm>
            <a:off x="3598877" y="6356352"/>
            <a:ext cx="4554523" cy="365125"/>
          </a:xfrm>
          <a:prstGeom prst="rect">
            <a:avLst/>
          </a:prstGeom>
        </p:spPr>
        <p:txBody>
          <a:bodyPr/>
          <a:lstStyle>
            <a:lvl1pPr algn="ctr">
              <a:defRPr sz="900"/>
            </a:lvl1pPr>
          </a:lstStyle>
          <a:p>
            <a:endParaRPr lang="en-US"/>
          </a:p>
        </p:txBody>
      </p:sp>
      <p:grpSp>
        <p:nvGrpSpPr>
          <p:cNvPr id="9" name="Group 8"/>
          <p:cNvGrpSpPr/>
          <p:nvPr/>
        </p:nvGrpSpPr>
        <p:grpSpPr>
          <a:xfrm>
            <a:off x="0" y="6717970"/>
            <a:ext cx="12192000" cy="140030"/>
            <a:chOff x="0" y="6717970"/>
            <a:chExt cx="12192000" cy="140030"/>
          </a:xfrm>
        </p:grpSpPr>
        <p:sp>
          <p:nvSpPr>
            <p:cNvPr id="10" name="Rectangle 9"/>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1" name="Straight Connector 10"/>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12" name="Picture 11"/>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
        <p:nvSpPr>
          <p:cNvPr id="13" name="Slide Number Placeholder 5"/>
          <p:cNvSpPr>
            <a:spLocks noGrp="1"/>
          </p:cNvSpPr>
          <p:nvPr>
            <p:ph type="sldNum" sz="quarter" idx="12"/>
          </p:nvPr>
        </p:nvSpPr>
        <p:spPr>
          <a:xfrm>
            <a:off x="9193635" y="6302801"/>
            <a:ext cx="2743200" cy="365125"/>
          </a:xfrm>
          <a:prstGeom prst="rect">
            <a:avLst/>
          </a:prstGeom>
        </p:spPr>
        <p:txBody>
          <a:bodyPr/>
          <a:lstStyle>
            <a:lvl1pPr algn="r">
              <a:defRPr/>
            </a:lvl1pPr>
          </a:lstStyle>
          <a:p>
            <a:fld id="{98165654-3FA4-4782-9B42-03778B78CB98}" type="slidenum">
              <a:rPr lang="en-US" smtClean="0"/>
              <a:t>‹#›</a:t>
            </a:fld>
            <a:endParaRPr lang="en-US"/>
          </a:p>
        </p:txBody>
      </p:sp>
    </p:spTree>
    <p:extLst>
      <p:ext uri="{BB962C8B-B14F-4D97-AF65-F5344CB8AC3E}">
        <p14:creationId xmlns:p14="http://schemas.microsoft.com/office/powerpoint/2010/main" val="1773997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Footer Placeholder 2"/>
          <p:cNvSpPr>
            <a:spLocks noGrp="1"/>
          </p:cNvSpPr>
          <p:nvPr>
            <p:ph type="ftr" sz="quarter" idx="11"/>
          </p:nvPr>
        </p:nvSpPr>
        <p:spPr>
          <a:xfrm>
            <a:off x="3598877" y="6356352"/>
            <a:ext cx="4554523" cy="365125"/>
          </a:xfrm>
          <a:prstGeom prst="rect">
            <a:avLst/>
          </a:prstGeom>
        </p:spPr>
        <p:txBody>
          <a:bodyPr/>
          <a:lstStyle>
            <a:lvl1pPr algn="ctr">
              <a:defRPr sz="900"/>
            </a:lvl1pPr>
          </a:lstStyle>
          <a:p>
            <a:endParaRPr lang="en-US"/>
          </a:p>
        </p:txBody>
      </p:sp>
      <p:grpSp>
        <p:nvGrpSpPr>
          <p:cNvPr id="7" name="Group 6"/>
          <p:cNvGrpSpPr/>
          <p:nvPr/>
        </p:nvGrpSpPr>
        <p:grpSpPr>
          <a:xfrm>
            <a:off x="0" y="6717970"/>
            <a:ext cx="12192000" cy="140030"/>
            <a:chOff x="0" y="6717970"/>
            <a:chExt cx="12192000" cy="140030"/>
          </a:xfrm>
        </p:grpSpPr>
        <p:sp>
          <p:nvSpPr>
            <p:cNvPr id="8" name="Rectangle 7"/>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9" name="Straight Connector 8"/>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
        <p:nvSpPr>
          <p:cNvPr id="11" name="Slide Number Placeholder 5"/>
          <p:cNvSpPr>
            <a:spLocks noGrp="1"/>
          </p:cNvSpPr>
          <p:nvPr>
            <p:ph type="sldNum" sz="quarter" idx="12"/>
          </p:nvPr>
        </p:nvSpPr>
        <p:spPr>
          <a:xfrm>
            <a:off x="9193635" y="6302801"/>
            <a:ext cx="2743200" cy="365125"/>
          </a:xfrm>
          <a:prstGeom prst="rect">
            <a:avLst/>
          </a:prstGeom>
        </p:spPr>
        <p:txBody>
          <a:bodyPr/>
          <a:lstStyle>
            <a:lvl1pPr algn="r">
              <a:defRPr/>
            </a:lvl1pPr>
          </a:lstStyle>
          <a:p>
            <a:fld id="{98165654-3FA4-4782-9B42-03778B78CB98}" type="slidenum">
              <a:rPr lang="en-US" smtClean="0"/>
              <a:t>‹#›</a:t>
            </a:fld>
            <a:endParaRPr lang="en-US"/>
          </a:p>
        </p:txBody>
      </p:sp>
    </p:spTree>
    <p:extLst>
      <p:ext uri="{BB962C8B-B14F-4D97-AF65-F5344CB8AC3E}">
        <p14:creationId xmlns:p14="http://schemas.microsoft.com/office/powerpoint/2010/main" val="2440790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3188" y="365127"/>
            <a:ext cx="6172200" cy="5495924"/>
          </a:xfrm>
          <a:prstGeom prst="rect">
            <a:avLst/>
          </a:prstGeo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1333850"/>
            <a:ext cx="3932237" cy="4535138"/>
          </a:xfrm>
          <a:prstGeom prst="rect">
            <a:avLst/>
          </a:prstGeom>
        </p:spPr>
        <p:txBody>
          <a:bodyPr/>
          <a:lstStyle>
            <a:lvl1pPr marL="0" indent="0">
              <a:buNone/>
              <a:defRPr sz="1600">
                <a:latin typeface="Arial" panose="020B0604020202020204" pitchFamily="34" charset="0"/>
                <a:cs typeface="Arial" panose="020B0604020202020204" pitchFamily="34" charset="0"/>
              </a:defRPr>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8" name="Title 1"/>
          <p:cNvSpPr>
            <a:spLocks noGrp="1"/>
          </p:cNvSpPr>
          <p:nvPr>
            <p:ph type="title"/>
          </p:nvPr>
        </p:nvSpPr>
        <p:spPr>
          <a:xfrm>
            <a:off x="838201" y="365126"/>
            <a:ext cx="3933825" cy="968724"/>
          </a:xfrm>
          <a:prstGeom prst="rect">
            <a:avLst/>
          </a:prstGeom>
        </p:spPr>
        <p:txBody>
          <a:bodyPr>
            <a:normAutofit/>
          </a:bodyPr>
          <a:lstStyle>
            <a:lvl1pPr>
              <a:defRPr sz="3600">
                <a:latin typeface="Georgia" panose="02040502050405020303" pitchFamily="18" charset="0"/>
              </a:defRPr>
            </a:lvl1pPr>
          </a:lstStyle>
          <a:p>
            <a:r>
              <a:rPr lang="en-US"/>
              <a:t>Click to edit Master title style</a:t>
            </a:r>
            <a:endParaRPr lang="en-US" dirty="0"/>
          </a:p>
        </p:txBody>
      </p:sp>
      <p:sp>
        <p:nvSpPr>
          <p:cNvPr id="10" name="Footer Placeholder 2"/>
          <p:cNvSpPr>
            <a:spLocks noGrp="1"/>
          </p:cNvSpPr>
          <p:nvPr>
            <p:ph type="ftr" sz="quarter" idx="11"/>
          </p:nvPr>
        </p:nvSpPr>
        <p:spPr>
          <a:xfrm>
            <a:off x="3598877" y="6356352"/>
            <a:ext cx="4554523" cy="365125"/>
          </a:xfrm>
          <a:prstGeom prst="rect">
            <a:avLst/>
          </a:prstGeom>
        </p:spPr>
        <p:txBody>
          <a:bodyPr/>
          <a:lstStyle>
            <a:lvl1pPr algn="ctr">
              <a:defRPr sz="900"/>
            </a:lvl1pPr>
          </a:lstStyle>
          <a:p>
            <a:endParaRPr lang="en-US"/>
          </a:p>
        </p:txBody>
      </p:sp>
      <p:grpSp>
        <p:nvGrpSpPr>
          <p:cNvPr id="11" name="Group 10"/>
          <p:cNvGrpSpPr/>
          <p:nvPr/>
        </p:nvGrpSpPr>
        <p:grpSpPr>
          <a:xfrm>
            <a:off x="0" y="6717970"/>
            <a:ext cx="12192000" cy="140030"/>
            <a:chOff x="0" y="6717970"/>
            <a:chExt cx="12192000" cy="140030"/>
          </a:xfrm>
        </p:grpSpPr>
        <p:sp>
          <p:nvSpPr>
            <p:cNvPr id="12" name="Rectangle 11"/>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3" name="Straight Connector 12"/>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14" name="Picture 13"/>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
        <p:nvSpPr>
          <p:cNvPr id="15" name="Slide Number Placeholder 5"/>
          <p:cNvSpPr>
            <a:spLocks noGrp="1"/>
          </p:cNvSpPr>
          <p:nvPr>
            <p:ph type="sldNum" sz="quarter" idx="12"/>
          </p:nvPr>
        </p:nvSpPr>
        <p:spPr>
          <a:xfrm>
            <a:off x="9193635" y="6302801"/>
            <a:ext cx="2743200" cy="365125"/>
          </a:xfrm>
          <a:prstGeom prst="rect">
            <a:avLst/>
          </a:prstGeom>
        </p:spPr>
        <p:txBody>
          <a:bodyPr/>
          <a:lstStyle>
            <a:lvl1pPr algn="r">
              <a:defRPr/>
            </a:lvl1pPr>
          </a:lstStyle>
          <a:p>
            <a:fld id="{98165654-3FA4-4782-9B42-03778B78CB98}" type="slidenum">
              <a:rPr lang="en-US" smtClean="0"/>
              <a:t>‹#›</a:t>
            </a:fld>
            <a:endParaRPr lang="en-US"/>
          </a:p>
        </p:txBody>
      </p:sp>
    </p:spTree>
    <p:extLst>
      <p:ext uri="{BB962C8B-B14F-4D97-AF65-F5344CB8AC3E}">
        <p14:creationId xmlns:p14="http://schemas.microsoft.com/office/powerpoint/2010/main" val="425792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183188" y="365127"/>
            <a:ext cx="6172200" cy="5495924"/>
          </a:xfrm>
          <a:prstGeom prst="rect">
            <a:avLst/>
          </a:prstGeom>
        </p:spPr>
        <p:txBody>
          <a:bodyPr/>
          <a:lstStyle>
            <a:lvl1pPr marL="0" indent="0">
              <a:buNone/>
              <a:defRPr sz="3200">
                <a:latin typeface="Arial" panose="020B0604020202020204" pitchFamily="34" charset="0"/>
                <a:cs typeface="Arial" panose="020B0604020202020204" pitchFamily="34"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1350628"/>
            <a:ext cx="3932237" cy="4518360"/>
          </a:xfrm>
          <a:prstGeom prst="rect">
            <a:avLst/>
          </a:prstGeom>
        </p:spPr>
        <p:txBody>
          <a:bodyPr/>
          <a:lstStyle>
            <a:lvl1pPr marL="0" indent="0">
              <a:buNone/>
              <a:defRPr sz="1600">
                <a:latin typeface="Arial" panose="020B0604020202020204" pitchFamily="34" charset="0"/>
                <a:cs typeface="Arial" panose="020B0604020202020204" pitchFamily="34" charset="0"/>
              </a:defRPr>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8" name="Title 1"/>
          <p:cNvSpPr>
            <a:spLocks noGrp="1"/>
          </p:cNvSpPr>
          <p:nvPr>
            <p:ph type="title"/>
          </p:nvPr>
        </p:nvSpPr>
        <p:spPr>
          <a:xfrm>
            <a:off x="838201" y="365126"/>
            <a:ext cx="3933825" cy="985502"/>
          </a:xfrm>
          <a:prstGeom prst="rect">
            <a:avLst/>
          </a:prstGeom>
        </p:spPr>
        <p:txBody>
          <a:bodyPr>
            <a:normAutofit/>
          </a:bodyPr>
          <a:lstStyle>
            <a:lvl1pPr>
              <a:defRPr sz="3600">
                <a:latin typeface="Georgia" panose="02040502050405020303" pitchFamily="18" charset="0"/>
              </a:defRPr>
            </a:lvl1pPr>
          </a:lstStyle>
          <a:p>
            <a:r>
              <a:rPr lang="en-US"/>
              <a:t>Click to edit Master title style</a:t>
            </a:r>
            <a:endParaRPr lang="en-US" dirty="0"/>
          </a:p>
        </p:txBody>
      </p:sp>
      <p:sp>
        <p:nvSpPr>
          <p:cNvPr id="10" name="Footer Placeholder 2"/>
          <p:cNvSpPr>
            <a:spLocks noGrp="1"/>
          </p:cNvSpPr>
          <p:nvPr>
            <p:ph type="ftr" sz="quarter" idx="11"/>
          </p:nvPr>
        </p:nvSpPr>
        <p:spPr>
          <a:xfrm>
            <a:off x="3598877" y="6356352"/>
            <a:ext cx="4554523" cy="365125"/>
          </a:xfrm>
          <a:prstGeom prst="rect">
            <a:avLst/>
          </a:prstGeom>
        </p:spPr>
        <p:txBody>
          <a:bodyPr/>
          <a:lstStyle>
            <a:lvl1pPr algn="ctr">
              <a:defRPr sz="900"/>
            </a:lvl1pPr>
          </a:lstStyle>
          <a:p>
            <a:endParaRPr lang="en-US"/>
          </a:p>
        </p:txBody>
      </p:sp>
      <p:grpSp>
        <p:nvGrpSpPr>
          <p:cNvPr id="11" name="Group 10"/>
          <p:cNvGrpSpPr/>
          <p:nvPr/>
        </p:nvGrpSpPr>
        <p:grpSpPr>
          <a:xfrm>
            <a:off x="0" y="6717970"/>
            <a:ext cx="12192000" cy="140030"/>
            <a:chOff x="0" y="6717970"/>
            <a:chExt cx="12192000" cy="140030"/>
          </a:xfrm>
        </p:grpSpPr>
        <p:sp>
          <p:nvSpPr>
            <p:cNvPr id="12" name="Rectangle 11"/>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3" name="Straight Connector 12"/>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pic>
        <p:nvPicPr>
          <p:cNvPr id="14" name="Picture 13"/>
          <p:cNvPicPr>
            <a:picLocks noChangeAspect="1"/>
          </p:cNvPicPr>
          <p:nvPr/>
        </p:nvPicPr>
        <p:blipFill rotWithShape="1">
          <a:blip r:embed="rId2" cstate="print">
            <a:extLst>
              <a:ext uri="{28A0092B-C50C-407E-A947-70E740481C1C}">
                <a14:useLocalDpi xmlns:a14="http://schemas.microsoft.com/office/drawing/2010/main" val="0"/>
              </a:ext>
            </a:extLst>
          </a:blip>
          <a:srcRect r="-241" b="18641"/>
          <a:stretch/>
        </p:blipFill>
        <p:spPr>
          <a:xfrm>
            <a:off x="176170" y="6205594"/>
            <a:ext cx="2382473" cy="481614"/>
          </a:xfrm>
          <a:prstGeom prst="rect">
            <a:avLst/>
          </a:prstGeom>
        </p:spPr>
      </p:pic>
      <p:sp>
        <p:nvSpPr>
          <p:cNvPr id="15" name="Slide Number Placeholder 5"/>
          <p:cNvSpPr>
            <a:spLocks noGrp="1"/>
          </p:cNvSpPr>
          <p:nvPr>
            <p:ph type="sldNum" sz="quarter" idx="12"/>
          </p:nvPr>
        </p:nvSpPr>
        <p:spPr>
          <a:xfrm>
            <a:off x="9193635" y="6302801"/>
            <a:ext cx="2743200" cy="365125"/>
          </a:xfrm>
          <a:prstGeom prst="rect">
            <a:avLst/>
          </a:prstGeom>
        </p:spPr>
        <p:txBody>
          <a:bodyPr/>
          <a:lstStyle>
            <a:lvl1pPr algn="r">
              <a:defRPr/>
            </a:lvl1pPr>
          </a:lstStyle>
          <a:p>
            <a:fld id="{98165654-3FA4-4782-9B42-03778B78CB98}" type="slidenum">
              <a:rPr lang="en-US" smtClean="0"/>
              <a:t>‹#›</a:t>
            </a:fld>
            <a:endParaRPr lang="en-US"/>
          </a:p>
        </p:txBody>
      </p:sp>
    </p:spTree>
    <p:extLst>
      <p:ext uri="{BB962C8B-B14F-4D97-AF65-F5344CB8AC3E}">
        <p14:creationId xmlns:p14="http://schemas.microsoft.com/office/powerpoint/2010/main" val="3572185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7" name="TextBox 6"/>
          <p:cNvSpPr txBox="1"/>
          <p:nvPr/>
        </p:nvSpPr>
        <p:spPr>
          <a:xfrm>
            <a:off x="4126383" y="4628571"/>
            <a:ext cx="3499512" cy="553998"/>
          </a:xfrm>
          <a:prstGeom prst="rect">
            <a:avLst/>
          </a:prstGeom>
          <a:noFill/>
        </p:spPr>
        <p:txBody>
          <a:bodyPr wrap="square" rtlCol="0">
            <a:spAutoFit/>
          </a:bodyPr>
          <a:lstStyle/>
          <a:p>
            <a:pPr algn="ctr"/>
            <a:r>
              <a:rPr lang="en-US" sz="1500" dirty="0">
                <a:latin typeface="Georgia" panose="02040502050405020303" pitchFamily="18" charset="0"/>
              </a:rPr>
              <a:t>Visit, </a:t>
            </a:r>
            <a:r>
              <a:rPr lang="en-US" sz="1500" dirty="0">
                <a:latin typeface="Georgia" panose="02040502050405020303" pitchFamily="18" charset="0"/>
                <a:hlinkClick r:id="rId2"/>
              </a:rPr>
              <a:t>www.AFIT.edu/STAT</a:t>
            </a:r>
            <a:endParaRPr lang="en-US" sz="1500" dirty="0">
              <a:latin typeface="Georgia" panose="02040502050405020303" pitchFamily="18" charset="0"/>
            </a:endParaRPr>
          </a:p>
          <a:p>
            <a:pPr algn="ctr"/>
            <a:r>
              <a:rPr lang="en-US" sz="1500" dirty="0">
                <a:latin typeface="Georgia" panose="02040502050405020303" pitchFamily="18" charset="0"/>
              </a:rPr>
              <a:t>Email, </a:t>
            </a:r>
            <a:r>
              <a:rPr lang="en-US" sz="1500" dirty="0">
                <a:solidFill>
                  <a:schemeClr val="bg1">
                    <a:lumMod val="50000"/>
                  </a:schemeClr>
                </a:solidFill>
                <a:latin typeface="Georgia" panose="02040502050405020303" pitchFamily="18" charset="0"/>
                <a:hlinkClick r:id="rId3"/>
              </a:rPr>
              <a:t>AFIT.ENS.STATCOE@us.af.mil</a:t>
            </a:r>
            <a:r>
              <a:rPr lang="en-US" sz="1500" dirty="0">
                <a:latin typeface="Georgia" panose="02040502050405020303" pitchFamily="18" charset="0"/>
              </a:rPr>
              <a:t> </a:t>
            </a: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76099" y="1859412"/>
            <a:ext cx="7800080" cy="1942734"/>
          </a:xfrm>
          <a:prstGeom prst="rect">
            <a:avLst/>
          </a:prstGeom>
        </p:spPr>
      </p:pic>
      <p:grpSp>
        <p:nvGrpSpPr>
          <p:cNvPr id="9" name="Group 8"/>
          <p:cNvGrpSpPr/>
          <p:nvPr/>
        </p:nvGrpSpPr>
        <p:grpSpPr>
          <a:xfrm>
            <a:off x="0" y="6717970"/>
            <a:ext cx="12192000" cy="140030"/>
            <a:chOff x="0" y="6717970"/>
            <a:chExt cx="12192000" cy="140030"/>
          </a:xfrm>
        </p:grpSpPr>
        <p:sp>
          <p:nvSpPr>
            <p:cNvPr id="10" name="Rectangle 9"/>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1" name="Straight Connector 10"/>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741953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5" Type="http://schemas.openxmlformats.org/officeDocument/2006/relationships/slideLayout" Target="../slideLayouts/slideLayout23.xml"/><Relationship Id="rId10" Type="http://schemas.openxmlformats.org/officeDocument/2006/relationships/theme" Target="../theme/theme3.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3" name="Group 12"/>
          <p:cNvGrpSpPr/>
          <p:nvPr/>
        </p:nvGrpSpPr>
        <p:grpSpPr>
          <a:xfrm>
            <a:off x="0" y="6717970"/>
            <a:ext cx="12192000" cy="140030"/>
            <a:chOff x="0" y="6717970"/>
            <a:chExt cx="12192000" cy="140030"/>
          </a:xfrm>
        </p:grpSpPr>
        <p:sp>
          <p:nvSpPr>
            <p:cNvPr id="14" name="Rectangle 13"/>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5" name="Straight Connector 14"/>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sp>
        <p:nvSpPr>
          <p:cNvPr id="16" name="Footer Placeholder 2"/>
          <p:cNvSpPr>
            <a:spLocks noGrp="1"/>
          </p:cNvSpPr>
          <p:nvPr>
            <p:ph type="ftr" sz="quarter" idx="3"/>
          </p:nvPr>
        </p:nvSpPr>
        <p:spPr>
          <a:xfrm>
            <a:off x="3598877" y="6302802"/>
            <a:ext cx="4554523" cy="365125"/>
          </a:xfrm>
          <a:prstGeom prst="rect">
            <a:avLst/>
          </a:prstGeom>
        </p:spPr>
        <p:txBody>
          <a:bodyPr/>
          <a:lstStyle>
            <a:lvl1pPr algn="ctr">
              <a:defRPr sz="900"/>
            </a:lvl1pPr>
          </a:lstStyle>
          <a:p>
            <a:endParaRPr lang="en-US"/>
          </a:p>
        </p:txBody>
      </p:sp>
      <p:sp>
        <p:nvSpPr>
          <p:cNvPr id="2" name="Slide Number Placeholder 5">
            <a:extLst>
              <a:ext uri="{FF2B5EF4-FFF2-40B4-BE49-F238E27FC236}">
                <a16:creationId xmlns:a16="http://schemas.microsoft.com/office/drawing/2014/main" id="{67E7522E-CA0D-727D-EE19-0E346AB1F482}"/>
              </a:ext>
            </a:extLst>
          </p:cNvPr>
          <p:cNvSpPr>
            <a:spLocks noGrp="1"/>
          </p:cNvSpPr>
          <p:nvPr>
            <p:ph type="sldNum" sz="quarter" idx="4"/>
          </p:nvPr>
        </p:nvSpPr>
        <p:spPr>
          <a:xfrm>
            <a:off x="9273331" y="6294794"/>
            <a:ext cx="2743200" cy="365125"/>
          </a:xfrm>
          <a:prstGeom prst="rect">
            <a:avLst/>
          </a:prstGeom>
        </p:spPr>
        <p:txBody>
          <a:bodyPr/>
          <a:lstStyle>
            <a:lvl1pPr algn="r">
              <a:defRPr sz="1500"/>
            </a:lvl1pPr>
          </a:lstStyle>
          <a:p>
            <a:fld id="{98165654-3FA4-4782-9B42-03778B78CB98}" type="slidenum">
              <a:rPr lang="en-US" smtClean="0"/>
              <a:t>‹#›</a:t>
            </a:fld>
            <a:endParaRPr lang="en-US"/>
          </a:p>
        </p:txBody>
      </p:sp>
    </p:spTree>
    <p:extLst>
      <p:ext uri="{BB962C8B-B14F-4D97-AF65-F5344CB8AC3E}">
        <p14:creationId xmlns:p14="http://schemas.microsoft.com/office/powerpoint/2010/main" val="8542750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3" name="Group 12"/>
          <p:cNvGrpSpPr/>
          <p:nvPr/>
        </p:nvGrpSpPr>
        <p:grpSpPr>
          <a:xfrm>
            <a:off x="0" y="6717970"/>
            <a:ext cx="12192000" cy="140030"/>
            <a:chOff x="0" y="6717970"/>
            <a:chExt cx="12192000" cy="140030"/>
          </a:xfrm>
        </p:grpSpPr>
        <p:sp>
          <p:nvSpPr>
            <p:cNvPr id="14" name="Rectangle 13"/>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5" name="Straight Connector 14"/>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sp>
        <p:nvSpPr>
          <p:cNvPr id="16" name="Footer Placeholder 2"/>
          <p:cNvSpPr>
            <a:spLocks noGrp="1"/>
          </p:cNvSpPr>
          <p:nvPr>
            <p:ph type="ftr" sz="quarter" idx="3"/>
          </p:nvPr>
        </p:nvSpPr>
        <p:spPr>
          <a:xfrm>
            <a:off x="3598877" y="6302802"/>
            <a:ext cx="4554523" cy="365125"/>
          </a:xfrm>
          <a:prstGeom prst="rect">
            <a:avLst/>
          </a:prstGeom>
        </p:spPr>
        <p:txBody>
          <a:bodyPr/>
          <a:lstStyle>
            <a:lvl1pPr algn="ctr">
              <a:defRPr sz="900"/>
            </a:lvl1pPr>
          </a:lstStyle>
          <a:p>
            <a:endParaRPr lang="en-US" dirty="0"/>
          </a:p>
        </p:txBody>
      </p:sp>
      <p:sp>
        <p:nvSpPr>
          <p:cNvPr id="17" name="Slide Number Placeholder 5"/>
          <p:cNvSpPr>
            <a:spLocks noGrp="1"/>
          </p:cNvSpPr>
          <p:nvPr>
            <p:ph type="sldNum" sz="quarter" idx="4"/>
          </p:nvPr>
        </p:nvSpPr>
        <p:spPr>
          <a:xfrm>
            <a:off x="9273331" y="6294794"/>
            <a:ext cx="2743200" cy="365125"/>
          </a:xfrm>
          <a:prstGeom prst="rect">
            <a:avLst/>
          </a:prstGeom>
        </p:spPr>
        <p:txBody>
          <a:bodyPr/>
          <a:lstStyle>
            <a:lvl1pPr algn="r">
              <a:defRPr sz="1500"/>
            </a:lvl1pPr>
          </a:lstStyle>
          <a:p>
            <a:fld id="{4A54CE59-4D18-49CB-9CEE-EF966B1AAFE1}" type="slidenum">
              <a:rPr lang="en-US" smtClean="0"/>
              <a:pPr/>
              <a:t>‹#›</a:t>
            </a:fld>
            <a:endParaRPr lang="en-US" dirty="0"/>
          </a:p>
        </p:txBody>
      </p:sp>
      <p:grpSp>
        <p:nvGrpSpPr>
          <p:cNvPr id="2" name="Group 1">
            <a:extLst>
              <a:ext uri="{FF2B5EF4-FFF2-40B4-BE49-F238E27FC236}">
                <a16:creationId xmlns:a16="http://schemas.microsoft.com/office/drawing/2014/main" id="{F4575964-1441-FDD3-83EE-04749C116EA5}"/>
              </a:ext>
            </a:extLst>
          </p:cNvPr>
          <p:cNvGrpSpPr/>
          <p:nvPr/>
        </p:nvGrpSpPr>
        <p:grpSpPr>
          <a:xfrm>
            <a:off x="0" y="6717970"/>
            <a:ext cx="12192000" cy="140030"/>
            <a:chOff x="0" y="6717970"/>
            <a:chExt cx="12192000" cy="140030"/>
          </a:xfrm>
        </p:grpSpPr>
        <p:sp>
          <p:nvSpPr>
            <p:cNvPr id="3" name="Rectangle 2">
              <a:extLst>
                <a:ext uri="{FF2B5EF4-FFF2-40B4-BE49-F238E27FC236}">
                  <a16:creationId xmlns:a16="http://schemas.microsoft.com/office/drawing/2014/main" id="{D5548912-35E3-855F-30AD-2B2CEB91A943}"/>
                </a:ext>
              </a:extLst>
            </p:cNvPr>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4" name="Straight Connector 3">
              <a:extLst>
                <a:ext uri="{FF2B5EF4-FFF2-40B4-BE49-F238E27FC236}">
                  <a16:creationId xmlns:a16="http://schemas.microsoft.com/office/drawing/2014/main" id="{5852B46C-034F-F038-7A49-95846575E024}"/>
                </a:ext>
              </a:extLst>
            </p:cNvPr>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940221989"/>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Lst>
  <p:hf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3" name="Group 12"/>
          <p:cNvGrpSpPr/>
          <p:nvPr/>
        </p:nvGrpSpPr>
        <p:grpSpPr>
          <a:xfrm>
            <a:off x="0" y="6717970"/>
            <a:ext cx="12192000" cy="140030"/>
            <a:chOff x="0" y="6717970"/>
            <a:chExt cx="12192000" cy="140030"/>
          </a:xfrm>
        </p:grpSpPr>
        <p:sp>
          <p:nvSpPr>
            <p:cNvPr id="14" name="Rectangle 13"/>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5" name="Straight Connector 14"/>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sp>
        <p:nvSpPr>
          <p:cNvPr id="16" name="Footer Placeholder 2"/>
          <p:cNvSpPr>
            <a:spLocks noGrp="1"/>
          </p:cNvSpPr>
          <p:nvPr>
            <p:ph type="ftr" sz="quarter" idx="3"/>
          </p:nvPr>
        </p:nvSpPr>
        <p:spPr>
          <a:xfrm>
            <a:off x="3598877" y="6302802"/>
            <a:ext cx="4554523" cy="365125"/>
          </a:xfrm>
          <a:prstGeom prst="rect">
            <a:avLst/>
          </a:prstGeom>
        </p:spPr>
        <p:txBody>
          <a:bodyPr/>
          <a:lstStyle>
            <a:lvl1pPr algn="ctr">
              <a:defRPr sz="900"/>
            </a:lvl1pPr>
          </a:lstStyle>
          <a:p>
            <a:endParaRPr lang="en-US" dirty="0"/>
          </a:p>
        </p:txBody>
      </p:sp>
      <p:sp>
        <p:nvSpPr>
          <p:cNvPr id="17" name="Slide Number Placeholder 5"/>
          <p:cNvSpPr>
            <a:spLocks noGrp="1"/>
          </p:cNvSpPr>
          <p:nvPr>
            <p:ph type="sldNum" sz="quarter" idx="4"/>
          </p:nvPr>
        </p:nvSpPr>
        <p:spPr>
          <a:xfrm>
            <a:off x="9273331" y="6294794"/>
            <a:ext cx="2743200" cy="365125"/>
          </a:xfrm>
          <a:prstGeom prst="rect">
            <a:avLst/>
          </a:prstGeom>
        </p:spPr>
        <p:txBody>
          <a:bodyPr/>
          <a:lstStyle>
            <a:lvl1pPr algn="r">
              <a:defRPr sz="1500"/>
            </a:lvl1pPr>
          </a:lstStyle>
          <a:p>
            <a:fld id="{4A54CE59-4D18-49CB-9CEE-EF966B1AAFE1}" type="slidenum">
              <a:rPr lang="en-US" smtClean="0"/>
              <a:pPr/>
              <a:t>‹#›</a:t>
            </a:fld>
            <a:endParaRPr lang="en-US" dirty="0"/>
          </a:p>
        </p:txBody>
      </p:sp>
      <p:grpSp>
        <p:nvGrpSpPr>
          <p:cNvPr id="2" name="Group 1">
            <a:extLst>
              <a:ext uri="{FF2B5EF4-FFF2-40B4-BE49-F238E27FC236}">
                <a16:creationId xmlns:a16="http://schemas.microsoft.com/office/drawing/2014/main" id="{A73D6AF8-E75E-C08A-BCE7-88D254B38D84}"/>
              </a:ext>
            </a:extLst>
          </p:cNvPr>
          <p:cNvGrpSpPr/>
          <p:nvPr/>
        </p:nvGrpSpPr>
        <p:grpSpPr>
          <a:xfrm>
            <a:off x="0" y="6717970"/>
            <a:ext cx="12192000" cy="140030"/>
            <a:chOff x="0" y="6717970"/>
            <a:chExt cx="12192000" cy="140030"/>
          </a:xfrm>
        </p:grpSpPr>
        <p:sp>
          <p:nvSpPr>
            <p:cNvPr id="3" name="Rectangle 2">
              <a:extLst>
                <a:ext uri="{FF2B5EF4-FFF2-40B4-BE49-F238E27FC236}">
                  <a16:creationId xmlns:a16="http://schemas.microsoft.com/office/drawing/2014/main" id="{1A0A4F75-C4E7-4EA5-F60C-28275A23AE7C}"/>
                </a:ext>
              </a:extLst>
            </p:cNvPr>
            <p:cNvSpPr/>
            <p:nvPr/>
          </p:nvSpPr>
          <p:spPr>
            <a:xfrm>
              <a:off x="0" y="6717970"/>
              <a:ext cx="12192000" cy="140030"/>
            </a:xfrm>
            <a:prstGeom prst="rect">
              <a:avLst/>
            </a:prstGeom>
            <a:solidFill>
              <a:srgbClr val="4C3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4" name="Straight Connector 3">
              <a:extLst>
                <a:ext uri="{FF2B5EF4-FFF2-40B4-BE49-F238E27FC236}">
                  <a16:creationId xmlns:a16="http://schemas.microsoft.com/office/drawing/2014/main" id="{9E37507B-1517-6001-B0D4-51E6C8600096}"/>
                </a:ext>
              </a:extLst>
            </p:cNvPr>
            <p:cNvCxnSpPr/>
            <p:nvPr/>
          </p:nvCxnSpPr>
          <p:spPr>
            <a:xfrm>
              <a:off x="0" y="6717970"/>
              <a:ext cx="12192000" cy="0"/>
            </a:xfrm>
            <a:prstGeom prst="line">
              <a:avLst/>
            </a:prstGeom>
            <a:ln w="12700">
              <a:solidFill>
                <a:srgbClr val="FFDF7F"/>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24070555"/>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Lst>
  <p:hf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8F33FCAE-2190-AAFE-37F2-EA94FCB0D1B5}"/>
              </a:ext>
            </a:extLst>
          </p:cNvPr>
          <p:cNvSpPr>
            <a:spLocks noGrp="1"/>
          </p:cNvSpPr>
          <p:nvPr>
            <p:ph type="subTitle" idx="1"/>
          </p:nvPr>
        </p:nvSpPr>
        <p:spPr>
          <a:xfrm>
            <a:off x="1524000" y="3602038"/>
            <a:ext cx="9144000" cy="810164"/>
          </a:xfrm>
        </p:spPr>
        <p:txBody>
          <a:bodyPr>
            <a:normAutofit fontScale="77500" lnSpcReduction="20000"/>
          </a:bodyPr>
          <a:lstStyle/>
          <a:p>
            <a:r>
              <a:rPr lang="en-US" dirty="0"/>
              <a:t>Case Study: Application of State Transition Map (STaMp) to Real System Resiliency Planning</a:t>
            </a:r>
          </a:p>
        </p:txBody>
      </p:sp>
      <p:sp>
        <p:nvSpPr>
          <p:cNvPr id="3" name="TextBox 2">
            <a:extLst>
              <a:ext uri="{FF2B5EF4-FFF2-40B4-BE49-F238E27FC236}">
                <a16:creationId xmlns:a16="http://schemas.microsoft.com/office/drawing/2014/main" id="{EC5676F4-E6A7-883B-F407-7FF18895586D}"/>
              </a:ext>
            </a:extLst>
          </p:cNvPr>
          <p:cNvSpPr txBox="1"/>
          <p:nvPr/>
        </p:nvSpPr>
        <p:spPr>
          <a:xfrm>
            <a:off x="3222595" y="4403324"/>
            <a:ext cx="5734974" cy="369332"/>
          </a:xfrm>
          <a:prstGeom prst="rect">
            <a:avLst/>
          </a:prstGeom>
          <a:noFill/>
        </p:spPr>
        <p:txBody>
          <a:bodyPr wrap="square" rtlCol="0">
            <a:spAutoFit/>
          </a:bodyPr>
          <a:lstStyle/>
          <a:p>
            <a:pPr algn="ctr"/>
            <a:r>
              <a:rPr lang="en-US" dirty="0">
                <a:solidFill>
                  <a:schemeClr val="bg1">
                    <a:lumMod val="65000"/>
                  </a:schemeClr>
                </a:solidFill>
              </a:rPr>
              <a:t>Mr. Nicholas Jones, contractor</a:t>
            </a:r>
          </a:p>
        </p:txBody>
      </p:sp>
      <p:sp>
        <p:nvSpPr>
          <p:cNvPr id="4" name="TextBox 3">
            <a:extLst>
              <a:ext uri="{FF2B5EF4-FFF2-40B4-BE49-F238E27FC236}">
                <a16:creationId xmlns:a16="http://schemas.microsoft.com/office/drawing/2014/main" id="{5D52AF7E-F1D5-C5F1-5A2A-FF6BFE22E51C}"/>
              </a:ext>
            </a:extLst>
          </p:cNvPr>
          <p:cNvSpPr txBox="1"/>
          <p:nvPr/>
        </p:nvSpPr>
        <p:spPr>
          <a:xfrm>
            <a:off x="9703293" y="5877017"/>
            <a:ext cx="2325950" cy="677108"/>
          </a:xfrm>
          <a:prstGeom prst="rect">
            <a:avLst/>
          </a:prstGeom>
          <a:noFill/>
        </p:spPr>
        <p:txBody>
          <a:bodyPr wrap="square" rtlCol="0">
            <a:spAutoFit/>
          </a:bodyPr>
          <a:lstStyle/>
          <a:p>
            <a:pPr>
              <a:spcAft>
                <a:spcPts val="600"/>
              </a:spcAft>
            </a:pPr>
            <a:r>
              <a:rPr lang="en-US" sz="1050" dirty="0" err="1">
                <a:latin typeface="Georgia" panose="02040502050405020303" pitchFamily="18" charset="0"/>
              </a:rPr>
              <a:t>DATAWorks</a:t>
            </a:r>
            <a:r>
              <a:rPr lang="en-US" sz="1050" dirty="0">
                <a:latin typeface="Georgia" panose="02040502050405020303" pitchFamily="18" charset="0"/>
              </a:rPr>
              <a:t> 2024</a:t>
            </a:r>
          </a:p>
          <a:p>
            <a:pPr>
              <a:spcAft>
                <a:spcPts val="600"/>
              </a:spcAft>
            </a:pPr>
            <a:r>
              <a:rPr lang="en-US" sz="1050" dirty="0">
                <a:latin typeface="Georgia" panose="02040502050405020303" pitchFamily="18" charset="0"/>
              </a:rPr>
              <a:t>Sharing Analysis Tools, Methods, and Collaboration Strategies</a:t>
            </a:r>
          </a:p>
        </p:txBody>
      </p:sp>
      <p:sp>
        <p:nvSpPr>
          <p:cNvPr id="5" name="TextBox 4">
            <a:extLst>
              <a:ext uri="{FF2B5EF4-FFF2-40B4-BE49-F238E27FC236}">
                <a16:creationId xmlns:a16="http://schemas.microsoft.com/office/drawing/2014/main" id="{224B87FF-7A4C-B38F-E67A-FE93E71FC392}"/>
              </a:ext>
            </a:extLst>
          </p:cNvPr>
          <p:cNvSpPr txBox="1"/>
          <p:nvPr/>
        </p:nvSpPr>
        <p:spPr>
          <a:xfrm>
            <a:off x="3752711" y="6015516"/>
            <a:ext cx="4943864" cy="400110"/>
          </a:xfrm>
          <a:prstGeom prst="rect">
            <a:avLst/>
          </a:prstGeom>
          <a:noFill/>
        </p:spPr>
        <p:txBody>
          <a:bodyPr wrap="square" rtlCol="0">
            <a:spAutoFit/>
          </a:bodyPr>
          <a:lstStyle/>
          <a:p>
            <a:r>
              <a:rPr lang="en-US" sz="1000" i="0" u="none" strike="noStrike" baseline="0" dirty="0">
                <a:solidFill>
                  <a:srgbClr val="000000"/>
                </a:solidFill>
                <a:latin typeface="Arial" panose="020B0604020202020204" pitchFamily="34" charset="0"/>
              </a:rPr>
              <a:t>DISTRIBUTION STATEMENT A. Approved for public release; distribution unlimited. Case number: 88ABW-2024-0228; CLEARED 2 Apr 2024</a:t>
            </a:r>
            <a:endParaRPr lang="en-US" sz="1000" dirty="0"/>
          </a:p>
        </p:txBody>
      </p:sp>
    </p:spTree>
    <p:extLst>
      <p:ext uri="{BB962C8B-B14F-4D97-AF65-F5344CB8AC3E}">
        <p14:creationId xmlns:p14="http://schemas.microsoft.com/office/powerpoint/2010/main" val="696576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49E421E7-5403-6D6B-658D-9849C94067AD}"/>
              </a:ext>
            </a:extLst>
          </p:cNvPr>
          <p:cNvPicPr>
            <a:picLocks noChangeAspect="1"/>
          </p:cNvPicPr>
          <p:nvPr/>
        </p:nvPicPr>
        <p:blipFill>
          <a:blip r:embed="rId2"/>
          <a:stretch>
            <a:fillRect/>
          </a:stretch>
        </p:blipFill>
        <p:spPr>
          <a:xfrm>
            <a:off x="7600950" y="543052"/>
            <a:ext cx="4346267" cy="4626261"/>
          </a:xfrm>
          <a:prstGeom prst="rect">
            <a:avLst/>
          </a:prstGeom>
        </p:spPr>
      </p:pic>
      <p:sp>
        <p:nvSpPr>
          <p:cNvPr id="2" name="Title 1">
            <a:extLst>
              <a:ext uri="{FF2B5EF4-FFF2-40B4-BE49-F238E27FC236}">
                <a16:creationId xmlns:a16="http://schemas.microsoft.com/office/drawing/2014/main" id="{52A4D0E5-DE78-1C38-C7E3-CA5580E1F42A}"/>
              </a:ext>
            </a:extLst>
          </p:cNvPr>
          <p:cNvSpPr>
            <a:spLocks noGrp="1"/>
          </p:cNvSpPr>
          <p:nvPr>
            <p:ph type="title"/>
          </p:nvPr>
        </p:nvSpPr>
        <p:spPr/>
        <p:txBody>
          <a:bodyPr/>
          <a:lstStyle/>
          <a:p>
            <a:r>
              <a:rPr lang="en-US" dirty="0"/>
              <a:t>STaMp Development Outcomes</a:t>
            </a:r>
          </a:p>
        </p:txBody>
      </p:sp>
      <p:sp>
        <p:nvSpPr>
          <p:cNvPr id="3" name="Content Placeholder 2">
            <a:extLst>
              <a:ext uri="{FF2B5EF4-FFF2-40B4-BE49-F238E27FC236}">
                <a16:creationId xmlns:a16="http://schemas.microsoft.com/office/drawing/2014/main" id="{A7156327-BE1B-87D3-AED4-2434A434DC6C}"/>
              </a:ext>
            </a:extLst>
          </p:cNvPr>
          <p:cNvSpPr>
            <a:spLocks noGrp="1"/>
          </p:cNvSpPr>
          <p:nvPr>
            <p:ph idx="1"/>
          </p:nvPr>
        </p:nvSpPr>
        <p:spPr>
          <a:xfrm>
            <a:off x="838200" y="1127464"/>
            <a:ext cx="6762750" cy="3454061"/>
          </a:xfrm>
        </p:spPr>
        <p:txBody>
          <a:bodyPr>
            <a:normAutofit fontScale="92500" lnSpcReduction="10000"/>
          </a:bodyPr>
          <a:lstStyle/>
          <a:p>
            <a:pPr>
              <a:lnSpc>
                <a:spcPct val="100000"/>
              </a:lnSpc>
              <a:spcBef>
                <a:spcPts val="0"/>
              </a:spcBef>
            </a:pPr>
            <a:r>
              <a:rPr lang="en-US" sz="1800" dirty="0"/>
              <a:t>Operational Test community users found more value in showing resiliency in terms of Operations Capability (OPSCAP)</a:t>
            </a:r>
          </a:p>
          <a:p>
            <a:pPr lvl="1">
              <a:lnSpc>
                <a:spcPct val="100000"/>
              </a:lnSpc>
              <a:spcBef>
                <a:spcPts val="0"/>
              </a:spcBef>
            </a:pPr>
            <a:r>
              <a:rPr lang="en-US" sz="1600" dirty="0"/>
              <a:t>Worked with SMEs to replace system function-specific memory states with a single summarized memory state capturing OPSCAP level transitions by color</a:t>
            </a:r>
          </a:p>
          <a:p>
            <a:pPr lvl="1">
              <a:lnSpc>
                <a:spcPct val="100000"/>
              </a:lnSpc>
              <a:spcBef>
                <a:spcPts val="0"/>
              </a:spcBef>
            </a:pPr>
            <a:r>
              <a:rPr lang="en-US" sz="1600" dirty="0"/>
              <a:t>Each symbol in the STaMp indicates a step up or down the OPSCAP scale</a:t>
            </a:r>
          </a:p>
          <a:p>
            <a:pPr>
              <a:lnSpc>
                <a:spcPct val="100000"/>
              </a:lnSpc>
              <a:spcBef>
                <a:spcPts val="0"/>
              </a:spcBef>
            </a:pPr>
            <a:r>
              <a:rPr lang="en-US" sz="1800" dirty="0"/>
              <a:t>Engineers found the severity scale to be too vague to interpret</a:t>
            </a:r>
          </a:p>
          <a:p>
            <a:pPr lvl="1">
              <a:lnSpc>
                <a:spcPct val="100000"/>
              </a:lnSpc>
              <a:spcBef>
                <a:spcPts val="0"/>
              </a:spcBef>
            </a:pPr>
            <a:r>
              <a:rPr lang="en-US" sz="1600" dirty="0"/>
              <a:t>Refined state transition coloring scale to 5 discrete levels representing a combination of deviation from normal and recoverability</a:t>
            </a:r>
          </a:p>
          <a:p>
            <a:pPr>
              <a:lnSpc>
                <a:spcPct val="100000"/>
              </a:lnSpc>
              <a:spcBef>
                <a:spcPts val="0"/>
              </a:spcBef>
            </a:pPr>
            <a:r>
              <a:rPr lang="en-US" sz="1800" dirty="0"/>
              <a:t>Working with System subject matter experts (SMEs), built complete </a:t>
            </a:r>
            <a:r>
              <a:rPr lang="en-US" sz="1800" dirty="0" err="1"/>
              <a:t>STaMps</a:t>
            </a:r>
            <a:r>
              <a:rPr lang="en-US" sz="1800" dirty="0"/>
              <a:t> to capture tactics, techniques, and procedures (TTPs) and risk states for 3 threat scenarios</a:t>
            </a:r>
          </a:p>
        </p:txBody>
      </p:sp>
      <p:sp>
        <p:nvSpPr>
          <p:cNvPr id="15" name="Slide Number Placeholder 14">
            <a:extLst>
              <a:ext uri="{FF2B5EF4-FFF2-40B4-BE49-F238E27FC236}">
                <a16:creationId xmlns:a16="http://schemas.microsoft.com/office/drawing/2014/main" id="{4EE46A42-992C-830E-F65B-1CEA952AAAF9}"/>
              </a:ext>
            </a:extLst>
          </p:cNvPr>
          <p:cNvSpPr>
            <a:spLocks noGrp="1"/>
          </p:cNvSpPr>
          <p:nvPr>
            <p:ph type="sldNum" sz="quarter" idx="12"/>
          </p:nvPr>
        </p:nvSpPr>
        <p:spPr/>
        <p:txBody>
          <a:bodyPr/>
          <a:lstStyle/>
          <a:p>
            <a:fld id="{98165654-3FA4-4782-9B42-03778B78CB98}" type="slidenum">
              <a:rPr lang="en-US" smtClean="0"/>
              <a:t>10</a:t>
            </a:fld>
            <a:endParaRPr lang="en-US"/>
          </a:p>
        </p:txBody>
      </p:sp>
      <p:graphicFrame>
        <p:nvGraphicFramePr>
          <p:cNvPr id="4" name="Table 3">
            <a:extLst>
              <a:ext uri="{FF2B5EF4-FFF2-40B4-BE49-F238E27FC236}">
                <a16:creationId xmlns:a16="http://schemas.microsoft.com/office/drawing/2014/main" id="{7762BA42-A84C-EB27-EE74-4EFE129B6F1F}"/>
              </a:ext>
            </a:extLst>
          </p:cNvPr>
          <p:cNvGraphicFramePr>
            <a:graphicFrameLocks noGrp="1"/>
          </p:cNvGraphicFramePr>
          <p:nvPr>
            <p:extLst>
              <p:ext uri="{D42A27DB-BD31-4B8C-83A1-F6EECF244321}">
                <p14:modId xmlns:p14="http://schemas.microsoft.com/office/powerpoint/2010/main" val="656410818"/>
              </p:ext>
            </p:extLst>
          </p:nvPr>
        </p:nvGraphicFramePr>
        <p:xfrm>
          <a:off x="1679575" y="4420802"/>
          <a:ext cx="5080000" cy="1794510"/>
        </p:xfrm>
        <a:graphic>
          <a:graphicData uri="http://schemas.openxmlformats.org/drawingml/2006/table">
            <a:tbl>
              <a:tblPr/>
              <a:tblGrid>
                <a:gridCol w="609981">
                  <a:extLst>
                    <a:ext uri="{9D8B030D-6E8A-4147-A177-3AD203B41FA5}">
                      <a16:colId xmlns:a16="http://schemas.microsoft.com/office/drawing/2014/main" val="820631673"/>
                    </a:ext>
                  </a:extLst>
                </a:gridCol>
                <a:gridCol w="4470019">
                  <a:extLst>
                    <a:ext uri="{9D8B030D-6E8A-4147-A177-3AD203B41FA5}">
                      <a16:colId xmlns:a16="http://schemas.microsoft.com/office/drawing/2014/main" val="878710260"/>
                    </a:ext>
                  </a:extLst>
                </a:gridCol>
              </a:tblGrid>
              <a:tr h="295275">
                <a:tc gridSpan="2">
                  <a:txBody>
                    <a:bodyPr/>
                    <a:lstStyle/>
                    <a:p>
                      <a:pPr algn="l" rtl="0" fontAlgn="b"/>
                      <a:r>
                        <a:rPr lang="en-US" sz="1600" b="1" i="0" u="none" strike="noStrike" dirty="0">
                          <a:solidFill>
                            <a:srgbClr val="FFFFFF"/>
                          </a:solidFill>
                          <a:effectLst/>
                          <a:latin typeface="Calibri" panose="020F0502020204030204" pitchFamily="34" charset="0"/>
                        </a:rPr>
                        <a:t>  State Transition Severity Levels</a:t>
                      </a:r>
                    </a:p>
                  </a:txBody>
                  <a:tcPr marL="9525" marR="9525" marT="9525" anchor="b">
                    <a:lnL>
                      <a:noFill/>
                    </a:lnL>
                    <a:lnR>
                      <a:noFill/>
                    </a:lnR>
                    <a:lnT>
                      <a:noFill/>
                    </a:lnT>
                    <a:lnB>
                      <a:noFill/>
                    </a:lnB>
                    <a:solidFill>
                      <a:srgbClr val="4B3B89"/>
                    </a:solidFill>
                  </a:tcPr>
                </a:tc>
                <a:tc hMerge="1">
                  <a:txBody>
                    <a:bodyPr/>
                    <a:lstStyle/>
                    <a:p>
                      <a:endParaRPr lang="en-US"/>
                    </a:p>
                  </a:txBody>
                  <a:tcPr/>
                </a:tc>
                <a:extLst>
                  <a:ext uri="{0D108BD9-81ED-4DB2-BD59-A6C34878D82A}">
                    <a16:rowId xmlns:a16="http://schemas.microsoft.com/office/drawing/2014/main" val="2264953122"/>
                  </a:ext>
                </a:extLst>
              </a:tr>
              <a:tr h="295275">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anchor="b">
                    <a:lnL>
                      <a:noFill/>
                    </a:lnL>
                    <a:lnR w="12700" cap="flat" cmpd="sng" algn="ctr">
                      <a:solidFill>
                        <a:srgbClr val="FFFFFF"/>
                      </a:solidFill>
                      <a:prstDash val="solid"/>
                      <a:round/>
                      <a:headEnd type="none" w="med" len="med"/>
                      <a:tailEnd type="none" w="med" len="med"/>
                    </a:lnR>
                    <a:lnT>
                      <a:noFill/>
                    </a:lnT>
                    <a:lnB>
                      <a:noFill/>
                    </a:lnB>
                    <a:noFill/>
                  </a:tcPr>
                </a:tc>
                <a:tc>
                  <a:txBody>
                    <a:bodyPr/>
                    <a:lstStyle/>
                    <a:p>
                      <a:pPr algn="l" rtl="0" fontAlgn="b"/>
                      <a:r>
                        <a:rPr lang="en-US" sz="1600" b="0" i="0" u="none" strike="noStrike" dirty="0">
                          <a:solidFill>
                            <a:srgbClr val="000000"/>
                          </a:solidFill>
                          <a:effectLst/>
                          <a:latin typeface="Calibri" panose="020F0502020204030204" pitchFamily="34" charset="0"/>
                        </a:rPr>
                        <a:t> System operating normally</a:t>
                      </a:r>
                    </a:p>
                  </a:txBody>
                  <a:tcPr marL="9525" marR="9525" marT="9525"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B050"/>
                    </a:solidFill>
                  </a:tcPr>
                </a:tc>
                <a:extLst>
                  <a:ext uri="{0D108BD9-81ED-4DB2-BD59-A6C34878D82A}">
                    <a16:rowId xmlns:a16="http://schemas.microsoft.com/office/drawing/2014/main" val="523210178"/>
                  </a:ext>
                </a:extLst>
              </a:tr>
              <a:tr h="295275">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anchor="b">
                    <a:lnL>
                      <a:noFill/>
                    </a:lnL>
                    <a:lnR w="12700" cap="flat" cmpd="sng" algn="ctr">
                      <a:solidFill>
                        <a:srgbClr val="FFFFFF"/>
                      </a:solidFill>
                      <a:prstDash val="solid"/>
                      <a:round/>
                      <a:headEnd type="none" w="med" len="med"/>
                      <a:tailEnd type="none" w="med" len="med"/>
                    </a:lnR>
                    <a:lnT>
                      <a:noFill/>
                    </a:lnT>
                    <a:lnB>
                      <a:noFill/>
                    </a:lnB>
                    <a:noFill/>
                  </a:tcPr>
                </a:tc>
                <a:tc>
                  <a:txBody>
                    <a:bodyPr/>
                    <a:lstStyle/>
                    <a:p>
                      <a:pPr algn="l" rtl="0" fontAlgn="b"/>
                      <a:r>
                        <a:rPr lang="en-US" sz="1600" b="0" i="0" u="none" strike="noStrike" dirty="0">
                          <a:solidFill>
                            <a:srgbClr val="000000"/>
                          </a:solidFill>
                          <a:effectLst/>
                          <a:latin typeface="Calibri" panose="020F0502020204030204" pitchFamily="34" charset="0"/>
                        </a:rPr>
                        <a:t> System fully operational in off-nominal configuration</a:t>
                      </a:r>
                    </a:p>
                  </a:txBody>
                  <a:tcPr marL="9525" marR="9525" marT="9525"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2D050"/>
                    </a:solidFill>
                  </a:tcPr>
                </a:tc>
                <a:extLst>
                  <a:ext uri="{0D108BD9-81ED-4DB2-BD59-A6C34878D82A}">
                    <a16:rowId xmlns:a16="http://schemas.microsoft.com/office/drawing/2014/main" val="2227910466"/>
                  </a:ext>
                </a:extLst>
              </a:tr>
              <a:tr h="295275">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anchor="b">
                    <a:lnL>
                      <a:noFill/>
                    </a:lnL>
                    <a:lnR w="12700" cap="flat" cmpd="sng" algn="ctr">
                      <a:solidFill>
                        <a:srgbClr val="FFFFFF"/>
                      </a:solidFill>
                      <a:prstDash val="solid"/>
                      <a:round/>
                      <a:headEnd type="none" w="med" len="med"/>
                      <a:tailEnd type="none" w="med" len="med"/>
                    </a:lnR>
                    <a:lnT>
                      <a:noFill/>
                    </a:lnT>
                    <a:lnB>
                      <a:noFill/>
                    </a:lnB>
                    <a:noFill/>
                  </a:tcPr>
                </a:tc>
                <a:tc>
                  <a:txBody>
                    <a:bodyPr/>
                    <a:lstStyle/>
                    <a:p>
                      <a:pPr algn="l" rtl="0" fontAlgn="b"/>
                      <a:r>
                        <a:rPr lang="en-US" sz="1600" b="0" i="0" u="none" strike="noStrike" dirty="0">
                          <a:solidFill>
                            <a:srgbClr val="000000"/>
                          </a:solidFill>
                          <a:effectLst/>
                          <a:latin typeface="Calibri" panose="020F0502020204030204" pitchFamily="34" charset="0"/>
                        </a:rPr>
                        <a:t> System operation degraded but recoverable</a:t>
                      </a:r>
                    </a:p>
                  </a:txBody>
                  <a:tcPr marL="9525" marR="9525" marT="9525"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extLst>
                  <a:ext uri="{0D108BD9-81ED-4DB2-BD59-A6C34878D82A}">
                    <a16:rowId xmlns:a16="http://schemas.microsoft.com/office/drawing/2014/main" val="372866788"/>
                  </a:ext>
                </a:extLst>
              </a:tr>
              <a:tr h="295275">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anchor="b">
                    <a:lnL>
                      <a:noFill/>
                    </a:lnL>
                    <a:lnR w="12700" cap="flat" cmpd="sng" algn="ctr">
                      <a:solidFill>
                        <a:srgbClr val="FFFFFF"/>
                      </a:solidFill>
                      <a:prstDash val="solid"/>
                      <a:round/>
                      <a:headEnd type="none" w="med" len="med"/>
                      <a:tailEnd type="none" w="med" len="med"/>
                    </a:lnR>
                    <a:lnT>
                      <a:noFill/>
                    </a:lnT>
                    <a:lnB>
                      <a:noFill/>
                    </a:lnB>
                    <a:noFill/>
                  </a:tcPr>
                </a:tc>
                <a:tc>
                  <a:txBody>
                    <a:bodyPr/>
                    <a:lstStyle/>
                    <a:p>
                      <a:pPr algn="l" rtl="0" fontAlgn="b"/>
                      <a:r>
                        <a:rPr lang="en-US" sz="1600" b="0" i="0" u="none" strike="noStrike" dirty="0">
                          <a:solidFill>
                            <a:srgbClr val="FFFFFF"/>
                          </a:solidFill>
                          <a:effectLst/>
                          <a:latin typeface="Calibri" panose="020F0502020204030204" pitchFamily="34" charset="0"/>
                        </a:rPr>
                        <a:t> System operation at risk of permanent degradation</a:t>
                      </a:r>
                    </a:p>
                  </a:txBody>
                  <a:tcPr marL="9525" marR="9525" marT="9525"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6633"/>
                    </a:solidFill>
                  </a:tcPr>
                </a:tc>
                <a:extLst>
                  <a:ext uri="{0D108BD9-81ED-4DB2-BD59-A6C34878D82A}">
                    <a16:rowId xmlns:a16="http://schemas.microsoft.com/office/drawing/2014/main" val="1622670789"/>
                  </a:ext>
                </a:extLst>
              </a:tr>
              <a:tr h="295275">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anchor="b">
                    <a:lnL>
                      <a:noFill/>
                    </a:lnL>
                    <a:lnR w="12700" cap="flat" cmpd="sng" algn="ctr">
                      <a:solidFill>
                        <a:srgbClr val="FFFFFF"/>
                      </a:solidFill>
                      <a:prstDash val="solid"/>
                      <a:round/>
                      <a:headEnd type="none" w="med" len="med"/>
                      <a:tailEnd type="none" w="med" len="med"/>
                    </a:lnR>
                    <a:lnT>
                      <a:noFill/>
                    </a:lnT>
                    <a:lnB>
                      <a:noFill/>
                    </a:lnB>
                    <a:noFill/>
                  </a:tcPr>
                </a:tc>
                <a:tc>
                  <a:txBody>
                    <a:bodyPr/>
                    <a:lstStyle/>
                    <a:p>
                      <a:pPr algn="l" rtl="0" fontAlgn="b"/>
                      <a:r>
                        <a:rPr lang="en-US" sz="1600" b="0" i="0" u="none" strike="noStrike" dirty="0">
                          <a:solidFill>
                            <a:srgbClr val="FFFFFF"/>
                          </a:solidFill>
                          <a:effectLst/>
                          <a:latin typeface="Calibri" panose="020F0502020204030204" pitchFamily="34" charset="0"/>
                        </a:rPr>
                        <a:t> Unrecoverable damage/degradation has occurred</a:t>
                      </a:r>
                    </a:p>
                  </a:txBody>
                  <a:tcPr marL="9525" marR="9525" marT="9525"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0000"/>
                    </a:solidFill>
                  </a:tcPr>
                </a:tc>
                <a:extLst>
                  <a:ext uri="{0D108BD9-81ED-4DB2-BD59-A6C34878D82A}">
                    <a16:rowId xmlns:a16="http://schemas.microsoft.com/office/drawing/2014/main" val="4161019276"/>
                  </a:ext>
                </a:extLst>
              </a:tr>
            </a:tbl>
          </a:graphicData>
        </a:graphic>
      </p:graphicFrame>
      <p:pic>
        <p:nvPicPr>
          <p:cNvPr id="1025" name="Picture 1">
            <a:extLst>
              <a:ext uri="{FF2B5EF4-FFF2-40B4-BE49-F238E27FC236}">
                <a16:creationId xmlns:a16="http://schemas.microsoft.com/office/drawing/2014/main" id="{FA7EFA96-612C-C6A6-2E63-42ED4A5B0B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9575" y="4713143"/>
            <a:ext cx="600075" cy="150216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e 4">
            <a:extLst>
              <a:ext uri="{FF2B5EF4-FFF2-40B4-BE49-F238E27FC236}">
                <a16:creationId xmlns:a16="http://schemas.microsoft.com/office/drawing/2014/main" id="{6BED1229-DCF5-2841-73EC-D03CCFFB16AA}"/>
              </a:ext>
            </a:extLst>
          </p:cNvPr>
          <p:cNvGraphicFramePr>
            <a:graphicFrameLocks noGrp="1"/>
          </p:cNvGraphicFramePr>
          <p:nvPr>
            <p:extLst>
              <p:ext uri="{D42A27DB-BD31-4B8C-83A1-F6EECF244321}">
                <p14:modId xmlns:p14="http://schemas.microsoft.com/office/powerpoint/2010/main" val="4276359217"/>
              </p:ext>
            </p:extLst>
          </p:nvPr>
        </p:nvGraphicFramePr>
        <p:xfrm>
          <a:off x="7600950" y="5140892"/>
          <a:ext cx="2892456" cy="1074420"/>
        </p:xfrm>
        <a:graphic>
          <a:graphicData uri="http://schemas.openxmlformats.org/drawingml/2006/table">
            <a:tbl>
              <a:tblPr firstRow="1">
                <a:tableStyleId>{5C22544A-7EE6-4342-B048-85BDC9FD1C3A}</a:tableStyleId>
              </a:tblPr>
              <a:tblGrid>
                <a:gridCol w="328993">
                  <a:extLst>
                    <a:ext uri="{9D8B030D-6E8A-4147-A177-3AD203B41FA5}">
                      <a16:colId xmlns:a16="http://schemas.microsoft.com/office/drawing/2014/main" val="1704934020"/>
                    </a:ext>
                  </a:extLst>
                </a:gridCol>
                <a:gridCol w="2563463">
                  <a:extLst>
                    <a:ext uri="{9D8B030D-6E8A-4147-A177-3AD203B41FA5}">
                      <a16:colId xmlns:a16="http://schemas.microsoft.com/office/drawing/2014/main" val="972145526"/>
                    </a:ext>
                  </a:extLst>
                </a:gridCol>
              </a:tblGrid>
              <a:tr h="219112">
                <a:tc gridSpan="2">
                  <a:txBody>
                    <a:bodyPr/>
                    <a:lstStyle/>
                    <a:p>
                      <a:pPr algn="l" rtl="0" fontAlgn="b"/>
                      <a:r>
                        <a:rPr lang="en-US" sz="1400" b="1" u="none" strike="noStrike" dirty="0">
                          <a:solidFill>
                            <a:srgbClr val="FFFFFF"/>
                          </a:solidFill>
                          <a:effectLst/>
                        </a:rPr>
                        <a:t>  OPSCAP </a:t>
                      </a:r>
                      <a:r>
                        <a:rPr lang="en-US" sz="1400" b="1" kern="1200" dirty="0">
                          <a:solidFill>
                            <a:schemeClr val="lt1"/>
                          </a:solidFill>
                        </a:rPr>
                        <a:t>Levels</a:t>
                      </a:r>
                      <a:endParaRPr lang="en-US" sz="1400" b="1" kern="1200" dirty="0">
                        <a:solidFill>
                          <a:schemeClr val="lt1"/>
                        </a:solidFill>
                        <a:latin typeface="+mn-lt"/>
                        <a:ea typeface="+mn-ea"/>
                        <a:cs typeface="+mn-cs"/>
                      </a:endParaRPr>
                    </a:p>
                  </a:txBody>
                  <a:tcPr marL="9525" marR="9525" marT="9525" anchor="b"/>
                </a:tc>
                <a:tc hMerge="1">
                  <a:txBody>
                    <a:bodyPr/>
                    <a:lstStyle/>
                    <a:p>
                      <a:endParaRPr lang="en-US"/>
                    </a:p>
                  </a:txBody>
                  <a:tcPr/>
                </a:tc>
                <a:extLst>
                  <a:ext uri="{0D108BD9-81ED-4DB2-BD59-A6C34878D82A}">
                    <a16:rowId xmlns:a16="http://schemas.microsoft.com/office/drawing/2014/main" val="3573507611"/>
                  </a:ext>
                </a:extLst>
              </a:tr>
              <a:tr h="219112">
                <a:tc>
                  <a:txBody>
                    <a:bodyPr/>
                    <a:lstStyle/>
                    <a:p>
                      <a:pPr algn="ctr" fontAlgn="b"/>
                      <a:r>
                        <a:rPr lang="en-US" sz="1400" b="1" u="none" strike="noStrike" dirty="0">
                          <a:solidFill>
                            <a:srgbClr val="000000"/>
                          </a:solidFill>
                          <a:effectLst/>
                        </a:rPr>
                        <a:t>+</a:t>
                      </a:r>
                      <a:endParaRPr lang="en-US" sz="1400" b="1" i="0" u="none" strike="noStrike" dirty="0">
                        <a:solidFill>
                          <a:srgbClr val="000000"/>
                        </a:solidFill>
                        <a:effectLst/>
                        <a:latin typeface="Calibri" panose="020F0502020204030204" pitchFamily="34" charset="0"/>
                      </a:endParaRPr>
                    </a:p>
                  </a:txBody>
                  <a:tcPr marL="9525" marR="9525" marT="9525" anchor="b"/>
                </a:tc>
                <a:tc>
                  <a:txBody>
                    <a:bodyPr/>
                    <a:lstStyle/>
                    <a:p>
                      <a:pPr marL="0" algn="l" defTabSz="914377" rtl="0" eaLnBrk="1" fontAlgn="b" latinLnBrk="0" hangingPunct="1"/>
                      <a:r>
                        <a:rPr lang="en-US" sz="1400" b="1" kern="1200" dirty="0">
                          <a:solidFill>
                            <a:schemeClr val="dk1"/>
                          </a:solidFill>
                          <a:latin typeface="+mn-lt"/>
                          <a:ea typeface="+mn-ea"/>
                          <a:cs typeface="+mn-cs"/>
                        </a:rPr>
                        <a:t> Green – Fully Mission Capable</a:t>
                      </a:r>
                    </a:p>
                  </a:txBody>
                  <a:tcPr marL="9525" marR="9525" marT="9525" anchor="b">
                    <a:solidFill>
                      <a:srgbClr val="00B050"/>
                    </a:solidFill>
                  </a:tcPr>
                </a:tc>
                <a:extLst>
                  <a:ext uri="{0D108BD9-81ED-4DB2-BD59-A6C34878D82A}">
                    <a16:rowId xmlns:a16="http://schemas.microsoft.com/office/drawing/2014/main" val="2989496892"/>
                  </a:ext>
                </a:extLst>
              </a:tr>
              <a:tr h="219112">
                <a:tc>
                  <a:txBody>
                    <a:bodyPr/>
                    <a:lstStyle/>
                    <a:p>
                      <a:pPr algn="ctr" fontAlgn="b"/>
                      <a:endParaRPr lang="en-US" sz="1400" b="1" i="0" u="none" strike="noStrike" dirty="0">
                        <a:solidFill>
                          <a:srgbClr val="000000"/>
                        </a:solidFill>
                        <a:effectLst/>
                        <a:latin typeface="Calibri" panose="020F0502020204030204" pitchFamily="34" charset="0"/>
                      </a:endParaRPr>
                    </a:p>
                  </a:txBody>
                  <a:tcPr marL="9525" marR="9525" marT="9525" anchor="b"/>
                </a:tc>
                <a:tc>
                  <a:txBody>
                    <a:bodyPr/>
                    <a:lstStyle/>
                    <a:p>
                      <a:pPr marL="0" algn="l" defTabSz="914377" rtl="0" eaLnBrk="1" fontAlgn="b" latinLnBrk="0" hangingPunct="1"/>
                      <a:r>
                        <a:rPr lang="en-US" sz="1400" b="1" kern="1200" dirty="0">
                          <a:solidFill>
                            <a:schemeClr val="dk1"/>
                          </a:solidFill>
                          <a:latin typeface="+mn-lt"/>
                          <a:ea typeface="+mn-ea"/>
                          <a:cs typeface="+mn-cs"/>
                        </a:rPr>
                        <a:t> Yellow – Partly Mission Capable</a:t>
                      </a:r>
                    </a:p>
                  </a:txBody>
                  <a:tcPr marL="9525" marR="9525" marT="9525" anchor="b">
                    <a:solidFill>
                      <a:srgbClr val="FFFF00"/>
                    </a:solidFill>
                  </a:tcPr>
                </a:tc>
                <a:extLst>
                  <a:ext uri="{0D108BD9-81ED-4DB2-BD59-A6C34878D82A}">
                    <a16:rowId xmlns:a16="http://schemas.microsoft.com/office/drawing/2014/main" val="3946227875"/>
                  </a:ext>
                </a:extLst>
              </a:tr>
              <a:tr h="219112">
                <a:tc>
                  <a:txBody>
                    <a:bodyPr/>
                    <a:lstStyle/>
                    <a:p>
                      <a:pPr algn="ctr" fontAlgn="b"/>
                      <a:r>
                        <a:rPr lang="en-US" sz="1400" b="1" u="none" strike="noStrike" dirty="0">
                          <a:solidFill>
                            <a:srgbClr val="000000"/>
                          </a:solidFill>
                          <a:effectLst/>
                        </a:rPr>
                        <a:t>-</a:t>
                      </a:r>
                      <a:endParaRPr lang="en-US" sz="1400" b="1" i="0" u="none" strike="noStrike" dirty="0">
                        <a:solidFill>
                          <a:srgbClr val="000000"/>
                        </a:solidFill>
                        <a:effectLst/>
                        <a:latin typeface="Calibri" panose="020F0502020204030204" pitchFamily="34" charset="0"/>
                      </a:endParaRPr>
                    </a:p>
                  </a:txBody>
                  <a:tcPr marL="9525" marR="9525" marT="9525" anchor="b"/>
                </a:tc>
                <a:tc>
                  <a:txBody>
                    <a:bodyPr/>
                    <a:lstStyle/>
                    <a:p>
                      <a:pPr marL="0" algn="l" defTabSz="914377" rtl="0" eaLnBrk="1" fontAlgn="b" latinLnBrk="0" hangingPunct="1"/>
                      <a:r>
                        <a:rPr lang="en-US" sz="1400" b="1" kern="1200" dirty="0">
                          <a:solidFill>
                            <a:schemeClr val="dk1"/>
                          </a:solidFill>
                          <a:latin typeface="+mn-lt"/>
                          <a:ea typeface="+mn-ea"/>
                          <a:cs typeface="+mn-cs"/>
                        </a:rPr>
                        <a:t> Red – Not Mission Capable</a:t>
                      </a:r>
                    </a:p>
                  </a:txBody>
                  <a:tcPr marL="9525" marR="9525" marT="9525" anchor="b">
                    <a:solidFill>
                      <a:srgbClr val="FF0000"/>
                    </a:solidFill>
                  </a:tcPr>
                </a:tc>
                <a:extLst>
                  <a:ext uri="{0D108BD9-81ED-4DB2-BD59-A6C34878D82A}">
                    <a16:rowId xmlns:a16="http://schemas.microsoft.com/office/drawing/2014/main" val="880675869"/>
                  </a:ext>
                </a:extLst>
              </a:tr>
            </a:tbl>
          </a:graphicData>
        </a:graphic>
      </p:graphicFrame>
    </p:spTree>
    <p:extLst>
      <p:ext uri="{BB962C8B-B14F-4D97-AF65-F5344CB8AC3E}">
        <p14:creationId xmlns:p14="http://schemas.microsoft.com/office/powerpoint/2010/main" val="3956252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12">
            <a:extLst>
              <a:ext uri="{FF2B5EF4-FFF2-40B4-BE49-F238E27FC236}">
                <a16:creationId xmlns:a16="http://schemas.microsoft.com/office/drawing/2014/main" id="{CD952022-FD01-400E-C786-61E092B26BA7}"/>
              </a:ext>
            </a:extLst>
          </p:cNvPr>
          <p:cNvSpPr>
            <a:spLocks noGrp="1"/>
          </p:cNvSpPr>
          <p:nvPr>
            <p:ph idx="1"/>
          </p:nvPr>
        </p:nvSpPr>
        <p:spPr>
          <a:xfrm>
            <a:off x="838199" y="1350628"/>
            <a:ext cx="10924713" cy="4915410"/>
          </a:xfrm>
        </p:spPr>
        <p:txBody>
          <a:bodyPr>
            <a:normAutofit/>
          </a:bodyPr>
          <a:lstStyle/>
          <a:p>
            <a:r>
              <a:rPr lang="en-US" sz="2400" dirty="0"/>
              <a:t>STaMp development is most effective as an iterative, collaborative effort</a:t>
            </a:r>
          </a:p>
          <a:p>
            <a:pPr lvl="1"/>
            <a:r>
              <a:rPr lang="en-US" sz="2000" dirty="0"/>
              <a:t>STaMp development is currently labor intensive, so best done in multiple passes</a:t>
            </a:r>
          </a:p>
          <a:p>
            <a:r>
              <a:rPr lang="en-US" sz="2400" dirty="0"/>
              <a:t>STaMp transitions may depend on TTPs</a:t>
            </a:r>
          </a:p>
          <a:p>
            <a:pPr lvl="1"/>
            <a:r>
              <a:rPr lang="en-US" sz="2000" dirty="0"/>
              <a:t>Useful for capturing TTPs and identifying possible other options</a:t>
            </a:r>
          </a:p>
          <a:p>
            <a:r>
              <a:rPr lang="en-US" sz="2400" dirty="0"/>
              <a:t>Value of STaMp as an elicitation tool depends on the level of knowledge already gathered</a:t>
            </a:r>
          </a:p>
          <a:p>
            <a:pPr lvl="1"/>
            <a:r>
              <a:rPr lang="en-US" sz="2000" dirty="0"/>
              <a:t>STaMp is useful for documenting the interaction between mission risk and operational capability</a:t>
            </a:r>
          </a:p>
          <a:p>
            <a:r>
              <a:rPr lang="en-US" sz="2400" dirty="0"/>
              <a:t>Familiarization with STaMp method is necessary to facilitate ease of use</a:t>
            </a:r>
          </a:p>
          <a:p>
            <a:pPr lvl="1"/>
            <a:r>
              <a:rPr lang="en-US" sz="2000" dirty="0"/>
              <a:t>STaMp layout is variable from case to case, so pattern identification can be difficult</a:t>
            </a:r>
          </a:p>
          <a:p>
            <a:pPr lvl="1"/>
            <a:r>
              <a:rPr lang="en-US" sz="2000" dirty="0"/>
              <a:t>Separate study is necessary to understand each STaMp</a:t>
            </a:r>
          </a:p>
          <a:p>
            <a:r>
              <a:rPr lang="en-US" sz="2400" dirty="0"/>
              <a:t>Adding weights to STaMp for mission modeling best done as a follow-up exercise with a familiar group</a:t>
            </a:r>
          </a:p>
        </p:txBody>
      </p:sp>
      <p:sp>
        <p:nvSpPr>
          <p:cNvPr id="2" name="Title 1">
            <a:extLst>
              <a:ext uri="{FF2B5EF4-FFF2-40B4-BE49-F238E27FC236}">
                <a16:creationId xmlns:a16="http://schemas.microsoft.com/office/drawing/2014/main" id="{52A4D0E5-DE78-1C38-C7E3-CA5580E1F42A}"/>
              </a:ext>
            </a:extLst>
          </p:cNvPr>
          <p:cNvSpPr>
            <a:spLocks noGrp="1"/>
          </p:cNvSpPr>
          <p:nvPr>
            <p:ph type="title"/>
          </p:nvPr>
        </p:nvSpPr>
        <p:spPr/>
        <p:txBody>
          <a:bodyPr/>
          <a:lstStyle/>
          <a:p>
            <a:r>
              <a:rPr lang="en-US" dirty="0"/>
              <a:t>Lessons Learned</a:t>
            </a:r>
          </a:p>
        </p:txBody>
      </p:sp>
      <p:sp>
        <p:nvSpPr>
          <p:cNvPr id="16" name="Slide Number Placeholder 15">
            <a:extLst>
              <a:ext uri="{FF2B5EF4-FFF2-40B4-BE49-F238E27FC236}">
                <a16:creationId xmlns:a16="http://schemas.microsoft.com/office/drawing/2014/main" id="{EF14EA7E-C446-D504-E6F4-3594F3294852}"/>
              </a:ext>
            </a:extLst>
          </p:cNvPr>
          <p:cNvSpPr>
            <a:spLocks noGrp="1"/>
          </p:cNvSpPr>
          <p:nvPr>
            <p:ph type="sldNum" sz="quarter" idx="12"/>
          </p:nvPr>
        </p:nvSpPr>
        <p:spPr/>
        <p:txBody>
          <a:bodyPr/>
          <a:lstStyle/>
          <a:p>
            <a:fld id="{98165654-3FA4-4782-9B42-03778B78CB98}" type="slidenum">
              <a:rPr lang="en-US" smtClean="0"/>
              <a:t>11</a:t>
            </a:fld>
            <a:endParaRPr lang="en-US"/>
          </a:p>
        </p:txBody>
      </p:sp>
    </p:spTree>
    <p:extLst>
      <p:ext uri="{BB962C8B-B14F-4D97-AF65-F5344CB8AC3E}">
        <p14:creationId xmlns:p14="http://schemas.microsoft.com/office/powerpoint/2010/main" val="3833490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24CE2-6260-8A9E-D0D7-06A2FABDBFDB}"/>
              </a:ext>
            </a:extLst>
          </p:cNvPr>
          <p:cNvSpPr>
            <a:spLocks noGrp="1"/>
          </p:cNvSpPr>
          <p:nvPr>
            <p:ph type="title"/>
          </p:nvPr>
        </p:nvSpPr>
        <p:spPr/>
        <p:txBody>
          <a:bodyPr/>
          <a:lstStyle/>
          <a:p>
            <a:r>
              <a:rPr lang="en-US" dirty="0"/>
              <a:t>Opportunities for Future Work</a:t>
            </a:r>
          </a:p>
        </p:txBody>
      </p:sp>
      <p:sp>
        <p:nvSpPr>
          <p:cNvPr id="3" name="Content Placeholder 2">
            <a:extLst>
              <a:ext uri="{FF2B5EF4-FFF2-40B4-BE49-F238E27FC236}">
                <a16:creationId xmlns:a16="http://schemas.microsoft.com/office/drawing/2014/main" id="{E183E4C8-E03B-7486-8AF3-DED0C86F89C9}"/>
              </a:ext>
            </a:extLst>
          </p:cNvPr>
          <p:cNvSpPr>
            <a:spLocks noGrp="1"/>
          </p:cNvSpPr>
          <p:nvPr>
            <p:ph idx="1"/>
          </p:nvPr>
        </p:nvSpPr>
        <p:spPr>
          <a:xfrm>
            <a:off x="838200" y="1235218"/>
            <a:ext cx="10515600" cy="4915410"/>
          </a:xfrm>
        </p:spPr>
        <p:txBody>
          <a:bodyPr>
            <a:normAutofit fontScale="92500" lnSpcReduction="10000"/>
          </a:bodyPr>
          <a:lstStyle/>
          <a:p>
            <a:r>
              <a:rPr lang="en-US" sz="2400" dirty="0"/>
              <a:t>Develop a tool for structuring, building, and managing </a:t>
            </a:r>
            <a:r>
              <a:rPr lang="en-US" sz="2400" dirty="0" err="1"/>
              <a:t>STaMps</a:t>
            </a:r>
            <a:r>
              <a:rPr lang="en-US" sz="2400" dirty="0"/>
              <a:t> </a:t>
            </a:r>
          </a:p>
          <a:p>
            <a:pPr lvl="1"/>
            <a:r>
              <a:rPr lang="en-US" sz="2000" dirty="0"/>
              <a:t>Could greatly improve their application</a:t>
            </a:r>
          </a:p>
          <a:p>
            <a:r>
              <a:rPr lang="en-US" sz="2400" dirty="0"/>
              <a:t>Use scaled numerical values in each row of STaMp to represent state transition probability</a:t>
            </a:r>
          </a:p>
          <a:p>
            <a:pPr lvl="1"/>
            <a:r>
              <a:rPr lang="en-US" sz="2000" dirty="0"/>
              <a:t>Values would be a function of memory state (OPSCAP level)</a:t>
            </a:r>
          </a:p>
          <a:p>
            <a:pPr lvl="1"/>
            <a:r>
              <a:rPr lang="en-US" sz="2000" dirty="0"/>
              <a:t>Would support state-chain modeling of system behavior</a:t>
            </a:r>
          </a:p>
          <a:p>
            <a:pPr lvl="1"/>
            <a:r>
              <a:rPr lang="en-US" sz="2000" dirty="0"/>
              <a:t>Simple transition chains can be modeled as Markov chains while more complex ones require more complex concepts from automata theory and Bayesian statistics</a:t>
            </a:r>
          </a:p>
          <a:p>
            <a:r>
              <a:rPr lang="en-US" sz="2400" dirty="0"/>
              <a:t>Apply state-chain modeling to support identification of critical state transitions that impact system resiliency</a:t>
            </a:r>
          </a:p>
          <a:p>
            <a:pPr lvl="1"/>
            <a:r>
              <a:rPr lang="en-US" sz="2000" dirty="0"/>
              <a:t>Identify poorly understood transition probabilities as targets for test</a:t>
            </a:r>
          </a:p>
          <a:p>
            <a:pPr lvl="1"/>
            <a:r>
              <a:rPr lang="en-US" sz="2000" dirty="0"/>
              <a:t>Identify ways to improve resiliency by implementing new system controls or design updates</a:t>
            </a:r>
          </a:p>
          <a:p>
            <a:r>
              <a:rPr lang="en-US" sz="2400" dirty="0"/>
              <a:t>Apply STaMp to a Cyber-focused resiliency effort</a:t>
            </a:r>
          </a:p>
          <a:p>
            <a:pPr lvl="1"/>
            <a:r>
              <a:rPr lang="en-US" sz="2000" dirty="0"/>
              <a:t>Cyber-only application may present unique challenges which differ from those encountered in this work</a:t>
            </a:r>
          </a:p>
        </p:txBody>
      </p:sp>
      <p:sp>
        <p:nvSpPr>
          <p:cNvPr id="7" name="Slide Number Placeholder 6">
            <a:extLst>
              <a:ext uri="{FF2B5EF4-FFF2-40B4-BE49-F238E27FC236}">
                <a16:creationId xmlns:a16="http://schemas.microsoft.com/office/drawing/2014/main" id="{61FC7277-ED97-E576-6E81-F0FC47D5A77C}"/>
              </a:ext>
            </a:extLst>
          </p:cNvPr>
          <p:cNvSpPr>
            <a:spLocks noGrp="1"/>
          </p:cNvSpPr>
          <p:nvPr>
            <p:ph type="sldNum" sz="quarter" idx="12"/>
          </p:nvPr>
        </p:nvSpPr>
        <p:spPr/>
        <p:txBody>
          <a:bodyPr/>
          <a:lstStyle/>
          <a:p>
            <a:fld id="{98165654-3FA4-4782-9B42-03778B78CB98}" type="slidenum">
              <a:rPr lang="en-US" smtClean="0"/>
              <a:t>12</a:t>
            </a:fld>
            <a:endParaRPr lang="en-US"/>
          </a:p>
        </p:txBody>
      </p:sp>
    </p:spTree>
    <p:extLst>
      <p:ext uri="{BB962C8B-B14F-4D97-AF65-F5344CB8AC3E}">
        <p14:creationId xmlns:p14="http://schemas.microsoft.com/office/powerpoint/2010/main" val="2210950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B95E3-5A11-BB22-CB03-32864F58EAD1}"/>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E726A537-A502-6E20-CCF8-28EFA85C691E}"/>
              </a:ext>
            </a:extLst>
          </p:cNvPr>
          <p:cNvSpPr>
            <a:spLocks noGrp="1"/>
          </p:cNvSpPr>
          <p:nvPr>
            <p:ph idx="1"/>
          </p:nvPr>
        </p:nvSpPr>
        <p:spPr>
          <a:xfrm>
            <a:off x="838200" y="1350628"/>
            <a:ext cx="10515600" cy="4745372"/>
          </a:xfrm>
        </p:spPr>
        <p:txBody>
          <a:bodyPr>
            <a:normAutofit/>
          </a:bodyPr>
          <a:lstStyle/>
          <a:p>
            <a:pPr>
              <a:lnSpc>
                <a:spcPct val="110000"/>
              </a:lnSpc>
            </a:pPr>
            <a:r>
              <a:rPr lang="en-US" sz="2000" b="0" i="0" u="none" strike="noStrike" dirty="0">
                <a:solidFill>
                  <a:srgbClr val="000000"/>
                </a:solidFill>
                <a:effectLst/>
                <a:latin typeface="Arial" panose="020B0604020202020204" pitchFamily="34" charset="0"/>
              </a:rPr>
              <a:t>Department of Defense (DoD) (2018). </a:t>
            </a:r>
            <a:r>
              <a:rPr lang="en-US" sz="2000" dirty="0"/>
              <a:t>DoD Cybersecurity Test and Evaluation Guidebook,     </a:t>
            </a:r>
          </a:p>
          <a:p>
            <a:pPr marL="0" indent="0">
              <a:lnSpc>
                <a:spcPct val="110000"/>
              </a:lnSpc>
              <a:buNone/>
            </a:pPr>
            <a:r>
              <a:rPr lang="en-US" sz="2000" dirty="0"/>
              <a:t>       v 2.0. Office of the Undersecretary of Defense for Research and Engineering </a:t>
            </a:r>
          </a:p>
          <a:p>
            <a:pPr marL="0" indent="0">
              <a:lnSpc>
                <a:spcPct val="110000"/>
              </a:lnSpc>
              <a:buNone/>
            </a:pPr>
            <a:r>
              <a:rPr lang="en-US" sz="2000" dirty="0"/>
              <a:t>       (OUSD(R&amp;E)).</a:t>
            </a:r>
          </a:p>
          <a:p>
            <a:pPr>
              <a:lnSpc>
                <a:spcPct val="100000"/>
              </a:lnSpc>
            </a:pPr>
            <a:r>
              <a:rPr lang="en-US" sz="2000" b="0" i="0" u="none" strike="noStrike" dirty="0">
                <a:solidFill>
                  <a:srgbClr val="000000"/>
                </a:solidFill>
                <a:effectLst/>
                <a:latin typeface="Arial" panose="020B0604020202020204" pitchFamily="34" charset="0"/>
              </a:rPr>
              <a:t>Department of Defense (2019). DoD Instruction 8500.01. </a:t>
            </a:r>
            <a:r>
              <a:rPr lang="en-US" sz="2000" b="0" u="none" strike="noStrike" dirty="0">
                <a:solidFill>
                  <a:srgbClr val="000000"/>
                </a:solidFill>
                <a:effectLst/>
                <a:latin typeface="Arial" panose="020B0604020202020204" pitchFamily="34" charset="0"/>
              </a:rPr>
              <a:t>Cybersecurity</a:t>
            </a:r>
            <a:r>
              <a:rPr lang="en-US" sz="2000" b="0" i="0" u="none" strike="noStrike" dirty="0">
                <a:solidFill>
                  <a:srgbClr val="000000"/>
                </a:solidFill>
                <a:effectLst/>
                <a:latin typeface="Arial" panose="020B0604020202020204" pitchFamily="34" charset="0"/>
              </a:rPr>
              <a:t>. DoD Chief </a:t>
            </a:r>
          </a:p>
          <a:p>
            <a:pPr marL="0" indent="0">
              <a:lnSpc>
                <a:spcPct val="100000"/>
              </a:lnSpc>
              <a:buNone/>
            </a:pPr>
            <a:r>
              <a:rPr lang="en-US" sz="2000" dirty="0">
                <a:solidFill>
                  <a:srgbClr val="000000"/>
                </a:solidFill>
              </a:rPr>
              <a:t>       </a:t>
            </a:r>
            <a:r>
              <a:rPr lang="en-US" sz="2000" b="0" i="0" u="none" strike="noStrike" dirty="0">
                <a:solidFill>
                  <a:srgbClr val="000000"/>
                </a:solidFill>
                <a:effectLst/>
                <a:latin typeface="Arial" panose="020B0604020202020204" pitchFamily="34" charset="0"/>
              </a:rPr>
              <a:t>Information Officer (CIO).</a:t>
            </a:r>
          </a:p>
          <a:p>
            <a:pPr>
              <a:lnSpc>
                <a:spcPct val="100000"/>
              </a:lnSpc>
            </a:pPr>
            <a:r>
              <a:rPr lang="en-US" sz="2000" b="0" i="0" u="none" strike="noStrike" dirty="0">
                <a:solidFill>
                  <a:srgbClr val="000000"/>
                </a:solidFill>
                <a:effectLst/>
                <a:latin typeface="Arial" panose="020B0604020202020204" pitchFamily="34" charset="0"/>
              </a:rPr>
              <a:t>Department of Defense (2024). </a:t>
            </a:r>
            <a:r>
              <a:rPr lang="en-US" sz="2000" dirty="0"/>
              <a:t>DoD Cybersecurity Companion Guide, MBCRA Appendix. </a:t>
            </a:r>
          </a:p>
          <a:p>
            <a:pPr marL="0" indent="0">
              <a:lnSpc>
                <a:spcPct val="100000"/>
              </a:lnSpc>
              <a:buNone/>
            </a:pPr>
            <a:r>
              <a:rPr lang="en-US" sz="2000" dirty="0"/>
              <a:t>       Office of the Director, Developmental Test, Evaluation, and Assessment (D(DTE&amp;A)). </a:t>
            </a:r>
            <a:endParaRPr lang="en-US" sz="2000" b="0" i="0" u="none" strike="noStrike" dirty="0">
              <a:solidFill>
                <a:srgbClr val="000000"/>
              </a:solidFill>
              <a:effectLst/>
              <a:latin typeface="Arial" panose="020B0604020202020204" pitchFamily="34" charset="0"/>
            </a:endParaRPr>
          </a:p>
          <a:p>
            <a:pPr>
              <a:lnSpc>
                <a:spcPct val="100000"/>
              </a:lnSpc>
            </a:pPr>
            <a:r>
              <a:rPr lang="en-US" sz="2000" dirty="0"/>
              <a:t>Presidential Policy Directive (PPD)-21 (2013). Critical Infrastructure Security and </a:t>
            </a:r>
          </a:p>
          <a:p>
            <a:pPr marL="0" indent="0">
              <a:lnSpc>
                <a:spcPct val="100000"/>
              </a:lnSpc>
              <a:buNone/>
            </a:pPr>
            <a:r>
              <a:rPr lang="en-US" sz="2000" dirty="0"/>
              <a:t>      Resilience. Office of the Press Secretary.</a:t>
            </a:r>
          </a:p>
        </p:txBody>
      </p:sp>
      <p:sp>
        <p:nvSpPr>
          <p:cNvPr id="7" name="Slide Number Placeholder 6">
            <a:extLst>
              <a:ext uri="{FF2B5EF4-FFF2-40B4-BE49-F238E27FC236}">
                <a16:creationId xmlns:a16="http://schemas.microsoft.com/office/drawing/2014/main" id="{236B14A9-AD1D-18D3-8171-220F71CAAF48}"/>
              </a:ext>
            </a:extLst>
          </p:cNvPr>
          <p:cNvSpPr>
            <a:spLocks noGrp="1"/>
          </p:cNvSpPr>
          <p:nvPr>
            <p:ph type="sldNum" sz="quarter" idx="12"/>
          </p:nvPr>
        </p:nvSpPr>
        <p:spPr/>
        <p:txBody>
          <a:bodyPr/>
          <a:lstStyle/>
          <a:p>
            <a:fld id="{98165654-3FA4-4782-9B42-03778B78CB98}" type="slidenum">
              <a:rPr lang="en-US" smtClean="0"/>
              <a:t>13</a:t>
            </a:fld>
            <a:endParaRPr lang="en-US"/>
          </a:p>
        </p:txBody>
      </p:sp>
    </p:spTree>
    <p:extLst>
      <p:ext uri="{BB962C8B-B14F-4D97-AF65-F5344CB8AC3E}">
        <p14:creationId xmlns:p14="http://schemas.microsoft.com/office/powerpoint/2010/main" val="823192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18913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F13D4-1B1E-A671-1C05-5DC35216A686}"/>
              </a:ext>
            </a:extLst>
          </p:cNvPr>
          <p:cNvSpPr>
            <a:spLocks noGrp="1"/>
          </p:cNvSpPr>
          <p:nvPr>
            <p:ph type="title"/>
          </p:nvPr>
        </p:nvSpPr>
        <p:spPr>
          <a:xfrm>
            <a:off x="838200" y="365126"/>
            <a:ext cx="10515600" cy="876446"/>
          </a:xfrm>
        </p:spPr>
        <p:txBody>
          <a:bodyPr/>
          <a:lstStyle/>
          <a:p>
            <a:r>
              <a:rPr lang="en-US" dirty="0"/>
              <a:t>Outline</a:t>
            </a:r>
          </a:p>
        </p:txBody>
      </p:sp>
      <p:sp>
        <p:nvSpPr>
          <p:cNvPr id="3" name="Content Placeholder 2">
            <a:extLst>
              <a:ext uri="{FF2B5EF4-FFF2-40B4-BE49-F238E27FC236}">
                <a16:creationId xmlns:a16="http://schemas.microsoft.com/office/drawing/2014/main" id="{783AE10C-C1E2-686B-9D55-1C466A9D6A61}"/>
              </a:ext>
            </a:extLst>
          </p:cNvPr>
          <p:cNvSpPr>
            <a:spLocks noGrp="1"/>
          </p:cNvSpPr>
          <p:nvPr>
            <p:ph idx="1"/>
          </p:nvPr>
        </p:nvSpPr>
        <p:spPr>
          <a:xfrm>
            <a:off x="838200" y="1350628"/>
            <a:ext cx="10515600" cy="4915410"/>
          </a:xfrm>
        </p:spPr>
        <p:txBody>
          <a:bodyPr/>
          <a:lstStyle/>
          <a:p>
            <a:r>
              <a:rPr lang="en-US" dirty="0"/>
              <a:t>Motivation </a:t>
            </a:r>
          </a:p>
          <a:p>
            <a:r>
              <a:rPr lang="en-US" dirty="0"/>
              <a:t>Mission Based Risk Assessment</a:t>
            </a:r>
          </a:p>
          <a:p>
            <a:r>
              <a:rPr lang="en-US" dirty="0"/>
              <a:t>Overview of State Transition Map (STaMp)</a:t>
            </a:r>
          </a:p>
          <a:p>
            <a:r>
              <a:rPr lang="en-US" dirty="0"/>
              <a:t>Mission Resilience</a:t>
            </a:r>
          </a:p>
          <a:p>
            <a:r>
              <a:rPr lang="en-US" dirty="0"/>
              <a:t>Case Study: Application of STaMp</a:t>
            </a:r>
          </a:p>
          <a:p>
            <a:r>
              <a:rPr lang="en-US" dirty="0"/>
              <a:t>Lessons Learned from Application</a:t>
            </a:r>
          </a:p>
          <a:p>
            <a:r>
              <a:rPr lang="en-US" dirty="0"/>
              <a:t>Opportunities for Future Work</a:t>
            </a:r>
          </a:p>
          <a:p>
            <a:r>
              <a:rPr lang="en-US" dirty="0"/>
              <a:t>References</a:t>
            </a:r>
          </a:p>
        </p:txBody>
      </p:sp>
      <p:sp>
        <p:nvSpPr>
          <p:cNvPr id="14" name="Slide Number Placeholder 13">
            <a:extLst>
              <a:ext uri="{FF2B5EF4-FFF2-40B4-BE49-F238E27FC236}">
                <a16:creationId xmlns:a16="http://schemas.microsoft.com/office/drawing/2014/main" id="{8A76C91C-D1ED-0CA7-FD12-BECEC4033A6B}"/>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8165654-3FA4-4782-9B42-03778B78CB98}" type="slidenum">
              <a:rPr kumimoji="0" lang="en-US" sz="1500" b="0" i="0" u="none" strike="noStrike" kern="1200" cap="none" spc="0" normalizeH="0" baseline="0" noProof="0" smtClean="0">
                <a:ln>
                  <a:noFill/>
                </a:ln>
                <a:solidFill>
                  <a:prstClr val="black"/>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sz="1500" b="0" i="0" u="none" strike="noStrike" kern="1200" cap="none" spc="0" normalizeH="0" baseline="0" noProof="0" dirty="0">
              <a:ln>
                <a:noFill/>
              </a:ln>
              <a:solidFill>
                <a:prstClr val="black"/>
              </a:solidFill>
              <a:effectLst/>
              <a:uLnTx/>
              <a:uFillTx/>
              <a:latin typeface="Arial" charset="0"/>
              <a:ea typeface="+mn-ea"/>
              <a:cs typeface="Arial" charset="0"/>
            </a:endParaRPr>
          </a:p>
        </p:txBody>
      </p:sp>
    </p:spTree>
    <p:extLst>
      <p:ext uri="{BB962C8B-B14F-4D97-AF65-F5344CB8AC3E}">
        <p14:creationId xmlns:p14="http://schemas.microsoft.com/office/powerpoint/2010/main" val="3981435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69C61-0B21-17F1-DC55-13C6A88C95ED}"/>
              </a:ext>
            </a:extLst>
          </p:cNvPr>
          <p:cNvSpPr>
            <a:spLocks noGrp="1"/>
          </p:cNvSpPr>
          <p:nvPr>
            <p:ph type="title"/>
          </p:nvPr>
        </p:nvSpPr>
        <p:spPr/>
        <p:txBody>
          <a:bodyPr>
            <a:normAutofit/>
          </a:bodyPr>
          <a:lstStyle/>
          <a:p>
            <a:r>
              <a:rPr lang="en-US" dirty="0"/>
              <a:t>Motivation</a:t>
            </a:r>
          </a:p>
        </p:txBody>
      </p:sp>
      <p:sp>
        <p:nvSpPr>
          <p:cNvPr id="3" name="Content Placeholder 2">
            <a:extLst>
              <a:ext uri="{FF2B5EF4-FFF2-40B4-BE49-F238E27FC236}">
                <a16:creationId xmlns:a16="http://schemas.microsoft.com/office/drawing/2014/main" id="{A1D47E38-5564-9A26-FFFA-6FA887E147CD}"/>
              </a:ext>
            </a:extLst>
          </p:cNvPr>
          <p:cNvSpPr>
            <a:spLocks noGrp="1"/>
          </p:cNvSpPr>
          <p:nvPr>
            <p:ph idx="1"/>
          </p:nvPr>
        </p:nvSpPr>
        <p:spPr>
          <a:xfrm>
            <a:off x="838200" y="1350628"/>
            <a:ext cx="10515600" cy="4873191"/>
          </a:xfrm>
        </p:spPr>
        <p:txBody>
          <a:bodyPr>
            <a:noAutofit/>
          </a:bodyPr>
          <a:lstStyle/>
          <a:p>
            <a:r>
              <a:rPr lang="en-US" sz="2400" dirty="0"/>
              <a:t>The Department of Defense (DoD) is working to focus testing on mission risk and resilience</a:t>
            </a:r>
          </a:p>
          <a:p>
            <a:r>
              <a:rPr lang="en-US" sz="2400" dirty="0"/>
              <a:t>For cyber security, Mission Based Cyber Risk Assessment (MBCRA) is foundational to understanding cyber security risks and test planning</a:t>
            </a:r>
          </a:p>
          <a:p>
            <a:pPr lvl="1"/>
            <a:r>
              <a:rPr lang="en-US" sz="2000" dirty="0"/>
              <a:t>MBCRA is the process of identifying, estimating, and prioritizing risks to DoD operational missions resulting from cyber effects on the system(s) being employed in support of the missions – DoD Cybersecurity Test and Evaluation Guidebook (2018)</a:t>
            </a:r>
          </a:p>
          <a:p>
            <a:r>
              <a:rPr kumimoji="0" lang="en-US" sz="2400" i="0" u="none" strike="noStrike" kern="1200" cap="none" spc="0" normalizeH="0" baseline="0" noProof="0" dirty="0">
                <a:ln>
                  <a:noFill/>
                </a:ln>
                <a:effectLst/>
                <a:uLnTx/>
                <a:uFillTx/>
              </a:rPr>
              <a:t>Numerous MBCRA methods exist with varying degrees of rigor and depth</a:t>
            </a:r>
          </a:p>
          <a:p>
            <a:r>
              <a:rPr kumimoji="0" lang="en-US" sz="2400" i="0" u="none" strike="noStrike" kern="1200" cap="none" spc="0" normalizeH="0" baseline="0" noProof="0" dirty="0">
                <a:ln>
                  <a:noFill/>
                </a:ln>
                <a:effectLst/>
                <a:uLnTx/>
                <a:uFillTx/>
              </a:rPr>
              <a:t>STAT COE conceptualized</a:t>
            </a:r>
            <a:r>
              <a:rPr kumimoji="0" lang="en-US" sz="2400" i="0" u="none" strike="noStrike" kern="1200" cap="none" spc="0" normalizeH="0" baseline="0" noProof="0" dirty="0">
                <a:ln>
                  <a:noFill/>
                </a:ln>
                <a:solidFill>
                  <a:srgbClr val="FF0000"/>
                </a:solidFill>
                <a:effectLst/>
                <a:uLnTx/>
                <a:uFillTx/>
              </a:rPr>
              <a:t> </a:t>
            </a:r>
            <a:r>
              <a:rPr kumimoji="0" lang="en-US" sz="2400" i="0" u="none" strike="noStrike" kern="1200" cap="none" spc="0" normalizeH="0" baseline="0" noProof="0" dirty="0">
                <a:ln>
                  <a:noFill/>
                </a:ln>
                <a:effectLst/>
                <a:uLnTx/>
                <a:uFillTx/>
              </a:rPr>
              <a:t>State Transition Map (STaMp), a tool for capturing mission-level MBCRA outputs </a:t>
            </a:r>
          </a:p>
          <a:p>
            <a:pPr lvl="1"/>
            <a:r>
              <a:rPr kumimoji="0" lang="en-US" sz="2000" i="0" u="none" strike="noStrike" kern="1200" cap="none" spc="0" normalizeH="0" baseline="0" noProof="0" dirty="0">
                <a:ln>
                  <a:noFill/>
                </a:ln>
                <a:effectLst/>
                <a:uLnTx/>
                <a:uFillTx/>
              </a:rPr>
              <a:t>Documenting system functions, threats, and effects</a:t>
            </a:r>
          </a:p>
          <a:p>
            <a:pPr lvl="1"/>
            <a:r>
              <a:rPr kumimoji="0" lang="en-US" sz="2000" i="0" u="none" strike="noStrike" kern="1200" cap="none" spc="0" normalizeH="0" baseline="0" noProof="0" dirty="0">
                <a:ln>
                  <a:noFill/>
                </a:ln>
                <a:effectLst/>
                <a:uLnTx/>
                <a:uFillTx/>
              </a:rPr>
              <a:t>Identifying targets for testing</a:t>
            </a:r>
          </a:p>
          <a:p>
            <a:pPr lvl="1"/>
            <a:r>
              <a:rPr kumimoji="0" lang="en-US" sz="2000" i="0" u="none" strike="noStrike" kern="1200" cap="none" spc="0" normalizeH="0" baseline="0" noProof="0" dirty="0">
                <a:ln>
                  <a:noFill/>
                </a:ln>
                <a:effectLst/>
                <a:uLnTx/>
                <a:uFillTx/>
              </a:rPr>
              <a:t>Directly supports mission modeling</a:t>
            </a:r>
          </a:p>
        </p:txBody>
      </p:sp>
      <p:sp>
        <p:nvSpPr>
          <p:cNvPr id="4" name="Slide Number Placeholder 3">
            <a:extLst>
              <a:ext uri="{FF2B5EF4-FFF2-40B4-BE49-F238E27FC236}">
                <a16:creationId xmlns:a16="http://schemas.microsoft.com/office/drawing/2014/main" id="{728978AE-A8DA-5BFA-B840-3C7FEEE16D23}"/>
              </a:ext>
            </a:extLst>
          </p:cNvPr>
          <p:cNvSpPr>
            <a:spLocks noGrp="1"/>
          </p:cNvSpPr>
          <p:nvPr>
            <p:ph type="sldNum" sz="quarter" idx="12"/>
          </p:nvPr>
        </p:nvSpPr>
        <p:spPr/>
        <p:txBody>
          <a:bodyPr/>
          <a:lstStyle/>
          <a:p>
            <a:fld id="{98165654-3FA4-4782-9B42-03778B78CB98}" type="slidenum">
              <a:rPr lang="en-US" smtClean="0"/>
              <a:t>3</a:t>
            </a:fld>
            <a:endParaRPr lang="en-US"/>
          </a:p>
        </p:txBody>
      </p:sp>
    </p:spTree>
    <p:extLst>
      <p:ext uri="{BB962C8B-B14F-4D97-AF65-F5344CB8AC3E}">
        <p14:creationId xmlns:p14="http://schemas.microsoft.com/office/powerpoint/2010/main" val="2373405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5" name="Picture 94">
            <a:extLst>
              <a:ext uri="{FF2B5EF4-FFF2-40B4-BE49-F238E27FC236}">
                <a16:creationId xmlns:a16="http://schemas.microsoft.com/office/drawing/2014/main" id="{8A513AD1-7647-0D4E-01B6-E3A6F5D0A0E3}"/>
              </a:ext>
            </a:extLst>
          </p:cNvPr>
          <p:cNvPicPr>
            <a:picLocks noChangeAspect="1"/>
          </p:cNvPicPr>
          <p:nvPr/>
        </p:nvPicPr>
        <p:blipFill>
          <a:blip r:embed="rId2"/>
          <a:stretch>
            <a:fillRect/>
          </a:stretch>
        </p:blipFill>
        <p:spPr>
          <a:xfrm>
            <a:off x="6258807" y="631487"/>
            <a:ext cx="5475417" cy="5595026"/>
          </a:xfrm>
          <a:prstGeom prst="rect">
            <a:avLst/>
          </a:prstGeom>
        </p:spPr>
      </p:pic>
      <p:sp>
        <p:nvSpPr>
          <p:cNvPr id="2" name="Title 1">
            <a:extLst>
              <a:ext uri="{FF2B5EF4-FFF2-40B4-BE49-F238E27FC236}">
                <a16:creationId xmlns:a16="http://schemas.microsoft.com/office/drawing/2014/main" id="{D2004D9E-4A4C-D4D9-A244-A5B8DDC42FC3}"/>
              </a:ext>
            </a:extLst>
          </p:cNvPr>
          <p:cNvSpPr>
            <a:spLocks noGrp="1"/>
          </p:cNvSpPr>
          <p:nvPr>
            <p:ph type="title"/>
          </p:nvPr>
        </p:nvSpPr>
        <p:spPr/>
        <p:txBody>
          <a:bodyPr>
            <a:normAutofit/>
          </a:bodyPr>
          <a:lstStyle/>
          <a:p>
            <a:r>
              <a:rPr lang="en-US" dirty="0"/>
              <a:t>Mission Based Risk Assessment</a:t>
            </a:r>
          </a:p>
        </p:txBody>
      </p:sp>
      <p:sp>
        <p:nvSpPr>
          <p:cNvPr id="3" name="Content Placeholder 2">
            <a:extLst>
              <a:ext uri="{FF2B5EF4-FFF2-40B4-BE49-F238E27FC236}">
                <a16:creationId xmlns:a16="http://schemas.microsoft.com/office/drawing/2014/main" id="{33255675-D0FB-7522-AA39-C8D6775C0597}"/>
              </a:ext>
            </a:extLst>
          </p:cNvPr>
          <p:cNvSpPr>
            <a:spLocks noGrp="1"/>
          </p:cNvSpPr>
          <p:nvPr>
            <p:ph idx="1"/>
          </p:nvPr>
        </p:nvSpPr>
        <p:spPr>
          <a:xfrm>
            <a:off x="838201" y="1350628"/>
            <a:ext cx="5257800" cy="4915410"/>
          </a:xfrm>
        </p:spPr>
        <p:txBody>
          <a:bodyPr>
            <a:noAutofit/>
          </a:bodyPr>
          <a:lstStyle/>
          <a:p>
            <a:r>
              <a:rPr lang="en-US" sz="2000" dirty="0"/>
              <a:t>DoD Cybersecurity Test and Evaluation Guidebook (2018) provides guidance for cybersecurity testing</a:t>
            </a:r>
          </a:p>
          <a:p>
            <a:r>
              <a:rPr lang="en-US" sz="2000" dirty="0"/>
              <a:t>DTE&amp;A and DOT&amp;E are jointly authoring an MBCRA Appendix to the guidebook</a:t>
            </a:r>
          </a:p>
          <a:p>
            <a:pPr lvl="1"/>
            <a:r>
              <a:rPr lang="en-US" sz="1800" dirty="0"/>
              <a:t>MBCRA process is outlined as an iterative cycle of effort across program development</a:t>
            </a:r>
          </a:p>
          <a:p>
            <a:pPr lvl="1"/>
            <a:r>
              <a:rPr lang="en-US" sz="1800" dirty="0"/>
              <a:t>Similar iterative process is used by STAT COE to assist programs with test planning and execution</a:t>
            </a:r>
          </a:p>
          <a:p>
            <a:r>
              <a:rPr lang="en-US" sz="2000" dirty="0"/>
              <a:t>Mission Based Risk Assessment (MBRA) extends use of the MBCRA concept and methods to hardware-driven mission risks</a:t>
            </a:r>
          </a:p>
          <a:p>
            <a:pPr lvl="1"/>
            <a:r>
              <a:rPr lang="en-US" sz="1800" dirty="0"/>
              <a:t>Currently no formal MBRA guidance, but general tools to support MBRA and MBCRA may facilitate use</a:t>
            </a:r>
          </a:p>
        </p:txBody>
      </p:sp>
      <p:sp>
        <p:nvSpPr>
          <p:cNvPr id="4" name="Slide Number Placeholder 3">
            <a:extLst>
              <a:ext uri="{FF2B5EF4-FFF2-40B4-BE49-F238E27FC236}">
                <a16:creationId xmlns:a16="http://schemas.microsoft.com/office/drawing/2014/main" id="{A8C8D1D1-44A2-88BE-4CB1-2109F70753D0}"/>
              </a:ext>
            </a:extLst>
          </p:cNvPr>
          <p:cNvSpPr>
            <a:spLocks noGrp="1"/>
          </p:cNvSpPr>
          <p:nvPr>
            <p:ph type="sldNum" sz="quarter" idx="12"/>
          </p:nvPr>
        </p:nvSpPr>
        <p:spPr/>
        <p:txBody>
          <a:bodyPr/>
          <a:lstStyle/>
          <a:p>
            <a:fld id="{98165654-3FA4-4782-9B42-03778B78CB98}" type="slidenum">
              <a:rPr lang="en-US" smtClean="0"/>
              <a:t>4</a:t>
            </a:fld>
            <a:endParaRPr lang="en-US"/>
          </a:p>
        </p:txBody>
      </p:sp>
      <p:sp>
        <p:nvSpPr>
          <p:cNvPr id="5" name="TextBox 4">
            <a:extLst>
              <a:ext uri="{FF2B5EF4-FFF2-40B4-BE49-F238E27FC236}">
                <a16:creationId xmlns:a16="http://schemas.microsoft.com/office/drawing/2014/main" id="{8408310F-3264-294F-E7E7-6302AF9DC93F}"/>
              </a:ext>
            </a:extLst>
          </p:cNvPr>
          <p:cNvSpPr txBox="1"/>
          <p:nvPr/>
        </p:nvSpPr>
        <p:spPr>
          <a:xfrm>
            <a:off x="5902037" y="6389148"/>
            <a:ext cx="5571835" cy="246221"/>
          </a:xfrm>
          <a:prstGeom prst="rect">
            <a:avLst/>
          </a:prstGeom>
          <a:noFill/>
        </p:spPr>
        <p:txBody>
          <a:bodyPr wrap="square" rtlCol="0">
            <a:spAutoFit/>
          </a:bodyPr>
          <a:lstStyle/>
          <a:p>
            <a:pPr algn="r"/>
            <a:r>
              <a:rPr lang="en-US" sz="1000" dirty="0"/>
              <a:t>Image: DoD Cybersecurity Companion Guide, MBCRA Appendix (2024)</a:t>
            </a:r>
          </a:p>
        </p:txBody>
      </p:sp>
    </p:spTree>
    <p:extLst>
      <p:ext uri="{BB962C8B-B14F-4D97-AF65-F5344CB8AC3E}">
        <p14:creationId xmlns:p14="http://schemas.microsoft.com/office/powerpoint/2010/main" val="436364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Table 15"/>
          <p:cNvGraphicFramePr>
            <a:graphicFrameLocks noGrp="1"/>
          </p:cNvGraphicFramePr>
          <p:nvPr>
            <p:extLst>
              <p:ext uri="{D42A27DB-BD31-4B8C-83A1-F6EECF244321}">
                <p14:modId xmlns:p14="http://schemas.microsoft.com/office/powerpoint/2010/main" val="4281213377"/>
              </p:ext>
            </p:extLst>
          </p:nvPr>
        </p:nvGraphicFramePr>
        <p:xfrm>
          <a:off x="329609" y="967738"/>
          <a:ext cx="7776294" cy="3898265"/>
        </p:xfrm>
        <a:graphic>
          <a:graphicData uri="http://schemas.openxmlformats.org/drawingml/2006/table">
            <a:tbl>
              <a:tblPr/>
              <a:tblGrid>
                <a:gridCol w="2376807">
                  <a:extLst>
                    <a:ext uri="{9D8B030D-6E8A-4147-A177-3AD203B41FA5}">
                      <a16:colId xmlns:a16="http://schemas.microsoft.com/office/drawing/2014/main" val="2796526244"/>
                    </a:ext>
                  </a:extLst>
                </a:gridCol>
                <a:gridCol w="322936">
                  <a:extLst>
                    <a:ext uri="{9D8B030D-6E8A-4147-A177-3AD203B41FA5}">
                      <a16:colId xmlns:a16="http://schemas.microsoft.com/office/drawing/2014/main" val="3085660922"/>
                    </a:ext>
                  </a:extLst>
                </a:gridCol>
                <a:gridCol w="322936">
                  <a:extLst>
                    <a:ext uri="{9D8B030D-6E8A-4147-A177-3AD203B41FA5}">
                      <a16:colId xmlns:a16="http://schemas.microsoft.com/office/drawing/2014/main" val="1528151670"/>
                    </a:ext>
                  </a:extLst>
                </a:gridCol>
                <a:gridCol w="322936">
                  <a:extLst>
                    <a:ext uri="{9D8B030D-6E8A-4147-A177-3AD203B41FA5}">
                      <a16:colId xmlns:a16="http://schemas.microsoft.com/office/drawing/2014/main" val="1897885406"/>
                    </a:ext>
                  </a:extLst>
                </a:gridCol>
                <a:gridCol w="322936">
                  <a:extLst>
                    <a:ext uri="{9D8B030D-6E8A-4147-A177-3AD203B41FA5}">
                      <a16:colId xmlns:a16="http://schemas.microsoft.com/office/drawing/2014/main" val="3998044066"/>
                    </a:ext>
                  </a:extLst>
                </a:gridCol>
                <a:gridCol w="4107743">
                  <a:extLst>
                    <a:ext uri="{9D8B030D-6E8A-4147-A177-3AD203B41FA5}">
                      <a16:colId xmlns:a16="http://schemas.microsoft.com/office/drawing/2014/main" val="2553258531"/>
                    </a:ext>
                  </a:extLst>
                </a:gridCol>
              </a:tblGrid>
              <a:tr h="2409825">
                <a:tc>
                  <a:txBody>
                    <a:bodyPr/>
                    <a:lstStyle/>
                    <a:p>
                      <a:pPr algn="ctr" fontAlgn="ctr"/>
                      <a:r>
                        <a:rPr lang="en-US" sz="2400" b="0" i="0" u="none" strike="noStrike" dirty="0">
                          <a:solidFill>
                            <a:srgbClr val="000000"/>
                          </a:solidFill>
                          <a:effectLst/>
                          <a:latin typeface="Calibri" panose="020F0502020204030204" pitchFamily="34" charset="0"/>
                        </a:rPr>
                        <a:t>Simplified Full Scope</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2400" b="0" i="0" u="none" strike="noStrike" dirty="0">
                          <a:solidFill>
                            <a:srgbClr val="000000"/>
                          </a:solidFill>
                          <a:effectLst/>
                          <a:latin typeface="Calibri" panose="020F0502020204030204" pitchFamily="34" charset="0"/>
                        </a:rPr>
                        <a:t>Normal</a:t>
                      </a:r>
                    </a:p>
                  </a:txBody>
                  <a:tcPr marL="6350" marR="6350" marT="6350" marB="0" vert="vert27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400" b="0" i="0" u="none" strike="noStrike" dirty="0">
                          <a:solidFill>
                            <a:srgbClr val="000000"/>
                          </a:solidFill>
                          <a:effectLst/>
                          <a:latin typeface="Calibri" panose="020F0502020204030204" pitchFamily="34" charset="0"/>
                        </a:rPr>
                        <a:t>Exploit Attempt</a:t>
                      </a:r>
                    </a:p>
                  </a:txBody>
                  <a:tcPr marL="6350" marR="6350" marT="6350"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400" b="0" i="0" u="none" strike="noStrike" dirty="0">
                          <a:solidFill>
                            <a:srgbClr val="000000"/>
                          </a:solidFill>
                          <a:effectLst/>
                          <a:latin typeface="Calibri" panose="020F0502020204030204" pitchFamily="34" charset="0"/>
                        </a:rPr>
                        <a:t>Successful Attack</a:t>
                      </a:r>
                    </a:p>
                  </a:txBody>
                  <a:tcPr marL="6350" marR="6350" marT="6350" marB="0" vert="vert27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400" b="0" i="0" u="none" strike="noStrike" dirty="0">
                          <a:solidFill>
                            <a:srgbClr val="000000"/>
                          </a:solidFill>
                          <a:effectLst/>
                          <a:latin typeface="Calibri" panose="020F0502020204030204" pitchFamily="34" charset="0"/>
                        </a:rPr>
                        <a:t>Compromised</a:t>
                      </a:r>
                    </a:p>
                  </a:txBody>
                  <a:tcPr marL="6350" marR="6350" marT="6350" marB="0" vert="vert27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Notes</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2929574"/>
                  </a:ext>
                </a:extLst>
              </a:tr>
              <a:tr h="323850">
                <a:tc>
                  <a:txBody>
                    <a:bodyPr/>
                    <a:lstStyle/>
                    <a:p>
                      <a:pPr algn="r" fontAlgn="ctr"/>
                      <a:r>
                        <a:rPr lang="en-US" sz="2400" b="0" i="0" u="none" strike="noStrike" dirty="0">
                          <a:solidFill>
                            <a:srgbClr val="000000"/>
                          </a:solidFill>
                          <a:effectLst/>
                          <a:latin typeface="Calibri"/>
                        </a:rPr>
                        <a:t>Normal </a:t>
                      </a:r>
                      <a:r>
                        <a:rPr lang="en-US" sz="2400" b="1" i="0" u="none" strike="noStrike" dirty="0">
                          <a:solidFill>
                            <a:srgbClr val="000000"/>
                          </a:solidFill>
                          <a:effectLst/>
                          <a:latin typeface="Calibri"/>
                        </a:rPr>
                        <a:t>(Start-&gt;)</a:t>
                      </a:r>
                    </a:p>
                  </a:txBody>
                  <a:tcPr marL="6350" marR="6350" marT="635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6350" marR="6350" marT="6350" marB="0" anchor="ctr">
                    <a:lnL w="190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00B050"/>
                    </a:solidFill>
                  </a:tcPr>
                </a:tc>
                <a:tc>
                  <a:txBody>
                    <a:bodyPr/>
                    <a:lstStyle/>
                    <a:p>
                      <a:pPr algn="ctr" fontAlgn="b"/>
                      <a:r>
                        <a:rPr lang="en-US" sz="1400" b="0" i="0" u="none" strike="noStrike" dirty="0">
                          <a:solidFill>
                            <a:srgbClr val="000000"/>
                          </a:solidFill>
                          <a:effectLst/>
                          <a:latin typeface="Calibri" panose="020F0502020204030204" pitchFamily="34" charset="0"/>
                        </a:rPr>
                        <a:t> </a:t>
                      </a:r>
                    </a:p>
                  </a:txBody>
                  <a:tcPr marL="6350" marR="6350" marT="635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00"/>
                    </a:solidFill>
                  </a:tcPr>
                </a:tc>
                <a:tc>
                  <a:txBody>
                    <a:bodyPr/>
                    <a:lstStyle/>
                    <a:p>
                      <a:pPr algn="ctr" fontAlgn="b"/>
                      <a:endParaRPr lang="en-US" sz="1400" b="0" i="0" u="none" strike="noStrike" dirty="0">
                        <a:solidFill>
                          <a:srgbClr val="000000"/>
                        </a:solidFill>
                        <a:effectLst/>
                        <a:latin typeface="Calibri"/>
                      </a:endParaRPr>
                    </a:p>
                  </a:txBody>
                  <a:tcPr marL="6350" marR="6350" marT="635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endParaRPr lang="en-US" sz="800" b="0" i="0" u="none" strike="noStrike" dirty="0">
                        <a:solidFill>
                          <a:srgbClr val="000000"/>
                        </a:solidFill>
                        <a:effectLst/>
                        <a:latin typeface="Calibri"/>
                      </a:endParaRPr>
                    </a:p>
                  </a:txBody>
                  <a:tcPr marL="6350" marR="6350" marT="6350" marB="0" anchor="ctr">
                    <a:lnL w="6350" cap="flat" cmpd="sng" algn="ctr">
                      <a:solidFill>
                        <a:srgbClr val="000000"/>
                      </a:solidFill>
                      <a:prstDash val="dot"/>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n-US" sz="1100" b="0" i="0" u="none" strike="noStrike" dirty="0">
                          <a:solidFill>
                            <a:srgbClr val="000000"/>
                          </a:solidFill>
                          <a:effectLst/>
                          <a:latin typeface="Calibri" panose="020F0502020204030204" pitchFamily="34" charset="0"/>
                        </a:rPr>
                        <a:t>Normal operation tends to remain Normal. It is always under threat, known and unknown</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519524711"/>
                  </a:ext>
                </a:extLst>
              </a:tr>
              <a:tr h="323850">
                <a:tc>
                  <a:txBody>
                    <a:bodyPr/>
                    <a:lstStyle/>
                    <a:p>
                      <a:pPr algn="r" fontAlgn="ctr"/>
                      <a:r>
                        <a:rPr lang="en-US" sz="2400" b="0" i="0" u="none" strike="noStrike" dirty="0">
                          <a:solidFill>
                            <a:srgbClr val="000000"/>
                          </a:solidFill>
                          <a:effectLst/>
                          <a:latin typeface="Calibri"/>
                        </a:rPr>
                        <a:t>Exploit Attempt</a:t>
                      </a:r>
                    </a:p>
                  </a:txBody>
                  <a:tcPr marL="6350" marR="6350" marT="635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400" b="0" i="0" u="none" strike="noStrike" dirty="0">
                        <a:solidFill>
                          <a:srgbClr val="000000"/>
                        </a:solidFill>
                        <a:effectLst/>
                        <a:latin typeface="Calibri"/>
                      </a:endParaRPr>
                    </a:p>
                  </a:txBody>
                  <a:tcPr marL="6350" marR="6350" marT="6350" marB="0" anchor="ctr">
                    <a:lnL w="190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00B050"/>
                    </a:solidFill>
                  </a:tcPr>
                </a:tc>
                <a:tc>
                  <a:txBody>
                    <a:bodyPr/>
                    <a:lstStyle/>
                    <a:p>
                      <a:pPr algn="ctr" fontAlgn="b"/>
                      <a:endParaRPr lang="en-US" sz="1400" b="0" i="0" u="none" strike="noStrike" dirty="0">
                        <a:solidFill>
                          <a:srgbClr val="000000"/>
                        </a:solidFill>
                        <a:effectLst/>
                        <a:latin typeface="Calibri"/>
                      </a:endParaRPr>
                    </a:p>
                  </a:txBody>
                  <a:tcPr marL="6350" marR="6350" marT="635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00"/>
                    </a:solidFill>
                  </a:tcPr>
                </a:tc>
                <a:tc>
                  <a:txBody>
                    <a:bodyPr/>
                    <a:lstStyle/>
                    <a:p>
                      <a:pPr algn="ctr" fontAlgn="b"/>
                      <a:endParaRPr lang="en-US" sz="1400" b="0" i="0" u="none" strike="noStrike" dirty="0">
                        <a:solidFill>
                          <a:srgbClr val="000000"/>
                        </a:solidFill>
                        <a:effectLst/>
                        <a:latin typeface="Calibri"/>
                      </a:endParaRPr>
                    </a:p>
                  </a:txBody>
                  <a:tcPr marL="6350" marR="6350" marT="635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F8F00"/>
                    </a:solidFill>
                  </a:tcPr>
                </a:tc>
                <a:tc>
                  <a:txBody>
                    <a:bodyPr/>
                    <a:lstStyle/>
                    <a:p>
                      <a:pPr algn="ctr" fontAlgn="b"/>
                      <a:endParaRPr lang="en-US" sz="800" b="0" i="0" u="none" strike="noStrike" dirty="0">
                        <a:solidFill>
                          <a:srgbClr val="000000"/>
                        </a:solidFill>
                        <a:effectLst/>
                        <a:latin typeface="Calibri"/>
                      </a:endParaRPr>
                    </a:p>
                  </a:txBody>
                  <a:tcPr marL="6350" marR="6350" marT="6350" marB="0" anchor="ctr">
                    <a:lnL w="6350" cap="flat" cmpd="sng" algn="ctr">
                      <a:solidFill>
                        <a:srgbClr val="000000"/>
                      </a:solidFill>
                      <a:prstDash val="dot"/>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n-US" sz="1100" b="0" i="0" u="none" strike="noStrike" dirty="0">
                          <a:solidFill>
                            <a:srgbClr val="000000"/>
                          </a:solidFill>
                          <a:effectLst/>
                          <a:latin typeface="Calibri"/>
                        </a:rPr>
                        <a:t>Known threats have defense plans and can be recovered before becoming breaches</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133425829"/>
                  </a:ext>
                </a:extLst>
              </a:tr>
              <a:tr h="323850">
                <a:tc>
                  <a:txBody>
                    <a:bodyPr/>
                    <a:lstStyle/>
                    <a:p>
                      <a:pPr algn="r" fontAlgn="ctr"/>
                      <a:r>
                        <a:rPr lang="en-US" sz="2400" b="0" i="0" u="none" strike="noStrike" dirty="0">
                          <a:solidFill>
                            <a:srgbClr val="000000"/>
                          </a:solidFill>
                          <a:effectLst/>
                          <a:latin typeface="Calibri"/>
                        </a:rPr>
                        <a:t>Successful Attack</a:t>
                      </a:r>
                    </a:p>
                  </a:txBody>
                  <a:tcPr marL="6350" marR="6350" marT="635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400" b="0" i="0" u="none" strike="noStrike" dirty="0">
                        <a:solidFill>
                          <a:srgbClr val="000000"/>
                        </a:solidFill>
                        <a:effectLst/>
                        <a:latin typeface="Calibri"/>
                      </a:endParaRPr>
                    </a:p>
                  </a:txBody>
                  <a:tcPr marL="6350" marR="6350" marT="6350" marB="0" anchor="ctr">
                    <a:lnL w="190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00B050"/>
                    </a:solidFill>
                  </a:tcPr>
                </a:tc>
                <a:tc>
                  <a:txBody>
                    <a:bodyPr/>
                    <a:lstStyle/>
                    <a:p>
                      <a:pPr algn="ctr" fontAlgn="b"/>
                      <a:endParaRPr lang="en-US" sz="1400" b="0" i="0" u="none" strike="noStrike" dirty="0">
                        <a:solidFill>
                          <a:srgbClr val="000000"/>
                        </a:solidFill>
                        <a:effectLst/>
                        <a:latin typeface="Calibri"/>
                      </a:endParaRPr>
                    </a:p>
                  </a:txBody>
                  <a:tcPr marL="6350" marR="6350" marT="635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00"/>
                    </a:solidFill>
                  </a:tcPr>
                </a:tc>
                <a:tc>
                  <a:txBody>
                    <a:bodyPr/>
                    <a:lstStyle/>
                    <a:p>
                      <a:pPr algn="ctr" fontAlgn="b"/>
                      <a:endParaRPr lang="en-US" sz="1400" b="0" i="0" u="none" strike="noStrike" dirty="0">
                        <a:solidFill>
                          <a:srgbClr val="000000"/>
                        </a:solidFill>
                        <a:effectLst/>
                        <a:latin typeface="Calibri"/>
                      </a:endParaRPr>
                    </a:p>
                  </a:txBody>
                  <a:tcPr marL="6350" marR="6350" marT="635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F8F00"/>
                    </a:solidFill>
                  </a:tcPr>
                </a:tc>
                <a:tc>
                  <a:txBody>
                    <a:bodyPr/>
                    <a:lstStyle/>
                    <a:p>
                      <a:pPr algn="ctr" fontAlgn="b"/>
                      <a:endParaRPr lang="en-US" sz="800" b="0" i="0" u="none" strike="noStrike" dirty="0">
                        <a:solidFill>
                          <a:srgbClr val="000000"/>
                        </a:solidFill>
                        <a:effectLst/>
                        <a:latin typeface="Calibri"/>
                      </a:endParaRPr>
                    </a:p>
                  </a:txBody>
                  <a:tcPr marL="6350" marR="6350" marT="6350" marB="0" anchor="ctr">
                    <a:lnL w="6350" cap="flat" cmpd="sng" algn="ctr">
                      <a:solidFill>
                        <a:srgbClr val="000000"/>
                      </a:solidFill>
                      <a:prstDash val="dot"/>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000000"/>
                    </a:solidFill>
                  </a:tcPr>
                </a:tc>
                <a:tc>
                  <a:txBody>
                    <a:bodyPr/>
                    <a:lstStyle/>
                    <a:p>
                      <a:pPr algn="l" fontAlgn="ctr"/>
                      <a:r>
                        <a:rPr lang="en-US" sz="1100" b="0" i="0" u="none" strike="noStrike" dirty="0">
                          <a:solidFill>
                            <a:srgbClr val="000000"/>
                          </a:solidFill>
                          <a:effectLst/>
                          <a:latin typeface="Calibri"/>
                        </a:rPr>
                        <a:t>Breached systems require resilience methods to recover, create new threats and lead to spills</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885097829"/>
                  </a:ext>
                </a:extLst>
              </a:tr>
              <a:tr h="323850">
                <a:tc>
                  <a:txBody>
                    <a:bodyPr/>
                    <a:lstStyle/>
                    <a:p>
                      <a:pPr algn="r" fontAlgn="ctr"/>
                      <a:r>
                        <a:rPr lang="en-US" sz="2400" b="0" i="0" u="none" strike="noStrike" dirty="0">
                          <a:solidFill>
                            <a:srgbClr val="000000"/>
                          </a:solidFill>
                          <a:effectLst/>
                          <a:latin typeface="Calibri"/>
                        </a:rPr>
                        <a:t>Compromised</a:t>
                      </a:r>
                    </a:p>
                  </a:txBody>
                  <a:tcPr marL="6350" marR="6350" marT="635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400" b="0" i="0" u="none" strike="noStrike" dirty="0">
                        <a:solidFill>
                          <a:srgbClr val="000000"/>
                        </a:solidFill>
                        <a:effectLst/>
                        <a:latin typeface="Calibri"/>
                      </a:endParaRPr>
                    </a:p>
                  </a:txBody>
                  <a:tcPr marL="6350" marR="6350" marT="6350" marB="0" anchor="ctr">
                    <a:lnL w="190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endParaRPr lang="en-US" sz="1400" b="0" i="0" u="none" strike="noStrike" dirty="0">
                        <a:solidFill>
                          <a:srgbClr val="000000"/>
                        </a:solidFill>
                        <a:effectLst/>
                        <a:latin typeface="Calibri"/>
                      </a:endParaRPr>
                    </a:p>
                  </a:txBody>
                  <a:tcPr marL="6350" marR="6350" marT="635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rgbClr val="FFFF00"/>
                    </a:solidFill>
                  </a:tcPr>
                </a:tc>
                <a:tc>
                  <a:txBody>
                    <a:bodyPr/>
                    <a:lstStyle/>
                    <a:p>
                      <a:pPr algn="ctr" fontAlgn="b"/>
                      <a:endParaRPr lang="en-US" sz="1400" b="0" i="0" u="none" strike="noStrike" dirty="0">
                        <a:solidFill>
                          <a:srgbClr val="000000"/>
                        </a:solidFill>
                        <a:effectLst/>
                        <a:latin typeface="Calibri"/>
                      </a:endParaRPr>
                    </a:p>
                  </a:txBody>
                  <a:tcPr marL="6350" marR="6350" marT="635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rgbClr val="BF8F00"/>
                    </a:solidFill>
                  </a:tcPr>
                </a:tc>
                <a:tc>
                  <a:txBody>
                    <a:bodyPr/>
                    <a:lstStyle/>
                    <a:p>
                      <a:pPr algn="ctr" fontAlgn="b"/>
                      <a:endParaRPr lang="en-US" sz="800" b="0" i="0" u="none" strike="noStrike" dirty="0">
                        <a:solidFill>
                          <a:srgbClr val="000000"/>
                        </a:solidFill>
                        <a:effectLst/>
                        <a:latin typeface="Calibri"/>
                      </a:endParaRPr>
                    </a:p>
                  </a:txBody>
                  <a:tcPr marL="6350" marR="6350" marT="6350" marB="0" anchor="ctr">
                    <a:lnL w="6350" cap="flat" cmpd="sng" algn="ctr">
                      <a:solidFill>
                        <a:srgbClr val="000000"/>
                      </a:solidFill>
                      <a:prstDash val="dot"/>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rgbClr val="000000"/>
                    </a:solidFill>
                  </a:tcPr>
                </a:tc>
                <a:tc>
                  <a:txBody>
                    <a:bodyPr/>
                    <a:lstStyle/>
                    <a:p>
                      <a:pPr algn="l" fontAlgn="ctr"/>
                      <a:r>
                        <a:rPr lang="en-US" sz="1100" b="0" i="0" u="none" strike="noStrike" dirty="0">
                          <a:solidFill>
                            <a:srgbClr val="000000"/>
                          </a:solidFill>
                          <a:effectLst/>
                          <a:latin typeface="Calibri" panose="020F0502020204030204" pitchFamily="34" charset="0"/>
                        </a:rPr>
                        <a:t>Spills are unrecoverable, create new threats, open new breaches and lead to further spills</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30668993"/>
                  </a:ext>
                </a:extLst>
              </a:tr>
            </a:tbl>
          </a:graphicData>
        </a:graphic>
      </p:graphicFrame>
      <p:sp>
        <p:nvSpPr>
          <p:cNvPr id="6" name="Title 1">
            <a:extLst>
              <a:ext uri="{FF2B5EF4-FFF2-40B4-BE49-F238E27FC236}">
                <a16:creationId xmlns:a16="http://schemas.microsoft.com/office/drawing/2014/main" id="{93A64EC9-F874-02C4-ADFF-0793BCFC555D}"/>
              </a:ext>
            </a:extLst>
          </p:cNvPr>
          <p:cNvSpPr txBox="1">
            <a:spLocks/>
          </p:cNvSpPr>
          <p:nvPr/>
        </p:nvSpPr>
        <p:spPr>
          <a:xfrm>
            <a:off x="572493" y="334236"/>
            <a:ext cx="11018520" cy="846386"/>
          </a:xfrm>
          <a:prstGeom prst="rect">
            <a:avLst/>
          </a:prstGeom>
        </p:spPr>
        <p:txBody>
          <a:bodyPr>
            <a:normAutofit fontScale="97500"/>
          </a:bodyPr>
          <a:lstStyle>
            <a:lvl1pPr defTabSz="914377" eaLnBrk="1" latinLnBrk="0" hangingPunct="1">
              <a:lnSpc>
                <a:spcPct val="90000"/>
              </a:lnSpc>
              <a:buNone/>
              <a:defRPr sz="3600">
                <a:latin typeface="Georgia" panose="02040502050405020303" pitchFamily="18" charset="0"/>
                <a:ea typeface="+mj-ea"/>
                <a:cs typeface="+mj-cs"/>
              </a:defRPr>
            </a:lvl1pPr>
          </a:lstStyle>
          <a:p>
            <a:r>
              <a:rPr lang="en-US" dirty="0"/>
              <a:t>Overview of State Transition Map (STaMp)</a:t>
            </a:r>
          </a:p>
        </p:txBody>
      </p:sp>
      <p:sp>
        <p:nvSpPr>
          <p:cNvPr id="8" name="Content Placeholder 2">
            <a:extLst>
              <a:ext uri="{FF2B5EF4-FFF2-40B4-BE49-F238E27FC236}">
                <a16:creationId xmlns:a16="http://schemas.microsoft.com/office/drawing/2014/main" id="{C9D7971F-7F52-E403-4531-EF4D3A3032DA}"/>
              </a:ext>
            </a:extLst>
          </p:cNvPr>
          <p:cNvSpPr txBox="1">
            <a:spLocks/>
          </p:cNvSpPr>
          <p:nvPr/>
        </p:nvSpPr>
        <p:spPr>
          <a:xfrm>
            <a:off x="8105902" y="967738"/>
            <a:ext cx="3967180" cy="389826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dirty="0">
                <a:latin typeface="Arial" panose="020B0604020202020204" pitchFamily="34" charset="0"/>
                <a:cs typeface="Arial" panose="020B0604020202020204" pitchFamily="34" charset="0"/>
              </a:rPr>
              <a:t>State Transaction Map (</a:t>
            </a:r>
            <a:r>
              <a:rPr lang="en-US" sz="1800" dirty="0" err="1">
                <a:latin typeface="Arial" panose="020B0604020202020204" pitchFamily="34" charset="0"/>
                <a:cs typeface="Arial" panose="020B0604020202020204" pitchFamily="34" charset="0"/>
              </a:rPr>
              <a:t>STaMp</a:t>
            </a:r>
            <a:r>
              <a:rPr lang="en-US" sz="1800" dirty="0">
                <a:latin typeface="Arial" panose="020B0604020202020204" pitchFamily="34" charset="0"/>
                <a:cs typeface="Arial" panose="020B0604020202020204" pitchFamily="34" charset="0"/>
              </a:rPr>
              <a:t>) is a tool to help understand what can happen in a complex system</a:t>
            </a:r>
          </a:p>
          <a:p>
            <a:r>
              <a:rPr lang="en-US" sz="1800" dirty="0">
                <a:latin typeface="Arial" panose="020B0604020202020204" pitchFamily="34" charset="0"/>
                <a:cs typeface="Arial" panose="020B0604020202020204" pitchFamily="34" charset="0"/>
              </a:rPr>
              <a:t>The states across the top indicate what can happen</a:t>
            </a:r>
          </a:p>
          <a:p>
            <a:r>
              <a:rPr lang="en-US" sz="1800" dirty="0">
                <a:latin typeface="Arial" panose="020B0604020202020204" pitchFamily="34" charset="0"/>
                <a:cs typeface="Arial" panose="020B0604020202020204" pitchFamily="34" charset="0"/>
              </a:rPr>
              <a:t>The states on the left indicate the current state of the system </a:t>
            </a:r>
          </a:p>
          <a:p>
            <a:r>
              <a:rPr lang="en-US" sz="1800" dirty="0">
                <a:latin typeface="Arial" panose="020B0604020202020204" pitchFamily="34" charset="0"/>
                <a:cs typeface="Arial" panose="020B0604020202020204" pitchFamily="34" charset="0"/>
              </a:rPr>
              <a:t>The colored intersections indicate possible states to which the current state can transition</a:t>
            </a:r>
          </a:p>
          <a:p>
            <a:r>
              <a:rPr lang="en-US" sz="1800" dirty="0">
                <a:latin typeface="Arial" panose="020B0604020202020204" pitchFamily="34" charset="0"/>
                <a:cs typeface="Arial" panose="020B0604020202020204" pitchFamily="34" charset="0"/>
              </a:rPr>
              <a:t>Transition probabilities can be assigned to each intersection to create a finite-state automaton</a:t>
            </a:r>
            <a:endParaRPr lang="en-US" sz="1200"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US" sz="1200" dirty="0">
              <a:latin typeface="Arial" panose="020B0604020202020204" pitchFamily="34" charset="0"/>
              <a:cs typeface="Arial" panose="020B0604020202020204" pitchFamily="34" charset="0"/>
            </a:endParaRPr>
          </a:p>
        </p:txBody>
      </p:sp>
      <p:sp>
        <p:nvSpPr>
          <p:cNvPr id="3" name="Rectangle 2"/>
          <p:cNvSpPr/>
          <p:nvPr/>
        </p:nvSpPr>
        <p:spPr>
          <a:xfrm>
            <a:off x="5974813" y="2558169"/>
            <a:ext cx="242374" cy="369332"/>
          </a:xfrm>
          <a:prstGeom prst="rect">
            <a:avLst/>
          </a:prstGeom>
        </p:spPr>
        <p:txBody>
          <a:bodyPr wrap="none">
            <a:spAutoFit/>
          </a:bodyPr>
          <a:lstStyle/>
          <a:p>
            <a:r>
              <a:rPr lang="en-US" dirty="0">
                <a:solidFill>
                  <a:srgbClr val="000000"/>
                </a:solidFill>
                <a:latin typeface="Times New Roman" panose="02020603050405020304" pitchFamily="18" charset="0"/>
              </a:rPr>
              <a:t> </a:t>
            </a:r>
            <a:endParaRPr lang="en-US" dirty="0"/>
          </a:p>
        </p:txBody>
      </p:sp>
      <p:grpSp>
        <p:nvGrpSpPr>
          <p:cNvPr id="4" name="Group 3">
            <a:extLst>
              <a:ext uri="{FF2B5EF4-FFF2-40B4-BE49-F238E27FC236}">
                <a16:creationId xmlns:a16="http://schemas.microsoft.com/office/drawing/2014/main" id="{6F7C61E4-347F-BCCC-204F-7B39EA02434E}"/>
              </a:ext>
            </a:extLst>
          </p:cNvPr>
          <p:cNvGrpSpPr/>
          <p:nvPr/>
        </p:nvGrpSpPr>
        <p:grpSpPr>
          <a:xfrm>
            <a:off x="4491699" y="2375483"/>
            <a:ext cx="3180108" cy="734704"/>
            <a:chOff x="5027879" y="157268"/>
            <a:chExt cx="3180108" cy="734704"/>
          </a:xfrm>
        </p:grpSpPr>
        <p:grpSp>
          <p:nvGrpSpPr>
            <p:cNvPr id="5" name="Group 4">
              <a:extLst>
                <a:ext uri="{FF2B5EF4-FFF2-40B4-BE49-F238E27FC236}">
                  <a16:creationId xmlns:a16="http://schemas.microsoft.com/office/drawing/2014/main" id="{2949825C-31D7-D3ED-3540-53991BC927C9}"/>
                </a:ext>
              </a:extLst>
            </p:cNvPr>
            <p:cNvGrpSpPr/>
            <p:nvPr/>
          </p:nvGrpSpPr>
          <p:grpSpPr>
            <a:xfrm>
              <a:off x="5027879" y="516761"/>
              <a:ext cx="3180108" cy="375211"/>
              <a:chOff x="4574632" y="1898017"/>
              <a:chExt cx="3180108" cy="375211"/>
            </a:xfrm>
          </p:grpSpPr>
          <p:sp>
            <p:nvSpPr>
              <p:cNvPr id="9" name="Rectangle 8">
                <a:extLst>
                  <a:ext uri="{FF2B5EF4-FFF2-40B4-BE49-F238E27FC236}">
                    <a16:creationId xmlns:a16="http://schemas.microsoft.com/office/drawing/2014/main" id="{FB4441F5-687F-6CBB-C0CA-97133AC3EA7B}"/>
                  </a:ext>
                </a:extLst>
              </p:cNvPr>
              <p:cNvSpPr/>
              <p:nvPr/>
            </p:nvSpPr>
            <p:spPr>
              <a:xfrm>
                <a:off x="4574632" y="1898017"/>
                <a:ext cx="3180108" cy="375064"/>
              </a:xfrm>
              <a:prstGeom prst="rect">
                <a:avLst/>
              </a:prstGeom>
              <a:gradFill flip="none" rotWithShape="1">
                <a:gsLst>
                  <a:gs pos="69000">
                    <a:srgbClr val="FFC000"/>
                  </a:gs>
                  <a:gs pos="27000">
                    <a:srgbClr val="FFFF00"/>
                  </a:gs>
                  <a:gs pos="7000">
                    <a:srgbClr val="00CC99"/>
                  </a:gs>
                  <a:gs pos="78000">
                    <a:srgbClr val="FFC000">
                      <a:lumMod val="75000"/>
                    </a:srgbClr>
                  </a:gs>
                  <a:gs pos="93000">
                    <a:schemeClr val="tx1"/>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0" name="TextBox 9">
                <a:extLst>
                  <a:ext uri="{FF2B5EF4-FFF2-40B4-BE49-F238E27FC236}">
                    <a16:creationId xmlns:a16="http://schemas.microsoft.com/office/drawing/2014/main" id="{720ACBFC-A76A-AC3D-57EB-DB7015FD7ACD}"/>
                  </a:ext>
                </a:extLst>
              </p:cNvPr>
              <p:cNvSpPr txBox="1"/>
              <p:nvPr/>
            </p:nvSpPr>
            <p:spPr>
              <a:xfrm>
                <a:off x="4574632" y="1901797"/>
                <a:ext cx="696024" cy="369332"/>
              </a:xfrm>
              <a:prstGeom prst="rect">
                <a:avLst/>
              </a:prstGeom>
              <a:noFill/>
            </p:spPr>
            <p:txBody>
              <a:bodyPr wrap="none" rtlCol="0">
                <a:spAutoFit/>
              </a:bodyPr>
              <a:lstStyle/>
              <a:p>
                <a:r>
                  <a:rPr lang="en-US"/>
                  <a:t>Good</a:t>
                </a:r>
              </a:p>
            </p:txBody>
          </p:sp>
          <p:sp>
            <p:nvSpPr>
              <p:cNvPr id="11" name="TextBox 10">
                <a:extLst>
                  <a:ext uri="{FF2B5EF4-FFF2-40B4-BE49-F238E27FC236}">
                    <a16:creationId xmlns:a16="http://schemas.microsoft.com/office/drawing/2014/main" id="{1CD1974D-823E-2CDF-9F36-20A26D413964}"/>
                  </a:ext>
                </a:extLst>
              </p:cNvPr>
              <p:cNvSpPr txBox="1"/>
              <p:nvPr/>
            </p:nvSpPr>
            <p:spPr>
              <a:xfrm>
                <a:off x="5616298" y="1903896"/>
                <a:ext cx="1096775" cy="369332"/>
              </a:xfrm>
              <a:prstGeom prst="rect">
                <a:avLst/>
              </a:prstGeom>
              <a:noFill/>
            </p:spPr>
            <p:txBody>
              <a:bodyPr wrap="none" rtlCol="0">
                <a:spAutoFit/>
              </a:bodyPr>
              <a:lstStyle/>
              <a:p>
                <a:r>
                  <a:rPr lang="en-US"/>
                  <a:t>Not Good</a:t>
                </a:r>
              </a:p>
            </p:txBody>
          </p:sp>
          <p:sp>
            <p:nvSpPr>
              <p:cNvPr id="19" name="TextBox 18">
                <a:extLst>
                  <a:ext uri="{FF2B5EF4-FFF2-40B4-BE49-F238E27FC236}">
                    <a16:creationId xmlns:a16="http://schemas.microsoft.com/office/drawing/2014/main" id="{91BAE828-ECE4-5B33-28DF-DAEDE2C38270}"/>
                  </a:ext>
                </a:extLst>
              </p:cNvPr>
              <p:cNvSpPr txBox="1"/>
              <p:nvPr/>
            </p:nvSpPr>
            <p:spPr>
              <a:xfrm>
                <a:off x="7212604" y="1901797"/>
                <a:ext cx="542136" cy="369332"/>
              </a:xfrm>
              <a:prstGeom prst="rect">
                <a:avLst/>
              </a:prstGeom>
              <a:noFill/>
            </p:spPr>
            <p:txBody>
              <a:bodyPr wrap="none" rtlCol="0">
                <a:spAutoFit/>
              </a:bodyPr>
              <a:lstStyle/>
              <a:p>
                <a:r>
                  <a:rPr lang="en-US">
                    <a:solidFill>
                      <a:srgbClr val="FFC000"/>
                    </a:solidFill>
                  </a:rPr>
                  <a:t>Bad</a:t>
                </a:r>
              </a:p>
            </p:txBody>
          </p:sp>
        </p:grpSp>
        <p:sp>
          <p:nvSpPr>
            <p:cNvPr id="7" name="TextBox 6">
              <a:extLst>
                <a:ext uri="{FF2B5EF4-FFF2-40B4-BE49-F238E27FC236}">
                  <a16:creationId xmlns:a16="http://schemas.microsoft.com/office/drawing/2014/main" id="{31981168-2BEB-DD8D-BFC1-0C0FBD7322B9}"/>
                </a:ext>
              </a:extLst>
            </p:cNvPr>
            <p:cNvSpPr txBox="1"/>
            <p:nvPr/>
          </p:nvSpPr>
          <p:spPr>
            <a:xfrm>
              <a:off x="5377850" y="157268"/>
              <a:ext cx="2480166" cy="369332"/>
            </a:xfrm>
            <a:prstGeom prst="rect">
              <a:avLst/>
            </a:prstGeom>
            <a:noFill/>
          </p:spPr>
          <p:txBody>
            <a:bodyPr wrap="none" rtlCol="0">
              <a:spAutoFit/>
            </a:bodyPr>
            <a:lstStyle/>
            <a:p>
              <a:pPr algn="ctr"/>
              <a:r>
                <a:rPr lang="en-US"/>
                <a:t>Level of Consequence</a:t>
              </a:r>
            </a:p>
          </p:txBody>
        </p:sp>
      </p:grpSp>
      <p:sp>
        <p:nvSpPr>
          <p:cNvPr id="12" name="TextBox 11">
            <a:extLst>
              <a:ext uri="{FF2B5EF4-FFF2-40B4-BE49-F238E27FC236}">
                <a16:creationId xmlns:a16="http://schemas.microsoft.com/office/drawing/2014/main" id="{1D31CB83-0787-BB41-2C9C-DD813100DFCE}"/>
              </a:ext>
            </a:extLst>
          </p:cNvPr>
          <p:cNvSpPr txBox="1"/>
          <p:nvPr/>
        </p:nvSpPr>
        <p:spPr>
          <a:xfrm>
            <a:off x="246183" y="5042810"/>
            <a:ext cx="11699634" cy="1259991"/>
          </a:xfrm>
          <a:prstGeom prst="rect">
            <a:avLst/>
          </a:prstGeom>
          <a:noFill/>
        </p:spPr>
        <p:txBody>
          <a:bodyPr wrap="square" rtlCol="0">
            <a:normAutofit/>
          </a:bodyPr>
          <a:lstStyle/>
          <a:p>
            <a:pPr marL="285750" indent="-285750">
              <a:buFont typeface="Arial" panose="020B0604020202020204" pitchFamily="34" charset="0"/>
              <a:buChar char="•"/>
            </a:pPr>
            <a:r>
              <a:rPr lang="en-US" sz="2400" dirty="0"/>
              <a:t>STAT COE’s STaMp methodology succinctly documents likelihood and severity of specific mission risk chains to support test planning, and directly supports construction of state-based automata for mission modeling</a:t>
            </a:r>
          </a:p>
        </p:txBody>
      </p:sp>
      <p:sp>
        <p:nvSpPr>
          <p:cNvPr id="15" name="Slide Number Placeholder 14">
            <a:extLst>
              <a:ext uri="{FF2B5EF4-FFF2-40B4-BE49-F238E27FC236}">
                <a16:creationId xmlns:a16="http://schemas.microsoft.com/office/drawing/2014/main" id="{26105CEA-77E7-ADD4-0246-C13C930A9D18}"/>
              </a:ext>
            </a:extLst>
          </p:cNvPr>
          <p:cNvSpPr>
            <a:spLocks noGrp="1"/>
          </p:cNvSpPr>
          <p:nvPr>
            <p:ph type="sldNum" sz="quarter" idx="12"/>
          </p:nvPr>
        </p:nvSpPr>
        <p:spPr/>
        <p:txBody>
          <a:bodyPr/>
          <a:lstStyle/>
          <a:p>
            <a:fld id="{98165654-3FA4-4782-9B42-03778B78CB98}" type="slidenum">
              <a:rPr lang="en-US" smtClean="0"/>
              <a:t>5</a:t>
            </a:fld>
            <a:endParaRPr lang="en-US"/>
          </a:p>
        </p:txBody>
      </p:sp>
      <p:cxnSp>
        <p:nvCxnSpPr>
          <p:cNvPr id="13" name="Straight Arrow Connector 12">
            <a:extLst>
              <a:ext uri="{FF2B5EF4-FFF2-40B4-BE49-F238E27FC236}">
                <a16:creationId xmlns:a16="http://schemas.microsoft.com/office/drawing/2014/main" id="{AB91BD05-D90F-B485-1561-18EF1B5D847F}"/>
              </a:ext>
            </a:extLst>
          </p:cNvPr>
          <p:cNvCxnSpPr/>
          <p:nvPr/>
        </p:nvCxnSpPr>
        <p:spPr>
          <a:xfrm>
            <a:off x="1695450" y="3571875"/>
            <a:ext cx="1181100" cy="0"/>
          </a:xfrm>
          <a:prstGeom prst="straightConnector1">
            <a:avLst/>
          </a:prstGeom>
          <a:ln w="38100">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14" name="Straight Arrow Connector 13">
            <a:extLst>
              <a:ext uri="{FF2B5EF4-FFF2-40B4-BE49-F238E27FC236}">
                <a16:creationId xmlns:a16="http://schemas.microsoft.com/office/drawing/2014/main" id="{889BFFE4-0E92-989E-1690-1EB4D46FE062}"/>
              </a:ext>
            </a:extLst>
          </p:cNvPr>
          <p:cNvCxnSpPr>
            <a:cxnSpLocks/>
          </p:cNvCxnSpPr>
          <p:nvPr/>
        </p:nvCxnSpPr>
        <p:spPr>
          <a:xfrm flipV="1">
            <a:off x="2876550" y="3013363"/>
            <a:ext cx="0" cy="570057"/>
          </a:xfrm>
          <a:prstGeom prst="straightConnector1">
            <a:avLst/>
          </a:prstGeom>
          <a:ln w="38100">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20" name="Straight Arrow Connector 19">
            <a:extLst>
              <a:ext uri="{FF2B5EF4-FFF2-40B4-BE49-F238E27FC236}">
                <a16:creationId xmlns:a16="http://schemas.microsoft.com/office/drawing/2014/main" id="{C985DFDE-C85B-4159-0CB3-55A69C383012}"/>
              </a:ext>
            </a:extLst>
          </p:cNvPr>
          <p:cNvCxnSpPr>
            <a:cxnSpLocks/>
          </p:cNvCxnSpPr>
          <p:nvPr/>
        </p:nvCxnSpPr>
        <p:spPr>
          <a:xfrm flipH="1">
            <a:off x="1695450" y="3020004"/>
            <a:ext cx="1181100" cy="551871"/>
          </a:xfrm>
          <a:prstGeom prst="straightConnector1">
            <a:avLst/>
          </a:prstGeom>
          <a:ln w="38100">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22" name="Straight Arrow Connector 21">
            <a:extLst>
              <a:ext uri="{FF2B5EF4-FFF2-40B4-BE49-F238E27FC236}">
                <a16:creationId xmlns:a16="http://schemas.microsoft.com/office/drawing/2014/main" id="{28776FC7-55F7-EFF5-EFE1-D414E0CB2AF4}"/>
              </a:ext>
            </a:extLst>
          </p:cNvPr>
          <p:cNvCxnSpPr>
            <a:cxnSpLocks/>
          </p:cNvCxnSpPr>
          <p:nvPr/>
        </p:nvCxnSpPr>
        <p:spPr>
          <a:xfrm>
            <a:off x="1695450" y="3571875"/>
            <a:ext cx="1528041" cy="0"/>
          </a:xfrm>
          <a:prstGeom prst="straightConnector1">
            <a:avLst/>
          </a:prstGeom>
          <a:ln w="38100">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24" name="Straight Arrow Connector 23">
            <a:extLst>
              <a:ext uri="{FF2B5EF4-FFF2-40B4-BE49-F238E27FC236}">
                <a16:creationId xmlns:a16="http://schemas.microsoft.com/office/drawing/2014/main" id="{EBCBE2F7-C575-8CB2-8897-A8F1A0A82361}"/>
              </a:ext>
            </a:extLst>
          </p:cNvPr>
          <p:cNvCxnSpPr>
            <a:cxnSpLocks/>
          </p:cNvCxnSpPr>
          <p:nvPr/>
        </p:nvCxnSpPr>
        <p:spPr>
          <a:xfrm flipV="1">
            <a:off x="3223491" y="3020004"/>
            <a:ext cx="0" cy="570057"/>
          </a:xfrm>
          <a:prstGeom prst="straightConnector1">
            <a:avLst/>
          </a:prstGeom>
          <a:ln w="38100">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25" name="Straight Arrow Connector 24">
            <a:extLst>
              <a:ext uri="{FF2B5EF4-FFF2-40B4-BE49-F238E27FC236}">
                <a16:creationId xmlns:a16="http://schemas.microsoft.com/office/drawing/2014/main" id="{BFB588A7-7CDD-73C0-2EEF-6CD9EC918E24}"/>
              </a:ext>
            </a:extLst>
          </p:cNvPr>
          <p:cNvCxnSpPr>
            <a:cxnSpLocks/>
          </p:cNvCxnSpPr>
          <p:nvPr/>
        </p:nvCxnSpPr>
        <p:spPr>
          <a:xfrm flipH="1">
            <a:off x="1695450" y="3029843"/>
            <a:ext cx="1528041" cy="906870"/>
          </a:xfrm>
          <a:prstGeom prst="straightConnector1">
            <a:avLst/>
          </a:prstGeom>
          <a:ln w="38100">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27" name="Straight Arrow Connector 26">
            <a:extLst>
              <a:ext uri="{FF2B5EF4-FFF2-40B4-BE49-F238E27FC236}">
                <a16:creationId xmlns:a16="http://schemas.microsoft.com/office/drawing/2014/main" id="{DE9B1A7A-C75E-9357-4DA8-ED28EE5A6812}"/>
              </a:ext>
            </a:extLst>
          </p:cNvPr>
          <p:cNvCxnSpPr>
            <a:cxnSpLocks/>
          </p:cNvCxnSpPr>
          <p:nvPr/>
        </p:nvCxnSpPr>
        <p:spPr>
          <a:xfrm>
            <a:off x="1695450" y="3936713"/>
            <a:ext cx="1181100" cy="0"/>
          </a:xfrm>
          <a:prstGeom prst="straightConnector1">
            <a:avLst/>
          </a:prstGeom>
          <a:ln w="38100">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30" name="Straight Arrow Connector 29">
            <a:extLst>
              <a:ext uri="{FF2B5EF4-FFF2-40B4-BE49-F238E27FC236}">
                <a16:creationId xmlns:a16="http://schemas.microsoft.com/office/drawing/2014/main" id="{D8F54B91-DB4E-6919-F47A-322F2DF4709E}"/>
              </a:ext>
            </a:extLst>
          </p:cNvPr>
          <p:cNvCxnSpPr>
            <a:cxnSpLocks/>
          </p:cNvCxnSpPr>
          <p:nvPr/>
        </p:nvCxnSpPr>
        <p:spPr>
          <a:xfrm>
            <a:off x="1695450" y="3943352"/>
            <a:ext cx="1528041" cy="0"/>
          </a:xfrm>
          <a:prstGeom prst="straightConnector1">
            <a:avLst/>
          </a:prstGeom>
          <a:ln w="38100">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32" name="Straight Arrow Connector 31">
            <a:extLst>
              <a:ext uri="{FF2B5EF4-FFF2-40B4-BE49-F238E27FC236}">
                <a16:creationId xmlns:a16="http://schemas.microsoft.com/office/drawing/2014/main" id="{E6A2E4DF-1AA5-040B-F4D1-5CF44CBA1232}"/>
              </a:ext>
            </a:extLst>
          </p:cNvPr>
          <p:cNvCxnSpPr>
            <a:cxnSpLocks/>
          </p:cNvCxnSpPr>
          <p:nvPr/>
        </p:nvCxnSpPr>
        <p:spPr>
          <a:xfrm>
            <a:off x="1695450" y="3936713"/>
            <a:ext cx="1800514" cy="0"/>
          </a:xfrm>
          <a:prstGeom prst="straightConnector1">
            <a:avLst/>
          </a:prstGeom>
          <a:ln w="38100">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36" name="Straight Arrow Connector 35">
            <a:extLst>
              <a:ext uri="{FF2B5EF4-FFF2-40B4-BE49-F238E27FC236}">
                <a16:creationId xmlns:a16="http://schemas.microsoft.com/office/drawing/2014/main" id="{879FA4B4-430F-947A-AA8C-EBEC1D2DC6BE}"/>
              </a:ext>
            </a:extLst>
          </p:cNvPr>
          <p:cNvCxnSpPr>
            <a:cxnSpLocks/>
          </p:cNvCxnSpPr>
          <p:nvPr/>
        </p:nvCxnSpPr>
        <p:spPr>
          <a:xfrm flipV="1">
            <a:off x="2875973" y="3020004"/>
            <a:ext cx="0" cy="916709"/>
          </a:xfrm>
          <a:prstGeom prst="straightConnector1">
            <a:avLst/>
          </a:prstGeom>
          <a:ln w="38100">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38" name="Straight Arrow Connector 37">
            <a:extLst>
              <a:ext uri="{FF2B5EF4-FFF2-40B4-BE49-F238E27FC236}">
                <a16:creationId xmlns:a16="http://schemas.microsoft.com/office/drawing/2014/main" id="{67DD87CC-3BDB-1E41-8D78-F16E8BC4D570}"/>
              </a:ext>
            </a:extLst>
          </p:cNvPr>
          <p:cNvCxnSpPr>
            <a:cxnSpLocks/>
          </p:cNvCxnSpPr>
          <p:nvPr/>
        </p:nvCxnSpPr>
        <p:spPr>
          <a:xfrm flipV="1">
            <a:off x="3223491" y="3013363"/>
            <a:ext cx="0" cy="929989"/>
          </a:xfrm>
          <a:prstGeom prst="straightConnector1">
            <a:avLst/>
          </a:prstGeom>
          <a:ln w="38100">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39" name="Straight Arrow Connector 38">
            <a:extLst>
              <a:ext uri="{FF2B5EF4-FFF2-40B4-BE49-F238E27FC236}">
                <a16:creationId xmlns:a16="http://schemas.microsoft.com/office/drawing/2014/main" id="{0C319756-1724-2578-9B82-6399EA1DDEB8}"/>
              </a:ext>
            </a:extLst>
          </p:cNvPr>
          <p:cNvCxnSpPr>
            <a:cxnSpLocks/>
          </p:cNvCxnSpPr>
          <p:nvPr/>
        </p:nvCxnSpPr>
        <p:spPr>
          <a:xfrm flipV="1">
            <a:off x="3495964" y="3029843"/>
            <a:ext cx="0" cy="906870"/>
          </a:xfrm>
          <a:prstGeom prst="straightConnector1">
            <a:avLst/>
          </a:prstGeom>
          <a:ln w="38100">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45" name="Straight Arrow Connector 44">
            <a:extLst>
              <a:ext uri="{FF2B5EF4-FFF2-40B4-BE49-F238E27FC236}">
                <a16:creationId xmlns:a16="http://schemas.microsoft.com/office/drawing/2014/main" id="{3AFD6DB5-F548-2C90-4126-D0580186257B}"/>
              </a:ext>
            </a:extLst>
          </p:cNvPr>
          <p:cNvCxnSpPr>
            <a:cxnSpLocks/>
          </p:cNvCxnSpPr>
          <p:nvPr/>
        </p:nvCxnSpPr>
        <p:spPr>
          <a:xfrm flipH="1">
            <a:off x="1695449" y="3052962"/>
            <a:ext cx="1800515" cy="1269656"/>
          </a:xfrm>
          <a:prstGeom prst="straightConnector1">
            <a:avLst/>
          </a:prstGeom>
          <a:ln w="38100">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47" name="Straight Arrow Connector 46">
            <a:extLst>
              <a:ext uri="{FF2B5EF4-FFF2-40B4-BE49-F238E27FC236}">
                <a16:creationId xmlns:a16="http://schemas.microsoft.com/office/drawing/2014/main" id="{EA79B1EF-B3CF-C7A7-08A1-0498EA19DE7B}"/>
              </a:ext>
            </a:extLst>
          </p:cNvPr>
          <p:cNvCxnSpPr>
            <a:cxnSpLocks/>
          </p:cNvCxnSpPr>
          <p:nvPr/>
        </p:nvCxnSpPr>
        <p:spPr>
          <a:xfrm>
            <a:off x="1695450" y="4322618"/>
            <a:ext cx="1180523" cy="0"/>
          </a:xfrm>
          <a:prstGeom prst="straightConnector1">
            <a:avLst/>
          </a:prstGeom>
          <a:ln w="38100">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49" name="Straight Arrow Connector 48">
            <a:extLst>
              <a:ext uri="{FF2B5EF4-FFF2-40B4-BE49-F238E27FC236}">
                <a16:creationId xmlns:a16="http://schemas.microsoft.com/office/drawing/2014/main" id="{C5E93882-1C6A-57F5-8CED-F722A11EE9F8}"/>
              </a:ext>
            </a:extLst>
          </p:cNvPr>
          <p:cNvCxnSpPr>
            <a:cxnSpLocks/>
          </p:cNvCxnSpPr>
          <p:nvPr/>
        </p:nvCxnSpPr>
        <p:spPr>
          <a:xfrm>
            <a:off x="1695450" y="4336472"/>
            <a:ext cx="1528041" cy="0"/>
          </a:xfrm>
          <a:prstGeom prst="straightConnector1">
            <a:avLst/>
          </a:prstGeom>
          <a:ln w="38100">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51" name="Straight Arrow Connector 50">
            <a:extLst>
              <a:ext uri="{FF2B5EF4-FFF2-40B4-BE49-F238E27FC236}">
                <a16:creationId xmlns:a16="http://schemas.microsoft.com/office/drawing/2014/main" id="{E3DEF63C-253B-E259-0431-A3F5977356F6}"/>
              </a:ext>
            </a:extLst>
          </p:cNvPr>
          <p:cNvCxnSpPr>
            <a:cxnSpLocks/>
          </p:cNvCxnSpPr>
          <p:nvPr/>
        </p:nvCxnSpPr>
        <p:spPr>
          <a:xfrm>
            <a:off x="1713923" y="4336472"/>
            <a:ext cx="1782041" cy="0"/>
          </a:xfrm>
          <a:prstGeom prst="straightConnector1">
            <a:avLst/>
          </a:prstGeom>
          <a:ln w="38100">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53" name="Straight Arrow Connector 52">
            <a:extLst>
              <a:ext uri="{FF2B5EF4-FFF2-40B4-BE49-F238E27FC236}">
                <a16:creationId xmlns:a16="http://schemas.microsoft.com/office/drawing/2014/main" id="{1AF96843-3B83-7B38-B899-CE615308F14F}"/>
              </a:ext>
            </a:extLst>
          </p:cNvPr>
          <p:cNvCxnSpPr>
            <a:cxnSpLocks/>
          </p:cNvCxnSpPr>
          <p:nvPr/>
        </p:nvCxnSpPr>
        <p:spPr>
          <a:xfrm>
            <a:off x="1713923" y="4322618"/>
            <a:ext cx="2153227" cy="13854"/>
          </a:xfrm>
          <a:prstGeom prst="straightConnector1">
            <a:avLst/>
          </a:prstGeom>
          <a:ln w="38100">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57" name="Straight Arrow Connector 56">
            <a:extLst>
              <a:ext uri="{FF2B5EF4-FFF2-40B4-BE49-F238E27FC236}">
                <a16:creationId xmlns:a16="http://schemas.microsoft.com/office/drawing/2014/main" id="{1290245E-A3CC-F778-B896-66700A1F8CB0}"/>
              </a:ext>
            </a:extLst>
          </p:cNvPr>
          <p:cNvCxnSpPr>
            <a:cxnSpLocks/>
          </p:cNvCxnSpPr>
          <p:nvPr/>
        </p:nvCxnSpPr>
        <p:spPr>
          <a:xfrm flipV="1">
            <a:off x="3867150" y="3029843"/>
            <a:ext cx="0" cy="1306629"/>
          </a:xfrm>
          <a:prstGeom prst="straightConnector1">
            <a:avLst/>
          </a:prstGeom>
          <a:ln w="38100">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59" name="Straight Arrow Connector 58">
            <a:extLst>
              <a:ext uri="{FF2B5EF4-FFF2-40B4-BE49-F238E27FC236}">
                <a16:creationId xmlns:a16="http://schemas.microsoft.com/office/drawing/2014/main" id="{6CD1D3D3-0FCB-D884-29D4-FCE8914CB05E}"/>
              </a:ext>
            </a:extLst>
          </p:cNvPr>
          <p:cNvCxnSpPr>
            <a:cxnSpLocks/>
          </p:cNvCxnSpPr>
          <p:nvPr/>
        </p:nvCxnSpPr>
        <p:spPr>
          <a:xfrm flipH="1">
            <a:off x="1713922" y="3052961"/>
            <a:ext cx="2143673" cy="1624724"/>
          </a:xfrm>
          <a:prstGeom prst="straightConnector1">
            <a:avLst/>
          </a:prstGeom>
          <a:ln w="38100">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64" name="Straight Arrow Connector 63">
            <a:extLst>
              <a:ext uri="{FF2B5EF4-FFF2-40B4-BE49-F238E27FC236}">
                <a16:creationId xmlns:a16="http://schemas.microsoft.com/office/drawing/2014/main" id="{A67DDB2C-666B-7A4B-76F6-3A6FE9E35489}"/>
              </a:ext>
            </a:extLst>
          </p:cNvPr>
          <p:cNvCxnSpPr>
            <a:cxnSpLocks/>
          </p:cNvCxnSpPr>
          <p:nvPr/>
        </p:nvCxnSpPr>
        <p:spPr>
          <a:xfrm>
            <a:off x="1743248" y="4677685"/>
            <a:ext cx="1500651" cy="0"/>
          </a:xfrm>
          <a:prstGeom prst="straightConnector1">
            <a:avLst/>
          </a:prstGeom>
          <a:ln w="38100">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67" name="Straight Arrow Connector 66">
            <a:extLst>
              <a:ext uri="{FF2B5EF4-FFF2-40B4-BE49-F238E27FC236}">
                <a16:creationId xmlns:a16="http://schemas.microsoft.com/office/drawing/2014/main" id="{CF2FC19E-1546-CDD8-0D36-5B0363D505A0}"/>
              </a:ext>
            </a:extLst>
          </p:cNvPr>
          <p:cNvCxnSpPr>
            <a:cxnSpLocks/>
          </p:cNvCxnSpPr>
          <p:nvPr/>
        </p:nvCxnSpPr>
        <p:spPr>
          <a:xfrm>
            <a:off x="1743248" y="4677685"/>
            <a:ext cx="1762271" cy="0"/>
          </a:xfrm>
          <a:prstGeom prst="straightConnector1">
            <a:avLst/>
          </a:prstGeom>
          <a:ln w="38100">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69" name="Straight Arrow Connector 68">
            <a:extLst>
              <a:ext uri="{FF2B5EF4-FFF2-40B4-BE49-F238E27FC236}">
                <a16:creationId xmlns:a16="http://schemas.microsoft.com/office/drawing/2014/main" id="{A1D27AC2-22CF-0FDE-3B3E-2831C751DDDE}"/>
              </a:ext>
            </a:extLst>
          </p:cNvPr>
          <p:cNvCxnSpPr>
            <a:cxnSpLocks/>
          </p:cNvCxnSpPr>
          <p:nvPr/>
        </p:nvCxnSpPr>
        <p:spPr>
          <a:xfrm>
            <a:off x="1743248" y="4677685"/>
            <a:ext cx="2123902" cy="0"/>
          </a:xfrm>
          <a:prstGeom prst="straightConnector1">
            <a:avLst/>
          </a:prstGeom>
          <a:ln w="38100">
            <a:solidFill>
              <a:srgbClr val="0070C0"/>
            </a:solidFill>
            <a:tailEnd type="triangle"/>
          </a:ln>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2801012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par>
                                <p:cTn id="27" presetID="1" presetClass="exit" presetSubtype="0" fill="hold" nodeType="withEffect">
                                  <p:stCondLst>
                                    <p:cond delay="0"/>
                                  </p:stCondLst>
                                  <p:childTnLst>
                                    <p:set>
                                      <p:cBhvr>
                                        <p:cTn id="28" dur="1" fill="hold">
                                          <p:stCondLst>
                                            <p:cond delay="0"/>
                                          </p:stCondLst>
                                        </p:cTn>
                                        <p:tgtEl>
                                          <p:spTgt spid="14"/>
                                        </p:tgtEl>
                                        <p:attrNameLst>
                                          <p:attrName>style.visibility</p:attrName>
                                        </p:attrNameLst>
                                      </p:cBhvr>
                                      <p:to>
                                        <p:strVal val="hidden"/>
                                      </p:to>
                                    </p:set>
                                  </p:childTnLst>
                                </p:cTn>
                              </p:par>
                              <p:par>
                                <p:cTn id="29" presetID="1" presetClass="exit" presetSubtype="0" fill="hold" nodeType="withEffect">
                                  <p:stCondLst>
                                    <p:cond delay="0"/>
                                  </p:stCondLst>
                                  <p:childTnLst>
                                    <p:set>
                                      <p:cBhvr>
                                        <p:cTn id="30" dur="1" fill="hold">
                                          <p:stCondLst>
                                            <p:cond delay="0"/>
                                          </p:stCondLst>
                                        </p:cTn>
                                        <p:tgtEl>
                                          <p:spTgt spid="20"/>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6"/>
                                        </p:tgtEl>
                                        <p:attrNameLst>
                                          <p:attrName>style.visibility</p:attrName>
                                        </p:attrNameLst>
                                      </p:cBhvr>
                                      <p:to>
                                        <p:strVal val="visible"/>
                                      </p:to>
                                    </p:set>
                                  </p:childTnLst>
                                </p:cTn>
                              </p:par>
                              <p:par>
                                <p:cTn id="47" presetID="1" presetClass="exit" presetSubtype="0" fill="hold" nodeType="withEffect">
                                  <p:stCondLst>
                                    <p:cond delay="0"/>
                                  </p:stCondLst>
                                  <p:childTnLst>
                                    <p:set>
                                      <p:cBhvr>
                                        <p:cTn id="48" dur="1" fill="hold">
                                          <p:stCondLst>
                                            <p:cond delay="0"/>
                                          </p:stCondLst>
                                        </p:cTn>
                                        <p:tgtEl>
                                          <p:spTgt spid="24"/>
                                        </p:tgtEl>
                                        <p:attrNameLst>
                                          <p:attrName>style.visibility</p:attrName>
                                        </p:attrNameLst>
                                      </p:cBhvr>
                                      <p:to>
                                        <p:strVal val="hidden"/>
                                      </p:to>
                                    </p:set>
                                  </p:childTnLst>
                                </p:cTn>
                              </p:par>
                              <p:par>
                                <p:cTn id="49" presetID="1" presetClass="exit" presetSubtype="0" fill="hold" nodeType="withEffect">
                                  <p:stCondLst>
                                    <p:cond delay="0"/>
                                  </p:stCondLst>
                                  <p:childTnLst>
                                    <p:set>
                                      <p:cBhvr>
                                        <p:cTn id="50" dur="1" fill="hold">
                                          <p:stCondLst>
                                            <p:cond delay="0"/>
                                          </p:stCondLst>
                                        </p:cTn>
                                        <p:tgtEl>
                                          <p:spTgt spid="25"/>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4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47"/>
                                        </p:tgtEl>
                                        <p:attrNameLst>
                                          <p:attrName>style.visibility</p:attrName>
                                        </p:attrNameLst>
                                      </p:cBhvr>
                                      <p:to>
                                        <p:strVal val="visible"/>
                                      </p:to>
                                    </p:set>
                                  </p:childTnLst>
                                </p:cTn>
                              </p:par>
                              <p:par>
                                <p:cTn id="71" presetID="1" presetClass="exit" presetSubtype="0" fill="hold" nodeType="withEffect">
                                  <p:stCondLst>
                                    <p:cond delay="0"/>
                                  </p:stCondLst>
                                  <p:childTnLst>
                                    <p:set>
                                      <p:cBhvr>
                                        <p:cTn id="72" dur="1" fill="hold">
                                          <p:stCondLst>
                                            <p:cond delay="0"/>
                                          </p:stCondLst>
                                        </p:cTn>
                                        <p:tgtEl>
                                          <p:spTgt spid="36"/>
                                        </p:tgtEl>
                                        <p:attrNameLst>
                                          <p:attrName>style.visibility</p:attrName>
                                        </p:attrNameLst>
                                      </p:cBhvr>
                                      <p:to>
                                        <p:strVal val="hidden"/>
                                      </p:to>
                                    </p:set>
                                  </p:childTnLst>
                                </p:cTn>
                              </p:par>
                              <p:par>
                                <p:cTn id="73" presetID="1" presetClass="exit" presetSubtype="0" fill="hold" nodeType="withEffect">
                                  <p:stCondLst>
                                    <p:cond delay="0"/>
                                  </p:stCondLst>
                                  <p:childTnLst>
                                    <p:set>
                                      <p:cBhvr>
                                        <p:cTn id="74" dur="1" fill="hold">
                                          <p:stCondLst>
                                            <p:cond delay="0"/>
                                          </p:stCondLst>
                                        </p:cTn>
                                        <p:tgtEl>
                                          <p:spTgt spid="24"/>
                                        </p:tgtEl>
                                        <p:attrNameLst>
                                          <p:attrName>style.visibility</p:attrName>
                                        </p:attrNameLst>
                                      </p:cBhvr>
                                      <p:to>
                                        <p:strVal val="hidden"/>
                                      </p:to>
                                    </p:set>
                                  </p:childTnLst>
                                </p:cTn>
                              </p:par>
                              <p:par>
                                <p:cTn id="75" presetID="1" presetClass="exit" presetSubtype="0" fill="hold" nodeType="withEffect">
                                  <p:stCondLst>
                                    <p:cond delay="0"/>
                                  </p:stCondLst>
                                  <p:childTnLst>
                                    <p:set>
                                      <p:cBhvr>
                                        <p:cTn id="76" dur="1" fill="hold">
                                          <p:stCondLst>
                                            <p:cond delay="0"/>
                                          </p:stCondLst>
                                        </p:cTn>
                                        <p:tgtEl>
                                          <p:spTgt spid="25"/>
                                        </p:tgtEl>
                                        <p:attrNameLst>
                                          <p:attrName>style.visibility</p:attrName>
                                        </p:attrNameLst>
                                      </p:cBhvr>
                                      <p:to>
                                        <p:strVal val="hidden"/>
                                      </p:to>
                                    </p:set>
                                  </p:childTnLst>
                                </p:cTn>
                              </p:par>
                              <p:par>
                                <p:cTn id="77" presetID="1" presetClass="exit" presetSubtype="0" fill="hold" nodeType="withEffect">
                                  <p:stCondLst>
                                    <p:cond delay="0"/>
                                  </p:stCondLst>
                                  <p:childTnLst>
                                    <p:set>
                                      <p:cBhvr>
                                        <p:cTn id="78" dur="1" fill="hold">
                                          <p:stCondLst>
                                            <p:cond delay="0"/>
                                          </p:stCondLst>
                                        </p:cTn>
                                        <p:tgtEl>
                                          <p:spTgt spid="38"/>
                                        </p:tgtEl>
                                        <p:attrNameLst>
                                          <p:attrName>style.visibility</p:attrName>
                                        </p:attrNameLst>
                                      </p:cBhvr>
                                      <p:to>
                                        <p:strVal val="hidden"/>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49"/>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51"/>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53"/>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57"/>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59"/>
                                        </p:tgtEl>
                                        <p:attrNameLst>
                                          <p:attrName>style.visibility</p:attrName>
                                        </p:attrNameLst>
                                      </p:cBhvr>
                                      <p:to>
                                        <p:strVal val="visible"/>
                                      </p:to>
                                    </p:set>
                                  </p:childTnLst>
                                </p:cTn>
                              </p:par>
                              <p:par>
                                <p:cTn id="99" presetID="1" presetClass="exit" presetSubtype="0" fill="hold" nodeType="withEffect">
                                  <p:stCondLst>
                                    <p:cond delay="0"/>
                                  </p:stCondLst>
                                  <p:childTnLst>
                                    <p:set>
                                      <p:cBhvr>
                                        <p:cTn id="100" dur="1" fill="hold">
                                          <p:stCondLst>
                                            <p:cond delay="0"/>
                                          </p:stCondLst>
                                        </p:cTn>
                                        <p:tgtEl>
                                          <p:spTgt spid="39"/>
                                        </p:tgtEl>
                                        <p:attrNameLst>
                                          <p:attrName>style.visibility</p:attrName>
                                        </p:attrNameLst>
                                      </p:cBhvr>
                                      <p:to>
                                        <p:strVal val="hidden"/>
                                      </p:to>
                                    </p:set>
                                  </p:childTnLst>
                                </p:cTn>
                              </p:par>
                              <p:par>
                                <p:cTn id="101" presetID="1" presetClass="exit" presetSubtype="0" fill="hold" nodeType="withEffect">
                                  <p:stCondLst>
                                    <p:cond delay="0"/>
                                  </p:stCondLst>
                                  <p:childTnLst>
                                    <p:set>
                                      <p:cBhvr>
                                        <p:cTn id="102" dur="1" fill="hold">
                                          <p:stCondLst>
                                            <p:cond delay="0"/>
                                          </p:stCondLst>
                                        </p:cTn>
                                        <p:tgtEl>
                                          <p:spTgt spid="45"/>
                                        </p:tgtEl>
                                        <p:attrNameLst>
                                          <p:attrName>style.visibility</p:attrName>
                                        </p:attrNameLst>
                                      </p:cBhvr>
                                      <p:to>
                                        <p:strVal val="hidden"/>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64"/>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nodeType="clickEffect">
                                  <p:stCondLst>
                                    <p:cond delay="0"/>
                                  </p:stCondLst>
                                  <p:childTnLst>
                                    <p:set>
                                      <p:cBhvr>
                                        <p:cTn id="110" dur="1" fill="hold">
                                          <p:stCondLst>
                                            <p:cond delay="0"/>
                                          </p:stCondLst>
                                        </p:cTn>
                                        <p:tgtEl>
                                          <p:spTgt spid="67"/>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nodeType="clickEffect">
                                  <p:stCondLst>
                                    <p:cond delay="0"/>
                                  </p:stCondLst>
                                  <p:childTnLst>
                                    <p:set>
                                      <p:cBhvr>
                                        <p:cTn id="114" dur="1" fill="hold">
                                          <p:stCondLst>
                                            <p:cond delay="0"/>
                                          </p:stCondLst>
                                        </p:cTn>
                                        <p:tgtEl>
                                          <p:spTgt spid="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873" y="278654"/>
            <a:ext cx="10364276" cy="1089529"/>
          </a:xfrm>
          <a:prstGeom prst="rect">
            <a:avLst/>
          </a:prstGeom>
        </p:spPr>
        <p:txBody>
          <a:bodyPr>
            <a:normAutofit fontScale="97500"/>
          </a:bodyPr>
          <a:lstStyle>
            <a:defPPr>
              <a:defRPr lang="en-US"/>
            </a:defPPr>
            <a:lvl1pPr defTabSz="914377" eaLnBrk="1" latinLnBrk="0" hangingPunct="1">
              <a:lnSpc>
                <a:spcPct val="90000"/>
              </a:lnSpc>
              <a:buNone/>
              <a:defRPr sz="3600">
                <a:latin typeface="Georgia" panose="02040502050405020303" pitchFamily="18" charset="0"/>
                <a:ea typeface="+mj-ea"/>
                <a:cs typeface="+mj-cs"/>
              </a:defRPr>
            </a:lvl1pPr>
          </a:lstStyle>
          <a:p>
            <a:r>
              <a:rPr lang="en-US" dirty="0"/>
              <a:t>Notional Example of Cybersecurity Decomposition</a:t>
            </a:r>
          </a:p>
        </p:txBody>
      </p:sp>
      <p:sp>
        <p:nvSpPr>
          <p:cNvPr id="17" name="TextBox 16"/>
          <p:cNvSpPr txBox="1"/>
          <p:nvPr/>
        </p:nvSpPr>
        <p:spPr>
          <a:xfrm>
            <a:off x="5310154" y="947972"/>
            <a:ext cx="6200775" cy="5632311"/>
          </a:xfrm>
          <a:prstGeom prst="rect">
            <a:avLst/>
          </a:prstGeom>
          <a:noFill/>
        </p:spPr>
        <p:txBody>
          <a:bodyPr wrap="square" lIns="91440" tIns="45720" rIns="91440" bIns="45720" rtlCol="0" anchor="t">
            <a:noAutofit/>
          </a:bodyPr>
          <a:lstStyle/>
          <a:p>
            <a:pPr marL="457200" indent="-457200">
              <a:buFont typeface="+mj-lt"/>
              <a:buAutoNum type="arabicPeriod"/>
            </a:pPr>
            <a:r>
              <a:rPr lang="en-US" sz="2000" dirty="0">
                <a:latin typeface="Arial" panose="020B0604020202020204" pitchFamily="34" charset="0"/>
                <a:cs typeface="Arial" panose="020B0604020202020204" pitchFamily="34" charset="0"/>
              </a:rPr>
              <a:t>Under Normal Operation, the secure area operates on the presumption that security in place prevents USB threats from entering the area </a:t>
            </a:r>
          </a:p>
          <a:p>
            <a:pPr marL="457200" indent="-457200">
              <a:buFont typeface="+mj-lt"/>
              <a:buAutoNum type="arabicPeriod"/>
            </a:pPr>
            <a:r>
              <a:rPr lang="en-US" sz="2000" dirty="0">
                <a:latin typeface="Arial" panose="020B0604020202020204" pitchFamily="34" charset="0"/>
                <a:cs typeface="Arial" panose="020B0604020202020204" pitchFamily="34" charset="0"/>
              </a:rPr>
              <a:t>“USB enters” can transition to two states: “USB leaves before use” or “USB is inserted into computer”</a:t>
            </a:r>
          </a:p>
          <a:p>
            <a:pPr marL="457200" indent="-457200">
              <a:buFont typeface="+mj-lt"/>
              <a:buAutoNum type="arabicPeriod"/>
            </a:pPr>
            <a:r>
              <a:rPr lang="en-US" sz="2000" dirty="0">
                <a:latin typeface="Arial" panose="020B0604020202020204" pitchFamily="34" charset="0"/>
                <a:cs typeface="Arial" panose="020B0604020202020204" pitchFamily="34" charset="0"/>
              </a:rPr>
              <a:t>If inserted, it will either be detected or not</a:t>
            </a:r>
          </a:p>
          <a:p>
            <a:pPr marL="914400" lvl="1" indent="-457200">
              <a:buFont typeface="Arial" panose="020B0604020202020204" pitchFamily="34" charset="0"/>
              <a:buChar char="•"/>
            </a:pPr>
            <a:r>
              <a:rPr lang="en-US" sz="2000" dirty="0">
                <a:latin typeface="Arial" panose="020B0604020202020204" pitchFamily="34" charset="0"/>
                <a:cs typeface="Arial" panose="020B0604020202020204" pitchFamily="34" charset="0"/>
              </a:rPr>
              <a:t>If detected, it will probably be negated</a:t>
            </a:r>
          </a:p>
          <a:p>
            <a:pPr marL="914400" lvl="1" indent="-457200">
              <a:buFont typeface="Arial" panose="020B0604020202020204" pitchFamily="34" charset="0"/>
              <a:buChar char="•"/>
            </a:pPr>
            <a:r>
              <a:rPr lang="en-US" sz="2000" dirty="0">
                <a:latin typeface="Arial" panose="020B0604020202020204" pitchFamily="34" charset="0"/>
                <a:cs typeface="Arial" panose="020B0604020202020204" pitchFamily="34" charset="0"/>
              </a:rPr>
              <a:t>If not detected, then it can remain inserted or leave after use</a:t>
            </a:r>
          </a:p>
          <a:p>
            <a:pPr marL="457200" indent="-457200">
              <a:buFont typeface="+mj-lt"/>
              <a:buAutoNum type="arabicPeriod"/>
            </a:pPr>
            <a:r>
              <a:rPr lang="en-US" sz="2000" dirty="0">
                <a:latin typeface="Arial" panose="020B0604020202020204" pitchFamily="34" charset="0"/>
                <a:cs typeface="Arial" panose="020B0604020202020204" pitchFamily="34" charset="0"/>
              </a:rPr>
              <a:t>If the USB leaves after being used undetected, then a spill may be created</a:t>
            </a:r>
          </a:p>
          <a:p>
            <a:pPr marL="457200" indent="-457200">
              <a:buFont typeface="+mj-lt"/>
              <a:buAutoNum type="arabicPeriod"/>
            </a:pPr>
            <a:r>
              <a:rPr lang="en-US" sz="2000" dirty="0">
                <a:latin typeface="Arial" panose="020B0604020202020204" pitchFamily="34" charset="0"/>
                <a:cs typeface="Arial" panose="020B0604020202020204" pitchFamily="34" charset="0"/>
              </a:rPr>
              <a:t>Negation of the threat by any means results in return to normal operations in the secure area</a:t>
            </a:r>
          </a:p>
          <a:p>
            <a:pPr marL="457200" indent="-457200">
              <a:buFont typeface="+mj-lt"/>
              <a:buAutoNum type="arabicPeriod"/>
            </a:pPr>
            <a:r>
              <a:rPr lang="en-US" sz="2000" dirty="0">
                <a:latin typeface="Arial" panose="020B0604020202020204" pitchFamily="34" charset="0"/>
                <a:cs typeface="Arial" panose="020B0604020202020204" pitchFamily="34" charset="0"/>
              </a:rPr>
              <a:t>If a spill is created, a separate process for damage control will become active, which could be described by another STaMp</a:t>
            </a:r>
          </a:p>
        </p:txBody>
      </p:sp>
      <p:graphicFrame>
        <p:nvGraphicFramePr>
          <p:cNvPr id="11" name="Table 10">
            <a:extLst>
              <a:ext uri="{FF2B5EF4-FFF2-40B4-BE49-F238E27FC236}">
                <a16:creationId xmlns:a16="http://schemas.microsoft.com/office/drawing/2014/main" id="{72A78D64-7364-4920-A0DD-BD3E46E5CE4B}"/>
              </a:ext>
            </a:extLst>
          </p:cNvPr>
          <p:cNvGraphicFramePr>
            <a:graphicFrameLocks noGrp="1"/>
          </p:cNvGraphicFramePr>
          <p:nvPr>
            <p:extLst>
              <p:ext uri="{D42A27DB-BD31-4B8C-83A1-F6EECF244321}">
                <p14:modId xmlns:p14="http://schemas.microsoft.com/office/powerpoint/2010/main" val="59326966"/>
              </p:ext>
            </p:extLst>
          </p:nvPr>
        </p:nvGraphicFramePr>
        <p:xfrm>
          <a:off x="608226" y="947972"/>
          <a:ext cx="4458498" cy="4492817"/>
        </p:xfrm>
        <a:graphic>
          <a:graphicData uri="http://schemas.openxmlformats.org/drawingml/2006/table">
            <a:tbl>
              <a:tblPr/>
              <a:tblGrid>
                <a:gridCol w="261895">
                  <a:extLst>
                    <a:ext uri="{9D8B030D-6E8A-4147-A177-3AD203B41FA5}">
                      <a16:colId xmlns:a16="http://schemas.microsoft.com/office/drawing/2014/main" val="2903281021"/>
                    </a:ext>
                  </a:extLst>
                </a:gridCol>
                <a:gridCol w="2430382">
                  <a:extLst>
                    <a:ext uri="{9D8B030D-6E8A-4147-A177-3AD203B41FA5}">
                      <a16:colId xmlns:a16="http://schemas.microsoft.com/office/drawing/2014/main" val="3297607294"/>
                    </a:ext>
                  </a:extLst>
                </a:gridCol>
                <a:gridCol w="207421">
                  <a:extLst>
                    <a:ext uri="{9D8B030D-6E8A-4147-A177-3AD203B41FA5}">
                      <a16:colId xmlns:a16="http://schemas.microsoft.com/office/drawing/2014/main" val="2506149672"/>
                    </a:ext>
                  </a:extLst>
                </a:gridCol>
                <a:gridCol w="194850">
                  <a:extLst>
                    <a:ext uri="{9D8B030D-6E8A-4147-A177-3AD203B41FA5}">
                      <a16:colId xmlns:a16="http://schemas.microsoft.com/office/drawing/2014/main" val="85929121"/>
                    </a:ext>
                  </a:extLst>
                </a:gridCol>
                <a:gridCol w="194850">
                  <a:extLst>
                    <a:ext uri="{9D8B030D-6E8A-4147-A177-3AD203B41FA5}">
                      <a16:colId xmlns:a16="http://schemas.microsoft.com/office/drawing/2014/main" val="4118532654"/>
                    </a:ext>
                  </a:extLst>
                </a:gridCol>
                <a:gridCol w="194850">
                  <a:extLst>
                    <a:ext uri="{9D8B030D-6E8A-4147-A177-3AD203B41FA5}">
                      <a16:colId xmlns:a16="http://schemas.microsoft.com/office/drawing/2014/main" val="3330217006"/>
                    </a:ext>
                  </a:extLst>
                </a:gridCol>
                <a:gridCol w="194850">
                  <a:extLst>
                    <a:ext uri="{9D8B030D-6E8A-4147-A177-3AD203B41FA5}">
                      <a16:colId xmlns:a16="http://schemas.microsoft.com/office/drawing/2014/main" val="3991129441"/>
                    </a:ext>
                  </a:extLst>
                </a:gridCol>
                <a:gridCol w="194850">
                  <a:extLst>
                    <a:ext uri="{9D8B030D-6E8A-4147-A177-3AD203B41FA5}">
                      <a16:colId xmlns:a16="http://schemas.microsoft.com/office/drawing/2014/main" val="983895951"/>
                    </a:ext>
                  </a:extLst>
                </a:gridCol>
                <a:gridCol w="194850">
                  <a:extLst>
                    <a:ext uri="{9D8B030D-6E8A-4147-A177-3AD203B41FA5}">
                      <a16:colId xmlns:a16="http://schemas.microsoft.com/office/drawing/2014/main" val="3551391569"/>
                    </a:ext>
                  </a:extLst>
                </a:gridCol>
                <a:gridCol w="194850">
                  <a:extLst>
                    <a:ext uri="{9D8B030D-6E8A-4147-A177-3AD203B41FA5}">
                      <a16:colId xmlns:a16="http://schemas.microsoft.com/office/drawing/2014/main" val="1237069278"/>
                    </a:ext>
                  </a:extLst>
                </a:gridCol>
                <a:gridCol w="194850">
                  <a:extLst>
                    <a:ext uri="{9D8B030D-6E8A-4147-A177-3AD203B41FA5}">
                      <a16:colId xmlns:a16="http://schemas.microsoft.com/office/drawing/2014/main" val="1267902956"/>
                    </a:ext>
                  </a:extLst>
                </a:gridCol>
              </a:tblGrid>
              <a:tr h="244259">
                <a:tc>
                  <a:txBody>
                    <a:bodyPr/>
                    <a:lstStyle/>
                    <a:p>
                      <a:pPr algn="l" fontAlgn="b"/>
                      <a:r>
                        <a:rPr lang="en-US" sz="800" b="0" i="0" u="none" strike="noStrike">
                          <a:solidFill>
                            <a:srgbClr val="000000"/>
                          </a:solidFill>
                          <a:effectLst/>
                          <a:latin typeface="Calibri" panose="020F0502020204030204" pitchFamily="34" charset="0"/>
                        </a:rPr>
                        <a:t> </a:t>
                      </a:r>
                    </a:p>
                  </a:txBody>
                  <a:tcPr marL="5741" marR="5741" marT="5741"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5741" marR="5741" marT="5741"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9">
                  <a:txBody>
                    <a:bodyPr/>
                    <a:lstStyle/>
                    <a:p>
                      <a:pPr algn="ctr" fontAlgn="ctr"/>
                      <a:r>
                        <a:rPr lang="en-US" sz="1400" b="0" i="0" u="none" strike="noStrike">
                          <a:solidFill>
                            <a:srgbClr val="000000"/>
                          </a:solidFill>
                          <a:effectLst/>
                          <a:latin typeface="Calibri" panose="020F0502020204030204" pitchFamily="34" charset="0"/>
                        </a:rPr>
                        <a:t>Result State</a:t>
                      </a:r>
                    </a:p>
                  </a:txBody>
                  <a:tcPr marL="5741" marR="5741" marT="57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64998879"/>
                  </a:ext>
                </a:extLst>
              </a:tr>
              <a:tr h="2207155">
                <a:tc>
                  <a:txBody>
                    <a:bodyPr/>
                    <a:lstStyle/>
                    <a:p>
                      <a:pPr algn="l" fontAlgn="b"/>
                      <a:r>
                        <a:rPr lang="en-US" sz="1400" b="0" i="0" u="none" strike="noStrike">
                          <a:solidFill>
                            <a:srgbClr val="000000"/>
                          </a:solidFill>
                          <a:effectLst/>
                          <a:latin typeface="Calibri" panose="020F0502020204030204" pitchFamily="34" charset="0"/>
                        </a:rPr>
                        <a:t> </a:t>
                      </a:r>
                    </a:p>
                  </a:txBody>
                  <a:tcPr marL="5741" marR="5741" marT="5741"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1800" b="1" i="0" u="none" strike="noStrike" dirty="0">
                          <a:solidFill>
                            <a:srgbClr val="000000"/>
                          </a:solidFill>
                          <a:effectLst/>
                          <a:latin typeface="Calibri" panose="020F0502020204030204" pitchFamily="34" charset="0"/>
                        </a:rPr>
                        <a:t>Notional STaMp for USB Exfiltration Threat in a Secure Area</a:t>
                      </a:r>
                    </a:p>
                  </a:txBody>
                  <a:tcPr marL="5741" marR="5741" marT="5741"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panose="020F0502020204030204" pitchFamily="34" charset="0"/>
                        </a:rPr>
                        <a:t>Normal Operation</a:t>
                      </a:r>
                    </a:p>
                  </a:txBody>
                  <a:tcPr marL="5741" marR="5741" marT="5741" marB="0" vert="vert27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panose="020F0502020204030204" pitchFamily="34" charset="0"/>
                        </a:rPr>
                        <a:t>USB enters</a:t>
                      </a:r>
                    </a:p>
                  </a:txBody>
                  <a:tcPr marL="5741" marR="5741" marT="5741" marB="0" vert="vert27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Calibri" panose="020F0502020204030204" pitchFamily="34" charset="0"/>
                        </a:rPr>
                        <a:t>USB Leaves before use</a:t>
                      </a:r>
                    </a:p>
                  </a:txBody>
                  <a:tcPr marL="5741" marR="5741" marT="5741" marB="0" vert="vert27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Calibri" panose="020F0502020204030204" pitchFamily="34" charset="0"/>
                        </a:rPr>
                        <a:t>USB is Inserted into computer</a:t>
                      </a:r>
                    </a:p>
                  </a:txBody>
                  <a:tcPr marL="5741" marR="5741" marT="5741" marB="0" vert="vert27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panose="020F0502020204030204" pitchFamily="34" charset="0"/>
                        </a:rPr>
                        <a:t>USB insertion detected</a:t>
                      </a:r>
                    </a:p>
                  </a:txBody>
                  <a:tcPr marL="5741" marR="5741" marT="5741" marB="0" vert="vert27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panose="020F0502020204030204" pitchFamily="34" charset="0"/>
                        </a:rPr>
                        <a:t>USB insertion not detected</a:t>
                      </a:r>
                    </a:p>
                  </a:txBody>
                  <a:tcPr marL="5741" marR="5741" marT="5741" marB="0" vert="vert27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panose="020F0502020204030204" pitchFamily="34" charset="0"/>
                        </a:rPr>
                        <a:t>USB is Negated</a:t>
                      </a:r>
                    </a:p>
                  </a:txBody>
                  <a:tcPr marL="5741" marR="5741" marT="5741" marB="0" vert="vert27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panose="020F0502020204030204" pitchFamily="34" charset="0"/>
                        </a:rPr>
                        <a:t>USB Leaves after use</a:t>
                      </a:r>
                    </a:p>
                  </a:txBody>
                  <a:tcPr marL="5741" marR="5741" marT="5741" marB="0" vert="vert27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panose="020F0502020204030204" pitchFamily="34" charset="0"/>
                        </a:rPr>
                        <a:t>Secrets Revealed</a:t>
                      </a:r>
                    </a:p>
                  </a:txBody>
                  <a:tcPr marL="5741" marR="5741" marT="5741" marB="0" vert="vert27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5767702"/>
                  </a:ext>
                </a:extLst>
              </a:tr>
              <a:tr h="244259">
                <a:tc rowSpan="9">
                  <a:txBody>
                    <a:bodyPr/>
                    <a:lstStyle/>
                    <a:p>
                      <a:pPr algn="ctr" fontAlgn="ctr"/>
                      <a:r>
                        <a:rPr lang="en-US" sz="1400" b="0" i="0" u="none" strike="noStrike" dirty="0">
                          <a:solidFill>
                            <a:srgbClr val="000000"/>
                          </a:solidFill>
                          <a:effectLst/>
                          <a:latin typeface="Calibri" panose="020F0502020204030204" pitchFamily="34" charset="0"/>
                        </a:rPr>
                        <a:t>Current State</a:t>
                      </a:r>
                    </a:p>
                  </a:txBody>
                  <a:tcPr marL="5741" marR="5741" marT="5741"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sz="1400" b="0" i="0" u="none" strike="noStrike">
                          <a:solidFill>
                            <a:srgbClr val="000000"/>
                          </a:solidFill>
                          <a:effectLst/>
                          <a:latin typeface="Calibri" panose="020F0502020204030204" pitchFamily="34" charset="0"/>
                        </a:rPr>
                        <a:t>Normal Operation</a:t>
                      </a:r>
                    </a:p>
                  </a:txBody>
                  <a:tcPr marL="5741" marR="5741" marT="57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chemeClr val="tx1"/>
                          </a:solidFill>
                          <a:effectLst/>
                          <a:latin typeface="Calibri" panose="020F0502020204030204" pitchFamily="34" charset="0"/>
                        </a:rPr>
                        <a:t> .9</a:t>
                      </a:r>
                    </a:p>
                  </a:txBody>
                  <a:tcPr marL="5741" marR="5741" marT="5741"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99"/>
                    </a:solidFill>
                  </a:tcPr>
                </a:tc>
                <a:tc>
                  <a:txBody>
                    <a:bodyPr/>
                    <a:lstStyle/>
                    <a:p>
                      <a:pPr algn="l" fontAlgn="b"/>
                      <a:r>
                        <a:rPr lang="en-US" sz="1400" b="0" i="0" u="none" strike="noStrike" dirty="0">
                          <a:solidFill>
                            <a:schemeClr val="tx1"/>
                          </a:solidFill>
                          <a:effectLst/>
                          <a:latin typeface="Calibri" panose="020F0502020204030204" pitchFamily="34" charset="0"/>
                        </a:rPr>
                        <a:t>.1</a:t>
                      </a:r>
                    </a:p>
                  </a:txBody>
                  <a:tcPr marL="5741" marR="5741" marT="5741"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03"/>
                    </a:solidFill>
                  </a:tcPr>
                </a:tc>
                <a:tc>
                  <a:txBody>
                    <a:bodyPr/>
                    <a:lstStyle/>
                    <a:p>
                      <a:pPr algn="ctr" fontAlgn="b"/>
                      <a:r>
                        <a:rPr lang="en-US" sz="1400" b="0" i="0" u="none" strike="noStrike" dirty="0">
                          <a:solidFill>
                            <a:schemeClr val="tx1"/>
                          </a:solidFill>
                          <a:effectLst/>
                          <a:latin typeface="Calibri" panose="020F0502020204030204" pitchFamily="34" charset="0"/>
                        </a:rPr>
                        <a:t> </a:t>
                      </a:r>
                    </a:p>
                  </a:txBody>
                  <a:tcPr marL="5741" marR="5741" marT="5741"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chemeClr val="tx1"/>
                          </a:solidFill>
                          <a:effectLst/>
                          <a:latin typeface="Calibri" panose="020F0502020204030204" pitchFamily="34" charset="0"/>
                        </a:rPr>
                        <a:t> </a:t>
                      </a:r>
                    </a:p>
                  </a:txBody>
                  <a:tcPr marL="5741" marR="5741" marT="5741"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chemeClr val="tx1"/>
                          </a:solidFill>
                          <a:effectLst/>
                          <a:latin typeface="Calibri" panose="020F0502020204030204" pitchFamily="34" charset="0"/>
                        </a:rPr>
                        <a:t> </a:t>
                      </a:r>
                    </a:p>
                  </a:txBody>
                  <a:tcPr marL="5741" marR="5741" marT="5741"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chemeClr val="tx1"/>
                          </a:solidFill>
                          <a:effectLst/>
                          <a:latin typeface="Calibri" panose="020F0502020204030204" pitchFamily="34" charset="0"/>
                        </a:rPr>
                        <a:t> </a:t>
                      </a:r>
                    </a:p>
                  </a:txBody>
                  <a:tcPr marL="5741" marR="5741" marT="5741"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chemeClr val="tx1"/>
                          </a:solidFill>
                          <a:effectLst/>
                          <a:latin typeface="Calibri" panose="020F0502020204030204" pitchFamily="34" charset="0"/>
                        </a:rPr>
                        <a:t> </a:t>
                      </a:r>
                    </a:p>
                  </a:txBody>
                  <a:tcPr marL="5741" marR="5741" marT="5741"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chemeClr val="tx1"/>
                          </a:solidFill>
                          <a:effectLst/>
                          <a:latin typeface="Calibri" panose="020F0502020204030204" pitchFamily="34" charset="0"/>
                        </a:rPr>
                        <a:t> </a:t>
                      </a:r>
                    </a:p>
                  </a:txBody>
                  <a:tcPr marL="5741" marR="5741" marT="5741"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chemeClr val="bg1"/>
                          </a:solidFill>
                          <a:effectLst/>
                          <a:latin typeface="Calibri" panose="020F0502020204030204" pitchFamily="34" charset="0"/>
                        </a:rPr>
                        <a:t> </a:t>
                      </a:r>
                    </a:p>
                  </a:txBody>
                  <a:tcPr marL="5741" marR="5741" marT="5741"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5212354"/>
                  </a:ext>
                </a:extLst>
              </a:tr>
              <a:tr h="224643">
                <a:tc vMerge="1">
                  <a:txBody>
                    <a:bodyPr/>
                    <a:lstStyle/>
                    <a:p>
                      <a:endParaRPr lang="en-US"/>
                    </a:p>
                  </a:txBody>
                  <a:tcPr/>
                </a:tc>
                <a:tc>
                  <a:txBody>
                    <a:bodyPr/>
                    <a:lstStyle/>
                    <a:p>
                      <a:pPr algn="r" fontAlgn="ctr"/>
                      <a:r>
                        <a:rPr lang="en-US" sz="1400" b="0" i="0" u="none" strike="noStrike">
                          <a:solidFill>
                            <a:srgbClr val="000000"/>
                          </a:solidFill>
                          <a:effectLst/>
                          <a:latin typeface="Calibri" panose="020F0502020204030204" pitchFamily="34" charset="0"/>
                        </a:rPr>
                        <a:t>USB enters</a:t>
                      </a:r>
                    </a:p>
                  </a:txBody>
                  <a:tcPr marL="5741" marR="5741" marT="57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ctr"/>
                      <a:r>
                        <a:rPr lang="en-US" sz="1400" b="0" i="0" u="none" strike="noStrike">
                          <a:solidFill>
                            <a:schemeClr val="tx1"/>
                          </a:solidFill>
                          <a:effectLst/>
                          <a:latin typeface="Calibri" panose="020F0502020204030204" pitchFamily="34" charset="0"/>
                        </a:rPr>
                        <a:t> </a:t>
                      </a:r>
                    </a:p>
                  </a:txBody>
                  <a:tcPr marL="5741" marR="5741" marT="57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US" sz="1400" b="0" i="0" u="none" strike="noStrike" dirty="0">
                          <a:solidFill>
                            <a:schemeClr val="tx1"/>
                          </a:solidFill>
                          <a:effectLst/>
                          <a:latin typeface="Calibri" panose="020F0502020204030204" pitchFamily="34" charset="0"/>
                        </a:rPr>
                        <a:t> </a:t>
                      </a:r>
                    </a:p>
                  </a:txBody>
                  <a:tcPr marL="5741" marR="5741" marT="5741"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1400" b="0" i="0" u="none" strike="noStrike" dirty="0">
                          <a:solidFill>
                            <a:schemeClr val="tx1"/>
                          </a:solidFill>
                          <a:effectLst/>
                          <a:latin typeface="Calibri" panose="020F0502020204030204" pitchFamily="34" charset="0"/>
                        </a:rPr>
                        <a:t>?</a:t>
                      </a:r>
                    </a:p>
                  </a:txBody>
                  <a:tcPr marL="5741" marR="5741" marT="5741" marB="0" anchor="b">
                    <a:lnL>
                      <a:noFill/>
                    </a:lnL>
                    <a:lnR>
                      <a:noFill/>
                    </a:lnR>
                    <a:lnT w="12700" cap="flat" cmpd="sng" algn="ctr">
                      <a:solidFill>
                        <a:srgbClr val="000000"/>
                      </a:solidFill>
                      <a:prstDash val="solid"/>
                      <a:round/>
                      <a:headEnd type="none" w="med" len="med"/>
                      <a:tailEnd type="none" w="med" len="med"/>
                    </a:lnT>
                    <a:lnB>
                      <a:noFill/>
                    </a:lnB>
                    <a:solidFill>
                      <a:srgbClr val="00CC99"/>
                    </a:solidFill>
                  </a:tcPr>
                </a:tc>
                <a:tc>
                  <a:txBody>
                    <a:bodyPr/>
                    <a:lstStyle/>
                    <a:p>
                      <a:pPr algn="l" fontAlgn="b"/>
                      <a:r>
                        <a:rPr lang="en-US" sz="1400" b="0" i="0" u="none" strike="noStrike" dirty="0">
                          <a:solidFill>
                            <a:schemeClr val="tx1"/>
                          </a:solidFill>
                          <a:effectLst/>
                          <a:latin typeface="Calibri" panose="020F0502020204030204" pitchFamily="34" charset="0"/>
                        </a:rPr>
                        <a:t>?</a:t>
                      </a:r>
                    </a:p>
                  </a:txBody>
                  <a:tcPr marL="5741" marR="5741" marT="5741" marB="0" anchor="b">
                    <a:lnL>
                      <a:noFill/>
                    </a:lnL>
                    <a:lnR>
                      <a:noFill/>
                    </a:lnR>
                    <a:lnT w="12700" cap="flat" cmpd="sng" algn="ctr">
                      <a:solidFill>
                        <a:srgbClr val="000000"/>
                      </a:solidFill>
                      <a:prstDash val="solid"/>
                      <a:round/>
                      <a:headEnd type="none" w="med" len="med"/>
                      <a:tailEnd type="none" w="med" len="med"/>
                    </a:lnT>
                    <a:lnB>
                      <a:noFill/>
                    </a:lnB>
                    <a:solidFill>
                      <a:srgbClr val="FFC000"/>
                    </a:solidFill>
                  </a:tcPr>
                </a:tc>
                <a:tc>
                  <a:txBody>
                    <a:bodyPr/>
                    <a:lstStyle/>
                    <a:p>
                      <a:pPr algn="l" fontAlgn="b"/>
                      <a:r>
                        <a:rPr lang="en-US" sz="1400" b="0" i="0" u="none" strike="noStrike">
                          <a:solidFill>
                            <a:schemeClr val="tx1"/>
                          </a:solidFill>
                          <a:effectLst/>
                          <a:latin typeface="Calibri" panose="020F0502020204030204" pitchFamily="34" charset="0"/>
                        </a:rPr>
                        <a:t> </a:t>
                      </a:r>
                    </a:p>
                  </a:txBody>
                  <a:tcPr marL="5741" marR="5741" marT="574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1400" b="0" i="0" u="none" strike="noStrike">
                          <a:solidFill>
                            <a:schemeClr val="tx1"/>
                          </a:solidFill>
                          <a:effectLst/>
                          <a:latin typeface="Calibri" panose="020F0502020204030204" pitchFamily="34" charset="0"/>
                        </a:rPr>
                        <a:t> </a:t>
                      </a:r>
                    </a:p>
                  </a:txBody>
                  <a:tcPr marL="5741" marR="5741" marT="574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1400" b="0" i="0" u="none" strike="noStrike">
                          <a:solidFill>
                            <a:schemeClr val="tx1"/>
                          </a:solidFill>
                          <a:effectLst/>
                          <a:latin typeface="Calibri" panose="020F0502020204030204" pitchFamily="34" charset="0"/>
                        </a:rPr>
                        <a:t> </a:t>
                      </a:r>
                    </a:p>
                  </a:txBody>
                  <a:tcPr marL="5741" marR="5741" marT="574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1400" b="0" i="0" u="none" strike="noStrike">
                          <a:solidFill>
                            <a:schemeClr val="tx1"/>
                          </a:solidFill>
                          <a:effectLst/>
                          <a:latin typeface="Calibri" panose="020F0502020204030204" pitchFamily="34" charset="0"/>
                        </a:rPr>
                        <a:t> </a:t>
                      </a:r>
                    </a:p>
                  </a:txBody>
                  <a:tcPr marL="5741" marR="5741" marT="574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1400" b="0" i="0" u="none" strike="noStrike" dirty="0">
                          <a:solidFill>
                            <a:schemeClr val="bg1"/>
                          </a:solidFill>
                          <a:effectLst/>
                          <a:latin typeface="Calibri" panose="020F0502020204030204" pitchFamily="34" charset="0"/>
                        </a:rPr>
                        <a:t> </a:t>
                      </a:r>
                    </a:p>
                  </a:txBody>
                  <a:tcPr marL="5741" marR="5741" marT="5741"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58963489"/>
                  </a:ext>
                </a:extLst>
              </a:tr>
              <a:tr h="224643">
                <a:tc vMerge="1">
                  <a:txBody>
                    <a:bodyPr/>
                    <a:lstStyle/>
                    <a:p>
                      <a:endParaRPr lang="en-US"/>
                    </a:p>
                  </a:txBody>
                  <a:tcPr/>
                </a:tc>
                <a:tc>
                  <a:txBody>
                    <a:bodyPr/>
                    <a:lstStyle/>
                    <a:p>
                      <a:pPr algn="r" fontAlgn="ctr"/>
                      <a:r>
                        <a:rPr lang="en-US" sz="1400" b="0" i="0" u="none" strike="noStrike">
                          <a:solidFill>
                            <a:srgbClr val="000000"/>
                          </a:solidFill>
                          <a:effectLst/>
                          <a:latin typeface="Calibri" panose="020F0502020204030204" pitchFamily="34" charset="0"/>
                        </a:rPr>
                        <a:t>USB Leaves before use</a:t>
                      </a:r>
                    </a:p>
                  </a:txBody>
                  <a:tcPr marL="5741" marR="5741" marT="57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sz="1400" b="0" i="0" u="none" strike="noStrike">
                          <a:solidFill>
                            <a:schemeClr val="tx1"/>
                          </a:solidFill>
                          <a:effectLst/>
                          <a:latin typeface="Calibri" panose="020F0502020204030204" pitchFamily="34" charset="0"/>
                        </a:rPr>
                        <a:t> </a:t>
                      </a:r>
                    </a:p>
                  </a:txBody>
                  <a:tcPr marL="5741" marR="5741" marT="57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1400" b="0" i="0" u="none" strike="noStrike" dirty="0">
                          <a:solidFill>
                            <a:schemeClr val="tx1"/>
                          </a:solidFill>
                          <a:effectLst/>
                          <a:latin typeface="Calibri" panose="020F0502020204030204" pitchFamily="34" charset="0"/>
                        </a:rPr>
                        <a:t> ?</a:t>
                      </a:r>
                    </a:p>
                  </a:txBody>
                  <a:tcPr marL="5741" marR="5741" marT="5741" marB="0" anchor="b">
                    <a:lnL w="12700" cap="flat" cmpd="sng" algn="ctr">
                      <a:solidFill>
                        <a:srgbClr val="000000"/>
                      </a:solidFill>
                      <a:prstDash val="solid"/>
                      <a:round/>
                      <a:headEnd type="none" w="med" len="med"/>
                      <a:tailEnd type="none" w="med" len="med"/>
                    </a:lnL>
                    <a:lnR>
                      <a:noFill/>
                    </a:lnR>
                    <a:lnT>
                      <a:noFill/>
                    </a:lnT>
                    <a:lnB>
                      <a:noFill/>
                    </a:lnB>
                    <a:solidFill>
                      <a:srgbClr val="EFEF03"/>
                    </a:solidFill>
                  </a:tcPr>
                </a:tc>
                <a:tc>
                  <a:txBody>
                    <a:bodyPr/>
                    <a:lstStyle/>
                    <a:p>
                      <a:pPr algn="l" fontAlgn="b"/>
                      <a:endParaRPr lang="en-US" sz="1400" b="0" i="0" u="none" strike="noStrike" dirty="0">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endParaRPr lang="en-US" sz="1400" b="0" i="0" u="none" strike="noStrike" dirty="0">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endParaRPr lang="en-US" sz="1400" b="0" i="0" u="none" strike="noStrike" dirty="0">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endParaRPr lang="en-US" sz="1400" b="0" i="0" u="none" strike="noStrike">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r>
                        <a:rPr lang="en-US" sz="1400" b="0" i="0" u="none" strike="noStrike" dirty="0">
                          <a:solidFill>
                            <a:schemeClr val="tx1"/>
                          </a:solidFill>
                          <a:effectLst/>
                          <a:latin typeface="Calibri" panose="020F0502020204030204" pitchFamily="34" charset="0"/>
                        </a:rPr>
                        <a:t> ?</a:t>
                      </a:r>
                    </a:p>
                  </a:txBody>
                  <a:tcPr marL="5741" marR="5741" marT="5741" marB="0" anchor="b">
                    <a:lnL>
                      <a:noFill/>
                    </a:lnL>
                    <a:lnR>
                      <a:noFill/>
                    </a:lnR>
                    <a:lnT>
                      <a:noFill/>
                    </a:lnT>
                    <a:lnB>
                      <a:noFill/>
                    </a:lnB>
                    <a:solidFill>
                      <a:srgbClr val="00CC99"/>
                    </a:solidFill>
                  </a:tcPr>
                </a:tc>
                <a:tc>
                  <a:txBody>
                    <a:bodyPr/>
                    <a:lstStyle/>
                    <a:p>
                      <a:pPr algn="l" fontAlgn="b"/>
                      <a:endParaRPr lang="en-US" sz="1400" b="0" i="0" u="none" strike="noStrike">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r>
                        <a:rPr lang="en-US" sz="1400" b="0" i="0" u="none" strike="noStrike">
                          <a:solidFill>
                            <a:schemeClr val="bg1"/>
                          </a:solidFill>
                          <a:effectLst/>
                          <a:latin typeface="Calibri" panose="020F0502020204030204" pitchFamily="34" charset="0"/>
                        </a:rPr>
                        <a:t> </a:t>
                      </a:r>
                    </a:p>
                  </a:txBody>
                  <a:tcPr marL="5741" marR="5741" marT="574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913217352"/>
                  </a:ext>
                </a:extLst>
              </a:tr>
              <a:tr h="224643">
                <a:tc vMerge="1">
                  <a:txBody>
                    <a:bodyPr/>
                    <a:lstStyle/>
                    <a:p>
                      <a:endParaRPr lang="en-US"/>
                    </a:p>
                  </a:txBody>
                  <a:tcPr/>
                </a:tc>
                <a:tc>
                  <a:txBody>
                    <a:bodyPr/>
                    <a:lstStyle/>
                    <a:p>
                      <a:pPr algn="r" fontAlgn="ctr"/>
                      <a:r>
                        <a:rPr lang="en-US" sz="1400" b="0" i="0" u="none" strike="noStrike" dirty="0">
                          <a:solidFill>
                            <a:srgbClr val="000000"/>
                          </a:solidFill>
                          <a:effectLst/>
                          <a:latin typeface="Calibri" panose="020F0502020204030204" pitchFamily="34" charset="0"/>
                        </a:rPr>
                        <a:t>USB is Inserted into computer </a:t>
                      </a:r>
                    </a:p>
                  </a:txBody>
                  <a:tcPr marL="5741" marR="5741" marT="57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sz="1400" b="0" i="0" u="none" strike="noStrike">
                          <a:solidFill>
                            <a:schemeClr val="tx1"/>
                          </a:solidFill>
                          <a:effectLst/>
                          <a:latin typeface="Calibri" panose="020F0502020204030204" pitchFamily="34" charset="0"/>
                        </a:rPr>
                        <a:t> </a:t>
                      </a:r>
                    </a:p>
                  </a:txBody>
                  <a:tcPr marL="5741" marR="5741" marT="57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1400" b="0" i="0" u="none" strike="noStrike">
                          <a:solidFill>
                            <a:schemeClr val="tx1"/>
                          </a:solidFill>
                          <a:effectLst/>
                          <a:latin typeface="Calibri" panose="020F0502020204030204" pitchFamily="34" charset="0"/>
                        </a:rPr>
                        <a:t> </a:t>
                      </a:r>
                    </a:p>
                  </a:txBody>
                  <a:tcPr marL="5741" marR="5741" marT="5741"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endParaRPr lang="en-US" sz="1400" b="0" i="0" u="none" strike="noStrike" dirty="0">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r>
                        <a:rPr lang="en-US" sz="1400" b="0" i="0" u="none" strike="noStrike" dirty="0">
                          <a:solidFill>
                            <a:schemeClr val="tx1"/>
                          </a:solidFill>
                          <a:effectLst/>
                          <a:latin typeface="Calibri" panose="020F0502020204030204" pitchFamily="34" charset="0"/>
                        </a:rPr>
                        <a:t> .9</a:t>
                      </a:r>
                    </a:p>
                  </a:txBody>
                  <a:tcPr marL="5741" marR="5741" marT="5741" marB="0" anchor="b">
                    <a:lnL>
                      <a:noFill/>
                    </a:lnL>
                    <a:lnR>
                      <a:noFill/>
                    </a:lnR>
                    <a:lnT>
                      <a:noFill/>
                    </a:lnT>
                    <a:lnB>
                      <a:noFill/>
                    </a:lnB>
                    <a:solidFill>
                      <a:srgbClr val="00CC99"/>
                    </a:solidFill>
                  </a:tcPr>
                </a:tc>
                <a:tc>
                  <a:txBody>
                    <a:bodyPr/>
                    <a:lstStyle/>
                    <a:p>
                      <a:pPr algn="l" fontAlgn="b"/>
                      <a:r>
                        <a:rPr lang="en-US" sz="1400" b="0" i="0" u="none" strike="noStrike" dirty="0">
                          <a:solidFill>
                            <a:schemeClr val="tx1"/>
                          </a:solidFill>
                          <a:effectLst/>
                          <a:latin typeface="Calibri" panose="020F0502020204030204" pitchFamily="34" charset="0"/>
                        </a:rPr>
                        <a:t>.1 </a:t>
                      </a:r>
                    </a:p>
                  </a:txBody>
                  <a:tcPr marL="5741" marR="5741" marT="5741" marB="0" anchor="b">
                    <a:lnL>
                      <a:noFill/>
                    </a:lnL>
                    <a:lnR>
                      <a:noFill/>
                    </a:lnR>
                    <a:lnT>
                      <a:noFill/>
                    </a:lnT>
                    <a:lnB>
                      <a:noFill/>
                    </a:lnB>
                    <a:solidFill>
                      <a:srgbClr val="FFC000"/>
                    </a:solidFill>
                  </a:tcPr>
                </a:tc>
                <a:tc>
                  <a:txBody>
                    <a:bodyPr/>
                    <a:lstStyle/>
                    <a:p>
                      <a:pPr algn="l" fontAlgn="b"/>
                      <a:endParaRPr lang="en-US" sz="1400" b="0" i="0" u="none" strike="noStrike" dirty="0">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endParaRPr lang="en-US" sz="1400" b="0" i="0" u="none" strike="noStrike">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r>
                        <a:rPr lang="en-US" sz="1400" b="0" i="0" u="none" strike="noStrike" dirty="0">
                          <a:solidFill>
                            <a:schemeClr val="bg1"/>
                          </a:solidFill>
                          <a:effectLst/>
                          <a:latin typeface="Calibri" panose="020F0502020204030204" pitchFamily="34" charset="0"/>
                        </a:rPr>
                        <a:t> </a:t>
                      </a:r>
                    </a:p>
                  </a:txBody>
                  <a:tcPr marL="5741" marR="5741" marT="574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675182099"/>
                  </a:ext>
                </a:extLst>
              </a:tr>
              <a:tr h="224643">
                <a:tc vMerge="1">
                  <a:txBody>
                    <a:bodyPr/>
                    <a:lstStyle/>
                    <a:p>
                      <a:endParaRPr lang="en-US"/>
                    </a:p>
                  </a:txBody>
                  <a:tcPr/>
                </a:tc>
                <a:tc>
                  <a:txBody>
                    <a:bodyPr/>
                    <a:lstStyle/>
                    <a:p>
                      <a:pPr algn="r" fontAlgn="ctr"/>
                      <a:r>
                        <a:rPr lang="en-US" sz="1400" b="0" i="0" u="none" strike="noStrike">
                          <a:solidFill>
                            <a:srgbClr val="000000"/>
                          </a:solidFill>
                          <a:effectLst/>
                          <a:latin typeface="Calibri" panose="020F0502020204030204" pitchFamily="34" charset="0"/>
                        </a:rPr>
                        <a:t>USB insertion detected</a:t>
                      </a:r>
                    </a:p>
                  </a:txBody>
                  <a:tcPr marL="5741" marR="5741" marT="57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sz="1400" b="0" i="0" u="none" strike="noStrike">
                          <a:solidFill>
                            <a:schemeClr val="tx1"/>
                          </a:solidFill>
                          <a:effectLst/>
                          <a:latin typeface="Calibri" panose="020F0502020204030204" pitchFamily="34" charset="0"/>
                        </a:rPr>
                        <a:t> </a:t>
                      </a:r>
                    </a:p>
                  </a:txBody>
                  <a:tcPr marL="5741" marR="5741" marT="57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1400" b="0" i="0" u="none" strike="noStrike">
                          <a:solidFill>
                            <a:schemeClr val="tx1"/>
                          </a:solidFill>
                          <a:effectLst/>
                          <a:latin typeface="Calibri" panose="020F0502020204030204" pitchFamily="34" charset="0"/>
                        </a:rPr>
                        <a:t> </a:t>
                      </a:r>
                    </a:p>
                  </a:txBody>
                  <a:tcPr marL="5741" marR="5741" marT="5741"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400" b="0" i="0" u="none" strike="noStrike" dirty="0">
                          <a:solidFill>
                            <a:schemeClr val="tx1"/>
                          </a:solidFill>
                          <a:effectLst/>
                          <a:latin typeface="Calibri" panose="020F0502020204030204" pitchFamily="34" charset="0"/>
                        </a:rPr>
                        <a:t> ?</a:t>
                      </a:r>
                    </a:p>
                  </a:txBody>
                  <a:tcPr marL="5741" marR="5741" marT="5741" marB="0" anchor="b">
                    <a:lnL>
                      <a:noFill/>
                    </a:lnL>
                    <a:lnR>
                      <a:noFill/>
                    </a:lnR>
                    <a:lnT>
                      <a:noFill/>
                    </a:lnT>
                    <a:lnB>
                      <a:noFill/>
                    </a:lnB>
                    <a:solidFill>
                      <a:srgbClr val="00CC99"/>
                    </a:solidFill>
                  </a:tcPr>
                </a:tc>
                <a:tc>
                  <a:txBody>
                    <a:bodyPr/>
                    <a:lstStyle/>
                    <a:p>
                      <a:pPr algn="l" fontAlgn="b"/>
                      <a:endParaRPr lang="en-US" sz="1400" b="0" i="0" u="none" strike="noStrike">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endParaRPr lang="en-US" sz="1400" b="0" i="0" u="none" strike="noStrike" dirty="0">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endParaRPr lang="en-US" sz="1400" b="0" i="0" u="none" strike="noStrike" dirty="0">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r>
                        <a:rPr lang="en-US" sz="1400" b="0" i="0" u="none" strike="noStrike" dirty="0">
                          <a:solidFill>
                            <a:schemeClr val="tx1"/>
                          </a:solidFill>
                          <a:effectLst/>
                          <a:latin typeface="Calibri" panose="020F0502020204030204" pitchFamily="34" charset="0"/>
                        </a:rPr>
                        <a:t> .9</a:t>
                      </a:r>
                    </a:p>
                  </a:txBody>
                  <a:tcPr marL="5741" marR="5741" marT="5741" marB="0" anchor="b">
                    <a:lnL>
                      <a:noFill/>
                    </a:lnL>
                    <a:lnR>
                      <a:noFill/>
                    </a:lnR>
                    <a:lnT>
                      <a:noFill/>
                    </a:lnT>
                    <a:lnB>
                      <a:noFill/>
                    </a:lnB>
                    <a:solidFill>
                      <a:srgbClr val="00CC99"/>
                    </a:solidFill>
                  </a:tcPr>
                </a:tc>
                <a:tc>
                  <a:txBody>
                    <a:bodyPr/>
                    <a:lstStyle/>
                    <a:p>
                      <a:pPr algn="l" fontAlgn="b"/>
                      <a:r>
                        <a:rPr lang="en-US" sz="1400" b="0" i="0" u="none" strike="noStrike" dirty="0">
                          <a:solidFill>
                            <a:schemeClr val="tx1"/>
                          </a:solidFill>
                          <a:effectLst/>
                          <a:latin typeface="Calibri" panose="020F0502020204030204" pitchFamily="34" charset="0"/>
                        </a:rPr>
                        <a:t> ?</a:t>
                      </a:r>
                    </a:p>
                  </a:txBody>
                  <a:tcPr marL="5741" marR="5741" marT="5741" marB="0" anchor="b">
                    <a:lnL>
                      <a:noFill/>
                    </a:lnL>
                    <a:lnR>
                      <a:noFill/>
                    </a:lnR>
                    <a:lnT>
                      <a:noFill/>
                    </a:lnT>
                    <a:lnB>
                      <a:noFill/>
                    </a:lnB>
                    <a:solidFill>
                      <a:srgbClr val="BF8F00"/>
                    </a:solidFill>
                  </a:tcPr>
                </a:tc>
                <a:tc>
                  <a:txBody>
                    <a:bodyPr/>
                    <a:lstStyle/>
                    <a:p>
                      <a:pPr algn="l" fontAlgn="b"/>
                      <a:r>
                        <a:rPr lang="en-US" sz="1400" b="0" i="0" u="none" strike="noStrike" dirty="0">
                          <a:solidFill>
                            <a:schemeClr val="bg1"/>
                          </a:solidFill>
                          <a:effectLst/>
                          <a:latin typeface="Calibri" panose="020F0502020204030204" pitchFamily="34" charset="0"/>
                        </a:rPr>
                        <a:t> </a:t>
                      </a:r>
                    </a:p>
                  </a:txBody>
                  <a:tcPr marL="5741" marR="5741" marT="574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116385624"/>
                  </a:ext>
                </a:extLst>
              </a:tr>
              <a:tr h="224643">
                <a:tc vMerge="1">
                  <a:txBody>
                    <a:bodyPr/>
                    <a:lstStyle/>
                    <a:p>
                      <a:endParaRPr lang="en-US"/>
                    </a:p>
                  </a:txBody>
                  <a:tcPr/>
                </a:tc>
                <a:tc>
                  <a:txBody>
                    <a:bodyPr/>
                    <a:lstStyle/>
                    <a:p>
                      <a:pPr algn="r" fontAlgn="ctr"/>
                      <a:r>
                        <a:rPr lang="en-US" sz="1400" b="0" i="0" u="none" strike="noStrike">
                          <a:solidFill>
                            <a:srgbClr val="000000"/>
                          </a:solidFill>
                          <a:effectLst/>
                          <a:latin typeface="Calibri" panose="020F0502020204030204" pitchFamily="34" charset="0"/>
                        </a:rPr>
                        <a:t>USB insertion not detected</a:t>
                      </a:r>
                    </a:p>
                  </a:txBody>
                  <a:tcPr marL="5741" marR="5741" marT="57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sz="1400" b="0" i="0" u="none" strike="noStrike">
                          <a:solidFill>
                            <a:schemeClr val="tx1"/>
                          </a:solidFill>
                          <a:effectLst/>
                          <a:latin typeface="Calibri" panose="020F0502020204030204" pitchFamily="34" charset="0"/>
                        </a:rPr>
                        <a:t> </a:t>
                      </a:r>
                    </a:p>
                  </a:txBody>
                  <a:tcPr marL="5741" marR="5741" marT="57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1400" b="0" i="0" u="none" strike="noStrike">
                          <a:solidFill>
                            <a:schemeClr val="tx1"/>
                          </a:solidFill>
                          <a:effectLst/>
                          <a:latin typeface="Calibri" panose="020F0502020204030204" pitchFamily="34" charset="0"/>
                        </a:rPr>
                        <a:t> </a:t>
                      </a:r>
                    </a:p>
                  </a:txBody>
                  <a:tcPr marL="5741" marR="5741" marT="5741"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r>
                        <a:rPr lang="en-US" sz="1400" b="0" i="0" u="none" strike="noStrike" dirty="0">
                          <a:solidFill>
                            <a:schemeClr val="tx1"/>
                          </a:solidFill>
                          <a:effectLst/>
                          <a:latin typeface="Calibri" panose="020F0502020204030204" pitchFamily="34" charset="0"/>
                        </a:rPr>
                        <a:t> ?</a:t>
                      </a:r>
                    </a:p>
                  </a:txBody>
                  <a:tcPr marL="5741" marR="5741" marT="5741" marB="0" anchor="b">
                    <a:lnL>
                      <a:noFill/>
                    </a:lnL>
                    <a:lnR>
                      <a:noFill/>
                    </a:lnR>
                    <a:lnT>
                      <a:noFill/>
                    </a:lnT>
                    <a:lnB>
                      <a:noFill/>
                    </a:lnB>
                    <a:solidFill>
                      <a:srgbClr val="FFC000"/>
                    </a:solidFill>
                  </a:tcPr>
                </a:tc>
                <a:tc>
                  <a:txBody>
                    <a:bodyPr/>
                    <a:lstStyle/>
                    <a:p>
                      <a:pPr algn="l" fontAlgn="b"/>
                      <a:endParaRPr lang="en-US" sz="1400" b="0" i="0" u="none" strike="noStrike" dirty="0">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endParaRPr lang="en-US" sz="1400" b="0" i="0" u="none" strike="noStrike" dirty="0">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endParaRPr lang="en-US" sz="1400" b="0" i="0" u="none" strike="noStrike" dirty="0">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r>
                        <a:rPr lang="en-US" sz="1400" b="0" i="0" u="none" strike="noStrike" dirty="0">
                          <a:solidFill>
                            <a:schemeClr val="tx1"/>
                          </a:solidFill>
                          <a:effectLst/>
                          <a:latin typeface="Calibri" panose="020F0502020204030204" pitchFamily="34" charset="0"/>
                        </a:rPr>
                        <a:t> ?</a:t>
                      </a:r>
                    </a:p>
                  </a:txBody>
                  <a:tcPr marL="5741" marR="5741" marT="5741" marB="0" anchor="b">
                    <a:lnL>
                      <a:noFill/>
                    </a:lnL>
                    <a:lnR>
                      <a:noFill/>
                    </a:lnR>
                    <a:lnT>
                      <a:noFill/>
                    </a:lnT>
                    <a:lnB>
                      <a:noFill/>
                    </a:lnB>
                    <a:solidFill>
                      <a:srgbClr val="BF8F00"/>
                    </a:solidFill>
                  </a:tcPr>
                </a:tc>
                <a:tc>
                  <a:txBody>
                    <a:bodyPr/>
                    <a:lstStyle/>
                    <a:p>
                      <a:pPr algn="l" fontAlgn="b"/>
                      <a:r>
                        <a:rPr lang="en-US" sz="1400" b="0" i="0" u="none" strike="noStrike" dirty="0">
                          <a:solidFill>
                            <a:schemeClr val="bg1"/>
                          </a:solidFill>
                          <a:effectLst/>
                          <a:latin typeface="Calibri" panose="020F0502020204030204" pitchFamily="34" charset="0"/>
                        </a:rPr>
                        <a:t> </a:t>
                      </a:r>
                    </a:p>
                  </a:txBody>
                  <a:tcPr marL="5741" marR="5741" marT="574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675549717"/>
                  </a:ext>
                </a:extLst>
              </a:tr>
              <a:tr h="224643">
                <a:tc vMerge="1">
                  <a:txBody>
                    <a:bodyPr/>
                    <a:lstStyle/>
                    <a:p>
                      <a:endParaRPr lang="en-US"/>
                    </a:p>
                  </a:txBody>
                  <a:tcPr/>
                </a:tc>
                <a:tc>
                  <a:txBody>
                    <a:bodyPr/>
                    <a:lstStyle/>
                    <a:p>
                      <a:pPr algn="r" fontAlgn="ctr"/>
                      <a:r>
                        <a:rPr lang="en-US" sz="1400" b="0" i="0" u="none" strike="noStrike">
                          <a:solidFill>
                            <a:srgbClr val="000000"/>
                          </a:solidFill>
                          <a:effectLst/>
                          <a:latin typeface="Calibri" panose="020F0502020204030204" pitchFamily="34" charset="0"/>
                        </a:rPr>
                        <a:t>USB is Negated</a:t>
                      </a:r>
                    </a:p>
                  </a:txBody>
                  <a:tcPr marL="5741" marR="5741" marT="57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400" b="0" i="0" u="none" strike="noStrike" dirty="0">
                          <a:solidFill>
                            <a:schemeClr val="tx1"/>
                          </a:solidFill>
                          <a:effectLst/>
                          <a:latin typeface="Calibri" panose="020F0502020204030204" pitchFamily="34" charset="0"/>
                        </a:rPr>
                        <a:t>1</a:t>
                      </a:r>
                    </a:p>
                  </a:txBody>
                  <a:tcPr marL="5741" marR="5741" marT="57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00CC99"/>
                    </a:solidFill>
                  </a:tcPr>
                </a:tc>
                <a:tc>
                  <a:txBody>
                    <a:bodyPr/>
                    <a:lstStyle/>
                    <a:p>
                      <a:pPr algn="l" fontAlgn="b"/>
                      <a:r>
                        <a:rPr lang="en-US" sz="1400" b="0" i="0" u="none" strike="noStrike">
                          <a:solidFill>
                            <a:schemeClr val="tx1"/>
                          </a:solidFill>
                          <a:effectLst/>
                          <a:latin typeface="Calibri" panose="020F0502020204030204" pitchFamily="34" charset="0"/>
                        </a:rPr>
                        <a:t> </a:t>
                      </a:r>
                    </a:p>
                  </a:txBody>
                  <a:tcPr marL="5741" marR="5741" marT="5741"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endParaRPr lang="en-US" sz="1400" b="0" i="0" u="none" strike="noStrike" dirty="0">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endParaRPr lang="en-US" sz="1400" b="0" i="0" u="none" strike="noStrike">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endParaRPr lang="en-US" sz="1400" b="0" i="0" u="none" strike="noStrike" dirty="0">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ctr" fontAlgn="ctr"/>
                      <a:endParaRPr lang="en-US" sz="1400" b="0" i="0" u="none" strike="noStrike">
                        <a:solidFill>
                          <a:schemeClr val="tx1"/>
                        </a:solidFill>
                        <a:effectLst/>
                        <a:latin typeface="Calibri" panose="020F0502020204030204" pitchFamily="34" charset="0"/>
                      </a:endParaRPr>
                    </a:p>
                  </a:txBody>
                  <a:tcPr marL="5741" marR="5741" marT="5741" marB="0" anchor="ctr">
                    <a:lnL>
                      <a:noFill/>
                    </a:lnL>
                    <a:lnR>
                      <a:noFill/>
                    </a:lnR>
                    <a:lnT>
                      <a:noFill/>
                    </a:lnT>
                    <a:lnB>
                      <a:noFill/>
                    </a:lnB>
                  </a:tcPr>
                </a:tc>
                <a:tc>
                  <a:txBody>
                    <a:bodyPr/>
                    <a:lstStyle/>
                    <a:p>
                      <a:pPr algn="l" fontAlgn="b"/>
                      <a:endParaRPr lang="en-US" sz="1400" b="0" i="0" u="none" strike="noStrike" dirty="0">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r>
                        <a:rPr lang="en-US" sz="1400" b="0" i="0" u="none" strike="noStrike" dirty="0">
                          <a:solidFill>
                            <a:schemeClr val="bg1"/>
                          </a:solidFill>
                          <a:effectLst/>
                          <a:latin typeface="Calibri" panose="020F0502020204030204" pitchFamily="34" charset="0"/>
                        </a:rPr>
                        <a:t> </a:t>
                      </a:r>
                    </a:p>
                  </a:txBody>
                  <a:tcPr marL="5741" marR="5741" marT="574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127747400"/>
                  </a:ext>
                </a:extLst>
              </a:tr>
              <a:tr h="224643">
                <a:tc vMerge="1">
                  <a:txBody>
                    <a:bodyPr/>
                    <a:lstStyle/>
                    <a:p>
                      <a:endParaRPr lang="en-US"/>
                    </a:p>
                  </a:txBody>
                  <a:tcPr/>
                </a:tc>
                <a:tc>
                  <a:txBody>
                    <a:bodyPr/>
                    <a:lstStyle/>
                    <a:p>
                      <a:pPr algn="r" fontAlgn="ctr"/>
                      <a:r>
                        <a:rPr lang="en-US" sz="1400" b="0" i="0" u="none" strike="noStrike" dirty="0">
                          <a:solidFill>
                            <a:srgbClr val="000000"/>
                          </a:solidFill>
                          <a:effectLst/>
                          <a:latin typeface="Calibri" panose="020F0502020204030204" pitchFamily="34" charset="0"/>
                        </a:rPr>
                        <a:t>USB Leaves after use</a:t>
                      </a:r>
                    </a:p>
                  </a:txBody>
                  <a:tcPr marL="5741" marR="5741" marT="57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sz="1400" b="0" i="0" u="none" strike="noStrike">
                          <a:solidFill>
                            <a:schemeClr val="tx1"/>
                          </a:solidFill>
                          <a:effectLst/>
                          <a:latin typeface="Calibri" panose="020F0502020204030204" pitchFamily="34" charset="0"/>
                        </a:rPr>
                        <a:t> </a:t>
                      </a:r>
                    </a:p>
                  </a:txBody>
                  <a:tcPr marL="5741" marR="5741" marT="57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1400" b="0" i="0" u="none" strike="noStrike">
                          <a:solidFill>
                            <a:schemeClr val="tx1"/>
                          </a:solidFill>
                          <a:effectLst/>
                          <a:latin typeface="Calibri" panose="020F0502020204030204" pitchFamily="34" charset="0"/>
                        </a:rPr>
                        <a:t> </a:t>
                      </a:r>
                    </a:p>
                  </a:txBody>
                  <a:tcPr marL="5741" marR="5741" marT="5741"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endParaRPr lang="en-US" sz="1400" b="0" i="0" u="none" strike="noStrike">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endParaRPr lang="en-US" sz="1400" b="0" i="0" u="none" strike="noStrike">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endParaRPr lang="en-US" sz="1400" b="0" i="0" u="none" strike="noStrike" dirty="0">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r>
                        <a:rPr lang="en-US" sz="1400" b="0" i="0" u="none" strike="noStrike" dirty="0">
                          <a:solidFill>
                            <a:schemeClr val="tx1"/>
                          </a:solidFill>
                          <a:effectLst/>
                          <a:latin typeface="Calibri" panose="020F0502020204030204" pitchFamily="34" charset="0"/>
                        </a:rPr>
                        <a:t> ?</a:t>
                      </a:r>
                    </a:p>
                  </a:txBody>
                  <a:tcPr marL="5741" marR="5741" marT="5741" marB="0" anchor="b">
                    <a:lnL>
                      <a:noFill/>
                    </a:lnL>
                    <a:lnR>
                      <a:noFill/>
                    </a:lnR>
                    <a:lnT>
                      <a:noFill/>
                    </a:lnT>
                    <a:lnB>
                      <a:noFill/>
                    </a:lnB>
                    <a:solidFill>
                      <a:srgbClr val="00CC99"/>
                    </a:solidFill>
                  </a:tcPr>
                </a:tc>
                <a:tc>
                  <a:txBody>
                    <a:bodyPr/>
                    <a:lstStyle/>
                    <a:p>
                      <a:pPr algn="l" fontAlgn="b"/>
                      <a:endParaRPr lang="en-US" sz="1400" b="0" i="0" u="none" strike="noStrike" dirty="0">
                        <a:solidFill>
                          <a:schemeClr val="tx1"/>
                        </a:solidFill>
                        <a:effectLst/>
                        <a:latin typeface="Calibri" panose="020F0502020204030204" pitchFamily="34" charset="0"/>
                      </a:endParaRPr>
                    </a:p>
                  </a:txBody>
                  <a:tcPr marL="5741" marR="5741" marT="5741" marB="0" anchor="b">
                    <a:lnL>
                      <a:noFill/>
                    </a:lnL>
                    <a:lnR>
                      <a:noFill/>
                    </a:lnR>
                    <a:lnT>
                      <a:noFill/>
                    </a:lnT>
                    <a:lnB>
                      <a:noFill/>
                    </a:lnB>
                  </a:tcPr>
                </a:tc>
                <a:tc>
                  <a:txBody>
                    <a:bodyPr/>
                    <a:lstStyle/>
                    <a:p>
                      <a:pPr algn="l" fontAlgn="b"/>
                      <a:r>
                        <a:rPr lang="en-US" sz="1400" b="0" i="0" u="none" strike="noStrike" dirty="0">
                          <a:solidFill>
                            <a:schemeClr val="bg1"/>
                          </a:solidFill>
                          <a:effectLst/>
                          <a:latin typeface="Calibri" panose="020F0502020204030204" pitchFamily="34" charset="0"/>
                        </a:rPr>
                        <a:t> ?</a:t>
                      </a:r>
                    </a:p>
                  </a:txBody>
                  <a:tcPr marL="5741" marR="5741" marT="5741" marB="0" anchor="b">
                    <a:lnL>
                      <a:noFill/>
                    </a:lnL>
                    <a:lnR w="12700" cap="flat" cmpd="sng" algn="ctr">
                      <a:solidFill>
                        <a:srgbClr val="000000"/>
                      </a:solidFill>
                      <a:prstDash val="solid"/>
                      <a:round/>
                      <a:headEnd type="none" w="med" len="med"/>
                      <a:tailEnd type="none" w="med" len="med"/>
                    </a:lnR>
                    <a:lnT>
                      <a:noFill/>
                    </a:lnT>
                    <a:lnB>
                      <a:noFill/>
                    </a:lnB>
                    <a:solidFill>
                      <a:srgbClr val="000000"/>
                    </a:solidFill>
                  </a:tcPr>
                </a:tc>
                <a:extLst>
                  <a:ext uri="{0D108BD9-81ED-4DB2-BD59-A6C34878D82A}">
                    <a16:rowId xmlns:a16="http://schemas.microsoft.com/office/drawing/2014/main" val="3254869140"/>
                  </a:ext>
                </a:extLst>
              </a:tr>
              <a:tr h="224643">
                <a:tc vMerge="1">
                  <a:txBody>
                    <a:bodyPr/>
                    <a:lstStyle/>
                    <a:p>
                      <a:endParaRPr lang="en-US"/>
                    </a:p>
                  </a:txBody>
                  <a:tcPr/>
                </a:tc>
                <a:tc>
                  <a:txBody>
                    <a:bodyPr/>
                    <a:lstStyle/>
                    <a:p>
                      <a:pPr algn="r" fontAlgn="ctr"/>
                      <a:r>
                        <a:rPr lang="en-US" sz="1400" b="0" i="0" u="none" strike="noStrike" dirty="0">
                          <a:solidFill>
                            <a:srgbClr val="000000"/>
                          </a:solidFill>
                          <a:effectLst/>
                          <a:latin typeface="Calibri" panose="020F0502020204030204" pitchFamily="34" charset="0"/>
                        </a:rPr>
                        <a:t>Secrets Revealed (Go to Cleanup)</a:t>
                      </a:r>
                    </a:p>
                  </a:txBody>
                  <a:tcPr marL="5741" marR="5741" marT="57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sz="1400" b="0" i="0" u="none" strike="noStrike">
                          <a:solidFill>
                            <a:schemeClr val="tx1"/>
                          </a:solidFill>
                          <a:effectLst/>
                          <a:latin typeface="Calibri" panose="020F0502020204030204" pitchFamily="34" charset="0"/>
                        </a:rPr>
                        <a:t> </a:t>
                      </a:r>
                    </a:p>
                  </a:txBody>
                  <a:tcPr marL="5741" marR="5741" marT="57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chemeClr val="tx1"/>
                          </a:solidFill>
                          <a:effectLst/>
                          <a:latin typeface="Calibri" panose="020F0502020204030204" pitchFamily="34" charset="0"/>
                        </a:rPr>
                        <a:t> </a:t>
                      </a:r>
                    </a:p>
                  </a:txBody>
                  <a:tcPr marL="5741" marR="5741" marT="5741"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chemeClr val="tx1"/>
                          </a:solidFill>
                          <a:effectLst/>
                          <a:latin typeface="Calibri" panose="020F0502020204030204" pitchFamily="34" charset="0"/>
                        </a:rPr>
                        <a:t> </a:t>
                      </a:r>
                    </a:p>
                  </a:txBody>
                  <a:tcPr marL="5741" marR="5741" marT="574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chemeClr val="tx1"/>
                          </a:solidFill>
                          <a:effectLst/>
                          <a:latin typeface="Calibri" panose="020F0502020204030204" pitchFamily="34" charset="0"/>
                        </a:rPr>
                        <a:t> </a:t>
                      </a:r>
                    </a:p>
                  </a:txBody>
                  <a:tcPr marL="5741" marR="5741" marT="574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chemeClr val="tx1"/>
                          </a:solidFill>
                          <a:effectLst/>
                          <a:latin typeface="Calibri" panose="020F0502020204030204" pitchFamily="34" charset="0"/>
                        </a:rPr>
                        <a:t> </a:t>
                      </a:r>
                    </a:p>
                  </a:txBody>
                  <a:tcPr marL="5741" marR="5741" marT="574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chemeClr val="tx1"/>
                          </a:solidFill>
                          <a:effectLst/>
                          <a:latin typeface="Calibri" panose="020F0502020204030204" pitchFamily="34" charset="0"/>
                        </a:rPr>
                        <a:t> </a:t>
                      </a:r>
                    </a:p>
                  </a:txBody>
                  <a:tcPr marL="5741" marR="5741" marT="574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chemeClr val="tx1"/>
                          </a:solidFill>
                          <a:effectLst/>
                          <a:latin typeface="Calibri" panose="020F0502020204030204" pitchFamily="34" charset="0"/>
                        </a:rPr>
                        <a:t> </a:t>
                      </a:r>
                    </a:p>
                  </a:txBody>
                  <a:tcPr marL="5741" marR="5741" marT="5741"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dirty="0">
                          <a:solidFill>
                            <a:schemeClr val="tx1"/>
                          </a:solidFill>
                          <a:effectLst/>
                          <a:latin typeface="Calibri" panose="020F0502020204030204" pitchFamily="34" charset="0"/>
                        </a:rPr>
                        <a:t> </a:t>
                      </a:r>
                    </a:p>
                  </a:txBody>
                  <a:tcPr marL="5741" marR="5741" marT="574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chemeClr val="bg1"/>
                          </a:solidFill>
                          <a:effectLst/>
                          <a:latin typeface="Calibri" panose="020F0502020204030204" pitchFamily="34" charset="0"/>
                        </a:rPr>
                        <a:t> 1</a:t>
                      </a:r>
                    </a:p>
                  </a:txBody>
                  <a:tcPr marL="5741" marR="5741" marT="5741"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2740894052"/>
                  </a:ext>
                </a:extLst>
              </a:tr>
            </a:tbl>
          </a:graphicData>
        </a:graphic>
      </p:graphicFrame>
      <p:grpSp>
        <p:nvGrpSpPr>
          <p:cNvPr id="14" name="Group 13">
            <a:extLst>
              <a:ext uri="{FF2B5EF4-FFF2-40B4-BE49-F238E27FC236}">
                <a16:creationId xmlns:a16="http://schemas.microsoft.com/office/drawing/2014/main" id="{C981E270-6618-679D-C08F-E94D90F4331E}"/>
              </a:ext>
            </a:extLst>
          </p:cNvPr>
          <p:cNvGrpSpPr/>
          <p:nvPr/>
        </p:nvGrpSpPr>
        <p:grpSpPr>
          <a:xfrm>
            <a:off x="1247421" y="5431844"/>
            <a:ext cx="3180108" cy="734704"/>
            <a:chOff x="5027879" y="157268"/>
            <a:chExt cx="3180108" cy="734704"/>
          </a:xfrm>
        </p:grpSpPr>
        <p:grpSp>
          <p:nvGrpSpPr>
            <p:cNvPr id="15" name="Group 14">
              <a:extLst>
                <a:ext uri="{FF2B5EF4-FFF2-40B4-BE49-F238E27FC236}">
                  <a16:creationId xmlns:a16="http://schemas.microsoft.com/office/drawing/2014/main" id="{3D35382B-F7D9-266F-E69A-AD3ACE351BC4}"/>
                </a:ext>
              </a:extLst>
            </p:cNvPr>
            <p:cNvGrpSpPr/>
            <p:nvPr/>
          </p:nvGrpSpPr>
          <p:grpSpPr>
            <a:xfrm>
              <a:off x="5027879" y="516761"/>
              <a:ext cx="3180108" cy="375211"/>
              <a:chOff x="4574632" y="1898017"/>
              <a:chExt cx="3180108" cy="375211"/>
            </a:xfrm>
          </p:grpSpPr>
          <p:sp>
            <p:nvSpPr>
              <p:cNvPr id="19" name="Rectangle 18">
                <a:extLst>
                  <a:ext uri="{FF2B5EF4-FFF2-40B4-BE49-F238E27FC236}">
                    <a16:creationId xmlns:a16="http://schemas.microsoft.com/office/drawing/2014/main" id="{6E72C58D-8AA1-733B-6678-ACBB7023FD60}"/>
                  </a:ext>
                </a:extLst>
              </p:cNvPr>
              <p:cNvSpPr/>
              <p:nvPr/>
            </p:nvSpPr>
            <p:spPr>
              <a:xfrm>
                <a:off x="4574632" y="1898017"/>
                <a:ext cx="3180108" cy="375064"/>
              </a:xfrm>
              <a:prstGeom prst="rect">
                <a:avLst/>
              </a:prstGeom>
              <a:gradFill flip="none" rotWithShape="1">
                <a:gsLst>
                  <a:gs pos="69000">
                    <a:srgbClr val="FFC000"/>
                  </a:gs>
                  <a:gs pos="27000">
                    <a:srgbClr val="FFFF00"/>
                  </a:gs>
                  <a:gs pos="7000">
                    <a:srgbClr val="00CC99"/>
                  </a:gs>
                  <a:gs pos="78000">
                    <a:srgbClr val="FFC000">
                      <a:lumMod val="75000"/>
                    </a:srgbClr>
                  </a:gs>
                  <a:gs pos="93000">
                    <a:schemeClr val="tx1"/>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20" name="TextBox 19">
                <a:extLst>
                  <a:ext uri="{FF2B5EF4-FFF2-40B4-BE49-F238E27FC236}">
                    <a16:creationId xmlns:a16="http://schemas.microsoft.com/office/drawing/2014/main" id="{841F12CD-5AEE-98D4-59FF-11660AB31F59}"/>
                  </a:ext>
                </a:extLst>
              </p:cNvPr>
              <p:cNvSpPr txBox="1"/>
              <p:nvPr/>
            </p:nvSpPr>
            <p:spPr>
              <a:xfrm>
                <a:off x="4574632" y="1901797"/>
                <a:ext cx="696024" cy="369332"/>
              </a:xfrm>
              <a:prstGeom prst="rect">
                <a:avLst/>
              </a:prstGeom>
              <a:noFill/>
            </p:spPr>
            <p:txBody>
              <a:bodyPr wrap="none" rtlCol="0">
                <a:spAutoFit/>
              </a:bodyPr>
              <a:lstStyle/>
              <a:p>
                <a:r>
                  <a:rPr lang="en-US"/>
                  <a:t>Good</a:t>
                </a:r>
              </a:p>
            </p:txBody>
          </p:sp>
          <p:sp>
            <p:nvSpPr>
              <p:cNvPr id="21" name="TextBox 20">
                <a:extLst>
                  <a:ext uri="{FF2B5EF4-FFF2-40B4-BE49-F238E27FC236}">
                    <a16:creationId xmlns:a16="http://schemas.microsoft.com/office/drawing/2014/main" id="{159D3F67-1EAE-91AC-7E91-0E1EBCD58A25}"/>
                  </a:ext>
                </a:extLst>
              </p:cNvPr>
              <p:cNvSpPr txBox="1"/>
              <p:nvPr/>
            </p:nvSpPr>
            <p:spPr>
              <a:xfrm>
                <a:off x="5616298" y="1903896"/>
                <a:ext cx="1096775" cy="369332"/>
              </a:xfrm>
              <a:prstGeom prst="rect">
                <a:avLst/>
              </a:prstGeom>
              <a:noFill/>
            </p:spPr>
            <p:txBody>
              <a:bodyPr wrap="none" rtlCol="0">
                <a:spAutoFit/>
              </a:bodyPr>
              <a:lstStyle/>
              <a:p>
                <a:r>
                  <a:rPr lang="en-US"/>
                  <a:t>Not Good</a:t>
                </a:r>
              </a:p>
            </p:txBody>
          </p:sp>
          <p:sp>
            <p:nvSpPr>
              <p:cNvPr id="22" name="TextBox 21">
                <a:extLst>
                  <a:ext uri="{FF2B5EF4-FFF2-40B4-BE49-F238E27FC236}">
                    <a16:creationId xmlns:a16="http://schemas.microsoft.com/office/drawing/2014/main" id="{329CAD03-7813-757E-892C-68F7BB54C02B}"/>
                  </a:ext>
                </a:extLst>
              </p:cNvPr>
              <p:cNvSpPr txBox="1"/>
              <p:nvPr/>
            </p:nvSpPr>
            <p:spPr>
              <a:xfrm>
                <a:off x="7212604" y="1901797"/>
                <a:ext cx="542136" cy="369332"/>
              </a:xfrm>
              <a:prstGeom prst="rect">
                <a:avLst/>
              </a:prstGeom>
              <a:noFill/>
            </p:spPr>
            <p:txBody>
              <a:bodyPr wrap="none" rtlCol="0">
                <a:spAutoFit/>
              </a:bodyPr>
              <a:lstStyle/>
              <a:p>
                <a:r>
                  <a:rPr lang="en-US">
                    <a:solidFill>
                      <a:srgbClr val="FFC000"/>
                    </a:solidFill>
                  </a:rPr>
                  <a:t>Bad</a:t>
                </a:r>
              </a:p>
            </p:txBody>
          </p:sp>
        </p:grpSp>
        <p:sp>
          <p:nvSpPr>
            <p:cNvPr id="16" name="TextBox 15">
              <a:extLst>
                <a:ext uri="{FF2B5EF4-FFF2-40B4-BE49-F238E27FC236}">
                  <a16:creationId xmlns:a16="http://schemas.microsoft.com/office/drawing/2014/main" id="{F2AEBA45-3375-8C50-1D0A-B8965BAC9EB7}"/>
                </a:ext>
              </a:extLst>
            </p:cNvPr>
            <p:cNvSpPr txBox="1"/>
            <p:nvPr/>
          </p:nvSpPr>
          <p:spPr>
            <a:xfrm>
              <a:off x="5377850" y="157268"/>
              <a:ext cx="2480166" cy="369332"/>
            </a:xfrm>
            <a:prstGeom prst="rect">
              <a:avLst/>
            </a:prstGeom>
            <a:noFill/>
          </p:spPr>
          <p:txBody>
            <a:bodyPr wrap="none" rtlCol="0">
              <a:spAutoFit/>
            </a:bodyPr>
            <a:lstStyle/>
            <a:p>
              <a:pPr algn="ctr"/>
              <a:r>
                <a:rPr lang="en-US" dirty="0"/>
                <a:t>Level of Consequence</a:t>
              </a:r>
            </a:p>
          </p:txBody>
        </p:sp>
      </p:grpSp>
      <p:sp>
        <p:nvSpPr>
          <p:cNvPr id="5" name="Slide Number Placeholder 4">
            <a:extLst>
              <a:ext uri="{FF2B5EF4-FFF2-40B4-BE49-F238E27FC236}">
                <a16:creationId xmlns:a16="http://schemas.microsoft.com/office/drawing/2014/main" id="{4D79A4AB-F458-B656-131A-782366BF1AB8}"/>
              </a:ext>
            </a:extLst>
          </p:cNvPr>
          <p:cNvSpPr>
            <a:spLocks noGrp="1"/>
          </p:cNvSpPr>
          <p:nvPr>
            <p:ph type="sldNum" sz="quarter" idx="12"/>
          </p:nvPr>
        </p:nvSpPr>
        <p:spPr/>
        <p:txBody>
          <a:bodyPr/>
          <a:lstStyle/>
          <a:p>
            <a:fld id="{98165654-3FA4-4782-9B42-03778B78CB98}" type="slidenum">
              <a:rPr lang="en-US" smtClean="0"/>
              <a:t>6</a:t>
            </a:fld>
            <a:endParaRPr lang="en-US"/>
          </a:p>
        </p:txBody>
      </p:sp>
      <p:cxnSp>
        <p:nvCxnSpPr>
          <p:cNvPr id="4" name="Straight Arrow Connector 3">
            <a:extLst>
              <a:ext uri="{FF2B5EF4-FFF2-40B4-BE49-F238E27FC236}">
                <a16:creationId xmlns:a16="http://schemas.microsoft.com/office/drawing/2014/main" id="{40AAD104-F49F-0C4B-A154-41842C55869E}"/>
              </a:ext>
            </a:extLst>
          </p:cNvPr>
          <p:cNvCxnSpPr>
            <a:cxnSpLocks/>
          </p:cNvCxnSpPr>
          <p:nvPr/>
        </p:nvCxnSpPr>
        <p:spPr>
          <a:xfrm>
            <a:off x="3304368" y="3772767"/>
            <a:ext cx="477915" cy="0"/>
          </a:xfrm>
          <a:prstGeom prst="straightConnector1">
            <a:avLst/>
          </a:prstGeom>
          <a:ln w="28575">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8" name="Straight Arrow Connector 7">
            <a:extLst>
              <a:ext uri="{FF2B5EF4-FFF2-40B4-BE49-F238E27FC236}">
                <a16:creationId xmlns:a16="http://schemas.microsoft.com/office/drawing/2014/main" id="{F9C4FB03-D601-FA46-E295-A3CDF895B8F7}"/>
              </a:ext>
            </a:extLst>
          </p:cNvPr>
          <p:cNvCxnSpPr>
            <a:cxnSpLocks/>
          </p:cNvCxnSpPr>
          <p:nvPr/>
        </p:nvCxnSpPr>
        <p:spPr>
          <a:xfrm>
            <a:off x="3304368" y="3770169"/>
            <a:ext cx="677082" cy="0"/>
          </a:xfrm>
          <a:prstGeom prst="straightConnector1">
            <a:avLst/>
          </a:prstGeom>
          <a:ln w="28575">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10" name="Straight Arrow Connector 9">
            <a:extLst>
              <a:ext uri="{FF2B5EF4-FFF2-40B4-BE49-F238E27FC236}">
                <a16:creationId xmlns:a16="http://schemas.microsoft.com/office/drawing/2014/main" id="{F50D031A-3ABD-CDCF-1A41-F1BBF1AD6BD9}"/>
              </a:ext>
            </a:extLst>
          </p:cNvPr>
          <p:cNvCxnSpPr>
            <a:cxnSpLocks/>
          </p:cNvCxnSpPr>
          <p:nvPr/>
        </p:nvCxnSpPr>
        <p:spPr>
          <a:xfrm>
            <a:off x="3304368" y="4439805"/>
            <a:ext cx="1267632" cy="0"/>
          </a:xfrm>
          <a:prstGeom prst="straightConnector1">
            <a:avLst/>
          </a:prstGeom>
          <a:ln w="28575">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13" name="Straight Arrow Connector 12">
            <a:extLst>
              <a:ext uri="{FF2B5EF4-FFF2-40B4-BE49-F238E27FC236}">
                <a16:creationId xmlns:a16="http://schemas.microsoft.com/office/drawing/2014/main" id="{6896D9F4-F589-B2A2-E965-E07663B1AB90}"/>
              </a:ext>
            </a:extLst>
          </p:cNvPr>
          <p:cNvCxnSpPr>
            <a:cxnSpLocks/>
          </p:cNvCxnSpPr>
          <p:nvPr/>
        </p:nvCxnSpPr>
        <p:spPr>
          <a:xfrm>
            <a:off x="3304368" y="4635501"/>
            <a:ext cx="677082" cy="0"/>
          </a:xfrm>
          <a:prstGeom prst="straightConnector1">
            <a:avLst/>
          </a:prstGeom>
          <a:ln w="28575">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23" name="Straight Arrow Connector 22">
            <a:extLst>
              <a:ext uri="{FF2B5EF4-FFF2-40B4-BE49-F238E27FC236}">
                <a16:creationId xmlns:a16="http://schemas.microsoft.com/office/drawing/2014/main" id="{BC00D0BE-FBBA-8C87-1D07-0CF180FACA75}"/>
              </a:ext>
            </a:extLst>
          </p:cNvPr>
          <p:cNvCxnSpPr>
            <a:cxnSpLocks/>
          </p:cNvCxnSpPr>
          <p:nvPr/>
        </p:nvCxnSpPr>
        <p:spPr>
          <a:xfrm>
            <a:off x="3304368" y="4709389"/>
            <a:ext cx="1470832" cy="0"/>
          </a:xfrm>
          <a:prstGeom prst="straightConnector1">
            <a:avLst/>
          </a:prstGeom>
          <a:ln w="28575">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25" name="Straight Arrow Connector 24">
            <a:extLst>
              <a:ext uri="{FF2B5EF4-FFF2-40B4-BE49-F238E27FC236}">
                <a16:creationId xmlns:a16="http://schemas.microsoft.com/office/drawing/2014/main" id="{9CA4EA3D-24F6-4780-5D05-173C5D181539}"/>
              </a:ext>
            </a:extLst>
          </p:cNvPr>
          <p:cNvCxnSpPr>
            <a:cxnSpLocks/>
          </p:cNvCxnSpPr>
          <p:nvPr/>
        </p:nvCxnSpPr>
        <p:spPr>
          <a:xfrm>
            <a:off x="3304368" y="5083465"/>
            <a:ext cx="1267632" cy="0"/>
          </a:xfrm>
          <a:prstGeom prst="straightConnector1">
            <a:avLst/>
          </a:prstGeom>
          <a:ln w="28575">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26" name="Straight Arrow Connector 25">
            <a:extLst>
              <a:ext uri="{FF2B5EF4-FFF2-40B4-BE49-F238E27FC236}">
                <a16:creationId xmlns:a16="http://schemas.microsoft.com/office/drawing/2014/main" id="{1F9FDA5C-D173-C51E-8FD2-F34603CB0082}"/>
              </a:ext>
            </a:extLst>
          </p:cNvPr>
          <p:cNvCxnSpPr>
            <a:cxnSpLocks/>
          </p:cNvCxnSpPr>
          <p:nvPr/>
        </p:nvCxnSpPr>
        <p:spPr>
          <a:xfrm>
            <a:off x="3304368" y="5157353"/>
            <a:ext cx="1655559" cy="0"/>
          </a:xfrm>
          <a:prstGeom prst="straightConnector1">
            <a:avLst/>
          </a:prstGeom>
          <a:ln w="28575">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3" name="Straight Arrow Connector 2">
            <a:extLst>
              <a:ext uri="{FF2B5EF4-FFF2-40B4-BE49-F238E27FC236}">
                <a16:creationId xmlns:a16="http://schemas.microsoft.com/office/drawing/2014/main" id="{78C7EE5F-9C45-498E-8248-06A736C1C963}"/>
              </a:ext>
            </a:extLst>
          </p:cNvPr>
          <p:cNvCxnSpPr>
            <a:cxnSpLocks/>
          </p:cNvCxnSpPr>
          <p:nvPr/>
        </p:nvCxnSpPr>
        <p:spPr>
          <a:xfrm>
            <a:off x="3304368" y="4169335"/>
            <a:ext cx="891114" cy="0"/>
          </a:xfrm>
          <a:prstGeom prst="straightConnector1">
            <a:avLst/>
          </a:prstGeom>
          <a:ln w="28575">
            <a:solidFill>
              <a:srgbClr val="0070C0"/>
            </a:solidFill>
            <a:tailEnd type="triangle"/>
          </a:ln>
        </p:spPr>
        <p:style>
          <a:lnRef idx="1">
            <a:schemeClr val="accent5"/>
          </a:lnRef>
          <a:fillRef idx="0">
            <a:schemeClr val="accent5"/>
          </a:fillRef>
          <a:effectRef idx="0">
            <a:schemeClr val="accent5"/>
          </a:effectRef>
          <a:fontRef idx="minor">
            <a:schemeClr val="tx1"/>
          </a:fontRef>
        </p:style>
      </p:cxnSp>
      <p:cxnSp>
        <p:nvCxnSpPr>
          <p:cNvPr id="6" name="Straight Arrow Connector 5">
            <a:extLst>
              <a:ext uri="{FF2B5EF4-FFF2-40B4-BE49-F238E27FC236}">
                <a16:creationId xmlns:a16="http://schemas.microsoft.com/office/drawing/2014/main" id="{16606E61-DC16-EE96-9542-B16B755FC646}"/>
              </a:ext>
            </a:extLst>
          </p:cNvPr>
          <p:cNvCxnSpPr>
            <a:cxnSpLocks/>
          </p:cNvCxnSpPr>
          <p:nvPr/>
        </p:nvCxnSpPr>
        <p:spPr>
          <a:xfrm>
            <a:off x="3304368" y="4243223"/>
            <a:ext cx="1123161" cy="0"/>
          </a:xfrm>
          <a:prstGeom prst="straightConnector1">
            <a:avLst/>
          </a:prstGeom>
          <a:ln w="28575">
            <a:solidFill>
              <a:srgbClr val="0070C0"/>
            </a:solidFill>
            <a:tailEnd type="triangle"/>
          </a:ln>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2073957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xit" presetSubtype="0" fill="hold" nodeType="withEffect">
                                  <p:stCondLst>
                                    <p:cond delay="0"/>
                                  </p:stCondLst>
                                  <p:childTnLst>
                                    <p:set>
                                      <p:cBhvr>
                                        <p:cTn id="24" dur="1" fill="hold">
                                          <p:stCondLst>
                                            <p:cond delay="0"/>
                                          </p:stCondLst>
                                        </p:cTn>
                                        <p:tgtEl>
                                          <p:spTgt spid="4"/>
                                        </p:tgtEl>
                                        <p:attrNameLst>
                                          <p:attrName>style.visibility</p:attrName>
                                        </p:attrNameLst>
                                      </p:cBhvr>
                                      <p:to>
                                        <p:strVal val="hidden"/>
                                      </p:to>
                                    </p:set>
                                  </p:childTnLst>
                                </p:cTn>
                              </p:par>
                              <p:par>
                                <p:cTn id="25" presetID="1" presetClass="exit" presetSubtype="0" fill="hold" nodeType="withEffect">
                                  <p:stCondLst>
                                    <p:cond delay="0"/>
                                  </p:stCondLst>
                                  <p:childTnLst>
                                    <p:set>
                                      <p:cBhvr>
                                        <p:cTn id="26" dur="1" fill="hold">
                                          <p:stCondLst>
                                            <p:cond delay="0"/>
                                          </p:stCondLst>
                                        </p:cTn>
                                        <p:tgtEl>
                                          <p:spTgt spid="8"/>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
                                            <p:txEl>
                                              <p:pRg st="3" end="3"/>
                                            </p:txEl>
                                          </p:spTgt>
                                        </p:tgtEl>
                                        <p:attrNameLst>
                                          <p:attrName>style.visibility</p:attrName>
                                        </p:attrNameLst>
                                      </p:cBhvr>
                                      <p:to>
                                        <p:strVal val="visible"/>
                                      </p:to>
                                    </p:set>
                                  </p:childTnLst>
                                </p:cTn>
                              </p:par>
                              <p:par>
                                <p:cTn id="31" presetID="1" presetClass="exit" presetSubtype="0" fill="hold" nodeType="withEffect">
                                  <p:stCondLst>
                                    <p:cond delay="0"/>
                                  </p:stCondLst>
                                  <p:childTnLst>
                                    <p:set>
                                      <p:cBhvr>
                                        <p:cTn id="32" dur="1" fill="hold">
                                          <p:stCondLst>
                                            <p:cond delay="0"/>
                                          </p:stCondLst>
                                        </p:cTn>
                                        <p:tgtEl>
                                          <p:spTgt spid="3"/>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6"/>
                                        </p:tgtEl>
                                        <p:attrNameLst>
                                          <p:attrName>style.visibility</p:attrName>
                                        </p:attrNameLst>
                                      </p:cBhvr>
                                      <p:to>
                                        <p:strVal val="hidden"/>
                                      </p:to>
                                    </p:set>
                                  </p:childTnLst>
                                </p:cTn>
                              </p:par>
                              <p:par>
                                <p:cTn id="35" presetID="1" presetClass="entr" presetSubtype="0" fill="hold" nodeType="with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7">
                                            <p:txEl>
                                              <p:pRg st="4" end="4"/>
                                            </p:txEl>
                                          </p:spTgt>
                                        </p:tgtEl>
                                        <p:attrNameLst>
                                          <p:attrName>style.visibility</p:attrName>
                                        </p:attrNameLst>
                                      </p:cBhvr>
                                      <p:to>
                                        <p:strVal val="visible"/>
                                      </p:to>
                                    </p:set>
                                  </p:childTnLst>
                                </p:cTn>
                              </p:par>
                              <p:par>
                                <p:cTn id="41" presetID="1" presetClass="exit" presetSubtype="0" fill="hold" nodeType="withEffect">
                                  <p:stCondLst>
                                    <p:cond delay="0"/>
                                  </p:stCondLst>
                                  <p:childTnLst>
                                    <p:set>
                                      <p:cBhvr>
                                        <p:cTn id="42" dur="1" fill="hold">
                                          <p:stCondLst>
                                            <p:cond delay="0"/>
                                          </p:stCondLst>
                                        </p:cTn>
                                        <p:tgtEl>
                                          <p:spTgt spid="10"/>
                                        </p:tgtEl>
                                        <p:attrNameLst>
                                          <p:attrName>style.visibility</p:attrName>
                                        </p:attrNameLst>
                                      </p:cBhvr>
                                      <p:to>
                                        <p:strVal val="hidden"/>
                                      </p:to>
                                    </p:set>
                                  </p:childTnLst>
                                </p:cTn>
                              </p:par>
                              <p:par>
                                <p:cTn id="43" presetID="1" presetClass="entr" presetSubtype="0" fill="hold" nodeType="withEffect">
                                  <p:stCondLst>
                                    <p:cond delay="0"/>
                                  </p:stCondLst>
                                  <p:childTnLst>
                                    <p:set>
                                      <p:cBhvr>
                                        <p:cTn id="44" dur="1" fill="hold">
                                          <p:stCondLst>
                                            <p:cond delay="0"/>
                                          </p:stCondLst>
                                        </p:cTn>
                                        <p:tgtEl>
                                          <p:spTgt spid="13"/>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7">
                                            <p:txEl>
                                              <p:pRg st="5" end="5"/>
                                            </p:txEl>
                                          </p:spTgt>
                                        </p:tgtEl>
                                        <p:attrNameLst>
                                          <p:attrName>style.visibility</p:attrName>
                                        </p:attrNameLst>
                                      </p:cBhvr>
                                      <p:to>
                                        <p:strVal val="visible"/>
                                      </p:to>
                                    </p:set>
                                  </p:childTnLst>
                                </p:cTn>
                              </p:par>
                              <p:par>
                                <p:cTn id="51" presetID="1" presetClass="exit" presetSubtype="0" fill="hold" nodeType="withEffect">
                                  <p:stCondLst>
                                    <p:cond delay="0"/>
                                  </p:stCondLst>
                                  <p:childTnLst>
                                    <p:set>
                                      <p:cBhvr>
                                        <p:cTn id="52" dur="1" fill="hold">
                                          <p:stCondLst>
                                            <p:cond delay="0"/>
                                          </p:stCondLst>
                                        </p:cTn>
                                        <p:tgtEl>
                                          <p:spTgt spid="13"/>
                                        </p:tgtEl>
                                        <p:attrNameLst>
                                          <p:attrName>style.visibility</p:attrName>
                                        </p:attrNameLst>
                                      </p:cBhvr>
                                      <p:to>
                                        <p:strVal val="hidden"/>
                                      </p:to>
                                    </p:set>
                                  </p:childTnLst>
                                </p:cTn>
                              </p:par>
                              <p:par>
                                <p:cTn id="53" presetID="1" presetClass="exit" presetSubtype="0" fill="hold" nodeType="withEffect">
                                  <p:stCondLst>
                                    <p:cond delay="0"/>
                                  </p:stCondLst>
                                  <p:childTnLst>
                                    <p:set>
                                      <p:cBhvr>
                                        <p:cTn id="54" dur="1" fill="hold">
                                          <p:stCondLst>
                                            <p:cond delay="0"/>
                                          </p:stCondLst>
                                        </p:cTn>
                                        <p:tgtEl>
                                          <p:spTgt spid="23"/>
                                        </p:tgtEl>
                                        <p:attrNameLst>
                                          <p:attrName>style.visibility</p:attrName>
                                        </p:attrNameLst>
                                      </p:cBhvr>
                                      <p:to>
                                        <p:strVal val="hidden"/>
                                      </p:to>
                                    </p:set>
                                  </p:childTnLst>
                                </p:cTn>
                              </p:par>
                              <p:par>
                                <p:cTn id="55" presetID="1" presetClass="entr" presetSubtype="0" fill="hold" nodeType="withEffect">
                                  <p:stCondLst>
                                    <p:cond delay="0"/>
                                  </p:stCondLst>
                                  <p:childTnLst>
                                    <p:set>
                                      <p:cBhvr>
                                        <p:cTn id="56" dur="1" fill="hold">
                                          <p:stCondLst>
                                            <p:cond delay="0"/>
                                          </p:stCondLst>
                                        </p:cTn>
                                        <p:tgtEl>
                                          <p:spTgt spid="25"/>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7">
                                            <p:txEl>
                                              <p:pRg st="6" end="6"/>
                                            </p:txEl>
                                          </p:spTgt>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1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449D3-8DDE-C1C5-DF0E-34243D2E88CD}"/>
              </a:ext>
            </a:extLst>
          </p:cNvPr>
          <p:cNvSpPr>
            <a:spLocks noGrp="1"/>
          </p:cNvSpPr>
          <p:nvPr>
            <p:ph type="title"/>
          </p:nvPr>
        </p:nvSpPr>
        <p:spPr/>
        <p:txBody>
          <a:bodyPr/>
          <a:lstStyle/>
          <a:p>
            <a:r>
              <a:rPr lang="en-US" dirty="0"/>
              <a:t>Mission Resilience</a:t>
            </a:r>
          </a:p>
        </p:txBody>
      </p:sp>
      <p:sp>
        <p:nvSpPr>
          <p:cNvPr id="3" name="Content Placeholder 2">
            <a:extLst>
              <a:ext uri="{FF2B5EF4-FFF2-40B4-BE49-F238E27FC236}">
                <a16:creationId xmlns:a16="http://schemas.microsoft.com/office/drawing/2014/main" id="{4432A663-2071-DA7C-950C-10D0BA5E8584}"/>
              </a:ext>
            </a:extLst>
          </p:cNvPr>
          <p:cNvSpPr>
            <a:spLocks noGrp="1"/>
          </p:cNvSpPr>
          <p:nvPr>
            <p:ph idx="1"/>
          </p:nvPr>
        </p:nvSpPr>
        <p:spPr>
          <a:xfrm>
            <a:off x="838200" y="1241572"/>
            <a:ext cx="10515600" cy="4101953"/>
          </a:xfrm>
        </p:spPr>
        <p:txBody>
          <a:bodyPr>
            <a:noAutofit/>
          </a:bodyPr>
          <a:lstStyle/>
          <a:p>
            <a:r>
              <a:rPr lang="en-US" sz="2400" dirty="0"/>
              <a:t>A key risk focus of both MBCRA and MBRA is resilience</a:t>
            </a:r>
          </a:p>
          <a:p>
            <a:pPr lvl="1"/>
            <a:r>
              <a:rPr lang="en-US" sz="2200" dirty="0"/>
              <a:t>Resilience: The ability to prepare for and adapt to changing conditions and withstand and recover rapidly from disruptions. Resilience includes the ability to withstand and recover from deliberate attacks, accidents, or naturally occurring threats or incidents. – Presidential Policy Directive (PPD)-21 (2013)</a:t>
            </a:r>
          </a:p>
          <a:p>
            <a:r>
              <a:rPr lang="en-US" sz="2400" dirty="0"/>
              <a:t>Cyber resilience is a key focus for DoD software systems, and is of increasing interest for hardware systems </a:t>
            </a:r>
          </a:p>
          <a:p>
            <a:r>
              <a:rPr lang="en-US" sz="2400" dirty="0"/>
              <a:t>Many modern defense systems are cyber-physical systems, so assessing resilience must consider both physical and cyber resilience</a:t>
            </a:r>
          </a:p>
        </p:txBody>
      </p:sp>
      <p:sp>
        <p:nvSpPr>
          <p:cNvPr id="7" name="Slide Number Placeholder 6">
            <a:extLst>
              <a:ext uri="{FF2B5EF4-FFF2-40B4-BE49-F238E27FC236}">
                <a16:creationId xmlns:a16="http://schemas.microsoft.com/office/drawing/2014/main" id="{ECA50D3D-E99A-4A66-DE78-F52A71DAF8B9}"/>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8165654-3FA4-4782-9B42-03778B78CB98}" type="slidenum">
              <a:rPr kumimoji="0" lang="en-US" sz="1500" b="0" i="0" u="none" strike="noStrike" kern="1200" cap="none" spc="0" normalizeH="0" baseline="0" noProof="0" smtClean="0">
                <a:ln>
                  <a:noFill/>
                </a:ln>
                <a:solidFill>
                  <a:prstClr val="black"/>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sz="1500" b="0" i="0" u="none" strike="noStrike" kern="1200" cap="none" spc="0" normalizeH="0" baseline="0" noProof="0" dirty="0">
              <a:ln>
                <a:noFill/>
              </a:ln>
              <a:solidFill>
                <a:prstClr val="black"/>
              </a:solidFill>
              <a:effectLst/>
              <a:uLnTx/>
              <a:uFillTx/>
              <a:latin typeface="Arial" charset="0"/>
              <a:ea typeface="+mn-ea"/>
              <a:cs typeface="Arial" charset="0"/>
            </a:endParaRPr>
          </a:p>
        </p:txBody>
      </p:sp>
      <p:sp>
        <p:nvSpPr>
          <p:cNvPr id="4" name="Rectangle 3">
            <a:extLst>
              <a:ext uri="{FF2B5EF4-FFF2-40B4-BE49-F238E27FC236}">
                <a16:creationId xmlns:a16="http://schemas.microsoft.com/office/drawing/2014/main" id="{960668AC-3DBF-0077-7B05-FEF4DCE77371}"/>
              </a:ext>
            </a:extLst>
          </p:cNvPr>
          <p:cNvSpPr/>
          <p:nvPr/>
        </p:nvSpPr>
        <p:spPr>
          <a:xfrm>
            <a:off x="752475" y="5248275"/>
            <a:ext cx="10687050" cy="8882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1" indent="0" algn="ctr"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solidFill>
                  <a:schemeClr val="bg1"/>
                </a:solidFill>
                <a:effectLst/>
                <a:uLnTx/>
                <a:uFillTx/>
                <a:latin typeface="Calibri" panose="020F0502020204030204"/>
                <a:ea typeface="+mn-ea"/>
                <a:cs typeface="+mn-cs"/>
              </a:rPr>
              <a:t>STAT COE applied prototype STaMp for combined cyber and physical system resilience as a proof-of-concept </a:t>
            </a:r>
          </a:p>
        </p:txBody>
      </p:sp>
    </p:spTree>
    <p:extLst>
      <p:ext uri="{BB962C8B-B14F-4D97-AF65-F5344CB8AC3E}">
        <p14:creationId xmlns:p14="http://schemas.microsoft.com/office/powerpoint/2010/main" val="3584906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24E6D-48DC-E8D1-D94D-396AA5C96FEB}"/>
              </a:ext>
            </a:extLst>
          </p:cNvPr>
          <p:cNvSpPr>
            <a:spLocks noGrp="1"/>
          </p:cNvSpPr>
          <p:nvPr>
            <p:ph type="title"/>
          </p:nvPr>
        </p:nvSpPr>
        <p:spPr/>
        <p:txBody>
          <a:bodyPr/>
          <a:lstStyle/>
          <a:p>
            <a:r>
              <a:rPr lang="en-US" dirty="0"/>
              <a:t>Case Study: Application of STaMp</a:t>
            </a:r>
          </a:p>
        </p:txBody>
      </p:sp>
      <p:sp>
        <p:nvSpPr>
          <p:cNvPr id="3" name="Content Placeholder 2">
            <a:extLst>
              <a:ext uri="{FF2B5EF4-FFF2-40B4-BE49-F238E27FC236}">
                <a16:creationId xmlns:a16="http://schemas.microsoft.com/office/drawing/2014/main" id="{90530CB7-AEB9-3689-C9B8-80684180C6A0}"/>
              </a:ext>
            </a:extLst>
          </p:cNvPr>
          <p:cNvSpPr>
            <a:spLocks noGrp="1"/>
          </p:cNvSpPr>
          <p:nvPr>
            <p:ph idx="1"/>
          </p:nvPr>
        </p:nvSpPr>
        <p:spPr>
          <a:xfrm>
            <a:off x="838200" y="1146441"/>
            <a:ext cx="10515600" cy="5054334"/>
          </a:xfrm>
        </p:spPr>
        <p:txBody>
          <a:bodyPr>
            <a:normAutofit/>
          </a:bodyPr>
          <a:lstStyle/>
          <a:p>
            <a:r>
              <a:rPr lang="en-US" dirty="0"/>
              <a:t>Applied STaMp to MBRA and resiliency test planning for a DoD program</a:t>
            </a:r>
          </a:p>
          <a:p>
            <a:pPr lvl="1"/>
            <a:r>
              <a:rPr lang="en-US" dirty="0"/>
              <a:t>Goal: Characterize system resiliency in a contested environment</a:t>
            </a:r>
          </a:p>
          <a:p>
            <a:pPr lvl="1"/>
            <a:r>
              <a:rPr lang="en-US" dirty="0"/>
              <a:t>Constructed </a:t>
            </a:r>
            <a:r>
              <a:rPr lang="en-US" dirty="0" err="1"/>
              <a:t>STaMps</a:t>
            </a:r>
            <a:r>
              <a:rPr lang="en-US" dirty="0"/>
              <a:t> for each of several resiliency scenarios</a:t>
            </a:r>
          </a:p>
          <a:p>
            <a:pPr lvl="1"/>
            <a:r>
              <a:rPr lang="en-US" dirty="0"/>
              <a:t>Initial </a:t>
            </a:r>
            <a:r>
              <a:rPr lang="en-US" dirty="0" err="1"/>
              <a:t>STaMps</a:t>
            </a:r>
            <a:r>
              <a:rPr lang="en-US" dirty="0"/>
              <a:t> captured system functional states in normal and contested operation, and color-coded state transitions by severity</a:t>
            </a:r>
          </a:p>
          <a:p>
            <a:r>
              <a:rPr lang="en-US" dirty="0"/>
              <a:t>Initial goals for this effort were documentation and test planning, with state-chain modeling as a potential future activity</a:t>
            </a:r>
          </a:p>
          <a:p>
            <a:pPr lvl="1"/>
            <a:r>
              <a:rPr lang="en-US" dirty="0"/>
              <a:t>State transition likelihoods were not estimated in </a:t>
            </a:r>
            <a:r>
              <a:rPr lang="en-US"/>
              <a:t>this application</a:t>
            </a:r>
            <a:endParaRPr lang="en-US" dirty="0"/>
          </a:p>
          <a:p>
            <a:r>
              <a:rPr lang="en-US" dirty="0"/>
              <a:t>For releasability reasons, discussion of STaMp in this brief has been re-framed using notional data for a notional system </a:t>
            </a:r>
          </a:p>
        </p:txBody>
      </p:sp>
      <p:sp>
        <p:nvSpPr>
          <p:cNvPr id="13" name="Slide Number Placeholder 12">
            <a:extLst>
              <a:ext uri="{FF2B5EF4-FFF2-40B4-BE49-F238E27FC236}">
                <a16:creationId xmlns:a16="http://schemas.microsoft.com/office/drawing/2014/main" id="{9260E56B-F365-825C-D549-A0639811859C}"/>
              </a:ext>
            </a:extLst>
          </p:cNvPr>
          <p:cNvSpPr>
            <a:spLocks noGrp="1"/>
          </p:cNvSpPr>
          <p:nvPr>
            <p:ph type="sldNum" sz="quarter" idx="12"/>
          </p:nvPr>
        </p:nvSpPr>
        <p:spPr/>
        <p:txBody>
          <a:bodyPr/>
          <a:lstStyle/>
          <a:p>
            <a:fld id="{98165654-3FA4-4782-9B42-03778B78CB98}" type="slidenum">
              <a:rPr lang="en-US" smtClean="0"/>
              <a:t>8</a:t>
            </a:fld>
            <a:endParaRPr lang="en-US"/>
          </a:p>
        </p:txBody>
      </p:sp>
    </p:spTree>
    <p:extLst>
      <p:ext uri="{BB962C8B-B14F-4D97-AF65-F5344CB8AC3E}">
        <p14:creationId xmlns:p14="http://schemas.microsoft.com/office/powerpoint/2010/main" val="243638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94B05-F3D4-4BDF-C01C-18F0E8E85A33}"/>
              </a:ext>
            </a:extLst>
          </p:cNvPr>
          <p:cNvSpPr>
            <a:spLocks noGrp="1"/>
          </p:cNvSpPr>
          <p:nvPr>
            <p:ph type="title"/>
          </p:nvPr>
        </p:nvSpPr>
        <p:spPr/>
        <p:txBody>
          <a:bodyPr>
            <a:normAutofit fontScale="90000"/>
          </a:bodyPr>
          <a:lstStyle/>
          <a:p>
            <a:r>
              <a:rPr lang="en-US" dirty="0"/>
              <a:t>STaMp In Application to Notional Cyber-Physical System</a:t>
            </a:r>
          </a:p>
        </p:txBody>
      </p:sp>
      <p:sp>
        <p:nvSpPr>
          <p:cNvPr id="3" name="Content Placeholder 2">
            <a:extLst>
              <a:ext uri="{FF2B5EF4-FFF2-40B4-BE49-F238E27FC236}">
                <a16:creationId xmlns:a16="http://schemas.microsoft.com/office/drawing/2014/main" id="{38BD3BAC-52D0-3039-FED8-F6B1D416237A}"/>
              </a:ext>
            </a:extLst>
          </p:cNvPr>
          <p:cNvSpPr>
            <a:spLocks noGrp="1"/>
          </p:cNvSpPr>
          <p:nvPr>
            <p:ph idx="1"/>
          </p:nvPr>
        </p:nvSpPr>
        <p:spPr>
          <a:xfrm>
            <a:off x="838200" y="1350628"/>
            <a:ext cx="5374064" cy="4015699"/>
          </a:xfrm>
        </p:spPr>
        <p:txBody>
          <a:bodyPr>
            <a:normAutofit lnSpcReduction="10000"/>
          </a:bodyPr>
          <a:lstStyle/>
          <a:p>
            <a:r>
              <a:rPr lang="en-US" sz="2400" dirty="0"/>
              <a:t>Several state transition probabilities and severities were dependent on the previous states</a:t>
            </a:r>
          </a:p>
          <a:p>
            <a:r>
              <a:rPr lang="en-US" sz="2400" dirty="0"/>
              <a:t>Multiple memory states corresponding to specific system states and attributes were added to a separate table tied to each STaMp</a:t>
            </a:r>
          </a:p>
          <a:p>
            <a:pPr lvl="1"/>
            <a:r>
              <a:rPr lang="en-US" sz="2000" dirty="0"/>
              <a:t>Symbols in STaMp cells denote memory state updates from those transitions</a:t>
            </a:r>
          </a:p>
          <a:p>
            <a:pPr lvl="1"/>
            <a:r>
              <a:rPr lang="en-US" sz="2000" dirty="0"/>
              <a:t>*Note, all information on this slide is notional </a:t>
            </a:r>
          </a:p>
        </p:txBody>
      </p:sp>
      <p:sp>
        <p:nvSpPr>
          <p:cNvPr id="8" name="Slide Number Placeholder 7">
            <a:extLst>
              <a:ext uri="{FF2B5EF4-FFF2-40B4-BE49-F238E27FC236}">
                <a16:creationId xmlns:a16="http://schemas.microsoft.com/office/drawing/2014/main" id="{D5696282-BE7C-679B-A6D0-6798F58B979B}"/>
              </a:ext>
            </a:extLst>
          </p:cNvPr>
          <p:cNvSpPr>
            <a:spLocks noGrp="1"/>
          </p:cNvSpPr>
          <p:nvPr>
            <p:ph type="sldNum" sz="quarter" idx="12"/>
          </p:nvPr>
        </p:nvSpPr>
        <p:spPr/>
        <p:txBody>
          <a:bodyPr/>
          <a:lstStyle/>
          <a:p>
            <a:fld id="{98165654-3FA4-4782-9B42-03778B78CB98}" type="slidenum">
              <a:rPr lang="en-US" smtClean="0"/>
              <a:t>9</a:t>
            </a:fld>
            <a:endParaRPr lang="en-US"/>
          </a:p>
        </p:txBody>
      </p:sp>
      <p:pic>
        <p:nvPicPr>
          <p:cNvPr id="9" name="Picture 8">
            <a:extLst>
              <a:ext uri="{FF2B5EF4-FFF2-40B4-BE49-F238E27FC236}">
                <a16:creationId xmlns:a16="http://schemas.microsoft.com/office/drawing/2014/main" id="{30EAAE7C-8201-C3C8-BE08-FDDAA0EDD7F1}"/>
              </a:ext>
            </a:extLst>
          </p:cNvPr>
          <p:cNvPicPr>
            <a:picLocks noChangeAspect="1"/>
          </p:cNvPicPr>
          <p:nvPr/>
        </p:nvPicPr>
        <p:blipFill>
          <a:blip r:embed="rId2"/>
          <a:stretch>
            <a:fillRect/>
          </a:stretch>
        </p:blipFill>
        <p:spPr>
          <a:xfrm>
            <a:off x="6924470" y="1350628"/>
            <a:ext cx="4779730" cy="4927748"/>
          </a:xfrm>
          <a:prstGeom prst="rect">
            <a:avLst/>
          </a:prstGeom>
        </p:spPr>
      </p:pic>
      <p:pic>
        <p:nvPicPr>
          <p:cNvPr id="23" name="Picture 22">
            <a:extLst>
              <a:ext uri="{FF2B5EF4-FFF2-40B4-BE49-F238E27FC236}">
                <a16:creationId xmlns:a16="http://schemas.microsoft.com/office/drawing/2014/main" id="{F1206A79-C075-C357-7C99-65E95343A39F}"/>
              </a:ext>
            </a:extLst>
          </p:cNvPr>
          <p:cNvPicPr>
            <a:picLocks noChangeAspect="1"/>
          </p:cNvPicPr>
          <p:nvPr/>
        </p:nvPicPr>
        <p:blipFill>
          <a:blip r:embed="rId3"/>
          <a:stretch>
            <a:fillRect/>
          </a:stretch>
        </p:blipFill>
        <p:spPr>
          <a:xfrm>
            <a:off x="7056582" y="3010492"/>
            <a:ext cx="2036855" cy="525040"/>
          </a:xfrm>
          <a:prstGeom prst="rect">
            <a:avLst/>
          </a:prstGeom>
        </p:spPr>
      </p:pic>
      <p:pic>
        <p:nvPicPr>
          <p:cNvPr id="6" name="Picture 5">
            <a:extLst>
              <a:ext uri="{FF2B5EF4-FFF2-40B4-BE49-F238E27FC236}">
                <a16:creationId xmlns:a16="http://schemas.microsoft.com/office/drawing/2014/main" id="{43D93455-A898-6491-1EB8-EC94974DD518}"/>
              </a:ext>
            </a:extLst>
          </p:cNvPr>
          <p:cNvPicPr>
            <a:picLocks noChangeAspect="1"/>
          </p:cNvPicPr>
          <p:nvPr/>
        </p:nvPicPr>
        <p:blipFill>
          <a:blip r:embed="rId4"/>
          <a:stretch>
            <a:fillRect/>
          </a:stretch>
        </p:blipFill>
        <p:spPr>
          <a:xfrm>
            <a:off x="3129925" y="4980450"/>
            <a:ext cx="3438442" cy="1225402"/>
          </a:xfrm>
          <a:prstGeom prst="rect">
            <a:avLst/>
          </a:prstGeom>
        </p:spPr>
      </p:pic>
    </p:spTree>
    <p:extLst>
      <p:ext uri="{BB962C8B-B14F-4D97-AF65-F5344CB8AC3E}">
        <p14:creationId xmlns:p14="http://schemas.microsoft.com/office/powerpoint/2010/main" val="2678486423"/>
      </p:ext>
    </p:extLst>
  </p:cSld>
  <p:clrMapOvr>
    <a:masterClrMapping/>
  </p:clrMapOvr>
</p:sld>
</file>

<file path=ppt/theme/theme1.xml><?xml version="1.0" encoding="utf-8"?>
<a:theme xmlns:a="http://schemas.openxmlformats.org/drawingml/2006/main" name="STAT COE PptTheme_Jan2023">
  <a:themeElements>
    <a:clrScheme name="STAT Colors">
      <a:dk1>
        <a:sysClr val="windowText" lastClr="000000"/>
      </a:dk1>
      <a:lt1>
        <a:sysClr val="window" lastClr="FFFFFF"/>
      </a:lt1>
      <a:dk2>
        <a:srgbClr val="44546A"/>
      </a:dk2>
      <a:lt2>
        <a:srgbClr val="E7E6E6"/>
      </a:lt2>
      <a:accent1>
        <a:srgbClr val="4B3B89"/>
      </a:accent1>
      <a:accent2>
        <a:srgbClr val="7568A6"/>
      </a:accent2>
      <a:accent3>
        <a:srgbClr val="FFDE7F"/>
      </a:accent3>
      <a:accent4>
        <a:srgbClr val="ECEAF3"/>
      </a:accent4>
      <a:accent5>
        <a:srgbClr val="4472C4"/>
      </a:accent5>
      <a:accent6>
        <a:srgbClr val="FFFF99"/>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AT COE PptTheme_Jan2023" id="{EA36372B-36DD-4E16-81FC-759B86241BFA}" vid="{14BC4BBA-35D7-4382-A0D6-DEDE5610322A}"/>
    </a:ext>
  </a:extLst>
</a:theme>
</file>

<file path=ppt/theme/theme2.xml><?xml version="1.0" encoding="utf-8"?>
<a:theme xmlns:a="http://schemas.openxmlformats.org/drawingml/2006/main" name="1_STAT COE PptTheme_Jan2023">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AT COE PptTheme_Jan2023" id="{5492A3A2-DF18-4765-BABB-BD0FEBE4265A}" vid="{B88B91B2-5DB3-4011-9124-882ACEF8AC4B}"/>
    </a:ext>
  </a:extLst>
</a:theme>
</file>

<file path=ppt/theme/theme3.xml><?xml version="1.0" encoding="utf-8"?>
<a:theme xmlns:a="http://schemas.openxmlformats.org/drawingml/2006/main" name="2_STAT COE PptTheme_Jan2023">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AT COE PptTheme_Jan2023" id="{5492A3A2-DF18-4765-BABB-BD0FEBE4265A}" vid="{B88B91B2-5DB3-4011-9124-882ACEF8AC4B}"/>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e484da1f-f98d-4e93-a82e-d01db36d028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161A3CC37AEB44CB753871FF0997004" ma:contentTypeVersion="14" ma:contentTypeDescription="Create a new document." ma:contentTypeScope="" ma:versionID="30918882a3c63b6c92540ef7cda540e4">
  <xsd:schema xmlns:xsd="http://www.w3.org/2001/XMLSchema" xmlns:xs="http://www.w3.org/2001/XMLSchema" xmlns:p="http://schemas.microsoft.com/office/2006/metadata/properties" xmlns:ns3="e484da1f-f98d-4e93-a82e-d01db36d0285" xmlns:ns4="31030acf-acf9-4fe0-9da9-530dbb537256" targetNamespace="http://schemas.microsoft.com/office/2006/metadata/properties" ma:root="true" ma:fieldsID="c11c3979eae5ed90f3d08bcec80e7fc9" ns3:_="" ns4:_="">
    <xsd:import namespace="e484da1f-f98d-4e93-a82e-d01db36d0285"/>
    <xsd:import namespace="31030acf-acf9-4fe0-9da9-530dbb53725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element ref="ns3:_activity"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84da1f-f98d-4e93-a82e-d01db36d02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030acf-acf9-4fe0-9da9-530dbb53725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2C9158C-27E1-4F02-B59B-22C83A9F36AD}">
  <ds:schemaRefs>
    <ds:schemaRef ds:uri="31030acf-acf9-4fe0-9da9-530dbb537256"/>
    <ds:schemaRef ds:uri="http://schemas.microsoft.com/office/infopath/2007/PartnerControls"/>
    <ds:schemaRef ds:uri="e484da1f-f98d-4e93-a82e-d01db36d0285"/>
    <ds:schemaRef ds:uri="http://www.w3.org/XML/1998/namespace"/>
    <ds:schemaRef ds:uri="http://schemas.microsoft.com/office/2006/documentManagement/types"/>
    <ds:schemaRef ds:uri="http://purl.org/dc/dcmitype/"/>
    <ds:schemaRef ds:uri="http://purl.org/dc/elements/1.1/"/>
    <ds:schemaRef ds:uri="http://schemas.openxmlformats.org/package/2006/metadata/core-propertie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5BF460F7-817E-4C1E-AD64-2F3C783860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484da1f-f98d-4e93-a82e-d01db36d0285"/>
    <ds:schemaRef ds:uri="31030acf-acf9-4fe0-9da9-530dbb5372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B002013-82CE-441E-8379-079708B74645}">
  <ds:schemaRefs>
    <ds:schemaRef ds:uri="http://schemas.microsoft.com/sharepoint/v3/contenttype/forms"/>
  </ds:schemaRefs>
</ds:datastoreItem>
</file>

<file path=docMetadata/LabelInfo.xml><?xml version="1.0" encoding="utf-8"?>
<clbl:labelList xmlns:clbl="http://schemas.microsoft.com/office/2020/mipLabelMetadata">
  <clbl:label id="{8331b18d-2d87-48ef-a35f-ac8818ebf9b4}" enabled="0" method="" siteId="{8331b18d-2d87-48ef-a35f-ac8818ebf9b4}" removed="1"/>
</clbl:labelList>
</file>

<file path=docProps/app.xml><?xml version="1.0" encoding="utf-8"?>
<Properties xmlns="http://schemas.openxmlformats.org/officeDocument/2006/extended-properties" xmlns:vt="http://schemas.openxmlformats.org/officeDocument/2006/docPropsVTypes">
  <Template>STAT COE PptTheme_Jan2023</Template>
  <TotalTime>3125</TotalTime>
  <Words>1641</Words>
  <Application>Microsoft Office PowerPoint</Application>
  <PresentationFormat>Widescreen</PresentationFormat>
  <Paragraphs>232</Paragraphs>
  <Slides>14</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14</vt:i4>
      </vt:variant>
    </vt:vector>
  </HeadingPairs>
  <TitlesOfParts>
    <vt:vector size="21" baseType="lpstr">
      <vt:lpstr>Arial</vt:lpstr>
      <vt:lpstr>Calibri</vt:lpstr>
      <vt:lpstr>Georgia</vt:lpstr>
      <vt:lpstr>Times New Roman</vt:lpstr>
      <vt:lpstr>STAT COE PptTheme_Jan2023</vt:lpstr>
      <vt:lpstr>1_STAT COE PptTheme_Jan2023</vt:lpstr>
      <vt:lpstr>2_STAT COE PptTheme_Jan2023</vt:lpstr>
      <vt:lpstr>PowerPoint Presentation</vt:lpstr>
      <vt:lpstr>Outline</vt:lpstr>
      <vt:lpstr>Motivation</vt:lpstr>
      <vt:lpstr>Mission Based Risk Assessment</vt:lpstr>
      <vt:lpstr>PowerPoint Presentation</vt:lpstr>
      <vt:lpstr>PowerPoint Presentation</vt:lpstr>
      <vt:lpstr>Mission Resilience</vt:lpstr>
      <vt:lpstr>Case Study: Application of STaMp</vt:lpstr>
      <vt:lpstr>STaMp In Application to Notional Cyber-Physical System</vt:lpstr>
      <vt:lpstr>STaMp Development Outcomes</vt:lpstr>
      <vt:lpstr>Lessons Learned</vt:lpstr>
      <vt:lpstr>Opportunities for Future Work</vt:lpstr>
      <vt:lpstr>References</vt:lpstr>
      <vt:lpstr>PowerPoint Presentation</vt:lpstr>
    </vt:vector>
  </TitlesOfParts>
  <Company>U.S. Air Force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JONES, NICHOLAS E CTR USAF AETC AFIT/CZ</dc:creator>
  <cp:lastModifiedBy>COOPER, JAMIE L CTR USAF AETC AFIT/CZ</cp:lastModifiedBy>
  <cp:revision>5</cp:revision>
  <dcterms:created xsi:type="dcterms:W3CDTF">2023-12-18T19:12:41Z</dcterms:created>
  <dcterms:modified xsi:type="dcterms:W3CDTF">2024-04-02T16:16:26Z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0x0101003161A3CC37AEB44CB753871FF0997004</vt:lpwstr>
  </property>
</Properties>
</file>