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1"/>
    <p:sldMasterId id="2147483679" r:id="rId2"/>
  </p:sldMasterIdLst>
  <p:notesMasterIdLst>
    <p:notesMasterId r:id="rId15"/>
  </p:notesMasterIdLst>
  <p:sldIdLst>
    <p:sldId id="718" r:id="rId3"/>
    <p:sldId id="696" r:id="rId4"/>
    <p:sldId id="1541" r:id="rId5"/>
    <p:sldId id="1553" r:id="rId6"/>
    <p:sldId id="1554" r:id="rId7"/>
    <p:sldId id="1557" r:id="rId8"/>
    <p:sldId id="1555" r:id="rId9"/>
    <p:sldId id="1556" r:id="rId10"/>
    <p:sldId id="1539" r:id="rId11"/>
    <p:sldId id="1540" r:id="rId12"/>
    <p:sldId id="1558" r:id="rId13"/>
    <p:sldId id="765"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52" userDrawn="1">
          <p15:clr>
            <a:srgbClr val="A4A3A4"/>
          </p15:clr>
        </p15:guide>
        <p15:guide id="2" pos="744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E690512-8367-355B-51AB-AEEA611FB684}" name="Praveen Chawla" initials="PC" userId="S::pchawla@edaptive.com::b3839073-d33a-4bc6-b9e5-41bce6e1233b" providerId="AD"/>
  <p188:author id="{EB5A2A39-8928-22BE-D927-4F46D6A9C8F6}" name="David Peterson" initials="DP" userId="S::dpeterson@edaptive.com::dfde19df-c4fd-43e7-974e-bc0ce3a7e6ca" providerId="AD"/>
  <p188:author id="{8FDE904F-485D-F161-0BCE-437310DD73FC}" name="Alex Margolis" initials="AM" userId="Alex Margolis" providerId="None"/>
  <p188:author id="{CE48816F-15EE-8EF6-5E16-908C7ED3BC1C}" name="Adam Langdon" initials="AL" userId="S::alangdon@edaptive.com::5f7d1cbf-c342-44c8-af1d-f839fdc20fe9" providerId="AD"/>
  <p188:author id="{835BBD7C-5462-596E-843A-B1EAB4E08FD9}" name="Shawn Winigman" initials="SW" userId="S::swinigman@edaptive.com::4cfacac1-cb00-4493-979b-d9bc5dd4f0b6" providerId="AD"/>
  <p188:author id="{F9571784-2657-6013-119F-CE4149B10381}" name="Nathaniel Pond" initials="NP" userId="S::npond@edaptive.com::b937ef05-db3b-42b3-bbab-e234c739a47b" providerId="AD"/>
  <p188:author id="{C17C6C86-9756-0E97-0145-75CFFCA51A7D}" name="Anju Chawla" initials="AC" userId="S::achawla@edaptive.com::296838cf-4ca7-4dc1-bbec-48a75316a448" providerId="AD"/>
  <p188:author id="{341BACA4-5CBC-73A4-BB69-5DC1638460EE}" name="Ted Sharits" initials="TS" userId="S::tsharits@edaptive.com::743889d7-899e-424d-9c32-50863510f552" providerId="AD"/>
  <p188:author id="{DBAD33A5-F62B-7BC9-5D4B-6C4DFA35105A}" name="Tom Gooch" initials="TG" userId="S::tgooch@edaptive.com::5a677349-4d1f-4a4b-983d-ab9b06d05892" providerId="AD"/>
  <p188:author id="{56FA9EB9-72A1-279C-2F63-F0F599A81553}" name="Brad Volters" initials="BV" userId="S::bvolters@edaptive.com::aab9f960-85ca-4fe7-98f0-cf718414964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om Gooch" initials="TG" lastIdx="2" clrIdx="0">
    <p:extLst>
      <p:ext uri="{19B8F6BF-5375-455C-9EA6-DF929625EA0E}">
        <p15:presenceInfo xmlns:p15="http://schemas.microsoft.com/office/powerpoint/2012/main" userId="S::tgooch@edaptive.com::5a677349-4d1f-4a4b-983d-ab9b06d05892" providerId="AD"/>
      </p:ext>
    </p:extLst>
  </p:cmAuthor>
  <p:cmAuthor id="2" name="Adam Langdon" initials="AL" lastIdx="3" clrIdx="1">
    <p:extLst>
      <p:ext uri="{19B8F6BF-5375-455C-9EA6-DF929625EA0E}">
        <p15:presenceInfo xmlns:p15="http://schemas.microsoft.com/office/powerpoint/2012/main" userId="S::alangdon@edaptive.com::5f7d1cbf-c342-44c8-af1d-f839fdc20fe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47C3"/>
    <a:srgbClr val="DAE3F3"/>
    <a:srgbClr val="FFFFCC"/>
    <a:srgbClr val="004B8D"/>
    <a:srgbClr val="EBEBEB"/>
    <a:srgbClr val="FF6161"/>
    <a:srgbClr val="3A5F80"/>
    <a:srgbClr val="6CA644"/>
    <a:srgbClr val="E6BDF1"/>
    <a:srgbClr val="CF80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8" autoAdjust="0"/>
    <p:restoredTop sz="76616" autoAdjust="0"/>
  </p:normalViewPr>
  <p:slideViewPr>
    <p:cSldViewPr snapToGrid="0" showGuides="1">
      <p:cViewPr varScale="1">
        <p:scale>
          <a:sx n="86" d="100"/>
          <a:sy n="86" d="100"/>
        </p:scale>
        <p:origin x="1554" y="108"/>
      </p:cViewPr>
      <p:guideLst>
        <p:guide orient="horz" pos="552"/>
        <p:guide pos="7440"/>
      </p:guideLst>
    </p:cSldViewPr>
  </p:slideViewPr>
  <p:outlineViewPr>
    <p:cViewPr>
      <p:scale>
        <a:sx n="33" d="100"/>
        <a:sy n="33" d="100"/>
      </p:scale>
      <p:origin x="0" y="-138"/>
    </p:cViewPr>
  </p:outlineViewPr>
  <p:notesTextViewPr>
    <p:cViewPr>
      <p:scale>
        <a:sx n="1" d="1"/>
        <a:sy n="1" d="1"/>
      </p:scale>
      <p:origin x="0" y="0"/>
    </p:cViewPr>
  </p:notesTextViewPr>
  <p:sorterViewPr>
    <p:cViewPr>
      <p:scale>
        <a:sx n="90" d="100"/>
        <a:sy n="90" d="100"/>
      </p:scale>
      <p:origin x="0" y="-1445"/>
    </p:cViewPr>
  </p:sorterViewPr>
  <p:notesViewPr>
    <p:cSldViewPr snapToGrid="0" showGuides="1">
      <p:cViewPr varScale="1">
        <p:scale>
          <a:sx n="87" d="100"/>
          <a:sy n="87" d="100"/>
        </p:scale>
        <p:origin x="3840" y="6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21" Type="http://schemas.microsoft.com/office/2018/10/relationships/authors" Targe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B1F8FE50-D6BE-4953-B0DA-159C1D497B29}" type="datetimeFigureOut">
              <a:rPr lang="en-US" smtClean="0"/>
              <a:t>4/11/2024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6E8B22-93D5-48FE-8430-DD6FA63F531E}" type="slidenum">
              <a:rPr lang="en-US" smtClean="0"/>
              <a:t>‹#›</a:t>
            </a:fld>
            <a:endParaRPr lang="en-US" dirty="0"/>
          </a:p>
        </p:txBody>
      </p:sp>
    </p:spTree>
    <p:extLst>
      <p:ext uri="{BB962C8B-B14F-4D97-AF65-F5344CB8AC3E}">
        <p14:creationId xmlns:p14="http://schemas.microsoft.com/office/powerpoint/2010/main" val="1142953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F2F9FE-5AAE-4940-A58C-BFC40787E30D}" type="slidenum">
              <a:rPr lang="en-US" smtClean="0"/>
              <a:t>1</a:t>
            </a:fld>
            <a:endParaRPr lang="en-US" dirty="0"/>
          </a:p>
        </p:txBody>
      </p:sp>
    </p:spTree>
    <p:extLst>
      <p:ext uri="{BB962C8B-B14F-4D97-AF65-F5344CB8AC3E}">
        <p14:creationId xmlns:p14="http://schemas.microsoft.com/office/powerpoint/2010/main" val="8220304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600"/>
              </a:spcAft>
              <a:buFontTx/>
              <a:buNone/>
            </a:pPr>
            <a:endParaRPr lang="en-US" dirty="0"/>
          </a:p>
          <a:p>
            <a:pPr marL="0" indent="0">
              <a:spcAft>
                <a:spcPts val="600"/>
              </a:spcAft>
              <a:buFontTx/>
              <a:buNone/>
            </a:pPr>
            <a:endParaRPr lang="en-US" dirty="0"/>
          </a:p>
          <a:p>
            <a:pPr marL="0" indent="0">
              <a:spcAft>
                <a:spcPts val="600"/>
              </a:spcAft>
              <a:buFontTx/>
              <a:buNone/>
            </a:pPr>
            <a:endParaRPr lang="en-US" dirty="0"/>
          </a:p>
          <a:p>
            <a:pPr marL="0" indent="0">
              <a:spcAft>
                <a:spcPts val="600"/>
              </a:spcAft>
              <a:buFontTx/>
              <a:buNone/>
            </a:pPr>
            <a:endParaRPr lang="en-US" dirty="0"/>
          </a:p>
          <a:p>
            <a:pPr marL="0" indent="0">
              <a:spcAft>
                <a:spcPts val="600"/>
              </a:spcAft>
              <a:buFontTx/>
              <a:buNone/>
            </a:pPr>
            <a:endParaRPr lang="en-US" dirty="0"/>
          </a:p>
          <a:p>
            <a:pPr marL="0" indent="0">
              <a:spcAft>
                <a:spcPts val="600"/>
              </a:spcAft>
              <a:buFontTx/>
              <a:buNone/>
            </a:pPr>
            <a:endParaRPr lang="en-US" dirty="0"/>
          </a:p>
          <a:p>
            <a:pPr marL="0" indent="0">
              <a:spcAft>
                <a:spcPts val="600"/>
              </a:spcAft>
              <a:buFontTx/>
              <a:buNone/>
            </a:pPr>
            <a:endParaRPr lang="en-US" dirty="0"/>
          </a:p>
          <a:p>
            <a:pPr marL="0" indent="0">
              <a:spcAft>
                <a:spcPts val="600"/>
              </a:spcAft>
              <a:buFontTx/>
              <a:buNone/>
            </a:pPr>
            <a:endParaRPr lang="en-US" dirty="0"/>
          </a:p>
          <a:p>
            <a:pPr marL="0" indent="0">
              <a:spcAft>
                <a:spcPts val="600"/>
              </a:spcAft>
              <a:buFontTx/>
              <a:buNone/>
            </a:pPr>
            <a:endParaRPr lang="en-US" dirty="0"/>
          </a:p>
          <a:p>
            <a:pPr marL="0" indent="0">
              <a:spcAft>
                <a:spcPts val="600"/>
              </a:spcAft>
              <a:buFontTx/>
              <a:buNone/>
            </a:pPr>
            <a:endParaRPr lang="en-US" dirty="0"/>
          </a:p>
          <a:p>
            <a:pPr marL="0" indent="0">
              <a:spcAft>
                <a:spcPts val="600"/>
              </a:spcAft>
              <a:buFontTx/>
              <a:buNone/>
            </a:pPr>
            <a:endParaRPr lang="en-US" dirty="0"/>
          </a:p>
          <a:p>
            <a:pPr marL="0" indent="0">
              <a:spcAft>
                <a:spcPts val="600"/>
              </a:spcAft>
              <a:buFontTx/>
              <a:buNone/>
            </a:pPr>
            <a:endParaRPr lang="en-US" dirty="0"/>
          </a:p>
          <a:p>
            <a:pPr marL="0" indent="0">
              <a:spcAft>
                <a:spcPts val="600"/>
              </a:spcAft>
              <a:buFontTx/>
              <a:buNone/>
            </a:pPr>
            <a:endParaRPr lang="en-US" dirty="0"/>
          </a:p>
          <a:p>
            <a:pPr marL="0" indent="0">
              <a:spcAft>
                <a:spcPts val="600"/>
              </a:spcAft>
              <a:buFontTx/>
              <a:buNone/>
            </a:pPr>
            <a:r>
              <a:rPr lang="en-US" dirty="0"/>
              <a:t>ECI Smart Documentation capability is founded upon ECI Automate. Automate is a process automation framework with several key common capabilities that can be inherited by applications built upon it. This includes features such as Workflows, real-time task management, notification and monitoring as well as CAC based electronic signatures. We can leverage these features within Automate to enable MBTEMP processes. For example, if review and electronic signatures are required as part of the process, we can easily enable that for Model Based TEMP documents. </a:t>
            </a:r>
          </a:p>
        </p:txBody>
      </p:sp>
      <p:sp>
        <p:nvSpPr>
          <p:cNvPr id="4" name="Slide Number Placeholder 3"/>
          <p:cNvSpPr>
            <a:spLocks noGrp="1"/>
          </p:cNvSpPr>
          <p:nvPr>
            <p:ph type="sldNum" sz="quarter" idx="10"/>
          </p:nvPr>
        </p:nvSpPr>
        <p:spPr/>
        <p:txBody>
          <a:bodyPr/>
          <a:lstStyle/>
          <a:p>
            <a:fld id="{EABADF3B-7EFC-4A41-8083-E8BCAC0B1F4E}" type="slidenum">
              <a:rPr lang="en-CA" smtClean="0"/>
              <a:pPr/>
              <a:t>10</a:t>
            </a:fld>
            <a:endParaRPr lang="en-CA" dirty="0"/>
          </a:p>
        </p:txBody>
      </p:sp>
    </p:spTree>
    <p:extLst>
      <p:ext uri="{BB962C8B-B14F-4D97-AF65-F5344CB8AC3E}">
        <p14:creationId xmlns:p14="http://schemas.microsoft.com/office/powerpoint/2010/main" val="39482750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6E8B22-93D5-48FE-8430-DD6FA63F531E}" type="slidenum">
              <a:rPr lang="en-US" smtClean="0"/>
              <a:t>12</a:t>
            </a:fld>
            <a:endParaRPr lang="en-US" dirty="0"/>
          </a:p>
        </p:txBody>
      </p:sp>
    </p:spTree>
    <p:extLst>
      <p:ext uri="{BB962C8B-B14F-4D97-AF65-F5344CB8AC3E}">
        <p14:creationId xmlns:p14="http://schemas.microsoft.com/office/powerpoint/2010/main" val="1575834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71CEA5-F55B-41D0-8105-9114DF2319F3}" type="slidenum">
              <a:rPr lang="en-US" smtClean="0"/>
              <a:t>2</a:t>
            </a:fld>
            <a:endParaRPr lang="en-US" dirty="0"/>
          </a:p>
        </p:txBody>
      </p:sp>
    </p:spTree>
    <p:extLst>
      <p:ext uri="{BB962C8B-B14F-4D97-AF65-F5344CB8AC3E}">
        <p14:creationId xmlns:p14="http://schemas.microsoft.com/office/powerpoint/2010/main" val="581543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6E8B22-93D5-48FE-8430-DD6FA63F531E}" type="slidenum">
              <a:rPr lang="en-US" smtClean="0"/>
              <a:t>3</a:t>
            </a:fld>
            <a:endParaRPr lang="en-US" dirty="0"/>
          </a:p>
        </p:txBody>
      </p:sp>
    </p:spTree>
    <p:extLst>
      <p:ext uri="{BB962C8B-B14F-4D97-AF65-F5344CB8AC3E}">
        <p14:creationId xmlns:p14="http://schemas.microsoft.com/office/powerpoint/2010/main" val="3705663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6E8B22-93D5-48FE-8430-DD6FA63F531E}" type="slidenum">
              <a:rPr lang="en-US" smtClean="0"/>
              <a:t>4</a:t>
            </a:fld>
            <a:endParaRPr lang="en-US" dirty="0"/>
          </a:p>
        </p:txBody>
      </p:sp>
    </p:spTree>
    <p:extLst>
      <p:ext uri="{BB962C8B-B14F-4D97-AF65-F5344CB8AC3E}">
        <p14:creationId xmlns:p14="http://schemas.microsoft.com/office/powerpoint/2010/main" val="155539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buFont typeface="+mj-lt"/>
              <a:buAutoNum type="arabicPeriod"/>
            </a:pPr>
            <a:r>
              <a:rPr lang="en-US" b="1" dirty="0"/>
              <a:t>Limited Access to </a:t>
            </a:r>
            <a:r>
              <a:rPr lang="en-US" b="1" dirty="0" err="1"/>
              <a:t>Datasets:</a:t>
            </a:r>
            <a:r>
              <a:rPr lang="en-US" dirty="0" err="1"/>
              <a:t>Classified</a:t>
            </a:r>
            <a:r>
              <a:rPr lang="en-US" dirty="0"/>
              <a:t> environments often impose strict access controls on datasets, limiting the availability of data for analysis and model training. This restricted access can hinder the development and validation of machine learning models, as researchers and practitioners may have limited visibility into relevant data sources.</a:t>
            </a:r>
          </a:p>
          <a:p>
            <a:pPr rtl="0">
              <a:buFont typeface="+mj-lt"/>
              <a:buAutoNum type="arabicPeriod"/>
            </a:pPr>
            <a:r>
              <a:rPr lang="en-US" b="1" dirty="0"/>
              <a:t>Sparse or Incomplete </a:t>
            </a:r>
            <a:r>
              <a:rPr lang="en-US" b="1" dirty="0" err="1"/>
              <a:t>Data:</a:t>
            </a:r>
            <a:r>
              <a:rPr lang="en-US" dirty="0" err="1"/>
              <a:t>Data</a:t>
            </a:r>
            <a:r>
              <a:rPr lang="en-US" dirty="0"/>
              <a:t> in classified environments may be sparse or incomplete due to restrictions on data collection and sharing. Missing data points can pose significant challenges for machine learning algorithms, leading to biased or unreliable model predictions.</a:t>
            </a:r>
          </a:p>
          <a:p>
            <a:pPr rtl="0">
              <a:buFont typeface="+mj-lt"/>
              <a:buAutoNum type="arabicPeriod"/>
            </a:pPr>
            <a:r>
              <a:rPr lang="en-US" b="1" dirty="0"/>
              <a:t>Data Sensitivity and Privacy </a:t>
            </a:r>
            <a:r>
              <a:rPr lang="en-US" b="1" dirty="0" err="1"/>
              <a:t>Concerns:</a:t>
            </a:r>
            <a:r>
              <a:rPr lang="en-US" dirty="0" err="1"/>
              <a:t>Classified</a:t>
            </a:r>
            <a:r>
              <a:rPr lang="en-US" dirty="0"/>
              <a:t> data typically contains sensitive information that must be protected from unauthorized access and disclosure. Privacy concerns may restrict the sharing and analysis of certain types of data, complicating efforts to develop machine learning models that rely on large, diverse datasets.</a:t>
            </a:r>
          </a:p>
          <a:p>
            <a:pPr rtl="0">
              <a:buFont typeface="+mj-lt"/>
              <a:buAutoNum type="arabicPeriod"/>
            </a:pPr>
            <a:r>
              <a:rPr lang="en-US" b="1" dirty="0"/>
              <a:t>Data Labeling </a:t>
            </a:r>
            <a:r>
              <a:rPr lang="en-US" b="1" dirty="0" err="1"/>
              <a:t>Challenges:</a:t>
            </a:r>
            <a:r>
              <a:rPr lang="en-US" dirty="0" err="1"/>
              <a:t>Labeling</a:t>
            </a:r>
            <a:r>
              <a:rPr lang="en-US" dirty="0"/>
              <a:t> data for supervised learning tasks can be particularly challenging in classified environments. Limited access to subject matter experts and restrictions on data labeling processes may result in incomplete or inaccurate labels, compromising the quality of training data and hindering model performance.</a:t>
            </a:r>
          </a:p>
          <a:p>
            <a:pPr rtl="0">
              <a:buFont typeface="+mj-lt"/>
              <a:buAutoNum type="arabicPeriod"/>
            </a:pPr>
            <a:r>
              <a:rPr lang="en-US" b="1" dirty="0"/>
              <a:t>Data Security </a:t>
            </a:r>
            <a:r>
              <a:rPr lang="en-US" b="1" dirty="0" err="1"/>
              <a:t>Risks:</a:t>
            </a:r>
            <a:r>
              <a:rPr lang="en-US" dirty="0" err="1"/>
              <a:t>Data</a:t>
            </a:r>
            <a:r>
              <a:rPr lang="en-US" dirty="0"/>
              <a:t> security is paramount in classified environments, where unauthorized access or data breaches can have severe consequences. Implementing robust security measures to protect classified data from cyber threats and insider risks is essential but can introduce additional complexities and overhead in data management and access control processes.</a:t>
            </a:r>
          </a:p>
          <a:p>
            <a:pPr rtl="0">
              <a:buFont typeface="+mj-lt"/>
              <a:buAutoNum type="arabicPeriod"/>
            </a:pPr>
            <a:r>
              <a:rPr lang="en-US" b="1" dirty="0"/>
              <a:t>Compliance and Regulatory Requirements: </a:t>
            </a:r>
            <a:r>
              <a:rPr lang="en-US" dirty="0"/>
              <a:t>Classified environments are subject to stringent compliance and regulatory requirements governing the collection, storage, and use of sensitive data. Ensuring compliance with these regulations while leveraging machine learning techniques may require specialized expertise and careful coordination between data custodians, legal experts, and technical practitioners.</a:t>
            </a:r>
          </a:p>
          <a:p>
            <a:pPr rtl="0">
              <a:buFont typeface="+mj-lt"/>
              <a:buAutoNum type="arabicPeriod"/>
            </a:pPr>
            <a:endParaRPr lang="en-US" dirty="0"/>
          </a:p>
          <a:p>
            <a:pPr rtl="0">
              <a:buFont typeface="+mj-lt"/>
              <a:buAutoNum type="arabicPeriod"/>
            </a:pPr>
            <a:r>
              <a:rPr lang="en-US" dirty="0"/>
              <a:t>Bias and </a:t>
            </a:r>
            <a:r>
              <a:rPr lang="en-US" dirty="0" err="1"/>
              <a:t>Represntativeness</a:t>
            </a:r>
            <a:r>
              <a:rPr lang="en-US" dirty="0"/>
              <a:t>:</a:t>
            </a:r>
          </a:p>
          <a:p>
            <a:pPr rtl="0">
              <a:buFont typeface="+mj-lt"/>
              <a:buAutoNum type="arabicPeriod"/>
            </a:pPr>
            <a:endParaRPr lang="en-US" dirty="0"/>
          </a:p>
          <a:p>
            <a:pPr marL="171450" indent="-171450" rtl="0">
              <a:buFont typeface="Arial" panose="020B0604020202020204" pitchFamily="34" charset="0"/>
              <a:buChar char="•"/>
            </a:pPr>
            <a:r>
              <a:rPr lang="en-US" b="1" dirty="0"/>
              <a:t>Data Profiling and Analysis: </a:t>
            </a:r>
            <a:r>
              <a:rPr lang="en-US" dirty="0"/>
              <a:t>The tool can perform comprehensive data profiling and analysis to identify potential biases and disparities in the dataset. This includes examining demographic distributions, class imbalances, and disparities in feature distributions across different groups.</a:t>
            </a:r>
          </a:p>
          <a:p>
            <a:pPr marL="171450" indent="-171450" rtl="0">
              <a:buFont typeface="Arial" panose="020B0604020202020204" pitchFamily="34" charset="0"/>
              <a:buChar char="•"/>
            </a:pPr>
            <a:r>
              <a:rPr lang="en-US" b="1" dirty="0"/>
              <a:t>Bias Detection Algorithms: </a:t>
            </a:r>
            <a:r>
              <a:rPr lang="en-US" dirty="0"/>
              <a:t>Implementing bias detection algorithms within the tool can automatically identify patterns of bias in the dataset. These algorithms may include statistical tests, fairness metrics, and algorithmic fairness techniques that assess the fairness and equity of model predictions across different demographic groups.</a:t>
            </a:r>
          </a:p>
          <a:p>
            <a:pPr marL="171450" indent="-171450" rtl="0">
              <a:buFont typeface="Arial" panose="020B0604020202020204" pitchFamily="34" charset="0"/>
              <a:buChar char="•"/>
            </a:pPr>
            <a:r>
              <a:rPr lang="en-US" b="1" dirty="0"/>
              <a:t>Visualization of Bias Metrics: </a:t>
            </a:r>
            <a:r>
              <a:rPr lang="en-US" dirty="0"/>
              <a:t>Visualizations can provide intuitive representations of bias metrics and disparities within the dataset. Visual aids such as histograms, heatmaps, and interactive charts can help users understand the extent and nature of bias present in the data.</a:t>
            </a:r>
          </a:p>
          <a:p>
            <a:pPr marL="171450" indent="-171450" rtl="0">
              <a:buFont typeface="Arial" panose="020B0604020202020204" pitchFamily="34" charset="0"/>
              <a:buChar char="•"/>
            </a:pPr>
            <a:r>
              <a:rPr lang="en-US" b="1" dirty="0"/>
              <a:t>Data Augmentation and Balancing Techniques: </a:t>
            </a:r>
            <a:r>
              <a:rPr lang="en-US" dirty="0"/>
              <a:t>The tool can offer data augmentation and balancing techniques to mitigate bias and improve dataset representativeness. This may include oversampling or </a:t>
            </a:r>
            <a:r>
              <a:rPr lang="en-US" dirty="0" err="1"/>
              <a:t>undersampling</a:t>
            </a:r>
            <a:r>
              <a:rPr lang="en-US" dirty="0"/>
              <a:t> techniques, synthetic data generation, and augmentation methods that ensure equal representation of different demographic groups.</a:t>
            </a:r>
          </a:p>
          <a:p>
            <a:pPr marL="171450" indent="-171450" rtl="0">
              <a:buFont typeface="Arial" panose="020B0604020202020204" pitchFamily="34" charset="0"/>
              <a:buChar char="•"/>
            </a:pPr>
            <a:r>
              <a:rPr lang="en-US" b="1" dirty="0"/>
              <a:t>Fairness-aware Data Sampling: </a:t>
            </a:r>
            <a:r>
              <a:rPr lang="en-US" dirty="0"/>
              <a:t>Incorporating fairness-aware data sampling methods can ensure that the dataset is representative of the target population and mitigates underrepresentation or overrepresentation of certain groups. These methods may prioritize sampling from underrepresented groups or adjust sampling weights to achieve balanced representation.</a:t>
            </a:r>
          </a:p>
          <a:p>
            <a:pPr marL="171450" indent="-171450" rtl="0">
              <a:buFont typeface="Arial" panose="020B0604020202020204" pitchFamily="34" charset="0"/>
              <a:buChar char="•"/>
            </a:pPr>
            <a:endParaRPr lang="en-US" dirty="0"/>
          </a:p>
          <a:p>
            <a:pPr marL="171450" indent="-171450" rtl="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866E8B22-93D5-48FE-8430-DD6FA63F531E}" type="slidenum">
              <a:rPr lang="en-US" smtClean="0"/>
              <a:t>5</a:t>
            </a:fld>
            <a:endParaRPr lang="en-US" dirty="0"/>
          </a:p>
        </p:txBody>
      </p:sp>
    </p:spTree>
    <p:extLst>
      <p:ext uri="{BB962C8B-B14F-4D97-AF65-F5344CB8AC3E}">
        <p14:creationId xmlns:p14="http://schemas.microsoft.com/office/powerpoint/2010/main" val="38302468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866E8B22-93D5-48FE-8430-DD6FA63F531E}" type="slidenum">
              <a:rPr lang="en-US" smtClean="0"/>
              <a:t>6</a:t>
            </a:fld>
            <a:endParaRPr lang="en-US" dirty="0"/>
          </a:p>
        </p:txBody>
      </p:sp>
    </p:spTree>
    <p:extLst>
      <p:ext uri="{BB962C8B-B14F-4D97-AF65-F5344CB8AC3E}">
        <p14:creationId xmlns:p14="http://schemas.microsoft.com/office/powerpoint/2010/main" val="41893906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Education and Training: </a:t>
            </a:r>
            <a:r>
              <a:rPr lang="en-US" dirty="0"/>
              <a:t>Building users' knowledge and skills in interpreting machine learning results requires educational initiatives and training programs. Providing resources such as tutorials, case studies, interactive demos, and hands-on workshops can empower users to develop a deeper understanding of machine learning concepts and results interpretation techniques.</a:t>
            </a:r>
          </a:p>
          <a:p>
            <a:endParaRPr lang="en-US" dirty="0"/>
          </a:p>
          <a:p>
            <a:r>
              <a:rPr lang="en-US" b="1" dirty="0"/>
              <a:t>Visual Representation of Results: </a:t>
            </a:r>
            <a:r>
              <a:rPr lang="en-US" dirty="0"/>
              <a:t>Visualizations play a crucial role in conveying complex information in a comprehensible manner. Designing effective visualizations that communicate key insights from machine learning results, such as performance metrics, feature importance rankings, and decision boundaries, requires consideration of user preferences, cognitive load, and accessibility requirements.</a:t>
            </a:r>
          </a:p>
          <a:p>
            <a:endParaRPr lang="en-US" dirty="0"/>
          </a:p>
          <a:p>
            <a:r>
              <a:rPr lang="en-US" b="1" dirty="0"/>
              <a:t>Feedback Mechanisms: </a:t>
            </a:r>
            <a:r>
              <a:rPr lang="en-US" dirty="0"/>
              <a:t>Encouraging user feedback and engagement with machine learning results is essential for iterative improvement and user empowerment. Providing mechanisms for users to ask questions, provide input, and provide feedback on the relevance and usefulness of results can foster a collaborative relationship between users and machine learning systems.</a:t>
            </a:r>
          </a:p>
        </p:txBody>
      </p:sp>
      <p:sp>
        <p:nvSpPr>
          <p:cNvPr id="4" name="Slide Number Placeholder 3"/>
          <p:cNvSpPr>
            <a:spLocks noGrp="1"/>
          </p:cNvSpPr>
          <p:nvPr>
            <p:ph type="sldNum" sz="quarter" idx="5"/>
          </p:nvPr>
        </p:nvSpPr>
        <p:spPr/>
        <p:txBody>
          <a:bodyPr/>
          <a:lstStyle/>
          <a:p>
            <a:fld id="{866E8B22-93D5-48FE-8430-DD6FA63F531E}" type="slidenum">
              <a:rPr lang="en-US" smtClean="0"/>
              <a:t>7</a:t>
            </a:fld>
            <a:endParaRPr lang="en-US" dirty="0"/>
          </a:p>
        </p:txBody>
      </p:sp>
    </p:spTree>
    <p:extLst>
      <p:ext uri="{BB962C8B-B14F-4D97-AF65-F5344CB8AC3E}">
        <p14:creationId xmlns:p14="http://schemas.microsoft.com/office/powerpoint/2010/main" val="24630483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Data Transfer and Integration Challenges: </a:t>
            </a:r>
            <a:r>
              <a:rPr lang="en-US" dirty="0"/>
              <a:t>Transferring data between classified environments and external systems or integrating data from multiple classified sources can be challenging due to security restrictions and compatibility issues. Ensuring seamless data interoperability while maintaining security and confidentiality requires careful planning and coordination.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0D0D0D"/>
                </a:solidFill>
                <a:effectLst/>
                <a:latin typeface="Söhne"/>
              </a:rPr>
              <a:t>Resource Intensiveness:</a:t>
            </a:r>
            <a:r>
              <a:rPr lang="en-US" b="0" i="0" dirty="0">
                <a:solidFill>
                  <a:srgbClr val="0D0D0D"/>
                </a:solidFill>
                <a:effectLst/>
                <a:latin typeface="Söhne"/>
              </a:rPr>
              <a:t> Running and training sophisticated AI models can be computationally demanding. Users without access to powerful hardware or cloud resources may find it challenging to execute resource-intensive tasks, limiting their ability to explore and experiment with AI algorithms.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D0D0D"/>
              </a:solidFill>
              <a:effectLst/>
              <a:latin typeface="Söhn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0D0D0D"/>
                </a:solidFill>
                <a:effectLst/>
                <a:latin typeface="Söhne"/>
              </a:rPr>
              <a:t>Integration with Existing Workflows</a:t>
            </a:r>
            <a:r>
              <a:rPr lang="en-US" b="0" i="0" dirty="0">
                <a:solidFill>
                  <a:srgbClr val="0D0D0D"/>
                </a:solidFill>
                <a:effectLst/>
                <a:latin typeface="Söhne"/>
              </a:rPr>
              <a:t>: </a:t>
            </a:r>
            <a:r>
              <a:rPr lang="en-US" dirty="0"/>
              <a:t>The integration of AI technologies requires organizational change and adaptation to new tools, processes, and methodologies. Existing workflows may need to undergo change management initiatives to foster a culture of innovation, experimentation, and continuous learning. Training programs and educational resources should be provided to equip employees with the skills and knowledge necessary to leverage AI effectively and maximize its potential within their respective roles.</a:t>
            </a:r>
            <a:endParaRPr lang="en-US" b="0" i="0" dirty="0">
              <a:solidFill>
                <a:srgbClr val="0D0D0D"/>
              </a:solidFill>
              <a:effectLst/>
              <a:latin typeface="Söhne"/>
            </a:endParaRPr>
          </a:p>
          <a:p>
            <a:endParaRPr lang="en-US" dirty="0"/>
          </a:p>
          <a:p>
            <a:endParaRPr lang="en-US" dirty="0"/>
          </a:p>
        </p:txBody>
      </p:sp>
      <p:sp>
        <p:nvSpPr>
          <p:cNvPr id="4" name="Slide Number Placeholder 3"/>
          <p:cNvSpPr>
            <a:spLocks noGrp="1"/>
          </p:cNvSpPr>
          <p:nvPr>
            <p:ph type="sldNum" sz="quarter" idx="5"/>
          </p:nvPr>
        </p:nvSpPr>
        <p:spPr/>
        <p:txBody>
          <a:bodyPr/>
          <a:lstStyle/>
          <a:p>
            <a:fld id="{866E8B22-93D5-48FE-8430-DD6FA63F531E}" type="slidenum">
              <a:rPr lang="en-US" smtClean="0"/>
              <a:t>8</a:t>
            </a:fld>
            <a:endParaRPr lang="en-US" dirty="0"/>
          </a:p>
        </p:txBody>
      </p:sp>
    </p:spTree>
    <p:extLst>
      <p:ext uri="{BB962C8B-B14F-4D97-AF65-F5344CB8AC3E}">
        <p14:creationId xmlns:p14="http://schemas.microsoft.com/office/powerpoint/2010/main" val="23425793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6E8B22-93D5-48FE-8430-DD6FA63F531E}" type="slidenum">
              <a:rPr lang="en-US" smtClean="0"/>
              <a:t>9</a:t>
            </a:fld>
            <a:endParaRPr lang="en-US" dirty="0"/>
          </a:p>
        </p:txBody>
      </p:sp>
    </p:spTree>
    <p:extLst>
      <p:ext uri="{BB962C8B-B14F-4D97-AF65-F5344CB8AC3E}">
        <p14:creationId xmlns:p14="http://schemas.microsoft.com/office/powerpoint/2010/main" val="31936163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8E6146D-DAD0-4D3C-8AB2-A75BDD6443F6}"/>
              </a:ext>
            </a:extLst>
          </p:cNvPr>
          <p:cNvPicPr>
            <a:picLocks noChangeAspect="1"/>
          </p:cNvPicPr>
          <p:nvPr userDrawn="1"/>
        </p:nvPicPr>
        <p:blipFill>
          <a:blip r:embed="rId2"/>
          <a:stretch>
            <a:fillRect/>
          </a:stretch>
        </p:blipFill>
        <p:spPr>
          <a:xfrm>
            <a:off x="6055360" y="0"/>
            <a:ext cx="6134100" cy="6858000"/>
          </a:xfrm>
          <a:prstGeom prst="rect">
            <a:avLst/>
          </a:prstGeom>
        </p:spPr>
      </p:pic>
    </p:spTree>
    <p:extLst>
      <p:ext uri="{BB962C8B-B14F-4D97-AF65-F5344CB8AC3E}">
        <p14:creationId xmlns:p14="http://schemas.microsoft.com/office/powerpoint/2010/main" val="2093049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36026" y="65987"/>
            <a:ext cx="7570028" cy="556181"/>
          </a:xfrm>
          <a:prstGeom prst="rect">
            <a:avLst/>
          </a:prstGeom>
        </p:spPr>
        <p:txBody>
          <a:bodyPr>
            <a:noAutofit/>
          </a:bodyPr>
          <a:lstStyle>
            <a:lvl1pPr algn="r">
              <a:defRPr sz="3600" b="0">
                <a:solidFill>
                  <a:srgbClr val="004B8D"/>
                </a:solidFill>
                <a:latin typeface="Gill Sans Nova" panose="020B0602020104020203"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838200" y="970962"/>
            <a:ext cx="10515600" cy="52774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11476238" y="6546259"/>
            <a:ext cx="539093" cy="311742"/>
          </a:xfrm>
          <a:prstGeom prst="rect">
            <a:avLst/>
          </a:prstGeom>
        </p:spPr>
        <p:txBody>
          <a:bodyPr/>
          <a:lstStyle>
            <a:lvl1pPr algn="ctr">
              <a:defRPr sz="1400">
                <a:solidFill>
                  <a:schemeClr val="bg1">
                    <a:lumMod val="50000"/>
                  </a:schemeClr>
                </a:solidFill>
                <a:latin typeface="Arial" panose="020B0604020202020204" pitchFamily="34" charset="0"/>
                <a:cs typeface="Arial" panose="020B0604020202020204" pitchFamily="34" charset="0"/>
              </a:defRPr>
            </a:lvl1pPr>
          </a:lstStyle>
          <a:p>
            <a:fld id="{49B59319-9392-41A2-89DA-7B62DA230869}" type="slidenum">
              <a:rPr lang="en-US" smtClean="0"/>
              <a:pPr/>
              <a:t>‹#›</a:t>
            </a:fld>
            <a:endParaRPr lang="en-US" dirty="0"/>
          </a:p>
        </p:txBody>
      </p:sp>
    </p:spTree>
    <p:extLst>
      <p:ext uri="{BB962C8B-B14F-4D97-AF65-F5344CB8AC3E}">
        <p14:creationId xmlns:p14="http://schemas.microsoft.com/office/powerpoint/2010/main" val="209264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1F4BACD3-6852-4755-BDA0-61EFB2273B67}"/>
              </a:ext>
            </a:extLst>
          </p:cNvPr>
          <p:cNvSpPr>
            <a:spLocks noGrp="1"/>
          </p:cNvSpPr>
          <p:nvPr>
            <p:ph type="sldNum" sz="quarter" idx="12"/>
          </p:nvPr>
        </p:nvSpPr>
        <p:spPr>
          <a:xfrm>
            <a:off x="11476238" y="6546259"/>
            <a:ext cx="539093" cy="311742"/>
          </a:xfrm>
          <a:prstGeom prst="rect">
            <a:avLst/>
          </a:prstGeom>
        </p:spPr>
        <p:txBody>
          <a:bodyPr/>
          <a:lstStyle>
            <a:lvl1pPr algn="ctr">
              <a:defRPr sz="1400">
                <a:solidFill>
                  <a:schemeClr val="bg1">
                    <a:lumMod val="50000"/>
                  </a:schemeClr>
                </a:solidFill>
                <a:latin typeface="Arial" panose="020B0604020202020204" pitchFamily="34" charset="0"/>
                <a:cs typeface="Arial" panose="020B0604020202020204" pitchFamily="34" charset="0"/>
              </a:defRPr>
            </a:lvl1pPr>
          </a:lstStyle>
          <a:p>
            <a:fld id="{49B59319-9392-41A2-89DA-7B62DA230869}" type="slidenum">
              <a:rPr lang="en-US" smtClean="0"/>
              <a:pPr/>
              <a:t>‹#›</a:t>
            </a:fld>
            <a:endParaRPr lang="en-US" dirty="0"/>
          </a:p>
        </p:txBody>
      </p:sp>
    </p:spTree>
    <p:extLst>
      <p:ext uri="{BB962C8B-B14F-4D97-AF65-F5344CB8AC3E}">
        <p14:creationId xmlns:p14="http://schemas.microsoft.com/office/powerpoint/2010/main" val="2266595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AD5F4E6-7C26-4A09-BE94-6E7E3184C5D2}"/>
              </a:ext>
            </a:extLst>
          </p:cNvPr>
          <p:cNvSpPr>
            <a:spLocks noGrp="1"/>
          </p:cNvSpPr>
          <p:nvPr>
            <p:ph type="sldNum" sz="quarter" idx="10"/>
          </p:nvPr>
        </p:nvSpPr>
        <p:spPr/>
        <p:txBody>
          <a:bodyPr/>
          <a:lstStyle/>
          <a:p>
            <a:fld id="{49B59319-9392-41A2-89DA-7B62DA230869}" type="slidenum">
              <a:rPr lang="en-US" smtClean="0">
                <a:solidFill>
                  <a:prstClr val="black">
                    <a:tint val="75000"/>
                  </a:prstClr>
                </a:solidFill>
              </a:rPr>
              <a:pPr/>
              <a:t>‹#›</a:t>
            </a:fld>
            <a:endParaRPr lang="en-US" dirty="0">
              <a:solidFill>
                <a:prstClr val="black">
                  <a:tint val="75000"/>
                </a:prstClr>
              </a:solidFill>
            </a:endParaRPr>
          </a:p>
        </p:txBody>
      </p:sp>
      <p:sp>
        <p:nvSpPr>
          <p:cNvPr id="4" name="Title 1">
            <a:extLst>
              <a:ext uri="{FF2B5EF4-FFF2-40B4-BE49-F238E27FC236}">
                <a16:creationId xmlns:a16="http://schemas.microsoft.com/office/drawing/2014/main" id="{6D7A9730-BAF6-4A6C-B635-392FEA9DCE22}"/>
              </a:ext>
            </a:extLst>
          </p:cNvPr>
          <p:cNvSpPr>
            <a:spLocks noGrp="1"/>
          </p:cNvSpPr>
          <p:nvPr>
            <p:ph type="title"/>
          </p:nvPr>
        </p:nvSpPr>
        <p:spPr>
          <a:xfrm>
            <a:off x="4336026" y="1"/>
            <a:ext cx="7612134" cy="534094"/>
          </a:xfrm>
          <a:prstGeom prst="rect">
            <a:avLst/>
          </a:prstGeom>
        </p:spPr>
        <p:txBody>
          <a:bodyPr rIns="0">
            <a:normAutofit/>
          </a:bodyPr>
          <a:lstStyle>
            <a:lvl1pPr algn="r">
              <a:defRPr sz="3200" b="0">
                <a:solidFill>
                  <a:srgbClr val="004B8D"/>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850465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949EB-826A-C1C1-94ED-8B96DF37A94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6111FFA-B6E1-C8DE-EC25-7E24B512E1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2586DA5-7B76-DF84-4213-04F22D4EB2F7}"/>
              </a:ext>
            </a:extLst>
          </p:cNvPr>
          <p:cNvSpPr>
            <a:spLocks noGrp="1"/>
          </p:cNvSpPr>
          <p:nvPr>
            <p:ph type="dt" sz="half" idx="10"/>
          </p:nvPr>
        </p:nvSpPr>
        <p:spPr/>
        <p:txBody>
          <a:bodyPr/>
          <a:lstStyle/>
          <a:p>
            <a:fld id="{27A29B12-D78A-44E8-8615-36E24FEEBED2}" type="datetimeFigureOut">
              <a:rPr lang="en-US" smtClean="0"/>
              <a:t>4/11/2024</a:t>
            </a:fld>
            <a:endParaRPr lang="en-US" dirty="0"/>
          </a:p>
        </p:txBody>
      </p:sp>
      <p:sp>
        <p:nvSpPr>
          <p:cNvPr id="5" name="Footer Placeholder 4">
            <a:extLst>
              <a:ext uri="{FF2B5EF4-FFF2-40B4-BE49-F238E27FC236}">
                <a16:creationId xmlns:a16="http://schemas.microsoft.com/office/drawing/2014/main" id="{CAE3A870-BF67-047F-D9BB-2152E2977A1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E5D3B88-46DB-3D20-9CE4-644EEA9DD317}"/>
              </a:ext>
            </a:extLst>
          </p:cNvPr>
          <p:cNvSpPr>
            <a:spLocks noGrp="1"/>
          </p:cNvSpPr>
          <p:nvPr>
            <p:ph type="sldNum" sz="quarter" idx="12"/>
          </p:nvPr>
        </p:nvSpPr>
        <p:spPr/>
        <p:txBody>
          <a:bodyPr/>
          <a:lstStyle/>
          <a:p>
            <a:fld id="{B5EBA627-3C0E-4C40-A40D-9AAEF2377B3C}" type="slidenum">
              <a:rPr lang="en-US" smtClean="0"/>
              <a:t>‹#›</a:t>
            </a:fld>
            <a:endParaRPr lang="en-US" dirty="0"/>
          </a:p>
        </p:txBody>
      </p:sp>
    </p:spTree>
    <p:extLst>
      <p:ext uri="{BB962C8B-B14F-4D97-AF65-F5344CB8AC3E}">
        <p14:creationId xmlns:p14="http://schemas.microsoft.com/office/powerpoint/2010/main" val="506421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Content Slide">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2946400" y="76201"/>
            <a:ext cx="8839200" cy="765175"/>
          </a:xfrm>
          <a:prstGeom prst="rect">
            <a:avLst/>
          </a:prstGeom>
          <a:effectLst>
            <a:outerShdw blurRad="50800" dist="38100" dir="2700000" algn="tl" rotWithShape="0">
              <a:prstClr val="black">
                <a:alpha val="40000"/>
              </a:prstClr>
            </a:outerShdw>
          </a:effectLst>
        </p:spPr>
        <p:txBody>
          <a:bodyPr/>
          <a:lstStyle>
            <a:lvl1pPr algn="r">
              <a:defRPr sz="3600">
                <a:solidFill>
                  <a:schemeClr val="tx1"/>
                </a:solidFill>
                <a:effectLst/>
              </a:defRPr>
            </a:lvl1pPr>
          </a:lstStyle>
          <a:p>
            <a:r>
              <a:rPr lang="en-US" dirty="0"/>
              <a:t>Slide Title</a:t>
            </a:r>
          </a:p>
        </p:txBody>
      </p:sp>
      <p:sp>
        <p:nvSpPr>
          <p:cNvPr id="7" name="Content Placeholder 6"/>
          <p:cNvSpPr>
            <a:spLocks noGrp="1"/>
          </p:cNvSpPr>
          <p:nvPr>
            <p:ph sz="quarter" idx="10" hasCustomPrompt="1"/>
          </p:nvPr>
        </p:nvSpPr>
        <p:spPr>
          <a:xfrm>
            <a:off x="711200" y="990600"/>
            <a:ext cx="11074400" cy="4800600"/>
          </a:xfrm>
          <a:prstGeom prst="rect">
            <a:avLst/>
          </a:prstGeom>
        </p:spPr>
        <p:txBody>
          <a:bodyPr/>
          <a:lstStyle>
            <a:lvl1pPr>
              <a:defRPr/>
            </a:lvl1pPr>
          </a:lstStyle>
          <a:p>
            <a:pPr lvl="0"/>
            <a:r>
              <a:rPr lang="en-US" dirty="0"/>
              <a:t>Click to Enter Content</a:t>
            </a:r>
          </a:p>
        </p:txBody>
      </p:sp>
      <p:sp>
        <p:nvSpPr>
          <p:cNvPr id="2" name="Slide Number Placeholder 5">
            <a:extLst>
              <a:ext uri="{FF2B5EF4-FFF2-40B4-BE49-F238E27FC236}">
                <a16:creationId xmlns:a16="http://schemas.microsoft.com/office/drawing/2014/main" id="{00FFD116-AF08-1911-27A5-702DA40643C8}"/>
              </a:ext>
            </a:extLst>
          </p:cNvPr>
          <p:cNvSpPr>
            <a:spLocks noGrp="1"/>
          </p:cNvSpPr>
          <p:nvPr>
            <p:ph type="sldNum" sz="quarter" idx="12"/>
          </p:nvPr>
        </p:nvSpPr>
        <p:spPr>
          <a:xfrm>
            <a:off x="11476238" y="6546259"/>
            <a:ext cx="539093" cy="311742"/>
          </a:xfrm>
          <a:prstGeom prst="rect">
            <a:avLst/>
          </a:prstGeom>
        </p:spPr>
        <p:txBody>
          <a:bodyPr/>
          <a:lstStyle>
            <a:lvl1pPr algn="ctr">
              <a:defRPr sz="1400">
                <a:solidFill>
                  <a:schemeClr val="bg1">
                    <a:lumMod val="50000"/>
                  </a:schemeClr>
                </a:solidFill>
                <a:latin typeface="Arial" panose="020B0604020202020204" pitchFamily="34" charset="0"/>
                <a:cs typeface="Arial" panose="020B0604020202020204" pitchFamily="34" charset="0"/>
              </a:defRPr>
            </a:lvl1pPr>
          </a:lstStyle>
          <a:p>
            <a:fld id="{49B59319-9392-41A2-89DA-7B62DA230869}" type="slidenum">
              <a:rPr lang="en-US" smtClean="0"/>
              <a:pPr/>
              <a:t>‹#›</a:t>
            </a:fld>
            <a:endParaRPr lang="en-US" dirty="0"/>
          </a:p>
        </p:txBody>
      </p:sp>
    </p:spTree>
    <p:extLst>
      <p:ext uri="{BB962C8B-B14F-4D97-AF65-F5344CB8AC3E}">
        <p14:creationId xmlns:p14="http://schemas.microsoft.com/office/powerpoint/2010/main" val="2417682846"/>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2.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2920547"/>
      </p:ext>
    </p:extLst>
  </p:cSld>
  <p:clrMap bg1="lt1" tx1="dk1" bg2="lt2" tx2="dk2" accent1="accent1" accent2="accent2" accent3="accent3" accent4="accent4" accent5="accent5" accent6="accent6" hlink="hlink" folHlink="folHlink"/>
  <p:sldLayoutIdLst>
    <p:sldLayoutId id="2147483680"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C374776-614E-4A0C-A840-6AE3394DDCCC}"/>
              </a:ext>
            </a:extLst>
          </p:cNvPr>
          <p:cNvCxnSpPr>
            <a:cxnSpLocks/>
          </p:cNvCxnSpPr>
          <p:nvPr userDrawn="1"/>
        </p:nvCxnSpPr>
        <p:spPr>
          <a:xfrm>
            <a:off x="160256" y="635207"/>
            <a:ext cx="11868346"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F89AB75-31EF-4879-AF90-E92BC8CB2EC3}"/>
              </a:ext>
            </a:extLst>
          </p:cNvPr>
          <p:cNvCxnSpPr>
            <a:cxnSpLocks/>
          </p:cNvCxnSpPr>
          <p:nvPr userDrawn="1"/>
        </p:nvCxnSpPr>
        <p:spPr>
          <a:xfrm>
            <a:off x="160256" y="6513351"/>
            <a:ext cx="11868346"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AE83F7F5-A385-4099-B21C-19FB8CA88139}"/>
              </a:ext>
            </a:extLst>
          </p:cNvPr>
          <p:cNvSpPr txBox="1"/>
          <p:nvPr userDrawn="1"/>
        </p:nvSpPr>
        <p:spPr>
          <a:xfrm>
            <a:off x="4399894" y="6563227"/>
            <a:ext cx="3389069" cy="253916"/>
          </a:xfrm>
          <a:prstGeom prst="rect">
            <a:avLst/>
          </a:prstGeom>
          <a:noFill/>
        </p:spPr>
        <p:txBody>
          <a:bodyPr wrap="none" rtlCol="0">
            <a:spAutoFit/>
          </a:bodyPr>
          <a:lstStyle/>
          <a:p>
            <a:r>
              <a:rPr lang="en-US" sz="1050" dirty="0">
                <a:solidFill>
                  <a:schemeClr val="bg1">
                    <a:lumMod val="50000"/>
                  </a:schemeClr>
                </a:solidFill>
                <a:latin typeface="Arial" panose="020B0604020202020204" pitchFamily="34" charset="0"/>
                <a:cs typeface="Arial" panose="020B0604020202020204" pitchFamily="34" charset="0"/>
              </a:rPr>
              <a:t>© 2024 Edaptive Computing, Inc. All Rights Reserved</a:t>
            </a:r>
          </a:p>
        </p:txBody>
      </p:sp>
      <p:pic>
        <p:nvPicPr>
          <p:cNvPr id="6" name="Picture 5">
            <a:extLst>
              <a:ext uri="{FF2B5EF4-FFF2-40B4-BE49-F238E27FC236}">
                <a16:creationId xmlns:a16="http://schemas.microsoft.com/office/drawing/2014/main" id="{4A2B271A-055F-34B3-887C-29385EF6555E}"/>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l="-681" r="-2743"/>
          <a:stretch/>
        </p:blipFill>
        <p:spPr>
          <a:xfrm>
            <a:off x="160256" y="64083"/>
            <a:ext cx="1855831" cy="511974"/>
          </a:xfrm>
          <a:prstGeom prst="rect">
            <a:avLst/>
          </a:prstGeom>
        </p:spPr>
      </p:pic>
    </p:spTree>
    <p:extLst>
      <p:ext uri="{BB962C8B-B14F-4D97-AF65-F5344CB8AC3E}">
        <p14:creationId xmlns:p14="http://schemas.microsoft.com/office/powerpoint/2010/main" val="1572202958"/>
      </p:ext>
    </p:extLst>
  </p:cSld>
  <p:clrMap bg1="lt1" tx1="dk1" bg2="lt2" tx2="dk2" accent1="accent1" accent2="accent2" accent3="accent3" accent4="accent4" accent5="accent5" accent6="accent6" hlink="hlink" folHlink="folHlink"/>
  <p:sldLayoutIdLst>
    <p:sldLayoutId id="2147483681" r:id="rId1"/>
    <p:sldLayoutId id="2147483686" r:id="rId2"/>
    <p:sldLayoutId id="2147483693" r:id="rId3"/>
    <p:sldLayoutId id="2147483694" r:id="rId4"/>
    <p:sldLayoutId id="2147483697" r:id="rId5"/>
  </p:sldLayoutIdLst>
  <p:hf hdr="0" ftr="0" dt="0"/>
  <p:txStyles>
    <p:titleStyle>
      <a:lvl1pPr algn="r"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96"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png"/><Relationship Id="rId7" Type="http://schemas.openxmlformats.org/officeDocument/2006/relationships/image" Target="../media/image39.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8.jpeg"/><Relationship Id="rId11" Type="http://schemas.openxmlformats.org/officeDocument/2006/relationships/hyperlink" Target="https://teaching.statistics-is-awesome.org/using-data-challenges-to-encourage-statistical-thinking/" TargetMode="External"/><Relationship Id="rId5" Type="http://schemas.openxmlformats.org/officeDocument/2006/relationships/image" Target="../media/image37.jpeg"/><Relationship Id="rId10" Type="http://schemas.openxmlformats.org/officeDocument/2006/relationships/image" Target="../media/image41.png"/><Relationship Id="rId4" Type="http://schemas.openxmlformats.org/officeDocument/2006/relationships/image" Target="../media/image36.svg"/><Relationship Id="rId9" Type="http://schemas.openxmlformats.org/officeDocument/2006/relationships/hyperlink" Target="https://pxhere.com/zh/photo/1555693"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needpix.com/photo/173625/checkbox-check-mark-mark-check-tick-yes-approve-approval-accepted" TargetMode="External"/><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jpe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notesSlide" Target="../notesSlides/notesSlide2.xml"/><Relationship Id="rId16"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34.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7.emf"/><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svg"/><Relationship Id="rId9"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4CE45F9-BB23-4053-AD1E-2E555FE5B507}"/>
              </a:ext>
            </a:extLst>
          </p:cNvPr>
          <p:cNvSpPr txBox="1"/>
          <p:nvPr/>
        </p:nvSpPr>
        <p:spPr>
          <a:xfrm>
            <a:off x="1192327" y="5342889"/>
            <a:ext cx="184731" cy="707886"/>
          </a:xfrm>
          <a:prstGeom prst="rect">
            <a:avLst/>
          </a:prstGeom>
          <a:noFill/>
        </p:spPr>
        <p:txBody>
          <a:bodyPr wrap="none" rtlCol="0">
            <a:spAutoFit/>
          </a:bodyPr>
          <a:lstStyle/>
          <a:p>
            <a:endParaRPr lang="en-US" sz="4000" b="1" dirty="0">
              <a:solidFill>
                <a:srgbClr val="5A5A5A"/>
              </a:solidFill>
              <a:latin typeface="Gill Sans Nova" panose="020B0602020104020203" pitchFamily="34" charset="0"/>
            </a:endParaRPr>
          </a:p>
        </p:txBody>
      </p:sp>
      <p:grpSp>
        <p:nvGrpSpPr>
          <p:cNvPr id="45" name="Group 44">
            <a:extLst>
              <a:ext uri="{FF2B5EF4-FFF2-40B4-BE49-F238E27FC236}">
                <a16:creationId xmlns:a16="http://schemas.microsoft.com/office/drawing/2014/main" id="{1DD44636-B79F-4C6C-8BDD-DFC72B416031}"/>
              </a:ext>
            </a:extLst>
          </p:cNvPr>
          <p:cNvGrpSpPr/>
          <p:nvPr/>
        </p:nvGrpSpPr>
        <p:grpSpPr>
          <a:xfrm>
            <a:off x="1234440" y="1047750"/>
            <a:ext cx="10050780" cy="1893834"/>
            <a:chOff x="1234440" y="1413510"/>
            <a:chExt cx="10050780" cy="1893834"/>
          </a:xfrm>
        </p:grpSpPr>
        <p:pic>
          <p:nvPicPr>
            <p:cNvPr id="36" name="Picture 35">
              <a:extLst>
                <a:ext uri="{FF2B5EF4-FFF2-40B4-BE49-F238E27FC236}">
                  <a16:creationId xmlns:a16="http://schemas.microsoft.com/office/drawing/2014/main" id="{E12F5A53-F239-4CAF-A9A3-2D517D7FF0DB}"/>
                </a:ext>
              </a:extLst>
            </p:cNvPr>
            <p:cNvPicPr>
              <a:picLocks noChangeAspect="1"/>
            </p:cNvPicPr>
            <p:nvPr/>
          </p:nvPicPr>
          <p:blipFill>
            <a:blip r:embed="rId3"/>
            <a:stretch>
              <a:fillRect/>
            </a:stretch>
          </p:blipFill>
          <p:spPr>
            <a:xfrm>
              <a:off x="8503920" y="1417320"/>
              <a:ext cx="2781300" cy="1889760"/>
            </a:xfrm>
            <a:prstGeom prst="rect">
              <a:avLst/>
            </a:prstGeom>
          </p:spPr>
        </p:pic>
        <p:pic>
          <p:nvPicPr>
            <p:cNvPr id="38" name="Picture 37">
              <a:extLst>
                <a:ext uri="{FF2B5EF4-FFF2-40B4-BE49-F238E27FC236}">
                  <a16:creationId xmlns:a16="http://schemas.microsoft.com/office/drawing/2014/main" id="{A1225F99-7AF5-4E59-A24F-186E37A2CE39}"/>
                </a:ext>
              </a:extLst>
            </p:cNvPr>
            <p:cNvPicPr>
              <a:picLocks noChangeAspect="1"/>
            </p:cNvPicPr>
            <p:nvPr/>
          </p:nvPicPr>
          <p:blipFill>
            <a:blip r:embed="rId4"/>
            <a:stretch>
              <a:fillRect/>
            </a:stretch>
          </p:blipFill>
          <p:spPr>
            <a:xfrm>
              <a:off x="6217920" y="1413510"/>
              <a:ext cx="2781688" cy="1890024"/>
            </a:xfrm>
            <a:prstGeom prst="rect">
              <a:avLst/>
            </a:prstGeom>
          </p:spPr>
        </p:pic>
        <p:pic>
          <p:nvPicPr>
            <p:cNvPr id="40" name="Picture 39">
              <a:extLst>
                <a:ext uri="{FF2B5EF4-FFF2-40B4-BE49-F238E27FC236}">
                  <a16:creationId xmlns:a16="http://schemas.microsoft.com/office/drawing/2014/main" id="{464933A0-1815-4B38-BC5E-3DEA8DC47CE2}"/>
                </a:ext>
              </a:extLst>
            </p:cNvPr>
            <p:cNvPicPr>
              <a:picLocks noChangeAspect="1"/>
            </p:cNvPicPr>
            <p:nvPr/>
          </p:nvPicPr>
          <p:blipFill>
            <a:blip r:embed="rId5"/>
            <a:stretch>
              <a:fillRect/>
            </a:stretch>
          </p:blipFill>
          <p:spPr>
            <a:xfrm>
              <a:off x="3931920" y="1417320"/>
              <a:ext cx="2781688" cy="1890024"/>
            </a:xfrm>
            <a:prstGeom prst="rect">
              <a:avLst/>
            </a:prstGeom>
          </p:spPr>
        </p:pic>
        <p:pic>
          <p:nvPicPr>
            <p:cNvPr id="42" name="Picture 41">
              <a:extLst>
                <a:ext uri="{FF2B5EF4-FFF2-40B4-BE49-F238E27FC236}">
                  <a16:creationId xmlns:a16="http://schemas.microsoft.com/office/drawing/2014/main" id="{CB50DC25-8B1E-42B0-8F37-BE42C2016C47}"/>
                </a:ext>
              </a:extLst>
            </p:cNvPr>
            <p:cNvPicPr>
              <a:picLocks noChangeAspect="1"/>
            </p:cNvPicPr>
            <p:nvPr/>
          </p:nvPicPr>
          <p:blipFill>
            <a:blip r:embed="rId6"/>
            <a:stretch>
              <a:fillRect/>
            </a:stretch>
          </p:blipFill>
          <p:spPr>
            <a:xfrm>
              <a:off x="1645920" y="1417320"/>
              <a:ext cx="2781688" cy="1890024"/>
            </a:xfrm>
            <a:prstGeom prst="rect">
              <a:avLst/>
            </a:prstGeom>
          </p:spPr>
        </p:pic>
        <p:pic>
          <p:nvPicPr>
            <p:cNvPr id="44" name="Picture 43">
              <a:extLst>
                <a:ext uri="{FF2B5EF4-FFF2-40B4-BE49-F238E27FC236}">
                  <a16:creationId xmlns:a16="http://schemas.microsoft.com/office/drawing/2014/main" id="{42D10D53-9994-4FDA-BB57-58A6E8611FF7}"/>
                </a:ext>
              </a:extLst>
            </p:cNvPr>
            <p:cNvPicPr>
              <a:picLocks noChangeAspect="1"/>
            </p:cNvPicPr>
            <p:nvPr/>
          </p:nvPicPr>
          <p:blipFill>
            <a:blip r:embed="rId7"/>
            <a:stretch>
              <a:fillRect/>
            </a:stretch>
          </p:blipFill>
          <p:spPr>
            <a:xfrm>
              <a:off x="1234440" y="1417320"/>
              <a:ext cx="891665" cy="1890024"/>
            </a:xfrm>
            <a:prstGeom prst="rect">
              <a:avLst/>
            </a:prstGeom>
          </p:spPr>
        </p:pic>
      </p:grpSp>
      <p:grpSp>
        <p:nvGrpSpPr>
          <p:cNvPr id="49" name="Group 48">
            <a:extLst>
              <a:ext uri="{FF2B5EF4-FFF2-40B4-BE49-F238E27FC236}">
                <a16:creationId xmlns:a16="http://schemas.microsoft.com/office/drawing/2014/main" id="{219943C7-36AF-4B84-9F57-B8FA8CF4D7FE}"/>
              </a:ext>
            </a:extLst>
          </p:cNvPr>
          <p:cNvGrpSpPr/>
          <p:nvPr/>
        </p:nvGrpSpPr>
        <p:grpSpPr>
          <a:xfrm>
            <a:off x="7256917" y="5975267"/>
            <a:ext cx="4809715" cy="415498"/>
            <a:chOff x="7256917" y="5975267"/>
            <a:chExt cx="4809715" cy="415498"/>
          </a:xfrm>
        </p:grpSpPr>
        <p:sp>
          <p:nvSpPr>
            <p:cNvPr id="28" name="TextBox 27">
              <a:extLst>
                <a:ext uri="{FF2B5EF4-FFF2-40B4-BE49-F238E27FC236}">
                  <a16:creationId xmlns:a16="http://schemas.microsoft.com/office/drawing/2014/main" id="{E7C1647F-1A63-43AB-BC59-2545BBEB4335}"/>
                </a:ext>
              </a:extLst>
            </p:cNvPr>
            <p:cNvSpPr txBox="1"/>
            <p:nvPr/>
          </p:nvSpPr>
          <p:spPr>
            <a:xfrm>
              <a:off x="7256917" y="5975267"/>
              <a:ext cx="4809715" cy="415498"/>
            </a:xfrm>
            <a:prstGeom prst="rect">
              <a:avLst/>
            </a:prstGeom>
            <a:noFill/>
          </p:spPr>
          <p:txBody>
            <a:bodyPr wrap="none" rtlCol="0">
              <a:spAutoFit/>
            </a:bodyPr>
            <a:lstStyle/>
            <a:p>
              <a:r>
                <a:rPr lang="en-US" sz="2100" b="1" dirty="0">
                  <a:solidFill>
                    <a:schemeClr val="bg1"/>
                  </a:solidFill>
                </a:rPr>
                <a:t>Optimize    Assure    Automate    Integrate</a:t>
              </a:r>
            </a:p>
          </p:txBody>
        </p:sp>
        <p:sp>
          <p:nvSpPr>
            <p:cNvPr id="46" name="Oval 45">
              <a:extLst>
                <a:ext uri="{FF2B5EF4-FFF2-40B4-BE49-F238E27FC236}">
                  <a16:creationId xmlns:a16="http://schemas.microsoft.com/office/drawing/2014/main" id="{C9A42BFF-DEA5-44EE-BCFA-E03B22C936DF}"/>
                </a:ext>
              </a:extLst>
            </p:cNvPr>
            <p:cNvSpPr/>
            <p:nvPr/>
          </p:nvSpPr>
          <p:spPr>
            <a:xfrm>
              <a:off x="8430768" y="6172200"/>
              <a:ext cx="45720" cy="4572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a:extLst>
                <a:ext uri="{FF2B5EF4-FFF2-40B4-BE49-F238E27FC236}">
                  <a16:creationId xmlns:a16="http://schemas.microsoft.com/office/drawing/2014/main" id="{FABB3116-0151-4460-BF25-22216EB15DCD}"/>
                </a:ext>
              </a:extLst>
            </p:cNvPr>
            <p:cNvSpPr/>
            <p:nvPr/>
          </p:nvSpPr>
          <p:spPr>
            <a:xfrm>
              <a:off x="9436608" y="6172200"/>
              <a:ext cx="45720" cy="4572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B74A54DF-3EA6-4B92-8AC1-4BC8D046F1DE}"/>
                </a:ext>
              </a:extLst>
            </p:cNvPr>
            <p:cNvSpPr/>
            <p:nvPr/>
          </p:nvSpPr>
          <p:spPr>
            <a:xfrm>
              <a:off x="10789920" y="6172200"/>
              <a:ext cx="45720" cy="4572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 name="Group 1">
            <a:extLst>
              <a:ext uri="{FF2B5EF4-FFF2-40B4-BE49-F238E27FC236}">
                <a16:creationId xmlns:a16="http://schemas.microsoft.com/office/drawing/2014/main" id="{F5B2400C-F5A4-C7A5-7BF0-E7A190ED4473}"/>
              </a:ext>
            </a:extLst>
          </p:cNvPr>
          <p:cNvGrpSpPr/>
          <p:nvPr/>
        </p:nvGrpSpPr>
        <p:grpSpPr>
          <a:xfrm>
            <a:off x="8310800" y="3698116"/>
            <a:ext cx="2599415" cy="2001904"/>
            <a:chOff x="8310800" y="3698116"/>
            <a:chExt cx="2599415" cy="2001904"/>
          </a:xfrm>
        </p:grpSpPr>
        <p:pic>
          <p:nvPicPr>
            <p:cNvPr id="32" name="Picture 31">
              <a:extLst>
                <a:ext uri="{FF2B5EF4-FFF2-40B4-BE49-F238E27FC236}">
                  <a16:creationId xmlns:a16="http://schemas.microsoft.com/office/drawing/2014/main" id="{D196E109-E74D-45AC-8F36-B4B05E9C0663}"/>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8310800" y="3840481"/>
              <a:ext cx="2531045" cy="1859539"/>
            </a:xfrm>
            <a:prstGeom prst="rect">
              <a:avLst/>
            </a:prstGeom>
          </p:spPr>
        </p:pic>
        <p:sp>
          <p:nvSpPr>
            <p:cNvPr id="19" name="TextBox 1">
              <a:extLst>
                <a:ext uri="{FF2B5EF4-FFF2-40B4-BE49-F238E27FC236}">
                  <a16:creationId xmlns:a16="http://schemas.microsoft.com/office/drawing/2014/main" id="{5528B28E-D84E-D407-5B4F-704E3FF58B68}"/>
                </a:ext>
              </a:extLst>
            </p:cNvPr>
            <p:cNvSpPr txBox="1"/>
            <p:nvPr/>
          </p:nvSpPr>
          <p:spPr>
            <a:xfrm>
              <a:off x="10412963" y="3698116"/>
              <a:ext cx="497252" cy="830997"/>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4800" dirty="0">
                  <a:solidFill>
                    <a:schemeClr val="bg1"/>
                  </a:solidFill>
                </a:rPr>
                <a:t>®</a:t>
              </a:r>
            </a:p>
          </p:txBody>
        </p:sp>
      </p:grpSp>
      <p:sp>
        <p:nvSpPr>
          <p:cNvPr id="5" name="TextBox 4">
            <a:extLst>
              <a:ext uri="{FF2B5EF4-FFF2-40B4-BE49-F238E27FC236}">
                <a16:creationId xmlns:a16="http://schemas.microsoft.com/office/drawing/2014/main" id="{95862BA5-B672-00D8-9C59-1BD02D4A0A47}"/>
              </a:ext>
            </a:extLst>
          </p:cNvPr>
          <p:cNvSpPr txBox="1"/>
          <p:nvPr/>
        </p:nvSpPr>
        <p:spPr>
          <a:xfrm>
            <a:off x="756285" y="4048542"/>
            <a:ext cx="5658889" cy="2123658"/>
          </a:xfrm>
          <a:prstGeom prst="rect">
            <a:avLst/>
          </a:prstGeom>
          <a:noFill/>
        </p:spPr>
        <p:txBody>
          <a:bodyPr wrap="square" rtlCol="0">
            <a:spAutoFit/>
          </a:bodyPr>
          <a:lstStyle/>
          <a:p>
            <a:r>
              <a:rPr lang="en-US" sz="4400" b="1" dirty="0">
                <a:solidFill>
                  <a:srgbClr val="2645C2"/>
                </a:solidFill>
                <a:latin typeface="Gill Sans Nova" panose="020B0602020104020203" pitchFamily="34" charset="0"/>
              </a:rPr>
              <a:t>Brin</a:t>
            </a:r>
            <a:r>
              <a:rPr lang="en-US" sz="4400" b="1" dirty="0">
                <a:solidFill>
                  <a:srgbClr val="2747C3"/>
                </a:solidFill>
                <a:latin typeface="Gill Sans Nova" panose="020B0602020104020203" pitchFamily="34" charset="0"/>
              </a:rPr>
              <a:t>g</a:t>
            </a:r>
            <a:r>
              <a:rPr lang="en-US" sz="4400" b="1" dirty="0">
                <a:solidFill>
                  <a:srgbClr val="2645C2"/>
                </a:solidFill>
                <a:latin typeface="Gill Sans Nova" panose="020B0602020104020203" pitchFamily="34" charset="0"/>
              </a:rPr>
              <a:t>ing No-Code Machine Learning to the average user</a:t>
            </a:r>
          </a:p>
        </p:txBody>
      </p:sp>
      <p:sp>
        <p:nvSpPr>
          <p:cNvPr id="6" name="Rectangle 5">
            <a:extLst>
              <a:ext uri="{FF2B5EF4-FFF2-40B4-BE49-F238E27FC236}">
                <a16:creationId xmlns:a16="http://schemas.microsoft.com/office/drawing/2014/main" id="{0E51492F-457F-760F-830C-6E3D63257331}"/>
              </a:ext>
            </a:extLst>
          </p:cNvPr>
          <p:cNvSpPr/>
          <p:nvPr/>
        </p:nvSpPr>
        <p:spPr>
          <a:xfrm>
            <a:off x="822960" y="6135624"/>
            <a:ext cx="4480560" cy="45719"/>
          </a:xfrm>
          <a:prstGeom prst="rect">
            <a:avLst/>
          </a:prstGeom>
          <a:solidFill>
            <a:srgbClr val="2646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52824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DD9401D1-4920-CCB6-36C3-40710715AA2D}"/>
              </a:ext>
            </a:extLst>
          </p:cNvPr>
          <p:cNvSpPr>
            <a:spLocks noGrp="1"/>
          </p:cNvSpPr>
          <p:nvPr>
            <p:ph type="title"/>
          </p:nvPr>
        </p:nvSpPr>
        <p:spPr>
          <a:xfrm>
            <a:off x="2941895" y="65987"/>
            <a:ext cx="8964159" cy="556181"/>
          </a:xfrm>
        </p:spPr>
        <p:txBody>
          <a:bodyPr/>
          <a:lstStyle/>
          <a:p>
            <a:r>
              <a:rPr lang="en-US" dirty="0"/>
              <a:t>Implementing  No Code/Low Code Process</a:t>
            </a:r>
            <a:br>
              <a:rPr lang="en-US" dirty="0"/>
            </a:br>
            <a:endParaRPr lang="en-US" dirty="0"/>
          </a:p>
        </p:txBody>
      </p:sp>
      <p:sp>
        <p:nvSpPr>
          <p:cNvPr id="35" name="Slide Number Placeholder 3">
            <a:extLst>
              <a:ext uri="{FF2B5EF4-FFF2-40B4-BE49-F238E27FC236}">
                <a16:creationId xmlns:a16="http://schemas.microsoft.com/office/drawing/2014/main" id="{8C151896-B98E-A1FF-9F76-DDB0BE02E14A}"/>
              </a:ext>
            </a:extLst>
          </p:cNvPr>
          <p:cNvSpPr>
            <a:spLocks noGrp="1"/>
          </p:cNvSpPr>
          <p:nvPr>
            <p:ph type="sldNum" sz="quarter" idx="12"/>
          </p:nvPr>
        </p:nvSpPr>
        <p:spPr>
          <a:xfrm>
            <a:off x="11476238" y="6546259"/>
            <a:ext cx="539093" cy="311742"/>
          </a:xfrm>
        </p:spPr>
        <p:txBody>
          <a:bodyPr/>
          <a:lstStyle/>
          <a:p>
            <a:fld id="{49B59319-9392-41A2-89DA-7B62DA230869}" type="slidenum">
              <a:rPr lang="en-US" smtClean="0">
                <a:solidFill>
                  <a:prstClr val="black">
                    <a:tint val="75000"/>
                  </a:prstClr>
                </a:solidFill>
              </a:rPr>
              <a:pPr/>
              <a:t>10</a:t>
            </a:fld>
            <a:endParaRPr lang="en-US">
              <a:solidFill>
                <a:prstClr val="black">
                  <a:tint val="75000"/>
                </a:prstClr>
              </a:solidFill>
            </a:endParaRPr>
          </a:p>
        </p:txBody>
      </p:sp>
      <p:pic>
        <p:nvPicPr>
          <p:cNvPr id="5" name="Graphic 4">
            <a:extLst>
              <a:ext uri="{FF2B5EF4-FFF2-40B4-BE49-F238E27FC236}">
                <a16:creationId xmlns:a16="http://schemas.microsoft.com/office/drawing/2014/main" id="{8A1E5C02-0B44-14F3-CB70-C3A9C910E43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89390" y="1118429"/>
            <a:ext cx="5382295" cy="1171541"/>
          </a:xfrm>
          <a:prstGeom prst="rect">
            <a:avLst/>
          </a:prstGeom>
        </p:spPr>
      </p:pic>
      <p:sp>
        <p:nvSpPr>
          <p:cNvPr id="7" name="TextBox 6">
            <a:extLst>
              <a:ext uri="{FF2B5EF4-FFF2-40B4-BE49-F238E27FC236}">
                <a16:creationId xmlns:a16="http://schemas.microsoft.com/office/drawing/2014/main" id="{2E162EB0-543E-BF38-DAEA-27546E5FC677}"/>
              </a:ext>
            </a:extLst>
          </p:cNvPr>
          <p:cNvSpPr txBox="1"/>
          <p:nvPr/>
        </p:nvSpPr>
        <p:spPr>
          <a:xfrm>
            <a:off x="2832538" y="4729787"/>
            <a:ext cx="6526924" cy="1260345"/>
          </a:xfrm>
          <a:prstGeom prst="rect">
            <a:avLst/>
          </a:prstGeom>
          <a:noFill/>
        </p:spPr>
        <p:txBody>
          <a:bodyPr wrap="square">
            <a:spAutoFit/>
          </a:bodyPr>
          <a:lstStyle/>
          <a:p>
            <a:pPr marL="0" marR="0" algn="ctr">
              <a:lnSpc>
                <a:spcPct val="107000"/>
              </a:lnSpc>
              <a:spcBef>
                <a:spcPts val="0"/>
              </a:spcBef>
              <a:spcAft>
                <a:spcPts val="800"/>
              </a:spcAft>
            </a:pPr>
            <a:r>
              <a:rPr lang="en-US" sz="2400" b="1" kern="100" dirty="0">
                <a:effectLst/>
                <a:ea typeface="Aptos" panose="020B0004020202020204" pitchFamily="34" charset="0"/>
                <a:cs typeface="Times New Roman" panose="02020603050405020304" pitchFamily="18" charset="0"/>
              </a:rPr>
              <a:t>User-friendly graphical analytics environment where non-technical users can develop sophisticated analysis models with ease</a:t>
            </a:r>
          </a:p>
        </p:txBody>
      </p:sp>
      <p:pic>
        <p:nvPicPr>
          <p:cNvPr id="8" name="Picture 7" descr="Colorful charts and graphs">
            <a:extLst>
              <a:ext uri="{FF2B5EF4-FFF2-40B4-BE49-F238E27FC236}">
                <a16:creationId xmlns:a16="http://schemas.microsoft.com/office/drawing/2014/main" id="{BE45172F-3FCA-C88C-E450-D8CDD9568C2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7373" t="30593"/>
          <a:stretch/>
        </p:blipFill>
        <p:spPr>
          <a:xfrm>
            <a:off x="9553905" y="4518406"/>
            <a:ext cx="1575732" cy="1474823"/>
          </a:xfrm>
          <a:prstGeom prst="rect">
            <a:avLst/>
          </a:prstGeom>
        </p:spPr>
      </p:pic>
      <p:pic>
        <p:nvPicPr>
          <p:cNvPr id="9" name="Picture 8" descr="Machine gears">
            <a:extLst>
              <a:ext uri="{FF2B5EF4-FFF2-40B4-BE49-F238E27FC236}">
                <a16:creationId xmlns:a16="http://schemas.microsoft.com/office/drawing/2014/main" id="{AA09F8F1-6812-641D-C54D-9EF092B0B4E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30569"/>
          <a:stretch/>
        </p:blipFill>
        <p:spPr>
          <a:xfrm rot="16200000">
            <a:off x="9587292" y="1380788"/>
            <a:ext cx="1515265" cy="1575733"/>
          </a:xfrm>
          <a:prstGeom prst="rect">
            <a:avLst/>
          </a:prstGeom>
        </p:spPr>
      </p:pic>
      <p:pic>
        <p:nvPicPr>
          <p:cNvPr id="10" name="Picture 9" descr="A stock chart with blue graphs">
            <a:extLst>
              <a:ext uri="{FF2B5EF4-FFF2-40B4-BE49-F238E27FC236}">
                <a16:creationId xmlns:a16="http://schemas.microsoft.com/office/drawing/2014/main" id="{F59FDB9C-623E-E772-E4C4-9337182F05D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8343" t="30593" r="39878"/>
          <a:stretch/>
        </p:blipFill>
        <p:spPr>
          <a:xfrm>
            <a:off x="9557059" y="2963813"/>
            <a:ext cx="1575732" cy="1515265"/>
          </a:xfrm>
          <a:prstGeom prst="rect">
            <a:avLst/>
          </a:prstGeom>
        </p:spPr>
      </p:pic>
      <p:sp>
        <p:nvSpPr>
          <p:cNvPr id="2" name="Arrow: Right 1">
            <a:extLst>
              <a:ext uri="{FF2B5EF4-FFF2-40B4-BE49-F238E27FC236}">
                <a16:creationId xmlns:a16="http://schemas.microsoft.com/office/drawing/2014/main" id="{1D7D5A61-7907-CE58-1A8C-45F6196AFE46}"/>
              </a:ext>
            </a:extLst>
          </p:cNvPr>
          <p:cNvSpPr/>
          <p:nvPr/>
        </p:nvSpPr>
        <p:spPr>
          <a:xfrm>
            <a:off x="3380665" y="3028087"/>
            <a:ext cx="5430670" cy="115613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t>ECI AWESOME bridges the gap</a:t>
            </a:r>
          </a:p>
        </p:txBody>
      </p:sp>
      <p:pic>
        <p:nvPicPr>
          <p:cNvPr id="13" name="Picture 12" descr="A person in a brown coat using a computer&#10;&#10;Description automatically generated">
            <a:extLst>
              <a:ext uri="{FF2B5EF4-FFF2-40B4-BE49-F238E27FC236}">
                <a16:creationId xmlns:a16="http://schemas.microsoft.com/office/drawing/2014/main" id="{7AD393D2-2D4E-A2DA-7542-57C6CC74B0B1}"/>
              </a:ext>
            </a:extLst>
          </p:cNvPr>
          <p:cNvPicPr>
            <a:picLocks noChangeAspect="1"/>
          </p:cNvPicPr>
          <p:nvPr/>
        </p:nvPicPr>
        <p:blipFill>
          <a:blip r:embed="rId8" cstate="print">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599097" y="2054082"/>
            <a:ext cx="2295197" cy="1530131"/>
          </a:xfrm>
          <a:prstGeom prst="rect">
            <a:avLst/>
          </a:prstGeom>
        </p:spPr>
      </p:pic>
      <p:pic>
        <p:nvPicPr>
          <p:cNvPr id="6" name="Picture 5" descr="A question mark on a graph&#10;&#10;Description automatically generated">
            <a:extLst>
              <a:ext uri="{FF2B5EF4-FFF2-40B4-BE49-F238E27FC236}">
                <a16:creationId xmlns:a16="http://schemas.microsoft.com/office/drawing/2014/main" id="{38CE9CA3-581A-03A0-9B1F-E88D0322DA8B}"/>
              </a:ext>
            </a:extLst>
          </p:cNvPr>
          <p:cNvPicPr>
            <a:picLocks noChangeAspect="1"/>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737707" y="3686900"/>
            <a:ext cx="2017978" cy="2017978"/>
          </a:xfrm>
          <a:prstGeom prst="rect">
            <a:avLst/>
          </a:prstGeom>
        </p:spPr>
      </p:pic>
    </p:spTree>
    <p:extLst>
      <p:ext uri="{BB962C8B-B14F-4D97-AF65-F5344CB8AC3E}">
        <p14:creationId xmlns:p14="http://schemas.microsoft.com/office/powerpoint/2010/main" val="2138041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2B58F16-B405-F26C-6BD0-8D8FC4C7F3AC}"/>
              </a:ext>
            </a:extLst>
          </p:cNvPr>
          <p:cNvSpPr>
            <a:spLocks noGrp="1"/>
          </p:cNvSpPr>
          <p:nvPr>
            <p:ph type="title"/>
          </p:nvPr>
        </p:nvSpPr>
        <p:spPr/>
        <p:txBody>
          <a:bodyPr/>
          <a:lstStyle/>
          <a:p>
            <a:r>
              <a:rPr lang="en-US" dirty="0"/>
              <a:t>ECI AWESOME</a:t>
            </a:r>
          </a:p>
        </p:txBody>
      </p:sp>
      <p:sp>
        <p:nvSpPr>
          <p:cNvPr id="4" name="Content Placeholder 3">
            <a:extLst>
              <a:ext uri="{FF2B5EF4-FFF2-40B4-BE49-F238E27FC236}">
                <a16:creationId xmlns:a16="http://schemas.microsoft.com/office/drawing/2014/main" id="{FD657505-2011-1A4D-73C7-3C6742CFD298}"/>
              </a:ext>
            </a:extLst>
          </p:cNvPr>
          <p:cNvSpPr>
            <a:spLocks noGrp="1"/>
          </p:cNvSpPr>
          <p:nvPr>
            <p:ph idx="1"/>
          </p:nvPr>
        </p:nvSpPr>
        <p:spPr/>
        <p:txBody>
          <a:bodyPr/>
          <a:lstStyle/>
          <a:p>
            <a:r>
              <a:rPr lang="en-US" dirty="0"/>
              <a:t>Developed through SBIR Program – </a:t>
            </a:r>
            <a:r>
              <a:rPr lang="en-US" b="1" dirty="0"/>
              <a:t>No licensing fees for gov’t use</a:t>
            </a:r>
          </a:p>
          <a:p>
            <a:r>
              <a:rPr lang="en-US" dirty="0"/>
              <a:t>Built with DoD use-cases in mind</a:t>
            </a:r>
          </a:p>
          <a:p>
            <a:r>
              <a:rPr lang="en-US" dirty="0"/>
              <a:t>Framework enables rapidly building customized solutions for the DoD</a:t>
            </a:r>
          </a:p>
          <a:p>
            <a:r>
              <a:rPr lang="en-US" dirty="0"/>
              <a:t>Interoperability with existing systems</a:t>
            </a:r>
          </a:p>
          <a:p>
            <a:r>
              <a:rPr lang="en-US" dirty="0"/>
              <a:t>Customer engagement throughout entire customization cycle</a:t>
            </a:r>
          </a:p>
          <a:p>
            <a:r>
              <a:rPr lang="en-US" dirty="0"/>
              <a:t>Will be available soon on DISA Cloud for DoD users</a:t>
            </a:r>
          </a:p>
        </p:txBody>
      </p:sp>
      <p:sp>
        <p:nvSpPr>
          <p:cNvPr id="2" name="Slide Number Placeholder 1">
            <a:extLst>
              <a:ext uri="{FF2B5EF4-FFF2-40B4-BE49-F238E27FC236}">
                <a16:creationId xmlns:a16="http://schemas.microsoft.com/office/drawing/2014/main" id="{FF1DE958-622C-522C-354D-F51DD6F034A2}"/>
              </a:ext>
            </a:extLst>
          </p:cNvPr>
          <p:cNvSpPr>
            <a:spLocks noGrp="1"/>
          </p:cNvSpPr>
          <p:nvPr>
            <p:ph type="sldNum" sz="quarter" idx="12"/>
          </p:nvPr>
        </p:nvSpPr>
        <p:spPr/>
        <p:txBody>
          <a:bodyPr/>
          <a:lstStyle/>
          <a:p>
            <a:fld id="{49B59319-9392-41A2-89DA-7B62DA230869}" type="slidenum">
              <a:rPr lang="en-US" smtClean="0"/>
              <a:pPr/>
              <a:t>11</a:t>
            </a:fld>
            <a:endParaRPr lang="en-US" dirty="0"/>
          </a:p>
        </p:txBody>
      </p:sp>
      <p:pic>
        <p:nvPicPr>
          <p:cNvPr id="6" name="Picture 5" descr="A blue check mark in a circle&#10;&#10;Description automatically generated">
            <a:extLst>
              <a:ext uri="{FF2B5EF4-FFF2-40B4-BE49-F238E27FC236}">
                <a16:creationId xmlns:a16="http://schemas.microsoft.com/office/drawing/2014/main" id="{8D1A1744-7A70-1FF3-A3A1-E3734CF76CAD}"/>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416045" y="4393324"/>
            <a:ext cx="1576145" cy="1592317"/>
          </a:xfrm>
          <a:prstGeom prst="rect">
            <a:avLst/>
          </a:prstGeom>
        </p:spPr>
      </p:pic>
    </p:spTree>
    <p:extLst>
      <p:ext uri="{BB962C8B-B14F-4D97-AF65-F5344CB8AC3E}">
        <p14:creationId xmlns:p14="http://schemas.microsoft.com/office/powerpoint/2010/main" val="31045776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D30585-80A0-4E06-AAB5-D88998640EEF}"/>
              </a:ext>
            </a:extLst>
          </p:cNvPr>
          <p:cNvSpPr txBox="1"/>
          <p:nvPr/>
        </p:nvSpPr>
        <p:spPr>
          <a:xfrm>
            <a:off x="533375" y="2550665"/>
            <a:ext cx="4825206" cy="1015663"/>
          </a:xfrm>
          <a:prstGeom prst="rect">
            <a:avLst/>
          </a:prstGeom>
          <a:noFill/>
        </p:spPr>
        <p:txBody>
          <a:bodyPr wrap="square" rtlCol="0">
            <a:spAutoFit/>
          </a:bodyPr>
          <a:lstStyle/>
          <a:p>
            <a:pPr algn="ctr"/>
            <a:r>
              <a:rPr lang="en-US" sz="6000" dirty="0">
                <a:solidFill>
                  <a:srgbClr val="004B8D"/>
                </a:solidFill>
                <a:latin typeface="Gill Sans Nova" panose="020B0602020104020203" pitchFamily="34" charset="0"/>
              </a:rPr>
              <a:t>Q/A</a:t>
            </a:r>
          </a:p>
        </p:txBody>
      </p:sp>
      <p:grpSp>
        <p:nvGrpSpPr>
          <p:cNvPr id="13" name="Group 12">
            <a:extLst>
              <a:ext uri="{FF2B5EF4-FFF2-40B4-BE49-F238E27FC236}">
                <a16:creationId xmlns:a16="http://schemas.microsoft.com/office/drawing/2014/main" id="{B8B7E471-2240-49AE-9A48-280196C20BA5}"/>
              </a:ext>
            </a:extLst>
          </p:cNvPr>
          <p:cNvGrpSpPr/>
          <p:nvPr/>
        </p:nvGrpSpPr>
        <p:grpSpPr>
          <a:xfrm>
            <a:off x="5358581" y="633000"/>
            <a:ext cx="6671859" cy="5866657"/>
            <a:chOff x="6495474" y="633000"/>
            <a:chExt cx="5534966" cy="5866657"/>
          </a:xfrm>
        </p:grpSpPr>
        <p:sp>
          <p:nvSpPr>
            <p:cNvPr id="12" name="Flowchart: Manual Input 11">
              <a:extLst>
                <a:ext uri="{FF2B5EF4-FFF2-40B4-BE49-F238E27FC236}">
                  <a16:creationId xmlns:a16="http://schemas.microsoft.com/office/drawing/2014/main" id="{8C5C4621-A48B-4261-AF0A-EA93C52B38A2}"/>
                </a:ext>
              </a:extLst>
            </p:cNvPr>
            <p:cNvSpPr/>
            <p:nvPr/>
          </p:nvSpPr>
          <p:spPr>
            <a:xfrm rot="16200000" flipH="1">
              <a:off x="6069416" y="1059059"/>
              <a:ext cx="5866656" cy="5014539"/>
            </a:xfrm>
            <a:prstGeom prst="flowChartManualInput">
              <a:avLst/>
            </a:prstGeom>
            <a:solidFill>
              <a:srgbClr val="6083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lowchart: Manual Input 4">
              <a:extLst>
                <a:ext uri="{FF2B5EF4-FFF2-40B4-BE49-F238E27FC236}">
                  <a16:creationId xmlns:a16="http://schemas.microsoft.com/office/drawing/2014/main" id="{17DBF41E-6907-4D39-AADA-8A390AA45539}"/>
                </a:ext>
              </a:extLst>
            </p:cNvPr>
            <p:cNvSpPr/>
            <p:nvPr/>
          </p:nvSpPr>
          <p:spPr>
            <a:xfrm rot="16200000" flipH="1">
              <a:off x="6523182" y="992400"/>
              <a:ext cx="5866657" cy="5147858"/>
            </a:xfrm>
            <a:prstGeom prst="flowChartManualInput">
              <a:avLst/>
            </a:prstGeom>
            <a:blipFill dpi="0" rotWithShape="0">
              <a:blip r:embed="rId3"/>
              <a:srcRect/>
              <a:stretch>
                <a:fillRect/>
              </a:stretch>
            </a:blip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Title 7">
            <a:extLst>
              <a:ext uri="{FF2B5EF4-FFF2-40B4-BE49-F238E27FC236}">
                <a16:creationId xmlns:a16="http://schemas.microsoft.com/office/drawing/2014/main" id="{8CE1A966-ADE8-404E-84D5-F6BB088B1F76}"/>
              </a:ext>
            </a:extLst>
          </p:cNvPr>
          <p:cNvSpPr>
            <a:spLocks noGrp="1"/>
          </p:cNvSpPr>
          <p:nvPr>
            <p:ph type="title"/>
          </p:nvPr>
        </p:nvSpPr>
        <p:spPr/>
        <p:txBody>
          <a:bodyPr/>
          <a:lstStyle/>
          <a:p>
            <a:r>
              <a:rPr lang="en-US" dirty="0"/>
              <a:t>Questions / Discussion</a:t>
            </a:r>
          </a:p>
        </p:txBody>
      </p:sp>
    </p:spTree>
    <p:extLst>
      <p:ext uri="{BB962C8B-B14F-4D97-AF65-F5344CB8AC3E}">
        <p14:creationId xmlns:p14="http://schemas.microsoft.com/office/powerpoint/2010/main" val="41132430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B59319-9392-41A2-89DA-7B62DA230869}" type="slidenum">
              <a:rPr lang="en-US" smtClean="0"/>
              <a:pPr/>
              <a:t>2</a:t>
            </a:fld>
            <a:endParaRPr lang="en-US" dirty="0"/>
          </a:p>
        </p:txBody>
      </p:sp>
      <p:sp>
        <p:nvSpPr>
          <p:cNvPr id="9" name="Title 8">
            <a:extLst>
              <a:ext uri="{FF2B5EF4-FFF2-40B4-BE49-F238E27FC236}">
                <a16:creationId xmlns:a16="http://schemas.microsoft.com/office/drawing/2014/main" id="{D139F7CA-2B17-4D86-9FBD-0ABD9B1F0969}"/>
              </a:ext>
            </a:extLst>
          </p:cNvPr>
          <p:cNvSpPr>
            <a:spLocks noGrp="1"/>
          </p:cNvSpPr>
          <p:nvPr>
            <p:ph type="title"/>
          </p:nvPr>
        </p:nvSpPr>
        <p:spPr/>
        <p:txBody>
          <a:bodyPr/>
          <a:lstStyle/>
          <a:p>
            <a:r>
              <a:rPr lang="en-US" dirty="0"/>
              <a:t>ECI Overview</a:t>
            </a:r>
          </a:p>
        </p:txBody>
      </p:sp>
      <p:sp>
        <p:nvSpPr>
          <p:cNvPr id="25" name="TextBox 30">
            <a:extLst>
              <a:ext uri="{FF2B5EF4-FFF2-40B4-BE49-F238E27FC236}">
                <a16:creationId xmlns:a16="http://schemas.microsoft.com/office/drawing/2014/main" id="{92952FED-1506-3214-163D-DC4CE38724DC}"/>
              </a:ext>
            </a:extLst>
          </p:cNvPr>
          <p:cNvSpPr txBox="1">
            <a:spLocks noChangeArrowheads="1"/>
          </p:cNvSpPr>
          <p:nvPr/>
        </p:nvSpPr>
        <p:spPr bwMode="auto">
          <a:xfrm>
            <a:off x="7223183" y="754937"/>
            <a:ext cx="4587282" cy="400050"/>
          </a:xfrm>
          <a:prstGeom prst="rect">
            <a:avLst/>
          </a:prstGeom>
          <a:no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2000" b="1" u="sng" dirty="0">
                <a:latin typeface="Gill Sans Nova" panose="020B0602020104020203" pitchFamily="34" charset="0"/>
              </a:rPr>
              <a:t>Customers &amp; Partners</a:t>
            </a:r>
          </a:p>
        </p:txBody>
      </p:sp>
      <p:sp>
        <p:nvSpPr>
          <p:cNvPr id="26" name="Rectangle 25">
            <a:extLst>
              <a:ext uri="{FF2B5EF4-FFF2-40B4-BE49-F238E27FC236}">
                <a16:creationId xmlns:a16="http://schemas.microsoft.com/office/drawing/2014/main" id="{6D70D433-5218-59DC-B199-56B9168FC32B}"/>
              </a:ext>
            </a:extLst>
          </p:cNvPr>
          <p:cNvSpPr/>
          <p:nvPr/>
        </p:nvSpPr>
        <p:spPr>
          <a:xfrm>
            <a:off x="7232406" y="900052"/>
            <a:ext cx="4580672" cy="49438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7" name="Rectangle 4">
            <a:extLst>
              <a:ext uri="{FF2B5EF4-FFF2-40B4-BE49-F238E27FC236}">
                <a16:creationId xmlns:a16="http://schemas.microsoft.com/office/drawing/2014/main" id="{7FEA3D13-9A1A-9905-5678-C2D0493FEC08}"/>
              </a:ext>
            </a:extLst>
          </p:cNvPr>
          <p:cNvSpPr>
            <a:spLocks noChangeArrowheads="1"/>
          </p:cNvSpPr>
          <p:nvPr/>
        </p:nvSpPr>
        <p:spPr bwMode="auto">
          <a:xfrm>
            <a:off x="494267" y="1380173"/>
            <a:ext cx="6582705" cy="4030145"/>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169863" indent="-169863">
              <a:spcAft>
                <a:spcPts val="600"/>
              </a:spcAft>
              <a:buFont typeface="Arial" panose="020B0604020202020204" pitchFamily="34" charset="0"/>
              <a:buChar char="•"/>
            </a:pPr>
            <a:endParaRPr lang="en-US" altLang="en-US" sz="2000" dirty="0">
              <a:solidFill>
                <a:srgbClr val="000000"/>
              </a:solidFill>
            </a:endParaRPr>
          </a:p>
        </p:txBody>
      </p:sp>
      <p:sp>
        <p:nvSpPr>
          <p:cNvPr id="28" name="TextBox 7">
            <a:extLst>
              <a:ext uri="{FF2B5EF4-FFF2-40B4-BE49-F238E27FC236}">
                <a16:creationId xmlns:a16="http://schemas.microsoft.com/office/drawing/2014/main" id="{C5C4EEF6-5775-C1DF-30D8-9E6E9A2B59E6}"/>
              </a:ext>
            </a:extLst>
          </p:cNvPr>
          <p:cNvSpPr txBox="1">
            <a:spLocks noChangeArrowheads="1"/>
          </p:cNvSpPr>
          <p:nvPr/>
        </p:nvSpPr>
        <p:spPr bwMode="auto">
          <a:xfrm>
            <a:off x="373325" y="754937"/>
            <a:ext cx="6020076" cy="400110"/>
          </a:xfrm>
          <a:prstGeom prst="rect">
            <a:avLst/>
          </a:prstGeom>
          <a:no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2000" b="1" u="sng" dirty="0">
                <a:latin typeface="Gill Sans Nova" panose="020B0602020104020203" pitchFamily="34" charset="0"/>
              </a:rPr>
              <a:t>About Edaptive Computing</a:t>
            </a:r>
          </a:p>
        </p:txBody>
      </p:sp>
      <p:sp>
        <p:nvSpPr>
          <p:cNvPr id="29" name="Rectangle 28">
            <a:extLst>
              <a:ext uri="{FF2B5EF4-FFF2-40B4-BE49-F238E27FC236}">
                <a16:creationId xmlns:a16="http://schemas.microsoft.com/office/drawing/2014/main" id="{4DE03CC7-DA48-5C25-9AB7-2EE3A6FA4889}"/>
              </a:ext>
            </a:extLst>
          </p:cNvPr>
          <p:cNvSpPr/>
          <p:nvPr/>
        </p:nvSpPr>
        <p:spPr>
          <a:xfrm>
            <a:off x="367614" y="1154987"/>
            <a:ext cx="6031271" cy="40301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t"/>
          <a:lstStyle/>
          <a:p>
            <a:pPr marL="225425" indent="-225425">
              <a:spcAft>
                <a:spcPts val="600"/>
              </a:spcAft>
              <a:buFont typeface="Arial" panose="020B0604020202020204" pitchFamily="34" charset="0"/>
              <a:buChar char="•"/>
            </a:pPr>
            <a:r>
              <a:rPr lang="en-US" altLang="en-US" sz="2000" dirty="0">
                <a:solidFill>
                  <a:srgbClr val="000000"/>
                </a:solidFill>
              </a:rPr>
              <a:t>27 years pioneering </a:t>
            </a:r>
            <a:r>
              <a:rPr lang="en-US" altLang="en-US" sz="2000" b="1" dirty="0">
                <a:solidFill>
                  <a:srgbClr val="000000"/>
                </a:solidFill>
              </a:rPr>
              <a:t>innovative R&amp;D solutions</a:t>
            </a:r>
          </a:p>
          <a:p>
            <a:pPr marL="225425" indent="-225425">
              <a:spcAft>
                <a:spcPts val="600"/>
              </a:spcAft>
              <a:buFont typeface="Arial" panose="020B0604020202020204" pitchFamily="34" charset="0"/>
              <a:buChar char="•"/>
            </a:pPr>
            <a:r>
              <a:rPr lang="en-US" altLang="en-US" sz="2000" dirty="0">
                <a:solidFill>
                  <a:srgbClr val="000000"/>
                </a:solidFill>
              </a:rPr>
              <a:t>Software/hardware solutions to </a:t>
            </a:r>
            <a:r>
              <a:rPr lang="en-US" altLang="en-US" sz="2000" b="1" dirty="0">
                <a:solidFill>
                  <a:schemeClr val="tx1"/>
                </a:solidFill>
              </a:rPr>
              <a:t>optimize, assure, automate, and integrate </a:t>
            </a:r>
            <a:r>
              <a:rPr lang="en-US" altLang="en-US" sz="2000" dirty="0">
                <a:solidFill>
                  <a:schemeClr val="tx1"/>
                </a:solidFill>
              </a:rPr>
              <a:t>complex systems/processes</a:t>
            </a:r>
            <a:endParaRPr lang="en-US" altLang="en-US" sz="2000" b="1" dirty="0">
              <a:solidFill>
                <a:schemeClr val="tx1"/>
              </a:solidFill>
            </a:endParaRPr>
          </a:p>
          <a:p>
            <a:pPr marL="461963" lvl="1" indent="-231775">
              <a:spcAft>
                <a:spcPts val="600"/>
              </a:spcAft>
              <a:buFont typeface="Calibri" panose="020F0502020204030204" pitchFamily="34" charset="0"/>
              <a:buChar char="‒"/>
            </a:pPr>
            <a:r>
              <a:rPr lang="en-US" altLang="en-US" sz="1900" dirty="0">
                <a:solidFill>
                  <a:srgbClr val="000000"/>
                </a:solidFill>
              </a:rPr>
              <a:t>Enabling cost, time, security benefits</a:t>
            </a:r>
          </a:p>
          <a:p>
            <a:pPr marL="225425" indent="-225425">
              <a:spcAft>
                <a:spcPts val="600"/>
              </a:spcAft>
              <a:buFont typeface="Arial" panose="020B0604020202020204" pitchFamily="34" charset="0"/>
              <a:buChar char="•"/>
            </a:pPr>
            <a:r>
              <a:rPr lang="en-US" altLang="en-US" sz="2000" dirty="0">
                <a:solidFill>
                  <a:srgbClr val="000000"/>
                </a:solidFill>
              </a:rPr>
              <a:t>Processes  Consistent with highest CMMI </a:t>
            </a:r>
            <a:r>
              <a:rPr lang="en-US" altLang="en-US" sz="2000" dirty="0">
                <a:solidFill>
                  <a:schemeClr val="tx1"/>
                </a:solidFill>
              </a:rPr>
              <a:t>Maturity, Level 5 </a:t>
            </a:r>
          </a:p>
          <a:p>
            <a:pPr marL="461963" lvl="1" indent="-231775">
              <a:spcAft>
                <a:spcPts val="600"/>
              </a:spcAft>
              <a:buFont typeface="Calibri" panose="020F0502020204030204" pitchFamily="34" charset="0"/>
              <a:buChar char="‒"/>
            </a:pPr>
            <a:r>
              <a:rPr lang="en-US" sz="1900" dirty="0">
                <a:solidFill>
                  <a:srgbClr val="000000"/>
                </a:solidFill>
                <a:cs typeface="Times New Roman" panose="02020603050405020304" pitchFamily="18" charset="0"/>
              </a:rPr>
              <a:t>Among top 3% of appraised companies in U.S.</a:t>
            </a:r>
            <a:endParaRPr lang="en-US" sz="1900" dirty="0">
              <a:solidFill>
                <a:srgbClr val="000000"/>
              </a:solidFill>
            </a:endParaRPr>
          </a:p>
          <a:p>
            <a:pPr marL="461963" lvl="1" indent="-231775">
              <a:spcAft>
                <a:spcPts val="600"/>
              </a:spcAft>
              <a:buFont typeface="Calibri" panose="020F0502020204030204" pitchFamily="34" charset="0"/>
              <a:buChar char="‒"/>
            </a:pPr>
            <a:r>
              <a:rPr lang="en-US" sz="1900" dirty="0">
                <a:solidFill>
                  <a:srgbClr val="000000"/>
                </a:solidFill>
                <a:ea typeface="Calibri" panose="020F0502020204030204" pitchFamily="34" charset="0"/>
              </a:rPr>
              <a:t>ECI quantitative techniques deliver</a:t>
            </a:r>
            <a:r>
              <a:rPr lang="en-US" sz="1900" b="1" dirty="0">
                <a:solidFill>
                  <a:srgbClr val="000000"/>
                </a:solidFill>
                <a:ea typeface="Calibri" panose="020F0502020204030204" pitchFamily="34" charset="0"/>
              </a:rPr>
              <a:t> quality solutions on time, within budget</a:t>
            </a:r>
            <a:endParaRPr lang="en-US" altLang="en-US" sz="1900" b="1" dirty="0">
              <a:solidFill>
                <a:srgbClr val="FF0000"/>
              </a:solidFill>
            </a:endParaRPr>
          </a:p>
          <a:p>
            <a:pPr marL="225425" indent="-225425">
              <a:spcAft>
                <a:spcPts val="600"/>
              </a:spcAft>
              <a:buFont typeface="Arial" panose="020B0604020202020204" pitchFamily="34" charset="0"/>
              <a:buChar char="•"/>
            </a:pPr>
            <a:r>
              <a:rPr lang="en-US" altLang="en-US" sz="2000" dirty="0">
                <a:solidFill>
                  <a:srgbClr val="000000"/>
                </a:solidFill>
              </a:rPr>
              <a:t>Several Phase III SBIRs transitioning innovative ECI solutions</a:t>
            </a:r>
          </a:p>
          <a:p>
            <a:pPr marL="461963" lvl="1" indent="-230188">
              <a:spcAft>
                <a:spcPts val="600"/>
              </a:spcAft>
              <a:buFont typeface="Calibri" panose="020F0502020204030204" pitchFamily="34" charset="0"/>
              <a:buChar char="‒"/>
            </a:pPr>
            <a:r>
              <a:rPr lang="en-US" altLang="en-US" sz="1900" b="1" dirty="0">
                <a:solidFill>
                  <a:srgbClr val="000000"/>
                </a:solidFill>
              </a:rPr>
              <a:t>No licensing fee </a:t>
            </a:r>
            <a:r>
              <a:rPr lang="en-US" altLang="en-US" sz="1900" dirty="0">
                <a:solidFill>
                  <a:srgbClr val="000000"/>
                </a:solidFill>
              </a:rPr>
              <a:t>for Government </a:t>
            </a:r>
          </a:p>
        </p:txBody>
      </p:sp>
      <p:sp>
        <p:nvSpPr>
          <p:cNvPr id="30" name="Rectangle 29">
            <a:extLst>
              <a:ext uri="{FF2B5EF4-FFF2-40B4-BE49-F238E27FC236}">
                <a16:creationId xmlns:a16="http://schemas.microsoft.com/office/drawing/2014/main" id="{DB5B4652-80D1-EDBE-FF0A-B50402D25643}"/>
              </a:ext>
            </a:extLst>
          </p:cNvPr>
          <p:cNvSpPr/>
          <p:nvPr/>
        </p:nvSpPr>
        <p:spPr>
          <a:xfrm>
            <a:off x="7454199" y="1291496"/>
            <a:ext cx="4267200" cy="45958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solidFill>
                <a:prstClr val="white"/>
              </a:solidFill>
            </a:endParaRPr>
          </a:p>
        </p:txBody>
      </p:sp>
      <p:grpSp>
        <p:nvGrpSpPr>
          <p:cNvPr id="31" name="Group 30">
            <a:extLst>
              <a:ext uri="{FF2B5EF4-FFF2-40B4-BE49-F238E27FC236}">
                <a16:creationId xmlns:a16="http://schemas.microsoft.com/office/drawing/2014/main" id="{6A8D21D8-C6CC-A4C2-D220-27ABB6FCDA7C}"/>
              </a:ext>
            </a:extLst>
          </p:cNvPr>
          <p:cNvGrpSpPr/>
          <p:nvPr/>
        </p:nvGrpSpPr>
        <p:grpSpPr>
          <a:xfrm>
            <a:off x="7212850" y="1287655"/>
            <a:ext cx="4607948" cy="3534071"/>
            <a:chOff x="7212850" y="1358190"/>
            <a:chExt cx="4607948" cy="3534071"/>
          </a:xfrm>
        </p:grpSpPr>
        <p:pic>
          <p:nvPicPr>
            <p:cNvPr id="32" name="Picture 31">
              <a:extLst>
                <a:ext uri="{FF2B5EF4-FFF2-40B4-BE49-F238E27FC236}">
                  <a16:creationId xmlns:a16="http://schemas.microsoft.com/office/drawing/2014/main" id="{EF33FB9A-CA86-63DB-84DF-ECB192B6335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700436" y="3924135"/>
              <a:ext cx="991488"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5" descr="240px-Boeing-Logo">
              <a:extLst>
                <a:ext uri="{FF2B5EF4-FFF2-40B4-BE49-F238E27FC236}">
                  <a16:creationId xmlns:a16="http://schemas.microsoft.com/office/drawing/2014/main" id="{A95BA4FE-41B0-E9B8-D364-F9DE75B56721}"/>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212850" y="3443383"/>
              <a:ext cx="1954884"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6">
              <a:extLst>
                <a:ext uri="{FF2B5EF4-FFF2-40B4-BE49-F238E27FC236}">
                  <a16:creationId xmlns:a16="http://schemas.microsoft.com/office/drawing/2014/main" id="{95CC9F7B-93B2-6339-27C3-DB3D7688D11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a:off x="9249855" y="3992550"/>
              <a:ext cx="991488" cy="344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6" name="Group 35">
              <a:extLst>
                <a:ext uri="{FF2B5EF4-FFF2-40B4-BE49-F238E27FC236}">
                  <a16:creationId xmlns:a16="http://schemas.microsoft.com/office/drawing/2014/main" id="{C008C957-7A4A-1BF8-9CFA-516C242BCB5D}"/>
                </a:ext>
              </a:extLst>
            </p:cNvPr>
            <p:cNvGrpSpPr/>
            <p:nvPr/>
          </p:nvGrpSpPr>
          <p:grpSpPr>
            <a:xfrm>
              <a:off x="7378248" y="1358190"/>
              <a:ext cx="4230986" cy="1881491"/>
              <a:chOff x="7378248" y="1358190"/>
              <a:chExt cx="4230986" cy="1881491"/>
            </a:xfrm>
          </p:grpSpPr>
          <p:pic>
            <p:nvPicPr>
              <p:cNvPr id="47" name="Picture 38" descr="150px-US-DeptOfNavy-Seal">
                <a:extLst>
                  <a:ext uri="{FF2B5EF4-FFF2-40B4-BE49-F238E27FC236}">
                    <a16:creationId xmlns:a16="http://schemas.microsoft.com/office/drawing/2014/main" id="{6FD46B10-320A-8DDF-56A4-595F293321F7}"/>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9538873" y="1367973"/>
                <a:ext cx="908864"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40" descr="140px-United_States_Department_of_Defense_Seal">
                <a:extLst>
                  <a:ext uri="{FF2B5EF4-FFF2-40B4-BE49-F238E27FC236}">
                    <a16:creationId xmlns:a16="http://schemas.microsoft.com/office/drawing/2014/main" id="{BF7586B5-B059-B8EA-BA35-D6C712785032}"/>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7378248" y="2391956"/>
                <a:ext cx="941913"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41" descr="150px-Seal_of_the_US_Air_Force">
                <a:extLst>
                  <a:ext uri="{FF2B5EF4-FFF2-40B4-BE49-F238E27FC236}">
                    <a16:creationId xmlns:a16="http://schemas.microsoft.com/office/drawing/2014/main" id="{F3F36B4F-8154-8B5C-90D2-C8DB58E284C9}"/>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7400879" y="1399933"/>
                <a:ext cx="907212" cy="837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42" descr="150px-United_States_Department_of_the_Army_Seal">
                <a:extLst>
                  <a:ext uri="{FF2B5EF4-FFF2-40B4-BE49-F238E27FC236}">
                    <a16:creationId xmlns:a16="http://schemas.microsoft.com/office/drawing/2014/main" id="{91E7FF98-437D-83E4-030D-72628CAE7D20}"/>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0702022" y="1358190"/>
                <a:ext cx="907212"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44" descr="250px-Lockheed_Martin">
              <a:extLst>
                <a:ext uri="{FF2B5EF4-FFF2-40B4-BE49-F238E27FC236}">
                  <a16:creationId xmlns:a16="http://schemas.microsoft.com/office/drawing/2014/main" id="{4F7C7ED4-0A44-BD67-23E9-9326895B9D9A}"/>
                </a:ext>
              </a:extLst>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9313986" y="3324286"/>
              <a:ext cx="250681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0" name="Group 39">
              <a:extLst>
                <a:ext uri="{FF2B5EF4-FFF2-40B4-BE49-F238E27FC236}">
                  <a16:creationId xmlns:a16="http://schemas.microsoft.com/office/drawing/2014/main" id="{15C181B7-C152-0319-06BD-C59E42BEEDCA}"/>
                </a:ext>
              </a:extLst>
            </p:cNvPr>
            <p:cNvGrpSpPr/>
            <p:nvPr/>
          </p:nvGrpSpPr>
          <p:grpSpPr>
            <a:xfrm>
              <a:off x="8466003" y="2364480"/>
              <a:ext cx="3173802" cy="839054"/>
              <a:chOff x="8515814" y="2364480"/>
              <a:chExt cx="3173802" cy="839054"/>
            </a:xfrm>
          </p:grpSpPr>
          <p:pic>
            <p:nvPicPr>
              <p:cNvPr id="44" name="Picture 39" descr="200px-US-MissileDefenseAgency-Seal">
                <a:extLst>
                  <a:ext uri="{FF2B5EF4-FFF2-40B4-BE49-F238E27FC236}">
                    <a16:creationId xmlns:a16="http://schemas.microsoft.com/office/drawing/2014/main" id="{DC9E8EB6-6D5F-125A-1CBE-5ECD757F9DAA}"/>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8515814" y="2364480"/>
                <a:ext cx="907212" cy="839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43" descr="140px-NASA_logo">
                <a:extLst>
                  <a:ext uri="{FF2B5EF4-FFF2-40B4-BE49-F238E27FC236}">
                    <a16:creationId xmlns:a16="http://schemas.microsoft.com/office/drawing/2014/main" id="{198CFE42-E0F3-EE51-0943-4341C67F9639}"/>
                  </a:ext>
                </a:extLst>
              </p:cNvPr>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9572609" y="2408196"/>
                <a:ext cx="1037757" cy="79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48">
                <a:extLst>
                  <a:ext uri="{FF2B5EF4-FFF2-40B4-BE49-F238E27FC236}">
                    <a16:creationId xmlns:a16="http://schemas.microsoft.com/office/drawing/2014/main" id="{3B119A87-0209-2E05-0491-F6F3FE2CFB1F}"/>
                  </a:ext>
                </a:extLst>
              </p:cNvP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10721263" y="2561390"/>
                <a:ext cx="968353"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1" name="Picture 2" descr="Kettering Health | Be Your Best">
              <a:extLst>
                <a:ext uri="{FF2B5EF4-FFF2-40B4-BE49-F238E27FC236}">
                  <a16:creationId xmlns:a16="http://schemas.microsoft.com/office/drawing/2014/main" id="{FFD420C2-AD60-98CE-06DF-CF972E13BD8E}"/>
                </a:ext>
              </a:extLst>
            </p:cNvPr>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7701530" y="4539789"/>
              <a:ext cx="1344591" cy="352472"/>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Northrop Grumman - Wikipedia">
              <a:extLst>
                <a:ext uri="{FF2B5EF4-FFF2-40B4-BE49-F238E27FC236}">
                  <a16:creationId xmlns:a16="http://schemas.microsoft.com/office/drawing/2014/main" id="{DB3F8371-7779-3141-60A9-E86750C0C323}"/>
                </a:ext>
              </a:extLst>
            </p:cNvPr>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7326662" y="3877998"/>
              <a:ext cx="1568207" cy="533598"/>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8" descr="Ohio Department of Health | Ohio.gov | Ohio Department of Health">
              <a:extLst>
                <a:ext uri="{FF2B5EF4-FFF2-40B4-BE49-F238E27FC236}">
                  <a16:creationId xmlns:a16="http://schemas.microsoft.com/office/drawing/2014/main" id="{7E82BA59-1A6F-7D6E-52C5-43E75598F3F0}"/>
                </a:ext>
              </a:extLst>
            </p:cNvPr>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9476827" y="4539789"/>
              <a:ext cx="1914468" cy="352472"/>
            </a:xfrm>
            <a:prstGeom prst="rect">
              <a:avLst/>
            </a:prstGeom>
            <a:noFill/>
            <a:extLst>
              <a:ext uri="{909E8E84-426E-40DD-AFC4-6F175D3DCCD1}">
                <a14:hiddenFill xmlns:a14="http://schemas.microsoft.com/office/drawing/2010/main">
                  <a:solidFill>
                    <a:srgbClr val="FFFFFF"/>
                  </a:solidFill>
                </a14:hiddenFill>
              </a:ext>
            </a:extLst>
          </p:spPr>
        </p:pic>
      </p:grpSp>
      <p:sp>
        <p:nvSpPr>
          <p:cNvPr id="55" name="TextBox 54">
            <a:extLst>
              <a:ext uri="{FF2B5EF4-FFF2-40B4-BE49-F238E27FC236}">
                <a16:creationId xmlns:a16="http://schemas.microsoft.com/office/drawing/2014/main" id="{3BCD4D45-B962-F4FD-320E-59F4B0E8FE70}"/>
              </a:ext>
            </a:extLst>
          </p:cNvPr>
          <p:cNvSpPr txBox="1"/>
          <p:nvPr/>
        </p:nvSpPr>
        <p:spPr>
          <a:xfrm>
            <a:off x="2773174" y="5672503"/>
            <a:ext cx="6645652" cy="369332"/>
          </a:xfrm>
          <a:prstGeom prst="rect">
            <a:avLst/>
          </a:prstGeom>
          <a:solidFill>
            <a:srgbClr val="2747C3"/>
          </a:solidFill>
          <a:ln w="25400">
            <a:noFill/>
          </a:ln>
        </p:spPr>
        <p:txBody>
          <a:bodyPr wrap="square" rtlCol="0">
            <a:spAutoFit/>
          </a:bodyPr>
          <a:lstStyle/>
          <a:p>
            <a:pPr algn="ctr"/>
            <a:r>
              <a:rPr lang="en-US" b="1" dirty="0">
                <a:solidFill>
                  <a:schemeClr val="bg1"/>
                </a:solidFill>
                <a:latin typeface="Arial" pitchFamily="34" charset="0"/>
                <a:cs typeface="Arial" pitchFamily="34" charset="0"/>
              </a:rPr>
              <a:t>KEYS TO SUCCESS: People, Processes, and Partnerships</a:t>
            </a:r>
          </a:p>
        </p:txBody>
      </p:sp>
      <p:pic>
        <p:nvPicPr>
          <p:cNvPr id="56" name="Picture 2" descr="Director, Operational Test and Evaluation - Wikipedia">
            <a:extLst>
              <a:ext uri="{FF2B5EF4-FFF2-40B4-BE49-F238E27FC236}">
                <a16:creationId xmlns:a16="http://schemas.microsoft.com/office/drawing/2014/main" id="{68530DA1-6ADB-241A-B1FF-C3ABC61A3B9D}"/>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8494961" y="1299872"/>
            <a:ext cx="840068" cy="840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7557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124EF8F-1320-41CE-BD76-6C31B4571F55}"/>
              </a:ext>
            </a:extLst>
          </p:cNvPr>
          <p:cNvSpPr>
            <a:spLocks noGrp="1"/>
          </p:cNvSpPr>
          <p:nvPr>
            <p:ph type="title"/>
          </p:nvPr>
        </p:nvSpPr>
        <p:spPr/>
        <p:txBody>
          <a:bodyPr/>
          <a:lstStyle/>
          <a:p>
            <a:r>
              <a:rPr lang="en-US" dirty="0"/>
              <a:t>AI/ML Challenges</a:t>
            </a:r>
          </a:p>
        </p:txBody>
      </p:sp>
      <p:sp>
        <p:nvSpPr>
          <p:cNvPr id="2" name="Content Placeholder 1">
            <a:extLst>
              <a:ext uri="{FF2B5EF4-FFF2-40B4-BE49-F238E27FC236}">
                <a16:creationId xmlns:a16="http://schemas.microsoft.com/office/drawing/2014/main" id="{9F263C7E-6415-48F6-0238-41754E4619D1}"/>
              </a:ext>
            </a:extLst>
          </p:cNvPr>
          <p:cNvSpPr>
            <a:spLocks noGrp="1"/>
          </p:cNvSpPr>
          <p:nvPr>
            <p:ph idx="1"/>
          </p:nvPr>
        </p:nvSpPr>
        <p:spPr>
          <a:xfrm>
            <a:off x="838200" y="1753496"/>
            <a:ext cx="10515600" cy="4494904"/>
          </a:xfrm>
        </p:spPr>
        <p:txBody>
          <a:bodyPr/>
          <a:lstStyle/>
          <a:p>
            <a:r>
              <a:rPr lang="en-US" i="0" dirty="0">
                <a:solidFill>
                  <a:srgbClr val="0D0D0D"/>
                </a:solidFill>
                <a:effectLst/>
              </a:rPr>
              <a:t>Use Case selection</a:t>
            </a:r>
          </a:p>
          <a:p>
            <a:r>
              <a:rPr lang="en-US" dirty="0">
                <a:solidFill>
                  <a:srgbClr val="0D0D0D"/>
                </a:solidFill>
              </a:rPr>
              <a:t>Data quality and availability</a:t>
            </a:r>
          </a:p>
          <a:p>
            <a:r>
              <a:rPr lang="en-US" i="0" dirty="0">
                <a:solidFill>
                  <a:srgbClr val="0D0D0D"/>
                </a:solidFill>
                <a:effectLst/>
              </a:rPr>
              <a:t>Lack of educational resources</a:t>
            </a:r>
          </a:p>
          <a:p>
            <a:r>
              <a:rPr lang="en-US" dirty="0">
                <a:solidFill>
                  <a:srgbClr val="0D0D0D"/>
                </a:solidFill>
              </a:rPr>
              <a:t>Practical and logistical limitations</a:t>
            </a:r>
            <a:endParaRPr lang="en-US" i="0" dirty="0">
              <a:solidFill>
                <a:srgbClr val="0D0D0D"/>
              </a:solidFill>
              <a:effectLst/>
            </a:endParaRPr>
          </a:p>
          <a:p>
            <a:endParaRPr lang="en-US" i="0" dirty="0">
              <a:solidFill>
                <a:srgbClr val="0D0D0D"/>
              </a:solidFill>
              <a:effectLst/>
            </a:endParaRPr>
          </a:p>
          <a:p>
            <a:endParaRPr lang="en-US" i="0" dirty="0">
              <a:solidFill>
                <a:srgbClr val="0D0D0D"/>
              </a:solidFill>
              <a:effectLst/>
            </a:endParaRPr>
          </a:p>
        </p:txBody>
      </p:sp>
      <p:sp>
        <p:nvSpPr>
          <p:cNvPr id="3" name="Slide Number Placeholder 2"/>
          <p:cNvSpPr>
            <a:spLocks noGrp="1"/>
          </p:cNvSpPr>
          <p:nvPr>
            <p:ph type="sldNum" sz="quarter" idx="12"/>
          </p:nvPr>
        </p:nvSpPr>
        <p:spPr/>
        <p:txBody>
          <a:bodyPr/>
          <a:lstStyle/>
          <a:p>
            <a:fld id="{49B59319-9392-41A2-89DA-7B62DA230869}" type="slidenum">
              <a:rPr lang="en-US" smtClean="0">
                <a:solidFill>
                  <a:prstClr val="black">
                    <a:tint val="75000"/>
                  </a:prstClr>
                </a:solidFill>
              </a:rPr>
              <a:pPr/>
              <a:t>3</a:t>
            </a:fld>
            <a:endParaRPr lang="en-US" dirty="0">
              <a:solidFill>
                <a:prstClr val="black">
                  <a:tint val="75000"/>
                </a:prstClr>
              </a:solidFill>
            </a:endParaRPr>
          </a:p>
        </p:txBody>
      </p:sp>
      <p:sp>
        <p:nvSpPr>
          <p:cNvPr id="5" name="TextBox 4">
            <a:extLst>
              <a:ext uri="{FF2B5EF4-FFF2-40B4-BE49-F238E27FC236}">
                <a16:creationId xmlns:a16="http://schemas.microsoft.com/office/drawing/2014/main" id="{D81D37A6-D1E3-BFDC-6BF6-83A177126817}"/>
              </a:ext>
            </a:extLst>
          </p:cNvPr>
          <p:cNvSpPr txBox="1"/>
          <p:nvPr/>
        </p:nvSpPr>
        <p:spPr>
          <a:xfrm>
            <a:off x="965244" y="926222"/>
            <a:ext cx="10261512" cy="523220"/>
          </a:xfrm>
          <a:prstGeom prst="rect">
            <a:avLst/>
          </a:prstGeom>
          <a:noFill/>
        </p:spPr>
        <p:txBody>
          <a:bodyPr wrap="square">
            <a:spAutoFit/>
          </a:bodyPr>
          <a:lstStyle/>
          <a:p>
            <a:pPr marL="0" indent="0" algn="ctr">
              <a:buNone/>
            </a:pPr>
            <a:r>
              <a:rPr lang="en-US" sz="2800" b="1" dirty="0">
                <a:solidFill>
                  <a:srgbClr val="0D0D0D"/>
                </a:solidFill>
                <a:latin typeface="Söhne"/>
              </a:rPr>
              <a:t>Non-technical personnel face a</a:t>
            </a:r>
            <a:r>
              <a:rPr lang="en-US" sz="2800" b="1" i="0" dirty="0">
                <a:solidFill>
                  <a:srgbClr val="0D0D0D"/>
                </a:solidFill>
                <a:effectLst/>
                <a:latin typeface="Söhne"/>
              </a:rPr>
              <a:t> significant barrier to entry to AI/ML </a:t>
            </a:r>
            <a:r>
              <a:rPr lang="en-US" sz="2800" i="0" dirty="0">
                <a:solidFill>
                  <a:srgbClr val="0D0D0D"/>
                </a:solidFill>
                <a:effectLst/>
                <a:latin typeface="Söhne"/>
              </a:rPr>
              <a:t> </a:t>
            </a:r>
          </a:p>
        </p:txBody>
      </p:sp>
    </p:spTree>
    <p:extLst>
      <p:ext uri="{BB962C8B-B14F-4D97-AF65-F5344CB8AC3E}">
        <p14:creationId xmlns:p14="http://schemas.microsoft.com/office/powerpoint/2010/main" val="70900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6FD07A5-9552-106B-2EC6-AD508954CE0B}"/>
              </a:ext>
            </a:extLst>
          </p:cNvPr>
          <p:cNvSpPr>
            <a:spLocks noGrp="1"/>
          </p:cNvSpPr>
          <p:nvPr>
            <p:ph type="sldNum" sz="quarter" idx="12"/>
          </p:nvPr>
        </p:nvSpPr>
        <p:spPr/>
        <p:txBody>
          <a:bodyPr/>
          <a:lstStyle/>
          <a:p>
            <a:fld id="{49B59319-9392-41A2-89DA-7B62DA230869}" type="slidenum">
              <a:rPr lang="en-US" smtClean="0"/>
              <a:pPr/>
              <a:t>4</a:t>
            </a:fld>
            <a:endParaRPr lang="en-US" dirty="0"/>
          </a:p>
        </p:txBody>
      </p:sp>
      <p:sp>
        <p:nvSpPr>
          <p:cNvPr id="3" name="Oval 2">
            <a:extLst>
              <a:ext uri="{FF2B5EF4-FFF2-40B4-BE49-F238E27FC236}">
                <a16:creationId xmlns:a16="http://schemas.microsoft.com/office/drawing/2014/main" id="{6CA67211-C1F9-47E4-66C9-ED3F6C8F5ECA}"/>
              </a:ext>
            </a:extLst>
          </p:cNvPr>
          <p:cNvSpPr/>
          <p:nvPr/>
        </p:nvSpPr>
        <p:spPr>
          <a:xfrm>
            <a:off x="1467563" y="3245173"/>
            <a:ext cx="2102177" cy="163083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Unsupervised Learning</a:t>
            </a:r>
          </a:p>
        </p:txBody>
      </p:sp>
      <p:sp>
        <p:nvSpPr>
          <p:cNvPr id="4" name="Oval 3">
            <a:extLst>
              <a:ext uri="{FF2B5EF4-FFF2-40B4-BE49-F238E27FC236}">
                <a16:creationId xmlns:a16="http://schemas.microsoft.com/office/drawing/2014/main" id="{E5E54481-0035-EB42-372D-1056883B2271}"/>
              </a:ext>
            </a:extLst>
          </p:cNvPr>
          <p:cNvSpPr/>
          <p:nvPr/>
        </p:nvSpPr>
        <p:spPr>
          <a:xfrm>
            <a:off x="7243606" y="2642647"/>
            <a:ext cx="3285916" cy="254916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Supervised Learning</a:t>
            </a:r>
          </a:p>
        </p:txBody>
      </p:sp>
      <p:sp>
        <p:nvSpPr>
          <p:cNvPr id="6" name="Rectangle: Rounded Corners 5">
            <a:extLst>
              <a:ext uri="{FF2B5EF4-FFF2-40B4-BE49-F238E27FC236}">
                <a16:creationId xmlns:a16="http://schemas.microsoft.com/office/drawing/2014/main" id="{AA9FE188-7D27-0CE8-37A2-4DA5AA5432C4}"/>
              </a:ext>
            </a:extLst>
          </p:cNvPr>
          <p:cNvSpPr/>
          <p:nvPr/>
        </p:nvSpPr>
        <p:spPr>
          <a:xfrm>
            <a:off x="600296" y="2877527"/>
            <a:ext cx="1734533" cy="735291"/>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a:t>Big Data Visualization</a:t>
            </a:r>
          </a:p>
        </p:txBody>
      </p:sp>
      <p:sp>
        <p:nvSpPr>
          <p:cNvPr id="7" name="Rectangle: Rounded Corners 6">
            <a:extLst>
              <a:ext uri="{FF2B5EF4-FFF2-40B4-BE49-F238E27FC236}">
                <a16:creationId xmlns:a16="http://schemas.microsoft.com/office/drawing/2014/main" id="{2812D7EC-5C10-281E-BC56-060D852DB467}"/>
              </a:ext>
            </a:extLst>
          </p:cNvPr>
          <p:cNvSpPr/>
          <p:nvPr/>
        </p:nvSpPr>
        <p:spPr>
          <a:xfrm>
            <a:off x="2930288" y="2877527"/>
            <a:ext cx="1734533" cy="735291"/>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a:t>Feature Elicitation</a:t>
            </a:r>
          </a:p>
        </p:txBody>
      </p:sp>
      <p:sp>
        <p:nvSpPr>
          <p:cNvPr id="8" name="Rectangle: Rounded Corners 7">
            <a:extLst>
              <a:ext uri="{FF2B5EF4-FFF2-40B4-BE49-F238E27FC236}">
                <a16:creationId xmlns:a16="http://schemas.microsoft.com/office/drawing/2014/main" id="{32260273-B6B8-D493-551E-93255C092A02}"/>
              </a:ext>
            </a:extLst>
          </p:cNvPr>
          <p:cNvSpPr/>
          <p:nvPr/>
        </p:nvSpPr>
        <p:spPr>
          <a:xfrm>
            <a:off x="273500" y="4456520"/>
            <a:ext cx="1734533" cy="735291"/>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a:t>Dimensionality Reduction</a:t>
            </a:r>
          </a:p>
        </p:txBody>
      </p:sp>
      <p:sp>
        <p:nvSpPr>
          <p:cNvPr id="9" name="Rectangle: Rounded Corners 8">
            <a:extLst>
              <a:ext uri="{FF2B5EF4-FFF2-40B4-BE49-F238E27FC236}">
                <a16:creationId xmlns:a16="http://schemas.microsoft.com/office/drawing/2014/main" id="{05408856-B6AF-8A58-329D-CFCAEA677E87}"/>
              </a:ext>
            </a:extLst>
          </p:cNvPr>
          <p:cNvSpPr/>
          <p:nvPr/>
        </p:nvSpPr>
        <p:spPr>
          <a:xfrm>
            <a:off x="2916150" y="4456520"/>
            <a:ext cx="1734533" cy="735291"/>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a:t>Anomaly Detection</a:t>
            </a:r>
          </a:p>
        </p:txBody>
      </p:sp>
      <p:sp>
        <p:nvSpPr>
          <p:cNvPr id="10" name="Rectangle: Rounded Corners 9">
            <a:extLst>
              <a:ext uri="{FF2B5EF4-FFF2-40B4-BE49-F238E27FC236}">
                <a16:creationId xmlns:a16="http://schemas.microsoft.com/office/drawing/2014/main" id="{92FDAD5E-923B-C674-19FF-BC55ABEFE550}"/>
              </a:ext>
            </a:extLst>
          </p:cNvPr>
          <p:cNvSpPr/>
          <p:nvPr/>
        </p:nvSpPr>
        <p:spPr>
          <a:xfrm>
            <a:off x="6513037" y="2432902"/>
            <a:ext cx="1734533" cy="735291"/>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a:t>Attack Detection</a:t>
            </a:r>
          </a:p>
        </p:txBody>
      </p:sp>
      <p:sp>
        <p:nvSpPr>
          <p:cNvPr id="11" name="Rectangle: Rounded Corners 10">
            <a:extLst>
              <a:ext uri="{FF2B5EF4-FFF2-40B4-BE49-F238E27FC236}">
                <a16:creationId xmlns:a16="http://schemas.microsoft.com/office/drawing/2014/main" id="{FCDE05D9-B663-3B05-B111-8E89243D8094}"/>
              </a:ext>
            </a:extLst>
          </p:cNvPr>
          <p:cNvSpPr/>
          <p:nvPr/>
        </p:nvSpPr>
        <p:spPr>
          <a:xfrm>
            <a:off x="8427325" y="2148533"/>
            <a:ext cx="1734533" cy="735291"/>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a:t>Diagnostics</a:t>
            </a:r>
          </a:p>
        </p:txBody>
      </p:sp>
      <p:sp>
        <p:nvSpPr>
          <p:cNvPr id="12" name="Rectangle: Rounded Corners 11">
            <a:extLst>
              <a:ext uri="{FF2B5EF4-FFF2-40B4-BE49-F238E27FC236}">
                <a16:creationId xmlns:a16="http://schemas.microsoft.com/office/drawing/2014/main" id="{7C13FCB4-BB8B-65A9-A684-E8A9CFFB0569}"/>
              </a:ext>
            </a:extLst>
          </p:cNvPr>
          <p:cNvSpPr/>
          <p:nvPr/>
        </p:nvSpPr>
        <p:spPr>
          <a:xfrm>
            <a:off x="5895586" y="3384223"/>
            <a:ext cx="1734533" cy="735291"/>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a:t>Classification</a:t>
            </a:r>
          </a:p>
        </p:txBody>
      </p:sp>
      <p:sp>
        <p:nvSpPr>
          <p:cNvPr id="13" name="Rectangle: Rounded Corners 12">
            <a:extLst>
              <a:ext uri="{FF2B5EF4-FFF2-40B4-BE49-F238E27FC236}">
                <a16:creationId xmlns:a16="http://schemas.microsoft.com/office/drawing/2014/main" id="{EE54BB9E-5FDC-D615-70D2-0C4F1C906C09}"/>
              </a:ext>
            </a:extLst>
          </p:cNvPr>
          <p:cNvSpPr/>
          <p:nvPr/>
        </p:nvSpPr>
        <p:spPr>
          <a:xfrm>
            <a:off x="6448620" y="4273485"/>
            <a:ext cx="1734533" cy="735291"/>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a:t>Forecasting</a:t>
            </a:r>
          </a:p>
        </p:txBody>
      </p:sp>
      <p:sp>
        <p:nvSpPr>
          <p:cNvPr id="14" name="Rectangle: Rounded Corners 13">
            <a:extLst>
              <a:ext uri="{FF2B5EF4-FFF2-40B4-BE49-F238E27FC236}">
                <a16:creationId xmlns:a16="http://schemas.microsoft.com/office/drawing/2014/main" id="{04566643-6F04-6234-A407-30C5C1C0D817}"/>
              </a:ext>
            </a:extLst>
          </p:cNvPr>
          <p:cNvSpPr/>
          <p:nvPr/>
        </p:nvSpPr>
        <p:spPr>
          <a:xfrm>
            <a:off x="10112244" y="2841200"/>
            <a:ext cx="1734533" cy="735291"/>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a:t>Prediction</a:t>
            </a:r>
          </a:p>
        </p:txBody>
      </p:sp>
      <p:sp>
        <p:nvSpPr>
          <p:cNvPr id="15" name="Rectangle: Rounded Corners 14">
            <a:extLst>
              <a:ext uri="{FF2B5EF4-FFF2-40B4-BE49-F238E27FC236}">
                <a16:creationId xmlns:a16="http://schemas.microsoft.com/office/drawing/2014/main" id="{A8344DED-36EE-FE55-4139-08F8236024F5}"/>
              </a:ext>
            </a:extLst>
          </p:cNvPr>
          <p:cNvSpPr/>
          <p:nvPr/>
        </p:nvSpPr>
        <p:spPr>
          <a:xfrm>
            <a:off x="10183842" y="3775044"/>
            <a:ext cx="1734533" cy="735291"/>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a:t>Process Automation</a:t>
            </a:r>
          </a:p>
        </p:txBody>
      </p:sp>
      <p:sp>
        <p:nvSpPr>
          <p:cNvPr id="16" name="Rectangle: Rounded Corners 15">
            <a:extLst>
              <a:ext uri="{FF2B5EF4-FFF2-40B4-BE49-F238E27FC236}">
                <a16:creationId xmlns:a16="http://schemas.microsoft.com/office/drawing/2014/main" id="{04006DA0-414C-A0EA-3DFF-221ED8F0A1E4}"/>
              </a:ext>
            </a:extLst>
          </p:cNvPr>
          <p:cNvSpPr/>
          <p:nvPr/>
        </p:nvSpPr>
        <p:spPr>
          <a:xfrm>
            <a:off x="8101441" y="5062977"/>
            <a:ext cx="1734533" cy="735291"/>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a:t>Computer Vision</a:t>
            </a:r>
          </a:p>
        </p:txBody>
      </p:sp>
      <p:sp>
        <p:nvSpPr>
          <p:cNvPr id="17" name="Rectangle: Rounded Corners 16">
            <a:extLst>
              <a:ext uri="{FF2B5EF4-FFF2-40B4-BE49-F238E27FC236}">
                <a16:creationId xmlns:a16="http://schemas.microsoft.com/office/drawing/2014/main" id="{3807A0E0-3B41-22C9-82CC-04FE607B322D}"/>
              </a:ext>
            </a:extLst>
          </p:cNvPr>
          <p:cNvSpPr/>
          <p:nvPr/>
        </p:nvSpPr>
        <p:spPr>
          <a:xfrm>
            <a:off x="9961662" y="4708888"/>
            <a:ext cx="1734533" cy="735291"/>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a:t>Content Generation</a:t>
            </a:r>
          </a:p>
        </p:txBody>
      </p:sp>
      <p:sp>
        <p:nvSpPr>
          <p:cNvPr id="21" name="Title 5">
            <a:extLst>
              <a:ext uri="{FF2B5EF4-FFF2-40B4-BE49-F238E27FC236}">
                <a16:creationId xmlns:a16="http://schemas.microsoft.com/office/drawing/2014/main" id="{148C30A9-DF28-0E3F-EB9F-FC574BF15243}"/>
              </a:ext>
            </a:extLst>
          </p:cNvPr>
          <p:cNvSpPr txBox="1">
            <a:spLocks/>
          </p:cNvSpPr>
          <p:nvPr/>
        </p:nvSpPr>
        <p:spPr>
          <a:xfrm>
            <a:off x="4336026" y="65987"/>
            <a:ext cx="7570028" cy="556181"/>
          </a:xfrm>
          <a:prstGeom prst="rect">
            <a:avLst/>
          </a:prstGeom>
        </p:spPr>
        <p:txBody>
          <a:bodyPr/>
          <a:lstStyle>
            <a:lvl1pPr algn="r"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en-US" sz="3600" b="0" dirty="0">
                <a:solidFill>
                  <a:srgbClr val="004B8D"/>
                </a:solidFill>
                <a:latin typeface="Gill Sans Nova" panose="020B0602020104020203" pitchFamily="34" charset="0"/>
              </a:rPr>
              <a:t>AI/ML Challenges</a:t>
            </a:r>
          </a:p>
        </p:txBody>
      </p:sp>
      <p:sp>
        <p:nvSpPr>
          <p:cNvPr id="24" name="TextBox 23">
            <a:extLst>
              <a:ext uri="{FF2B5EF4-FFF2-40B4-BE49-F238E27FC236}">
                <a16:creationId xmlns:a16="http://schemas.microsoft.com/office/drawing/2014/main" id="{8027C17D-3694-C61E-6137-7A2E8DBC53BF}"/>
              </a:ext>
            </a:extLst>
          </p:cNvPr>
          <p:cNvSpPr txBox="1"/>
          <p:nvPr/>
        </p:nvSpPr>
        <p:spPr>
          <a:xfrm>
            <a:off x="2773174" y="831352"/>
            <a:ext cx="6645652" cy="369332"/>
          </a:xfrm>
          <a:prstGeom prst="rect">
            <a:avLst/>
          </a:prstGeom>
          <a:solidFill>
            <a:srgbClr val="2747C3"/>
          </a:solidFill>
          <a:ln w="25400">
            <a:noFill/>
          </a:ln>
        </p:spPr>
        <p:txBody>
          <a:bodyPr wrap="square" rtlCol="0">
            <a:spAutoFit/>
          </a:bodyPr>
          <a:lstStyle/>
          <a:p>
            <a:pPr algn="ctr"/>
            <a:r>
              <a:rPr lang="en-US" b="1" dirty="0">
                <a:solidFill>
                  <a:schemeClr val="bg1"/>
                </a:solidFill>
                <a:latin typeface="Arial" pitchFamily="34" charset="0"/>
                <a:cs typeface="Arial" pitchFamily="34" charset="0"/>
              </a:rPr>
              <a:t>Use Case Selection</a:t>
            </a:r>
          </a:p>
        </p:txBody>
      </p:sp>
    </p:spTree>
    <p:extLst>
      <p:ext uri="{BB962C8B-B14F-4D97-AF65-F5344CB8AC3E}">
        <p14:creationId xmlns:p14="http://schemas.microsoft.com/office/powerpoint/2010/main" val="19791007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6FD07A5-9552-106B-2EC6-AD508954CE0B}"/>
              </a:ext>
            </a:extLst>
          </p:cNvPr>
          <p:cNvSpPr>
            <a:spLocks noGrp="1"/>
          </p:cNvSpPr>
          <p:nvPr>
            <p:ph type="sldNum" sz="quarter" idx="12"/>
          </p:nvPr>
        </p:nvSpPr>
        <p:spPr/>
        <p:txBody>
          <a:bodyPr/>
          <a:lstStyle/>
          <a:p>
            <a:fld id="{49B59319-9392-41A2-89DA-7B62DA230869}" type="slidenum">
              <a:rPr lang="en-US" smtClean="0"/>
              <a:pPr/>
              <a:t>5</a:t>
            </a:fld>
            <a:endParaRPr lang="en-US" dirty="0"/>
          </a:p>
        </p:txBody>
      </p:sp>
      <p:sp>
        <p:nvSpPr>
          <p:cNvPr id="21" name="Title 5">
            <a:extLst>
              <a:ext uri="{FF2B5EF4-FFF2-40B4-BE49-F238E27FC236}">
                <a16:creationId xmlns:a16="http://schemas.microsoft.com/office/drawing/2014/main" id="{148C30A9-DF28-0E3F-EB9F-FC574BF15243}"/>
              </a:ext>
            </a:extLst>
          </p:cNvPr>
          <p:cNvSpPr txBox="1">
            <a:spLocks/>
          </p:cNvSpPr>
          <p:nvPr/>
        </p:nvSpPr>
        <p:spPr>
          <a:xfrm>
            <a:off x="4336026" y="65987"/>
            <a:ext cx="7570028" cy="556181"/>
          </a:xfrm>
          <a:prstGeom prst="rect">
            <a:avLst/>
          </a:prstGeom>
        </p:spPr>
        <p:txBody>
          <a:bodyPr/>
          <a:lstStyle>
            <a:lvl1pPr algn="r"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en-US" sz="3600" b="0" dirty="0">
                <a:solidFill>
                  <a:srgbClr val="004B8D"/>
                </a:solidFill>
                <a:latin typeface="Gill Sans Nova" panose="020B0602020104020203" pitchFamily="34" charset="0"/>
              </a:rPr>
              <a:t>AI/ML Challenges</a:t>
            </a:r>
          </a:p>
        </p:txBody>
      </p:sp>
      <p:sp>
        <p:nvSpPr>
          <p:cNvPr id="24" name="TextBox 23">
            <a:extLst>
              <a:ext uri="{FF2B5EF4-FFF2-40B4-BE49-F238E27FC236}">
                <a16:creationId xmlns:a16="http://schemas.microsoft.com/office/drawing/2014/main" id="{8027C17D-3694-C61E-6137-7A2E8DBC53BF}"/>
              </a:ext>
            </a:extLst>
          </p:cNvPr>
          <p:cNvSpPr txBox="1"/>
          <p:nvPr/>
        </p:nvSpPr>
        <p:spPr>
          <a:xfrm>
            <a:off x="2773174" y="857002"/>
            <a:ext cx="6645652" cy="369332"/>
          </a:xfrm>
          <a:prstGeom prst="rect">
            <a:avLst/>
          </a:prstGeom>
          <a:solidFill>
            <a:srgbClr val="2747C3"/>
          </a:solidFill>
          <a:ln w="25400">
            <a:noFill/>
          </a:ln>
        </p:spPr>
        <p:txBody>
          <a:bodyPr wrap="square" rtlCol="0">
            <a:spAutoFit/>
          </a:bodyPr>
          <a:lstStyle/>
          <a:p>
            <a:pPr algn="ctr"/>
            <a:r>
              <a:rPr lang="en-US" b="1" dirty="0">
                <a:solidFill>
                  <a:schemeClr val="bg1"/>
                </a:solidFill>
                <a:latin typeface="Arial" pitchFamily="34" charset="0"/>
                <a:cs typeface="Arial" pitchFamily="34" charset="0"/>
              </a:rPr>
              <a:t>Data Quality and Availability</a:t>
            </a:r>
          </a:p>
        </p:txBody>
      </p:sp>
      <p:sp>
        <p:nvSpPr>
          <p:cNvPr id="5" name="Content Placeholder 1">
            <a:extLst>
              <a:ext uri="{FF2B5EF4-FFF2-40B4-BE49-F238E27FC236}">
                <a16:creationId xmlns:a16="http://schemas.microsoft.com/office/drawing/2014/main" id="{E87251BB-A996-708F-4FE1-DB7BCB0365AF}"/>
              </a:ext>
            </a:extLst>
          </p:cNvPr>
          <p:cNvSpPr txBox="1">
            <a:spLocks/>
          </p:cNvSpPr>
          <p:nvPr/>
        </p:nvSpPr>
        <p:spPr>
          <a:xfrm>
            <a:off x="838200" y="1753496"/>
            <a:ext cx="10515600" cy="44949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D0D0D"/>
                </a:solidFill>
              </a:rPr>
              <a:t>Limited Access to Datasets</a:t>
            </a:r>
          </a:p>
          <a:p>
            <a:r>
              <a:rPr lang="en-US" dirty="0">
                <a:solidFill>
                  <a:srgbClr val="0D0D0D"/>
                </a:solidFill>
              </a:rPr>
              <a:t>Sparse or incomplete data</a:t>
            </a:r>
          </a:p>
          <a:p>
            <a:r>
              <a:rPr lang="en-US" dirty="0">
                <a:solidFill>
                  <a:srgbClr val="0D0D0D"/>
                </a:solidFill>
              </a:rPr>
              <a:t>Data Sensitivity and Privacy Concerns</a:t>
            </a:r>
          </a:p>
          <a:p>
            <a:r>
              <a:rPr lang="en-US" dirty="0">
                <a:solidFill>
                  <a:srgbClr val="0D0D0D"/>
                </a:solidFill>
              </a:rPr>
              <a:t>Labeled Data Availability</a:t>
            </a:r>
          </a:p>
          <a:p>
            <a:r>
              <a:rPr lang="en-US" dirty="0">
                <a:solidFill>
                  <a:srgbClr val="0D0D0D"/>
                </a:solidFill>
              </a:rPr>
              <a:t>Data Security Risks</a:t>
            </a:r>
          </a:p>
          <a:p>
            <a:r>
              <a:rPr lang="en-US" dirty="0">
                <a:solidFill>
                  <a:srgbClr val="0D0D0D"/>
                </a:solidFill>
              </a:rPr>
              <a:t>Bias and Representativeness</a:t>
            </a:r>
          </a:p>
          <a:p>
            <a:endParaRPr lang="en-US" dirty="0">
              <a:solidFill>
                <a:srgbClr val="0D0D0D"/>
              </a:solidFill>
            </a:endParaRPr>
          </a:p>
        </p:txBody>
      </p:sp>
    </p:spTree>
    <p:extLst>
      <p:ext uri="{BB962C8B-B14F-4D97-AF65-F5344CB8AC3E}">
        <p14:creationId xmlns:p14="http://schemas.microsoft.com/office/powerpoint/2010/main" val="1764319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6FD07A5-9552-106B-2EC6-AD508954CE0B}"/>
              </a:ext>
            </a:extLst>
          </p:cNvPr>
          <p:cNvSpPr>
            <a:spLocks noGrp="1"/>
          </p:cNvSpPr>
          <p:nvPr>
            <p:ph type="sldNum" sz="quarter" idx="12"/>
          </p:nvPr>
        </p:nvSpPr>
        <p:spPr/>
        <p:txBody>
          <a:bodyPr/>
          <a:lstStyle/>
          <a:p>
            <a:fld id="{49B59319-9392-41A2-89DA-7B62DA230869}" type="slidenum">
              <a:rPr lang="en-US" smtClean="0"/>
              <a:pPr/>
              <a:t>6</a:t>
            </a:fld>
            <a:endParaRPr lang="en-US" dirty="0"/>
          </a:p>
        </p:txBody>
      </p:sp>
      <p:sp>
        <p:nvSpPr>
          <p:cNvPr id="21" name="Title 5">
            <a:extLst>
              <a:ext uri="{FF2B5EF4-FFF2-40B4-BE49-F238E27FC236}">
                <a16:creationId xmlns:a16="http://schemas.microsoft.com/office/drawing/2014/main" id="{148C30A9-DF28-0E3F-EB9F-FC574BF15243}"/>
              </a:ext>
            </a:extLst>
          </p:cNvPr>
          <p:cNvSpPr txBox="1">
            <a:spLocks/>
          </p:cNvSpPr>
          <p:nvPr/>
        </p:nvSpPr>
        <p:spPr>
          <a:xfrm>
            <a:off x="4336026" y="65987"/>
            <a:ext cx="7570028" cy="556181"/>
          </a:xfrm>
          <a:prstGeom prst="rect">
            <a:avLst/>
          </a:prstGeom>
        </p:spPr>
        <p:txBody>
          <a:bodyPr/>
          <a:lstStyle>
            <a:lvl1pPr algn="r"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en-US" sz="3600" b="0" dirty="0">
                <a:solidFill>
                  <a:srgbClr val="004B8D"/>
                </a:solidFill>
                <a:latin typeface="Gill Sans Nova" panose="020B0602020104020203" pitchFamily="34" charset="0"/>
              </a:rPr>
              <a:t>AI/ML Challenges</a:t>
            </a:r>
          </a:p>
        </p:txBody>
      </p:sp>
      <p:sp>
        <p:nvSpPr>
          <p:cNvPr id="24" name="TextBox 23">
            <a:extLst>
              <a:ext uri="{FF2B5EF4-FFF2-40B4-BE49-F238E27FC236}">
                <a16:creationId xmlns:a16="http://schemas.microsoft.com/office/drawing/2014/main" id="{8027C17D-3694-C61E-6137-7A2E8DBC53BF}"/>
              </a:ext>
            </a:extLst>
          </p:cNvPr>
          <p:cNvSpPr txBox="1"/>
          <p:nvPr/>
        </p:nvSpPr>
        <p:spPr>
          <a:xfrm>
            <a:off x="2773174" y="857002"/>
            <a:ext cx="6645652" cy="369332"/>
          </a:xfrm>
          <a:prstGeom prst="rect">
            <a:avLst/>
          </a:prstGeom>
          <a:solidFill>
            <a:srgbClr val="2747C3"/>
          </a:solidFill>
          <a:ln w="25400">
            <a:noFill/>
          </a:ln>
        </p:spPr>
        <p:txBody>
          <a:bodyPr wrap="square" rtlCol="0">
            <a:spAutoFit/>
          </a:bodyPr>
          <a:lstStyle/>
          <a:p>
            <a:pPr algn="ctr"/>
            <a:r>
              <a:rPr lang="en-US" b="1" dirty="0">
                <a:solidFill>
                  <a:schemeClr val="bg1"/>
                </a:solidFill>
                <a:latin typeface="Arial" pitchFamily="34" charset="0"/>
                <a:cs typeface="Arial" pitchFamily="34" charset="0"/>
              </a:rPr>
              <a:t>Data Quality and Availability</a:t>
            </a:r>
          </a:p>
        </p:txBody>
      </p:sp>
      <p:sp>
        <p:nvSpPr>
          <p:cNvPr id="5" name="Content Placeholder 1">
            <a:extLst>
              <a:ext uri="{FF2B5EF4-FFF2-40B4-BE49-F238E27FC236}">
                <a16:creationId xmlns:a16="http://schemas.microsoft.com/office/drawing/2014/main" id="{E87251BB-A996-708F-4FE1-DB7BCB0365AF}"/>
              </a:ext>
            </a:extLst>
          </p:cNvPr>
          <p:cNvSpPr txBox="1">
            <a:spLocks/>
          </p:cNvSpPr>
          <p:nvPr/>
        </p:nvSpPr>
        <p:spPr>
          <a:xfrm>
            <a:off x="838200" y="1753496"/>
            <a:ext cx="10515600" cy="44949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rgbClr val="0D0D0D"/>
                </a:solidFill>
              </a:rPr>
              <a:t>Automation of preprocessing</a:t>
            </a:r>
          </a:p>
          <a:p>
            <a:pPr lvl="1"/>
            <a:r>
              <a:rPr lang="en-US" dirty="0">
                <a:solidFill>
                  <a:srgbClr val="0D0D0D"/>
                </a:solidFill>
                <a:latin typeface="Söhne"/>
              </a:rPr>
              <a:t>Handling Missing Data</a:t>
            </a:r>
          </a:p>
          <a:p>
            <a:pPr lvl="1"/>
            <a:r>
              <a:rPr lang="en-US" dirty="0">
                <a:solidFill>
                  <a:srgbClr val="0D0D0D"/>
                </a:solidFill>
                <a:latin typeface="Söhne"/>
              </a:rPr>
              <a:t>Scaling and Normalization</a:t>
            </a:r>
          </a:p>
          <a:p>
            <a:pPr lvl="1"/>
            <a:r>
              <a:rPr lang="en-US" dirty="0">
                <a:solidFill>
                  <a:srgbClr val="0D0D0D"/>
                </a:solidFill>
                <a:latin typeface="Söhne"/>
              </a:rPr>
              <a:t>Categorical Variable Encoding</a:t>
            </a:r>
          </a:p>
          <a:p>
            <a:pPr lvl="1"/>
            <a:r>
              <a:rPr lang="en-US" dirty="0">
                <a:solidFill>
                  <a:srgbClr val="0D0D0D"/>
                </a:solidFill>
                <a:latin typeface="Söhne"/>
              </a:rPr>
              <a:t>Outlier Detection and Handing</a:t>
            </a:r>
          </a:p>
          <a:p>
            <a:pPr lvl="1"/>
            <a:r>
              <a:rPr lang="en-US" dirty="0">
                <a:solidFill>
                  <a:srgbClr val="0D0D0D"/>
                </a:solidFill>
                <a:latin typeface="Söhne"/>
              </a:rPr>
              <a:t>Feature transformation and combination</a:t>
            </a:r>
          </a:p>
          <a:p>
            <a:r>
              <a:rPr lang="en-US" sz="2400" dirty="0">
                <a:solidFill>
                  <a:srgbClr val="0D0D0D"/>
                </a:solidFill>
                <a:latin typeface="Söhne"/>
              </a:rPr>
              <a:t>Feature Selection</a:t>
            </a:r>
          </a:p>
          <a:p>
            <a:pPr lvl="1"/>
            <a:r>
              <a:rPr lang="en-US" dirty="0">
                <a:solidFill>
                  <a:srgbClr val="0D0D0D"/>
                </a:solidFill>
                <a:latin typeface="Söhne"/>
              </a:rPr>
              <a:t>Understanding Relevance</a:t>
            </a:r>
          </a:p>
          <a:p>
            <a:pPr lvl="1"/>
            <a:r>
              <a:rPr lang="en-US" dirty="0">
                <a:solidFill>
                  <a:srgbClr val="0D0D0D"/>
                </a:solidFill>
                <a:latin typeface="Söhne"/>
              </a:rPr>
              <a:t>Dealing with High-Dimensional Data</a:t>
            </a:r>
          </a:p>
          <a:p>
            <a:pPr lvl="1"/>
            <a:r>
              <a:rPr lang="en-US" dirty="0">
                <a:solidFill>
                  <a:srgbClr val="0D0D0D"/>
                </a:solidFill>
                <a:latin typeface="Söhne"/>
              </a:rPr>
              <a:t>Correlation and Redundancy</a:t>
            </a:r>
          </a:p>
          <a:p>
            <a:pPr lvl="1"/>
            <a:endParaRPr lang="en-US" sz="3200" dirty="0">
              <a:solidFill>
                <a:srgbClr val="0D0D0D"/>
              </a:solidFill>
              <a:latin typeface="Söhne"/>
            </a:endParaRPr>
          </a:p>
          <a:p>
            <a:endParaRPr lang="en-US" dirty="0">
              <a:solidFill>
                <a:srgbClr val="0D0D0D"/>
              </a:solidFill>
            </a:endParaRPr>
          </a:p>
          <a:p>
            <a:endParaRPr lang="en-US" dirty="0">
              <a:solidFill>
                <a:srgbClr val="0D0D0D"/>
              </a:solidFill>
            </a:endParaRPr>
          </a:p>
        </p:txBody>
      </p:sp>
    </p:spTree>
    <p:extLst>
      <p:ext uri="{BB962C8B-B14F-4D97-AF65-F5344CB8AC3E}">
        <p14:creationId xmlns:p14="http://schemas.microsoft.com/office/powerpoint/2010/main" val="3196463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6FD07A5-9552-106B-2EC6-AD508954CE0B}"/>
              </a:ext>
            </a:extLst>
          </p:cNvPr>
          <p:cNvSpPr>
            <a:spLocks noGrp="1"/>
          </p:cNvSpPr>
          <p:nvPr>
            <p:ph type="sldNum" sz="quarter" idx="12"/>
          </p:nvPr>
        </p:nvSpPr>
        <p:spPr/>
        <p:txBody>
          <a:bodyPr/>
          <a:lstStyle/>
          <a:p>
            <a:fld id="{49B59319-9392-41A2-89DA-7B62DA230869}" type="slidenum">
              <a:rPr lang="en-US" smtClean="0"/>
              <a:pPr/>
              <a:t>7</a:t>
            </a:fld>
            <a:endParaRPr lang="en-US" dirty="0"/>
          </a:p>
        </p:txBody>
      </p:sp>
      <p:sp>
        <p:nvSpPr>
          <p:cNvPr id="21" name="Title 5">
            <a:extLst>
              <a:ext uri="{FF2B5EF4-FFF2-40B4-BE49-F238E27FC236}">
                <a16:creationId xmlns:a16="http://schemas.microsoft.com/office/drawing/2014/main" id="{148C30A9-DF28-0E3F-EB9F-FC574BF15243}"/>
              </a:ext>
            </a:extLst>
          </p:cNvPr>
          <p:cNvSpPr txBox="1">
            <a:spLocks/>
          </p:cNvSpPr>
          <p:nvPr/>
        </p:nvSpPr>
        <p:spPr>
          <a:xfrm>
            <a:off x="4336026" y="65987"/>
            <a:ext cx="7570028" cy="556181"/>
          </a:xfrm>
          <a:prstGeom prst="rect">
            <a:avLst/>
          </a:prstGeom>
        </p:spPr>
        <p:txBody>
          <a:bodyPr/>
          <a:lstStyle>
            <a:lvl1pPr algn="r"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en-US" sz="3600" b="0" dirty="0">
                <a:solidFill>
                  <a:srgbClr val="004B8D"/>
                </a:solidFill>
                <a:latin typeface="Gill Sans Nova" panose="020B0602020104020203" pitchFamily="34" charset="0"/>
              </a:rPr>
              <a:t>AI/ML Challenges</a:t>
            </a:r>
          </a:p>
        </p:txBody>
      </p:sp>
      <p:sp>
        <p:nvSpPr>
          <p:cNvPr id="24" name="TextBox 23">
            <a:extLst>
              <a:ext uri="{FF2B5EF4-FFF2-40B4-BE49-F238E27FC236}">
                <a16:creationId xmlns:a16="http://schemas.microsoft.com/office/drawing/2014/main" id="{8027C17D-3694-C61E-6137-7A2E8DBC53BF}"/>
              </a:ext>
            </a:extLst>
          </p:cNvPr>
          <p:cNvSpPr txBox="1"/>
          <p:nvPr/>
        </p:nvSpPr>
        <p:spPr>
          <a:xfrm>
            <a:off x="2773174" y="857002"/>
            <a:ext cx="6645652" cy="369332"/>
          </a:xfrm>
          <a:prstGeom prst="rect">
            <a:avLst/>
          </a:prstGeom>
          <a:solidFill>
            <a:srgbClr val="2747C3"/>
          </a:solidFill>
          <a:ln w="25400">
            <a:noFill/>
          </a:ln>
        </p:spPr>
        <p:txBody>
          <a:bodyPr wrap="square" rtlCol="0">
            <a:spAutoFit/>
          </a:bodyPr>
          <a:lstStyle/>
          <a:p>
            <a:pPr algn="ctr"/>
            <a:r>
              <a:rPr lang="en-US" b="1" dirty="0">
                <a:solidFill>
                  <a:schemeClr val="bg1"/>
                </a:solidFill>
                <a:latin typeface="Arial" pitchFamily="34" charset="0"/>
                <a:cs typeface="Arial" pitchFamily="34" charset="0"/>
              </a:rPr>
              <a:t>Lack of Educational Resources</a:t>
            </a:r>
          </a:p>
        </p:txBody>
      </p:sp>
      <p:sp>
        <p:nvSpPr>
          <p:cNvPr id="5" name="Content Placeholder 1">
            <a:extLst>
              <a:ext uri="{FF2B5EF4-FFF2-40B4-BE49-F238E27FC236}">
                <a16:creationId xmlns:a16="http://schemas.microsoft.com/office/drawing/2014/main" id="{E87251BB-A996-708F-4FE1-DB7BCB0365AF}"/>
              </a:ext>
            </a:extLst>
          </p:cNvPr>
          <p:cNvSpPr txBox="1">
            <a:spLocks/>
          </p:cNvSpPr>
          <p:nvPr/>
        </p:nvSpPr>
        <p:spPr>
          <a:xfrm>
            <a:off x="838200" y="1753496"/>
            <a:ext cx="10515600" cy="44949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D0D0D"/>
                </a:solidFill>
                <a:latin typeface="Söhne"/>
              </a:rPr>
              <a:t>User-friendly educational resources </a:t>
            </a:r>
          </a:p>
          <a:p>
            <a:r>
              <a:rPr lang="en-US" dirty="0">
                <a:solidFill>
                  <a:srgbClr val="0D0D0D"/>
                </a:solidFill>
                <a:latin typeface="Söhne"/>
              </a:rPr>
              <a:t>Tuning and Optimization assistance</a:t>
            </a:r>
          </a:p>
          <a:p>
            <a:r>
              <a:rPr lang="en-US" dirty="0">
                <a:solidFill>
                  <a:srgbClr val="0D0D0D"/>
                </a:solidFill>
                <a:latin typeface="Söhne"/>
              </a:rPr>
              <a:t>Interpretability of models and explainability of predictions</a:t>
            </a:r>
          </a:p>
          <a:p>
            <a:r>
              <a:rPr lang="en-US" dirty="0">
                <a:solidFill>
                  <a:srgbClr val="0D0D0D"/>
                </a:solidFill>
                <a:latin typeface="Söhne"/>
              </a:rPr>
              <a:t>Visual Representation of Results</a:t>
            </a:r>
          </a:p>
          <a:p>
            <a:r>
              <a:rPr lang="en-US" dirty="0">
                <a:solidFill>
                  <a:srgbClr val="0D0D0D"/>
                </a:solidFill>
                <a:latin typeface="Söhne"/>
              </a:rPr>
              <a:t>Feedback Mechanisms</a:t>
            </a:r>
          </a:p>
          <a:p>
            <a:endParaRPr lang="en-US" dirty="0">
              <a:solidFill>
                <a:srgbClr val="0D0D0D"/>
              </a:solidFill>
            </a:endParaRPr>
          </a:p>
        </p:txBody>
      </p:sp>
    </p:spTree>
    <p:extLst>
      <p:ext uri="{BB962C8B-B14F-4D97-AF65-F5344CB8AC3E}">
        <p14:creationId xmlns:p14="http://schemas.microsoft.com/office/powerpoint/2010/main" val="28473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6FD07A5-9552-106B-2EC6-AD508954CE0B}"/>
              </a:ext>
            </a:extLst>
          </p:cNvPr>
          <p:cNvSpPr>
            <a:spLocks noGrp="1"/>
          </p:cNvSpPr>
          <p:nvPr>
            <p:ph type="sldNum" sz="quarter" idx="12"/>
          </p:nvPr>
        </p:nvSpPr>
        <p:spPr/>
        <p:txBody>
          <a:bodyPr/>
          <a:lstStyle/>
          <a:p>
            <a:fld id="{49B59319-9392-41A2-89DA-7B62DA230869}" type="slidenum">
              <a:rPr lang="en-US" smtClean="0"/>
              <a:pPr/>
              <a:t>8</a:t>
            </a:fld>
            <a:endParaRPr lang="en-US" dirty="0"/>
          </a:p>
        </p:txBody>
      </p:sp>
      <p:sp>
        <p:nvSpPr>
          <p:cNvPr id="21" name="Title 5">
            <a:extLst>
              <a:ext uri="{FF2B5EF4-FFF2-40B4-BE49-F238E27FC236}">
                <a16:creationId xmlns:a16="http://schemas.microsoft.com/office/drawing/2014/main" id="{148C30A9-DF28-0E3F-EB9F-FC574BF15243}"/>
              </a:ext>
            </a:extLst>
          </p:cNvPr>
          <p:cNvSpPr txBox="1">
            <a:spLocks/>
          </p:cNvSpPr>
          <p:nvPr/>
        </p:nvSpPr>
        <p:spPr>
          <a:xfrm>
            <a:off x="4336026" y="65987"/>
            <a:ext cx="7570028" cy="556181"/>
          </a:xfrm>
          <a:prstGeom prst="rect">
            <a:avLst/>
          </a:prstGeom>
        </p:spPr>
        <p:txBody>
          <a:bodyPr/>
          <a:lstStyle>
            <a:lvl1pPr algn="r"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en-US" sz="3600" b="0" dirty="0">
                <a:solidFill>
                  <a:srgbClr val="004B8D"/>
                </a:solidFill>
                <a:latin typeface="Gill Sans Nova" panose="020B0602020104020203" pitchFamily="34" charset="0"/>
              </a:rPr>
              <a:t>AI/ML Challenges</a:t>
            </a:r>
          </a:p>
        </p:txBody>
      </p:sp>
      <p:sp>
        <p:nvSpPr>
          <p:cNvPr id="24" name="TextBox 23">
            <a:extLst>
              <a:ext uri="{FF2B5EF4-FFF2-40B4-BE49-F238E27FC236}">
                <a16:creationId xmlns:a16="http://schemas.microsoft.com/office/drawing/2014/main" id="{8027C17D-3694-C61E-6137-7A2E8DBC53BF}"/>
              </a:ext>
            </a:extLst>
          </p:cNvPr>
          <p:cNvSpPr txBox="1"/>
          <p:nvPr/>
        </p:nvSpPr>
        <p:spPr>
          <a:xfrm>
            <a:off x="2773174" y="857002"/>
            <a:ext cx="6645652" cy="369332"/>
          </a:xfrm>
          <a:prstGeom prst="rect">
            <a:avLst/>
          </a:prstGeom>
          <a:solidFill>
            <a:srgbClr val="2747C3"/>
          </a:solidFill>
          <a:ln w="25400">
            <a:noFill/>
          </a:ln>
        </p:spPr>
        <p:txBody>
          <a:bodyPr wrap="square" rtlCol="0">
            <a:spAutoFit/>
          </a:bodyPr>
          <a:lstStyle/>
          <a:p>
            <a:pPr algn="ctr"/>
            <a:r>
              <a:rPr lang="en-US" b="1" dirty="0">
                <a:solidFill>
                  <a:schemeClr val="bg1"/>
                </a:solidFill>
                <a:latin typeface="Arial" pitchFamily="34" charset="0"/>
                <a:cs typeface="Arial" pitchFamily="34" charset="0"/>
              </a:rPr>
              <a:t>Practical and Logistical Limitations</a:t>
            </a:r>
          </a:p>
        </p:txBody>
      </p:sp>
      <p:sp>
        <p:nvSpPr>
          <p:cNvPr id="5" name="Content Placeholder 1">
            <a:extLst>
              <a:ext uri="{FF2B5EF4-FFF2-40B4-BE49-F238E27FC236}">
                <a16:creationId xmlns:a16="http://schemas.microsoft.com/office/drawing/2014/main" id="{E87251BB-A996-708F-4FE1-DB7BCB0365AF}"/>
              </a:ext>
            </a:extLst>
          </p:cNvPr>
          <p:cNvSpPr txBox="1">
            <a:spLocks/>
          </p:cNvSpPr>
          <p:nvPr/>
        </p:nvSpPr>
        <p:spPr>
          <a:xfrm>
            <a:off x="838200" y="1753496"/>
            <a:ext cx="10515600" cy="44949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D0D0D"/>
                </a:solidFill>
              </a:rPr>
              <a:t>Data Transfer and Integration Challenges</a:t>
            </a:r>
          </a:p>
          <a:p>
            <a:r>
              <a:rPr lang="en-US" dirty="0">
                <a:solidFill>
                  <a:srgbClr val="0D0D0D"/>
                </a:solidFill>
                <a:latin typeface="Söhne"/>
              </a:rPr>
              <a:t>Resource Intensiveness</a:t>
            </a:r>
          </a:p>
          <a:p>
            <a:r>
              <a:rPr lang="en-US" dirty="0">
                <a:solidFill>
                  <a:srgbClr val="0D0D0D"/>
                </a:solidFill>
                <a:latin typeface="Söhne"/>
              </a:rPr>
              <a:t>Integration with existing workflows</a:t>
            </a:r>
          </a:p>
          <a:p>
            <a:r>
              <a:rPr lang="en-US" dirty="0">
                <a:solidFill>
                  <a:srgbClr val="0D0D0D"/>
                </a:solidFill>
                <a:latin typeface="Söhne"/>
              </a:rPr>
              <a:t>Creation of new workflows</a:t>
            </a:r>
          </a:p>
          <a:p>
            <a:r>
              <a:rPr lang="en-US" dirty="0">
                <a:solidFill>
                  <a:srgbClr val="0D0D0D"/>
                </a:solidFill>
                <a:latin typeface="Söhne"/>
              </a:rPr>
              <a:t>Verification and Testing</a:t>
            </a:r>
          </a:p>
          <a:p>
            <a:endParaRPr lang="en-US" dirty="0">
              <a:solidFill>
                <a:srgbClr val="0D0D0D"/>
              </a:solidFill>
            </a:endParaRPr>
          </a:p>
        </p:txBody>
      </p:sp>
    </p:spTree>
    <p:extLst>
      <p:ext uri="{BB962C8B-B14F-4D97-AF65-F5344CB8AC3E}">
        <p14:creationId xmlns:p14="http://schemas.microsoft.com/office/powerpoint/2010/main" val="1965604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3">
            <a:extLst>
              <a:ext uri="{FF2B5EF4-FFF2-40B4-BE49-F238E27FC236}">
                <a16:creationId xmlns:a16="http://schemas.microsoft.com/office/drawing/2014/main" id="{0F423D69-A9F0-7EC7-763F-33E2DA2CC6F5}"/>
              </a:ext>
            </a:extLst>
          </p:cNvPr>
          <p:cNvSpPr txBox="1">
            <a:spLocks/>
          </p:cNvSpPr>
          <p:nvPr/>
        </p:nvSpPr>
        <p:spPr>
          <a:xfrm>
            <a:off x="2944368" y="73152"/>
            <a:ext cx="8842248" cy="768096"/>
          </a:xfrm>
          <a:prstGeom prst="rect">
            <a:avLst/>
          </a:prstGeom>
          <a:effectLst/>
        </p:spPr>
        <p:txBody>
          <a:bodyPr/>
          <a:lstStyle>
            <a:lvl1pPr algn="r" defTabSz="914400" rtl="0" eaLnBrk="1" latinLnBrk="0" hangingPunct="1">
              <a:lnSpc>
                <a:spcPct val="90000"/>
              </a:lnSpc>
              <a:spcBef>
                <a:spcPct val="0"/>
              </a:spcBef>
              <a:buNone/>
              <a:defRPr sz="3600" b="1" kern="1200">
                <a:solidFill>
                  <a:schemeClr val="tx1"/>
                </a:solidFill>
                <a:effectLst/>
                <a:latin typeface="Arial" panose="020B0604020202020204" pitchFamily="34" charset="0"/>
                <a:ea typeface="+mj-ea"/>
                <a:cs typeface="Arial" panose="020B0604020202020204" pitchFamily="34" charset="0"/>
              </a:defRPr>
            </a:lvl1pPr>
          </a:lstStyle>
          <a:p>
            <a:r>
              <a:rPr lang="en-US" b="0" dirty="0">
                <a:solidFill>
                  <a:srgbClr val="004B8D"/>
                </a:solidFill>
                <a:latin typeface="Gill Sans Nova" panose="020B0602020104020203" pitchFamily="34" charset="0"/>
              </a:rPr>
              <a:t>No Code/Low Code Analytics Process</a:t>
            </a:r>
          </a:p>
        </p:txBody>
      </p:sp>
      <p:sp>
        <p:nvSpPr>
          <p:cNvPr id="2" name="Slide Number Placeholder 2">
            <a:extLst>
              <a:ext uri="{FF2B5EF4-FFF2-40B4-BE49-F238E27FC236}">
                <a16:creationId xmlns:a16="http://schemas.microsoft.com/office/drawing/2014/main" id="{56ED42E2-D934-49F6-2BF9-15771418D8F5}"/>
              </a:ext>
            </a:extLst>
          </p:cNvPr>
          <p:cNvSpPr>
            <a:spLocks noGrp="1"/>
          </p:cNvSpPr>
          <p:nvPr>
            <p:ph type="sldNum" sz="quarter" idx="12"/>
          </p:nvPr>
        </p:nvSpPr>
        <p:spPr>
          <a:xfrm>
            <a:off x="11476238" y="6546259"/>
            <a:ext cx="539093" cy="311742"/>
          </a:xfrm>
        </p:spPr>
        <p:txBody>
          <a:bodyPr/>
          <a:lstStyle/>
          <a:p>
            <a:fld id="{49B59319-9392-41A2-89DA-7B62DA230869}" type="slidenum">
              <a:rPr lang="en-US" smtClean="0"/>
              <a:pPr/>
              <a:t>9</a:t>
            </a:fld>
            <a:endParaRPr lang="en-US" dirty="0"/>
          </a:p>
        </p:txBody>
      </p:sp>
      <p:sp>
        <p:nvSpPr>
          <p:cNvPr id="3" name="TextBox 2">
            <a:extLst>
              <a:ext uri="{FF2B5EF4-FFF2-40B4-BE49-F238E27FC236}">
                <a16:creationId xmlns:a16="http://schemas.microsoft.com/office/drawing/2014/main" id="{C1B661E1-D6CC-CBBE-20BE-BA2E5208DA18}"/>
              </a:ext>
            </a:extLst>
          </p:cNvPr>
          <p:cNvSpPr txBox="1"/>
          <p:nvPr/>
        </p:nvSpPr>
        <p:spPr>
          <a:xfrm>
            <a:off x="2607122" y="5977190"/>
            <a:ext cx="8041412" cy="369332"/>
          </a:xfrm>
          <a:prstGeom prst="rect">
            <a:avLst/>
          </a:prstGeom>
          <a:solidFill>
            <a:srgbClr val="2747C3"/>
          </a:solidFill>
          <a:ln w="25400">
            <a:noFill/>
          </a:ln>
        </p:spPr>
        <p:txBody>
          <a:bodyPr wrap="square" rtlCol="0">
            <a:spAutoFit/>
          </a:bodyPr>
          <a:lstStyle>
            <a:defPPr>
              <a:defRPr lang="en-US"/>
            </a:defPPr>
            <a:lvl1pPr algn="ctr">
              <a:defRPr b="1">
                <a:solidFill>
                  <a:schemeClr val="bg1"/>
                </a:solidFill>
                <a:latin typeface="Arial" pitchFamily="34" charset="0"/>
                <a:cs typeface="Arial" pitchFamily="34" charset="0"/>
              </a:defRPr>
            </a:lvl1pPr>
          </a:lstStyle>
          <a:p>
            <a:r>
              <a:rPr lang="en-US" dirty="0"/>
              <a:t>Automated Analytics Generation Brings AI/ML to Non-technical Users</a:t>
            </a:r>
          </a:p>
        </p:txBody>
      </p:sp>
      <p:grpSp>
        <p:nvGrpSpPr>
          <p:cNvPr id="39" name="Group 38">
            <a:extLst>
              <a:ext uri="{FF2B5EF4-FFF2-40B4-BE49-F238E27FC236}">
                <a16:creationId xmlns:a16="http://schemas.microsoft.com/office/drawing/2014/main" id="{6151C81C-2946-5292-31B3-E1804D79F2BC}"/>
              </a:ext>
            </a:extLst>
          </p:cNvPr>
          <p:cNvGrpSpPr/>
          <p:nvPr/>
        </p:nvGrpSpPr>
        <p:grpSpPr>
          <a:xfrm>
            <a:off x="931676" y="977908"/>
            <a:ext cx="331001" cy="369332"/>
            <a:chOff x="3808602" y="1552737"/>
            <a:chExt cx="275834" cy="307776"/>
          </a:xfrm>
        </p:grpSpPr>
        <p:sp>
          <p:nvSpPr>
            <p:cNvPr id="41" name="Oval 40">
              <a:extLst>
                <a:ext uri="{FF2B5EF4-FFF2-40B4-BE49-F238E27FC236}">
                  <a16:creationId xmlns:a16="http://schemas.microsoft.com/office/drawing/2014/main" id="{6EFFD77B-7798-6DCB-9730-0A8A2AAF3195}"/>
                </a:ext>
              </a:extLst>
            </p:cNvPr>
            <p:cNvSpPr/>
            <p:nvPr/>
          </p:nvSpPr>
          <p:spPr>
            <a:xfrm>
              <a:off x="3808602" y="1556577"/>
              <a:ext cx="263903" cy="2639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TextBox 41">
              <a:extLst>
                <a:ext uri="{FF2B5EF4-FFF2-40B4-BE49-F238E27FC236}">
                  <a16:creationId xmlns:a16="http://schemas.microsoft.com/office/drawing/2014/main" id="{3D52E556-622D-6C01-E1A4-99348D9F857E}"/>
                </a:ext>
              </a:extLst>
            </p:cNvPr>
            <p:cNvSpPr txBox="1"/>
            <p:nvPr/>
          </p:nvSpPr>
          <p:spPr>
            <a:xfrm>
              <a:off x="3820068" y="1552737"/>
              <a:ext cx="264368" cy="307776"/>
            </a:xfrm>
            <a:prstGeom prst="rect">
              <a:avLst/>
            </a:prstGeom>
            <a:noFill/>
          </p:spPr>
          <p:txBody>
            <a:bodyPr wrap="square" rtlCol="0">
              <a:spAutoFit/>
            </a:bodyPr>
            <a:lstStyle/>
            <a:p>
              <a:r>
                <a:rPr lang="en-US" b="1" dirty="0">
                  <a:solidFill>
                    <a:schemeClr val="bg2"/>
                  </a:solidFill>
                </a:rPr>
                <a:t>1</a:t>
              </a:r>
            </a:p>
          </p:txBody>
        </p:sp>
      </p:grpSp>
      <p:sp>
        <p:nvSpPr>
          <p:cNvPr id="40" name="TextBox 39">
            <a:extLst>
              <a:ext uri="{FF2B5EF4-FFF2-40B4-BE49-F238E27FC236}">
                <a16:creationId xmlns:a16="http://schemas.microsoft.com/office/drawing/2014/main" id="{791E690F-DF1F-7DDB-984D-5D12554891A1}"/>
              </a:ext>
            </a:extLst>
          </p:cNvPr>
          <p:cNvSpPr txBox="1"/>
          <p:nvPr/>
        </p:nvSpPr>
        <p:spPr>
          <a:xfrm>
            <a:off x="1233007" y="947750"/>
            <a:ext cx="2748230" cy="369332"/>
          </a:xfrm>
          <a:prstGeom prst="rect">
            <a:avLst/>
          </a:prstGeom>
          <a:noFill/>
        </p:spPr>
        <p:txBody>
          <a:bodyPr wrap="square" rtlCol="0">
            <a:spAutoFit/>
          </a:bodyPr>
          <a:lstStyle/>
          <a:p>
            <a:pPr algn="ctr"/>
            <a:r>
              <a:rPr lang="en-US" b="1" dirty="0"/>
              <a:t>User defines analysis goals</a:t>
            </a:r>
          </a:p>
        </p:txBody>
      </p:sp>
      <p:sp>
        <p:nvSpPr>
          <p:cNvPr id="35" name="TextBox 34">
            <a:extLst>
              <a:ext uri="{FF2B5EF4-FFF2-40B4-BE49-F238E27FC236}">
                <a16:creationId xmlns:a16="http://schemas.microsoft.com/office/drawing/2014/main" id="{40A711E5-1C1D-8B10-7F2D-13FEAC7F6B0F}"/>
              </a:ext>
            </a:extLst>
          </p:cNvPr>
          <p:cNvSpPr txBox="1"/>
          <p:nvPr/>
        </p:nvSpPr>
        <p:spPr>
          <a:xfrm>
            <a:off x="4806774" y="3128710"/>
            <a:ext cx="7109748" cy="646331"/>
          </a:xfrm>
          <a:prstGeom prst="rect">
            <a:avLst/>
          </a:prstGeom>
          <a:noFill/>
        </p:spPr>
        <p:txBody>
          <a:bodyPr wrap="square" rtlCol="0">
            <a:spAutoFit/>
          </a:bodyPr>
          <a:lstStyle/>
          <a:p>
            <a:pPr algn="ctr"/>
            <a:r>
              <a:rPr lang="en-US" b="1" dirty="0"/>
              <a:t>Real-Time analysis results are displayed via visualization dashboards, reports, and additional tools</a:t>
            </a:r>
          </a:p>
        </p:txBody>
      </p:sp>
      <p:grpSp>
        <p:nvGrpSpPr>
          <p:cNvPr id="36" name="Group 35">
            <a:extLst>
              <a:ext uri="{FF2B5EF4-FFF2-40B4-BE49-F238E27FC236}">
                <a16:creationId xmlns:a16="http://schemas.microsoft.com/office/drawing/2014/main" id="{9FE8239A-9F86-E745-00B9-D2D991414D62}"/>
              </a:ext>
            </a:extLst>
          </p:cNvPr>
          <p:cNvGrpSpPr/>
          <p:nvPr/>
        </p:nvGrpSpPr>
        <p:grpSpPr>
          <a:xfrm>
            <a:off x="4619733" y="3327513"/>
            <a:ext cx="336542" cy="369332"/>
            <a:chOff x="3898199" y="1476627"/>
            <a:chExt cx="280452" cy="307776"/>
          </a:xfrm>
        </p:grpSpPr>
        <p:sp>
          <p:nvSpPr>
            <p:cNvPr id="37" name="Oval 36">
              <a:extLst>
                <a:ext uri="{FF2B5EF4-FFF2-40B4-BE49-F238E27FC236}">
                  <a16:creationId xmlns:a16="http://schemas.microsoft.com/office/drawing/2014/main" id="{8DC3DF86-36B9-069E-D981-9052710E0D91}"/>
                </a:ext>
              </a:extLst>
            </p:cNvPr>
            <p:cNvSpPr/>
            <p:nvPr/>
          </p:nvSpPr>
          <p:spPr>
            <a:xfrm>
              <a:off x="3898199" y="1479655"/>
              <a:ext cx="263903" cy="2639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8" name="TextBox 37">
              <a:extLst>
                <a:ext uri="{FF2B5EF4-FFF2-40B4-BE49-F238E27FC236}">
                  <a16:creationId xmlns:a16="http://schemas.microsoft.com/office/drawing/2014/main" id="{5C27EE3D-77C3-7C49-8E48-60E07CA74FE5}"/>
                </a:ext>
              </a:extLst>
            </p:cNvPr>
            <p:cNvSpPr txBox="1"/>
            <p:nvPr/>
          </p:nvSpPr>
          <p:spPr>
            <a:xfrm>
              <a:off x="3914283" y="1476627"/>
              <a:ext cx="264368" cy="307776"/>
            </a:xfrm>
            <a:prstGeom prst="rect">
              <a:avLst/>
            </a:prstGeom>
            <a:noFill/>
          </p:spPr>
          <p:txBody>
            <a:bodyPr wrap="square" rtlCol="0">
              <a:spAutoFit/>
            </a:bodyPr>
            <a:lstStyle/>
            <a:p>
              <a:r>
                <a:rPr lang="en-US" b="1" dirty="0">
                  <a:solidFill>
                    <a:schemeClr val="bg2"/>
                  </a:solidFill>
                </a:rPr>
                <a:t>5</a:t>
              </a:r>
            </a:p>
          </p:txBody>
        </p:sp>
      </p:grpSp>
      <p:sp>
        <p:nvSpPr>
          <p:cNvPr id="33" name="TextBox 32">
            <a:extLst>
              <a:ext uri="{FF2B5EF4-FFF2-40B4-BE49-F238E27FC236}">
                <a16:creationId xmlns:a16="http://schemas.microsoft.com/office/drawing/2014/main" id="{C28E6F43-2AC7-AF40-8C97-DA9F5A655412}"/>
              </a:ext>
            </a:extLst>
          </p:cNvPr>
          <p:cNvSpPr txBox="1"/>
          <p:nvPr/>
        </p:nvSpPr>
        <p:spPr>
          <a:xfrm>
            <a:off x="1510663" y="3393005"/>
            <a:ext cx="2241529" cy="369332"/>
          </a:xfrm>
          <a:prstGeom prst="rect">
            <a:avLst/>
          </a:prstGeom>
          <a:noFill/>
        </p:spPr>
        <p:txBody>
          <a:bodyPr wrap="square" rtlCol="0">
            <a:spAutoFit/>
          </a:bodyPr>
          <a:lstStyle/>
          <a:p>
            <a:pPr algn="ctr"/>
            <a:r>
              <a:rPr lang="en-US" b="1" dirty="0"/>
              <a:t>User executes model</a:t>
            </a:r>
          </a:p>
        </p:txBody>
      </p:sp>
      <p:pic>
        <p:nvPicPr>
          <p:cNvPr id="34" name="Graphic 33" descr="Programmer female with solid fill">
            <a:extLst>
              <a:ext uri="{FF2B5EF4-FFF2-40B4-BE49-F238E27FC236}">
                <a16:creationId xmlns:a16="http://schemas.microsoft.com/office/drawing/2014/main" id="{D5EB6D30-751C-208B-2DA4-08C1417171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19623" y="4512254"/>
            <a:ext cx="964553" cy="964553"/>
          </a:xfrm>
          <a:prstGeom prst="rect">
            <a:avLst/>
          </a:prstGeom>
        </p:spPr>
      </p:pic>
      <p:grpSp>
        <p:nvGrpSpPr>
          <p:cNvPr id="30" name="Group 29">
            <a:extLst>
              <a:ext uri="{FF2B5EF4-FFF2-40B4-BE49-F238E27FC236}">
                <a16:creationId xmlns:a16="http://schemas.microsoft.com/office/drawing/2014/main" id="{620E26A4-4F81-0DEF-75B9-F5EE88CC0749}"/>
              </a:ext>
            </a:extLst>
          </p:cNvPr>
          <p:cNvGrpSpPr/>
          <p:nvPr/>
        </p:nvGrpSpPr>
        <p:grpSpPr>
          <a:xfrm>
            <a:off x="1162484" y="3369535"/>
            <a:ext cx="316684" cy="378049"/>
            <a:chOff x="3756778" y="1118523"/>
            <a:chExt cx="263903" cy="315041"/>
          </a:xfrm>
        </p:grpSpPr>
        <p:sp>
          <p:nvSpPr>
            <p:cNvPr id="31" name="Oval 30">
              <a:extLst>
                <a:ext uri="{FF2B5EF4-FFF2-40B4-BE49-F238E27FC236}">
                  <a16:creationId xmlns:a16="http://schemas.microsoft.com/office/drawing/2014/main" id="{B012725D-8B94-46BC-3B29-D07CEBDE95BA}"/>
                </a:ext>
              </a:extLst>
            </p:cNvPr>
            <p:cNvSpPr/>
            <p:nvPr/>
          </p:nvSpPr>
          <p:spPr>
            <a:xfrm>
              <a:off x="3756778" y="1118523"/>
              <a:ext cx="263903" cy="2639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2" name="TextBox 31">
              <a:extLst>
                <a:ext uri="{FF2B5EF4-FFF2-40B4-BE49-F238E27FC236}">
                  <a16:creationId xmlns:a16="http://schemas.microsoft.com/office/drawing/2014/main" id="{A66EDC16-6E63-E051-BE60-2C5481FEFF77}"/>
                </a:ext>
              </a:extLst>
            </p:cNvPr>
            <p:cNvSpPr txBox="1"/>
            <p:nvPr/>
          </p:nvSpPr>
          <p:spPr>
            <a:xfrm>
              <a:off x="3768244" y="1125787"/>
              <a:ext cx="212886" cy="307777"/>
            </a:xfrm>
            <a:prstGeom prst="rect">
              <a:avLst/>
            </a:prstGeom>
            <a:noFill/>
          </p:spPr>
          <p:txBody>
            <a:bodyPr wrap="square" rtlCol="0">
              <a:spAutoFit/>
            </a:bodyPr>
            <a:lstStyle/>
            <a:p>
              <a:r>
                <a:rPr lang="en-US" b="1" dirty="0">
                  <a:solidFill>
                    <a:schemeClr val="bg2"/>
                  </a:solidFill>
                </a:rPr>
                <a:t>4</a:t>
              </a:r>
            </a:p>
          </p:txBody>
        </p:sp>
      </p:grpSp>
      <p:pic>
        <p:nvPicPr>
          <p:cNvPr id="24" name="Picture 23" descr="Diagram&#10;&#10;Description automatically generated">
            <a:extLst>
              <a:ext uri="{FF2B5EF4-FFF2-40B4-BE49-F238E27FC236}">
                <a16:creationId xmlns:a16="http://schemas.microsoft.com/office/drawing/2014/main" id="{4AACEFC9-7B8F-B69D-D47F-ADF012E40AB2}"/>
              </a:ext>
            </a:extLst>
          </p:cNvPr>
          <p:cNvPicPr>
            <a:picLocks noChangeAspect="1"/>
          </p:cNvPicPr>
          <p:nvPr/>
        </p:nvPicPr>
        <p:blipFill>
          <a:blip r:embed="rId5"/>
          <a:stretch>
            <a:fillRect/>
          </a:stretch>
        </p:blipFill>
        <p:spPr>
          <a:xfrm>
            <a:off x="7626593" y="1478082"/>
            <a:ext cx="4217405" cy="1294959"/>
          </a:xfrm>
          <a:prstGeom prst="rect">
            <a:avLst/>
          </a:prstGeom>
          <a:ln>
            <a:solidFill>
              <a:schemeClr val="tx1"/>
            </a:solidFill>
          </a:ln>
        </p:spPr>
      </p:pic>
      <p:sp>
        <p:nvSpPr>
          <p:cNvPr id="25" name="TextBox 24">
            <a:extLst>
              <a:ext uri="{FF2B5EF4-FFF2-40B4-BE49-F238E27FC236}">
                <a16:creationId xmlns:a16="http://schemas.microsoft.com/office/drawing/2014/main" id="{0B824D77-F157-413C-C807-E6FE4D8D14E4}"/>
              </a:ext>
            </a:extLst>
          </p:cNvPr>
          <p:cNvSpPr txBox="1"/>
          <p:nvPr/>
        </p:nvSpPr>
        <p:spPr>
          <a:xfrm>
            <a:off x="7985391" y="925412"/>
            <a:ext cx="3879385" cy="400110"/>
          </a:xfrm>
          <a:prstGeom prst="rect">
            <a:avLst/>
          </a:prstGeom>
          <a:noFill/>
        </p:spPr>
        <p:txBody>
          <a:bodyPr wrap="square" rtlCol="0">
            <a:spAutoFit/>
          </a:bodyPr>
          <a:lstStyle/>
          <a:p>
            <a:pPr algn="ctr"/>
            <a:r>
              <a:rPr lang="en-US" sz="2000" b="1" dirty="0"/>
              <a:t>Tool generates AI/ML model</a:t>
            </a:r>
          </a:p>
        </p:txBody>
      </p:sp>
      <p:grpSp>
        <p:nvGrpSpPr>
          <p:cNvPr id="26" name="Group 25">
            <a:extLst>
              <a:ext uri="{FF2B5EF4-FFF2-40B4-BE49-F238E27FC236}">
                <a16:creationId xmlns:a16="http://schemas.microsoft.com/office/drawing/2014/main" id="{90FFFB35-3AB5-D399-7377-EC1720F370C1}"/>
              </a:ext>
            </a:extLst>
          </p:cNvPr>
          <p:cNvGrpSpPr/>
          <p:nvPr/>
        </p:nvGrpSpPr>
        <p:grpSpPr>
          <a:xfrm>
            <a:off x="7626593" y="940801"/>
            <a:ext cx="338020" cy="369332"/>
            <a:chOff x="3637095" y="1543551"/>
            <a:chExt cx="281683" cy="307777"/>
          </a:xfrm>
        </p:grpSpPr>
        <p:sp>
          <p:nvSpPr>
            <p:cNvPr id="27" name="Oval 26">
              <a:extLst>
                <a:ext uri="{FF2B5EF4-FFF2-40B4-BE49-F238E27FC236}">
                  <a16:creationId xmlns:a16="http://schemas.microsoft.com/office/drawing/2014/main" id="{A76370B8-C6BB-C6BE-C2D6-0A0F7DC3BCCA}"/>
                </a:ext>
              </a:extLst>
            </p:cNvPr>
            <p:cNvSpPr/>
            <p:nvPr/>
          </p:nvSpPr>
          <p:spPr>
            <a:xfrm>
              <a:off x="3637095" y="1549413"/>
              <a:ext cx="263903" cy="2639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Box 27">
              <a:extLst>
                <a:ext uri="{FF2B5EF4-FFF2-40B4-BE49-F238E27FC236}">
                  <a16:creationId xmlns:a16="http://schemas.microsoft.com/office/drawing/2014/main" id="{FBA51D1A-693D-1BD7-D6CE-1B42C98DE72E}"/>
                </a:ext>
              </a:extLst>
            </p:cNvPr>
            <p:cNvSpPr txBox="1"/>
            <p:nvPr/>
          </p:nvSpPr>
          <p:spPr>
            <a:xfrm>
              <a:off x="3654410" y="1543551"/>
              <a:ext cx="264368" cy="307777"/>
            </a:xfrm>
            <a:prstGeom prst="rect">
              <a:avLst/>
            </a:prstGeom>
            <a:noFill/>
          </p:spPr>
          <p:txBody>
            <a:bodyPr wrap="square" rtlCol="0">
              <a:spAutoFit/>
            </a:bodyPr>
            <a:lstStyle/>
            <a:p>
              <a:r>
                <a:rPr lang="en-US" b="1" dirty="0">
                  <a:solidFill>
                    <a:schemeClr val="bg2"/>
                  </a:solidFill>
                </a:rPr>
                <a:t>3</a:t>
              </a:r>
            </a:p>
          </p:txBody>
        </p:sp>
      </p:grpSp>
      <p:sp>
        <p:nvSpPr>
          <p:cNvPr id="16" name="TextBox 15">
            <a:extLst>
              <a:ext uri="{FF2B5EF4-FFF2-40B4-BE49-F238E27FC236}">
                <a16:creationId xmlns:a16="http://schemas.microsoft.com/office/drawing/2014/main" id="{C29EA7CB-5230-E051-3C36-EE9083FDB517}"/>
              </a:ext>
            </a:extLst>
          </p:cNvPr>
          <p:cNvSpPr txBox="1"/>
          <p:nvPr/>
        </p:nvSpPr>
        <p:spPr>
          <a:xfrm>
            <a:off x="4956275" y="966958"/>
            <a:ext cx="2339887" cy="369332"/>
          </a:xfrm>
          <a:prstGeom prst="rect">
            <a:avLst/>
          </a:prstGeom>
          <a:noFill/>
        </p:spPr>
        <p:txBody>
          <a:bodyPr wrap="square" rtlCol="0">
            <a:spAutoFit/>
          </a:bodyPr>
          <a:lstStyle/>
          <a:p>
            <a:pPr algn="ctr"/>
            <a:r>
              <a:rPr lang="en-US" b="1" dirty="0"/>
              <a:t>User specifies datasets</a:t>
            </a:r>
          </a:p>
        </p:txBody>
      </p:sp>
      <p:grpSp>
        <p:nvGrpSpPr>
          <p:cNvPr id="18" name="Group 17">
            <a:extLst>
              <a:ext uri="{FF2B5EF4-FFF2-40B4-BE49-F238E27FC236}">
                <a16:creationId xmlns:a16="http://schemas.microsoft.com/office/drawing/2014/main" id="{9E778CF2-7EAB-36AD-0DE9-EC12790801CA}"/>
              </a:ext>
            </a:extLst>
          </p:cNvPr>
          <p:cNvGrpSpPr/>
          <p:nvPr/>
        </p:nvGrpSpPr>
        <p:grpSpPr>
          <a:xfrm>
            <a:off x="5013313" y="1492890"/>
            <a:ext cx="764057" cy="847811"/>
            <a:chOff x="5293930" y="2036457"/>
            <a:chExt cx="636714" cy="706509"/>
          </a:xfrm>
        </p:grpSpPr>
        <p:pic>
          <p:nvPicPr>
            <p:cNvPr id="22" name="Picture 21">
              <a:extLst>
                <a:ext uri="{FF2B5EF4-FFF2-40B4-BE49-F238E27FC236}">
                  <a16:creationId xmlns:a16="http://schemas.microsoft.com/office/drawing/2014/main" id="{DDEFD894-DE22-7C1E-1FB7-EEA518F36883}"/>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5361147" y="2036457"/>
              <a:ext cx="529950" cy="507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Box 22">
              <a:extLst>
                <a:ext uri="{FF2B5EF4-FFF2-40B4-BE49-F238E27FC236}">
                  <a16:creationId xmlns:a16="http://schemas.microsoft.com/office/drawing/2014/main" id="{1F27DF3C-127B-4CED-3663-9440B3638723}"/>
                </a:ext>
              </a:extLst>
            </p:cNvPr>
            <p:cNvSpPr txBox="1"/>
            <p:nvPr/>
          </p:nvSpPr>
          <p:spPr>
            <a:xfrm>
              <a:off x="5293930" y="2496745"/>
              <a:ext cx="636714" cy="246221"/>
            </a:xfrm>
            <a:prstGeom prst="rect">
              <a:avLst/>
            </a:prstGeom>
            <a:noFill/>
          </p:spPr>
          <p:txBody>
            <a:bodyPr wrap="none" rtlCol="0">
              <a:spAutoFit/>
            </a:bodyPr>
            <a:lstStyle/>
            <a:p>
              <a:pPr algn="ctr"/>
              <a:r>
                <a:rPr lang="en-US" sz="1000" b="1" dirty="0"/>
                <a:t>CSV files</a:t>
              </a:r>
            </a:p>
          </p:txBody>
        </p:sp>
      </p:grpSp>
      <p:grpSp>
        <p:nvGrpSpPr>
          <p:cNvPr id="19" name="Group 18">
            <a:extLst>
              <a:ext uri="{FF2B5EF4-FFF2-40B4-BE49-F238E27FC236}">
                <a16:creationId xmlns:a16="http://schemas.microsoft.com/office/drawing/2014/main" id="{C0EA5392-7A20-D1D8-746B-1AACD0D25BE1}"/>
              </a:ext>
            </a:extLst>
          </p:cNvPr>
          <p:cNvGrpSpPr/>
          <p:nvPr/>
        </p:nvGrpSpPr>
        <p:grpSpPr>
          <a:xfrm>
            <a:off x="5700658" y="1460765"/>
            <a:ext cx="1139159" cy="879935"/>
            <a:chOff x="7162759" y="1239516"/>
            <a:chExt cx="949299" cy="682787"/>
          </a:xfrm>
        </p:grpSpPr>
        <p:sp>
          <p:nvSpPr>
            <p:cNvPr id="20" name="TextBox 19">
              <a:extLst>
                <a:ext uri="{FF2B5EF4-FFF2-40B4-BE49-F238E27FC236}">
                  <a16:creationId xmlns:a16="http://schemas.microsoft.com/office/drawing/2014/main" id="{1978CF95-F7E6-CD98-D268-AEF81BA2DE1B}"/>
                </a:ext>
              </a:extLst>
            </p:cNvPr>
            <p:cNvSpPr txBox="1"/>
            <p:nvPr/>
          </p:nvSpPr>
          <p:spPr>
            <a:xfrm>
              <a:off x="7162759" y="1676082"/>
              <a:ext cx="949299" cy="246221"/>
            </a:xfrm>
            <a:prstGeom prst="rect">
              <a:avLst/>
            </a:prstGeom>
            <a:noFill/>
          </p:spPr>
          <p:txBody>
            <a:bodyPr wrap="none" rtlCol="0">
              <a:spAutoFit/>
            </a:bodyPr>
            <a:lstStyle/>
            <a:p>
              <a:r>
                <a:rPr lang="en-US" sz="1000" b="1" dirty="0"/>
                <a:t>Database data</a:t>
              </a:r>
            </a:p>
          </p:txBody>
        </p:sp>
        <p:pic>
          <p:nvPicPr>
            <p:cNvPr id="21" name="Graphic 20" descr="Database with solid fill">
              <a:extLst>
                <a:ext uri="{FF2B5EF4-FFF2-40B4-BE49-F238E27FC236}">
                  <a16:creationId xmlns:a16="http://schemas.microsoft.com/office/drawing/2014/main" id="{71BF5DCB-6EBC-2E1D-CC70-0F0BA0A355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275771" y="1239516"/>
              <a:ext cx="687944" cy="515850"/>
            </a:xfrm>
            <a:prstGeom prst="rect">
              <a:avLst/>
            </a:prstGeom>
          </p:spPr>
        </p:pic>
      </p:grpSp>
      <p:grpSp>
        <p:nvGrpSpPr>
          <p:cNvPr id="13" name="Group 12">
            <a:extLst>
              <a:ext uri="{FF2B5EF4-FFF2-40B4-BE49-F238E27FC236}">
                <a16:creationId xmlns:a16="http://schemas.microsoft.com/office/drawing/2014/main" id="{D80C93EE-1CCD-2656-7473-365C19614D95}"/>
              </a:ext>
            </a:extLst>
          </p:cNvPr>
          <p:cNvGrpSpPr/>
          <p:nvPr/>
        </p:nvGrpSpPr>
        <p:grpSpPr>
          <a:xfrm>
            <a:off x="4593281" y="985823"/>
            <a:ext cx="335530" cy="369332"/>
            <a:chOff x="3808602" y="1552737"/>
            <a:chExt cx="279608" cy="307776"/>
          </a:xfrm>
        </p:grpSpPr>
        <p:sp>
          <p:nvSpPr>
            <p:cNvPr id="14" name="Oval 13">
              <a:extLst>
                <a:ext uri="{FF2B5EF4-FFF2-40B4-BE49-F238E27FC236}">
                  <a16:creationId xmlns:a16="http://schemas.microsoft.com/office/drawing/2014/main" id="{2B4877E4-BE86-A7D0-9418-D0E6D05BECC0}"/>
                </a:ext>
              </a:extLst>
            </p:cNvPr>
            <p:cNvSpPr/>
            <p:nvPr/>
          </p:nvSpPr>
          <p:spPr>
            <a:xfrm>
              <a:off x="3808602" y="1556577"/>
              <a:ext cx="263903" cy="2639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TextBox 14">
              <a:extLst>
                <a:ext uri="{FF2B5EF4-FFF2-40B4-BE49-F238E27FC236}">
                  <a16:creationId xmlns:a16="http://schemas.microsoft.com/office/drawing/2014/main" id="{57786918-8F68-D6AB-70DA-CD244996038E}"/>
                </a:ext>
              </a:extLst>
            </p:cNvPr>
            <p:cNvSpPr txBox="1"/>
            <p:nvPr/>
          </p:nvSpPr>
          <p:spPr>
            <a:xfrm>
              <a:off x="3823842" y="1552737"/>
              <a:ext cx="264368" cy="307776"/>
            </a:xfrm>
            <a:prstGeom prst="rect">
              <a:avLst/>
            </a:prstGeom>
            <a:noFill/>
          </p:spPr>
          <p:txBody>
            <a:bodyPr wrap="square" rtlCol="0">
              <a:spAutoFit/>
            </a:bodyPr>
            <a:lstStyle/>
            <a:p>
              <a:r>
                <a:rPr lang="en-US" b="1" dirty="0">
                  <a:solidFill>
                    <a:schemeClr val="bg2"/>
                  </a:solidFill>
                </a:rPr>
                <a:t>2</a:t>
              </a:r>
            </a:p>
          </p:txBody>
        </p:sp>
      </p:grpSp>
      <p:pic>
        <p:nvPicPr>
          <p:cNvPr id="43" name="Picture 42">
            <a:extLst>
              <a:ext uri="{FF2B5EF4-FFF2-40B4-BE49-F238E27FC236}">
                <a16:creationId xmlns:a16="http://schemas.microsoft.com/office/drawing/2014/main" id="{D6DEFF3C-C4C9-91B5-00EE-E27DC33FF453}"/>
              </a:ext>
            </a:extLst>
          </p:cNvPr>
          <p:cNvPicPr>
            <a:picLocks noChangeAspect="1"/>
          </p:cNvPicPr>
          <p:nvPr/>
        </p:nvPicPr>
        <p:blipFill>
          <a:blip r:embed="rId9"/>
          <a:stretch>
            <a:fillRect/>
          </a:stretch>
        </p:blipFill>
        <p:spPr>
          <a:xfrm>
            <a:off x="8248409" y="3824229"/>
            <a:ext cx="3538207" cy="1971502"/>
          </a:xfrm>
          <a:prstGeom prst="roundRect">
            <a:avLst>
              <a:gd name="adj" fmla="val 5745"/>
            </a:avLst>
          </a:prstGeom>
          <a:ln>
            <a:solidFill>
              <a:schemeClr val="tx1"/>
            </a:solidFill>
          </a:ln>
        </p:spPr>
      </p:pic>
      <p:pic>
        <p:nvPicPr>
          <p:cNvPr id="44" name="Picture 43">
            <a:extLst>
              <a:ext uri="{FF2B5EF4-FFF2-40B4-BE49-F238E27FC236}">
                <a16:creationId xmlns:a16="http://schemas.microsoft.com/office/drawing/2014/main" id="{B05B3A3D-7637-626A-B69E-AB4D378A462C}"/>
              </a:ext>
            </a:extLst>
          </p:cNvPr>
          <p:cNvPicPr>
            <a:picLocks noChangeAspect="1"/>
          </p:cNvPicPr>
          <p:nvPr/>
        </p:nvPicPr>
        <p:blipFill>
          <a:blip r:embed="rId10"/>
          <a:stretch>
            <a:fillRect/>
          </a:stretch>
        </p:blipFill>
        <p:spPr>
          <a:xfrm>
            <a:off x="5450456" y="3824229"/>
            <a:ext cx="2668685" cy="1948091"/>
          </a:xfrm>
          <a:prstGeom prst="rect">
            <a:avLst/>
          </a:prstGeom>
          <a:ln>
            <a:solidFill>
              <a:schemeClr val="tx1"/>
            </a:solidFill>
          </a:ln>
        </p:spPr>
      </p:pic>
      <p:pic>
        <p:nvPicPr>
          <p:cNvPr id="17" name="Picture 16">
            <a:extLst>
              <a:ext uri="{FF2B5EF4-FFF2-40B4-BE49-F238E27FC236}">
                <a16:creationId xmlns:a16="http://schemas.microsoft.com/office/drawing/2014/main" id="{2D35929E-FD1D-5F7C-CD58-8BB3B4246D4C}"/>
              </a:ext>
            </a:extLst>
          </p:cNvPr>
          <p:cNvPicPr>
            <a:picLocks noChangeAspect="1"/>
          </p:cNvPicPr>
          <p:nvPr/>
        </p:nvPicPr>
        <p:blipFill>
          <a:blip r:embed="rId11"/>
          <a:stretch>
            <a:fillRect/>
          </a:stretch>
        </p:blipFill>
        <p:spPr>
          <a:xfrm>
            <a:off x="1164516" y="1355155"/>
            <a:ext cx="3004846" cy="1675625"/>
          </a:xfrm>
          <a:prstGeom prst="rect">
            <a:avLst/>
          </a:prstGeom>
        </p:spPr>
      </p:pic>
      <p:pic>
        <p:nvPicPr>
          <p:cNvPr id="1026" name="Picture 2" descr="Sourcing and Managing External Data | CC CDQ">
            <a:extLst>
              <a:ext uri="{FF2B5EF4-FFF2-40B4-BE49-F238E27FC236}">
                <a16:creationId xmlns:a16="http://schemas.microsoft.com/office/drawing/2014/main" id="{36C509D3-9053-F160-7429-6816FF9EE67A}"/>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469624" y="2313746"/>
            <a:ext cx="656594" cy="65659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45BDBC6-F79E-289E-6F43-0EE86B4DF469}"/>
              </a:ext>
            </a:extLst>
          </p:cNvPr>
          <p:cNvSpPr txBox="1"/>
          <p:nvPr/>
        </p:nvSpPr>
        <p:spPr>
          <a:xfrm>
            <a:off x="5351035" y="2921531"/>
            <a:ext cx="898003" cy="246221"/>
          </a:xfrm>
          <a:prstGeom prst="rect">
            <a:avLst/>
          </a:prstGeom>
          <a:noFill/>
        </p:spPr>
        <p:txBody>
          <a:bodyPr wrap="none" rtlCol="0">
            <a:spAutoFit/>
          </a:bodyPr>
          <a:lstStyle/>
          <a:p>
            <a:r>
              <a:rPr lang="en-US" sz="1000" b="1" dirty="0"/>
              <a:t>3</a:t>
            </a:r>
            <a:r>
              <a:rPr lang="en-US" sz="1000" b="1" baseline="30000" dirty="0"/>
              <a:t>rd</a:t>
            </a:r>
            <a:r>
              <a:rPr lang="en-US" sz="1000" b="1" dirty="0"/>
              <a:t> Party APIs</a:t>
            </a:r>
          </a:p>
        </p:txBody>
      </p:sp>
      <p:sp>
        <p:nvSpPr>
          <p:cNvPr id="5" name="TextBox 4">
            <a:extLst>
              <a:ext uri="{FF2B5EF4-FFF2-40B4-BE49-F238E27FC236}">
                <a16:creationId xmlns:a16="http://schemas.microsoft.com/office/drawing/2014/main" id="{0F241F08-9369-2233-4EFC-939217B38B96}"/>
              </a:ext>
            </a:extLst>
          </p:cNvPr>
          <p:cNvSpPr txBox="1"/>
          <p:nvPr/>
        </p:nvSpPr>
        <p:spPr>
          <a:xfrm>
            <a:off x="5853058" y="2175785"/>
            <a:ext cx="1139159" cy="317315"/>
          </a:xfrm>
          <a:prstGeom prst="rect">
            <a:avLst/>
          </a:prstGeom>
          <a:noFill/>
        </p:spPr>
        <p:txBody>
          <a:bodyPr wrap="none" rtlCol="0">
            <a:spAutoFit/>
          </a:bodyPr>
          <a:lstStyle/>
          <a:p>
            <a:r>
              <a:rPr lang="en-US" sz="1000" b="1" dirty="0"/>
              <a:t>Database data</a:t>
            </a:r>
          </a:p>
        </p:txBody>
      </p:sp>
      <p:pic>
        <p:nvPicPr>
          <p:cNvPr id="1028" name="Picture 4">
            <a:extLst>
              <a:ext uri="{FF2B5EF4-FFF2-40B4-BE49-F238E27FC236}">
                <a16:creationId xmlns:a16="http://schemas.microsoft.com/office/drawing/2014/main" id="{A9E47F80-0F4D-1810-B017-02841F06E4E4}"/>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176243" y="3884924"/>
            <a:ext cx="1384453" cy="1254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0979267"/>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109079</TotalTime>
  <Words>1418</Words>
  <Application>Microsoft Office PowerPoint</Application>
  <PresentationFormat>Widescreen</PresentationFormat>
  <Paragraphs>159</Paragraphs>
  <Slides>12</Slides>
  <Notes>11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12</vt:i4>
      </vt:variant>
    </vt:vector>
  </HeadingPairs>
  <TitlesOfParts>
    <vt:vector size="20" baseType="lpstr">
      <vt:lpstr>Aptos</vt:lpstr>
      <vt:lpstr>Arial</vt:lpstr>
      <vt:lpstr>Calibri</vt:lpstr>
      <vt:lpstr>Gill Sans Nova</vt:lpstr>
      <vt:lpstr>Söhne</vt:lpstr>
      <vt:lpstr>Times New Roman</vt:lpstr>
      <vt:lpstr>Custom Design</vt:lpstr>
      <vt:lpstr>Office Theme</vt:lpstr>
      <vt:lpstr>PowerPoint Presentation</vt:lpstr>
      <vt:lpstr>ECI Overview</vt:lpstr>
      <vt:lpstr>AI/ML Challenges</vt:lpstr>
      <vt:lpstr>PowerPoint Presentation</vt:lpstr>
      <vt:lpstr>PowerPoint Presentation</vt:lpstr>
      <vt:lpstr>PowerPoint Presentation</vt:lpstr>
      <vt:lpstr>PowerPoint Presentation</vt:lpstr>
      <vt:lpstr>PowerPoint Presentation</vt:lpstr>
      <vt:lpstr>PowerPoint Presentation</vt:lpstr>
      <vt:lpstr>Implementing  No Code/Low Code Process </vt:lpstr>
      <vt:lpstr>ECI AWESOME</vt:lpstr>
      <vt:lpstr>Questions / Discussion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ECI Company Overview</dc:title>
  <dc:creator>Thomas Gooch</dc:creator>
  <cp:lastModifiedBy>Alex Margolis</cp:lastModifiedBy>
  <cp:revision>452</cp:revision>
  <dcterms:created xsi:type="dcterms:W3CDTF">2017-02-02T14:22:19Z</dcterms:created>
  <dcterms:modified xsi:type="dcterms:W3CDTF">2024-04-11T13:51:01Z</dcterms:modified>
</cp:coreProperties>
</file>