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676900" cx="10109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gYcodNAGZiHvQ5gZ8kH22SU14L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ca74f72892_0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g2ca74f72892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ca74f72892_0_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2ca74f72892_0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ca74f72892_0_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ca74f72892_0_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ca74f72892_0_1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2ca74f72892_0_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ca74f72892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2ca74f7289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ca74f72892_0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2ca74f72892_0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x">
  <p:cSld name="TITLE_AND_BODY">
    <p:spTree>
      <p:nvGrpSpPr>
        <p:cNvPr id="13" name="Shape 13"/>
        <p:cNvGrpSpPr/>
        <p:nvPr/>
      </p:nvGrpSpPr>
      <p:grpSpPr>
        <a:xfrm>
          <a:off x="0" y="0"/>
          <a:ext cx="0" cy="0"/>
          <a:chOff x="0" y="0"/>
          <a:chExt cx="0" cy="0"/>
        </a:xfrm>
      </p:grpSpPr>
      <p:sp>
        <p:nvSpPr>
          <p:cNvPr id="14" name="Google Shape;14;p26"/>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6"/>
          <p:cNvSpPr/>
          <p:nvPr/>
        </p:nvSpPr>
        <p:spPr>
          <a:xfrm>
            <a:off x="-3" y="0"/>
            <a:ext cx="10113966" cy="5688015"/>
          </a:xfrm>
          <a:prstGeom prst="rect">
            <a:avLst/>
          </a:prstGeom>
          <a:solidFill>
            <a:srgbClr val="E2E2E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000"/>
              <a:buFont typeface="Calibri"/>
              <a:buNone/>
            </a:pPr>
            <a:r>
              <a:t/>
            </a:r>
            <a:endParaRPr b="0" i="0" sz="1000" u="none" cap="none" strike="noStrike">
              <a:solidFill>
                <a:srgbClr val="FFFFFF"/>
              </a:solidFill>
              <a:latin typeface="Calibri"/>
              <a:ea typeface="Calibri"/>
              <a:cs typeface="Calibri"/>
              <a:sym typeface="Calibri"/>
            </a:endParaRPr>
          </a:p>
        </p:txBody>
      </p:sp>
      <p:pic>
        <p:nvPicPr>
          <p:cNvPr descr="Google Shape;30;p15" id="16" name="Google Shape;16;p26"/>
          <p:cNvPicPr preferRelativeResize="0"/>
          <p:nvPr/>
        </p:nvPicPr>
        <p:blipFill rotWithShape="1">
          <a:blip r:embed="rId2">
            <a:alphaModFix/>
          </a:blip>
          <a:srcRect b="0" l="0" r="0" t="0"/>
          <a:stretch/>
        </p:blipFill>
        <p:spPr>
          <a:xfrm>
            <a:off x="8334375" y="1492206"/>
            <a:ext cx="1779590" cy="4195808"/>
          </a:xfrm>
          <a:prstGeom prst="rect">
            <a:avLst/>
          </a:prstGeom>
          <a:noFill/>
          <a:ln>
            <a:noFill/>
          </a:ln>
        </p:spPr>
      </p:pic>
      <p:sp>
        <p:nvSpPr>
          <p:cNvPr id="17" name="Google Shape;17;p26"/>
          <p:cNvSpPr txBox="1"/>
          <p:nvPr>
            <p:ph idx="1" type="body"/>
          </p:nvPr>
        </p:nvSpPr>
        <p:spPr>
          <a:xfrm>
            <a:off x="333375" y="1525636"/>
            <a:ext cx="7083532" cy="99540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3200"/>
              <a:buFont typeface="Arial"/>
              <a:buNone/>
              <a:defRPr sz="3200"/>
            </a:lvl1pPr>
            <a:lvl2pPr indent="-431800" lvl="1" marL="914400" algn="l">
              <a:lnSpc>
                <a:spcPct val="100000"/>
              </a:lnSpc>
              <a:spcBef>
                <a:spcPts val="0"/>
              </a:spcBef>
              <a:spcAft>
                <a:spcPts val="0"/>
              </a:spcAft>
              <a:buClr>
                <a:srgbClr val="000000"/>
              </a:buClr>
              <a:buSzPts val="3200"/>
              <a:buFont typeface="Arial"/>
              <a:buChar char="•"/>
              <a:defRPr sz="3200"/>
            </a:lvl2pPr>
            <a:lvl3pPr indent="-431800" lvl="2" marL="1371600" algn="l">
              <a:lnSpc>
                <a:spcPct val="100000"/>
              </a:lnSpc>
              <a:spcBef>
                <a:spcPts val="0"/>
              </a:spcBef>
              <a:spcAft>
                <a:spcPts val="0"/>
              </a:spcAft>
              <a:buClr>
                <a:srgbClr val="000000"/>
              </a:buClr>
              <a:buSzPts val="3200"/>
              <a:buFont typeface="Arial"/>
              <a:buChar char="-"/>
              <a:defRPr sz="3200"/>
            </a:lvl3pPr>
            <a:lvl4pPr indent="-431800" lvl="3" marL="1828800" algn="l">
              <a:lnSpc>
                <a:spcPct val="100000"/>
              </a:lnSpc>
              <a:spcBef>
                <a:spcPts val="0"/>
              </a:spcBef>
              <a:spcAft>
                <a:spcPts val="0"/>
              </a:spcAft>
              <a:buClr>
                <a:srgbClr val="000000"/>
              </a:buClr>
              <a:buSzPts val="3200"/>
              <a:buFont typeface="Arial"/>
              <a:buChar char="•"/>
              <a:defRPr sz="3200"/>
            </a:lvl4pPr>
            <a:lvl5pPr indent="-431800" lvl="4" marL="2286000" algn="l">
              <a:lnSpc>
                <a:spcPct val="100000"/>
              </a:lnSpc>
              <a:spcBef>
                <a:spcPts val="0"/>
              </a:spcBef>
              <a:spcAft>
                <a:spcPts val="0"/>
              </a:spcAft>
              <a:buClr>
                <a:srgbClr val="000000"/>
              </a:buClr>
              <a:buSzPts val="3200"/>
              <a:buFont typeface="Arial"/>
              <a:buChar char="-"/>
              <a:defRPr sz="3200"/>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pic>
        <p:nvPicPr>
          <p:cNvPr descr="Google Shape;32;p15" id="18" name="Google Shape;18;p26"/>
          <p:cNvPicPr preferRelativeResize="0"/>
          <p:nvPr/>
        </p:nvPicPr>
        <p:blipFill rotWithShape="1">
          <a:blip r:embed="rId3">
            <a:alphaModFix/>
          </a:blip>
          <a:srcRect b="0" l="0" r="0" t="0"/>
          <a:stretch/>
        </p:blipFill>
        <p:spPr>
          <a:xfrm>
            <a:off x="8333977" y="0"/>
            <a:ext cx="1779989" cy="1778000"/>
          </a:xfrm>
          <a:prstGeom prst="rect">
            <a:avLst/>
          </a:prstGeom>
          <a:noFill/>
          <a:ln>
            <a:noFill/>
          </a:ln>
        </p:spPr>
      </p:pic>
      <p:cxnSp>
        <p:nvCxnSpPr>
          <p:cNvPr id="19" name="Google Shape;19;p26"/>
          <p:cNvCxnSpPr/>
          <p:nvPr/>
        </p:nvCxnSpPr>
        <p:spPr>
          <a:xfrm>
            <a:off x="8333977" y="1778000"/>
            <a:ext cx="1779986" cy="0"/>
          </a:xfrm>
          <a:prstGeom prst="straightConnector1">
            <a:avLst/>
          </a:prstGeom>
          <a:noFill/>
          <a:ln cap="flat" cmpd="sng" w="12700">
            <a:solidFill>
              <a:srgbClr val="D8D8D8"/>
            </a:solidFill>
            <a:prstDash val="solid"/>
            <a:miter lim="8000"/>
            <a:headEnd len="sm" w="sm" type="none"/>
            <a:tailEnd len="sm" w="sm" type="none"/>
          </a:ln>
        </p:spPr>
      </p:cxnSp>
      <p:sp>
        <p:nvSpPr>
          <p:cNvPr id="20" name="Google Shape;20;p26"/>
          <p:cNvSpPr txBox="1"/>
          <p:nvPr>
            <p:ph idx="2" type="body"/>
          </p:nvPr>
        </p:nvSpPr>
        <p:spPr>
          <a:xfrm>
            <a:off x="338251" y="1301282"/>
            <a:ext cx="7078654" cy="210472"/>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21" name="Google Shape;21;p26"/>
          <p:cNvSpPr txBox="1"/>
          <p:nvPr/>
        </p:nvSpPr>
        <p:spPr>
          <a:xfrm>
            <a:off x="4498976" y="5488914"/>
            <a:ext cx="374332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 showMasterSp="0">
  <p:cSld name="Four Column">
    <p:spTree>
      <p:nvGrpSpPr>
        <p:cNvPr id="90" name="Shape 90"/>
        <p:cNvGrpSpPr/>
        <p:nvPr/>
      </p:nvGrpSpPr>
      <p:grpSpPr>
        <a:xfrm>
          <a:off x="0" y="0"/>
          <a:ext cx="0" cy="0"/>
          <a:chOff x="0" y="0"/>
          <a:chExt cx="0" cy="0"/>
        </a:xfrm>
      </p:grpSpPr>
      <p:sp>
        <p:nvSpPr>
          <p:cNvPr id="91" name="Google Shape;91;p35"/>
          <p:cNvSpPr txBox="1"/>
          <p:nvPr/>
        </p:nvSpPr>
        <p:spPr>
          <a:xfrm>
            <a:off x="333376" y="5391372"/>
            <a:ext cx="4113392" cy="20029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MLTE: Machine Learning Test &amp; Evaluation</a:t>
            </a:r>
            <a:br>
              <a:rPr b="0" i="0" lang="en-US" sz="800" u="none" cap="none" strike="noStrike">
                <a:solidFill>
                  <a:srgbClr val="7F7F7F"/>
                </a:solidFill>
                <a:latin typeface="Arial"/>
                <a:ea typeface="Arial"/>
                <a:cs typeface="Arial"/>
                <a:sym typeface="Arial"/>
              </a:rPr>
            </a:br>
            <a:r>
              <a:rPr b="0" i="0" lang="en-US" sz="700" u="none" cap="none" strike="noStrike">
                <a:solidFill>
                  <a:srgbClr val="6C6D71"/>
                </a:solidFill>
                <a:latin typeface="Arial"/>
                <a:ea typeface="Arial"/>
                <a:cs typeface="Arial"/>
                <a:sym typeface="Arial"/>
              </a:rPr>
              <a:t>© 2024 Carnegie Mellon University and Army AI2C</a:t>
            </a:r>
            <a:endParaRPr/>
          </a:p>
        </p:txBody>
      </p:sp>
      <p:sp>
        <p:nvSpPr>
          <p:cNvPr id="92" name="Google Shape;92;p35"/>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93" name="Google Shape;93;p35"/>
          <p:cNvSpPr txBox="1"/>
          <p:nvPr/>
        </p:nvSpPr>
        <p:spPr>
          <a:xfrm>
            <a:off x="5435600" y="5440646"/>
            <a:ext cx="350837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pic>
        <p:nvPicPr>
          <p:cNvPr descr="Google Shape;10;p11" id="94" name="Google Shape;94;p35"/>
          <p:cNvPicPr preferRelativeResize="0"/>
          <p:nvPr/>
        </p:nvPicPr>
        <p:blipFill rotWithShape="1">
          <a:blip r:embed="rId2">
            <a:alphaModFix/>
          </a:blip>
          <a:srcRect b="0" l="0" r="0" t="0"/>
          <a:stretch/>
        </p:blipFill>
        <p:spPr>
          <a:xfrm>
            <a:off x="9130276" y="1"/>
            <a:ext cx="978395" cy="978394"/>
          </a:xfrm>
          <a:prstGeom prst="rect">
            <a:avLst/>
          </a:prstGeom>
          <a:noFill/>
          <a:ln>
            <a:noFill/>
          </a:ln>
        </p:spPr>
      </p:pic>
      <p:pic>
        <p:nvPicPr>
          <p:cNvPr descr="Google Shape;11;p11" id="95" name="Google Shape;95;p35"/>
          <p:cNvPicPr preferRelativeResize="0"/>
          <p:nvPr/>
        </p:nvPicPr>
        <p:blipFill rotWithShape="1">
          <a:blip r:embed="rId3">
            <a:alphaModFix/>
          </a:blip>
          <a:srcRect b="0" l="0" r="0" t="0"/>
          <a:stretch/>
        </p:blipFill>
        <p:spPr>
          <a:xfrm>
            <a:off x="8103947" y="5886"/>
            <a:ext cx="1026327" cy="966636"/>
          </a:xfrm>
          <a:prstGeom prst="rect">
            <a:avLst/>
          </a:prstGeom>
          <a:noFill/>
          <a:ln>
            <a:noFill/>
          </a:ln>
        </p:spPr>
      </p:pic>
      <p:sp>
        <p:nvSpPr>
          <p:cNvPr id="96" name="Google Shape;96;p35"/>
          <p:cNvSpPr txBox="1"/>
          <p:nvPr>
            <p:ph type="title"/>
          </p:nvPr>
        </p:nvSpPr>
        <p:spPr>
          <a:xfrm>
            <a:off x="333375" y="293579"/>
            <a:ext cx="8684911" cy="832862"/>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97" name="Google Shape;97;p35"/>
          <p:cNvSpPr txBox="1"/>
          <p:nvPr>
            <p:ph idx="1" type="body"/>
          </p:nvPr>
        </p:nvSpPr>
        <p:spPr>
          <a:xfrm>
            <a:off x="333374" y="1282868"/>
            <a:ext cx="2209801" cy="3803845"/>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500"/>
              <a:buFont typeface="Arial"/>
              <a:buNone/>
              <a:defRPr sz="1500"/>
            </a:lvl1pPr>
            <a:lvl2pPr indent="-323850" lvl="1" marL="914400" algn="l">
              <a:lnSpc>
                <a:spcPct val="110000"/>
              </a:lnSpc>
              <a:spcBef>
                <a:spcPts val="300"/>
              </a:spcBef>
              <a:spcAft>
                <a:spcPts val="0"/>
              </a:spcAft>
              <a:buClr>
                <a:srgbClr val="000000"/>
              </a:buClr>
              <a:buSzPts val="1500"/>
              <a:buFont typeface="Arial"/>
              <a:buChar char="•"/>
              <a:defRPr sz="1500"/>
            </a:lvl2pPr>
            <a:lvl3pPr indent="-323850" lvl="2" marL="1371600" algn="l">
              <a:lnSpc>
                <a:spcPct val="110000"/>
              </a:lnSpc>
              <a:spcBef>
                <a:spcPts val="300"/>
              </a:spcBef>
              <a:spcAft>
                <a:spcPts val="0"/>
              </a:spcAft>
              <a:buClr>
                <a:srgbClr val="000000"/>
              </a:buClr>
              <a:buSzPts val="1500"/>
              <a:buFont typeface="Arial"/>
              <a:buChar char="-"/>
              <a:defRPr sz="1500"/>
            </a:lvl3pPr>
            <a:lvl4pPr indent="-323850" lvl="3" marL="1828800" algn="l">
              <a:lnSpc>
                <a:spcPct val="110000"/>
              </a:lnSpc>
              <a:spcBef>
                <a:spcPts val="300"/>
              </a:spcBef>
              <a:spcAft>
                <a:spcPts val="0"/>
              </a:spcAft>
              <a:buClr>
                <a:srgbClr val="000000"/>
              </a:buClr>
              <a:buSzPts val="1500"/>
              <a:buFont typeface="Arial"/>
              <a:buChar char="•"/>
              <a:defRPr sz="1500"/>
            </a:lvl4pPr>
            <a:lvl5pPr indent="-323850" lvl="4" marL="2286000" algn="l">
              <a:lnSpc>
                <a:spcPct val="110000"/>
              </a:lnSpc>
              <a:spcBef>
                <a:spcPts val="300"/>
              </a:spcBef>
              <a:spcAft>
                <a:spcPts val="0"/>
              </a:spcAft>
              <a:buClr>
                <a:srgbClr val="000000"/>
              </a:buClr>
              <a:buSzPts val="1500"/>
              <a:buFont typeface="Arial"/>
              <a:buChar char="-"/>
              <a:defRPr sz="1500"/>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98" name="Google Shape;98;p35"/>
          <p:cNvSpPr txBox="1"/>
          <p:nvPr>
            <p:ph idx="2" type="body"/>
          </p:nvPr>
        </p:nvSpPr>
        <p:spPr>
          <a:xfrm>
            <a:off x="2733675" y="1282868"/>
            <a:ext cx="2209800" cy="3803845"/>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99" name="Google Shape;99;p35"/>
          <p:cNvSpPr txBox="1"/>
          <p:nvPr>
            <p:ph idx="3" type="body"/>
          </p:nvPr>
        </p:nvSpPr>
        <p:spPr>
          <a:xfrm>
            <a:off x="5141264" y="1282868"/>
            <a:ext cx="2209801" cy="3803845"/>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100" name="Google Shape;100;p35"/>
          <p:cNvSpPr txBox="1"/>
          <p:nvPr>
            <p:ph idx="4" type="body"/>
          </p:nvPr>
        </p:nvSpPr>
        <p:spPr>
          <a:xfrm>
            <a:off x="7534275" y="1282867"/>
            <a:ext cx="2209800" cy="3803846"/>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spTree>
      <p:nvGrpSpPr>
        <p:cNvPr id="22" name="Shape 22"/>
        <p:cNvGrpSpPr/>
        <p:nvPr/>
      </p:nvGrpSpPr>
      <p:grpSpPr>
        <a:xfrm>
          <a:off x="0" y="0"/>
          <a:ext cx="0" cy="0"/>
          <a:chOff x="0" y="0"/>
          <a:chExt cx="0" cy="0"/>
        </a:xfrm>
      </p:grpSpPr>
      <p:sp>
        <p:nvSpPr>
          <p:cNvPr id="23" name="Google Shape;23;p27"/>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27"/>
          <p:cNvSpPr txBox="1"/>
          <p:nvPr>
            <p:ph type="title"/>
          </p:nvPr>
        </p:nvSpPr>
        <p:spPr>
          <a:xfrm>
            <a:off x="337131" y="298074"/>
            <a:ext cx="8606844" cy="754078"/>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5" name="Google Shape;25;p27"/>
          <p:cNvSpPr txBox="1"/>
          <p:nvPr>
            <p:ph idx="1" type="body"/>
          </p:nvPr>
        </p:nvSpPr>
        <p:spPr>
          <a:xfrm>
            <a:off x="337131" y="1268761"/>
            <a:ext cx="8606845" cy="3827913"/>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spTree>
      <p:nvGrpSpPr>
        <p:cNvPr id="26" name="Shape 26"/>
        <p:cNvGrpSpPr/>
        <p:nvPr/>
      </p:nvGrpSpPr>
      <p:grpSpPr>
        <a:xfrm>
          <a:off x="0" y="0"/>
          <a:ext cx="0" cy="0"/>
          <a:chOff x="0" y="0"/>
          <a:chExt cx="0" cy="0"/>
        </a:xfrm>
      </p:grpSpPr>
      <p:sp>
        <p:nvSpPr>
          <p:cNvPr id="27" name="Google Shape;27;p28"/>
          <p:cNvSpPr txBox="1"/>
          <p:nvPr/>
        </p:nvSpPr>
        <p:spPr>
          <a:xfrm>
            <a:off x="333376" y="5391372"/>
            <a:ext cx="4113300" cy="23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MLTE: Machine Learning Test &amp; Evaluation</a:t>
            </a:r>
            <a:br>
              <a:rPr b="0" i="0" lang="en-US" sz="800" u="none" cap="none" strike="noStrike">
                <a:solidFill>
                  <a:srgbClr val="7F7F7F"/>
                </a:solidFill>
                <a:latin typeface="Arial"/>
                <a:ea typeface="Arial"/>
                <a:cs typeface="Arial"/>
                <a:sym typeface="Arial"/>
              </a:rPr>
            </a:br>
            <a:r>
              <a:rPr b="0" i="0" lang="en-US" sz="700" u="none" cap="none" strike="noStrike">
                <a:solidFill>
                  <a:srgbClr val="6C6D71"/>
                </a:solidFill>
                <a:latin typeface="Arial"/>
                <a:ea typeface="Arial"/>
                <a:cs typeface="Arial"/>
                <a:sym typeface="Arial"/>
              </a:rPr>
              <a:t>© 2024 Carnegie Mellon University and AI2C</a:t>
            </a:r>
            <a:endParaRPr/>
          </a:p>
        </p:txBody>
      </p:sp>
      <p:sp>
        <p:nvSpPr>
          <p:cNvPr id="28" name="Google Shape;28;p28"/>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28"/>
          <p:cNvSpPr txBox="1"/>
          <p:nvPr/>
        </p:nvSpPr>
        <p:spPr>
          <a:xfrm>
            <a:off x="5435600" y="5440646"/>
            <a:ext cx="350837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pic>
        <p:nvPicPr>
          <p:cNvPr descr="Google Shape;10;p11" id="30" name="Google Shape;30;p28"/>
          <p:cNvPicPr preferRelativeResize="0"/>
          <p:nvPr/>
        </p:nvPicPr>
        <p:blipFill rotWithShape="1">
          <a:blip r:embed="rId2">
            <a:alphaModFix/>
          </a:blip>
          <a:srcRect b="0" l="0" r="0" t="0"/>
          <a:stretch/>
        </p:blipFill>
        <p:spPr>
          <a:xfrm>
            <a:off x="9130276" y="1"/>
            <a:ext cx="978395" cy="978394"/>
          </a:xfrm>
          <a:prstGeom prst="rect">
            <a:avLst/>
          </a:prstGeom>
          <a:noFill/>
          <a:ln>
            <a:noFill/>
          </a:ln>
        </p:spPr>
      </p:pic>
      <p:pic>
        <p:nvPicPr>
          <p:cNvPr descr="Google Shape;11;p11" id="31" name="Google Shape;31;p28"/>
          <p:cNvPicPr preferRelativeResize="0"/>
          <p:nvPr/>
        </p:nvPicPr>
        <p:blipFill rotWithShape="1">
          <a:blip r:embed="rId3">
            <a:alphaModFix/>
          </a:blip>
          <a:srcRect b="0" l="0" r="0" t="0"/>
          <a:stretch/>
        </p:blipFill>
        <p:spPr>
          <a:xfrm>
            <a:off x="8103947" y="5886"/>
            <a:ext cx="1026327" cy="966636"/>
          </a:xfrm>
          <a:prstGeom prst="rect">
            <a:avLst/>
          </a:prstGeom>
          <a:noFill/>
          <a:ln>
            <a:noFill/>
          </a:ln>
        </p:spPr>
      </p:pic>
      <p:sp>
        <p:nvSpPr>
          <p:cNvPr id="32" name="Google Shape;32;p28"/>
          <p:cNvSpPr txBox="1"/>
          <p:nvPr>
            <p:ph idx="1" type="body"/>
          </p:nvPr>
        </p:nvSpPr>
        <p:spPr>
          <a:xfrm>
            <a:off x="333374" y="1275373"/>
            <a:ext cx="8684911" cy="3746406"/>
          </a:xfrm>
          <a:prstGeom prst="rect">
            <a:avLst/>
          </a:prstGeom>
          <a:noFill/>
          <a:ln>
            <a:noFill/>
          </a:ln>
        </p:spPr>
        <p:txBody>
          <a:bodyPr anchorCtr="0" anchor="t" bIns="0" lIns="0" spcFirstLastPara="1" rIns="0" wrap="square" tIns="0">
            <a:normAutofit/>
          </a:bodyPr>
          <a:lstStyle>
            <a:lvl1pPr indent="-349250" lvl="0" marL="457200" algn="l">
              <a:lnSpc>
                <a:spcPct val="100000"/>
              </a:lnSpc>
              <a:spcBef>
                <a:spcPts val="0"/>
              </a:spcBef>
              <a:spcAft>
                <a:spcPts val="0"/>
              </a:spcAft>
              <a:buClr>
                <a:srgbClr val="000000"/>
              </a:buClr>
              <a:buSzPts val="1900"/>
              <a:buFont typeface="Arial"/>
              <a:buChar char="•"/>
              <a:defRPr/>
            </a:lvl1pPr>
            <a:lvl2pPr indent="-349250" lvl="1" marL="914400" algn="l">
              <a:lnSpc>
                <a:spcPct val="100000"/>
              </a:lnSpc>
              <a:spcBef>
                <a:spcPts val="0"/>
              </a:spcBef>
              <a:spcAft>
                <a:spcPts val="0"/>
              </a:spcAft>
              <a:buClr>
                <a:srgbClr val="000000"/>
              </a:buClr>
              <a:buSzPts val="1900"/>
              <a:buFont typeface="Arial"/>
              <a:buChar char="•"/>
              <a:defRPr/>
            </a:lvl2pPr>
            <a:lvl3pPr indent="-349250" lvl="2" marL="1371600" algn="l">
              <a:lnSpc>
                <a:spcPct val="100000"/>
              </a:lnSpc>
              <a:spcBef>
                <a:spcPts val="0"/>
              </a:spcBef>
              <a:spcAft>
                <a:spcPts val="0"/>
              </a:spcAft>
              <a:buClr>
                <a:srgbClr val="000000"/>
              </a:buClr>
              <a:buSzPts val="1900"/>
              <a:buFont typeface="Arial"/>
              <a:buChar char="-"/>
              <a:defRPr/>
            </a:lvl3pPr>
            <a:lvl4pPr indent="-349250" lvl="3" marL="1828800" algn="l">
              <a:lnSpc>
                <a:spcPct val="100000"/>
              </a:lnSpc>
              <a:spcBef>
                <a:spcPts val="0"/>
              </a:spcBef>
              <a:spcAft>
                <a:spcPts val="0"/>
              </a:spcAft>
              <a:buClr>
                <a:srgbClr val="000000"/>
              </a:buClr>
              <a:buSzPts val="1900"/>
              <a:buFont typeface="Arial"/>
              <a:buChar char="•"/>
              <a:defRPr/>
            </a:lvl4pPr>
            <a:lvl5pPr indent="-349250" lvl="4" marL="2286000" algn="l">
              <a:lnSpc>
                <a:spcPct val="100000"/>
              </a:lnSpc>
              <a:spcBef>
                <a:spcPts val="0"/>
              </a:spcBef>
              <a:spcAft>
                <a:spcPts val="0"/>
              </a:spcAft>
              <a:buClr>
                <a:srgbClr val="000000"/>
              </a:buClr>
              <a:buSzPts val="1900"/>
              <a:buFont typeface="Arial"/>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33" name="Google Shape;33;p28"/>
          <p:cNvSpPr txBox="1"/>
          <p:nvPr/>
        </p:nvSpPr>
        <p:spPr>
          <a:xfrm>
            <a:off x="333374" y="275248"/>
            <a:ext cx="8610601" cy="39476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Agenda</a:t>
            </a:r>
            <a:r>
              <a:rPr b="0" i="0" lang="en-US" sz="2800" u="none" cap="none" strike="noStrike">
                <a:solidFill>
                  <a:srgbClr val="143B1D"/>
                </a:solidFill>
                <a:latin typeface="Arial"/>
                <a:ea typeface="Arial"/>
                <a:cs typeface="Arial"/>
                <a:sym typeface="Arial"/>
              </a:rPr>
              <a:t>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asic Layout">
  <p:cSld name="1_Basic Layout">
    <p:spTree>
      <p:nvGrpSpPr>
        <p:cNvPr id="34" name="Shape 34"/>
        <p:cNvGrpSpPr/>
        <p:nvPr/>
      </p:nvGrpSpPr>
      <p:grpSpPr>
        <a:xfrm>
          <a:off x="0" y="0"/>
          <a:ext cx="0" cy="0"/>
          <a:chOff x="0" y="0"/>
          <a:chExt cx="0" cy="0"/>
        </a:xfrm>
      </p:grpSpPr>
      <p:sp>
        <p:nvSpPr>
          <p:cNvPr id="35" name="Google Shape;35;p29"/>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29"/>
          <p:cNvSpPr txBox="1"/>
          <p:nvPr>
            <p:ph type="title"/>
          </p:nvPr>
        </p:nvSpPr>
        <p:spPr>
          <a:xfrm>
            <a:off x="337131" y="298074"/>
            <a:ext cx="8606844" cy="754078"/>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7" name="Google Shape;37;p29"/>
          <p:cNvSpPr txBox="1"/>
          <p:nvPr>
            <p:ph idx="1" type="body"/>
          </p:nvPr>
        </p:nvSpPr>
        <p:spPr>
          <a:xfrm>
            <a:off x="337131" y="1268761"/>
            <a:ext cx="8606845" cy="3827913"/>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228600" lvl="1" marL="914400" algn="l">
              <a:lnSpc>
                <a:spcPct val="110000"/>
              </a:lnSpc>
              <a:spcBef>
                <a:spcPts val="300"/>
              </a:spcBef>
              <a:spcAft>
                <a:spcPts val="0"/>
              </a:spcAft>
              <a:buClr>
                <a:srgbClr val="000000"/>
              </a:buClr>
              <a:buSzPts val="1800"/>
              <a:buNone/>
              <a:defRPr/>
            </a:lvl2pPr>
            <a:lvl3pPr indent="-228600" lvl="2" marL="1371600" algn="l">
              <a:lnSpc>
                <a:spcPct val="110000"/>
              </a:lnSpc>
              <a:spcBef>
                <a:spcPts val="300"/>
              </a:spcBef>
              <a:spcAft>
                <a:spcPts val="0"/>
              </a:spcAft>
              <a:buClr>
                <a:srgbClr val="000000"/>
              </a:buClr>
              <a:buSzPts val="1800"/>
              <a:buNone/>
              <a:defRPr/>
            </a:lvl3pPr>
            <a:lvl4pPr indent="-228600" lvl="3" marL="1828800" algn="l">
              <a:lnSpc>
                <a:spcPct val="110000"/>
              </a:lnSpc>
              <a:spcBef>
                <a:spcPts val="300"/>
              </a:spcBef>
              <a:spcAft>
                <a:spcPts val="0"/>
              </a:spcAft>
              <a:buClr>
                <a:srgbClr val="000000"/>
              </a:buClr>
              <a:buSzPts val="1800"/>
              <a:buNone/>
              <a:defRPr/>
            </a:lvl4pPr>
            <a:lvl5pPr indent="-228600" lvl="4" marL="2286000" algn="l">
              <a:lnSpc>
                <a:spcPct val="110000"/>
              </a:lnSpc>
              <a:spcBef>
                <a:spcPts val="300"/>
              </a:spcBef>
              <a:spcAft>
                <a:spcPts val="0"/>
              </a:spcAft>
              <a:buClr>
                <a:srgbClr val="000000"/>
              </a:buClr>
              <a:buSzPts val="1800"/>
              <a:buNone/>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8" name="Shape 38"/>
        <p:cNvGrpSpPr/>
        <p:nvPr/>
      </p:nvGrpSpPr>
      <p:grpSpPr>
        <a:xfrm>
          <a:off x="0" y="0"/>
          <a:ext cx="0" cy="0"/>
          <a:chOff x="0" y="0"/>
          <a:chExt cx="0" cy="0"/>
        </a:xfrm>
      </p:grpSpPr>
      <p:sp>
        <p:nvSpPr>
          <p:cNvPr id="39" name="Google Shape;39;p30"/>
          <p:cNvSpPr txBox="1"/>
          <p:nvPr/>
        </p:nvSpPr>
        <p:spPr>
          <a:xfrm>
            <a:off x="333376" y="5391372"/>
            <a:ext cx="4113392" cy="20029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MLTE: Machine Learning Test &amp; Evaluation</a:t>
            </a:r>
            <a:br>
              <a:rPr b="0" i="0" lang="en-US" sz="800" u="none" cap="none" strike="noStrike">
                <a:solidFill>
                  <a:srgbClr val="7F7F7F"/>
                </a:solidFill>
                <a:latin typeface="Arial"/>
                <a:ea typeface="Arial"/>
                <a:cs typeface="Arial"/>
                <a:sym typeface="Arial"/>
              </a:rPr>
            </a:br>
            <a:r>
              <a:rPr b="0" i="0" lang="en-US" sz="700" u="none" cap="none" strike="noStrike">
                <a:solidFill>
                  <a:srgbClr val="6C6D71"/>
                </a:solidFill>
                <a:latin typeface="Arial"/>
                <a:ea typeface="Arial"/>
                <a:cs typeface="Arial"/>
                <a:sym typeface="Arial"/>
              </a:rPr>
              <a:t>© 2024 Carnegie Mellon University and Army AI2C</a:t>
            </a:r>
            <a:endParaRPr/>
          </a:p>
        </p:txBody>
      </p:sp>
      <p:sp>
        <p:nvSpPr>
          <p:cNvPr id="40" name="Google Shape;40;p30"/>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30"/>
          <p:cNvSpPr txBox="1"/>
          <p:nvPr/>
        </p:nvSpPr>
        <p:spPr>
          <a:xfrm>
            <a:off x="5435600" y="5440646"/>
            <a:ext cx="350837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pic>
        <p:nvPicPr>
          <p:cNvPr descr="Google Shape;10;p11" id="42" name="Google Shape;42;p30"/>
          <p:cNvPicPr preferRelativeResize="0"/>
          <p:nvPr/>
        </p:nvPicPr>
        <p:blipFill rotWithShape="1">
          <a:blip r:embed="rId2">
            <a:alphaModFix/>
          </a:blip>
          <a:srcRect b="0" l="0" r="0" t="0"/>
          <a:stretch/>
        </p:blipFill>
        <p:spPr>
          <a:xfrm>
            <a:off x="9130276" y="1"/>
            <a:ext cx="978395" cy="978394"/>
          </a:xfrm>
          <a:prstGeom prst="rect">
            <a:avLst/>
          </a:prstGeom>
          <a:noFill/>
          <a:ln>
            <a:noFill/>
          </a:ln>
        </p:spPr>
      </p:pic>
      <p:pic>
        <p:nvPicPr>
          <p:cNvPr descr="Google Shape;11;p11" id="43" name="Google Shape;43;p30"/>
          <p:cNvPicPr preferRelativeResize="0"/>
          <p:nvPr/>
        </p:nvPicPr>
        <p:blipFill rotWithShape="1">
          <a:blip r:embed="rId3">
            <a:alphaModFix/>
          </a:blip>
          <a:srcRect b="0" l="0" r="0" t="0"/>
          <a:stretch/>
        </p:blipFill>
        <p:spPr>
          <a:xfrm>
            <a:off x="8103947" y="5886"/>
            <a:ext cx="1026327" cy="966636"/>
          </a:xfrm>
          <a:prstGeom prst="rect">
            <a:avLst/>
          </a:prstGeom>
          <a:noFill/>
          <a:ln>
            <a:noFill/>
          </a:ln>
        </p:spPr>
      </p:pic>
      <p:sp>
        <p:nvSpPr>
          <p:cNvPr id="44" name="Google Shape;44;p30"/>
          <p:cNvSpPr/>
          <p:nvPr/>
        </p:nvSpPr>
        <p:spPr>
          <a:xfrm>
            <a:off x="-1" y="0"/>
            <a:ext cx="10113965" cy="5688015"/>
          </a:xfrm>
          <a:prstGeom prst="rect">
            <a:avLst/>
          </a:prstGeom>
          <a:solidFill>
            <a:srgbClr val="E2E2E2"/>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000"/>
              <a:buFont typeface="Calibri"/>
              <a:buNone/>
            </a:pPr>
            <a:r>
              <a:t/>
            </a:r>
            <a:endParaRPr b="0" i="0" sz="1000" u="none" cap="none" strike="noStrike">
              <a:solidFill>
                <a:srgbClr val="FFFFFF"/>
              </a:solidFill>
              <a:latin typeface="Calibri"/>
              <a:ea typeface="Calibri"/>
              <a:cs typeface="Calibri"/>
              <a:sym typeface="Calibri"/>
            </a:endParaRPr>
          </a:p>
        </p:txBody>
      </p:sp>
      <p:pic>
        <p:nvPicPr>
          <p:cNvPr descr="Google Shape;14;p12" id="45" name="Google Shape;45;p30"/>
          <p:cNvPicPr preferRelativeResize="0"/>
          <p:nvPr/>
        </p:nvPicPr>
        <p:blipFill rotWithShape="1">
          <a:blip r:embed="rId4">
            <a:alphaModFix/>
          </a:blip>
          <a:srcRect b="0" l="0" r="0" t="0"/>
          <a:stretch/>
        </p:blipFill>
        <p:spPr>
          <a:xfrm rot="10800000">
            <a:off x="7534275" y="-3"/>
            <a:ext cx="2579689" cy="5688015"/>
          </a:xfrm>
          <a:prstGeom prst="rect">
            <a:avLst/>
          </a:prstGeom>
          <a:noFill/>
          <a:ln>
            <a:noFill/>
          </a:ln>
        </p:spPr>
      </p:pic>
      <p:sp>
        <p:nvSpPr>
          <p:cNvPr id="46" name="Google Shape;46;p30"/>
          <p:cNvSpPr txBox="1"/>
          <p:nvPr>
            <p:ph idx="1" type="body"/>
          </p:nvPr>
        </p:nvSpPr>
        <p:spPr>
          <a:xfrm>
            <a:off x="333375" y="2346304"/>
            <a:ext cx="7010401" cy="995403"/>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C4112F"/>
              </a:buClr>
              <a:buSzPts val="3200"/>
              <a:buFont typeface="Arial"/>
              <a:buNone/>
              <a:defRPr sz="3200">
                <a:solidFill>
                  <a:srgbClr val="C4112F"/>
                </a:solidFill>
              </a:defRPr>
            </a:lvl1pPr>
            <a:lvl2pPr indent="-431800" lvl="1" marL="914400" algn="l">
              <a:lnSpc>
                <a:spcPct val="100000"/>
              </a:lnSpc>
              <a:spcBef>
                <a:spcPts val="0"/>
              </a:spcBef>
              <a:spcAft>
                <a:spcPts val="0"/>
              </a:spcAft>
              <a:buClr>
                <a:srgbClr val="C4112F"/>
              </a:buClr>
              <a:buSzPts val="3200"/>
              <a:buFont typeface="Arial"/>
              <a:buChar char="•"/>
              <a:defRPr sz="3200">
                <a:solidFill>
                  <a:srgbClr val="C4112F"/>
                </a:solidFill>
              </a:defRPr>
            </a:lvl2pPr>
            <a:lvl3pPr indent="-431800" lvl="2" marL="1371600" algn="l">
              <a:lnSpc>
                <a:spcPct val="100000"/>
              </a:lnSpc>
              <a:spcBef>
                <a:spcPts val="0"/>
              </a:spcBef>
              <a:spcAft>
                <a:spcPts val="0"/>
              </a:spcAft>
              <a:buClr>
                <a:srgbClr val="C4112F"/>
              </a:buClr>
              <a:buSzPts val="3200"/>
              <a:buFont typeface="Arial"/>
              <a:buChar char="-"/>
              <a:defRPr sz="3200">
                <a:solidFill>
                  <a:srgbClr val="C4112F"/>
                </a:solidFill>
              </a:defRPr>
            </a:lvl3pPr>
            <a:lvl4pPr indent="-431800" lvl="3" marL="1828800" algn="l">
              <a:lnSpc>
                <a:spcPct val="100000"/>
              </a:lnSpc>
              <a:spcBef>
                <a:spcPts val="0"/>
              </a:spcBef>
              <a:spcAft>
                <a:spcPts val="0"/>
              </a:spcAft>
              <a:buClr>
                <a:srgbClr val="C4112F"/>
              </a:buClr>
              <a:buSzPts val="3200"/>
              <a:buFont typeface="Arial"/>
              <a:buChar char="•"/>
              <a:defRPr sz="3200">
                <a:solidFill>
                  <a:srgbClr val="C4112F"/>
                </a:solidFill>
              </a:defRPr>
            </a:lvl4pPr>
            <a:lvl5pPr indent="-431800" lvl="4" marL="2286000" algn="l">
              <a:lnSpc>
                <a:spcPct val="100000"/>
              </a:lnSpc>
              <a:spcBef>
                <a:spcPts val="0"/>
              </a:spcBef>
              <a:spcAft>
                <a:spcPts val="0"/>
              </a:spcAft>
              <a:buClr>
                <a:srgbClr val="C4112F"/>
              </a:buClr>
              <a:buSzPts val="3200"/>
              <a:buFont typeface="Arial"/>
              <a:buChar char="-"/>
              <a:defRPr sz="3200">
                <a:solidFill>
                  <a:srgbClr val="C4112F"/>
                </a:solidFill>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47" name="Google Shape;47;p30"/>
          <p:cNvSpPr txBox="1"/>
          <p:nvPr>
            <p:ph idx="2" type="body"/>
          </p:nvPr>
        </p:nvSpPr>
        <p:spPr>
          <a:xfrm>
            <a:off x="333373" y="4375472"/>
            <a:ext cx="3810003" cy="280452"/>
          </a:xfrm>
          <a:prstGeom prst="rect">
            <a:avLst/>
          </a:prstGeom>
          <a:noFill/>
          <a:ln>
            <a:noFill/>
          </a:ln>
        </p:spPr>
        <p:txBody>
          <a:bodyPr anchorCtr="0" anchor="ctr"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48" name="Google Shape;48;p30"/>
          <p:cNvSpPr txBox="1"/>
          <p:nvPr>
            <p:ph idx="3" type="body"/>
          </p:nvPr>
        </p:nvSpPr>
        <p:spPr>
          <a:xfrm>
            <a:off x="333372" y="4725708"/>
            <a:ext cx="5410203" cy="417857"/>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pic>
        <p:nvPicPr>
          <p:cNvPr descr="Google Shape;18;p12" id="49" name="Google Shape;49;p30"/>
          <p:cNvPicPr preferRelativeResize="0"/>
          <p:nvPr/>
        </p:nvPicPr>
        <p:blipFill rotWithShape="1">
          <a:blip r:embed="rId5">
            <a:alphaModFix/>
          </a:blip>
          <a:srcRect b="0" l="0" r="0" t="0"/>
          <a:stretch/>
        </p:blipFill>
        <p:spPr>
          <a:xfrm>
            <a:off x="7534275" y="-3"/>
            <a:ext cx="2579689" cy="2579195"/>
          </a:xfrm>
          <a:prstGeom prst="rect">
            <a:avLst/>
          </a:prstGeom>
          <a:noFill/>
          <a:ln>
            <a:noFill/>
          </a:ln>
        </p:spPr>
      </p:pic>
      <p:sp>
        <p:nvSpPr>
          <p:cNvPr id="50" name="Google Shape;50;p30"/>
          <p:cNvSpPr txBox="1"/>
          <p:nvPr/>
        </p:nvSpPr>
        <p:spPr>
          <a:xfrm>
            <a:off x="333373" y="5419261"/>
            <a:ext cx="2722897"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700"/>
              <a:buFont typeface="Arial"/>
              <a:buNone/>
            </a:pPr>
            <a:r>
              <a:rPr b="0" i="0" lang="en-US" sz="700" u="none" cap="none" strike="noStrike">
                <a:solidFill>
                  <a:srgbClr val="6C6D71"/>
                </a:solidFill>
                <a:latin typeface="Arial"/>
                <a:ea typeface="Arial"/>
                <a:cs typeface="Arial"/>
                <a:sym typeface="Arial"/>
              </a:rPr>
              <a:t>© 2024 Carnegie Mellon University and Army AI2C</a:t>
            </a:r>
            <a:endParaRPr/>
          </a:p>
        </p:txBody>
      </p:sp>
      <p:cxnSp>
        <p:nvCxnSpPr>
          <p:cNvPr id="51" name="Google Shape;51;p30"/>
          <p:cNvCxnSpPr/>
          <p:nvPr/>
        </p:nvCxnSpPr>
        <p:spPr>
          <a:xfrm>
            <a:off x="7534274" y="2579191"/>
            <a:ext cx="2579689" cy="1"/>
          </a:xfrm>
          <a:prstGeom prst="straightConnector1">
            <a:avLst/>
          </a:prstGeom>
          <a:noFill/>
          <a:ln cap="flat" cmpd="sng" w="12700">
            <a:solidFill>
              <a:srgbClr val="D8D8D8"/>
            </a:solidFill>
            <a:prstDash val="solid"/>
            <a:miter lim="8000"/>
            <a:headEnd len="sm" w="sm" type="none"/>
            <a:tailEnd len="sm" w="sm" type="none"/>
          </a:ln>
        </p:spPr>
      </p:cxnSp>
      <p:sp>
        <p:nvSpPr>
          <p:cNvPr id="52" name="Google Shape;52;p30"/>
          <p:cNvSpPr txBox="1"/>
          <p:nvPr/>
        </p:nvSpPr>
        <p:spPr>
          <a:xfrm>
            <a:off x="3750733" y="5409505"/>
            <a:ext cx="3593044"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 showMasterSp="0">
  <p:cSld name="Introduction">
    <p:spTree>
      <p:nvGrpSpPr>
        <p:cNvPr id="53" name="Shape 53"/>
        <p:cNvGrpSpPr/>
        <p:nvPr/>
      </p:nvGrpSpPr>
      <p:grpSpPr>
        <a:xfrm>
          <a:off x="0" y="0"/>
          <a:ext cx="0" cy="0"/>
          <a:chOff x="0" y="0"/>
          <a:chExt cx="0" cy="0"/>
        </a:xfrm>
      </p:grpSpPr>
      <p:sp>
        <p:nvSpPr>
          <p:cNvPr id="54" name="Google Shape;54;p31"/>
          <p:cNvSpPr txBox="1"/>
          <p:nvPr/>
        </p:nvSpPr>
        <p:spPr>
          <a:xfrm>
            <a:off x="333376" y="5391372"/>
            <a:ext cx="4113392" cy="20029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MLTE: Machine Learning Test &amp; Evaluation</a:t>
            </a:r>
            <a:br>
              <a:rPr b="0" i="0" lang="en-US" sz="800" u="none" cap="none" strike="noStrike">
                <a:solidFill>
                  <a:srgbClr val="7F7F7F"/>
                </a:solidFill>
                <a:latin typeface="Arial"/>
                <a:ea typeface="Arial"/>
                <a:cs typeface="Arial"/>
                <a:sym typeface="Arial"/>
              </a:rPr>
            </a:br>
            <a:r>
              <a:rPr b="0" i="0" lang="en-US" sz="700" u="none" cap="none" strike="noStrike">
                <a:solidFill>
                  <a:srgbClr val="6C6D71"/>
                </a:solidFill>
                <a:latin typeface="Arial"/>
                <a:ea typeface="Arial"/>
                <a:cs typeface="Arial"/>
                <a:sym typeface="Arial"/>
              </a:rPr>
              <a:t>© 2024 Carnegie Mellon University and Army AI2C</a:t>
            </a:r>
            <a:endParaRPr/>
          </a:p>
        </p:txBody>
      </p:sp>
      <p:sp>
        <p:nvSpPr>
          <p:cNvPr id="55" name="Google Shape;55;p31"/>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56" name="Google Shape;56;p31"/>
          <p:cNvSpPr txBox="1"/>
          <p:nvPr/>
        </p:nvSpPr>
        <p:spPr>
          <a:xfrm>
            <a:off x="5435600" y="5440646"/>
            <a:ext cx="350837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pic>
        <p:nvPicPr>
          <p:cNvPr descr="Google Shape;10;p11" id="57" name="Google Shape;57;p31"/>
          <p:cNvPicPr preferRelativeResize="0"/>
          <p:nvPr/>
        </p:nvPicPr>
        <p:blipFill rotWithShape="1">
          <a:blip r:embed="rId2">
            <a:alphaModFix/>
          </a:blip>
          <a:srcRect b="0" l="0" r="0" t="0"/>
          <a:stretch/>
        </p:blipFill>
        <p:spPr>
          <a:xfrm>
            <a:off x="9130276" y="1"/>
            <a:ext cx="978395" cy="978394"/>
          </a:xfrm>
          <a:prstGeom prst="rect">
            <a:avLst/>
          </a:prstGeom>
          <a:noFill/>
          <a:ln>
            <a:noFill/>
          </a:ln>
        </p:spPr>
      </p:pic>
      <p:pic>
        <p:nvPicPr>
          <p:cNvPr descr="Google Shape;11;p11" id="58" name="Google Shape;58;p31"/>
          <p:cNvPicPr preferRelativeResize="0"/>
          <p:nvPr/>
        </p:nvPicPr>
        <p:blipFill rotWithShape="1">
          <a:blip r:embed="rId3">
            <a:alphaModFix/>
          </a:blip>
          <a:srcRect b="0" l="0" r="0" t="0"/>
          <a:stretch/>
        </p:blipFill>
        <p:spPr>
          <a:xfrm>
            <a:off x="8103947" y="5886"/>
            <a:ext cx="1026327" cy="966636"/>
          </a:xfrm>
          <a:prstGeom prst="rect">
            <a:avLst/>
          </a:prstGeom>
          <a:noFill/>
          <a:ln>
            <a:noFill/>
          </a:ln>
        </p:spPr>
      </p:pic>
      <p:sp>
        <p:nvSpPr>
          <p:cNvPr id="59" name="Google Shape;59;p31"/>
          <p:cNvSpPr txBox="1"/>
          <p:nvPr>
            <p:ph type="title"/>
          </p:nvPr>
        </p:nvSpPr>
        <p:spPr>
          <a:xfrm>
            <a:off x="333375" y="295603"/>
            <a:ext cx="8610600" cy="754077"/>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0" name="Google Shape;60;p31"/>
          <p:cNvSpPr txBox="1"/>
          <p:nvPr>
            <p:ph idx="1" type="body"/>
          </p:nvPr>
        </p:nvSpPr>
        <p:spPr>
          <a:xfrm>
            <a:off x="333375" y="1225692"/>
            <a:ext cx="8610600" cy="3850198"/>
          </a:xfrm>
          <a:prstGeom prst="rect">
            <a:avLst/>
          </a:prstGeom>
          <a:noFill/>
          <a:ln>
            <a:noFill/>
          </a:ln>
        </p:spPr>
        <p:txBody>
          <a:bodyPr anchorCtr="0" anchor="t" bIns="0" lIns="0" spcFirstLastPara="1" rIns="0" wrap="square" tIns="0">
            <a:normAutofit/>
          </a:bodyPr>
          <a:lstStyle>
            <a:lvl1pPr indent="-228600" lvl="0" marL="457200" algn="l">
              <a:lnSpc>
                <a:spcPct val="130000"/>
              </a:lnSpc>
              <a:spcBef>
                <a:spcPts val="0"/>
              </a:spcBef>
              <a:spcAft>
                <a:spcPts val="0"/>
              </a:spcAft>
              <a:buClr>
                <a:srgbClr val="6C6D71"/>
              </a:buClr>
              <a:buSzPts val="1900"/>
              <a:buFont typeface="Arial"/>
              <a:buNone/>
              <a:defRPr b="1">
                <a:solidFill>
                  <a:srgbClr val="6C6D71"/>
                </a:solidFill>
              </a:defRPr>
            </a:lvl1pPr>
            <a:lvl2pPr indent="-349250" lvl="1" marL="914400" algn="l">
              <a:lnSpc>
                <a:spcPct val="130000"/>
              </a:lnSpc>
              <a:spcBef>
                <a:spcPts val="0"/>
              </a:spcBef>
              <a:spcAft>
                <a:spcPts val="0"/>
              </a:spcAft>
              <a:buClr>
                <a:srgbClr val="6C6D71"/>
              </a:buClr>
              <a:buSzPts val="1900"/>
              <a:buFont typeface="Arial"/>
              <a:buChar char="•"/>
              <a:defRPr b="1">
                <a:solidFill>
                  <a:srgbClr val="6C6D71"/>
                </a:solidFill>
              </a:defRPr>
            </a:lvl2pPr>
            <a:lvl3pPr indent="-349250" lvl="2" marL="1371600" algn="l">
              <a:lnSpc>
                <a:spcPct val="130000"/>
              </a:lnSpc>
              <a:spcBef>
                <a:spcPts val="0"/>
              </a:spcBef>
              <a:spcAft>
                <a:spcPts val="0"/>
              </a:spcAft>
              <a:buClr>
                <a:srgbClr val="6C6D71"/>
              </a:buClr>
              <a:buSzPts val="1900"/>
              <a:buFont typeface="Arial"/>
              <a:buChar char="-"/>
              <a:defRPr b="1">
                <a:solidFill>
                  <a:srgbClr val="6C6D71"/>
                </a:solidFill>
              </a:defRPr>
            </a:lvl3pPr>
            <a:lvl4pPr indent="-349250" lvl="3" marL="1828800" algn="l">
              <a:lnSpc>
                <a:spcPct val="130000"/>
              </a:lnSpc>
              <a:spcBef>
                <a:spcPts val="0"/>
              </a:spcBef>
              <a:spcAft>
                <a:spcPts val="0"/>
              </a:spcAft>
              <a:buClr>
                <a:srgbClr val="6C6D71"/>
              </a:buClr>
              <a:buSzPts val="1900"/>
              <a:buFont typeface="Arial"/>
              <a:buChar char="•"/>
              <a:defRPr b="1">
                <a:solidFill>
                  <a:srgbClr val="6C6D71"/>
                </a:solidFill>
              </a:defRPr>
            </a:lvl4pPr>
            <a:lvl5pPr indent="-349250" lvl="4" marL="2286000" algn="l">
              <a:lnSpc>
                <a:spcPct val="130000"/>
              </a:lnSpc>
              <a:spcBef>
                <a:spcPts val="0"/>
              </a:spcBef>
              <a:spcAft>
                <a:spcPts val="0"/>
              </a:spcAft>
              <a:buClr>
                <a:srgbClr val="6C6D71"/>
              </a:buClr>
              <a:buSzPts val="1900"/>
              <a:buFont typeface="Arial"/>
              <a:buChar char="-"/>
              <a:defRPr b="1">
                <a:solidFill>
                  <a:srgbClr val="6C6D71"/>
                </a:solidFill>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ext" showMasterSp="0">
  <p:cSld name="Image and Text">
    <p:spTree>
      <p:nvGrpSpPr>
        <p:cNvPr id="61" name="Shape 61"/>
        <p:cNvGrpSpPr/>
        <p:nvPr/>
      </p:nvGrpSpPr>
      <p:grpSpPr>
        <a:xfrm>
          <a:off x="0" y="0"/>
          <a:ext cx="0" cy="0"/>
          <a:chOff x="0" y="0"/>
          <a:chExt cx="0" cy="0"/>
        </a:xfrm>
      </p:grpSpPr>
      <p:sp>
        <p:nvSpPr>
          <p:cNvPr id="62" name="Google Shape;62;p32"/>
          <p:cNvSpPr txBox="1"/>
          <p:nvPr/>
        </p:nvSpPr>
        <p:spPr>
          <a:xfrm>
            <a:off x="333376" y="5391372"/>
            <a:ext cx="4113392" cy="20029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MLTE: Machine Learning Test &amp; Evaluation</a:t>
            </a:r>
            <a:br>
              <a:rPr b="0" i="0" lang="en-US" sz="800" u="none" cap="none" strike="noStrike">
                <a:solidFill>
                  <a:srgbClr val="7F7F7F"/>
                </a:solidFill>
                <a:latin typeface="Arial"/>
                <a:ea typeface="Arial"/>
                <a:cs typeface="Arial"/>
                <a:sym typeface="Arial"/>
              </a:rPr>
            </a:br>
            <a:r>
              <a:rPr b="0" i="0" lang="en-US" sz="700" u="none" cap="none" strike="noStrike">
                <a:solidFill>
                  <a:srgbClr val="6C6D71"/>
                </a:solidFill>
                <a:latin typeface="Arial"/>
                <a:ea typeface="Arial"/>
                <a:cs typeface="Arial"/>
                <a:sym typeface="Arial"/>
              </a:rPr>
              <a:t>© 2024 Carnegie Mellon University and Army AI2C</a:t>
            </a:r>
            <a:endParaRPr/>
          </a:p>
        </p:txBody>
      </p:sp>
      <p:sp>
        <p:nvSpPr>
          <p:cNvPr id="63" name="Google Shape;63;p32"/>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32"/>
          <p:cNvSpPr txBox="1"/>
          <p:nvPr/>
        </p:nvSpPr>
        <p:spPr>
          <a:xfrm>
            <a:off x="5435600" y="5440646"/>
            <a:ext cx="350837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pic>
        <p:nvPicPr>
          <p:cNvPr descr="Google Shape;10;p11" id="65" name="Google Shape;65;p32"/>
          <p:cNvPicPr preferRelativeResize="0"/>
          <p:nvPr/>
        </p:nvPicPr>
        <p:blipFill rotWithShape="1">
          <a:blip r:embed="rId2">
            <a:alphaModFix/>
          </a:blip>
          <a:srcRect b="0" l="0" r="0" t="0"/>
          <a:stretch/>
        </p:blipFill>
        <p:spPr>
          <a:xfrm>
            <a:off x="9130276" y="1"/>
            <a:ext cx="978395" cy="978394"/>
          </a:xfrm>
          <a:prstGeom prst="rect">
            <a:avLst/>
          </a:prstGeom>
          <a:noFill/>
          <a:ln>
            <a:noFill/>
          </a:ln>
        </p:spPr>
      </p:pic>
      <p:pic>
        <p:nvPicPr>
          <p:cNvPr descr="Google Shape;11;p11" id="66" name="Google Shape;66;p32"/>
          <p:cNvPicPr preferRelativeResize="0"/>
          <p:nvPr/>
        </p:nvPicPr>
        <p:blipFill rotWithShape="1">
          <a:blip r:embed="rId3">
            <a:alphaModFix/>
          </a:blip>
          <a:srcRect b="0" l="0" r="0" t="0"/>
          <a:stretch/>
        </p:blipFill>
        <p:spPr>
          <a:xfrm>
            <a:off x="8103947" y="5886"/>
            <a:ext cx="1026327" cy="966636"/>
          </a:xfrm>
          <a:prstGeom prst="rect">
            <a:avLst/>
          </a:prstGeom>
          <a:noFill/>
          <a:ln>
            <a:noFill/>
          </a:ln>
        </p:spPr>
      </p:pic>
      <p:sp>
        <p:nvSpPr>
          <p:cNvPr id="67" name="Google Shape;67;p32"/>
          <p:cNvSpPr txBox="1"/>
          <p:nvPr>
            <p:ph type="title"/>
          </p:nvPr>
        </p:nvSpPr>
        <p:spPr>
          <a:xfrm>
            <a:off x="340665" y="291065"/>
            <a:ext cx="8603309" cy="745293"/>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68" name="Google Shape;68;p32"/>
          <p:cNvSpPr/>
          <p:nvPr>
            <p:ph idx="2" type="pic"/>
          </p:nvPr>
        </p:nvSpPr>
        <p:spPr>
          <a:xfrm>
            <a:off x="340666" y="1330325"/>
            <a:ext cx="4602809" cy="3495675"/>
          </a:xfrm>
          <a:prstGeom prst="rect">
            <a:avLst/>
          </a:prstGeom>
          <a:noFill/>
          <a:ln>
            <a:noFill/>
          </a:ln>
        </p:spPr>
      </p:sp>
      <p:sp>
        <p:nvSpPr>
          <p:cNvPr id="69" name="Google Shape;69;p32"/>
          <p:cNvSpPr txBox="1"/>
          <p:nvPr>
            <p:ph idx="1" type="body"/>
          </p:nvPr>
        </p:nvSpPr>
        <p:spPr>
          <a:xfrm>
            <a:off x="340665" y="4833921"/>
            <a:ext cx="4602809" cy="258779"/>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Clr>
                <a:srgbClr val="000000"/>
              </a:buClr>
              <a:buSzPts val="1000"/>
              <a:buFont typeface="Arial"/>
              <a:buNone/>
              <a:defRPr sz="1000"/>
            </a:lvl1pPr>
            <a:lvl2pPr indent="-292100" lvl="1" marL="914400" algn="l">
              <a:lnSpc>
                <a:spcPct val="100000"/>
              </a:lnSpc>
              <a:spcBef>
                <a:spcPts val="0"/>
              </a:spcBef>
              <a:spcAft>
                <a:spcPts val="0"/>
              </a:spcAft>
              <a:buClr>
                <a:srgbClr val="000000"/>
              </a:buClr>
              <a:buSzPts val="1000"/>
              <a:buFont typeface="Arial"/>
              <a:buChar char="•"/>
              <a:defRPr sz="1000"/>
            </a:lvl2pPr>
            <a:lvl3pPr indent="-292100" lvl="2" marL="1371600" algn="l">
              <a:lnSpc>
                <a:spcPct val="100000"/>
              </a:lnSpc>
              <a:spcBef>
                <a:spcPts val="0"/>
              </a:spcBef>
              <a:spcAft>
                <a:spcPts val="0"/>
              </a:spcAft>
              <a:buClr>
                <a:srgbClr val="000000"/>
              </a:buClr>
              <a:buSzPts val="1000"/>
              <a:buFont typeface="Arial"/>
              <a:buChar char="-"/>
              <a:defRPr sz="1000"/>
            </a:lvl3pPr>
            <a:lvl4pPr indent="-292100" lvl="3" marL="1828800" algn="l">
              <a:lnSpc>
                <a:spcPct val="100000"/>
              </a:lnSpc>
              <a:spcBef>
                <a:spcPts val="0"/>
              </a:spcBef>
              <a:spcAft>
                <a:spcPts val="0"/>
              </a:spcAft>
              <a:buClr>
                <a:srgbClr val="000000"/>
              </a:buClr>
              <a:buSzPts val="1000"/>
              <a:buFont typeface="Arial"/>
              <a:buChar char="•"/>
              <a:defRPr sz="1000"/>
            </a:lvl4pPr>
            <a:lvl5pPr indent="-292100" lvl="4" marL="2286000" algn="l">
              <a:lnSpc>
                <a:spcPct val="100000"/>
              </a:lnSpc>
              <a:spcBef>
                <a:spcPts val="0"/>
              </a:spcBef>
              <a:spcAft>
                <a:spcPts val="0"/>
              </a:spcAft>
              <a:buClr>
                <a:srgbClr val="000000"/>
              </a:buClr>
              <a:buSzPts val="1000"/>
              <a:buFont typeface="Arial"/>
              <a:buChar char="-"/>
              <a:defRPr sz="1000"/>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70" name="Google Shape;70;p32"/>
          <p:cNvSpPr txBox="1"/>
          <p:nvPr>
            <p:ph idx="3" type="body"/>
          </p:nvPr>
        </p:nvSpPr>
        <p:spPr>
          <a:xfrm>
            <a:off x="5142869" y="1264787"/>
            <a:ext cx="4602808" cy="3827914"/>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showMasterSp="0">
  <p:cSld name="Two Column">
    <p:spTree>
      <p:nvGrpSpPr>
        <p:cNvPr id="71" name="Shape 71"/>
        <p:cNvGrpSpPr/>
        <p:nvPr/>
      </p:nvGrpSpPr>
      <p:grpSpPr>
        <a:xfrm>
          <a:off x="0" y="0"/>
          <a:ext cx="0" cy="0"/>
          <a:chOff x="0" y="0"/>
          <a:chExt cx="0" cy="0"/>
        </a:xfrm>
      </p:grpSpPr>
      <p:sp>
        <p:nvSpPr>
          <p:cNvPr id="72" name="Google Shape;72;p33"/>
          <p:cNvSpPr txBox="1"/>
          <p:nvPr/>
        </p:nvSpPr>
        <p:spPr>
          <a:xfrm>
            <a:off x="333376" y="5391372"/>
            <a:ext cx="4113392" cy="20029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MLTE: Machine Learning Test &amp; Evaluation</a:t>
            </a:r>
            <a:br>
              <a:rPr b="0" i="0" lang="en-US" sz="800" u="none" cap="none" strike="noStrike">
                <a:solidFill>
                  <a:srgbClr val="7F7F7F"/>
                </a:solidFill>
                <a:latin typeface="Arial"/>
                <a:ea typeface="Arial"/>
                <a:cs typeface="Arial"/>
                <a:sym typeface="Arial"/>
              </a:rPr>
            </a:br>
            <a:r>
              <a:rPr b="0" i="0" lang="en-US" sz="700" u="none" cap="none" strike="noStrike">
                <a:solidFill>
                  <a:srgbClr val="6C6D71"/>
                </a:solidFill>
                <a:latin typeface="Arial"/>
                <a:ea typeface="Arial"/>
                <a:cs typeface="Arial"/>
                <a:sym typeface="Arial"/>
              </a:rPr>
              <a:t>© 2024 Carnegie Mellon University and Army AI2C</a:t>
            </a:r>
            <a:endParaRPr/>
          </a:p>
        </p:txBody>
      </p:sp>
      <p:sp>
        <p:nvSpPr>
          <p:cNvPr id="73" name="Google Shape;73;p33"/>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33"/>
          <p:cNvSpPr txBox="1"/>
          <p:nvPr/>
        </p:nvSpPr>
        <p:spPr>
          <a:xfrm>
            <a:off x="5435600" y="5440646"/>
            <a:ext cx="350837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pic>
        <p:nvPicPr>
          <p:cNvPr descr="Google Shape;10;p11" id="75" name="Google Shape;75;p33"/>
          <p:cNvPicPr preferRelativeResize="0"/>
          <p:nvPr/>
        </p:nvPicPr>
        <p:blipFill rotWithShape="1">
          <a:blip r:embed="rId2">
            <a:alphaModFix/>
          </a:blip>
          <a:srcRect b="0" l="0" r="0" t="0"/>
          <a:stretch/>
        </p:blipFill>
        <p:spPr>
          <a:xfrm>
            <a:off x="9130276" y="1"/>
            <a:ext cx="978395" cy="978394"/>
          </a:xfrm>
          <a:prstGeom prst="rect">
            <a:avLst/>
          </a:prstGeom>
          <a:noFill/>
          <a:ln>
            <a:noFill/>
          </a:ln>
        </p:spPr>
      </p:pic>
      <p:pic>
        <p:nvPicPr>
          <p:cNvPr descr="Google Shape;11;p11" id="76" name="Google Shape;76;p33"/>
          <p:cNvPicPr preferRelativeResize="0"/>
          <p:nvPr/>
        </p:nvPicPr>
        <p:blipFill rotWithShape="1">
          <a:blip r:embed="rId3">
            <a:alphaModFix/>
          </a:blip>
          <a:srcRect b="0" l="0" r="0" t="0"/>
          <a:stretch/>
        </p:blipFill>
        <p:spPr>
          <a:xfrm>
            <a:off x="8103947" y="5886"/>
            <a:ext cx="1026327" cy="966636"/>
          </a:xfrm>
          <a:prstGeom prst="rect">
            <a:avLst/>
          </a:prstGeom>
          <a:noFill/>
          <a:ln>
            <a:noFill/>
          </a:ln>
        </p:spPr>
      </p:pic>
      <p:sp>
        <p:nvSpPr>
          <p:cNvPr id="77" name="Google Shape;77;p33"/>
          <p:cNvSpPr txBox="1"/>
          <p:nvPr>
            <p:ph type="title"/>
          </p:nvPr>
        </p:nvSpPr>
        <p:spPr>
          <a:xfrm>
            <a:off x="333375" y="298435"/>
            <a:ext cx="8610600" cy="754077"/>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78" name="Google Shape;78;p33"/>
          <p:cNvSpPr txBox="1"/>
          <p:nvPr>
            <p:ph idx="1" type="body"/>
          </p:nvPr>
        </p:nvSpPr>
        <p:spPr>
          <a:xfrm>
            <a:off x="337131" y="1268761"/>
            <a:ext cx="4606344" cy="3827913"/>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79" name="Google Shape;79;p33"/>
          <p:cNvSpPr txBox="1"/>
          <p:nvPr>
            <p:ph idx="2" type="body"/>
          </p:nvPr>
        </p:nvSpPr>
        <p:spPr>
          <a:xfrm>
            <a:off x="5137732" y="1268760"/>
            <a:ext cx="4606344" cy="3827914"/>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showMasterSp="0">
  <p:cSld name="Three Column">
    <p:spTree>
      <p:nvGrpSpPr>
        <p:cNvPr id="80" name="Shape 80"/>
        <p:cNvGrpSpPr/>
        <p:nvPr/>
      </p:nvGrpSpPr>
      <p:grpSpPr>
        <a:xfrm>
          <a:off x="0" y="0"/>
          <a:ext cx="0" cy="0"/>
          <a:chOff x="0" y="0"/>
          <a:chExt cx="0" cy="0"/>
        </a:xfrm>
      </p:grpSpPr>
      <p:sp>
        <p:nvSpPr>
          <p:cNvPr id="81" name="Google Shape;81;p34"/>
          <p:cNvSpPr txBox="1"/>
          <p:nvPr/>
        </p:nvSpPr>
        <p:spPr>
          <a:xfrm>
            <a:off x="333376" y="5391372"/>
            <a:ext cx="4113392" cy="20029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MLTE: Machine Learning Test &amp; Evaluation</a:t>
            </a:r>
            <a:br>
              <a:rPr b="0" i="0" lang="en-US" sz="800" u="none" cap="none" strike="noStrike">
                <a:solidFill>
                  <a:srgbClr val="7F7F7F"/>
                </a:solidFill>
                <a:latin typeface="Arial"/>
                <a:ea typeface="Arial"/>
                <a:cs typeface="Arial"/>
                <a:sym typeface="Arial"/>
              </a:rPr>
            </a:br>
            <a:r>
              <a:rPr b="0" i="0" lang="en-US" sz="700" u="none" cap="none" strike="noStrike">
                <a:solidFill>
                  <a:srgbClr val="6C6D71"/>
                </a:solidFill>
                <a:latin typeface="Arial"/>
                <a:ea typeface="Arial"/>
                <a:cs typeface="Arial"/>
                <a:sym typeface="Arial"/>
              </a:rPr>
              <a:t>© 2024 Carnegie Mellon University and Army AI2C</a:t>
            </a:r>
            <a:endParaRPr/>
          </a:p>
        </p:txBody>
      </p:sp>
      <p:sp>
        <p:nvSpPr>
          <p:cNvPr id="82" name="Google Shape;82;p34"/>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algn="r">
              <a:lnSpc>
                <a:spcPct val="100000"/>
              </a:lnSpc>
              <a:spcBef>
                <a:spcPts val="0"/>
              </a:spcBef>
              <a:spcAft>
                <a:spcPts val="0"/>
              </a:spcAft>
              <a:buClr>
                <a:srgbClr val="A5A5A5"/>
              </a:buClr>
              <a:buSzPts val="1400"/>
              <a:buFont typeface="Arial"/>
              <a:buNone/>
              <a:defRPr>
                <a:solidFill>
                  <a:srgbClr val="A5A5A5"/>
                </a:solidFill>
              </a:defRPr>
            </a:lvl1pPr>
            <a:lvl2pPr indent="0" lvl="1" marL="0" algn="r">
              <a:lnSpc>
                <a:spcPct val="100000"/>
              </a:lnSpc>
              <a:spcBef>
                <a:spcPts val="0"/>
              </a:spcBef>
              <a:spcAft>
                <a:spcPts val="0"/>
              </a:spcAft>
              <a:buClr>
                <a:srgbClr val="A5A5A5"/>
              </a:buClr>
              <a:buSzPts val="1400"/>
              <a:buFont typeface="Arial"/>
              <a:buNone/>
              <a:defRPr>
                <a:solidFill>
                  <a:srgbClr val="A5A5A5"/>
                </a:solidFill>
              </a:defRPr>
            </a:lvl2pPr>
            <a:lvl3pPr indent="0" lvl="2" marL="0" algn="r">
              <a:lnSpc>
                <a:spcPct val="100000"/>
              </a:lnSpc>
              <a:spcBef>
                <a:spcPts val="0"/>
              </a:spcBef>
              <a:spcAft>
                <a:spcPts val="0"/>
              </a:spcAft>
              <a:buClr>
                <a:srgbClr val="A5A5A5"/>
              </a:buClr>
              <a:buSzPts val="1400"/>
              <a:buFont typeface="Arial"/>
              <a:buNone/>
              <a:defRPr>
                <a:solidFill>
                  <a:srgbClr val="A5A5A5"/>
                </a:solidFill>
              </a:defRPr>
            </a:lvl3pPr>
            <a:lvl4pPr indent="0" lvl="3" marL="0" algn="r">
              <a:lnSpc>
                <a:spcPct val="100000"/>
              </a:lnSpc>
              <a:spcBef>
                <a:spcPts val="0"/>
              </a:spcBef>
              <a:spcAft>
                <a:spcPts val="0"/>
              </a:spcAft>
              <a:buClr>
                <a:srgbClr val="A5A5A5"/>
              </a:buClr>
              <a:buSzPts val="1400"/>
              <a:buFont typeface="Arial"/>
              <a:buNone/>
              <a:defRPr>
                <a:solidFill>
                  <a:srgbClr val="A5A5A5"/>
                </a:solidFill>
              </a:defRPr>
            </a:lvl4pPr>
            <a:lvl5pPr indent="0" lvl="4" marL="0" algn="r">
              <a:lnSpc>
                <a:spcPct val="100000"/>
              </a:lnSpc>
              <a:spcBef>
                <a:spcPts val="0"/>
              </a:spcBef>
              <a:spcAft>
                <a:spcPts val="0"/>
              </a:spcAft>
              <a:buClr>
                <a:srgbClr val="A5A5A5"/>
              </a:buClr>
              <a:buSzPts val="1400"/>
              <a:buFont typeface="Arial"/>
              <a:buNone/>
              <a:defRPr>
                <a:solidFill>
                  <a:srgbClr val="A5A5A5"/>
                </a:solidFill>
              </a:defRPr>
            </a:lvl5pPr>
            <a:lvl6pPr indent="0" lvl="5" marL="0" algn="r">
              <a:lnSpc>
                <a:spcPct val="100000"/>
              </a:lnSpc>
              <a:spcBef>
                <a:spcPts val="0"/>
              </a:spcBef>
              <a:spcAft>
                <a:spcPts val="0"/>
              </a:spcAft>
              <a:buClr>
                <a:srgbClr val="A5A5A5"/>
              </a:buClr>
              <a:buSzPts val="1400"/>
              <a:buFont typeface="Arial"/>
              <a:buNone/>
              <a:defRPr>
                <a:solidFill>
                  <a:srgbClr val="A5A5A5"/>
                </a:solidFill>
              </a:defRPr>
            </a:lvl6pPr>
            <a:lvl7pPr indent="0" lvl="6" marL="0" algn="r">
              <a:lnSpc>
                <a:spcPct val="100000"/>
              </a:lnSpc>
              <a:spcBef>
                <a:spcPts val="0"/>
              </a:spcBef>
              <a:spcAft>
                <a:spcPts val="0"/>
              </a:spcAft>
              <a:buClr>
                <a:srgbClr val="A5A5A5"/>
              </a:buClr>
              <a:buSzPts val="1400"/>
              <a:buFont typeface="Arial"/>
              <a:buNone/>
              <a:defRPr>
                <a:solidFill>
                  <a:srgbClr val="A5A5A5"/>
                </a:solidFill>
              </a:defRPr>
            </a:lvl7pPr>
            <a:lvl8pPr indent="0" lvl="7" marL="0" algn="r">
              <a:lnSpc>
                <a:spcPct val="100000"/>
              </a:lnSpc>
              <a:spcBef>
                <a:spcPts val="0"/>
              </a:spcBef>
              <a:spcAft>
                <a:spcPts val="0"/>
              </a:spcAft>
              <a:buClr>
                <a:srgbClr val="A5A5A5"/>
              </a:buClr>
              <a:buSzPts val="1400"/>
              <a:buFont typeface="Arial"/>
              <a:buNone/>
              <a:defRPr>
                <a:solidFill>
                  <a:srgbClr val="A5A5A5"/>
                </a:solidFill>
              </a:defRPr>
            </a:lvl8pPr>
            <a:lvl9pPr indent="0" lvl="8" marL="0" algn="r">
              <a:lnSpc>
                <a:spcPct val="100000"/>
              </a:lnSpc>
              <a:spcBef>
                <a:spcPts val="0"/>
              </a:spcBef>
              <a:spcAft>
                <a:spcPts val="0"/>
              </a:spcAft>
              <a:buClr>
                <a:srgbClr val="A5A5A5"/>
              </a:buClr>
              <a:buSzPts val="1400"/>
              <a:buFont typeface="Arial"/>
              <a:buNone/>
              <a:defRPr>
                <a:solidFill>
                  <a:srgbClr val="A5A5A5"/>
                </a:solidFill>
              </a:defRPr>
            </a:lvl9pPr>
          </a:lstStyle>
          <a:p>
            <a:pPr indent="0" lvl="0" marL="0" rtl="0" algn="r">
              <a:spcBef>
                <a:spcPts val="0"/>
              </a:spcBef>
              <a:spcAft>
                <a:spcPts val="0"/>
              </a:spcAft>
              <a:buNone/>
            </a:pPr>
            <a:fld id="{00000000-1234-1234-1234-123412341234}" type="slidenum">
              <a:rPr lang="en-US"/>
              <a:t>‹#›</a:t>
            </a:fld>
            <a:endParaRPr/>
          </a:p>
        </p:txBody>
      </p:sp>
      <p:sp>
        <p:nvSpPr>
          <p:cNvPr id="83" name="Google Shape;83;p34"/>
          <p:cNvSpPr txBox="1"/>
          <p:nvPr/>
        </p:nvSpPr>
        <p:spPr>
          <a:xfrm>
            <a:off x="5435600" y="5440646"/>
            <a:ext cx="350837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pic>
        <p:nvPicPr>
          <p:cNvPr descr="Google Shape;10;p11" id="84" name="Google Shape;84;p34"/>
          <p:cNvPicPr preferRelativeResize="0"/>
          <p:nvPr/>
        </p:nvPicPr>
        <p:blipFill rotWithShape="1">
          <a:blip r:embed="rId2">
            <a:alphaModFix/>
          </a:blip>
          <a:srcRect b="0" l="0" r="0" t="0"/>
          <a:stretch/>
        </p:blipFill>
        <p:spPr>
          <a:xfrm>
            <a:off x="9130276" y="1"/>
            <a:ext cx="978395" cy="978394"/>
          </a:xfrm>
          <a:prstGeom prst="rect">
            <a:avLst/>
          </a:prstGeom>
          <a:noFill/>
          <a:ln>
            <a:noFill/>
          </a:ln>
        </p:spPr>
      </p:pic>
      <p:pic>
        <p:nvPicPr>
          <p:cNvPr descr="Google Shape;11;p11" id="85" name="Google Shape;85;p34"/>
          <p:cNvPicPr preferRelativeResize="0"/>
          <p:nvPr/>
        </p:nvPicPr>
        <p:blipFill rotWithShape="1">
          <a:blip r:embed="rId3">
            <a:alphaModFix/>
          </a:blip>
          <a:srcRect b="0" l="0" r="0" t="0"/>
          <a:stretch/>
        </p:blipFill>
        <p:spPr>
          <a:xfrm>
            <a:off x="8103947" y="5886"/>
            <a:ext cx="1026327" cy="966636"/>
          </a:xfrm>
          <a:prstGeom prst="rect">
            <a:avLst/>
          </a:prstGeom>
          <a:noFill/>
          <a:ln>
            <a:noFill/>
          </a:ln>
        </p:spPr>
      </p:pic>
      <p:sp>
        <p:nvSpPr>
          <p:cNvPr id="86" name="Google Shape;86;p34"/>
          <p:cNvSpPr txBox="1"/>
          <p:nvPr>
            <p:ph type="title"/>
          </p:nvPr>
        </p:nvSpPr>
        <p:spPr>
          <a:xfrm>
            <a:off x="333375" y="298311"/>
            <a:ext cx="8610600" cy="828129"/>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7" name="Google Shape;87;p34"/>
          <p:cNvSpPr txBox="1"/>
          <p:nvPr>
            <p:ph idx="1" type="body"/>
          </p:nvPr>
        </p:nvSpPr>
        <p:spPr>
          <a:xfrm>
            <a:off x="333374" y="1277048"/>
            <a:ext cx="3009901" cy="3820485"/>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700"/>
              <a:buFont typeface="Arial"/>
              <a:buNone/>
              <a:defRPr sz="1700"/>
            </a:lvl1pPr>
            <a:lvl2pPr indent="-336550" lvl="1" marL="914400" algn="l">
              <a:lnSpc>
                <a:spcPct val="110000"/>
              </a:lnSpc>
              <a:spcBef>
                <a:spcPts val="300"/>
              </a:spcBef>
              <a:spcAft>
                <a:spcPts val="0"/>
              </a:spcAft>
              <a:buClr>
                <a:srgbClr val="000000"/>
              </a:buClr>
              <a:buSzPts val="1700"/>
              <a:buFont typeface="Arial"/>
              <a:buChar char="•"/>
              <a:defRPr sz="1700"/>
            </a:lvl2pPr>
            <a:lvl3pPr indent="-336550" lvl="2" marL="1371600" algn="l">
              <a:lnSpc>
                <a:spcPct val="110000"/>
              </a:lnSpc>
              <a:spcBef>
                <a:spcPts val="300"/>
              </a:spcBef>
              <a:spcAft>
                <a:spcPts val="0"/>
              </a:spcAft>
              <a:buClr>
                <a:srgbClr val="000000"/>
              </a:buClr>
              <a:buSzPts val="1700"/>
              <a:buFont typeface="Arial"/>
              <a:buChar char="-"/>
              <a:defRPr sz="1700"/>
            </a:lvl3pPr>
            <a:lvl4pPr indent="-336550" lvl="3" marL="1828800" algn="l">
              <a:lnSpc>
                <a:spcPct val="110000"/>
              </a:lnSpc>
              <a:spcBef>
                <a:spcPts val="300"/>
              </a:spcBef>
              <a:spcAft>
                <a:spcPts val="0"/>
              </a:spcAft>
              <a:buClr>
                <a:srgbClr val="000000"/>
              </a:buClr>
              <a:buSzPts val="1700"/>
              <a:buFont typeface="Arial"/>
              <a:buChar char="•"/>
              <a:defRPr sz="1700"/>
            </a:lvl4pPr>
            <a:lvl5pPr indent="-336550" lvl="4" marL="2286000" algn="l">
              <a:lnSpc>
                <a:spcPct val="110000"/>
              </a:lnSpc>
              <a:spcBef>
                <a:spcPts val="300"/>
              </a:spcBef>
              <a:spcAft>
                <a:spcPts val="0"/>
              </a:spcAft>
              <a:buClr>
                <a:srgbClr val="000000"/>
              </a:buClr>
              <a:buSzPts val="1700"/>
              <a:buFont typeface="Arial"/>
              <a:buChar char="-"/>
              <a:defRPr sz="1700"/>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88" name="Google Shape;88;p34"/>
          <p:cNvSpPr txBox="1"/>
          <p:nvPr>
            <p:ph idx="2" type="body"/>
          </p:nvPr>
        </p:nvSpPr>
        <p:spPr>
          <a:xfrm>
            <a:off x="3533775" y="1277047"/>
            <a:ext cx="3009900" cy="3820488"/>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
        <p:nvSpPr>
          <p:cNvPr id="89" name="Google Shape;89;p34"/>
          <p:cNvSpPr txBox="1"/>
          <p:nvPr>
            <p:ph idx="3" type="body"/>
          </p:nvPr>
        </p:nvSpPr>
        <p:spPr>
          <a:xfrm>
            <a:off x="6734175" y="1277047"/>
            <a:ext cx="3009901" cy="3820488"/>
          </a:xfrm>
          <a:prstGeom prst="rect">
            <a:avLst/>
          </a:prstGeom>
          <a:noFill/>
          <a:ln>
            <a:noFill/>
          </a:ln>
        </p:spPr>
        <p:txBody>
          <a:bodyPr anchorCtr="0" anchor="t" bIns="0" lIns="0" spcFirstLastPara="1" rIns="0" wrap="square" tIns="0">
            <a:normAutofit/>
          </a:bodyPr>
          <a:lstStyle>
            <a:lvl1pPr indent="-228600" lvl="0" marL="457200" algn="l">
              <a:lnSpc>
                <a:spcPct val="110000"/>
              </a:lnSpc>
              <a:spcBef>
                <a:spcPts val="300"/>
              </a:spcBef>
              <a:spcAft>
                <a:spcPts val="0"/>
              </a:spcAft>
              <a:buClr>
                <a:srgbClr val="000000"/>
              </a:buClr>
              <a:buSzPts val="1800"/>
              <a:buNone/>
              <a:defRPr/>
            </a:lvl1pPr>
            <a:lvl2pPr indent="-349250" lvl="1" marL="914400" algn="l">
              <a:lnSpc>
                <a:spcPct val="110000"/>
              </a:lnSpc>
              <a:spcBef>
                <a:spcPts val="300"/>
              </a:spcBef>
              <a:spcAft>
                <a:spcPts val="0"/>
              </a:spcAft>
              <a:buClr>
                <a:srgbClr val="000000"/>
              </a:buClr>
              <a:buSzPts val="1900"/>
              <a:buChar char="•"/>
              <a:defRPr/>
            </a:lvl2pPr>
            <a:lvl3pPr indent="-349250" lvl="2" marL="1371600" algn="l">
              <a:lnSpc>
                <a:spcPct val="110000"/>
              </a:lnSpc>
              <a:spcBef>
                <a:spcPts val="300"/>
              </a:spcBef>
              <a:spcAft>
                <a:spcPts val="0"/>
              </a:spcAft>
              <a:buClr>
                <a:srgbClr val="000000"/>
              </a:buClr>
              <a:buSzPts val="1900"/>
              <a:buChar char="-"/>
              <a:defRPr/>
            </a:lvl3pPr>
            <a:lvl4pPr indent="-349250" lvl="3" marL="1828800" algn="l">
              <a:lnSpc>
                <a:spcPct val="110000"/>
              </a:lnSpc>
              <a:spcBef>
                <a:spcPts val="300"/>
              </a:spcBef>
              <a:spcAft>
                <a:spcPts val="0"/>
              </a:spcAft>
              <a:buClr>
                <a:srgbClr val="000000"/>
              </a:buClr>
              <a:buSzPts val="1900"/>
              <a:buChar char="•"/>
              <a:defRPr/>
            </a:lvl4pPr>
            <a:lvl5pPr indent="-349250" lvl="4" marL="2286000" algn="l">
              <a:lnSpc>
                <a:spcPct val="110000"/>
              </a:lnSpc>
              <a:spcBef>
                <a:spcPts val="300"/>
              </a:spcBef>
              <a:spcAft>
                <a:spcPts val="0"/>
              </a:spcAft>
              <a:buClr>
                <a:srgbClr val="000000"/>
              </a:buClr>
              <a:buSzPts val="1900"/>
              <a:buChar char="-"/>
              <a:defRPr/>
            </a:lvl5pPr>
            <a:lvl6pPr indent="-349250" lvl="5" marL="2743200" algn="l">
              <a:lnSpc>
                <a:spcPct val="110000"/>
              </a:lnSpc>
              <a:spcBef>
                <a:spcPts val="300"/>
              </a:spcBef>
              <a:spcAft>
                <a:spcPts val="0"/>
              </a:spcAft>
              <a:buClr>
                <a:srgbClr val="000000"/>
              </a:buClr>
              <a:buSzPts val="1900"/>
              <a:buChar char="•"/>
              <a:defRPr/>
            </a:lvl6pPr>
            <a:lvl7pPr indent="-349250" lvl="6" marL="3200400" algn="l">
              <a:lnSpc>
                <a:spcPct val="110000"/>
              </a:lnSpc>
              <a:spcBef>
                <a:spcPts val="300"/>
              </a:spcBef>
              <a:spcAft>
                <a:spcPts val="0"/>
              </a:spcAft>
              <a:buClr>
                <a:srgbClr val="000000"/>
              </a:buClr>
              <a:buSzPts val="1900"/>
              <a:buChar char="•"/>
              <a:defRPr/>
            </a:lvl7pPr>
            <a:lvl8pPr indent="-349250" lvl="7" marL="3657600" algn="l">
              <a:lnSpc>
                <a:spcPct val="110000"/>
              </a:lnSpc>
              <a:spcBef>
                <a:spcPts val="300"/>
              </a:spcBef>
              <a:spcAft>
                <a:spcPts val="0"/>
              </a:spcAft>
              <a:buClr>
                <a:srgbClr val="000000"/>
              </a:buClr>
              <a:buSzPts val="1900"/>
              <a:buChar char="•"/>
              <a:defRPr/>
            </a:lvl8pPr>
            <a:lvl9pPr indent="-349250" lvl="8" marL="4114800" algn="l">
              <a:lnSpc>
                <a:spcPct val="110000"/>
              </a:lnSpc>
              <a:spcBef>
                <a:spcPts val="300"/>
              </a:spcBef>
              <a:spcAft>
                <a:spcPts val="0"/>
              </a:spcAft>
              <a:buClr>
                <a:srgbClr val="000000"/>
              </a:buClr>
              <a:buSzPts val="19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5"/>
          <p:cNvSpPr txBox="1"/>
          <p:nvPr/>
        </p:nvSpPr>
        <p:spPr>
          <a:xfrm>
            <a:off x="333376" y="5391372"/>
            <a:ext cx="4113300" cy="231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800"/>
              <a:buFont typeface="Arial"/>
              <a:buNone/>
            </a:pPr>
            <a:r>
              <a:rPr b="0" i="0" lang="en-US" sz="800" u="none" cap="none" strike="noStrike">
                <a:solidFill>
                  <a:srgbClr val="7F7F7F"/>
                </a:solidFill>
                <a:latin typeface="Arial"/>
                <a:ea typeface="Arial"/>
                <a:cs typeface="Arial"/>
                <a:sym typeface="Arial"/>
              </a:rPr>
              <a:t>MLTE: Machine Learning Test &amp; Evaluation</a:t>
            </a:r>
            <a:br>
              <a:rPr b="0" i="0" lang="en-US" sz="800" u="none" cap="none" strike="noStrike">
                <a:solidFill>
                  <a:srgbClr val="7F7F7F"/>
                </a:solidFill>
                <a:latin typeface="Arial"/>
                <a:ea typeface="Arial"/>
                <a:cs typeface="Arial"/>
                <a:sym typeface="Arial"/>
              </a:rPr>
            </a:br>
            <a:r>
              <a:rPr b="0" i="0" lang="en-US" sz="700" u="none" cap="none" strike="noStrike">
                <a:solidFill>
                  <a:srgbClr val="6C6D71"/>
                </a:solidFill>
                <a:latin typeface="Arial"/>
                <a:ea typeface="Arial"/>
                <a:cs typeface="Arial"/>
                <a:sym typeface="Arial"/>
              </a:rPr>
              <a:t>© 2024 Carnegie Mellon University and AI2C</a:t>
            </a:r>
            <a:endParaRPr/>
          </a:p>
        </p:txBody>
      </p:sp>
      <p:sp>
        <p:nvSpPr>
          <p:cNvPr id="7" name="Google Shape;7;p25"/>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1pPr>
            <a:lvl2pPr indent="0" lvl="1"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2pPr>
            <a:lvl3pPr indent="0" lvl="2"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3pPr>
            <a:lvl4pPr indent="0" lvl="3"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4pPr>
            <a:lvl5pPr indent="0" lvl="4"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5pPr>
            <a:lvl6pPr indent="0" lvl="5"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6pPr>
            <a:lvl7pPr indent="0" lvl="6"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7pPr>
            <a:lvl8pPr indent="0" lvl="7"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8pPr>
            <a:lvl9pPr indent="0" lvl="8" marL="0" marR="0" rtl="0" algn="r">
              <a:lnSpc>
                <a:spcPct val="100000"/>
              </a:lnSpc>
              <a:spcBef>
                <a:spcPts val="0"/>
              </a:spcBef>
              <a:spcAft>
                <a:spcPts val="0"/>
              </a:spcAft>
              <a:buClr>
                <a:srgbClr val="A5A5A5"/>
              </a:buClr>
              <a:buSzPts val="1400"/>
              <a:buFont typeface="Arial"/>
              <a:buNone/>
              <a:defRPr b="0" i="0" sz="1400" u="none" cap="none" strike="noStrike">
                <a:solidFill>
                  <a:srgbClr val="A5A5A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
        <p:nvSpPr>
          <p:cNvPr id="8" name="Google Shape;8;p25"/>
          <p:cNvSpPr txBox="1"/>
          <p:nvPr/>
        </p:nvSpPr>
        <p:spPr>
          <a:xfrm>
            <a:off x="5435600" y="5440646"/>
            <a:ext cx="3508375"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6C6D71"/>
              </a:buClr>
              <a:buSzPts val="500"/>
              <a:buFont typeface="Arial"/>
              <a:buNone/>
            </a:pPr>
            <a:r>
              <a:rPr b="0" i="0" lang="en-US" sz="500" u="none" cap="none" strike="noStrike">
                <a:solidFill>
                  <a:srgbClr val="6C6D71"/>
                </a:solidFill>
                <a:latin typeface="Arial"/>
                <a:ea typeface="Arial"/>
                <a:cs typeface="Arial"/>
                <a:sym typeface="Arial"/>
              </a:rPr>
              <a:t>[DISTRIBUTION STATEMENT A] This material has been approved for public release and unlimited distribution</a:t>
            </a:r>
            <a:endParaRPr/>
          </a:p>
        </p:txBody>
      </p:sp>
      <p:pic>
        <p:nvPicPr>
          <p:cNvPr descr="Google Shape;10;p11" id="9" name="Google Shape;9;p25"/>
          <p:cNvPicPr preferRelativeResize="0"/>
          <p:nvPr/>
        </p:nvPicPr>
        <p:blipFill rotWithShape="1">
          <a:blip r:embed="rId1">
            <a:alphaModFix/>
          </a:blip>
          <a:srcRect b="0" l="0" r="0" t="0"/>
          <a:stretch/>
        </p:blipFill>
        <p:spPr>
          <a:xfrm>
            <a:off x="9130276" y="1"/>
            <a:ext cx="978395" cy="978394"/>
          </a:xfrm>
          <a:prstGeom prst="rect">
            <a:avLst/>
          </a:prstGeom>
          <a:noFill/>
          <a:ln>
            <a:noFill/>
          </a:ln>
        </p:spPr>
      </p:pic>
      <p:pic>
        <p:nvPicPr>
          <p:cNvPr descr="Google Shape;11;p11" id="10" name="Google Shape;10;p25"/>
          <p:cNvPicPr preferRelativeResize="0"/>
          <p:nvPr/>
        </p:nvPicPr>
        <p:blipFill rotWithShape="1">
          <a:blip r:embed="rId2">
            <a:alphaModFix/>
          </a:blip>
          <a:srcRect b="0" l="0" r="0" t="0"/>
          <a:stretch/>
        </p:blipFill>
        <p:spPr>
          <a:xfrm>
            <a:off x="8103947" y="5886"/>
            <a:ext cx="1026327" cy="966636"/>
          </a:xfrm>
          <a:prstGeom prst="rect">
            <a:avLst/>
          </a:prstGeom>
          <a:noFill/>
          <a:ln>
            <a:noFill/>
          </a:ln>
        </p:spPr>
      </p:pic>
      <p:sp>
        <p:nvSpPr>
          <p:cNvPr id="11" name="Google Shape;11;p25"/>
          <p:cNvSpPr txBox="1"/>
          <p:nvPr>
            <p:ph type="title"/>
          </p:nvPr>
        </p:nvSpPr>
        <p:spPr>
          <a:xfrm>
            <a:off x="337131" y="298074"/>
            <a:ext cx="8606844" cy="754078"/>
          </a:xfrm>
          <a:prstGeom prst="rect">
            <a:avLst/>
          </a:prstGeom>
          <a:noFill/>
          <a:ln>
            <a:noFill/>
          </a:ln>
        </p:spPr>
        <p:txBody>
          <a:bodyPr anchorCtr="0" anchor="t" bIns="0" lIns="0" spcFirstLastPara="1" rIns="0" wrap="square" tIns="0">
            <a:normAutofit/>
          </a:bodyPr>
          <a:lstStyle>
            <a:lvl1pPr lvl="0"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600"/>
              <a:buFont typeface="Arial"/>
              <a:buNone/>
              <a:defRPr b="0" i="0" sz="2600" u="none" cap="none" strike="noStrike">
                <a:solidFill>
                  <a:srgbClr val="000000"/>
                </a:solidFill>
                <a:latin typeface="Arial"/>
                <a:ea typeface="Arial"/>
                <a:cs typeface="Arial"/>
                <a:sym typeface="Arial"/>
              </a:defRPr>
            </a:lvl9pPr>
          </a:lstStyle>
          <a:p/>
        </p:txBody>
      </p:sp>
      <p:sp>
        <p:nvSpPr>
          <p:cNvPr id="12" name="Google Shape;12;p25"/>
          <p:cNvSpPr txBox="1"/>
          <p:nvPr>
            <p:ph idx="1" type="body"/>
          </p:nvPr>
        </p:nvSpPr>
        <p:spPr>
          <a:xfrm>
            <a:off x="337131" y="1268761"/>
            <a:ext cx="8606845" cy="3827913"/>
          </a:xfrm>
          <a:prstGeom prst="rect">
            <a:avLst/>
          </a:prstGeom>
          <a:noFill/>
          <a:ln>
            <a:noFill/>
          </a:ln>
        </p:spPr>
        <p:txBody>
          <a:bodyPr anchorCtr="0" anchor="t" bIns="0" lIns="0" spcFirstLastPara="1" rIns="0" wrap="square" tIns="0">
            <a:normAutofit/>
          </a:bodyPr>
          <a:lstStyle>
            <a:lvl1pPr indent="-228600" lvl="0" marL="457200" marR="0" rtl="0" algn="l">
              <a:lnSpc>
                <a:spcPct val="110000"/>
              </a:lnSpc>
              <a:spcBef>
                <a:spcPts val="30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349250" lvl="1" marL="914400" marR="0" rtl="0" algn="l">
              <a:lnSpc>
                <a:spcPct val="11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2pPr>
            <a:lvl3pPr indent="-349250" lvl="2" marL="1371600" marR="0" rtl="0" algn="l">
              <a:lnSpc>
                <a:spcPct val="11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3pPr>
            <a:lvl4pPr indent="-349250" lvl="3" marL="1828800" marR="0" rtl="0" algn="l">
              <a:lnSpc>
                <a:spcPct val="11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4pPr>
            <a:lvl5pPr indent="-349250" lvl="4" marL="2286000" marR="0" rtl="0" algn="l">
              <a:lnSpc>
                <a:spcPct val="11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5pPr>
            <a:lvl6pPr indent="-349250" lvl="5" marL="2743200" marR="0" rtl="0" algn="l">
              <a:lnSpc>
                <a:spcPct val="11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6pPr>
            <a:lvl7pPr indent="-349250" lvl="6" marL="3200400" marR="0" rtl="0" algn="l">
              <a:lnSpc>
                <a:spcPct val="11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7pPr>
            <a:lvl8pPr indent="-349250" lvl="7" marL="3657600" marR="0" rtl="0" algn="l">
              <a:lnSpc>
                <a:spcPct val="11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8pPr>
            <a:lvl9pPr indent="-349250" lvl="8" marL="4114800" marR="0" rtl="0" algn="l">
              <a:lnSpc>
                <a:spcPct val="110000"/>
              </a:lnSpc>
              <a:spcBef>
                <a:spcPts val="300"/>
              </a:spcBef>
              <a:spcAft>
                <a:spcPts val="0"/>
              </a:spcAft>
              <a:buClr>
                <a:srgbClr val="000000"/>
              </a:buClr>
              <a:buSzPts val="1900"/>
              <a:buFont typeface="Arial"/>
              <a:buChar char="•"/>
              <a:defRPr b="0" i="0" sz="19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g"/><Relationship Id="rId4" Type="http://schemas.openxmlformats.org/officeDocument/2006/relationships/image" Target="../media/image20.png"/><Relationship Id="rId9" Type="http://schemas.openxmlformats.org/officeDocument/2006/relationships/hyperlink" Target="mailto:mlte.team.info@gmail.com" TargetMode="External"/><Relationship Id="rId5" Type="http://schemas.openxmlformats.org/officeDocument/2006/relationships/hyperlink" Target="mailto:katherine.r.maffey.mil@army.mil" TargetMode="External"/><Relationship Id="rId6" Type="http://schemas.openxmlformats.org/officeDocument/2006/relationships/hyperlink" Target="mailto:rbedman@sei.cmu.edu" TargetMode="External"/><Relationship Id="rId7" Type="http://schemas.openxmlformats.org/officeDocument/2006/relationships/image" Target="../media/image19.png"/><Relationship Id="rId8" Type="http://schemas.openxmlformats.org/officeDocument/2006/relationships/hyperlink" Target="https://github.com/mlte-team/mlte-framewor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ph idx="12" type="sldNum"/>
          </p:nvPr>
        </p:nvSpPr>
        <p:spPr>
          <a:xfrm>
            <a:off x="9617075" y="5393459"/>
            <a:ext cx="127001"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106" name="Google Shape;106;p1"/>
          <p:cNvSpPr txBox="1"/>
          <p:nvPr>
            <p:ph idx="1" type="body"/>
          </p:nvPr>
        </p:nvSpPr>
        <p:spPr>
          <a:xfrm>
            <a:off x="333374" y="1525636"/>
            <a:ext cx="7083602" cy="995401"/>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3200"/>
              <a:buFont typeface="Arial"/>
              <a:buNone/>
            </a:pPr>
            <a:r>
              <a:rPr lang="en-US" sz="3200"/>
              <a:t>MLTE: Machine Learning Test &amp; Evaluation</a:t>
            </a:r>
            <a:endParaRPr/>
          </a:p>
        </p:txBody>
      </p:sp>
      <p:pic>
        <p:nvPicPr>
          <p:cNvPr descr="Google Shape;64;p6" id="107" name="Google Shape;107;p1"/>
          <p:cNvPicPr preferRelativeResize="0"/>
          <p:nvPr/>
        </p:nvPicPr>
        <p:blipFill rotWithShape="1">
          <a:blip r:embed="rId3">
            <a:alphaModFix/>
          </a:blip>
          <a:srcRect b="0" l="0" r="0" t="0"/>
          <a:stretch/>
        </p:blipFill>
        <p:spPr>
          <a:xfrm>
            <a:off x="8334371" y="1753423"/>
            <a:ext cx="1779576" cy="1676075"/>
          </a:xfrm>
          <a:prstGeom prst="rect">
            <a:avLst/>
          </a:prstGeom>
          <a:noFill/>
          <a:ln>
            <a:noFill/>
          </a:ln>
        </p:spPr>
      </p:pic>
      <p:pic>
        <p:nvPicPr>
          <p:cNvPr descr="Google Shape;65;p6" id="108" name="Google Shape;108;p1"/>
          <p:cNvPicPr preferRelativeResize="0"/>
          <p:nvPr/>
        </p:nvPicPr>
        <p:blipFill rotWithShape="1">
          <a:blip r:embed="rId4">
            <a:alphaModFix/>
          </a:blip>
          <a:srcRect b="0" l="0" r="0" t="0"/>
          <a:stretch/>
        </p:blipFill>
        <p:spPr>
          <a:xfrm>
            <a:off x="2398649" y="2269650"/>
            <a:ext cx="2953051" cy="2661676"/>
          </a:xfrm>
          <a:prstGeom prst="rect">
            <a:avLst/>
          </a:prstGeom>
          <a:noFill/>
          <a:ln>
            <a:noFill/>
          </a:ln>
        </p:spPr>
      </p:pic>
      <p:sp>
        <p:nvSpPr>
          <p:cNvPr id="109" name="Google Shape;109;p1"/>
          <p:cNvSpPr txBox="1"/>
          <p:nvPr>
            <p:ph idx="2" type="body"/>
          </p:nvPr>
        </p:nvSpPr>
        <p:spPr>
          <a:xfrm>
            <a:off x="338251" y="1301282"/>
            <a:ext cx="7078799" cy="210600"/>
          </a:xfrm>
          <a:prstGeom prst="rect">
            <a:avLst/>
          </a:prstGeom>
          <a:noFill/>
          <a:ln>
            <a:noFill/>
          </a:ln>
        </p:spPr>
        <p:txBody>
          <a:bodyPr anchorCtr="0" anchor="t" bIns="0" lIns="0" spcFirstLastPara="1" rIns="0" wrap="square" tIns="0">
            <a:normAutofit fontScale="92500" lnSpcReduction="20000"/>
          </a:bodyPr>
          <a:lstStyle/>
          <a:p>
            <a:pPr indent="0" lvl="0" marL="0" marR="0" rtl="0" algn="l">
              <a:lnSpc>
                <a:spcPct val="100000"/>
              </a:lnSpc>
              <a:spcBef>
                <a:spcPts val="0"/>
              </a:spcBef>
              <a:spcAft>
                <a:spcPts val="0"/>
              </a:spcAft>
              <a:buClr>
                <a:srgbClr val="7F7F7F"/>
              </a:buClr>
              <a:buSzPct val="100000"/>
              <a:buFont typeface="Arial"/>
              <a:buNone/>
            </a:pPr>
            <a:r>
              <a:rPr lang="en-US" sz="1400">
                <a:solidFill>
                  <a:srgbClr val="7F7F7F"/>
                </a:solidFill>
              </a:rPr>
              <a:t>CPT Kate Maffey (AI2C) &amp; Dr. Robert Edman (CMU SEI)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ca74f72892_0_18"/>
          <p:cNvSpPr txBox="1"/>
          <p:nvPr>
            <p:ph idx="12" type="sldNum"/>
          </p:nvPr>
        </p:nvSpPr>
        <p:spPr>
          <a:xfrm>
            <a:off x="9388475" y="5393450"/>
            <a:ext cx="371700" cy="215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pic>
        <p:nvPicPr>
          <p:cNvPr descr="Google Shape;94;g2c92512a61b_0_0" id="221" name="Google Shape;221;g2ca74f72892_0_18"/>
          <p:cNvPicPr preferRelativeResize="0"/>
          <p:nvPr/>
        </p:nvPicPr>
        <p:blipFill rotWithShape="1">
          <a:blip r:embed="rId3">
            <a:alphaModFix/>
          </a:blip>
          <a:srcRect b="0" l="0" r="0" t="0"/>
          <a:stretch/>
        </p:blipFill>
        <p:spPr>
          <a:xfrm>
            <a:off x="210074" y="965249"/>
            <a:ext cx="8247598" cy="4321124"/>
          </a:xfrm>
          <a:prstGeom prst="rect">
            <a:avLst/>
          </a:prstGeom>
          <a:noFill/>
          <a:ln>
            <a:noFill/>
          </a:ln>
        </p:spPr>
      </p:pic>
      <p:sp>
        <p:nvSpPr>
          <p:cNvPr id="222" name="Google Shape;222;g2ca74f72892_0_18"/>
          <p:cNvSpPr txBox="1"/>
          <p:nvPr>
            <p:ph type="title"/>
          </p:nvPr>
        </p:nvSpPr>
        <p:spPr>
          <a:xfrm>
            <a:off x="337131" y="298075"/>
            <a:ext cx="8606700"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MLTE Framework </a:t>
            </a:r>
            <a:r>
              <a:rPr lang="en-US"/>
              <a:t>3</a:t>
            </a:r>
            <a:r>
              <a:rPr lang="en-US"/>
              <a:t>: SDMT Negotiation</a:t>
            </a:r>
            <a:endParaRPr/>
          </a:p>
        </p:txBody>
      </p:sp>
      <p:sp>
        <p:nvSpPr>
          <p:cNvPr id="223" name="Google Shape;223;g2ca74f72892_0_18"/>
          <p:cNvSpPr/>
          <p:nvPr/>
        </p:nvSpPr>
        <p:spPr>
          <a:xfrm>
            <a:off x="2327025" y="965250"/>
            <a:ext cx="2166300" cy="13158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4" name="Google Shape;224;g2ca74f72892_0_18"/>
          <p:cNvSpPr/>
          <p:nvPr/>
        </p:nvSpPr>
        <p:spPr>
          <a:xfrm>
            <a:off x="2730450" y="2500275"/>
            <a:ext cx="7258200" cy="2786100"/>
          </a:xfrm>
          <a:prstGeom prst="rect">
            <a:avLst/>
          </a:prstGeom>
          <a:solidFill>
            <a:schemeClr val="lt1"/>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g2ca74f72892_0_18"/>
          <p:cNvSpPr txBox="1"/>
          <p:nvPr>
            <p:ph idx="1" type="body"/>
          </p:nvPr>
        </p:nvSpPr>
        <p:spPr>
          <a:xfrm>
            <a:off x="2981025" y="2808975"/>
            <a:ext cx="6834600" cy="2168700"/>
          </a:xfrm>
          <a:prstGeom prst="rect">
            <a:avLst/>
          </a:prstGeom>
          <a:noFill/>
          <a:ln>
            <a:noFill/>
          </a:ln>
        </p:spPr>
        <p:txBody>
          <a:bodyPr anchorCtr="0" anchor="t" bIns="0" lIns="0" spcFirstLastPara="1" rIns="0" wrap="square" tIns="0">
            <a:normAutofit fontScale="77500"/>
          </a:bodyPr>
          <a:lstStyle/>
          <a:p>
            <a:pPr indent="0" lvl="0" marL="0" rtl="0" algn="l">
              <a:spcBef>
                <a:spcPts val="0"/>
              </a:spcBef>
              <a:spcAft>
                <a:spcPts val="0"/>
              </a:spcAft>
              <a:buNone/>
            </a:pPr>
            <a:r>
              <a:rPr lang="en-US">
                <a:solidFill>
                  <a:schemeClr val="dk1"/>
                </a:solidFill>
              </a:rPr>
              <a:t>3. Negotiate Model Requirements Beyond Task Efficacy (SDMT Negotiation)</a:t>
            </a:r>
            <a:endParaRPr>
              <a:solidFill>
                <a:schemeClr val="dk1"/>
              </a:solidFill>
            </a:endParaRPr>
          </a:p>
          <a:p>
            <a:pPr indent="-323246" lvl="0" marL="914400" rtl="0" algn="l">
              <a:lnSpc>
                <a:spcPct val="115000"/>
              </a:lnSpc>
              <a:spcBef>
                <a:spcPts val="1200"/>
              </a:spcBef>
              <a:spcAft>
                <a:spcPts val="0"/>
              </a:spcAft>
              <a:buClr>
                <a:schemeClr val="dk1"/>
              </a:buClr>
              <a:buSzPct val="100000"/>
              <a:buChar char="●"/>
            </a:pPr>
            <a:r>
              <a:rPr lang="en-US">
                <a:solidFill>
                  <a:schemeClr val="dk1"/>
                </a:solidFill>
              </a:rPr>
              <a:t>Teams negotiate, reconsidering their previous requirements based on updated information from the preliminary model</a:t>
            </a:r>
            <a:endParaRPr>
              <a:solidFill>
                <a:schemeClr val="dk1"/>
              </a:solidFill>
            </a:endParaRPr>
          </a:p>
          <a:p>
            <a:pPr indent="-323246" lvl="0" marL="914400" rtl="0" algn="l">
              <a:lnSpc>
                <a:spcPct val="115000"/>
              </a:lnSpc>
              <a:spcBef>
                <a:spcPts val="0"/>
              </a:spcBef>
              <a:spcAft>
                <a:spcPts val="0"/>
              </a:spcAft>
              <a:buClr>
                <a:schemeClr val="dk1"/>
              </a:buClr>
              <a:buSzPct val="100000"/>
              <a:buChar char="●"/>
            </a:pPr>
            <a:r>
              <a:rPr lang="en-US">
                <a:solidFill>
                  <a:schemeClr val="dk1"/>
                </a:solidFill>
              </a:rPr>
              <a:t>Teams then design a specification by selecting and prioritizing system-dependent model requirements (properties)</a:t>
            </a:r>
            <a:endParaRPr>
              <a:solidFill>
                <a:schemeClr val="dk1"/>
              </a:solidFill>
            </a:endParaRPr>
          </a:p>
          <a:p>
            <a:pPr indent="-323246" lvl="0" marL="914400" rtl="0" algn="l">
              <a:lnSpc>
                <a:spcPct val="115000"/>
              </a:lnSpc>
              <a:spcBef>
                <a:spcPts val="0"/>
              </a:spcBef>
              <a:spcAft>
                <a:spcPts val="0"/>
              </a:spcAft>
              <a:buClr>
                <a:schemeClr val="dk1"/>
              </a:buClr>
              <a:buSzPct val="100000"/>
              <a:buChar char="●"/>
            </a:pPr>
            <a:r>
              <a:rPr lang="en-US">
                <a:solidFill>
                  <a:schemeClr val="dk1"/>
                </a:solidFill>
              </a:rPr>
              <a:t>After properties are selected, teams must decide on the measurement they will use to ensure the property is satisfied by the model</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ca74f72892_0_27"/>
          <p:cNvSpPr txBox="1"/>
          <p:nvPr>
            <p:ph idx="12" type="sldNum"/>
          </p:nvPr>
        </p:nvSpPr>
        <p:spPr>
          <a:xfrm>
            <a:off x="9388475" y="5393450"/>
            <a:ext cx="371700" cy="215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pic>
        <p:nvPicPr>
          <p:cNvPr descr="Google Shape;94;g2c92512a61b_0_0" id="231" name="Google Shape;231;g2ca74f72892_0_27"/>
          <p:cNvPicPr preferRelativeResize="0"/>
          <p:nvPr/>
        </p:nvPicPr>
        <p:blipFill rotWithShape="1">
          <a:blip r:embed="rId3">
            <a:alphaModFix/>
          </a:blip>
          <a:srcRect b="0" l="0" r="0" t="0"/>
          <a:stretch/>
        </p:blipFill>
        <p:spPr>
          <a:xfrm>
            <a:off x="210074" y="965249"/>
            <a:ext cx="8247598" cy="4321124"/>
          </a:xfrm>
          <a:prstGeom prst="rect">
            <a:avLst/>
          </a:prstGeom>
          <a:noFill/>
          <a:ln>
            <a:noFill/>
          </a:ln>
        </p:spPr>
      </p:pic>
      <p:sp>
        <p:nvSpPr>
          <p:cNvPr id="232" name="Google Shape;232;g2ca74f72892_0_27"/>
          <p:cNvSpPr txBox="1"/>
          <p:nvPr>
            <p:ph type="title"/>
          </p:nvPr>
        </p:nvSpPr>
        <p:spPr>
          <a:xfrm>
            <a:off x="337125" y="298075"/>
            <a:ext cx="8120700" cy="754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2340"/>
              <a:buFont typeface="Arial"/>
              <a:buNone/>
            </a:pPr>
            <a:r>
              <a:rPr b="0" i="0" lang="en-US" sz="2440" u="none" cap="none" strike="noStrike">
                <a:solidFill>
                  <a:srgbClr val="000000"/>
                </a:solidFill>
                <a:latin typeface="Arial"/>
                <a:ea typeface="Arial"/>
                <a:cs typeface="Arial"/>
                <a:sym typeface="Arial"/>
              </a:rPr>
              <a:t>MLTE Framework </a:t>
            </a:r>
            <a:r>
              <a:rPr lang="en-US" sz="2440"/>
              <a:t>4</a:t>
            </a:r>
            <a:r>
              <a:rPr lang="en-US" sz="2440"/>
              <a:t>: System Dependent Model Testing</a:t>
            </a:r>
            <a:endParaRPr sz="2440"/>
          </a:p>
        </p:txBody>
      </p:sp>
      <p:sp>
        <p:nvSpPr>
          <p:cNvPr id="233" name="Google Shape;233;g2ca74f72892_0_27"/>
          <p:cNvSpPr/>
          <p:nvPr/>
        </p:nvSpPr>
        <p:spPr>
          <a:xfrm>
            <a:off x="2301100" y="2330475"/>
            <a:ext cx="3591900" cy="29559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4" name="Google Shape;234;g2ca74f72892_0_27"/>
          <p:cNvSpPr/>
          <p:nvPr/>
        </p:nvSpPr>
        <p:spPr>
          <a:xfrm>
            <a:off x="6022525" y="1281075"/>
            <a:ext cx="3966000" cy="3799500"/>
          </a:xfrm>
          <a:prstGeom prst="rect">
            <a:avLst/>
          </a:prstGeom>
          <a:solidFill>
            <a:schemeClr val="lt1"/>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g2ca74f72892_0_27"/>
          <p:cNvSpPr txBox="1"/>
          <p:nvPr>
            <p:ph idx="1" type="body"/>
          </p:nvPr>
        </p:nvSpPr>
        <p:spPr>
          <a:xfrm>
            <a:off x="6333600" y="1641725"/>
            <a:ext cx="3465000" cy="3041400"/>
          </a:xfrm>
          <a:prstGeom prst="rect">
            <a:avLst/>
          </a:prstGeom>
          <a:noFill/>
          <a:ln>
            <a:noFill/>
          </a:ln>
        </p:spPr>
        <p:txBody>
          <a:bodyPr anchorCtr="0" anchor="t" bIns="0" lIns="0" spcFirstLastPara="1" rIns="0" wrap="square" tIns="0">
            <a:normAutofit fontScale="77500" lnSpcReduction="10000"/>
          </a:bodyPr>
          <a:lstStyle/>
          <a:p>
            <a:pPr indent="0" lvl="0" marL="0" rtl="0" algn="l">
              <a:spcBef>
                <a:spcPts val="0"/>
              </a:spcBef>
              <a:spcAft>
                <a:spcPts val="0"/>
              </a:spcAft>
              <a:buNone/>
            </a:pPr>
            <a:r>
              <a:rPr lang="en-US">
                <a:solidFill>
                  <a:schemeClr val="dk1"/>
                </a:solidFill>
              </a:rPr>
              <a:t>4. System Dependent Model Testing (SDMT)</a:t>
            </a:r>
            <a:endParaRPr>
              <a:solidFill>
                <a:schemeClr val="dk1"/>
              </a:solidFill>
            </a:endParaRPr>
          </a:p>
          <a:p>
            <a:pPr indent="-323246" lvl="0" marL="914400" rtl="0" algn="l">
              <a:lnSpc>
                <a:spcPct val="115000"/>
              </a:lnSpc>
              <a:spcBef>
                <a:spcPts val="1200"/>
              </a:spcBef>
              <a:spcAft>
                <a:spcPts val="0"/>
              </a:spcAft>
              <a:buClr>
                <a:schemeClr val="dk1"/>
              </a:buClr>
              <a:buSzPct val="100000"/>
              <a:buChar char="●"/>
            </a:pPr>
            <a:r>
              <a:rPr lang="en-US">
                <a:solidFill>
                  <a:schemeClr val="dk1"/>
                </a:solidFill>
              </a:rPr>
              <a:t>Model developers and software engineers evaluate the specification defined during the SDMT negotiation (MLTE step ➂) using measurements</a:t>
            </a:r>
            <a:endParaRPr>
              <a:solidFill>
                <a:schemeClr val="dk1"/>
              </a:solidFill>
            </a:endParaRPr>
          </a:p>
          <a:p>
            <a:pPr indent="-323246" lvl="0" marL="914400" rtl="0" algn="l">
              <a:lnSpc>
                <a:spcPct val="115000"/>
              </a:lnSpc>
              <a:spcBef>
                <a:spcPts val="0"/>
              </a:spcBef>
              <a:spcAft>
                <a:spcPts val="0"/>
              </a:spcAft>
              <a:buClr>
                <a:schemeClr val="dk1"/>
              </a:buClr>
              <a:buSzPct val="100000"/>
              <a:buChar char="●"/>
            </a:pPr>
            <a:r>
              <a:rPr lang="en-US">
                <a:solidFill>
                  <a:schemeClr val="dk1"/>
                </a:solidFill>
              </a:rPr>
              <a:t>This allows the collection of evidence in support of how a model meets (or fails to meet) its requirements</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ca74f72892_0_36"/>
          <p:cNvSpPr txBox="1"/>
          <p:nvPr>
            <p:ph idx="12" type="sldNum"/>
          </p:nvPr>
        </p:nvSpPr>
        <p:spPr>
          <a:xfrm>
            <a:off x="9388475" y="5393450"/>
            <a:ext cx="371700" cy="215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pic>
        <p:nvPicPr>
          <p:cNvPr descr="Google Shape;94;g2c92512a61b_0_0" id="241" name="Google Shape;241;g2ca74f72892_0_36"/>
          <p:cNvPicPr preferRelativeResize="0"/>
          <p:nvPr/>
        </p:nvPicPr>
        <p:blipFill rotWithShape="1">
          <a:blip r:embed="rId3">
            <a:alphaModFix/>
          </a:blip>
          <a:srcRect b="0" l="0" r="0" t="0"/>
          <a:stretch/>
        </p:blipFill>
        <p:spPr>
          <a:xfrm>
            <a:off x="210074" y="965249"/>
            <a:ext cx="8247598" cy="4321124"/>
          </a:xfrm>
          <a:prstGeom prst="rect">
            <a:avLst/>
          </a:prstGeom>
          <a:noFill/>
          <a:ln>
            <a:noFill/>
          </a:ln>
        </p:spPr>
      </p:pic>
      <p:sp>
        <p:nvSpPr>
          <p:cNvPr id="242" name="Google Shape;242;g2ca74f72892_0_36"/>
          <p:cNvSpPr txBox="1"/>
          <p:nvPr>
            <p:ph type="title"/>
          </p:nvPr>
        </p:nvSpPr>
        <p:spPr>
          <a:xfrm>
            <a:off x="337131" y="298075"/>
            <a:ext cx="8606700"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MLTE Framework </a:t>
            </a:r>
            <a:r>
              <a:rPr lang="en-US"/>
              <a:t>5</a:t>
            </a:r>
            <a:r>
              <a:rPr lang="en-US"/>
              <a:t>: Communicate Results</a:t>
            </a:r>
            <a:endParaRPr/>
          </a:p>
        </p:txBody>
      </p:sp>
      <p:sp>
        <p:nvSpPr>
          <p:cNvPr id="243" name="Google Shape;243;g2ca74f72892_0_36"/>
          <p:cNvSpPr/>
          <p:nvPr/>
        </p:nvSpPr>
        <p:spPr>
          <a:xfrm>
            <a:off x="5776200" y="2641525"/>
            <a:ext cx="2778000" cy="26811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g2ca74f72892_0_36"/>
          <p:cNvSpPr/>
          <p:nvPr/>
        </p:nvSpPr>
        <p:spPr>
          <a:xfrm>
            <a:off x="210075" y="1598525"/>
            <a:ext cx="5441100" cy="2944800"/>
          </a:xfrm>
          <a:prstGeom prst="rect">
            <a:avLst/>
          </a:prstGeom>
          <a:solidFill>
            <a:schemeClr val="lt1"/>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g2ca74f72892_0_36"/>
          <p:cNvSpPr txBox="1"/>
          <p:nvPr>
            <p:ph idx="1" type="body"/>
          </p:nvPr>
        </p:nvSpPr>
        <p:spPr>
          <a:xfrm>
            <a:off x="397914" y="1924804"/>
            <a:ext cx="5123400" cy="22923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US">
                <a:solidFill>
                  <a:schemeClr val="dk1"/>
                </a:solidFill>
              </a:rPr>
              <a:t>5. Communicate ML Evaluation Results</a:t>
            </a:r>
            <a:endParaRPr>
              <a:solidFill>
                <a:schemeClr val="dk1"/>
              </a:solidFill>
            </a:endParaRPr>
          </a:p>
          <a:p>
            <a:pPr indent="-350393" lvl="0" marL="914400" rtl="0" algn="l">
              <a:lnSpc>
                <a:spcPct val="115000"/>
              </a:lnSpc>
              <a:spcBef>
                <a:spcPts val="1200"/>
              </a:spcBef>
              <a:spcAft>
                <a:spcPts val="0"/>
              </a:spcAft>
              <a:buClr>
                <a:schemeClr val="dk1"/>
              </a:buClr>
              <a:buSzPts val="1900"/>
              <a:buChar char="●"/>
            </a:pPr>
            <a:r>
              <a:rPr lang="en-US">
                <a:solidFill>
                  <a:schemeClr val="dk1"/>
                </a:solidFill>
              </a:rPr>
              <a:t>Teams use the MLTE automated report functionality to encapsulate all knowledge gained about the model and the system as a consequence of the evaluation process</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8"/>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251" name="Google Shape;251;p18"/>
          <p:cNvSpPr txBox="1"/>
          <p:nvPr>
            <p:ph type="title"/>
          </p:nvPr>
        </p:nvSpPr>
        <p:spPr>
          <a:xfrm>
            <a:off x="3987756" y="2106249"/>
            <a:ext cx="8606702" cy="754201"/>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574"/>
              <a:buFont typeface="Arial"/>
              <a:buNone/>
            </a:pPr>
            <a:r>
              <a:rPr lang="en-US" sz="2574"/>
              <a:t>MLTE Python Package</a:t>
            </a:r>
            <a:endParaRPr/>
          </a:p>
        </p:txBody>
      </p:sp>
      <p:pic>
        <p:nvPicPr>
          <p:cNvPr descr="Google Shape;163;g2c9368144e6_0_68" id="252" name="Google Shape;252;p18"/>
          <p:cNvPicPr preferRelativeResize="0"/>
          <p:nvPr/>
        </p:nvPicPr>
        <p:blipFill rotWithShape="1">
          <a:blip r:embed="rId3">
            <a:alphaModFix/>
          </a:blip>
          <a:srcRect b="0" l="0" r="0" t="0"/>
          <a:stretch/>
        </p:blipFill>
        <p:spPr>
          <a:xfrm>
            <a:off x="400949" y="1052262"/>
            <a:ext cx="3175477" cy="2862163"/>
          </a:xfrm>
          <a:prstGeom prst="rect">
            <a:avLst/>
          </a:prstGeom>
          <a:noFill/>
          <a:ln>
            <a:noFill/>
          </a:ln>
        </p:spPr>
      </p:pic>
      <p:sp>
        <p:nvSpPr>
          <p:cNvPr id="253" name="Google Shape;253;p18"/>
          <p:cNvSpPr txBox="1"/>
          <p:nvPr/>
        </p:nvSpPr>
        <p:spPr>
          <a:xfrm>
            <a:off x="3994875" y="2635806"/>
            <a:ext cx="7078800" cy="1973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F7F7F"/>
              </a:buClr>
              <a:buSzPts val="1400"/>
              <a:buFont typeface="Arial"/>
              <a:buNone/>
            </a:pPr>
            <a:r>
              <a:rPr b="0" i="0" lang="en-US" sz="1400" u="none" cap="none" strike="noStrike">
                <a:solidFill>
                  <a:srgbClr val="7F7F7F"/>
                </a:solidFill>
                <a:latin typeface="Arial"/>
                <a:ea typeface="Arial"/>
                <a:cs typeface="Arial"/>
                <a:sym typeface="Arial"/>
              </a:rPr>
              <a:t>Demo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9"/>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259" name="Google Shape;259;p19"/>
          <p:cNvSpPr txBox="1"/>
          <p:nvPr>
            <p:ph type="title"/>
          </p:nvPr>
        </p:nvSpPr>
        <p:spPr>
          <a:xfrm>
            <a:off x="337131" y="298075"/>
            <a:ext cx="8606702"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MLTE Long Term Plan — Motivation</a:t>
            </a:r>
            <a:endParaRPr/>
          </a:p>
        </p:txBody>
      </p:sp>
      <p:sp>
        <p:nvSpPr>
          <p:cNvPr id="260" name="Google Shape;260;p19"/>
          <p:cNvSpPr txBox="1"/>
          <p:nvPr>
            <p:ph idx="1" type="body"/>
          </p:nvPr>
        </p:nvSpPr>
        <p:spPr>
          <a:xfrm>
            <a:off x="337125" y="1052274"/>
            <a:ext cx="6179400" cy="4174801"/>
          </a:xfrm>
          <a:prstGeom prst="rect">
            <a:avLst/>
          </a:prstGeom>
          <a:noFill/>
          <a:ln>
            <a:noFill/>
          </a:ln>
        </p:spPr>
        <p:txBody>
          <a:bodyPr anchorCtr="0" anchor="t" bIns="0" lIns="0" spcFirstLastPara="1" rIns="0" wrap="square" tIns="0">
            <a:normAutofit/>
          </a:bodyPr>
          <a:lstStyle/>
          <a:p>
            <a:pPr indent="0" lvl="0" marL="0" rtl="0" algn="l">
              <a:lnSpc>
                <a:spcPct val="115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DoD T&amp;E State of the Practice</a:t>
            </a:r>
            <a:endParaRPr/>
          </a:p>
          <a:p>
            <a:pPr indent="-350393" lvl="0" marL="457200" rtl="0" algn="l">
              <a:lnSpc>
                <a:spcPct val="115000"/>
              </a:lnSpc>
              <a:spcBef>
                <a:spcPts val="120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OT, DT, and CT organizations and activities are segregated and disconnected </a:t>
            </a:r>
            <a:endParaRPr/>
          </a:p>
          <a:p>
            <a:pPr indent="-350393" lvl="0" marL="457200" rtl="0" algn="l">
              <a:lnSpc>
                <a:spcPct val="115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Limited by static, document-centric T&amp;E processes</a:t>
            </a:r>
            <a:endParaRPr/>
          </a:p>
          <a:p>
            <a:pPr indent="-350393" lvl="0" marL="457200" rtl="0" algn="l">
              <a:lnSpc>
                <a:spcPct val="115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Current push for Integrated T&amp;E — more digital, tool-supported and iterative</a:t>
            </a:r>
            <a:endParaRPr/>
          </a:p>
          <a:p>
            <a:pPr indent="0" lvl="0" marL="0" rtl="0" algn="l">
              <a:lnSpc>
                <a:spcPct val="115000"/>
              </a:lnSpc>
              <a:spcBef>
                <a:spcPts val="120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AI/ML T&amp;E State of the Practice</a:t>
            </a:r>
            <a:endParaRPr/>
          </a:p>
          <a:p>
            <a:pPr indent="-350393" lvl="0" marL="457200" rtl="0" algn="l">
              <a:lnSpc>
                <a:spcPct val="115000"/>
              </a:lnSpc>
              <a:spcBef>
                <a:spcPts val="120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T&amp;E mostly focuses on model performance</a:t>
            </a:r>
            <a:endParaRPr/>
          </a:p>
          <a:p>
            <a:pPr indent="-350393" lvl="0" marL="457200" rtl="0" algn="l">
              <a:lnSpc>
                <a:spcPct val="115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System-relevant properties are ignored or pushed to discovery in operations</a:t>
            </a:r>
            <a:endParaRPr/>
          </a:p>
          <a:p>
            <a:pPr indent="-350393" lvl="0" marL="457200" rtl="0" algn="l">
              <a:lnSpc>
                <a:spcPct val="115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Data quality evaluation criteria and tools are limited</a:t>
            </a:r>
            <a:endParaRPr/>
          </a:p>
        </p:txBody>
      </p:sp>
      <p:grpSp>
        <p:nvGrpSpPr>
          <p:cNvPr id="261" name="Google Shape;261;p19"/>
          <p:cNvGrpSpPr/>
          <p:nvPr/>
        </p:nvGrpSpPr>
        <p:grpSpPr>
          <a:xfrm>
            <a:off x="6759375" y="1119200"/>
            <a:ext cx="2984702" cy="4167001"/>
            <a:chOff x="0" y="0"/>
            <a:chExt cx="2984700" cy="4167000"/>
          </a:xfrm>
        </p:grpSpPr>
        <p:sp>
          <p:nvSpPr>
            <p:cNvPr id="262" name="Google Shape;262;p19"/>
            <p:cNvSpPr/>
            <p:nvPr/>
          </p:nvSpPr>
          <p:spPr>
            <a:xfrm>
              <a:off x="0" y="0"/>
              <a:ext cx="2984700" cy="4167000"/>
            </a:xfrm>
            <a:prstGeom prst="rect">
              <a:avLst/>
            </a:prstGeom>
            <a:solidFill>
              <a:schemeClr val="accent1"/>
            </a:solidFill>
            <a:ln cap="flat" cmpd="sng" w="9525">
              <a:solidFill>
                <a:srgbClr val="000000"/>
              </a:solidFill>
              <a:prstDash val="solid"/>
              <a:round/>
              <a:headEnd len="sm" w="sm" type="none"/>
              <a:tailEnd len="sm" w="sm" type="none"/>
            </a:ln>
            <a:effectLst>
              <a:outerShdw blurRad="63500" rotWithShape="0" dir="5400000" dist="19050">
                <a:srgbClr val="000000">
                  <a:alpha val="49803"/>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63" name="Google Shape;263;p19"/>
            <p:cNvSpPr txBox="1"/>
            <p:nvPr/>
          </p:nvSpPr>
          <p:spPr>
            <a:xfrm>
              <a:off x="4762" y="262264"/>
              <a:ext cx="2975176" cy="3642472"/>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Continuum</a:t>
              </a:r>
              <a:endParaRPr/>
            </a:p>
            <a:p>
              <a:pPr indent="0" lvl="0" marL="0" marR="0" rtl="0" algn="ctr">
                <a:lnSpc>
                  <a:spcPct val="100000"/>
                </a:lnSpc>
                <a:spcBef>
                  <a:spcPts val="0"/>
                </a:spcBef>
                <a:spcAft>
                  <a:spcPts val="0"/>
                </a:spcAft>
                <a:buClr>
                  <a:srgbClr val="FFFFFF"/>
                </a:buClr>
                <a:buSzPts val="1800"/>
                <a:buFont typeface="Arial"/>
                <a:buNone/>
              </a:pPr>
              <a:r>
                <a:t/>
              </a:r>
              <a:endParaRPr b="1" i="0" sz="18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r>
                <a:rPr b="0" i="0" lang="en-US" sz="1800" u="none" cap="none" strike="noStrike">
                  <a:solidFill>
                    <a:srgbClr val="FFFFFF"/>
                  </a:solidFill>
                  <a:latin typeface="Arial"/>
                  <a:ea typeface="Arial"/>
                  <a:cs typeface="Arial"/>
                  <a:sym typeface="Arial"/>
                </a:rPr>
                <a:t>Extend MLTE to support faster fielding of ML-enabled capabilities by developing and transitioning a repeatable, system-centric, quality-attribute driven, semi-automated process and infrastructure for integrated testing of ML capabilities across CT, DT, and OT</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0"/>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pic>
        <p:nvPicPr>
          <p:cNvPr descr="Picture 2" id="269" name="Google Shape;269;p20"/>
          <p:cNvPicPr preferRelativeResize="0"/>
          <p:nvPr/>
        </p:nvPicPr>
        <p:blipFill rotWithShape="1">
          <a:blip r:embed="rId3">
            <a:alphaModFix/>
          </a:blip>
          <a:srcRect b="0" l="0" r="0" t="0"/>
          <a:stretch/>
        </p:blipFill>
        <p:spPr>
          <a:xfrm>
            <a:off x="2168464" y="882612"/>
            <a:ext cx="5475911" cy="4238284"/>
          </a:xfrm>
          <a:prstGeom prst="rect">
            <a:avLst/>
          </a:prstGeom>
          <a:noFill/>
          <a:ln>
            <a:noFill/>
          </a:ln>
        </p:spPr>
      </p:pic>
      <p:sp>
        <p:nvSpPr>
          <p:cNvPr id="270" name="Google Shape;270;p20"/>
          <p:cNvSpPr txBox="1"/>
          <p:nvPr>
            <p:ph type="title"/>
          </p:nvPr>
        </p:nvSpPr>
        <p:spPr>
          <a:xfrm>
            <a:off x="340131" y="291675"/>
            <a:ext cx="8606700"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Continuum — Technical Approach</a:t>
            </a:r>
            <a:endParaRPr/>
          </a:p>
        </p:txBody>
      </p:sp>
      <p:grpSp>
        <p:nvGrpSpPr>
          <p:cNvPr id="271" name="Google Shape;271;p20"/>
          <p:cNvGrpSpPr/>
          <p:nvPr/>
        </p:nvGrpSpPr>
        <p:grpSpPr>
          <a:xfrm>
            <a:off x="8035625" y="4060208"/>
            <a:ext cx="1708502" cy="997318"/>
            <a:chOff x="0" y="76200"/>
            <a:chExt cx="1708500" cy="997317"/>
          </a:xfrm>
        </p:grpSpPr>
        <p:sp>
          <p:nvSpPr>
            <p:cNvPr id="272" name="Google Shape;272;p20"/>
            <p:cNvSpPr/>
            <p:nvPr/>
          </p:nvSpPr>
          <p:spPr>
            <a:xfrm>
              <a:off x="0" y="119516"/>
              <a:ext cx="1708500" cy="954001"/>
            </a:xfrm>
            <a:prstGeom prst="rect">
              <a:avLst/>
            </a:prstGeom>
            <a:solidFill>
              <a:srgbClr val="FFFFFF"/>
            </a:solidFill>
            <a:ln cap="flat" cmpd="sng" w="19050">
              <a:solidFill>
                <a:schemeClr val="accent1"/>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p:txBody>
        </p:sp>
        <p:sp>
          <p:nvSpPr>
            <p:cNvPr id="273" name="Google Shape;273;p20"/>
            <p:cNvSpPr txBox="1"/>
            <p:nvPr/>
          </p:nvSpPr>
          <p:spPr>
            <a:xfrm>
              <a:off x="9525" y="76200"/>
              <a:ext cx="1689600" cy="984900"/>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Extend test catalog to a larger set of DoD-relevant quality attributes</a:t>
              </a:r>
              <a:endParaRPr sz="1300"/>
            </a:p>
          </p:txBody>
        </p:sp>
      </p:grpSp>
      <p:cxnSp>
        <p:nvCxnSpPr>
          <p:cNvPr id="274" name="Google Shape;274;p20"/>
          <p:cNvCxnSpPr/>
          <p:nvPr/>
        </p:nvCxnSpPr>
        <p:spPr>
          <a:xfrm rot="10800000">
            <a:off x="6709500" y="4881650"/>
            <a:ext cx="1326300" cy="300"/>
          </a:xfrm>
          <a:prstGeom prst="straightConnector1">
            <a:avLst/>
          </a:prstGeom>
          <a:noFill/>
          <a:ln cap="flat" cmpd="sng" w="19050">
            <a:solidFill>
              <a:schemeClr val="accent1"/>
            </a:solidFill>
            <a:prstDash val="solid"/>
            <a:round/>
            <a:headEnd len="med" w="med" type="oval"/>
            <a:tailEnd len="med" w="med" type="oval"/>
          </a:ln>
        </p:spPr>
      </p:cxnSp>
      <p:grpSp>
        <p:nvGrpSpPr>
          <p:cNvPr id="275" name="Google Shape;275;p20"/>
          <p:cNvGrpSpPr/>
          <p:nvPr/>
        </p:nvGrpSpPr>
        <p:grpSpPr>
          <a:xfrm>
            <a:off x="8035625" y="3061250"/>
            <a:ext cx="1708500" cy="790946"/>
            <a:chOff x="0" y="0"/>
            <a:chExt cx="1708500" cy="971917"/>
          </a:xfrm>
        </p:grpSpPr>
        <p:sp>
          <p:nvSpPr>
            <p:cNvPr id="276" name="Google Shape;276;p20"/>
            <p:cNvSpPr/>
            <p:nvPr/>
          </p:nvSpPr>
          <p:spPr>
            <a:xfrm>
              <a:off x="0" y="17916"/>
              <a:ext cx="1708500" cy="954001"/>
            </a:xfrm>
            <a:prstGeom prst="rect">
              <a:avLst/>
            </a:prstGeom>
            <a:solidFill>
              <a:srgbClr val="FFFFFF"/>
            </a:solidFill>
            <a:ln cap="flat" cmpd="sng" w="19050">
              <a:solidFill>
                <a:schemeClr val="accent1"/>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p:txBody>
        </p:sp>
        <p:sp>
          <p:nvSpPr>
            <p:cNvPr id="277" name="Google Shape;277;p20"/>
            <p:cNvSpPr txBox="1"/>
            <p:nvPr/>
          </p:nvSpPr>
          <p:spPr>
            <a:xfrm>
              <a:off x="9525" y="0"/>
              <a:ext cx="1689600" cy="964500"/>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Extend test catalog to include data quality properties</a:t>
              </a:r>
              <a:endParaRPr sz="1300"/>
            </a:p>
          </p:txBody>
        </p:sp>
      </p:grpSp>
      <p:sp>
        <p:nvSpPr>
          <p:cNvPr id="278" name="Google Shape;278;p20"/>
          <p:cNvSpPr/>
          <p:nvPr/>
        </p:nvSpPr>
        <p:spPr>
          <a:xfrm flipH="1">
            <a:off x="6690511" y="3479974"/>
            <a:ext cx="1345115" cy="1210352"/>
          </a:xfrm>
          <a:custGeom>
            <a:rect b="b" l="l" r="r" t="t"/>
            <a:pathLst>
              <a:path extrusionOk="0" h="21600" w="21600">
                <a:moveTo>
                  <a:pt x="0" y="0"/>
                </a:moveTo>
                <a:lnTo>
                  <a:pt x="3386" y="0"/>
                </a:lnTo>
                <a:lnTo>
                  <a:pt x="3386" y="21600"/>
                </a:lnTo>
                <a:lnTo>
                  <a:pt x="21600" y="21600"/>
                </a:lnTo>
              </a:path>
            </a:pathLst>
          </a:custGeom>
          <a:noFill/>
          <a:ln cap="flat" cmpd="sng" w="19050">
            <a:solidFill>
              <a:schemeClr val="accent1"/>
            </a:solidFill>
            <a:prstDash val="solid"/>
            <a:round/>
            <a:headEnd len="med" w="med" type="oval"/>
            <a:tailEnd len="med" w="med" type="ova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9" name="Google Shape;279;p20"/>
          <p:cNvGrpSpPr/>
          <p:nvPr/>
        </p:nvGrpSpPr>
        <p:grpSpPr>
          <a:xfrm>
            <a:off x="8035625" y="1212858"/>
            <a:ext cx="1708502" cy="984901"/>
            <a:chOff x="0" y="0"/>
            <a:chExt cx="1708500" cy="984900"/>
          </a:xfrm>
        </p:grpSpPr>
        <p:sp>
          <p:nvSpPr>
            <p:cNvPr id="280" name="Google Shape;280;p20"/>
            <p:cNvSpPr/>
            <p:nvPr/>
          </p:nvSpPr>
          <p:spPr>
            <a:xfrm>
              <a:off x="0" y="17916"/>
              <a:ext cx="1708500" cy="954001"/>
            </a:xfrm>
            <a:prstGeom prst="rect">
              <a:avLst/>
            </a:prstGeom>
            <a:solidFill>
              <a:srgbClr val="FFFFFF"/>
            </a:solidFill>
            <a:ln cap="flat" cmpd="sng" w="19050">
              <a:solidFill>
                <a:schemeClr val="accent1"/>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p:txBody>
        </p:sp>
        <p:sp>
          <p:nvSpPr>
            <p:cNvPr id="281" name="Google Shape;281;p20"/>
            <p:cNvSpPr txBox="1"/>
            <p:nvPr/>
          </p:nvSpPr>
          <p:spPr>
            <a:xfrm>
              <a:off x="9525" y="0"/>
              <a:ext cx="1689600" cy="984900"/>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Extend MLTE outputs to produce testing evidence artifacts </a:t>
              </a:r>
              <a:endParaRPr sz="1300"/>
            </a:p>
          </p:txBody>
        </p:sp>
      </p:grpSp>
      <p:cxnSp>
        <p:nvCxnSpPr>
          <p:cNvPr id="282" name="Google Shape;282;p20"/>
          <p:cNvCxnSpPr/>
          <p:nvPr/>
        </p:nvCxnSpPr>
        <p:spPr>
          <a:xfrm flipH="1">
            <a:off x="7756025" y="1704108"/>
            <a:ext cx="279600" cy="2400"/>
          </a:xfrm>
          <a:prstGeom prst="straightConnector1">
            <a:avLst/>
          </a:prstGeom>
          <a:noFill/>
          <a:ln cap="flat" cmpd="sng" w="19050">
            <a:solidFill>
              <a:schemeClr val="accent1"/>
            </a:solidFill>
            <a:prstDash val="solid"/>
            <a:round/>
            <a:headEnd len="med" w="med" type="oval"/>
            <a:tailEnd len="med" w="med" type="oval"/>
          </a:ln>
        </p:spPr>
      </p:cxnSp>
      <p:grpSp>
        <p:nvGrpSpPr>
          <p:cNvPr id="283" name="Google Shape;283;p20"/>
          <p:cNvGrpSpPr/>
          <p:nvPr/>
        </p:nvGrpSpPr>
        <p:grpSpPr>
          <a:xfrm>
            <a:off x="165625" y="3440300"/>
            <a:ext cx="1708500" cy="1652399"/>
            <a:chOff x="0" y="0"/>
            <a:chExt cx="1708500" cy="1652399"/>
          </a:xfrm>
        </p:grpSpPr>
        <p:sp>
          <p:nvSpPr>
            <p:cNvPr id="284" name="Google Shape;284;p20"/>
            <p:cNvSpPr/>
            <p:nvPr/>
          </p:nvSpPr>
          <p:spPr>
            <a:xfrm>
              <a:off x="0" y="0"/>
              <a:ext cx="1708500" cy="1652399"/>
            </a:xfrm>
            <a:prstGeom prst="rect">
              <a:avLst/>
            </a:prstGeom>
            <a:solidFill>
              <a:srgbClr val="FFFFFF"/>
            </a:solidFill>
            <a:ln cap="flat" cmpd="sng" w="19050">
              <a:solidFill>
                <a:schemeClr val="accent1"/>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p:txBody>
        </p:sp>
        <p:sp>
          <p:nvSpPr>
            <p:cNvPr id="285" name="Google Shape;285;p20"/>
            <p:cNvSpPr txBox="1"/>
            <p:nvPr/>
          </p:nvSpPr>
          <p:spPr>
            <a:xfrm>
              <a:off x="9525" y="26482"/>
              <a:ext cx="1689600" cy="1585200"/>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Work with DoD ML development and T&amp;E organizations to transition and measure the practice of ML Integrated T&amp;E</a:t>
              </a:r>
              <a:endParaRPr sz="1300"/>
            </a:p>
          </p:txBody>
        </p:sp>
      </p:grpSp>
      <p:sp>
        <p:nvSpPr>
          <p:cNvPr id="286" name="Google Shape;286;p20"/>
          <p:cNvSpPr/>
          <p:nvPr/>
        </p:nvSpPr>
        <p:spPr>
          <a:xfrm>
            <a:off x="2079236" y="1897600"/>
            <a:ext cx="5643370" cy="1499701"/>
          </a:xfrm>
          <a:prstGeom prst="rect">
            <a:avLst/>
          </a:prstGeom>
          <a:noFill/>
          <a:ln cap="flat" cmpd="sng" w="19050">
            <a:solidFill>
              <a:schemeClr val="accent1"/>
            </a:solidFill>
            <a:prstDash val="dash"/>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20"/>
          <p:cNvSpPr/>
          <p:nvPr/>
        </p:nvSpPr>
        <p:spPr>
          <a:xfrm flipH="1" rot="10800000">
            <a:off x="999921" y="3267635"/>
            <a:ext cx="1081554" cy="204001"/>
          </a:xfrm>
          <a:custGeom>
            <a:rect b="b" l="l" r="r" t="t"/>
            <a:pathLst>
              <a:path extrusionOk="0" h="21600" w="21600">
                <a:moveTo>
                  <a:pt x="271" y="0"/>
                </a:moveTo>
                <a:lnTo>
                  <a:pt x="0" y="0"/>
                </a:lnTo>
                <a:lnTo>
                  <a:pt x="0" y="21600"/>
                </a:lnTo>
                <a:lnTo>
                  <a:pt x="21600" y="21600"/>
                </a:lnTo>
              </a:path>
            </a:pathLst>
          </a:custGeom>
          <a:noFill/>
          <a:ln cap="flat" cmpd="sng" w="19050">
            <a:solidFill>
              <a:schemeClr val="accent1"/>
            </a:solidFill>
            <a:prstDash val="solid"/>
            <a:round/>
            <a:headEnd len="med" w="med" type="oval"/>
            <a:tailEnd len="med" w="med" type="ova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8" name="Google Shape;288;p20"/>
          <p:cNvGrpSpPr/>
          <p:nvPr/>
        </p:nvGrpSpPr>
        <p:grpSpPr>
          <a:xfrm>
            <a:off x="111525" y="1073824"/>
            <a:ext cx="1708501" cy="1823701"/>
            <a:chOff x="0" y="0"/>
            <a:chExt cx="1708500" cy="1823699"/>
          </a:xfrm>
        </p:grpSpPr>
        <p:sp>
          <p:nvSpPr>
            <p:cNvPr id="289" name="Google Shape;289;p20"/>
            <p:cNvSpPr/>
            <p:nvPr/>
          </p:nvSpPr>
          <p:spPr>
            <a:xfrm>
              <a:off x="0" y="0"/>
              <a:ext cx="1708500" cy="1823699"/>
            </a:xfrm>
            <a:prstGeom prst="rect">
              <a:avLst/>
            </a:prstGeom>
            <a:solidFill>
              <a:srgbClr val="FFFFFF"/>
            </a:solidFill>
            <a:ln cap="flat" cmpd="sng" w="19050">
              <a:solidFill>
                <a:schemeClr val="accent1"/>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300" u="none" cap="none" strike="noStrike">
                <a:solidFill>
                  <a:srgbClr val="000000"/>
                </a:solidFill>
                <a:latin typeface="Arial"/>
                <a:ea typeface="Arial"/>
                <a:cs typeface="Arial"/>
                <a:sym typeface="Arial"/>
              </a:endParaRPr>
            </a:p>
          </p:txBody>
        </p:sp>
        <p:sp>
          <p:nvSpPr>
            <p:cNvPr id="290" name="Google Shape;290;p20"/>
            <p:cNvSpPr txBox="1"/>
            <p:nvPr/>
          </p:nvSpPr>
          <p:spPr>
            <a:xfrm>
              <a:off x="9525" y="10526"/>
              <a:ext cx="1689600" cy="1785300"/>
            </a:xfrm>
            <a:prstGeom prst="rect">
              <a:avLst/>
            </a:prstGeom>
            <a:noFill/>
            <a:ln>
              <a:noFill/>
            </a:ln>
          </p:spPr>
          <p:txBody>
            <a:bodyPr anchorCtr="0" anchor="ctr"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1400"/>
                <a:buFont typeface="Arial"/>
                <a:buNone/>
              </a:pPr>
              <a:r>
                <a:rPr b="0" i="0" lang="en-US" sz="1300" u="none" cap="none" strike="noStrike">
                  <a:solidFill>
                    <a:srgbClr val="000000"/>
                  </a:solidFill>
                  <a:latin typeface="Arial"/>
                  <a:ea typeface="Arial"/>
                  <a:cs typeface="Arial"/>
                  <a:sym typeface="Arial"/>
                </a:rPr>
                <a:t>Work with policy organizations to inform DoD-wide policies that will support the flow of information required for ML Integrated T&amp;E</a:t>
              </a:r>
              <a:endParaRPr sz="1300"/>
            </a:p>
          </p:txBody>
        </p:sp>
      </p:grpSp>
      <p:cxnSp>
        <p:nvCxnSpPr>
          <p:cNvPr id="291" name="Google Shape;291;p20"/>
          <p:cNvCxnSpPr/>
          <p:nvPr/>
        </p:nvCxnSpPr>
        <p:spPr>
          <a:xfrm flipH="1">
            <a:off x="1819941" y="1468912"/>
            <a:ext cx="406200" cy="5700"/>
          </a:xfrm>
          <a:prstGeom prst="straightConnector1">
            <a:avLst/>
          </a:prstGeom>
          <a:noFill/>
          <a:ln cap="flat" cmpd="sng" w="19050">
            <a:solidFill>
              <a:schemeClr val="accent1"/>
            </a:solidFill>
            <a:prstDash val="solid"/>
            <a:round/>
            <a:headEnd len="med" w="med" type="oval"/>
            <a:tailEnd len="med" w="med" type="oval"/>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1"/>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297" name="Google Shape;297;p21"/>
          <p:cNvSpPr txBox="1"/>
          <p:nvPr>
            <p:ph type="title"/>
          </p:nvPr>
        </p:nvSpPr>
        <p:spPr>
          <a:xfrm>
            <a:off x="373425" y="283916"/>
            <a:ext cx="8606700"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Integrated T&amp;E Supported by Continuum</a:t>
            </a:r>
            <a:endParaRPr/>
          </a:p>
        </p:txBody>
      </p:sp>
      <p:cxnSp>
        <p:nvCxnSpPr>
          <p:cNvPr id="298" name="Google Shape;298;p21"/>
          <p:cNvCxnSpPr/>
          <p:nvPr/>
        </p:nvCxnSpPr>
        <p:spPr>
          <a:xfrm flipH="1">
            <a:off x="3805061" y="778597"/>
            <a:ext cx="17888" cy="3423317"/>
          </a:xfrm>
          <a:prstGeom prst="straightConnector1">
            <a:avLst/>
          </a:prstGeom>
          <a:noFill/>
          <a:ln cap="flat" cmpd="sng" w="12700">
            <a:solidFill>
              <a:schemeClr val="accent1"/>
            </a:solidFill>
            <a:prstDash val="solid"/>
            <a:miter lim="8000"/>
            <a:headEnd len="sm" w="sm" type="none"/>
            <a:tailEnd len="sm" w="sm" type="none"/>
          </a:ln>
        </p:spPr>
      </p:cxnSp>
      <p:sp>
        <p:nvSpPr>
          <p:cNvPr id="299" name="Google Shape;299;p21"/>
          <p:cNvSpPr txBox="1"/>
          <p:nvPr/>
        </p:nvSpPr>
        <p:spPr>
          <a:xfrm rot="5400000">
            <a:off x="2999424" y="2775395"/>
            <a:ext cx="1359017" cy="33308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Contractor</a:t>
            </a:r>
            <a:endParaRPr/>
          </a:p>
        </p:txBody>
      </p:sp>
      <p:sp>
        <p:nvSpPr>
          <p:cNvPr id="300" name="Google Shape;300;p21"/>
          <p:cNvSpPr txBox="1"/>
          <p:nvPr/>
        </p:nvSpPr>
        <p:spPr>
          <a:xfrm rot="5400000">
            <a:off x="3366953" y="2796120"/>
            <a:ext cx="1317567" cy="333086"/>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Government</a:t>
            </a:r>
            <a:endParaRPr/>
          </a:p>
        </p:txBody>
      </p:sp>
      <p:pic>
        <p:nvPicPr>
          <p:cNvPr descr="Picture 2" id="301" name="Google Shape;301;p21"/>
          <p:cNvPicPr preferRelativeResize="0"/>
          <p:nvPr/>
        </p:nvPicPr>
        <p:blipFill rotWithShape="1">
          <a:blip r:embed="rId3">
            <a:alphaModFix/>
          </a:blip>
          <a:srcRect b="0" l="0" r="0" t="0"/>
          <a:stretch/>
        </p:blipFill>
        <p:spPr>
          <a:xfrm>
            <a:off x="1391744" y="1223726"/>
            <a:ext cx="754076" cy="754076"/>
          </a:xfrm>
          <a:prstGeom prst="rect">
            <a:avLst/>
          </a:prstGeom>
          <a:noFill/>
          <a:ln>
            <a:noFill/>
          </a:ln>
        </p:spPr>
      </p:pic>
      <p:sp>
        <p:nvSpPr>
          <p:cNvPr id="302" name="Google Shape;302;p21"/>
          <p:cNvSpPr txBox="1"/>
          <p:nvPr/>
        </p:nvSpPr>
        <p:spPr>
          <a:xfrm>
            <a:off x="1309375" y="1806070"/>
            <a:ext cx="918812" cy="43880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ML Capabilities</a:t>
            </a:r>
            <a:endParaRPr/>
          </a:p>
        </p:txBody>
      </p:sp>
      <p:grpSp>
        <p:nvGrpSpPr>
          <p:cNvPr id="303" name="Google Shape;303;p21"/>
          <p:cNvGrpSpPr/>
          <p:nvPr/>
        </p:nvGrpSpPr>
        <p:grpSpPr>
          <a:xfrm>
            <a:off x="2598922" y="1269708"/>
            <a:ext cx="1007921" cy="667252"/>
            <a:chOff x="-1" y="-1"/>
            <a:chExt cx="1007920" cy="667251"/>
          </a:xfrm>
        </p:grpSpPr>
        <p:sp>
          <p:nvSpPr>
            <p:cNvPr id="304" name="Google Shape;304;p21"/>
            <p:cNvSpPr/>
            <p:nvPr/>
          </p:nvSpPr>
          <p:spPr>
            <a:xfrm>
              <a:off x="-1" y="-1"/>
              <a:ext cx="1007920" cy="667251"/>
            </a:xfrm>
            <a:prstGeom prst="rect">
              <a:avLst/>
            </a:prstGeom>
            <a:gradFill>
              <a:gsLst>
                <a:gs pos="0">
                  <a:srgbClr val="BFEDFF"/>
                </a:gs>
                <a:gs pos="100000">
                  <a:srgbClr val="FFFFFF"/>
                </a:gs>
              </a:gsLst>
              <a:lin ang="5400000" scaled="0"/>
            </a:gradFill>
            <a:ln cap="flat" cmpd="sng" w="25400">
              <a:solidFill>
                <a:schemeClr val="accent1"/>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1"/>
            <p:cNvSpPr txBox="1"/>
            <p:nvPr/>
          </p:nvSpPr>
          <p:spPr>
            <a:xfrm>
              <a:off x="12699" y="114223"/>
              <a:ext cx="982520" cy="438803"/>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Contractor Testing (CT)</a:t>
              </a:r>
              <a:endParaRPr/>
            </a:p>
          </p:txBody>
        </p:sp>
      </p:grpSp>
      <p:sp>
        <p:nvSpPr>
          <p:cNvPr id="306" name="Google Shape;306;p21"/>
          <p:cNvSpPr txBox="1"/>
          <p:nvPr/>
        </p:nvSpPr>
        <p:spPr>
          <a:xfrm>
            <a:off x="238074" y="1923107"/>
            <a:ext cx="918811" cy="81980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Iterative Model Evaluation and Testing</a:t>
            </a:r>
            <a:endParaRPr/>
          </a:p>
        </p:txBody>
      </p:sp>
      <p:sp>
        <p:nvSpPr>
          <p:cNvPr id="307" name="Google Shape;307;p21"/>
          <p:cNvSpPr txBox="1"/>
          <p:nvPr/>
        </p:nvSpPr>
        <p:spPr>
          <a:xfrm>
            <a:off x="2567943" y="1944569"/>
            <a:ext cx="1083232" cy="62930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Comprehensive Testing before Delivery</a:t>
            </a:r>
            <a:endParaRPr/>
          </a:p>
        </p:txBody>
      </p:sp>
      <p:sp>
        <p:nvSpPr>
          <p:cNvPr id="308" name="Google Shape;308;p21"/>
          <p:cNvSpPr/>
          <p:nvPr/>
        </p:nvSpPr>
        <p:spPr>
          <a:xfrm>
            <a:off x="1999081" y="1605270"/>
            <a:ext cx="587143" cy="2201"/>
          </a:xfrm>
          <a:custGeom>
            <a:rect b="b" l="l" r="r" t="t"/>
            <a:pathLst>
              <a:path extrusionOk="0" h="21600" w="21600">
                <a:moveTo>
                  <a:pt x="0" y="21600"/>
                </a:moveTo>
                <a:lnTo>
                  <a:pt x="21600" y="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9" name="Google Shape;309;p21"/>
          <p:cNvGrpSpPr/>
          <p:nvPr/>
        </p:nvGrpSpPr>
        <p:grpSpPr>
          <a:xfrm>
            <a:off x="4356207" y="1272309"/>
            <a:ext cx="1074834" cy="667252"/>
            <a:chOff x="-1" y="-1"/>
            <a:chExt cx="1074833" cy="667251"/>
          </a:xfrm>
        </p:grpSpPr>
        <p:sp>
          <p:nvSpPr>
            <p:cNvPr id="310" name="Google Shape;310;p21"/>
            <p:cNvSpPr/>
            <p:nvPr/>
          </p:nvSpPr>
          <p:spPr>
            <a:xfrm>
              <a:off x="-1" y="-1"/>
              <a:ext cx="1074833" cy="667251"/>
            </a:xfrm>
            <a:prstGeom prst="rect">
              <a:avLst/>
            </a:prstGeom>
            <a:gradFill>
              <a:gsLst>
                <a:gs pos="0">
                  <a:srgbClr val="BFEDFF"/>
                </a:gs>
                <a:gs pos="100000">
                  <a:srgbClr val="FFFFFF"/>
                </a:gs>
              </a:gsLst>
              <a:lin ang="5400000" scaled="0"/>
            </a:gradFill>
            <a:ln cap="flat" cmpd="sng" w="25400">
              <a:solidFill>
                <a:schemeClr val="accent1"/>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1"/>
            <p:cNvSpPr txBox="1"/>
            <p:nvPr/>
          </p:nvSpPr>
          <p:spPr>
            <a:xfrm>
              <a:off x="12699" y="114223"/>
              <a:ext cx="1049433" cy="438803"/>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Developmental Testing (DT)</a:t>
              </a:r>
              <a:endParaRPr/>
            </a:p>
          </p:txBody>
        </p:sp>
      </p:grpSp>
      <p:sp>
        <p:nvSpPr>
          <p:cNvPr id="312" name="Google Shape;312;p21"/>
          <p:cNvSpPr/>
          <p:nvPr/>
        </p:nvSpPr>
        <p:spPr>
          <a:xfrm>
            <a:off x="3619686" y="1604084"/>
            <a:ext cx="723823" cy="1052"/>
          </a:xfrm>
          <a:custGeom>
            <a:rect b="b" l="l" r="r" t="t"/>
            <a:pathLst>
              <a:path extrusionOk="0" h="21600" w="21600">
                <a:moveTo>
                  <a:pt x="0" y="0"/>
                </a:moveTo>
                <a:lnTo>
                  <a:pt x="21600" y="2160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3" name="Google Shape;313;p21"/>
          <p:cNvGrpSpPr/>
          <p:nvPr/>
        </p:nvGrpSpPr>
        <p:grpSpPr>
          <a:xfrm>
            <a:off x="198455" y="1270794"/>
            <a:ext cx="1007922" cy="667252"/>
            <a:chOff x="-1" y="-1"/>
            <a:chExt cx="1007920" cy="667251"/>
          </a:xfrm>
        </p:grpSpPr>
        <p:sp>
          <p:nvSpPr>
            <p:cNvPr id="314" name="Google Shape;314;p21"/>
            <p:cNvSpPr/>
            <p:nvPr/>
          </p:nvSpPr>
          <p:spPr>
            <a:xfrm>
              <a:off x="-1" y="-1"/>
              <a:ext cx="1007920" cy="667251"/>
            </a:xfrm>
            <a:prstGeom prst="rect">
              <a:avLst/>
            </a:prstGeom>
            <a:gradFill>
              <a:gsLst>
                <a:gs pos="0">
                  <a:srgbClr val="D2EDDC"/>
                </a:gs>
                <a:gs pos="100000">
                  <a:srgbClr val="FFFFFF"/>
                </a:gs>
              </a:gsLst>
              <a:lin ang="5400000" scaled="0"/>
            </a:gradFill>
            <a:ln cap="flat" cmpd="sng" w="25400">
              <a:solidFill>
                <a:schemeClr val="accent3"/>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1"/>
            <p:cNvSpPr txBox="1"/>
            <p:nvPr/>
          </p:nvSpPr>
          <p:spPr>
            <a:xfrm>
              <a:off x="12699" y="114223"/>
              <a:ext cx="982520" cy="438803"/>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Model Development</a:t>
              </a:r>
              <a:endParaRPr/>
            </a:p>
          </p:txBody>
        </p:sp>
      </p:grpSp>
      <p:sp>
        <p:nvSpPr>
          <p:cNvPr id="316" name="Google Shape;316;p21"/>
          <p:cNvSpPr/>
          <p:nvPr/>
        </p:nvSpPr>
        <p:spPr>
          <a:xfrm>
            <a:off x="1219219" y="1606289"/>
            <a:ext cx="334339" cy="1211"/>
          </a:xfrm>
          <a:custGeom>
            <a:rect b="b" l="l" r="r" t="t"/>
            <a:pathLst>
              <a:path extrusionOk="0" h="21600" w="21600">
                <a:moveTo>
                  <a:pt x="0" y="0"/>
                </a:moveTo>
                <a:lnTo>
                  <a:pt x="21600" y="2160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icture 2" id="317" name="Google Shape;317;p21"/>
          <p:cNvPicPr preferRelativeResize="0"/>
          <p:nvPr/>
        </p:nvPicPr>
        <p:blipFill rotWithShape="1">
          <a:blip r:embed="rId3">
            <a:alphaModFix/>
          </a:blip>
          <a:srcRect b="0" l="0" r="0" t="0"/>
          <a:stretch/>
        </p:blipFill>
        <p:spPr>
          <a:xfrm>
            <a:off x="3798839" y="1553089"/>
            <a:ext cx="424714" cy="424714"/>
          </a:xfrm>
          <a:prstGeom prst="rect">
            <a:avLst/>
          </a:prstGeom>
          <a:noFill/>
          <a:ln>
            <a:noFill/>
          </a:ln>
        </p:spPr>
      </p:pic>
      <p:sp>
        <p:nvSpPr>
          <p:cNvPr id="318" name="Google Shape;318;p21"/>
          <p:cNvSpPr txBox="1"/>
          <p:nvPr/>
        </p:nvSpPr>
        <p:spPr>
          <a:xfrm>
            <a:off x="4333573" y="1936959"/>
            <a:ext cx="1087538" cy="81980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Component, System and Integration Testing</a:t>
            </a:r>
            <a:endParaRPr/>
          </a:p>
        </p:txBody>
      </p:sp>
      <p:pic>
        <p:nvPicPr>
          <p:cNvPr descr="Picture 6" id="319" name="Google Shape;319;p21"/>
          <p:cNvPicPr preferRelativeResize="0"/>
          <p:nvPr/>
        </p:nvPicPr>
        <p:blipFill rotWithShape="1">
          <a:blip r:embed="rId4">
            <a:alphaModFix/>
          </a:blip>
          <a:srcRect b="0" l="0" r="0" t="0"/>
          <a:stretch/>
        </p:blipFill>
        <p:spPr>
          <a:xfrm>
            <a:off x="5847700" y="1362726"/>
            <a:ext cx="863745" cy="484910"/>
          </a:xfrm>
          <a:prstGeom prst="rect">
            <a:avLst/>
          </a:prstGeom>
          <a:noFill/>
          <a:ln>
            <a:noFill/>
          </a:ln>
        </p:spPr>
      </p:pic>
      <p:pic>
        <p:nvPicPr>
          <p:cNvPr descr="Picture 2" id="320" name="Google Shape;320;p21"/>
          <p:cNvPicPr preferRelativeResize="0"/>
          <p:nvPr/>
        </p:nvPicPr>
        <p:blipFill rotWithShape="1">
          <a:blip r:embed="rId3">
            <a:alphaModFix/>
          </a:blip>
          <a:srcRect b="0" l="0" r="0" t="0"/>
          <a:stretch/>
        </p:blipFill>
        <p:spPr>
          <a:xfrm>
            <a:off x="6067216" y="1387135"/>
            <a:ext cx="424714" cy="424713"/>
          </a:xfrm>
          <a:prstGeom prst="rect">
            <a:avLst/>
          </a:prstGeom>
          <a:noFill/>
          <a:ln>
            <a:noFill/>
          </a:ln>
        </p:spPr>
      </p:pic>
      <p:sp>
        <p:nvSpPr>
          <p:cNvPr id="321" name="Google Shape;321;p21"/>
          <p:cNvSpPr txBox="1"/>
          <p:nvPr/>
        </p:nvSpPr>
        <p:spPr>
          <a:xfrm>
            <a:off x="5820166" y="1842216"/>
            <a:ext cx="918812" cy="438803"/>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ML-Enabled System</a:t>
            </a:r>
            <a:endParaRPr/>
          </a:p>
        </p:txBody>
      </p:sp>
      <p:sp>
        <p:nvSpPr>
          <p:cNvPr id="322" name="Google Shape;322;p21"/>
          <p:cNvSpPr/>
          <p:nvPr/>
        </p:nvSpPr>
        <p:spPr>
          <a:xfrm>
            <a:off x="5443646" y="1605388"/>
            <a:ext cx="454567" cy="248"/>
          </a:xfrm>
          <a:custGeom>
            <a:rect b="b" l="l" r="r" t="t"/>
            <a:pathLst>
              <a:path extrusionOk="0" h="21600" w="21600">
                <a:moveTo>
                  <a:pt x="0" y="21600"/>
                </a:moveTo>
                <a:lnTo>
                  <a:pt x="21600" y="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3" name="Google Shape;323;p21"/>
          <p:cNvGrpSpPr/>
          <p:nvPr/>
        </p:nvGrpSpPr>
        <p:grpSpPr>
          <a:xfrm>
            <a:off x="7147323" y="1270984"/>
            <a:ext cx="1074834" cy="667252"/>
            <a:chOff x="-1" y="-1"/>
            <a:chExt cx="1074833" cy="667251"/>
          </a:xfrm>
        </p:grpSpPr>
        <p:sp>
          <p:nvSpPr>
            <p:cNvPr id="324" name="Google Shape;324;p21"/>
            <p:cNvSpPr/>
            <p:nvPr/>
          </p:nvSpPr>
          <p:spPr>
            <a:xfrm>
              <a:off x="-1" y="-1"/>
              <a:ext cx="1074833" cy="667251"/>
            </a:xfrm>
            <a:prstGeom prst="rect">
              <a:avLst/>
            </a:prstGeom>
            <a:gradFill>
              <a:gsLst>
                <a:gs pos="0">
                  <a:srgbClr val="BFEDFF"/>
                </a:gs>
                <a:gs pos="100000">
                  <a:srgbClr val="FFFFFF"/>
                </a:gs>
              </a:gsLst>
              <a:lin ang="5400000" scaled="0"/>
            </a:gradFill>
            <a:ln cap="flat" cmpd="sng" w="25400">
              <a:solidFill>
                <a:schemeClr val="accent1"/>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21"/>
            <p:cNvSpPr txBox="1"/>
            <p:nvPr/>
          </p:nvSpPr>
          <p:spPr>
            <a:xfrm>
              <a:off x="12699" y="114223"/>
              <a:ext cx="1049433" cy="438803"/>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Operational Testing (OT)</a:t>
              </a:r>
              <a:endParaRPr/>
            </a:p>
          </p:txBody>
        </p:sp>
      </p:grpSp>
      <p:sp>
        <p:nvSpPr>
          <p:cNvPr id="326" name="Google Shape;326;p21"/>
          <p:cNvSpPr/>
          <p:nvPr/>
        </p:nvSpPr>
        <p:spPr>
          <a:xfrm>
            <a:off x="6660933" y="1604833"/>
            <a:ext cx="473692" cy="193"/>
          </a:xfrm>
          <a:custGeom>
            <a:rect b="b" l="l" r="r" t="t"/>
            <a:pathLst>
              <a:path extrusionOk="0" h="21600" w="21600">
                <a:moveTo>
                  <a:pt x="0" y="21600"/>
                </a:moveTo>
                <a:lnTo>
                  <a:pt x="21600" y="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Picture 6" id="327" name="Google Shape;327;p21"/>
          <p:cNvPicPr preferRelativeResize="0"/>
          <p:nvPr/>
        </p:nvPicPr>
        <p:blipFill rotWithShape="1">
          <a:blip r:embed="rId4">
            <a:alphaModFix/>
          </a:blip>
          <a:srcRect b="0" l="0" r="0" t="0"/>
          <a:stretch/>
        </p:blipFill>
        <p:spPr>
          <a:xfrm>
            <a:off x="8604702" y="1362643"/>
            <a:ext cx="863745" cy="484910"/>
          </a:xfrm>
          <a:prstGeom prst="rect">
            <a:avLst/>
          </a:prstGeom>
          <a:noFill/>
          <a:ln>
            <a:noFill/>
          </a:ln>
        </p:spPr>
      </p:pic>
      <p:pic>
        <p:nvPicPr>
          <p:cNvPr descr="Picture 2" id="328" name="Google Shape;328;p21"/>
          <p:cNvPicPr preferRelativeResize="0"/>
          <p:nvPr/>
        </p:nvPicPr>
        <p:blipFill rotWithShape="1">
          <a:blip r:embed="rId3">
            <a:alphaModFix/>
          </a:blip>
          <a:srcRect b="0" l="0" r="0" t="0"/>
          <a:stretch/>
        </p:blipFill>
        <p:spPr>
          <a:xfrm>
            <a:off x="8824217" y="1397443"/>
            <a:ext cx="424714" cy="424714"/>
          </a:xfrm>
          <a:prstGeom prst="rect">
            <a:avLst/>
          </a:prstGeom>
          <a:noFill/>
          <a:ln>
            <a:noFill/>
          </a:ln>
        </p:spPr>
      </p:pic>
      <p:sp>
        <p:nvSpPr>
          <p:cNvPr id="329" name="Google Shape;329;p21"/>
          <p:cNvSpPr/>
          <p:nvPr/>
        </p:nvSpPr>
        <p:spPr>
          <a:xfrm>
            <a:off x="8234761" y="1604808"/>
            <a:ext cx="420454" cy="153"/>
          </a:xfrm>
          <a:custGeom>
            <a:rect b="b" l="l" r="r" t="t"/>
            <a:pathLst>
              <a:path extrusionOk="0" h="21600" w="21600">
                <a:moveTo>
                  <a:pt x="0" y="0"/>
                </a:moveTo>
                <a:lnTo>
                  <a:pt x="21600" y="2160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1"/>
          <p:cNvSpPr txBox="1"/>
          <p:nvPr/>
        </p:nvSpPr>
        <p:spPr>
          <a:xfrm>
            <a:off x="8468742" y="1777465"/>
            <a:ext cx="1162316" cy="62930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Operationally-Ready ML-Enabled System</a:t>
            </a:r>
            <a:endParaRPr/>
          </a:p>
        </p:txBody>
      </p:sp>
      <p:sp>
        <p:nvSpPr>
          <p:cNvPr id="331" name="Google Shape;331;p21"/>
          <p:cNvSpPr txBox="1"/>
          <p:nvPr/>
        </p:nvSpPr>
        <p:spPr>
          <a:xfrm>
            <a:off x="7136496" y="1955152"/>
            <a:ext cx="1087538" cy="248304"/>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Field Testing</a:t>
            </a:r>
            <a:endParaRPr/>
          </a:p>
        </p:txBody>
      </p:sp>
      <p:pic>
        <p:nvPicPr>
          <p:cNvPr descr="Graphic 1037" id="332" name="Google Shape;332;p21"/>
          <p:cNvPicPr preferRelativeResize="0"/>
          <p:nvPr/>
        </p:nvPicPr>
        <p:blipFill rotWithShape="1">
          <a:blip r:embed="rId5">
            <a:alphaModFix/>
          </a:blip>
          <a:srcRect b="0" l="0" r="0" t="0"/>
          <a:stretch/>
        </p:blipFill>
        <p:spPr>
          <a:xfrm>
            <a:off x="3906775" y="1223726"/>
            <a:ext cx="344495" cy="344495"/>
          </a:xfrm>
          <a:prstGeom prst="rect">
            <a:avLst/>
          </a:prstGeom>
          <a:noFill/>
          <a:ln>
            <a:noFill/>
          </a:ln>
        </p:spPr>
      </p:pic>
      <p:pic>
        <p:nvPicPr>
          <p:cNvPr descr="Graphic 1042" id="333" name="Google Shape;333;p21"/>
          <p:cNvPicPr preferRelativeResize="0"/>
          <p:nvPr/>
        </p:nvPicPr>
        <p:blipFill rotWithShape="1">
          <a:blip r:embed="rId5">
            <a:alphaModFix/>
          </a:blip>
          <a:srcRect b="0" l="0" r="0" t="0"/>
          <a:stretch/>
        </p:blipFill>
        <p:spPr>
          <a:xfrm>
            <a:off x="5535979" y="1231036"/>
            <a:ext cx="344495" cy="344495"/>
          </a:xfrm>
          <a:prstGeom prst="rect">
            <a:avLst/>
          </a:prstGeom>
          <a:noFill/>
          <a:ln>
            <a:noFill/>
          </a:ln>
        </p:spPr>
      </p:pic>
      <p:pic>
        <p:nvPicPr>
          <p:cNvPr descr="Graphic 1043" id="334" name="Google Shape;334;p21"/>
          <p:cNvPicPr preferRelativeResize="0"/>
          <p:nvPr/>
        </p:nvPicPr>
        <p:blipFill rotWithShape="1">
          <a:blip r:embed="rId5">
            <a:alphaModFix/>
          </a:blip>
          <a:srcRect b="0" l="0" r="0" t="0"/>
          <a:stretch/>
        </p:blipFill>
        <p:spPr>
          <a:xfrm>
            <a:off x="8296495" y="1217181"/>
            <a:ext cx="344495" cy="344495"/>
          </a:xfrm>
          <a:prstGeom prst="rect">
            <a:avLst/>
          </a:prstGeom>
          <a:noFill/>
          <a:ln>
            <a:noFill/>
          </a:ln>
        </p:spPr>
      </p:pic>
      <p:grpSp>
        <p:nvGrpSpPr>
          <p:cNvPr id="335" name="Google Shape;335;p21"/>
          <p:cNvGrpSpPr/>
          <p:nvPr/>
        </p:nvGrpSpPr>
        <p:grpSpPr>
          <a:xfrm>
            <a:off x="1777101" y="2590366"/>
            <a:ext cx="1638042" cy="2128647"/>
            <a:chOff x="0" y="-2"/>
            <a:chExt cx="1638041" cy="2128645"/>
          </a:xfrm>
        </p:grpSpPr>
        <p:grpSp>
          <p:nvGrpSpPr>
            <p:cNvPr id="336" name="Google Shape;336;p21"/>
            <p:cNvGrpSpPr/>
            <p:nvPr/>
          </p:nvGrpSpPr>
          <p:grpSpPr>
            <a:xfrm>
              <a:off x="0" y="-2"/>
              <a:ext cx="1638041" cy="2122574"/>
              <a:chOff x="0" y="-1"/>
              <a:chExt cx="1638040" cy="2122572"/>
            </a:xfrm>
          </p:grpSpPr>
          <p:sp>
            <p:nvSpPr>
              <p:cNvPr id="337" name="Google Shape;337;p21"/>
              <p:cNvSpPr/>
              <p:nvPr/>
            </p:nvSpPr>
            <p:spPr>
              <a:xfrm>
                <a:off x="0" y="552911"/>
                <a:ext cx="1638040" cy="1569660"/>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p:txBody>
          </p:sp>
          <p:cxnSp>
            <p:nvCxnSpPr>
              <p:cNvPr id="338" name="Google Shape;338;p21"/>
              <p:cNvCxnSpPr/>
              <p:nvPr/>
            </p:nvCxnSpPr>
            <p:spPr>
              <a:xfrm flipH="1" rot="10800000">
                <a:off x="814580" y="-1"/>
                <a:ext cx="431477" cy="563038"/>
              </a:xfrm>
              <a:prstGeom prst="straightConnector1">
                <a:avLst/>
              </a:prstGeom>
              <a:noFill/>
              <a:ln cap="flat" cmpd="sng" w="12700">
                <a:solidFill>
                  <a:schemeClr val="accent5"/>
                </a:solidFill>
                <a:prstDash val="solid"/>
                <a:miter lim="800000"/>
                <a:headEnd len="sm" w="sm" type="none"/>
                <a:tailEnd len="sm" w="sm" type="none"/>
              </a:ln>
            </p:spPr>
          </p:cxnSp>
        </p:grpSp>
        <p:sp>
          <p:nvSpPr>
            <p:cNvPr id="339" name="Google Shape;339;p21"/>
            <p:cNvSpPr txBox="1"/>
            <p:nvPr/>
          </p:nvSpPr>
          <p:spPr>
            <a:xfrm>
              <a:off x="6350" y="546839"/>
              <a:ext cx="1625340" cy="158180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CT of ML capabilities is done based on operationally-relevant scenarios, requirements, and data  </a:t>
              </a:r>
              <a:endParaRPr/>
            </a:p>
            <a:p>
              <a:pPr indent="0" lvl="0" marL="0" marR="0" rtl="0" algn="l">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Automated regression testing</a:t>
              </a:r>
              <a:endParaRPr/>
            </a:p>
          </p:txBody>
        </p:sp>
      </p:grpSp>
      <p:grpSp>
        <p:nvGrpSpPr>
          <p:cNvPr id="340" name="Google Shape;340;p21"/>
          <p:cNvGrpSpPr/>
          <p:nvPr/>
        </p:nvGrpSpPr>
        <p:grpSpPr>
          <a:xfrm>
            <a:off x="4356208" y="2789319"/>
            <a:ext cx="1430113" cy="2275621"/>
            <a:chOff x="0" y="0"/>
            <a:chExt cx="1430111" cy="2275620"/>
          </a:xfrm>
        </p:grpSpPr>
        <p:grpSp>
          <p:nvGrpSpPr>
            <p:cNvPr id="341" name="Google Shape;341;p21"/>
            <p:cNvGrpSpPr/>
            <p:nvPr/>
          </p:nvGrpSpPr>
          <p:grpSpPr>
            <a:xfrm>
              <a:off x="0" y="0"/>
              <a:ext cx="1430111" cy="2263715"/>
              <a:chOff x="0" y="0"/>
              <a:chExt cx="1430110" cy="2263714"/>
            </a:xfrm>
          </p:grpSpPr>
          <p:sp>
            <p:nvSpPr>
              <p:cNvPr id="342" name="Google Shape;342;p21"/>
              <p:cNvSpPr/>
              <p:nvPr/>
            </p:nvSpPr>
            <p:spPr>
              <a:xfrm>
                <a:off x="0" y="324723"/>
                <a:ext cx="1430110" cy="1938991"/>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p:txBody>
          </p:sp>
          <p:cxnSp>
            <p:nvCxnSpPr>
              <p:cNvPr id="343" name="Google Shape;343;p21"/>
              <p:cNvCxnSpPr/>
              <p:nvPr/>
            </p:nvCxnSpPr>
            <p:spPr>
              <a:xfrm rot="10800000">
                <a:off x="659280" y="0"/>
                <a:ext cx="57463" cy="366238"/>
              </a:xfrm>
              <a:prstGeom prst="straightConnector1">
                <a:avLst/>
              </a:prstGeom>
              <a:noFill/>
              <a:ln cap="flat" cmpd="sng" w="12700">
                <a:solidFill>
                  <a:schemeClr val="accent5"/>
                </a:solidFill>
                <a:prstDash val="solid"/>
                <a:miter lim="800000"/>
                <a:headEnd len="sm" w="sm" type="none"/>
                <a:tailEnd len="sm" w="sm" type="none"/>
              </a:ln>
            </p:spPr>
          </p:cxnSp>
        </p:grpSp>
        <p:sp>
          <p:nvSpPr>
            <p:cNvPr id="344" name="Google Shape;344;p21"/>
            <p:cNvSpPr txBox="1"/>
            <p:nvPr/>
          </p:nvSpPr>
          <p:spPr>
            <a:xfrm>
              <a:off x="6350" y="312816"/>
              <a:ext cx="1417410" cy="196280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Results of CT provide evidence of testing activities</a:t>
              </a:r>
              <a:endParaRPr/>
            </a:p>
            <a:p>
              <a:pPr indent="0" lvl="0" marL="0" marR="0" rtl="0" algn="l">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Tests can be rerun and extended on the government side</a:t>
              </a:r>
              <a:endParaRPr/>
            </a:p>
            <a:p>
              <a:pPr indent="0" lvl="0" marL="0" marR="0" rtl="0" algn="l">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Automated regression testing</a:t>
              </a:r>
              <a:endParaRPr/>
            </a:p>
          </p:txBody>
        </p:sp>
      </p:grpSp>
      <p:grpSp>
        <p:nvGrpSpPr>
          <p:cNvPr id="345" name="Google Shape;345;p21"/>
          <p:cNvGrpSpPr/>
          <p:nvPr/>
        </p:nvGrpSpPr>
        <p:grpSpPr>
          <a:xfrm>
            <a:off x="6795141" y="1818704"/>
            <a:ext cx="1809564" cy="2027235"/>
            <a:chOff x="0" y="-1"/>
            <a:chExt cx="1809563" cy="2027233"/>
          </a:xfrm>
        </p:grpSpPr>
        <p:grpSp>
          <p:nvGrpSpPr>
            <p:cNvPr id="346" name="Google Shape;346;p21"/>
            <p:cNvGrpSpPr/>
            <p:nvPr/>
          </p:nvGrpSpPr>
          <p:grpSpPr>
            <a:xfrm>
              <a:off x="0" y="-1"/>
              <a:ext cx="1809563" cy="2027233"/>
              <a:chOff x="0" y="0"/>
              <a:chExt cx="1809562" cy="2027231"/>
            </a:xfrm>
          </p:grpSpPr>
          <p:sp>
            <p:nvSpPr>
              <p:cNvPr id="347" name="Google Shape;347;p21"/>
              <p:cNvSpPr/>
              <p:nvPr/>
            </p:nvSpPr>
            <p:spPr>
              <a:xfrm>
                <a:off x="0" y="1380901"/>
                <a:ext cx="1809562" cy="646330"/>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FFFFFF"/>
                  </a:buClr>
                  <a:buSzPts val="1200"/>
                  <a:buFont typeface="Calibri"/>
                  <a:buNone/>
                </a:pPr>
                <a:r>
                  <a:t/>
                </a:r>
                <a:endParaRPr b="0" baseline="30000" i="0" sz="1200" u="none" cap="none" strike="noStrike">
                  <a:solidFill>
                    <a:srgbClr val="FFFFFF"/>
                  </a:solidFill>
                  <a:latin typeface="Calibri"/>
                  <a:ea typeface="Calibri"/>
                  <a:cs typeface="Calibri"/>
                  <a:sym typeface="Calibri"/>
                </a:endParaRPr>
              </a:p>
            </p:txBody>
          </p:sp>
          <p:cxnSp>
            <p:nvCxnSpPr>
              <p:cNvPr id="348" name="Google Shape;348;p21"/>
              <p:cNvCxnSpPr/>
              <p:nvPr/>
            </p:nvCxnSpPr>
            <p:spPr>
              <a:xfrm flipH="1" rot="10800000">
                <a:off x="896149" y="0"/>
                <a:ext cx="5936" cy="1381736"/>
              </a:xfrm>
              <a:prstGeom prst="straightConnector1">
                <a:avLst/>
              </a:prstGeom>
              <a:noFill/>
              <a:ln cap="flat" cmpd="sng" w="12700">
                <a:solidFill>
                  <a:schemeClr val="accent5"/>
                </a:solidFill>
                <a:prstDash val="solid"/>
                <a:miter lim="800000"/>
                <a:headEnd len="sm" w="sm" type="none"/>
                <a:tailEnd len="sm" w="sm" type="none"/>
              </a:ln>
            </p:spPr>
          </p:cxnSp>
        </p:grpSp>
        <p:sp>
          <p:nvSpPr>
            <p:cNvPr id="349" name="Google Shape;349;p21"/>
            <p:cNvSpPr txBox="1"/>
            <p:nvPr/>
          </p:nvSpPr>
          <p:spPr>
            <a:xfrm>
              <a:off x="6350" y="1389414"/>
              <a:ext cx="1796862" cy="629303"/>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Results of CT and DT inform and prioritize OT test planning </a:t>
              </a:r>
              <a:endParaRPr/>
            </a:p>
          </p:txBody>
        </p:sp>
      </p:grpSp>
      <p:grpSp>
        <p:nvGrpSpPr>
          <p:cNvPr id="350" name="Google Shape;350;p21"/>
          <p:cNvGrpSpPr/>
          <p:nvPr/>
        </p:nvGrpSpPr>
        <p:grpSpPr>
          <a:xfrm>
            <a:off x="207206" y="2701706"/>
            <a:ext cx="1376592" cy="2458539"/>
            <a:chOff x="0" y="-1"/>
            <a:chExt cx="1376590" cy="2458537"/>
          </a:xfrm>
        </p:grpSpPr>
        <p:grpSp>
          <p:nvGrpSpPr>
            <p:cNvPr id="351" name="Google Shape;351;p21"/>
            <p:cNvGrpSpPr/>
            <p:nvPr/>
          </p:nvGrpSpPr>
          <p:grpSpPr>
            <a:xfrm>
              <a:off x="0" y="-1"/>
              <a:ext cx="1376590" cy="2443715"/>
              <a:chOff x="0" y="0"/>
              <a:chExt cx="1376589" cy="2443713"/>
            </a:xfrm>
          </p:grpSpPr>
          <p:sp>
            <p:nvSpPr>
              <p:cNvPr id="352" name="Google Shape;352;p21"/>
              <p:cNvSpPr/>
              <p:nvPr/>
            </p:nvSpPr>
            <p:spPr>
              <a:xfrm>
                <a:off x="0" y="320056"/>
                <a:ext cx="1376589" cy="2123657"/>
              </a:xfrm>
              <a:prstGeom prst="rect">
                <a:avLst/>
              </a:prstGeom>
              <a:solidFill>
                <a:schemeClr val="accent5"/>
              </a:solidFill>
              <a:ln cap="flat" cmpd="sng" w="12700">
                <a:solidFill>
                  <a:schemeClr val="accent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53" name="Google Shape;353;p21"/>
              <p:cNvCxnSpPr/>
              <p:nvPr/>
            </p:nvCxnSpPr>
            <p:spPr>
              <a:xfrm rot="10800000">
                <a:off x="569192" y="0"/>
                <a:ext cx="118015" cy="360067"/>
              </a:xfrm>
              <a:prstGeom prst="straightConnector1">
                <a:avLst/>
              </a:prstGeom>
              <a:noFill/>
              <a:ln cap="flat" cmpd="sng" w="12700">
                <a:solidFill>
                  <a:schemeClr val="accent5"/>
                </a:solidFill>
                <a:prstDash val="solid"/>
                <a:miter lim="800000"/>
                <a:headEnd len="sm" w="sm" type="none"/>
                <a:tailEnd len="sm" w="sm" type="none"/>
              </a:ln>
            </p:spPr>
          </p:cxnSp>
        </p:grpSp>
        <p:sp>
          <p:nvSpPr>
            <p:cNvPr id="354" name="Google Shape;354;p21"/>
            <p:cNvSpPr txBox="1"/>
            <p:nvPr/>
          </p:nvSpPr>
          <p:spPr>
            <a:xfrm>
              <a:off x="6350" y="305232"/>
              <a:ext cx="1363889" cy="2153304"/>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Model and system requirements and constraints are discussed, documented, and negotiated from the beginning of the project </a:t>
              </a:r>
              <a:endParaRPr/>
            </a:p>
            <a:p>
              <a:pPr indent="0" lvl="0" marL="0" marR="0" rtl="0" algn="l">
                <a:lnSpc>
                  <a:spcPct val="100000"/>
                </a:lnSpc>
                <a:spcBef>
                  <a:spcPts val="0"/>
                </a:spcBef>
                <a:spcAft>
                  <a:spcPts val="0"/>
                </a:spcAft>
                <a:buClr>
                  <a:srgbClr val="FFFFFF"/>
                </a:buClr>
                <a:buSzPts val="1200"/>
                <a:buFont typeface="Calibri"/>
                <a:buNone/>
              </a:pPr>
              <a:r>
                <a:t/>
              </a:r>
              <a:endParaRPr b="0" i="0" sz="12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FFFFFF"/>
                </a:buClr>
                <a:buSzPts val="1200"/>
                <a:buFont typeface="Calibri"/>
                <a:buNone/>
              </a:pPr>
              <a:r>
                <a:rPr b="0" i="0" lang="en-US" sz="1200" u="none" cap="none" strike="noStrike">
                  <a:solidFill>
                    <a:srgbClr val="FFFFFF"/>
                  </a:solidFill>
                  <a:latin typeface="Calibri"/>
                  <a:ea typeface="Calibri"/>
                  <a:cs typeface="Calibri"/>
                  <a:sym typeface="Calibri"/>
                </a:rPr>
                <a:t>Test catalog enables test code reuse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ca74f72892_0_130"/>
          <p:cNvSpPr txBox="1"/>
          <p:nvPr>
            <p:ph idx="12" type="sldNum"/>
          </p:nvPr>
        </p:nvSpPr>
        <p:spPr>
          <a:xfrm>
            <a:off x="9533607" y="5393459"/>
            <a:ext cx="210600" cy="215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360" name="Google Shape;360;g2ca74f72892_0_130"/>
          <p:cNvSpPr txBox="1"/>
          <p:nvPr>
            <p:ph type="title"/>
          </p:nvPr>
        </p:nvSpPr>
        <p:spPr>
          <a:xfrm>
            <a:off x="337131" y="298075"/>
            <a:ext cx="8606700"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Continuum — Expected Impact</a:t>
            </a:r>
            <a:endParaRPr/>
          </a:p>
        </p:txBody>
      </p:sp>
      <p:sp>
        <p:nvSpPr>
          <p:cNvPr id="361" name="Google Shape;361;g2ca74f72892_0_130"/>
          <p:cNvSpPr txBox="1"/>
          <p:nvPr>
            <p:ph idx="1" type="body"/>
          </p:nvPr>
        </p:nvSpPr>
        <p:spPr>
          <a:xfrm>
            <a:off x="413325" y="1192550"/>
            <a:ext cx="9153600" cy="2928900"/>
          </a:xfrm>
          <a:prstGeom prst="rect">
            <a:avLst/>
          </a:prstGeom>
          <a:noFill/>
          <a:ln>
            <a:noFill/>
          </a:ln>
        </p:spPr>
        <p:txBody>
          <a:bodyPr anchorCtr="0" anchor="t" bIns="0" lIns="0" spcFirstLastPara="1" rIns="0" wrap="square" tIns="0">
            <a:normAutofit/>
          </a:bodyPr>
          <a:lstStyle/>
          <a:p>
            <a:pPr indent="-342900" lvl="0" marL="457200" rtl="0" algn="l">
              <a:spcBef>
                <a:spcPts val="900"/>
              </a:spcBef>
              <a:spcAft>
                <a:spcPts val="0"/>
              </a:spcAft>
              <a:buClr>
                <a:schemeClr val="dk1"/>
              </a:buClr>
              <a:buSzPts val="1800"/>
              <a:buChar char="●"/>
            </a:pPr>
            <a:r>
              <a:rPr lang="en-US" sz="1800">
                <a:solidFill>
                  <a:schemeClr val="dk1"/>
                </a:solidFill>
              </a:rPr>
              <a:t>Test artifact sharing (test results, test code, and test data) will enable DT and OT organizations to make better informed decisions on where to direct their testing efforts for ML capabilities, which will shorten DT and OT times.</a:t>
            </a:r>
            <a:endParaRPr>
              <a:solidFill>
                <a:schemeClr val="dk1"/>
              </a:solidFill>
            </a:endParaRPr>
          </a:p>
          <a:p>
            <a:pPr indent="-342900" lvl="0" marL="457200" rtl="0" algn="l">
              <a:lnSpc>
                <a:spcPct val="110000"/>
              </a:lnSpc>
              <a:spcBef>
                <a:spcPts val="0"/>
              </a:spcBef>
              <a:spcAft>
                <a:spcPts val="0"/>
              </a:spcAft>
              <a:buSzPts val="1800"/>
              <a:buChar char="●"/>
            </a:pPr>
            <a:r>
              <a:rPr lang="en-US" sz="1800"/>
              <a:t>Access to realistic systems and operational requirements will lead to ML capabilities that meet mission needs and are less likely to fail during DT and OT, which in turn means less delays due to rework.</a:t>
            </a:r>
            <a:endParaRPr/>
          </a:p>
          <a:p>
            <a:pPr indent="-342900" lvl="0" marL="457200" rtl="0" algn="l">
              <a:lnSpc>
                <a:spcPct val="110000"/>
              </a:lnSpc>
              <a:spcBef>
                <a:spcPts val="0"/>
              </a:spcBef>
              <a:spcAft>
                <a:spcPts val="0"/>
              </a:spcAft>
              <a:buSzPts val="1800"/>
              <a:buChar char="●"/>
            </a:pPr>
            <a:r>
              <a:rPr lang="en-US" sz="1800"/>
              <a:t>Shorter DT and OT times, and less delays due to failures detected during DT and OT, will enable </a:t>
            </a:r>
            <a:r>
              <a:rPr b="1" lang="en-US"/>
              <a:t>more responsive and timelier ML-enabled capability delivery to meet warfighter needs</a:t>
            </a:r>
            <a:r>
              <a:rPr lang="en-US" sz="1800"/>
              <a:t>.</a:t>
            </a:r>
            <a:endParaRPr/>
          </a:p>
        </p:txBody>
      </p:sp>
      <p:sp>
        <p:nvSpPr>
          <p:cNvPr id="362" name="Google Shape;362;g2ca74f72892_0_130"/>
          <p:cNvSpPr txBox="1"/>
          <p:nvPr/>
        </p:nvSpPr>
        <p:spPr>
          <a:xfrm>
            <a:off x="401600" y="4157150"/>
            <a:ext cx="9165300" cy="1015800"/>
          </a:xfrm>
          <a:prstGeom prst="rect">
            <a:avLst/>
          </a:prstGeom>
          <a:solidFill>
            <a:schemeClr val="accent1"/>
          </a:solid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None/>
            </a:pPr>
            <a:r>
              <a:rPr lang="en-US" sz="2000">
                <a:solidFill>
                  <a:srgbClr val="FFFFFF"/>
                </a:solidFill>
              </a:rPr>
              <a:t>To maintain an advantage over potential adversaries, the US must increase the pace of capability delivery — one way to accomplish this is through Integrated T&amp;E.</a:t>
            </a:r>
            <a:r>
              <a:rPr lang="en-US" sz="2000">
                <a:solidFill>
                  <a:srgbClr val="FFFFFF"/>
                </a:solidFill>
              </a:rPr>
              <a:t> </a:t>
            </a:r>
            <a:endParaRPr sz="20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3"/>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368" name="Google Shape;368;p23"/>
          <p:cNvSpPr txBox="1"/>
          <p:nvPr>
            <p:ph type="title"/>
          </p:nvPr>
        </p:nvSpPr>
        <p:spPr>
          <a:xfrm>
            <a:off x="337132" y="298074"/>
            <a:ext cx="8606843" cy="754078"/>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Contact Information</a:t>
            </a:r>
            <a:endParaRPr/>
          </a:p>
        </p:txBody>
      </p:sp>
      <p:pic>
        <p:nvPicPr>
          <p:cNvPr descr="Maffey_Headshot_Mar_2023.jpeg" id="369" name="Google Shape;369;p23"/>
          <p:cNvPicPr preferRelativeResize="0"/>
          <p:nvPr/>
        </p:nvPicPr>
        <p:blipFill rotWithShape="1">
          <a:blip r:embed="rId3">
            <a:alphaModFix/>
          </a:blip>
          <a:srcRect b="17341" l="0" r="6" t="0"/>
          <a:stretch/>
        </p:blipFill>
        <p:spPr>
          <a:xfrm>
            <a:off x="1022932" y="1347787"/>
            <a:ext cx="1853388" cy="1854198"/>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p:spPr>
      </p:pic>
      <p:pic>
        <p:nvPicPr>
          <p:cNvPr descr="Google Shape;206;p10" id="370" name="Google Shape;370;p23"/>
          <p:cNvPicPr preferRelativeResize="0"/>
          <p:nvPr/>
        </p:nvPicPr>
        <p:blipFill rotWithShape="1">
          <a:blip r:embed="rId4">
            <a:alphaModFix/>
          </a:blip>
          <a:srcRect b="10361" l="0" r="6" t="10363"/>
          <a:stretch/>
        </p:blipFill>
        <p:spPr>
          <a:xfrm>
            <a:off x="4127904" y="1347775"/>
            <a:ext cx="1853388" cy="1854198"/>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noFill/>
          <a:ln>
            <a:noFill/>
          </a:ln>
        </p:spPr>
      </p:pic>
      <p:sp>
        <p:nvSpPr>
          <p:cNvPr id="371" name="Google Shape;371;p23"/>
          <p:cNvSpPr txBox="1"/>
          <p:nvPr/>
        </p:nvSpPr>
        <p:spPr>
          <a:xfrm>
            <a:off x="638324" y="3335950"/>
            <a:ext cx="26226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CPT Kate Maffey</a:t>
            </a:r>
            <a:br>
              <a:rPr b="1" i="0" lang="en-US" sz="1200" u="none" cap="none" strike="noStrike">
                <a:solidFill>
                  <a:srgbClr val="000000"/>
                </a:solidFill>
                <a:latin typeface="Arial"/>
                <a:ea typeface="Arial"/>
                <a:cs typeface="Arial"/>
                <a:sym typeface="Arial"/>
              </a:rPr>
            </a:br>
            <a:r>
              <a:rPr lang="en-US" sz="1200"/>
              <a:t>Data Scientist</a:t>
            </a:r>
            <a:endParaRPr sz="1200"/>
          </a:p>
          <a:p>
            <a:pPr indent="0" lvl="0" marL="0" marR="0" rtl="0" algn="ctr">
              <a:lnSpc>
                <a:spcPct val="100000"/>
              </a:lnSpc>
              <a:spcBef>
                <a:spcPts val="0"/>
              </a:spcBef>
              <a:spcAft>
                <a:spcPts val="0"/>
              </a:spcAft>
              <a:buClr>
                <a:srgbClr val="000000"/>
              </a:buClr>
              <a:buSzPts val="1200"/>
              <a:buFont typeface="Arial"/>
              <a:buNone/>
            </a:pPr>
            <a:r>
              <a:rPr lang="en-US" sz="1200"/>
              <a:t>Artificial Intelligence Integration Center </a:t>
            </a:r>
            <a:endParaRPr sz="1200"/>
          </a:p>
          <a:p>
            <a:pPr indent="0" lvl="0" marL="0" marR="0" rtl="0" algn="ctr">
              <a:lnSpc>
                <a:spcPct val="100000"/>
              </a:lnSpc>
              <a:spcBef>
                <a:spcPts val="0"/>
              </a:spcBef>
              <a:spcAft>
                <a:spcPts val="0"/>
              </a:spcAft>
              <a:buClr>
                <a:srgbClr val="000000"/>
              </a:buClr>
              <a:buSzPts val="1200"/>
              <a:buFont typeface="Arial"/>
              <a:buNone/>
            </a:pPr>
            <a:r>
              <a:rPr lang="en-US" sz="1200" u="sng">
                <a:solidFill>
                  <a:schemeClr val="hlink"/>
                </a:solidFill>
                <a:hlinkClick r:id="rId5"/>
              </a:rPr>
              <a:t>katherine.r.maffey.mil@army.mil</a:t>
            </a:r>
            <a:r>
              <a:rPr lang="en-US" sz="1200"/>
              <a:t> </a:t>
            </a:r>
            <a:endParaRPr/>
          </a:p>
        </p:txBody>
      </p:sp>
      <p:sp>
        <p:nvSpPr>
          <p:cNvPr id="372" name="Google Shape;372;p23"/>
          <p:cNvSpPr txBox="1"/>
          <p:nvPr/>
        </p:nvSpPr>
        <p:spPr>
          <a:xfrm>
            <a:off x="3925963" y="3335950"/>
            <a:ext cx="2524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Dr. Rob Edman</a:t>
            </a:r>
            <a:br>
              <a:rPr b="1" i="0" lang="en-US" sz="1200" u="none" cap="none" strike="noStrike">
                <a:solidFill>
                  <a:srgbClr val="000000"/>
                </a:solidFill>
                <a:latin typeface="Arial"/>
                <a:ea typeface="Arial"/>
                <a:cs typeface="Arial"/>
                <a:sym typeface="Arial"/>
              </a:rPr>
            </a:br>
            <a:r>
              <a:rPr lang="en-US" sz="1200"/>
              <a:t>ML Research Scientist</a:t>
            </a:r>
            <a:endParaRPr sz="1200"/>
          </a:p>
          <a:p>
            <a:pPr indent="0" lvl="0" marL="0" marR="0" rtl="0" algn="ctr">
              <a:lnSpc>
                <a:spcPct val="100000"/>
              </a:lnSpc>
              <a:spcBef>
                <a:spcPts val="0"/>
              </a:spcBef>
              <a:spcAft>
                <a:spcPts val="0"/>
              </a:spcAft>
              <a:buClr>
                <a:srgbClr val="000000"/>
              </a:buClr>
              <a:buSzPts val="1200"/>
              <a:buFont typeface="Arial"/>
              <a:buNone/>
            </a:pPr>
            <a:r>
              <a:rPr lang="en-US" sz="1200"/>
              <a:t>CMU Software Engineering Institute</a:t>
            </a:r>
            <a:endParaRPr sz="1200"/>
          </a:p>
          <a:p>
            <a:pPr indent="0" lvl="0" marL="0" marR="0" rtl="0" algn="ctr">
              <a:lnSpc>
                <a:spcPct val="100000"/>
              </a:lnSpc>
              <a:spcBef>
                <a:spcPts val="0"/>
              </a:spcBef>
              <a:spcAft>
                <a:spcPts val="0"/>
              </a:spcAft>
              <a:buClr>
                <a:srgbClr val="000000"/>
              </a:buClr>
              <a:buSzPts val="1200"/>
              <a:buFont typeface="Arial"/>
              <a:buNone/>
            </a:pPr>
            <a:r>
              <a:rPr lang="en-US" sz="1200" u="sng">
                <a:solidFill>
                  <a:schemeClr val="hlink"/>
                </a:solidFill>
                <a:hlinkClick r:id="rId6"/>
              </a:rPr>
              <a:t>rbedman@sei.cmu.edu</a:t>
            </a:r>
            <a:endParaRPr/>
          </a:p>
        </p:txBody>
      </p:sp>
      <p:pic>
        <p:nvPicPr>
          <p:cNvPr id="373" name="Google Shape;373;p23"/>
          <p:cNvPicPr preferRelativeResize="0"/>
          <p:nvPr/>
        </p:nvPicPr>
        <p:blipFill rotWithShape="1">
          <a:blip r:embed="rId7">
            <a:alphaModFix/>
          </a:blip>
          <a:srcRect b="0" l="0" r="0" t="0"/>
          <a:stretch/>
        </p:blipFill>
        <p:spPr>
          <a:xfrm>
            <a:off x="6976275" y="1056012"/>
            <a:ext cx="2437750" cy="2437725"/>
          </a:xfrm>
          <a:prstGeom prst="rect">
            <a:avLst/>
          </a:prstGeom>
          <a:noFill/>
          <a:ln>
            <a:noFill/>
          </a:ln>
        </p:spPr>
      </p:pic>
      <p:sp>
        <p:nvSpPr>
          <p:cNvPr id="374" name="Google Shape;374;p23"/>
          <p:cNvSpPr txBox="1"/>
          <p:nvPr/>
        </p:nvSpPr>
        <p:spPr>
          <a:xfrm>
            <a:off x="6932750" y="3335950"/>
            <a:ext cx="2524800" cy="738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lang="en-US" sz="1200"/>
              <a:t>GitHub</a:t>
            </a:r>
            <a:endParaRPr b="1" sz="1200"/>
          </a:p>
          <a:p>
            <a:pPr indent="0" lvl="0" marL="0" marR="0" rtl="0" algn="ctr">
              <a:lnSpc>
                <a:spcPct val="100000"/>
              </a:lnSpc>
              <a:spcBef>
                <a:spcPts val="0"/>
              </a:spcBef>
              <a:spcAft>
                <a:spcPts val="0"/>
              </a:spcAft>
              <a:buClr>
                <a:srgbClr val="000000"/>
              </a:buClr>
              <a:buSzPts val="2200"/>
              <a:buFont typeface="Arial"/>
              <a:buNone/>
            </a:pPr>
            <a:r>
              <a:rPr b="0" i="0" lang="en-US" sz="1200" u="sng" cap="none" strike="noStrike">
                <a:solidFill>
                  <a:schemeClr val="dk1"/>
                </a:solidFill>
                <a:latin typeface="Arial"/>
                <a:ea typeface="Arial"/>
                <a:cs typeface="Arial"/>
                <a:sym typeface="Arial"/>
                <a:hlinkClick r:id="rId8">
                  <a:extLst>
                    <a:ext uri="{A12FA001-AC4F-418D-AE19-62706E023703}">
                      <ahyp:hlinkClr val="tx"/>
                    </a:ext>
                  </a:extLst>
                </a:hlinkClick>
              </a:rPr>
              <a:t>github.com/mlte-team/mlte</a:t>
            </a:r>
            <a:endParaRPr sz="1200">
              <a:solidFill>
                <a:schemeClr val="dk1"/>
              </a:solidFill>
            </a:endParaRPr>
          </a:p>
          <a:p>
            <a:pPr indent="0" lvl="0" marL="0" marR="0" rtl="0" algn="ctr">
              <a:lnSpc>
                <a:spcPct val="100000"/>
              </a:lnSpc>
              <a:spcBef>
                <a:spcPts val="0"/>
              </a:spcBef>
              <a:spcAft>
                <a:spcPts val="0"/>
              </a:spcAft>
              <a:buClr>
                <a:srgbClr val="000000"/>
              </a:buClr>
              <a:buSzPts val="2200"/>
              <a:buFont typeface="Arial"/>
              <a:buNone/>
            </a:pPr>
            <a:r>
              <a:rPr lang="en-US" sz="1200" u="sng">
                <a:solidFill>
                  <a:schemeClr val="hlink"/>
                </a:solidFill>
                <a:hlinkClick r:id="rId9"/>
              </a:rPr>
              <a:t>mlte.team.info@gmail.com</a:t>
            </a:r>
            <a:r>
              <a:rPr lang="en-US" sz="1200">
                <a:solidFill>
                  <a:schemeClr val="dk1"/>
                </a:solidFill>
              </a:rPr>
              <a:t> </a:t>
            </a:r>
            <a:endParaRPr sz="1200">
              <a:solidFill>
                <a:schemeClr val="dk1"/>
              </a:solidFill>
            </a:endParaRPr>
          </a:p>
        </p:txBody>
      </p:sp>
      <p:sp>
        <p:nvSpPr>
          <p:cNvPr id="375" name="Google Shape;375;p23"/>
          <p:cNvSpPr txBox="1"/>
          <p:nvPr/>
        </p:nvSpPr>
        <p:spPr>
          <a:xfrm>
            <a:off x="638325" y="4494625"/>
            <a:ext cx="86946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lang="en-US" sz="1200"/>
              <a:t>Thanks to the rest of our team:</a:t>
            </a:r>
            <a:endParaRPr b="1" sz="1200"/>
          </a:p>
          <a:p>
            <a:pPr indent="0" lvl="0" marL="0" marR="0" rtl="0" algn="l">
              <a:lnSpc>
                <a:spcPct val="100000"/>
              </a:lnSpc>
              <a:spcBef>
                <a:spcPts val="0"/>
              </a:spcBef>
              <a:spcAft>
                <a:spcPts val="0"/>
              </a:spcAft>
              <a:buClr>
                <a:srgbClr val="000000"/>
              </a:buClr>
              <a:buSzPts val="1200"/>
              <a:buFont typeface="Arial"/>
              <a:buNone/>
            </a:pPr>
            <a:r>
              <a:rPr lang="en-US" sz="1200"/>
              <a:t>Dr. Grace Lewis (CMU SEI), Sebastian Echeverria (CMU SEI), Alex Derr (CMU SEI), </a:t>
            </a:r>
            <a:r>
              <a:rPr lang="en-US" sz="1200">
                <a:solidFill>
                  <a:schemeClr val="dk1"/>
                </a:solidFill>
              </a:rPr>
              <a:t>CPT Jenny Niemann (AI2C), CPT Kyle Dotterrer (AI2C), </a:t>
            </a:r>
            <a:r>
              <a:rPr lang="en-US" sz="1200"/>
              <a:t>Rachel Brower-Sinning (CMU SEI)</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4"/>
          <p:cNvSpPr txBox="1"/>
          <p:nvPr>
            <p:ph idx="12" type="sldNum"/>
          </p:nvPr>
        </p:nvSpPr>
        <p:spPr>
          <a:xfrm>
            <a:off x="9533607" y="5393459"/>
            <a:ext cx="210469"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381" name="Google Shape;381;p24"/>
          <p:cNvSpPr txBox="1"/>
          <p:nvPr>
            <p:ph idx="1" type="body"/>
          </p:nvPr>
        </p:nvSpPr>
        <p:spPr>
          <a:xfrm>
            <a:off x="333375" y="1525636"/>
            <a:ext cx="7083532" cy="995403"/>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3200"/>
              <a:buFont typeface="Arial"/>
              <a:buNone/>
            </a:pPr>
            <a:r>
              <a:rPr lang="en-US" sz="3200"/>
              <a:t>Questions</a:t>
            </a:r>
            <a:endParaRPr/>
          </a:p>
        </p:txBody>
      </p:sp>
      <p:sp>
        <p:nvSpPr>
          <p:cNvPr id="382" name="Google Shape;382;p24"/>
          <p:cNvSpPr txBox="1"/>
          <p:nvPr>
            <p:ph idx="2" type="body"/>
          </p:nvPr>
        </p:nvSpPr>
        <p:spPr>
          <a:xfrm>
            <a:off x="338251" y="1301282"/>
            <a:ext cx="7078654" cy="210472"/>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7F7F7F"/>
              </a:buClr>
              <a:buSzPts val="1400"/>
              <a:buFont typeface="Arial"/>
              <a:buNone/>
            </a:pPr>
            <a:r>
              <a:rPr lang="en-US" sz="1400">
                <a:solidFill>
                  <a:srgbClr val="7F7F7F"/>
                </a:solidFill>
              </a:rPr>
              <a:t>Machine Learning Test &amp; Evaluation (MLTE)</a:t>
            </a:r>
            <a:endParaRPr/>
          </a:p>
        </p:txBody>
      </p:sp>
      <p:pic>
        <p:nvPicPr>
          <p:cNvPr descr="Google Shape;217;p8" id="383" name="Google Shape;383;p24"/>
          <p:cNvPicPr preferRelativeResize="0"/>
          <p:nvPr/>
        </p:nvPicPr>
        <p:blipFill rotWithShape="1">
          <a:blip r:embed="rId3">
            <a:alphaModFix/>
          </a:blip>
          <a:srcRect b="0" l="0" r="0" t="0"/>
          <a:stretch/>
        </p:blipFill>
        <p:spPr>
          <a:xfrm>
            <a:off x="2778025" y="2142700"/>
            <a:ext cx="2730700" cy="2461275"/>
          </a:xfrm>
          <a:prstGeom prst="rect">
            <a:avLst/>
          </a:prstGeom>
          <a:noFill/>
          <a:ln>
            <a:noFill/>
          </a:ln>
        </p:spPr>
      </p:pic>
      <p:pic>
        <p:nvPicPr>
          <p:cNvPr descr="Google Shape;218;p8" id="384" name="Google Shape;384;p24"/>
          <p:cNvPicPr preferRelativeResize="0"/>
          <p:nvPr/>
        </p:nvPicPr>
        <p:blipFill rotWithShape="1">
          <a:blip r:embed="rId4">
            <a:alphaModFix/>
          </a:blip>
          <a:srcRect b="0" l="0" r="0" t="0"/>
          <a:stretch/>
        </p:blipFill>
        <p:spPr>
          <a:xfrm>
            <a:off x="8334371" y="1753423"/>
            <a:ext cx="1779576" cy="1676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 name="Shape 113"/>
        <p:cNvGrpSpPr/>
        <p:nvPr/>
      </p:nvGrpSpPr>
      <p:grpSpPr>
        <a:xfrm>
          <a:off x="0" y="0"/>
          <a:ext cx="0" cy="0"/>
          <a:chOff x="0" y="0"/>
          <a:chExt cx="0" cy="0"/>
        </a:xfrm>
      </p:grpSpPr>
      <p:sp>
        <p:nvSpPr>
          <p:cNvPr id="114" name="Google Shape;114;p2"/>
          <p:cNvSpPr txBox="1"/>
          <p:nvPr>
            <p:ph idx="12" type="sldNum"/>
          </p:nvPr>
        </p:nvSpPr>
        <p:spPr>
          <a:xfrm>
            <a:off x="9617075" y="5393459"/>
            <a:ext cx="127001"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115" name="Google Shape;115;p2"/>
          <p:cNvSpPr txBox="1"/>
          <p:nvPr>
            <p:ph idx="1" type="body"/>
          </p:nvPr>
        </p:nvSpPr>
        <p:spPr>
          <a:xfrm>
            <a:off x="291875" y="283650"/>
            <a:ext cx="7830300" cy="4768200"/>
          </a:xfrm>
          <a:prstGeom prst="rect">
            <a:avLst/>
          </a:prstGeom>
          <a:noFill/>
          <a:ln>
            <a:noFill/>
          </a:ln>
        </p:spPr>
        <p:txBody>
          <a:bodyPr anchorCtr="0" anchor="t" bIns="0" lIns="0" spcFirstLastPara="1" rIns="0" wrap="square" tIns="0">
            <a:normAutofit/>
          </a:bodyPr>
          <a:lstStyle/>
          <a:p>
            <a:pPr indent="7938" lvl="0" marL="0" rtl="0" algn="l">
              <a:lnSpc>
                <a:spcPct val="110000"/>
              </a:lnSpc>
              <a:spcBef>
                <a:spcPts val="0"/>
              </a:spcBef>
              <a:spcAft>
                <a:spcPts val="0"/>
              </a:spcAft>
              <a:buClr>
                <a:srgbClr val="000000"/>
              </a:buClr>
              <a:buSzPts val="1100"/>
              <a:buFont typeface="Arial"/>
              <a:buNone/>
            </a:pPr>
            <a:r>
              <a:rPr lang="en-US" sz="1100"/>
              <a:t>Copyright 2024 Carnegie Mellon University and U.S. Army Artificial Intelligence Integration Center (AI2C)</a:t>
            </a:r>
            <a:endParaRPr/>
          </a:p>
          <a:p>
            <a:pPr indent="7938" lvl="0" marL="0" rtl="0" algn="l">
              <a:lnSpc>
                <a:spcPct val="110000"/>
              </a:lnSpc>
              <a:spcBef>
                <a:spcPts val="300"/>
              </a:spcBef>
              <a:spcAft>
                <a:spcPts val="0"/>
              </a:spcAft>
              <a:buClr>
                <a:srgbClr val="000000"/>
              </a:buClr>
              <a:buSzPts val="1100"/>
              <a:buFont typeface="Arial"/>
              <a:buNone/>
            </a:pPr>
            <a:r>
              <a:t/>
            </a:r>
            <a:endParaRPr sz="1100"/>
          </a:p>
          <a:p>
            <a:pPr indent="7938" lvl="0" marL="0" rtl="0" algn="l">
              <a:lnSpc>
                <a:spcPct val="110000"/>
              </a:lnSpc>
              <a:spcBef>
                <a:spcPts val="300"/>
              </a:spcBef>
              <a:spcAft>
                <a:spcPts val="0"/>
              </a:spcAft>
              <a:buClr>
                <a:srgbClr val="000000"/>
              </a:buClr>
              <a:buSzPts val="1100"/>
              <a:buFont typeface="Arial"/>
              <a:buNone/>
            </a:pPr>
            <a:r>
              <a:rPr lang="en-US" sz="1100"/>
              <a:t>This material is based upon work funded and supported by the Department of Defense under Contract No. FA8702-15-D-0002 with Carnegie Mellon University for the operation of the Software Engineering Institute, a federally funded research and development center.  </a:t>
            </a:r>
            <a:endParaRPr/>
          </a:p>
          <a:p>
            <a:pPr indent="7938" lvl="0" marL="0" rtl="0" algn="l">
              <a:lnSpc>
                <a:spcPct val="110000"/>
              </a:lnSpc>
              <a:spcBef>
                <a:spcPts val="300"/>
              </a:spcBef>
              <a:spcAft>
                <a:spcPts val="0"/>
              </a:spcAft>
              <a:buClr>
                <a:srgbClr val="000000"/>
              </a:buClr>
              <a:buSzPts val="1100"/>
              <a:buFont typeface="Arial"/>
              <a:buNone/>
            </a:pPr>
            <a:r>
              <a:t/>
            </a:r>
            <a:endParaRPr sz="1100"/>
          </a:p>
          <a:p>
            <a:pPr indent="7938" lvl="0" marL="0" rtl="0" algn="l">
              <a:lnSpc>
                <a:spcPct val="110000"/>
              </a:lnSpc>
              <a:spcBef>
                <a:spcPts val="300"/>
              </a:spcBef>
              <a:spcAft>
                <a:spcPts val="0"/>
              </a:spcAft>
              <a:buClr>
                <a:srgbClr val="000000"/>
              </a:buClr>
              <a:buSzPts val="1100"/>
              <a:buFont typeface="Arial"/>
              <a:buNone/>
            </a:pPr>
            <a:r>
              <a:rPr lang="en-US" sz="1100"/>
              <a:t>The view, opinions, and/or findings contained in this material are those of the authors and should not be construed as an official Government position, policy, or decision, unless designated by other documentation.</a:t>
            </a:r>
            <a:endParaRPr/>
          </a:p>
          <a:p>
            <a:pPr indent="7938" lvl="0" marL="0" rtl="0" algn="l">
              <a:lnSpc>
                <a:spcPct val="110000"/>
              </a:lnSpc>
              <a:spcBef>
                <a:spcPts val="300"/>
              </a:spcBef>
              <a:spcAft>
                <a:spcPts val="0"/>
              </a:spcAft>
              <a:buClr>
                <a:srgbClr val="000000"/>
              </a:buClr>
              <a:buSzPts val="1100"/>
              <a:buFont typeface="Arial"/>
              <a:buNone/>
            </a:pPr>
            <a:r>
              <a:t/>
            </a:r>
            <a:endParaRPr sz="1100"/>
          </a:p>
          <a:p>
            <a:pPr indent="7938" lvl="0" marL="0" rtl="0" algn="l">
              <a:lnSpc>
                <a:spcPct val="110000"/>
              </a:lnSpc>
              <a:spcBef>
                <a:spcPts val="300"/>
              </a:spcBef>
              <a:spcAft>
                <a:spcPts val="0"/>
              </a:spcAft>
              <a:buClr>
                <a:srgbClr val="000000"/>
              </a:buClr>
              <a:buSzPts val="1100"/>
              <a:buFont typeface="Arial"/>
              <a:buNone/>
            </a:pPr>
            <a:r>
              <a:rPr lang="en-US" sz="110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endParaRPr/>
          </a:p>
          <a:p>
            <a:pPr indent="7938" lvl="0" marL="0" rtl="0" algn="l">
              <a:lnSpc>
                <a:spcPct val="110000"/>
              </a:lnSpc>
              <a:spcBef>
                <a:spcPts val="300"/>
              </a:spcBef>
              <a:spcAft>
                <a:spcPts val="0"/>
              </a:spcAft>
              <a:buClr>
                <a:srgbClr val="000000"/>
              </a:buClr>
              <a:buSzPts val="1100"/>
              <a:buFont typeface="Arial"/>
              <a:buNone/>
            </a:pPr>
            <a:r>
              <a:t/>
            </a:r>
            <a:endParaRPr sz="1100"/>
          </a:p>
          <a:p>
            <a:pPr indent="7938" lvl="0" marL="0" rtl="0" algn="l">
              <a:lnSpc>
                <a:spcPct val="110000"/>
              </a:lnSpc>
              <a:spcBef>
                <a:spcPts val="300"/>
              </a:spcBef>
              <a:spcAft>
                <a:spcPts val="0"/>
              </a:spcAft>
              <a:buClr>
                <a:srgbClr val="000000"/>
              </a:buClr>
              <a:buSzPts val="1100"/>
              <a:buFont typeface="Arial"/>
              <a:buNone/>
            </a:pPr>
            <a:r>
              <a:rPr lang="en-US" sz="1100"/>
              <a:t>[DISTRIBUTION STATEMENT A] This material has been approved for public release and unlimited distribution. Please see Copyright notice for non-US Government use and distribution.</a:t>
            </a:r>
            <a:endParaRPr/>
          </a:p>
          <a:p>
            <a:pPr indent="7938" lvl="0" marL="0" rtl="0" algn="l">
              <a:lnSpc>
                <a:spcPct val="110000"/>
              </a:lnSpc>
              <a:spcBef>
                <a:spcPts val="300"/>
              </a:spcBef>
              <a:spcAft>
                <a:spcPts val="0"/>
              </a:spcAft>
              <a:buClr>
                <a:srgbClr val="000000"/>
              </a:buClr>
              <a:buSzPts val="1100"/>
              <a:buFont typeface="Arial"/>
              <a:buNone/>
            </a:pPr>
            <a:r>
              <a:t/>
            </a:r>
            <a:endParaRPr sz="1100"/>
          </a:p>
          <a:p>
            <a:pPr indent="7938" lvl="0" marL="0" rtl="0" algn="l">
              <a:lnSpc>
                <a:spcPct val="110000"/>
              </a:lnSpc>
              <a:spcBef>
                <a:spcPts val="300"/>
              </a:spcBef>
              <a:spcAft>
                <a:spcPts val="0"/>
              </a:spcAft>
              <a:buClr>
                <a:srgbClr val="000000"/>
              </a:buClr>
              <a:buSzPts val="1100"/>
              <a:buFont typeface="Arial"/>
              <a:buNone/>
            </a:pPr>
            <a:r>
              <a:rPr lang="en-US" sz="1100"/>
              <a:t>This material was prepared for the exclusive use of DATAWorks 2024 and may not be used for any other purpose without the written consent of permission@sei.cmu.edu.</a:t>
            </a:r>
            <a:endParaRPr/>
          </a:p>
          <a:p>
            <a:pPr indent="7938" lvl="0" marL="0" rtl="0" algn="l">
              <a:lnSpc>
                <a:spcPct val="110000"/>
              </a:lnSpc>
              <a:spcBef>
                <a:spcPts val="300"/>
              </a:spcBef>
              <a:spcAft>
                <a:spcPts val="0"/>
              </a:spcAft>
              <a:buClr>
                <a:srgbClr val="000000"/>
              </a:buClr>
              <a:buSzPts val="1100"/>
              <a:buFont typeface="Arial"/>
              <a:buNone/>
            </a:pPr>
            <a:r>
              <a:t/>
            </a:r>
            <a:endParaRPr sz="1100"/>
          </a:p>
          <a:p>
            <a:pPr indent="7938" lvl="0" marL="0" rtl="0" algn="l">
              <a:lnSpc>
                <a:spcPct val="110000"/>
              </a:lnSpc>
              <a:spcBef>
                <a:spcPts val="300"/>
              </a:spcBef>
              <a:spcAft>
                <a:spcPts val="0"/>
              </a:spcAft>
              <a:buClr>
                <a:srgbClr val="000000"/>
              </a:buClr>
              <a:buSzPts val="1100"/>
              <a:buFont typeface="Arial"/>
              <a:buNone/>
            </a:pPr>
            <a:r>
              <a:rPr lang="en-US" sz="1100"/>
              <a:t>DM24-0410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 name="Shape 119"/>
        <p:cNvGrpSpPr/>
        <p:nvPr/>
      </p:nvGrpSpPr>
      <p:grpSpPr>
        <a:xfrm>
          <a:off x="0" y="0"/>
          <a:ext cx="0" cy="0"/>
          <a:chOff x="0" y="0"/>
          <a:chExt cx="0" cy="0"/>
        </a:xfrm>
      </p:grpSpPr>
      <p:sp>
        <p:nvSpPr>
          <p:cNvPr id="120" name="Google Shape;120;p3"/>
          <p:cNvSpPr txBox="1"/>
          <p:nvPr>
            <p:ph idx="12" type="sldNum"/>
          </p:nvPr>
        </p:nvSpPr>
        <p:spPr>
          <a:xfrm>
            <a:off x="9612783" y="5393459"/>
            <a:ext cx="131292"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121" name="Google Shape;121;p3"/>
          <p:cNvSpPr txBox="1"/>
          <p:nvPr>
            <p:ph idx="1" type="body"/>
          </p:nvPr>
        </p:nvSpPr>
        <p:spPr>
          <a:xfrm>
            <a:off x="333374" y="1275373"/>
            <a:ext cx="8684911" cy="3746406"/>
          </a:xfrm>
          <a:prstGeom prst="rect">
            <a:avLst/>
          </a:prstGeom>
          <a:noFill/>
          <a:ln>
            <a:noFill/>
          </a:ln>
        </p:spPr>
        <p:txBody>
          <a:bodyPr anchorCtr="0" anchor="t" bIns="0" lIns="0" spcFirstLastPara="1" rIns="0" wrap="square" tIns="0">
            <a:normAutofit/>
          </a:bodyPr>
          <a:lstStyle/>
          <a:p>
            <a:pPr indent="-182712" lvl="0" marL="182712" rtl="0" algn="l">
              <a:lnSpc>
                <a:spcPct val="100000"/>
              </a:lnSpc>
              <a:spcBef>
                <a:spcPts val="0"/>
              </a:spcBef>
              <a:spcAft>
                <a:spcPts val="0"/>
              </a:spcAft>
              <a:buClr>
                <a:srgbClr val="6C6D71"/>
              </a:buClr>
              <a:buSzPts val="1900"/>
              <a:buChar char="•"/>
            </a:pPr>
            <a:r>
              <a:rPr lang="en-US">
                <a:solidFill>
                  <a:srgbClr val="6C6D71"/>
                </a:solidFill>
              </a:rPr>
              <a:t>Problem Statement</a:t>
            </a:r>
            <a:endParaRPr/>
          </a:p>
          <a:p>
            <a:pPr indent="-182714" lvl="0" marL="182714" rtl="0" algn="l">
              <a:lnSpc>
                <a:spcPct val="100000"/>
              </a:lnSpc>
              <a:spcBef>
                <a:spcPts val="900"/>
              </a:spcBef>
              <a:spcAft>
                <a:spcPts val="0"/>
              </a:spcAft>
              <a:buClr>
                <a:srgbClr val="6C6D71"/>
              </a:buClr>
              <a:buSzPts val="1900"/>
              <a:buChar char="•"/>
            </a:pPr>
            <a:r>
              <a:rPr lang="en-US">
                <a:solidFill>
                  <a:srgbClr val="6C6D71"/>
                </a:solidFill>
              </a:rPr>
              <a:t>MLTE Overview</a:t>
            </a:r>
            <a:endParaRPr/>
          </a:p>
          <a:p>
            <a:pPr indent="-182714" lvl="0" marL="182714" rtl="0" algn="l">
              <a:lnSpc>
                <a:spcPct val="100000"/>
              </a:lnSpc>
              <a:spcBef>
                <a:spcPts val="900"/>
              </a:spcBef>
              <a:spcAft>
                <a:spcPts val="0"/>
              </a:spcAft>
              <a:buClr>
                <a:srgbClr val="6C6D71"/>
              </a:buClr>
              <a:buSzPts val="1900"/>
              <a:buChar char="•"/>
            </a:pPr>
            <a:r>
              <a:rPr lang="en-US">
                <a:solidFill>
                  <a:srgbClr val="6C6D71"/>
                </a:solidFill>
              </a:rPr>
              <a:t>MLTE Framework</a:t>
            </a:r>
            <a:endParaRPr/>
          </a:p>
          <a:p>
            <a:pPr indent="-182712" lvl="0" marL="182712" rtl="0" algn="l">
              <a:lnSpc>
                <a:spcPct val="100000"/>
              </a:lnSpc>
              <a:spcBef>
                <a:spcPts val="900"/>
              </a:spcBef>
              <a:spcAft>
                <a:spcPts val="0"/>
              </a:spcAft>
              <a:buClr>
                <a:srgbClr val="6C6D71"/>
              </a:buClr>
              <a:buSzPts val="1900"/>
              <a:buChar char="•"/>
            </a:pPr>
            <a:r>
              <a:rPr lang="en-US">
                <a:solidFill>
                  <a:srgbClr val="6C6D71"/>
                </a:solidFill>
              </a:rPr>
              <a:t>MLTE Python Package (Demonstration)</a:t>
            </a:r>
            <a:endParaRPr/>
          </a:p>
          <a:p>
            <a:pPr indent="-182712" lvl="0" marL="182712" rtl="0" algn="l">
              <a:lnSpc>
                <a:spcPct val="100000"/>
              </a:lnSpc>
              <a:spcBef>
                <a:spcPts val="900"/>
              </a:spcBef>
              <a:spcAft>
                <a:spcPts val="0"/>
              </a:spcAft>
              <a:buClr>
                <a:srgbClr val="6C6D71"/>
              </a:buClr>
              <a:buSzPts val="1900"/>
              <a:buChar char="•"/>
            </a:pPr>
            <a:r>
              <a:rPr lang="en-US">
                <a:solidFill>
                  <a:srgbClr val="6C6D71"/>
                </a:solidFill>
              </a:rPr>
              <a:t>MLTE Long Term Plan</a:t>
            </a:r>
            <a:endParaRPr/>
          </a:p>
          <a:p>
            <a:pPr indent="-182713" lvl="0" marL="182713" rtl="0" algn="l">
              <a:lnSpc>
                <a:spcPct val="100000"/>
              </a:lnSpc>
              <a:spcBef>
                <a:spcPts val="900"/>
              </a:spcBef>
              <a:spcAft>
                <a:spcPts val="0"/>
              </a:spcAft>
              <a:buClr>
                <a:srgbClr val="6C6D71"/>
              </a:buClr>
              <a:buSzPts val="1900"/>
              <a:buChar char="•"/>
            </a:pPr>
            <a:r>
              <a:rPr lang="en-US">
                <a:solidFill>
                  <a:srgbClr val="6C6D71"/>
                </a:solidFill>
              </a:rPr>
              <a:t>Contact Information</a:t>
            </a:r>
            <a:endParaRPr>
              <a:solidFill>
                <a:srgbClr val="6C6D71"/>
              </a:solidFill>
            </a:endParaRPr>
          </a:p>
          <a:p>
            <a:pPr indent="-182714" lvl="0" marL="182714" rtl="0" algn="l">
              <a:lnSpc>
                <a:spcPct val="100000"/>
              </a:lnSpc>
              <a:spcBef>
                <a:spcPts val="900"/>
              </a:spcBef>
              <a:spcAft>
                <a:spcPts val="0"/>
              </a:spcAft>
              <a:buClr>
                <a:srgbClr val="6C6D71"/>
              </a:buClr>
              <a:buSzPts val="1900"/>
              <a:buChar char="•"/>
            </a:pPr>
            <a:r>
              <a:rPr lang="en-US">
                <a:solidFill>
                  <a:srgbClr val="6C6D71"/>
                </a:solidFill>
              </a:rPr>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idx="12" type="sldNum"/>
          </p:nvPr>
        </p:nvSpPr>
        <p:spPr>
          <a:xfrm>
            <a:off x="9617075" y="5393459"/>
            <a:ext cx="127001"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127" name="Google Shape;127;p4"/>
          <p:cNvSpPr txBox="1"/>
          <p:nvPr/>
        </p:nvSpPr>
        <p:spPr>
          <a:xfrm>
            <a:off x="964317" y="1799419"/>
            <a:ext cx="7824900" cy="1837800"/>
          </a:xfrm>
          <a:prstGeom prst="rect">
            <a:avLst/>
          </a:prstGeom>
          <a:noFill/>
          <a:ln>
            <a:noFill/>
          </a:ln>
        </p:spPr>
        <p:txBody>
          <a:bodyPr anchorCtr="0" anchor="ctr" bIns="45675" lIns="45675" spcFirstLastPara="1" rIns="45675" wrap="square" tIns="45675">
            <a:spAutoFit/>
          </a:bodyPr>
          <a:lstStyle/>
          <a:p>
            <a:pPr indent="0" lvl="0" marL="0" marR="0" rtl="0" algn="ctr">
              <a:lnSpc>
                <a:spcPct val="90000"/>
              </a:lnSpc>
              <a:spcBef>
                <a:spcPts val="0"/>
              </a:spcBef>
              <a:spcAft>
                <a:spcPts val="0"/>
              </a:spcAft>
              <a:buClr>
                <a:srgbClr val="000000"/>
              </a:buClr>
              <a:buSzPts val="4200"/>
              <a:buFont typeface="Arial"/>
              <a:buNone/>
            </a:pPr>
            <a:r>
              <a:rPr b="0" i="0" lang="en-US" sz="4200" u="none" cap="none" strike="noStrike">
                <a:solidFill>
                  <a:srgbClr val="000000"/>
                </a:solidFill>
                <a:latin typeface="Arial"/>
                <a:ea typeface="Arial"/>
                <a:cs typeface="Arial"/>
                <a:sym typeface="Arial"/>
              </a:rPr>
              <a:t>How do we ensure machine learning systems function in production as intended?</a:t>
            </a:r>
            <a:endParaRPr/>
          </a:p>
        </p:txBody>
      </p:sp>
      <p:sp>
        <p:nvSpPr>
          <p:cNvPr id="128" name="Google Shape;128;p4"/>
          <p:cNvSpPr/>
          <p:nvPr/>
        </p:nvSpPr>
        <p:spPr>
          <a:xfrm>
            <a:off x="991425" y="1213900"/>
            <a:ext cx="1661148" cy="1527228"/>
          </a:xfrm>
          <a:custGeom>
            <a:rect b="b" l="l" r="r" t="t"/>
            <a:pathLst>
              <a:path extrusionOk="0" h="21600" w="21600">
                <a:moveTo>
                  <a:pt x="0" y="21600"/>
                </a:moveTo>
                <a:lnTo>
                  <a:pt x="0" y="0"/>
                </a:lnTo>
                <a:lnTo>
                  <a:pt x="21600" y="0"/>
                </a:lnTo>
              </a:path>
            </a:pathLst>
          </a:custGeom>
          <a:noFill/>
          <a:ln cap="flat" cmpd="sng" w="28575">
            <a:solidFill>
              <a:srgbClr val="A5A5A5"/>
            </a:solidFill>
            <a:prstDash val="solid"/>
            <a:miter lim="8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4"/>
          <p:cNvSpPr/>
          <p:nvPr/>
        </p:nvSpPr>
        <p:spPr>
          <a:xfrm rot="10800000">
            <a:off x="7097652" y="2879673"/>
            <a:ext cx="1661148" cy="1527228"/>
          </a:xfrm>
          <a:custGeom>
            <a:rect b="b" l="l" r="r" t="t"/>
            <a:pathLst>
              <a:path extrusionOk="0" h="21600" w="21600">
                <a:moveTo>
                  <a:pt x="0" y="21600"/>
                </a:moveTo>
                <a:lnTo>
                  <a:pt x="0" y="0"/>
                </a:lnTo>
                <a:lnTo>
                  <a:pt x="21600" y="0"/>
                </a:lnTo>
              </a:path>
            </a:pathLst>
          </a:custGeom>
          <a:noFill/>
          <a:ln cap="flat" cmpd="sng" w="28575">
            <a:solidFill>
              <a:srgbClr val="A5A5A5"/>
            </a:solidFill>
            <a:prstDash val="solid"/>
            <a:miter lim="8000"/>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idx="12" type="sldNum"/>
          </p:nvPr>
        </p:nvSpPr>
        <p:spPr>
          <a:xfrm>
            <a:off x="9617075" y="5393459"/>
            <a:ext cx="127001"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135" name="Google Shape;135;p5"/>
          <p:cNvSpPr txBox="1"/>
          <p:nvPr>
            <p:ph type="title"/>
          </p:nvPr>
        </p:nvSpPr>
        <p:spPr>
          <a:xfrm>
            <a:off x="297225" y="283916"/>
            <a:ext cx="8606700"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lang="en-US"/>
              <a:t>Framing the </a:t>
            </a:r>
            <a:r>
              <a:rPr b="0" i="0" lang="en-US" sz="2600" u="none" cap="none" strike="noStrike">
                <a:solidFill>
                  <a:srgbClr val="000000"/>
                </a:solidFill>
                <a:latin typeface="Arial"/>
                <a:ea typeface="Arial"/>
                <a:cs typeface="Arial"/>
                <a:sym typeface="Arial"/>
              </a:rPr>
              <a:t>Problem</a:t>
            </a:r>
            <a:endParaRPr/>
          </a:p>
        </p:txBody>
      </p:sp>
      <p:cxnSp>
        <p:nvCxnSpPr>
          <p:cNvPr id="136" name="Google Shape;136;p5"/>
          <p:cNvCxnSpPr/>
          <p:nvPr/>
        </p:nvCxnSpPr>
        <p:spPr>
          <a:xfrm>
            <a:off x="3795126" y="1312974"/>
            <a:ext cx="9900" cy="3897000"/>
          </a:xfrm>
          <a:prstGeom prst="straightConnector1">
            <a:avLst/>
          </a:prstGeom>
          <a:noFill/>
          <a:ln cap="flat" cmpd="sng" w="12700">
            <a:solidFill>
              <a:schemeClr val="accent1"/>
            </a:solidFill>
            <a:prstDash val="solid"/>
            <a:miter lim="8000"/>
            <a:headEnd len="sm" w="sm" type="none"/>
            <a:tailEnd len="sm" w="sm" type="none"/>
          </a:ln>
        </p:spPr>
      </p:cxnSp>
      <p:sp>
        <p:nvSpPr>
          <p:cNvPr id="137" name="Google Shape;137;p5"/>
          <p:cNvSpPr txBox="1"/>
          <p:nvPr/>
        </p:nvSpPr>
        <p:spPr>
          <a:xfrm rot="5400000">
            <a:off x="2981325" y="3765228"/>
            <a:ext cx="1359000" cy="3693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Contractor</a:t>
            </a:r>
            <a:endParaRPr/>
          </a:p>
        </p:txBody>
      </p:sp>
      <p:sp>
        <p:nvSpPr>
          <p:cNvPr id="138" name="Google Shape;138;p5"/>
          <p:cNvSpPr txBox="1"/>
          <p:nvPr/>
        </p:nvSpPr>
        <p:spPr>
          <a:xfrm rot="5400000">
            <a:off x="3348830" y="3785978"/>
            <a:ext cx="1317600" cy="3693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800"/>
              <a:buFont typeface="Calibri"/>
              <a:buNone/>
            </a:pPr>
            <a:r>
              <a:rPr b="0" i="1" lang="en-US" sz="1800" u="none" cap="none" strike="noStrike">
                <a:solidFill>
                  <a:srgbClr val="000000"/>
                </a:solidFill>
                <a:latin typeface="Calibri"/>
                <a:ea typeface="Calibri"/>
                <a:cs typeface="Calibri"/>
                <a:sym typeface="Calibri"/>
              </a:rPr>
              <a:t>Government</a:t>
            </a:r>
            <a:endParaRPr/>
          </a:p>
        </p:txBody>
      </p:sp>
      <p:pic>
        <p:nvPicPr>
          <p:cNvPr descr="Picture 2" id="139" name="Google Shape;139;p5"/>
          <p:cNvPicPr preferRelativeResize="0"/>
          <p:nvPr/>
        </p:nvPicPr>
        <p:blipFill rotWithShape="1">
          <a:blip r:embed="rId3">
            <a:alphaModFix/>
          </a:blip>
          <a:srcRect b="0" l="0" r="0" t="0"/>
          <a:stretch/>
        </p:blipFill>
        <p:spPr>
          <a:xfrm>
            <a:off x="1391744" y="2231675"/>
            <a:ext cx="754076" cy="754076"/>
          </a:xfrm>
          <a:prstGeom prst="rect">
            <a:avLst/>
          </a:prstGeom>
          <a:noFill/>
          <a:ln>
            <a:noFill/>
          </a:ln>
        </p:spPr>
      </p:pic>
      <p:sp>
        <p:nvSpPr>
          <p:cNvPr id="140" name="Google Shape;140;p5"/>
          <p:cNvSpPr txBox="1"/>
          <p:nvPr/>
        </p:nvSpPr>
        <p:spPr>
          <a:xfrm>
            <a:off x="1309375" y="2814018"/>
            <a:ext cx="918900" cy="4617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ML Capabilities</a:t>
            </a:r>
            <a:endParaRPr/>
          </a:p>
        </p:txBody>
      </p:sp>
      <p:grpSp>
        <p:nvGrpSpPr>
          <p:cNvPr id="141" name="Google Shape;141;p5"/>
          <p:cNvGrpSpPr/>
          <p:nvPr/>
        </p:nvGrpSpPr>
        <p:grpSpPr>
          <a:xfrm>
            <a:off x="2598922" y="2277657"/>
            <a:ext cx="1007920" cy="667251"/>
            <a:chOff x="-1" y="-1"/>
            <a:chExt cx="1007920" cy="667251"/>
          </a:xfrm>
        </p:grpSpPr>
        <p:sp>
          <p:nvSpPr>
            <p:cNvPr id="142" name="Google Shape;142;p5"/>
            <p:cNvSpPr/>
            <p:nvPr/>
          </p:nvSpPr>
          <p:spPr>
            <a:xfrm>
              <a:off x="-1" y="-1"/>
              <a:ext cx="1007920" cy="667251"/>
            </a:xfrm>
            <a:prstGeom prst="rect">
              <a:avLst/>
            </a:prstGeom>
            <a:gradFill>
              <a:gsLst>
                <a:gs pos="0">
                  <a:srgbClr val="BFEDFF"/>
                </a:gs>
                <a:gs pos="100000">
                  <a:srgbClr val="FFFFFF"/>
                </a:gs>
              </a:gsLst>
              <a:lin ang="5400000" scaled="0"/>
            </a:gradFill>
            <a:ln cap="flat" cmpd="sng" w="25400">
              <a:solidFill>
                <a:schemeClr val="accent1"/>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5"/>
            <p:cNvSpPr txBox="1"/>
            <p:nvPr/>
          </p:nvSpPr>
          <p:spPr>
            <a:xfrm>
              <a:off x="12699" y="114223"/>
              <a:ext cx="982500" cy="461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Contractor Testing (CT)</a:t>
              </a:r>
              <a:endParaRPr/>
            </a:p>
          </p:txBody>
        </p:sp>
      </p:grpSp>
      <p:sp>
        <p:nvSpPr>
          <p:cNvPr id="144" name="Google Shape;144;p5"/>
          <p:cNvSpPr txBox="1"/>
          <p:nvPr/>
        </p:nvSpPr>
        <p:spPr>
          <a:xfrm>
            <a:off x="238074" y="2931054"/>
            <a:ext cx="918900" cy="831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Iterative Model Evaluation and Testing</a:t>
            </a:r>
            <a:endParaRPr/>
          </a:p>
        </p:txBody>
      </p:sp>
      <p:sp>
        <p:nvSpPr>
          <p:cNvPr id="145" name="Google Shape;145;p5"/>
          <p:cNvSpPr txBox="1"/>
          <p:nvPr/>
        </p:nvSpPr>
        <p:spPr>
          <a:xfrm>
            <a:off x="2567943" y="2952517"/>
            <a:ext cx="1083300" cy="6465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Comprehensive Testing before Delivery</a:t>
            </a:r>
            <a:endParaRPr/>
          </a:p>
        </p:txBody>
      </p:sp>
      <p:sp>
        <p:nvSpPr>
          <p:cNvPr id="146" name="Google Shape;146;p5"/>
          <p:cNvSpPr/>
          <p:nvPr/>
        </p:nvSpPr>
        <p:spPr>
          <a:xfrm>
            <a:off x="1999081" y="2613218"/>
            <a:ext cx="587142" cy="2214"/>
          </a:xfrm>
          <a:custGeom>
            <a:rect b="b" l="l" r="r" t="t"/>
            <a:pathLst>
              <a:path extrusionOk="0" h="21600" w="21600">
                <a:moveTo>
                  <a:pt x="0" y="21600"/>
                </a:moveTo>
                <a:lnTo>
                  <a:pt x="21600" y="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7" name="Google Shape;147;p5"/>
          <p:cNvGrpSpPr/>
          <p:nvPr/>
        </p:nvGrpSpPr>
        <p:grpSpPr>
          <a:xfrm>
            <a:off x="4356207" y="2280256"/>
            <a:ext cx="1074833" cy="667251"/>
            <a:chOff x="-1" y="-1"/>
            <a:chExt cx="1074833" cy="667251"/>
          </a:xfrm>
        </p:grpSpPr>
        <p:sp>
          <p:nvSpPr>
            <p:cNvPr id="148" name="Google Shape;148;p5"/>
            <p:cNvSpPr/>
            <p:nvPr/>
          </p:nvSpPr>
          <p:spPr>
            <a:xfrm>
              <a:off x="-1" y="-1"/>
              <a:ext cx="1074833" cy="667251"/>
            </a:xfrm>
            <a:prstGeom prst="rect">
              <a:avLst/>
            </a:prstGeom>
            <a:gradFill>
              <a:gsLst>
                <a:gs pos="0">
                  <a:srgbClr val="BFEDFF"/>
                </a:gs>
                <a:gs pos="100000">
                  <a:srgbClr val="FFFFFF"/>
                </a:gs>
              </a:gsLst>
              <a:lin ang="5400000" scaled="0"/>
            </a:gradFill>
            <a:ln cap="flat" cmpd="sng" w="25400">
              <a:solidFill>
                <a:schemeClr val="accent1"/>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txBox="1"/>
            <p:nvPr/>
          </p:nvSpPr>
          <p:spPr>
            <a:xfrm>
              <a:off x="12699" y="114223"/>
              <a:ext cx="1049400" cy="461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Developmental Testing (DT)</a:t>
              </a:r>
              <a:endParaRPr/>
            </a:p>
          </p:txBody>
        </p:sp>
      </p:grpSp>
      <p:sp>
        <p:nvSpPr>
          <p:cNvPr id="150" name="Google Shape;150;p5"/>
          <p:cNvSpPr/>
          <p:nvPr/>
        </p:nvSpPr>
        <p:spPr>
          <a:xfrm>
            <a:off x="3619686" y="2612032"/>
            <a:ext cx="723816" cy="1026"/>
          </a:xfrm>
          <a:custGeom>
            <a:rect b="b" l="l" r="r" t="t"/>
            <a:pathLst>
              <a:path extrusionOk="0" h="21600" w="21600">
                <a:moveTo>
                  <a:pt x="0" y="0"/>
                </a:moveTo>
                <a:lnTo>
                  <a:pt x="21600" y="2160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1" name="Google Shape;151;p5"/>
          <p:cNvGrpSpPr/>
          <p:nvPr/>
        </p:nvGrpSpPr>
        <p:grpSpPr>
          <a:xfrm>
            <a:off x="198455" y="2278743"/>
            <a:ext cx="1007920" cy="667251"/>
            <a:chOff x="-1" y="-1"/>
            <a:chExt cx="1007920" cy="667251"/>
          </a:xfrm>
        </p:grpSpPr>
        <p:sp>
          <p:nvSpPr>
            <p:cNvPr id="152" name="Google Shape;152;p5"/>
            <p:cNvSpPr/>
            <p:nvPr/>
          </p:nvSpPr>
          <p:spPr>
            <a:xfrm>
              <a:off x="-1" y="-1"/>
              <a:ext cx="1007920" cy="667251"/>
            </a:xfrm>
            <a:prstGeom prst="rect">
              <a:avLst/>
            </a:prstGeom>
            <a:gradFill>
              <a:gsLst>
                <a:gs pos="0">
                  <a:srgbClr val="D2EDDC"/>
                </a:gs>
                <a:gs pos="100000">
                  <a:srgbClr val="FFFFFF"/>
                </a:gs>
              </a:gsLst>
              <a:lin ang="5400000" scaled="0"/>
            </a:gradFill>
            <a:ln cap="flat" cmpd="sng" w="25400">
              <a:solidFill>
                <a:schemeClr val="accent3"/>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txBox="1"/>
            <p:nvPr/>
          </p:nvSpPr>
          <p:spPr>
            <a:xfrm>
              <a:off x="12699" y="114223"/>
              <a:ext cx="982500" cy="461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Model Development</a:t>
              </a:r>
              <a:endParaRPr/>
            </a:p>
          </p:txBody>
        </p:sp>
      </p:grpSp>
      <p:sp>
        <p:nvSpPr>
          <p:cNvPr id="154" name="Google Shape;154;p5"/>
          <p:cNvSpPr/>
          <p:nvPr/>
        </p:nvSpPr>
        <p:spPr>
          <a:xfrm>
            <a:off x="1219219" y="2614238"/>
            <a:ext cx="334314" cy="1188"/>
          </a:xfrm>
          <a:custGeom>
            <a:rect b="b" l="l" r="r" t="t"/>
            <a:pathLst>
              <a:path extrusionOk="0" h="21600" w="21600">
                <a:moveTo>
                  <a:pt x="0" y="0"/>
                </a:moveTo>
                <a:lnTo>
                  <a:pt x="21600" y="2160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702310" y="2011680"/>
            <a:ext cx="1883412" cy="599454"/>
          </a:xfrm>
          <a:custGeom>
            <a:rect b="b" l="l" r="r" t="t"/>
            <a:pathLst>
              <a:path extrusionOk="0" h="21600" w="21600">
                <a:moveTo>
                  <a:pt x="21600" y="21600"/>
                </a:moveTo>
                <a:lnTo>
                  <a:pt x="13764" y="21600"/>
                </a:lnTo>
                <a:lnTo>
                  <a:pt x="13764" y="0"/>
                </a:lnTo>
                <a:lnTo>
                  <a:pt x="0" y="0"/>
                </a:lnTo>
                <a:lnTo>
                  <a:pt x="0" y="9153"/>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
          <p:cNvSpPr txBox="1"/>
          <p:nvPr/>
        </p:nvSpPr>
        <p:spPr>
          <a:xfrm>
            <a:off x="619506" y="1773961"/>
            <a:ext cx="2751900" cy="27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Failed Tests</a:t>
            </a:r>
            <a:endParaRPr/>
          </a:p>
        </p:txBody>
      </p:sp>
      <p:pic>
        <p:nvPicPr>
          <p:cNvPr descr="Picture 2" id="157" name="Google Shape;157;p5"/>
          <p:cNvPicPr preferRelativeResize="0"/>
          <p:nvPr/>
        </p:nvPicPr>
        <p:blipFill rotWithShape="1">
          <a:blip r:embed="rId3">
            <a:alphaModFix/>
          </a:blip>
          <a:srcRect b="0" l="0" r="0" t="0"/>
          <a:stretch/>
        </p:blipFill>
        <p:spPr>
          <a:xfrm>
            <a:off x="3798839" y="2561037"/>
            <a:ext cx="424714" cy="424714"/>
          </a:xfrm>
          <a:prstGeom prst="rect">
            <a:avLst/>
          </a:prstGeom>
          <a:noFill/>
          <a:ln>
            <a:noFill/>
          </a:ln>
        </p:spPr>
      </p:pic>
      <p:sp>
        <p:nvSpPr>
          <p:cNvPr id="158" name="Google Shape;158;p5"/>
          <p:cNvSpPr txBox="1"/>
          <p:nvPr/>
        </p:nvSpPr>
        <p:spPr>
          <a:xfrm>
            <a:off x="4333573" y="2944907"/>
            <a:ext cx="1087500" cy="8310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Component, System and Integration Testing</a:t>
            </a:r>
            <a:endParaRPr/>
          </a:p>
        </p:txBody>
      </p:sp>
      <p:pic>
        <p:nvPicPr>
          <p:cNvPr descr="Picture 6" id="159" name="Google Shape;159;p5"/>
          <p:cNvPicPr preferRelativeResize="0"/>
          <p:nvPr/>
        </p:nvPicPr>
        <p:blipFill rotWithShape="1">
          <a:blip r:embed="rId4">
            <a:alphaModFix/>
          </a:blip>
          <a:srcRect b="0" l="0" r="0" t="0"/>
          <a:stretch/>
        </p:blipFill>
        <p:spPr>
          <a:xfrm>
            <a:off x="5847700" y="2370674"/>
            <a:ext cx="863745" cy="484910"/>
          </a:xfrm>
          <a:prstGeom prst="rect">
            <a:avLst/>
          </a:prstGeom>
          <a:noFill/>
          <a:ln>
            <a:noFill/>
          </a:ln>
        </p:spPr>
      </p:pic>
      <p:pic>
        <p:nvPicPr>
          <p:cNvPr descr="Picture 2" id="160" name="Google Shape;160;p5"/>
          <p:cNvPicPr preferRelativeResize="0"/>
          <p:nvPr/>
        </p:nvPicPr>
        <p:blipFill rotWithShape="1">
          <a:blip r:embed="rId3">
            <a:alphaModFix/>
          </a:blip>
          <a:srcRect b="0" l="0" r="0" t="0"/>
          <a:stretch/>
        </p:blipFill>
        <p:spPr>
          <a:xfrm>
            <a:off x="6067216" y="2395083"/>
            <a:ext cx="424714" cy="424714"/>
          </a:xfrm>
          <a:prstGeom prst="rect">
            <a:avLst/>
          </a:prstGeom>
          <a:noFill/>
          <a:ln>
            <a:noFill/>
          </a:ln>
        </p:spPr>
      </p:pic>
      <p:sp>
        <p:nvSpPr>
          <p:cNvPr id="161" name="Google Shape;161;p5"/>
          <p:cNvSpPr txBox="1"/>
          <p:nvPr/>
        </p:nvSpPr>
        <p:spPr>
          <a:xfrm>
            <a:off x="5820166" y="2850164"/>
            <a:ext cx="918900" cy="4617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ML-Enabled System</a:t>
            </a:r>
            <a:endParaRPr/>
          </a:p>
        </p:txBody>
      </p:sp>
      <p:sp>
        <p:nvSpPr>
          <p:cNvPr id="162" name="Google Shape;162;p5"/>
          <p:cNvSpPr/>
          <p:nvPr/>
        </p:nvSpPr>
        <p:spPr>
          <a:xfrm>
            <a:off x="5443646" y="2613336"/>
            <a:ext cx="454572" cy="270"/>
          </a:xfrm>
          <a:custGeom>
            <a:rect b="b" l="l" r="r" t="t"/>
            <a:pathLst>
              <a:path extrusionOk="0" h="21600" w="21600">
                <a:moveTo>
                  <a:pt x="0" y="21600"/>
                </a:moveTo>
                <a:lnTo>
                  <a:pt x="21600" y="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flipH="1" rot="5400000">
            <a:off x="2158233" y="-164187"/>
            <a:ext cx="697680" cy="4191210"/>
          </a:xfrm>
          <a:custGeom>
            <a:rect b="b" l="l" r="r" t="t"/>
            <a:pathLst>
              <a:path extrusionOk="0" h="21600" w="21600">
                <a:moveTo>
                  <a:pt x="0" y="0"/>
                </a:moveTo>
                <a:lnTo>
                  <a:pt x="21600" y="0"/>
                </a:lnTo>
                <a:lnTo>
                  <a:pt x="21600" y="21600"/>
                </a:lnTo>
                <a:lnTo>
                  <a:pt x="47" y="21600"/>
                </a:lnTo>
              </a:path>
            </a:pathLst>
          </a:custGeom>
          <a:noFill/>
          <a:ln cap="flat" cmpd="sng" w="25400">
            <a:solidFill>
              <a:schemeClr val="accent1"/>
            </a:solidFill>
            <a:prstDash val="solid"/>
            <a:miter lim="8000"/>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
          <p:cNvSpPr txBox="1"/>
          <p:nvPr/>
        </p:nvSpPr>
        <p:spPr>
          <a:xfrm>
            <a:off x="1073849" y="1312974"/>
            <a:ext cx="2751900" cy="27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Failed Tests Attributed to Model Problems</a:t>
            </a:r>
            <a:endParaRPr/>
          </a:p>
        </p:txBody>
      </p:sp>
      <p:grpSp>
        <p:nvGrpSpPr>
          <p:cNvPr id="165" name="Google Shape;165;p5"/>
          <p:cNvGrpSpPr/>
          <p:nvPr/>
        </p:nvGrpSpPr>
        <p:grpSpPr>
          <a:xfrm>
            <a:off x="7147323" y="2278931"/>
            <a:ext cx="1074833" cy="667251"/>
            <a:chOff x="-1" y="-1"/>
            <a:chExt cx="1074833" cy="667251"/>
          </a:xfrm>
        </p:grpSpPr>
        <p:sp>
          <p:nvSpPr>
            <p:cNvPr id="166" name="Google Shape;166;p5"/>
            <p:cNvSpPr/>
            <p:nvPr/>
          </p:nvSpPr>
          <p:spPr>
            <a:xfrm>
              <a:off x="-1" y="-1"/>
              <a:ext cx="1074833" cy="667251"/>
            </a:xfrm>
            <a:prstGeom prst="rect">
              <a:avLst/>
            </a:prstGeom>
            <a:gradFill>
              <a:gsLst>
                <a:gs pos="0">
                  <a:srgbClr val="BFEDFF"/>
                </a:gs>
                <a:gs pos="100000">
                  <a:srgbClr val="FFFFFF"/>
                </a:gs>
              </a:gsLst>
              <a:lin ang="5400000" scaled="0"/>
            </a:gradFill>
            <a:ln cap="flat" cmpd="sng" w="25400">
              <a:solidFill>
                <a:schemeClr val="accent1"/>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
            <p:cNvSpPr txBox="1"/>
            <p:nvPr/>
          </p:nvSpPr>
          <p:spPr>
            <a:xfrm>
              <a:off x="12699" y="114223"/>
              <a:ext cx="1049400" cy="4617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Operational Testing (OT)</a:t>
              </a:r>
              <a:endParaRPr/>
            </a:p>
          </p:txBody>
        </p:sp>
      </p:grpSp>
      <p:sp>
        <p:nvSpPr>
          <p:cNvPr id="168" name="Google Shape;168;p5"/>
          <p:cNvSpPr/>
          <p:nvPr/>
        </p:nvSpPr>
        <p:spPr>
          <a:xfrm>
            <a:off x="6660933" y="2612781"/>
            <a:ext cx="473688" cy="216"/>
          </a:xfrm>
          <a:custGeom>
            <a:rect b="b" l="l" r="r" t="t"/>
            <a:pathLst>
              <a:path extrusionOk="0" h="21600" w="21600">
                <a:moveTo>
                  <a:pt x="0" y="21600"/>
                </a:moveTo>
                <a:lnTo>
                  <a:pt x="21600" y="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rot="5400000">
            <a:off x="6496345" y="769748"/>
            <a:ext cx="229932" cy="2791098"/>
          </a:xfrm>
          <a:custGeom>
            <a:rect b="b" l="l" r="r" t="t"/>
            <a:pathLst>
              <a:path extrusionOk="0" h="21600" w="21600">
                <a:moveTo>
                  <a:pt x="21476" y="0"/>
                </a:moveTo>
                <a:lnTo>
                  <a:pt x="0" y="0"/>
                </a:lnTo>
                <a:lnTo>
                  <a:pt x="0" y="21600"/>
                </a:lnTo>
                <a:lnTo>
                  <a:pt x="21600" y="21600"/>
                </a:lnTo>
              </a:path>
            </a:pathLst>
          </a:custGeom>
          <a:noFill/>
          <a:ln cap="flat" cmpd="sng" w="25400">
            <a:solidFill>
              <a:schemeClr val="accent1"/>
            </a:solidFill>
            <a:prstDash val="solid"/>
            <a:miter lim="8000"/>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4925669" y="1779063"/>
            <a:ext cx="2751900" cy="27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Failed Tests</a:t>
            </a:r>
            <a:endParaRPr/>
          </a:p>
        </p:txBody>
      </p:sp>
      <p:pic>
        <p:nvPicPr>
          <p:cNvPr descr="Picture 6" id="171" name="Google Shape;171;p5"/>
          <p:cNvPicPr preferRelativeResize="0"/>
          <p:nvPr/>
        </p:nvPicPr>
        <p:blipFill rotWithShape="1">
          <a:blip r:embed="rId4">
            <a:alphaModFix/>
          </a:blip>
          <a:srcRect b="0" l="0" r="0" t="0"/>
          <a:stretch/>
        </p:blipFill>
        <p:spPr>
          <a:xfrm>
            <a:off x="8604702" y="2370591"/>
            <a:ext cx="863745" cy="484910"/>
          </a:xfrm>
          <a:prstGeom prst="rect">
            <a:avLst/>
          </a:prstGeom>
          <a:noFill/>
          <a:ln>
            <a:noFill/>
          </a:ln>
        </p:spPr>
      </p:pic>
      <p:pic>
        <p:nvPicPr>
          <p:cNvPr descr="Picture 2" id="172" name="Google Shape;172;p5"/>
          <p:cNvPicPr preferRelativeResize="0"/>
          <p:nvPr/>
        </p:nvPicPr>
        <p:blipFill rotWithShape="1">
          <a:blip r:embed="rId3">
            <a:alphaModFix/>
          </a:blip>
          <a:srcRect b="0" l="0" r="0" t="0"/>
          <a:stretch/>
        </p:blipFill>
        <p:spPr>
          <a:xfrm>
            <a:off x="8824217" y="2405391"/>
            <a:ext cx="424714" cy="424714"/>
          </a:xfrm>
          <a:prstGeom prst="rect">
            <a:avLst/>
          </a:prstGeom>
          <a:noFill/>
          <a:ln>
            <a:noFill/>
          </a:ln>
        </p:spPr>
      </p:pic>
      <p:sp>
        <p:nvSpPr>
          <p:cNvPr id="173" name="Google Shape;173;p5"/>
          <p:cNvSpPr/>
          <p:nvPr/>
        </p:nvSpPr>
        <p:spPr>
          <a:xfrm>
            <a:off x="8234761" y="2612756"/>
            <a:ext cx="420444" cy="162"/>
          </a:xfrm>
          <a:custGeom>
            <a:rect b="b" l="l" r="r" t="t"/>
            <a:pathLst>
              <a:path extrusionOk="0" h="21600" w="21600">
                <a:moveTo>
                  <a:pt x="0" y="0"/>
                </a:moveTo>
                <a:lnTo>
                  <a:pt x="21600" y="21600"/>
                </a:lnTo>
              </a:path>
            </a:pathLst>
          </a:custGeom>
          <a:noFill/>
          <a:ln cap="flat" cmpd="sng" w="25400">
            <a:solidFill>
              <a:schemeClr val="accent1"/>
            </a:solidFill>
            <a:prstDash val="solid"/>
            <a:miter lim="8000"/>
            <a:headEnd len="sm" w="sm" type="none"/>
            <a:tailEnd len="med" w="med" type="triangl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
          <p:cNvSpPr txBox="1"/>
          <p:nvPr/>
        </p:nvSpPr>
        <p:spPr>
          <a:xfrm>
            <a:off x="8472100" y="2773400"/>
            <a:ext cx="1281600" cy="6465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Operationally- Ready ML-Enabled System</a:t>
            </a:r>
            <a:endParaRPr/>
          </a:p>
        </p:txBody>
      </p:sp>
      <p:sp>
        <p:nvSpPr>
          <p:cNvPr id="175" name="Google Shape;175;p5"/>
          <p:cNvSpPr txBox="1"/>
          <p:nvPr/>
        </p:nvSpPr>
        <p:spPr>
          <a:xfrm>
            <a:off x="7136496" y="2963100"/>
            <a:ext cx="1087500" cy="2769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200"/>
              <a:buFont typeface="Calibri"/>
              <a:buNone/>
            </a:pPr>
            <a:r>
              <a:rPr b="0" i="1" lang="en-US" sz="1200" u="none" cap="none" strike="noStrike">
                <a:solidFill>
                  <a:srgbClr val="000000"/>
                </a:solidFill>
                <a:latin typeface="Calibri"/>
                <a:ea typeface="Calibri"/>
                <a:cs typeface="Calibri"/>
                <a:sym typeface="Calibri"/>
              </a:rPr>
              <a:t>Field Testing</a:t>
            </a:r>
            <a:endParaRPr/>
          </a:p>
        </p:txBody>
      </p:sp>
      <p:pic>
        <p:nvPicPr>
          <p:cNvPr descr="Graphic 1037" id="176" name="Google Shape;176;p5"/>
          <p:cNvPicPr preferRelativeResize="0"/>
          <p:nvPr/>
        </p:nvPicPr>
        <p:blipFill rotWithShape="1">
          <a:blip r:embed="rId5">
            <a:alphaModFix/>
          </a:blip>
          <a:srcRect b="0" l="0" r="0" t="0"/>
          <a:stretch/>
        </p:blipFill>
        <p:spPr>
          <a:xfrm>
            <a:off x="3906775" y="2231675"/>
            <a:ext cx="344495" cy="344495"/>
          </a:xfrm>
          <a:prstGeom prst="rect">
            <a:avLst/>
          </a:prstGeom>
          <a:noFill/>
          <a:ln>
            <a:noFill/>
          </a:ln>
        </p:spPr>
      </p:pic>
      <p:sp>
        <p:nvSpPr>
          <p:cNvPr id="177" name="Google Shape;177;p5"/>
          <p:cNvSpPr txBox="1"/>
          <p:nvPr/>
        </p:nvSpPr>
        <p:spPr>
          <a:xfrm>
            <a:off x="3214927" y="1816670"/>
            <a:ext cx="370500" cy="523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363739"/>
              </a:buClr>
              <a:buSzPts val="2800"/>
              <a:buFont typeface="Calibri"/>
              <a:buNone/>
            </a:pPr>
            <a:r>
              <a:rPr b="0" i="0" lang="en-US" sz="2800" u="none" cap="none" strike="noStrike">
                <a:solidFill>
                  <a:srgbClr val="363739"/>
                </a:solidFill>
                <a:latin typeface="Calibri"/>
                <a:ea typeface="Calibri"/>
                <a:cs typeface="Calibri"/>
                <a:sym typeface="Calibri"/>
              </a:rPr>
              <a:t>X</a:t>
            </a:r>
            <a:endParaRPr/>
          </a:p>
        </p:txBody>
      </p:sp>
      <p:sp>
        <p:nvSpPr>
          <p:cNvPr id="178" name="Google Shape;178;p5"/>
          <p:cNvSpPr txBox="1"/>
          <p:nvPr/>
        </p:nvSpPr>
        <p:spPr>
          <a:xfrm>
            <a:off x="4664569" y="1816670"/>
            <a:ext cx="370500" cy="523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363739"/>
              </a:buClr>
              <a:buSzPts val="2800"/>
              <a:buFont typeface="Calibri"/>
              <a:buNone/>
            </a:pPr>
            <a:r>
              <a:rPr b="0" i="0" lang="en-US" sz="2800" u="none" cap="none" strike="noStrike">
                <a:solidFill>
                  <a:srgbClr val="363739"/>
                </a:solidFill>
                <a:latin typeface="Calibri"/>
                <a:ea typeface="Calibri"/>
                <a:cs typeface="Calibri"/>
                <a:sym typeface="Calibri"/>
              </a:rPr>
              <a:t>X</a:t>
            </a:r>
            <a:endParaRPr/>
          </a:p>
        </p:txBody>
      </p:sp>
      <p:pic>
        <p:nvPicPr>
          <p:cNvPr descr="Graphic 1042" id="179" name="Google Shape;179;p5"/>
          <p:cNvPicPr preferRelativeResize="0"/>
          <p:nvPr/>
        </p:nvPicPr>
        <p:blipFill rotWithShape="1">
          <a:blip r:embed="rId5">
            <a:alphaModFix/>
          </a:blip>
          <a:srcRect b="0" l="0" r="0" t="0"/>
          <a:stretch/>
        </p:blipFill>
        <p:spPr>
          <a:xfrm>
            <a:off x="5535979" y="2238985"/>
            <a:ext cx="344495" cy="344495"/>
          </a:xfrm>
          <a:prstGeom prst="rect">
            <a:avLst/>
          </a:prstGeom>
          <a:noFill/>
          <a:ln>
            <a:noFill/>
          </a:ln>
        </p:spPr>
      </p:pic>
      <p:pic>
        <p:nvPicPr>
          <p:cNvPr descr="Graphic 1043" id="180" name="Google Shape;180;p5"/>
          <p:cNvPicPr preferRelativeResize="0"/>
          <p:nvPr/>
        </p:nvPicPr>
        <p:blipFill rotWithShape="1">
          <a:blip r:embed="rId5">
            <a:alphaModFix/>
          </a:blip>
          <a:srcRect b="0" l="0" r="0" t="0"/>
          <a:stretch/>
        </p:blipFill>
        <p:spPr>
          <a:xfrm>
            <a:off x="8296495" y="2225129"/>
            <a:ext cx="344495" cy="344494"/>
          </a:xfrm>
          <a:prstGeom prst="rect">
            <a:avLst/>
          </a:prstGeom>
          <a:noFill/>
          <a:ln>
            <a:noFill/>
          </a:ln>
        </p:spPr>
      </p:pic>
      <p:sp>
        <p:nvSpPr>
          <p:cNvPr id="181" name="Google Shape;181;p5"/>
          <p:cNvSpPr txBox="1"/>
          <p:nvPr/>
        </p:nvSpPr>
        <p:spPr>
          <a:xfrm>
            <a:off x="8036979" y="1799925"/>
            <a:ext cx="370500" cy="5232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363739"/>
              </a:buClr>
              <a:buSzPts val="2800"/>
              <a:buFont typeface="Calibri"/>
              <a:buNone/>
            </a:pPr>
            <a:r>
              <a:rPr b="0" i="0" lang="en-US" sz="2800" u="none" cap="none" strike="noStrike">
                <a:solidFill>
                  <a:srgbClr val="363739"/>
                </a:solidFill>
                <a:latin typeface="Calibri"/>
                <a:ea typeface="Calibri"/>
                <a:cs typeface="Calibri"/>
                <a:sym typeface="Calibri"/>
              </a:rPr>
              <a:t>X</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idx="12" type="sldNum"/>
          </p:nvPr>
        </p:nvSpPr>
        <p:spPr>
          <a:xfrm>
            <a:off x="9617075" y="5393459"/>
            <a:ext cx="127001"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sp>
        <p:nvSpPr>
          <p:cNvPr id="187" name="Google Shape;187;p6"/>
          <p:cNvSpPr txBox="1"/>
          <p:nvPr>
            <p:ph type="title"/>
          </p:nvPr>
        </p:nvSpPr>
        <p:spPr>
          <a:xfrm>
            <a:off x="337131" y="298075"/>
            <a:ext cx="8606702"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Machine Learning Test &amp; Evaluation (MLTE)</a:t>
            </a:r>
            <a:endParaRPr/>
          </a:p>
        </p:txBody>
      </p:sp>
      <p:sp>
        <p:nvSpPr>
          <p:cNvPr id="188" name="Google Shape;188;p6"/>
          <p:cNvSpPr txBox="1"/>
          <p:nvPr>
            <p:ph idx="1" type="body"/>
          </p:nvPr>
        </p:nvSpPr>
        <p:spPr>
          <a:xfrm>
            <a:off x="337125" y="1268750"/>
            <a:ext cx="9063900" cy="3828000"/>
          </a:xfrm>
          <a:prstGeom prst="rect">
            <a:avLst/>
          </a:prstGeom>
          <a:noFill/>
          <a:ln>
            <a:noFill/>
          </a:ln>
        </p:spPr>
        <p:txBody>
          <a:bodyPr anchorCtr="0" anchor="t" bIns="0" lIns="0" spcFirstLastPara="1" rIns="0" wrap="square" tIns="0">
            <a:normAutofit/>
          </a:bodyPr>
          <a:lstStyle/>
          <a:p>
            <a:pPr indent="-350393" lvl="0" marL="457200" rtl="0" algn="l">
              <a:lnSpc>
                <a:spcPct val="15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A framework and Python package</a:t>
            </a:r>
            <a:endParaRPr/>
          </a:p>
          <a:p>
            <a:pPr indent="-350393" lvl="0" marL="457200" rtl="0" algn="l">
              <a:lnSpc>
                <a:spcPct val="15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Helps teams negotiate, evaluate, and document model and system qualities </a:t>
            </a:r>
            <a:endParaRPr/>
          </a:p>
          <a:p>
            <a:pPr indent="-350393" lvl="0" marL="457200" rtl="0" algn="l">
              <a:lnSpc>
                <a:spcPct val="150000"/>
              </a:lnSpc>
              <a:spcBef>
                <a:spcPts val="0"/>
              </a:spcBef>
              <a:spcAft>
                <a:spcPts val="0"/>
              </a:spcAft>
              <a:buClr>
                <a:srgbClr val="000000"/>
              </a:buClr>
              <a:buSzPts val="1900"/>
              <a:buFont typeface="Arial"/>
              <a:buChar char="●"/>
            </a:pPr>
            <a:r>
              <a:rPr lang="en-US"/>
              <a:t>Accomplishments:</a:t>
            </a:r>
            <a:endParaRPr/>
          </a:p>
          <a:p>
            <a:pPr indent="-350393" lvl="1" marL="914400" rtl="0" algn="l">
              <a:lnSpc>
                <a:spcPct val="15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Presented at the International Conference on Software Engineering (ICSE) in May 2023 in Melbourne, Australia and at the 2023 A</a:t>
            </a:r>
            <a:r>
              <a:rPr lang="en-US"/>
              <a:t>I2C Research Symposium</a:t>
            </a:r>
            <a:endParaRPr/>
          </a:p>
          <a:p>
            <a:pPr indent="-350393" lvl="1" marL="914400" rtl="0" algn="l">
              <a:lnSpc>
                <a:spcPct val="150000"/>
              </a:lnSpc>
              <a:spcBef>
                <a:spcPts val="0"/>
              </a:spcBef>
              <a:spcAft>
                <a:spcPts val="0"/>
              </a:spcAft>
              <a:buClr>
                <a:srgbClr val="000000"/>
              </a:buClr>
              <a:buSzPts val="1900"/>
              <a:buFont typeface="Arial"/>
              <a:buChar char="○"/>
            </a:pPr>
            <a:r>
              <a:rPr lang="en-US"/>
              <a:t>Released two major updates in 2023 with </a:t>
            </a:r>
            <a:r>
              <a:rPr lang="en-US"/>
              <a:t>significantly</a:t>
            </a:r>
            <a:r>
              <a:rPr lang="en-US"/>
              <a:t> expanded functionality</a:t>
            </a:r>
            <a:endParaRPr/>
          </a:p>
          <a:p>
            <a:pPr indent="-350393" lvl="1" marL="914400" rtl="0" algn="l">
              <a:lnSpc>
                <a:spcPct val="15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Extension and transition selected for SEI long-term funding from FY25-FY28</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ph idx="12" type="sldNum"/>
          </p:nvPr>
        </p:nvSpPr>
        <p:spPr>
          <a:xfrm>
            <a:off x="9617075" y="5393459"/>
            <a:ext cx="127001" cy="197384"/>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pic>
        <p:nvPicPr>
          <p:cNvPr descr="Google Shape;94;g2c92512a61b_0_0" id="194" name="Google Shape;194;p7"/>
          <p:cNvPicPr preferRelativeResize="0"/>
          <p:nvPr/>
        </p:nvPicPr>
        <p:blipFill rotWithShape="1">
          <a:blip r:embed="rId3">
            <a:alphaModFix/>
          </a:blip>
          <a:srcRect b="0" l="0" r="0" t="0"/>
          <a:stretch/>
        </p:blipFill>
        <p:spPr>
          <a:xfrm>
            <a:off x="210074" y="965249"/>
            <a:ext cx="8247600" cy="4321125"/>
          </a:xfrm>
          <a:prstGeom prst="rect">
            <a:avLst/>
          </a:prstGeom>
          <a:noFill/>
          <a:ln>
            <a:noFill/>
          </a:ln>
        </p:spPr>
      </p:pic>
      <p:sp>
        <p:nvSpPr>
          <p:cNvPr id="195" name="Google Shape;195;p7"/>
          <p:cNvSpPr txBox="1"/>
          <p:nvPr>
            <p:ph type="title"/>
          </p:nvPr>
        </p:nvSpPr>
        <p:spPr>
          <a:xfrm>
            <a:off x="337131" y="298075"/>
            <a:ext cx="8606702"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MLTE Framework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g2ca74f72892_0_0"/>
          <p:cNvSpPr txBox="1"/>
          <p:nvPr>
            <p:ph idx="12" type="sldNum"/>
          </p:nvPr>
        </p:nvSpPr>
        <p:spPr>
          <a:xfrm>
            <a:off x="9617075" y="5393459"/>
            <a:ext cx="126900" cy="215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pic>
        <p:nvPicPr>
          <p:cNvPr descr="Google Shape;94;g2c92512a61b_0_0" id="201" name="Google Shape;201;g2ca74f72892_0_0"/>
          <p:cNvPicPr preferRelativeResize="0"/>
          <p:nvPr/>
        </p:nvPicPr>
        <p:blipFill rotWithShape="1">
          <a:blip r:embed="rId3">
            <a:alphaModFix/>
          </a:blip>
          <a:srcRect b="0" l="0" r="0" t="0"/>
          <a:stretch/>
        </p:blipFill>
        <p:spPr>
          <a:xfrm>
            <a:off x="210074" y="965249"/>
            <a:ext cx="8247598" cy="4321124"/>
          </a:xfrm>
          <a:prstGeom prst="rect">
            <a:avLst/>
          </a:prstGeom>
          <a:noFill/>
          <a:ln>
            <a:noFill/>
          </a:ln>
        </p:spPr>
      </p:pic>
      <p:sp>
        <p:nvSpPr>
          <p:cNvPr id="202" name="Google Shape;202;g2ca74f72892_0_0"/>
          <p:cNvSpPr txBox="1"/>
          <p:nvPr>
            <p:ph type="title"/>
          </p:nvPr>
        </p:nvSpPr>
        <p:spPr>
          <a:xfrm>
            <a:off x="337131" y="298075"/>
            <a:ext cx="8606700"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MLTE Framework 1</a:t>
            </a:r>
            <a:r>
              <a:rPr lang="en-US"/>
              <a:t>: IMT Negotiation</a:t>
            </a:r>
            <a:endParaRPr/>
          </a:p>
        </p:txBody>
      </p:sp>
      <p:sp>
        <p:nvSpPr>
          <p:cNvPr id="203" name="Google Shape;203;g2ca74f72892_0_0"/>
          <p:cNvSpPr/>
          <p:nvPr/>
        </p:nvSpPr>
        <p:spPr>
          <a:xfrm>
            <a:off x="210075" y="965250"/>
            <a:ext cx="2166300" cy="14802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g2ca74f72892_0_0"/>
          <p:cNvSpPr/>
          <p:nvPr/>
        </p:nvSpPr>
        <p:spPr>
          <a:xfrm>
            <a:off x="2730450" y="1365225"/>
            <a:ext cx="7258200" cy="3058800"/>
          </a:xfrm>
          <a:prstGeom prst="rect">
            <a:avLst/>
          </a:prstGeom>
          <a:solidFill>
            <a:schemeClr val="lt1"/>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g2ca74f72892_0_0"/>
          <p:cNvSpPr txBox="1"/>
          <p:nvPr>
            <p:ph idx="1" type="body"/>
          </p:nvPr>
        </p:nvSpPr>
        <p:spPr>
          <a:xfrm>
            <a:off x="2981025" y="1754100"/>
            <a:ext cx="6834600" cy="2168700"/>
          </a:xfrm>
          <a:prstGeom prst="rect">
            <a:avLst/>
          </a:prstGeom>
          <a:noFill/>
          <a:ln>
            <a:noFill/>
          </a:ln>
        </p:spPr>
        <p:txBody>
          <a:bodyPr anchorCtr="0" anchor="t" bIns="0" lIns="0" spcFirstLastPara="1" rIns="0" wrap="square" tIns="0">
            <a:normAutofit/>
          </a:bodyPr>
          <a:lstStyle/>
          <a:p>
            <a:pPr indent="0" lvl="0" marL="0" rtl="0" algn="l">
              <a:lnSpc>
                <a:spcPct val="11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1. Negotiate Model Quality Requirements (IMT Negotiation)</a:t>
            </a:r>
            <a:endParaRPr/>
          </a:p>
          <a:p>
            <a:pPr indent="-350393" lvl="0" marL="914400" rtl="0" algn="l">
              <a:lnSpc>
                <a:spcPct val="115000"/>
              </a:lnSpc>
              <a:spcBef>
                <a:spcPts val="120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Team negotiates model goals and suitable evaluation metrics</a:t>
            </a:r>
            <a:endParaRPr/>
          </a:p>
          <a:p>
            <a:pPr indent="-350393" lvl="0" marL="914400" rtl="0" algn="l">
              <a:lnSpc>
                <a:spcPct val="115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Requirements definition directly informs how a model is evaluated</a:t>
            </a:r>
            <a:endParaRPr/>
          </a:p>
          <a:p>
            <a:pPr indent="-350393" lvl="0" marL="914400" rtl="0" algn="l">
              <a:lnSpc>
                <a:spcPct val="115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After this negotiation, development ensues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2ca74f72892_0_9"/>
          <p:cNvSpPr txBox="1"/>
          <p:nvPr>
            <p:ph idx="12" type="sldNum"/>
          </p:nvPr>
        </p:nvSpPr>
        <p:spPr>
          <a:xfrm>
            <a:off x="9392375" y="5393450"/>
            <a:ext cx="351600" cy="2154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Clr>
                <a:srgbClr val="A5A5A5"/>
              </a:buClr>
              <a:buSzPts val="1400"/>
              <a:buFont typeface="Arial"/>
              <a:buNone/>
            </a:pPr>
            <a:fld id="{00000000-1234-1234-1234-123412341234}" type="slidenum">
              <a:rPr lang="en-US">
                <a:solidFill>
                  <a:srgbClr val="A5A5A5"/>
                </a:solidFill>
              </a:rPr>
              <a:t>‹#›</a:t>
            </a:fld>
            <a:endParaRPr/>
          </a:p>
        </p:txBody>
      </p:sp>
      <p:pic>
        <p:nvPicPr>
          <p:cNvPr descr="Google Shape;94;g2c92512a61b_0_0" id="211" name="Google Shape;211;g2ca74f72892_0_9"/>
          <p:cNvPicPr preferRelativeResize="0"/>
          <p:nvPr/>
        </p:nvPicPr>
        <p:blipFill rotWithShape="1">
          <a:blip r:embed="rId3">
            <a:alphaModFix/>
          </a:blip>
          <a:srcRect b="0" l="0" r="0" t="0"/>
          <a:stretch/>
        </p:blipFill>
        <p:spPr>
          <a:xfrm>
            <a:off x="210074" y="965249"/>
            <a:ext cx="8247598" cy="4321124"/>
          </a:xfrm>
          <a:prstGeom prst="rect">
            <a:avLst/>
          </a:prstGeom>
          <a:noFill/>
          <a:ln>
            <a:noFill/>
          </a:ln>
        </p:spPr>
      </p:pic>
      <p:sp>
        <p:nvSpPr>
          <p:cNvPr id="212" name="Google Shape;212;g2ca74f72892_0_9"/>
          <p:cNvSpPr txBox="1"/>
          <p:nvPr>
            <p:ph type="title"/>
          </p:nvPr>
        </p:nvSpPr>
        <p:spPr>
          <a:xfrm>
            <a:off x="337131" y="298075"/>
            <a:ext cx="8606700" cy="754200"/>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Arial"/>
                <a:ea typeface="Arial"/>
                <a:cs typeface="Arial"/>
                <a:sym typeface="Arial"/>
              </a:rPr>
              <a:t>MLTE Framework </a:t>
            </a:r>
            <a:r>
              <a:rPr lang="en-US"/>
              <a:t>2: Internal Model Testing</a:t>
            </a:r>
            <a:endParaRPr/>
          </a:p>
        </p:txBody>
      </p:sp>
      <p:sp>
        <p:nvSpPr>
          <p:cNvPr id="213" name="Google Shape;213;g2ca74f72892_0_9"/>
          <p:cNvSpPr/>
          <p:nvPr/>
        </p:nvSpPr>
        <p:spPr>
          <a:xfrm>
            <a:off x="210075" y="2442600"/>
            <a:ext cx="2166300" cy="2491200"/>
          </a:xfrm>
          <a:prstGeom prst="rect">
            <a:avLst/>
          </a:prstGeom>
          <a:noFill/>
          <a:ln cap="flat" cmpd="sng" w="3810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g2ca74f72892_0_9"/>
          <p:cNvSpPr/>
          <p:nvPr/>
        </p:nvSpPr>
        <p:spPr>
          <a:xfrm>
            <a:off x="2730450" y="1365225"/>
            <a:ext cx="7258200" cy="3058800"/>
          </a:xfrm>
          <a:prstGeom prst="rect">
            <a:avLst/>
          </a:prstGeom>
          <a:solidFill>
            <a:schemeClr val="lt1"/>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g2ca74f72892_0_9"/>
          <p:cNvSpPr txBox="1"/>
          <p:nvPr>
            <p:ph idx="1" type="body"/>
          </p:nvPr>
        </p:nvSpPr>
        <p:spPr>
          <a:xfrm>
            <a:off x="2981025" y="1754100"/>
            <a:ext cx="6834600" cy="2168700"/>
          </a:xfrm>
          <a:prstGeom prst="rect">
            <a:avLst/>
          </a:prstGeom>
          <a:noFill/>
          <a:ln>
            <a:noFill/>
          </a:ln>
        </p:spPr>
        <p:txBody>
          <a:bodyPr anchorCtr="0" anchor="t" bIns="0" lIns="0" spcFirstLastPara="1" rIns="0" wrap="square" tIns="0">
            <a:normAutofit/>
          </a:bodyPr>
          <a:lstStyle/>
          <a:p>
            <a:pPr indent="0" lvl="0" marL="0" rtl="0" algn="l">
              <a:spcBef>
                <a:spcPts val="0"/>
              </a:spcBef>
              <a:spcAft>
                <a:spcPts val="0"/>
              </a:spcAft>
              <a:buNone/>
            </a:pPr>
            <a:r>
              <a:rPr lang="en-US">
                <a:solidFill>
                  <a:schemeClr val="dk1"/>
                </a:solidFill>
              </a:rPr>
              <a:t>2. Internal Model Testing (IMT)</a:t>
            </a:r>
            <a:endParaRPr>
              <a:solidFill>
                <a:schemeClr val="dk1"/>
              </a:solidFill>
            </a:endParaRPr>
          </a:p>
          <a:p>
            <a:pPr indent="-350393" lvl="0" marL="914400" rtl="0" algn="l">
              <a:spcBef>
                <a:spcPts val="300"/>
              </a:spcBef>
              <a:spcAft>
                <a:spcPts val="0"/>
              </a:spcAft>
              <a:buClr>
                <a:schemeClr val="dk1"/>
              </a:buClr>
              <a:buSzPts val="1900"/>
              <a:buChar char="●"/>
            </a:pPr>
            <a:r>
              <a:rPr lang="en-US">
                <a:solidFill>
                  <a:schemeClr val="dk1"/>
                </a:solidFill>
              </a:rPr>
              <a:t>Teams evaluate their model with regard to the negotiated requirements (assumes that teams have a trained model), including the selected performance metric(s)</a:t>
            </a:r>
            <a:endParaRPr>
              <a:solidFill>
                <a:schemeClr val="dk1"/>
              </a:solidFill>
            </a:endParaRPr>
          </a:p>
          <a:p>
            <a:pPr indent="-350393" lvl="0" marL="914400" rtl="0" algn="l">
              <a:spcBef>
                <a:spcPts val="0"/>
              </a:spcBef>
              <a:spcAft>
                <a:spcPts val="0"/>
              </a:spcAft>
              <a:buClr>
                <a:schemeClr val="dk1"/>
              </a:buClr>
              <a:buSzPts val="1900"/>
              <a:buChar char="●"/>
            </a:pPr>
            <a:r>
              <a:rPr lang="en-US">
                <a:solidFill>
                  <a:schemeClr val="dk1"/>
                </a:solidFill>
              </a:rPr>
              <a:t>Determine if model performance exceeds the baseline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EI_AI2C">
  <a:themeElements>
    <a:clrScheme name="SEI_AI2C">
      <a:dk1>
        <a:srgbClr val="000000"/>
      </a:dk1>
      <a:lt1>
        <a:srgbClr val="FFFFFF"/>
      </a:lt1>
      <a:dk2>
        <a:srgbClr val="A7A7A7"/>
      </a:dk2>
      <a:lt2>
        <a:srgbClr val="535353"/>
      </a:lt2>
      <a:accent1>
        <a:srgbClr val="008BC0"/>
      </a:accent1>
      <a:accent2>
        <a:srgbClr val="FCB514"/>
      </a:accent2>
      <a:accent3>
        <a:srgbClr val="378855"/>
      </a:accent3>
      <a:accent4>
        <a:srgbClr val="033672"/>
      </a:accent4>
      <a:accent5>
        <a:srgbClr val="37898A"/>
      </a:accent5>
      <a:accent6>
        <a:srgbClr val="EE5C3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I_AI2C">
  <a:themeElements>
    <a:clrScheme name="SEI_AI2C">
      <a:dk1>
        <a:srgbClr val="000000"/>
      </a:dk1>
      <a:lt1>
        <a:srgbClr val="FFFFFF"/>
      </a:lt1>
      <a:dk2>
        <a:srgbClr val="A7A7A7"/>
      </a:dk2>
      <a:lt2>
        <a:srgbClr val="535353"/>
      </a:lt2>
      <a:accent1>
        <a:srgbClr val="008BC0"/>
      </a:accent1>
      <a:accent2>
        <a:srgbClr val="FCB514"/>
      </a:accent2>
      <a:accent3>
        <a:srgbClr val="378855"/>
      </a:accent3>
      <a:accent4>
        <a:srgbClr val="033672"/>
      </a:accent4>
      <a:accent5>
        <a:srgbClr val="37898A"/>
      </a:accent5>
      <a:accent6>
        <a:srgbClr val="EE5C38"/>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