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256" r:id="rId5"/>
    <p:sldId id="333" r:id="rId6"/>
    <p:sldId id="313" r:id="rId7"/>
    <p:sldId id="326" r:id="rId8"/>
    <p:sldId id="320" r:id="rId9"/>
    <p:sldId id="325" r:id="rId10"/>
    <p:sldId id="315" r:id="rId11"/>
    <p:sldId id="327" r:id="rId12"/>
    <p:sldId id="330" r:id="rId13"/>
    <p:sldId id="331" r:id="rId14"/>
    <p:sldId id="328" r:id="rId15"/>
    <p:sldId id="332" r:id="rId16"/>
    <p:sldId id="322" r:id="rId17"/>
    <p:sldId id="323" r:id="rId18"/>
    <p:sldId id="324" r:id="rId19"/>
    <p:sldId id="321" r:id="rId20"/>
  </p:sldIdLst>
  <p:sldSz cx="10113963" cy="5688013"/>
  <p:notesSz cx="6858000" cy="9144000"/>
  <p:defaultTextStyle>
    <a:defPPr marL="0" marR="0" indent="0" algn="l" defTabSz="758364" rtl="0" fontAlgn="auto" latinLnBrk="1"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defRPr>
    </a:defPPr>
    <a:lvl1pPr marL="0" marR="0" indent="0"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1pPr>
    <a:lvl2pPr marL="0" marR="0" indent="379182"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2pPr>
    <a:lvl3pPr marL="0" marR="0" indent="758364"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3pPr>
    <a:lvl4pPr marL="0" marR="0" indent="1137547"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4pPr>
    <a:lvl5pPr marL="0" marR="0" indent="1516730"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5pPr>
    <a:lvl6pPr marL="0" marR="0" indent="1895912"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6pPr>
    <a:lvl7pPr marL="0" marR="0" indent="2275094"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7pPr>
    <a:lvl8pPr marL="0" marR="0" indent="2654277"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8pPr>
    <a:lvl9pPr marL="0" marR="0" indent="3033460" algn="l" defTabSz="758364" rtl="0" fontAlgn="auto" latinLnBrk="0" hangingPunct="0">
      <a:lnSpc>
        <a:spcPct val="100000"/>
      </a:lnSpc>
      <a:spcBef>
        <a:spcPts val="0"/>
      </a:spcBef>
      <a:spcAft>
        <a:spcPts val="0"/>
      </a:spcAft>
      <a:buClrTx/>
      <a:buSzTx/>
      <a:buFontTx/>
      <a:buNone/>
      <a:tabLst/>
      <a:defRPr kumimoji="0" sz="1493" b="0" i="0" u="none" strike="noStrike" cap="none" spc="0" normalizeH="0" baseline="0">
        <a:ln>
          <a:noFill/>
        </a:ln>
        <a:solidFill>
          <a:srgbClr val="000000"/>
        </a:solidFill>
        <a:effectLst/>
        <a:uFillTx/>
        <a:latin typeface="Calibri"/>
        <a:ea typeface="Calibri"/>
        <a:cs typeface="Calibri"/>
        <a:sym typeface="Calibri"/>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D8F01A-3978-EB18-76E9-FAE1714CC612}" name="Sandy Shrum and Barbara White" initials="ss and bw" userId="Sandy Shrum and Barbara White"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3] [3] [2]" lastIdx="1" clrIdx="6"/>
  <p:cmAuthor id="1" name="Microsoft Office User" initials="Office [3]" lastIdx="1" clrIdx="0"/>
  <p:cmAuthor id="8" name="Microsoft Office User" initials="Office [3] [3] [2] [2]" lastIdx="1" clrIdx="7"/>
  <p:cmAuthor id="2" name="Microsoft Office User" initials="Office [3] [2]" lastIdx="1" clrIdx="1"/>
  <p:cmAuthor id="9" name="Microsoft Office User" initials="Office [3] [3] [2] [2] [2]" lastIdx="1" clrIdx="8"/>
  <p:cmAuthor id="3" name="Microsoft Office User" initials="Office [3] [2] [2]" lastIdx="1" clrIdx="2"/>
  <p:cmAuthor id="10" name="Microsoft Office User" initials="Office [3] [3] [2] [2] [2] [2]" lastIdx="1" clrIdx="9"/>
  <p:cmAuthor id="4" name="Microsoft Office User" initials="Office [3] [2] [2] [2]" lastIdx="1" clrIdx="3"/>
  <p:cmAuthor id="11" name="Microsoft Office User" initials="Office [3] [3] [2] [2] [2] [2] [2]" lastIdx="1" clrIdx="10"/>
  <p:cmAuthor id="5" name="Microsoft Office User" initials="Office [3] [2] [2] [2] [2]" lastIdx="1" clrIdx="4"/>
  <p:cmAuthor id="12" name="Microsoft Office User" initials="MOU" lastIdx="1" clrIdx="11">
    <p:extLst>
      <p:ext uri="{19B8F6BF-5375-455C-9EA6-DF929625EA0E}">
        <p15:presenceInfo xmlns:p15="http://schemas.microsoft.com/office/powerpoint/2012/main" userId="Microsoft Office User" providerId="None"/>
      </p:ext>
    </p:extLst>
  </p:cmAuthor>
  <p:cmAuthor id="6" name="Microsoft Office User" initials="Office [3] [3]"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16161"/>
    <a:srgbClr val="C41230"/>
    <a:srgbClr val="94121F"/>
    <a:srgbClr val="182B4B"/>
    <a:srgbClr val="E4DAC4"/>
    <a:srgbClr val="BCB49E"/>
    <a:srgbClr val="009747"/>
    <a:srgbClr val="BCBEC0"/>
    <a:srgbClr val="000000"/>
    <a:srgbClr val="70A0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C920F-7D4E-D84A-B954-F83CA387F45C}" v="565" dt="2025-04-17T15:36:20.99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libri"/>
          <a:ea typeface="Calibri"/>
          <a:cs typeface="Calibri"/>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28"/>
    <p:restoredTop sz="94737"/>
  </p:normalViewPr>
  <p:slideViewPr>
    <p:cSldViewPr snapToGrid="0">
      <p:cViewPr varScale="1">
        <p:scale>
          <a:sx n="163" d="100"/>
          <a:sy n="163" d="100"/>
        </p:scale>
        <p:origin x="99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1208F8-C77B-D74F-B744-251287BDCA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BBC6985-D59B-ED4C-A70C-2CC55C24F9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3E7B4C-DAAA-FF42-ACC3-9082998C8051}" type="datetimeFigureOut">
              <a:rPr lang="en-US" smtClean="0"/>
              <a:t>4/17/25</a:t>
            </a:fld>
            <a:endParaRPr lang="en-US"/>
          </a:p>
        </p:txBody>
      </p:sp>
      <p:sp>
        <p:nvSpPr>
          <p:cNvPr id="4" name="Footer Placeholder 3">
            <a:extLst>
              <a:ext uri="{FF2B5EF4-FFF2-40B4-BE49-F238E27FC236}">
                <a16:creationId xmlns:a16="http://schemas.microsoft.com/office/drawing/2014/main" id="{051E5110-3723-1A4C-BFBF-177D32FB58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34C7CFF-5960-0D4B-B26E-EF7C0C1C7D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680314-2679-CC4D-9663-C842C457AE93}" type="slidenum">
              <a:rPr lang="en-US" smtClean="0"/>
              <a:t>‹#›</a:t>
            </a:fld>
            <a:endParaRPr lang="en-US"/>
          </a:p>
        </p:txBody>
      </p:sp>
    </p:spTree>
    <p:extLst>
      <p:ext uri="{BB962C8B-B14F-4D97-AF65-F5344CB8AC3E}">
        <p14:creationId xmlns:p14="http://schemas.microsoft.com/office/powerpoint/2010/main" val="2895943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568709531"/>
      </p:ext>
    </p:extLst>
  </p:cSld>
  <p:clrMap bg1="lt1" tx1="dk1" bg2="lt2" tx2="dk2" accent1="accent1" accent2="accent2" accent3="accent3" accent4="accent4" accent5="accent5" accent6="accent6" hlink="hlink" folHlink="folHlink"/>
  <p:notesStyle>
    <a:lvl1pPr latinLnBrk="0">
      <a:defRPr sz="995">
        <a:latin typeface="+mj-lt"/>
        <a:ea typeface="+mj-ea"/>
        <a:cs typeface="+mj-cs"/>
        <a:sym typeface="Open Sans Regular"/>
      </a:defRPr>
    </a:lvl1pPr>
    <a:lvl2pPr indent="189591" latinLnBrk="0">
      <a:defRPr sz="995">
        <a:latin typeface="+mj-lt"/>
        <a:ea typeface="+mj-ea"/>
        <a:cs typeface="+mj-cs"/>
        <a:sym typeface="Open Sans Regular"/>
      </a:defRPr>
    </a:lvl2pPr>
    <a:lvl3pPr indent="379182" latinLnBrk="0">
      <a:defRPr sz="995">
        <a:latin typeface="+mj-lt"/>
        <a:ea typeface="+mj-ea"/>
        <a:cs typeface="+mj-cs"/>
        <a:sym typeface="Open Sans Regular"/>
      </a:defRPr>
    </a:lvl3pPr>
    <a:lvl4pPr indent="568773" latinLnBrk="0">
      <a:defRPr sz="995">
        <a:latin typeface="+mj-lt"/>
        <a:ea typeface="+mj-ea"/>
        <a:cs typeface="+mj-cs"/>
        <a:sym typeface="Open Sans Regular"/>
      </a:defRPr>
    </a:lvl4pPr>
    <a:lvl5pPr indent="758364" latinLnBrk="0">
      <a:defRPr sz="995">
        <a:latin typeface="+mj-lt"/>
        <a:ea typeface="+mj-ea"/>
        <a:cs typeface="+mj-cs"/>
        <a:sym typeface="Open Sans Regular"/>
      </a:defRPr>
    </a:lvl5pPr>
    <a:lvl6pPr indent="947957" latinLnBrk="0">
      <a:defRPr sz="995">
        <a:latin typeface="+mj-lt"/>
        <a:ea typeface="+mj-ea"/>
        <a:cs typeface="+mj-cs"/>
        <a:sym typeface="Open Sans Regular"/>
      </a:defRPr>
    </a:lvl6pPr>
    <a:lvl7pPr indent="1137547" latinLnBrk="0">
      <a:defRPr sz="995">
        <a:latin typeface="+mj-lt"/>
        <a:ea typeface="+mj-ea"/>
        <a:cs typeface="+mj-cs"/>
        <a:sym typeface="Open Sans Regular"/>
      </a:defRPr>
    </a:lvl7pPr>
    <a:lvl8pPr indent="1327139" latinLnBrk="0">
      <a:defRPr sz="995">
        <a:latin typeface="+mj-lt"/>
        <a:ea typeface="+mj-ea"/>
        <a:cs typeface="+mj-cs"/>
        <a:sym typeface="Open Sans Regular"/>
      </a:defRPr>
    </a:lvl8pPr>
    <a:lvl9pPr indent="1516730" latinLnBrk="0">
      <a:defRPr sz="995">
        <a:latin typeface="+mj-lt"/>
        <a:ea typeface="+mj-ea"/>
        <a:cs typeface="+mj-cs"/>
        <a:sym typeface="Open Sans Regular"/>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903F42E-D4E9-6348-965A-BC98EA3F47AF}"/>
              </a:ext>
            </a:extLst>
          </p:cNvPr>
          <p:cNvSpPr/>
          <p:nvPr userDrawn="1"/>
        </p:nvSpPr>
        <p:spPr>
          <a:xfrm>
            <a:off x="0" y="1"/>
            <a:ext cx="10113963" cy="568801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p>
        </p:txBody>
      </p:sp>
      <p:pic>
        <p:nvPicPr>
          <p:cNvPr id="40" name="Picture 39">
            <a:extLst>
              <a:ext uri="{FF2B5EF4-FFF2-40B4-BE49-F238E27FC236}">
                <a16:creationId xmlns:a16="http://schemas.microsoft.com/office/drawing/2014/main" id="{1C445199-0DFC-7144-BD25-E090DDB2553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rot="10800000">
            <a:off x="7534275" y="-3"/>
            <a:ext cx="2579688" cy="5688015"/>
          </a:xfrm>
          <a:prstGeom prst="rect">
            <a:avLst/>
          </a:prstGeom>
        </p:spPr>
      </p:pic>
      <p:sp>
        <p:nvSpPr>
          <p:cNvPr id="8" name="Text Placeholder 11"/>
          <p:cNvSpPr>
            <a:spLocks noGrp="1"/>
          </p:cNvSpPr>
          <p:nvPr>
            <p:ph type="body" sz="quarter" idx="11" hasCustomPrompt="1"/>
          </p:nvPr>
        </p:nvSpPr>
        <p:spPr>
          <a:xfrm>
            <a:off x="333374" y="4375473"/>
            <a:ext cx="3810001" cy="280451"/>
          </a:xfrm>
          <a:prstGeom prst="rect">
            <a:avLst/>
          </a:prstGeom>
        </p:spPr>
        <p:txBody>
          <a:bodyPr lIns="0" tIns="0" rIns="0" bIns="0" anchor="ctr">
            <a:noAutofit/>
          </a:bodyPr>
          <a:lstStyle>
            <a:lvl1pPr marL="0" indent="0">
              <a:buNone/>
              <a:defRPr sz="1279" b="1" cap="all" spc="240" baseline="0">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MONTH XX, 2022</a:t>
            </a:r>
          </a:p>
        </p:txBody>
      </p:sp>
      <p:sp>
        <p:nvSpPr>
          <p:cNvPr id="10" name="Text Placeholder 13"/>
          <p:cNvSpPr>
            <a:spLocks noGrp="1"/>
          </p:cNvSpPr>
          <p:nvPr>
            <p:ph type="body" sz="quarter" idx="12" hasCustomPrompt="1"/>
          </p:nvPr>
        </p:nvSpPr>
        <p:spPr>
          <a:xfrm>
            <a:off x="333373" y="4725708"/>
            <a:ext cx="5410201" cy="417856"/>
          </a:xfrm>
          <a:prstGeom prst="rect">
            <a:avLst/>
          </a:prstGeom>
        </p:spPr>
        <p:txBody>
          <a:bodyPr lIns="0" tIns="0" rIns="0" bIns="0">
            <a:noAutofit/>
          </a:bodyPr>
          <a:lstStyle>
            <a:lvl1pPr marL="0" indent="0">
              <a:lnSpc>
                <a:spcPct val="100000"/>
              </a:lnSpc>
              <a:spcBef>
                <a:spcPts val="0"/>
              </a:spcBef>
              <a:buNone/>
              <a:defRPr sz="1279">
                <a:solidFill>
                  <a:schemeClr val="tx1"/>
                </a:solidFill>
                <a:latin typeface="Arial" panose="020B0604020202020204" pitchFamily="34" charset="0"/>
                <a:ea typeface="Open Sans" panose="020B0606030504020204" pitchFamily="34" charset="0"/>
                <a:cs typeface="Arial" panose="020B0604020202020204" pitchFamily="34" charset="0"/>
              </a:defRPr>
            </a:lvl1pPr>
          </a:lstStyle>
          <a:p>
            <a:pPr lvl="0"/>
            <a:r>
              <a:rPr lang="en-US"/>
              <a:t>Presenter’s Name</a:t>
            </a:r>
          </a:p>
          <a:p>
            <a:pPr lvl="0"/>
            <a:r>
              <a:rPr lang="en-US"/>
              <a:t>Presenter’s Title</a:t>
            </a:r>
          </a:p>
        </p:txBody>
      </p:sp>
      <p:pic>
        <p:nvPicPr>
          <p:cNvPr id="27" name="Picture 26">
            <a:extLst>
              <a:ext uri="{FF2B5EF4-FFF2-40B4-BE49-F238E27FC236}">
                <a16:creationId xmlns:a16="http://schemas.microsoft.com/office/drawing/2014/main" id="{667B7352-558A-AF45-8D6F-2058EEC251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534275" y="-2"/>
            <a:ext cx="2579688" cy="2579194"/>
          </a:xfrm>
          <a:prstGeom prst="rect">
            <a:avLst/>
          </a:prstGeom>
        </p:spPr>
      </p:pic>
      <p:sp>
        <p:nvSpPr>
          <p:cNvPr id="9" name="TextBox 8">
            <a:extLst>
              <a:ext uri="{FF2B5EF4-FFF2-40B4-BE49-F238E27FC236}">
                <a16:creationId xmlns:a16="http://schemas.microsoft.com/office/drawing/2014/main" id="{3B31BC1E-DB32-794C-9D87-536CEA2493AF}"/>
              </a:ext>
            </a:extLst>
          </p:cNvPr>
          <p:cNvSpPr txBox="1"/>
          <p:nvPr userDrawn="1"/>
        </p:nvSpPr>
        <p:spPr>
          <a:xfrm>
            <a:off x="333374" y="5419261"/>
            <a:ext cx="2722895" cy="1106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730857" rtl="0" fontAlgn="auto" latinLnBrk="0" hangingPunct="0">
              <a:lnSpc>
                <a:spcPct val="100000"/>
              </a:lnSpc>
              <a:spcBef>
                <a:spcPts val="0"/>
              </a:spcBef>
              <a:spcAft>
                <a:spcPts val="0"/>
              </a:spcAft>
              <a:buClrTx/>
              <a:buSzTx/>
              <a:buFontTx/>
              <a:buNone/>
              <a:tabLst/>
            </a:pPr>
            <a:r>
              <a:rPr kumimoji="0" lang="en-US" sz="719" b="0" i="0" u="none" strike="noStrike" cap="none" spc="0" normalizeH="0" baseline="0" dirty="0">
                <a:ln>
                  <a:noFill/>
                </a:ln>
                <a:solidFill>
                  <a:schemeClr val="tx2"/>
                </a:solidFill>
                <a:effectLst/>
                <a:uFillTx/>
                <a:latin typeface="Arial" panose="020B0604020202020204" pitchFamily="34" charset="0"/>
                <a:ea typeface="Calibri"/>
                <a:cs typeface="Arial" panose="020B0604020202020204" pitchFamily="34" charset="0"/>
                <a:sym typeface="Calibri"/>
              </a:rPr>
              <a:t>© 2025 Carnegie Mellon University</a:t>
            </a:r>
          </a:p>
        </p:txBody>
      </p:sp>
      <p:cxnSp>
        <p:nvCxnSpPr>
          <p:cNvPr id="11" name="Straight Connector 10">
            <a:extLst>
              <a:ext uri="{FF2B5EF4-FFF2-40B4-BE49-F238E27FC236}">
                <a16:creationId xmlns:a16="http://schemas.microsoft.com/office/drawing/2014/main" id="{AA5B969F-22FD-E442-966E-15ED06BC6FC3}"/>
              </a:ext>
            </a:extLst>
          </p:cNvPr>
          <p:cNvCxnSpPr>
            <a:cxnSpLocks/>
          </p:cNvCxnSpPr>
          <p:nvPr userDrawn="1"/>
        </p:nvCxnSpPr>
        <p:spPr>
          <a:xfrm>
            <a:off x="7534275" y="2579192"/>
            <a:ext cx="2579688" cy="0"/>
          </a:xfrm>
          <a:prstGeom prst="line">
            <a:avLst/>
          </a:prstGeom>
          <a:noFill/>
          <a:ln w="12700" cap="flat">
            <a:solidFill>
              <a:schemeClr val="bg1">
                <a:lumMod val="85000"/>
              </a:schemeClr>
            </a:solidFill>
            <a:prstDash val="solid"/>
            <a:miter lim="800000"/>
          </a:ln>
          <a:effectLst/>
          <a:sp3d/>
        </p:spPr>
        <p:style>
          <a:lnRef idx="0">
            <a:scrgbClr r="0" g="0" b="0"/>
          </a:lnRef>
          <a:fillRef idx="0">
            <a:scrgbClr r="0" g="0" b="0"/>
          </a:fillRef>
          <a:effectRef idx="0">
            <a:scrgbClr r="0" g="0" b="0"/>
          </a:effectRef>
          <a:fontRef idx="none"/>
        </p:style>
      </p:cxnSp>
      <p:sp>
        <p:nvSpPr>
          <p:cNvPr id="2" name="TextBox 1">
            <a:extLst>
              <a:ext uri="{FF2B5EF4-FFF2-40B4-BE49-F238E27FC236}">
                <a16:creationId xmlns:a16="http://schemas.microsoft.com/office/drawing/2014/main" id="{B841FBE9-3557-E91F-2469-94BBF8DEE59D}"/>
              </a:ext>
            </a:extLst>
          </p:cNvPr>
          <p:cNvSpPr txBox="1"/>
          <p:nvPr userDrawn="1"/>
        </p:nvSpPr>
        <p:spPr>
          <a:xfrm>
            <a:off x="4333876" y="5391373"/>
            <a:ext cx="3009900" cy="229530"/>
          </a:xfrm>
          <a:prstGeom prst="rect">
            <a:avLst/>
          </a:prstGeom>
          <a:noFill/>
        </p:spPr>
        <p:txBody>
          <a:bodyPr wrap="square" lIns="0" tIns="0" rIns="0" bIns="0" rtlCol="0">
            <a:noAutofit/>
          </a:bodyPr>
          <a:lstStyle/>
          <a:p>
            <a:pPr marL="0" marR="0" indent="0" algn="l" defTabSz="758364" rtl="0" eaLnBrk="1" fontAlgn="auto" latinLnBrk="0" hangingPunct="0">
              <a:lnSpc>
                <a:spcPct val="100000"/>
              </a:lnSpc>
              <a:spcBef>
                <a:spcPts val="0"/>
              </a:spcBef>
              <a:spcAft>
                <a:spcPts val="0"/>
              </a:spcAft>
              <a:buClrTx/>
              <a:buSzTx/>
              <a:buFontTx/>
              <a:buNone/>
              <a:tabLst/>
              <a:defRPr/>
            </a:pPr>
            <a:r>
              <a:rPr lang="en-US" sz="700" dirty="0">
                <a:solidFill>
                  <a:srgbClr val="616161"/>
                </a:solidFill>
                <a:latin typeface="Arial" panose="020B0604020202020204" pitchFamily="34" charset="0"/>
                <a:ea typeface="Open Sans" panose="020B0606030504020204" pitchFamily="34" charset="0"/>
                <a:cs typeface="Arial" panose="020B0604020202020204" pitchFamily="34" charset="0"/>
              </a:rPr>
              <a:t>[DISTRIBUTION A </a:t>
            </a:r>
            <a:r>
              <a:rPr lang="en-US" sz="700" b="0" i="0" u="none" strike="noStrike" dirty="0">
                <a:solidFill>
                  <a:srgbClr val="616161"/>
                </a:solidFill>
                <a:effectLst/>
                <a:latin typeface="Arial" panose="020B0604020202020204" pitchFamily="34" charset="0"/>
                <a:cs typeface="Arial" panose="020B0604020202020204" pitchFamily="34" charset="0"/>
              </a:rPr>
              <a:t>Approved for public release; distribution is unlimited.]</a:t>
            </a:r>
            <a:endParaRPr lang="en-US" sz="700" dirty="0">
              <a:solidFill>
                <a:srgbClr val="616161"/>
              </a:solidFill>
              <a:latin typeface="Arial" panose="020B0604020202020204" pitchFamily="34" charset="0"/>
              <a:ea typeface="Open Sans" panose="020B0606030504020204" pitchFamily="34" charset="0"/>
              <a:cs typeface="Arial" panose="020B0604020202020204" pitchFamily="34" charset="0"/>
            </a:endParaRPr>
          </a:p>
        </p:txBody>
      </p:sp>
      <p:sp>
        <p:nvSpPr>
          <p:cNvPr id="3" name="Title 2">
            <a:extLst>
              <a:ext uri="{FF2B5EF4-FFF2-40B4-BE49-F238E27FC236}">
                <a16:creationId xmlns:a16="http://schemas.microsoft.com/office/drawing/2014/main" id="{6C217970-AEDF-F2AA-F984-377B8C90377B}"/>
              </a:ext>
            </a:extLst>
          </p:cNvPr>
          <p:cNvSpPr>
            <a:spLocks noGrp="1"/>
          </p:cNvSpPr>
          <p:nvPr>
            <p:ph type="title" hasCustomPrompt="1"/>
          </p:nvPr>
        </p:nvSpPr>
        <p:spPr>
          <a:xfrm>
            <a:off x="333374" y="2340914"/>
            <a:ext cx="7010401" cy="759094"/>
          </a:xfrm>
        </p:spPr>
        <p:txBody>
          <a:bodyPr/>
          <a:lstStyle>
            <a:lvl1pPr>
              <a:defRPr sz="3200">
                <a:solidFill>
                  <a:schemeClr val="bg2"/>
                </a:solidFill>
              </a:defRPr>
            </a:lvl1pPr>
          </a:lstStyle>
          <a:p>
            <a:r>
              <a:rPr lang="en-US"/>
              <a:t>Click to add Title</a:t>
            </a:r>
          </a:p>
        </p:txBody>
      </p:sp>
    </p:spTree>
    <p:extLst>
      <p:ext uri="{BB962C8B-B14F-4D97-AF65-F5344CB8AC3E}">
        <p14:creationId xmlns:p14="http://schemas.microsoft.com/office/powerpoint/2010/main" val="3114746159"/>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asic Layout">
  <p:cSld name="1_Basic Layout">
    <p:spTree>
      <p:nvGrpSpPr>
        <p:cNvPr id="1" name="Shape 34"/>
        <p:cNvGrpSpPr/>
        <p:nvPr/>
      </p:nvGrpSpPr>
      <p:grpSpPr>
        <a:xfrm>
          <a:off x="0" y="0"/>
          <a:ext cx="0" cy="0"/>
          <a:chOff x="0" y="0"/>
          <a:chExt cx="0" cy="0"/>
        </a:xfrm>
      </p:grpSpPr>
      <p:sp>
        <p:nvSpPr>
          <p:cNvPr id="35" name="Google Shape;35;p29"/>
          <p:cNvSpPr txBox="1">
            <a:spLocks noGrp="1"/>
          </p:cNvSpPr>
          <p:nvPr>
            <p:ph type="sldNum" idx="12"/>
          </p:nvPr>
        </p:nvSpPr>
        <p:spPr>
          <a:xfrm>
            <a:off x="9538099" y="5404018"/>
            <a:ext cx="210568" cy="460384"/>
          </a:xfrm>
          <a:prstGeom prst="rect">
            <a:avLst/>
          </a:prstGeom>
          <a:noFill/>
          <a:ln>
            <a:noFill/>
          </a:ln>
        </p:spPr>
        <p:txBody>
          <a:bodyPr spcFirstLastPara="1" wrap="square" lIns="0" tIns="0" rIns="0" bIns="0" anchor="t" anchorCtr="0">
            <a:spAutoFit/>
          </a:bodyPr>
          <a:lstStyle>
            <a:lvl1pPr marL="0" lvl="0" indent="0" algn="r">
              <a:lnSpc>
                <a:spcPct val="100000"/>
              </a:lnSpc>
              <a:spcBef>
                <a:spcPts val="0"/>
              </a:spcBef>
              <a:spcAft>
                <a:spcPts val="0"/>
              </a:spcAft>
              <a:buClr>
                <a:srgbClr val="A5A5A5"/>
              </a:buClr>
              <a:buSzPts val="1400"/>
              <a:buFont typeface="Arial"/>
              <a:buNone/>
              <a:defRPr>
                <a:solidFill>
                  <a:srgbClr val="A5A5A5"/>
                </a:solidFill>
              </a:defRPr>
            </a:lvl1pPr>
            <a:lvl2pPr marL="0" lvl="1" indent="0" algn="r">
              <a:lnSpc>
                <a:spcPct val="100000"/>
              </a:lnSpc>
              <a:spcBef>
                <a:spcPts val="0"/>
              </a:spcBef>
              <a:spcAft>
                <a:spcPts val="0"/>
              </a:spcAft>
              <a:buClr>
                <a:srgbClr val="A5A5A5"/>
              </a:buClr>
              <a:buSzPts val="1400"/>
              <a:buFont typeface="Arial"/>
              <a:buNone/>
              <a:defRPr>
                <a:solidFill>
                  <a:srgbClr val="A5A5A5"/>
                </a:solidFill>
              </a:defRPr>
            </a:lvl2pPr>
            <a:lvl3pPr marL="0" lvl="2" indent="0" algn="r">
              <a:lnSpc>
                <a:spcPct val="100000"/>
              </a:lnSpc>
              <a:spcBef>
                <a:spcPts val="0"/>
              </a:spcBef>
              <a:spcAft>
                <a:spcPts val="0"/>
              </a:spcAft>
              <a:buClr>
                <a:srgbClr val="A5A5A5"/>
              </a:buClr>
              <a:buSzPts val="1400"/>
              <a:buFont typeface="Arial"/>
              <a:buNone/>
              <a:defRPr>
                <a:solidFill>
                  <a:srgbClr val="A5A5A5"/>
                </a:solidFill>
              </a:defRPr>
            </a:lvl3pPr>
            <a:lvl4pPr marL="0" lvl="3" indent="0" algn="r">
              <a:lnSpc>
                <a:spcPct val="100000"/>
              </a:lnSpc>
              <a:spcBef>
                <a:spcPts val="0"/>
              </a:spcBef>
              <a:spcAft>
                <a:spcPts val="0"/>
              </a:spcAft>
              <a:buClr>
                <a:srgbClr val="A5A5A5"/>
              </a:buClr>
              <a:buSzPts val="1400"/>
              <a:buFont typeface="Arial"/>
              <a:buNone/>
              <a:defRPr>
                <a:solidFill>
                  <a:srgbClr val="A5A5A5"/>
                </a:solidFill>
              </a:defRPr>
            </a:lvl4pPr>
            <a:lvl5pPr marL="0" lvl="4" indent="0" algn="r">
              <a:lnSpc>
                <a:spcPct val="100000"/>
              </a:lnSpc>
              <a:spcBef>
                <a:spcPts val="0"/>
              </a:spcBef>
              <a:spcAft>
                <a:spcPts val="0"/>
              </a:spcAft>
              <a:buClr>
                <a:srgbClr val="A5A5A5"/>
              </a:buClr>
              <a:buSzPts val="1400"/>
              <a:buFont typeface="Arial"/>
              <a:buNone/>
              <a:defRPr>
                <a:solidFill>
                  <a:srgbClr val="A5A5A5"/>
                </a:solidFill>
              </a:defRPr>
            </a:lvl5pPr>
            <a:lvl6pPr marL="0" lvl="5" indent="0" algn="r">
              <a:lnSpc>
                <a:spcPct val="100000"/>
              </a:lnSpc>
              <a:spcBef>
                <a:spcPts val="0"/>
              </a:spcBef>
              <a:spcAft>
                <a:spcPts val="0"/>
              </a:spcAft>
              <a:buClr>
                <a:srgbClr val="A5A5A5"/>
              </a:buClr>
              <a:buSzPts val="1400"/>
              <a:buFont typeface="Arial"/>
              <a:buNone/>
              <a:defRPr>
                <a:solidFill>
                  <a:srgbClr val="A5A5A5"/>
                </a:solidFill>
              </a:defRPr>
            </a:lvl6pPr>
            <a:lvl7pPr marL="0" lvl="6" indent="0" algn="r">
              <a:lnSpc>
                <a:spcPct val="100000"/>
              </a:lnSpc>
              <a:spcBef>
                <a:spcPts val="0"/>
              </a:spcBef>
              <a:spcAft>
                <a:spcPts val="0"/>
              </a:spcAft>
              <a:buClr>
                <a:srgbClr val="A5A5A5"/>
              </a:buClr>
              <a:buSzPts val="1400"/>
              <a:buFont typeface="Arial"/>
              <a:buNone/>
              <a:defRPr>
                <a:solidFill>
                  <a:srgbClr val="A5A5A5"/>
                </a:solidFill>
              </a:defRPr>
            </a:lvl7pPr>
            <a:lvl8pPr marL="0" lvl="7" indent="0" algn="r">
              <a:lnSpc>
                <a:spcPct val="100000"/>
              </a:lnSpc>
              <a:spcBef>
                <a:spcPts val="0"/>
              </a:spcBef>
              <a:spcAft>
                <a:spcPts val="0"/>
              </a:spcAft>
              <a:buClr>
                <a:srgbClr val="A5A5A5"/>
              </a:buClr>
              <a:buSzPts val="1400"/>
              <a:buFont typeface="Arial"/>
              <a:buNone/>
              <a:defRPr>
                <a:solidFill>
                  <a:srgbClr val="A5A5A5"/>
                </a:solidFill>
              </a:defRPr>
            </a:lvl8pPr>
            <a:lvl9pPr marL="0" lvl="8" indent="0" algn="r">
              <a:lnSpc>
                <a:spcPct val="100000"/>
              </a:lnSpc>
              <a:spcBef>
                <a:spcPts val="0"/>
              </a:spcBef>
              <a:spcAft>
                <a:spcPts val="0"/>
              </a:spcAft>
              <a:buClr>
                <a:srgbClr val="A5A5A5"/>
              </a:buClr>
              <a:buSzPts val="1400"/>
              <a:buFont typeface="Arial"/>
              <a:buNone/>
              <a:defRPr>
                <a:solidFill>
                  <a:srgbClr val="A5A5A5"/>
                </a:solidFill>
              </a:defRPr>
            </a:lvl9pPr>
          </a:lstStyle>
          <a:p>
            <a:fld id="{00000000-1234-1234-1234-123412341234}" type="slidenum">
              <a:rPr lang="en-US" smtClean="0"/>
              <a:pPr/>
              <a:t>‹#›</a:t>
            </a:fld>
            <a:endParaRPr lang="en-US"/>
          </a:p>
        </p:txBody>
      </p:sp>
      <p:sp>
        <p:nvSpPr>
          <p:cNvPr id="36" name="Google Shape;36;p29"/>
          <p:cNvSpPr txBox="1">
            <a:spLocks noGrp="1"/>
          </p:cNvSpPr>
          <p:nvPr>
            <p:ph type="title"/>
          </p:nvPr>
        </p:nvSpPr>
        <p:spPr>
          <a:xfrm>
            <a:off x="337290" y="298658"/>
            <a:ext cx="8610899" cy="755554"/>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37" name="Google Shape;37;p29"/>
          <p:cNvSpPr txBox="1">
            <a:spLocks noGrp="1"/>
          </p:cNvSpPr>
          <p:nvPr>
            <p:ph type="body" idx="1"/>
          </p:nvPr>
        </p:nvSpPr>
        <p:spPr>
          <a:xfrm>
            <a:off x="337290" y="1271245"/>
            <a:ext cx="8610900" cy="3835406"/>
          </a:xfrm>
          <a:prstGeom prst="rect">
            <a:avLst/>
          </a:prstGeom>
          <a:noFill/>
          <a:ln>
            <a:noFill/>
          </a:ln>
        </p:spPr>
        <p:txBody>
          <a:bodyPr spcFirstLastPara="1" wrap="square" lIns="0" tIns="0" rIns="0" bIns="0" anchor="t" anchorCtr="0">
            <a:normAutofit/>
          </a:bodyPr>
          <a:lstStyle>
            <a:lvl1pPr marL="457429" lvl="0" indent="-228714" algn="l">
              <a:lnSpc>
                <a:spcPct val="110000"/>
              </a:lnSpc>
              <a:spcBef>
                <a:spcPts val="300"/>
              </a:spcBef>
              <a:spcAft>
                <a:spcPts val="0"/>
              </a:spcAft>
              <a:buClr>
                <a:srgbClr val="000000"/>
              </a:buClr>
              <a:buSzPts val="1800"/>
              <a:buNone/>
              <a:defRPr/>
            </a:lvl1pPr>
            <a:lvl2pPr marL="914857" lvl="1" indent="-228714" algn="l">
              <a:lnSpc>
                <a:spcPct val="110000"/>
              </a:lnSpc>
              <a:spcBef>
                <a:spcPts val="300"/>
              </a:spcBef>
              <a:spcAft>
                <a:spcPts val="0"/>
              </a:spcAft>
              <a:buClr>
                <a:srgbClr val="000000"/>
              </a:buClr>
              <a:buSzPts val="1800"/>
              <a:buNone/>
              <a:defRPr/>
            </a:lvl2pPr>
            <a:lvl3pPr marL="1372286" lvl="2" indent="-228714" algn="l">
              <a:lnSpc>
                <a:spcPct val="110000"/>
              </a:lnSpc>
              <a:spcBef>
                <a:spcPts val="300"/>
              </a:spcBef>
              <a:spcAft>
                <a:spcPts val="0"/>
              </a:spcAft>
              <a:buClr>
                <a:srgbClr val="000000"/>
              </a:buClr>
              <a:buSzPts val="1800"/>
              <a:buNone/>
              <a:defRPr/>
            </a:lvl3pPr>
            <a:lvl4pPr marL="1829714" lvl="3" indent="-228714" algn="l">
              <a:lnSpc>
                <a:spcPct val="110000"/>
              </a:lnSpc>
              <a:spcBef>
                <a:spcPts val="300"/>
              </a:spcBef>
              <a:spcAft>
                <a:spcPts val="0"/>
              </a:spcAft>
              <a:buClr>
                <a:srgbClr val="000000"/>
              </a:buClr>
              <a:buSzPts val="1800"/>
              <a:buNone/>
              <a:defRPr/>
            </a:lvl4pPr>
            <a:lvl5pPr marL="2287143" lvl="4" indent="-228714" algn="l">
              <a:lnSpc>
                <a:spcPct val="110000"/>
              </a:lnSpc>
              <a:spcBef>
                <a:spcPts val="300"/>
              </a:spcBef>
              <a:spcAft>
                <a:spcPts val="0"/>
              </a:spcAft>
              <a:buClr>
                <a:srgbClr val="000000"/>
              </a:buClr>
              <a:buSzPts val="1800"/>
              <a:buNone/>
              <a:defRPr/>
            </a:lvl5pPr>
            <a:lvl6pPr marL="2744572" lvl="5" indent="-349425" algn="l">
              <a:lnSpc>
                <a:spcPct val="110000"/>
              </a:lnSpc>
              <a:spcBef>
                <a:spcPts val="300"/>
              </a:spcBef>
              <a:spcAft>
                <a:spcPts val="0"/>
              </a:spcAft>
              <a:buClr>
                <a:srgbClr val="000000"/>
              </a:buClr>
              <a:buSzPts val="1900"/>
              <a:buChar char="•"/>
              <a:defRPr/>
            </a:lvl6pPr>
            <a:lvl7pPr marL="3202000" lvl="6" indent="-349425" algn="l">
              <a:lnSpc>
                <a:spcPct val="110000"/>
              </a:lnSpc>
              <a:spcBef>
                <a:spcPts val="300"/>
              </a:spcBef>
              <a:spcAft>
                <a:spcPts val="0"/>
              </a:spcAft>
              <a:buClr>
                <a:srgbClr val="000000"/>
              </a:buClr>
              <a:buSzPts val="1900"/>
              <a:buChar char="•"/>
              <a:defRPr/>
            </a:lvl7pPr>
            <a:lvl8pPr marL="3659429" lvl="7" indent="-349425" algn="l">
              <a:lnSpc>
                <a:spcPct val="110000"/>
              </a:lnSpc>
              <a:spcBef>
                <a:spcPts val="300"/>
              </a:spcBef>
              <a:spcAft>
                <a:spcPts val="0"/>
              </a:spcAft>
              <a:buClr>
                <a:srgbClr val="000000"/>
              </a:buClr>
              <a:buSzPts val="1900"/>
              <a:buChar char="•"/>
              <a:defRPr/>
            </a:lvl8pPr>
            <a:lvl9pPr marL="4116857" lvl="8" indent="-349425" algn="l">
              <a:lnSpc>
                <a:spcPct val="110000"/>
              </a:lnSpc>
              <a:spcBef>
                <a:spcPts val="300"/>
              </a:spcBef>
              <a:spcAft>
                <a:spcPts val="0"/>
              </a:spcAft>
              <a:buClr>
                <a:srgbClr val="000000"/>
              </a:buClr>
              <a:buSzPts val="1900"/>
              <a:buChar char="•"/>
              <a:defRPr/>
            </a:lvl9pPr>
          </a:lstStyle>
          <a:p>
            <a:endParaRPr/>
          </a:p>
        </p:txBody>
      </p:sp>
    </p:spTree>
    <p:extLst>
      <p:ext uri="{BB962C8B-B14F-4D97-AF65-F5344CB8AC3E}">
        <p14:creationId xmlns:p14="http://schemas.microsoft.com/office/powerpoint/2010/main" val="2019616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15D6D4-D294-6447-BFC3-D0B02C033CFE}"/>
              </a:ext>
            </a:extLst>
          </p:cNvPr>
          <p:cNvSpPr/>
          <p:nvPr userDrawn="1"/>
        </p:nvSpPr>
        <p:spPr>
          <a:xfrm>
            <a:off x="-2" y="1"/>
            <a:ext cx="10113964" cy="568801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p>
        </p:txBody>
      </p:sp>
      <p:pic>
        <p:nvPicPr>
          <p:cNvPr id="3" name="Picture 2">
            <a:extLst>
              <a:ext uri="{FF2B5EF4-FFF2-40B4-BE49-F238E27FC236}">
                <a16:creationId xmlns:a16="http://schemas.microsoft.com/office/drawing/2014/main" id="{B05930EE-A9E5-4FA7-7EFD-86CD77BB72A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334375" y="1492206"/>
            <a:ext cx="1779589" cy="4195807"/>
          </a:xfrm>
          <a:prstGeom prst="rect">
            <a:avLst/>
          </a:prstGeom>
        </p:spPr>
      </p:pic>
      <p:pic>
        <p:nvPicPr>
          <p:cNvPr id="11" name="Picture 10">
            <a:extLst>
              <a:ext uri="{FF2B5EF4-FFF2-40B4-BE49-F238E27FC236}">
                <a16:creationId xmlns:a16="http://schemas.microsoft.com/office/drawing/2014/main" id="{7A4CBCE5-05FD-A74B-A9F1-D9B210D0179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333977" y="0"/>
            <a:ext cx="1779988" cy="1778000"/>
          </a:xfrm>
          <a:prstGeom prst="rect">
            <a:avLst/>
          </a:prstGeom>
        </p:spPr>
      </p:pic>
      <p:cxnSp>
        <p:nvCxnSpPr>
          <p:cNvPr id="4" name="Straight Connector 3">
            <a:extLst>
              <a:ext uri="{FF2B5EF4-FFF2-40B4-BE49-F238E27FC236}">
                <a16:creationId xmlns:a16="http://schemas.microsoft.com/office/drawing/2014/main" id="{CBD5E882-E45E-FF4A-9977-EE1BACE09C6A}"/>
              </a:ext>
            </a:extLst>
          </p:cNvPr>
          <p:cNvCxnSpPr>
            <a:cxnSpLocks/>
          </p:cNvCxnSpPr>
          <p:nvPr userDrawn="1"/>
        </p:nvCxnSpPr>
        <p:spPr>
          <a:xfrm>
            <a:off x="8333977" y="1778000"/>
            <a:ext cx="1779986" cy="0"/>
          </a:xfrm>
          <a:prstGeom prst="line">
            <a:avLst/>
          </a:prstGeom>
          <a:noFill/>
          <a:ln w="12700" cap="flat">
            <a:solidFill>
              <a:schemeClr val="bg1">
                <a:lumMod val="85000"/>
              </a:schemeClr>
            </a:solidFill>
            <a:prstDash val="solid"/>
            <a:miter lim="800000"/>
          </a:ln>
          <a:effectLst/>
          <a:sp3d/>
        </p:spPr>
        <p:style>
          <a:lnRef idx="0">
            <a:scrgbClr r="0" g="0" b="0"/>
          </a:lnRef>
          <a:fillRef idx="0">
            <a:scrgbClr r="0" g="0" b="0"/>
          </a:fillRef>
          <a:effectRef idx="0">
            <a:scrgbClr r="0" g="0" b="0"/>
          </a:effectRef>
          <a:fontRef idx="none"/>
        </p:style>
      </p:cxnSp>
      <p:sp>
        <p:nvSpPr>
          <p:cNvPr id="7" name="Text Placeholder 6">
            <a:extLst>
              <a:ext uri="{FF2B5EF4-FFF2-40B4-BE49-F238E27FC236}">
                <a16:creationId xmlns:a16="http://schemas.microsoft.com/office/drawing/2014/main" id="{71E4F72E-4EB7-43AD-F16F-C4BE174002DF}"/>
              </a:ext>
            </a:extLst>
          </p:cNvPr>
          <p:cNvSpPr>
            <a:spLocks noGrp="1"/>
          </p:cNvSpPr>
          <p:nvPr>
            <p:ph type="body" sz="quarter" idx="11" hasCustomPrompt="1"/>
          </p:nvPr>
        </p:nvSpPr>
        <p:spPr>
          <a:xfrm>
            <a:off x="338251" y="1301282"/>
            <a:ext cx="7078655" cy="210472"/>
          </a:xfrm>
          <a:prstGeom prst="rect">
            <a:avLst/>
          </a:prstGeom>
        </p:spPr>
        <p:txBody>
          <a:bodyPr lIns="0" tIns="0" rIns="0" bIns="0"/>
          <a:lstStyle>
            <a:lvl1pPr>
              <a:defRPr sz="1400">
                <a:solidFill>
                  <a:schemeClr val="tx1">
                    <a:lumMod val="50000"/>
                    <a:lumOff val="50000"/>
                  </a:schemeClr>
                </a:solidFill>
                <a:latin typeface="Arial" panose="020B0604020202020204" pitchFamily="34" charset="0"/>
                <a:cs typeface="Arial" panose="020B0604020202020204" pitchFamily="34" charset="0"/>
              </a:defRPr>
            </a:lvl1pPr>
          </a:lstStyle>
          <a:p>
            <a:pPr lvl="0"/>
            <a:r>
              <a:rPr lang="en-US"/>
              <a:t>Click to add Presentation Title</a:t>
            </a:r>
          </a:p>
        </p:txBody>
      </p:sp>
      <p:sp>
        <p:nvSpPr>
          <p:cNvPr id="2" name="TextBox 1">
            <a:extLst>
              <a:ext uri="{FF2B5EF4-FFF2-40B4-BE49-F238E27FC236}">
                <a16:creationId xmlns:a16="http://schemas.microsoft.com/office/drawing/2014/main" id="{7E651E0A-8D0D-FDB2-5B72-D0A42086F75F}"/>
              </a:ext>
            </a:extLst>
          </p:cNvPr>
          <p:cNvSpPr txBox="1"/>
          <p:nvPr userDrawn="1"/>
        </p:nvSpPr>
        <p:spPr>
          <a:xfrm>
            <a:off x="4333876" y="5391373"/>
            <a:ext cx="3009900" cy="229530"/>
          </a:xfrm>
          <a:prstGeom prst="rect">
            <a:avLst/>
          </a:prstGeom>
          <a:noFill/>
        </p:spPr>
        <p:txBody>
          <a:bodyPr wrap="square" lIns="0" tIns="0" rIns="0" bIns="0" rtlCol="0">
            <a:noAutofit/>
          </a:bodyPr>
          <a:lstStyle/>
          <a:p>
            <a:r>
              <a:rPr lang="en-US" sz="559">
                <a:solidFill>
                  <a:schemeClr val="tx2"/>
                </a:solidFill>
                <a:latin typeface="Arial" panose="020B0604020202020204" pitchFamily="34" charset="0"/>
                <a:ea typeface="Open Sans" panose="020B0606030504020204" pitchFamily="34" charset="0"/>
                <a:cs typeface="Arial" panose="020B0604020202020204" pitchFamily="34" charset="0"/>
              </a:rPr>
              <a:t>[DISTRIBUTION STATEMENT Please copy and paste the appropriate distribution statement into this space.]</a:t>
            </a:r>
          </a:p>
        </p:txBody>
      </p:sp>
      <p:sp>
        <p:nvSpPr>
          <p:cNvPr id="8" name="Title 7">
            <a:extLst>
              <a:ext uri="{FF2B5EF4-FFF2-40B4-BE49-F238E27FC236}">
                <a16:creationId xmlns:a16="http://schemas.microsoft.com/office/drawing/2014/main" id="{7AEDD21A-58D6-A867-BD64-67230A0B7841}"/>
              </a:ext>
            </a:extLst>
          </p:cNvPr>
          <p:cNvSpPr>
            <a:spLocks noGrp="1"/>
          </p:cNvSpPr>
          <p:nvPr>
            <p:ph type="title" hasCustomPrompt="1"/>
          </p:nvPr>
        </p:nvSpPr>
        <p:spPr>
          <a:xfrm>
            <a:off x="333375" y="1525636"/>
            <a:ext cx="7810500" cy="759094"/>
          </a:xfrm>
        </p:spPr>
        <p:txBody>
          <a:bodyPr/>
          <a:lstStyle>
            <a:lvl1pPr>
              <a:defRPr sz="3200"/>
            </a:lvl1pPr>
          </a:lstStyle>
          <a:p>
            <a:r>
              <a:rPr lang="en-US"/>
              <a:t>Click to add Section Title</a:t>
            </a:r>
          </a:p>
        </p:txBody>
      </p:sp>
    </p:spTree>
    <p:extLst>
      <p:ext uri="{BB962C8B-B14F-4D97-AF65-F5344CB8AC3E}">
        <p14:creationId xmlns:p14="http://schemas.microsoft.com/office/powerpoint/2010/main" val="94676319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B96FD32-C90F-914B-831C-24BCC0C7A713}"/>
              </a:ext>
            </a:extLst>
          </p:cNvPr>
          <p:cNvSpPr>
            <a:spLocks noGrp="1"/>
          </p:cNvSpPr>
          <p:nvPr>
            <p:ph type="body" sz="quarter" idx="10" hasCustomPrompt="1"/>
          </p:nvPr>
        </p:nvSpPr>
        <p:spPr>
          <a:xfrm>
            <a:off x="333374" y="1275373"/>
            <a:ext cx="8684911" cy="3746406"/>
          </a:xfrm>
          <a:prstGeom prst="rect">
            <a:avLst/>
          </a:prstGeom>
        </p:spPr>
        <p:txBody>
          <a:bodyPr lIns="0" tIns="0" rIns="0" bIns="0"/>
          <a:lstStyle>
            <a:lvl1pPr marL="182714" indent="-182714">
              <a:spcAft>
                <a:spcPts val="959"/>
              </a:spcAft>
              <a:buFont typeface="Arial" panose="020B0604020202020204" pitchFamily="34" charset="0"/>
              <a:buChar char="•"/>
              <a:tabLst/>
              <a:defRPr sz="1900" b="0">
                <a:solidFill>
                  <a:schemeClr val="tx1"/>
                </a:solidFill>
                <a:latin typeface="Arial" panose="020B0604020202020204" pitchFamily="34" charset="0"/>
                <a:cs typeface="Arial" panose="020B0604020202020204" pitchFamily="34" charset="0"/>
              </a:defRPr>
            </a:lvl1pPr>
            <a:lvl2pPr>
              <a:defRPr b="1"/>
            </a:lvl2pPr>
            <a:lvl3pPr>
              <a:defRPr b="1"/>
            </a:lvl3pPr>
            <a:lvl4pPr>
              <a:defRPr b="1"/>
            </a:lvl4pPr>
            <a:lvl5pPr>
              <a:defRPr b="1"/>
            </a:lvl5pPr>
          </a:lstStyle>
          <a:p>
            <a:pPr lvl="0"/>
            <a:r>
              <a:rPr lang="en-US"/>
              <a:t>Color Palette</a:t>
            </a:r>
          </a:p>
        </p:txBody>
      </p:sp>
      <p:sp>
        <p:nvSpPr>
          <p:cNvPr id="2" name="Title 1">
            <a:extLst>
              <a:ext uri="{FF2B5EF4-FFF2-40B4-BE49-F238E27FC236}">
                <a16:creationId xmlns:a16="http://schemas.microsoft.com/office/drawing/2014/main" id="{C1CB2F20-3A30-399B-7268-A5958FCBBD6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088198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9832-495E-4144-B5DB-DFF0F863F89F}"/>
              </a:ext>
            </a:extLst>
          </p:cNvPr>
          <p:cNvSpPr>
            <a:spLocks noGrp="1"/>
          </p:cNvSpPr>
          <p:nvPr>
            <p:ph type="title"/>
          </p:nvPr>
        </p:nvSpPr>
        <p:spPr>
          <a:xfrm>
            <a:off x="333375" y="295603"/>
            <a:ext cx="8610600" cy="754076"/>
          </a:xfrm>
        </p:spPr>
        <p:txBody>
          <a:bodyPr>
            <a:noAutofit/>
          </a:bodyPr>
          <a:lstStyle>
            <a:lvl1pPr>
              <a:defRPr sz="2600"/>
            </a:lvl1pPr>
          </a:lstStyle>
          <a:p>
            <a:r>
              <a:rPr lang="en-US"/>
              <a:t>Click to edit Master title style</a:t>
            </a:r>
          </a:p>
        </p:txBody>
      </p:sp>
      <p:sp>
        <p:nvSpPr>
          <p:cNvPr id="4" name="Text Placeholder 3">
            <a:extLst>
              <a:ext uri="{FF2B5EF4-FFF2-40B4-BE49-F238E27FC236}">
                <a16:creationId xmlns:a16="http://schemas.microsoft.com/office/drawing/2014/main" id="{CB96FD32-C90F-914B-831C-24BCC0C7A713}"/>
              </a:ext>
            </a:extLst>
          </p:cNvPr>
          <p:cNvSpPr>
            <a:spLocks noGrp="1"/>
          </p:cNvSpPr>
          <p:nvPr>
            <p:ph type="body" sz="quarter" idx="10" hasCustomPrompt="1"/>
          </p:nvPr>
        </p:nvSpPr>
        <p:spPr>
          <a:xfrm>
            <a:off x="333375" y="1225692"/>
            <a:ext cx="8610600" cy="3850198"/>
          </a:xfrm>
          <a:prstGeom prst="rect">
            <a:avLst/>
          </a:prstGeom>
        </p:spPr>
        <p:txBody>
          <a:bodyPr lIns="0" tIns="0" rIns="0" bIns="0"/>
          <a:lstStyle>
            <a:lvl1pPr>
              <a:lnSpc>
                <a:spcPct val="130000"/>
              </a:lnSpc>
              <a:defRPr sz="1900" b="1">
                <a:solidFill>
                  <a:schemeClr val="tx2"/>
                </a:solidFill>
                <a:latin typeface="Arial" panose="020B0604020202020204" pitchFamily="34" charset="0"/>
                <a:cs typeface="Arial" panose="020B0604020202020204" pitchFamily="34" charset="0"/>
              </a:defRPr>
            </a:lvl1pPr>
          </a:lstStyle>
          <a:p>
            <a:pPr lvl="0"/>
            <a:r>
              <a:rPr lang="en-US"/>
              <a:t>Click to edit Introductory Text</a:t>
            </a:r>
          </a:p>
        </p:txBody>
      </p:sp>
    </p:spTree>
    <p:extLst>
      <p:ext uri="{BB962C8B-B14F-4D97-AF65-F5344CB8AC3E}">
        <p14:creationId xmlns:p14="http://schemas.microsoft.com/office/powerpoint/2010/main" val="73226296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19832-495E-4144-B5DB-DFF0F863F89F}"/>
              </a:ext>
            </a:extLst>
          </p:cNvPr>
          <p:cNvSpPr>
            <a:spLocks noGrp="1"/>
          </p:cNvSpPr>
          <p:nvPr>
            <p:ph type="title"/>
          </p:nvPr>
        </p:nvSpPr>
        <p:spPr>
          <a:xfrm>
            <a:off x="337132" y="298075"/>
            <a:ext cx="8606843" cy="754076"/>
          </a:xfrm>
        </p:spPr>
        <p:txBody>
          <a:bodyPr>
            <a:noAutofit/>
          </a:bodyPr>
          <a:lstStyle>
            <a:lvl1pPr>
              <a:defRPr sz="2600"/>
            </a:lvl1pPr>
          </a:lstStyle>
          <a:p>
            <a:r>
              <a:rPr lang="en-US"/>
              <a:t>Click to edit Master title style</a:t>
            </a:r>
          </a:p>
        </p:txBody>
      </p:sp>
      <p:sp>
        <p:nvSpPr>
          <p:cNvPr id="4" name="Text Placeholder 3">
            <a:extLst>
              <a:ext uri="{FF2B5EF4-FFF2-40B4-BE49-F238E27FC236}">
                <a16:creationId xmlns:a16="http://schemas.microsoft.com/office/drawing/2014/main" id="{CB96FD32-C90F-914B-831C-24BCC0C7A713}"/>
              </a:ext>
            </a:extLst>
          </p:cNvPr>
          <p:cNvSpPr>
            <a:spLocks noGrp="1"/>
          </p:cNvSpPr>
          <p:nvPr>
            <p:ph type="body" sz="quarter" idx="10"/>
          </p:nvPr>
        </p:nvSpPr>
        <p:spPr>
          <a:xfrm>
            <a:off x="337132" y="1268761"/>
            <a:ext cx="8606844" cy="3827912"/>
          </a:xfrm>
          <a:prstGeom prst="rect">
            <a:avLst/>
          </a:prstGeom>
        </p:spPr>
        <p:txBody>
          <a:bodyPr lIns="0" tIns="0" rIns="0" bIns="0"/>
          <a:lstStyle>
            <a:lvl1pPr>
              <a:lnSpc>
                <a:spcPct val="110000"/>
              </a:lnSpc>
              <a:spcBef>
                <a:spcPts val="300"/>
              </a:spcBef>
              <a:defRPr sz="1918">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18">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5">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5">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5">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647288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5" y="298435"/>
            <a:ext cx="8610600" cy="754076"/>
          </a:xfrm>
        </p:spPr>
        <p:txBody>
          <a:bodyPr>
            <a:noAutofit/>
          </a:bodyPr>
          <a:lstStyle>
            <a:lvl1pPr>
              <a:defRPr sz="2600">
                <a:latin typeface="Arial" panose="020B0604020202020204" pitchFamily="34" charset="0"/>
                <a:cs typeface="Arial" panose="020B0604020202020204" pitchFamily="34" charset="0"/>
              </a:defRPr>
            </a:lvl1pPr>
          </a:lstStyle>
          <a:p>
            <a:r>
              <a:rPr lang="en-US"/>
              <a:t>Click to edit Master title style</a:t>
            </a:r>
          </a:p>
        </p:txBody>
      </p:sp>
      <p:sp>
        <p:nvSpPr>
          <p:cNvPr id="7" name="Text Placeholder 3">
            <a:extLst>
              <a:ext uri="{FF2B5EF4-FFF2-40B4-BE49-F238E27FC236}">
                <a16:creationId xmlns:a16="http://schemas.microsoft.com/office/drawing/2014/main" id="{4EB7D375-D19B-777D-5CBB-AB16FCBF1045}"/>
              </a:ext>
            </a:extLst>
          </p:cNvPr>
          <p:cNvSpPr>
            <a:spLocks noGrp="1"/>
          </p:cNvSpPr>
          <p:nvPr>
            <p:ph type="body" sz="quarter" idx="10"/>
          </p:nvPr>
        </p:nvSpPr>
        <p:spPr>
          <a:xfrm>
            <a:off x="337132" y="1268761"/>
            <a:ext cx="4606343" cy="3827912"/>
          </a:xfrm>
          <a:prstGeom prst="rect">
            <a:avLst/>
          </a:prstGeom>
        </p:spPr>
        <p:txBody>
          <a:bodyPr lIns="0" tIns="0" rIns="0" bIns="0"/>
          <a:lstStyle>
            <a:lvl1pPr>
              <a:lnSpc>
                <a:spcPct val="110000"/>
              </a:lnSpc>
              <a:spcBef>
                <a:spcPts val="300"/>
              </a:spcBef>
              <a:defRPr sz="1900">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00">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0">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4C2918F9-9F99-DBA3-5178-2F5B433A50F1}"/>
              </a:ext>
            </a:extLst>
          </p:cNvPr>
          <p:cNvSpPr>
            <a:spLocks noGrp="1"/>
          </p:cNvSpPr>
          <p:nvPr>
            <p:ph type="body" sz="quarter" idx="11"/>
          </p:nvPr>
        </p:nvSpPr>
        <p:spPr>
          <a:xfrm>
            <a:off x="5137732" y="1268761"/>
            <a:ext cx="4606343" cy="3827912"/>
          </a:xfrm>
          <a:prstGeom prst="rect">
            <a:avLst/>
          </a:prstGeom>
        </p:spPr>
        <p:txBody>
          <a:bodyPr lIns="0" tIns="0" rIns="0" bIns="0"/>
          <a:lstStyle>
            <a:lvl1pPr>
              <a:lnSpc>
                <a:spcPct val="110000"/>
              </a:lnSpc>
              <a:spcBef>
                <a:spcPts val="300"/>
              </a:spcBef>
              <a:defRPr sz="1900">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00">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0">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10772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5" y="298311"/>
            <a:ext cx="8610600" cy="828128"/>
          </a:xfrm>
        </p:spPr>
        <p:txBody>
          <a:bodyPr>
            <a:noAutofit/>
          </a:bodyPr>
          <a:lstStyle/>
          <a:p>
            <a:r>
              <a:rPr lang="en-US"/>
              <a:t>Click to edit Master title style</a:t>
            </a:r>
          </a:p>
        </p:txBody>
      </p:sp>
      <p:sp>
        <p:nvSpPr>
          <p:cNvPr id="3" name="Text Placeholder 3">
            <a:extLst>
              <a:ext uri="{FF2B5EF4-FFF2-40B4-BE49-F238E27FC236}">
                <a16:creationId xmlns:a16="http://schemas.microsoft.com/office/drawing/2014/main" id="{B96BEECB-2BD3-C940-8C75-8245923C9289}"/>
              </a:ext>
            </a:extLst>
          </p:cNvPr>
          <p:cNvSpPr>
            <a:spLocks noGrp="1"/>
          </p:cNvSpPr>
          <p:nvPr>
            <p:ph type="body" sz="quarter" idx="10"/>
          </p:nvPr>
        </p:nvSpPr>
        <p:spPr>
          <a:xfrm>
            <a:off x="333374" y="1277049"/>
            <a:ext cx="3009901" cy="3820484"/>
          </a:xfrm>
          <a:prstGeom prst="rect">
            <a:avLst/>
          </a:prstGeom>
        </p:spPr>
        <p:txBody>
          <a:bodyPr lIns="0" tIns="0" rIns="0" bIns="0"/>
          <a:lstStyle>
            <a:lvl1pPr>
              <a:lnSpc>
                <a:spcPct val="110000"/>
              </a:lnSpc>
              <a:spcBef>
                <a:spcPts val="300"/>
              </a:spcBef>
              <a:defRPr sz="1700">
                <a:solidFill>
                  <a:schemeClr val="tx1"/>
                </a:solidFill>
                <a:latin typeface="Arial" panose="020B0604020202020204" pitchFamily="34" charset="0"/>
                <a:cs typeface="Arial" panose="020B0604020202020204" pitchFamily="34" charset="0"/>
              </a:defRPr>
            </a:lvl1pPr>
            <a:lvl2pPr marL="119063" indent="-1111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5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500">
                <a:solidFill>
                  <a:schemeClr val="tx1"/>
                </a:solidFill>
                <a:latin typeface="Arial" panose="020B0604020202020204" pitchFamily="34" charset="0"/>
                <a:cs typeface="Arial" panose="020B0604020202020204" pitchFamily="34" charset="0"/>
              </a:defRPr>
            </a:lvl4pPr>
            <a:lvl5pPr marL="577850" indent="-122238">
              <a:lnSpc>
                <a:spcPct val="110000"/>
              </a:lnSpc>
              <a:spcBef>
                <a:spcPts val="300"/>
              </a:spcBef>
              <a:tabLst/>
              <a:defRPr sz="15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5AB8F7-C9D4-FD4C-8E4B-AFA68C71ED02}"/>
              </a:ext>
            </a:extLst>
          </p:cNvPr>
          <p:cNvSpPr>
            <a:spLocks noGrp="1"/>
          </p:cNvSpPr>
          <p:nvPr>
            <p:ph type="body" sz="quarter" idx="11"/>
          </p:nvPr>
        </p:nvSpPr>
        <p:spPr>
          <a:xfrm>
            <a:off x="3533775" y="1277048"/>
            <a:ext cx="3009900" cy="3820486"/>
          </a:xfrm>
          <a:prstGeom prst="rect">
            <a:avLst/>
          </a:prstGeom>
        </p:spPr>
        <p:txBody>
          <a:bodyPr lIns="0" tIns="0" rIns="0" bIns="0"/>
          <a:lstStyle>
            <a:lvl1pPr>
              <a:lnSpc>
                <a:spcPct val="110000"/>
              </a:lnSpc>
              <a:spcBef>
                <a:spcPts val="300"/>
              </a:spcBef>
              <a:defRPr sz="17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7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5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5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5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3">
            <a:extLst>
              <a:ext uri="{FF2B5EF4-FFF2-40B4-BE49-F238E27FC236}">
                <a16:creationId xmlns:a16="http://schemas.microsoft.com/office/drawing/2014/main" id="{DD64D21B-C894-BD4A-9CB1-C448B773D23E}"/>
              </a:ext>
            </a:extLst>
          </p:cNvPr>
          <p:cNvSpPr>
            <a:spLocks noGrp="1"/>
          </p:cNvSpPr>
          <p:nvPr>
            <p:ph type="body" sz="quarter" idx="12"/>
          </p:nvPr>
        </p:nvSpPr>
        <p:spPr>
          <a:xfrm>
            <a:off x="6734176" y="1277048"/>
            <a:ext cx="3009900" cy="3820486"/>
          </a:xfrm>
          <a:prstGeom prst="rect">
            <a:avLst/>
          </a:prstGeom>
        </p:spPr>
        <p:txBody>
          <a:bodyPr lIns="0" tIns="0" rIns="0" bIns="0"/>
          <a:lstStyle>
            <a:lvl1pPr>
              <a:lnSpc>
                <a:spcPct val="110000"/>
              </a:lnSpc>
              <a:spcBef>
                <a:spcPts val="300"/>
              </a:spcBef>
              <a:defRPr sz="17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7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5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5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5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83239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33375" y="293580"/>
            <a:ext cx="8684910" cy="832860"/>
          </a:xfrm>
        </p:spPr>
        <p:txBody>
          <a:bodyPr>
            <a:noAutofit/>
          </a:bodyPr>
          <a:lstStyle/>
          <a:p>
            <a:r>
              <a:rPr lang="en-US"/>
              <a:t>Click to edit Master title style</a:t>
            </a:r>
          </a:p>
        </p:txBody>
      </p:sp>
      <p:sp>
        <p:nvSpPr>
          <p:cNvPr id="3" name="Text Placeholder 3">
            <a:extLst>
              <a:ext uri="{FF2B5EF4-FFF2-40B4-BE49-F238E27FC236}">
                <a16:creationId xmlns:a16="http://schemas.microsoft.com/office/drawing/2014/main" id="{B96BEECB-2BD3-C940-8C75-8245923C9289}"/>
              </a:ext>
            </a:extLst>
          </p:cNvPr>
          <p:cNvSpPr>
            <a:spLocks noGrp="1"/>
          </p:cNvSpPr>
          <p:nvPr>
            <p:ph type="body" sz="quarter" idx="10"/>
          </p:nvPr>
        </p:nvSpPr>
        <p:spPr>
          <a:xfrm>
            <a:off x="333374" y="1282868"/>
            <a:ext cx="2209801" cy="3803844"/>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0A12D80E-E799-5C45-997A-8E037D548092}"/>
              </a:ext>
            </a:extLst>
          </p:cNvPr>
          <p:cNvSpPr>
            <a:spLocks noGrp="1"/>
          </p:cNvSpPr>
          <p:nvPr>
            <p:ph type="body" sz="quarter" idx="11"/>
          </p:nvPr>
        </p:nvSpPr>
        <p:spPr>
          <a:xfrm>
            <a:off x="2733675" y="1282868"/>
            <a:ext cx="2209800" cy="3803845"/>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6B29ABC9-80D7-0744-ABEA-FE289C018B7E}"/>
              </a:ext>
            </a:extLst>
          </p:cNvPr>
          <p:cNvSpPr>
            <a:spLocks noGrp="1"/>
          </p:cNvSpPr>
          <p:nvPr>
            <p:ph type="body" sz="quarter" idx="12"/>
          </p:nvPr>
        </p:nvSpPr>
        <p:spPr>
          <a:xfrm>
            <a:off x="5141265" y="1282868"/>
            <a:ext cx="2209800" cy="3803845"/>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a:extLst>
              <a:ext uri="{FF2B5EF4-FFF2-40B4-BE49-F238E27FC236}">
                <a16:creationId xmlns:a16="http://schemas.microsoft.com/office/drawing/2014/main" id="{67437E49-9038-3E4F-8850-9E441D979E5C}"/>
              </a:ext>
            </a:extLst>
          </p:cNvPr>
          <p:cNvSpPr>
            <a:spLocks noGrp="1"/>
          </p:cNvSpPr>
          <p:nvPr>
            <p:ph type="body" sz="quarter" idx="13"/>
          </p:nvPr>
        </p:nvSpPr>
        <p:spPr>
          <a:xfrm>
            <a:off x="7534275" y="1282868"/>
            <a:ext cx="2209800" cy="3803844"/>
          </a:xfrm>
          <a:prstGeom prst="rect">
            <a:avLst/>
          </a:prstGeom>
        </p:spPr>
        <p:txBody>
          <a:bodyPr lIns="0" tIns="0" rIns="0" bIns="0"/>
          <a:lstStyle>
            <a:lvl1pPr>
              <a:lnSpc>
                <a:spcPct val="110000"/>
              </a:lnSpc>
              <a:spcBef>
                <a:spcPts val="300"/>
              </a:spcBef>
              <a:defRPr sz="1500">
                <a:solidFill>
                  <a:schemeClr val="tx1"/>
                </a:solidFill>
                <a:latin typeface="Arial" panose="020B0604020202020204" pitchFamily="34" charset="0"/>
                <a:cs typeface="Arial" panose="020B0604020202020204" pitchFamily="34" charset="0"/>
              </a:defRPr>
            </a:lvl1pPr>
            <a:lvl2pPr>
              <a:lnSpc>
                <a:spcPct val="110000"/>
              </a:lnSpc>
              <a:spcBef>
                <a:spcPts val="300"/>
              </a:spcBef>
              <a:defRPr sz="1500">
                <a:solidFill>
                  <a:schemeClr val="tx1"/>
                </a:solidFill>
                <a:latin typeface="Arial" panose="020B0604020202020204" pitchFamily="34" charset="0"/>
                <a:cs typeface="Arial" panose="020B0604020202020204" pitchFamily="34" charset="0"/>
              </a:defRPr>
            </a:lvl2pPr>
            <a:lvl3pPr>
              <a:lnSpc>
                <a:spcPct val="110000"/>
              </a:lnSpc>
              <a:spcBef>
                <a:spcPts val="300"/>
              </a:spcBef>
              <a:defRPr sz="1300">
                <a:solidFill>
                  <a:schemeClr val="tx1"/>
                </a:solidFill>
                <a:latin typeface="Arial" panose="020B0604020202020204" pitchFamily="34" charset="0"/>
                <a:cs typeface="Arial" panose="020B0604020202020204" pitchFamily="34" charset="0"/>
              </a:defRPr>
            </a:lvl3pPr>
            <a:lvl4pPr>
              <a:lnSpc>
                <a:spcPct val="110000"/>
              </a:lnSpc>
              <a:spcBef>
                <a:spcPts val="300"/>
              </a:spcBef>
              <a:defRPr sz="1300">
                <a:solidFill>
                  <a:schemeClr val="tx1"/>
                </a:solidFill>
                <a:latin typeface="Arial" panose="020B0604020202020204" pitchFamily="34" charset="0"/>
                <a:cs typeface="Arial" panose="020B0604020202020204" pitchFamily="34" charset="0"/>
              </a:defRPr>
            </a:lvl4pPr>
            <a:lvl5pPr>
              <a:lnSpc>
                <a:spcPct val="110000"/>
              </a:lnSpc>
              <a:spcBef>
                <a:spcPts val="300"/>
              </a:spcBef>
              <a:defRPr sz="13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22204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FE69A-ED06-E144-88DC-B744A75C42FF}"/>
              </a:ext>
            </a:extLst>
          </p:cNvPr>
          <p:cNvSpPr>
            <a:spLocks noGrp="1"/>
          </p:cNvSpPr>
          <p:nvPr>
            <p:ph type="title"/>
          </p:nvPr>
        </p:nvSpPr>
        <p:spPr>
          <a:xfrm>
            <a:off x="340665" y="291065"/>
            <a:ext cx="8603309" cy="745292"/>
          </a:xfrm>
        </p:spPr>
        <p:txBody>
          <a:bodyPr>
            <a:noAutofit/>
          </a:bodyPr>
          <a:lstStyle/>
          <a:p>
            <a:r>
              <a:rPr lang="en-US"/>
              <a:t>Click to edit Master title style</a:t>
            </a:r>
          </a:p>
        </p:txBody>
      </p:sp>
      <p:sp>
        <p:nvSpPr>
          <p:cNvPr id="6" name="Picture Placeholder 5">
            <a:extLst>
              <a:ext uri="{FF2B5EF4-FFF2-40B4-BE49-F238E27FC236}">
                <a16:creationId xmlns:a16="http://schemas.microsoft.com/office/drawing/2014/main" id="{BC59BCE8-FA11-9646-B206-322DBC5967DA}"/>
              </a:ext>
            </a:extLst>
          </p:cNvPr>
          <p:cNvSpPr>
            <a:spLocks noGrp="1"/>
          </p:cNvSpPr>
          <p:nvPr>
            <p:ph type="pic" sz="quarter" idx="12"/>
          </p:nvPr>
        </p:nvSpPr>
        <p:spPr>
          <a:xfrm>
            <a:off x="340667" y="1330325"/>
            <a:ext cx="4602808" cy="3495675"/>
          </a:xfrm>
          <a:prstGeom prst="rect">
            <a:avLst/>
          </a:prstGeom>
        </p:spPr>
        <p:txBody>
          <a:bodyPr/>
          <a:lstStyle>
            <a:lvl1pPr>
              <a:defRPr sz="1119">
                <a:solidFill>
                  <a:schemeClr val="tx2"/>
                </a:solidFill>
                <a:latin typeface="Arial" panose="020B0604020202020204" pitchFamily="34" charset="0"/>
                <a:cs typeface="Arial" panose="020B0604020202020204" pitchFamily="34" charset="0"/>
              </a:defRPr>
            </a:lvl1pPr>
          </a:lstStyle>
          <a:p>
            <a:r>
              <a:rPr lang="en-US"/>
              <a:t>Click icon to add picture</a:t>
            </a:r>
          </a:p>
        </p:txBody>
      </p:sp>
      <p:sp>
        <p:nvSpPr>
          <p:cNvPr id="5" name="Text Placeholder 4">
            <a:extLst>
              <a:ext uri="{FF2B5EF4-FFF2-40B4-BE49-F238E27FC236}">
                <a16:creationId xmlns:a16="http://schemas.microsoft.com/office/drawing/2014/main" id="{07EDE182-B9F6-456D-597D-E37CF607B50B}"/>
              </a:ext>
            </a:extLst>
          </p:cNvPr>
          <p:cNvSpPr>
            <a:spLocks noGrp="1"/>
          </p:cNvSpPr>
          <p:nvPr>
            <p:ph type="body" sz="quarter" idx="13"/>
          </p:nvPr>
        </p:nvSpPr>
        <p:spPr>
          <a:xfrm>
            <a:off x="340665" y="4833922"/>
            <a:ext cx="4602809" cy="258778"/>
          </a:xfrm>
          <a:prstGeom prst="rect">
            <a:avLst/>
          </a:prstGeom>
        </p:spPr>
        <p:txBody>
          <a:bodyPr lIns="0" tIns="54864" rIns="0" bIns="0"/>
          <a:lstStyle>
            <a:lvl1pPr>
              <a:defRPr sz="1000">
                <a:solidFill>
                  <a:schemeClr val="tx1"/>
                </a:solidFill>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p:txBody>
      </p:sp>
      <p:sp>
        <p:nvSpPr>
          <p:cNvPr id="3" name="Text Placeholder 3">
            <a:extLst>
              <a:ext uri="{FF2B5EF4-FFF2-40B4-BE49-F238E27FC236}">
                <a16:creationId xmlns:a16="http://schemas.microsoft.com/office/drawing/2014/main" id="{8B64BD47-755A-14EF-8DAB-76AE2860DFAC}"/>
              </a:ext>
            </a:extLst>
          </p:cNvPr>
          <p:cNvSpPr>
            <a:spLocks noGrp="1"/>
          </p:cNvSpPr>
          <p:nvPr>
            <p:ph type="body" sz="quarter" idx="10"/>
          </p:nvPr>
        </p:nvSpPr>
        <p:spPr>
          <a:xfrm>
            <a:off x="5142869" y="1264788"/>
            <a:ext cx="4602808" cy="3827912"/>
          </a:xfrm>
          <a:prstGeom prst="rect">
            <a:avLst/>
          </a:prstGeom>
        </p:spPr>
        <p:txBody>
          <a:bodyPr lIns="0" tIns="0" rIns="0" bIns="0"/>
          <a:lstStyle>
            <a:lvl1pPr>
              <a:lnSpc>
                <a:spcPct val="110000"/>
              </a:lnSpc>
              <a:spcBef>
                <a:spcPts val="300"/>
              </a:spcBef>
              <a:defRPr sz="1900">
                <a:solidFill>
                  <a:schemeClr val="tx1"/>
                </a:solidFill>
                <a:latin typeface="Arial" panose="020B0604020202020204" pitchFamily="34" charset="0"/>
                <a:cs typeface="Arial" panose="020B0604020202020204" pitchFamily="34" charset="0"/>
              </a:defRPr>
            </a:lvl1pPr>
            <a:lvl2pPr marL="176213" indent="-168275">
              <a:lnSpc>
                <a:spcPct val="110000"/>
              </a:lnSpc>
              <a:spcBef>
                <a:spcPts val="300"/>
              </a:spcBef>
              <a:tabLst/>
              <a:defRPr sz="1900">
                <a:solidFill>
                  <a:schemeClr val="tx1"/>
                </a:solidFill>
                <a:latin typeface="Arial" panose="020B0604020202020204" pitchFamily="34" charset="0"/>
                <a:cs typeface="Arial" panose="020B0604020202020204" pitchFamily="34" charset="0"/>
              </a:defRPr>
            </a:lvl2pPr>
            <a:lvl3pPr marL="344488" indent="-136525">
              <a:lnSpc>
                <a:spcPct val="110000"/>
              </a:lnSpc>
              <a:spcBef>
                <a:spcPts val="300"/>
              </a:spcBef>
              <a:tabLst/>
              <a:defRPr sz="1700">
                <a:solidFill>
                  <a:schemeClr val="tx1"/>
                </a:solidFill>
                <a:latin typeface="Arial" panose="020B0604020202020204" pitchFamily="34" charset="0"/>
                <a:cs typeface="Arial" panose="020B0604020202020204" pitchFamily="34" charset="0"/>
              </a:defRPr>
            </a:lvl3pPr>
            <a:lvl4pPr marL="514350" indent="-138113">
              <a:lnSpc>
                <a:spcPct val="110000"/>
              </a:lnSpc>
              <a:spcBef>
                <a:spcPts val="300"/>
              </a:spcBef>
              <a:tabLst/>
              <a:defRPr sz="1700">
                <a:solidFill>
                  <a:schemeClr val="tx1"/>
                </a:solidFill>
                <a:latin typeface="Arial" panose="020B0604020202020204" pitchFamily="34" charset="0"/>
                <a:cs typeface="Arial" panose="020B0604020202020204" pitchFamily="34" charset="0"/>
              </a:defRPr>
            </a:lvl4pPr>
            <a:lvl5pPr marL="690563" indent="-136525">
              <a:lnSpc>
                <a:spcPct val="110000"/>
              </a:lnSpc>
              <a:spcBef>
                <a:spcPts val="300"/>
              </a:spcBef>
              <a:tabLst/>
              <a:defRPr sz="1700">
                <a:solidFill>
                  <a:schemeClr val="tx2"/>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9639662"/>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333375" y="279598"/>
            <a:ext cx="8610600" cy="759094"/>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t" anchorCtr="0">
            <a:noAutofit/>
          </a:bodyPr>
          <a:lstStyle/>
          <a:p>
            <a:r>
              <a:t>Title Text</a:t>
            </a:r>
          </a:p>
        </p:txBody>
      </p:sp>
      <p:sp>
        <p:nvSpPr>
          <p:cNvPr id="90" name="TextBox 89">
            <a:extLst>
              <a:ext uri="{FF2B5EF4-FFF2-40B4-BE49-F238E27FC236}">
                <a16:creationId xmlns:a16="http://schemas.microsoft.com/office/drawing/2014/main" id="{6F29F1CD-769F-2D4C-B109-150831F34239}"/>
              </a:ext>
            </a:extLst>
          </p:cNvPr>
          <p:cNvSpPr txBox="1"/>
          <p:nvPr userDrawn="1"/>
        </p:nvSpPr>
        <p:spPr>
          <a:xfrm>
            <a:off x="333376" y="5391373"/>
            <a:ext cx="4113392" cy="2337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lvl="0" indent="0" algn="l" defTabSz="730857" rtl="0" eaLnBrk="1" fontAlgn="auto" latinLnBrk="0" hangingPunct="0">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7F7F7F"/>
                </a:solidFill>
                <a:effectLst/>
                <a:uLnTx/>
                <a:uFillTx/>
                <a:latin typeface="Arial" panose="020B0604020202020204" pitchFamily="34" charset="0"/>
                <a:ea typeface="+mn-ea"/>
                <a:cs typeface="Arial" panose="020B0604020202020204" pitchFamily="34" charset="0"/>
              </a:rPr>
              <a:t>A Quantified Approach to Synthetic Dataset Evaluation</a:t>
            </a:r>
            <a:br>
              <a:rPr kumimoji="0" lang="en-US" sz="719" b="0" i="0" u="none" strike="noStrike" cap="none" spc="0" normalizeH="0" baseline="0">
                <a:ln>
                  <a:noFill/>
                </a:ln>
                <a:solidFill>
                  <a:schemeClr val="tx2"/>
                </a:solidFill>
                <a:effectLst/>
                <a:uFillTx/>
                <a:latin typeface="Arial" panose="020B0604020202020204" pitchFamily="34" charset="0"/>
                <a:ea typeface="Calibri"/>
                <a:cs typeface="Arial" panose="020B0604020202020204" pitchFamily="34" charset="0"/>
                <a:sym typeface="Calibri"/>
              </a:rPr>
            </a:br>
            <a:r>
              <a:rPr kumimoji="0" lang="en-US" sz="719" b="0" i="0" u="none" strike="noStrike" cap="none" spc="0" normalizeH="0" baseline="0">
                <a:ln>
                  <a:noFill/>
                </a:ln>
                <a:solidFill>
                  <a:schemeClr val="tx2"/>
                </a:solidFill>
                <a:effectLst/>
                <a:uFillTx/>
                <a:latin typeface="Arial" panose="020B0604020202020204" pitchFamily="34" charset="0"/>
                <a:ea typeface="Calibri"/>
                <a:cs typeface="Arial" panose="020B0604020202020204" pitchFamily="34" charset="0"/>
                <a:sym typeface="Calibri"/>
              </a:rPr>
              <a:t>© 2025 Carnegie Mellon University</a:t>
            </a:r>
          </a:p>
        </p:txBody>
      </p:sp>
      <p:sp>
        <p:nvSpPr>
          <p:cNvPr id="91" name="TextBox 90">
            <a:extLst>
              <a:ext uri="{FF2B5EF4-FFF2-40B4-BE49-F238E27FC236}">
                <a16:creationId xmlns:a16="http://schemas.microsoft.com/office/drawing/2014/main" id="{1655A61F-48A9-B544-81B4-3A1F633CD9F1}"/>
              </a:ext>
            </a:extLst>
          </p:cNvPr>
          <p:cNvSpPr txBox="1"/>
          <p:nvPr userDrawn="1"/>
        </p:nvSpPr>
        <p:spPr>
          <a:xfrm>
            <a:off x="9134475" y="5391374"/>
            <a:ext cx="609600" cy="229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r" defTabSz="730857" rtl="0" fontAlgn="auto" latinLnBrk="0" hangingPunct="0">
              <a:lnSpc>
                <a:spcPct val="100000"/>
              </a:lnSpc>
              <a:spcBef>
                <a:spcPts val="0"/>
              </a:spcBef>
              <a:spcAft>
                <a:spcPts val="0"/>
              </a:spcAft>
              <a:buClrTx/>
              <a:buSzTx/>
              <a:buFontTx/>
              <a:buNone/>
              <a:tabLst/>
            </a:pPr>
            <a:fld id="{4A066D2E-EA06-2B41-8A13-CB9DC7F76F47}" type="slidenum">
              <a:rPr kumimoji="0" lang="en-US" sz="1439" b="0" i="0" u="none" strike="noStrike" cap="none" spc="0" normalizeH="0" baseline="0" smtClean="0">
                <a:ln>
                  <a:noFill/>
                </a:ln>
                <a:solidFill>
                  <a:schemeClr val="bg1">
                    <a:lumMod val="65000"/>
                  </a:schemeClr>
                </a:solidFill>
                <a:effectLst/>
                <a:uFillTx/>
                <a:latin typeface="Arial" panose="020B0604020202020204" pitchFamily="34" charset="0"/>
                <a:ea typeface="Calibri"/>
                <a:cs typeface="Arial" panose="020B0604020202020204" pitchFamily="34" charset="0"/>
                <a:sym typeface="Calibri"/>
              </a:rPr>
              <a:pPr marL="0" marR="0" indent="0" algn="r" defTabSz="730857" rtl="0" fontAlgn="auto" latinLnBrk="0" hangingPunct="0">
                <a:lnSpc>
                  <a:spcPct val="100000"/>
                </a:lnSpc>
                <a:spcBef>
                  <a:spcPts val="0"/>
                </a:spcBef>
                <a:spcAft>
                  <a:spcPts val="0"/>
                </a:spcAft>
                <a:buClrTx/>
                <a:buSzTx/>
                <a:buFontTx/>
                <a:buNone/>
                <a:tabLst/>
              </a:pPr>
              <a:t>‹#›</a:t>
            </a:fld>
            <a:endParaRPr kumimoji="0" lang="en-US" sz="1439" b="0" i="0" u="none" strike="noStrike" cap="none" spc="0" normalizeH="0" baseline="0">
              <a:ln>
                <a:noFill/>
              </a:ln>
              <a:solidFill>
                <a:schemeClr val="bg1">
                  <a:lumMod val="65000"/>
                </a:schemeClr>
              </a:solidFill>
              <a:effectLst/>
              <a:uFillTx/>
              <a:latin typeface="Arial" panose="020B0604020202020204" pitchFamily="34" charset="0"/>
              <a:ea typeface="Calibri"/>
              <a:cs typeface="Arial" panose="020B0604020202020204" pitchFamily="34" charset="0"/>
              <a:sym typeface="Calibri"/>
            </a:endParaRPr>
          </a:p>
        </p:txBody>
      </p:sp>
      <p:sp>
        <p:nvSpPr>
          <p:cNvPr id="92" name="TextBox 91">
            <a:extLst>
              <a:ext uri="{FF2B5EF4-FFF2-40B4-BE49-F238E27FC236}">
                <a16:creationId xmlns:a16="http://schemas.microsoft.com/office/drawing/2014/main" id="{69177E1F-1F01-7D47-B130-5F9F6DE18859}"/>
              </a:ext>
            </a:extLst>
          </p:cNvPr>
          <p:cNvSpPr txBox="1"/>
          <p:nvPr userDrawn="1"/>
        </p:nvSpPr>
        <p:spPr>
          <a:xfrm>
            <a:off x="5934075" y="5391373"/>
            <a:ext cx="2094189" cy="229530"/>
          </a:xfrm>
          <a:prstGeom prst="rect">
            <a:avLst/>
          </a:prstGeom>
          <a:noFill/>
        </p:spPr>
        <p:txBody>
          <a:bodyPr wrap="square" lIns="0" tIns="0" rIns="0" bIns="0" rtlCol="0">
            <a:noAutofit/>
          </a:bodyPr>
          <a:lstStyle/>
          <a:p>
            <a:pPr marL="0" marR="0" indent="0" algn="l" defTabSz="758364" rtl="0" eaLnBrk="1" fontAlgn="auto" latinLnBrk="0" hangingPunct="0">
              <a:lnSpc>
                <a:spcPct val="100000"/>
              </a:lnSpc>
              <a:spcBef>
                <a:spcPts val="0"/>
              </a:spcBef>
              <a:spcAft>
                <a:spcPts val="0"/>
              </a:spcAft>
              <a:buClrTx/>
              <a:buSzTx/>
              <a:buFontTx/>
              <a:buNone/>
              <a:tabLst/>
              <a:defRPr/>
            </a:pPr>
            <a:r>
              <a:rPr lang="en-US" sz="800" dirty="0">
                <a:solidFill>
                  <a:srgbClr val="616161"/>
                </a:solidFill>
                <a:latin typeface="Arial" panose="020B0604020202020204" pitchFamily="34" charset="0"/>
                <a:ea typeface="Open Sans" panose="020B0606030504020204" pitchFamily="34" charset="0"/>
                <a:cs typeface="Arial" panose="020B0604020202020204" pitchFamily="34" charset="0"/>
              </a:rPr>
              <a:t>[DISTRIBUTION A </a:t>
            </a:r>
            <a:r>
              <a:rPr lang="en-US" sz="800" b="0" i="0" u="none" strike="noStrike" dirty="0">
                <a:solidFill>
                  <a:srgbClr val="616161"/>
                </a:solidFill>
                <a:effectLst/>
                <a:latin typeface="Arial" panose="020B0604020202020204" pitchFamily="34" charset="0"/>
                <a:cs typeface="Arial" panose="020B0604020202020204" pitchFamily="34" charset="0"/>
              </a:rPr>
              <a:t>Approved for public release; distribution is unlimited.]</a:t>
            </a:r>
            <a:endParaRPr lang="en-US" sz="800" dirty="0">
              <a:solidFill>
                <a:srgbClr val="616161"/>
              </a:solidFill>
              <a:latin typeface="Arial" panose="020B0604020202020204" pitchFamily="34" charset="0"/>
              <a:ea typeface="Open Sans" panose="020B0606030504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495AB533-7146-C3F9-F5C0-15CBE0114FCF}"/>
              </a:ext>
            </a:extLst>
          </p:cNvPr>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9130277" y="1"/>
            <a:ext cx="978394" cy="978394"/>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74" r:id="rId3"/>
    <p:sldLayoutId id="2147483671" r:id="rId4"/>
    <p:sldLayoutId id="2147483675" r:id="rId5"/>
    <p:sldLayoutId id="2147483666" r:id="rId6"/>
    <p:sldLayoutId id="2147483667" r:id="rId7"/>
    <p:sldLayoutId id="2147483672" r:id="rId8"/>
    <p:sldLayoutId id="2147483673" r:id="rId9"/>
    <p:sldLayoutId id="2147483676" r:id="rId10"/>
  </p:sldLayoutIdLst>
  <p:transition spd="med"/>
  <p:hf hdr="0" dt="0"/>
  <p:txStyles>
    <p:titleStyle>
      <a:lvl1pPr marL="0" marR="0" indent="0" algn="l" defTabSz="730857" rtl="0" eaLnBrk="1" latinLnBrk="0" hangingPunct="1">
        <a:lnSpc>
          <a:spcPct val="100000"/>
        </a:lnSpc>
        <a:spcBef>
          <a:spcPts val="0"/>
        </a:spcBef>
        <a:spcAft>
          <a:spcPts val="0"/>
        </a:spcAft>
        <a:buClrTx/>
        <a:buSzTx/>
        <a:buFontTx/>
        <a:buNone/>
        <a:tabLst/>
        <a:defRPr sz="2600"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Calibri Light"/>
        </a:defRPr>
      </a:lvl1pPr>
      <a:lvl2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730857" rtl="0" eaLnBrk="1" latinLnBrk="0" hangingPunct="1">
        <a:lnSpc>
          <a:spcPct val="90000"/>
        </a:lnSpc>
        <a:spcBef>
          <a:spcPts val="0"/>
        </a:spcBef>
        <a:spcAft>
          <a:spcPts val="0"/>
        </a:spcAft>
        <a:buClrTx/>
        <a:buSzTx/>
        <a:buFontTx/>
        <a:buNone/>
        <a:tabLst/>
        <a:defRPr sz="3517" b="0" i="0" u="none" strike="noStrike" cap="none" spc="0" baseline="0">
          <a:ln>
            <a:noFill/>
          </a:ln>
          <a:solidFill>
            <a:srgbClr val="000000"/>
          </a:solidFill>
          <a:uFillTx/>
          <a:latin typeface="Calibri Light"/>
          <a:ea typeface="Calibri Light"/>
          <a:cs typeface="Calibri Light"/>
          <a:sym typeface="Calibri Light"/>
        </a:defRPr>
      </a:lvl9pPr>
    </p:titleStyle>
    <p:bodyStyle>
      <a:lvl1pPr marL="0" marR="0" indent="0" algn="l" defTabSz="730857" rtl="0" eaLnBrk="1" latinLnBrk="0" hangingPunct="1">
        <a:lnSpc>
          <a:spcPct val="100000"/>
        </a:lnSpc>
        <a:spcBef>
          <a:spcPts val="0"/>
        </a:spcBef>
        <a:spcAft>
          <a:spcPts val="0"/>
        </a:spcAft>
        <a:buClrTx/>
        <a:buSzPct val="100000"/>
        <a:buFontTx/>
        <a:buNone/>
        <a:tabLst/>
        <a:defRPr sz="159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1pPr>
      <a:lvl2pPr marL="137036" marR="0" indent="-129423" algn="l" defTabSz="730857" rtl="0" eaLnBrk="1" latinLnBrk="0" hangingPunct="1">
        <a:lnSpc>
          <a:spcPct val="100000"/>
        </a:lnSpc>
        <a:spcBef>
          <a:spcPts val="799"/>
        </a:spcBef>
        <a:spcAft>
          <a:spcPts val="0"/>
        </a:spcAft>
        <a:buClrTx/>
        <a:buSzPct val="100000"/>
        <a:buFont typeface="Arial" panose="020B0604020202020204" pitchFamily="34" charset="0"/>
        <a:buChar char="•"/>
        <a:tabLst/>
        <a:defRPr sz="159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2pPr>
      <a:lvl3pPr marL="274071" marR="0" indent="-137036" algn="l" defTabSz="730857" rtl="0" eaLnBrk="1" latinLnBrk="0" hangingPunct="1">
        <a:lnSpc>
          <a:spcPct val="100000"/>
        </a:lnSpc>
        <a:spcBef>
          <a:spcPts val="799"/>
        </a:spcBef>
        <a:spcAft>
          <a:spcPts val="0"/>
        </a:spcAft>
        <a:buClrTx/>
        <a:buSzPct val="100000"/>
        <a:buFont typeface="System Font Regular"/>
        <a:buChar char="-"/>
        <a:tabLst/>
        <a:defRPr sz="1439" b="0" i="0" u="none" strike="noStrike" cap="none" spc="0" baseline="0">
          <a:ln>
            <a:noFill/>
          </a:ln>
          <a:solidFill>
            <a:schemeClr val="accent3">
              <a:lumMod val="50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3pPr>
      <a:lvl4pPr marL="411108" marR="0" indent="-137036" algn="l" defTabSz="730857" rtl="0" eaLnBrk="1" latinLnBrk="0" hangingPunct="1">
        <a:lnSpc>
          <a:spcPct val="100000"/>
        </a:lnSpc>
        <a:spcBef>
          <a:spcPts val="799"/>
        </a:spcBef>
        <a:spcAft>
          <a:spcPts val="0"/>
        </a:spcAft>
        <a:buClrTx/>
        <a:buSzPct val="100000"/>
        <a:buFont typeface="Arial" panose="020B0604020202020204" pitchFamily="34" charset="0"/>
        <a:buChar char="•"/>
        <a:tabLst/>
        <a:defRPr sz="1439" b="0" i="0" u="none" strike="noStrike" cap="none" spc="0" baseline="0">
          <a:ln>
            <a:noFill/>
          </a:ln>
          <a:solidFill>
            <a:schemeClr val="tx1">
              <a:lumMod val="65000"/>
              <a:lumOff val="35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4pPr>
      <a:lvl5pPr marL="595091" marR="0" indent="-138305" algn="l" defTabSz="730857" rtl="0" eaLnBrk="1" latinLnBrk="0" hangingPunct="1">
        <a:lnSpc>
          <a:spcPct val="100000"/>
        </a:lnSpc>
        <a:spcBef>
          <a:spcPts val="799"/>
        </a:spcBef>
        <a:spcAft>
          <a:spcPts val="0"/>
        </a:spcAft>
        <a:buClrTx/>
        <a:buSzPct val="100000"/>
        <a:buFont typeface="System Font Regular"/>
        <a:buChar char="-"/>
        <a:tabLst/>
        <a:defRPr sz="1279" b="0" i="0" u="none" strike="noStrike" cap="none" spc="0" baseline="0">
          <a:ln>
            <a:noFill/>
          </a:ln>
          <a:solidFill>
            <a:schemeClr val="tx1">
              <a:lumMod val="65000"/>
              <a:lumOff val="35000"/>
            </a:schemeClr>
          </a:solidFill>
          <a:uFillTx/>
          <a:latin typeface="Open Sans Light" panose="020B0306030504020204" pitchFamily="34" charset="0"/>
          <a:ea typeface="Open Sans Light" panose="020B0306030504020204" pitchFamily="34" charset="0"/>
          <a:cs typeface="Open Sans Light" panose="020B0306030504020204" pitchFamily="34" charset="0"/>
          <a:sym typeface="Open Sans Regular"/>
        </a:defRPr>
      </a:lvl5pPr>
      <a:lvl6pPr marL="2111365"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6pPr>
      <a:lvl7pPr marL="2476793"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7pPr>
      <a:lvl8pPr marL="2842222"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8pPr>
      <a:lvl9pPr marL="3207650"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9pPr>
    </p:bodyStyle>
    <p:otherStyle>
      <a:lvl1pPr marL="0" marR="0" indent="0"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1pPr>
      <a:lvl2pPr marL="0" marR="0" indent="365429"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2pPr>
      <a:lvl3pPr marL="0" marR="0" indent="730857"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3pPr>
      <a:lvl4pPr marL="0" marR="0" indent="1096286"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4pPr>
      <a:lvl5pPr marL="0" marR="0" indent="1461714"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5pPr>
      <a:lvl6pPr marL="0" marR="0" indent="1827143"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6pPr>
      <a:lvl7pPr marL="0" marR="0" indent="2192571"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7pPr>
      <a:lvl8pPr marL="0" marR="0" indent="2558000"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8pPr>
      <a:lvl9pPr marL="0" marR="0" indent="2923428" algn="r" defTabSz="730857" rtl="0" eaLnBrk="1" latinLnBrk="0" hangingPunct="1">
        <a:lnSpc>
          <a:spcPct val="100000"/>
        </a:lnSpc>
        <a:spcBef>
          <a:spcPts val="0"/>
        </a:spcBef>
        <a:spcAft>
          <a:spcPts val="0"/>
        </a:spcAft>
        <a:buClrTx/>
        <a:buSzTx/>
        <a:buFontTx/>
        <a:buNone/>
        <a:tabLst/>
        <a:defRPr sz="959" b="0" i="0" u="none" strike="noStrike" cap="none" spc="0" baseline="0">
          <a:ln>
            <a:noFill/>
          </a:ln>
          <a:solidFill>
            <a:schemeClr val="tx1"/>
          </a:solidFill>
          <a:uFillTx/>
          <a:latin typeface="+mn-lt"/>
          <a:ea typeface="+mn-ea"/>
          <a:cs typeface="+mn-cs"/>
          <a:sym typeface="Open Sans Regular"/>
        </a:defRPr>
      </a:lvl9pPr>
    </p:otherStyle>
  </p:txStyles>
  <p:extLst>
    <p:ext uri="{27BBF7A9-308A-43DC-89C8-2F10F3537804}">
      <p15:sldGuideLst xmlns:p15="http://schemas.microsoft.com/office/powerpoint/2012/main">
        <p15:guide id="1" orient="horz" pos="1793" userDrawn="1">
          <p15:clr>
            <a:srgbClr val="F26B43"/>
          </p15:clr>
        </p15:guide>
        <p15:guide id="2" pos="3186" userDrawn="1">
          <p15:clr>
            <a:srgbClr val="F26B43"/>
          </p15:clr>
        </p15:guide>
        <p15:guide id="3" pos="210" userDrawn="1">
          <p15:clr>
            <a:srgbClr val="A4A3A4"/>
          </p15:clr>
        </p15:guide>
        <p15:guide id="5" orient="horz" pos="228" userDrawn="1">
          <p15:clr>
            <a:srgbClr val="A4A3A4"/>
          </p15:clr>
        </p15:guide>
        <p15:guide id="6" orient="horz" pos="3330" userDrawn="1">
          <p15:clr>
            <a:srgbClr val="A4A3A4"/>
          </p15:clr>
        </p15:guide>
        <p15:guide id="7" pos="594" userDrawn="1">
          <p15:clr>
            <a:srgbClr val="A4A3A4"/>
          </p15:clr>
        </p15:guide>
        <p15:guide id="8" pos="714" userDrawn="1">
          <p15:clr>
            <a:srgbClr val="A4A3A4"/>
          </p15:clr>
        </p15:guide>
        <p15:guide id="9" pos="1098" userDrawn="1">
          <p15:clr>
            <a:srgbClr val="A4A3A4"/>
          </p15:clr>
        </p15:guide>
        <p15:guide id="10" pos="1218" userDrawn="1">
          <p15:clr>
            <a:srgbClr val="A4A3A4"/>
          </p15:clr>
        </p15:guide>
        <p15:guide id="11" pos="1602" userDrawn="1">
          <p15:clr>
            <a:srgbClr val="A4A3A4"/>
          </p15:clr>
        </p15:guide>
        <p15:guide id="12" pos="1722" userDrawn="1">
          <p15:clr>
            <a:srgbClr val="A4A3A4"/>
          </p15:clr>
        </p15:guide>
        <p15:guide id="13" pos="2106" userDrawn="1">
          <p15:clr>
            <a:srgbClr val="A4A3A4"/>
          </p15:clr>
        </p15:guide>
        <p15:guide id="15" pos="3114" userDrawn="1">
          <p15:clr>
            <a:srgbClr val="A4A3A4"/>
          </p15:clr>
        </p15:guide>
        <p15:guide id="16" pos="2610" userDrawn="1">
          <p15:clr>
            <a:srgbClr val="A4A3A4"/>
          </p15:clr>
        </p15:guide>
        <p15:guide id="17" pos="3618" userDrawn="1">
          <p15:clr>
            <a:srgbClr val="A4A3A4"/>
          </p15:clr>
        </p15:guide>
        <p15:guide id="19" pos="4122" userDrawn="1">
          <p15:clr>
            <a:srgbClr val="A4A3A4"/>
          </p15:clr>
        </p15:guide>
        <p15:guide id="20" pos="4242" userDrawn="1">
          <p15:clr>
            <a:srgbClr val="A4A3A4"/>
          </p15:clr>
        </p15:guide>
        <p15:guide id="21" pos="4626" userDrawn="1">
          <p15:clr>
            <a:srgbClr val="A4A3A4"/>
          </p15:clr>
        </p15:guide>
        <p15:guide id="22" pos="4746" userDrawn="1">
          <p15:clr>
            <a:srgbClr val="A4A3A4"/>
          </p15:clr>
        </p15:guide>
        <p15:guide id="23" pos="5130" userDrawn="1">
          <p15:clr>
            <a:srgbClr val="A4A3A4"/>
          </p15:clr>
        </p15:guide>
        <p15:guide id="24" pos="5250" userDrawn="1">
          <p15:clr>
            <a:srgbClr val="A4A3A4"/>
          </p15:clr>
        </p15:guide>
        <p15:guide id="25" pos="5634" userDrawn="1">
          <p15:clr>
            <a:srgbClr val="A4A3A4"/>
          </p15:clr>
        </p15:guide>
        <p15:guide id="26" pos="5754" userDrawn="1">
          <p15:clr>
            <a:srgbClr val="A4A3A4"/>
          </p15:clr>
        </p15:guide>
        <p15:guide id="27" pos="6138" userDrawn="1">
          <p15:clr>
            <a:srgbClr val="A4A3A4"/>
          </p15:clr>
        </p15:guide>
        <p15:guide id="29" pos="2730" userDrawn="1">
          <p15:clr>
            <a:srgbClr val="A4A3A4"/>
          </p15:clr>
        </p15:guide>
        <p15:guide id="30" pos="2226" userDrawn="1">
          <p15:clr>
            <a:srgbClr val="A4A3A4"/>
          </p15:clr>
        </p15:guide>
        <p15:guide id="31" pos="3738" userDrawn="1">
          <p15:clr>
            <a:srgbClr val="A4A3A4"/>
          </p15:clr>
        </p15:guide>
        <p15:guide id="32" orient="horz" pos="705" userDrawn="1">
          <p15:clr>
            <a:srgbClr val="A4A3A4"/>
          </p15:clr>
        </p15:guide>
        <p15:guide id="33" orient="horz" pos="838" userDrawn="1">
          <p15:clr>
            <a:srgbClr val="A4A3A4"/>
          </p15:clr>
        </p15:guide>
        <p15:guide id="34" orient="horz" pos="3208" userDrawn="1">
          <p15:clr>
            <a:srgbClr val="A4A3A4"/>
          </p15:clr>
        </p15:guide>
        <p15:guide id="35" pos="3234"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19.jpeg"/><Relationship Id="rId7" Type="http://schemas.openxmlformats.org/officeDocument/2006/relationships/image" Target="../media/image29.jpe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28.jpeg"/><Relationship Id="rId5" Type="http://schemas.openxmlformats.org/officeDocument/2006/relationships/image" Target="../media/image27.jpeg"/><Relationship Id="rId10" Type="http://schemas.openxmlformats.org/officeDocument/2006/relationships/image" Target="../media/image32.jpeg"/><Relationship Id="rId4" Type="http://schemas.openxmlformats.org/officeDocument/2006/relationships/image" Target="../media/image20.jpeg"/><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5.xml"/><Relationship Id="rId6" Type="http://schemas.openxmlformats.org/officeDocument/2006/relationships/image" Target="../media/image37.jpeg"/><Relationship Id="rId5" Type="http://schemas.openxmlformats.org/officeDocument/2006/relationships/image" Target="../media/image23.jpeg"/><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410.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0.png"/><Relationship Id="rId4" Type="http://schemas.openxmlformats.org/officeDocument/2006/relationships/image" Target="../media/image4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5.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s/_rels/slide9.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5.jpeg"/><Relationship Id="rId1" Type="http://schemas.openxmlformats.org/officeDocument/2006/relationships/slideLayout" Target="../slideLayouts/slideLayout5.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333374" y="4375473"/>
            <a:ext cx="3810001" cy="280451"/>
          </a:xfrm>
        </p:spPr>
        <p:txBody>
          <a:bodyPr/>
          <a:lstStyle/>
          <a:p>
            <a:r>
              <a:rPr lang="en-US"/>
              <a:t>April 24, 2025</a:t>
            </a:r>
          </a:p>
        </p:txBody>
      </p:sp>
      <p:sp>
        <p:nvSpPr>
          <p:cNvPr id="4" name="Text Placeholder 3"/>
          <p:cNvSpPr>
            <a:spLocks noGrp="1"/>
          </p:cNvSpPr>
          <p:nvPr>
            <p:ph type="body" sz="quarter" idx="12"/>
          </p:nvPr>
        </p:nvSpPr>
        <p:spPr>
          <a:xfrm>
            <a:off x="333373" y="4725708"/>
            <a:ext cx="5410201" cy="417856"/>
          </a:xfrm>
        </p:spPr>
        <p:txBody>
          <a:bodyPr/>
          <a:lstStyle/>
          <a:p>
            <a:r>
              <a:rPr lang="en-US"/>
              <a:t>Jeffery Hansen</a:t>
            </a:r>
          </a:p>
          <a:p>
            <a:r>
              <a:rPr lang="en-US"/>
              <a:t>Senior Machine Learning Research Scientist</a:t>
            </a:r>
          </a:p>
        </p:txBody>
      </p:sp>
      <p:sp>
        <p:nvSpPr>
          <p:cNvPr id="7" name="Title 6">
            <a:extLst>
              <a:ext uri="{FF2B5EF4-FFF2-40B4-BE49-F238E27FC236}">
                <a16:creationId xmlns:a16="http://schemas.microsoft.com/office/drawing/2014/main" id="{9B69E406-B03D-5432-26EF-6F9C51B5E736}"/>
              </a:ext>
            </a:extLst>
          </p:cNvPr>
          <p:cNvSpPr>
            <a:spLocks noGrp="1"/>
          </p:cNvSpPr>
          <p:nvPr>
            <p:ph type="title"/>
          </p:nvPr>
        </p:nvSpPr>
        <p:spPr/>
        <p:txBody>
          <a:bodyPr/>
          <a:lstStyle/>
          <a:p>
            <a:r>
              <a:rPr lang="en-US"/>
              <a:t>A Quantified Approach to Synthetic Dataset Evaluation</a:t>
            </a:r>
          </a:p>
        </p:txBody>
      </p:sp>
    </p:spTree>
    <p:extLst>
      <p:ext uri="{BB962C8B-B14F-4D97-AF65-F5344CB8AC3E}">
        <p14:creationId xmlns:p14="http://schemas.microsoft.com/office/powerpoint/2010/main" val="123380552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280FB-5F41-723D-3819-E071A1D8CFC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9BF12-F1BD-EDB4-EA15-6DD81F5DAA49}"/>
              </a:ext>
            </a:extLst>
          </p:cNvPr>
          <p:cNvSpPr>
            <a:spLocks noGrp="1"/>
          </p:cNvSpPr>
          <p:nvPr>
            <p:ph type="title"/>
          </p:nvPr>
        </p:nvSpPr>
        <p:spPr/>
        <p:txBody>
          <a:bodyPr/>
          <a:lstStyle/>
          <a:p>
            <a:r>
              <a:rPr lang="en-US" dirty="0"/>
              <a:t>Stable-Diffusion (SD-1.4)</a:t>
            </a:r>
          </a:p>
        </p:txBody>
      </p:sp>
      <p:pic>
        <p:nvPicPr>
          <p:cNvPr id="4" name="Picture 3">
            <a:extLst>
              <a:ext uri="{FF2B5EF4-FFF2-40B4-BE49-F238E27FC236}">
                <a16:creationId xmlns:a16="http://schemas.microsoft.com/office/drawing/2014/main" id="{D4151751-FF09-40E3-1384-65666333382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11021" y="2762665"/>
            <a:ext cx="1257590" cy="1137062"/>
          </a:xfrm>
          <a:prstGeom prst="rect">
            <a:avLst/>
          </a:prstGeom>
        </p:spPr>
      </p:pic>
      <p:sp>
        <p:nvSpPr>
          <p:cNvPr id="5" name="TextBox 4">
            <a:extLst>
              <a:ext uri="{FF2B5EF4-FFF2-40B4-BE49-F238E27FC236}">
                <a16:creationId xmlns:a16="http://schemas.microsoft.com/office/drawing/2014/main" id="{B3345221-F21B-F5E5-3637-8E31067BE6C0}"/>
              </a:ext>
            </a:extLst>
          </p:cNvPr>
          <p:cNvSpPr txBox="1"/>
          <p:nvPr/>
        </p:nvSpPr>
        <p:spPr>
          <a:xfrm>
            <a:off x="4882661" y="3159589"/>
            <a:ext cx="716543" cy="2154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Primrose</a:t>
            </a:r>
          </a:p>
        </p:txBody>
      </p:sp>
      <p:pic>
        <p:nvPicPr>
          <p:cNvPr id="6" name="Picture 5">
            <a:extLst>
              <a:ext uri="{FF2B5EF4-FFF2-40B4-BE49-F238E27FC236}">
                <a16:creationId xmlns:a16="http://schemas.microsoft.com/office/drawing/2014/main" id="{4FE263EC-8966-FAB5-BCD2-E448E3FE767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83868" y="4085655"/>
            <a:ext cx="1481916" cy="1187433"/>
          </a:xfrm>
          <a:prstGeom prst="rect">
            <a:avLst/>
          </a:prstGeom>
        </p:spPr>
      </p:pic>
      <p:sp>
        <p:nvSpPr>
          <p:cNvPr id="7" name="TextBox 6">
            <a:extLst>
              <a:ext uri="{FF2B5EF4-FFF2-40B4-BE49-F238E27FC236}">
                <a16:creationId xmlns:a16="http://schemas.microsoft.com/office/drawing/2014/main" id="{4A40A680-293C-5150-BB79-9D1B80F27447}"/>
              </a:ext>
            </a:extLst>
          </p:cNvPr>
          <p:cNvSpPr txBox="1"/>
          <p:nvPr/>
        </p:nvSpPr>
        <p:spPr>
          <a:xfrm>
            <a:off x="4764724" y="4399262"/>
            <a:ext cx="884858" cy="43088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Canterbury</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Bells</a:t>
            </a:r>
          </a:p>
        </p:txBody>
      </p:sp>
      <p:pic>
        <p:nvPicPr>
          <p:cNvPr id="8" name="Picture 7">
            <a:extLst>
              <a:ext uri="{FF2B5EF4-FFF2-40B4-BE49-F238E27FC236}">
                <a16:creationId xmlns:a16="http://schemas.microsoft.com/office/drawing/2014/main" id="{680DB8B9-A6F1-117F-DF12-6ABE8B1C4D2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443737" y="1483324"/>
            <a:ext cx="1422047" cy="1146679"/>
          </a:xfrm>
          <a:prstGeom prst="rect">
            <a:avLst/>
          </a:prstGeom>
        </p:spPr>
      </p:pic>
      <p:sp>
        <p:nvSpPr>
          <p:cNvPr id="9" name="TextBox 8">
            <a:extLst>
              <a:ext uri="{FF2B5EF4-FFF2-40B4-BE49-F238E27FC236}">
                <a16:creationId xmlns:a16="http://schemas.microsoft.com/office/drawing/2014/main" id="{2BF88606-C6E3-9919-0999-1F1B589B4921}"/>
              </a:ext>
            </a:extLst>
          </p:cNvPr>
          <p:cNvSpPr txBox="1"/>
          <p:nvPr/>
        </p:nvSpPr>
        <p:spPr>
          <a:xfrm>
            <a:off x="4958380" y="1855866"/>
            <a:ext cx="607539" cy="2154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Daffodil</a:t>
            </a:r>
          </a:p>
        </p:txBody>
      </p:sp>
      <p:cxnSp>
        <p:nvCxnSpPr>
          <p:cNvPr id="17" name="Straight Connector 16">
            <a:extLst>
              <a:ext uri="{FF2B5EF4-FFF2-40B4-BE49-F238E27FC236}">
                <a16:creationId xmlns:a16="http://schemas.microsoft.com/office/drawing/2014/main" id="{5E5F6A59-C3A7-D660-D1F1-36A144B07E15}"/>
              </a:ext>
            </a:extLst>
          </p:cNvPr>
          <p:cNvCxnSpPr>
            <a:cxnSpLocks/>
          </p:cNvCxnSpPr>
          <p:nvPr/>
        </p:nvCxnSpPr>
        <p:spPr>
          <a:xfrm>
            <a:off x="8229600" y="889233"/>
            <a:ext cx="0" cy="4500705"/>
          </a:xfrm>
          <a:prstGeom prst="line">
            <a:avLst/>
          </a:prstGeom>
          <a:noFill/>
          <a:ln w="38100" cap="flat">
            <a:solidFill>
              <a:schemeClr val="tx1"/>
            </a:solidFill>
            <a:prstDash val="dash"/>
            <a:miter lim="800000"/>
          </a:ln>
          <a:effectLst/>
          <a:sp3d/>
        </p:spPr>
        <p:style>
          <a:lnRef idx="0">
            <a:scrgbClr r="0" g="0" b="0"/>
          </a:lnRef>
          <a:fillRef idx="0">
            <a:scrgbClr r="0" g="0" b="0"/>
          </a:fillRef>
          <a:effectRef idx="0">
            <a:scrgbClr r="0" g="0" b="0"/>
          </a:effectRef>
          <a:fontRef idx="none"/>
        </p:style>
      </p:cxnSp>
      <p:sp>
        <p:nvSpPr>
          <p:cNvPr id="20" name="TextBox 19">
            <a:extLst>
              <a:ext uri="{FF2B5EF4-FFF2-40B4-BE49-F238E27FC236}">
                <a16:creationId xmlns:a16="http://schemas.microsoft.com/office/drawing/2014/main" id="{FDF6AA20-45B0-C65A-3C56-5EFE7A829C25}"/>
              </a:ext>
            </a:extLst>
          </p:cNvPr>
          <p:cNvSpPr txBox="1"/>
          <p:nvPr/>
        </p:nvSpPr>
        <p:spPr>
          <a:xfrm>
            <a:off x="5807255" y="945564"/>
            <a:ext cx="206965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Synthetic (SD</a:t>
            </a:r>
            <a:r>
              <a:rPr lang="en-US" sz="1800" dirty="0">
                <a:latin typeface="Arial" panose="020B0604020202020204" pitchFamily="34" charset="0"/>
                <a:cs typeface="Arial" panose="020B0604020202020204" pitchFamily="34" charset="0"/>
              </a:rPr>
              <a:t>-1.4)</a:t>
            </a:r>
            <a:endPar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21" name="TextBox 20">
            <a:extLst>
              <a:ext uri="{FF2B5EF4-FFF2-40B4-BE49-F238E27FC236}">
                <a16:creationId xmlns:a16="http://schemas.microsoft.com/office/drawing/2014/main" id="{6C9F4645-83BB-D055-FE17-2DE08EB8E1B7}"/>
              </a:ext>
            </a:extLst>
          </p:cNvPr>
          <p:cNvSpPr txBox="1"/>
          <p:nvPr/>
        </p:nvSpPr>
        <p:spPr>
          <a:xfrm>
            <a:off x="8943975" y="945564"/>
            <a:ext cx="56682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Real</a:t>
            </a:r>
          </a:p>
        </p:txBody>
      </p:sp>
      <p:pic>
        <p:nvPicPr>
          <p:cNvPr id="16" name="Picture 15">
            <a:extLst>
              <a:ext uri="{FF2B5EF4-FFF2-40B4-BE49-F238E27FC236}">
                <a16:creationId xmlns:a16="http://schemas.microsoft.com/office/drawing/2014/main" id="{1BB00971-4488-FCEC-029F-99C38B84810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003996" y="1487497"/>
            <a:ext cx="1065248" cy="1065248"/>
          </a:xfrm>
          <a:prstGeom prst="rect">
            <a:avLst/>
          </a:prstGeom>
        </p:spPr>
      </p:pic>
      <p:pic>
        <p:nvPicPr>
          <p:cNvPr id="18" name="Picture 17">
            <a:extLst>
              <a:ext uri="{FF2B5EF4-FFF2-40B4-BE49-F238E27FC236}">
                <a16:creationId xmlns:a16="http://schemas.microsoft.com/office/drawing/2014/main" id="{F571B396-798C-4E76-EEA2-9D19B7E9C55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00401" y="1504093"/>
            <a:ext cx="1065248" cy="1065248"/>
          </a:xfrm>
          <a:prstGeom prst="rect">
            <a:avLst/>
          </a:prstGeom>
        </p:spPr>
      </p:pic>
      <p:pic>
        <p:nvPicPr>
          <p:cNvPr id="19" name="Picture 18">
            <a:extLst>
              <a:ext uri="{FF2B5EF4-FFF2-40B4-BE49-F238E27FC236}">
                <a16:creationId xmlns:a16="http://schemas.microsoft.com/office/drawing/2014/main" id="{FD913B1B-0827-AB8E-D683-EEEFE11DF3F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003996" y="2741945"/>
            <a:ext cx="1178502" cy="1178502"/>
          </a:xfrm>
          <a:prstGeom prst="rect">
            <a:avLst/>
          </a:prstGeom>
        </p:spPr>
      </p:pic>
      <p:pic>
        <p:nvPicPr>
          <p:cNvPr id="22" name="Picture 21">
            <a:extLst>
              <a:ext uri="{FF2B5EF4-FFF2-40B4-BE49-F238E27FC236}">
                <a16:creationId xmlns:a16="http://schemas.microsoft.com/office/drawing/2014/main" id="{A004822A-3CE8-5202-B2D0-B3FA0B9FC81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778391" y="2741944"/>
            <a:ext cx="1125449" cy="1125449"/>
          </a:xfrm>
          <a:prstGeom prst="rect">
            <a:avLst/>
          </a:prstGeom>
        </p:spPr>
      </p:pic>
      <p:pic>
        <p:nvPicPr>
          <p:cNvPr id="23" name="Picture 22">
            <a:extLst>
              <a:ext uri="{FF2B5EF4-FFF2-40B4-BE49-F238E27FC236}">
                <a16:creationId xmlns:a16="http://schemas.microsoft.com/office/drawing/2014/main" id="{D2672D9E-471A-BBDB-B7F7-862C4BE534E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024062" y="4085655"/>
            <a:ext cx="1125449" cy="1125449"/>
          </a:xfrm>
          <a:prstGeom prst="rect">
            <a:avLst/>
          </a:prstGeom>
        </p:spPr>
      </p:pic>
      <p:pic>
        <p:nvPicPr>
          <p:cNvPr id="24" name="Picture 23">
            <a:extLst>
              <a:ext uri="{FF2B5EF4-FFF2-40B4-BE49-F238E27FC236}">
                <a16:creationId xmlns:a16="http://schemas.microsoft.com/office/drawing/2014/main" id="{BE66720E-26C1-F5D3-5250-35A7357A081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762668" y="4039996"/>
            <a:ext cx="1125449" cy="1125449"/>
          </a:xfrm>
          <a:prstGeom prst="rect">
            <a:avLst/>
          </a:prstGeom>
        </p:spPr>
      </p:pic>
      <p:sp>
        <p:nvSpPr>
          <p:cNvPr id="26" name="Text Placeholder 2">
            <a:extLst>
              <a:ext uri="{FF2B5EF4-FFF2-40B4-BE49-F238E27FC236}">
                <a16:creationId xmlns:a16="http://schemas.microsoft.com/office/drawing/2014/main" id="{BA6FC8B0-34BF-D494-EB15-635B42DFF117}"/>
              </a:ext>
            </a:extLst>
          </p:cNvPr>
          <p:cNvSpPr txBox="1">
            <a:spLocks/>
          </p:cNvSpPr>
          <p:nvPr/>
        </p:nvSpPr>
        <p:spPr>
          <a:xfrm>
            <a:off x="337132" y="1305326"/>
            <a:ext cx="4124506" cy="3791347"/>
          </a:xfrm>
          <a:prstGeom prst="rect">
            <a:avLst/>
          </a:prstGeom>
        </p:spPr>
        <p:txBody>
          <a:bodyPr lIns="0" tIns="0" rIns="0" bIns="0" anchor="t"/>
          <a:lstStyle>
            <a:lvl1pPr marL="0" marR="0" indent="0" algn="l" defTabSz="730857" rtl="0" eaLnBrk="1" latinLnBrk="0" hangingPunct="1">
              <a:lnSpc>
                <a:spcPct val="110000"/>
              </a:lnSpc>
              <a:spcBef>
                <a:spcPts val="300"/>
              </a:spcBef>
              <a:spcAft>
                <a:spcPts val="0"/>
              </a:spcAft>
              <a:buClrTx/>
              <a:buSzPct val="100000"/>
              <a:buFontTx/>
              <a:buNone/>
              <a:tabLst/>
              <a:defRPr sz="1918"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Open Sans Regular"/>
              </a:defRPr>
            </a:lvl1pPr>
            <a:lvl2pPr marL="176213" marR="0" indent="-168275" algn="l" defTabSz="730857" rtl="0" eaLnBrk="1" latinLnBrk="0" hangingPunct="1">
              <a:lnSpc>
                <a:spcPct val="110000"/>
              </a:lnSpc>
              <a:spcBef>
                <a:spcPts val="300"/>
              </a:spcBef>
              <a:spcAft>
                <a:spcPts val="0"/>
              </a:spcAft>
              <a:buClrTx/>
              <a:buSzPct val="100000"/>
              <a:buFont typeface="Arial" panose="020B0604020202020204" pitchFamily="34" charset="0"/>
              <a:buChar char="•"/>
              <a:tabLst/>
              <a:defRPr sz="1918"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Open Sans Regular"/>
              </a:defRPr>
            </a:lvl2pPr>
            <a:lvl3pPr marL="344488" marR="0" indent="-136525" algn="l" defTabSz="730857" rtl="0" eaLnBrk="1" latinLnBrk="0" hangingPunct="1">
              <a:lnSpc>
                <a:spcPct val="110000"/>
              </a:lnSpc>
              <a:spcBef>
                <a:spcPts val="300"/>
              </a:spcBef>
              <a:spcAft>
                <a:spcPts val="0"/>
              </a:spcAft>
              <a:buClrTx/>
              <a:buSzPct val="100000"/>
              <a:buFont typeface="System Font Regular"/>
              <a:buChar char="-"/>
              <a:tabLst/>
              <a:defRPr sz="1705"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Open Sans Regular"/>
              </a:defRPr>
            </a:lvl3pPr>
            <a:lvl4pPr marL="514350" marR="0" indent="-138113" algn="l" defTabSz="730857" rtl="0" eaLnBrk="1" latinLnBrk="0" hangingPunct="1">
              <a:lnSpc>
                <a:spcPct val="110000"/>
              </a:lnSpc>
              <a:spcBef>
                <a:spcPts val="300"/>
              </a:spcBef>
              <a:spcAft>
                <a:spcPts val="0"/>
              </a:spcAft>
              <a:buClrTx/>
              <a:buSzPct val="100000"/>
              <a:buFont typeface="Arial" panose="020B0604020202020204" pitchFamily="34" charset="0"/>
              <a:buChar char="•"/>
              <a:tabLst/>
              <a:defRPr sz="1705"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Open Sans Regular"/>
              </a:defRPr>
            </a:lvl4pPr>
            <a:lvl5pPr marL="690563" marR="0" indent="-136525" algn="l" defTabSz="730857" rtl="0" eaLnBrk="1" latinLnBrk="0" hangingPunct="1">
              <a:lnSpc>
                <a:spcPct val="110000"/>
              </a:lnSpc>
              <a:spcBef>
                <a:spcPts val="300"/>
              </a:spcBef>
              <a:spcAft>
                <a:spcPts val="0"/>
              </a:spcAft>
              <a:buClrTx/>
              <a:buSzPct val="100000"/>
              <a:buFont typeface="System Font Regular"/>
              <a:buChar char="-"/>
              <a:tabLst/>
              <a:defRPr sz="1705" b="0" i="0" u="none" strike="noStrike" cap="none" spc="0" baseline="0">
                <a:ln>
                  <a:noFill/>
                </a:ln>
                <a:solidFill>
                  <a:schemeClr val="tx2"/>
                </a:solidFill>
                <a:uFillTx/>
                <a:latin typeface="Arial" panose="020B0604020202020204" pitchFamily="34" charset="0"/>
                <a:ea typeface="Open Sans Light" panose="020B0306030504020204" pitchFamily="34" charset="0"/>
                <a:cs typeface="Arial" panose="020B0604020202020204" pitchFamily="34" charset="0"/>
                <a:sym typeface="Open Sans Regular"/>
              </a:defRPr>
            </a:lvl5pPr>
            <a:lvl6pPr marL="2111365"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6pPr>
            <a:lvl7pPr marL="2476793"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7pPr>
            <a:lvl8pPr marL="2842222"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8pPr>
            <a:lvl9pPr marL="3207650"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9pPr>
          </a:lstStyle>
          <a:p>
            <a:pPr marL="342900" indent="-342900">
              <a:buFont typeface="Arial"/>
              <a:buChar char="•"/>
            </a:pPr>
            <a:r>
              <a:rPr lang="en-US" sz="1900">
                <a:ea typeface="Open Sans Light"/>
              </a:rPr>
              <a:t>Total of 3371 synthetic images produced using </a:t>
            </a:r>
            <a:r>
              <a:rPr lang="en-US" sz="1900" err="1">
                <a:ea typeface="Open Sans Light"/>
              </a:rPr>
              <a:t>huggingface</a:t>
            </a:r>
            <a:r>
              <a:rPr lang="en-US" sz="1900">
                <a:ea typeface="Open Sans Light"/>
              </a:rPr>
              <a:t> </a:t>
            </a:r>
            <a:r>
              <a:rPr lang="en-US" sz="1900" i="1" err="1">
                <a:ea typeface="Open Sans Light"/>
              </a:rPr>
              <a:t>CompVis</a:t>
            </a:r>
            <a:r>
              <a:rPr lang="en-US" sz="1900" i="1">
                <a:ea typeface="Open Sans Light"/>
              </a:rPr>
              <a:t>/stable-diffusion-v1-4</a:t>
            </a:r>
            <a:r>
              <a:rPr lang="en-US" sz="1900">
                <a:ea typeface="Open Sans Light"/>
              </a:rPr>
              <a:t> model run locally</a:t>
            </a:r>
            <a:endParaRPr lang="en-US" sz="1900"/>
          </a:p>
          <a:p>
            <a:pPr marL="344170" lvl="2"/>
            <a:r>
              <a:rPr lang="en-US" sz="1700">
                <a:ea typeface="Open Sans Light"/>
              </a:rPr>
              <a:t>33</a:t>
            </a:r>
            <a:r>
              <a:rPr lang="en-US" sz="1700">
                <a:solidFill>
                  <a:srgbClr val="000000"/>
                </a:solidFill>
                <a:ea typeface="Open Sans Light"/>
              </a:rPr>
              <a:t> images per class</a:t>
            </a:r>
            <a:endParaRPr lang="en-US" sz="1700"/>
          </a:p>
          <a:p>
            <a:pPr marL="344170" lvl="2"/>
            <a:r>
              <a:rPr lang="en-US" sz="1700">
                <a:solidFill>
                  <a:srgbClr val="000000"/>
                </a:solidFill>
                <a:ea typeface="Open Sans Light"/>
              </a:rPr>
              <a:t>Resolution of 512x512</a:t>
            </a:r>
          </a:p>
          <a:p>
            <a:pPr marL="344170" lvl="2"/>
            <a:r>
              <a:rPr lang="en-US" sz="1700">
                <a:solidFill>
                  <a:srgbClr val="000000"/>
                </a:solidFill>
                <a:ea typeface="Open Sans Light"/>
              </a:rPr>
              <a:t>Locations: "</a:t>
            </a:r>
            <a:r>
              <a:rPr lang="en-US" sz="1700" err="1">
                <a:solidFill>
                  <a:srgbClr val="000000"/>
                </a:solidFill>
                <a:ea typeface="Open Sans Light"/>
              </a:rPr>
              <a:t>garden","city","office</a:t>
            </a:r>
            <a:r>
              <a:rPr lang="en-US" sz="1700">
                <a:solidFill>
                  <a:srgbClr val="000000"/>
                </a:solidFill>
                <a:ea typeface="Open Sans Light"/>
              </a:rPr>
              <a:t>"</a:t>
            </a:r>
          </a:p>
          <a:p>
            <a:pPr marL="342900" indent="-342900">
              <a:buFont typeface="Arial"/>
              <a:buChar char="•"/>
            </a:pPr>
            <a:r>
              <a:rPr lang="en-US" sz="1900">
                <a:solidFill>
                  <a:srgbClr val="000000"/>
                </a:solidFill>
                <a:ea typeface="Open Sans Light"/>
              </a:rPr>
              <a:t>Saved image metadata</a:t>
            </a:r>
          </a:p>
          <a:p>
            <a:pPr marL="344170" lvl="2"/>
            <a:r>
              <a:rPr lang="en-US" sz="1700">
                <a:solidFill>
                  <a:srgbClr val="000000"/>
                </a:solidFill>
                <a:ea typeface="Open Sans Light"/>
              </a:rPr>
              <a:t>Generation model and date</a:t>
            </a:r>
            <a:endParaRPr lang="en-US" sz="1700">
              <a:solidFill>
                <a:srgbClr val="000000"/>
              </a:solidFill>
            </a:endParaRPr>
          </a:p>
          <a:p>
            <a:pPr marL="344170" lvl="2"/>
            <a:r>
              <a:rPr lang="en-US" sz="1700">
                <a:solidFill>
                  <a:srgbClr val="000000"/>
                </a:solidFill>
                <a:ea typeface="Open Sans Light"/>
              </a:rPr>
              <a:t>Prompt: </a:t>
            </a:r>
            <a:r>
              <a:rPr lang="en-US" sz="1600">
                <a:solidFill>
                  <a:srgbClr val="A31515"/>
                </a:solidFill>
                <a:ea typeface="Open Sans Light"/>
              </a:rPr>
              <a:t>"A </a:t>
            </a:r>
            <a:r>
              <a:rPr lang="en-US" sz="1600">
                <a:solidFill>
                  <a:srgbClr val="0000FF"/>
                </a:solidFill>
                <a:ea typeface="Open Sans Light"/>
              </a:rPr>
              <a:t>{</a:t>
            </a:r>
            <a:r>
              <a:rPr lang="en-US" sz="1600" err="1">
                <a:solidFill>
                  <a:srgbClr val="0000FF"/>
                </a:solidFill>
                <a:ea typeface="Open Sans Light"/>
              </a:rPr>
              <a:t>flower_class</a:t>
            </a:r>
            <a:r>
              <a:rPr lang="en-US" sz="1600">
                <a:solidFill>
                  <a:srgbClr val="0000FF"/>
                </a:solidFill>
                <a:ea typeface="Open Sans Light"/>
              </a:rPr>
              <a:t>}</a:t>
            </a:r>
            <a:r>
              <a:rPr lang="en-US" sz="1600">
                <a:solidFill>
                  <a:srgbClr val="A31515"/>
                </a:solidFill>
                <a:ea typeface="Open Sans Light"/>
              </a:rPr>
              <a:t> flower in a </a:t>
            </a:r>
            <a:r>
              <a:rPr lang="en-US" sz="1600">
                <a:solidFill>
                  <a:srgbClr val="0000FF"/>
                </a:solidFill>
                <a:ea typeface="Open Sans Light"/>
              </a:rPr>
              <a:t>{location}</a:t>
            </a:r>
            <a:r>
              <a:rPr lang="en-US" sz="1600">
                <a:solidFill>
                  <a:srgbClr val="A31515"/>
                </a:solidFill>
                <a:ea typeface="Open Sans Light"/>
              </a:rPr>
              <a:t>."</a:t>
            </a:r>
            <a:endParaRPr lang="en-US" sz="1600"/>
          </a:p>
          <a:p>
            <a:pPr marL="342900" indent="-342900">
              <a:buFont typeface="Arial"/>
              <a:buChar char="•"/>
            </a:pPr>
            <a:r>
              <a:rPr lang="en-US" sz="1900">
                <a:solidFill>
                  <a:srgbClr val="000000"/>
                </a:solidFill>
                <a:ea typeface="Open Sans Light"/>
              </a:rPr>
              <a:t>Cost: only electricity</a:t>
            </a:r>
          </a:p>
          <a:p>
            <a:endParaRPr lang="en-US" sz="1900">
              <a:solidFill>
                <a:srgbClr val="000000"/>
              </a:solidFill>
              <a:ea typeface="Open Sans Light"/>
            </a:endParaRPr>
          </a:p>
          <a:p>
            <a:pPr marL="518795" lvl="1">
              <a:buFont typeface="Arial"/>
              <a:buChar char="•"/>
            </a:pPr>
            <a:endParaRPr lang="en-US" sz="1900">
              <a:solidFill>
                <a:srgbClr val="000000"/>
              </a:solidFill>
              <a:ea typeface="Open Sans Light"/>
            </a:endParaRPr>
          </a:p>
        </p:txBody>
      </p:sp>
    </p:spTree>
    <p:extLst>
      <p:ext uri="{BB962C8B-B14F-4D97-AF65-F5344CB8AC3E}">
        <p14:creationId xmlns:p14="http://schemas.microsoft.com/office/powerpoint/2010/main" val="360222878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FD902-FEF2-456E-4B78-FDEAC5393378}"/>
              </a:ext>
            </a:extLst>
          </p:cNvPr>
          <p:cNvSpPr>
            <a:spLocks noGrp="1"/>
          </p:cNvSpPr>
          <p:nvPr>
            <p:ph type="title"/>
          </p:nvPr>
        </p:nvSpPr>
        <p:spPr/>
        <p:txBody>
          <a:bodyPr/>
          <a:lstStyle/>
          <a:p>
            <a:r>
              <a:rPr lang="en-US"/>
              <a:t>Model Architecture</a:t>
            </a:r>
          </a:p>
        </p:txBody>
      </p:sp>
      <p:sp>
        <p:nvSpPr>
          <p:cNvPr id="3" name="Text Placeholder 2">
            <a:extLst>
              <a:ext uri="{FF2B5EF4-FFF2-40B4-BE49-F238E27FC236}">
                <a16:creationId xmlns:a16="http://schemas.microsoft.com/office/drawing/2014/main" id="{B2C2330A-BA31-0F0D-2F6D-4DEEFB21995A}"/>
              </a:ext>
            </a:extLst>
          </p:cNvPr>
          <p:cNvSpPr>
            <a:spLocks noGrp="1"/>
          </p:cNvSpPr>
          <p:nvPr>
            <p:ph type="body" sz="quarter" idx="10"/>
          </p:nvPr>
        </p:nvSpPr>
        <p:spPr>
          <a:xfrm>
            <a:off x="337130" y="914400"/>
            <a:ext cx="5916671" cy="4182273"/>
          </a:xfrm>
        </p:spPr>
        <p:txBody>
          <a:bodyPr/>
          <a:lstStyle/>
          <a:p>
            <a:r>
              <a:rPr lang="en-US" sz="1600" dirty="0"/>
              <a:t>Classifier Implemented in </a:t>
            </a:r>
            <a:r>
              <a:rPr lang="en-US" sz="1600" dirty="0" err="1"/>
              <a:t>Keras</a:t>
            </a:r>
            <a:r>
              <a:rPr lang="en-US" sz="1600" dirty="0"/>
              <a:t>/</a:t>
            </a:r>
            <a:r>
              <a:rPr lang="en-US" sz="1600" dirty="0" err="1"/>
              <a:t>Tensorflow</a:t>
            </a:r>
            <a:endParaRPr lang="en-US" sz="1600" dirty="0"/>
          </a:p>
          <a:p>
            <a:pPr lvl="2"/>
            <a:r>
              <a:rPr lang="en-US" sz="1600" dirty="0"/>
              <a:t>Trained in 3 phases:</a:t>
            </a:r>
          </a:p>
          <a:p>
            <a:pPr lvl="3"/>
            <a:r>
              <a:rPr lang="en-US" sz="1600" dirty="0"/>
              <a:t>Phase 1: </a:t>
            </a:r>
            <a:r>
              <a:rPr lang="en-US" sz="1600" dirty="0" err="1"/>
              <a:t>ResNet</a:t>
            </a:r>
            <a:r>
              <a:rPr lang="en-US" sz="1600" dirty="0"/>
              <a:t> pre-trained weights are frozen.  Learning rate </a:t>
            </a:r>
            <a:r>
              <a:rPr lang="el-GR" sz="1600" dirty="0"/>
              <a:t>η</a:t>
            </a:r>
            <a:r>
              <a:rPr lang="en-US" sz="1600" dirty="0"/>
              <a:t>=0.01</a:t>
            </a:r>
          </a:p>
          <a:p>
            <a:pPr lvl="3"/>
            <a:r>
              <a:rPr lang="en-US" sz="1600" dirty="0"/>
              <a:t>Phase 2: </a:t>
            </a:r>
            <a:r>
              <a:rPr lang="en-US" sz="1600" dirty="0" err="1"/>
              <a:t>ResNet</a:t>
            </a:r>
            <a:r>
              <a:rPr lang="en-US" sz="1600" dirty="0"/>
              <a:t> unfrozen Learning rate </a:t>
            </a:r>
            <a:r>
              <a:rPr lang="el-GR" sz="1600" dirty="0"/>
              <a:t>η</a:t>
            </a:r>
            <a:r>
              <a:rPr lang="en-US" sz="1600" dirty="0"/>
              <a:t>=0.001</a:t>
            </a:r>
          </a:p>
          <a:p>
            <a:pPr lvl="3"/>
            <a:r>
              <a:rPr lang="en-US" sz="1600" dirty="0"/>
              <a:t>Phase 3: </a:t>
            </a:r>
            <a:r>
              <a:rPr lang="en-US" sz="1600" dirty="0" err="1"/>
              <a:t>ResNet</a:t>
            </a:r>
            <a:r>
              <a:rPr lang="en-US" sz="1600" dirty="0"/>
              <a:t> unfrozen Learning rate </a:t>
            </a:r>
            <a:r>
              <a:rPr lang="el-GR" sz="1600" dirty="0"/>
              <a:t>η</a:t>
            </a:r>
            <a:r>
              <a:rPr lang="en-US" sz="1600" dirty="0"/>
              <a:t>=0.0001</a:t>
            </a:r>
          </a:p>
          <a:p>
            <a:pPr lvl="2"/>
            <a:r>
              <a:rPr lang="en-US" sz="1600" dirty="0"/>
              <a:t>Number of Epochs per Phase: 15</a:t>
            </a:r>
          </a:p>
          <a:p>
            <a:pPr lvl="2"/>
            <a:r>
              <a:rPr lang="en-US" sz="1600" dirty="0"/>
              <a:t>Loss: </a:t>
            </a:r>
            <a:r>
              <a:rPr lang="en-US" sz="1600" dirty="0" err="1"/>
              <a:t>sparse_categorical_crossentropy</a:t>
            </a:r>
            <a:endParaRPr lang="en-US" sz="1600" dirty="0"/>
          </a:p>
          <a:p>
            <a:pPr lvl="2"/>
            <a:r>
              <a:rPr lang="en-US" sz="1600" dirty="0"/>
              <a:t>Batch Size: 64</a:t>
            </a:r>
          </a:p>
          <a:p>
            <a:r>
              <a:rPr lang="en-US" sz="1600" dirty="0"/>
              <a:t>Binary Classifier for Real vs Synthetic Experiments</a:t>
            </a:r>
          </a:p>
          <a:p>
            <a:pPr lvl="2"/>
            <a:r>
              <a:rPr lang="en-US" sz="1600" dirty="0"/>
              <a:t>Same architecture as 102 category classifier but replacing the final dense layer with a binary output dense layer.</a:t>
            </a:r>
          </a:p>
          <a:p>
            <a:pPr lvl="2"/>
            <a:r>
              <a:rPr lang="en-US" sz="1600" dirty="0"/>
              <a:t>Loss: </a:t>
            </a:r>
            <a:r>
              <a:rPr lang="en-US" sz="1600" dirty="0" err="1"/>
              <a:t>binary_crossentropy</a:t>
            </a:r>
            <a:endParaRPr lang="en-US" sz="1600" dirty="0"/>
          </a:p>
          <a:p>
            <a:pPr lvl="2"/>
            <a:endParaRPr lang="en-US" sz="1600" dirty="0"/>
          </a:p>
          <a:p>
            <a:pPr lvl="3"/>
            <a:endParaRPr lang="en-US" sz="1600" dirty="0"/>
          </a:p>
        </p:txBody>
      </p:sp>
      <p:sp>
        <p:nvSpPr>
          <p:cNvPr id="4" name="Rectangle 3">
            <a:extLst>
              <a:ext uri="{FF2B5EF4-FFF2-40B4-BE49-F238E27FC236}">
                <a16:creationId xmlns:a16="http://schemas.microsoft.com/office/drawing/2014/main" id="{4A40D337-3BB7-6B17-D0BC-8086454F65A9}"/>
              </a:ext>
            </a:extLst>
          </p:cNvPr>
          <p:cNvSpPr/>
          <p:nvPr/>
        </p:nvSpPr>
        <p:spPr>
          <a:xfrm>
            <a:off x="6867873" y="1268761"/>
            <a:ext cx="1953929" cy="369332"/>
          </a:xfrm>
          <a:prstGeom prst="rect">
            <a:avLst/>
          </a:prstGeom>
          <a:solidFill>
            <a:schemeClr val="bg1">
              <a:lumMod val="65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dirty="0">
                <a:latin typeface="Arial" panose="020B0604020202020204" pitchFamily="34" charset="0"/>
                <a:cs typeface="Arial" panose="020B0604020202020204" pitchFamily="34" charset="0"/>
              </a:rPr>
              <a:t>ResNet50V2</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(7,7, 2048)</a:t>
            </a:r>
          </a:p>
        </p:txBody>
      </p:sp>
      <p:sp>
        <p:nvSpPr>
          <p:cNvPr id="5" name="Rectangle 4">
            <a:extLst>
              <a:ext uri="{FF2B5EF4-FFF2-40B4-BE49-F238E27FC236}">
                <a16:creationId xmlns:a16="http://schemas.microsoft.com/office/drawing/2014/main" id="{747FFB32-8542-9E3E-7FC0-65C766DB9505}"/>
              </a:ext>
            </a:extLst>
          </p:cNvPr>
          <p:cNvSpPr/>
          <p:nvPr/>
        </p:nvSpPr>
        <p:spPr>
          <a:xfrm>
            <a:off x="6867872" y="1867461"/>
            <a:ext cx="1953929" cy="184666"/>
          </a:xfrm>
          <a:prstGeom prst="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dirty="0" err="1">
                <a:latin typeface="Arial" panose="020B0604020202020204" pitchFamily="34" charset="0"/>
                <a:cs typeface="Arial" panose="020B0604020202020204" pitchFamily="34" charset="0"/>
              </a:rPr>
              <a:t>GlobalAveragePooling</a:t>
            </a:r>
            <a:r>
              <a:rPr lang="en-US" sz="1200" dirty="0">
                <a:latin typeface="Arial" panose="020B0604020202020204" pitchFamily="34" charset="0"/>
                <a:cs typeface="Arial" panose="020B0604020202020204" pitchFamily="34" charset="0"/>
              </a:rPr>
              <a:t> 2D</a:t>
            </a:r>
            <a:endParaRPr kumimoji="0" lang="en-US"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6" name="Rectangle 5">
            <a:extLst>
              <a:ext uri="{FF2B5EF4-FFF2-40B4-BE49-F238E27FC236}">
                <a16:creationId xmlns:a16="http://schemas.microsoft.com/office/drawing/2014/main" id="{BD69B696-928D-D209-0DD1-E332C29105EB}"/>
              </a:ext>
            </a:extLst>
          </p:cNvPr>
          <p:cNvSpPr/>
          <p:nvPr/>
        </p:nvSpPr>
        <p:spPr>
          <a:xfrm>
            <a:off x="6867872" y="2275128"/>
            <a:ext cx="1953929" cy="369332"/>
          </a:xfrm>
          <a:prstGeom prst="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Dropout</a:t>
            </a:r>
          </a:p>
          <a:p>
            <a:pPr marL="0" marR="0" indent="0" algn="ctr" defTabSz="914400" rtl="0" fontAlgn="auto" latinLnBrk="0" hangingPunct="0">
              <a:lnSpc>
                <a:spcPct val="100000"/>
              </a:lnSpc>
              <a:spcBef>
                <a:spcPts val="0"/>
              </a:spcBef>
              <a:spcAft>
                <a:spcPts val="0"/>
              </a:spcAft>
              <a:buClrTx/>
              <a:buSzTx/>
              <a:buFontTx/>
              <a:buNone/>
              <a:tabLst/>
            </a:pPr>
            <a:r>
              <a:rPr lang="en-US" sz="1200">
                <a:latin typeface="Arial" panose="020B0604020202020204" pitchFamily="34" charset="0"/>
                <a:cs typeface="Arial" panose="020B0604020202020204" pitchFamily="34" charset="0"/>
              </a:rPr>
              <a:t>Rate: 0.6</a:t>
            </a:r>
            <a:endParaRPr kumimoji="0" lang="en-US" sz="1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7" name="Rectangle 6">
            <a:extLst>
              <a:ext uri="{FF2B5EF4-FFF2-40B4-BE49-F238E27FC236}">
                <a16:creationId xmlns:a16="http://schemas.microsoft.com/office/drawing/2014/main" id="{B04BD46A-3B4A-DA73-74A3-5BFDB6F8D1CB}"/>
              </a:ext>
            </a:extLst>
          </p:cNvPr>
          <p:cNvSpPr/>
          <p:nvPr/>
        </p:nvSpPr>
        <p:spPr>
          <a:xfrm>
            <a:off x="6867872" y="2872767"/>
            <a:ext cx="1953929" cy="369332"/>
          </a:xfrm>
          <a:prstGeom prst="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Dense</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1024, </a:t>
            </a:r>
            <a:r>
              <a:rPr kumimoji="0" lang="en-US" sz="1200" b="0" i="0" u="none" strike="noStrike" cap="none" spc="0" normalizeH="0" baseline="0" err="1">
                <a:ln>
                  <a:noFill/>
                </a:ln>
                <a:solidFill>
                  <a:srgbClr val="000000"/>
                </a:solidFill>
                <a:effectLst/>
                <a:uFillTx/>
                <a:latin typeface="Arial" panose="020B0604020202020204" pitchFamily="34" charset="0"/>
                <a:cs typeface="Arial" panose="020B0604020202020204" pitchFamily="34" charset="0"/>
                <a:sym typeface="Calibri"/>
              </a:rPr>
              <a:t>relu</a:t>
            </a:r>
            <a:endParaRPr kumimoji="0" lang="en-US" sz="1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8" name="Rectangle 7">
            <a:extLst>
              <a:ext uri="{FF2B5EF4-FFF2-40B4-BE49-F238E27FC236}">
                <a16:creationId xmlns:a16="http://schemas.microsoft.com/office/drawing/2014/main" id="{5A9AB499-CE6B-548E-59BB-8B8263AAB48D}"/>
              </a:ext>
            </a:extLst>
          </p:cNvPr>
          <p:cNvSpPr/>
          <p:nvPr/>
        </p:nvSpPr>
        <p:spPr>
          <a:xfrm>
            <a:off x="6874610" y="3476766"/>
            <a:ext cx="1953929" cy="369332"/>
          </a:xfrm>
          <a:prstGeom prst="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Dropout</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Rate: 0.2</a:t>
            </a:r>
          </a:p>
        </p:txBody>
      </p:sp>
      <p:sp>
        <p:nvSpPr>
          <p:cNvPr id="9" name="Rectangle 8">
            <a:extLst>
              <a:ext uri="{FF2B5EF4-FFF2-40B4-BE49-F238E27FC236}">
                <a16:creationId xmlns:a16="http://schemas.microsoft.com/office/drawing/2014/main" id="{519CC0AE-E0B6-E391-263F-A9523C999C70}"/>
              </a:ext>
            </a:extLst>
          </p:cNvPr>
          <p:cNvSpPr/>
          <p:nvPr/>
        </p:nvSpPr>
        <p:spPr>
          <a:xfrm>
            <a:off x="6874610" y="4080765"/>
            <a:ext cx="1953929" cy="369332"/>
          </a:xfrm>
          <a:prstGeom prst="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Dense</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102, </a:t>
            </a:r>
            <a:r>
              <a:rPr kumimoji="0" lang="en-US" sz="1200" b="0" i="0" u="none" strike="noStrike" cap="none" spc="0" normalizeH="0" baseline="0" err="1">
                <a:ln>
                  <a:noFill/>
                </a:ln>
                <a:solidFill>
                  <a:srgbClr val="000000"/>
                </a:solidFill>
                <a:effectLst/>
                <a:uFillTx/>
                <a:latin typeface="Arial" panose="020B0604020202020204" pitchFamily="34" charset="0"/>
                <a:cs typeface="Arial" panose="020B0604020202020204" pitchFamily="34" charset="0"/>
                <a:sym typeface="Calibri"/>
              </a:rPr>
              <a:t>softmax</a:t>
            </a:r>
            <a:endParaRPr kumimoji="0" lang="en-US" sz="1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endParaRPr>
          </a:p>
        </p:txBody>
      </p:sp>
      <p:pic>
        <p:nvPicPr>
          <p:cNvPr id="10" name="Picture 9">
            <a:extLst>
              <a:ext uri="{FF2B5EF4-FFF2-40B4-BE49-F238E27FC236}">
                <a16:creationId xmlns:a16="http://schemas.microsoft.com/office/drawing/2014/main" id="{72507522-C4B5-245B-CA98-E236A9F980C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427832" y="298075"/>
            <a:ext cx="834008" cy="754076"/>
          </a:xfrm>
          <a:prstGeom prst="rect">
            <a:avLst/>
          </a:prstGeom>
        </p:spPr>
      </p:pic>
      <p:sp>
        <p:nvSpPr>
          <p:cNvPr id="11" name="TextBox 10">
            <a:extLst>
              <a:ext uri="{FF2B5EF4-FFF2-40B4-BE49-F238E27FC236}">
                <a16:creationId xmlns:a16="http://schemas.microsoft.com/office/drawing/2014/main" id="{2D5FFB2D-D9A1-17EC-0450-75BDE1912B11}"/>
              </a:ext>
            </a:extLst>
          </p:cNvPr>
          <p:cNvSpPr txBox="1"/>
          <p:nvPr/>
        </p:nvSpPr>
        <p:spPr>
          <a:xfrm>
            <a:off x="7522958" y="4684764"/>
            <a:ext cx="716543" cy="2154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Primrose</a:t>
            </a:r>
          </a:p>
        </p:txBody>
      </p:sp>
      <p:cxnSp>
        <p:nvCxnSpPr>
          <p:cNvPr id="13" name="Straight Arrow Connector 12">
            <a:extLst>
              <a:ext uri="{FF2B5EF4-FFF2-40B4-BE49-F238E27FC236}">
                <a16:creationId xmlns:a16="http://schemas.microsoft.com/office/drawing/2014/main" id="{364E71E5-0E1F-306C-18EA-775A2BD69CDB}"/>
              </a:ext>
            </a:extLst>
          </p:cNvPr>
          <p:cNvCxnSpPr>
            <a:cxnSpLocks/>
            <a:endCxn id="4" idx="0"/>
          </p:cNvCxnSpPr>
          <p:nvPr/>
        </p:nvCxnSpPr>
        <p:spPr>
          <a:xfrm>
            <a:off x="7844838" y="1045760"/>
            <a:ext cx="0" cy="223001"/>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 name="Straight Arrow Connector 14">
            <a:extLst>
              <a:ext uri="{FF2B5EF4-FFF2-40B4-BE49-F238E27FC236}">
                <a16:creationId xmlns:a16="http://schemas.microsoft.com/office/drawing/2014/main" id="{6A8535B7-B823-2B71-59A3-90CB21F39165}"/>
              </a:ext>
            </a:extLst>
          </p:cNvPr>
          <p:cNvCxnSpPr>
            <a:cxnSpLocks/>
          </p:cNvCxnSpPr>
          <p:nvPr/>
        </p:nvCxnSpPr>
        <p:spPr>
          <a:xfrm>
            <a:off x="7844836" y="1638093"/>
            <a:ext cx="0" cy="223001"/>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8556720F-C028-6F9F-E2B7-F3F265D78397}"/>
              </a:ext>
            </a:extLst>
          </p:cNvPr>
          <p:cNvCxnSpPr>
            <a:cxnSpLocks/>
          </p:cNvCxnSpPr>
          <p:nvPr/>
        </p:nvCxnSpPr>
        <p:spPr>
          <a:xfrm>
            <a:off x="7844836" y="2052127"/>
            <a:ext cx="0" cy="223001"/>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 name="Straight Arrow Connector 16">
            <a:extLst>
              <a:ext uri="{FF2B5EF4-FFF2-40B4-BE49-F238E27FC236}">
                <a16:creationId xmlns:a16="http://schemas.microsoft.com/office/drawing/2014/main" id="{49570F12-071B-4457-FC04-4A559E8C3D5A}"/>
              </a:ext>
            </a:extLst>
          </p:cNvPr>
          <p:cNvCxnSpPr>
            <a:cxnSpLocks/>
          </p:cNvCxnSpPr>
          <p:nvPr/>
        </p:nvCxnSpPr>
        <p:spPr>
          <a:xfrm>
            <a:off x="7844836" y="2644460"/>
            <a:ext cx="0" cy="223001"/>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 name="Straight Arrow Connector 17">
            <a:extLst>
              <a:ext uri="{FF2B5EF4-FFF2-40B4-BE49-F238E27FC236}">
                <a16:creationId xmlns:a16="http://schemas.microsoft.com/office/drawing/2014/main" id="{ADBF3BB8-D781-BF54-3E9B-A71EC59C09BB}"/>
              </a:ext>
            </a:extLst>
          </p:cNvPr>
          <p:cNvCxnSpPr>
            <a:cxnSpLocks/>
          </p:cNvCxnSpPr>
          <p:nvPr/>
        </p:nvCxnSpPr>
        <p:spPr>
          <a:xfrm>
            <a:off x="7851575" y="3242099"/>
            <a:ext cx="0" cy="223001"/>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 name="Straight Arrow Connector 19">
            <a:extLst>
              <a:ext uri="{FF2B5EF4-FFF2-40B4-BE49-F238E27FC236}">
                <a16:creationId xmlns:a16="http://schemas.microsoft.com/office/drawing/2014/main" id="{59EBDA4E-F0BD-5729-48F0-E1635ACA76BC}"/>
              </a:ext>
            </a:extLst>
          </p:cNvPr>
          <p:cNvCxnSpPr>
            <a:cxnSpLocks/>
          </p:cNvCxnSpPr>
          <p:nvPr/>
        </p:nvCxnSpPr>
        <p:spPr>
          <a:xfrm>
            <a:off x="7851574" y="3846098"/>
            <a:ext cx="0" cy="223001"/>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34F5005E-121D-3722-7927-0AA5CB425CFD}"/>
              </a:ext>
            </a:extLst>
          </p:cNvPr>
          <p:cNvCxnSpPr>
            <a:cxnSpLocks/>
          </p:cNvCxnSpPr>
          <p:nvPr/>
        </p:nvCxnSpPr>
        <p:spPr>
          <a:xfrm>
            <a:off x="7851574" y="4450097"/>
            <a:ext cx="0" cy="223001"/>
          </a:xfrm>
          <a:prstGeom prst="straightConnector1">
            <a:avLst/>
          </a:prstGeom>
          <a:noFill/>
          <a:ln w="28575"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2" name="TextBox 21">
            <a:extLst>
              <a:ext uri="{FF2B5EF4-FFF2-40B4-BE49-F238E27FC236}">
                <a16:creationId xmlns:a16="http://schemas.microsoft.com/office/drawing/2014/main" id="{E956C220-8D48-A746-3F95-F0D4ABFF5AC4}"/>
              </a:ext>
            </a:extLst>
          </p:cNvPr>
          <p:cNvSpPr txBox="1"/>
          <p:nvPr/>
        </p:nvSpPr>
        <p:spPr>
          <a:xfrm>
            <a:off x="8334834" y="562821"/>
            <a:ext cx="673261" cy="18466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224 x 224</a:t>
            </a:r>
          </a:p>
        </p:txBody>
      </p:sp>
    </p:spTree>
    <p:extLst>
      <p:ext uri="{BB962C8B-B14F-4D97-AF65-F5344CB8AC3E}">
        <p14:creationId xmlns:p14="http://schemas.microsoft.com/office/powerpoint/2010/main" val="235783077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91E033AA-5FEE-01E3-FBE9-D237C3152111}"/>
              </a:ext>
            </a:extLst>
          </p:cNvPr>
          <p:cNvSpPr/>
          <p:nvPr/>
        </p:nvSpPr>
        <p:spPr>
          <a:xfrm>
            <a:off x="5225367" y="1194426"/>
            <a:ext cx="1188720" cy="1188720"/>
          </a:xfrm>
          <a:prstGeom prst="rect">
            <a:avLst/>
          </a:prstGeom>
          <a:solidFill>
            <a:schemeClr val="tx1">
              <a:lumMod val="50000"/>
              <a:lumOff val="5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sym typeface="Calibri"/>
            </a:endParaRPr>
          </a:p>
        </p:txBody>
      </p:sp>
      <p:sp>
        <p:nvSpPr>
          <p:cNvPr id="2" name="Title 1">
            <a:extLst>
              <a:ext uri="{FF2B5EF4-FFF2-40B4-BE49-F238E27FC236}">
                <a16:creationId xmlns:a16="http://schemas.microsoft.com/office/drawing/2014/main" id="{EB8A43DB-43AC-BFBA-E2BA-8D1FC1C1C356}"/>
              </a:ext>
            </a:extLst>
          </p:cNvPr>
          <p:cNvSpPr>
            <a:spLocks noGrp="1"/>
          </p:cNvSpPr>
          <p:nvPr>
            <p:ph type="title"/>
          </p:nvPr>
        </p:nvSpPr>
        <p:spPr/>
        <p:txBody>
          <a:bodyPr/>
          <a:lstStyle/>
          <a:p>
            <a:r>
              <a:rPr lang="en-US" dirty="0"/>
              <a:t>Binary Classification Experiment</a:t>
            </a:r>
          </a:p>
        </p:txBody>
      </p:sp>
      <p:sp>
        <p:nvSpPr>
          <p:cNvPr id="3" name="Text Placeholder 2">
            <a:extLst>
              <a:ext uri="{FF2B5EF4-FFF2-40B4-BE49-F238E27FC236}">
                <a16:creationId xmlns:a16="http://schemas.microsoft.com/office/drawing/2014/main" id="{83E1039F-2B87-C93B-01DF-9F3F0F9C4AD1}"/>
              </a:ext>
            </a:extLst>
          </p:cNvPr>
          <p:cNvSpPr>
            <a:spLocks noGrp="1"/>
          </p:cNvSpPr>
          <p:nvPr>
            <p:ph type="body" sz="quarter" idx="10"/>
          </p:nvPr>
        </p:nvSpPr>
        <p:spPr>
          <a:xfrm>
            <a:off x="337131" y="1268761"/>
            <a:ext cx="4606599" cy="2162336"/>
          </a:xfrm>
        </p:spPr>
        <p:txBody>
          <a:bodyPr/>
          <a:lstStyle/>
          <a:p>
            <a:r>
              <a:rPr lang="en-US" sz="1600" dirty="0"/>
              <a:t>As first step, simply build a binary classifier to distinguish between real and synthetic data</a:t>
            </a:r>
          </a:p>
          <a:p>
            <a:pPr lvl="2"/>
            <a:r>
              <a:rPr lang="en-US" sz="1387" dirty="0"/>
              <a:t>All available data used with 80/10/10 split</a:t>
            </a:r>
          </a:p>
          <a:p>
            <a:pPr lvl="2"/>
            <a:r>
              <a:rPr lang="en-US" sz="1387" dirty="0"/>
              <a:t>Average of 5 runs with randomly selected splits</a:t>
            </a:r>
          </a:p>
          <a:p>
            <a:pPr lvl="2"/>
            <a:r>
              <a:rPr lang="en-US" sz="1387" dirty="0"/>
              <a:t>Lower accuracy on classifier → better synthetic data (harder to distinguish from real)</a:t>
            </a:r>
          </a:p>
          <a:p>
            <a:pPr lvl="2"/>
            <a:r>
              <a:rPr lang="en-US" sz="1387" dirty="0"/>
              <a:t>We predict that the Dall-E-2 synthetic data will perform better in the more detailed experiments.</a:t>
            </a:r>
          </a:p>
          <a:p>
            <a:pPr lvl="2"/>
            <a:endParaRPr lang="en-US" sz="1387" dirty="0"/>
          </a:p>
        </p:txBody>
      </p:sp>
      <p:sp>
        <p:nvSpPr>
          <p:cNvPr id="4" name="TextBox 3">
            <a:extLst>
              <a:ext uri="{FF2B5EF4-FFF2-40B4-BE49-F238E27FC236}">
                <a16:creationId xmlns:a16="http://schemas.microsoft.com/office/drawing/2014/main" id="{6FD4A57D-BE2C-2413-FBC9-1E300F7C26CF}"/>
              </a:ext>
            </a:extLst>
          </p:cNvPr>
          <p:cNvSpPr txBox="1"/>
          <p:nvPr/>
        </p:nvSpPr>
        <p:spPr>
          <a:xfrm>
            <a:off x="5549045" y="4211872"/>
            <a:ext cx="168251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ctr" defTabSz="914400"/>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Dall-E-2:</a:t>
            </a:r>
          </a:p>
          <a:p>
            <a:pPr algn="ctr" defTabSz="914400"/>
            <a:endPar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0.776 Accuracy</a:t>
            </a:r>
          </a:p>
          <a:p>
            <a:pPr marL="0" marR="0" indent="0" algn="ctr" defTabSz="914400" rtl="0" fontAlgn="auto" latinLnBrk="0" hangingPunct="0">
              <a:lnSpc>
                <a:spcPct val="100000"/>
              </a:lnSpc>
              <a:spcBef>
                <a:spcPts val="0"/>
              </a:spcBef>
              <a:spcAft>
                <a:spcPts val="0"/>
              </a:spcAft>
              <a:buClrTx/>
              <a:buSzTx/>
              <a:buFontTx/>
              <a:buNone/>
              <a:tabLst/>
            </a:pPr>
            <a:r>
              <a:rPr lang="en-US" sz="1800" dirty="0">
                <a:latin typeface="Arial" panose="020B0604020202020204" pitchFamily="34" charset="0"/>
                <a:cs typeface="Arial" panose="020B0604020202020204" pitchFamily="34" charset="0"/>
              </a:rPr>
              <a:t>(better data)</a:t>
            </a:r>
          </a:p>
        </p:txBody>
      </p:sp>
      <p:sp>
        <p:nvSpPr>
          <p:cNvPr id="9" name="Rectangle 8">
            <a:extLst>
              <a:ext uri="{FF2B5EF4-FFF2-40B4-BE49-F238E27FC236}">
                <a16:creationId xmlns:a16="http://schemas.microsoft.com/office/drawing/2014/main" id="{CF7AC5A7-1CEE-88FD-533C-3F8E8EBBEBA7}"/>
              </a:ext>
            </a:extLst>
          </p:cNvPr>
          <p:cNvSpPr/>
          <p:nvPr/>
        </p:nvSpPr>
        <p:spPr>
          <a:xfrm>
            <a:off x="5857600" y="3304752"/>
            <a:ext cx="1065402" cy="369330"/>
          </a:xfrm>
          <a:prstGeom prst="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err="1">
                <a:solidFill>
                  <a:srgbClr val="000000"/>
                </a:solidFill>
                <a:effectLst/>
                <a:uFillTx/>
                <a:sym typeface="Calibri"/>
              </a:rPr>
              <a:t>is_real</a:t>
            </a:r>
            <a:r>
              <a:rPr kumimoji="0" lang="en-US" sz="1800" b="0" i="0" u="none" strike="noStrike" cap="none" spc="0" normalizeH="0" baseline="0">
                <a:solidFill>
                  <a:srgbClr val="000000"/>
                </a:solidFill>
                <a:effectLst/>
                <a:uFillTx/>
                <a:sym typeface="Calibri"/>
              </a:rPr>
              <a:t>?</a:t>
            </a:r>
          </a:p>
        </p:txBody>
      </p:sp>
      <p:sp>
        <p:nvSpPr>
          <p:cNvPr id="12" name="TextBox 11">
            <a:extLst>
              <a:ext uri="{FF2B5EF4-FFF2-40B4-BE49-F238E27FC236}">
                <a16:creationId xmlns:a16="http://schemas.microsoft.com/office/drawing/2014/main" id="{E56FF572-1D95-59AA-EB5B-6BB36B897E10}"/>
              </a:ext>
            </a:extLst>
          </p:cNvPr>
          <p:cNvSpPr txBox="1"/>
          <p:nvPr/>
        </p:nvSpPr>
        <p:spPr>
          <a:xfrm>
            <a:off x="7528314" y="4211872"/>
            <a:ext cx="1682510"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800" dirty="0">
                <a:latin typeface="Arial" panose="020B0604020202020204" pitchFamily="34" charset="0"/>
                <a:cs typeface="Arial" panose="020B0604020202020204" pitchFamily="34" charset="0"/>
              </a:rPr>
              <a:t>SD-1.4</a:t>
            </a: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a:t>
            </a:r>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 </a:t>
            </a:r>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0.855 Accuracy</a:t>
            </a:r>
          </a:p>
          <a:p>
            <a:pPr marL="0" marR="0" indent="0" algn="ctr" defTabSz="914400" rtl="0" fontAlgn="auto" latinLnBrk="0" hangingPunct="0">
              <a:lnSpc>
                <a:spcPct val="100000"/>
              </a:lnSpc>
              <a:spcBef>
                <a:spcPts val="0"/>
              </a:spcBef>
              <a:spcAft>
                <a:spcPts val="0"/>
              </a:spcAft>
              <a:buClrTx/>
              <a:buSzTx/>
              <a:buFontTx/>
              <a:buNone/>
              <a:tabLst/>
            </a:pPr>
            <a:r>
              <a:rPr lang="en-US" sz="1800" dirty="0">
                <a:latin typeface="Arial" panose="020B0604020202020204" pitchFamily="34" charset="0"/>
                <a:cs typeface="Arial" panose="020B0604020202020204" pitchFamily="34" charset="0"/>
              </a:rPr>
              <a:t>(worse data</a:t>
            </a:r>
            <a:r>
              <a:rPr kumimoji="0" lang="en-US" sz="18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a:t>
            </a:r>
          </a:p>
        </p:txBody>
      </p:sp>
      <p:sp>
        <p:nvSpPr>
          <p:cNvPr id="13" name="Rectangle 12">
            <a:extLst>
              <a:ext uri="{FF2B5EF4-FFF2-40B4-BE49-F238E27FC236}">
                <a16:creationId xmlns:a16="http://schemas.microsoft.com/office/drawing/2014/main" id="{A4808B5E-2E1D-E273-8174-1E26AA4AC15B}"/>
              </a:ext>
            </a:extLst>
          </p:cNvPr>
          <p:cNvSpPr/>
          <p:nvPr/>
        </p:nvSpPr>
        <p:spPr>
          <a:xfrm>
            <a:off x="7836869" y="3304752"/>
            <a:ext cx="1065402" cy="369330"/>
          </a:xfrm>
          <a:prstGeom prst="rect">
            <a:avLst/>
          </a:prstGeom>
          <a:solidFill>
            <a:schemeClr val="accent2">
              <a:lumMod val="40000"/>
              <a:lumOff val="6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err="1">
                <a:solidFill>
                  <a:srgbClr val="000000"/>
                </a:solidFill>
                <a:effectLst/>
                <a:uFillTx/>
                <a:sym typeface="Calibri"/>
              </a:rPr>
              <a:t>is_real</a:t>
            </a:r>
            <a:r>
              <a:rPr kumimoji="0" lang="en-US" sz="1800" b="0" i="0" u="none" strike="noStrike" cap="none" spc="0" normalizeH="0" baseline="0">
                <a:solidFill>
                  <a:srgbClr val="000000"/>
                </a:solidFill>
                <a:effectLst/>
                <a:uFillTx/>
                <a:sym typeface="Calibri"/>
              </a:rPr>
              <a:t>?</a:t>
            </a:r>
          </a:p>
        </p:txBody>
      </p:sp>
      <p:cxnSp>
        <p:nvCxnSpPr>
          <p:cNvPr id="15" name="Straight Arrow Connector 14">
            <a:extLst>
              <a:ext uri="{FF2B5EF4-FFF2-40B4-BE49-F238E27FC236}">
                <a16:creationId xmlns:a16="http://schemas.microsoft.com/office/drawing/2014/main" id="{CF1C71E9-E96E-4BD5-A11A-2BF79077DA84}"/>
              </a:ext>
            </a:extLst>
          </p:cNvPr>
          <p:cNvCxnSpPr>
            <a:cxnSpLocks/>
          </p:cNvCxnSpPr>
          <p:nvPr/>
        </p:nvCxnSpPr>
        <p:spPr>
          <a:xfrm rot="-1800000">
            <a:off x="5971135" y="2691999"/>
            <a:ext cx="0" cy="457200"/>
          </a:xfrm>
          <a:prstGeom prst="straightConnector1">
            <a:avLst/>
          </a:prstGeom>
          <a:noFill/>
          <a:ln w="381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 name="Straight Arrow Connector 15">
            <a:extLst>
              <a:ext uri="{FF2B5EF4-FFF2-40B4-BE49-F238E27FC236}">
                <a16:creationId xmlns:a16="http://schemas.microsoft.com/office/drawing/2014/main" id="{475C0E55-87BA-9E6E-17F8-EEA3135AEF9D}"/>
              </a:ext>
            </a:extLst>
          </p:cNvPr>
          <p:cNvCxnSpPr>
            <a:cxnSpLocks/>
          </p:cNvCxnSpPr>
          <p:nvPr/>
        </p:nvCxnSpPr>
        <p:spPr>
          <a:xfrm rot="1800000" flipH="1">
            <a:off x="6808702" y="2691999"/>
            <a:ext cx="0" cy="457200"/>
          </a:xfrm>
          <a:prstGeom prst="straightConnector1">
            <a:avLst/>
          </a:prstGeom>
          <a:noFill/>
          <a:ln w="381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 name="Straight Arrow Connector 17">
            <a:extLst>
              <a:ext uri="{FF2B5EF4-FFF2-40B4-BE49-F238E27FC236}">
                <a16:creationId xmlns:a16="http://schemas.microsoft.com/office/drawing/2014/main" id="{88D0B78E-2BC7-A731-A958-062D41F5DC43}"/>
              </a:ext>
            </a:extLst>
          </p:cNvPr>
          <p:cNvCxnSpPr>
            <a:cxnSpLocks/>
          </p:cNvCxnSpPr>
          <p:nvPr/>
        </p:nvCxnSpPr>
        <p:spPr>
          <a:xfrm rot="-1800000">
            <a:off x="7889056" y="2691999"/>
            <a:ext cx="0" cy="457200"/>
          </a:xfrm>
          <a:prstGeom prst="straightConnector1">
            <a:avLst/>
          </a:prstGeom>
          <a:noFill/>
          <a:ln w="381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 name="Straight Arrow Connector 19">
            <a:extLst>
              <a:ext uri="{FF2B5EF4-FFF2-40B4-BE49-F238E27FC236}">
                <a16:creationId xmlns:a16="http://schemas.microsoft.com/office/drawing/2014/main" id="{9B814079-983D-3012-0632-7D966FDC05FB}"/>
              </a:ext>
            </a:extLst>
          </p:cNvPr>
          <p:cNvCxnSpPr>
            <a:cxnSpLocks/>
          </p:cNvCxnSpPr>
          <p:nvPr/>
        </p:nvCxnSpPr>
        <p:spPr>
          <a:xfrm rot="1800000" flipH="1">
            <a:off x="8664990" y="2691999"/>
            <a:ext cx="0" cy="457200"/>
          </a:xfrm>
          <a:prstGeom prst="straightConnector1">
            <a:avLst/>
          </a:prstGeom>
          <a:noFill/>
          <a:ln w="381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2" name="TextBox 21">
            <a:extLst>
              <a:ext uri="{FF2B5EF4-FFF2-40B4-BE49-F238E27FC236}">
                <a16:creationId xmlns:a16="http://schemas.microsoft.com/office/drawing/2014/main" id="{56061D72-0AEB-DDE3-BE95-588CC9BCB0E8}"/>
              </a:ext>
            </a:extLst>
          </p:cNvPr>
          <p:cNvSpPr txBox="1"/>
          <p:nvPr/>
        </p:nvSpPr>
        <p:spPr>
          <a:xfrm>
            <a:off x="5412095" y="899429"/>
            <a:ext cx="92589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Dall-E-2</a:t>
            </a:r>
          </a:p>
        </p:txBody>
      </p:sp>
      <p:sp>
        <p:nvSpPr>
          <p:cNvPr id="23" name="TextBox 22">
            <a:extLst>
              <a:ext uri="{FF2B5EF4-FFF2-40B4-BE49-F238E27FC236}">
                <a16:creationId xmlns:a16="http://schemas.microsoft.com/office/drawing/2014/main" id="{3759E2F9-5FA7-632B-9F1A-0CDB235316FB}"/>
              </a:ext>
            </a:extLst>
          </p:cNvPr>
          <p:cNvSpPr txBox="1"/>
          <p:nvPr/>
        </p:nvSpPr>
        <p:spPr>
          <a:xfrm>
            <a:off x="7022573" y="888159"/>
            <a:ext cx="56682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Real</a:t>
            </a:r>
          </a:p>
        </p:txBody>
      </p:sp>
      <p:sp>
        <p:nvSpPr>
          <p:cNvPr id="24" name="TextBox 23">
            <a:extLst>
              <a:ext uri="{FF2B5EF4-FFF2-40B4-BE49-F238E27FC236}">
                <a16:creationId xmlns:a16="http://schemas.microsoft.com/office/drawing/2014/main" id="{B8C0A53A-A08C-599F-B2AC-37AB86E540DD}"/>
              </a:ext>
            </a:extLst>
          </p:cNvPr>
          <p:cNvSpPr txBox="1"/>
          <p:nvPr/>
        </p:nvSpPr>
        <p:spPr>
          <a:xfrm>
            <a:off x="8010288" y="876889"/>
            <a:ext cx="17081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Stable Diffusion</a:t>
            </a:r>
          </a:p>
        </p:txBody>
      </p:sp>
      <p:cxnSp>
        <p:nvCxnSpPr>
          <p:cNvPr id="25" name="Straight Arrow Connector 24">
            <a:extLst>
              <a:ext uri="{FF2B5EF4-FFF2-40B4-BE49-F238E27FC236}">
                <a16:creationId xmlns:a16="http://schemas.microsoft.com/office/drawing/2014/main" id="{D2523D83-4585-41F2-9021-F8A71DBFE180}"/>
              </a:ext>
            </a:extLst>
          </p:cNvPr>
          <p:cNvCxnSpPr>
            <a:cxnSpLocks/>
          </p:cNvCxnSpPr>
          <p:nvPr/>
        </p:nvCxnSpPr>
        <p:spPr>
          <a:xfrm>
            <a:off x="6390300" y="3751120"/>
            <a:ext cx="1" cy="446371"/>
          </a:xfrm>
          <a:prstGeom prst="straightConnector1">
            <a:avLst/>
          </a:prstGeom>
          <a:noFill/>
          <a:ln w="381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C8D35E18-ACE3-3609-F286-C64D3516FDA0}"/>
              </a:ext>
            </a:extLst>
          </p:cNvPr>
          <p:cNvCxnSpPr>
            <a:cxnSpLocks/>
          </p:cNvCxnSpPr>
          <p:nvPr/>
        </p:nvCxnSpPr>
        <p:spPr>
          <a:xfrm>
            <a:off x="8369570" y="3751120"/>
            <a:ext cx="1" cy="446371"/>
          </a:xfrm>
          <a:prstGeom prst="straightConnector1">
            <a:avLst/>
          </a:prstGeom>
          <a:noFill/>
          <a:ln w="381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28" name="Picture 27">
            <a:extLst>
              <a:ext uri="{FF2B5EF4-FFF2-40B4-BE49-F238E27FC236}">
                <a16:creationId xmlns:a16="http://schemas.microsoft.com/office/drawing/2014/main" id="{EEC94BE6-2DE3-ED84-C238-930710F0564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2728" y="3563111"/>
            <a:ext cx="1268760" cy="1268760"/>
          </a:xfrm>
          <a:prstGeom prst="rect">
            <a:avLst/>
          </a:prstGeom>
        </p:spPr>
      </p:pic>
      <p:sp>
        <p:nvSpPr>
          <p:cNvPr id="29" name="TextBox 28">
            <a:extLst>
              <a:ext uri="{FF2B5EF4-FFF2-40B4-BE49-F238E27FC236}">
                <a16:creationId xmlns:a16="http://schemas.microsoft.com/office/drawing/2014/main" id="{BB1F2441-997D-8CB9-A9EC-DB37D1595845}"/>
              </a:ext>
            </a:extLst>
          </p:cNvPr>
          <p:cNvSpPr txBox="1"/>
          <p:nvPr/>
        </p:nvSpPr>
        <p:spPr>
          <a:xfrm>
            <a:off x="83312" y="4790901"/>
            <a:ext cx="1466105"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Tiger Lilly</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(Stable Diffusion)</a:t>
            </a:r>
          </a:p>
        </p:txBody>
      </p:sp>
      <p:pic>
        <p:nvPicPr>
          <p:cNvPr id="30" name="Picture 29">
            <a:extLst>
              <a:ext uri="{FF2B5EF4-FFF2-40B4-BE49-F238E27FC236}">
                <a16:creationId xmlns:a16="http://schemas.microsoft.com/office/drawing/2014/main" id="{0F9D79DD-840B-07F8-F18D-D9E50380EE8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806560" y="3554225"/>
            <a:ext cx="1257590" cy="1257590"/>
          </a:xfrm>
          <a:prstGeom prst="rect">
            <a:avLst/>
          </a:prstGeom>
        </p:spPr>
      </p:pic>
      <p:sp>
        <p:nvSpPr>
          <p:cNvPr id="31" name="TextBox 30">
            <a:extLst>
              <a:ext uri="{FF2B5EF4-FFF2-40B4-BE49-F238E27FC236}">
                <a16:creationId xmlns:a16="http://schemas.microsoft.com/office/drawing/2014/main" id="{3233BB49-9EF2-A961-8E81-3F09FB23A0FD}"/>
              </a:ext>
            </a:extLst>
          </p:cNvPr>
          <p:cNvSpPr txBox="1"/>
          <p:nvPr/>
        </p:nvSpPr>
        <p:spPr>
          <a:xfrm>
            <a:off x="1428993" y="4790901"/>
            <a:ext cx="201272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Prince of Wales Feather</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(Stable Diffusion)</a:t>
            </a:r>
          </a:p>
        </p:txBody>
      </p:sp>
      <p:pic>
        <p:nvPicPr>
          <p:cNvPr id="32" name="Picture 31">
            <a:extLst>
              <a:ext uri="{FF2B5EF4-FFF2-40B4-BE49-F238E27FC236}">
                <a16:creationId xmlns:a16="http://schemas.microsoft.com/office/drawing/2014/main" id="{11747543-0211-5E7E-FF65-BAED44D1386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38245" y="3563111"/>
            <a:ext cx="1227790" cy="1227790"/>
          </a:xfrm>
          <a:prstGeom prst="rect">
            <a:avLst/>
          </a:prstGeom>
        </p:spPr>
      </p:pic>
      <p:sp>
        <p:nvSpPr>
          <p:cNvPr id="33" name="TextBox 32">
            <a:extLst>
              <a:ext uri="{FF2B5EF4-FFF2-40B4-BE49-F238E27FC236}">
                <a16:creationId xmlns:a16="http://schemas.microsoft.com/office/drawing/2014/main" id="{F0ED0410-666F-9D56-0A21-BBD680E1EE61}"/>
              </a:ext>
            </a:extLst>
          </p:cNvPr>
          <p:cNvSpPr txBox="1"/>
          <p:nvPr/>
        </p:nvSpPr>
        <p:spPr>
          <a:xfrm>
            <a:off x="3699755" y="4831871"/>
            <a:ext cx="85856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Tiger Lilly</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(Dall-E-2)</a:t>
            </a:r>
          </a:p>
        </p:txBody>
      </p:sp>
      <p:sp>
        <p:nvSpPr>
          <p:cNvPr id="36" name="Rectangle 35">
            <a:extLst>
              <a:ext uri="{FF2B5EF4-FFF2-40B4-BE49-F238E27FC236}">
                <a16:creationId xmlns:a16="http://schemas.microsoft.com/office/drawing/2014/main" id="{D4563E0A-A96F-A659-6533-BA09DC68CACE}"/>
              </a:ext>
            </a:extLst>
          </p:cNvPr>
          <p:cNvSpPr/>
          <p:nvPr/>
        </p:nvSpPr>
        <p:spPr>
          <a:xfrm>
            <a:off x="5274541" y="1242422"/>
            <a:ext cx="1188720" cy="1188720"/>
          </a:xfrm>
          <a:prstGeom prst="rect">
            <a:avLst/>
          </a:prstGeom>
          <a:solidFill>
            <a:schemeClr val="tx1">
              <a:lumMod val="50000"/>
              <a:lumOff val="5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sym typeface="Calibri"/>
            </a:endParaRPr>
          </a:p>
        </p:txBody>
      </p:sp>
      <p:pic>
        <p:nvPicPr>
          <p:cNvPr id="6" name="Picture 5">
            <a:extLst>
              <a:ext uri="{FF2B5EF4-FFF2-40B4-BE49-F238E27FC236}">
                <a16:creationId xmlns:a16="http://schemas.microsoft.com/office/drawing/2014/main" id="{4D2670A1-F783-65D3-FDBC-4860E2C5589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327695" y="1283142"/>
            <a:ext cx="1188720" cy="1187607"/>
          </a:xfrm>
          <a:prstGeom prst="rect">
            <a:avLst/>
          </a:prstGeom>
        </p:spPr>
      </p:pic>
      <p:sp>
        <p:nvSpPr>
          <p:cNvPr id="38" name="Rectangle 37">
            <a:extLst>
              <a:ext uri="{FF2B5EF4-FFF2-40B4-BE49-F238E27FC236}">
                <a16:creationId xmlns:a16="http://schemas.microsoft.com/office/drawing/2014/main" id="{E6683BCF-7852-DC6D-7291-4A1C1A186B4A}"/>
              </a:ext>
            </a:extLst>
          </p:cNvPr>
          <p:cNvSpPr/>
          <p:nvPr/>
        </p:nvSpPr>
        <p:spPr>
          <a:xfrm>
            <a:off x="6586161" y="1189226"/>
            <a:ext cx="1188720" cy="1188720"/>
          </a:xfrm>
          <a:prstGeom prst="rect">
            <a:avLst/>
          </a:prstGeom>
          <a:solidFill>
            <a:schemeClr val="tx1">
              <a:lumMod val="50000"/>
              <a:lumOff val="5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sym typeface="Calibri"/>
            </a:endParaRPr>
          </a:p>
        </p:txBody>
      </p:sp>
      <p:sp>
        <p:nvSpPr>
          <p:cNvPr id="39" name="Rectangle 38">
            <a:extLst>
              <a:ext uri="{FF2B5EF4-FFF2-40B4-BE49-F238E27FC236}">
                <a16:creationId xmlns:a16="http://schemas.microsoft.com/office/drawing/2014/main" id="{F8B2FD65-761D-1A67-C09F-82EC740F9F4A}"/>
              </a:ext>
            </a:extLst>
          </p:cNvPr>
          <p:cNvSpPr/>
          <p:nvPr/>
        </p:nvSpPr>
        <p:spPr>
          <a:xfrm>
            <a:off x="6635335" y="1237222"/>
            <a:ext cx="1188720" cy="1188720"/>
          </a:xfrm>
          <a:prstGeom prst="rect">
            <a:avLst/>
          </a:prstGeom>
          <a:solidFill>
            <a:schemeClr val="tx1">
              <a:lumMod val="50000"/>
              <a:lumOff val="5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sym typeface="Calibri"/>
            </a:endParaRPr>
          </a:p>
        </p:txBody>
      </p:sp>
      <p:pic>
        <p:nvPicPr>
          <p:cNvPr id="5" name="Picture 4">
            <a:extLst>
              <a:ext uri="{FF2B5EF4-FFF2-40B4-BE49-F238E27FC236}">
                <a16:creationId xmlns:a16="http://schemas.microsoft.com/office/drawing/2014/main" id="{5EF34546-472F-9C8C-DAEF-9B28D6DBBA43}"/>
              </a:ext>
            </a:extLst>
          </p:cNvPr>
          <p:cNvPicPr>
            <a:picLocks/>
          </p:cNvPicPr>
          <p:nvPr/>
        </p:nvPicPr>
        <p:blipFill>
          <a:blip r:embed="rId6" cstate="print">
            <a:extLst>
              <a:ext uri="{28A0092B-C50C-407E-A947-70E740481C1C}">
                <a14:useLocalDpi xmlns:a14="http://schemas.microsoft.com/office/drawing/2010/main"/>
              </a:ext>
            </a:extLst>
          </a:blip>
          <a:stretch>
            <a:fillRect/>
          </a:stretch>
        </p:blipFill>
        <p:spPr>
          <a:xfrm>
            <a:off x="6677188" y="1268760"/>
            <a:ext cx="1188720" cy="1188720"/>
          </a:xfrm>
          <a:prstGeom prst="rect">
            <a:avLst/>
          </a:prstGeom>
        </p:spPr>
      </p:pic>
      <p:sp>
        <p:nvSpPr>
          <p:cNvPr id="40" name="Rectangle 39">
            <a:extLst>
              <a:ext uri="{FF2B5EF4-FFF2-40B4-BE49-F238E27FC236}">
                <a16:creationId xmlns:a16="http://schemas.microsoft.com/office/drawing/2014/main" id="{B92D1A4D-DC0E-F308-CCE1-92B4416F17BD}"/>
              </a:ext>
            </a:extLst>
          </p:cNvPr>
          <p:cNvSpPr/>
          <p:nvPr/>
        </p:nvSpPr>
        <p:spPr>
          <a:xfrm>
            <a:off x="8041193" y="1189226"/>
            <a:ext cx="1188720" cy="1188720"/>
          </a:xfrm>
          <a:prstGeom prst="rect">
            <a:avLst/>
          </a:prstGeom>
          <a:solidFill>
            <a:schemeClr val="tx1">
              <a:lumMod val="50000"/>
              <a:lumOff val="5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sym typeface="Calibri"/>
            </a:endParaRPr>
          </a:p>
        </p:txBody>
      </p:sp>
      <p:sp>
        <p:nvSpPr>
          <p:cNvPr id="41" name="Rectangle 40">
            <a:extLst>
              <a:ext uri="{FF2B5EF4-FFF2-40B4-BE49-F238E27FC236}">
                <a16:creationId xmlns:a16="http://schemas.microsoft.com/office/drawing/2014/main" id="{8607429A-C2D7-8DF9-F7F8-EADE45F34F31}"/>
              </a:ext>
            </a:extLst>
          </p:cNvPr>
          <p:cNvSpPr/>
          <p:nvPr/>
        </p:nvSpPr>
        <p:spPr>
          <a:xfrm>
            <a:off x="8090367" y="1237222"/>
            <a:ext cx="1188720" cy="1188720"/>
          </a:xfrm>
          <a:prstGeom prst="rect">
            <a:avLst/>
          </a:prstGeom>
          <a:solidFill>
            <a:schemeClr val="tx1">
              <a:lumMod val="50000"/>
              <a:lumOff val="5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sym typeface="Calibri"/>
            </a:endParaRPr>
          </a:p>
        </p:txBody>
      </p:sp>
      <p:pic>
        <p:nvPicPr>
          <p:cNvPr id="7" name="Picture 6">
            <a:extLst>
              <a:ext uri="{FF2B5EF4-FFF2-40B4-BE49-F238E27FC236}">
                <a16:creationId xmlns:a16="http://schemas.microsoft.com/office/drawing/2014/main" id="{885E6E96-01D6-1158-606A-A74FC7E2E8D9}"/>
              </a:ext>
            </a:extLst>
          </p:cNvPr>
          <p:cNvPicPr>
            <a:picLocks/>
          </p:cNvPicPr>
          <p:nvPr/>
        </p:nvPicPr>
        <p:blipFill>
          <a:blip r:embed="rId7" cstate="print">
            <a:extLst>
              <a:ext uri="{28A0092B-C50C-407E-A947-70E740481C1C}">
                <a14:useLocalDpi xmlns:a14="http://schemas.microsoft.com/office/drawing/2010/main"/>
              </a:ext>
            </a:extLst>
          </a:blip>
          <a:stretch>
            <a:fillRect/>
          </a:stretch>
        </p:blipFill>
        <p:spPr>
          <a:xfrm>
            <a:off x="8132220" y="1283142"/>
            <a:ext cx="1188720" cy="1189418"/>
          </a:xfrm>
          <a:prstGeom prst="rect">
            <a:avLst/>
          </a:prstGeom>
        </p:spPr>
      </p:pic>
    </p:spTree>
    <p:extLst>
      <p:ext uri="{BB962C8B-B14F-4D97-AF65-F5344CB8AC3E}">
        <p14:creationId xmlns:p14="http://schemas.microsoft.com/office/powerpoint/2010/main" val="305047951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04C1FB-A62B-A5F1-A264-709D7733416A}"/>
              </a:ext>
            </a:extLst>
          </p:cNvPr>
          <p:cNvSpPr>
            <a:spLocks noGrp="1"/>
          </p:cNvSpPr>
          <p:nvPr>
            <p:ph type="title"/>
          </p:nvPr>
        </p:nvSpPr>
        <p:spPr/>
        <p:txBody>
          <a:bodyPr/>
          <a:lstStyle/>
          <a:p>
            <a:r>
              <a:rPr lang="en-US"/>
              <a:t>Replacement Experiment</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73433725-813A-6753-F3CA-EF1058885E1E}"/>
                  </a:ext>
                </a:extLst>
              </p:cNvPr>
              <p:cNvSpPr>
                <a:spLocks noGrp="1"/>
              </p:cNvSpPr>
              <p:nvPr>
                <p:ph type="body" sz="quarter" idx="10"/>
              </p:nvPr>
            </p:nvSpPr>
            <p:spPr>
              <a:xfrm>
                <a:off x="337132" y="2328295"/>
                <a:ext cx="3748641" cy="1541741"/>
              </a:xfrm>
            </p:spPr>
            <p:txBody>
              <a:bodyPr/>
              <a:lstStyle/>
              <a:p>
                <a:r>
                  <a:rPr lang="en-US" sz="1600" dirty="0"/>
                  <a:t>Gradually replace real training data with synthetic data.</a:t>
                </a:r>
              </a:p>
              <a:p>
                <a:pPr lvl="1"/>
                <a:r>
                  <a:rPr lang="en-US" sz="1300" dirty="0"/>
                  <a:t>Training data is a mix of real and synthetic data with fraction </a:t>
                </a:r>
                <a14:m>
                  <m:oMath xmlns:m="http://schemas.openxmlformats.org/officeDocument/2006/math">
                    <m:r>
                      <a:rPr lang="en-US" sz="1300" b="0" i="1" smtClean="0">
                        <a:latin typeface="Cambria Math" panose="02040503050406030204" pitchFamily="18" charset="0"/>
                      </a:rPr>
                      <m:t>𝛼</m:t>
                    </m:r>
                  </m:oMath>
                </a14:m>
                <a:r>
                  <a:rPr lang="en-US" sz="1300" dirty="0"/>
                  <a:t> being synthetic.</a:t>
                </a:r>
              </a:p>
              <a:p>
                <a:pPr lvl="1"/>
                <a:r>
                  <a:rPr lang="en-US" sz="1300" dirty="0"/>
                  <a:t>For each </a:t>
                </a:r>
                <a14:m>
                  <m:oMath xmlns:m="http://schemas.openxmlformats.org/officeDocument/2006/math">
                    <m:r>
                      <a:rPr lang="en-US" sz="1300" b="0" i="1" smtClean="0">
                        <a:latin typeface="Cambria Math" panose="02040503050406030204" pitchFamily="18" charset="0"/>
                      </a:rPr>
                      <m:t>𝛼</m:t>
                    </m:r>
                  </m:oMath>
                </a14:m>
                <a:r>
                  <a:rPr lang="en-US" sz="1300" dirty="0"/>
                  <a:t> and each synthetic type, we train and evaluate a model five times.</a:t>
                </a:r>
                <a:endParaRPr lang="en-US" sz="1387" dirty="0"/>
              </a:p>
              <a:p>
                <a:pPr marL="7938" lvl="1" indent="0">
                  <a:buNone/>
                </a:pPr>
                <a:endParaRPr lang="en-US" sz="1600" dirty="0"/>
              </a:p>
            </p:txBody>
          </p:sp>
        </mc:Choice>
        <mc:Fallback xmlns="">
          <p:sp>
            <p:nvSpPr>
              <p:cNvPr id="5" name="Text Placeholder 4">
                <a:extLst>
                  <a:ext uri="{FF2B5EF4-FFF2-40B4-BE49-F238E27FC236}">
                    <a16:creationId xmlns:a16="http://schemas.microsoft.com/office/drawing/2014/main" id="{73433725-813A-6753-F3CA-EF1058885E1E}"/>
                  </a:ext>
                </a:extLst>
              </p:cNvPr>
              <p:cNvSpPr>
                <a:spLocks noGrp="1" noRot="1" noChangeAspect="1" noMove="1" noResize="1" noEditPoints="1" noAdjustHandles="1" noChangeArrowheads="1" noChangeShapeType="1" noTextEdit="1"/>
              </p:cNvSpPr>
              <p:nvPr>
                <p:ph type="body" sz="quarter" idx="10"/>
              </p:nvPr>
            </p:nvSpPr>
            <p:spPr>
              <a:xfrm>
                <a:off x="337132" y="2328295"/>
                <a:ext cx="3748641" cy="1541741"/>
              </a:xfrm>
              <a:blipFill>
                <a:blip r:embed="rId2"/>
                <a:stretch>
                  <a:fillRect l="-3378" t="-4098" r="-1351" b="-2459"/>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D58CC71E-BB15-7B62-BA0C-EF345A5B2A5D}"/>
              </a:ext>
            </a:extLst>
          </p:cNvPr>
          <p:cNvPicPr>
            <a:picLocks noChangeAspect="1"/>
          </p:cNvPicPr>
          <p:nvPr/>
        </p:nvPicPr>
        <p:blipFill>
          <a:blip r:embed="rId3"/>
          <a:stretch>
            <a:fillRect/>
          </a:stretch>
        </p:blipFill>
        <p:spPr>
          <a:xfrm>
            <a:off x="4085773" y="1110649"/>
            <a:ext cx="5836410" cy="4122968"/>
          </a:xfrm>
          <a:prstGeom prst="rect">
            <a:avLst/>
          </a:prstGeom>
        </p:spPr>
      </p:pic>
      <p:sp>
        <p:nvSpPr>
          <p:cNvPr id="9" name="Rectangle 8">
            <a:extLst>
              <a:ext uri="{FF2B5EF4-FFF2-40B4-BE49-F238E27FC236}">
                <a16:creationId xmlns:a16="http://schemas.microsoft.com/office/drawing/2014/main" id="{E2D5F917-BB11-1C1B-0A27-B91BACE0E2E7}"/>
              </a:ext>
            </a:extLst>
          </p:cNvPr>
          <p:cNvSpPr/>
          <p:nvPr/>
        </p:nvSpPr>
        <p:spPr>
          <a:xfrm>
            <a:off x="337133" y="1166572"/>
            <a:ext cx="1178630" cy="270962"/>
          </a:xfrm>
          <a:prstGeom prst="rect">
            <a:avLst/>
          </a:prstGeom>
          <a:solidFill>
            <a:schemeClr val="accent3">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0" name="TextBox 9">
            <a:extLst>
              <a:ext uri="{FF2B5EF4-FFF2-40B4-BE49-F238E27FC236}">
                <a16:creationId xmlns:a16="http://schemas.microsoft.com/office/drawing/2014/main" id="{313D99D6-EEDD-F6DD-D221-FD92D10B9ABD}"/>
              </a:ext>
            </a:extLst>
          </p:cNvPr>
          <p:cNvSpPr txBox="1"/>
          <p:nvPr/>
        </p:nvSpPr>
        <p:spPr>
          <a:xfrm>
            <a:off x="337132" y="859266"/>
            <a:ext cx="78803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Training </a:t>
            </a:r>
          </a:p>
        </p:txBody>
      </p:sp>
      <p:sp>
        <p:nvSpPr>
          <p:cNvPr id="11" name="Rectangle 10">
            <a:extLst>
              <a:ext uri="{FF2B5EF4-FFF2-40B4-BE49-F238E27FC236}">
                <a16:creationId xmlns:a16="http://schemas.microsoft.com/office/drawing/2014/main" id="{29D4AFA8-8FB8-4B41-6245-04EBAB9B53A2}"/>
              </a:ext>
            </a:extLst>
          </p:cNvPr>
          <p:cNvSpPr/>
          <p:nvPr/>
        </p:nvSpPr>
        <p:spPr>
          <a:xfrm>
            <a:off x="2483232" y="1166572"/>
            <a:ext cx="427749" cy="270962"/>
          </a:xfrm>
          <a:prstGeom prst="rect">
            <a:avLst/>
          </a:prstGeom>
          <a:solidFill>
            <a:schemeClr val="accent3">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2" name="Rectangle 11">
            <a:extLst>
              <a:ext uri="{FF2B5EF4-FFF2-40B4-BE49-F238E27FC236}">
                <a16:creationId xmlns:a16="http://schemas.microsoft.com/office/drawing/2014/main" id="{E2281D54-4207-A48D-D079-FA6BFEE8B0D1}"/>
              </a:ext>
            </a:extLst>
          </p:cNvPr>
          <p:cNvSpPr/>
          <p:nvPr/>
        </p:nvSpPr>
        <p:spPr>
          <a:xfrm>
            <a:off x="3166159" y="1166572"/>
            <a:ext cx="427749" cy="270962"/>
          </a:xfrm>
          <a:prstGeom prst="rect">
            <a:avLst/>
          </a:prstGeom>
          <a:solidFill>
            <a:schemeClr val="accent3">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TextBox 12">
            <a:extLst>
              <a:ext uri="{FF2B5EF4-FFF2-40B4-BE49-F238E27FC236}">
                <a16:creationId xmlns:a16="http://schemas.microsoft.com/office/drawing/2014/main" id="{FF776EFA-432D-5BAC-FC7C-F9A7FAC5F729}"/>
              </a:ext>
            </a:extLst>
          </p:cNvPr>
          <p:cNvSpPr txBox="1"/>
          <p:nvPr/>
        </p:nvSpPr>
        <p:spPr>
          <a:xfrm>
            <a:off x="2434163" y="870900"/>
            <a:ext cx="59086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Valid. </a:t>
            </a:r>
          </a:p>
        </p:txBody>
      </p:sp>
      <p:sp>
        <p:nvSpPr>
          <p:cNvPr id="14" name="TextBox 13">
            <a:extLst>
              <a:ext uri="{FF2B5EF4-FFF2-40B4-BE49-F238E27FC236}">
                <a16:creationId xmlns:a16="http://schemas.microsoft.com/office/drawing/2014/main" id="{F2F9264C-158C-8DBB-8C8A-D2548C008A1C}"/>
              </a:ext>
            </a:extLst>
          </p:cNvPr>
          <p:cNvSpPr txBox="1"/>
          <p:nvPr/>
        </p:nvSpPr>
        <p:spPr>
          <a:xfrm>
            <a:off x="3152122" y="870013"/>
            <a:ext cx="48987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Test </a:t>
            </a:r>
          </a:p>
        </p:txBody>
      </p:sp>
      <p:sp>
        <p:nvSpPr>
          <p:cNvPr id="15" name="Rectangle 14">
            <a:extLst>
              <a:ext uri="{FF2B5EF4-FFF2-40B4-BE49-F238E27FC236}">
                <a16:creationId xmlns:a16="http://schemas.microsoft.com/office/drawing/2014/main" id="{843BAAAF-5537-806E-4A2D-09709F9D81C6}"/>
              </a:ext>
            </a:extLst>
          </p:cNvPr>
          <p:cNvSpPr/>
          <p:nvPr/>
        </p:nvSpPr>
        <p:spPr>
          <a:xfrm>
            <a:off x="724930" y="1166572"/>
            <a:ext cx="790833" cy="270962"/>
          </a:xfrm>
          <a:prstGeom prst="rect">
            <a:avLst/>
          </a:prstGeom>
          <a:solidFill>
            <a:schemeClr val="accent2">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6" name="Right Brace 15">
            <a:extLst>
              <a:ext uri="{FF2B5EF4-FFF2-40B4-BE49-F238E27FC236}">
                <a16:creationId xmlns:a16="http://schemas.microsoft.com/office/drawing/2014/main" id="{E37BE91A-11F9-297F-314B-491D2E678989}"/>
              </a:ext>
            </a:extLst>
          </p:cNvPr>
          <p:cNvSpPr/>
          <p:nvPr/>
        </p:nvSpPr>
        <p:spPr>
          <a:xfrm rot="5400000">
            <a:off x="1031031" y="1162042"/>
            <a:ext cx="185298" cy="797500"/>
          </a:xfrm>
          <a:prstGeom prst="rightBrace">
            <a:avLst/>
          </a:prstGeom>
          <a:noFill/>
          <a:ln w="1905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7" name="Rectangle 16">
            <a:extLst>
              <a:ext uri="{FF2B5EF4-FFF2-40B4-BE49-F238E27FC236}">
                <a16:creationId xmlns:a16="http://schemas.microsoft.com/office/drawing/2014/main" id="{05B3CC9A-837D-65EE-4E47-AE382837DFA8}"/>
              </a:ext>
            </a:extLst>
          </p:cNvPr>
          <p:cNvSpPr/>
          <p:nvPr/>
        </p:nvSpPr>
        <p:spPr>
          <a:xfrm>
            <a:off x="355518" y="2004150"/>
            <a:ext cx="182880" cy="185296"/>
          </a:xfrm>
          <a:prstGeom prst="rect">
            <a:avLst/>
          </a:prstGeom>
          <a:solidFill>
            <a:schemeClr val="accent3">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8" name="Rectangle 17">
            <a:extLst>
              <a:ext uri="{FF2B5EF4-FFF2-40B4-BE49-F238E27FC236}">
                <a16:creationId xmlns:a16="http://schemas.microsoft.com/office/drawing/2014/main" id="{683FE631-E202-1A9A-1094-4B79E852E3CB}"/>
              </a:ext>
            </a:extLst>
          </p:cNvPr>
          <p:cNvSpPr/>
          <p:nvPr/>
        </p:nvSpPr>
        <p:spPr>
          <a:xfrm>
            <a:off x="1116926" y="2004150"/>
            <a:ext cx="182880" cy="185296"/>
          </a:xfrm>
          <a:prstGeom prst="rect">
            <a:avLst/>
          </a:prstGeom>
          <a:solidFill>
            <a:schemeClr val="accent2">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9" name="TextBox 18">
            <a:extLst>
              <a:ext uri="{FF2B5EF4-FFF2-40B4-BE49-F238E27FC236}">
                <a16:creationId xmlns:a16="http://schemas.microsoft.com/office/drawing/2014/main" id="{62C58900-51F9-52A2-99E5-0FB6761F2DE7}"/>
              </a:ext>
            </a:extLst>
          </p:cNvPr>
          <p:cNvSpPr txBox="1"/>
          <p:nvPr/>
        </p:nvSpPr>
        <p:spPr>
          <a:xfrm>
            <a:off x="562888" y="1942911"/>
            <a:ext cx="51071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Real </a:t>
            </a:r>
          </a:p>
        </p:txBody>
      </p:sp>
      <p:sp>
        <p:nvSpPr>
          <p:cNvPr id="20" name="TextBox 19">
            <a:extLst>
              <a:ext uri="{FF2B5EF4-FFF2-40B4-BE49-F238E27FC236}">
                <a16:creationId xmlns:a16="http://schemas.microsoft.com/office/drawing/2014/main" id="{DD84657D-CCA3-F6F0-0F20-6440862562FD}"/>
              </a:ext>
            </a:extLst>
          </p:cNvPr>
          <p:cNvSpPr txBox="1"/>
          <p:nvPr/>
        </p:nvSpPr>
        <p:spPr>
          <a:xfrm>
            <a:off x="1355594" y="1942911"/>
            <a:ext cx="87940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Synthetic </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88A4DFB-8FD6-0A7B-7D45-0C2EAB19AFF3}"/>
                  </a:ext>
                </a:extLst>
              </p:cNvPr>
              <p:cNvSpPr txBox="1"/>
              <p:nvPr/>
            </p:nvSpPr>
            <p:spPr>
              <a:xfrm>
                <a:off x="1021323" y="1643971"/>
                <a:ext cx="204713"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0" i="1" u="none" strike="noStrike" cap="none" spc="0" normalizeH="0" baseline="0" smtClean="0">
                          <a:ln>
                            <a:noFill/>
                          </a:ln>
                          <a:solidFill>
                            <a:srgbClr val="000000"/>
                          </a:solidFill>
                          <a:effectLst/>
                          <a:uFillTx/>
                          <a:latin typeface="Cambria Math" panose="02040503050406030204" pitchFamily="18" charset="0"/>
                          <a:ea typeface="Calibri"/>
                          <a:cs typeface="Calibri"/>
                          <a:sym typeface="Calibri"/>
                        </a:rPr>
                        <m:t>𝛼</m:t>
                      </m:r>
                    </m:oMath>
                  </m:oMathPara>
                </a14:m>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Choice>
        <mc:Fallback xmlns="">
          <p:sp>
            <p:nvSpPr>
              <p:cNvPr id="21" name="TextBox 20">
                <a:extLst>
                  <a:ext uri="{FF2B5EF4-FFF2-40B4-BE49-F238E27FC236}">
                    <a16:creationId xmlns:a16="http://schemas.microsoft.com/office/drawing/2014/main" id="{F88A4DFB-8FD6-0A7B-7D45-0C2EAB19AFF3}"/>
                  </a:ext>
                </a:extLst>
              </p:cNvPr>
              <p:cNvSpPr txBox="1">
                <a:spLocks noRot="1" noChangeAspect="1" noMove="1" noResize="1" noEditPoints="1" noAdjustHandles="1" noChangeArrowheads="1" noChangeShapeType="1" noTextEdit="1"/>
              </p:cNvSpPr>
              <p:nvPr/>
            </p:nvSpPr>
            <p:spPr>
              <a:xfrm>
                <a:off x="1021323" y="1643971"/>
                <a:ext cx="204713" cy="276999"/>
              </a:xfrm>
              <a:prstGeom prst="rect">
                <a:avLst/>
              </a:prstGeom>
              <a:blipFill>
                <a:blip r:embed="rId4"/>
                <a:stretch>
                  <a:fillRect l="-15152" r="-15152"/>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1C99AE0D-3E2A-CDBC-3A6E-0C34722DEB29}"/>
                  </a:ext>
                </a:extLst>
              </p:cNvPr>
              <p:cNvSpPr txBox="1"/>
              <p:nvPr/>
            </p:nvSpPr>
            <p:spPr>
              <a:xfrm>
                <a:off x="5664210" y="4860004"/>
                <a:ext cx="197746"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0" i="1" u="none" strike="noStrike" cap="none" spc="0" normalizeH="0" baseline="0" smtClean="0">
                          <a:ln>
                            <a:noFill/>
                          </a:ln>
                          <a:solidFill>
                            <a:srgbClr val="000000"/>
                          </a:solidFill>
                          <a:effectLst/>
                          <a:uFillTx/>
                          <a:latin typeface="Cambria Math" panose="02040503050406030204" pitchFamily="18" charset="0"/>
                          <a:ea typeface="Calibri"/>
                          <a:cs typeface="Calibri"/>
                          <a:sym typeface="Calibri"/>
                        </a:rPr>
                        <m:t>𝛼</m:t>
                      </m:r>
                      <m:r>
                        <a:rPr kumimoji="0" lang="en-US" sz="1800" b="0" i="1" u="none" strike="noStrike" cap="none" spc="0" normalizeH="0" baseline="0" smtClean="0">
                          <a:ln>
                            <a:noFill/>
                          </a:ln>
                          <a:solidFill>
                            <a:srgbClr val="000000"/>
                          </a:solidFill>
                          <a:effectLst/>
                          <a:uFillTx/>
                          <a:latin typeface="Cambria Math" panose="02040503050406030204" pitchFamily="18" charset="0"/>
                          <a:ea typeface="Calibri"/>
                          <a:cs typeface="Calibri"/>
                          <a:sym typeface="Calibri"/>
                        </a:rPr>
                        <m:t>:</m:t>
                      </m:r>
                    </m:oMath>
                  </m:oMathPara>
                </a14:m>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Choice>
        <mc:Fallback xmlns="">
          <p:sp>
            <p:nvSpPr>
              <p:cNvPr id="2" name="TextBox 1">
                <a:extLst>
                  <a:ext uri="{FF2B5EF4-FFF2-40B4-BE49-F238E27FC236}">
                    <a16:creationId xmlns:a16="http://schemas.microsoft.com/office/drawing/2014/main" id="{1C99AE0D-3E2A-CDBC-3A6E-0C34722DEB29}"/>
                  </a:ext>
                </a:extLst>
              </p:cNvPr>
              <p:cNvSpPr txBox="1">
                <a:spLocks noRot="1" noChangeAspect="1" noMove="1" noResize="1" noEditPoints="1" noAdjustHandles="1" noChangeArrowheads="1" noChangeShapeType="1" noTextEdit="1"/>
              </p:cNvSpPr>
              <p:nvPr/>
            </p:nvSpPr>
            <p:spPr>
              <a:xfrm>
                <a:off x="5664210" y="4860004"/>
                <a:ext cx="197746" cy="276999"/>
              </a:xfrm>
              <a:prstGeom prst="rect">
                <a:avLst/>
              </a:prstGeom>
              <a:blipFill>
                <a:blip r:embed="rId5"/>
                <a:stretch>
                  <a:fillRect l="-30303" r="-30303"/>
                </a:stretch>
              </a:blipFill>
              <a:ln w="12700" cap="flat">
                <a:noFill/>
                <a:miter lim="400000"/>
              </a:ln>
              <a:effectLst/>
            </p:spPr>
            <p:txBody>
              <a:bodyPr/>
              <a:lstStyle/>
              <a:p>
                <a:r>
                  <a:rPr lang="en-US">
                    <a:noFill/>
                  </a:rPr>
                  <a:t> </a:t>
                </a:r>
              </a:p>
            </p:txBody>
          </p:sp>
        </mc:Fallback>
      </mc:AlternateContent>
      <p:sp>
        <p:nvSpPr>
          <p:cNvPr id="3" name="TextBox 2">
            <a:extLst>
              <a:ext uri="{FF2B5EF4-FFF2-40B4-BE49-F238E27FC236}">
                <a16:creationId xmlns:a16="http://schemas.microsoft.com/office/drawing/2014/main" id="{39CFBA5A-C781-00E0-499A-BAC3D108F013}"/>
              </a:ext>
            </a:extLst>
          </p:cNvPr>
          <p:cNvSpPr txBox="1"/>
          <p:nvPr/>
        </p:nvSpPr>
        <p:spPr>
          <a:xfrm>
            <a:off x="502233" y="1140510"/>
            <a:ext cx="88902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fixed size </a:t>
            </a:r>
          </a:p>
        </p:txBody>
      </p:sp>
      <p:sp>
        <p:nvSpPr>
          <p:cNvPr id="6" name="TextBox 5">
            <a:extLst>
              <a:ext uri="{FF2B5EF4-FFF2-40B4-BE49-F238E27FC236}">
                <a16:creationId xmlns:a16="http://schemas.microsoft.com/office/drawing/2014/main" id="{B90A6DBF-E4E8-BBFA-B830-97E4F3A43FF5}"/>
              </a:ext>
            </a:extLst>
          </p:cNvPr>
          <p:cNvSpPr txBox="1"/>
          <p:nvPr/>
        </p:nvSpPr>
        <p:spPr>
          <a:xfrm>
            <a:off x="200816" y="3958869"/>
            <a:ext cx="3789996" cy="1216058"/>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9144"/>
            <a:r>
              <a:rPr lang="en-US" sz="1100" dirty="0">
                <a:latin typeface="Arial" panose="020B0604020202020204" pitchFamily="34" charset="0"/>
                <a:cs typeface="Arial" panose="020B0604020202020204" pitchFamily="34" charset="0"/>
              </a:rPr>
              <a:t>Outcomes</a:t>
            </a:r>
          </a:p>
          <a:p>
            <a:pPr marL="173736" indent="-164592">
              <a:buFont typeface="Arial" panose="020B0604020202020204" pitchFamily="34" charset="0"/>
              <a:buChar char="•"/>
            </a:pPr>
            <a:r>
              <a:rPr lang="en-US" sz="1400" dirty="0">
                <a:latin typeface="Arial" panose="020B0604020202020204" pitchFamily="34" charset="0"/>
                <a:cs typeface="Arial" panose="020B0604020202020204" pitchFamily="34" charset="0"/>
              </a:rPr>
              <a:t>As expected, the accuracy goes down as we increase the fraction of synthetic data used.</a:t>
            </a:r>
          </a:p>
          <a:p>
            <a:pPr marL="173736" indent="-164592">
              <a:buFont typeface="Arial" panose="020B0604020202020204" pitchFamily="34" charset="0"/>
              <a:buChar char="•"/>
            </a:pPr>
            <a:r>
              <a:rPr lang="en-US" sz="1400" dirty="0">
                <a:latin typeface="Arial" panose="020B0604020202020204" pitchFamily="34" charset="0"/>
                <a:cs typeface="Arial" panose="020B0604020202020204" pitchFamily="34" charset="0"/>
              </a:rPr>
              <a:t>Also as expected, Dall-E-2 outperforms the SD-1.4 data.</a:t>
            </a:r>
          </a:p>
          <a:p>
            <a:pPr marL="173736" indent="-164592">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3738C91-72AF-388B-EFD9-B06A374454AB}"/>
              </a:ext>
            </a:extLst>
          </p:cNvPr>
          <p:cNvSpPr txBox="1"/>
          <p:nvPr/>
        </p:nvSpPr>
        <p:spPr>
          <a:xfrm>
            <a:off x="5580199" y="3502605"/>
            <a:ext cx="477695" cy="53860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ts val="214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Dall-E</a:t>
            </a:r>
          </a:p>
          <a:p>
            <a:pPr marL="0" marR="0" indent="0" algn="l" defTabSz="914400" rtl="0" fontAlgn="auto" latinLnBrk="0" hangingPunct="0">
              <a:lnSpc>
                <a:spcPts val="2140"/>
              </a:lnSpc>
              <a:spcBef>
                <a:spcPts val="0"/>
              </a:spcBef>
              <a:spcAft>
                <a:spcPts val="0"/>
              </a:spcAft>
              <a:buClrTx/>
              <a:buSzTx/>
              <a:buFontTx/>
              <a:buNone/>
              <a:tabLst/>
            </a:pPr>
            <a:r>
              <a:rPr lang="en-US" sz="1200" dirty="0">
                <a:latin typeface="Arial" panose="020B0604020202020204" pitchFamily="34" charset="0"/>
                <a:cs typeface="Arial" panose="020B0604020202020204" pitchFamily="34" charset="0"/>
              </a:rPr>
              <a:t>SD-1.4</a:t>
            </a:r>
            <a:endParaRPr kumimoji="0" lang="en-US"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282419955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9A91A-8B9C-6802-A85F-6097EC2C0F6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ACB5B7C-E69F-D996-45AA-3C0690B604EF}"/>
              </a:ext>
            </a:extLst>
          </p:cNvPr>
          <p:cNvSpPr>
            <a:spLocks noGrp="1"/>
          </p:cNvSpPr>
          <p:nvPr>
            <p:ph type="title"/>
          </p:nvPr>
        </p:nvSpPr>
        <p:spPr/>
        <p:txBody>
          <a:bodyPr/>
          <a:lstStyle/>
          <a:p>
            <a:r>
              <a:rPr lang="en-US" dirty="0"/>
              <a:t>Augmentation Experiment Results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C69B4DBD-CF0C-88A6-CCD2-1FE65C6F207E}"/>
                  </a:ext>
                </a:extLst>
              </p:cNvPr>
              <p:cNvSpPr>
                <a:spLocks noGrp="1"/>
              </p:cNvSpPr>
              <p:nvPr>
                <p:ph type="body" sz="quarter" idx="10"/>
              </p:nvPr>
            </p:nvSpPr>
            <p:spPr>
              <a:xfrm>
                <a:off x="337132" y="2259898"/>
                <a:ext cx="3588916" cy="1887230"/>
              </a:xfrm>
            </p:spPr>
            <p:txBody>
              <a:bodyPr/>
              <a:lstStyle/>
              <a:p>
                <a:r>
                  <a:rPr lang="en-US" sz="1600" dirty="0"/>
                  <a:t>Gradually add additional synthetic data to a fixed amount of real data.</a:t>
                </a:r>
              </a:p>
              <a:p>
                <a:pPr lvl="1"/>
                <a:r>
                  <a:rPr lang="en-US" sz="1400" dirty="0"/>
                  <a:t>Training data used a fixed block of real with fraction </a:t>
                </a:r>
                <a14:m>
                  <m:oMath xmlns:m="http://schemas.openxmlformats.org/officeDocument/2006/math">
                    <m:r>
                      <a:rPr lang="en-US" sz="1400" i="1">
                        <a:latin typeface="Cambria Math" panose="02040503050406030204" pitchFamily="18" charset="0"/>
                      </a:rPr>
                      <m:t>𝛼</m:t>
                    </m:r>
                  </m:oMath>
                </a14:m>
                <a:r>
                  <a:rPr lang="en-US" sz="1400" dirty="0"/>
                  <a:t> (as percent of real) additional synthetic data being added.</a:t>
                </a:r>
              </a:p>
              <a:p>
                <a:pPr lvl="1"/>
                <a:r>
                  <a:rPr lang="en-US" sz="1400" dirty="0"/>
                  <a:t>For each </a:t>
                </a:r>
                <a14:m>
                  <m:oMath xmlns:m="http://schemas.openxmlformats.org/officeDocument/2006/math">
                    <m:r>
                      <a:rPr lang="en-US" sz="1400" b="0" i="1" smtClean="0">
                        <a:latin typeface="Cambria Math" panose="02040503050406030204" pitchFamily="18" charset="0"/>
                      </a:rPr>
                      <m:t>𝛼</m:t>
                    </m:r>
                  </m:oMath>
                </a14:m>
                <a:r>
                  <a:rPr lang="en-US" sz="1400" dirty="0"/>
                  <a:t> and each synthetic type, we train and evaluate a model five times.</a:t>
                </a:r>
              </a:p>
            </p:txBody>
          </p:sp>
        </mc:Choice>
        <mc:Fallback xmlns="">
          <p:sp>
            <p:nvSpPr>
              <p:cNvPr id="5" name="Text Placeholder 4">
                <a:extLst>
                  <a:ext uri="{FF2B5EF4-FFF2-40B4-BE49-F238E27FC236}">
                    <a16:creationId xmlns:a16="http://schemas.microsoft.com/office/drawing/2014/main" id="{C69B4DBD-CF0C-88A6-CCD2-1FE65C6F207E}"/>
                  </a:ext>
                </a:extLst>
              </p:cNvPr>
              <p:cNvSpPr>
                <a:spLocks noGrp="1" noRot="1" noChangeAspect="1" noMove="1" noResize="1" noEditPoints="1" noAdjustHandles="1" noChangeArrowheads="1" noChangeShapeType="1" noTextEdit="1"/>
              </p:cNvSpPr>
              <p:nvPr>
                <p:ph type="body" sz="quarter" idx="10"/>
              </p:nvPr>
            </p:nvSpPr>
            <p:spPr>
              <a:xfrm>
                <a:off x="337132" y="2259898"/>
                <a:ext cx="3588916" cy="1887230"/>
              </a:xfrm>
              <a:blipFill>
                <a:blip r:embed="rId2"/>
                <a:stretch>
                  <a:fillRect l="-3521" t="-4027" r="-4225"/>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C97DC51C-EF6A-0D66-9A25-2A2537FC37F5}"/>
              </a:ext>
            </a:extLst>
          </p:cNvPr>
          <p:cNvPicPr>
            <a:picLocks noChangeAspect="1"/>
          </p:cNvPicPr>
          <p:nvPr/>
        </p:nvPicPr>
        <p:blipFill>
          <a:blip r:embed="rId3"/>
          <a:stretch>
            <a:fillRect/>
          </a:stretch>
        </p:blipFill>
        <p:spPr>
          <a:xfrm>
            <a:off x="3995695" y="1052151"/>
            <a:ext cx="6026237" cy="4257066"/>
          </a:xfrm>
          <a:prstGeom prst="rect">
            <a:avLst/>
          </a:prstGeom>
        </p:spPr>
      </p:pic>
      <p:sp>
        <p:nvSpPr>
          <p:cNvPr id="3" name="Rectangle 2">
            <a:extLst>
              <a:ext uri="{FF2B5EF4-FFF2-40B4-BE49-F238E27FC236}">
                <a16:creationId xmlns:a16="http://schemas.microsoft.com/office/drawing/2014/main" id="{B0AA8F51-1E43-5338-E47C-795486BC2DB5}"/>
              </a:ext>
            </a:extLst>
          </p:cNvPr>
          <p:cNvSpPr/>
          <p:nvPr/>
        </p:nvSpPr>
        <p:spPr>
          <a:xfrm>
            <a:off x="337133" y="1166572"/>
            <a:ext cx="1178630" cy="270962"/>
          </a:xfrm>
          <a:prstGeom prst="rect">
            <a:avLst/>
          </a:prstGeom>
          <a:solidFill>
            <a:schemeClr val="accent3">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7" name="TextBox 6">
            <a:extLst>
              <a:ext uri="{FF2B5EF4-FFF2-40B4-BE49-F238E27FC236}">
                <a16:creationId xmlns:a16="http://schemas.microsoft.com/office/drawing/2014/main" id="{EF82DCE1-334B-D062-E4DB-C0F828874B76}"/>
              </a:ext>
            </a:extLst>
          </p:cNvPr>
          <p:cNvSpPr txBox="1"/>
          <p:nvPr/>
        </p:nvSpPr>
        <p:spPr>
          <a:xfrm>
            <a:off x="337132" y="859266"/>
            <a:ext cx="78803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Training </a:t>
            </a:r>
          </a:p>
        </p:txBody>
      </p:sp>
      <p:sp>
        <p:nvSpPr>
          <p:cNvPr id="8" name="Rectangle 7">
            <a:extLst>
              <a:ext uri="{FF2B5EF4-FFF2-40B4-BE49-F238E27FC236}">
                <a16:creationId xmlns:a16="http://schemas.microsoft.com/office/drawing/2014/main" id="{B80FA72D-043E-C75D-D894-5E752242CEC8}"/>
              </a:ext>
            </a:extLst>
          </p:cNvPr>
          <p:cNvSpPr/>
          <p:nvPr/>
        </p:nvSpPr>
        <p:spPr>
          <a:xfrm>
            <a:off x="2483232" y="1166572"/>
            <a:ext cx="427749" cy="270962"/>
          </a:xfrm>
          <a:prstGeom prst="rect">
            <a:avLst/>
          </a:prstGeom>
          <a:solidFill>
            <a:schemeClr val="accent3">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Rectangle 8">
            <a:extLst>
              <a:ext uri="{FF2B5EF4-FFF2-40B4-BE49-F238E27FC236}">
                <a16:creationId xmlns:a16="http://schemas.microsoft.com/office/drawing/2014/main" id="{29585F24-C18B-9BC3-F680-AD3FE759DDA3}"/>
              </a:ext>
            </a:extLst>
          </p:cNvPr>
          <p:cNvSpPr/>
          <p:nvPr/>
        </p:nvSpPr>
        <p:spPr>
          <a:xfrm>
            <a:off x="3166159" y="1166572"/>
            <a:ext cx="427749" cy="270962"/>
          </a:xfrm>
          <a:prstGeom prst="rect">
            <a:avLst/>
          </a:prstGeom>
          <a:solidFill>
            <a:schemeClr val="accent3">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0" name="TextBox 9">
            <a:extLst>
              <a:ext uri="{FF2B5EF4-FFF2-40B4-BE49-F238E27FC236}">
                <a16:creationId xmlns:a16="http://schemas.microsoft.com/office/drawing/2014/main" id="{49F8129C-BA86-3BA8-B71E-7648B7C9B57D}"/>
              </a:ext>
            </a:extLst>
          </p:cNvPr>
          <p:cNvSpPr txBox="1"/>
          <p:nvPr/>
        </p:nvSpPr>
        <p:spPr>
          <a:xfrm>
            <a:off x="2434163" y="870900"/>
            <a:ext cx="59086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Valid. </a:t>
            </a:r>
          </a:p>
        </p:txBody>
      </p:sp>
      <p:sp>
        <p:nvSpPr>
          <p:cNvPr id="11" name="TextBox 10">
            <a:extLst>
              <a:ext uri="{FF2B5EF4-FFF2-40B4-BE49-F238E27FC236}">
                <a16:creationId xmlns:a16="http://schemas.microsoft.com/office/drawing/2014/main" id="{779C37DA-2EE5-3E9E-6AD5-6BC195477E69}"/>
              </a:ext>
            </a:extLst>
          </p:cNvPr>
          <p:cNvSpPr txBox="1"/>
          <p:nvPr/>
        </p:nvSpPr>
        <p:spPr>
          <a:xfrm>
            <a:off x="3152122" y="870013"/>
            <a:ext cx="48987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Test </a:t>
            </a:r>
          </a:p>
        </p:txBody>
      </p:sp>
      <p:sp>
        <p:nvSpPr>
          <p:cNvPr id="12" name="Rectangle 11">
            <a:extLst>
              <a:ext uri="{FF2B5EF4-FFF2-40B4-BE49-F238E27FC236}">
                <a16:creationId xmlns:a16="http://schemas.microsoft.com/office/drawing/2014/main" id="{C0DDD110-DF14-F678-3163-01F03CAAD339}"/>
              </a:ext>
            </a:extLst>
          </p:cNvPr>
          <p:cNvSpPr/>
          <p:nvPr/>
        </p:nvSpPr>
        <p:spPr>
          <a:xfrm>
            <a:off x="1524987" y="1164702"/>
            <a:ext cx="427750" cy="270962"/>
          </a:xfrm>
          <a:prstGeom prst="rect">
            <a:avLst/>
          </a:prstGeom>
          <a:solidFill>
            <a:schemeClr val="accent2">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Right Brace 12">
            <a:extLst>
              <a:ext uri="{FF2B5EF4-FFF2-40B4-BE49-F238E27FC236}">
                <a16:creationId xmlns:a16="http://schemas.microsoft.com/office/drawing/2014/main" id="{AF82A3A8-9396-E063-D523-10E653D56B5D}"/>
              </a:ext>
            </a:extLst>
          </p:cNvPr>
          <p:cNvSpPr/>
          <p:nvPr/>
        </p:nvSpPr>
        <p:spPr>
          <a:xfrm rot="5400000">
            <a:off x="1671861" y="1369947"/>
            <a:ext cx="149455" cy="420901"/>
          </a:xfrm>
          <a:prstGeom prst="rightBrace">
            <a:avLst/>
          </a:prstGeom>
          <a:noFill/>
          <a:ln w="1905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4" name="Rectangle 13">
            <a:extLst>
              <a:ext uri="{FF2B5EF4-FFF2-40B4-BE49-F238E27FC236}">
                <a16:creationId xmlns:a16="http://schemas.microsoft.com/office/drawing/2014/main" id="{73C9018B-2646-9C46-598C-0A8D9F517A1D}"/>
              </a:ext>
            </a:extLst>
          </p:cNvPr>
          <p:cNvSpPr/>
          <p:nvPr/>
        </p:nvSpPr>
        <p:spPr>
          <a:xfrm>
            <a:off x="355518" y="2004150"/>
            <a:ext cx="182880" cy="185296"/>
          </a:xfrm>
          <a:prstGeom prst="rect">
            <a:avLst/>
          </a:prstGeom>
          <a:solidFill>
            <a:schemeClr val="accent3">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5" name="Rectangle 14">
            <a:extLst>
              <a:ext uri="{FF2B5EF4-FFF2-40B4-BE49-F238E27FC236}">
                <a16:creationId xmlns:a16="http://schemas.microsoft.com/office/drawing/2014/main" id="{1C3E1F4F-A3AD-FEEE-3833-F03280DF32E8}"/>
              </a:ext>
            </a:extLst>
          </p:cNvPr>
          <p:cNvSpPr/>
          <p:nvPr/>
        </p:nvSpPr>
        <p:spPr>
          <a:xfrm>
            <a:off x="1116926" y="2004150"/>
            <a:ext cx="182880" cy="185296"/>
          </a:xfrm>
          <a:prstGeom prst="rect">
            <a:avLst/>
          </a:prstGeom>
          <a:solidFill>
            <a:schemeClr val="accent2">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6" name="TextBox 15">
            <a:extLst>
              <a:ext uri="{FF2B5EF4-FFF2-40B4-BE49-F238E27FC236}">
                <a16:creationId xmlns:a16="http://schemas.microsoft.com/office/drawing/2014/main" id="{08A6C9F1-9944-BF49-DE0A-87AD8053C072}"/>
              </a:ext>
            </a:extLst>
          </p:cNvPr>
          <p:cNvSpPr txBox="1"/>
          <p:nvPr/>
        </p:nvSpPr>
        <p:spPr>
          <a:xfrm>
            <a:off x="562888" y="1942911"/>
            <a:ext cx="51071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Real </a:t>
            </a:r>
          </a:p>
        </p:txBody>
      </p:sp>
      <p:sp>
        <p:nvSpPr>
          <p:cNvPr id="17" name="TextBox 16">
            <a:extLst>
              <a:ext uri="{FF2B5EF4-FFF2-40B4-BE49-F238E27FC236}">
                <a16:creationId xmlns:a16="http://schemas.microsoft.com/office/drawing/2014/main" id="{DE6D44E6-4024-89FA-57A4-D5408CF1FCD5}"/>
              </a:ext>
            </a:extLst>
          </p:cNvPr>
          <p:cNvSpPr txBox="1"/>
          <p:nvPr/>
        </p:nvSpPr>
        <p:spPr>
          <a:xfrm>
            <a:off x="1355594" y="1942911"/>
            <a:ext cx="87940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Synthetic </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90D2502-7CA7-3280-FB8E-E8067B7E4FE0}"/>
                  </a:ext>
                </a:extLst>
              </p:cNvPr>
              <p:cNvSpPr txBox="1"/>
              <p:nvPr/>
            </p:nvSpPr>
            <p:spPr>
              <a:xfrm>
                <a:off x="1631892" y="1611745"/>
                <a:ext cx="204713"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0" i="1" u="none" strike="noStrike" cap="none" spc="0" normalizeH="0" baseline="0" smtClean="0">
                          <a:ln>
                            <a:noFill/>
                          </a:ln>
                          <a:solidFill>
                            <a:srgbClr val="000000"/>
                          </a:solidFill>
                          <a:effectLst/>
                          <a:uFillTx/>
                          <a:latin typeface="Cambria Math" panose="02040503050406030204" pitchFamily="18" charset="0"/>
                          <a:ea typeface="Calibri"/>
                          <a:cs typeface="Calibri"/>
                          <a:sym typeface="Calibri"/>
                        </a:rPr>
                        <m:t>𝛼</m:t>
                      </m:r>
                    </m:oMath>
                  </m:oMathPara>
                </a14:m>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Choice>
        <mc:Fallback xmlns="">
          <p:sp>
            <p:nvSpPr>
              <p:cNvPr id="18" name="TextBox 17">
                <a:extLst>
                  <a:ext uri="{FF2B5EF4-FFF2-40B4-BE49-F238E27FC236}">
                    <a16:creationId xmlns:a16="http://schemas.microsoft.com/office/drawing/2014/main" id="{190D2502-7CA7-3280-FB8E-E8067B7E4FE0}"/>
                  </a:ext>
                </a:extLst>
              </p:cNvPr>
              <p:cNvSpPr txBox="1">
                <a:spLocks noRot="1" noChangeAspect="1" noMove="1" noResize="1" noEditPoints="1" noAdjustHandles="1" noChangeArrowheads="1" noChangeShapeType="1" noTextEdit="1"/>
              </p:cNvSpPr>
              <p:nvPr/>
            </p:nvSpPr>
            <p:spPr>
              <a:xfrm>
                <a:off x="1631892" y="1611745"/>
                <a:ext cx="204713" cy="276999"/>
              </a:xfrm>
              <a:prstGeom prst="rect">
                <a:avLst/>
              </a:prstGeom>
              <a:blipFill>
                <a:blip r:embed="rId4"/>
                <a:stretch>
                  <a:fillRect l="-15152" r="-15152"/>
                </a:stretch>
              </a:blipFill>
              <a:ln w="12700" cap="flat">
                <a:noFill/>
                <a:miter lim="400000"/>
              </a:ln>
              <a:effectLst/>
            </p:spPr>
            <p:txBody>
              <a:bodyPr/>
              <a:lstStyle/>
              <a:p>
                <a:r>
                  <a:rPr lang="en-US">
                    <a:noFill/>
                  </a:rPr>
                  <a:t> </a:t>
                </a:r>
              </a:p>
            </p:txBody>
          </p:sp>
        </mc:Fallback>
      </mc:AlternateContent>
      <p:cxnSp>
        <p:nvCxnSpPr>
          <p:cNvPr id="20" name="Straight Connector 19">
            <a:extLst>
              <a:ext uri="{FF2B5EF4-FFF2-40B4-BE49-F238E27FC236}">
                <a16:creationId xmlns:a16="http://schemas.microsoft.com/office/drawing/2014/main" id="{D027E5E5-2FB7-FAB1-B713-D2B3F55FE34B}"/>
              </a:ext>
            </a:extLst>
          </p:cNvPr>
          <p:cNvCxnSpPr/>
          <p:nvPr/>
        </p:nvCxnSpPr>
        <p:spPr>
          <a:xfrm>
            <a:off x="1515763" y="989455"/>
            <a:ext cx="0" cy="654518"/>
          </a:xfrm>
          <a:prstGeom prst="line">
            <a:avLst/>
          </a:prstGeom>
          <a:noFill/>
          <a:ln w="28575" cap="flat">
            <a:solidFill>
              <a:schemeClr val="tx1"/>
            </a:solidFill>
            <a:prstDash val="solid"/>
            <a:miter lim="800000"/>
          </a:ln>
          <a:effectLst/>
          <a:sp3d/>
        </p:spPr>
        <p:style>
          <a:lnRef idx="0">
            <a:scrgbClr r="0" g="0" b="0"/>
          </a:lnRef>
          <a:fillRef idx="0">
            <a:scrgbClr r="0" g="0" b="0"/>
          </a:fillRef>
          <a:effectRef idx="0">
            <a:scrgbClr r="0" g="0" b="0"/>
          </a:effectRef>
          <a:fontRef idx="none"/>
        </p:style>
      </p:cxnSp>
      <p:sp>
        <p:nvSpPr>
          <p:cNvPr id="6" name="TextBox 5">
            <a:extLst>
              <a:ext uri="{FF2B5EF4-FFF2-40B4-BE49-F238E27FC236}">
                <a16:creationId xmlns:a16="http://schemas.microsoft.com/office/drawing/2014/main" id="{8861F01B-9598-6651-DFD7-C5EE5D590EE4}"/>
              </a:ext>
            </a:extLst>
          </p:cNvPr>
          <p:cNvSpPr txBox="1"/>
          <p:nvPr/>
        </p:nvSpPr>
        <p:spPr>
          <a:xfrm>
            <a:off x="502233" y="1140510"/>
            <a:ext cx="88902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fixed size </a:t>
            </a: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70C50B8A-65A5-4150-B388-76D5EFC00BFC}"/>
                  </a:ext>
                </a:extLst>
              </p:cNvPr>
              <p:cNvSpPr txBox="1"/>
              <p:nvPr/>
            </p:nvSpPr>
            <p:spPr>
              <a:xfrm>
                <a:off x="5451805" y="4927116"/>
                <a:ext cx="197746"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0" i="1" u="none" strike="noStrike" cap="none" spc="0" normalizeH="0" baseline="0" smtClean="0">
                          <a:ln>
                            <a:noFill/>
                          </a:ln>
                          <a:solidFill>
                            <a:srgbClr val="000000"/>
                          </a:solidFill>
                          <a:effectLst/>
                          <a:uFillTx/>
                          <a:latin typeface="Cambria Math" panose="02040503050406030204" pitchFamily="18" charset="0"/>
                          <a:ea typeface="Calibri"/>
                          <a:cs typeface="Calibri"/>
                          <a:sym typeface="Calibri"/>
                        </a:rPr>
                        <m:t>𝛼</m:t>
                      </m:r>
                      <m:r>
                        <a:rPr kumimoji="0" lang="en-US" sz="1800" b="0" i="1" u="none" strike="noStrike" cap="none" spc="0" normalizeH="0" baseline="0" smtClean="0">
                          <a:ln>
                            <a:noFill/>
                          </a:ln>
                          <a:solidFill>
                            <a:srgbClr val="000000"/>
                          </a:solidFill>
                          <a:effectLst/>
                          <a:uFillTx/>
                          <a:latin typeface="Cambria Math" panose="02040503050406030204" pitchFamily="18" charset="0"/>
                          <a:ea typeface="Calibri"/>
                          <a:cs typeface="Calibri"/>
                          <a:sym typeface="Calibri"/>
                        </a:rPr>
                        <m:t>:</m:t>
                      </m:r>
                    </m:oMath>
                  </m:oMathPara>
                </a14:m>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Choice>
        <mc:Fallback xmlns="">
          <p:sp>
            <p:nvSpPr>
              <p:cNvPr id="23" name="TextBox 22">
                <a:extLst>
                  <a:ext uri="{FF2B5EF4-FFF2-40B4-BE49-F238E27FC236}">
                    <a16:creationId xmlns:a16="http://schemas.microsoft.com/office/drawing/2014/main" id="{70C50B8A-65A5-4150-B388-76D5EFC00BFC}"/>
                  </a:ext>
                </a:extLst>
              </p:cNvPr>
              <p:cNvSpPr txBox="1">
                <a:spLocks noRot="1" noChangeAspect="1" noMove="1" noResize="1" noEditPoints="1" noAdjustHandles="1" noChangeArrowheads="1" noChangeShapeType="1" noTextEdit="1"/>
              </p:cNvSpPr>
              <p:nvPr/>
            </p:nvSpPr>
            <p:spPr>
              <a:xfrm>
                <a:off x="5451805" y="4927116"/>
                <a:ext cx="197746" cy="276999"/>
              </a:xfrm>
              <a:prstGeom prst="rect">
                <a:avLst/>
              </a:prstGeom>
              <a:blipFill>
                <a:blip r:embed="rId5"/>
                <a:stretch>
                  <a:fillRect l="-30303" r="-30303"/>
                </a:stretch>
              </a:blipFill>
              <a:ln w="12700" cap="flat">
                <a:noFill/>
                <a:miter lim="400000"/>
              </a:ln>
              <a:effectLst/>
            </p:spPr>
            <p:txBody>
              <a:bodyPr/>
              <a:lstStyle/>
              <a:p>
                <a:r>
                  <a:rPr lang="en-US">
                    <a:noFill/>
                  </a:rPr>
                  <a:t> </a:t>
                </a:r>
              </a:p>
            </p:txBody>
          </p:sp>
        </mc:Fallback>
      </mc:AlternateContent>
      <p:sp>
        <p:nvSpPr>
          <p:cNvPr id="19" name="TextBox 18">
            <a:extLst>
              <a:ext uri="{FF2B5EF4-FFF2-40B4-BE49-F238E27FC236}">
                <a16:creationId xmlns:a16="http://schemas.microsoft.com/office/drawing/2014/main" id="{5A2F778E-E1FA-43BD-05FC-B67662044F2B}"/>
              </a:ext>
            </a:extLst>
          </p:cNvPr>
          <p:cNvSpPr txBox="1"/>
          <p:nvPr/>
        </p:nvSpPr>
        <p:spPr>
          <a:xfrm>
            <a:off x="320187" y="4141035"/>
            <a:ext cx="3789996" cy="1194244"/>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9144"/>
            <a:r>
              <a:rPr lang="en-US" sz="1100" dirty="0">
                <a:latin typeface="Arial" panose="020B0604020202020204" pitchFamily="34" charset="0"/>
                <a:cs typeface="Arial" panose="020B0604020202020204" pitchFamily="34" charset="0"/>
              </a:rPr>
              <a:t>Outcomes</a:t>
            </a:r>
          </a:p>
          <a:p>
            <a:pPr marL="173736" indent="-164592">
              <a:buFont typeface="Arial" panose="020B0604020202020204" pitchFamily="34" charset="0"/>
              <a:buChar char="•"/>
            </a:pPr>
            <a:r>
              <a:rPr lang="en-US" sz="1400" dirty="0">
                <a:latin typeface="Arial" panose="020B0604020202020204" pitchFamily="34" charset="0"/>
                <a:cs typeface="Arial" panose="020B0604020202020204" pitchFamily="34" charset="0"/>
              </a:rPr>
              <a:t>Accuracy actually goes down by adding synthetic training data</a:t>
            </a:r>
          </a:p>
          <a:p>
            <a:pPr marL="173736" indent="-164592">
              <a:buFont typeface="Arial" panose="020B0604020202020204" pitchFamily="34" charset="0"/>
              <a:buChar char="•"/>
            </a:pPr>
            <a:r>
              <a:rPr lang="en-US" sz="1400" dirty="0">
                <a:latin typeface="Arial" panose="020B0604020202020204" pitchFamily="34" charset="0"/>
                <a:cs typeface="Arial" panose="020B0604020202020204" pitchFamily="34" charset="0"/>
              </a:rPr>
              <a:t>Again, as expected, Dall-E-2 outperforms the SD-1.4 data (but only by a bit).</a:t>
            </a:r>
          </a:p>
        </p:txBody>
      </p:sp>
      <p:sp>
        <p:nvSpPr>
          <p:cNvPr id="22" name="TextBox 21">
            <a:extLst>
              <a:ext uri="{FF2B5EF4-FFF2-40B4-BE49-F238E27FC236}">
                <a16:creationId xmlns:a16="http://schemas.microsoft.com/office/drawing/2014/main" id="{29ABAB43-F2E5-A9E0-15E1-4685AC6B0FCF}"/>
              </a:ext>
            </a:extLst>
          </p:cNvPr>
          <p:cNvSpPr txBox="1"/>
          <p:nvPr/>
        </p:nvSpPr>
        <p:spPr>
          <a:xfrm>
            <a:off x="5525464" y="3528363"/>
            <a:ext cx="477695" cy="53860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ts val="214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Dall-E</a:t>
            </a:r>
          </a:p>
          <a:p>
            <a:pPr marL="0" marR="0" indent="0" algn="l" defTabSz="914400" rtl="0" fontAlgn="auto" latinLnBrk="0" hangingPunct="0">
              <a:lnSpc>
                <a:spcPts val="2140"/>
              </a:lnSpc>
              <a:spcBef>
                <a:spcPts val="0"/>
              </a:spcBef>
              <a:spcAft>
                <a:spcPts val="0"/>
              </a:spcAft>
              <a:buClrTx/>
              <a:buSzTx/>
              <a:buFontTx/>
              <a:buNone/>
              <a:tabLst/>
            </a:pPr>
            <a:r>
              <a:rPr lang="en-US" sz="1200" dirty="0">
                <a:latin typeface="Arial" panose="020B0604020202020204" pitchFamily="34" charset="0"/>
                <a:cs typeface="Arial" panose="020B0604020202020204" pitchFamily="34" charset="0"/>
              </a:rPr>
              <a:t>SD-1.4</a:t>
            </a:r>
            <a:endParaRPr kumimoji="0" lang="en-US"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60503116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48074C-4C0E-4EB3-FBAC-9858F6BA72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FE23EA3-BA5D-73DA-3D16-61E9016C1C7B}"/>
              </a:ext>
            </a:extLst>
          </p:cNvPr>
          <p:cNvSpPr>
            <a:spLocks noGrp="1"/>
          </p:cNvSpPr>
          <p:nvPr>
            <p:ph type="title"/>
          </p:nvPr>
        </p:nvSpPr>
        <p:spPr/>
        <p:txBody>
          <a:bodyPr/>
          <a:lstStyle/>
          <a:p>
            <a:r>
              <a:rPr lang="en-US" dirty="0"/>
              <a:t>Test Data Experiment</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AFE9A8D8-9899-ED3D-00F7-92443A1A0CF9}"/>
                  </a:ext>
                </a:extLst>
              </p:cNvPr>
              <p:cNvSpPr>
                <a:spLocks noGrp="1"/>
              </p:cNvSpPr>
              <p:nvPr>
                <p:ph type="body" sz="quarter" idx="10"/>
              </p:nvPr>
            </p:nvSpPr>
            <p:spPr>
              <a:xfrm>
                <a:off x="337132" y="2422967"/>
                <a:ext cx="4011320" cy="1891755"/>
              </a:xfrm>
            </p:spPr>
            <p:txBody>
              <a:bodyPr/>
              <a:lstStyle/>
              <a:p>
                <a:r>
                  <a:rPr lang="en-US" sz="1600" dirty="0"/>
                  <a:t>Gradually mislabel training data comparing the effects with real and synthetic test data.</a:t>
                </a:r>
              </a:p>
              <a:p>
                <a:pPr lvl="1"/>
                <a:r>
                  <a:rPr lang="en-US" sz="1400" dirty="0"/>
                  <a:t>Baseline accuracy computed with all real data.</a:t>
                </a:r>
              </a:p>
              <a:p>
                <a:pPr lvl="1"/>
                <a:r>
                  <a:rPr lang="en-US" sz="1400" dirty="0"/>
                  <a:t>Training data used a fixed block of real with fraction </a:t>
                </a:r>
                <a14:m>
                  <m:oMath xmlns:m="http://schemas.openxmlformats.org/officeDocument/2006/math">
                    <m:r>
                      <a:rPr lang="en-US" sz="1400" i="1">
                        <a:latin typeface="Cambria Math" panose="02040503050406030204" pitchFamily="18" charset="0"/>
                      </a:rPr>
                      <m:t>𝛼</m:t>
                    </m:r>
                  </m:oMath>
                </a14:m>
                <a:r>
                  <a:rPr lang="en-US" sz="1400" dirty="0"/>
                  <a:t> having scrambled labels.</a:t>
                </a:r>
              </a:p>
              <a:p>
                <a:pPr lvl="1"/>
                <a:r>
                  <a:rPr lang="en-US" sz="1400" dirty="0"/>
                  <a:t>Five models trained for each </a:t>
                </a:r>
                <a14:m>
                  <m:oMath xmlns:m="http://schemas.openxmlformats.org/officeDocument/2006/math">
                    <m:r>
                      <a:rPr lang="en-US" sz="1400" i="1" smtClean="0">
                        <a:latin typeface="Cambria Math" panose="02040503050406030204" pitchFamily="18" charset="0"/>
                      </a:rPr>
                      <m:t>𝛼</m:t>
                    </m:r>
                  </m:oMath>
                </a14:m>
                <a:r>
                  <a:rPr lang="en-US" sz="1400" dirty="0"/>
                  <a:t>.</a:t>
                </a:r>
              </a:p>
              <a:p>
                <a:pPr lvl="1"/>
                <a:r>
                  <a:rPr lang="en-US" sz="1400" dirty="0"/>
                  <a:t>Evaluate with 20 randomly drawn test sets.</a:t>
                </a:r>
              </a:p>
              <a:p>
                <a:endParaRPr lang="en-US" sz="1600" dirty="0"/>
              </a:p>
            </p:txBody>
          </p:sp>
        </mc:Choice>
        <mc:Fallback xmlns="">
          <p:sp>
            <p:nvSpPr>
              <p:cNvPr id="5" name="Text Placeholder 4">
                <a:extLst>
                  <a:ext uri="{FF2B5EF4-FFF2-40B4-BE49-F238E27FC236}">
                    <a16:creationId xmlns:a16="http://schemas.microsoft.com/office/drawing/2014/main" id="{AFE9A8D8-9899-ED3D-00F7-92443A1A0CF9}"/>
                  </a:ext>
                </a:extLst>
              </p:cNvPr>
              <p:cNvSpPr>
                <a:spLocks noGrp="1" noRot="1" noChangeAspect="1" noMove="1" noResize="1" noEditPoints="1" noAdjustHandles="1" noChangeArrowheads="1" noChangeShapeType="1" noTextEdit="1"/>
              </p:cNvSpPr>
              <p:nvPr>
                <p:ph type="body" sz="quarter" idx="10"/>
              </p:nvPr>
            </p:nvSpPr>
            <p:spPr>
              <a:xfrm>
                <a:off x="337132" y="2422967"/>
                <a:ext cx="4011320" cy="1891755"/>
              </a:xfrm>
              <a:blipFill>
                <a:blip r:embed="rId2"/>
                <a:stretch>
                  <a:fillRect l="-3155" t="-3333" r="-315" b="-333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089D790-407E-9733-7853-9E5C92672726}"/>
              </a:ext>
            </a:extLst>
          </p:cNvPr>
          <p:cNvPicPr>
            <a:picLocks noChangeAspect="1"/>
          </p:cNvPicPr>
          <p:nvPr/>
        </p:nvPicPr>
        <p:blipFill>
          <a:blip r:embed="rId3"/>
          <a:stretch>
            <a:fillRect/>
          </a:stretch>
        </p:blipFill>
        <p:spPr>
          <a:xfrm>
            <a:off x="4348452" y="1069395"/>
            <a:ext cx="5700951" cy="4027277"/>
          </a:xfrm>
          <a:prstGeom prst="rect">
            <a:avLst/>
          </a:prstGeom>
        </p:spPr>
      </p:pic>
      <p:sp>
        <p:nvSpPr>
          <p:cNvPr id="2" name="Rectangle 1">
            <a:extLst>
              <a:ext uri="{FF2B5EF4-FFF2-40B4-BE49-F238E27FC236}">
                <a16:creationId xmlns:a16="http://schemas.microsoft.com/office/drawing/2014/main" id="{5B6E0B12-6602-A35C-95C0-A3EE34C3E0EB}"/>
              </a:ext>
            </a:extLst>
          </p:cNvPr>
          <p:cNvSpPr/>
          <p:nvPr/>
        </p:nvSpPr>
        <p:spPr>
          <a:xfrm>
            <a:off x="337133" y="1166572"/>
            <a:ext cx="1178630" cy="270962"/>
          </a:xfrm>
          <a:prstGeom prst="rect">
            <a:avLst/>
          </a:prstGeom>
          <a:solidFill>
            <a:schemeClr val="accent3">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 name="TextBox 2">
            <a:extLst>
              <a:ext uri="{FF2B5EF4-FFF2-40B4-BE49-F238E27FC236}">
                <a16:creationId xmlns:a16="http://schemas.microsoft.com/office/drawing/2014/main" id="{9061530A-B8F4-8F23-6715-50FDCA768B54}"/>
              </a:ext>
            </a:extLst>
          </p:cNvPr>
          <p:cNvSpPr txBox="1"/>
          <p:nvPr/>
        </p:nvSpPr>
        <p:spPr>
          <a:xfrm>
            <a:off x="337132" y="859266"/>
            <a:ext cx="78803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Training </a:t>
            </a:r>
          </a:p>
        </p:txBody>
      </p:sp>
      <p:sp>
        <p:nvSpPr>
          <p:cNvPr id="7" name="Rectangle 6">
            <a:extLst>
              <a:ext uri="{FF2B5EF4-FFF2-40B4-BE49-F238E27FC236}">
                <a16:creationId xmlns:a16="http://schemas.microsoft.com/office/drawing/2014/main" id="{D197E5C1-BC19-6F6D-85C6-D540B352CDF1}"/>
              </a:ext>
            </a:extLst>
          </p:cNvPr>
          <p:cNvSpPr/>
          <p:nvPr/>
        </p:nvSpPr>
        <p:spPr>
          <a:xfrm>
            <a:off x="2483232" y="1166572"/>
            <a:ext cx="427749" cy="270962"/>
          </a:xfrm>
          <a:prstGeom prst="rect">
            <a:avLst/>
          </a:prstGeom>
          <a:solidFill>
            <a:schemeClr val="accent3">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Rectangle 7">
            <a:extLst>
              <a:ext uri="{FF2B5EF4-FFF2-40B4-BE49-F238E27FC236}">
                <a16:creationId xmlns:a16="http://schemas.microsoft.com/office/drawing/2014/main" id="{7F262C0F-36D8-472F-364D-47A55E709EEB}"/>
              </a:ext>
            </a:extLst>
          </p:cNvPr>
          <p:cNvSpPr/>
          <p:nvPr/>
        </p:nvSpPr>
        <p:spPr>
          <a:xfrm>
            <a:off x="3166159" y="1166572"/>
            <a:ext cx="427749" cy="270962"/>
          </a:xfrm>
          <a:prstGeom prst="rect">
            <a:avLst/>
          </a:prstGeom>
          <a:solidFill>
            <a:schemeClr val="accent2">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TextBox 8">
            <a:extLst>
              <a:ext uri="{FF2B5EF4-FFF2-40B4-BE49-F238E27FC236}">
                <a16:creationId xmlns:a16="http://schemas.microsoft.com/office/drawing/2014/main" id="{8477AD20-EA5D-45F1-FBEF-5BEB1F8D96B6}"/>
              </a:ext>
            </a:extLst>
          </p:cNvPr>
          <p:cNvSpPr txBox="1"/>
          <p:nvPr/>
        </p:nvSpPr>
        <p:spPr>
          <a:xfrm>
            <a:off x="2434163" y="870900"/>
            <a:ext cx="59086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Valid. </a:t>
            </a:r>
          </a:p>
        </p:txBody>
      </p:sp>
      <p:sp>
        <p:nvSpPr>
          <p:cNvPr id="10" name="TextBox 9">
            <a:extLst>
              <a:ext uri="{FF2B5EF4-FFF2-40B4-BE49-F238E27FC236}">
                <a16:creationId xmlns:a16="http://schemas.microsoft.com/office/drawing/2014/main" id="{197CBC7D-4737-B95D-7E63-DDA2D49A040C}"/>
              </a:ext>
            </a:extLst>
          </p:cNvPr>
          <p:cNvSpPr txBox="1"/>
          <p:nvPr/>
        </p:nvSpPr>
        <p:spPr>
          <a:xfrm>
            <a:off x="3152122" y="870013"/>
            <a:ext cx="48987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Test </a:t>
            </a:r>
          </a:p>
        </p:txBody>
      </p:sp>
      <p:sp>
        <p:nvSpPr>
          <p:cNvPr id="11" name="Rectangle 10">
            <a:extLst>
              <a:ext uri="{FF2B5EF4-FFF2-40B4-BE49-F238E27FC236}">
                <a16:creationId xmlns:a16="http://schemas.microsoft.com/office/drawing/2014/main" id="{A869D5E5-9C77-1026-E0DC-DE7452C38F2F}"/>
              </a:ext>
            </a:extLst>
          </p:cNvPr>
          <p:cNvSpPr/>
          <p:nvPr/>
        </p:nvSpPr>
        <p:spPr>
          <a:xfrm>
            <a:off x="1226036" y="1166572"/>
            <a:ext cx="289727" cy="270962"/>
          </a:xfrm>
          <a:prstGeom prst="rect">
            <a:avLst/>
          </a:prstGeom>
          <a:pattFill prst="wdUpDiag">
            <a:fgClr>
              <a:schemeClr val="accent3">
                <a:lumMod val="60000"/>
                <a:lumOff val="40000"/>
              </a:schemeClr>
            </a:fgClr>
            <a:bgClr>
              <a:srgbClr val="C00000"/>
            </a:bgClr>
          </a:patt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2" name="Right Brace 11">
            <a:extLst>
              <a:ext uri="{FF2B5EF4-FFF2-40B4-BE49-F238E27FC236}">
                <a16:creationId xmlns:a16="http://schemas.microsoft.com/office/drawing/2014/main" id="{640DE6CB-D80D-7577-D1AE-EEDFB18A720B}"/>
              </a:ext>
            </a:extLst>
          </p:cNvPr>
          <p:cNvSpPr/>
          <p:nvPr/>
        </p:nvSpPr>
        <p:spPr>
          <a:xfrm rot="5400000">
            <a:off x="1281584" y="1412595"/>
            <a:ext cx="185298" cy="296394"/>
          </a:xfrm>
          <a:prstGeom prst="rightBrace">
            <a:avLst/>
          </a:prstGeom>
          <a:noFill/>
          <a:ln w="1905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3" name="Rectangle 12">
            <a:extLst>
              <a:ext uri="{FF2B5EF4-FFF2-40B4-BE49-F238E27FC236}">
                <a16:creationId xmlns:a16="http://schemas.microsoft.com/office/drawing/2014/main" id="{AC81FC7C-2842-1616-9C9C-1223D5F351A1}"/>
              </a:ext>
            </a:extLst>
          </p:cNvPr>
          <p:cNvSpPr/>
          <p:nvPr/>
        </p:nvSpPr>
        <p:spPr>
          <a:xfrm>
            <a:off x="310040" y="2152474"/>
            <a:ext cx="182880" cy="185296"/>
          </a:xfrm>
          <a:prstGeom prst="rect">
            <a:avLst/>
          </a:prstGeom>
          <a:solidFill>
            <a:schemeClr val="accent3">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4" name="Rectangle 13">
            <a:extLst>
              <a:ext uri="{FF2B5EF4-FFF2-40B4-BE49-F238E27FC236}">
                <a16:creationId xmlns:a16="http://schemas.microsoft.com/office/drawing/2014/main" id="{D07082EB-979B-8D1F-EC7C-E2B4F97C03C4}"/>
              </a:ext>
            </a:extLst>
          </p:cNvPr>
          <p:cNvSpPr/>
          <p:nvPr/>
        </p:nvSpPr>
        <p:spPr>
          <a:xfrm>
            <a:off x="1071448" y="2152474"/>
            <a:ext cx="182880" cy="185296"/>
          </a:xfrm>
          <a:prstGeom prst="rect">
            <a:avLst/>
          </a:prstGeom>
          <a:solidFill>
            <a:schemeClr val="accent2">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5" name="TextBox 14">
            <a:extLst>
              <a:ext uri="{FF2B5EF4-FFF2-40B4-BE49-F238E27FC236}">
                <a16:creationId xmlns:a16="http://schemas.microsoft.com/office/drawing/2014/main" id="{4CBE56C5-E9F2-A1FE-BC63-55ADD574DC53}"/>
              </a:ext>
            </a:extLst>
          </p:cNvPr>
          <p:cNvSpPr txBox="1"/>
          <p:nvPr/>
        </p:nvSpPr>
        <p:spPr>
          <a:xfrm>
            <a:off x="517410" y="2091235"/>
            <a:ext cx="51071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Real </a:t>
            </a:r>
          </a:p>
        </p:txBody>
      </p:sp>
      <p:sp>
        <p:nvSpPr>
          <p:cNvPr id="16" name="TextBox 15">
            <a:extLst>
              <a:ext uri="{FF2B5EF4-FFF2-40B4-BE49-F238E27FC236}">
                <a16:creationId xmlns:a16="http://schemas.microsoft.com/office/drawing/2014/main" id="{3EF0706E-285A-2D61-2363-07C308126211}"/>
              </a:ext>
            </a:extLst>
          </p:cNvPr>
          <p:cNvSpPr txBox="1"/>
          <p:nvPr/>
        </p:nvSpPr>
        <p:spPr>
          <a:xfrm>
            <a:off x="1310116" y="2091235"/>
            <a:ext cx="87940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Synthetic </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04C42AE-EA48-0C46-AE73-59281D179FBB}"/>
                  </a:ext>
                </a:extLst>
              </p:cNvPr>
              <p:cNvSpPr txBox="1"/>
              <p:nvPr/>
            </p:nvSpPr>
            <p:spPr>
              <a:xfrm>
                <a:off x="1268542" y="1617108"/>
                <a:ext cx="204713"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0" i="1" u="none" strike="noStrike" cap="none" spc="0" normalizeH="0" baseline="0" smtClean="0">
                          <a:ln>
                            <a:noFill/>
                          </a:ln>
                          <a:solidFill>
                            <a:srgbClr val="000000"/>
                          </a:solidFill>
                          <a:effectLst/>
                          <a:uFillTx/>
                          <a:latin typeface="Cambria Math" panose="02040503050406030204" pitchFamily="18" charset="0"/>
                          <a:ea typeface="Calibri"/>
                          <a:cs typeface="Calibri"/>
                          <a:sym typeface="Calibri"/>
                        </a:rPr>
                        <m:t>𝛼</m:t>
                      </m:r>
                    </m:oMath>
                  </m:oMathPara>
                </a14:m>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Choice>
        <mc:Fallback xmlns="">
          <p:sp>
            <p:nvSpPr>
              <p:cNvPr id="17" name="TextBox 16">
                <a:extLst>
                  <a:ext uri="{FF2B5EF4-FFF2-40B4-BE49-F238E27FC236}">
                    <a16:creationId xmlns:a16="http://schemas.microsoft.com/office/drawing/2014/main" id="{204C42AE-EA48-0C46-AE73-59281D179FBB}"/>
                  </a:ext>
                </a:extLst>
              </p:cNvPr>
              <p:cNvSpPr txBox="1">
                <a:spLocks noRot="1" noChangeAspect="1" noMove="1" noResize="1" noEditPoints="1" noAdjustHandles="1" noChangeArrowheads="1" noChangeShapeType="1" noTextEdit="1"/>
              </p:cNvSpPr>
              <p:nvPr/>
            </p:nvSpPr>
            <p:spPr>
              <a:xfrm>
                <a:off x="1268542" y="1617108"/>
                <a:ext cx="204713" cy="276999"/>
              </a:xfrm>
              <a:prstGeom prst="rect">
                <a:avLst/>
              </a:prstGeom>
              <a:blipFill>
                <a:blip r:embed="rId4"/>
                <a:stretch>
                  <a:fillRect l="-14706" r="-11765"/>
                </a:stretch>
              </a:blipFill>
              <a:ln w="12700" cap="flat">
                <a:noFill/>
                <a:miter lim="400000"/>
              </a:ln>
              <a:effectLst/>
            </p:spPr>
            <p:txBody>
              <a:bodyPr/>
              <a:lstStyle/>
              <a:p>
                <a:r>
                  <a:rPr lang="en-US">
                    <a:noFill/>
                  </a:rPr>
                  <a:t> </a:t>
                </a:r>
              </a:p>
            </p:txBody>
          </p:sp>
        </mc:Fallback>
      </mc:AlternateContent>
      <p:sp>
        <p:nvSpPr>
          <p:cNvPr id="18" name="Rectangle 17">
            <a:extLst>
              <a:ext uri="{FF2B5EF4-FFF2-40B4-BE49-F238E27FC236}">
                <a16:creationId xmlns:a16="http://schemas.microsoft.com/office/drawing/2014/main" id="{46EE3471-E2D7-ADD1-2712-67F86CF57797}"/>
              </a:ext>
            </a:extLst>
          </p:cNvPr>
          <p:cNvSpPr/>
          <p:nvPr/>
        </p:nvSpPr>
        <p:spPr>
          <a:xfrm>
            <a:off x="2157379" y="2152474"/>
            <a:ext cx="182880" cy="185296"/>
          </a:xfrm>
          <a:prstGeom prst="rect">
            <a:avLst/>
          </a:prstGeom>
          <a:pattFill prst="wdUpDiag">
            <a:fgClr>
              <a:schemeClr val="accent3">
                <a:lumMod val="60000"/>
                <a:lumOff val="40000"/>
              </a:schemeClr>
            </a:fgClr>
            <a:bgClr>
              <a:srgbClr val="C00000"/>
            </a:bgClr>
          </a:patt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9" name="TextBox 18">
            <a:extLst>
              <a:ext uri="{FF2B5EF4-FFF2-40B4-BE49-F238E27FC236}">
                <a16:creationId xmlns:a16="http://schemas.microsoft.com/office/drawing/2014/main" id="{548F2E5B-B91B-1CE5-87A8-57A7D816890C}"/>
              </a:ext>
            </a:extLst>
          </p:cNvPr>
          <p:cNvSpPr txBox="1"/>
          <p:nvPr/>
        </p:nvSpPr>
        <p:spPr>
          <a:xfrm>
            <a:off x="2384692" y="2091235"/>
            <a:ext cx="99802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Mislabeled </a:t>
            </a:r>
          </a:p>
        </p:txBody>
      </p:sp>
      <p:sp>
        <p:nvSpPr>
          <p:cNvPr id="20" name="Rectangle 19">
            <a:extLst>
              <a:ext uri="{FF2B5EF4-FFF2-40B4-BE49-F238E27FC236}">
                <a16:creationId xmlns:a16="http://schemas.microsoft.com/office/drawing/2014/main" id="{13AA1FBD-02A8-5799-21DD-1C6EDD233F5A}"/>
              </a:ext>
            </a:extLst>
          </p:cNvPr>
          <p:cNvSpPr/>
          <p:nvPr/>
        </p:nvSpPr>
        <p:spPr>
          <a:xfrm>
            <a:off x="3166158" y="1699054"/>
            <a:ext cx="427749" cy="270962"/>
          </a:xfrm>
          <a:prstGeom prst="rect">
            <a:avLst/>
          </a:prstGeom>
          <a:solidFill>
            <a:schemeClr val="accent3">
              <a:lumMod val="60000"/>
              <a:lumOff val="40000"/>
            </a:schemeClr>
          </a:solidFill>
          <a:ln w="12700" cap="flat">
            <a:solidFill>
              <a:schemeClr val="tx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1" name="TextBox 20">
            <a:extLst>
              <a:ext uri="{FF2B5EF4-FFF2-40B4-BE49-F238E27FC236}">
                <a16:creationId xmlns:a16="http://schemas.microsoft.com/office/drawing/2014/main" id="{28AAC885-A132-4FA8-2011-648E86CACC9C}"/>
              </a:ext>
            </a:extLst>
          </p:cNvPr>
          <p:cNvSpPr txBox="1"/>
          <p:nvPr/>
        </p:nvSpPr>
        <p:spPr>
          <a:xfrm>
            <a:off x="3085904" y="1924533"/>
            <a:ext cx="66139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baseline</a:t>
            </a:r>
          </a:p>
        </p:txBody>
      </p:sp>
      <p:sp>
        <p:nvSpPr>
          <p:cNvPr id="22" name="TextBox 21">
            <a:extLst>
              <a:ext uri="{FF2B5EF4-FFF2-40B4-BE49-F238E27FC236}">
                <a16:creationId xmlns:a16="http://schemas.microsoft.com/office/drawing/2014/main" id="{1D23749B-8BC4-2862-E745-AB75CFDB34E0}"/>
              </a:ext>
            </a:extLst>
          </p:cNvPr>
          <p:cNvSpPr txBox="1"/>
          <p:nvPr/>
        </p:nvSpPr>
        <p:spPr>
          <a:xfrm>
            <a:off x="3149223" y="1362055"/>
            <a:ext cx="51873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err="1">
                <a:ln>
                  <a:noFill/>
                </a:ln>
                <a:solidFill>
                  <a:srgbClr val="000000"/>
                </a:solidFill>
                <a:effectLst/>
                <a:uFillTx/>
                <a:latin typeface="Arial" panose="020B0604020202020204" pitchFamily="34" charset="0"/>
                <a:cs typeface="Arial" panose="020B0604020202020204" pitchFamily="34" charset="0"/>
                <a:sym typeface="Calibri"/>
              </a:rPr>
              <a:t>exper</a:t>
            </a:r>
            <a:r>
              <a:rPr kumimoji="0" lang="en-US" sz="1200" b="0" i="0" u="none" strike="noStrike" cap="none" spc="0" normalizeH="0" baseline="0">
                <a:ln>
                  <a:noFill/>
                </a:ln>
                <a:solidFill>
                  <a:srgbClr val="000000"/>
                </a:solidFill>
                <a:effectLst/>
                <a:uFillTx/>
                <a:latin typeface="Arial" panose="020B0604020202020204" pitchFamily="34" charset="0"/>
                <a:cs typeface="Arial" panose="020B0604020202020204" pitchFamily="34" charset="0"/>
                <a:sym typeface="Calibri"/>
              </a:rPr>
              <a:t>.</a:t>
            </a: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2CB2A26-E27C-E9D4-8F55-0150146B158E}"/>
                  </a:ext>
                </a:extLst>
              </p:cNvPr>
              <p:cNvSpPr txBox="1"/>
              <p:nvPr/>
            </p:nvSpPr>
            <p:spPr>
              <a:xfrm>
                <a:off x="6592635" y="4734169"/>
                <a:ext cx="197746"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0" i="1" u="none" strike="noStrike" cap="none" spc="0" normalizeH="0" baseline="0" smtClean="0">
                          <a:ln>
                            <a:noFill/>
                          </a:ln>
                          <a:solidFill>
                            <a:srgbClr val="000000"/>
                          </a:solidFill>
                          <a:effectLst/>
                          <a:uFillTx/>
                          <a:latin typeface="Cambria Math" panose="02040503050406030204" pitchFamily="18" charset="0"/>
                          <a:ea typeface="Calibri"/>
                          <a:cs typeface="Calibri"/>
                          <a:sym typeface="Calibri"/>
                        </a:rPr>
                        <m:t>𝛼</m:t>
                      </m:r>
                      <m:r>
                        <a:rPr kumimoji="0" lang="en-US" sz="1800" b="0" i="1" u="none" strike="noStrike" cap="none" spc="0" normalizeH="0" baseline="0" smtClean="0">
                          <a:ln>
                            <a:noFill/>
                          </a:ln>
                          <a:solidFill>
                            <a:srgbClr val="000000"/>
                          </a:solidFill>
                          <a:effectLst/>
                          <a:uFillTx/>
                          <a:latin typeface="Cambria Math" panose="02040503050406030204" pitchFamily="18" charset="0"/>
                          <a:ea typeface="Calibri"/>
                          <a:cs typeface="Calibri"/>
                          <a:sym typeface="Calibri"/>
                        </a:rPr>
                        <m:t>:</m:t>
                      </m:r>
                    </m:oMath>
                  </m:oMathPara>
                </a14:m>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mc:Choice>
        <mc:Fallback xmlns="">
          <p:sp>
            <p:nvSpPr>
              <p:cNvPr id="24" name="TextBox 23">
                <a:extLst>
                  <a:ext uri="{FF2B5EF4-FFF2-40B4-BE49-F238E27FC236}">
                    <a16:creationId xmlns:a16="http://schemas.microsoft.com/office/drawing/2014/main" id="{72CB2A26-E27C-E9D4-8F55-0150146B158E}"/>
                  </a:ext>
                </a:extLst>
              </p:cNvPr>
              <p:cNvSpPr txBox="1">
                <a:spLocks noRot="1" noChangeAspect="1" noMove="1" noResize="1" noEditPoints="1" noAdjustHandles="1" noChangeArrowheads="1" noChangeShapeType="1" noTextEdit="1"/>
              </p:cNvSpPr>
              <p:nvPr/>
            </p:nvSpPr>
            <p:spPr>
              <a:xfrm>
                <a:off x="6592635" y="4734169"/>
                <a:ext cx="197746" cy="276999"/>
              </a:xfrm>
              <a:prstGeom prst="rect">
                <a:avLst/>
              </a:prstGeom>
              <a:blipFill>
                <a:blip r:embed="rId5"/>
                <a:stretch>
                  <a:fillRect l="-30303" r="-3030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E14A246-3C86-967A-017E-4C2061D5E4EC}"/>
                  </a:ext>
                </a:extLst>
              </p:cNvPr>
              <p:cNvSpPr txBox="1"/>
              <p:nvPr/>
            </p:nvSpPr>
            <p:spPr>
              <a:xfrm>
                <a:off x="310040" y="4317198"/>
                <a:ext cx="3864796" cy="1072739"/>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9144"/>
                <a:r>
                  <a:rPr lang="en-US" sz="1100" dirty="0">
                    <a:latin typeface="Arial" panose="020B0604020202020204" pitchFamily="34" charset="0"/>
                    <a:cs typeface="Arial" panose="020B0604020202020204" pitchFamily="34" charset="0"/>
                  </a:rPr>
                  <a:t>Outcomes</a:t>
                </a:r>
              </a:p>
              <a:p>
                <a:pPr marL="173736" indent="-164592">
                  <a:buFont typeface="Arial" panose="020B0604020202020204" pitchFamily="34" charset="0"/>
                  <a:buChar char="•"/>
                </a:pPr>
                <a:r>
                  <a:rPr lang="en-US" sz="1400" dirty="0">
                    <a:latin typeface="Arial" panose="020B0604020202020204" pitchFamily="34" charset="0"/>
                    <a:cs typeface="Arial" panose="020B0604020202020204" pitchFamily="34" charset="0"/>
                  </a:rPr>
                  <a:t>Raw accuracy computed with synthetic data is very far from baseline </a:t>
                </a:r>
              </a:p>
              <a:p>
                <a:pPr marL="173736" indent="-164592">
                  <a:buFont typeface="Arial" panose="020B0604020202020204" pitchFamily="34" charset="0"/>
                  <a:buChar char="•"/>
                </a:pPr>
                <a:r>
                  <a:rPr lang="en-US" sz="1400" dirty="0">
                    <a:latin typeface="Arial" panose="020B0604020202020204" pitchFamily="34" charset="0"/>
                    <a:cs typeface="Arial" panose="020B0604020202020204" pitchFamily="34" charset="0"/>
                  </a:rPr>
                  <a:t>Accuracy degradation still tracks similarly as </a:t>
                </a:r>
                <a14:m>
                  <m:oMath xmlns:m="http://schemas.openxmlformats.org/officeDocument/2006/math">
                    <m:r>
                      <a:rPr lang="en-US" sz="1400" i="1" smtClean="0">
                        <a:latin typeface="Cambria Math" panose="02040503050406030204" pitchFamily="18" charset="0"/>
                      </a:rPr>
                      <m:t>𝛼</m:t>
                    </m:r>
                  </m:oMath>
                </a14:m>
                <a:r>
                  <a:rPr lang="en-US" sz="1400" dirty="0">
                    <a:latin typeface="Arial" panose="020B0604020202020204" pitchFamily="34" charset="0"/>
                    <a:cs typeface="Arial" panose="020B0604020202020204" pitchFamily="34" charset="0"/>
                  </a:rPr>
                  <a:t> changes.</a:t>
                </a:r>
              </a:p>
            </p:txBody>
          </p:sp>
        </mc:Choice>
        <mc:Fallback xmlns="">
          <p:sp>
            <p:nvSpPr>
              <p:cNvPr id="27" name="TextBox 26">
                <a:extLst>
                  <a:ext uri="{FF2B5EF4-FFF2-40B4-BE49-F238E27FC236}">
                    <a16:creationId xmlns:a16="http://schemas.microsoft.com/office/drawing/2014/main" id="{7E14A246-3C86-967A-017E-4C2061D5E4EC}"/>
                  </a:ext>
                </a:extLst>
              </p:cNvPr>
              <p:cNvSpPr txBox="1">
                <a:spLocks noRot="1" noChangeAspect="1" noMove="1" noResize="1" noEditPoints="1" noAdjustHandles="1" noChangeArrowheads="1" noChangeShapeType="1" noTextEdit="1"/>
              </p:cNvSpPr>
              <p:nvPr/>
            </p:nvSpPr>
            <p:spPr>
              <a:xfrm>
                <a:off x="310040" y="4317198"/>
                <a:ext cx="3864796" cy="1072739"/>
              </a:xfrm>
              <a:prstGeom prst="rect">
                <a:avLst/>
              </a:prstGeom>
              <a:blipFill>
                <a:blip r:embed="rId6"/>
                <a:stretch>
                  <a:fillRect l="-1311" b="-9302"/>
                </a:stretch>
              </a:blipFill>
              <a:ln w="12700" cap="flat">
                <a:noFill/>
                <a:miter lim="400000"/>
              </a:ln>
              <a:effectLst/>
            </p:spPr>
            <p:txBody>
              <a:bodyPr/>
              <a:lstStyle/>
              <a:p>
                <a:r>
                  <a:rPr lang="en-US">
                    <a:noFill/>
                  </a:rPr>
                  <a:t> </a:t>
                </a:r>
              </a:p>
            </p:txBody>
          </p:sp>
        </mc:Fallback>
      </mc:AlternateContent>
      <p:sp>
        <p:nvSpPr>
          <p:cNvPr id="30" name="TextBox 29">
            <a:extLst>
              <a:ext uri="{FF2B5EF4-FFF2-40B4-BE49-F238E27FC236}">
                <a16:creationId xmlns:a16="http://schemas.microsoft.com/office/drawing/2014/main" id="{126B5475-EBCC-2917-6F21-72636534A5D9}"/>
              </a:ext>
            </a:extLst>
          </p:cNvPr>
          <p:cNvSpPr txBox="1"/>
          <p:nvPr/>
        </p:nvSpPr>
        <p:spPr>
          <a:xfrm>
            <a:off x="8803847" y="1584535"/>
            <a:ext cx="586699" cy="7309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ts val="194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Baseline</a:t>
            </a:r>
          </a:p>
          <a:p>
            <a:pPr marL="0" marR="0" indent="0" algn="l" defTabSz="914400" rtl="0" fontAlgn="auto" latinLnBrk="0" hangingPunct="0">
              <a:lnSpc>
                <a:spcPts val="194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Dall-E</a:t>
            </a:r>
          </a:p>
          <a:p>
            <a:pPr marL="0" marR="0" indent="0" algn="l" defTabSz="914400" rtl="0" fontAlgn="auto" latinLnBrk="0" hangingPunct="0">
              <a:lnSpc>
                <a:spcPts val="1940"/>
              </a:lnSpc>
              <a:spcBef>
                <a:spcPts val="0"/>
              </a:spcBef>
              <a:spcAft>
                <a:spcPts val="0"/>
              </a:spcAft>
              <a:buClrTx/>
              <a:buSzTx/>
              <a:buFontTx/>
              <a:buNone/>
              <a:tabLst/>
            </a:pPr>
            <a:r>
              <a:rPr lang="en-US" sz="1200" dirty="0">
                <a:latin typeface="Arial" panose="020B0604020202020204" pitchFamily="34" charset="0"/>
                <a:cs typeface="Arial" panose="020B0604020202020204" pitchFamily="34" charset="0"/>
              </a:rPr>
              <a:t>SD-1.4</a:t>
            </a:r>
            <a:endParaRPr kumimoji="0" lang="en-US"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Tree>
    <p:extLst>
      <p:ext uri="{BB962C8B-B14F-4D97-AF65-F5344CB8AC3E}">
        <p14:creationId xmlns:p14="http://schemas.microsoft.com/office/powerpoint/2010/main" val="316020095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ED0DD-4447-2865-9E83-25CC0AE30DE8}"/>
              </a:ext>
            </a:extLst>
          </p:cNvPr>
          <p:cNvSpPr>
            <a:spLocks noGrp="1"/>
          </p:cNvSpPr>
          <p:nvPr>
            <p:ph type="title"/>
          </p:nvPr>
        </p:nvSpPr>
        <p:spPr/>
        <p:txBody>
          <a:bodyPr/>
          <a:lstStyle/>
          <a:p>
            <a:r>
              <a:rPr lang="en-US" dirty="0"/>
              <a:t>Summary – Two main Types of Results</a:t>
            </a:r>
          </a:p>
        </p:txBody>
      </p:sp>
      <p:graphicFrame>
        <p:nvGraphicFramePr>
          <p:cNvPr id="4" name="Table 3">
            <a:extLst>
              <a:ext uri="{FF2B5EF4-FFF2-40B4-BE49-F238E27FC236}">
                <a16:creationId xmlns:a16="http://schemas.microsoft.com/office/drawing/2014/main" id="{0824F53F-DCA7-EA8D-D475-E32AA264EF75}"/>
              </a:ext>
            </a:extLst>
          </p:cNvPr>
          <p:cNvGraphicFramePr>
            <a:graphicFrameLocks noGrp="1"/>
          </p:cNvGraphicFramePr>
          <p:nvPr>
            <p:extLst>
              <p:ext uri="{D42A27DB-BD31-4B8C-83A1-F6EECF244321}">
                <p14:modId xmlns:p14="http://schemas.microsoft.com/office/powerpoint/2010/main" val="1683994662"/>
              </p:ext>
            </p:extLst>
          </p:nvPr>
        </p:nvGraphicFramePr>
        <p:xfrm>
          <a:off x="337132" y="1052151"/>
          <a:ext cx="9094014" cy="4227918"/>
        </p:xfrm>
        <a:graphic>
          <a:graphicData uri="http://schemas.openxmlformats.org/drawingml/2006/table">
            <a:tbl>
              <a:tblPr firstRow="1" bandRow="1">
                <a:tableStyleId>{5940675A-B579-460E-94D1-54222C63F5DA}</a:tableStyleId>
              </a:tblPr>
              <a:tblGrid>
                <a:gridCol w="1297704">
                  <a:extLst>
                    <a:ext uri="{9D8B030D-6E8A-4147-A177-3AD203B41FA5}">
                      <a16:colId xmlns:a16="http://schemas.microsoft.com/office/drawing/2014/main" val="556540007"/>
                    </a:ext>
                  </a:extLst>
                </a:gridCol>
                <a:gridCol w="3990109">
                  <a:extLst>
                    <a:ext uri="{9D8B030D-6E8A-4147-A177-3AD203B41FA5}">
                      <a16:colId xmlns:a16="http://schemas.microsoft.com/office/drawing/2014/main" val="2749807656"/>
                    </a:ext>
                  </a:extLst>
                </a:gridCol>
                <a:gridCol w="3806201">
                  <a:extLst>
                    <a:ext uri="{9D8B030D-6E8A-4147-A177-3AD203B41FA5}">
                      <a16:colId xmlns:a16="http://schemas.microsoft.com/office/drawing/2014/main" val="2324981867"/>
                    </a:ext>
                  </a:extLst>
                </a:gridCol>
              </a:tblGrid>
              <a:tr h="412825">
                <a:tc>
                  <a:txBody>
                    <a:bodyPr/>
                    <a:lstStyle/>
                    <a:p>
                      <a:pPr algn="l"/>
                      <a:r>
                        <a:rPr lang="en-US" sz="1400" b="1" dirty="0">
                          <a:latin typeface="Arial" panose="020B0604020202020204" pitchFamily="34" charset="0"/>
                          <a:cs typeface="Arial" panose="020B0604020202020204" pitchFamily="34" charset="0"/>
                        </a:rPr>
                        <a:t>Question</a:t>
                      </a:r>
                    </a:p>
                  </a:txBody>
                  <a:tcPr>
                    <a:solidFill>
                      <a:schemeClr val="accent2">
                        <a:lumMod val="40000"/>
                        <a:lumOff val="60000"/>
                      </a:schemeClr>
                    </a:solidFill>
                  </a:tcPr>
                </a:tc>
                <a:tc>
                  <a:txBody>
                    <a:bodyPr/>
                    <a:lstStyle/>
                    <a:p>
                      <a:pPr algn="l"/>
                      <a:r>
                        <a:rPr lang="en-US" sz="1400" b="1" dirty="0">
                          <a:latin typeface="Arial" panose="020B0604020202020204" pitchFamily="34" charset="0"/>
                          <a:cs typeface="Arial" panose="020B0604020202020204" pitchFamily="34" charset="0"/>
                        </a:rPr>
                        <a:t>Data and model chosen for our experiments</a:t>
                      </a:r>
                    </a:p>
                  </a:txBody>
                  <a:tcPr>
                    <a:solidFill>
                      <a:schemeClr val="accent2">
                        <a:lumMod val="40000"/>
                        <a:lumOff val="60000"/>
                      </a:schemeClr>
                    </a:solidFill>
                  </a:tcPr>
                </a:tc>
                <a:tc>
                  <a:txBody>
                    <a:bodyPr/>
                    <a:lstStyle/>
                    <a:p>
                      <a:pPr algn="l"/>
                      <a:r>
                        <a:rPr lang="en-US" sz="1400" b="1" dirty="0">
                          <a:latin typeface="Arial" panose="020B0604020202020204" pitchFamily="34" charset="0"/>
                          <a:cs typeface="Arial" panose="020B0604020202020204" pitchFamily="34" charset="0"/>
                        </a:rPr>
                        <a:t>Your model and data</a:t>
                      </a:r>
                    </a:p>
                  </a:txBody>
                  <a:tcPr>
                    <a:solidFill>
                      <a:schemeClr val="accent2">
                        <a:lumMod val="40000"/>
                        <a:lumOff val="60000"/>
                      </a:schemeClr>
                    </a:solidFill>
                  </a:tcPr>
                </a:tc>
                <a:extLst>
                  <a:ext uri="{0D108BD9-81ED-4DB2-BD59-A6C34878D82A}">
                    <a16:rowId xmlns:a16="http://schemas.microsoft.com/office/drawing/2014/main" val="2824567603"/>
                  </a:ext>
                </a:extLst>
              </a:tr>
              <a:tr h="1467562">
                <a:tc>
                  <a:txBody>
                    <a:bodyPr/>
                    <a:lstStyle/>
                    <a:p>
                      <a:pPr marL="0" marR="0" lvl="0" indent="0" algn="l" defTabSz="730857"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How good is your synthetic data compared to your real data on your model?</a:t>
                      </a:r>
                    </a:p>
                    <a:p>
                      <a:pPr algn="l"/>
                      <a:endParaRPr lang="en-US" sz="1200" dirty="0">
                        <a:latin typeface="Arial" panose="020B0604020202020204" pitchFamily="34" charset="0"/>
                        <a:cs typeface="Arial" panose="020B0604020202020204" pitchFamily="34" charset="0"/>
                      </a:endParaRPr>
                    </a:p>
                  </a:txBody>
                  <a:tcPr/>
                </a:tc>
                <a:tc>
                  <a:txBody>
                    <a:bodyPr/>
                    <a:lstStyle/>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Visually, the synthetic data ”looked” realistic</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But both the Dall-E and the SD-1.4 synthetic data sets performed worse than the real data.</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Dall-E performed slightly better than SD-1.4</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More is not always better.  Augmentation experiments indicate adding synthetic data to existing real training data may </a:t>
                      </a:r>
                      <a:r>
                        <a:rPr lang="en-US" sz="1200" i="1" dirty="0">
                          <a:latin typeface="Arial" panose="020B0604020202020204" pitchFamily="34" charset="0"/>
                          <a:cs typeface="Arial" panose="020B0604020202020204" pitchFamily="34" charset="0"/>
                        </a:rPr>
                        <a:t>decrease</a:t>
                      </a:r>
                      <a:r>
                        <a:rPr lang="en-US" sz="1200" dirty="0">
                          <a:latin typeface="Arial" panose="020B0604020202020204" pitchFamily="34" charset="0"/>
                          <a:cs typeface="Arial" panose="020B0604020202020204" pitchFamily="34" charset="0"/>
                        </a:rPr>
                        <a:t> your accuracy.</a:t>
                      </a:r>
                    </a:p>
                  </a:txBody>
                  <a:tcPr/>
                </a:tc>
                <a:tc>
                  <a:txBody>
                    <a:bodyPr/>
                    <a:lstStyle/>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Specific results will depend on the model and how you generate your synthetic data.</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”Looks good” to the human eye may not be enough.</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More is not always better.  You need to evaluate your data.</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May be worthwhile for </a:t>
                      </a:r>
                      <a:r>
                        <a:rPr lang="en-US" sz="1200">
                          <a:latin typeface="Arial" panose="020B0604020202020204" pitchFamily="34" charset="0"/>
                          <a:cs typeface="Arial" panose="020B0604020202020204" pitchFamily="34" charset="0"/>
                        </a:rPr>
                        <a:t>initial development.</a:t>
                      </a:r>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84615856"/>
                  </a:ext>
                </a:extLst>
              </a:tr>
              <a:tr h="1145669">
                <a:tc>
                  <a:txBody>
                    <a:bodyPr/>
                    <a:lstStyle/>
                    <a:p>
                      <a:pPr marL="0" marR="0" lvl="0" indent="0" algn="l" defTabSz="730857"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Can you quantify the difference in terms of model performance?</a:t>
                      </a:r>
                    </a:p>
                    <a:p>
                      <a:pPr algn="l"/>
                      <a:endParaRPr lang="en-US" sz="1200" dirty="0">
                        <a:latin typeface="Arial" panose="020B0604020202020204" pitchFamily="34" charset="0"/>
                        <a:cs typeface="Arial" panose="020B0604020202020204" pitchFamily="34" charset="0"/>
                      </a:endParaRPr>
                    </a:p>
                  </a:txBody>
                  <a:tcPr/>
                </a:tc>
                <a:tc>
                  <a:txBody>
                    <a:bodyPr/>
                    <a:lstStyle/>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Initial binary discrimination experiments yielded 0.776 for Dall-E and 0.855 for SD-1.4 indicating the Dall-E data is harder to distinguish from real data.</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Relative difference predicted actual drops in accuracy on the training and test experiments.</a:t>
                      </a:r>
                    </a:p>
                  </a:txBody>
                  <a:tcPr/>
                </a:tc>
                <a:tc>
                  <a:txBody>
                    <a:bodyPr/>
                    <a:lstStyle/>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Begin by building real-vs-synthetic binary discriminator to compare the quality of proposed synthetic data sets.</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Expect accuracy for test and training with synthetic data to degrade more quickly for data that scores “high” on binary discriminator.</a:t>
                      </a:r>
                    </a:p>
                  </a:txBody>
                  <a:tcPr/>
                </a:tc>
                <a:extLst>
                  <a:ext uri="{0D108BD9-81ED-4DB2-BD59-A6C34878D82A}">
                    <a16:rowId xmlns:a16="http://schemas.microsoft.com/office/drawing/2014/main" val="1712762005"/>
                  </a:ext>
                </a:extLst>
              </a:tr>
              <a:tr h="1158811">
                <a:tc>
                  <a:txBody>
                    <a:bodyPr/>
                    <a:lstStyle/>
                    <a:p>
                      <a:pPr algn="l"/>
                      <a:r>
                        <a:rPr lang="en-US" sz="1200" dirty="0">
                          <a:latin typeface="Arial" panose="020B0604020202020204" pitchFamily="34" charset="0"/>
                          <a:cs typeface="Arial" panose="020B0604020202020204" pitchFamily="34" charset="0"/>
                        </a:rPr>
                        <a:t>Where should you use your real data when you have a limited amount?</a:t>
                      </a:r>
                    </a:p>
                  </a:txBody>
                  <a:tcPr/>
                </a:tc>
                <a:tc>
                  <a:txBody>
                    <a:bodyPr/>
                    <a:lstStyle/>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The impact of using synthetic data on the test experiments was much higher than for the training experiments.</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This suggests use real data on your test experiments first.</a:t>
                      </a:r>
                    </a:p>
                  </a:txBody>
                  <a:tcPr/>
                </a:tc>
                <a:tc>
                  <a:txBody>
                    <a:bodyPr/>
                    <a:lstStyle/>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Expect real data to be more useful for test.</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Synthetic data may be useful for training if real data is hard to obtain, and you are tolerant of the decrease in accuracy.</a:t>
                      </a:r>
                    </a:p>
                  </a:txBody>
                  <a:tcPr/>
                </a:tc>
                <a:extLst>
                  <a:ext uri="{0D108BD9-81ED-4DB2-BD59-A6C34878D82A}">
                    <a16:rowId xmlns:a16="http://schemas.microsoft.com/office/drawing/2014/main" val="4178947094"/>
                  </a:ext>
                </a:extLst>
              </a:tr>
            </a:tbl>
          </a:graphicData>
        </a:graphic>
      </p:graphicFrame>
    </p:spTree>
    <p:extLst>
      <p:ext uri="{BB962C8B-B14F-4D97-AF65-F5344CB8AC3E}">
        <p14:creationId xmlns:p14="http://schemas.microsoft.com/office/powerpoint/2010/main" val="7661561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E27D13F-C335-704D-5CC0-6946B4F0D197}"/>
              </a:ext>
            </a:extLst>
          </p:cNvPr>
          <p:cNvSpPr>
            <a:spLocks noGrp="1"/>
          </p:cNvSpPr>
          <p:nvPr>
            <p:ph type="body" sz="quarter" idx="10"/>
          </p:nvPr>
        </p:nvSpPr>
        <p:spPr>
          <a:xfrm>
            <a:off x="337132" y="136246"/>
            <a:ext cx="8606844" cy="3827912"/>
          </a:xfrm>
        </p:spPr>
        <p:txBody>
          <a:bodyPr/>
          <a:lstStyle/>
          <a:p>
            <a:r>
              <a:rPr lang="en-US" sz="1200"/>
              <a:t>Copyright 2025 Carnegie Mellon University.</a:t>
            </a:r>
          </a:p>
          <a:p>
            <a:r>
              <a:rPr lang="en-US" sz="1200"/>
              <a:t>This material is based upon work funded and supported by the Department of Defense under Contract No. FA8702-15-D-0002 with Carnegie Mellon University for the operation of the Software Engineering Institute, a federally funded research and development center.  </a:t>
            </a:r>
          </a:p>
          <a:p>
            <a:r>
              <a:rPr lang="en-US" sz="1200"/>
              <a:t>The view, opinions, and/or findings contained in this material are those of the author(s) and should not be construed as an official Government position, policy, or decision, unless designated by other documentation.</a:t>
            </a:r>
          </a:p>
          <a:p>
            <a:r>
              <a:rPr lang="en-US" sz="1200"/>
              <a:t>NO WARRANTY. THIS CARNEGIE MELLON UNIVERSITY AND SOFTWARE ENGINEERING INSTITUTE MATERIAL IS FURNISHED ON AN "AS-IS" BASIS. CARNEGIE MELLON UNIVERSITY MAKES NO WARRANTIES OF ANY KIND, EITHER EXPRESSED OR IMPLIED, AS TO ANY MATTER INCLUDING, BUT NOT LIMITED TO, WARRANTY OF FITNESS FOR PURPOSE OR MERCHANTABILITY, EXCLUSIVITY, OR RESULTS OBTAINED FROM USE OF THE MATERIAL. CARNEGIE MELLON UNIVERSITY DOES NOT MAKE ANY WARRANTY OF ANY KIND WITH RESPECT TO FREEDOM FROM PATENT, TRADEMARK, OR COPYRIGHT INFRINGEMENT.</a:t>
            </a:r>
          </a:p>
          <a:p>
            <a:r>
              <a:rPr lang="en-US" sz="1200"/>
              <a:t>[DISTRIBUTION STATEMENT A] This material has been approved for public release and unlimited distribution.  Please see Copyright notice for non-US Government use and distribution.</a:t>
            </a:r>
          </a:p>
          <a:p>
            <a:r>
              <a:rPr lang="en-US" sz="1200"/>
              <a:t>This material may be reproduced in its entirety, without modification, and freely distributed in written or electronic form without requesting formal permission. Permission is required for any other use.  Requests for permission should be directed to the Software Engineering Institute at </a:t>
            </a:r>
            <a:r>
              <a:rPr lang="en-US" sz="1200" err="1"/>
              <a:t>permission@sei.cmu.edu</a:t>
            </a:r>
            <a:r>
              <a:rPr lang="en-US" sz="1200"/>
              <a:t>.</a:t>
            </a:r>
          </a:p>
          <a:p>
            <a:r>
              <a:rPr lang="en-US" sz="1200"/>
              <a:t>DM25-0506</a:t>
            </a:r>
          </a:p>
        </p:txBody>
      </p:sp>
    </p:spTree>
    <p:extLst>
      <p:ext uri="{BB962C8B-B14F-4D97-AF65-F5344CB8AC3E}">
        <p14:creationId xmlns:p14="http://schemas.microsoft.com/office/powerpoint/2010/main" val="110209364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BDC888-54E3-C8CD-DF3E-1A3FF5C01C59}"/>
              </a:ext>
            </a:extLst>
          </p:cNvPr>
          <p:cNvSpPr>
            <a:spLocks noGrp="1"/>
          </p:cNvSpPr>
          <p:nvPr>
            <p:ph type="title"/>
          </p:nvPr>
        </p:nvSpPr>
        <p:spPr/>
        <p:txBody>
          <a:bodyPr/>
          <a:lstStyle/>
          <a:p>
            <a:r>
              <a:rPr lang="en-US"/>
              <a:t>Outline</a:t>
            </a:r>
          </a:p>
        </p:txBody>
      </p:sp>
      <p:sp>
        <p:nvSpPr>
          <p:cNvPr id="7" name="Text Placeholder 6">
            <a:extLst>
              <a:ext uri="{FF2B5EF4-FFF2-40B4-BE49-F238E27FC236}">
                <a16:creationId xmlns:a16="http://schemas.microsoft.com/office/drawing/2014/main" id="{7AE2CEC6-184C-0C4C-60C8-2D13535F2A85}"/>
              </a:ext>
            </a:extLst>
          </p:cNvPr>
          <p:cNvSpPr>
            <a:spLocks noGrp="1"/>
          </p:cNvSpPr>
          <p:nvPr>
            <p:ph type="body" sz="quarter" idx="10"/>
          </p:nvPr>
        </p:nvSpPr>
        <p:spPr>
          <a:xfrm>
            <a:off x="337131" y="1052150"/>
            <a:ext cx="8606844" cy="4337787"/>
          </a:xfrm>
        </p:spPr>
        <p:txBody>
          <a:bodyPr lIns="0" tIns="0" rIns="0" bIns="0" anchor="t"/>
          <a:lstStyle/>
          <a:p>
            <a:pPr marL="347345" lvl="1" indent="-171450"/>
            <a:r>
              <a:rPr lang="en-US" sz="1800" kern="100" dirty="0">
                <a:effectLst/>
                <a:ea typeface="Aptos" panose="020B0004020202020204" pitchFamily="34" charset="0"/>
              </a:rPr>
              <a:t>Synthetic Data</a:t>
            </a:r>
            <a:r>
              <a:rPr lang="en-US" sz="1800" kern="100" dirty="0">
                <a:ea typeface="Aptos" panose="020B0004020202020204" pitchFamily="34" charset="0"/>
              </a:rPr>
              <a:t> for ML</a:t>
            </a:r>
            <a:endParaRPr lang="en-US" dirty="0"/>
          </a:p>
          <a:p>
            <a:pPr marL="515620" lvl="2" indent="-171450"/>
            <a:r>
              <a:rPr lang="en-US" sz="1550" kern="100" dirty="0">
                <a:ea typeface="Aptos" panose="020B0004020202020204" pitchFamily="34" charset="0"/>
              </a:rPr>
              <a:t>Motivating Scenario</a:t>
            </a:r>
          </a:p>
          <a:p>
            <a:pPr marL="515620" lvl="2" indent="-171450"/>
            <a:r>
              <a:rPr lang="en-US" sz="1550" kern="100" dirty="0">
                <a:effectLst/>
                <a:ea typeface="Aptos" panose="020B0004020202020204" pitchFamily="34" charset="0"/>
              </a:rPr>
              <a:t>Why Synthetic Data?</a:t>
            </a:r>
          </a:p>
          <a:p>
            <a:pPr marL="515620" lvl="2" indent="-171450"/>
            <a:r>
              <a:rPr lang="en-US" sz="1550" kern="100" dirty="0">
                <a:effectLst/>
                <a:ea typeface="Aptos" panose="020B0004020202020204" pitchFamily="34" charset="0"/>
              </a:rPr>
              <a:t>Taxonomy</a:t>
            </a:r>
          </a:p>
          <a:p>
            <a:pPr marL="347345" lvl="1" indent="-171450"/>
            <a:r>
              <a:rPr lang="en-US" sz="1800" kern="100" dirty="0">
                <a:ea typeface="Aptos" panose="020B0004020202020204" pitchFamily="34" charset="0"/>
              </a:rPr>
              <a:t>Experiment Setup</a:t>
            </a:r>
          </a:p>
          <a:p>
            <a:pPr marL="515620" lvl="2" indent="-171450"/>
            <a:r>
              <a:rPr lang="en-US" sz="1800" kern="100" dirty="0">
                <a:ea typeface="Aptos" panose="020B0004020202020204" pitchFamily="34" charset="0"/>
              </a:rPr>
              <a:t>Dataset – Oxford Flower Dataset 102</a:t>
            </a:r>
          </a:p>
          <a:p>
            <a:pPr marL="515620" lvl="2" indent="-171450"/>
            <a:r>
              <a:rPr lang="en-US" sz="1800" kern="100" dirty="0">
                <a:ea typeface="Aptos" panose="020B0004020202020204" pitchFamily="34" charset="0"/>
              </a:rPr>
              <a:t>Model – ResNet50V2 + custom layers</a:t>
            </a:r>
          </a:p>
          <a:p>
            <a:pPr marL="347345" lvl="1" indent="-171450"/>
            <a:r>
              <a:rPr lang="en-US" sz="1800" kern="100" dirty="0">
                <a:ea typeface="Aptos" panose="020B0004020202020204" pitchFamily="34" charset="0"/>
              </a:rPr>
              <a:t>Experimental Plan/Results</a:t>
            </a:r>
          </a:p>
          <a:p>
            <a:pPr marL="515620" lvl="2" indent="-171450"/>
            <a:r>
              <a:rPr lang="en-US" sz="1800" kern="100" dirty="0">
                <a:ea typeface="Aptos" panose="020B0004020202020204" pitchFamily="34" charset="0"/>
              </a:rPr>
              <a:t>Binary</a:t>
            </a:r>
          </a:p>
          <a:p>
            <a:pPr marL="515620" lvl="2" indent="-171450"/>
            <a:r>
              <a:rPr lang="en-US" sz="1800" kern="100" dirty="0">
                <a:ea typeface="Aptos" panose="020B0004020202020204" pitchFamily="34" charset="0"/>
              </a:rPr>
              <a:t>Replacement</a:t>
            </a:r>
          </a:p>
          <a:p>
            <a:pPr marL="515620" lvl="2" indent="-171450"/>
            <a:r>
              <a:rPr lang="en-US" sz="1800" kern="100" dirty="0">
                <a:ea typeface="Aptos" panose="020B0004020202020204" pitchFamily="34" charset="0"/>
              </a:rPr>
              <a:t>Augmentation</a:t>
            </a:r>
          </a:p>
          <a:p>
            <a:pPr marL="515620" lvl="2" indent="-171450"/>
            <a:r>
              <a:rPr lang="en-US" sz="1800" kern="100" dirty="0">
                <a:ea typeface="Aptos" panose="020B0004020202020204" pitchFamily="34" charset="0"/>
              </a:rPr>
              <a:t>Test</a:t>
            </a:r>
            <a:endParaRPr lang="en-US" sz="1800" kern="100" dirty="0">
              <a:effectLst/>
              <a:ea typeface="Aptos" panose="020B0004020202020204" pitchFamily="34" charset="0"/>
            </a:endParaRPr>
          </a:p>
          <a:p>
            <a:pPr marL="347345" lvl="1" indent="-171450"/>
            <a:r>
              <a:rPr lang="en-US" sz="1800" kern="100" dirty="0">
                <a:ea typeface="Aptos" panose="020B0004020202020204" pitchFamily="34" charset="0"/>
              </a:rPr>
              <a:t>Conclusions</a:t>
            </a:r>
          </a:p>
          <a:p>
            <a:pPr marL="171450" indent="-171450"/>
            <a:endParaRPr lang="en-US" sz="1800" kern="100" dirty="0">
              <a:ea typeface="Aptos" panose="020B0004020202020204" pitchFamily="34" charset="0"/>
            </a:endParaRPr>
          </a:p>
          <a:p>
            <a:pPr marL="280670"/>
            <a:endParaRPr lang="en-US" sz="1800" kern="100" dirty="0">
              <a:effectLst/>
              <a:ea typeface="Aptos" panose="020B0004020202020204" pitchFamily="34" charset="0"/>
            </a:endParaRPr>
          </a:p>
          <a:p>
            <a:endParaRPr lang="en-US" sz="1800" dirty="0"/>
          </a:p>
        </p:txBody>
      </p:sp>
    </p:spTree>
    <p:extLst>
      <p:ext uri="{BB962C8B-B14F-4D97-AF65-F5344CB8AC3E}">
        <p14:creationId xmlns:p14="http://schemas.microsoft.com/office/powerpoint/2010/main" val="160198381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9C524-CC69-9149-A750-0F98F3159DC2}"/>
              </a:ext>
            </a:extLst>
          </p:cNvPr>
          <p:cNvSpPr>
            <a:spLocks noGrp="1"/>
          </p:cNvSpPr>
          <p:nvPr>
            <p:ph type="title"/>
          </p:nvPr>
        </p:nvSpPr>
        <p:spPr/>
        <p:txBody>
          <a:bodyPr/>
          <a:lstStyle/>
          <a:p>
            <a:r>
              <a:rPr lang="en-US" dirty="0"/>
              <a:t>Motivating Scenario</a:t>
            </a:r>
          </a:p>
        </p:txBody>
      </p:sp>
      <p:sp>
        <p:nvSpPr>
          <p:cNvPr id="3" name="Text Placeholder 2">
            <a:extLst>
              <a:ext uri="{FF2B5EF4-FFF2-40B4-BE49-F238E27FC236}">
                <a16:creationId xmlns:a16="http://schemas.microsoft.com/office/drawing/2014/main" id="{F311246A-CADB-9F86-4BC7-1DEC3D4E08A7}"/>
              </a:ext>
            </a:extLst>
          </p:cNvPr>
          <p:cNvSpPr>
            <a:spLocks noGrp="1"/>
          </p:cNvSpPr>
          <p:nvPr>
            <p:ph type="body" sz="quarter" idx="10"/>
          </p:nvPr>
        </p:nvSpPr>
        <p:spPr>
          <a:xfrm>
            <a:off x="311825" y="983921"/>
            <a:ext cx="5002904" cy="3130659"/>
          </a:xfrm>
        </p:spPr>
        <p:txBody>
          <a:bodyPr/>
          <a:lstStyle/>
          <a:p>
            <a:r>
              <a:rPr lang="en-US" dirty="0"/>
              <a:t>You have an ML problem you would like build a solution for, and you would like to know when and how to use synthetic data to train and test your model.  Your key questions are:</a:t>
            </a:r>
          </a:p>
          <a:p>
            <a:pPr lvl="2"/>
            <a:r>
              <a:rPr lang="en-US" dirty="0"/>
              <a:t>How good is your synthetic data compared to your real data on your model?</a:t>
            </a:r>
          </a:p>
          <a:p>
            <a:pPr lvl="2"/>
            <a:r>
              <a:rPr lang="en-US" dirty="0"/>
              <a:t>Can you quantify the difference in terms of model performance?</a:t>
            </a:r>
          </a:p>
          <a:p>
            <a:pPr lvl="2"/>
            <a:r>
              <a:rPr lang="en-US" dirty="0"/>
              <a:t>Where should you use your real data when you have a limited amount?</a:t>
            </a:r>
          </a:p>
        </p:txBody>
      </p:sp>
      <p:grpSp>
        <p:nvGrpSpPr>
          <p:cNvPr id="116" name="Group 115">
            <a:extLst>
              <a:ext uri="{FF2B5EF4-FFF2-40B4-BE49-F238E27FC236}">
                <a16:creationId xmlns:a16="http://schemas.microsoft.com/office/drawing/2014/main" id="{F6F35995-BBCD-634E-9A9F-C56BE3683BBA}"/>
              </a:ext>
            </a:extLst>
          </p:cNvPr>
          <p:cNvGrpSpPr/>
          <p:nvPr/>
        </p:nvGrpSpPr>
        <p:grpSpPr>
          <a:xfrm>
            <a:off x="5486168" y="757239"/>
            <a:ext cx="4086693" cy="3056316"/>
            <a:chOff x="5574602" y="879159"/>
            <a:chExt cx="4086693" cy="3056316"/>
          </a:xfrm>
        </p:grpSpPr>
        <p:grpSp>
          <p:nvGrpSpPr>
            <p:cNvPr id="21" name="Group 20">
              <a:extLst>
                <a:ext uri="{FF2B5EF4-FFF2-40B4-BE49-F238E27FC236}">
                  <a16:creationId xmlns:a16="http://schemas.microsoft.com/office/drawing/2014/main" id="{6CBC1ECE-0630-E4B6-7CF8-30774BA0D5CE}"/>
                </a:ext>
              </a:extLst>
            </p:cNvPr>
            <p:cNvGrpSpPr/>
            <p:nvPr/>
          </p:nvGrpSpPr>
          <p:grpSpPr>
            <a:xfrm>
              <a:off x="5574602" y="1835972"/>
              <a:ext cx="1018727" cy="1008034"/>
              <a:chOff x="5621412" y="1907000"/>
              <a:chExt cx="1018727" cy="1008034"/>
            </a:xfrm>
          </p:grpSpPr>
          <p:sp>
            <p:nvSpPr>
              <p:cNvPr id="6" name="Rectangle 5">
                <a:extLst>
                  <a:ext uri="{FF2B5EF4-FFF2-40B4-BE49-F238E27FC236}">
                    <a16:creationId xmlns:a16="http://schemas.microsoft.com/office/drawing/2014/main" id="{1E6D6AC0-A9F3-9E0C-EE87-7109ACEFD742}"/>
                  </a:ext>
                </a:extLst>
              </p:cNvPr>
              <p:cNvSpPr/>
              <p:nvPr/>
            </p:nvSpPr>
            <p:spPr>
              <a:xfrm>
                <a:off x="5621412" y="1907000"/>
                <a:ext cx="1018727" cy="1008034"/>
              </a:xfrm>
              <a:prstGeom prst="rect">
                <a:avLst/>
              </a:prstGeom>
              <a:noFill/>
              <a:ln w="28575" cap="flat">
                <a:solidFill>
                  <a:schemeClr val="accent1"/>
                </a:solidFill>
                <a:prstDash val="sysDot"/>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nvGrpSpPr>
              <p:cNvPr id="10" name="Group 9">
                <a:extLst>
                  <a:ext uri="{FF2B5EF4-FFF2-40B4-BE49-F238E27FC236}">
                    <a16:creationId xmlns:a16="http://schemas.microsoft.com/office/drawing/2014/main" id="{DEBA39EA-1F60-B3F8-03D9-5E78D9D1A923}"/>
                  </a:ext>
                </a:extLst>
              </p:cNvPr>
              <p:cNvGrpSpPr/>
              <p:nvPr/>
            </p:nvGrpSpPr>
            <p:grpSpPr>
              <a:xfrm>
                <a:off x="5725739" y="2025180"/>
                <a:ext cx="810071" cy="220929"/>
                <a:chOff x="5725739" y="2025180"/>
                <a:chExt cx="810071" cy="220929"/>
              </a:xfrm>
            </p:grpSpPr>
            <p:sp>
              <p:nvSpPr>
                <p:cNvPr id="7" name="Oval 6">
                  <a:extLst>
                    <a:ext uri="{FF2B5EF4-FFF2-40B4-BE49-F238E27FC236}">
                      <a16:creationId xmlns:a16="http://schemas.microsoft.com/office/drawing/2014/main" id="{45A6F5B8-D3C8-4362-63ED-30A3760A0955}"/>
                    </a:ext>
                  </a:extLst>
                </p:cNvPr>
                <p:cNvSpPr/>
                <p:nvPr/>
              </p:nvSpPr>
              <p:spPr>
                <a:xfrm>
                  <a:off x="5725739" y="2025180"/>
                  <a:ext cx="214793" cy="220929"/>
                </a:xfrm>
                <a:prstGeom prst="ellipse">
                  <a:avLst/>
                </a:prstGeom>
                <a:solidFill>
                  <a:schemeClr val="accent1">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8" name="Oval 7">
                  <a:extLst>
                    <a:ext uri="{FF2B5EF4-FFF2-40B4-BE49-F238E27FC236}">
                      <a16:creationId xmlns:a16="http://schemas.microsoft.com/office/drawing/2014/main" id="{89DF1478-4C12-ADD3-2ACF-AF2E253B72ED}"/>
                    </a:ext>
                  </a:extLst>
                </p:cNvPr>
                <p:cNvSpPr/>
                <p:nvPr/>
              </p:nvSpPr>
              <p:spPr>
                <a:xfrm>
                  <a:off x="6023378" y="2025180"/>
                  <a:ext cx="214793" cy="220929"/>
                </a:xfrm>
                <a:prstGeom prst="ellipse">
                  <a:avLst/>
                </a:prstGeom>
                <a:solidFill>
                  <a:schemeClr val="accent1">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9" name="Oval 8">
                  <a:extLst>
                    <a:ext uri="{FF2B5EF4-FFF2-40B4-BE49-F238E27FC236}">
                      <a16:creationId xmlns:a16="http://schemas.microsoft.com/office/drawing/2014/main" id="{0F923DD8-95D2-C426-517E-797CCFAF4E1C}"/>
                    </a:ext>
                  </a:extLst>
                </p:cNvPr>
                <p:cNvSpPr/>
                <p:nvPr/>
              </p:nvSpPr>
              <p:spPr>
                <a:xfrm>
                  <a:off x="6321017" y="2025180"/>
                  <a:ext cx="214793" cy="220929"/>
                </a:xfrm>
                <a:prstGeom prst="ellipse">
                  <a:avLst/>
                </a:prstGeom>
                <a:solidFill>
                  <a:schemeClr val="accent1">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grpSp>
            <p:nvGrpSpPr>
              <p:cNvPr id="11" name="Group 10">
                <a:extLst>
                  <a:ext uri="{FF2B5EF4-FFF2-40B4-BE49-F238E27FC236}">
                    <a16:creationId xmlns:a16="http://schemas.microsoft.com/office/drawing/2014/main" id="{B35CFB53-0D48-901D-F372-596D66D0D6FF}"/>
                  </a:ext>
                </a:extLst>
              </p:cNvPr>
              <p:cNvGrpSpPr/>
              <p:nvPr/>
            </p:nvGrpSpPr>
            <p:grpSpPr>
              <a:xfrm>
                <a:off x="5725739" y="2300552"/>
                <a:ext cx="810071" cy="220929"/>
                <a:chOff x="5725739" y="2025180"/>
                <a:chExt cx="810071" cy="220929"/>
              </a:xfrm>
            </p:grpSpPr>
            <p:sp>
              <p:nvSpPr>
                <p:cNvPr id="12" name="Oval 11">
                  <a:extLst>
                    <a:ext uri="{FF2B5EF4-FFF2-40B4-BE49-F238E27FC236}">
                      <a16:creationId xmlns:a16="http://schemas.microsoft.com/office/drawing/2014/main" id="{F7F106D4-CBA0-D772-4E5A-7EF4A8E27CCF}"/>
                    </a:ext>
                  </a:extLst>
                </p:cNvPr>
                <p:cNvSpPr/>
                <p:nvPr/>
              </p:nvSpPr>
              <p:spPr>
                <a:xfrm>
                  <a:off x="5725739" y="2025180"/>
                  <a:ext cx="214793" cy="220929"/>
                </a:xfrm>
                <a:prstGeom prst="ellipse">
                  <a:avLst/>
                </a:prstGeom>
                <a:solidFill>
                  <a:schemeClr val="accent1">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3" name="Oval 12">
                  <a:extLst>
                    <a:ext uri="{FF2B5EF4-FFF2-40B4-BE49-F238E27FC236}">
                      <a16:creationId xmlns:a16="http://schemas.microsoft.com/office/drawing/2014/main" id="{81134C7B-8BCD-FF89-6F10-B00C3FDAE9C2}"/>
                    </a:ext>
                  </a:extLst>
                </p:cNvPr>
                <p:cNvSpPr/>
                <p:nvPr/>
              </p:nvSpPr>
              <p:spPr>
                <a:xfrm>
                  <a:off x="6023378" y="2025180"/>
                  <a:ext cx="214793" cy="220929"/>
                </a:xfrm>
                <a:prstGeom prst="ellipse">
                  <a:avLst/>
                </a:prstGeom>
                <a:solidFill>
                  <a:schemeClr val="accent1">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4" name="Oval 13">
                  <a:extLst>
                    <a:ext uri="{FF2B5EF4-FFF2-40B4-BE49-F238E27FC236}">
                      <a16:creationId xmlns:a16="http://schemas.microsoft.com/office/drawing/2014/main" id="{5FCECDDB-277D-2949-1011-3697B2E0D4D8}"/>
                    </a:ext>
                  </a:extLst>
                </p:cNvPr>
                <p:cNvSpPr/>
                <p:nvPr/>
              </p:nvSpPr>
              <p:spPr>
                <a:xfrm>
                  <a:off x="6321017" y="2025180"/>
                  <a:ext cx="214793" cy="220929"/>
                </a:xfrm>
                <a:prstGeom prst="ellipse">
                  <a:avLst/>
                </a:prstGeom>
                <a:solidFill>
                  <a:schemeClr val="accent1">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491203E0-0AFF-03FE-0AFA-2CF5C2811F26}"/>
                  </a:ext>
                </a:extLst>
              </p:cNvPr>
              <p:cNvGrpSpPr/>
              <p:nvPr/>
            </p:nvGrpSpPr>
            <p:grpSpPr>
              <a:xfrm>
                <a:off x="5725739" y="2575924"/>
                <a:ext cx="810071" cy="220929"/>
                <a:chOff x="5725739" y="2025180"/>
                <a:chExt cx="810071" cy="220929"/>
              </a:xfrm>
            </p:grpSpPr>
            <p:sp>
              <p:nvSpPr>
                <p:cNvPr id="16" name="Oval 15">
                  <a:extLst>
                    <a:ext uri="{FF2B5EF4-FFF2-40B4-BE49-F238E27FC236}">
                      <a16:creationId xmlns:a16="http://schemas.microsoft.com/office/drawing/2014/main" id="{045D6E2F-2F09-FE86-C817-2D13826EF700}"/>
                    </a:ext>
                  </a:extLst>
                </p:cNvPr>
                <p:cNvSpPr/>
                <p:nvPr/>
              </p:nvSpPr>
              <p:spPr>
                <a:xfrm>
                  <a:off x="5725739" y="2025180"/>
                  <a:ext cx="214793" cy="220929"/>
                </a:xfrm>
                <a:prstGeom prst="ellipse">
                  <a:avLst/>
                </a:prstGeom>
                <a:solidFill>
                  <a:schemeClr val="accent1">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7" name="Oval 16">
                  <a:extLst>
                    <a:ext uri="{FF2B5EF4-FFF2-40B4-BE49-F238E27FC236}">
                      <a16:creationId xmlns:a16="http://schemas.microsoft.com/office/drawing/2014/main" id="{5B12E6F2-255C-3D34-9027-870FAC8A5D1A}"/>
                    </a:ext>
                  </a:extLst>
                </p:cNvPr>
                <p:cNvSpPr/>
                <p:nvPr/>
              </p:nvSpPr>
              <p:spPr>
                <a:xfrm>
                  <a:off x="6023378" y="2025180"/>
                  <a:ext cx="214793" cy="220929"/>
                </a:xfrm>
                <a:prstGeom prst="ellipse">
                  <a:avLst/>
                </a:prstGeom>
                <a:solidFill>
                  <a:schemeClr val="accent1">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8" name="Oval 17">
                  <a:extLst>
                    <a:ext uri="{FF2B5EF4-FFF2-40B4-BE49-F238E27FC236}">
                      <a16:creationId xmlns:a16="http://schemas.microsoft.com/office/drawing/2014/main" id="{A22EB0A2-2674-6C9B-1588-B57670595DEC}"/>
                    </a:ext>
                  </a:extLst>
                </p:cNvPr>
                <p:cNvSpPr/>
                <p:nvPr/>
              </p:nvSpPr>
              <p:spPr>
                <a:xfrm>
                  <a:off x="6321017" y="2025180"/>
                  <a:ext cx="214793" cy="220929"/>
                </a:xfrm>
                <a:prstGeom prst="ellipse">
                  <a:avLst/>
                </a:prstGeom>
                <a:solidFill>
                  <a:schemeClr val="accent1">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grpSp>
        <p:grpSp>
          <p:nvGrpSpPr>
            <p:cNvPr id="66" name="Group 65">
              <a:extLst>
                <a:ext uri="{FF2B5EF4-FFF2-40B4-BE49-F238E27FC236}">
                  <a16:creationId xmlns:a16="http://schemas.microsoft.com/office/drawing/2014/main" id="{049C3D06-B91D-36A8-BF73-CD945ED09ABA}"/>
                </a:ext>
              </a:extLst>
            </p:cNvPr>
            <p:cNvGrpSpPr/>
            <p:nvPr/>
          </p:nvGrpSpPr>
          <p:grpSpPr>
            <a:xfrm>
              <a:off x="7161477" y="2004787"/>
              <a:ext cx="775698" cy="747116"/>
              <a:chOff x="5981043" y="4119456"/>
              <a:chExt cx="775698" cy="747116"/>
            </a:xfrm>
          </p:grpSpPr>
          <p:sp>
            <p:nvSpPr>
              <p:cNvPr id="65" name="Rounded Rectangle 64">
                <a:extLst>
                  <a:ext uri="{FF2B5EF4-FFF2-40B4-BE49-F238E27FC236}">
                    <a16:creationId xmlns:a16="http://schemas.microsoft.com/office/drawing/2014/main" id="{E511E5BA-9ABB-A035-63E2-276039672712}"/>
                  </a:ext>
                </a:extLst>
              </p:cNvPr>
              <p:cNvSpPr/>
              <p:nvPr/>
            </p:nvSpPr>
            <p:spPr>
              <a:xfrm>
                <a:off x="5981043" y="4119456"/>
                <a:ext cx="775698" cy="747116"/>
              </a:xfrm>
              <a:prstGeom prst="roundRect">
                <a:avLst/>
              </a:prstGeom>
              <a:solidFill>
                <a:schemeClr val="tx1">
                  <a:lumMod val="75000"/>
                  <a:lumOff val="2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27" name="Oval 26">
                <a:extLst>
                  <a:ext uri="{FF2B5EF4-FFF2-40B4-BE49-F238E27FC236}">
                    <a16:creationId xmlns:a16="http://schemas.microsoft.com/office/drawing/2014/main" id="{F7BFF59C-AFEC-4062-89B5-B3E5A5A253DA}"/>
                  </a:ext>
                </a:extLst>
              </p:cNvPr>
              <p:cNvSpPr/>
              <p:nvPr/>
            </p:nvSpPr>
            <p:spPr>
              <a:xfrm>
                <a:off x="6247232" y="4221998"/>
                <a:ext cx="151158" cy="159675"/>
              </a:xfrm>
              <a:prstGeom prst="ellipse">
                <a:avLst/>
              </a:prstGeom>
              <a:solidFill>
                <a:schemeClr val="accent1">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6" name="Oval 35">
                <a:extLst>
                  <a:ext uri="{FF2B5EF4-FFF2-40B4-BE49-F238E27FC236}">
                    <a16:creationId xmlns:a16="http://schemas.microsoft.com/office/drawing/2014/main" id="{F40420CE-4911-275B-06D7-7BDBA3B6C0B6}"/>
                  </a:ext>
                </a:extLst>
              </p:cNvPr>
              <p:cNvSpPr/>
              <p:nvPr/>
            </p:nvSpPr>
            <p:spPr>
              <a:xfrm>
                <a:off x="6300674" y="4599304"/>
                <a:ext cx="151158" cy="159675"/>
              </a:xfrm>
              <a:prstGeom prst="ellipse">
                <a:avLst/>
              </a:prstGeom>
              <a:solidFill>
                <a:schemeClr val="accent1">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8" name="Oval 37">
                <a:extLst>
                  <a:ext uri="{FF2B5EF4-FFF2-40B4-BE49-F238E27FC236}">
                    <a16:creationId xmlns:a16="http://schemas.microsoft.com/office/drawing/2014/main" id="{B24B014D-51A0-B733-08C9-966238651C96}"/>
                  </a:ext>
                </a:extLst>
              </p:cNvPr>
              <p:cNvSpPr/>
              <p:nvPr/>
            </p:nvSpPr>
            <p:spPr>
              <a:xfrm>
                <a:off x="6005390" y="4374821"/>
                <a:ext cx="151158" cy="159675"/>
              </a:xfrm>
              <a:prstGeom prst="ellipse">
                <a:avLst/>
              </a:prstGeom>
              <a:solidFill>
                <a:schemeClr val="accent1">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39" name="Oval 38">
                <a:extLst>
                  <a:ext uri="{FF2B5EF4-FFF2-40B4-BE49-F238E27FC236}">
                    <a16:creationId xmlns:a16="http://schemas.microsoft.com/office/drawing/2014/main" id="{DD8B8CA9-72BE-02C0-7E3B-C0AE22F59C6B}"/>
                  </a:ext>
                </a:extLst>
              </p:cNvPr>
              <p:cNvSpPr/>
              <p:nvPr/>
            </p:nvSpPr>
            <p:spPr>
              <a:xfrm>
                <a:off x="6490410" y="4238726"/>
                <a:ext cx="151158" cy="159675"/>
              </a:xfrm>
              <a:prstGeom prst="ellipse">
                <a:avLst/>
              </a:prstGeom>
              <a:solidFill>
                <a:schemeClr val="accent1">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40" name="Oval 39">
                <a:extLst>
                  <a:ext uri="{FF2B5EF4-FFF2-40B4-BE49-F238E27FC236}">
                    <a16:creationId xmlns:a16="http://schemas.microsoft.com/office/drawing/2014/main" id="{609F61B8-D508-A96E-2268-389B7D832613}"/>
                  </a:ext>
                </a:extLst>
              </p:cNvPr>
              <p:cNvSpPr/>
              <p:nvPr/>
            </p:nvSpPr>
            <p:spPr>
              <a:xfrm>
                <a:off x="6490410" y="4454659"/>
                <a:ext cx="151158" cy="159675"/>
              </a:xfrm>
              <a:prstGeom prst="ellipse">
                <a:avLst/>
              </a:prstGeom>
              <a:solidFill>
                <a:schemeClr val="accent1">
                  <a:lumMod val="40000"/>
                  <a:lumOff val="6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cxnSp>
            <p:nvCxnSpPr>
              <p:cNvPr id="42" name="Straight Connector 41">
                <a:extLst>
                  <a:ext uri="{FF2B5EF4-FFF2-40B4-BE49-F238E27FC236}">
                    <a16:creationId xmlns:a16="http://schemas.microsoft.com/office/drawing/2014/main" id="{EF822868-60BA-F28B-4CB0-D333F8FA916C}"/>
                  </a:ext>
                </a:extLst>
              </p:cNvPr>
              <p:cNvCxnSpPr>
                <a:cxnSpLocks/>
                <a:stCxn id="38" idx="7"/>
                <a:endCxn id="27" idx="2"/>
              </p:cNvCxnSpPr>
              <p:nvPr/>
            </p:nvCxnSpPr>
            <p:spPr>
              <a:xfrm flipV="1">
                <a:off x="6134411" y="4301836"/>
                <a:ext cx="112821" cy="96369"/>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44" name="Straight Connector 43">
                <a:extLst>
                  <a:ext uri="{FF2B5EF4-FFF2-40B4-BE49-F238E27FC236}">
                    <a16:creationId xmlns:a16="http://schemas.microsoft.com/office/drawing/2014/main" id="{8393C795-78D7-D1EA-8D94-734E25ADD716}"/>
                  </a:ext>
                </a:extLst>
              </p:cNvPr>
              <p:cNvCxnSpPr>
                <a:cxnSpLocks/>
                <a:stCxn id="27" idx="6"/>
                <a:endCxn id="39" idx="2"/>
              </p:cNvCxnSpPr>
              <p:nvPr/>
            </p:nvCxnSpPr>
            <p:spPr>
              <a:xfrm>
                <a:off x="6398390" y="4301836"/>
                <a:ext cx="92020" cy="1672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47" name="Straight Connector 46">
                <a:extLst>
                  <a:ext uri="{FF2B5EF4-FFF2-40B4-BE49-F238E27FC236}">
                    <a16:creationId xmlns:a16="http://schemas.microsoft.com/office/drawing/2014/main" id="{82BA5A7D-84CD-78FC-73A5-0C28D0B83830}"/>
                  </a:ext>
                </a:extLst>
              </p:cNvPr>
              <p:cNvCxnSpPr>
                <a:cxnSpLocks/>
                <a:stCxn id="36" idx="7"/>
                <a:endCxn id="40" idx="3"/>
              </p:cNvCxnSpPr>
              <p:nvPr/>
            </p:nvCxnSpPr>
            <p:spPr>
              <a:xfrm flipV="1">
                <a:off x="6429695" y="4590950"/>
                <a:ext cx="82852" cy="3173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50" name="Straight Connector 49">
                <a:extLst>
                  <a:ext uri="{FF2B5EF4-FFF2-40B4-BE49-F238E27FC236}">
                    <a16:creationId xmlns:a16="http://schemas.microsoft.com/office/drawing/2014/main" id="{786C6D71-69E3-1BF0-E519-C9D904BE4CC6}"/>
                  </a:ext>
                </a:extLst>
              </p:cNvPr>
              <p:cNvCxnSpPr>
                <a:cxnSpLocks/>
                <a:stCxn id="40" idx="0"/>
                <a:endCxn id="39" idx="4"/>
              </p:cNvCxnSpPr>
              <p:nvPr/>
            </p:nvCxnSpPr>
            <p:spPr>
              <a:xfrm flipV="1">
                <a:off x="6565989" y="4398401"/>
                <a:ext cx="0" cy="5625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53" name="Straight Connector 52">
                <a:extLst>
                  <a:ext uri="{FF2B5EF4-FFF2-40B4-BE49-F238E27FC236}">
                    <a16:creationId xmlns:a16="http://schemas.microsoft.com/office/drawing/2014/main" id="{02E6316C-008A-E160-E87C-2FF58ADFC6E0}"/>
                  </a:ext>
                </a:extLst>
              </p:cNvPr>
              <p:cNvCxnSpPr>
                <a:cxnSpLocks/>
                <a:stCxn id="36" idx="0"/>
              </p:cNvCxnSpPr>
              <p:nvPr/>
            </p:nvCxnSpPr>
            <p:spPr>
              <a:xfrm flipH="1" flipV="1">
                <a:off x="6343523" y="4374821"/>
                <a:ext cx="32730" cy="224483"/>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56" name="Straight Connector 55">
                <a:extLst>
                  <a:ext uri="{FF2B5EF4-FFF2-40B4-BE49-F238E27FC236}">
                    <a16:creationId xmlns:a16="http://schemas.microsoft.com/office/drawing/2014/main" id="{3CA6E23B-0C1A-B6CD-1340-31276814FCDF}"/>
                  </a:ext>
                </a:extLst>
              </p:cNvPr>
              <p:cNvCxnSpPr>
                <a:cxnSpLocks/>
                <a:stCxn id="36" idx="1"/>
                <a:endCxn id="38" idx="5"/>
              </p:cNvCxnSpPr>
              <p:nvPr/>
            </p:nvCxnSpPr>
            <p:spPr>
              <a:xfrm flipH="1" flipV="1">
                <a:off x="6134411" y="4511112"/>
                <a:ext cx="188400" cy="111576"/>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grpSp>
        <p:sp>
          <p:nvSpPr>
            <p:cNvPr id="67" name="Cloud Callout 66">
              <a:extLst>
                <a:ext uri="{FF2B5EF4-FFF2-40B4-BE49-F238E27FC236}">
                  <a16:creationId xmlns:a16="http://schemas.microsoft.com/office/drawing/2014/main" id="{4C3C8189-2C21-920A-5759-195AFB798421}"/>
                </a:ext>
              </a:extLst>
            </p:cNvPr>
            <p:cNvSpPr/>
            <p:nvPr/>
          </p:nvSpPr>
          <p:spPr>
            <a:xfrm>
              <a:off x="7158803" y="996069"/>
              <a:ext cx="935422" cy="747116"/>
            </a:xfrm>
            <a:prstGeom prst="cloudCallout">
              <a:avLst>
                <a:gd name="adj1" fmla="val -22485"/>
                <a:gd name="adj2" fmla="val 77981"/>
              </a:avLst>
            </a:prstGeom>
            <a:solidFill>
              <a:schemeClr val="tx1">
                <a:lumMod val="75000"/>
                <a:lumOff val="2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chemeClr val="bg1"/>
                  </a:solidFill>
                  <a:effectLst/>
                  <a:uFillTx/>
                  <a:latin typeface="Arial" panose="020B0604020202020204" pitchFamily="34" charset="0"/>
                  <a:cs typeface="Arial" panose="020B0604020202020204" pitchFamily="34" charset="0"/>
                  <a:sym typeface="Calibri"/>
                </a:rPr>
                <a:t>?</a:t>
              </a:r>
            </a:p>
          </p:txBody>
        </p:sp>
        <p:grpSp>
          <p:nvGrpSpPr>
            <p:cNvPr id="79" name="Group 78">
              <a:extLst>
                <a:ext uri="{FF2B5EF4-FFF2-40B4-BE49-F238E27FC236}">
                  <a16:creationId xmlns:a16="http://schemas.microsoft.com/office/drawing/2014/main" id="{28D7DD74-4066-0173-E9E8-3C870DB9AB34}"/>
                </a:ext>
              </a:extLst>
            </p:cNvPr>
            <p:cNvGrpSpPr/>
            <p:nvPr/>
          </p:nvGrpSpPr>
          <p:grpSpPr>
            <a:xfrm>
              <a:off x="8645988" y="2419827"/>
              <a:ext cx="1015307" cy="766676"/>
              <a:chOff x="8593816" y="2463488"/>
              <a:chExt cx="1015307" cy="766676"/>
            </a:xfrm>
          </p:grpSpPr>
          <p:sp>
            <p:nvSpPr>
              <p:cNvPr id="68" name="Rounded Rectangle 67">
                <a:extLst>
                  <a:ext uri="{FF2B5EF4-FFF2-40B4-BE49-F238E27FC236}">
                    <a16:creationId xmlns:a16="http://schemas.microsoft.com/office/drawing/2014/main" id="{A8B48826-14CD-D075-B3A9-26E297CEB529}"/>
                  </a:ext>
                </a:extLst>
              </p:cNvPr>
              <p:cNvSpPr/>
              <p:nvPr/>
            </p:nvSpPr>
            <p:spPr>
              <a:xfrm>
                <a:off x="8593816" y="2463488"/>
                <a:ext cx="1003111" cy="754076"/>
              </a:xfrm>
              <a:prstGeom prst="roundRect">
                <a:avLst>
                  <a:gd name="adj" fmla="val 6468"/>
                </a:avLst>
              </a:prstGeom>
              <a:noFill/>
              <a:ln w="38100" cap="flat">
                <a:solidFill>
                  <a:schemeClr val="tx1">
                    <a:lumMod val="75000"/>
                    <a:lumOff val="2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cxnSp>
            <p:nvCxnSpPr>
              <p:cNvPr id="70" name="Straight Connector 69">
                <a:extLst>
                  <a:ext uri="{FF2B5EF4-FFF2-40B4-BE49-F238E27FC236}">
                    <a16:creationId xmlns:a16="http://schemas.microsoft.com/office/drawing/2014/main" id="{27FBCE4D-BCBC-D0CD-55C7-425E60D3E5B0}"/>
                  </a:ext>
                </a:extLst>
              </p:cNvPr>
              <p:cNvCxnSpPr>
                <a:cxnSpLocks/>
              </p:cNvCxnSpPr>
              <p:nvPr/>
            </p:nvCxnSpPr>
            <p:spPr>
              <a:xfrm>
                <a:off x="8593816" y="2640742"/>
                <a:ext cx="1003111" cy="0"/>
              </a:xfrm>
              <a:prstGeom prst="line">
                <a:avLst/>
              </a:prstGeom>
              <a:noFill/>
              <a:ln w="38100" cap="flat">
                <a:solidFill>
                  <a:schemeClr val="tx1">
                    <a:lumMod val="75000"/>
                    <a:lumOff val="2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72" name="Straight Connector 71">
                <a:extLst>
                  <a:ext uri="{FF2B5EF4-FFF2-40B4-BE49-F238E27FC236}">
                    <a16:creationId xmlns:a16="http://schemas.microsoft.com/office/drawing/2014/main" id="{91AD877B-6734-7E68-D896-FAB7A5D066AD}"/>
                  </a:ext>
                </a:extLst>
              </p:cNvPr>
              <p:cNvCxnSpPr>
                <a:cxnSpLocks/>
              </p:cNvCxnSpPr>
              <p:nvPr/>
            </p:nvCxnSpPr>
            <p:spPr>
              <a:xfrm>
                <a:off x="8606012" y="2818892"/>
                <a:ext cx="1003111" cy="0"/>
              </a:xfrm>
              <a:prstGeom prst="line">
                <a:avLst/>
              </a:prstGeom>
              <a:noFill/>
              <a:ln w="38100" cap="flat">
                <a:solidFill>
                  <a:schemeClr val="tx1">
                    <a:lumMod val="75000"/>
                    <a:lumOff val="2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73" name="Straight Connector 72">
                <a:extLst>
                  <a:ext uri="{FF2B5EF4-FFF2-40B4-BE49-F238E27FC236}">
                    <a16:creationId xmlns:a16="http://schemas.microsoft.com/office/drawing/2014/main" id="{784234A3-E5B5-1437-D08F-3FD142491C4C}"/>
                  </a:ext>
                </a:extLst>
              </p:cNvPr>
              <p:cNvCxnSpPr>
                <a:cxnSpLocks/>
              </p:cNvCxnSpPr>
              <p:nvPr/>
            </p:nvCxnSpPr>
            <p:spPr>
              <a:xfrm>
                <a:off x="8606012" y="3030133"/>
                <a:ext cx="1003111" cy="0"/>
              </a:xfrm>
              <a:prstGeom prst="line">
                <a:avLst/>
              </a:prstGeom>
              <a:noFill/>
              <a:ln w="38100" cap="flat">
                <a:solidFill>
                  <a:schemeClr val="tx1">
                    <a:lumMod val="75000"/>
                    <a:lumOff val="2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74" name="Straight Connector 73">
                <a:extLst>
                  <a:ext uri="{FF2B5EF4-FFF2-40B4-BE49-F238E27FC236}">
                    <a16:creationId xmlns:a16="http://schemas.microsoft.com/office/drawing/2014/main" id="{3A3E676D-380C-9D35-3EE5-2BBE3C154CBF}"/>
                  </a:ext>
                </a:extLst>
              </p:cNvPr>
              <p:cNvCxnSpPr>
                <a:cxnSpLocks/>
              </p:cNvCxnSpPr>
              <p:nvPr/>
            </p:nvCxnSpPr>
            <p:spPr>
              <a:xfrm>
                <a:off x="8878054" y="2653720"/>
                <a:ext cx="0" cy="576444"/>
              </a:xfrm>
              <a:prstGeom prst="line">
                <a:avLst/>
              </a:prstGeom>
              <a:noFill/>
              <a:ln w="38100" cap="flat">
                <a:solidFill>
                  <a:schemeClr val="tx1">
                    <a:lumMod val="75000"/>
                    <a:lumOff val="2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77" name="Straight Connector 76">
                <a:extLst>
                  <a:ext uri="{FF2B5EF4-FFF2-40B4-BE49-F238E27FC236}">
                    <a16:creationId xmlns:a16="http://schemas.microsoft.com/office/drawing/2014/main" id="{EDD94A1F-F7B7-FC06-47EA-E7A445F5B6BB}"/>
                  </a:ext>
                </a:extLst>
              </p:cNvPr>
              <p:cNvCxnSpPr>
                <a:cxnSpLocks/>
              </p:cNvCxnSpPr>
              <p:nvPr/>
            </p:nvCxnSpPr>
            <p:spPr>
              <a:xfrm>
                <a:off x="9261190" y="2640742"/>
                <a:ext cx="0" cy="576444"/>
              </a:xfrm>
              <a:prstGeom prst="line">
                <a:avLst/>
              </a:prstGeom>
              <a:noFill/>
              <a:ln w="38100" cap="flat">
                <a:solidFill>
                  <a:schemeClr val="tx1">
                    <a:lumMod val="75000"/>
                    <a:lumOff val="25000"/>
                  </a:schemeClr>
                </a:solidFill>
                <a:prstDash val="solid"/>
                <a:miter lim="800000"/>
              </a:ln>
              <a:effectLst/>
              <a:sp3d/>
            </p:spPr>
            <p:style>
              <a:lnRef idx="0">
                <a:scrgbClr r="0" g="0" b="0"/>
              </a:lnRef>
              <a:fillRef idx="0">
                <a:scrgbClr r="0" g="0" b="0"/>
              </a:fillRef>
              <a:effectRef idx="0">
                <a:scrgbClr r="0" g="0" b="0"/>
              </a:effectRef>
              <a:fontRef idx="none"/>
            </p:style>
          </p:cxnSp>
        </p:grpSp>
        <p:grpSp>
          <p:nvGrpSpPr>
            <p:cNvPr id="104" name="Group 103">
              <a:extLst>
                <a:ext uri="{FF2B5EF4-FFF2-40B4-BE49-F238E27FC236}">
                  <a16:creationId xmlns:a16="http://schemas.microsoft.com/office/drawing/2014/main" id="{96139EFB-3C06-E430-8E1D-327788273B7E}"/>
                </a:ext>
              </a:extLst>
            </p:cNvPr>
            <p:cNvGrpSpPr/>
            <p:nvPr/>
          </p:nvGrpSpPr>
          <p:grpSpPr>
            <a:xfrm>
              <a:off x="8658184" y="1506658"/>
              <a:ext cx="1003111" cy="754076"/>
              <a:chOff x="8582516" y="3874825"/>
              <a:chExt cx="1003111" cy="754076"/>
            </a:xfrm>
          </p:grpSpPr>
          <p:sp>
            <p:nvSpPr>
              <p:cNvPr id="78" name="Rounded Rectangle 77">
                <a:extLst>
                  <a:ext uri="{FF2B5EF4-FFF2-40B4-BE49-F238E27FC236}">
                    <a16:creationId xmlns:a16="http://schemas.microsoft.com/office/drawing/2014/main" id="{B0FDC553-05C5-9B6B-2440-1B76EF8F7E14}"/>
                  </a:ext>
                </a:extLst>
              </p:cNvPr>
              <p:cNvSpPr/>
              <p:nvPr/>
            </p:nvSpPr>
            <p:spPr>
              <a:xfrm>
                <a:off x="8582516" y="3874825"/>
                <a:ext cx="1003111" cy="754076"/>
              </a:xfrm>
              <a:prstGeom prst="roundRect">
                <a:avLst>
                  <a:gd name="adj" fmla="val 6468"/>
                </a:avLst>
              </a:prstGeom>
              <a:noFill/>
              <a:ln w="38100" cap="flat">
                <a:solidFill>
                  <a:schemeClr val="tx1">
                    <a:lumMod val="75000"/>
                    <a:lumOff val="2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cxnSp>
            <p:nvCxnSpPr>
              <p:cNvPr id="85" name="Straight Connector 84">
                <a:extLst>
                  <a:ext uri="{FF2B5EF4-FFF2-40B4-BE49-F238E27FC236}">
                    <a16:creationId xmlns:a16="http://schemas.microsoft.com/office/drawing/2014/main" id="{DBBC24A4-66DF-2EF5-4C31-BCDE9A73449F}"/>
                  </a:ext>
                </a:extLst>
              </p:cNvPr>
              <p:cNvCxnSpPr>
                <a:cxnSpLocks/>
              </p:cNvCxnSpPr>
              <p:nvPr/>
            </p:nvCxnSpPr>
            <p:spPr>
              <a:xfrm flipV="1">
                <a:off x="8717639" y="4204783"/>
                <a:ext cx="226336" cy="256536"/>
              </a:xfrm>
              <a:prstGeom prst="line">
                <a:avLst/>
              </a:prstGeom>
              <a:noFill/>
              <a:ln w="28575" cap="flat">
                <a:solidFill>
                  <a:schemeClr val="tx1">
                    <a:lumMod val="85000"/>
                    <a:lumOff val="1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88" name="Straight Connector 87">
                <a:extLst>
                  <a:ext uri="{FF2B5EF4-FFF2-40B4-BE49-F238E27FC236}">
                    <a16:creationId xmlns:a16="http://schemas.microsoft.com/office/drawing/2014/main" id="{645F8487-855A-F58D-9090-39A1C2F15BE6}"/>
                  </a:ext>
                </a:extLst>
              </p:cNvPr>
              <p:cNvCxnSpPr>
                <a:cxnSpLocks/>
              </p:cNvCxnSpPr>
              <p:nvPr/>
            </p:nvCxnSpPr>
            <p:spPr>
              <a:xfrm>
                <a:off x="8943975" y="4204783"/>
                <a:ext cx="224506" cy="151808"/>
              </a:xfrm>
              <a:prstGeom prst="line">
                <a:avLst/>
              </a:prstGeom>
              <a:noFill/>
              <a:ln w="28575" cap="flat">
                <a:solidFill>
                  <a:schemeClr val="tx1">
                    <a:lumMod val="85000"/>
                    <a:lumOff val="1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1" name="Straight Connector 90">
                <a:extLst>
                  <a:ext uri="{FF2B5EF4-FFF2-40B4-BE49-F238E27FC236}">
                    <a16:creationId xmlns:a16="http://schemas.microsoft.com/office/drawing/2014/main" id="{C0810E7E-79A3-3202-A081-F39EE44AE75F}"/>
                  </a:ext>
                </a:extLst>
              </p:cNvPr>
              <p:cNvCxnSpPr>
                <a:cxnSpLocks/>
              </p:cNvCxnSpPr>
              <p:nvPr/>
            </p:nvCxnSpPr>
            <p:spPr>
              <a:xfrm flipV="1">
                <a:off x="9168481" y="4052975"/>
                <a:ext cx="242454" cy="303616"/>
              </a:xfrm>
              <a:prstGeom prst="line">
                <a:avLst/>
              </a:prstGeom>
              <a:noFill/>
              <a:ln w="28575" cap="flat">
                <a:solidFill>
                  <a:schemeClr val="tx1">
                    <a:lumMod val="85000"/>
                    <a:lumOff val="15000"/>
                  </a:schemeClr>
                </a:solidFill>
                <a:prstDash val="solid"/>
                <a:miter lim="800000"/>
              </a:ln>
              <a:effectLst/>
              <a:sp3d/>
            </p:spPr>
            <p:style>
              <a:lnRef idx="0">
                <a:scrgbClr r="0" g="0" b="0"/>
              </a:lnRef>
              <a:fillRef idx="0">
                <a:scrgbClr r="0" g="0" b="0"/>
              </a:fillRef>
              <a:effectRef idx="0">
                <a:scrgbClr r="0" g="0" b="0"/>
              </a:effectRef>
              <a:fontRef idx="none"/>
            </p:style>
          </p:cxnSp>
          <p:sp>
            <p:nvSpPr>
              <p:cNvPr id="99" name="Oval 98">
                <a:extLst>
                  <a:ext uri="{FF2B5EF4-FFF2-40B4-BE49-F238E27FC236}">
                    <a16:creationId xmlns:a16="http://schemas.microsoft.com/office/drawing/2014/main" id="{8755677F-0F2F-381F-9B6D-1AC8BFE78CA9}"/>
                  </a:ext>
                </a:extLst>
              </p:cNvPr>
              <p:cNvSpPr/>
              <p:nvPr/>
            </p:nvSpPr>
            <p:spPr>
              <a:xfrm>
                <a:off x="8669189" y="4383177"/>
                <a:ext cx="137160" cy="137160"/>
              </a:xfrm>
              <a:prstGeom prst="ellipse">
                <a:avLst/>
              </a:prstGeom>
              <a:solidFill>
                <a:schemeClr val="tx1">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01" name="Oval 100">
                <a:extLst>
                  <a:ext uri="{FF2B5EF4-FFF2-40B4-BE49-F238E27FC236}">
                    <a16:creationId xmlns:a16="http://schemas.microsoft.com/office/drawing/2014/main" id="{3AACAA0B-AE02-8DDA-639E-E4F6ABC7CF41}"/>
                  </a:ext>
                </a:extLst>
              </p:cNvPr>
              <p:cNvSpPr/>
              <p:nvPr/>
            </p:nvSpPr>
            <p:spPr>
              <a:xfrm>
                <a:off x="8884155" y="4152868"/>
                <a:ext cx="137160" cy="137160"/>
              </a:xfrm>
              <a:prstGeom prst="ellipse">
                <a:avLst/>
              </a:prstGeom>
              <a:solidFill>
                <a:schemeClr val="tx1">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02" name="Oval 101">
                <a:extLst>
                  <a:ext uri="{FF2B5EF4-FFF2-40B4-BE49-F238E27FC236}">
                    <a16:creationId xmlns:a16="http://schemas.microsoft.com/office/drawing/2014/main" id="{8444279E-2912-D6A9-3920-E9F4A9729154}"/>
                  </a:ext>
                </a:extLst>
              </p:cNvPr>
              <p:cNvSpPr/>
              <p:nvPr/>
            </p:nvSpPr>
            <p:spPr>
              <a:xfrm>
                <a:off x="9089254" y="4281054"/>
                <a:ext cx="137160" cy="137160"/>
              </a:xfrm>
              <a:prstGeom prst="ellipse">
                <a:avLst/>
              </a:prstGeom>
              <a:solidFill>
                <a:schemeClr val="tx1">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03" name="Oval 102">
                <a:extLst>
                  <a:ext uri="{FF2B5EF4-FFF2-40B4-BE49-F238E27FC236}">
                    <a16:creationId xmlns:a16="http://schemas.microsoft.com/office/drawing/2014/main" id="{386FFC55-9CCA-6F26-65B7-3ABD302E3D05}"/>
                  </a:ext>
                </a:extLst>
              </p:cNvPr>
              <p:cNvSpPr/>
              <p:nvPr/>
            </p:nvSpPr>
            <p:spPr>
              <a:xfrm>
                <a:off x="9328536" y="4007589"/>
                <a:ext cx="137160" cy="137160"/>
              </a:xfrm>
              <a:prstGeom prst="ellipse">
                <a:avLst/>
              </a:prstGeom>
              <a:solidFill>
                <a:schemeClr val="tx1">
                  <a:lumMod val="85000"/>
                  <a:lumOff val="15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cxnSp>
          <p:nvCxnSpPr>
            <p:cNvPr id="106" name="Straight Arrow Connector 105">
              <a:extLst>
                <a:ext uri="{FF2B5EF4-FFF2-40B4-BE49-F238E27FC236}">
                  <a16:creationId xmlns:a16="http://schemas.microsoft.com/office/drawing/2014/main" id="{C376CCC4-BC75-E6D7-BE70-D7B97835982C}"/>
                </a:ext>
              </a:extLst>
            </p:cNvPr>
            <p:cNvCxnSpPr>
              <a:cxnSpLocks/>
            </p:cNvCxnSpPr>
            <p:nvPr/>
          </p:nvCxnSpPr>
          <p:spPr>
            <a:xfrm>
              <a:off x="6670241" y="2345168"/>
              <a:ext cx="393902" cy="0"/>
            </a:xfrm>
            <a:prstGeom prst="straightConnector1">
              <a:avLst/>
            </a:prstGeom>
            <a:noFill/>
            <a:ln w="76200" cap="flat">
              <a:solidFill>
                <a:schemeClr val="tx1">
                  <a:lumMod val="75000"/>
                  <a:lumOff val="25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8" name="Straight Arrow Connector 107">
              <a:extLst>
                <a:ext uri="{FF2B5EF4-FFF2-40B4-BE49-F238E27FC236}">
                  <a16:creationId xmlns:a16="http://schemas.microsoft.com/office/drawing/2014/main" id="{0DD63823-6537-B6C0-6A2E-4A53D2AD57FF}"/>
                </a:ext>
              </a:extLst>
            </p:cNvPr>
            <p:cNvCxnSpPr>
              <a:cxnSpLocks/>
            </p:cNvCxnSpPr>
            <p:nvPr/>
          </p:nvCxnSpPr>
          <p:spPr>
            <a:xfrm rot="10800000">
              <a:off x="8077840" y="2339990"/>
              <a:ext cx="393902" cy="0"/>
            </a:xfrm>
            <a:prstGeom prst="straightConnector1">
              <a:avLst/>
            </a:prstGeom>
            <a:noFill/>
            <a:ln w="76200" cap="flat">
              <a:solidFill>
                <a:schemeClr val="tx1">
                  <a:lumMod val="75000"/>
                  <a:lumOff val="25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09" name="TextBox 108">
              <a:extLst>
                <a:ext uri="{FF2B5EF4-FFF2-40B4-BE49-F238E27FC236}">
                  <a16:creationId xmlns:a16="http://schemas.microsoft.com/office/drawing/2014/main" id="{DE078830-54B0-7E00-9F38-1B3F7DEE30B4}"/>
                </a:ext>
              </a:extLst>
            </p:cNvPr>
            <p:cNvSpPr txBox="1"/>
            <p:nvPr/>
          </p:nvSpPr>
          <p:spPr>
            <a:xfrm>
              <a:off x="5574602" y="3225875"/>
              <a:ext cx="1246494"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Synthetic</a:t>
              </a:r>
            </a:p>
            <a:p>
              <a:pPr marL="0" marR="0" indent="0" algn="ctr" defTabSz="914400" rtl="0" fontAlgn="auto" latinLnBrk="0" hangingPunct="0">
                <a:lnSpc>
                  <a:spcPct val="100000"/>
                </a:lnSpc>
                <a:spcBef>
                  <a:spcPts val="0"/>
                </a:spcBef>
                <a:spcAft>
                  <a:spcPts val="0"/>
                </a:spcAft>
                <a:buClrTx/>
                <a:buSzTx/>
                <a:buFontTx/>
                <a:buNone/>
                <a:tabLst/>
              </a:pPr>
              <a:r>
                <a:rPr lang="en-US" sz="2000" b="1" dirty="0">
                  <a:latin typeface="Arial" panose="020B0604020202020204" pitchFamily="34" charset="0"/>
                  <a:cs typeface="Arial" panose="020B0604020202020204" pitchFamily="34" charset="0"/>
                </a:rPr>
                <a:t>Data</a:t>
              </a:r>
              <a:endParaRPr kumimoji="0" lang="en-US" sz="2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110" name="TextBox 109">
              <a:extLst>
                <a:ext uri="{FF2B5EF4-FFF2-40B4-BE49-F238E27FC236}">
                  <a16:creationId xmlns:a16="http://schemas.microsoft.com/office/drawing/2014/main" id="{B299F278-78C5-BA52-29E9-294A818F44CB}"/>
                </a:ext>
              </a:extLst>
            </p:cNvPr>
            <p:cNvSpPr txBox="1"/>
            <p:nvPr/>
          </p:nvSpPr>
          <p:spPr>
            <a:xfrm>
              <a:off x="8823256" y="3227591"/>
              <a:ext cx="648573" cy="7078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Real</a:t>
              </a:r>
            </a:p>
            <a:p>
              <a:pPr marL="0" marR="0" indent="0" algn="ctr" defTabSz="914400" rtl="0" fontAlgn="auto" latinLnBrk="0" hangingPunct="0">
                <a:lnSpc>
                  <a:spcPct val="100000"/>
                </a:lnSpc>
                <a:spcBef>
                  <a:spcPts val="0"/>
                </a:spcBef>
                <a:spcAft>
                  <a:spcPts val="0"/>
                </a:spcAft>
                <a:buClrTx/>
                <a:buSzTx/>
                <a:buFontTx/>
                <a:buNone/>
                <a:tabLst/>
              </a:pPr>
              <a:r>
                <a:rPr lang="en-US" sz="2000" b="1" dirty="0">
                  <a:latin typeface="Arial" panose="020B0604020202020204" pitchFamily="34" charset="0"/>
                  <a:cs typeface="Arial" panose="020B0604020202020204" pitchFamily="34" charset="0"/>
                </a:rPr>
                <a:t>Data</a:t>
              </a:r>
              <a:endParaRPr kumimoji="0" lang="en-US" sz="2000" b="1"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endParaRPr>
            </a:p>
          </p:txBody>
        </p:sp>
        <p:sp>
          <p:nvSpPr>
            <p:cNvPr id="111" name="TextBox 110">
              <a:extLst>
                <a:ext uri="{FF2B5EF4-FFF2-40B4-BE49-F238E27FC236}">
                  <a16:creationId xmlns:a16="http://schemas.microsoft.com/office/drawing/2014/main" id="{F43923BE-C6E4-3306-DCB5-8BB268959036}"/>
                </a:ext>
              </a:extLst>
            </p:cNvPr>
            <p:cNvSpPr txBox="1"/>
            <p:nvPr/>
          </p:nvSpPr>
          <p:spPr>
            <a:xfrm>
              <a:off x="6889106" y="955412"/>
              <a:ext cx="21479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600" dirty="0">
                  <a:solidFill>
                    <a:schemeClr val="accent1">
                      <a:lumMod val="40000"/>
                      <a:lumOff val="60000"/>
                    </a:schemeClr>
                  </a:solidFill>
                </a:rPr>
                <a:t>+</a:t>
              </a:r>
              <a:endParaRPr kumimoji="0" lang="en-US" sz="1600" b="0" i="0" u="none" strike="noStrike" cap="none" spc="0" normalizeH="0" baseline="0" dirty="0">
                <a:ln>
                  <a:noFill/>
                </a:ln>
                <a:solidFill>
                  <a:schemeClr val="accent1">
                    <a:lumMod val="40000"/>
                    <a:lumOff val="60000"/>
                  </a:schemeClr>
                </a:solidFill>
                <a:effectLst/>
                <a:uFillTx/>
                <a:latin typeface="Calibri"/>
                <a:ea typeface="Calibri"/>
                <a:cs typeface="Calibri"/>
                <a:sym typeface="Calibri"/>
              </a:endParaRPr>
            </a:p>
          </p:txBody>
        </p:sp>
        <p:sp>
          <p:nvSpPr>
            <p:cNvPr id="112" name="TextBox 111">
              <a:extLst>
                <a:ext uri="{FF2B5EF4-FFF2-40B4-BE49-F238E27FC236}">
                  <a16:creationId xmlns:a16="http://schemas.microsoft.com/office/drawing/2014/main" id="{C233DE4C-8C8E-95F8-840E-D72073DE37F1}"/>
                </a:ext>
              </a:extLst>
            </p:cNvPr>
            <p:cNvSpPr txBox="1"/>
            <p:nvPr/>
          </p:nvSpPr>
          <p:spPr>
            <a:xfrm>
              <a:off x="8149984" y="1300870"/>
              <a:ext cx="21479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600" dirty="0">
                  <a:solidFill>
                    <a:schemeClr val="accent1">
                      <a:lumMod val="40000"/>
                      <a:lumOff val="60000"/>
                    </a:schemeClr>
                  </a:solidFill>
                </a:rPr>
                <a:t>+</a:t>
              </a:r>
              <a:endParaRPr kumimoji="0" lang="en-US" sz="1600" b="0" i="0" u="none" strike="noStrike" cap="none" spc="0" normalizeH="0" baseline="0" dirty="0">
                <a:ln>
                  <a:noFill/>
                </a:ln>
                <a:solidFill>
                  <a:schemeClr val="accent1">
                    <a:lumMod val="40000"/>
                    <a:lumOff val="60000"/>
                  </a:schemeClr>
                </a:solidFill>
                <a:effectLst/>
                <a:uFillTx/>
                <a:latin typeface="Calibri"/>
                <a:ea typeface="Calibri"/>
                <a:cs typeface="Calibri"/>
                <a:sym typeface="Calibri"/>
              </a:endParaRPr>
            </a:p>
          </p:txBody>
        </p:sp>
        <p:sp>
          <p:nvSpPr>
            <p:cNvPr id="113" name="Oval 112">
              <a:extLst>
                <a:ext uri="{FF2B5EF4-FFF2-40B4-BE49-F238E27FC236}">
                  <a16:creationId xmlns:a16="http://schemas.microsoft.com/office/drawing/2014/main" id="{2DF2093F-E86B-3119-DBBD-F734BF421FEF}"/>
                </a:ext>
              </a:extLst>
            </p:cNvPr>
            <p:cNvSpPr/>
            <p:nvPr/>
          </p:nvSpPr>
          <p:spPr>
            <a:xfrm>
              <a:off x="7103899" y="879159"/>
              <a:ext cx="64008" cy="64008"/>
            </a:xfrm>
            <a:prstGeom prst="ellipse">
              <a:avLst/>
            </a:prstGeom>
            <a:solidFill>
              <a:schemeClr val="accent1">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sp>
          <p:nvSpPr>
            <p:cNvPr id="114" name="Oval 113">
              <a:extLst>
                <a:ext uri="{FF2B5EF4-FFF2-40B4-BE49-F238E27FC236}">
                  <a16:creationId xmlns:a16="http://schemas.microsoft.com/office/drawing/2014/main" id="{7987BA86-EE87-FBA3-4C43-AEF74CDF5E7C}"/>
                </a:ext>
              </a:extLst>
            </p:cNvPr>
            <p:cNvSpPr/>
            <p:nvPr/>
          </p:nvSpPr>
          <p:spPr>
            <a:xfrm>
              <a:off x="7975456" y="1707514"/>
              <a:ext cx="64008" cy="64008"/>
            </a:xfrm>
            <a:prstGeom prst="ellipse">
              <a:avLst/>
            </a:prstGeom>
            <a:solidFill>
              <a:schemeClr val="accent1">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Calibri"/>
                <a:ea typeface="Calibri"/>
                <a:cs typeface="Calibri"/>
                <a:sym typeface="Calibri"/>
              </a:endParaRPr>
            </a:p>
          </p:txBody>
        </p:sp>
      </p:grpSp>
      <p:sp>
        <p:nvSpPr>
          <p:cNvPr id="115" name="TextBox 114">
            <a:extLst>
              <a:ext uri="{FF2B5EF4-FFF2-40B4-BE49-F238E27FC236}">
                <a16:creationId xmlns:a16="http://schemas.microsoft.com/office/drawing/2014/main" id="{57546458-2ABB-9F13-28F8-9DE744CF6081}"/>
              </a:ext>
            </a:extLst>
          </p:cNvPr>
          <p:cNvSpPr txBox="1"/>
          <p:nvPr/>
        </p:nvSpPr>
        <p:spPr>
          <a:xfrm>
            <a:off x="1190896" y="4206763"/>
            <a:ext cx="7602687" cy="1163913"/>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9144"/>
            <a:r>
              <a:rPr lang="en-US" sz="1800" dirty="0">
                <a:latin typeface="Arial" panose="020B0604020202020204" pitchFamily="34" charset="0"/>
                <a:cs typeface="Arial" panose="020B0604020202020204" pitchFamily="34" charset="0"/>
              </a:rPr>
              <a:t>We will demonstrate our approach to answering these questions using:</a:t>
            </a:r>
          </a:p>
          <a:p>
            <a:pPr marL="294894" lvl="5"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Model:	</a:t>
            </a:r>
            <a:r>
              <a:rPr lang="en-US" sz="1800">
                <a:latin typeface="Arial" panose="020B0604020202020204" pitchFamily="34" charset="0"/>
                <a:cs typeface="Arial" panose="020B0604020202020204" pitchFamily="34" charset="0"/>
              </a:rPr>
              <a:t>	Transfer </a:t>
            </a:r>
            <a:r>
              <a:rPr lang="en-US" sz="1800" dirty="0">
                <a:latin typeface="Arial" panose="020B0604020202020204" pitchFamily="34" charset="0"/>
                <a:cs typeface="Arial" panose="020B0604020202020204" pitchFamily="34" charset="0"/>
              </a:rPr>
              <a:t>learning /</a:t>
            </a:r>
            <a:r>
              <a:rPr lang="en-US" sz="1800">
                <a:latin typeface="Arial" panose="020B0604020202020204" pitchFamily="34" charset="0"/>
                <a:cs typeface="Arial" panose="020B0604020202020204" pitchFamily="34" charset="0"/>
              </a:rPr>
              <a:t>w ResNet50V2</a:t>
            </a:r>
            <a:endParaRPr lang="en-US" sz="1800" dirty="0">
              <a:latin typeface="Arial" panose="020B0604020202020204" pitchFamily="34" charset="0"/>
              <a:cs typeface="Arial" panose="020B0604020202020204" pitchFamily="34" charset="0"/>
            </a:endParaRPr>
          </a:p>
          <a:p>
            <a:pPr marL="294894" lvl="6"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Real Data:		Oxford 102 Flower Dataset</a:t>
            </a:r>
          </a:p>
          <a:p>
            <a:pPr marL="294894" lvl="5"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Synthetic Data: 	Dall-E-2 and SD-1.4</a:t>
            </a:r>
          </a:p>
        </p:txBody>
      </p:sp>
    </p:spTree>
    <p:extLst>
      <p:ext uri="{BB962C8B-B14F-4D97-AF65-F5344CB8AC3E}">
        <p14:creationId xmlns:p14="http://schemas.microsoft.com/office/powerpoint/2010/main" val="158994946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0CEC1-C4EB-8057-9EDA-4EA2D1EF03D5}"/>
              </a:ext>
            </a:extLst>
          </p:cNvPr>
          <p:cNvSpPr>
            <a:spLocks noGrp="1"/>
          </p:cNvSpPr>
          <p:nvPr>
            <p:ph type="title"/>
          </p:nvPr>
        </p:nvSpPr>
        <p:spPr/>
        <p:txBody>
          <a:bodyPr/>
          <a:lstStyle/>
          <a:p>
            <a:r>
              <a:rPr lang="en-US" dirty="0"/>
              <a:t>Why Use Synthetic Data</a:t>
            </a:r>
          </a:p>
        </p:txBody>
      </p:sp>
      <p:sp>
        <p:nvSpPr>
          <p:cNvPr id="3" name="Text Placeholder 2">
            <a:extLst>
              <a:ext uri="{FF2B5EF4-FFF2-40B4-BE49-F238E27FC236}">
                <a16:creationId xmlns:a16="http://schemas.microsoft.com/office/drawing/2014/main" id="{2826692C-678C-4547-2430-B55823F5F84E}"/>
              </a:ext>
            </a:extLst>
          </p:cNvPr>
          <p:cNvSpPr>
            <a:spLocks noGrp="1"/>
          </p:cNvSpPr>
          <p:nvPr>
            <p:ph type="body" sz="quarter" idx="10"/>
          </p:nvPr>
        </p:nvSpPr>
        <p:spPr>
          <a:xfrm>
            <a:off x="4805440" y="978827"/>
            <a:ext cx="832856" cy="428234"/>
          </a:xfrm>
        </p:spPr>
        <p:txBody>
          <a:bodyPr/>
          <a:lstStyle/>
          <a:p>
            <a:r>
              <a:rPr lang="en-US" b="1"/>
              <a:t>Photo</a:t>
            </a:r>
          </a:p>
        </p:txBody>
      </p:sp>
      <p:sp>
        <p:nvSpPr>
          <p:cNvPr id="4" name="Text Placeholder 3">
            <a:extLst>
              <a:ext uri="{FF2B5EF4-FFF2-40B4-BE49-F238E27FC236}">
                <a16:creationId xmlns:a16="http://schemas.microsoft.com/office/drawing/2014/main" id="{8FF1D0C7-2F60-64C9-E4A5-CE226CF2F2F4}"/>
              </a:ext>
            </a:extLst>
          </p:cNvPr>
          <p:cNvSpPr>
            <a:spLocks noGrp="1"/>
          </p:cNvSpPr>
          <p:nvPr>
            <p:ph type="body" sz="quarter" idx="11"/>
          </p:nvPr>
        </p:nvSpPr>
        <p:spPr>
          <a:xfrm>
            <a:off x="7318948" y="921426"/>
            <a:ext cx="1691436" cy="469423"/>
          </a:xfrm>
        </p:spPr>
        <p:txBody>
          <a:bodyPr/>
          <a:lstStyle/>
          <a:p>
            <a:pPr algn="ctr"/>
            <a:r>
              <a:rPr lang="en-US" b="1"/>
              <a:t>Synthetic</a:t>
            </a:r>
          </a:p>
        </p:txBody>
      </p:sp>
      <p:pic>
        <p:nvPicPr>
          <p:cNvPr id="6" name="Picture 5" descr="A picture containing outdoor&#10;&#10;Description automatically generated">
            <a:extLst>
              <a:ext uri="{FF2B5EF4-FFF2-40B4-BE49-F238E27FC236}">
                <a16:creationId xmlns:a16="http://schemas.microsoft.com/office/drawing/2014/main" id="{FD7A48C1-8D0D-E97F-69B2-20CA34A05FE0}"/>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6999178" y="1309305"/>
            <a:ext cx="2333088" cy="1830826"/>
          </a:xfrm>
          <a:prstGeom prst="rect">
            <a:avLst/>
          </a:prstGeom>
        </p:spPr>
      </p:pic>
      <p:pic>
        <p:nvPicPr>
          <p:cNvPr id="8" name="Picture 7" descr="A picture containing sky, outdoor, building, city&#10;&#10;Description automatically generated">
            <a:extLst>
              <a:ext uri="{FF2B5EF4-FFF2-40B4-BE49-F238E27FC236}">
                <a16:creationId xmlns:a16="http://schemas.microsoft.com/office/drawing/2014/main" id="{D0B867B6-4828-F972-6E70-CC451D63688A}"/>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6999179" y="3348895"/>
            <a:ext cx="2333088" cy="2005217"/>
          </a:xfrm>
          <a:prstGeom prst="rect">
            <a:avLst/>
          </a:prstGeom>
        </p:spPr>
      </p:pic>
      <p:pic>
        <p:nvPicPr>
          <p:cNvPr id="9" name="Picture 8">
            <a:extLst>
              <a:ext uri="{FF2B5EF4-FFF2-40B4-BE49-F238E27FC236}">
                <a16:creationId xmlns:a16="http://schemas.microsoft.com/office/drawing/2014/main" id="{8950EF78-D903-E05A-A077-3634E16091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055325" y="1309950"/>
            <a:ext cx="2333088" cy="1838907"/>
          </a:xfrm>
          <a:prstGeom prst="rect">
            <a:avLst/>
          </a:prstGeom>
        </p:spPr>
      </p:pic>
      <p:pic>
        <p:nvPicPr>
          <p:cNvPr id="10" name="Picture 9">
            <a:extLst>
              <a:ext uri="{FF2B5EF4-FFF2-40B4-BE49-F238E27FC236}">
                <a16:creationId xmlns:a16="http://schemas.microsoft.com/office/drawing/2014/main" id="{C889D4E4-0425-1CFC-3562-41D73819285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055324" y="3348895"/>
            <a:ext cx="2333089" cy="2005217"/>
          </a:xfrm>
          <a:prstGeom prst="rect">
            <a:avLst/>
          </a:prstGeom>
        </p:spPr>
      </p:pic>
      <p:sp>
        <p:nvSpPr>
          <p:cNvPr id="5" name="TextBox 4">
            <a:extLst>
              <a:ext uri="{FF2B5EF4-FFF2-40B4-BE49-F238E27FC236}">
                <a16:creationId xmlns:a16="http://schemas.microsoft.com/office/drawing/2014/main" id="{7BDF5E1C-F760-7159-D914-6D393A239A5C}"/>
              </a:ext>
            </a:extLst>
          </p:cNvPr>
          <p:cNvSpPr txBox="1"/>
          <p:nvPr/>
        </p:nvSpPr>
        <p:spPr>
          <a:xfrm>
            <a:off x="353355" y="1309305"/>
            <a:ext cx="3701968" cy="37856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defTabSz="914400"/>
            <a:r>
              <a:rPr lang="en-US" sz="2000" dirty="0">
                <a:latin typeface="Arial" panose="020B0604020202020204" pitchFamily="34" charset="0"/>
                <a:cs typeface="Arial" panose="020B0604020202020204" pitchFamily="34" charset="0"/>
              </a:rPr>
              <a:t>1. Synthetic Data can produce photo realistic datasets. </a:t>
            </a:r>
          </a:p>
          <a:p>
            <a:pPr marL="0" marR="0" indent="0" algn="l" defTabSz="914400" rtl="0" fontAlgn="auto" latinLnBrk="0" hangingPunct="0">
              <a:lnSpc>
                <a:spcPct val="100000"/>
              </a:lnSpc>
              <a:spcBef>
                <a:spcPts val="0"/>
              </a:spcBef>
              <a:spcAft>
                <a:spcPts val="0"/>
              </a:spcAft>
              <a:buClrTx/>
              <a:buSzTx/>
              <a:buFontTx/>
              <a:buNone/>
              <a:tabLst/>
            </a:pPr>
            <a:endParaRPr lang="en-US" sz="2000" dirty="0">
              <a:latin typeface="Arial" panose="020B0604020202020204" pitchFamily="34" charset="0"/>
              <a:cs typeface="Arial" panose="020B0604020202020204" pitchFamily="34" charset="0"/>
            </a:endParaRPr>
          </a:p>
          <a:p>
            <a:pPr defTabSz="914400"/>
            <a:r>
              <a:rPr lang="en-US" sz="2000" dirty="0">
                <a:latin typeface="Arial" panose="020B0604020202020204" pitchFamily="34" charset="0"/>
                <a:cs typeface="Arial" panose="020B0604020202020204" pitchFamily="34" charset="0"/>
              </a:rPr>
              <a:t>2. Using synthetic data is a waste of time, if it can’t be used for model training because it doesn’t generalize to real data. </a:t>
            </a:r>
          </a:p>
          <a:p>
            <a:pPr marL="0" marR="0" indent="0" algn="l" defTabSz="914400" rtl="0" fontAlgn="auto" latinLnBrk="0" hangingPunct="0">
              <a:lnSpc>
                <a:spcPct val="100000"/>
              </a:lnSpc>
              <a:spcBef>
                <a:spcPts val="0"/>
              </a:spcBef>
              <a:spcAft>
                <a:spcPts val="0"/>
              </a:spcAft>
              <a:buClrTx/>
              <a:buSzTx/>
              <a:buFontTx/>
              <a:buNone/>
              <a:tabLst/>
            </a:pPr>
            <a:endParaRPr lang="en-US" sz="2000" dirty="0">
              <a:latin typeface="Arial" panose="020B0604020202020204" pitchFamily="34" charset="0"/>
              <a:cs typeface="Arial" panose="020B0604020202020204" pitchFamily="34" charset="0"/>
            </a:endParaRPr>
          </a:p>
          <a:p>
            <a:pPr marL="0" marR="0" indent="0" algn="l" defTabSz="914400" rtl="0" fontAlgn="auto" latinLnBrk="0" hangingPunct="0">
              <a:lnSpc>
                <a:spcPct val="100000"/>
              </a:lnSpc>
              <a:spcBef>
                <a:spcPts val="0"/>
              </a:spcBef>
              <a:spcAft>
                <a:spcPts val="0"/>
              </a:spcAft>
              <a:buClrTx/>
              <a:buSzTx/>
              <a:buFontTx/>
              <a:buNone/>
              <a:tabLst/>
            </a:pPr>
            <a:r>
              <a:rPr lang="en-US" sz="2000" dirty="0">
                <a:latin typeface="Arial" panose="020B0604020202020204" pitchFamily="34" charset="0"/>
                <a:cs typeface="Arial" panose="020B0604020202020204" pitchFamily="34" charset="0"/>
              </a:rPr>
              <a:t>3. Data collection and data labeling are the most expensive and time consuming part of every machine learning project</a:t>
            </a:r>
          </a:p>
        </p:txBody>
      </p:sp>
      <p:sp>
        <p:nvSpPr>
          <p:cNvPr id="7" name="Text Placeholder 2">
            <a:extLst>
              <a:ext uri="{FF2B5EF4-FFF2-40B4-BE49-F238E27FC236}">
                <a16:creationId xmlns:a16="http://schemas.microsoft.com/office/drawing/2014/main" id="{F955CAAD-DDDC-7937-A4E4-F11C4B76379E}"/>
              </a:ext>
            </a:extLst>
          </p:cNvPr>
          <p:cNvSpPr txBox="1">
            <a:spLocks/>
          </p:cNvSpPr>
          <p:nvPr/>
        </p:nvSpPr>
        <p:spPr>
          <a:xfrm>
            <a:off x="1103579" y="978827"/>
            <a:ext cx="832856" cy="428234"/>
          </a:xfrm>
          <a:prstGeom prst="rect">
            <a:avLst/>
          </a:prstGeom>
        </p:spPr>
        <p:txBody>
          <a:bodyPr lIns="0" tIns="0" rIns="0" bIns="0"/>
          <a:lstStyle>
            <a:lvl1pPr marL="0" marR="0" indent="0" algn="l" defTabSz="730857" rtl="0" eaLnBrk="1" latinLnBrk="0" hangingPunct="1">
              <a:lnSpc>
                <a:spcPct val="110000"/>
              </a:lnSpc>
              <a:spcBef>
                <a:spcPts val="300"/>
              </a:spcBef>
              <a:spcAft>
                <a:spcPts val="0"/>
              </a:spcAft>
              <a:buClrTx/>
              <a:buSzPct val="100000"/>
              <a:buFontTx/>
              <a:buNone/>
              <a:tabLst/>
              <a:defRPr sz="1900"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Open Sans Regular"/>
              </a:defRPr>
            </a:lvl1pPr>
            <a:lvl2pPr marL="176213" marR="0" indent="-168275" algn="l" defTabSz="730857" rtl="0" eaLnBrk="1" latinLnBrk="0" hangingPunct="1">
              <a:lnSpc>
                <a:spcPct val="110000"/>
              </a:lnSpc>
              <a:spcBef>
                <a:spcPts val="300"/>
              </a:spcBef>
              <a:spcAft>
                <a:spcPts val="0"/>
              </a:spcAft>
              <a:buClrTx/>
              <a:buSzPct val="100000"/>
              <a:buFont typeface="Arial" panose="020B0604020202020204" pitchFamily="34" charset="0"/>
              <a:buChar char="•"/>
              <a:tabLst/>
              <a:defRPr sz="1900"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Open Sans Regular"/>
              </a:defRPr>
            </a:lvl2pPr>
            <a:lvl3pPr marL="344488" marR="0" indent="-136525" algn="l" defTabSz="730857" rtl="0" eaLnBrk="1" latinLnBrk="0" hangingPunct="1">
              <a:lnSpc>
                <a:spcPct val="110000"/>
              </a:lnSpc>
              <a:spcBef>
                <a:spcPts val="300"/>
              </a:spcBef>
              <a:spcAft>
                <a:spcPts val="0"/>
              </a:spcAft>
              <a:buClrTx/>
              <a:buSzPct val="100000"/>
              <a:buFont typeface="System Font Regular"/>
              <a:buChar char="-"/>
              <a:tabLst/>
              <a:defRPr sz="1700"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Open Sans Regular"/>
              </a:defRPr>
            </a:lvl3pPr>
            <a:lvl4pPr marL="514350" marR="0" indent="-138113" algn="l" defTabSz="730857" rtl="0" eaLnBrk="1" latinLnBrk="0" hangingPunct="1">
              <a:lnSpc>
                <a:spcPct val="110000"/>
              </a:lnSpc>
              <a:spcBef>
                <a:spcPts val="300"/>
              </a:spcBef>
              <a:spcAft>
                <a:spcPts val="0"/>
              </a:spcAft>
              <a:buClrTx/>
              <a:buSzPct val="100000"/>
              <a:buFont typeface="Arial" panose="020B0604020202020204" pitchFamily="34" charset="0"/>
              <a:buChar char="•"/>
              <a:tabLst/>
              <a:defRPr sz="1700" b="0" i="0" u="none" strike="noStrike" cap="none" spc="0" baseline="0">
                <a:ln>
                  <a:noFill/>
                </a:ln>
                <a:solidFill>
                  <a:schemeClr val="tx1"/>
                </a:solidFill>
                <a:uFillTx/>
                <a:latin typeface="Arial" panose="020B0604020202020204" pitchFamily="34" charset="0"/>
                <a:ea typeface="Open Sans Light" panose="020B0306030504020204" pitchFamily="34" charset="0"/>
                <a:cs typeface="Arial" panose="020B0604020202020204" pitchFamily="34" charset="0"/>
                <a:sym typeface="Open Sans Regular"/>
              </a:defRPr>
            </a:lvl4pPr>
            <a:lvl5pPr marL="690563" marR="0" indent="-136525" algn="l" defTabSz="730857" rtl="0" eaLnBrk="1" latinLnBrk="0" hangingPunct="1">
              <a:lnSpc>
                <a:spcPct val="110000"/>
              </a:lnSpc>
              <a:spcBef>
                <a:spcPts val="300"/>
              </a:spcBef>
              <a:spcAft>
                <a:spcPts val="0"/>
              </a:spcAft>
              <a:buClrTx/>
              <a:buSzPct val="100000"/>
              <a:buFont typeface="System Font Regular"/>
              <a:buChar char="-"/>
              <a:tabLst/>
              <a:defRPr sz="1700" b="0" i="0" u="none" strike="noStrike" cap="none" spc="0" baseline="0">
                <a:ln>
                  <a:noFill/>
                </a:ln>
                <a:solidFill>
                  <a:schemeClr val="tx2"/>
                </a:solidFill>
                <a:uFillTx/>
                <a:latin typeface="Arial" panose="020B0604020202020204" pitchFamily="34" charset="0"/>
                <a:ea typeface="Open Sans Light" panose="020B0306030504020204" pitchFamily="34" charset="0"/>
                <a:cs typeface="Arial" panose="020B0604020202020204" pitchFamily="34" charset="0"/>
                <a:sym typeface="Open Sans Regular"/>
              </a:defRPr>
            </a:lvl5pPr>
            <a:lvl6pPr marL="2111365"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6pPr>
            <a:lvl7pPr marL="2476793"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7pPr>
            <a:lvl8pPr marL="2842222"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8pPr>
            <a:lvl9pPr marL="3207650" marR="0" indent="-284222" algn="l" defTabSz="730857" rtl="0" eaLnBrk="1" latinLnBrk="0" hangingPunct="1">
              <a:lnSpc>
                <a:spcPct val="90000"/>
              </a:lnSpc>
              <a:spcBef>
                <a:spcPts val="799"/>
              </a:spcBef>
              <a:spcAft>
                <a:spcPts val="0"/>
              </a:spcAft>
              <a:buClrTx/>
              <a:buSzPct val="100000"/>
              <a:buFont typeface="Arial"/>
              <a:buChar char="•"/>
              <a:tabLst/>
              <a:defRPr sz="2238" b="0" i="0" u="none" strike="noStrike" cap="none" spc="0" baseline="0">
                <a:ln>
                  <a:noFill/>
                </a:ln>
                <a:solidFill>
                  <a:srgbClr val="000000"/>
                </a:solidFill>
                <a:uFillTx/>
                <a:latin typeface="+mj-lt"/>
                <a:ea typeface="+mj-ea"/>
                <a:cs typeface="+mj-cs"/>
                <a:sym typeface="Open Sans Regular"/>
              </a:defRPr>
            </a:lvl9pPr>
          </a:lstStyle>
          <a:p>
            <a:r>
              <a:rPr lang="en-US" b="1"/>
              <a:t>Claims</a:t>
            </a:r>
          </a:p>
        </p:txBody>
      </p:sp>
    </p:spTree>
    <p:extLst>
      <p:ext uri="{BB962C8B-B14F-4D97-AF65-F5344CB8AC3E}">
        <p14:creationId xmlns:p14="http://schemas.microsoft.com/office/powerpoint/2010/main" val="18599427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089E3-4B09-81EE-88CA-791E3EA613E3}"/>
              </a:ext>
            </a:extLst>
          </p:cNvPr>
          <p:cNvSpPr>
            <a:spLocks noGrp="1"/>
          </p:cNvSpPr>
          <p:nvPr>
            <p:ph type="title"/>
          </p:nvPr>
        </p:nvSpPr>
        <p:spPr/>
        <p:txBody>
          <a:bodyPr/>
          <a:lstStyle/>
          <a:p>
            <a:r>
              <a:rPr lang="en-US" dirty="0"/>
              <a:t>When might we use synthetic data?</a:t>
            </a:r>
          </a:p>
        </p:txBody>
      </p:sp>
      <p:sp>
        <p:nvSpPr>
          <p:cNvPr id="3" name="Text Placeholder 2">
            <a:extLst>
              <a:ext uri="{FF2B5EF4-FFF2-40B4-BE49-F238E27FC236}">
                <a16:creationId xmlns:a16="http://schemas.microsoft.com/office/drawing/2014/main" id="{0073F1A2-345A-4C1C-31A6-AC90E152B380}"/>
              </a:ext>
            </a:extLst>
          </p:cNvPr>
          <p:cNvSpPr>
            <a:spLocks noGrp="1"/>
          </p:cNvSpPr>
          <p:nvPr>
            <p:ph type="body" sz="quarter" idx="10"/>
          </p:nvPr>
        </p:nvSpPr>
        <p:spPr/>
        <p:txBody>
          <a:bodyPr/>
          <a:lstStyle/>
          <a:p>
            <a:r>
              <a:rPr lang="en-US" dirty="0"/>
              <a:t>Some reasons include:</a:t>
            </a:r>
          </a:p>
          <a:p>
            <a:pPr lvl="2"/>
            <a:r>
              <a:rPr lang="en-US" b="1" dirty="0"/>
              <a:t>Data Scarcity </a:t>
            </a:r>
            <a:r>
              <a:rPr lang="en-US" dirty="0"/>
              <a:t>– Real world data might be limited, expensive or difficult to collect.</a:t>
            </a:r>
          </a:p>
          <a:p>
            <a:pPr lvl="2"/>
            <a:r>
              <a:rPr lang="en-US" b="1" dirty="0"/>
              <a:t>Cost-Effective</a:t>
            </a:r>
            <a:r>
              <a:rPr lang="en-US" dirty="0"/>
              <a:t> – Synthetic data may be cheaper to generate.</a:t>
            </a:r>
          </a:p>
          <a:p>
            <a:pPr lvl="2"/>
            <a:r>
              <a:rPr lang="en-US" b="1" dirty="0"/>
              <a:t>Data Privacy</a:t>
            </a:r>
            <a:r>
              <a:rPr lang="en-US" dirty="0"/>
              <a:t> – Real data may include PII or other sensitive information.</a:t>
            </a:r>
          </a:p>
          <a:p>
            <a:pPr lvl="2"/>
            <a:r>
              <a:rPr lang="en-US" b="1" dirty="0"/>
              <a:t>Class Balancing </a:t>
            </a:r>
            <a:r>
              <a:rPr lang="en-US" dirty="0"/>
              <a:t>– Some classes may lack enough real data and synthetic data can be used to “top off” those classes. </a:t>
            </a:r>
          </a:p>
          <a:p>
            <a:pPr lvl="2"/>
            <a:r>
              <a:rPr lang="en-US" b="1" dirty="0"/>
              <a:t>Label Availability </a:t>
            </a:r>
            <a:r>
              <a:rPr lang="en-US" dirty="0"/>
              <a:t>– Real data requires effort in labeling which may be expensive and potentially error-prone.  Synthetic data automatically comes with ground truth.</a:t>
            </a:r>
          </a:p>
          <a:p>
            <a:pPr lvl="2"/>
            <a:r>
              <a:rPr lang="en-US" b="1" dirty="0"/>
              <a:t>Domain Randomization </a:t>
            </a:r>
            <a:r>
              <a:rPr lang="en-US" dirty="0"/>
              <a:t>– Synthetic data can be used increase the diversity of background and domains in which a subject appears.</a:t>
            </a:r>
          </a:p>
          <a:p>
            <a:pPr lvl="2"/>
            <a:r>
              <a:rPr lang="en-US" b="1" dirty="0"/>
              <a:t>R&amp;D Speedup </a:t>
            </a:r>
            <a:r>
              <a:rPr lang="en-US" dirty="0"/>
              <a:t>– Synthetic data can be used to “bootstrap” experiments with an initial dataset that can be replaced as real data is acquired.</a:t>
            </a:r>
          </a:p>
        </p:txBody>
      </p:sp>
    </p:spTree>
    <p:extLst>
      <p:ext uri="{BB962C8B-B14F-4D97-AF65-F5344CB8AC3E}">
        <p14:creationId xmlns:p14="http://schemas.microsoft.com/office/powerpoint/2010/main" val="333714545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427B1-E217-081F-C2E8-B06559CBE747}"/>
              </a:ext>
            </a:extLst>
          </p:cNvPr>
          <p:cNvSpPr>
            <a:spLocks noGrp="1"/>
          </p:cNvSpPr>
          <p:nvPr>
            <p:ph type="title"/>
          </p:nvPr>
        </p:nvSpPr>
        <p:spPr/>
        <p:txBody>
          <a:bodyPr/>
          <a:lstStyle/>
          <a:p>
            <a:r>
              <a:rPr lang="en-US"/>
              <a:t>Taxonomy of synthetic data</a:t>
            </a:r>
          </a:p>
        </p:txBody>
      </p:sp>
      <p:graphicFrame>
        <p:nvGraphicFramePr>
          <p:cNvPr id="5" name="Table 4">
            <a:extLst>
              <a:ext uri="{FF2B5EF4-FFF2-40B4-BE49-F238E27FC236}">
                <a16:creationId xmlns:a16="http://schemas.microsoft.com/office/drawing/2014/main" id="{35C77770-09DF-01A6-4668-713CA95BE471}"/>
              </a:ext>
            </a:extLst>
          </p:cNvPr>
          <p:cNvGraphicFramePr>
            <a:graphicFrameLocks noGrp="1"/>
          </p:cNvGraphicFramePr>
          <p:nvPr>
            <p:extLst>
              <p:ext uri="{D42A27DB-BD31-4B8C-83A1-F6EECF244321}">
                <p14:modId xmlns:p14="http://schemas.microsoft.com/office/powerpoint/2010/main" val="4106362977"/>
              </p:ext>
            </p:extLst>
          </p:nvPr>
        </p:nvGraphicFramePr>
        <p:xfrm>
          <a:off x="441792" y="1217454"/>
          <a:ext cx="8989591" cy="4171901"/>
        </p:xfrm>
        <a:graphic>
          <a:graphicData uri="http://schemas.openxmlformats.org/drawingml/2006/table">
            <a:tbl>
              <a:tblPr firstRow="1" bandRow="1">
                <a:tableStyleId>{5940675A-B579-460E-94D1-54222C63F5DA}</a:tableStyleId>
              </a:tblPr>
              <a:tblGrid>
                <a:gridCol w="2152725">
                  <a:extLst>
                    <a:ext uri="{9D8B030D-6E8A-4147-A177-3AD203B41FA5}">
                      <a16:colId xmlns:a16="http://schemas.microsoft.com/office/drawing/2014/main" val="2477482834"/>
                    </a:ext>
                  </a:extLst>
                </a:gridCol>
                <a:gridCol w="2152725">
                  <a:extLst>
                    <a:ext uri="{9D8B030D-6E8A-4147-A177-3AD203B41FA5}">
                      <a16:colId xmlns:a16="http://schemas.microsoft.com/office/drawing/2014/main" val="168077356"/>
                    </a:ext>
                  </a:extLst>
                </a:gridCol>
                <a:gridCol w="2152725">
                  <a:extLst>
                    <a:ext uri="{9D8B030D-6E8A-4147-A177-3AD203B41FA5}">
                      <a16:colId xmlns:a16="http://schemas.microsoft.com/office/drawing/2014/main" val="2126781890"/>
                    </a:ext>
                  </a:extLst>
                </a:gridCol>
                <a:gridCol w="2531416">
                  <a:extLst>
                    <a:ext uri="{9D8B030D-6E8A-4147-A177-3AD203B41FA5}">
                      <a16:colId xmlns:a16="http://schemas.microsoft.com/office/drawing/2014/main" val="204792903"/>
                    </a:ext>
                  </a:extLst>
                </a:gridCol>
              </a:tblGrid>
              <a:tr h="553602">
                <a:tc>
                  <a:txBody>
                    <a:bodyPr/>
                    <a:lstStyle/>
                    <a:p>
                      <a:r>
                        <a:rPr lang="en-US" sz="1800" b="1" dirty="0">
                          <a:latin typeface="Arial" panose="020B0604020202020204" pitchFamily="34" charset="0"/>
                          <a:cs typeface="Arial" panose="020B0604020202020204" pitchFamily="34" charset="0"/>
                        </a:rPr>
                        <a:t>Type</a:t>
                      </a:r>
                    </a:p>
                  </a:txBody>
                  <a:tcPr>
                    <a:solidFill>
                      <a:schemeClr val="accent2">
                        <a:lumMod val="40000"/>
                        <a:lumOff val="60000"/>
                      </a:schemeClr>
                    </a:solidFill>
                  </a:tcPr>
                </a:tc>
                <a:tc>
                  <a:txBody>
                    <a:bodyPr/>
                    <a:lstStyle/>
                    <a:p>
                      <a:r>
                        <a:rPr lang="en-US" sz="1800" b="1" dirty="0">
                          <a:latin typeface="Arial" panose="020B0604020202020204" pitchFamily="34" charset="0"/>
                          <a:cs typeface="Arial" panose="020B0604020202020204" pitchFamily="34" charset="0"/>
                        </a:rPr>
                        <a:t>Description</a:t>
                      </a:r>
                    </a:p>
                  </a:txBody>
                  <a:tcPr>
                    <a:solidFill>
                      <a:schemeClr val="accent2">
                        <a:lumMod val="40000"/>
                        <a:lumOff val="60000"/>
                      </a:schemeClr>
                    </a:solidFill>
                  </a:tcPr>
                </a:tc>
                <a:tc>
                  <a:txBody>
                    <a:bodyPr/>
                    <a:lstStyle/>
                    <a:p>
                      <a:r>
                        <a:rPr lang="en-US" sz="1800" b="1" dirty="0">
                          <a:latin typeface="Arial" panose="020B0604020202020204" pitchFamily="34" charset="0"/>
                          <a:cs typeface="Arial" panose="020B0604020202020204" pitchFamily="34" charset="0"/>
                        </a:rPr>
                        <a:t>Risks</a:t>
                      </a:r>
                    </a:p>
                  </a:txBody>
                  <a:tcPr>
                    <a:solidFill>
                      <a:schemeClr val="accent2">
                        <a:lumMod val="40000"/>
                        <a:lumOff val="60000"/>
                      </a:schemeClr>
                    </a:solidFill>
                  </a:tcPr>
                </a:tc>
                <a:tc>
                  <a:txBody>
                    <a:bodyPr/>
                    <a:lstStyle/>
                    <a:p>
                      <a:r>
                        <a:rPr lang="en-US" sz="1800" b="1" dirty="0">
                          <a:latin typeface="Arial" panose="020B0604020202020204" pitchFamily="34" charset="0"/>
                          <a:cs typeface="Arial" panose="020B0604020202020204" pitchFamily="34" charset="0"/>
                        </a:rPr>
                        <a:t>Common Uses</a:t>
                      </a:r>
                    </a:p>
                  </a:txBody>
                  <a:tcPr>
                    <a:solidFill>
                      <a:schemeClr val="accent2">
                        <a:lumMod val="40000"/>
                        <a:lumOff val="60000"/>
                      </a:schemeClr>
                    </a:solidFill>
                  </a:tcPr>
                </a:tc>
                <a:extLst>
                  <a:ext uri="{0D108BD9-81ED-4DB2-BD59-A6C34878D82A}">
                    <a16:rowId xmlns:a16="http://schemas.microsoft.com/office/drawing/2014/main" val="1066550387"/>
                  </a:ext>
                </a:extLst>
              </a:tr>
              <a:tr h="791159">
                <a:tc>
                  <a:txBody>
                    <a:bodyPr/>
                    <a:lstStyle/>
                    <a:p>
                      <a:r>
                        <a:rPr lang="en-US" sz="1400" dirty="0">
                          <a:latin typeface="Arial" panose="020B0604020202020204" pitchFamily="34" charset="0"/>
                          <a:cs typeface="Arial" panose="020B0604020202020204" pitchFamily="34" charset="0"/>
                        </a:rPr>
                        <a:t>Augmented</a:t>
                      </a:r>
                    </a:p>
                  </a:txBody>
                  <a:tcPr/>
                </a:tc>
                <a:tc>
                  <a:txBody>
                    <a:bodyPr/>
                    <a:lstStyle/>
                    <a:p>
                      <a:r>
                        <a:rPr lang="en-US" sz="1400" dirty="0">
                          <a:latin typeface="Arial" panose="020B0604020202020204" pitchFamily="34" charset="0"/>
                          <a:cs typeface="Arial" panose="020B0604020202020204" pitchFamily="34" charset="0"/>
                        </a:rPr>
                        <a:t>Transforms and composites of existing data </a:t>
                      </a:r>
                    </a:p>
                  </a:txBody>
                  <a:tcPr/>
                </a:tc>
                <a:tc>
                  <a:txBody>
                    <a:bodyPr/>
                    <a:lstStyle/>
                    <a:p>
                      <a:r>
                        <a:rPr lang="en-US" sz="1400">
                          <a:latin typeface="Arial" panose="020B0604020202020204" pitchFamily="34" charset="0"/>
                          <a:cs typeface="Arial" panose="020B0604020202020204" pitchFamily="34" charset="0"/>
                        </a:rPr>
                        <a:t>Unrealistic Data</a:t>
                      </a:r>
                    </a:p>
                  </a:txBody>
                  <a:tcPr/>
                </a:tc>
                <a:tc>
                  <a:txBody>
                    <a:bodyPr/>
                    <a:lstStyle/>
                    <a:p>
                      <a:r>
                        <a:rPr lang="en-US" sz="1400">
                          <a:latin typeface="Arial" panose="020B0604020202020204" pitchFamily="34" charset="0"/>
                          <a:cs typeface="Arial" panose="020B0604020202020204" pitchFamily="34" charset="0"/>
                        </a:rPr>
                        <a:t>Targeted creation of datasets based on metadata</a:t>
                      </a:r>
                    </a:p>
                  </a:txBody>
                  <a:tcPr/>
                </a:tc>
                <a:extLst>
                  <a:ext uri="{0D108BD9-81ED-4DB2-BD59-A6C34878D82A}">
                    <a16:rowId xmlns:a16="http://schemas.microsoft.com/office/drawing/2014/main" val="28983064"/>
                  </a:ext>
                </a:extLst>
              </a:tr>
              <a:tr h="553602">
                <a:tc>
                  <a:txBody>
                    <a:bodyPr/>
                    <a:lstStyle/>
                    <a:p>
                      <a:r>
                        <a:rPr lang="en-US" sz="1400">
                          <a:latin typeface="Arial" panose="020B0604020202020204" pitchFamily="34" charset="0"/>
                          <a:cs typeface="Arial" panose="020B0604020202020204" pitchFamily="34" charset="0"/>
                        </a:rPr>
                        <a:t>Toy data</a:t>
                      </a:r>
                    </a:p>
                  </a:txBody>
                  <a:tcPr/>
                </a:tc>
                <a:tc>
                  <a:txBody>
                    <a:bodyPr/>
                    <a:lstStyle/>
                    <a:p>
                      <a:r>
                        <a:rPr lang="en-US" sz="1400" dirty="0">
                          <a:latin typeface="Arial" panose="020B0604020202020204" pitchFamily="34" charset="0"/>
                          <a:cs typeface="Arial" panose="020B0604020202020204" pitchFamily="34" charset="0"/>
                        </a:rPr>
                        <a:t>Proxy objects and data</a:t>
                      </a:r>
                    </a:p>
                  </a:txBody>
                  <a:tcPr/>
                </a:tc>
                <a:tc>
                  <a:txBody>
                    <a:bodyPr/>
                    <a:lstStyle/>
                    <a:p>
                      <a:r>
                        <a:rPr lang="en-US" sz="1400">
                          <a:latin typeface="Arial" panose="020B0604020202020204" pitchFamily="34" charset="0"/>
                          <a:cs typeface="Arial" panose="020B0604020202020204" pitchFamily="34" charset="0"/>
                        </a:rPr>
                        <a:t>Unrealistic data</a:t>
                      </a:r>
                    </a:p>
                  </a:txBody>
                  <a:tcPr/>
                </a:tc>
                <a:tc>
                  <a:txBody>
                    <a:bodyPr/>
                    <a:lstStyle/>
                    <a:p>
                      <a:r>
                        <a:rPr lang="en-US" sz="1400" dirty="0">
                          <a:latin typeface="Arial" panose="020B0604020202020204" pitchFamily="34" charset="0"/>
                          <a:cs typeface="Arial" panose="020B0604020202020204" pitchFamily="34" charset="0"/>
                        </a:rPr>
                        <a:t>Proof of concept and prototyping, low TRL examples</a:t>
                      </a:r>
                    </a:p>
                  </a:txBody>
                  <a:tcPr/>
                </a:tc>
                <a:extLst>
                  <a:ext uri="{0D108BD9-81ED-4DB2-BD59-A6C34878D82A}">
                    <a16:rowId xmlns:a16="http://schemas.microsoft.com/office/drawing/2014/main" val="2843427879"/>
                  </a:ext>
                </a:extLst>
              </a:tr>
              <a:tr h="572941">
                <a:tc>
                  <a:txBody>
                    <a:bodyPr/>
                    <a:lstStyle/>
                    <a:p>
                      <a:r>
                        <a:rPr lang="en-US" sz="1400">
                          <a:latin typeface="Arial" panose="020B0604020202020204" pitchFamily="34" charset="0"/>
                          <a:cs typeface="Arial" panose="020B0604020202020204" pitchFamily="34" charset="0"/>
                        </a:rPr>
                        <a:t>Generative</a:t>
                      </a:r>
                    </a:p>
                  </a:txBody>
                  <a:tcPr/>
                </a:tc>
                <a:tc>
                  <a:txBody>
                    <a:bodyPr/>
                    <a:lstStyle/>
                    <a:p>
                      <a:r>
                        <a:rPr lang="en-US" sz="1400" dirty="0">
                          <a:latin typeface="Arial" panose="020B0604020202020204" pitchFamily="34" charset="0"/>
                          <a:cs typeface="Arial" panose="020B0604020202020204" pitchFamily="34" charset="0"/>
                        </a:rPr>
                        <a:t>Describe your data to generative AI</a:t>
                      </a:r>
                    </a:p>
                  </a:txBody>
                  <a:tcPr/>
                </a:tc>
                <a:tc>
                  <a:txBody>
                    <a:bodyPr/>
                    <a:lstStyle/>
                    <a:p>
                      <a:r>
                        <a:rPr lang="en-US" sz="1400" dirty="0">
                          <a:latin typeface="Arial" panose="020B0604020202020204" pitchFamily="34" charset="0"/>
                          <a:cs typeface="Arial" panose="020B0604020202020204" pitchFamily="34" charset="0"/>
                        </a:rPr>
                        <a:t>Lack of control of data, known data issues</a:t>
                      </a:r>
                    </a:p>
                  </a:txBody>
                  <a:tcPr/>
                </a:tc>
                <a:tc>
                  <a:txBody>
                    <a:bodyPr/>
                    <a:lstStyle/>
                    <a:p>
                      <a:r>
                        <a:rPr lang="en-US" sz="1400">
                          <a:latin typeface="Arial" panose="020B0604020202020204" pitchFamily="34" charset="0"/>
                          <a:cs typeface="Arial" panose="020B0604020202020204" pitchFamily="34" charset="0"/>
                        </a:rPr>
                        <a:t>Dataset augmentation</a:t>
                      </a:r>
                    </a:p>
                  </a:txBody>
                  <a:tcPr/>
                </a:tc>
                <a:extLst>
                  <a:ext uri="{0D108BD9-81ED-4DB2-BD59-A6C34878D82A}">
                    <a16:rowId xmlns:a16="http://schemas.microsoft.com/office/drawing/2014/main" val="2438542609"/>
                  </a:ext>
                </a:extLst>
              </a:tr>
              <a:tr h="572941">
                <a:tc>
                  <a:txBody>
                    <a:bodyPr/>
                    <a:lstStyle/>
                    <a:p>
                      <a:r>
                        <a:rPr lang="en-US" sz="1400">
                          <a:latin typeface="Arial" panose="020B0604020202020204" pitchFamily="34" charset="0"/>
                          <a:cs typeface="Arial" panose="020B0604020202020204" pitchFamily="34" charset="0"/>
                        </a:rPr>
                        <a:t>Soft Simulation</a:t>
                      </a:r>
                    </a:p>
                  </a:txBody>
                  <a:tcPr/>
                </a:tc>
                <a:tc>
                  <a:txBody>
                    <a:bodyPr/>
                    <a:lstStyle/>
                    <a:p>
                      <a:r>
                        <a:rPr lang="en-US" sz="1400">
                          <a:latin typeface="Arial" panose="020B0604020202020204" pitchFamily="34" charset="0"/>
                          <a:cs typeface="Arial" panose="020B0604020202020204" pitchFamily="34" charset="0"/>
                        </a:rPr>
                        <a:t>Data from a non-validated simulation engine</a:t>
                      </a:r>
                    </a:p>
                  </a:txBody>
                  <a:tcPr/>
                </a:tc>
                <a:tc>
                  <a:txBody>
                    <a:bodyPr/>
                    <a:lstStyle/>
                    <a:p>
                      <a:r>
                        <a:rPr lang="en-US" sz="1400" dirty="0">
                          <a:latin typeface="Arial" panose="020B0604020202020204" pitchFamily="34" charset="0"/>
                          <a:cs typeface="Arial" panose="020B0604020202020204" pitchFamily="34" charset="0"/>
                        </a:rPr>
                        <a:t>Unrealistic assumptions get baked into the model</a:t>
                      </a:r>
                    </a:p>
                  </a:txBody>
                  <a:tcPr/>
                </a:tc>
                <a:tc>
                  <a:txBody>
                    <a:bodyPr/>
                    <a:lstStyle/>
                    <a:p>
                      <a:r>
                        <a:rPr lang="en-US" sz="1400">
                          <a:latin typeface="Arial" panose="020B0604020202020204" pitchFamily="34" charset="0"/>
                          <a:cs typeface="Arial" panose="020B0604020202020204" pitchFamily="34" charset="0"/>
                        </a:rPr>
                        <a:t>Privacy/Security Concerns, large scale dataset generation</a:t>
                      </a:r>
                    </a:p>
                  </a:txBody>
                  <a:tcPr/>
                </a:tc>
                <a:extLst>
                  <a:ext uri="{0D108BD9-81ED-4DB2-BD59-A6C34878D82A}">
                    <a16:rowId xmlns:a16="http://schemas.microsoft.com/office/drawing/2014/main" val="3235424114"/>
                  </a:ext>
                </a:extLst>
              </a:tr>
              <a:tr h="791159">
                <a:tc>
                  <a:txBody>
                    <a:bodyPr/>
                    <a:lstStyle/>
                    <a:p>
                      <a:r>
                        <a:rPr lang="en-US" sz="1400">
                          <a:latin typeface="Arial" panose="020B0604020202020204" pitchFamily="34" charset="0"/>
                          <a:cs typeface="Arial" panose="020B0604020202020204" pitchFamily="34" charset="0"/>
                        </a:rPr>
                        <a:t>Hard Simulation</a:t>
                      </a:r>
                    </a:p>
                  </a:txBody>
                  <a:tcPr/>
                </a:tc>
                <a:tc>
                  <a:txBody>
                    <a:bodyPr/>
                    <a:lstStyle/>
                    <a:p>
                      <a:r>
                        <a:rPr lang="en-US" sz="1400">
                          <a:latin typeface="Arial" panose="020B0604020202020204" pitchFamily="34" charset="0"/>
                          <a:cs typeface="Arial" panose="020B0604020202020204" pitchFamily="34" charset="0"/>
                        </a:rPr>
                        <a:t>Data from a validated numerical simulation (e.g. CFDs)</a:t>
                      </a:r>
                    </a:p>
                  </a:txBody>
                  <a:tcPr/>
                </a:tc>
                <a:tc>
                  <a:txBody>
                    <a:bodyPr/>
                    <a:lstStyle/>
                    <a:p>
                      <a:r>
                        <a:rPr lang="en-US" sz="1400" dirty="0">
                          <a:latin typeface="Arial" panose="020B0604020202020204" pitchFamily="34" charset="0"/>
                          <a:cs typeface="Arial" panose="020B0604020202020204" pitchFamily="34" charset="0"/>
                        </a:rPr>
                        <a:t>Known approximations, changes in assumptions</a:t>
                      </a:r>
                    </a:p>
                  </a:txBody>
                  <a:tcPr/>
                </a:tc>
                <a:tc>
                  <a:txBody>
                    <a:bodyPr/>
                    <a:lstStyle/>
                    <a:p>
                      <a:r>
                        <a:rPr lang="en-US" sz="1400" dirty="0">
                          <a:latin typeface="Arial" panose="020B0604020202020204" pitchFamily="34" charset="0"/>
                          <a:cs typeface="Arial" panose="020B0604020202020204" pitchFamily="34" charset="0"/>
                        </a:rPr>
                        <a:t>Privacy/Security of data, hard to acquire data</a:t>
                      </a:r>
                    </a:p>
                  </a:txBody>
                  <a:tcPr/>
                </a:tc>
                <a:extLst>
                  <a:ext uri="{0D108BD9-81ED-4DB2-BD59-A6C34878D82A}">
                    <a16:rowId xmlns:a16="http://schemas.microsoft.com/office/drawing/2014/main" val="822133629"/>
                  </a:ext>
                </a:extLst>
              </a:tr>
            </a:tbl>
          </a:graphicData>
        </a:graphic>
      </p:graphicFrame>
    </p:spTree>
    <p:extLst>
      <p:ext uri="{BB962C8B-B14F-4D97-AF65-F5344CB8AC3E}">
        <p14:creationId xmlns:p14="http://schemas.microsoft.com/office/powerpoint/2010/main" val="48077641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13D58-2745-E0DD-ECC4-89F73B567E91}"/>
              </a:ext>
            </a:extLst>
          </p:cNvPr>
          <p:cNvSpPr>
            <a:spLocks noGrp="1"/>
          </p:cNvSpPr>
          <p:nvPr>
            <p:ph type="title"/>
          </p:nvPr>
        </p:nvSpPr>
        <p:spPr/>
        <p:txBody>
          <a:bodyPr/>
          <a:lstStyle/>
          <a:p>
            <a:r>
              <a:rPr lang="en-US" dirty="0"/>
              <a:t>Image Classifier: Oxford 102 Flower Dataset</a:t>
            </a:r>
          </a:p>
        </p:txBody>
      </p:sp>
      <p:sp>
        <p:nvSpPr>
          <p:cNvPr id="3" name="Text Placeholder 2">
            <a:extLst>
              <a:ext uri="{FF2B5EF4-FFF2-40B4-BE49-F238E27FC236}">
                <a16:creationId xmlns:a16="http://schemas.microsoft.com/office/drawing/2014/main" id="{67E5158C-CFF6-FF2E-6EF4-E46FF12C34FA}"/>
              </a:ext>
            </a:extLst>
          </p:cNvPr>
          <p:cNvSpPr>
            <a:spLocks noGrp="1"/>
          </p:cNvSpPr>
          <p:nvPr>
            <p:ph type="body" sz="quarter" idx="10"/>
          </p:nvPr>
        </p:nvSpPr>
        <p:spPr>
          <a:xfrm>
            <a:off x="337132" y="895617"/>
            <a:ext cx="4177203" cy="3435752"/>
          </a:xfrm>
        </p:spPr>
        <p:txBody>
          <a:bodyPr/>
          <a:lstStyle/>
          <a:p>
            <a:r>
              <a:rPr lang="en-US" dirty="0"/>
              <a:t>Number of Categories: 102</a:t>
            </a:r>
          </a:p>
          <a:p>
            <a:r>
              <a:rPr lang="en-US" dirty="0"/>
              <a:t>Total Images: 8,189</a:t>
            </a:r>
          </a:p>
          <a:p>
            <a:r>
              <a:rPr lang="en-US" dirty="0"/>
              <a:t>Images per Class:</a:t>
            </a:r>
          </a:p>
          <a:p>
            <a:pPr lvl="2"/>
            <a:r>
              <a:rPr lang="en-US" dirty="0"/>
              <a:t>40 to 258 images/class</a:t>
            </a:r>
          </a:p>
          <a:p>
            <a:pPr lvl="2"/>
            <a:r>
              <a:rPr lang="en-US" dirty="0"/>
              <a:t>40 – 80 images/class typically</a:t>
            </a:r>
          </a:p>
          <a:p>
            <a:r>
              <a:rPr lang="en-US" dirty="0"/>
              <a:t>Labels: single label per image</a:t>
            </a:r>
          </a:p>
          <a:p>
            <a:r>
              <a:rPr lang="en-US" dirty="0"/>
              <a:t>Split:</a:t>
            </a:r>
          </a:p>
          <a:p>
            <a:pPr lvl="2"/>
            <a:r>
              <a:rPr lang="en-US" dirty="0"/>
              <a:t>Test: 10 images</a:t>
            </a:r>
          </a:p>
          <a:p>
            <a:pPr lvl="2"/>
            <a:r>
              <a:rPr lang="en-US" dirty="0"/>
              <a:t>Validation: 10 images</a:t>
            </a:r>
          </a:p>
          <a:p>
            <a:pPr lvl="2"/>
            <a:r>
              <a:rPr lang="en-US" dirty="0"/>
              <a:t>Training: remaining available*</a:t>
            </a:r>
          </a:p>
        </p:txBody>
      </p:sp>
      <p:pic>
        <p:nvPicPr>
          <p:cNvPr id="4" name="Picture 3">
            <a:extLst>
              <a:ext uri="{FF2B5EF4-FFF2-40B4-BE49-F238E27FC236}">
                <a16:creationId xmlns:a16="http://schemas.microsoft.com/office/drawing/2014/main" id="{FD30AE34-207B-41D5-FEA3-7D4DCD218E0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224848" y="734896"/>
            <a:ext cx="1812751" cy="1205286"/>
          </a:xfrm>
          <a:prstGeom prst="rect">
            <a:avLst/>
          </a:prstGeom>
        </p:spPr>
      </p:pic>
      <p:sp>
        <p:nvSpPr>
          <p:cNvPr id="5" name="TextBox 4">
            <a:extLst>
              <a:ext uri="{FF2B5EF4-FFF2-40B4-BE49-F238E27FC236}">
                <a16:creationId xmlns:a16="http://schemas.microsoft.com/office/drawing/2014/main" id="{E24165BB-1F62-751B-7A0D-BE26865F3285}"/>
              </a:ext>
            </a:extLst>
          </p:cNvPr>
          <p:cNvSpPr txBox="1"/>
          <p:nvPr/>
        </p:nvSpPr>
        <p:spPr>
          <a:xfrm>
            <a:off x="6298989" y="1648398"/>
            <a:ext cx="479298" cy="2154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Calibri"/>
                <a:ea typeface="Calibri"/>
                <a:cs typeface="Calibri"/>
                <a:sym typeface="Calibri"/>
              </a:rPr>
              <a:t>Azalea</a:t>
            </a:r>
          </a:p>
        </p:txBody>
      </p:sp>
      <p:pic>
        <p:nvPicPr>
          <p:cNvPr id="6" name="Picture 5">
            <a:extLst>
              <a:ext uri="{FF2B5EF4-FFF2-40B4-BE49-F238E27FC236}">
                <a16:creationId xmlns:a16="http://schemas.microsoft.com/office/drawing/2014/main" id="{270A377C-F530-D9BF-0EC5-C82E8D105D9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93456" y="1030991"/>
            <a:ext cx="1812751" cy="1296674"/>
          </a:xfrm>
          <a:prstGeom prst="rect">
            <a:avLst/>
          </a:prstGeom>
        </p:spPr>
      </p:pic>
      <p:sp>
        <p:nvSpPr>
          <p:cNvPr id="7" name="TextBox 6">
            <a:extLst>
              <a:ext uri="{FF2B5EF4-FFF2-40B4-BE49-F238E27FC236}">
                <a16:creationId xmlns:a16="http://schemas.microsoft.com/office/drawing/2014/main" id="{FD3FCA2B-B092-D6CE-E048-5E2A05207480}"/>
              </a:ext>
            </a:extLst>
          </p:cNvPr>
          <p:cNvSpPr txBox="1"/>
          <p:nvPr/>
        </p:nvSpPr>
        <p:spPr>
          <a:xfrm>
            <a:off x="8161275" y="2035151"/>
            <a:ext cx="1091646" cy="2154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Calibri"/>
                <a:ea typeface="Calibri"/>
                <a:cs typeface="Calibri"/>
                <a:sym typeface="Calibri"/>
              </a:rPr>
              <a:t>Blanket Flower</a:t>
            </a:r>
          </a:p>
        </p:txBody>
      </p:sp>
      <p:pic>
        <p:nvPicPr>
          <p:cNvPr id="8" name="Picture 7">
            <a:extLst>
              <a:ext uri="{FF2B5EF4-FFF2-40B4-BE49-F238E27FC236}">
                <a16:creationId xmlns:a16="http://schemas.microsoft.com/office/drawing/2014/main" id="{6E850282-4485-56CD-15E8-5D9A2B83936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421649" y="2345010"/>
            <a:ext cx="1812751" cy="1238218"/>
          </a:xfrm>
          <a:prstGeom prst="rect">
            <a:avLst/>
          </a:prstGeom>
        </p:spPr>
      </p:pic>
      <p:sp>
        <p:nvSpPr>
          <p:cNvPr id="9" name="TextBox 8">
            <a:extLst>
              <a:ext uri="{FF2B5EF4-FFF2-40B4-BE49-F238E27FC236}">
                <a16:creationId xmlns:a16="http://schemas.microsoft.com/office/drawing/2014/main" id="{518C5366-93BA-BB12-33B9-53BE7CA03F82}"/>
              </a:ext>
            </a:extLst>
          </p:cNvPr>
          <p:cNvSpPr txBox="1"/>
          <p:nvPr/>
        </p:nvSpPr>
        <p:spPr>
          <a:xfrm>
            <a:off x="6495790" y="3284838"/>
            <a:ext cx="1199046" cy="2154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Calibri"/>
                <a:ea typeface="Calibri"/>
                <a:cs typeface="Calibri"/>
                <a:sym typeface="Calibri"/>
              </a:rPr>
              <a:t>California Poppy</a:t>
            </a:r>
          </a:p>
        </p:txBody>
      </p:sp>
      <p:pic>
        <p:nvPicPr>
          <p:cNvPr id="10" name="Picture 9">
            <a:extLst>
              <a:ext uri="{FF2B5EF4-FFF2-40B4-BE49-F238E27FC236}">
                <a16:creationId xmlns:a16="http://schemas.microsoft.com/office/drawing/2014/main" id="{A2EDB8B7-9169-54CF-394B-9CA69079D46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342400" y="2381490"/>
            <a:ext cx="1585634" cy="1449391"/>
          </a:xfrm>
          <a:prstGeom prst="rect">
            <a:avLst/>
          </a:prstGeom>
        </p:spPr>
      </p:pic>
      <p:sp>
        <p:nvSpPr>
          <p:cNvPr id="12" name="TextBox 11">
            <a:extLst>
              <a:ext uri="{FF2B5EF4-FFF2-40B4-BE49-F238E27FC236}">
                <a16:creationId xmlns:a16="http://schemas.microsoft.com/office/drawing/2014/main" id="{15CFDDDD-58B9-72D6-3516-B430F8014627}"/>
              </a:ext>
            </a:extLst>
          </p:cNvPr>
          <p:cNvSpPr txBox="1"/>
          <p:nvPr/>
        </p:nvSpPr>
        <p:spPr>
          <a:xfrm>
            <a:off x="8410219" y="3560642"/>
            <a:ext cx="601127" cy="2154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Calibri"/>
                <a:ea typeface="Calibri"/>
                <a:cs typeface="Calibri"/>
                <a:sym typeface="Calibri"/>
              </a:rPr>
              <a:t>Hibiscus</a:t>
            </a:r>
          </a:p>
        </p:txBody>
      </p:sp>
      <p:pic>
        <p:nvPicPr>
          <p:cNvPr id="13" name="Picture 12">
            <a:extLst>
              <a:ext uri="{FF2B5EF4-FFF2-40B4-BE49-F238E27FC236}">
                <a16:creationId xmlns:a16="http://schemas.microsoft.com/office/drawing/2014/main" id="{1A0794E7-26CA-6992-8BB7-4FAA03C4DA0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30919" y="895616"/>
            <a:ext cx="1424726" cy="1068011"/>
          </a:xfrm>
          <a:prstGeom prst="rect">
            <a:avLst/>
          </a:prstGeom>
        </p:spPr>
      </p:pic>
      <p:sp>
        <p:nvSpPr>
          <p:cNvPr id="14" name="TextBox 13">
            <a:extLst>
              <a:ext uri="{FF2B5EF4-FFF2-40B4-BE49-F238E27FC236}">
                <a16:creationId xmlns:a16="http://schemas.microsoft.com/office/drawing/2014/main" id="{F593D1CE-12DE-C3C3-21C5-C3E3C85E30D5}"/>
              </a:ext>
            </a:extLst>
          </p:cNvPr>
          <p:cNvSpPr txBox="1"/>
          <p:nvPr/>
        </p:nvSpPr>
        <p:spPr>
          <a:xfrm>
            <a:off x="4719472" y="1663880"/>
            <a:ext cx="684483" cy="2154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Calibri"/>
                <a:ea typeface="Calibri"/>
                <a:cs typeface="Calibri"/>
                <a:sym typeface="Calibri"/>
              </a:rPr>
              <a:t>Magnolia</a:t>
            </a:r>
          </a:p>
        </p:txBody>
      </p:sp>
      <p:pic>
        <p:nvPicPr>
          <p:cNvPr id="15" name="Picture 14">
            <a:extLst>
              <a:ext uri="{FF2B5EF4-FFF2-40B4-BE49-F238E27FC236}">
                <a16:creationId xmlns:a16="http://schemas.microsoft.com/office/drawing/2014/main" id="{ABBC476E-52DC-B5A0-3804-507C6C3524C2}"/>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35866" y="3998976"/>
            <a:ext cx="1257590" cy="1137062"/>
          </a:xfrm>
          <a:prstGeom prst="rect">
            <a:avLst/>
          </a:prstGeom>
        </p:spPr>
      </p:pic>
      <p:sp>
        <p:nvSpPr>
          <p:cNvPr id="16" name="TextBox 15">
            <a:extLst>
              <a:ext uri="{FF2B5EF4-FFF2-40B4-BE49-F238E27FC236}">
                <a16:creationId xmlns:a16="http://schemas.microsoft.com/office/drawing/2014/main" id="{7E2B3CA0-8E22-E898-E678-F05E9993D0F5}"/>
              </a:ext>
            </a:extLst>
          </p:cNvPr>
          <p:cNvSpPr txBox="1"/>
          <p:nvPr/>
        </p:nvSpPr>
        <p:spPr>
          <a:xfrm>
            <a:off x="6901517" y="4867111"/>
            <a:ext cx="657231" cy="2154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Calibri"/>
                <a:ea typeface="Calibri"/>
                <a:cs typeface="Calibri"/>
                <a:sym typeface="Calibri"/>
              </a:rPr>
              <a:t>Primrose</a:t>
            </a:r>
          </a:p>
        </p:txBody>
      </p:sp>
      <p:pic>
        <p:nvPicPr>
          <p:cNvPr id="17" name="Picture 16">
            <a:extLst>
              <a:ext uri="{FF2B5EF4-FFF2-40B4-BE49-F238E27FC236}">
                <a16:creationId xmlns:a16="http://schemas.microsoft.com/office/drawing/2014/main" id="{8EF91726-4F9B-3312-026E-A0A82BAD145A}"/>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165423" y="3925296"/>
            <a:ext cx="1815563" cy="1454778"/>
          </a:xfrm>
          <a:prstGeom prst="rect">
            <a:avLst/>
          </a:prstGeom>
        </p:spPr>
      </p:pic>
      <p:sp>
        <p:nvSpPr>
          <p:cNvPr id="18" name="TextBox 17">
            <a:extLst>
              <a:ext uri="{FF2B5EF4-FFF2-40B4-BE49-F238E27FC236}">
                <a16:creationId xmlns:a16="http://schemas.microsoft.com/office/drawing/2014/main" id="{F9E42DFC-E218-BB01-FB05-E52A076CCD05}"/>
              </a:ext>
            </a:extLst>
          </p:cNvPr>
          <p:cNvSpPr txBox="1"/>
          <p:nvPr/>
        </p:nvSpPr>
        <p:spPr>
          <a:xfrm>
            <a:off x="8234400" y="5130898"/>
            <a:ext cx="1205458" cy="2154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Calibri"/>
                <a:ea typeface="Calibri"/>
                <a:cs typeface="Calibri"/>
                <a:sym typeface="Calibri"/>
              </a:rPr>
              <a:t>Canterbury Bells</a:t>
            </a:r>
          </a:p>
        </p:txBody>
      </p:sp>
      <p:pic>
        <p:nvPicPr>
          <p:cNvPr id="19" name="Picture 18">
            <a:extLst>
              <a:ext uri="{FF2B5EF4-FFF2-40B4-BE49-F238E27FC236}">
                <a16:creationId xmlns:a16="http://schemas.microsoft.com/office/drawing/2014/main" id="{A30D008F-D31C-669C-9D0F-25392E4943E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4711723" y="3800165"/>
            <a:ext cx="2020887" cy="1347258"/>
          </a:xfrm>
          <a:prstGeom prst="rect">
            <a:avLst/>
          </a:prstGeom>
        </p:spPr>
      </p:pic>
      <p:sp>
        <p:nvSpPr>
          <p:cNvPr id="20" name="TextBox 19">
            <a:extLst>
              <a:ext uri="{FF2B5EF4-FFF2-40B4-BE49-F238E27FC236}">
                <a16:creationId xmlns:a16="http://schemas.microsoft.com/office/drawing/2014/main" id="{38C4BF1B-44E9-00F9-BE87-7C434BEAD358}"/>
              </a:ext>
            </a:extLst>
          </p:cNvPr>
          <p:cNvSpPr txBox="1"/>
          <p:nvPr/>
        </p:nvSpPr>
        <p:spPr>
          <a:xfrm>
            <a:off x="4847723" y="4887182"/>
            <a:ext cx="578685" cy="2154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Calibri"/>
                <a:ea typeface="Calibri"/>
                <a:cs typeface="Calibri"/>
                <a:sym typeface="Calibri"/>
              </a:rPr>
              <a:t>Daffodil</a:t>
            </a:r>
          </a:p>
        </p:txBody>
      </p:sp>
      <p:pic>
        <p:nvPicPr>
          <p:cNvPr id="21" name="Picture 20">
            <a:extLst>
              <a:ext uri="{FF2B5EF4-FFF2-40B4-BE49-F238E27FC236}">
                <a16:creationId xmlns:a16="http://schemas.microsoft.com/office/drawing/2014/main" id="{B3791652-52AB-F7E1-BAD4-A1F853024D67}"/>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468044" y="2035151"/>
            <a:ext cx="1880345" cy="1409554"/>
          </a:xfrm>
          <a:prstGeom prst="rect">
            <a:avLst/>
          </a:prstGeom>
        </p:spPr>
      </p:pic>
      <p:sp>
        <p:nvSpPr>
          <p:cNvPr id="22" name="TextBox 21">
            <a:extLst>
              <a:ext uri="{FF2B5EF4-FFF2-40B4-BE49-F238E27FC236}">
                <a16:creationId xmlns:a16="http://schemas.microsoft.com/office/drawing/2014/main" id="{85DFAFC0-E357-14D6-02A7-C05BE6DAC5A3}"/>
              </a:ext>
            </a:extLst>
          </p:cNvPr>
          <p:cNvSpPr txBox="1"/>
          <p:nvPr/>
        </p:nvSpPr>
        <p:spPr>
          <a:xfrm>
            <a:off x="4558011" y="3158718"/>
            <a:ext cx="828753" cy="2154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Calibri"/>
                <a:ea typeface="Calibri"/>
                <a:cs typeface="Calibri"/>
                <a:sym typeface="Calibri"/>
              </a:rPr>
              <a:t>Tree Poppy</a:t>
            </a:r>
          </a:p>
        </p:txBody>
      </p:sp>
      <p:sp>
        <p:nvSpPr>
          <p:cNvPr id="23" name="TextBox 22">
            <a:extLst>
              <a:ext uri="{FF2B5EF4-FFF2-40B4-BE49-F238E27FC236}">
                <a16:creationId xmlns:a16="http://schemas.microsoft.com/office/drawing/2014/main" id="{92827DC6-3875-6CCD-D43A-451568FE53E4}"/>
              </a:ext>
            </a:extLst>
          </p:cNvPr>
          <p:cNvSpPr txBox="1"/>
          <p:nvPr/>
        </p:nvSpPr>
        <p:spPr>
          <a:xfrm>
            <a:off x="165420" y="4887182"/>
            <a:ext cx="4302624"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Calibri"/>
              </a:rPr>
              <a:t>*Number of training imaged used in each experiment limited based on the synthetic data set size and for class balancing.</a:t>
            </a:r>
          </a:p>
        </p:txBody>
      </p:sp>
    </p:spTree>
    <p:extLst>
      <p:ext uri="{BB962C8B-B14F-4D97-AF65-F5344CB8AC3E}">
        <p14:creationId xmlns:p14="http://schemas.microsoft.com/office/powerpoint/2010/main" val="133318449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A2B21-E9D2-296E-60CE-1F508C1E1B7D}"/>
              </a:ext>
            </a:extLst>
          </p:cNvPr>
          <p:cNvSpPr>
            <a:spLocks noGrp="1"/>
          </p:cNvSpPr>
          <p:nvPr>
            <p:ph type="title"/>
          </p:nvPr>
        </p:nvSpPr>
        <p:spPr/>
        <p:txBody>
          <a:bodyPr/>
          <a:lstStyle/>
          <a:p>
            <a:r>
              <a:rPr lang="en-US"/>
              <a:t>Dall-E-2</a:t>
            </a:r>
          </a:p>
        </p:txBody>
      </p:sp>
      <p:sp>
        <p:nvSpPr>
          <p:cNvPr id="3" name="Text Placeholder 2">
            <a:extLst>
              <a:ext uri="{FF2B5EF4-FFF2-40B4-BE49-F238E27FC236}">
                <a16:creationId xmlns:a16="http://schemas.microsoft.com/office/drawing/2014/main" id="{A6A64EBE-9960-C504-E97A-AFE6E680A420}"/>
              </a:ext>
            </a:extLst>
          </p:cNvPr>
          <p:cNvSpPr>
            <a:spLocks noGrp="1"/>
          </p:cNvSpPr>
          <p:nvPr>
            <p:ph type="body" sz="quarter" idx="10"/>
          </p:nvPr>
        </p:nvSpPr>
        <p:spPr>
          <a:xfrm>
            <a:off x="337132" y="1293138"/>
            <a:ext cx="3970095" cy="3803535"/>
          </a:xfrm>
        </p:spPr>
        <p:txBody>
          <a:bodyPr lIns="0" tIns="0" rIns="0" bIns="0" anchor="t"/>
          <a:lstStyle/>
          <a:p>
            <a:pPr marL="342900" indent="-342900">
              <a:buFont typeface="Arial"/>
              <a:buChar char="•"/>
            </a:pPr>
            <a:r>
              <a:rPr lang="en-US" sz="1900" dirty="0">
                <a:ea typeface="Open Sans Light"/>
              </a:rPr>
              <a:t>Total of 4,206 synthetic images produced using Dall-E-2 through </a:t>
            </a:r>
            <a:r>
              <a:rPr lang="en-US" sz="1900" dirty="0" err="1">
                <a:ea typeface="Open Sans Light"/>
              </a:rPr>
              <a:t>openai</a:t>
            </a:r>
            <a:r>
              <a:rPr lang="en-US" sz="1900" dirty="0">
                <a:ea typeface="Open Sans Light"/>
              </a:rPr>
              <a:t> API</a:t>
            </a:r>
            <a:endParaRPr lang="en-US" sz="1900" dirty="0"/>
          </a:p>
          <a:p>
            <a:pPr marL="344170" lvl="2"/>
            <a:r>
              <a:rPr lang="en-US" sz="1700" dirty="0">
                <a:ea typeface="Open Sans Light"/>
              </a:rPr>
              <a:t>35-50</a:t>
            </a:r>
            <a:r>
              <a:rPr lang="en-US" sz="1700" dirty="0">
                <a:solidFill>
                  <a:srgbClr val="000000"/>
                </a:solidFill>
                <a:ea typeface="Open Sans Light"/>
              </a:rPr>
              <a:t> images per class</a:t>
            </a:r>
            <a:endParaRPr lang="en-US" sz="1700" dirty="0"/>
          </a:p>
          <a:p>
            <a:pPr marL="344170" lvl="2"/>
            <a:r>
              <a:rPr lang="en-US" sz="1700" dirty="0">
                <a:solidFill>
                  <a:srgbClr val="000000"/>
                </a:solidFill>
                <a:ea typeface="Open Sans Light"/>
              </a:rPr>
              <a:t>Resolution of 512x512</a:t>
            </a:r>
          </a:p>
          <a:p>
            <a:pPr marL="344170" lvl="2"/>
            <a:r>
              <a:rPr lang="en-US" sz="1700" dirty="0">
                <a:solidFill>
                  <a:srgbClr val="000000"/>
                </a:solidFill>
                <a:ea typeface="Open Sans Light"/>
              </a:rPr>
              <a:t>Locations: "</a:t>
            </a:r>
            <a:r>
              <a:rPr lang="en-US" sz="1700" dirty="0" err="1">
                <a:solidFill>
                  <a:srgbClr val="000000"/>
                </a:solidFill>
                <a:ea typeface="Open Sans Light"/>
              </a:rPr>
              <a:t>garden","city","office</a:t>
            </a:r>
            <a:r>
              <a:rPr lang="en-US" sz="1700" dirty="0">
                <a:solidFill>
                  <a:srgbClr val="000000"/>
                </a:solidFill>
                <a:ea typeface="Open Sans Light"/>
              </a:rPr>
              <a:t>"</a:t>
            </a:r>
          </a:p>
          <a:p>
            <a:pPr marL="342900" indent="-342900">
              <a:buFont typeface="Arial"/>
              <a:buChar char="•"/>
            </a:pPr>
            <a:r>
              <a:rPr lang="en-US" sz="1900" dirty="0">
                <a:solidFill>
                  <a:srgbClr val="000000"/>
                </a:solidFill>
                <a:ea typeface="Open Sans Light"/>
              </a:rPr>
              <a:t>Saved image metadata</a:t>
            </a:r>
          </a:p>
          <a:p>
            <a:pPr marL="344170" lvl="2"/>
            <a:r>
              <a:rPr lang="en-US" sz="1700" dirty="0">
                <a:solidFill>
                  <a:srgbClr val="000000"/>
                </a:solidFill>
                <a:ea typeface="Open Sans Light"/>
              </a:rPr>
              <a:t>Generation model and date</a:t>
            </a:r>
            <a:endParaRPr lang="en-US" sz="1700" dirty="0">
              <a:solidFill>
                <a:srgbClr val="000000"/>
              </a:solidFill>
            </a:endParaRPr>
          </a:p>
          <a:p>
            <a:pPr marL="344170" lvl="2"/>
            <a:r>
              <a:rPr lang="en-US" sz="1700" dirty="0">
                <a:solidFill>
                  <a:srgbClr val="000000"/>
                </a:solidFill>
                <a:ea typeface="Open Sans Light"/>
              </a:rPr>
              <a:t>Prompt: </a:t>
            </a:r>
            <a:r>
              <a:rPr lang="en-US" sz="1600" dirty="0">
                <a:solidFill>
                  <a:srgbClr val="A31515"/>
                </a:solidFill>
                <a:ea typeface="Open Sans Light"/>
              </a:rPr>
              <a:t>"A </a:t>
            </a:r>
            <a:r>
              <a:rPr lang="en-US" sz="1600" dirty="0">
                <a:solidFill>
                  <a:srgbClr val="0000FF"/>
                </a:solidFill>
                <a:ea typeface="Open Sans Light"/>
              </a:rPr>
              <a:t>{</a:t>
            </a:r>
            <a:r>
              <a:rPr lang="en-US" sz="1600" dirty="0" err="1">
                <a:solidFill>
                  <a:srgbClr val="0000FF"/>
                </a:solidFill>
                <a:ea typeface="Open Sans Light"/>
              </a:rPr>
              <a:t>flower_class</a:t>
            </a:r>
            <a:r>
              <a:rPr lang="en-US" sz="1600" dirty="0">
                <a:solidFill>
                  <a:srgbClr val="0000FF"/>
                </a:solidFill>
                <a:ea typeface="Open Sans Light"/>
              </a:rPr>
              <a:t>}</a:t>
            </a:r>
            <a:r>
              <a:rPr lang="en-US" sz="1600" dirty="0">
                <a:solidFill>
                  <a:srgbClr val="A31515"/>
                </a:solidFill>
                <a:ea typeface="Open Sans Light"/>
              </a:rPr>
              <a:t> flower in a </a:t>
            </a:r>
            <a:r>
              <a:rPr lang="en-US" sz="1600" dirty="0">
                <a:solidFill>
                  <a:srgbClr val="0000FF"/>
                </a:solidFill>
                <a:ea typeface="Open Sans Light"/>
              </a:rPr>
              <a:t>{location}</a:t>
            </a:r>
            <a:r>
              <a:rPr lang="en-US" sz="1600" dirty="0">
                <a:solidFill>
                  <a:srgbClr val="A31515"/>
                </a:solidFill>
                <a:ea typeface="Open Sans Light"/>
              </a:rPr>
              <a:t>."</a:t>
            </a:r>
            <a:endParaRPr lang="en-US" sz="1600" dirty="0"/>
          </a:p>
          <a:p>
            <a:pPr marL="342900" indent="-342900">
              <a:buFont typeface="Arial"/>
              <a:buChar char="•"/>
            </a:pPr>
            <a:r>
              <a:rPr lang="en-US" sz="1900" dirty="0">
                <a:solidFill>
                  <a:srgbClr val="000000"/>
                </a:solidFill>
                <a:ea typeface="Open Sans Light"/>
              </a:rPr>
              <a:t>Cost: $0.014/image</a:t>
            </a:r>
          </a:p>
          <a:p>
            <a:endParaRPr lang="en-US" sz="1900" dirty="0">
              <a:solidFill>
                <a:srgbClr val="000000"/>
              </a:solidFill>
              <a:ea typeface="Open Sans Light"/>
            </a:endParaRPr>
          </a:p>
          <a:p>
            <a:pPr marL="518795" lvl="1">
              <a:buFont typeface="Arial"/>
              <a:buChar char="•"/>
            </a:pPr>
            <a:endParaRPr lang="en-US" sz="1900" dirty="0">
              <a:solidFill>
                <a:srgbClr val="000000"/>
              </a:solidFill>
              <a:ea typeface="Open Sans Light"/>
            </a:endParaRPr>
          </a:p>
        </p:txBody>
      </p:sp>
      <p:pic>
        <p:nvPicPr>
          <p:cNvPr id="4" name="Picture 3">
            <a:extLst>
              <a:ext uri="{FF2B5EF4-FFF2-40B4-BE49-F238E27FC236}">
                <a16:creationId xmlns:a16="http://schemas.microsoft.com/office/drawing/2014/main" id="{0E8321A9-3FD0-E073-B5F7-6492AC6185B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641143" y="2793521"/>
            <a:ext cx="1257590" cy="1137062"/>
          </a:xfrm>
          <a:prstGeom prst="rect">
            <a:avLst/>
          </a:prstGeom>
        </p:spPr>
      </p:pic>
      <p:sp>
        <p:nvSpPr>
          <p:cNvPr id="5" name="TextBox 4">
            <a:extLst>
              <a:ext uri="{FF2B5EF4-FFF2-40B4-BE49-F238E27FC236}">
                <a16:creationId xmlns:a16="http://schemas.microsoft.com/office/drawing/2014/main" id="{820BA84A-F2D1-6104-E463-DA6F295A6DD1}"/>
              </a:ext>
            </a:extLst>
          </p:cNvPr>
          <p:cNvSpPr txBox="1"/>
          <p:nvPr/>
        </p:nvSpPr>
        <p:spPr>
          <a:xfrm>
            <a:off x="4882661" y="3159589"/>
            <a:ext cx="657231" cy="2154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Calibri"/>
                <a:ea typeface="Calibri"/>
                <a:cs typeface="Calibri"/>
                <a:sym typeface="Calibri"/>
              </a:rPr>
              <a:t>Primrose</a:t>
            </a:r>
          </a:p>
        </p:txBody>
      </p:sp>
      <p:pic>
        <p:nvPicPr>
          <p:cNvPr id="6" name="Picture 5">
            <a:extLst>
              <a:ext uri="{FF2B5EF4-FFF2-40B4-BE49-F238E27FC236}">
                <a16:creationId xmlns:a16="http://schemas.microsoft.com/office/drawing/2014/main" id="{06CF7DAD-3852-4CE7-AE79-D487EC6891F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89957" y="4085655"/>
            <a:ext cx="1481916" cy="1187433"/>
          </a:xfrm>
          <a:prstGeom prst="rect">
            <a:avLst/>
          </a:prstGeom>
        </p:spPr>
      </p:pic>
      <p:sp>
        <p:nvSpPr>
          <p:cNvPr id="7" name="TextBox 6">
            <a:extLst>
              <a:ext uri="{FF2B5EF4-FFF2-40B4-BE49-F238E27FC236}">
                <a16:creationId xmlns:a16="http://schemas.microsoft.com/office/drawing/2014/main" id="{90C5A7E7-6CC0-51E7-717C-5DF9B442102E}"/>
              </a:ext>
            </a:extLst>
          </p:cNvPr>
          <p:cNvSpPr txBox="1"/>
          <p:nvPr/>
        </p:nvSpPr>
        <p:spPr>
          <a:xfrm>
            <a:off x="4764724" y="4399262"/>
            <a:ext cx="823944" cy="430887"/>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Calibri"/>
                <a:ea typeface="Calibri"/>
                <a:cs typeface="Calibri"/>
                <a:sym typeface="Calibri"/>
              </a:rPr>
              <a:t>Canterbury</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Calibri"/>
                <a:ea typeface="Calibri"/>
                <a:cs typeface="Calibri"/>
                <a:sym typeface="Calibri"/>
              </a:rPr>
              <a:t>Bells</a:t>
            </a:r>
          </a:p>
        </p:txBody>
      </p:sp>
      <p:pic>
        <p:nvPicPr>
          <p:cNvPr id="8" name="Picture 7">
            <a:extLst>
              <a:ext uri="{FF2B5EF4-FFF2-40B4-BE49-F238E27FC236}">
                <a16:creationId xmlns:a16="http://schemas.microsoft.com/office/drawing/2014/main" id="{147E3593-405C-EAD9-AA66-59C2D141FCD4}"/>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8476686" y="1471498"/>
            <a:ext cx="1422047" cy="1146679"/>
          </a:xfrm>
          <a:prstGeom prst="rect">
            <a:avLst/>
          </a:prstGeom>
        </p:spPr>
      </p:pic>
      <p:sp>
        <p:nvSpPr>
          <p:cNvPr id="9" name="TextBox 8">
            <a:extLst>
              <a:ext uri="{FF2B5EF4-FFF2-40B4-BE49-F238E27FC236}">
                <a16:creationId xmlns:a16="http://schemas.microsoft.com/office/drawing/2014/main" id="{7FB3E382-67B4-4E6D-EAC6-495053E72B35}"/>
              </a:ext>
            </a:extLst>
          </p:cNvPr>
          <p:cNvSpPr txBox="1"/>
          <p:nvPr/>
        </p:nvSpPr>
        <p:spPr>
          <a:xfrm>
            <a:off x="4958380" y="1855866"/>
            <a:ext cx="578685" cy="215444"/>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Calibri"/>
                <a:ea typeface="Calibri"/>
                <a:cs typeface="Calibri"/>
                <a:sym typeface="Calibri"/>
              </a:rPr>
              <a:t>Daffodil</a:t>
            </a:r>
          </a:p>
        </p:txBody>
      </p:sp>
      <p:pic>
        <p:nvPicPr>
          <p:cNvPr id="10" name="Picture 9">
            <a:extLst>
              <a:ext uri="{FF2B5EF4-FFF2-40B4-BE49-F238E27FC236}">
                <a16:creationId xmlns:a16="http://schemas.microsoft.com/office/drawing/2014/main" id="{633A0987-B3DF-C0AE-016D-417433294CD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884201" y="1471498"/>
            <a:ext cx="1117455" cy="1117455"/>
          </a:xfrm>
          <a:prstGeom prst="rect">
            <a:avLst/>
          </a:prstGeom>
        </p:spPr>
      </p:pic>
      <p:pic>
        <p:nvPicPr>
          <p:cNvPr id="11" name="Picture 10">
            <a:extLst>
              <a:ext uri="{FF2B5EF4-FFF2-40B4-BE49-F238E27FC236}">
                <a16:creationId xmlns:a16="http://schemas.microsoft.com/office/drawing/2014/main" id="{2B3BD9A5-2599-9D6A-3036-DD60CACA7E2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87911" y="1471497"/>
            <a:ext cx="1117455" cy="1117455"/>
          </a:xfrm>
          <a:prstGeom prst="rect">
            <a:avLst/>
          </a:prstGeom>
        </p:spPr>
      </p:pic>
      <p:pic>
        <p:nvPicPr>
          <p:cNvPr id="12" name="Picture 11">
            <a:extLst>
              <a:ext uri="{FF2B5EF4-FFF2-40B4-BE49-F238E27FC236}">
                <a16:creationId xmlns:a16="http://schemas.microsoft.com/office/drawing/2014/main" id="{3700FC72-BE36-0F62-1249-AB108C88E95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620247" y="2771415"/>
            <a:ext cx="1189417" cy="1189417"/>
          </a:xfrm>
          <a:prstGeom prst="rect">
            <a:avLst/>
          </a:prstGeom>
        </p:spPr>
      </p:pic>
      <p:pic>
        <p:nvPicPr>
          <p:cNvPr id="13" name="Picture 12">
            <a:extLst>
              <a:ext uri="{FF2B5EF4-FFF2-40B4-BE49-F238E27FC236}">
                <a16:creationId xmlns:a16="http://schemas.microsoft.com/office/drawing/2014/main" id="{294DF091-4320-003E-D6DD-40A2EC859AA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970373" y="2830653"/>
            <a:ext cx="1117455" cy="1117455"/>
          </a:xfrm>
          <a:prstGeom prst="rect">
            <a:avLst/>
          </a:prstGeom>
        </p:spPr>
      </p:pic>
      <p:pic>
        <p:nvPicPr>
          <p:cNvPr id="14" name="Picture 13">
            <a:extLst>
              <a:ext uri="{FF2B5EF4-FFF2-40B4-BE49-F238E27FC236}">
                <a16:creationId xmlns:a16="http://schemas.microsoft.com/office/drawing/2014/main" id="{DE69BB18-87EC-476E-BC2E-994B4237EA3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624040" y="4083669"/>
            <a:ext cx="1189417" cy="1189417"/>
          </a:xfrm>
          <a:prstGeom prst="rect">
            <a:avLst/>
          </a:prstGeom>
        </p:spPr>
      </p:pic>
      <p:pic>
        <p:nvPicPr>
          <p:cNvPr id="15" name="Picture 14">
            <a:extLst>
              <a:ext uri="{FF2B5EF4-FFF2-40B4-BE49-F238E27FC236}">
                <a16:creationId xmlns:a16="http://schemas.microsoft.com/office/drawing/2014/main" id="{8885E3E0-0468-9196-7B7B-84F487FA022A}"/>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6884201" y="4083670"/>
            <a:ext cx="1189418" cy="1189418"/>
          </a:xfrm>
          <a:prstGeom prst="rect">
            <a:avLst/>
          </a:prstGeom>
        </p:spPr>
      </p:pic>
      <p:cxnSp>
        <p:nvCxnSpPr>
          <p:cNvPr id="17" name="Straight Connector 16">
            <a:extLst>
              <a:ext uri="{FF2B5EF4-FFF2-40B4-BE49-F238E27FC236}">
                <a16:creationId xmlns:a16="http://schemas.microsoft.com/office/drawing/2014/main" id="{37783AF7-4109-D9A7-EECD-9C7A3EA6EFC0}"/>
              </a:ext>
            </a:extLst>
          </p:cNvPr>
          <p:cNvCxnSpPr>
            <a:cxnSpLocks/>
          </p:cNvCxnSpPr>
          <p:nvPr/>
        </p:nvCxnSpPr>
        <p:spPr>
          <a:xfrm>
            <a:off x="8229600" y="889233"/>
            <a:ext cx="0" cy="4500705"/>
          </a:xfrm>
          <a:prstGeom prst="line">
            <a:avLst/>
          </a:prstGeom>
          <a:noFill/>
          <a:ln w="38100" cap="flat">
            <a:solidFill>
              <a:schemeClr val="tx1"/>
            </a:solidFill>
            <a:prstDash val="dash"/>
            <a:miter lim="800000"/>
          </a:ln>
          <a:effectLst/>
          <a:sp3d/>
        </p:spPr>
        <p:style>
          <a:lnRef idx="0">
            <a:scrgbClr r="0" g="0" b="0"/>
          </a:lnRef>
          <a:fillRef idx="0">
            <a:scrgbClr r="0" g="0" b="0"/>
          </a:fillRef>
          <a:effectRef idx="0">
            <a:scrgbClr r="0" g="0" b="0"/>
          </a:effectRef>
          <a:fontRef idx="none"/>
        </p:style>
      </p:cxnSp>
      <p:sp>
        <p:nvSpPr>
          <p:cNvPr id="20" name="TextBox 19">
            <a:extLst>
              <a:ext uri="{FF2B5EF4-FFF2-40B4-BE49-F238E27FC236}">
                <a16:creationId xmlns:a16="http://schemas.microsoft.com/office/drawing/2014/main" id="{A35EB4DC-EBC3-44B0-8938-60E4D69E7D27}"/>
              </a:ext>
            </a:extLst>
          </p:cNvPr>
          <p:cNvSpPr txBox="1"/>
          <p:nvPr/>
        </p:nvSpPr>
        <p:spPr>
          <a:xfrm>
            <a:off x="6006364" y="945564"/>
            <a:ext cx="188929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Calibri"/>
                <a:ea typeface="Calibri"/>
                <a:cs typeface="Calibri"/>
                <a:sym typeface="Calibri"/>
              </a:rPr>
              <a:t>Synthetic (Dall-E-2)</a:t>
            </a:r>
          </a:p>
        </p:txBody>
      </p:sp>
      <p:sp>
        <p:nvSpPr>
          <p:cNvPr id="21" name="TextBox 20">
            <a:extLst>
              <a:ext uri="{FF2B5EF4-FFF2-40B4-BE49-F238E27FC236}">
                <a16:creationId xmlns:a16="http://schemas.microsoft.com/office/drawing/2014/main" id="{9BFBAA39-F098-600A-98FB-6D9268E09C5B}"/>
              </a:ext>
            </a:extLst>
          </p:cNvPr>
          <p:cNvSpPr txBox="1"/>
          <p:nvPr/>
        </p:nvSpPr>
        <p:spPr>
          <a:xfrm>
            <a:off x="8943975" y="945564"/>
            <a:ext cx="49628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000000"/>
                </a:solidFill>
                <a:effectLst/>
                <a:uFillTx/>
                <a:latin typeface="Calibri"/>
                <a:ea typeface="Calibri"/>
                <a:cs typeface="Calibri"/>
                <a:sym typeface="Calibri"/>
              </a:rPr>
              <a:t>Real</a:t>
            </a:r>
          </a:p>
        </p:txBody>
      </p:sp>
    </p:spTree>
    <p:extLst>
      <p:ext uri="{BB962C8B-B14F-4D97-AF65-F5344CB8AC3E}">
        <p14:creationId xmlns:p14="http://schemas.microsoft.com/office/powerpoint/2010/main" val="2239715829"/>
      </p:ext>
    </p:extLst>
  </p:cSld>
  <p:clrMapOvr>
    <a:masterClrMapping/>
  </p:clrMapOvr>
  <p:transition spd="med"/>
</p:sld>
</file>

<file path=ppt/theme/theme1.xml><?xml version="1.0" encoding="utf-8"?>
<a:theme xmlns:a="http://schemas.openxmlformats.org/drawingml/2006/main" name="SEI_root">
  <a:themeElements>
    <a:clrScheme name="CMU_SEI_2c">
      <a:dk1>
        <a:srgbClr val="000000"/>
      </a:dk1>
      <a:lt1>
        <a:srgbClr val="FFFFFF"/>
      </a:lt1>
      <a:dk2>
        <a:srgbClr val="6C6D71"/>
      </a:dk2>
      <a:lt2>
        <a:srgbClr val="C4112F"/>
      </a:lt2>
      <a:accent1>
        <a:srgbClr val="008BC0"/>
      </a:accent1>
      <a:accent2>
        <a:srgbClr val="FCB514"/>
      </a:accent2>
      <a:accent3>
        <a:srgbClr val="378855"/>
      </a:accent3>
      <a:accent4>
        <a:srgbClr val="033672"/>
      </a:accent4>
      <a:accent5>
        <a:srgbClr val="37898A"/>
      </a:accent5>
      <a:accent6>
        <a:srgbClr val="EE5C38"/>
      </a:accent6>
      <a:hlink>
        <a:srgbClr val="0A50E1"/>
      </a:hlink>
      <a:folHlink>
        <a:srgbClr val="6EB2E6"/>
      </a:folHlink>
    </a:clrScheme>
    <a:fontScheme name="CMU-OpenSans">
      <a:majorFont>
        <a:latin typeface="Open Sans Extrabold"/>
        <a:ea typeface=""/>
        <a:cs typeface=""/>
      </a:majorFont>
      <a:minorFont>
        <a:latin typeface="Open Sans"/>
        <a:ea typeface=""/>
        <a:cs typeface=""/>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SEI_Template_16x9.potx" id="{D790BECC-B986-4C48-9C1C-3CB812DF6AE3}" vid="{3CF8956C-4320-4AA8-A9A1-8E6E3E8E658F}"/>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Open Sans Regular"/>
        <a:ea typeface="Open Sans Regular"/>
        <a:cs typeface="Open Sans Regular"/>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1de10f9-8b30-488a-9011-c234de9a906e" xsi:nil="true"/>
    <lcf76f155ced4ddcb4097134ff3c332f xmlns="1c51bc0b-31d8-429d-9fbe-357dc845e491">
      <Terms xmlns="http://schemas.microsoft.com/office/infopath/2007/PartnerControls"/>
    </lcf76f155ced4ddcb4097134ff3c332f>
    <Comments xmlns="1c51bc0b-31d8-429d-9fbe-357dc845e49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133F53C6D30B64FBBE9E4D52E507387" ma:contentTypeVersion="14" ma:contentTypeDescription="Create a new document." ma:contentTypeScope="" ma:versionID="b68268ed6b70dc84c0698cc0d3a7531b">
  <xsd:schema xmlns:xsd="http://www.w3.org/2001/XMLSchema" xmlns:xs="http://www.w3.org/2001/XMLSchema" xmlns:p="http://schemas.microsoft.com/office/2006/metadata/properties" xmlns:ns2="1c51bc0b-31d8-429d-9fbe-357dc845e491" xmlns:ns3="21de10f9-8b30-488a-9011-c234de9a906e" targetNamespace="http://schemas.microsoft.com/office/2006/metadata/properties" ma:root="true" ma:fieldsID="51ab8c77252383b0c2293ea53da7528a" ns2:_="" ns3:_="">
    <xsd:import namespace="1c51bc0b-31d8-429d-9fbe-357dc845e491"/>
    <xsd:import namespace="21de10f9-8b30-488a-9011-c234de9a906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2:Comme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51bc0b-31d8-429d-9fbe-357dc845e4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Comments" ma:index="12" nillable="true" ma:displayName="Comments" ma:description="Has sections that relate to PLCSM strategy paper" ma:format="Dropdown" ma:internalName="Comments">
      <xsd:simpleType>
        <xsd:restriction base="dms:Text">
          <xsd:maxLength value="255"/>
        </xsd:restrictio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8fa3075-f434-4150-8951-e3362d36cc0f"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de10f9-8b30-488a-9011-c234de9a906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ac8f08d-0f74-4080-8eb8-017061bd2f91}" ma:internalName="TaxCatchAll" ma:showField="CatchAllData" ma:web="21de10f9-8b30-488a-9011-c234de9a906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040794-6CB6-49EE-B391-79F46420C291}">
  <ds:schemaRefs>
    <ds:schemaRef ds:uri="http://schemas.microsoft.com/sharepoint/v3/contenttype/forms"/>
  </ds:schemaRefs>
</ds:datastoreItem>
</file>

<file path=customXml/itemProps2.xml><?xml version="1.0" encoding="utf-8"?>
<ds:datastoreItem xmlns:ds="http://schemas.openxmlformats.org/officeDocument/2006/customXml" ds:itemID="{7D755138-A37E-4AAF-B660-15DF56D74B49}">
  <ds:schemaRefs>
    <ds:schemaRef ds:uri="http://purl.org/dc/elements/1.1/"/>
    <ds:schemaRef ds:uri="http://purl.org/dc/terms/"/>
    <ds:schemaRef ds:uri="http://schemas.microsoft.com/office/2006/documentManagement/types"/>
    <ds:schemaRef ds:uri="1c51bc0b-31d8-429d-9fbe-357dc845e491"/>
    <ds:schemaRef ds:uri="http://schemas.microsoft.com/office/infopath/2007/PartnerControls"/>
    <ds:schemaRef ds:uri="http://purl.org/dc/dcmitype/"/>
    <ds:schemaRef ds:uri="http://schemas.openxmlformats.org/package/2006/metadata/core-properties"/>
    <ds:schemaRef ds:uri="21de10f9-8b30-488a-9011-c234de9a906e"/>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87C6502-0241-4768-84D9-1E477F44DB9A}">
  <ds:schemaRefs>
    <ds:schemaRef ds:uri="1c51bc0b-31d8-429d-9fbe-357dc845e491"/>
    <ds:schemaRef ds:uri="21de10f9-8b30-488a-9011-c234de9a90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5a9dce2-04f2-4043-995d-1ec3861911c6}" enabled="0" method="" siteId="{95a9dce2-04f2-4043-995d-1ec3861911c6}" removed="1"/>
</clbl:labelList>
</file>

<file path=docProps/app.xml><?xml version="1.0" encoding="utf-8"?>
<Properties xmlns="http://schemas.openxmlformats.org/officeDocument/2006/extended-properties" xmlns:vt="http://schemas.openxmlformats.org/officeDocument/2006/docPropsVTypes">
  <Template>SEI_root</Template>
  <TotalTime>8618</TotalTime>
  <Words>1802</Words>
  <Application>Microsoft Macintosh PowerPoint</Application>
  <PresentationFormat>Custom</PresentationFormat>
  <Paragraphs>265</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Aptos</vt:lpstr>
      <vt:lpstr>Arial</vt:lpstr>
      <vt:lpstr>Calibri</vt:lpstr>
      <vt:lpstr>Calibri Light</vt:lpstr>
      <vt:lpstr>Cambria Math</vt:lpstr>
      <vt:lpstr>Open Sans Light</vt:lpstr>
      <vt:lpstr>Open Sans Regular</vt:lpstr>
      <vt:lpstr>System Font Regular</vt:lpstr>
      <vt:lpstr>SEI_root</vt:lpstr>
      <vt:lpstr>A Quantified Approach to Synthetic Dataset Evaluation</vt:lpstr>
      <vt:lpstr>PowerPoint Presentation</vt:lpstr>
      <vt:lpstr>Outline</vt:lpstr>
      <vt:lpstr>Motivating Scenario</vt:lpstr>
      <vt:lpstr>Why Use Synthetic Data</vt:lpstr>
      <vt:lpstr>When might we use synthetic data?</vt:lpstr>
      <vt:lpstr>Taxonomy of synthetic data</vt:lpstr>
      <vt:lpstr>Image Classifier: Oxford 102 Flower Dataset</vt:lpstr>
      <vt:lpstr>Dall-E-2</vt:lpstr>
      <vt:lpstr>Stable-Diffusion (SD-1.4)</vt:lpstr>
      <vt:lpstr>Model Architecture</vt:lpstr>
      <vt:lpstr>Binary Classification Experiment</vt:lpstr>
      <vt:lpstr>Replacement Experiment</vt:lpstr>
      <vt:lpstr>Augmentation Experiment Results</vt:lpstr>
      <vt:lpstr>Test Data Experiment</vt:lpstr>
      <vt:lpstr>Summary – Two main Types of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Edman</dc:creator>
  <cp:lastModifiedBy>Jeffery Hansen</cp:lastModifiedBy>
  <cp:revision>5</cp:revision>
  <cp:lastPrinted>2020-03-12T20:03:37Z</cp:lastPrinted>
  <dcterms:created xsi:type="dcterms:W3CDTF">2024-11-01T15:39:46Z</dcterms:created>
  <dcterms:modified xsi:type="dcterms:W3CDTF">2025-04-17T17:02:03Z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0x010100F133F53C6D30B64FBBE9E4D52E507387</vt:lpwstr>
  </property>
  <property fmtid="{D5CDD505-2E9C-101B-9397-08002B2CF9AE}" pid="3" name="MediaServiceImageTags">
    <vt:lpwstr/>
  </property>
</Properties>
</file>