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20"/>
  </p:notesMasterIdLst>
  <p:handoutMasterIdLst>
    <p:handoutMasterId r:id="rId21"/>
  </p:handoutMasterIdLst>
  <p:sldIdLst>
    <p:sldId id="256" r:id="rId2"/>
    <p:sldId id="298" r:id="rId3"/>
    <p:sldId id="300" r:id="rId4"/>
    <p:sldId id="287" r:id="rId5"/>
    <p:sldId id="301" r:id="rId6"/>
    <p:sldId id="290" r:id="rId7"/>
    <p:sldId id="289" r:id="rId8"/>
    <p:sldId id="295" r:id="rId9"/>
    <p:sldId id="260" r:id="rId10"/>
    <p:sldId id="308" r:id="rId11"/>
    <p:sldId id="296" r:id="rId12"/>
    <p:sldId id="305" r:id="rId13"/>
    <p:sldId id="306" r:id="rId14"/>
    <p:sldId id="307" r:id="rId15"/>
    <p:sldId id="303" r:id="rId16"/>
    <p:sldId id="299" r:id="rId17"/>
    <p:sldId id="302" r:id="rId18"/>
    <p:sldId id="283" r:id="rId1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ang, Cameron J" initials="LCJ" lastIdx="5" clrIdx="0">
    <p:extLst>
      <p:ext uri="{19B8F6BF-5375-455C-9EA6-DF929625EA0E}">
        <p15:presenceInfo xmlns:p15="http://schemas.microsoft.com/office/powerpoint/2012/main" userId="S::cliang@ida.org::47f0c199-42b3-44fc-a248-6990144b7525" providerId="AD"/>
      </p:ext>
    </p:extLst>
  </p:cmAuthor>
  <p:cmAuthor id="2" name="Adams, Ashley E" initials="AAE" lastIdx="16" clrIdx="1">
    <p:extLst>
      <p:ext uri="{19B8F6BF-5375-455C-9EA6-DF929625EA0E}">
        <p15:presenceInfo xmlns:p15="http://schemas.microsoft.com/office/powerpoint/2012/main" userId="S-1-5-21-748114381-82326301-405542714-621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5050"/>
    <a:srgbClr val="9800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527" autoAdjust="0"/>
  </p:normalViewPr>
  <p:slideViewPr>
    <p:cSldViewPr snapToGrid="0">
      <p:cViewPr varScale="1">
        <p:scale>
          <a:sx n="90" d="100"/>
          <a:sy n="90" d="100"/>
        </p:scale>
        <p:origin x="390" y="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3828"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84A263-0BDA-4FED-BB77-506DF9206AB5}"/>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4A4C8F60-31D8-4582-AA14-DF2D4F8D06D6}"/>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8E9CE404-32A7-4842-AE88-F92697C408AA}" type="datetimeFigureOut">
              <a:rPr lang="en-US" smtClean="0"/>
              <a:t>4/17/2025</a:t>
            </a:fld>
            <a:endParaRPr lang="en-US" dirty="0"/>
          </a:p>
        </p:txBody>
      </p:sp>
      <p:sp>
        <p:nvSpPr>
          <p:cNvPr id="4" name="Footer Placeholder 3">
            <a:extLst>
              <a:ext uri="{FF2B5EF4-FFF2-40B4-BE49-F238E27FC236}">
                <a16:creationId xmlns:a16="http://schemas.microsoft.com/office/drawing/2014/main" id="{CD061FA8-AB9D-4930-933A-4E1E501474A6}"/>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20C234A-EB4D-4237-BAB2-B5AED499ABFF}"/>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55529D3-5EEE-4CED-B3B2-D291EF54B9F9}" type="slidenum">
              <a:rPr lang="en-US" smtClean="0"/>
              <a:t>‹#›</a:t>
            </a:fld>
            <a:endParaRPr lang="en-US" dirty="0"/>
          </a:p>
        </p:txBody>
      </p:sp>
    </p:spTree>
    <p:extLst>
      <p:ext uri="{BB962C8B-B14F-4D97-AF65-F5344CB8AC3E}">
        <p14:creationId xmlns:p14="http://schemas.microsoft.com/office/powerpoint/2010/main" val="1669944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B6A6BD4-D9C7-4653-BCF1-E294D91A09A9}" type="datetimeFigureOut">
              <a:rPr lang="en-US" smtClean="0"/>
              <a:t>4/17/2025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F67213F-F5DC-470A-A529-DCA4CC90B02C}" type="slidenum">
              <a:rPr lang="en-US" smtClean="0"/>
              <a:t>‹#›</a:t>
            </a:fld>
            <a:endParaRPr lang="en-US" dirty="0"/>
          </a:p>
        </p:txBody>
      </p:sp>
    </p:spTree>
    <p:extLst>
      <p:ext uri="{BB962C8B-B14F-4D97-AF65-F5344CB8AC3E}">
        <p14:creationId xmlns:p14="http://schemas.microsoft.com/office/powerpoint/2010/main" val="1426095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67213F-F5DC-470A-A529-DCA4CC90B02C}" type="slidenum">
              <a:rPr lang="en-US" smtClean="0"/>
              <a:t>1</a:t>
            </a:fld>
            <a:endParaRPr lang="en-US" dirty="0"/>
          </a:p>
        </p:txBody>
      </p:sp>
    </p:spTree>
    <p:extLst>
      <p:ext uri="{BB962C8B-B14F-4D97-AF65-F5344CB8AC3E}">
        <p14:creationId xmlns:p14="http://schemas.microsoft.com/office/powerpoint/2010/main" val="2944440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67213F-F5DC-470A-A529-DCA4CC90B02C}" type="slidenum">
              <a:rPr lang="en-US" smtClean="0"/>
              <a:t>2</a:t>
            </a:fld>
            <a:endParaRPr lang="en-US" dirty="0"/>
          </a:p>
        </p:txBody>
      </p:sp>
    </p:spTree>
    <p:extLst>
      <p:ext uri="{BB962C8B-B14F-4D97-AF65-F5344CB8AC3E}">
        <p14:creationId xmlns:p14="http://schemas.microsoft.com/office/powerpoint/2010/main" val="3312901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67213F-F5DC-470A-A529-DCA4CC90B02C}" type="slidenum">
              <a:rPr lang="en-US" smtClean="0"/>
              <a:t>3</a:t>
            </a:fld>
            <a:endParaRPr lang="en-US" dirty="0"/>
          </a:p>
        </p:txBody>
      </p:sp>
    </p:spTree>
    <p:extLst>
      <p:ext uri="{BB962C8B-B14F-4D97-AF65-F5344CB8AC3E}">
        <p14:creationId xmlns:p14="http://schemas.microsoft.com/office/powerpoint/2010/main" val="815904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67213F-F5DC-470A-A529-DCA4CC90B02C}" type="slidenum">
              <a:rPr lang="en-US" smtClean="0"/>
              <a:t>4</a:t>
            </a:fld>
            <a:endParaRPr lang="en-US" dirty="0"/>
          </a:p>
        </p:txBody>
      </p:sp>
    </p:spTree>
    <p:extLst>
      <p:ext uri="{BB962C8B-B14F-4D97-AF65-F5344CB8AC3E}">
        <p14:creationId xmlns:p14="http://schemas.microsoft.com/office/powerpoint/2010/main" val="2341061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67213F-F5DC-470A-A529-DCA4CC90B02C}" type="slidenum">
              <a:rPr lang="en-US" smtClean="0"/>
              <a:t>5</a:t>
            </a:fld>
            <a:endParaRPr lang="en-US" dirty="0"/>
          </a:p>
        </p:txBody>
      </p:sp>
    </p:spTree>
    <p:extLst>
      <p:ext uri="{BB962C8B-B14F-4D97-AF65-F5344CB8AC3E}">
        <p14:creationId xmlns:p14="http://schemas.microsoft.com/office/powerpoint/2010/main" val="2320364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F67213F-F5DC-470A-A529-DCA4CC90B02C}" type="slidenum">
              <a:rPr lang="en-US" smtClean="0"/>
              <a:t>6</a:t>
            </a:fld>
            <a:endParaRPr lang="en-US" dirty="0"/>
          </a:p>
        </p:txBody>
      </p:sp>
    </p:spTree>
    <p:extLst>
      <p:ext uri="{BB962C8B-B14F-4D97-AF65-F5344CB8AC3E}">
        <p14:creationId xmlns:p14="http://schemas.microsoft.com/office/powerpoint/2010/main" val="1461171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67213F-F5DC-470A-A529-DCA4CC90B02C}" type="slidenum">
              <a:rPr lang="en-US" smtClean="0"/>
              <a:t>7</a:t>
            </a:fld>
            <a:endParaRPr lang="en-US" dirty="0"/>
          </a:p>
        </p:txBody>
      </p:sp>
    </p:spTree>
    <p:extLst>
      <p:ext uri="{BB962C8B-B14F-4D97-AF65-F5344CB8AC3E}">
        <p14:creationId xmlns:p14="http://schemas.microsoft.com/office/powerpoint/2010/main" val="9586540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381000"/>
            <a:ext cx="1246076" cy="572089"/>
          </a:xfrm>
          <a:prstGeom prst="rect">
            <a:avLst/>
          </a:prstGeom>
        </p:spPr>
      </p:pic>
      <p:sp>
        <p:nvSpPr>
          <p:cNvPr id="18" name="Text Placeholder 2">
            <a:extLst>
              <a:ext uri="{FF2B5EF4-FFF2-40B4-BE49-F238E27FC236}">
                <a16:creationId xmlns:a16="http://schemas.microsoft.com/office/drawing/2014/main" id="{AEA02CBA-00E7-4177-AC1F-39B48D39EF36}"/>
              </a:ext>
            </a:extLst>
          </p:cNvPr>
          <p:cNvSpPr>
            <a:spLocks noGrp="1"/>
          </p:cNvSpPr>
          <p:nvPr>
            <p:ph type="body" sz="quarter" idx="17" hasCustomPrompt="1"/>
          </p:nvPr>
        </p:nvSpPr>
        <p:spPr>
          <a:xfrm>
            <a:off x="457199" y="1241984"/>
            <a:ext cx="11361635" cy="885920"/>
          </a:xfrm>
          <a:prstGeom prst="rect">
            <a:avLst/>
          </a:prstGeom>
        </p:spPr>
        <p:txBody>
          <a:bodyPr>
            <a:normAutofit/>
          </a:bodyPr>
          <a:lstStyle>
            <a:lvl1pPr marL="0" indent="0" algn="ctr">
              <a:buNone/>
              <a:defRPr sz="2400" b="1">
                <a:latin typeface="+mn-lt"/>
              </a:defRPr>
            </a:lvl1pPr>
          </a:lstStyle>
          <a:p>
            <a:pPr lvl="0"/>
            <a:r>
              <a:rPr lang="en-US" dirty="0"/>
              <a:t>(U) Click to add presentation title</a:t>
            </a:r>
          </a:p>
        </p:txBody>
      </p:sp>
      <p:sp>
        <p:nvSpPr>
          <p:cNvPr id="19" name="Text Placeholder 2">
            <a:extLst>
              <a:ext uri="{FF2B5EF4-FFF2-40B4-BE49-F238E27FC236}">
                <a16:creationId xmlns:a16="http://schemas.microsoft.com/office/drawing/2014/main" id="{40EDD0E3-2E8C-4C75-88FB-D4BBDABFB024}"/>
              </a:ext>
            </a:extLst>
          </p:cNvPr>
          <p:cNvSpPr>
            <a:spLocks noGrp="1"/>
          </p:cNvSpPr>
          <p:nvPr>
            <p:ph type="body" sz="quarter" idx="18" hasCustomPrompt="1"/>
          </p:nvPr>
        </p:nvSpPr>
        <p:spPr>
          <a:xfrm>
            <a:off x="457199" y="2294456"/>
            <a:ext cx="11361635" cy="694761"/>
          </a:xfrm>
          <a:prstGeom prst="rect">
            <a:avLst/>
          </a:prstGeom>
        </p:spPr>
        <p:txBody>
          <a:bodyPr>
            <a:normAutofit/>
          </a:bodyPr>
          <a:lstStyle>
            <a:lvl1pPr marL="0" indent="0" algn="ctr">
              <a:buNone/>
              <a:defRPr sz="1800"/>
            </a:lvl1pPr>
          </a:lstStyle>
          <a:p>
            <a:pPr lvl="0"/>
            <a:r>
              <a:rPr lang="en-US" dirty="0"/>
              <a:t>Click to add authors</a:t>
            </a:r>
          </a:p>
        </p:txBody>
      </p:sp>
      <p:sp>
        <p:nvSpPr>
          <p:cNvPr id="20" name="Text Placeholder 2">
            <a:extLst>
              <a:ext uri="{FF2B5EF4-FFF2-40B4-BE49-F238E27FC236}">
                <a16:creationId xmlns:a16="http://schemas.microsoft.com/office/drawing/2014/main" id="{FC324F59-AA7E-487E-A7F1-C6C41E3C58E0}"/>
              </a:ext>
            </a:extLst>
          </p:cNvPr>
          <p:cNvSpPr>
            <a:spLocks noGrp="1"/>
          </p:cNvSpPr>
          <p:nvPr>
            <p:ph type="body" sz="quarter" idx="19" hasCustomPrompt="1"/>
          </p:nvPr>
        </p:nvSpPr>
        <p:spPr>
          <a:xfrm>
            <a:off x="457199" y="3155769"/>
            <a:ext cx="11361635" cy="457200"/>
          </a:xfrm>
          <a:prstGeom prst="rect">
            <a:avLst/>
          </a:prstGeom>
        </p:spPr>
        <p:txBody>
          <a:bodyPr>
            <a:normAutofit/>
          </a:bodyPr>
          <a:lstStyle>
            <a:lvl1pPr marL="0" indent="0" algn="ctr">
              <a:buNone/>
              <a:defRPr sz="1351"/>
            </a:lvl1pPr>
          </a:lstStyle>
          <a:p>
            <a:pPr lvl="0"/>
            <a:r>
              <a:rPr lang="en-US" dirty="0"/>
              <a:t>Click to add date</a:t>
            </a:r>
          </a:p>
        </p:txBody>
      </p:sp>
      <p:sp>
        <p:nvSpPr>
          <p:cNvPr id="11" name="Rectangle 10">
            <a:extLst>
              <a:ext uri="{FF2B5EF4-FFF2-40B4-BE49-F238E27FC236}">
                <a16:creationId xmlns:a16="http://schemas.microsoft.com/office/drawing/2014/main" id="{E1E361F9-8A8B-4050-B40E-5B791163B9A2}"/>
              </a:ext>
            </a:extLst>
          </p:cNvPr>
          <p:cNvSpPr>
            <a:spLocks noChangeArrowheads="1"/>
          </p:cNvSpPr>
          <p:nvPr userDrawn="1"/>
        </p:nvSpPr>
        <p:spPr bwMode="auto">
          <a:xfrm>
            <a:off x="2667000" y="5778739"/>
            <a:ext cx="6858000" cy="838201"/>
          </a:xfrm>
          <a:prstGeom prst="rect">
            <a:avLst/>
          </a:prstGeom>
          <a:noFill/>
          <a:ln w="9525">
            <a:no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kern="1200" dirty="0">
                <a:solidFill>
                  <a:srgbClr val="000000"/>
                </a:solidFill>
                <a:latin typeface="+mj-lt"/>
                <a:ea typeface="+mn-ea"/>
                <a:cs typeface="+mn-cs"/>
              </a:rPr>
              <a:t>Institute for Defense Analyses</a:t>
            </a:r>
            <a:endParaRPr lang="en-US" sz="2400" b="1" kern="1200" baseline="0" dirty="0">
              <a:solidFill>
                <a:srgbClr val="000000"/>
              </a:solidFill>
              <a:latin typeface="+mj-lt"/>
              <a:ea typeface="+mn-ea"/>
              <a:cs typeface="+mn-cs"/>
            </a:endParaRPr>
          </a:p>
          <a:p>
            <a:pPr algn="ctr"/>
            <a:r>
              <a:rPr lang="en-US" sz="1400" kern="1200" dirty="0">
                <a:solidFill>
                  <a:srgbClr val="000000"/>
                </a:solidFill>
                <a:latin typeface="+mj-lt"/>
                <a:ea typeface="+mn-ea"/>
                <a:cs typeface="+mn-cs"/>
              </a:rPr>
              <a:t>730 East Glebe Road </a:t>
            </a:r>
            <a:r>
              <a:rPr lang="en-US" sz="1200" kern="1200" dirty="0">
                <a:solidFill>
                  <a:srgbClr val="980038"/>
                </a:solidFill>
                <a:latin typeface="+mj-lt"/>
                <a:ea typeface="+mn-ea"/>
                <a:cs typeface="+mn-cs"/>
                <a:sym typeface="Wingdings" pitchFamily="2" charset="2"/>
              </a:rPr>
              <a:t></a:t>
            </a:r>
            <a:r>
              <a:rPr lang="en-US" sz="1400" kern="1200" dirty="0">
                <a:solidFill>
                  <a:srgbClr val="000000"/>
                </a:solidFill>
                <a:latin typeface="+mj-lt"/>
                <a:ea typeface="+mn-ea"/>
                <a:cs typeface="+mn-cs"/>
              </a:rPr>
              <a:t> Alexandria, VA 22305</a:t>
            </a:r>
          </a:p>
        </p:txBody>
      </p:sp>
      <p:sp>
        <p:nvSpPr>
          <p:cNvPr id="9" name="Text Placeholder 6">
            <a:extLst>
              <a:ext uri="{FF2B5EF4-FFF2-40B4-BE49-F238E27FC236}">
                <a16:creationId xmlns:a16="http://schemas.microsoft.com/office/drawing/2014/main" id="{E590DB91-D8C4-46BA-A988-571E09F36CC3}"/>
              </a:ext>
            </a:extLst>
          </p:cNvPr>
          <p:cNvSpPr txBox="1">
            <a:spLocks/>
          </p:cNvSpPr>
          <p:nvPr userDrawn="1"/>
        </p:nvSpPr>
        <p:spPr>
          <a:xfrm>
            <a:off x="3510323" y="49328"/>
            <a:ext cx="5181600" cy="30480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800" b="1" kern="1200" baseline="0">
                <a:solidFill>
                  <a:srgbClr val="98002E"/>
                </a:solidFill>
                <a:latin typeface="+mn-lt"/>
                <a:ea typeface="+mn-ea"/>
                <a:cs typeface="+mn-cs"/>
              </a:defRPr>
            </a:lvl1pPr>
            <a:lvl2pPr marL="457200" indent="-228600" algn="l" defTabSz="914400" rtl="0" eaLnBrk="1" latinLnBrk="0" hangingPunct="1">
              <a:lnSpc>
                <a:spcPct val="90000"/>
              </a:lnSpc>
              <a:spcBef>
                <a:spcPts val="500"/>
              </a:spcBef>
              <a:buFont typeface="Franklin Gothic Book" panose="020B0503020102020204" pitchFamily="34" charset="0"/>
              <a:buChar char="–"/>
              <a:defRPr sz="2400" kern="1200">
                <a:solidFill>
                  <a:schemeClr val="tx1"/>
                </a:solidFill>
                <a:latin typeface="+mn-lt"/>
                <a:ea typeface="+mn-ea"/>
                <a:cs typeface="+mn-cs"/>
              </a:defRPr>
            </a:lvl2pPr>
            <a:lvl3pPr marL="6858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9144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1200150" indent="-285750" algn="l" defTabSz="914400" rtl="0" eaLnBrk="1" latinLnBrk="0" hangingPunct="1">
              <a:lnSpc>
                <a:spcPct val="90000"/>
              </a:lnSpc>
              <a:spcBef>
                <a:spcPts val="500"/>
              </a:spcBef>
              <a:buFont typeface="Wingdings" panose="05000000000000000000" pitchFamily="2" charset="2"/>
              <a:buChar char="Ø"/>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CUI</a:t>
            </a:r>
          </a:p>
        </p:txBody>
      </p:sp>
      <p:sp>
        <p:nvSpPr>
          <p:cNvPr id="12" name="Text Placeholder 6">
            <a:extLst>
              <a:ext uri="{FF2B5EF4-FFF2-40B4-BE49-F238E27FC236}">
                <a16:creationId xmlns:a16="http://schemas.microsoft.com/office/drawing/2014/main" id="{8CC64C73-FF13-407C-8644-95D619BFF6C0}"/>
              </a:ext>
            </a:extLst>
          </p:cNvPr>
          <p:cNvSpPr txBox="1">
            <a:spLocks/>
          </p:cNvSpPr>
          <p:nvPr userDrawn="1"/>
        </p:nvSpPr>
        <p:spPr>
          <a:xfrm>
            <a:off x="3510323" y="6487758"/>
            <a:ext cx="5181600" cy="30480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800" b="1" kern="1200" baseline="0">
                <a:solidFill>
                  <a:srgbClr val="98002E"/>
                </a:solidFill>
                <a:latin typeface="+mn-lt"/>
                <a:ea typeface="+mn-ea"/>
                <a:cs typeface="+mn-cs"/>
              </a:defRPr>
            </a:lvl1pPr>
            <a:lvl2pPr marL="457200" indent="-228600" algn="l" defTabSz="914400" rtl="0" eaLnBrk="1" latinLnBrk="0" hangingPunct="1">
              <a:lnSpc>
                <a:spcPct val="90000"/>
              </a:lnSpc>
              <a:spcBef>
                <a:spcPts val="500"/>
              </a:spcBef>
              <a:buFont typeface="Franklin Gothic Book" panose="020B0503020102020204" pitchFamily="34" charset="0"/>
              <a:buChar char="–"/>
              <a:defRPr sz="2400" kern="1200">
                <a:solidFill>
                  <a:schemeClr val="tx1"/>
                </a:solidFill>
                <a:latin typeface="+mn-lt"/>
                <a:ea typeface="+mn-ea"/>
                <a:cs typeface="+mn-cs"/>
              </a:defRPr>
            </a:lvl2pPr>
            <a:lvl3pPr marL="6858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9144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1200150" indent="-285750" algn="l" defTabSz="914400" rtl="0" eaLnBrk="1" latinLnBrk="0" hangingPunct="1">
              <a:lnSpc>
                <a:spcPct val="90000"/>
              </a:lnSpc>
              <a:spcBef>
                <a:spcPts val="500"/>
              </a:spcBef>
              <a:buFont typeface="Wingdings" panose="05000000000000000000" pitchFamily="2" charset="2"/>
              <a:buChar char="Ø"/>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CUI</a:t>
            </a:r>
          </a:p>
        </p:txBody>
      </p:sp>
    </p:spTree>
    <p:extLst>
      <p:ext uri="{BB962C8B-B14F-4D97-AF65-F5344CB8AC3E}">
        <p14:creationId xmlns:p14="http://schemas.microsoft.com/office/powerpoint/2010/main" val="4067638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11" name="Title 10"/>
          <p:cNvSpPr>
            <a:spLocks noGrp="1"/>
          </p:cNvSpPr>
          <p:nvPr>
            <p:ph type="title" hasCustomPrompt="1"/>
          </p:nvPr>
        </p:nvSpPr>
        <p:spPr/>
        <p:txBody>
          <a:bodyPr/>
          <a:lstStyle>
            <a:lvl1pPr>
              <a:defRPr/>
            </a:lvl1pPr>
          </a:lstStyle>
          <a:p>
            <a:r>
              <a:rPr lang="en-US" dirty="0"/>
              <a:t>(U) Click to add slide title</a:t>
            </a:r>
          </a:p>
        </p:txBody>
      </p:sp>
      <p:sp>
        <p:nvSpPr>
          <p:cNvPr id="22" name="Text Placeholder 21"/>
          <p:cNvSpPr>
            <a:spLocks noGrp="1"/>
          </p:cNvSpPr>
          <p:nvPr>
            <p:ph type="body" sz="quarter" idx="10" hasCustomPrompt="1"/>
          </p:nvPr>
        </p:nvSpPr>
        <p:spPr>
          <a:xfrm>
            <a:off x="767658" y="1230513"/>
            <a:ext cx="10656684" cy="5024372"/>
          </a:xfrm>
        </p:spPr>
        <p:txBody>
          <a:bodyPr/>
          <a:lstStyle>
            <a:lvl1pPr marL="0" indent="0">
              <a:buNone/>
              <a:defRPr/>
            </a:lvl1pPr>
          </a:lstStyle>
          <a:p>
            <a:pPr lvl="0"/>
            <a:r>
              <a:rPr lang="en-US" dirty="0"/>
              <a:t>(U) Edit Master text styles</a:t>
            </a:r>
          </a:p>
        </p:txBody>
      </p:sp>
    </p:spTree>
    <p:extLst>
      <p:ext uri="{BB962C8B-B14F-4D97-AF65-F5344CB8AC3E}">
        <p14:creationId xmlns:p14="http://schemas.microsoft.com/office/powerpoint/2010/main" val="3401268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0" name="Title 10"/>
          <p:cNvSpPr>
            <a:spLocks noGrp="1"/>
          </p:cNvSpPr>
          <p:nvPr>
            <p:ph type="title" hasCustomPrompt="1"/>
          </p:nvPr>
        </p:nvSpPr>
        <p:spPr>
          <a:xfrm>
            <a:off x="312908" y="311286"/>
            <a:ext cx="11566185" cy="812258"/>
          </a:xfrm>
        </p:spPr>
        <p:txBody>
          <a:bodyPr/>
          <a:lstStyle>
            <a:lvl1pPr>
              <a:defRPr/>
            </a:lvl1pPr>
          </a:lstStyle>
          <a:p>
            <a:r>
              <a:rPr lang="en-US" dirty="0"/>
              <a:t>(U) Click to add slide title</a:t>
            </a:r>
          </a:p>
        </p:txBody>
      </p:sp>
      <p:sp>
        <p:nvSpPr>
          <p:cNvPr id="28" name="Text Placeholder 27"/>
          <p:cNvSpPr>
            <a:spLocks noGrp="1"/>
          </p:cNvSpPr>
          <p:nvPr>
            <p:ph type="body" sz="quarter" idx="10" hasCustomPrompt="1"/>
          </p:nvPr>
        </p:nvSpPr>
        <p:spPr>
          <a:xfrm>
            <a:off x="749106" y="1225920"/>
            <a:ext cx="10693788" cy="4960937"/>
          </a:xfrm>
        </p:spPr>
        <p:txBody>
          <a:bodyPr/>
          <a:lstStyle>
            <a:lvl1pPr>
              <a:defRPr/>
            </a:lvl1pPr>
            <a:lvl2pPr>
              <a:defRPr baseline="0"/>
            </a:lvl2pPr>
            <a:lvl3pPr>
              <a:defRPr/>
            </a:lvl3pPr>
            <a:lvl4pPr>
              <a:defRPr/>
            </a:lvl4pPr>
          </a:lstStyle>
          <a:p>
            <a:pPr lvl="0"/>
            <a:r>
              <a:rPr lang="en-US" dirty="0"/>
              <a:t>(U) Edit Master text styles</a:t>
            </a:r>
          </a:p>
          <a:p>
            <a:pPr lvl="1"/>
            <a:r>
              <a:rPr lang="en-US" dirty="0"/>
              <a:t>(U) Second level</a:t>
            </a:r>
          </a:p>
          <a:p>
            <a:pPr lvl="2"/>
            <a:r>
              <a:rPr lang="en-US" dirty="0"/>
              <a:t>(U) Third level</a:t>
            </a:r>
          </a:p>
          <a:p>
            <a:pPr lvl="3"/>
            <a:r>
              <a:rPr lang="en-US" dirty="0"/>
              <a:t>(U) Fourth level</a:t>
            </a:r>
          </a:p>
        </p:txBody>
      </p:sp>
    </p:spTree>
    <p:extLst>
      <p:ext uri="{BB962C8B-B14F-4D97-AF65-F5344CB8AC3E}">
        <p14:creationId xmlns:p14="http://schemas.microsoft.com/office/powerpoint/2010/main" val="286842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s and Text">
    <p:spTree>
      <p:nvGrpSpPr>
        <p:cNvPr id="1" name=""/>
        <p:cNvGrpSpPr/>
        <p:nvPr/>
      </p:nvGrpSpPr>
      <p:grpSpPr>
        <a:xfrm>
          <a:off x="0" y="0"/>
          <a:ext cx="0" cy="0"/>
          <a:chOff x="0" y="0"/>
          <a:chExt cx="0" cy="0"/>
        </a:xfrm>
      </p:grpSpPr>
      <p:sp>
        <p:nvSpPr>
          <p:cNvPr id="9" name="Text Placeholder 3"/>
          <p:cNvSpPr>
            <a:spLocks noGrp="1"/>
          </p:cNvSpPr>
          <p:nvPr>
            <p:ph type="body" sz="half" idx="10" hasCustomPrompt="1"/>
          </p:nvPr>
        </p:nvSpPr>
        <p:spPr>
          <a:xfrm flipH="1">
            <a:off x="7152245" y="1216873"/>
            <a:ext cx="4255089" cy="5023422"/>
          </a:xfrm>
          <a:prstGeom prst="rect">
            <a:avLst/>
          </a:prstGeom>
        </p:spPr>
        <p:txBody>
          <a:bodyPr>
            <a:normAutofit/>
          </a:bodyPr>
          <a:lstStyle>
            <a:lvl1pPr marL="0" indent="0">
              <a:buNone/>
              <a:defRPr sz="20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(U) Click to add text</a:t>
            </a:r>
          </a:p>
        </p:txBody>
      </p:sp>
      <p:sp>
        <p:nvSpPr>
          <p:cNvPr id="17" name="Title 16"/>
          <p:cNvSpPr>
            <a:spLocks noGrp="1"/>
          </p:cNvSpPr>
          <p:nvPr>
            <p:ph type="title" hasCustomPrompt="1"/>
          </p:nvPr>
        </p:nvSpPr>
        <p:spPr/>
        <p:txBody>
          <a:bodyPr/>
          <a:lstStyle>
            <a:lvl1pPr>
              <a:defRPr/>
            </a:lvl1pPr>
          </a:lstStyle>
          <a:p>
            <a:r>
              <a:rPr lang="en-US" dirty="0"/>
              <a:t>(U) Click to add slide title</a:t>
            </a:r>
          </a:p>
        </p:txBody>
      </p:sp>
      <p:sp>
        <p:nvSpPr>
          <p:cNvPr id="25" name="Text Placeholder 4"/>
          <p:cNvSpPr>
            <a:spLocks noGrp="1"/>
          </p:cNvSpPr>
          <p:nvPr>
            <p:ph type="body" sz="quarter" idx="11" hasCustomPrompt="1"/>
          </p:nvPr>
        </p:nvSpPr>
        <p:spPr>
          <a:xfrm>
            <a:off x="749165" y="1226601"/>
            <a:ext cx="6235700" cy="5022850"/>
          </a:xfrm>
        </p:spPr>
        <p:txBody>
          <a:bodyPr/>
          <a:lstStyle>
            <a:lvl1pPr>
              <a:defRPr/>
            </a:lvl1pPr>
            <a:lvl2pPr>
              <a:defRPr/>
            </a:lvl2pPr>
            <a:lvl3pPr>
              <a:defRPr/>
            </a:lvl3pPr>
            <a:lvl4pPr>
              <a:defRPr/>
            </a:lvl4pPr>
            <a:lvl5pPr>
              <a:defRPr/>
            </a:lvl5pPr>
          </a:lstStyle>
          <a:p>
            <a:pPr lvl="0"/>
            <a:r>
              <a:rPr lang="en-US" dirty="0"/>
              <a:t>(U) Edit Master text styles</a:t>
            </a:r>
          </a:p>
          <a:p>
            <a:pPr lvl="1"/>
            <a:r>
              <a:rPr lang="en-US" dirty="0"/>
              <a:t>(U) Second level</a:t>
            </a:r>
          </a:p>
          <a:p>
            <a:pPr lvl="2"/>
            <a:r>
              <a:rPr lang="en-US" dirty="0"/>
              <a:t>(U) Third level</a:t>
            </a:r>
          </a:p>
          <a:p>
            <a:pPr lvl="3"/>
            <a:r>
              <a:rPr lang="en-US" dirty="0"/>
              <a:t>(U) Fourth level</a:t>
            </a:r>
          </a:p>
        </p:txBody>
      </p:sp>
    </p:spTree>
    <p:extLst>
      <p:ext uri="{BB962C8B-B14F-4D97-AF65-F5344CB8AC3E}">
        <p14:creationId xmlns:p14="http://schemas.microsoft.com/office/powerpoint/2010/main" val="4110452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Bullets">
    <p:spTree>
      <p:nvGrpSpPr>
        <p:cNvPr id="1" name=""/>
        <p:cNvGrpSpPr/>
        <p:nvPr/>
      </p:nvGrpSpPr>
      <p:grpSpPr>
        <a:xfrm>
          <a:off x="0" y="0"/>
          <a:ext cx="0" cy="0"/>
          <a:chOff x="0" y="0"/>
          <a:chExt cx="0" cy="0"/>
        </a:xfrm>
      </p:grpSpPr>
      <p:sp>
        <p:nvSpPr>
          <p:cNvPr id="9" name="Text Placeholder 3"/>
          <p:cNvSpPr>
            <a:spLocks noGrp="1"/>
          </p:cNvSpPr>
          <p:nvPr>
            <p:ph type="body" sz="half" idx="10" hasCustomPrompt="1"/>
          </p:nvPr>
        </p:nvSpPr>
        <p:spPr>
          <a:xfrm flipH="1">
            <a:off x="768350" y="1226601"/>
            <a:ext cx="4255089" cy="5023422"/>
          </a:xfrm>
          <a:prstGeom prst="rect">
            <a:avLst/>
          </a:prstGeom>
        </p:spPr>
        <p:txBody>
          <a:bodyPr>
            <a:normAutofit/>
          </a:bodyPr>
          <a:lstStyle>
            <a:lvl1pPr marL="0" indent="0">
              <a:buNone/>
              <a:defRPr sz="20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(U) Click to add text</a:t>
            </a:r>
          </a:p>
        </p:txBody>
      </p:sp>
      <p:sp>
        <p:nvSpPr>
          <p:cNvPr id="17" name="Title 16"/>
          <p:cNvSpPr>
            <a:spLocks noGrp="1"/>
          </p:cNvSpPr>
          <p:nvPr>
            <p:ph type="title" hasCustomPrompt="1"/>
          </p:nvPr>
        </p:nvSpPr>
        <p:spPr/>
        <p:txBody>
          <a:bodyPr/>
          <a:lstStyle>
            <a:lvl1pPr>
              <a:defRPr/>
            </a:lvl1pPr>
          </a:lstStyle>
          <a:p>
            <a:r>
              <a:rPr lang="en-US" dirty="0"/>
              <a:t>(U) Click to add slide title</a:t>
            </a:r>
          </a:p>
        </p:txBody>
      </p:sp>
      <p:sp>
        <p:nvSpPr>
          <p:cNvPr id="5" name="Text Placeholder 4"/>
          <p:cNvSpPr>
            <a:spLocks noGrp="1"/>
          </p:cNvSpPr>
          <p:nvPr>
            <p:ph type="body" sz="quarter" idx="11" hasCustomPrompt="1"/>
          </p:nvPr>
        </p:nvSpPr>
        <p:spPr>
          <a:xfrm>
            <a:off x="5175250" y="1227138"/>
            <a:ext cx="6235700" cy="5022850"/>
          </a:xfrm>
        </p:spPr>
        <p:txBody>
          <a:bodyPr/>
          <a:lstStyle>
            <a:lvl1pPr>
              <a:defRPr/>
            </a:lvl1pPr>
            <a:lvl2pPr>
              <a:defRPr/>
            </a:lvl2pPr>
            <a:lvl3pPr>
              <a:defRPr/>
            </a:lvl3pPr>
            <a:lvl4pPr>
              <a:defRPr/>
            </a:lvl4pPr>
            <a:lvl5pPr>
              <a:defRPr/>
            </a:lvl5pPr>
          </a:lstStyle>
          <a:p>
            <a:pPr lvl="0"/>
            <a:r>
              <a:rPr lang="en-US" dirty="0"/>
              <a:t>(U) Edit Master text styles</a:t>
            </a:r>
          </a:p>
          <a:p>
            <a:pPr lvl="1"/>
            <a:r>
              <a:rPr lang="en-US" dirty="0"/>
              <a:t>(U) Second level</a:t>
            </a:r>
          </a:p>
          <a:p>
            <a:pPr lvl="2"/>
            <a:r>
              <a:rPr lang="en-US" dirty="0"/>
              <a:t>(U) Third level</a:t>
            </a:r>
          </a:p>
          <a:p>
            <a:pPr lvl="3"/>
            <a:r>
              <a:rPr lang="en-US" dirty="0"/>
              <a:t>(U) Fourth level</a:t>
            </a:r>
          </a:p>
        </p:txBody>
      </p:sp>
    </p:spTree>
    <p:extLst>
      <p:ext uri="{BB962C8B-B14F-4D97-AF65-F5344CB8AC3E}">
        <p14:creationId xmlns:p14="http://schemas.microsoft.com/office/powerpoint/2010/main" val="780438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39788" y="1223959"/>
            <a:ext cx="5157787" cy="823912"/>
          </a:xfrm>
          <a:prstGeom prst="rect">
            <a:avLst/>
          </a:prstGeo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(U) Click to add heading</a:t>
            </a:r>
          </a:p>
        </p:txBody>
      </p:sp>
      <p:sp>
        <p:nvSpPr>
          <p:cNvPr id="4" name="Content Placeholder 3"/>
          <p:cNvSpPr>
            <a:spLocks noGrp="1"/>
          </p:cNvSpPr>
          <p:nvPr>
            <p:ph sz="half" idx="2"/>
          </p:nvPr>
        </p:nvSpPr>
        <p:spPr>
          <a:xfrm>
            <a:off x="839788" y="2047871"/>
            <a:ext cx="5157787" cy="4083424"/>
          </a:xfrm>
          <a:prstGeom prst="rect">
            <a:avLst/>
          </a:prstGeom>
        </p:spPr>
        <p:txBody>
          <a:bodyPr/>
          <a:lstStyle>
            <a:lvl1pPr marL="0" indent="0">
              <a:buNone/>
              <a:defRPr/>
            </a:lvl1pPr>
          </a:lstStyle>
          <a:p>
            <a:pPr lvl="0"/>
            <a:r>
              <a:rPr lang="en-US"/>
              <a:t>Click to edit Master text styles</a:t>
            </a:r>
          </a:p>
        </p:txBody>
      </p:sp>
      <p:sp>
        <p:nvSpPr>
          <p:cNvPr id="5" name="Text Placeholder 4"/>
          <p:cNvSpPr>
            <a:spLocks noGrp="1"/>
          </p:cNvSpPr>
          <p:nvPr>
            <p:ph type="body" sz="quarter" idx="3" hasCustomPrompt="1"/>
          </p:nvPr>
        </p:nvSpPr>
        <p:spPr>
          <a:xfrm>
            <a:off x="6172200" y="1223959"/>
            <a:ext cx="5183188" cy="823912"/>
          </a:xfrm>
          <a:prstGeom prst="rect">
            <a:avLst/>
          </a:prstGeom>
        </p:spPr>
        <p:txBody>
          <a:bodyPr anchor="b"/>
          <a:lstStyle>
            <a:lvl1pPr marL="0" indent="0" algn="ctr">
              <a:buNone/>
              <a:defRPr sz="2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(U) Click to add heading</a:t>
            </a:r>
          </a:p>
        </p:txBody>
      </p:sp>
      <p:sp>
        <p:nvSpPr>
          <p:cNvPr id="6" name="Content Placeholder 5"/>
          <p:cNvSpPr>
            <a:spLocks noGrp="1"/>
          </p:cNvSpPr>
          <p:nvPr>
            <p:ph sz="quarter" idx="4"/>
          </p:nvPr>
        </p:nvSpPr>
        <p:spPr>
          <a:xfrm>
            <a:off x="6172200" y="2047871"/>
            <a:ext cx="5183188" cy="4083424"/>
          </a:xfrm>
          <a:prstGeom prst="rect">
            <a:avLst/>
          </a:prstGeom>
        </p:spPr>
        <p:txBody>
          <a:bodyPr/>
          <a:lstStyle>
            <a:lvl1pPr marL="0" indent="0">
              <a:buNone/>
              <a:defRPr/>
            </a:lvl1pPr>
          </a:lstStyle>
          <a:p>
            <a:pPr lvl="0"/>
            <a:r>
              <a:rPr lang="en-US"/>
              <a:t>Click to edit Master text styles</a:t>
            </a:r>
          </a:p>
        </p:txBody>
      </p:sp>
      <p:sp>
        <p:nvSpPr>
          <p:cNvPr id="12" name="Title 11"/>
          <p:cNvSpPr>
            <a:spLocks noGrp="1"/>
          </p:cNvSpPr>
          <p:nvPr>
            <p:ph type="title" hasCustomPrompt="1"/>
          </p:nvPr>
        </p:nvSpPr>
        <p:spPr/>
        <p:txBody>
          <a:bodyPr/>
          <a:lstStyle>
            <a:lvl1pPr>
              <a:defRPr/>
            </a:lvl1pPr>
          </a:lstStyle>
          <a:p>
            <a:r>
              <a:rPr lang="en-US" dirty="0"/>
              <a:t>(U) Click to add slide title</a:t>
            </a:r>
          </a:p>
        </p:txBody>
      </p:sp>
    </p:spTree>
    <p:extLst>
      <p:ext uri="{BB962C8B-B14F-4D97-AF65-F5344CB8AC3E}">
        <p14:creationId xmlns:p14="http://schemas.microsoft.com/office/powerpoint/2010/main" val="2333392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009900" y="1220824"/>
            <a:ext cx="6172200" cy="371110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Title 8"/>
          <p:cNvSpPr>
            <a:spLocks noGrp="1"/>
          </p:cNvSpPr>
          <p:nvPr>
            <p:ph type="title" hasCustomPrompt="1"/>
          </p:nvPr>
        </p:nvSpPr>
        <p:spPr/>
        <p:txBody>
          <a:bodyPr/>
          <a:lstStyle>
            <a:lvl1pPr>
              <a:defRPr baseline="0"/>
            </a:lvl1pPr>
          </a:lstStyle>
          <a:p>
            <a:r>
              <a:rPr lang="en-US" dirty="0"/>
              <a:t>(U) Click to add slide title</a:t>
            </a:r>
          </a:p>
        </p:txBody>
      </p:sp>
      <p:sp>
        <p:nvSpPr>
          <p:cNvPr id="11" name="Text Placeholder 10"/>
          <p:cNvSpPr>
            <a:spLocks noGrp="1"/>
          </p:cNvSpPr>
          <p:nvPr>
            <p:ph type="body" sz="quarter" idx="10" hasCustomPrompt="1"/>
          </p:nvPr>
        </p:nvSpPr>
        <p:spPr>
          <a:xfrm>
            <a:off x="1633538" y="5078413"/>
            <a:ext cx="9544050" cy="1157287"/>
          </a:xfrm>
        </p:spPr>
        <p:txBody>
          <a:bodyPr/>
          <a:lstStyle>
            <a:lvl1pPr marL="0" indent="0">
              <a:buNone/>
              <a:defRPr/>
            </a:lvl1pPr>
            <a:lvl2pPr>
              <a:defRPr/>
            </a:lvl2pPr>
          </a:lstStyle>
          <a:p>
            <a:pPr lvl="0"/>
            <a:r>
              <a:rPr lang="en-US" dirty="0"/>
              <a:t>(U) Click to add text</a:t>
            </a:r>
          </a:p>
        </p:txBody>
      </p:sp>
    </p:spTree>
    <p:extLst>
      <p:ext uri="{BB962C8B-B14F-4D97-AF65-F5344CB8AC3E}">
        <p14:creationId xmlns:p14="http://schemas.microsoft.com/office/powerpoint/2010/main" val="3385523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hasCustomPrompt="1"/>
          </p:nvPr>
        </p:nvSpPr>
        <p:spPr/>
        <p:txBody>
          <a:bodyPr/>
          <a:lstStyle>
            <a:lvl1pPr>
              <a:defRPr baseline="0"/>
            </a:lvl1pPr>
          </a:lstStyle>
          <a:p>
            <a:r>
              <a:rPr lang="en-US" dirty="0"/>
              <a:t>(U) Click to add slide title</a:t>
            </a:r>
          </a:p>
        </p:txBody>
      </p:sp>
    </p:spTree>
    <p:extLst>
      <p:ext uri="{BB962C8B-B14F-4D97-AF65-F5344CB8AC3E}">
        <p14:creationId xmlns:p14="http://schemas.microsoft.com/office/powerpoint/2010/main" val="2263152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3DD36265-52CA-41EA-900D-7394EB196D8E}"/>
              </a:ext>
            </a:extLst>
          </p:cNvPr>
          <p:cNvSpPr txBox="1">
            <a:spLocks/>
          </p:cNvSpPr>
          <p:nvPr userDrawn="1"/>
        </p:nvSpPr>
        <p:spPr>
          <a:xfrm>
            <a:off x="3510323" y="49328"/>
            <a:ext cx="5181600" cy="30480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800" b="1" kern="1200" baseline="0">
                <a:solidFill>
                  <a:srgbClr val="98002E"/>
                </a:solidFill>
                <a:latin typeface="+mn-lt"/>
                <a:ea typeface="+mn-ea"/>
                <a:cs typeface="+mn-cs"/>
              </a:defRPr>
            </a:lvl1pPr>
            <a:lvl2pPr marL="457200" indent="-228600" algn="l" defTabSz="914400" rtl="0" eaLnBrk="1" latinLnBrk="0" hangingPunct="1">
              <a:lnSpc>
                <a:spcPct val="90000"/>
              </a:lnSpc>
              <a:spcBef>
                <a:spcPts val="500"/>
              </a:spcBef>
              <a:buFont typeface="Franklin Gothic Book" panose="020B0503020102020204" pitchFamily="34" charset="0"/>
              <a:buChar char="–"/>
              <a:defRPr sz="2400" kern="1200">
                <a:solidFill>
                  <a:schemeClr val="tx1"/>
                </a:solidFill>
                <a:latin typeface="+mn-lt"/>
                <a:ea typeface="+mn-ea"/>
                <a:cs typeface="+mn-cs"/>
              </a:defRPr>
            </a:lvl2pPr>
            <a:lvl3pPr marL="6858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9144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1200150" indent="-285750" algn="l" defTabSz="914400" rtl="0" eaLnBrk="1" latinLnBrk="0" hangingPunct="1">
              <a:lnSpc>
                <a:spcPct val="90000"/>
              </a:lnSpc>
              <a:spcBef>
                <a:spcPts val="500"/>
              </a:spcBef>
              <a:buFont typeface="Wingdings" panose="05000000000000000000" pitchFamily="2" charset="2"/>
              <a:buChar char="Ø"/>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OVERALL CLASSIFICATION</a:t>
            </a:r>
          </a:p>
        </p:txBody>
      </p:sp>
      <p:sp>
        <p:nvSpPr>
          <p:cNvPr id="6" name="Text Placeholder 6">
            <a:extLst>
              <a:ext uri="{FF2B5EF4-FFF2-40B4-BE49-F238E27FC236}">
                <a16:creationId xmlns:a16="http://schemas.microsoft.com/office/drawing/2014/main" id="{300E5226-881D-4BCB-A753-FAED0CD20F24}"/>
              </a:ext>
            </a:extLst>
          </p:cNvPr>
          <p:cNvSpPr txBox="1">
            <a:spLocks/>
          </p:cNvSpPr>
          <p:nvPr userDrawn="1"/>
        </p:nvSpPr>
        <p:spPr>
          <a:xfrm>
            <a:off x="3510323" y="6487758"/>
            <a:ext cx="5181600" cy="30480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800" b="1" kern="1200" baseline="0">
                <a:solidFill>
                  <a:srgbClr val="98002E"/>
                </a:solidFill>
                <a:latin typeface="+mn-lt"/>
                <a:ea typeface="+mn-ea"/>
                <a:cs typeface="+mn-cs"/>
              </a:defRPr>
            </a:lvl1pPr>
            <a:lvl2pPr marL="457200" indent="-228600" algn="l" defTabSz="914400" rtl="0" eaLnBrk="1" latinLnBrk="0" hangingPunct="1">
              <a:lnSpc>
                <a:spcPct val="90000"/>
              </a:lnSpc>
              <a:spcBef>
                <a:spcPts val="500"/>
              </a:spcBef>
              <a:buFont typeface="Franklin Gothic Book" panose="020B0503020102020204" pitchFamily="34" charset="0"/>
              <a:buChar char="–"/>
              <a:defRPr sz="2400" kern="1200">
                <a:solidFill>
                  <a:schemeClr val="tx1"/>
                </a:solidFill>
                <a:latin typeface="+mn-lt"/>
                <a:ea typeface="+mn-ea"/>
                <a:cs typeface="+mn-cs"/>
              </a:defRPr>
            </a:lvl2pPr>
            <a:lvl3pPr marL="6858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9144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1200150" indent="-285750" algn="l" defTabSz="914400" rtl="0" eaLnBrk="1" latinLnBrk="0" hangingPunct="1">
              <a:lnSpc>
                <a:spcPct val="90000"/>
              </a:lnSpc>
              <a:spcBef>
                <a:spcPts val="500"/>
              </a:spcBef>
              <a:buFont typeface="Wingdings" panose="05000000000000000000" pitchFamily="2" charset="2"/>
              <a:buChar char="Ø"/>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OVERALL CLASSIFICATION</a:t>
            </a:r>
          </a:p>
        </p:txBody>
      </p:sp>
    </p:spTree>
    <p:extLst>
      <p:ext uri="{BB962C8B-B14F-4D97-AF65-F5344CB8AC3E}">
        <p14:creationId xmlns:p14="http://schemas.microsoft.com/office/powerpoint/2010/main" val="1738517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Title Placeholder 15"/>
          <p:cNvSpPr>
            <a:spLocks noGrp="1"/>
          </p:cNvSpPr>
          <p:nvPr>
            <p:ph type="title"/>
          </p:nvPr>
        </p:nvSpPr>
        <p:spPr>
          <a:xfrm>
            <a:off x="312908" y="311286"/>
            <a:ext cx="11566185" cy="812258"/>
          </a:xfrm>
          <a:prstGeom prst="rect">
            <a:avLst/>
          </a:prstGeom>
        </p:spPr>
        <p:txBody>
          <a:bodyPr vert="horz" lIns="91440" tIns="45720" rIns="91440" bIns="45720" rtlCol="0" anchor="ctr">
            <a:normAutofit/>
          </a:bodyPr>
          <a:lstStyle/>
          <a:p>
            <a:r>
              <a:rPr lang="en-US"/>
              <a:t>Click to edit Master title style</a:t>
            </a:r>
            <a:endParaRPr lang="en-US" dirty="0"/>
          </a:p>
        </p:txBody>
      </p:sp>
      <p:grpSp>
        <p:nvGrpSpPr>
          <p:cNvPr id="8" name="Group 7"/>
          <p:cNvGrpSpPr/>
          <p:nvPr userDrawn="1"/>
        </p:nvGrpSpPr>
        <p:grpSpPr>
          <a:xfrm>
            <a:off x="10730373" y="6324600"/>
            <a:ext cx="676962" cy="381000"/>
            <a:chOff x="7857438" y="6324600"/>
            <a:chExt cx="676962" cy="381000"/>
          </a:xfrm>
        </p:grpSpPr>
        <p:cxnSp>
          <p:nvCxnSpPr>
            <p:cNvPr id="9" name="Straight Connector 8"/>
            <p:cNvCxnSpPr/>
            <p:nvPr userDrawn="1"/>
          </p:nvCxnSpPr>
          <p:spPr>
            <a:xfrm>
              <a:off x="8534400" y="6324600"/>
              <a:ext cx="0" cy="381000"/>
            </a:xfrm>
            <a:prstGeom prst="line">
              <a:avLst/>
            </a:prstGeom>
            <a:ln w="254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857438" y="6378700"/>
              <a:ext cx="594190" cy="272800"/>
            </a:xfrm>
            <a:prstGeom prst="rect">
              <a:avLst/>
            </a:prstGeom>
          </p:spPr>
        </p:pic>
      </p:grpSp>
      <p:sp>
        <p:nvSpPr>
          <p:cNvPr id="12" name="Text Placeholder 1"/>
          <p:cNvSpPr>
            <a:spLocks noGrp="1"/>
          </p:cNvSpPr>
          <p:nvPr>
            <p:ph type="body" idx="1"/>
          </p:nvPr>
        </p:nvSpPr>
        <p:spPr>
          <a:xfrm>
            <a:off x="763235" y="1209472"/>
            <a:ext cx="10665530" cy="502919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2" name="Slide Number Placeholder 2"/>
          <p:cNvSpPr txBox="1">
            <a:spLocks/>
          </p:cNvSpPr>
          <p:nvPr userDrawn="1"/>
        </p:nvSpPr>
        <p:spPr>
          <a:xfrm>
            <a:off x="11407334" y="6378700"/>
            <a:ext cx="479865" cy="2507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8DDE87-FADA-4B92-9BFD-BF708B477B5D}" type="slidenum">
              <a:rPr lang="en-US" sz="1200" b="0" smtClean="0"/>
              <a:pPr/>
              <a:t>‹#›</a:t>
            </a:fld>
            <a:endParaRPr lang="en-US" sz="1200" b="0" dirty="0"/>
          </a:p>
        </p:txBody>
      </p:sp>
      <p:sp>
        <p:nvSpPr>
          <p:cNvPr id="11" name="Text Placeholder 6">
            <a:extLst>
              <a:ext uri="{FF2B5EF4-FFF2-40B4-BE49-F238E27FC236}">
                <a16:creationId xmlns:a16="http://schemas.microsoft.com/office/drawing/2014/main" id="{32483443-AB96-4806-9BF1-E3BD7FE87593}"/>
              </a:ext>
            </a:extLst>
          </p:cNvPr>
          <p:cNvSpPr txBox="1">
            <a:spLocks/>
          </p:cNvSpPr>
          <p:nvPr userDrawn="1"/>
        </p:nvSpPr>
        <p:spPr>
          <a:xfrm>
            <a:off x="3510323" y="49328"/>
            <a:ext cx="5181600" cy="30480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800" b="1" kern="1200" baseline="0">
                <a:solidFill>
                  <a:srgbClr val="98002E"/>
                </a:solidFill>
                <a:latin typeface="+mn-lt"/>
                <a:ea typeface="+mn-ea"/>
                <a:cs typeface="+mn-cs"/>
              </a:defRPr>
            </a:lvl1pPr>
            <a:lvl2pPr marL="457200" indent="-228600" algn="l" defTabSz="914400" rtl="0" eaLnBrk="1" latinLnBrk="0" hangingPunct="1">
              <a:lnSpc>
                <a:spcPct val="90000"/>
              </a:lnSpc>
              <a:spcBef>
                <a:spcPts val="500"/>
              </a:spcBef>
              <a:buFont typeface="Franklin Gothic Book" panose="020B0503020102020204" pitchFamily="34" charset="0"/>
              <a:buChar char="–"/>
              <a:defRPr sz="2400" kern="1200">
                <a:solidFill>
                  <a:schemeClr val="tx1"/>
                </a:solidFill>
                <a:latin typeface="+mn-lt"/>
                <a:ea typeface="+mn-ea"/>
                <a:cs typeface="+mn-cs"/>
              </a:defRPr>
            </a:lvl2pPr>
            <a:lvl3pPr marL="6858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9144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1200150" indent="-285750" algn="l" defTabSz="914400" rtl="0" eaLnBrk="1" latinLnBrk="0" hangingPunct="1">
              <a:lnSpc>
                <a:spcPct val="90000"/>
              </a:lnSpc>
              <a:spcBef>
                <a:spcPts val="500"/>
              </a:spcBef>
              <a:buFont typeface="Wingdings" panose="05000000000000000000" pitchFamily="2" charset="2"/>
              <a:buChar char="Ø"/>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CUI</a:t>
            </a:r>
          </a:p>
        </p:txBody>
      </p:sp>
      <p:sp>
        <p:nvSpPr>
          <p:cNvPr id="13" name="Text Placeholder 6">
            <a:extLst>
              <a:ext uri="{FF2B5EF4-FFF2-40B4-BE49-F238E27FC236}">
                <a16:creationId xmlns:a16="http://schemas.microsoft.com/office/drawing/2014/main" id="{A855D972-193B-422A-A049-D1154016A3DE}"/>
              </a:ext>
            </a:extLst>
          </p:cNvPr>
          <p:cNvSpPr txBox="1">
            <a:spLocks/>
          </p:cNvSpPr>
          <p:nvPr userDrawn="1"/>
        </p:nvSpPr>
        <p:spPr>
          <a:xfrm>
            <a:off x="3510323" y="6487758"/>
            <a:ext cx="5181600" cy="30480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800" b="1" kern="1200" baseline="0">
                <a:solidFill>
                  <a:srgbClr val="98002E"/>
                </a:solidFill>
                <a:latin typeface="+mn-lt"/>
                <a:ea typeface="+mn-ea"/>
                <a:cs typeface="+mn-cs"/>
              </a:defRPr>
            </a:lvl1pPr>
            <a:lvl2pPr marL="457200" indent="-228600" algn="l" defTabSz="914400" rtl="0" eaLnBrk="1" latinLnBrk="0" hangingPunct="1">
              <a:lnSpc>
                <a:spcPct val="90000"/>
              </a:lnSpc>
              <a:spcBef>
                <a:spcPts val="500"/>
              </a:spcBef>
              <a:buFont typeface="Franklin Gothic Book" panose="020B0503020102020204" pitchFamily="34" charset="0"/>
              <a:buChar char="–"/>
              <a:defRPr sz="2400" kern="1200">
                <a:solidFill>
                  <a:schemeClr val="tx1"/>
                </a:solidFill>
                <a:latin typeface="+mn-lt"/>
                <a:ea typeface="+mn-ea"/>
                <a:cs typeface="+mn-cs"/>
              </a:defRPr>
            </a:lvl2pPr>
            <a:lvl3pPr marL="6858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9144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1200150" indent="-285750" algn="l" defTabSz="914400" rtl="0" eaLnBrk="1" latinLnBrk="0" hangingPunct="1">
              <a:lnSpc>
                <a:spcPct val="90000"/>
              </a:lnSpc>
              <a:spcBef>
                <a:spcPts val="500"/>
              </a:spcBef>
              <a:buFont typeface="Wingdings" panose="05000000000000000000" pitchFamily="2" charset="2"/>
              <a:buChar char="Ø"/>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CUI</a:t>
            </a:r>
          </a:p>
        </p:txBody>
      </p:sp>
    </p:spTree>
    <p:extLst>
      <p:ext uri="{BB962C8B-B14F-4D97-AF65-F5344CB8AC3E}">
        <p14:creationId xmlns:p14="http://schemas.microsoft.com/office/powerpoint/2010/main" val="2084730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53" r:id="rId6"/>
    <p:sldLayoutId id="2147483657" r:id="rId7"/>
    <p:sldLayoutId id="2147483654" r:id="rId8"/>
    <p:sldLayoutId id="2147483661" r:id="rId9"/>
  </p:sldLayoutIdLst>
  <p:hf sldNum="0" hdr="0" ftr="0" dt="0"/>
  <p:txStyles>
    <p:titleStyle>
      <a:lvl1pPr algn="l" defTabSz="914400" rtl="0" eaLnBrk="1" latinLnBrk="0" hangingPunct="1">
        <a:lnSpc>
          <a:spcPct val="100000"/>
        </a:lnSpc>
        <a:spcBef>
          <a:spcPct val="0"/>
        </a:spcBef>
        <a:buNone/>
        <a:defRPr sz="2400" b="1"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457200" indent="-228600" algn="l" defTabSz="914400" rtl="0" eaLnBrk="1" latinLnBrk="0" hangingPunct="1">
        <a:lnSpc>
          <a:spcPct val="90000"/>
        </a:lnSpc>
        <a:spcBef>
          <a:spcPts val="500"/>
        </a:spcBef>
        <a:buFont typeface="Franklin Gothic Book" panose="020B0503020102020204" pitchFamily="34" charset="0"/>
        <a:buChar char="–"/>
        <a:defRPr sz="2400" kern="1200">
          <a:solidFill>
            <a:schemeClr val="tx1"/>
          </a:solidFill>
          <a:latin typeface="+mn-lt"/>
          <a:ea typeface="+mn-ea"/>
          <a:cs typeface="+mn-cs"/>
        </a:defRPr>
      </a:lvl2pPr>
      <a:lvl3pPr marL="6858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9144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1200150" indent="-285750" algn="l" defTabSz="914400" rtl="0" eaLnBrk="1" latinLnBrk="0" hangingPunct="1">
        <a:lnSpc>
          <a:spcPct val="90000"/>
        </a:lnSpc>
        <a:spcBef>
          <a:spcPts val="500"/>
        </a:spcBef>
        <a:buFont typeface="Wingdings" panose="05000000000000000000" pitchFamily="2" charset="2"/>
        <a:buChar char="Ø"/>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6.gif"/></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98BF1BE-4AE2-4C21-AC18-9BA349DA0AE6}"/>
              </a:ext>
            </a:extLst>
          </p:cNvPr>
          <p:cNvSpPr>
            <a:spLocks noGrp="1"/>
          </p:cNvSpPr>
          <p:nvPr>
            <p:ph type="body" sz="quarter" idx="17"/>
          </p:nvPr>
        </p:nvSpPr>
        <p:spPr>
          <a:xfrm>
            <a:off x="457199" y="2137710"/>
            <a:ext cx="11361635" cy="1362871"/>
          </a:xfrm>
        </p:spPr>
        <p:txBody>
          <a:bodyPr>
            <a:normAutofit/>
          </a:bodyPr>
          <a:lstStyle/>
          <a:p>
            <a:r>
              <a:rPr lang="en-US" sz="3600" dirty="0"/>
              <a:t>High, Hot, and Humid: On the Impacts of Extreme Conditions on Aviation</a:t>
            </a:r>
          </a:p>
        </p:txBody>
      </p:sp>
      <p:sp>
        <p:nvSpPr>
          <p:cNvPr id="5" name="Text Placeholder 4">
            <a:extLst>
              <a:ext uri="{FF2B5EF4-FFF2-40B4-BE49-F238E27FC236}">
                <a16:creationId xmlns:a16="http://schemas.microsoft.com/office/drawing/2014/main" id="{41C978EB-115E-4B43-9E19-ADEB0EC18262}"/>
              </a:ext>
            </a:extLst>
          </p:cNvPr>
          <p:cNvSpPr>
            <a:spLocks noGrp="1"/>
          </p:cNvSpPr>
          <p:nvPr>
            <p:ph type="body" sz="quarter" idx="18"/>
          </p:nvPr>
        </p:nvSpPr>
        <p:spPr>
          <a:xfrm>
            <a:off x="415182" y="3751856"/>
            <a:ext cx="11361635" cy="1864160"/>
          </a:xfrm>
        </p:spPr>
        <p:txBody>
          <a:bodyPr>
            <a:noAutofit/>
          </a:bodyPr>
          <a:lstStyle/>
          <a:p>
            <a:r>
              <a:rPr lang="en-US" dirty="0"/>
              <a:t>Dr. Cameron Liang</a:t>
            </a:r>
          </a:p>
          <a:p>
            <a:r>
              <a:rPr lang="en-US" dirty="0"/>
              <a:t>Dr. Jennifer Bewley</a:t>
            </a:r>
          </a:p>
          <a:p>
            <a:r>
              <a:rPr lang="en-US" dirty="0"/>
              <a:t>Dr. Abe Holland</a:t>
            </a:r>
          </a:p>
        </p:txBody>
      </p:sp>
      <p:sp>
        <p:nvSpPr>
          <p:cNvPr id="6" name="Text Placeholder 5">
            <a:extLst>
              <a:ext uri="{FF2B5EF4-FFF2-40B4-BE49-F238E27FC236}">
                <a16:creationId xmlns:a16="http://schemas.microsoft.com/office/drawing/2014/main" id="{875378C2-9A7F-4C67-8417-116DA06B1296}"/>
              </a:ext>
            </a:extLst>
          </p:cNvPr>
          <p:cNvSpPr>
            <a:spLocks noGrp="1"/>
          </p:cNvSpPr>
          <p:nvPr>
            <p:ph type="body" sz="quarter" idx="19"/>
          </p:nvPr>
        </p:nvSpPr>
        <p:spPr>
          <a:xfrm>
            <a:off x="457199" y="5208306"/>
            <a:ext cx="11361635" cy="457200"/>
          </a:xfrm>
        </p:spPr>
        <p:txBody>
          <a:bodyPr/>
          <a:lstStyle/>
          <a:p>
            <a:r>
              <a:rPr lang="en-US" dirty="0"/>
              <a:t>April 24, 2025</a:t>
            </a:r>
          </a:p>
        </p:txBody>
      </p:sp>
      <p:sp>
        <p:nvSpPr>
          <p:cNvPr id="2" name="Rectangle 1">
            <a:extLst>
              <a:ext uri="{FF2B5EF4-FFF2-40B4-BE49-F238E27FC236}">
                <a16:creationId xmlns:a16="http://schemas.microsoft.com/office/drawing/2014/main" id="{9AAFC13C-8DBE-49EF-9DD1-7A3C07FF2DEB}"/>
              </a:ext>
            </a:extLst>
          </p:cNvPr>
          <p:cNvSpPr/>
          <p:nvPr/>
        </p:nvSpPr>
        <p:spPr>
          <a:xfrm>
            <a:off x="5309755" y="0"/>
            <a:ext cx="1589809" cy="38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200CC15-CC03-4DE5-8A30-EB4FB3380EB4}"/>
              </a:ext>
            </a:extLst>
          </p:cNvPr>
          <p:cNvSpPr/>
          <p:nvPr/>
        </p:nvSpPr>
        <p:spPr>
          <a:xfrm>
            <a:off x="5352637" y="6473536"/>
            <a:ext cx="1589809" cy="38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1FD5F885-D636-41A7-9695-825D3E1013CC}"/>
              </a:ext>
            </a:extLst>
          </p:cNvPr>
          <p:cNvPicPr>
            <a:picLocks noChangeAspect="1"/>
          </p:cNvPicPr>
          <p:nvPr/>
        </p:nvPicPr>
        <p:blipFill>
          <a:blip r:embed="rId2"/>
          <a:stretch>
            <a:fillRect/>
          </a:stretch>
        </p:blipFill>
        <p:spPr>
          <a:xfrm>
            <a:off x="8922389" y="5368410"/>
            <a:ext cx="1589809" cy="1339086"/>
          </a:xfrm>
          <a:prstGeom prst="rect">
            <a:avLst/>
          </a:prstGeom>
        </p:spPr>
      </p:pic>
      <p:pic>
        <p:nvPicPr>
          <p:cNvPr id="1028" name="Picture 4">
            <a:extLst>
              <a:ext uri="{FF2B5EF4-FFF2-40B4-BE49-F238E27FC236}">
                <a16:creationId xmlns:a16="http://schemas.microsoft.com/office/drawing/2014/main" id="{71BC9DD0-68E5-4B08-8867-3550D96FFC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2191" y="5368410"/>
            <a:ext cx="1589809" cy="1393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319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9FBA4AE-ED5A-4A00-82F8-389079DEE9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907" y="876296"/>
            <a:ext cx="5783094" cy="2968382"/>
          </a:xfrm>
          <a:prstGeom prst="rect">
            <a:avLst/>
          </a:prstGeom>
        </p:spPr>
      </p:pic>
      <p:sp>
        <p:nvSpPr>
          <p:cNvPr id="2" name="Title 1">
            <a:extLst>
              <a:ext uri="{FF2B5EF4-FFF2-40B4-BE49-F238E27FC236}">
                <a16:creationId xmlns:a16="http://schemas.microsoft.com/office/drawing/2014/main" id="{5A00D089-922C-4D44-BD24-FEE0760AF671}"/>
              </a:ext>
            </a:extLst>
          </p:cNvPr>
          <p:cNvSpPr>
            <a:spLocks noGrp="1"/>
          </p:cNvSpPr>
          <p:nvPr>
            <p:ph type="title"/>
          </p:nvPr>
        </p:nvSpPr>
        <p:spPr>
          <a:xfrm>
            <a:off x="312908" y="186211"/>
            <a:ext cx="11566185" cy="812258"/>
          </a:xfrm>
        </p:spPr>
        <p:txBody>
          <a:bodyPr>
            <a:normAutofit/>
          </a:bodyPr>
          <a:lstStyle/>
          <a:p>
            <a:r>
              <a:rPr lang="en-US" sz="2800" dirty="0"/>
              <a:t>Seasonal and Daily Patterns of Density Altitude Changes</a:t>
            </a:r>
          </a:p>
        </p:txBody>
      </p:sp>
      <p:sp>
        <p:nvSpPr>
          <p:cNvPr id="5" name="Rectangle 4">
            <a:extLst>
              <a:ext uri="{FF2B5EF4-FFF2-40B4-BE49-F238E27FC236}">
                <a16:creationId xmlns:a16="http://schemas.microsoft.com/office/drawing/2014/main" id="{F307E032-4075-4D79-9300-817F39246526}"/>
              </a:ext>
            </a:extLst>
          </p:cNvPr>
          <p:cNvSpPr/>
          <p:nvPr/>
        </p:nvSpPr>
        <p:spPr>
          <a:xfrm>
            <a:off x="5309755" y="0"/>
            <a:ext cx="1589809" cy="38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65EAB8C-01EC-4B3D-93BC-B4CE44599D74}"/>
              </a:ext>
            </a:extLst>
          </p:cNvPr>
          <p:cNvSpPr/>
          <p:nvPr/>
        </p:nvSpPr>
        <p:spPr>
          <a:xfrm>
            <a:off x="5352637" y="6473536"/>
            <a:ext cx="1589809" cy="38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43744215-2273-4B88-9547-88299C1EBA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905" y="3752402"/>
            <a:ext cx="5783095" cy="2968382"/>
          </a:xfrm>
          <a:prstGeom prst="rect">
            <a:avLst/>
          </a:prstGeom>
        </p:spPr>
      </p:pic>
      <p:sp>
        <p:nvSpPr>
          <p:cNvPr id="9" name="Text Placeholder 6">
            <a:extLst>
              <a:ext uri="{FF2B5EF4-FFF2-40B4-BE49-F238E27FC236}">
                <a16:creationId xmlns:a16="http://schemas.microsoft.com/office/drawing/2014/main" id="{6DA8E753-689A-4869-8A72-046909C525A1}"/>
              </a:ext>
            </a:extLst>
          </p:cNvPr>
          <p:cNvSpPr txBox="1">
            <a:spLocks/>
          </p:cNvSpPr>
          <p:nvPr/>
        </p:nvSpPr>
        <p:spPr>
          <a:xfrm>
            <a:off x="6462616" y="1378917"/>
            <a:ext cx="5328342" cy="1269124"/>
          </a:xfrm>
          <a:prstGeom prst="rect">
            <a:avLst/>
          </a:prstGeom>
        </p:spPr>
        <p:txBody>
          <a:bodyPr vert="horz" lIns="91440" tIns="45720" rIns="91440" bIns="45720" rtlCol="0">
            <a:normAutofit fontScale="6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n-lt"/>
                <a:ea typeface="+mn-ea"/>
                <a:cs typeface="+mn-cs"/>
              </a:defRPr>
            </a:lvl1pPr>
            <a:lvl2pPr marL="457200" indent="-228600" algn="l" defTabSz="914400" rtl="0" eaLnBrk="1" latinLnBrk="0" hangingPunct="1">
              <a:lnSpc>
                <a:spcPct val="90000"/>
              </a:lnSpc>
              <a:spcBef>
                <a:spcPts val="500"/>
              </a:spcBef>
              <a:buFont typeface="Franklin Gothic Book" panose="020B0503020102020204" pitchFamily="34" charset="0"/>
              <a:buChar char="–"/>
              <a:defRPr sz="2400" kern="1200">
                <a:solidFill>
                  <a:schemeClr val="tx1"/>
                </a:solidFill>
                <a:latin typeface="+mn-lt"/>
                <a:ea typeface="+mn-ea"/>
                <a:cs typeface="+mn-cs"/>
              </a:defRPr>
            </a:lvl2pPr>
            <a:lvl3pPr marL="6858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9144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1200150" indent="-285750" algn="l" defTabSz="914400" rtl="0" eaLnBrk="1" latinLnBrk="0" hangingPunct="1">
              <a:lnSpc>
                <a:spcPct val="90000"/>
              </a:lnSpc>
              <a:spcBef>
                <a:spcPts val="500"/>
              </a:spcBef>
              <a:buFont typeface="Wingdings" panose="05000000000000000000" pitchFamily="2" charset="2"/>
              <a:buChar char="Ø"/>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maps show future DA minus historical DA at a given month and at a given time window. </a:t>
            </a:r>
          </a:p>
          <a:p>
            <a:r>
              <a:rPr lang="en-US" sz="2800" dirty="0"/>
              <a:t>Difference between projected future (2030–2050) and historical (1995–2014) density altitude:</a:t>
            </a:r>
          </a:p>
          <a:p>
            <a:endParaRPr lang="en-US" dirty="0"/>
          </a:p>
        </p:txBody>
      </p:sp>
      <p:pic>
        <p:nvPicPr>
          <p:cNvPr id="11" name="Picture 10">
            <a:extLst>
              <a:ext uri="{FF2B5EF4-FFF2-40B4-BE49-F238E27FC236}">
                <a16:creationId xmlns:a16="http://schemas.microsoft.com/office/drawing/2014/main" id="{93E2EA46-7BD4-4B48-A558-196A4311E1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1593" y="2545350"/>
            <a:ext cx="4751908" cy="222637"/>
          </a:xfrm>
          <a:prstGeom prst="rect">
            <a:avLst/>
          </a:prstGeom>
        </p:spPr>
      </p:pic>
      <p:sp>
        <p:nvSpPr>
          <p:cNvPr id="13" name="TextBox 12">
            <a:extLst>
              <a:ext uri="{FF2B5EF4-FFF2-40B4-BE49-F238E27FC236}">
                <a16:creationId xmlns:a16="http://schemas.microsoft.com/office/drawing/2014/main" id="{3BF62462-D1FF-4AB2-8D87-EBAB4CD8577E}"/>
              </a:ext>
            </a:extLst>
          </p:cNvPr>
          <p:cNvSpPr txBox="1"/>
          <p:nvPr/>
        </p:nvSpPr>
        <p:spPr>
          <a:xfrm>
            <a:off x="6352414" y="4290484"/>
            <a:ext cx="5548746"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400" dirty="0"/>
              <a:t>The increase in DA is higher in the summer and fall. </a:t>
            </a:r>
          </a:p>
        </p:txBody>
      </p:sp>
    </p:spTree>
    <p:extLst>
      <p:ext uri="{BB962C8B-B14F-4D97-AF65-F5344CB8AC3E}">
        <p14:creationId xmlns:p14="http://schemas.microsoft.com/office/powerpoint/2010/main" val="1683281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8328BB-128B-4DFA-BBCF-7E4DE2A101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455" y="927529"/>
            <a:ext cx="5136182" cy="5938160"/>
          </a:xfrm>
          <a:prstGeom prst="rect">
            <a:avLst/>
          </a:prstGeom>
        </p:spPr>
      </p:pic>
      <p:sp>
        <p:nvSpPr>
          <p:cNvPr id="10" name="Text Placeholder 9">
            <a:extLst>
              <a:ext uri="{FF2B5EF4-FFF2-40B4-BE49-F238E27FC236}">
                <a16:creationId xmlns:a16="http://schemas.microsoft.com/office/drawing/2014/main" id="{E73BC0D6-C18E-4109-A384-BD8E4133F7B4}"/>
              </a:ext>
            </a:extLst>
          </p:cNvPr>
          <p:cNvSpPr>
            <a:spLocks noGrp="1"/>
          </p:cNvSpPr>
          <p:nvPr>
            <p:ph type="body" sz="quarter" idx="10"/>
          </p:nvPr>
        </p:nvSpPr>
        <p:spPr>
          <a:xfrm>
            <a:off x="5465618" y="1230513"/>
            <a:ext cx="5958724" cy="5024372"/>
          </a:xfrm>
        </p:spPr>
        <p:txBody>
          <a:bodyPr>
            <a:normAutofit/>
          </a:bodyPr>
          <a:lstStyle/>
          <a:p>
            <a:r>
              <a:rPr lang="en-US" sz="2000" dirty="0"/>
              <a:t>Difference between projected future (2030–2050) and historical (1995–2014) density altitude:</a:t>
            </a:r>
          </a:p>
          <a:p>
            <a:endParaRPr lang="en-US" sz="2000" dirty="0"/>
          </a:p>
          <a:p>
            <a:endParaRPr lang="en-US" sz="2000" dirty="0"/>
          </a:p>
          <a:p>
            <a:pPr marL="342900" indent="-342900">
              <a:buFont typeface="Arial" panose="020B0604020202020204" pitchFamily="34" charset="0"/>
              <a:buChar char="•"/>
            </a:pPr>
            <a:r>
              <a:rPr lang="en-US" sz="2000" dirty="0"/>
              <a:t>Bracket implies median; the extremes (e.g., 95</a:t>
            </a:r>
            <a:r>
              <a:rPr lang="en-US" sz="2000" baseline="30000" dirty="0"/>
              <a:t>th</a:t>
            </a:r>
            <a:r>
              <a:rPr lang="en-US" sz="2000" dirty="0"/>
              <a:t> percentiles) are more severe.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p:txBody>
      </p:sp>
      <p:pic>
        <p:nvPicPr>
          <p:cNvPr id="16" name="Picture 15">
            <a:extLst>
              <a:ext uri="{FF2B5EF4-FFF2-40B4-BE49-F238E27FC236}">
                <a16:creationId xmlns:a16="http://schemas.microsoft.com/office/drawing/2014/main" id="{56515343-3C1D-4234-AE31-BDF4DD472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163808"/>
            <a:ext cx="4751908" cy="222637"/>
          </a:xfrm>
          <a:prstGeom prst="rect">
            <a:avLst/>
          </a:prstGeom>
        </p:spPr>
      </p:pic>
      <p:sp>
        <p:nvSpPr>
          <p:cNvPr id="17" name="TextBox 16">
            <a:extLst>
              <a:ext uri="{FF2B5EF4-FFF2-40B4-BE49-F238E27FC236}">
                <a16:creationId xmlns:a16="http://schemas.microsoft.com/office/drawing/2014/main" id="{49DF09BB-E17E-4B2D-930F-E401BDFEF605}"/>
              </a:ext>
            </a:extLst>
          </p:cNvPr>
          <p:cNvSpPr txBox="1"/>
          <p:nvPr/>
        </p:nvSpPr>
        <p:spPr>
          <a:xfrm>
            <a:off x="5875596" y="4066637"/>
            <a:ext cx="5548746" cy="113877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000" dirty="0"/>
              <a:t>For the average </a:t>
            </a:r>
            <a:r>
              <a:rPr lang="el-GR" sz="2000" dirty="0"/>
              <a:t>Δ</a:t>
            </a:r>
            <a:r>
              <a:rPr lang="en-US" sz="2000" dirty="0"/>
              <a:t>DA = 1,400 ft (~Nov):</a:t>
            </a:r>
          </a:p>
          <a:p>
            <a:pPr marL="285750" indent="-285750">
              <a:buFont typeface="Arial" panose="020B0604020202020204" pitchFamily="34" charset="0"/>
              <a:buChar char="•"/>
            </a:pPr>
            <a:r>
              <a:rPr lang="en-US" sz="1600" dirty="0">
                <a:sym typeface="Wingdings" panose="05000000000000000000" pitchFamily="2" charset="2"/>
              </a:rPr>
              <a:t>4.9% reduction in engine horsepower (e.g., cargo weight reduction)</a:t>
            </a:r>
          </a:p>
          <a:p>
            <a:pPr marL="228600" lvl="1" indent="-228600">
              <a:buFont typeface="Arial" panose="020B0604020202020204" pitchFamily="34" charset="0"/>
              <a:buChar char="•"/>
            </a:pPr>
            <a:r>
              <a:rPr lang="en-US" sz="1600" dirty="0">
                <a:sym typeface="Wingdings" panose="05000000000000000000" pitchFamily="2" charset="2"/>
              </a:rPr>
              <a:t>14% increase in runway length requirement </a:t>
            </a:r>
          </a:p>
        </p:txBody>
      </p:sp>
      <p:sp>
        <p:nvSpPr>
          <p:cNvPr id="7" name="Rectangle 6">
            <a:extLst>
              <a:ext uri="{FF2B5EF4-FFF2-40B4-BE49-F238E27FC236}">
                <a16:creationId xmlns:a16="http://schemas.microsoft.com/office/drawing/2014/main" id="{EA7B5F12-6FE7-466F-A659-97DFB5336982}"/>
              </a:ext>
            </a:extLst>
          </p:cNvPr>
          <p:cNvSpPr/>
          <p:nvPr/>
        </p:nvSpPr>
        <p:spPr>
          <a:xfrm>
            <a:off x="5309755" y="0"/>
            <a:ext cx="1589809" cy="38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562C8F0-3455-4CF4-BBCF-5ED961E22B36}"/>
              </a:ext>
            </a:extLst>
          </p:cNvPr>
          <p:cNvSpPr/>
          <p:nvPr/>
        </p:nvSpPr>
        <p:spPr>
          <a:xfrm>
            <a:off x="5352637" y="6473536"/>
            <a:ext cx="1589809" cy="38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Arrow Connector 3">
            <a:extLst>
              <a:ext uri="{FF2B5EF4-FFF2-40B4-BE49-F238E27FC236}">
                <a16:creationId xmlns:a16="http://schemas.microsoft.com/office/drawing/2014/main" id="{90074B14-06CA-436C-AB9E-0EACE0A4C294}"/>
              </a:ext>
            </a:extLst>
          </p:cNvPr>
          <p:cNvCxnSpPr/>
          <p:nvPr/>
        </p:nvCxnSpPr>
        <p:spPr>
          <a:xfrm flipH="1">
            <a:off x="4913825" y="2249215"/>
            <a:ext cx="11035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A00D089-922C-4D44-BD24-FEE0760AF671}"/>
              </a:ext>
            </a:extLst>
          </p:cNvPr>
          <p:cNvSpPr>
            <a:spLocks noGrp="1"/>
          </p:cNvSpPr>
          <p:nvPr>
            <p:ph type="title"/>
          </p:nvPr>
        </p:nvSpPr>
        <p:spPr>
          <a:xfrm>
            <a:off x="321566" y="-109871"/>
            <a:ext cx="11566185" cy="1341304"/>
          </a:xfrm>
        </p:spPr>
        <p:txBody>
          <a:bodyPr>
            <a:normAutofit/>
          </a:bodyPr>
          <a:lstStyle/>
          <a:p>
            <a:r>
              <a:rPr lang="en-US" sz="2800" dirty="0"/>
              <a:t>Weather Calendar: Daily and Seasonal Patterns (Miami International Airport)</a:t>
            </a:r>
          </a:p>
        </p:txBody>
      </p:sp>
    </p:spTree>
    <p:extLst>
      <p:ext uri="{BB962C8B-B14F-4D97-AF65-F5344CB8AC3E}">
        <p14:creationId xmlns:p14="http://schemas.microsoft.com/office/powerpoint/2010/main" val="2063620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0D089-922C-4D44-BD24-FEE0760AF671}"/>
              </a:ext>
            </a:extLst>
          </p:cNvPr>
          <p:cNvSpPr>
            <a:spLocks noGrp="1"/>
          </p:cNvSpPr>
          <p:nvPr>
            <p:ph type="title"/>
          </p:nvPr>
        </p:nvSpPr>
        <p:spPr>
          <a:xfrm>
            <a:off x="312907" y="192232"/>
            <a:ext cx="11566185" cy="812258"/>
          </a:xfrm>
        </p:spPr>
        <p:txBody>
          <a:bodyPr>
            <a:normAutofit/>
          </a:bodyPr>
          <a:lstStyle/>
          <a:p>
            <a:r>
              <a:rPr lang="en-US" sz="2800" dirty="0"/>
              <a:t>Diverse Geographic Variations in Daily and Seasonal Patterns </a:t>
            </a:r>
          </a:p>
        </p:txBody>
      </p:sp>
      <p:sp>
        <p:nvSpPr>
          <p:cNvPr id="15" name="TextBox 14">
            <a:extLst>
              <a:ext uri="{FF2B5EF4-FFF2-40B4-BE49-F238E27FC236}">
                <a16:creationId xmlns:a16="http://schemas.microsoft.com/office/drawing/2014/main" id="{30D1EACE-F458-4009-B72A-DCE4E12BCBAD}"/>
              </a:ext>
            </a:extLst>
          </p:cNvPr>
          <p:cNvSpPr txBox="1"/>
          <p:nvPr/>
        </p:nvSpPr>
        <p:spPr>
          <a:xfrm>
            <a:off x="10372616" y="3204861"/>
            <a:ext cx="1695205" cy="120032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l-GR" sz="1800" dirty="0"/>
              <a:t>Δ</a:t>
            </a:r>
            <a:r>
              <a:rPr lang="en-US" sz="1800" dirty="0"/>
              <a:t>DA = </a:t>
            </a:r>
            <a:r>
              <a:rPr lang="en-US" dirty="0"/>
              <a:t>2,500 ft </a:t>
            </a:r>
            <a:r>
              <a:rPr lang="en-US" dirty="0">
                <a:sym typeface="Wingdings" panose="05000000000000000000" pitchFamily="2" charset="2"/>
              </a:rPr>
              <a:t> requires </a:t>
            </a:r>
            <a:r>
              <a:rPr lang="en-US" dirty="0"/>
              <a:t>25% longer runway</a:t>
            </a:r>
          </a:p>
        </p:txBody>
      </p:sp>
      <p:sp>
        <p:nvSpPr>
          <p:cNvPr id="9" name="Rectangle 8">
            <a:extLst>
              <a:ext uri="{FF2B5EF4-FFF2-40B4-BE49-F238E27FC236}">
                <a16:creationId xmlns:a16="http://schemas.microsoft.com/office/drawing/2014/main" id="{9B5534FB-4DD1-444C-AEDF-23EF231D8B34}"/>
              </a:ext>
            </a:extLst>
          </p:cNvPr>
          <p:cNvSpPr/>
          <p:nvPr/>
        </p:nvSpPr>
        <p:spPr>
          <a:xfrm>
            <a:off x="5309755" y="0"/>
            <a:ext cx="1589809" cy="38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7A168C9-BD60-43AC-89DD-ECE2083EB455}"/>
              </a:ext>
            </a:extLst>
          </p:cNvPr>
          <p:cNvSpPr/>
          <p:nvPr/>
        </p:nvSpPr>
        <p:spPr>
          <a:xfrm>
            <a:off x="5352637" y="6473536"/>
            <a:ext cx="1589809" cy="38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D658FC7F-11D3-49DF-8782-078AD04680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493" y="919855"/>
            <a:ext cx="4878175" cy="5632704"/>
          </a:xfrm>
          <a:prstGeom prst="rect">
            <a:avLst/>
          </a:prstGeom>
        </p:spPr>
      </p:pic>
      <p:pic>
        <p:nvPicPr>
          <p:cNvPr id="6" name="Picture 5">
            <a:extLst>
              <a:ext uri="{FF2B5EF4-FFF2-40B4-BE49-F238E27FC236}">
                <a16:creationId xmlns:a16="http://schemas.microsoft.com/office/drawing/2014/main" id="{81671AD5-357D-4635-9FE3-577DBA8366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2637" y="919855"/>
            <a:ext cx="4876108" cy="5632704"/>
          </a:xfrm>
          <a:prstGeom prst="rect">
            <a:avLst/>
          </a:prstGeom>
        </p:spPr>
      </p:pic>
    </p:spTree>
    <p:extLst>
      <p:ext uri="{BB962C8B-B14F-4D97-AF65-F5344CB8AC3E}">
        <p14:creationId xmlns:p14="http://schemas.microsoft.com/office/powerpoint/2010/main" val="396688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7C0673D-C083-4211-AACA-54079D435CDD}"/>
              </a:ext>
            </a:extLst>
          </p:cNvPr>
          <p:cNvSpPr/>
          <p:nvPr/>
        </p:nvSpPr>
        <p:spPr>
          <a:xfrm>
            <a:off x="5309755" y="0"/>
            <a:ext cx="1589809" cy="38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EF21AD8-6AA3-41ED-9CCE-8C199C609958}"/>
              </a:ext>
            </a:extLst>
          </p:cNvPr>
          <p:cNvSpPr/>
          <p:nvPr/>
        </p:nvSpPr>
        <p:spPr>
          <a:xfrm>
            <a:off x="5352637" y="6473536"/>
            <a:ext cx="1589809" cy="38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3AA5F017-ACF1-4944-BB62-8ED1511890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646" y="982188"/>
            <a:ext cx="4876109" cy="5632704"/>
          </a:xfrm>
          <a:prstGeom prst="rect">
            <a:avLst/>
          </a:prstGeom>
        </p:spPr>
      </p:pic>
      <p:pic>
        <p:nvPicPr>
          <p:cNvPr id="10" name="Picture 9">
            <a:extLst>
              <a:ext uri="{FF2B5EF4-FFF2-40B4-BE49-F238E27FC236}">
                <a16:creationId xmlns:a16="http://schemas.microsoft.com/office/drawing/2014/main" id="{03A03AB1-47F3-4484-B64C-549E313DC3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0493" y="914010"/>
            <a:ext cx="4876108" cy="5632704"/>
          </a:xfrm>
          <a:prstGeom prst="rect">
            <a:avLst/>
          </a:prstGeom>
        </p:spPr>
      </p:pic>
      <p:sp>
        <p:nvSpPr>
          <p:cNvPr id="2" name="Title 1">
            <a:extLst>
              <a:ext uri="{FF2B5EF4-FFF2-40B4-BE49-F238E27FC236}">
                <a16:creationId xmlns:a16="http://schemas.microsoft.com/office/drawing/2014/main" id="{5A00D089-922C-4D44-BD24-FEE0760AF671}"/>
              </a:ext>
            </a:extLst>
          </p:cNvPr>
          <p:cNvSpPr>
            <a:spLocks noGrp="1"/>
          </p:cNvSpPr>
          <p:nvPr>
            <p:ph type="title"/>
          </p:nvPr>
        </p:nvSpPr>
        <p:spPr>
          <a:xfrm>
            <a:off x="312907" y="107864"/>
            <a:ext cx="11566185" cy="1175769"/>
          </a:xfrm>
        </p:spPr>
        <p:txBody>
          <a:bodyPr>
            <a:normAutofit/>
          </a:bodyPr>
          <a:lstStyle/>
          <a:p>
            <a:r>
              <a:rPr lang="en-US" sz="2800" dirty="0"/>
              <a:t>Diverse Geographic Variations in Daily and Seasonal Patterns (cont.) </a:t>
            </a:r>
          </a:p>
        </p:txBody>
      </p:sp>
    </p:spTree>
    <p:extLst>
      <p:ext uri="{BB962C8B-B14F-4D97-AF65-F5344CB8AC3E}">
        <p14:creationId xmlns:p14="http://schemas.microsoft.com/office/powerpoint/2010/main" val="4257794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D72C717-37F8-425A-BF45-73E06DD7959A}"/>
              </a:ext>
            </a:extLst>
          </p:cNvPr>
          <p:cNvSpPr/>
          <p:nvPr/>
        </p:nvSpPr>
        <p:spPr>
          <a:xfrm>
            <a:off x="5309755" y="0"/>
            <a:ext cx="1589809" cy="38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7DB7595-819F-446D-BB2D-16DB78A5DC87}"/>
              </a:ext>
            </a:extLst>
          </p:cNvPr>
          <p:cNvSpPr/>
          <p:nvPr/>
        </p:nvSpPr>
        <p:spPr>
          <a:xfrm>
            <a:off x="5352637" y="6473536"/>
            <a:ext cx="1589809" cy="38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DFB16ED1-239A-433D-8DF6-9DECE3AF01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106" y="1033064"/>
            <a:ext cx="4878175" cy="5632704"/>
          </a:xfrm>
          <a:prstGeom prst="rect">
            <a:avLst/>
          </a:prstGeom>
        </p:spPr>
      </p:pic>
      <p:pic>
        <p:nvPicPr>
          <p:cNvPr id="10" name="Picture 9">
            <a:extLst>
              <a:ext uri="{FF2B5EF4-FFF2-40B4-BE49-F238E27FC236}">
                <a16:creationId xmlns:a16="http://schemas.microsoft.com/office/drawing/2014/main" id="{772F344E-EC1B-4D3D-9FDC-F9DE1016CD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2637" y="1033064"/>
            <a:ext cx="4876108" cy="5632704"/>
          </a:xfrm>
          <a:prstGeom prst="rect">
            <a:avLst/>
          </a:prstGeom>
        </p:spPr>
      </p:pic>
      <p:sp>
        <p:nvSpPr>
          <p:cNvPr id="2" name="Title 1">
            <a:extLst>
              <a:ext uri="{FF2B5EF4-FFF2-40B4-BE49-F238E27FC236}">
                <a16:creationId xmlns:a16="http://schemas.microsoft.com/office/drawing/2014/main" id="{5A00D089-922C-4D44-BD24-FEE0760AF671}"/>
              </a:ext>
            </a:extLst>
          </p:cNvPr>
          <p:cNvSpPr>
            <a:spLocks noGrp="1"/>
          </p:cNvSpPr>
          <p:nvPr>
            <p:ph type="title"/>
          </p:nvPr>
        </p:nvSpPr>
        <p:spPr>
          <a:xfrm>
            <a:off x="364448" y="74698"/>
            <a:ext cx="11566185" cy="1268132"/>
          </a:xfrm>
        </p:spPr>
        <p:txBody>
          <a:bodyPr>
            <a:normAutofit/>
          </a:bodyPr>
          <a:lstStyle/>
          <a:p>
            <a:r>
              <a:rPr lang="en-US" sz="2800" dirty="0"/>
              <a:t>Diverse Geographic Variations in Daily and Seasonal Patterns (cont.) </a:t>
            </a:r>
          </a:p>
        </p:txBody>
      </p:sp>
    </p:spTree>
    <p:extLst>
      <p:ext uri="{BB962C8B-B14F-4D97-AF65-F5344CB8AC3E}">
        <p14:creationId xmlns:p14="http://schemas.microsoft.com/office/powerpoint/2010/main" val="1082072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0D089-922C-4D44-BD24-FEE0760AF671}"/>
              </a:ext>
            </a:extLst>
          </p:cNvPr>
          <p:cNvSpPr>
            <a:spLocks noGrp="1"/>
          </p:cNvSpPr>
          <p:nvPr>
            <p:ph type="title"/>
          </p:nvPr>
        </p:nvSpPr>
        <p:spPr>
          <a:xfrm>
            <a:off x="312908" y="311286"/>
            <a:ext cx="11566185" cy="673005"/>
          </a:xfrm>
        </p:spPr>
        <p:txBody>
          <a:bodyPr>
            <a:normAutofit/>
          </a:bodyPr>
          <a:lstStyle/>
          <a:p>
            <a:r>
              <a:rPr lang="en-US" sz="2800" dirty="0"/>
              <a:t>Effects Averaged Across the Entire CONUS</a:t>
            </a:r>
          </a:p>
        </p:txBody>
      </p:sp>
      <p:sp>
        <p:nvSpPr>
          <p:cNvPr id="10" name="Text Placeholder 9">
            <a:extLst>
              <a:ext uri="{FF2B5EF4-FFF2-40B4-BE49-F238E27FC236}">
                <a16:creationId xmlns:a16="http://schemas.microsoft.com/office/drawing/2014/main" id="{E73BC0D6-C18E-4109-A384-BD8E4133F7B4}"/>
              </a:ext>
            </a:extLst>
          </p:cNvPr>
          <p:cNvSpPr>
            <a:spLocks noGrp="1"/>
          </p:cNvSpPr>
          <p:nvPr>
            <p:ph type="body" sz="quarter" idx="10"/>
          </p:nvPr>
        </p:nvSpPr>
        <p:spPr>
          <a:xfrm>
            <a:off x="5361709" y="984291"/>
            <a:ext cx="6062633" cy="5270594"/>
          </a:xfrm>
        </p:spPr>
        <p:txBody>
          <a:bodyPr>
            <a:normAutofit/>
          </a:bodyPr>
          <a:lstStyle/>
          <a:p>
            <a:pPr marL="457200" indent="-457200">
              <a:buFont typeface="Arial" panose="020B0604020202020204" pitchFamily="34" charset="0"/>
              <a:buChar char="•"/>
            </a:pPr>
            <a:r>
              <a:rPr lang="en-US" sz="2000" dirty="0"/>
              <a:t>Across CONUS, </a:t>
            </a:r>
            <a:r>
              <a:rPr lang="en-US" sz="2000" u="sng" dirty="0"/>
              <a:t>average</a:t>
            </a:r>
            <a:r>
              <a:rPr lang="en-US" sz="2000" dirty="0"/>
              <a:t> density altitude </a:t>
            </a:r>
            <a:r>
              <a:rPr lang="en-US" sz="2000" u="sng" dirty="0"/>
              <a:t>increases</a:t>
            </a:r>
            <a:r>
              <a:rPr lang="en-US" sz="2000" dirty="0"/>
              <a:t> by 1,400 ft, with strong regional variations.</a:t>
            </a:r>
          </a:p>
          <a:p>
            <a:pPr marL="457200" indent="-457200">
              <a:buFont typeface="Arial" panose="020B0604020202020204" pitchFamily="34" charset="0"/>
              <a:buChar char="•"/>
            </a:pPr>
            <a:r>
              <a:rPr lang="en-US" sz="2000" dirty="0"/>
              <a:t>Summer and fall months show the strongest impacts.</a:t>
            </a:r>
          </a:p>
          <a:p>
            <a:pPr marL="457200" indent="-457200">
              <a:buFont typeface="Arial" panose="020B0604020202020204" pitchFamily="34" charset="0"/>
              <a:buChar char="•"/>
            </a:pPr>
            <a:r>
              <a:rPr lang="en-US" sz="2000" dirty="0"/>
              <a:t>Spring and winter impacts peak during the afternoon, while summer/fall effects are strongest from midnight to early morning.</a:t>
            </a:r>
          </a:p>
          <a:p>
            <a:pPr marL="457200" indent="-457200">
              <a:buFont typeface="Arial" panose="020B0604020202020204" pitchFamily="34" charset="0"/>
              <a:buChar char="•"/>
            </a:pPr>
            <a:r>
              <a:rPr lang="en-US" sz="2000" dirty="0"/>
              <a:t>As a rough estimate on economical impact: </a:t>
            </a:r>
          </a:p>
          <a:p>
            <a:pPr marL="914400" lvl="1" indent="-457200">
              <a:buFont typeface="Arial" panose="020B0604020202020204" pitchFamily="34" charset="0"/>
              <a:buChar char="–"/>
            </a:pPr>
            <a:r>
              <a:rPr lang="en-US" sz="1600" dirty="0"/>
              <a:t>In 2023, approximately 10 million commercial flights,  average of ~1,500 gallons of fuel per flight. </a:t>
            </a:r>
          </a:p>
          <a:p>
            <a:pPr marL="914400" lvl="1" indent="-457200">
              <a:buFont typeface="Arial" panose="020B0604020202020204" pitchFamily="34" charset="0"/>
              <a:buChar char="–"/>
            </a:pPr>
            <a:r>
              <a:rPr lang="en-US" sz="1600" dirty="0"/>
              <a:t>For $3 per gallon, 10 million x 1,500 x 3  = $45 billion per year. </a:t>
            </a:r>
          </a:p>
          <a:p>
            <a:pPr marL="914400" lvl="1" indent="-457200">
              <a:buFont typeface="Arial" panose="020B0604020202020204" pitchFamily="34" charset="0"/>
              <a:buChar char="–"/>
            </a:pPr>
            <a:r>
              <a:rPr lang="en-US" sz="1600" b="1" dirty="0"/>
              <a:t>5% of weight reduction (~1,000 ft increase of DA) can translate to $2.25 billion per year!)</a:t>
            </a:r>
          </a:p>
          <a:p>
            <a:pPr marL="914400" lvl="1" indent="-457200">
              <a:buFont typeface="Arial" panose="020B0604020202020204" pitchFamily="34" charset="0"/>
              <a:buChar char="•"/>
            </a:pPr>
            <a:endParaRPr lang="en-US" sz="1600" dirty="0"/>
          </a:p>
        </p:txBody>
      </p:sp>
      <p:sp>
        <p:nvSpPr>
          <p:cNvPr id="5" name="Rectangle 4">
            <a:extLst>
              <a:ext uri="{FF2B5EF4-FFF2-40B4-BE49-F238E27FC236}">
                <a16:creationId xmlns:a16="http://schemas.microsoft.com/office/drawing/2014/main" id="{C6E9076F-0F10-498F-9D5C-22D4E293EF0B}"/>
              </a:ext>
            </a:extLst>
          </p:cNvPr>
          <p:cNvSpPr/>
          <p:nvPr/>
        </p:nvSpPr>
        <p:spPr>
          <a:xfrm>
            <a:off x="5309755" y="0"/>
            <a:ext cx="1589809" cy="38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4316263-3F9D-4DBB-8D1B-A4D236731D51}"/>
              </a:ext>
            </a:extLst>
          </p:cNvPr>
          <p:cNvSpPr/>
          <p:nvPr/>
        </p:nvSpPr>
        <p:spPr>
          <a:xfrm>
            <a:off x="5352637" y="6473536"/>
            <a:ext cx="1589809" cy="38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FC3F5D0A-4BC8-40C6-A361-37B539165C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776" y="912562"/>
            <a:ext cx="4871979" cy="5632704"/>
          </a:xfrm>
          <a:prstGeom prst="rect">
            <a:avLst/>
          </a:prstGeom>
        </p:spPr>
      </p:pic>
    </p:spTree>
    <p:extLst>
      <p:ext uri="{BB962C8B-B14F-4D97-AF65-F5344CB8AC3E}">
        <p14:creationId xmlns:p14="http://schemas.microsoft.com/office/powerpoint/2010/main" val="3706447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66B16-709E-447A-966E-D01F2CA0BB27}"/>
              </a:ext>
            </a:extLst>
          </p:cNvPr>
          <p:cNvSpPr>
            <a:spLocks noGrp="1"/>
          </p:cNvSpPr>
          <p:nvPr>
            <p:ph type="title"/>
          </p:nvPr>
        </p:nvSpPr>
        <p:spPr/>
        <p:txBody>
          <a:bodyPr>
            <a:normAutofit/>
          </a:bodyPr>
          <a:lstStyle/>
          <a:p>
            <a:r>
              <a:rPr lang="en-US" sz="2800" dirty="0"/>
              <a:t>Future Aviation Challenges: Density Altitude Impacts</a:t>
            </a:r>
          </a:p>
        </p:txBody>
      </p:sp>
      <p:sp>
        <p:nvSpPr>
          <p:cNvPr id="3" name="Text Placeholder 2">
            <a:extLst>
              <a:ext uri="{FF2B5EF4-FFF2-40B4-BE49-F238E27FC236}">
                <a16:creationId xmlns:a16="http://schemas.microsoft.com/office/drawing/2014/main" id="{AD43CEF4-FDB3-4EF1-BDD9-201B81BE3B15}"/>
              </a:ext>
            </a:extLst>
          </p:cNvPr>
          <p:cNvSpPr>
            <a:spLocks noGrp="1"/>
          </p:cNvSpPr>
          <p:nvPr>
            <p:ph type="body" sz="quarter" idx="10"/>
          </p:nvPr>
        </p:nvSpPr>
        <p:spPr/>
        <p:txBody>
          <a:bodyPr>
            <a:normAutofit/>
          </a:bodyPr>
          <a:lstStyle/>
          <a:p>
            <a:pPr marL="457200" indent="-457200">
              <a:lnSpc>
                <a:spcPct val="100000"/>
              </a:lnSpc>
              <a:spcBef>
                <a:spcPts val="600"/>
              </a:spcBef>
              <a:buFont typeface="Arial" panose="020B0604020202020204" pitchFamily="34" charset="0"/>
              <a:buChar char="•"/>
            </a:pPr>
            <a:r>
              <a:rPr lang="en-US" sz="2000" dirty="0"/>
              <a:t>Density altitude is projected to increase in the future. </a:t>
            </a:r>
          </a:p>
          <a:p>
            <a:pPr marL="457200" indent="-457200">
              <a:lnSpc>
                <a:spcPct val="100000"/>
              </a:lnSpc>
              <a:spcBef>
                <a:spcPts val="600"/>
              </a:spcBef>
              <a:buFont typeface="Arial" panose="020B0604020202020204" pitchFamily="34" charset="0"/>
              <a:buChar char="•"/>
            </a:pPr>
            <a:r>
              <a:rPr lang="en-US" sz="2000" dirty="0"/>
              <a:t>Projected increases in density altitude will require:</a:t>
            </a:r>
          </a:p>
          <a:p>
            <a:pPr marL="914400" lvl="1" indent="-457200">
              <a:lnSpc>
                <a:spcPct val="100000"/>
              </a:lnSpc>
              <a:spcBef>
                <a:spcPts val="600"/>
              </a:spcBef>
              <a:buFont typeface="Arial" panose="020B0604020202020204" pitchFamily="34" charset="0"/>
              <a:buChar char="–"/>
            </a:pPr>
            <a:r>
              <a:rPr lang="en-US" sz="1800" dirty="0"/>
              <a:t>Longer runways to maintain current capabilities.</a:t>
            </a:r>
          </a:p>
          <a:p>
            <a:pPr marL="914400" lvl="1" indent="-457200">
              <a:lnSpc>
                <a:spcPct val="100000"/>
              </a:lnSpc>
              <a:spcBef>
                <a:spcPts val="600"/>
              </a:spcBef>
              <a:buFont typeface="Arial" panose="020B0604020202020204" pitchFamily="34" charset="0"/>
              <a:buChar char="–"/>
            </a:pPr>
            <a:r>
              <a:rPr lang="en-US" sz="1800" dirty="0"/>
              <a:t>More engine power to compensate for performance loss.</a:t>
            </a:r>
          </a:p>
          <a:p>
            <a:pPr marL="457200" indent="-457200">
              <a:lnSpc>
                <a:spcPct val="100000"/>
              </a:lnSpc>
              <a:spcBef>
                <a:spcPts val="600"/>
              </a:spcBef>
              <a:buFont typeface="Arial" panose="020B0604020202020204" pitchFamily="34" charset="0"/>
              <a:buChar char="•"/>
            </a:pPr>
            <a:r>
              <a:rPr lang="en-US" sz="2000" dirty="0"/>
              <a:t>Most severe impacts expected:</a:t>
            </a:r>
          </a:p>
          <a:p>
            <a:pPr marL="914400" lvl="1" indent="-457200">
              <a:lnSpc>
                <a:spcPct val="100000"/>
              </a:lnSpc>
              <a:spcBef>
                <a:spcPts val="600"/>
              </a:spcBef>
              <a:buFont typeface="Arial" panose="020B0604020202020204" pitchFamily="34" charset="0"/>
              <a:buChar char="–"/>
            </a:pPr>
            <a:r>
              <a:rPr lang="en-US" sz="1800" dirty="0"/>
              <a:t>During the afternoon hours. </a:t>
            </a:r>
          </a:p>
          <a:p>
            <a:pPr marL="914400" lvl="1" indent="-457200">
              <a:lnSpc>
                <a:spcPct val="100000"/>
              </a:lnSpc>
              <a:spcBef>
                <a:spcPts val="600"/>
              </a:spcBef>
              <a:buFont typeface="Arial" panose="020B0604020202020204" pitchFamily="34" charset="0"/>
              <a:buChar char="–"/>
            </a:pPr>
            <a:r>
              <a:rPr lang="en-US" sz="1800" dirty="0"/>
              <a:t>Throughout summer and fall months. </a:t>
            </a:r>
          </a:p>
          <a:p>
            <a:pPr marL="457200" indent="-457200">
              <a:lnSpc>
                <a:spcPct val="100000"/>
              </a:lnSpc>
              <a:spcBef>
                <a:spcPts val="600"/>
              </a:spcBef>
              <a:buFont typeface="Arial" panose="020B0604020202020204" pitchFamily="34" charset="0"/>
              <a:buChar char="•"/>
            </a:pPr>
            <a:r>
              <a:rPr lang="en-US" sz="2000" dirty="0"/>
              <a:t>Specific impacts on the aircraft and runway will require additional research</a:t>
            </a:r>
          </a:p>
          <a:p>
            <a:pPr marL="457200" indent="-457200">
              <a:lnSpc>
                <a:spcPct val="100000"/>
              </a:lnSpc>
              <a:spcBef>
                <a:spcPts val="600"/>
              </a:spcBef>
              <a:buFont typeface="Arial" panose="020B0604020202020204" pitchFamily="34" charset="0"/>
              <a:buChar char="•"/>
            </a:pPr>
            <a:r>
              <a:rPr lang="en-US" sz="2000" dirty="0"/>
              <a:t>These environmental challenges may cost billions of dollars per year to overcome.</a:t>
            </a:r>
          </a:p>
          <a:p>
            <a:pPr marL="457200" indent="-457200">
              <a:lnSpc>
                <a:spcPct val="100000"/>
              </a:lnSpc>
              <a:spcBef>
                <a:spcPts val="600"/>
              </a:spcBef>
              <a:buFont typeface="Arial" panose="020B0604020202020204" pitchFamily="34" charset="0"/>
              <a:buChar char="•"/>
            </a:pPr>
            <a:r>
              <a:rPr lang="en-US" sz="2000" dirty="0"/>
              <a:t>The aviation sector must adapt operations and infrastructure for resilience.</a:t>
            </a:r>
          </a:p>
        </p:txBody>
      </p:sp>
      <p:sp>
        <p:nvSpPr>
          <p:cNvPr id="4" name="Rectangle 3">
            <a:extLst>
              <a:ext uri="{FF2B5EF4-FFF2-40B4-BE49-F238E27FC236}">
                <a16:creationId xmlns:a16="http://schemas.microsoft.com/office/drawing/2014/main" id="{5D45E100-021C-41ED-B381-7D18F1C5822A}"/>
              </a:ext>
            </a:extLst>
          </p:cNvPr>
          <p:cNvSpPr/>
          <p:nvPr/>
        </p:nvSpPr>
        <p:spPr>
          <a:xfrm>
            <a:off x="5309755" y="0"/>
            <a:ext cx="1589809" cy="38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A7366010-1120-4341-9AA0-D06C6D94AB44}"/>
              </a:ext>
            </a:extLst>
          </p:cNvPr>
          <p:cNvSpPr/>
          <p:nvPr/>
        </p:nvSpPr>
        <p:spPr>
          <a:xfrm>
            <a:off x="5352637" y="6473536"/>
            <a:ext cx="1589809" cy="38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31957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A5A0-E28D-4E8D-B816-21356A872055}"/>
              </a:ext>
            </a:extLst>
          </p:cNvPr>
          <p:cNvSpPr>
            <a:spLocks noGrp="1"/>
          </p:cNvSpPr>
          <p:nvPr>
            <p:ph type="title"/>
          </p:nvPr>
        </p:nvSpPr>
        <p:spPr>
          <a:xfrm>
            <a:off x="5074817" y="3022871"/>
            <a:ext cx="2042365" cy="812258"/>
          </a:xfrm>
        </p:spPr>
        <p:txBody>
          <a:bodyPr>
            <a:normAutofit/>
          </a:bodyPr>
          <a:lstStyle/>
          <a:p>
            <a:r>
              <a:rPr lang="en-US" sz="3600" dirty="0"/>
              <a:t>Backup</a:t>
            </a:r>
          </a:p>
        </p:txBody>
      </p:sp>
      <p:sp>
        <p:nvSpPr>
          <p:cNvPr id="3" name="Rectangle 2">
            <a:extLst>
              <a:ext uri="{FF2B5EF4-FFF2-40B4-BE49-F238E27FC236}">
                <a16:creationId xmlns:a16="http://schemas.microsoft.com/office/drawing/2014/main" id="{6D07B839-35C3-4469-93F7-D221FD22638D}"/>
              </a:ext>
            </a:extLst>
          </p:cNvPr>
          <p:cNvSpPr/>
          <p:nvPr/>
        </p:nvSpPr>
        <p:spPr>
          <a:xfrm>
            <a:off x="5309755" y="0"/>
            <a:ext cx="1589809" cy="38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8C41D642-723D-477E-879D-02E7D3871ADF}"/>
              </a:ext>
            </a:extLst>
          </p:cNvPr>
          <p:cNvSpPr/>
          <p:nvPr/>
        </p:nvSpPr>
        <p:spPr>
          <a:xfrm>
            <a:off x="5352637" y="6473536"/>
            <a:ext cx="1589809" cy="38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30748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C00B0A-D61F-4396-A315-0D77F7D7C010}"/>
              </a:ext>
            </a:extLst>
          </p:cNvPr>
          <p:cNvSpPr>
            <a:spLocks noGrp="1"/>
          </p:cNvSpPr>
          <p:nvPr>
            <p:ph type="title"/>
          </p:nvPr>
        </p:nvSpPr>
        <p:spPr>
          <a:xfrm>
            <a:off x="312907" y="-49599"/>
            <a:ext cx="11566185" cy="1131978"/>
          </a:xfrm>
        </p:spPr>
        <p:txBody>
          <a:bodyPr>
            <a:normAutofit/>
          </a:bodyPr>
          <a:lstStyle/>
          <a:p>
            <a:r>
              <a:rPr lang="en-US" sz="2600" dirty="0"/>
              <a:t>The moist density altitude calculation process involves multiple steps</a:t>
            </a:r>
          </a:p>
        </p:txBody>
      </p:sp>
      <p:pic>
        <p:nvPicPr>
          <p:cNvPr id="4" name="Picture 3">
            <a:extLst>
              <a:ext uri="{FF2B5EF4-FFF2-40B4-BE49-F238E27FC236}">
                <a16:creationId xmlns:a16="http://schemas.microsoft.com/office/drawing/2014/main" id="{E2E4952E-70CD-4F8B-834B-3E798229FDC3}"/>
              </a:ext>
            </a:extLst>
          </p:cNvPr>
          <p:cNvPicPr>
            <a:picLocks noChangeAspect="1"/>
          </p:cNvPicPr>
          <p:nvPr/>
        </p:nvPicPr>
        <p:blipFill>
          <a:blip r:embed="rId2"/>
          <a:stretch>
            <a:fillRect/>
          </a:stretch>
        </p:blipFill>
        <p:spPr>
          <a:xfrm>
            <a:off x="5339716" y="4179516"/>
            <a:ext cx="1894367" cy="628233"/>
          </a:xfrm>
          <a:prstGeom prst="rect">
            <a:avLst/>
          </a:prstGeom>
        </p:spPr>
      </p:pic>
      <p:sp>
        <p:nvSpPr>
          <p:cNvPr id="5" name="Rectangle: Rounded Corners 4">
            <a:extLst>
              <a:ext uri="{FF2B5EF4-FFF2-40B4-BE49-F238E27FC236}">
                <a16:creationId xmlns:a16="http://schemas.microsoft.com/office/drawing/2014/main" id="{AA74ED8A-700F-4ED0-8EEC-39AEDCA7FE57}"/>
              </a:ext>
            </a:extLst>
          </p:cNvPr>
          <p:cNvSpPr/>
          <p:nvPr/>
        </p:nvSpPr>
        <p:spPr>
          <a:xfrm>
            <a:off x="1701306" y="1123544"/>
            <a:ext cx="2321906" cy="485609"/>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Specific Humidity (SH)</a:t>
            </a:r>
          </a:p>
        </p:txBody>
      </p:sp>
      <p:sp>
        <p:nvSpPr>
          <p:cNvPr id="6" name="Rectangle: Rounded Corners 5">
            <a:extLst>
              <a:ext uri="{FF2B5EF4-FFF2-40B4-BE49-F238E27FC236}">
                <a16:creationId xmlns:a16="http://schemas.microsoft.com/office/drawing/2014/main" id="{9559B607-7C81-4E87-BE75-778E61EB5F54}"/>
              </a:ext>
            </a:extLst>
          </p:cNvPr>
          <p:cNvSpPr/>
          <p:nvPr/>
        </p:nvSpPr>
        <p:spPr>
          <a:xfrm>
            <a:off x="5010874" y="1152564"/>
            <a:ext cx="2345968" cy="4856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Relative Humidity (RH)</a:t>
            </a:r>
          </a:p>
        </p:txBody>
      </p:sp>
      <p:sp>
        <p:nvSpPr>
          <p:cNvPr id="7" name="Arrow: Right 6">
            <a:extLst>
              <a:ext uri="{FF2B5EF4-FFF2-40B4-BE49-F238E27FC236}">
                <a16:creationId xmlns:a16="http://schemas.microsoft.com/office/drawing/2014/main" id="{5E5F8D46-538A-42B4-9E14-2ED1496CA862}"/>
              </a:ext>
            </a:extLst>
          </p:cNvPr>
          <p:cNvSpPr/>
          <p:nvPr/>
        </p:nvSpPr>
        <p:spPr>
          <a:xfrm>
            <a:off x="4197102" y="1226718"/>
            <a:ext cx="615820" cy="307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 name="Rectangle: Rounded Corners 7">
            <a:extLst>
              <a:ext uri="{FF2B5EF4-FFF2-40B4-BE49-F238E27FC236}">
                <a16:creationId xmlns:a16="http://schemas.microsoft.com/office/drawing/2014/main" id="{68298563-CC79-4D5F-A840-58F0A0AEC75F}"/>
              </a:ext>
            </a:extLst>
          </p:cNvPr>
          <p:cNvSpPr/>
          <p:nvPr/>
        </p:nvSpPr>
        <p:spPr>
          <a:xfrm>
            <a:off x="1701307" y="2001064"/>
            <a:ext cx="2321906" cy="4856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Relative Humidity (RH)</a:t>
            </a:r>
          </a:p>
        </p:txBody>
      </p:sp>
      <p:sp>
        <p:nvSpPr>
          <p:cNvPr id="9" name="Rectangle: Rounded Corners 8">
            <a:extLst>
              <a:ext uri="{FF2B5EF4-FFF2-40B4-BE49-F238E27FC236}">
                <a16:creationId xmlns:a16="http://schemas.microsoft.com/office/drawing/2014/main" id="{23597B43-C849-4389-90A5-F692F1639C0A}"/>
              </a:ext>
            </a:extLst>
          </p:cNvPr>
          <p:cNvSpPr/>
          <p:nvPr/>
        </p:nvSpPr>
        <p:spPr>
          <a:xfrm>
            <a:off x="1701307" y="2692627"/>
            <a:ext cx="2321906" cy="485609"/>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Dry Air Temperature</a:t>
            </a:r>
          </a:p>
        </p:txBody>
      </p:sp>
      <p:sp>
        <p:nvSpPr>
          <p:cNvPr id="10" name="Rectangle: Rounded Corners 9">
            <a:extLst>
              <a:ext uri="{FF2B5EF4-FFF2-40B4-BE49-F238E27FC236}">
                <a16:creationId xmlns:a16="http://schemas.microsoft.com/office/drawing/2014/main" id="{16B3433A-88E6-4596-B781-99F0FB9545D7}"/>
              </a:ext>
            </a:extLst>
          </p:cNvPr>
          <p:cNvSpPr/>
          <p:nvPr/>
        </p:nvSpPr>
        <p:spPr>
          <a:xfrm>
            <a:off x="5010874" y="2320640"/>
            <a:ext cx="2345968" cy="4856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Dew Point Temperature</a:t>
            </a:r>
          </a:p>
        </p:txBody>
      </p:sp>
      <p:sp>
        <p:nvSpPr>
          <p:cNvPr id="11" name="Rectangle: Rounded Corners 10">
            <a:extLst>
              <a:ext uri="{FF2B5EF4-FFF2-40B4-BE49-F238E27FC236}">
                <a16:creationId xmlns:a16="http://schemas.microsoft.com/office/drawing/2014/main" id="{75C96C39-625A-483B-B62C-A2BBA4A9EE39}"/>
              </a:ext>
            </a:extLst>
          </p:cNvPr>
          <p:cNvSpPr/>
          <p:nvPr/>
        </p:nvSpPr>
        <p:spPr>
          <a:xfrm>
            <a:off x="1701307" y="3571667"/>
            <a:ext cx="2321907" cy="4856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Dew Point Temperature</a:t>
            </a:r>
          </a:p>
        </p:txBody>
      </p:sp>
      <p:sp>
        <p:nvSpPr>
          <p:cNvPr id="12" name="Arrow: Right 11">
            <a:extLst>
              <a:ext uri="{FF2B5EF4-FFF2-40B4-BE49-F238E27FC236}">
                <a16:creationId xmlns:a16="http://schemas.microsoft.com/office/drawing/2014/main" id="{0E195EA3-4B90-407B-9790-040D601EEA3D}"/>
              </a:ext>
            </a:extLst>
          </p:cNvPr>
          <p:cNvSpPr/>
          <p:nvPr/>
        </p:nvSpPr>
        <p:spPr>
          <a:xfrm>
            <a:off x="4261923" y="3660745"/>
            <a:ext cx="615820" cy="307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3" name="Rectangle: Rounded Corners 12">
            <a:extLst>
              <a:ext uri="{FF2B5EF4-FFF2-40B4-BE49-F238E27FC236}">
                <a16:creationId xmlns:a16="http://schemas.microsoft.com/office/drawing/2014/main" id="{ED1A468F-0439-4866-8295-AB4064EB66CE}"/>
              </a:ext>
            </a:extLst>
          </p:cNvPr>
          <p:cNvSpPr/>
          <p:nvPr/>
        </p:nvSpPr>
        <p:spPr>
          <a:xfrm>
            <a:off x="5010874" y="3532174"/>
            <a:ext cx="2370030" cy="4856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Actual Vapor Pressure</a:t>
            </a:r>
          </a:p>
        </p:txBody>
      </p:sp>
      <p:sp>
        <p:nvSpPr>
          <p:cNvPr id="14" name="Rectangle: Rounded Corners 13">
            <a:extLst>
              <a:ext uri="{FF2B5EF4-FFF2-40B4-BE49-F238E27FC236}">
                <a16:creationId xmlns:a16="http://schemas.microsoft.com/office/drawing/2014/main" id="{101DF68D-6270-458B-B113-4114792F5702}"/>
              </a:ext>
            </a:extLst>
          </p:cNvPr>
          <p:cNvSpPr/>
          <p:nvPr/>
        </p:nvSpPr>
        <p:spPr>
          <a:xfrm>
            <a:off x="1726523" y="4411807"/>
            <a:ext cx="2321907" cy="4065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Actual Vapor Pressure</a:t>
            </a:r>
          </a:p>
        </p:txBody>
      </p:sp>
      <p:sp>
        <p:nvSpPr>
          <p:cNvPr id="15" name="Rectangle: Rounded Corners 14">
            <a:extLst>
              <a:ext uri="{FF2B5EF4-FFF2-40B4-BE49-F238E27FC236}">
                <a16:creationId xmlns:a16="http://schemas.microsoft.com/office/drawing/2014/main" id="{4F806303-1358-4D40-A439-934BEE035285}"/>
              </a:ext>
            </a:extLst>
          </p:cNvPr>
          <p:cNvSpPr/>
          <p:nvPr/>
        </p:nvSpPr>
        <p:spPr>
          <a:xfrm>
            <a:off x="1726522" y="4958745"/>
            <a:ext cx="2321906" cy="40657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Dry Air Temperature</a:t>
            </a:r>
          </a:p>
        </p:txBody>
      </p:sp>
      <p:sp>
        <p:nvSpPr>
          <p:cNvPr id="16" name="Rectangle: Rounded Corners 15">
            <a:extLst>
              <a:ext uri="{FF2B5EF4-FFF2-40B4-BE49-F238E27FC236}">
                <a16:creationId xmlns:a16="http://schemas.microsoft.com/office/drawing/2014/main" id="{4BECDDCB-FBF5-433F-B5D5-E3BCF2A465E6}"/>
              </a:ext>
            </a:extLst>
          </p:cNvPr>
          <p:cNvSpPr/>
          <p:nvPr/>
        </p:nvSpPr>
        <p:spPr>
          <a:xfrm>
            <a:off x="1744051" y="5541462"/>
            <a:ext cx="2306925" cy="40657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Pressure</a:t>
            </a:r>
          </a:p>
        </p:txBody>
      </p:sp>
      <p:sp>
        <p:nvSpPr>
          <p:cNvPr id="17" name="Rectangle: Rounded Corners 16">
            <a:extLst>
              <a:ext uri="{FF2B5EF4-FFF2-40B4-BE49-F238E27FC236}">
                <a16:creationId xmlns:a16="http://schemas.microsoft.com/office/drawing/2014/main" id="{870FC538-8B9F-4BD0-8E8D-39EA3B5FE1A0}"/>
              </a:ext>
            </a:extLst>
          </p:cNvPr>
          <p:cNvSpPr/>
          <p:nvPr/>
        </p:nvSpPr>
        <p:spPr>
          <a:xfrm>
            <a:off x="5034936" y="4785441"/>
            <a:ext cx="2345968" cy="4065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Virtual Temperature</a:t>
            </a:r>
          </a:p>
        </p:txBody>
      </p:sp>
      <p:sp>
        <p:nvSpPr>
          <p:cNvPr id="18" name="Arrow: Right 17">
            <a:extLst>
              <a:ext uri="{FF2B5EF4-FFF2-40B4-BE49-F238E27FC236}">
                <a16:creationId xmlns:a16="http://schemas.microsoft.com/office/drawing/2014/main" id="{E2A50ED2-A6D6-4275-AE59-5BD95A21D4A1}"/>
              </a:ext>
            </a:extLst>
          </p:cNvPr>
          <p:cNvSpPr/>
          <p:nvPr/>
        </p:nvSpPr>
        <p:spPr>
          <a:xfrm>
            <a:off x="4211853" y="2409720"/>
            <a:ext cx="615820" cy="307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9" name="Arrow: Right 18">
            <a:extLst>
              <a:ext uri="{FF2B5EF4-FFF2-40B4-BE49-F238E27FC236}">
                <a16:creationId xmlns:a16="http://schemas.microsoft.com/office/drawing/2014/main" id="{C8EBC8A1-B3FE-4F33-9A04-509101BCE9F4}"/>
              </a:ext>
            </a:extLst>
          </p:cNvPr>
          <p:cNvSpPr/>
          <p:nvPr/>
        </p:nvSpPr>
        <p:spPr>
          <a:xfrm>
            <a:off x="4346224" y="5049345"/>
            <a:ext cx="615820" cy="307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0" name="Rectangle: Rounded Corners 19">
            <a:extLst>
              <a:ext uri="{FF2B5EF4-FFF2-40B4-BE49-F238E27FC236}">
                <a16:creationId xmlns:a16="http://schemas.microsoft.com/office/drawing/2014/main" id="{2AFF36F2-CD05-40D9-99B0-1C0A644E731D}"/>
              </a:ext>
            </a:extLst>
          </p:cNvPr>
          <p:cNvSpPr/>
          <p:nvPr/>
        </p:nvSpPr>
        <p:spPr>
          <a:xfrm>
            <a:off x="5034936" y="5541462"/>
            <a:ext cx="2345968" cy="369332"/>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Pressure</a:t>
            </a:r>
          </a:p>
        </p:txBody>
      </p:sp>
      <p:sp>
        <p:nvSpPr>
          <p:cNvPr id="21" name="TextBox 20">
            <a:extLst>
              <a:ext uri="{FF2B5EF4-FFF2-40B4-BE49-F238E27FC236}">
                <a16:creationId xmlns:a16="http://schemas.microsoft.com/office/drawing/2014/main" id="{FAA54031-FC44-44B6-8A70-740BA710BC0E}"/>
              </a:ext>
            </a:extLst>
          </p:cNvPr>
          <p:cNvSpPr txBox="1"/>
          <p:nvPr/>
        </p:nvSpPr>
        <p:spPr>
          <a:xfrm>
            <a:off x="6082868" y="5172130"/>
            <a:ext cx="319318" cy="369332"/>
          </a:xfrm>
          <a:prstGeom prst="rect">
            <a:avLst/>
          </a:prstGeom>
          <a:noFill/>
        </p:spPr>
        <p:txBody>
          <a:bodyPr wrap="none" rtlCol="0">
            <a:spAutoFit/>
          </a:bodyPr>
          <a:lstStyle/>
          <a:p>
            <a:r>
              <a:rPr lang="en-US" dirty="0"/>
              <a:t>+</a:t>
            </a:r>
          </a:p>
        </p:txBody>
      </p:sp>
      <p:cxnSp>
        <p:nvCxnSpPr>
          <p:cNvPr id="22" name="Straight Connector 21">
            <a:extLst>
              <a:ext uri="{FF2B5EF4-FFF2-40B4-BE49-F238E27FC236}">
                <a16:creationId xmlns:a16="http://schemas.microsoft.com/office/drawing/2014/main" id="{9EB8A055-96CC-44B7-96C5-086415D7389B}"/>
              </a:ext>
            </a:extLst>
          </p:cNvPr>
          <p:cNvCxnSpPr/>
          <p:nvPr/>
        </p:nvCxnSpPr>
        <p:spPr>
          <a:xfrm>
            <a:off x="1495138" y="1782683"/>
            <a:ext cx="73044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A47938-980C-4E66-A158-1805F336992C}"/>
              </a:ext>
            </a:extLst>
          </p:cNvPr>
          <p:cNvCxnSpPr/>
          <p:nvPr/>
        </p:nvCxnSpPr>
        <p:spPr>
          <a:xfrm>
            <a:off x="1495138" y="3316013"/>
            <a:ext cx="73044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3806981-FBB9-4C21-8AE9-60E6C1F83A29}"/>
              </a:ext>
            </a:extLst>
          </p:cNvPr>
          <p:cNvCxnSpPr/>
          <p:nvPr/>
        </p:nvCxnSpPr>
        <p:spPr>
          <a:xfrm>
            <a:off x="1495138" y="4252185"/>
            <a:ext cx="7304452"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DF497CF-940E-44B1-B689-62C5A3681A0C}"/>
              </a:ext>
            </a:extLst>
          </p:cNvPr>
          <p:cNvSpPr txBox="1"/>
          <p:nvPr/>
        </p:nvSpPr>
        <p:spPr>
          <a:xfrm>
            <a:off x="1174726" y="1178251"/>
            <a:ext cx="319318" cy="369332"/>
          </a:xfrm>
          <a:prstGeom prst="rect">
            <a:avLst/>
          </a:prstGeom>
          <a:noFill/>
        </p:spPr>
        <p:txBody>
          <a:bodyPr wrap="none" rtlCol="0">
            <a:spAutoFit/>
          </a:bodyPr>
          <a:lstStyle/>
          <a:p>
            <a:r>
              <a:rPr lang="en-US" dirty="0"/>
              <a:t>1</a:t>
            </a:r>
          </a:p>
        </p:txBody>
      </p:sp>
      <p:sp>
        <p:nvSpPr>
          <p:cNvPr id="26" name="TextBox 25">
            <a:extLst>
              <a:ext uri="{FF2B5EF4-FFF2-40B4-BE49-F238E27FC236}">
                <a16:creationId xmlns:a16="http://schemas.microsoft.com/office/drawing/2014/main" id="{A017C949-B353-4893-A284-CFD0714B706A}"/>
              </a:ext>
            </a:extLst>
          </p:cNvPr>
          <p:cNvSpPr txBox="1"/>
          <p:nvPr/>
        </p:nvSpPr>
        <p:spPr>
          <a:xfrm>
            <a:off x="1193349" y="2038797"/>
            <a:ext cx="319318" cy="369332"/>
          </a:xfrm>
          <a:prstGeom prst="rect">
            <a:avLst/>
          </a:prstGeom>
          <a:noFill/>
        </p:spPr>
        <p:txBody>
          <a:bodyPr wrap="none" rtlCol="0">
            <a:spAutoFit/>
          </a:bodyPr>
          <a:lstStyle/>
          <a:p>
            <a:r>
              <a:rPr lang="en-US" dirty="0"/>
              <a:t>2</a:t>
            </a:r>
          </a:p>
        </p:txBody>
      </p:sp>
      <p:sp>
        <p:nvSpPr>
          <p:cNvPr id="27" name="TextBox 26">
            <a:extLst>
              <a:ext uri="{FF2B5EF4-FFF2-40B4-BE49-F238E27FC236}">
                <a16:creationId xmlns:a16="http://schemas.microsoft.com/office/drawing/2014/main" id="{860E2764-C384-4683-8463-3015A2809CF3}"/>
              </a:ext>
            </a:extLst>
          </p:cNvPr>
          <p:cNvSpPr txBox="1"/>
          <p:nvPr/>
        </p:nvSpPr>
        <p:spPr>
          <a:xfrm>
            <a:off x="1170585" y="3593525"/>
            <a:ext cx="319318" cy="369332"/>
          </a:xfrm>
          <a:prstGeom prst="rect">
            <a:avLst/>
          </a:prstGeom>
          <a:noFill/>
        </p:spPr>
        <p:txBody>
          <a:bodyPr wrap="none" rtlCol="0">
            <a:spAutoFit/>
          </a:bodyPr>
          <a:lstStyle/>
          <a:p>
            <a:r>
              <a:rPr lang="en-US" dirty="0"/>
              <a:t>3</a:t>
            </a:r>
          </a:p>
        </p:txBody>
      </p:sp>
      <p:sp>
        <p:nvSpPr>
          <p:cNvPr id="28" name="TextBox 27">
            <a:extLst>
              <a:ext uri="{FF2B5EF4-FFF2-40B4-BE49-F238E27FC236}">
                <a16:creationId xmlns:a16="http://schemas.microsoft.com/office/drawing/2014/main" id="{B3894C0C-4415-4E3C-920B-B39D0C7D5695}"/>
              </a:ext>
            </a:extLst>
          </p:cNvPr>
          <p:cNvSpPr txBox="1"/>
          <p:nvPr/>
        </p:nvSpPr>
        <p:spPr>
          <a:xfrm>
            <a:off x="1170585" y="5010431"/>
            <a:ext cx="319318" cy="369332"/>
          </a:xfrm>
          <a:prstGeom prst="rect">
            <a:avLst/>
          </a:prstGeom>
          <a:noFill/>
        </p:spPr>
        <p:txBody>
          <a:bodyPr wrap="none" rtlCol="0">
            <a:spAutoFit/>
          </a:bodyPr>
          <a:lstStyle/>
          <a:p>
            <a:r>
              <a:rPr lang="en-US" dirty="0"/>
              <a:t>4</a:t>
            </a:r>
          </a:p>
        </p:txBody>
      </p:sp>
      <p:pic>
        <p:nvPicPr>
          <p:cNvPr id="29" name="Picture 28">
            <a:extLst>
              <a:ext uri="{FF2B5EF4-FFF2-40B4-BE49-F238E27FC236}">
                <a16:creationId xmlns:a16="http://schemas.microsoft.com/office/drawing/2014/main" id="{C237C1DB-E968-4133-A06C-F4A084475F23}"/>
              </a:ext>
            </a:extLst>
          </p:cNvPr>
          <p:cNvPicPr>
            <a:picLocks noChangeAspect="1"/>
          </p:cNvPicPr>
          <p:nvPr/>
        </p:nvPicPr>
        <p:blipFill>
          <a:blip r:embed="rId3"/>
          <a:stretch>
            <a:fillRect/>
          </a:stretch>
        </p:blipFill>
        <p:spPr>
          <a:xfrm>
            <a:off x="7582040" y="1881869"/>
            <a:ext cx="2431861" cy="1365255"/>
          </a:xfrm>
          <a:prstGeom prst="rect">
            <a:avLst/>
          </a:prstGeom>
        </p:spPr>
      </p:pic>
      <p:pic>
        <p:nvPicPr>
          <p:cNvPr id="30" name="Picture 16">
            <a:extLst>
              <a:ext uri="{FF2B5EF4-FFF2-40B4-BE49-F238E27FC236}">
                <a16:creationId xmlns:a16="http://schemas.microsoft.com/office/drawing/2014/main" id="{B792335C-9EF4-4EEF-9DEE-9A983DBC32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1699" y="1172625"/>
            <a:ext cx="2807801" cy="4370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866C08AB-43BD-4333-A1A4-F29DA5BC45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3257" y="3568866"/>
            <a:ext cx="2639026" cy="430467"/>
          </a:xfrm>
          <a:prstGeom prst="rect">
            <a:avLst/>
          </a:prstGeom>
          <a:noFill/>
          <a:extLst>
            <a:ext uri="{909E8E84-426E-40DD-AFC4-6F175D3DCCD1}">
              <a14:hiddenFill xmlns:a14="http://schemas.microsoft.com/office/drawing/2010/main">
                <a:solidFill>
                  <a:srgbClr val="FFFFFF"/>
                </a:solidFill>
              </a14:hiddenFill>
            </a:ext>
          </a:extLst>
        </p:spPr>
      </p:pic>
      <p:sp>
        <p:nvSpPr>
          <p:cNvPr id="32" name="Arrow: Right 31">
            <a:extLst>
              <a:ext uri="{FF2B5EF4-FFF2-40B4-BE49-F238E27FC236}">
                <a16:creationId xmlns:a16="http://schemas.microsoft.com/office/drawing/2014/main" id="{9F233B33-70DF-4ABE-95C2-25B34C08DA52}"/>
              </a:ext>
            </a:extLst>
          </p:cNvPr>
          <p:cNvSpPr/>
          <p:nvPr/>
        </p:nvSpPr>
        <p:spPr>
          <a:xfrm>
            <a:off x="7482040" y="5098589"/>
            <a:ext cx="319318" cy="307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3" name="Rectangle: Rounded Corners 32">
            <a:extLst>
              <a:ext uri="{FF2B5EF4-FFF2-40B4-BE49-F238E27FC236}">
                <a16:creationId xmlns:a16="http://schemas.microsoft.com/office/drawing/2014/main" id="{B6AE4F05-1D72-4CBE-823A-B505927B7DA9}"/>
              </a:ext>
            </a:extLst>
          </p:cNvPr>
          <p:cNvSpPr/>
          <p:nvPr/>
        </p:nvSpPr>
        <p:spPr>
          <a:xfrm>
            <a:off x="7931110" y="5098589"/>
            <a:ext cx="1481686" cy="36933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Moist DA</a:t>
            </a:r>
          </a:p>
        </p:txBody>
      </p:sp>
      <p:pic>
        <p:nvPicPr>
          <p:cNvPr id="34" name="Picture 33">
            <a:extLst>
              <a:ext uri="{FF2B5EF4-FFF2-40B4-BE49-F238E27FC236}">
                <a16:creationId xmlns:a16="http://schemas.microsoft.com/office/drawing/2014/main" id="{13D7307D-8ED3-4B3B-9BD4-154004DA22A7}"/>
              </a:ext>
            </a:extLst>
          </p:cNvPr>
          <p:cNvPicPr>
            <a:picLocks noChangeAspect="1"/>
          </p:cNvPicPr>
          <p:nvPr/>
        </p:nvPicPr>
        <p:blipFill>
          <a:blip r:embed="rId6"/>
          <a:stretch>
            <a:fillRect/>
          </a:stretch>
        </p:blipFill>
        <p:spPr>
          <a:xfrm>
            <a:off x="7444245" y="4252185"/>
            <a:ext cx="2639026" cy="814271"/>
          </a:xfrm>
          <a:prstGeom prst="rect">
            <a:avLst/>
          </a:prstGeom>
        </p:spPr>
      </p:pic>
      <p:cxnSp>
        <p:nvCxnSpPr>
          <p:cNvPr id="35" name="Straight Arrow Connector 34">
            <a:extLst>
              <a:ext uri="{FF2B5EF4-FFF2-40B4-BE49-F238E27FC236}">
                <a16:creationId xmlns:a16="http://schemas.microsoft.com/office/drawing/2014/main" id="{4C477D79-B024-4A32-822F-CC12C2B6A5A7}"/>
              </a:ext>
            </a:extLst>
          </p:cNvPr>
          <p:cNvCxnSpPr/>
          <p:nvPr/>
        </p:nvCxnSpPr>
        <p:spPr>
          <a:xfrm flipH="1">
            <a:off x="4048428" y="1638173"/>
            <a:ext cx="986508" cy="3628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401CEB57-C0B0-416F-A23A-BB13D8C3C52C}"/>
              </a:ext>
            </a:extLst>
          </p:cNvPr>
          <p:cNvCxnSpPr>
            <a:cxnSpLocks/>
          </p:cNvCxnSpPr>
          <p:nvPr/>
        </p:nvCxnSpPr>
        <p:spPr>
          <a:xfrm flipH="1">
            <a:off x="4017520" y="3080720"/>
            <a:ext cx="1129844" cy="4242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C850434-F09A-4D98-9376-2BB2E8C14D45}"/>
              </a:ext>
            </a:extLst>
          </p:cNvPr>
          <p:cNvCxnSpPr/>
          <p:nvPr/>
        </p:nvCxnSpPr>
        <p:spPr>
          <a:xfrm flipH="1">
            <a:off x="4111771" y="4130741"/>
            <a:ext cx="986508" cy="3628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id="{FE574DF0-06EE-4B87-BC3D-29459CC5BACE}"/>
              </a:ext>
            </a:extLst>
          </p:cNvPr>
          <p:cNvSpPr/>
          <p:nvPr/>
        </p:nvSpPr>
        <p:spPr>
          <a:xfrm>
            <a:off x="2986603" y="6043728"/>
            <a:ext cx="1402454" cy="485609"/>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Climate Model Primitive</a:t>
            </a:r>
          </a:p>
        </p:txBody>
      </p:sp>
      <p:sp>
        <p:nvSpPr>
          <p:cNvPr id="41" name="Rectangle: Rounded Corners 40">
            <a:extLst>
              <a:ext uri="{FF2B5EF4-FFF2-40B4-BE49-F238E27FC236}">
                <a16:creationId xmlns:a16="http://schemas.microsoft.com/office/drawing/2014/main" id="{1A596E5D-4170-4F06-88B9-741BE1EC5181}"/>
              </a:ext>
            </a:extLst>
          </p:cNvPr>
          <p:cNvSpPr/>
          <p:nvPr/>
        </p:nvSpPr>
        <p:spPr>
          <a:xfrm>
            <a:off x="1744510" y="6066979"/>
            <a:ext cx="1257160" cy="4856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solidFill>
                  <a:schemeClr val="tx1"/>
                </a:solidFill>
              </a:rPr>
              <a:t>Box Legend:</a:t>
            </a:r>
          </a:p>
        </p:txBody>
      </p:sp>
      <p:sp>
        <p:nvSpPr>
          <p:cNvPr id="42" name="Rectangle 41">
            <a:extLst>
              <a:ext uri="{FF2B5EF4-FFF2-40B4-BE49-F238E27FC236}">
                <a16:creationId xmlns:a16="http://schemas.microsoft.com/office/drawing/2014/main" id="{297BA00F-07C3-45B7-8615-E03D46666339}"/>
              </a:ext>
            </a:extLst>
          </p:cNvPr>
          <p:cNvSpPr/>
          <p:nvPr/>
        </p:nvSpPr>
        <p:spPr>
          <a:xfrm>
            <a:off x="5309755" y="0"/>
            <a:ext cx="1589809" cy="38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38BA1301-3902-40E6-8536-E1EC5FABCFB5}"/>
              </a:ext>
            </a:extLst>
          </p:cNvPr>
          <p:cNvSpPr/>
          <p:nvPr/>
        </p:nvSpPr>
        <p:spPr>
          <a:xfrm>
            <a:off x="5352637" y="6473536"/>
            <a:ext cx="1589809" cy="38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Rounded Corners 38">
            <a:extLst>
              <a:ext uri="{FF2B5EF4-FFF2-40B4-BE49-F238E27FC236}">
                <a16:creationId xmlns:a16="http://schemas.microsoft.com/office/drawing/2014/main" id="{E1194468-38F3-4E60-AB9D-334E1554ED40}"/>
              </a:ext>
            </a:extLst>
          </p:cNvPr>
          <p:cNvSpPr/>
          <p:nvPr/>
        </p:nvSpPr>
        <p:spPr>
          <a:xfrm>
            <a:off x="4548250" y="6043727"/>
            <a:ext cx="1416987" cy="4856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Derived Metric</a:t>
            </a:r>
          </a:p>
        </p:txBody>
      </p:sp>
      <p:sp>
        <p:nvSpPr>
          <p:cNvPr id="40" name="Rectangle: Rounded Corners 39">
            <a:extLst>
              <a:ext uri="{FF2B5EF4-FFF2-40B4-BE49-F238E27FC236}">
                <a16:creationId xmlns:a16="http://schemas.microsoft.com/office/drawing/2014/main" id="{803FFE34-4062-43FD-B72E-A30C6C3140E8}"/>
              </a:ext>
            </a:extLst>
          </p:cNvPr>
          <p:cNvSpPr/>
          <p:nvPr/>
        </p:nvSpPr>
        <p:spPr>
          <a:xfrm>
            <a:off x="6171859" y="6043727"/>
            <a:ext cx="1416987" cy="48560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Final Metric</a:t>
            </a:r>
          </a:p>
        </p:txBody>
      </p:sp>
    </p:spTree>
    <p:extLst>
      <p:ext uri="{BB962C8B-B14F-4D97-AF65-F5344CB8AC3E}">
        <p14:creationId xmlns:p14="http://schemas.microsoft.com/office/powerpoint/2010/main" val="2493040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7062B-5328-448B-90D4-E16528EF70EA}"/>
              </a:ext>
            </a:extLst>
          </p:cNvPr>
          <p:cNvSpPr>
            <a:spLocks noGrp="1"/>
          </p:cNvSpPr>
          <p:nvPr>
            <p:ph type="title"/>
          </p:nvPr>
        </p:nvSpPr>
        <p:spPr>
          <a:xfrm>
            <a:off x="312908" y="311286"/>
            <a:ext cx="11566185" cy="573862"/>
          </a:xfrm>
        </p:spPr>
        <p:txBody>
          <a:bodyPr>
            <a:normAutofit fontScale="90000"/>
          </a:bodyPr>
          <a:lstStyle/>
          <a:p>
            <a:r>
              <a:rPr lang="en-US" sz="2800" dirty="0"/>
              <a:t>Environmental Resilience Planning: From Urban Infrastructure to Aviation</a:t>
            </a:r>
          </a:p>
        </p:txBody>
      </p:sp>
      <p:sp>
        <p:nvSpPr>
          <p:cNvPr id="3" name="Text Placeholder 2">
            <a:extLst>
              <a:ext uri="{FF2B5EF4-FFF2-40B4-BE49-F238E27FC236}">
                <a16:creationId xmlns:a16="http://schemas.microsoft.com/office/drawing/2014/main" id="{83221DC2-6DB9-4B46-9685-BD1C38388115}"/>
              </a:ext>
            </a:extLst>
          </p:cNvPr>
          <p:cNvSpPr>
            <a:spLocks noGrp="1"/>
          </p:cNvSpPr>
          <p:nvPr>
            <p:ph type="body" sz="quarter" idx="10"/>
          </p:nvPr>
        </p:nvSpPr>
        <p:spPr>
          <a:xfrm>
            <a:off x="466701" y="1037706"/>
            <a:ext cx="5186469" cy="5235347"/>
          </a:xfrm>
        </p:spPr>
        <p:txBody>
          <a:bodyPr>
            <a:noAutofit/>
          </a:bodyPr>
          <a:lstStyle/>
          <a:p>
            <a:pPr marL="342900" indent="-342900">
              <a:buFont typeface="Arial" panose="020B0604020202020204" pitchFamily="34" charset="0"/>
              <a:buChar char="•"/>
            </a:pPr>
            <a:r>
              <a:rPr lang="en-US" sz="1600" dirty="0"/>
              <a:t>Rising global temperatures and increasing weather variability are making previously rare extreme events more common. An event that in the past would have occurred once every 100 years may occur once every 10 years.</a:t>
            </a:r>
          </a:p>
          <a:p>
            <a:pPr marL="342900" indent="-342900">
              <a:buFont typeface="Arial" panose="020B0604020202020204" pitchFamily="34" charset="0"/>
              <a:buChar char="•"/>
            </a:pPr>
            <a:r>
              <a:rPr lang="en-US" sz="1600" dirty="0"/>
              <a:t>Communities worldwide have developed adaptation strategies to cope with these more frequent extreme weather conditions.</a:t>
            </a:r>
          </a:p>
          <a:p>
            <a:pPr marL="342900" indent="-342900">
              <a:buFont typeface="Arial" panose="020B0604020202020204" pitchFamily="34" charset="0"/>
              <a:buChar char="•"/>
            </a:pPr>
            <a:r>
              <a:rPr lang="en-US" sz="1600" dirty="0"/>
              <a:t>Environmental risks pose significant threats to the Department of Defense and national security, impacting military operations, infrastructure, and readiness.</a:t>
            </a:r>
          </a:p>
          <a:p>
            <a:pPr marL="342900" indent="-342900">
              <a:buFont typeface="Arial" panose="020B0604020202020204" pitchFamily="34" charset="0"/>
              <a:buChar char="•"/>
            </a:pPr>
            <a:r>
              <a:rPr lang="en-US" sz="1600" dirty="0"/>
              <a:t>Air travel has become more challenging as changing atmospheric conditions affect aircraft performance and operational costs across civil and military aviation.</a:t>
            </a:r>
            <a:endParaRPr lang="en-US" sz="1600" dirty="0">
              <a:sym typeface="Wingdings" panose="05000000000000000000" pitchFamily="2" charset="2"/>
            </a:endParaRPr>
          </a:p>
          <a:p>
            <a:pPr marL="342900" indent="-342900">
              <a:buFont typeface="Arial" panose="020B0604020202020204" pitchFamily="34" charset="0"/>
              <a:buChar char="•"/>
            </a:pPr>
            <a:r>
              <a:rPr lang="en-US" sz="1600" dirty="0">
                <a:sym typeface="Wingdings" panose="05000000000000000000" pitchFamily="2" charset="2"/>
              </a:rPr>
              <a:t>It will be harder to fly aircraft in the future. Estimates suggest it will cost billions of dollars annually to maintain the same flying capacity.</a:t>
            </a:r>
            <a:endParaRPr lang="en-US" sz="1600" dirty="0"/>
          </a:p>
        </p:txBody>
      </p:sp>
      <p:grpSp>
        <p:nvGrpSpPr>
          <p:cNvPr id="13" name="Group 12">
            <a:extLst>
              <a:ext uri="{FF2B5EF4-FFF2-40B4-BE49-F238E27FC236}">
                <a16:creationId xmlns:a16="http://schemas.microsoft.com/office/drawing/2014/main" id="{CF994D1E-95B4-4BAE-B2E3-1144A66084F9}"/>
              </a:ext>
            </a:extLst>
          </p:cNvPr>
          <p:cNvGrpSpPr/>
          <p:nvPr/>
        </p:nvGrpSpPr>
        <p:grpSpPr>
          <a:xfrm>
            <a:off x="5743953" y="885148"/>
            <a:ext cx="4028120" cy="3013597"/>
            <a:chOff x="6120701" y="911928"/>
            <a:chExt cx="4401820" cy="3352891"/>
          </a:xfrm>
        </p:grpSpPr>
        <p:pic>
          <p:nvPicPr>
            <p:cNvPr id="5" name="Picture 4">
              <a:extLst>
                <a:ext uri="{FF2B5EF4-FFF2-40B4-BE49-F238E27FC236}">
                  <a16:creationId xmlns:a16="http://schemas.microsoft.com/office/drawing/2014/main" id="{7395888D-83D2-4580-8B1F-D03D6205EF95}"/>
                </a:ext>
              </a:extLst>
            </p:cNvPr>
            <p:cNvPicPr>
              <a:picLocks noChangeAspect="1"/>
            </p:cNvPicPr>
            <p:nvPr/>
          </p:nvPicPr>
          <p:blipFill>
            <a:blip r:embed="rId3"/>
            <a:stretch>
              <a:fillRect/>
            </a:stretch>
          </p:blipFill>
          <p:spPr>
            <a:xfrm>
              <a:off x="6120701" y="911929"/>
              <a:ext cx="1823064" cy="2422755"/>
            </a:xfrm>
            <a:prstGeom prst="rect">
              <a:avLst/>
            </a:prstGeom>
          </p:spPr>
        </p:pic>
        <p:pic>
          <p:nvPicPr>
            <p:cNvPr id="7" name="Picture 6">
              <a:extLst>
                <a:ext uri="{FF2B5EF4-FFF2-40B4-BE49-F238E27FC236}">
                  <a16:creationId xmlns:a16="http://schemas.microsoft.com/office/drawing/2014/main" id="{C0AC876F-A2F4-4EAA-B4E2-0D2E031DD0E5}"/>
                </a:ext>
              </a:extLst>
            </p:cNvPr>
            <p:cNvPicPr>
              <a:picLocks noChangeAspect="1"/>
            </p:cNvPicPr>
            <p:nvPr/>
          </p:nvPicPr>
          <p:blipFill>
            <a:blip r:embed="rId4"/>
            <a:stretch>
              <a:fillRect/>
            </a:stretch>
          </p:blipFill>
          <p:spPr>
            <a:xfrm>
              <a:off x="8073142" y="911928"/>
              <a:ext cx="2449379" cy="2422755"/>
            </a:xfrm>
            <a:prstGeom prst="rect">
              <a:avLst/>
            </a:prstGeom>
          </p:spPr>
        </p:pic>
        <p:sp>
          <p:nvSpPr>
            <p:cNvPr id="8" name="TextBox 7">
              <a:extLst>
                <a:ext uri="{FF2B5EF4-FFF2-40B4-BE49-F238E27FC236}">
                  <a16:creationId xmlns:a16="http://schemas.microsoft.com/office/drawing/2014/main" id="{80655A10-FC2A-46CB-9E23-C3E30A2C97B9}"/>
                </a:ext>
              </a:extLst>
            </p:cNvPr>
            <p:cNvSpPr txBox="1"/>
            <p:nvPr/>
          </p:nvSpPr>
          <p:spPr>
            <a:xfrm>
              <a:off x="7997447" y="3399732"/>
              <a:ext cx="2510079" cy="667735"/>
            </a:xfrm>
            <a:prstGeom prst="rect">
              <a:avLst/>
            </a:prstGeom>
            <a:noFill/>
          </p:spPr>
          <p:txBody>
            <a:bodyPr wrap="square" rtlCol="0">
              <a:spAutoFit/>
            </a:bodyPr>
            <a:lstStyle/>
            <a:p>
              <a:pPr algn="ctr"/>
              <a:r>
                <a:rPr lang="en-US" sz="1100" dirty="0"/>
                <a:t>25 ton floodgates were installed in NYC (2017); this project cost $64M (floodgates and more).</a:t>
              </a:r>
            </a:p>
          </p:txBody>
        </p:sp>
        <p:sp>
          <p:nvSpPr>
            <p:cNvPr id="9" name="TextBox 8">
              <a:extLst>
                <a:ext uri="{FF2B5EF4-FFF2-40B4-BE49-F238E27FC236}">
                  <a16:creationId xmlns:a16="http://schemas.microsoft.com/office/drawing/2014/main" id="{08DCDE7E-F4B4-4A1F-A158-8E3C5B9F765A}"/>
                </a:ext>
              </a:extLst>
            </p:cNvPr>
            <p:cNvSpPr txBox="1"/>
            <p:nvPr/>
          </p:nvSpPr>
          <p:spPr>
            <a:xfrm>
              <a:off x="6120701" y="3408748"/>
              <a:ext cx="1876746" cy="856071"/>
            </a:xfrm>
            <a:prstGeom prst="rect">
              <a:avLst/>
            </a:prstGeom>
            <a:noFill/>
          </p:spPr>
          <p:txBody>
            <a:bodyPr wrap="square" rtlCol="0">
              <a:spAutoFit/>
            </a:bodyPr>
            <a:lstStyle/>
            <a:p>
              <a:pPr algn="ctr"/>
              <a:r>
                <a:rPr lang="en-US" sz="1100" dirty="0"/>
                <a:t>Hurricane Sandy flooded the subway system in NYC (2012);</a:t>
              </a:r>
            </a:p>
            <a:p>
              <a:pPr algn="ctr"/>
              <a:r>
                <a:rPr lang="en-US" sz="1100" dirty="0"/>
                <a:t>restorations cost $4.6B.</a:t>
              </a:r>
            </a:p>
          </p:txBody>
        </p:sp>
      </p:grpSp>
      <p:sp>
        <p:nvSpPr>
          <p:cNvPr id="11" name="Rectangle 10">
            <a:extLst>
              <a:ext uri="{FF2B5EF4-FFF2-40B4-BE49-F238E27FC236}">
                <a16:creationId xmlns:a16="http://schemas.microsoft.com/office/drawing/2014/main" id="{7EC7A1BE-C60F-491E-A619-D9866860CA43}"/>
              </a:ext>
            </a:extLst>
          </p:cNvPr>
          <p:cNvSpPr/>
          <p:nvPr/>
        </p:nvSpPr>
        <p:spPr>
          <a:xfrm>
            <a:off x="5309755" y="0"/>
            <a:ext cx="1589809" cy="38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48801E41-7588-4760-91E5-92C2903A4656}"/>
              </a:ext>
            </a:extLst>
          </p:cNvPr>
          <p:cNvSpPr/>
          <p:nvPr/>
        </p:nvSpPr>
        <p:spPr>
          <a:xfrm>
            <a:off x="5352637" y="6473536"/>
            <a:ext cx="1589809" cy="38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EDE94B7-2BD4-40E0-BA74-CB19F85F08AC}"/>
              </a:ext>
            </a:extLst>
          </p:cNvPr>
          <p:cNvPicPr>
            <a:picLocks noChangeAspect="1"/>
          </p:cNvPicPr>
          <p:nvPr/>
        </p:nvPicPr>
        <p:blipFill>
          <a:blip r:embed="rId5"/>
          <a:stretch>
            <a:fillRect/>
          </a:stretch>
        </p:blipFill>
        <p:spPr>
          <a:xfrm>
            <a:off x="5809172" y="4090376"/>
            <a:ext cx="3915138" cy="1823561"/>
          </a:xfrm>
          <a:prstGeom prst="rect">
            <a:avLst/>
          </a:prstGeom>
        </p:spPr>
      </p:pic>
      <p:sp>
        <p:nvSpPr>
          <p:cNvPr id="14" name="TextBox 13">
            <a:extLst>
              <a:ext uri="{FF2B5EF4-FFF2-40B4-BE49-F238E27FC236}">
                <a16:creationId xmlns:a16="http://schemas.microsoft.com/office/drawing/2014/main" id="{46877A34-7782-41B7-9267-8D3EFC587374}"/>
              </a:ext>
            </a:extLst>
          </p:cNvPr>
          <p:cNvSpPr txBox="1"/>
          <p:nvPr/>
        </p:nvSpPr>
        <p:spPr>
          <a:xfrm>
            <a:off x="8118468" y="5917396"/>
            <a:ext cx="1744388" cy="184666"/>
          </a:xfrm>
          <a:prstGeom prst="rect">
            <a:avLst/>
          </a:prstGeom>
          <a:noFill/>
        </p:spPr>
        <p:txBody>
          <a:bodyPr wrap="none" rtlCol="0">
            <a:spAutoFit/>
          </a:bodyPr>
          <a:lstStyle/>
          <a:p>
            <a:r>
              <a:rPr lang="en-US" sz="600" dirty="0"/>
              <a:t>Image source: https://www.climatecentral.org/</a:t>
            </a:r>
          </a:p>
        </p:txBody>
      </p:sp>
      <p:pic>
        <p:nvPicPr>
          <p:cNvPr id="15" name="Picture 14">
            <a:extLst>
              <a:ext uri="{FF2B5EF4-FFF2-40B4-BE49-F238E27FC236}">
                <a16:creationId xmlns:a16="http://schemas.microsoft.com/office/drawing/2014/main" id="{2495A058-DC3F-4BCE-AD23-03625D4254DC}"/>
              </a:ext>
            </a:extLst>
          </p:cNvPr>
          <p:cNvPicPr>
            <a:picLocks noChangeAspect="1"/>
          </p:cNvPicPr>
          <p:nvPr/>
        </p:nvPicPr>
        <p:blipFill>
          <a:blip r:embed="rId6"/>
          <a:stretch>
            <a:fillRect/>
          </a:stretch>
        </p:blipFill>
        <p:spPr>
          <a:xfrm>
            <a:off x="9862856" y="885148"/>
            <a:ext cx="1898010" cy="5280753"/>
          </a:xfrm>
          <a:prstGeom prst="rect">
            <a:avLst/>
          </a:prstGeom>
        </p:spPr>
      </p:pic>
      <p:sp>
        <p:nvSpPr>
          <p:cNvPr id="16" name="TextBox 15">
            <a:extLst>
              <a:ext uri="{FF2B5EF4-FFF2-40B4-BE49-F238E27FC236}">
                <a16:creationId xmlns:a16="http://schemas.microsoft.com/office/drawing/2014/main" id="{4778C059-374B-4B8F-8FF4-E6CAE1BCE3FE}"/>
              </a:ext>
            </a:extLst>
          </p:cNvPr>
          <p:cNvSpPr txBox="1"/>
          <p:nvPr/>
        </p:nvSpPr>
        <p:spPr>
          <a:xfrm>
            <a:off x="1371600" y="6320978"/>
            <a:ext cx="8585157" cy="400110"/>
          </a:xfrm>
          <a:prstGeom prst="rect">
            <a:avLst/>
          </a:prstGeom>
          <a:solidFill>
            <a:srgbClr val="FFC000"/>
          </a:solidFill>
        </p:spPr>
        <p:txBody>
          <a:bodyPr wrap="square" rtlCol="0">
            <a:spAutoFit/>
          </a:bodyPr>
          <a:lstStyle/>
          <a:p>
            <a:pPr algn="ctr"/>
            <a:r>
              <a:rPr lang="en-US" sz="2000" dirty="0"/>
              <a:t>Why are extreme events more frequent? Why is the cost so high?</a:t>
            </a:r>
          </a:p>
        </p:txBody>
      </p:sp>
      <p:sp>
        <p:nvSpPr>
          <p:cNvPr id="17" name="TextBox 16">
            <a:extLst>
              <a:ext uri="{FF2B5EF4-FFF2-40B4-BE49-F238E27FC236}">
                <a16:creationId xmlns:a16="http://schemas.microsoft.com/office/drawing/2014/main" id="{E1D73925-21AC-41FD-B937-3921E534C264}"/>
              </a:ext>
            </a:extLst>
          </p:cNvPr>
          <p:cNvSpPr txBox="1"/>
          <p:nvPr/>
        </p:nvSpPr>
        <p:spPr>
          <a:xfrm>
            <a:off x="9247281" y="6120922"/>
            <a:ext cx="2616422" cy="200055"/>
          </a:xfrm>
          <a:prstGeom prst="rect">
            <a:avLst/>
          </a:prstGeom>
          <a:noFill/>
        </p:spPr>
        <p:txBody>
          <a:bodyPr wrap="none" rtlCol="0">
            <a:spAutoFit/>
          </a:bodyPr>
          <a:lstStyle/>
          <a:p>
            <a:r>
              <a:rPr lang="fr-FR" sz="700" b="0" i="0" u="none" strike="noStrike" baseline="0">
                <a:solidFill>
                  <a:srgbClr val="121212"/>
                </a:solidFill>
                <a:latin typeface="ArialMT"/>
              </a:rPr>
              <a:t>Source: https://www.sustainability.gov/pdfs/dod-2024-cap.pdf</a:t>
            </a:r>
            <a:endParaRPr lang="en-US" sz="100" dirty="0"/>
          </a:p>
        </p:txBody>
      </p:sp>
    </p:spTree>
    <p:extLst>
      <p:ext uri="{BB962C8B-B14F-4D97-AF65-F5344CB8AC3E}">
        <p14:creationId xmlns:p14="http://schemas.microsoft.com/office/powerpoint/2010/main" val="117403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9891FB2-7F75-42CE-98C0-E456C0B1AD01}"/>
              </a:ext>
            </a:extLst>
          </p:cNvPr>
          <p:cNvSpPr>
            <a:spLocks noGrp="1"/>
          </p:cNvSpPr>
          <p:nvPr>
            <p:ph type="body" sz="quarter" idx="10"/>
          </p:nvPr>
        </p:nvSpPr>
        <p:spPr>
          <a:xfrm>
            <a:off x="607473" y="1337686"/>
            <a:ext cx="4513002" cy="5024372"/>
          </a:xfrm>
        </p:spPr>
        <p:txBody>
          <a:bodyPr>
            <a:normAutofit/>
          </a:bodyPr>
          <a:lstStyle/>
          <a:p>
            <a:pPr marL="457200" indent="-457200">
              <a:buFont typeface="Arial" panose="020B0604020202020204" pitchFamily="34" charset="0"/>
              <a:buChar char="•"/>
            </a:pPr>
            <a:r>
              <a:rPr lang="en-US" sz="2000" dirty="0"/>
              <a:t>High elevation = thinner air</a:t>
            </a:r>
          </a:p>
          <a:p>
            <a:pPr marL="457200" indent="-457200">
              <a:buFont typeface="Arial" panose="020B0604020202020204" pitchFamily="34" charset="0"/>
              <a:buChar char="•"/>
            </a:pPr>
            <a:r>
              <a:rPr lang="en-US" sz="2000" dirty="0"/>
              <a:t>Warm air = thinner air</a:t>
            </a:r>
          </a:p>
          <a:p>
            <a:pPr marL="457200" indent="-457200">
              <a:buFont typeface="Arial" panose="020B0604020202020204" pitchFamily="34" charset="0"/>
              <a:buChar char="•"/>
            </a:pPr>
            <a:r>
              <a:rPr lang="en-US" sz="2000" dirty="0"/>
              <a:t>Humid air = thinner air</a:t>
            </a:r>
          </a:p>
          <a:p>
            <a:pPr marL="457200" indent="-457200">
              <a:buFont typeface="Arial" panose="020B0604020202020204" pitchFamily="34" charset="0"/>
              <a:buChar char="•"/>
            </a:pPr>
            <a:r>
              <a:rPr lang="en-US" sz="2000" dirty="0"/>
              <a:t>These three factors compound the density reduction.</a:t>
            </a:r>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sz="2000" dirty="0"/>
              <a:t>Aircraft performance decreases in thinner air.</a:t>
            </a:r>
          </a:p>
        </p:txBody>
      </p:sp>
      <p:grpSp>
        <p:nvGrpSpPr>
          <p:cNvPr id="340" name="Group 339">
            <a:extLst>
              <a:ext uri="{FF2B5EF4-FFF2-40B4-BE49-F238E27FC236}">
                <a16:creationId xmlns:a16="http://schemas.microsoft.com/office/drawing/2014/main" id="{B733C896-1DA5-43FF-95EE-35F6153E1698}"/>
              </a:ext>
            </a:extLst>
          </p:cNvPr>
          <p:cNvGrpSpPr/>
          <p:nvPr/>
        </p:nvGrpSpPr>
        <p:grpSpPr>
          <a:xfrm>
            <a:off x="10658142" y="3843569"/>
            <a:ext cx="1395045" cy="1293948"/>
            <a:chOff x="10688108" y="4268522"/>
            <a:chExt cx="1395045" cy="1293948"/>
          </a:xfrm>
        </p:grpSpPr>
        <p:grpSp>
          <p:nvGrpSpPr>
            <p:cNvPr id="323" name="Group 322">
              <a:extLst>
                <a:ext uri="{FF2B5EF4-FFF2-40B4-BE49-F238E27FC236}">
                  <a16:creationId xmlns:a16="http://schemas.microsoft.com/office/drawing/2014/main" id="{583A3E9F-BCFF-4FA3-BA48-77DA0B911D73}"/>
                </a:ext>
              </a:extLst>
            </p:cNvPr>
            <p:cNvGrpSpPr/>
            <p:nvPr/>
          </p:nvGrpSpPr>
          <p:grpSpPr>
            <a:xfrm rot="6871120">
              <a:off x="10665948" y="4295691"/>
              <a:ext cx="250059" cy="205740"/>
              <a:chOff x="6465925" y="4215207"/>
              <a:chExt cx="250059" cy="205740"/>
            </a:xfrm>
            <a:solidFill>
              <a:srgbClr val="FF5050"/>
            </a:solidFill>
          </p:grpSpPr>
          <p:sp>
            <p:nvSpPr>
              <p:cNvPr id="324" name="Oval 323">
                <a:extLst>
                  <a:ext uri="{FF2B5EF4-FFF2-40B4-BE49-F238E27FC236}">
                    <a16:creationId xmlns:a16="http://schemas.microsoft.com/office/drawing/2014/main" id="{C9D08852-2C5C-4AC3-854B-CA4E08329C46}"/>
                  </a:ext>
                </a:extLst>
              </p:cNvPr>
              <p:cNvSpPr/>
              <p:nvPr/>
            </p:nvSpPr>
            <p:spPr>
              <a:xfrm rot="10800000">
                <a:off x="6465925" y="4215207"/>
                <a:ext cx="137160" cy="1371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 name="Oval 324">
                <a:extLst>
                  <a:ext uri="{FF2B5EF4-FFF2-40B4-BE49-F238E27FC236}">
                    <a16:creationId xmlns:a16="http://schemas.microsoft.com/office/drawing/2014/main" id="{DB4F2B52-FCAF-4D1C-B05B-7A801F134810}"/>
                  </a:ext>
                </a:extLst>
              </p:cNvPr>
              <p:cNvSpPr/>
              <p:nvPr/>
            </p:nvSpPr>
            <p:spPr>
              <a:xfrm rot="10800000">
                <a:off x="6578824" y="4283787"/>
                <a:ext cx="137160" cy="1371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9" name="Group 338">
              <a:extLst>
                <a:ext uri="{FF2B5EF4-FFF2-40B4-BE49-F238E27FC236}">
                  <a16:creationId xmlns:a16="http://schemas.microsoft.com/office/drawing/2014/main" id="{C540CA19-D2D6-4801-B850-96AB82A79C28}"/>
                </a:ext>
              </a:extLst>
            </p:cNvPr>
            <p:cNvGrpSpPr/>
            <p:nvPr/>
          </p:nvGrpSpPr>
          <p:grpSpPr>
            <a:xfrm>
              <a:off x="10705327" y="4268522"/>
              <a:ext cx="1377826" cy="1293948"/>
              <a:chOff x="10705327" y="4268522"/>
              <a:chExt cx="1377826" cy="1293948"/>
            </a:xfrm>
          </p:grpSpPr>
          <p:grpSp>
            <p:nvGrpSpPr>
              <p:cNvPr id="326" name="Group 325">
                <a:extLst>
                  <a:ext uri="{FF2B5EF4-FFF2-40B4-BE49-F238E27FC236}">
                    <a16:creationId xmlns:a16="http://schemas.microsoft.com/office/drawing/2014/main" id="{EAE8C493-A79F-4B00-AAF8-C2CA485ECF8C}"/>
                  </a:ext>
                </a:extLst>
              </p:cNvPr>
              <p:cNvGrpSpPr/>
              <p:nvPr/>
            </p:nvGrpSpPr>
            <p:grpSpPr>
              <a:xfrm rot="10213496">
                <a:off x="10705327" y="4807853"/>
                <a:ext cx="250059" cy="205740"/>
                <a:chOff x="6465925" y="4215207"/>
                <a:chExt cx="250059" cy="205740"/>
              </a:xfrm>
            </p:grpSpPr>
            <p:sp>
              <p:nvSpPr>
                <p:cNvPr id="327" name="Oval 326">
                  <a:extLst>
                    <a:ext uri="{FF2B5EF4-FFF2-40B4-BE49-F238E27FC236}">
                      <a16:creationId xmlns:a16="http://schemas.microsoft.com/office/drawing/2014/main" id="{A3BF60FE-AE51-4BF6-8A9B-102387964EEB}"/>
                    </a:ext>
                  </a:extLst>
                </p:cNvPr>
                <p:cNvSpPr/>
                <p:nvPr/>
              </p:nvSpPr>
              <p:spPr>
                <a:xfrm rot="10800000">
                  <a:off x="6465925" y="4215207"/>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8" name="Oval 327">
                  <a:extLst>
                    <a:ext uri="{FF2B5EF4-FFF2-40B4-BE49-F238E27FC236}">
                      <a16:creationId xmlns:a16="http://schemas.microsoft.com/office/drawing/2014/main" id="{F2DCC4CB-3A4C-4FFA-B836-FC6D02F92192}"/>
                    </a:ext>
                  </a:extLst>
                </p:cNvPr>
                <p:cNvSpPr/>
                <p:nvPr/>
              </p:nvSpPr>
              <p:spPr>
                <a:xfrm rot="10800000">
                  <a:off x="6578824" y="4283787"/>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9" name="Group 328">
                <a:extLst>
                  <a:ext uri="{FF2B5EF4-FFF2-40B4-BE49-F238E27FC236}">
                    <a16:creationId xmlns:a16="http://schemas.microsoft.com/office/drawing/2014/main" id="{38402505-1340-47B5-99B7-672AA445C9CC}"/>
                  </a:ext>
                </a:extLst>
              </p:cNvPr>
              <p:cNvGrpSpPr/>
              <p:nvPr/>
            </p:nvGrpSpPr>
            <p:grpSpPr>
              <a:xfrm>
                <a:off x="10748478" y="5324341"/>
                <a:ext cx="164570" cy="154509"/>
                <a:chOff x="8836519" y="4220920"/>
                <a:chExt cx="164570" cy="154509"/>
              </a:xfrm>
            </p:grpSpPr>
            <p:sp>
              <p:nvSpPr>
                <p:cNvPr id="330" name="Oval 329">
                  <a:extLst>
                    <a:ext uri="{FF2B5EF4-FFF2-40B4-BE49-F238E27FC236}">
                      <a16:creationId xmlns:a16="http://schemas.microsoft.com/office/drawing/2014/main" id="{A373C253-069E-424F-9911-2B05924D05B5}"/>
                    </a:ext>
                  </a:extLst>
                </p:cNvPr>
                <p:cNvSpPr/>
                <p:nvPr/>
              </p:nvSpPr>
              <p:spPr>
                <a:xfrm rot="10800000">
                  <a:off x="8836519" y="4320550"/>
                  <a:ext cx="51133" cy="5487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 name="Oval 330">
                  <a:extLst>
                    <a:ext uri="{FF2B5EF4-FFF2-40B4-BE49-F238E27FC236}">
                      <a16:creationId xmlns:a16="http://schemas.microsoft.com/office/drawing/2014/main" id="{41416F88-B5F4-4DC9-B1D4-477D69F31E93}"/>
                    </a:ext>
                  </a:extLst>
                </p:cNvPr>
                <p:cNvSpPr/>
                <p:nvPr/>
              </p:nvSpPr>
              <p:spPr>
                <a:xfrm rot="10800000">
                  <a:off x="8949956" y="4320550"/>
                  <a:ext cx="51133" cy="5487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2" name="Oval 331">
                  <a:extLst>
                    <a:ext uri="{FF2B5EF4-FFF2-40B4-BE49-F238E27FC236}">
                      <a16:creationId xmlns:a16="http://schemas.microsoft.com/office/drawing/2014/main" id="{602A5C66-AB78-43F6-9FD9-E7187DF773A2}"/>
                    </a:ext>
                  </a:extLst>
                </p:cNvPr>
                <p:cNvSpPr/>
                <p:nvPr/>
              </p:nvSpPr>
              <p:spPr>
                <a:xfrm rot="10800000">
                  <a:off x="8850163" y="4220920"/>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3" name="TextBox 332">
                <a:extLst>
                  <a:ext uri="{FF2B5EF4-FFF2-40B4-BE49-F238E27FC236}">
                    <a16:creationId xmlns:a16="http://schemas.microsoft.com/office/drawing/2014/main" id="{CF345AEF-7B57-4BD5-9099-130BBD3B8442}"/>
                  </a:ext>
                </a:extLst>
              </p:cNvPr>
              <p:cNvSpPr txBox="1"/>
              <p:nvPr/>
            </p:nvSpPr>
            <p:spPr>
              <a:xfrm>
                <a:off x="10936457" y="4268522"/>
                <a:ext cx="1127388" cy="276999"/>
              </a:xfrm>
              <a:prstGeom prst="rect">
                <a:avLst/>
              </a:prstGeom>
              <a:noFill/>
            </p:spPr>
            <p:txBody>
              <a:bodyPr wrap="square" rtlCol="0">
                <a:spAutoFit/>
              </a:bodyPr>
              <a:lstStyle/>
              <a:p>
                <a:r>
                  <a:rPr lang="en-US" sz="1200" dirty="0"/>
                  <a:t>Nitrogen (N</a:t>
                </a:r>
                <a:r>
                  <a:rPr lang="en-US" sz="1200" baseline="-25000" dirty="0"/>
                  <a:t>2</a:t>
                </a:r>
                <a:r>
                  <a:rPr lang="en-US" sz="1200" dirty="0"/>
                  <a:t>)</a:t>
                </a:r>
              </a:p>
            </p:txBody>
          </p:sp>
          <p:sp>
            <p:nvSpPr>
              <p:cNvPr id="334" name="TextBox 333">
                <a:extLst>
                  <a:ext uri="{FF2B5EF4-FFF2-40B4-BE49-F238E27FC236}">
                    <a16:creationId xmlns:a16="http://schemas.microsoft.com/office/drawing/2014/main" id="{60DCFAAD-8D31-41F7-BEAA-44A3F7AFFDA1}"/>
                  </a:ext>
                </a:extLst>
              </p:cNvPr>
              <p:cNvSpPr txBox="1"/>
              <p:nvPr/>
            </p:nvSpPr>
            <p:spPr>
              <a:xfrm>
                <a:off x="10955765" y="4793629"/>
                <a:ext cx="1127388" cy="276999"/>
              </a:xfrm>
              <a:prstGeom prst="rect">
                <a:avLst/>
              </a:prstGeom>
              <a:noFill/>
            </p:spPr>
            <p:txBody>
              <a:bodyPr wrap="square" rtlCol="0">
                <a:spAutoFit/>
              </a:bodyPr>
              <a:lstStyle/>
              <a:p>
                <a:r>
                  <a:rPr lang="en-US" sz="1200" dirty="0"/>
                  <a:t>Oxygen (O</a:t>
                </a:r>
                <a:r>
                  <a:rPr lang="en-US" sz="1200" baseline="-25000" dirty="0"/>
                  <a:t>2</a:t>
                </a:r>
                <a:r>
                  <a:rPr lang="en-US" sz="1200" dirty="0"/>
                  <a:t>)</a:t>
                </a:r>
              </a:p>
            </p:txBody>
          </p:sp>
          <p:sp>
            <p:nvSpPr>
              <p:cNvPr id="335" name="TextBox 334">
                <a:extLst>
                  <a:ext uri="{FF2B5EF4-FFF2-40B4-BE49-F238E27FC236}">
                    <a16:creationId xmlns:a16="http://schemas.microsoft.com/office/drawing/2014/main" id="{38BC02E4-6378-45EC-8B64-C3A3CB739A4C}"/>
                  </a:ext>
                </a:extLst>
              </p:cNvPr>
              <p:cNvSpPr txBox="1"/>
              <p:nvPr/>
            </p:nvSpPr>
            <p:spPr>
              <a:xfrm>
                <a:off x="10955765" y="5285471"/>
                <a:ext cx="1127388" cy="276999"/>
              </a:xfrm>
              <a:prstGeom prst="rect">
                <a:avLst/>
              </a:prstGeom>
              <a:noFill/>
            </p:spPr>
            <p:txBody>
              <a:bodyPr wrap="square" rtlCol="0">
                <a:spAutoFit/>
              </a:bodyPr>
              <a:lstStyle/>
              <a:p>
                <a:r>
                  <a:rPr lang="en-US" sz="1200" dirty="0"/>
                  <a:t>Water  (H</a:t>
                </a:r>
                <a:r>
                  <a:rPr lang="en-US" sz="1200" baseline="-25000" dirty="0"/>
                  <a:t>2</a:t>
                </a:r>
                <a:r>
                  <a:rPr lang="en-US" sz="1200" dirty="0"/>
                  <a:t>O)</a:t>
                </a:r>
              </a:p>
            </p:txBody>
          </p:sp>
        </p:grpSp>
      </p:grpSp>
      <p:sp>
        <p:nvSpPr>
          <p:cNvPr id="336" name="TextBox 335">
            <a:extLst>
              <a:ext uri="{FF2B5EF4-FFF2-40B4-BE49-F238E27FC236}">
                <a16:creationId xmlns:a16="http://schemas.microsoft.com/office/drawing/2014/main" id="{8E17B6FA-175F-4BF4-BF1C-AB2EFE3A552D}"/>
              </a:ext>
            </a:extLst>
          </p:cNvPr>
          <p:cNvSpPr txBox="1"/>
          <p:nvPr/>
        </p:nvSpPr>
        <p:spPr>
          <a:xfrm>
            <a:off x="6087608" y="5737116"/>
            <a:ext cx="4523995" cy="738664"/>
          </a:xfrm>
          <a:prstGeom prst="rect">
            <a:avLst/>
          </a:prstGeom>
          <a:noFill/>
        </p:spPr>
        <p:txBody>
          <a:bodyPr wrap="none" rtlCol="0">
            <a:spAutoFit/>
          </a:bodyPr>
          <a:lstStyle/>
          <a:p>
            <a:pPr marL="171450" indent="-171450">
              <a:buFont typeface="Arial" panose="020B0604020202020204" pitchFamily="34" charset="0"/>
              <a:buChar char="•"/>
            </a:pPr>
            <a:r>
              <a:rPr lang="en-US" sz="1400" dirty="0"/>
              <a:t>The mean molecular weight is smaller.</a:t>
            </a:r>
          </a:p>
          <a:p>
            <a:pPr marL="171450" indent="-171450">
              <a:buFont typeface="Arial" panose="020B0604020202020204" pitchFamily="34" charset="0"/>
              <a:buChar char="•"/>
            </a:pPr>
            <a:r>
              <a:rPr lang="en-US" sz="1400" dirty="0"/>
              <a:t>The more volume the water vapor takes up, the less </a:t>
            </a:r>
          </a:p>
          <a:p>
            <a:pPr marL="176213"/>
            <a:r>
              <a:rPr lang="en-US" sz="1400" dirty="0"/>
              <a:t>mass per volume (i.e., air is less dense).</a:t>
            </a:r>
          </a:p>
        </p:txBody>
      </p:sp>
      <p:grpSp>
        <p:nvGrpSpPr>
          <p:cNvPr id="345" name="Group 344">
            <a:extLst>
              <a:ext uri="{FF2B5EF4-FFF2-40B4-BE49-F238E27FC236}">
                <a16:creationId xmlns:a16="http://schemas.microsoft.com/office/drawing/2014/main" id="{B045FCC9-2CA5-450F-858B-002EEA274889}"/>
              </a:ext>
            </a:extLst>
          </p:cNvPr>
          <p:cNvGrpSpPr/>
          <p:nvPr/>
        </p:nvGrpSpPr>
        <p:grpSpPr>
          <a:xfrm>
            <a:off x="5674407" y="1240605"/>
            <a:ext cx="2011680" cy="2053120"/>
            <a:chOff x="6088989" y="1264513"/>
            <a:chExt cx="2011680" cy="2053120"/>
          </a:xfrm>
        </p:grpSpPr>
        <p:sp>
          <p:nvSpPr>
            <p:cNvPr id="4" name="Rectangle 3">
              <a:extLst>
                <a:ext uri="{FF2B5EF4-FFF2-40B4-BE49-F238E27FC236}">
                  <a16:creationId xmlns:a16="http://schemas.microsoft.com/office/drawing/2014/main" id="{DC7B27F6-CF59-4581-A098-1E0B4417D0A5}"/>
                </a:ext>
              </a:extLst>
            </p:cNvPr>
            <p:cNvSpPr/>
            <p:nvPr/>
          </p:nvSpPr>
          <p:spPr>
            <a:xfrm>
              <a:off x="6088989" y="1264513"/>
              <a:ext cx="2011680" cy="169164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F98E4FE8-D0EB-4277-9DAD-CB1D1AA6A461}"/>
                </a:ext>
              </a:extLst>
            </p:cNvPr>
            <p:cNvGrpSpPr/>
            <p:nvPr/>
          </p:nvGrpSpPr>
          <p:grpSpPr>
            <a:xfrm rot="2336307">
              <a:off x="6416081" y="1673612"/>
              <a:ext cx="271466" cy="137160"/>
              <a:chOff x="6436992" y="2217420"/>
              <a:chExt cx="271466" cy="137160"/>
            </a:xfrm>
          </p:grpSpPr>
          <p:sp>
            <p:nvSpPr>
              <p:cNvPr id="12" name="Oval 11">
                <a:extLst>
                  <a:ext uri="{FF2B5EF4-FFF2-40B4-BE49-F238E27FC236}">
                    <a16:creationId xmlns:a16="http://schemas.microsoft.com/office/drawing/2014/main" id="{21715846-F01E-4A57-9C63-32A4001AE51D}"/>
                  </a:ext>
                </a:extLst>
              </p:cNvPr>
              <p:cNvSpPr/>
              <p:nvPr/>
            </p:nvSpPr>
            <p:spPr>
              <a:xfrm>
                <a:off x="6571298" y="2217420"/>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70037850-C041-4828-9DD9-1A6D00DC6712}"/>
                  </a:ext>
                </a:extLst>
              </p:cNvPr>
              <p:cNvCxnSpPr>
                <a:cxnSpLocks/>
              </p:cNvCxnSpPr>
              <p:nvPr/>
            </p:nvCxnSpPr>
            <p:spPr>
              <a:xfrm>
                <a:off x="6436994" y="22479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B06311D-9E03-4514-A4C6-3C827C3E6740}"/>
                  </a:ext>
                </a:extLst>
              </p:cNvPr>
              <p:cNvCxnSpPr>
                <a:cxnSpLocks/>
              </p:cNvCxnSpPr>
              <p:nvPr/>
            </p:nvCxnSpPr>
            <p:spPr>
              <a:xfrm>
                <a:off x="6436992" y="22860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D5A6597-6299-452D-97EC-225B5903690B}"/>
                  </a:ext>
                </a:extLst>
              </p:cNvPr>
              <p:cNvCxnSpPr>
                <a:cxnSpLocks/>
              </p:cNvCxnSpPr>
              <p:nvPr/>
            </p:nvCxnSpPr>
            <p:spPr>
              <a:xfrm>
                <a:off x="6436993" y="2324100"/>
                <a:ext cx="11620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E4842E1A-778F-487E-BDA1-8D0A5A0EE7CF}"/>
                </a:ext>
              </a:extLst>
            </p:cNvPr>
            <p:cNvGrpSpPr/>
            <p:nvPr/>
          </p:nvGrpSpPr>
          <p:grpSpPr>
            <a:xfrm rot="1466935">
              <a:off x="6355698" y="2010290"/>
              <a:ext cx="271466" cy="137160"/>
              <a:chOff x="6436992" y="2217420"/>
              <a:chExt cx="271466" cy="137160"/>
            </a:xfrm>
          </p:grpSpPr>
          <p:sp>
            <p:nvSpPr>
              <p:cNvPr id="30" name="Oval 29">
                <a:extLst>
                  <a:ext uri="{FF2B5EF4-FFF2-40B4-BE49-F238E27FC236}">
                    <a16:creationId xmlns:a16="http://schemas.microsoft.com/office/drawing/2014/main" id="{D6AC5F15-E2C7-45DA-B5CF-242DE590538B}"/>
                  </a:ext>
                </a:extLst>
              </p:cNvPr>
              <p:cNvSpPr/>
              <p:nvPr/>
            </p:nvSpPr>
            <p:spPr>
              <a:xfrm>
                <a:off x="6571298" y="2217420"/>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Connector 30">
                <a:extLst>
                  <a:ext uri="{FF2B5EF4-FFF2-40B4-BE49-F238E27FC236}">
                    <a16:creationId xmlns:a16="http://schemas.microsoft.com/office/drawing/2014/main" id="{8680938C-4630-4240-8667-3C8D3A66C7F3}"/>
                  </a:ext>
                </a:extLst>
              </p:cNvPr>
              <p:cNvCxnSpPr>
                <a:cxnSpLocks/>
              </p:cNvCxnSpPr>
              <p:nvPr/>
            </p:nvCxnSpPr>
            <p:spPr>
              <a:xfrm>
                <a:off x="6436994" y="22479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92534AA-C3E0-4079-A12B-B72B1BAD08FE}"/>
                  </a:ext>
                </a:extLst>
              </p:cNvPr>
              <p:cNvCxnSpPr>
                <a:cxnSpLocks/>
              </p:cNvCxnSpPr>
              <p:nvPr/>
            </p:nvCxnSpPr>
            <p:spPr>
              <a:xfrm>
                <a:off x="6436992" y="22860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54931B9-7096-4DB3-8689-3C94D71E8123}"/>
                  </a:ext>
                </a:extLst>
              </p:cNvPr>
              <p:cNvCxnSpPr>
                <a:cxnSpLocks/>
              </p:cNvCxnSpPr>
              <p:nvPr/>
            </p:nvCxnSpPr>
            <p:spPr>
              <a:xfrm>
                <a:off x="6436993" y="2324100"/>
                <a:ext cx="11620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2EB5939E-F9F6-4CE4-B4CA-FDF3EA910B83}"/>
                </a:ext>
              </a:extLst>
            </p:cNvPr>
            <p:cNvGrpSpPr/>
            <p:nvPr/>
          </p:nvGrpSpPr>
          <p:grpSpPr>
            <a:xfrm rot="18252953">
              <a:off x="6734781" y="2346553"/>
              <a:ext cx="271466" cy="137160"/>
              <a:chOff x="6436992" y="2217420"/>
              <a:chExt cx="271466" cy="137160"/>
            </a:xfrm>
          </p:grpSpPr>
          <p:sp>
            <p:nvSpPr>
              <p:cNvPr id="35" name="Oval 34">
                <a:extLst>
                  <a:ext uri="{FF2B5EF4-FFF2-40B4-BE49-F238E27FC236}">
                    <a16:creationId xmlns:a16="http://schemas.microsoft.com/office/drawing/2014/main" id="{7A0915A0-2408-431A-B62E-10DC1B1B43AF}"/>
                  </a:ext>
                </a:extLst>
              </p:cNvPr>
              <p:cNvSpPr/>
              <p:nvPr/>
            </p:nvSpPr>
            <p:spPr>
              <a:xfrm>
                <a:off x="6571298" y="2217420"/>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6" name="Straight Connector 35">
                <a:extLst>
                  <a:ext uri="{FF2B5EF4-FFF2-40B4-BE49-F238E27FC236}">
                    <a16:creationId xmlns:a16="http://schemas.microsoft.com/office/drawing/2014/main" id="{37361756-F844-4C4A-8774-4F7D22F3E2B7}"/>
                  </a:ext>
                </a:extLst>
              </p:cNvPr>
              <p:cNvCxnSpPr>
                <a:cxnSpLocks/>
              </p:cNvCxnSpPr>
              <p:nvPr/>
            </p:nvCxnSpPr>
            <p:spPr>
              <a:xfrm>
                <a:off x="6436994" y="22479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19C2B58-A67F-42F9-BECA-AD7E3A4E16A7}"/>
                  </a:ext>
                </a:extLst>
              </p:cNvPr>
              <p:cNvCxnSpPr>
                <a:cxnSpLocks/>
              </p:cNvCxnSpPr>
              <p:nvPr/>
            </p:nvCxnSpPr>
            <p:spPr>
              <a:xfrm>
                <a:off x="6436992" y="22860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EE513EF-6C60-4FD7-9044-278A6CE652B3}"/>
                  </a:ext>
                </a:extLst>
              </p:cNvPr>
              <p:cNvCxnSpPr>
                <a:cxnSpLocks/>
              </p:cNvCxnSpPr>
              <p:nvPr/>
            </p:nvCxnSpPr>
            <p:spPr>
              <a:xfrm>
                <a:off x="6436993" y="2324100"/>
                <a:ext cx="11620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4BC66589-4215-4D93-86C1-5F8C4CA0300A}"/>
                </a:ext>
              </a:extLst>
            </p:cNvPr>
            <p:cNvGrpSpPr/>
            <p:nvPr/>
          </p:nvGrpSpPr>
          <p:grpSpPr>
            <a:xfrm rot="13864225">
              <a:off x="6887181" y="2498953"/>
              <a:ext cx="271466" cy="137160"/>
              <a:chOff x="6436992" y="2217420"/>
              <a:chExt cx="271466" cy="137160"/>
            </a:xfrm>
          </p:grpSpPr>
          <p:sp>
            <p:nvSpPr>
              <p:cNvPr id="40" name="Oval 39">
                <a:extLst>
                  <a:ext uri="{FF2B5EF4-FFF2-40B4-BE49-F238E27FC236}">
                    <a16:creationId xmlns:a16="http://schemas.microsoft.com/office/drawing/2014/main" id="{BD75F1E6-0FE6-4DFC-9D5A-8AA0ECA21AAC}"/>
                  </a:ext>
                </a:extLst>
              </p:cNvPr>
              <p:cNvSpPr/>
              <p:nvPr/>
            </p:nvSpPr>
            <p:spPr>
              <a:xfrm>
                <a:off x="6571298" y="2217420"/>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Connector 40">
                <a:extLst>
                  <a:ext uri="{FF2B5EF4-FFF2-40B4-BE49-F238E27FC236}">
                    <a16:creationId xmlns:a16="http://schemas.microsoft.com/office/drawing/2014/main" id="{EE41163A-582A-4B27-8CBE-940675E9EA5D}"/>
                  </a:ext>
                </a:extLst>
              </p:cNvPr>
              <p:cNvCxnSpPr>
                <a:cxnSpLocks/>
              </p:cNvCxnSpPr>
              <p:nvPr/>
            </p:nvCxnSpPr>
            <p:spPr>
              <a:xfrm>
                <a:off x="6436994" y="22479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BC4F151-D2FA-4C49-932D-8AA6241B8794}"/>
                  </a:ext>
                </a:extLst>
              </p:cNvPr>
              <p:cNvCxnSpPr>
                <a:cxnSpLocks/>
              </p:cNvCxnSpPr>
              <p:nvPr/>
            </p:nvCxnSpPr>
            <p:spPr>
              <a:xfrm>
                <a:off x="6436992" y="22860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D9D8350-25F7-4EFC-802C-6FA06616CCD3}"/>
                  </a:ext>
                </a:extLst>
              </p:cNvPr>
              <p:cNvCxnSpPr>
                <a:cxnSpLocks/>
              </p:cNvCxnSpPr>
              <p:nvPr/>
            </p:nvCxnSpPr>
            <p:spPr>
              <a:xfrm>
                <a:off x="6436993" y="2324100"/>
                <a:ext cx="11620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D7197874-9CD7-4E59-A9CD-ED44D3A1FC46}"/>
                </a:ext>
              </a:extLst>
            </p:cNvPr>
            <p:cNvGrpSpPr/>
            <p:nvPr/>
          </p:nvGrpSpPr>
          <p:grpSpPr>
            <a:xfrm rot="11194905">
              <a:off x="7301519" y="2002207"/>
              <a:ext cx="271466" cy="137160"/>
              <a:chOff x="6436992" y="2217420"/>
              <a:chExt cx="271466" cy="137160"/>
            </a:xfrm>
          </p:grpSpPr>
          <p:sp>
            <p:nvSpPr>
              <p:cNvPr id="45" name="Oval 44">
                <a:extLst>
                  <a:ext uri="{FF2B5EF4-FFF2-40B4-BE49-F238E27FC236}">
                    <a16:creationId xmlns:a16="http://schemas.microsoft.com/office/drawing/2014/main" id="{0CEC8DA9-9B4D-4789-88B5-55413FDD7262}"/>
                  </a:ext>
                </a:extLst>
              </p:cNvPr>
              <p:cNvSpPr/>
              <p:nvPr/>
            </p:nvSpPr>
            <p:spPr>
              <a:xfrm>
                <a:off x="6571298" y="2217420"/>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6" name="Straight Connector 45">
                <a:extLst>
                  <a:ext uri="{FF2B5EF4-FFF2-40B4-BE49-F238E27FC236}">
                    <a16:creationId xmlns:a16="http://schemas.microsoft.com/office/drawing/2014/main" id="{760C8354-6E98-4386-A9B4-AA38FD759BD3}"/>
                  </a:ext>
                </a:extLst>
              </p:cNvPr>
              <p:cNvCxnSpPr>
                <a:cxnSpLocks/>
              </p:cNvCxnSpPr>
              <p:nvPr/>
            </p:nvCxnSpPr>
            <p:spPr>
              <a:xfrm>
                <a:off x="6436994" y="22479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764841D-F372-4E7B-A776-A593209A63AA}"/>
                  </a:ext>
                </a:extLst>
              </p:cNvPr>
              <p:cNvCxnSpPr>
                <a:cxnSpLocks/>
              </p:cNvCxnSpPr>
              <p:nvPr/>
            </p:nvCxnSpPr>
            <p:spPr>
              <a:xfrm>
                <a:off x="6436992" y="22860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3C4E4BB-B775-4D2F-8C9D-D6C26BD4A91F}"/>
                  </a:ext>
                </a:extLst>
              </p:cNvPr>
              <p:cNvCxnSpPr>
                <a:cxnSpLocks/>
              </p:cNvCxnSpPr>
              <p:nvPr/>
            </p:nvCxnSpPr>
            <p:spPr>
              <a:xfrm>
                <a:off x="6436993" y="2324100"/>
                <a:ext cx="11620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80C87616-3848-4E60-926E-176369742952}"/>
                </a:ext>
              </a:extLst>
            </p:cNvPr>
            <p:cNvGrpSpPr/>
            <p:nvPr/>
          </p:nvGrpSpPr>
          <p:grpSpPr>
            <a:xfrm rot="12788843">
              <a:off x="7076716" y="2136696"/>
              <a:ext cx="271466" cy="137160"/>
              <a:chOff x="6436992" y="2217420"/>
              <a:chExt cx="271466" cy="137160"/>
            </a:xfrm>
          </p:grpSpPr>
          <p:sp>
            <p:nvSpPr>
              <p:cNvPr id="50" name="Oval 49">
                <a:extLst>
                  <a:ext uri="{FF2B5EF4-FFF2-40B4-BE49-F238E27FC236}">
                    <a16:creationId xmlns:a16="http://schemas.microsoft.com/office/drawing/2014/main" id="{AB1E1403-FC91-458E-B104-1FD0E86DE35E}"/>
                  </a:ext>
                </a:extLst>
              </p:cNvPr>
              <p:cNvSpPr/>
              <p:nvPr/>
            </p:nvSpPr>
            <p:spPr>
              <a:xfrm>
                <a:off x="6571298" y="2217420"/>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1" name="Straight Connector 50">
                <a:extLst>
                  <a:ext uri="{FF2B5EF4-FFF2-40B4-BE49-F238E27FC236}">
                    <a16:creationId xmlns:a16="http://schemas.microsoft.com/office/drawing/2014/main" id="{B8AC9178-1F9E-4858-9588-DFC345E5A199}"/>
                  </a:ext>
                </a:extLst>
              </p:cNvPr>
              <p:cNvCxnSpPr>
                <a:cxnSpLocks/>
              </p:cNvCxnSpPr>
              <p:nvPr/>
            </p:nvCxnSpPr>
            <p:spPr>
              <a:xfrm>
                <a:off x="6436994" y="22479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90E61EE-DD41-4CE7-8414-78D2F2D797A9}"/>
                  </a:ext>
                </a:extLst>
              </p:cNvPr>
              <p:cNvCxnSpPr>
                <a:cxnSpLocks/>
              </p:cNvCxnSpPr>
              <p:nvPr/>
            </p:nvCxnSpPr>
            <p:spPr>
              <a:xfrm>
                <a:off x="6436992" y="22860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4332CCE-B737-4D47-A936-A2E357FC5F35}"/>
                  </a:ext>
                </a:extLst>
              </p:cNvPr>
              <p:cNvCxnSpPr>
                <a:cxnSpLocks/>
              </p:cNvCxnSpPr>
              <p:nvPr/>
            </p:nvCxnSpPr>
            <p:spPr>
              <a:xfrm>
                <a:off x="6436993" y="2324100"/>
                <a:ext cx="11620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14E1B2CA-AB0B-41C9-A5BD-4CEF2CD7F806}"/>
                </a:ext>
              </a:extLst>
            </p:cNvPr>
            <p:cNvGrpSpPr/>
            <p:nvPr/>
          </p:nvGrpSpPr>
          <p:grpSpPr>
            <a:xfrm rot="17567612">
              <a:off x="6996210" y="1809653"/>
              <a:ext cx="271466" cy="137160"/>
              <a:chOff x="6436992" y="2217420"/>
              <a:chExt cx="271466" cy="137160"/>
            </a:xfrm>
          </p:grpSpPr>
          <p:sp>
            <p:nvSpPr>
              <p:cNvPr id="55" name="Oval 54">
                <a:extLst>
                  <a:ext uri="{FF2B5EF4-FFF2-40B4-BE49-F238E27FC236}">
                    <a16:creationId xmlns:a16="http://schemas.microsoft.com/office/drawing/2014/main" id="{433F2650-D402-45C1-8918-CDA7FDECFB8F}"/>
                  </a:ext>
                </a:extLst>
              </p:cNvPr>
              <p:cNvSpPr/>
              <p:nvPr/>
            </p:nvSpPr>
            <p:spPr>
              <a:xfrm>
                <a:off x="6571298" y="2217420"/>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6" name="Straight Connector 55">
                <a:extLst>
                  <a:ext uri="{FF2B5EF4-FFF2-40B4-BE49-F238E27FC236}">
                    <a16:creationId xmlns:a16="http://schemas.microsoft.com/office/drawing/2014/main" id="{B2DC8EA6-EF75-46A8-9694-886D36D31DF3}"/>
                  </a:ext>
                </a:extLst>
              </p:cNvPr>
              <p:cNvCxnSpPr>
                <a:cxnSpLocks/>
              </p:cNvCxnSpPr>
              <p:nvPr/>
            </p:nvCxnSpPr>
            <p:spPr>
              <a:xfrm>
                <a:off x="6436994" y="22479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5CE7EBF-C742-45E9-A7F3-429B3CBF4F07}"/>
                  </a:ext>
                </a:extLst>
              </p:cNvPr>
              <p:cNvCxnSpPr>
                <a:cxnSpLocks/>
              </p:cNvCxnSpPr>
              <p:nvPr/>
            </p:nvCxnSpPr>
            <p:spPr>
              <a:xfrm>
                <a:off x="6436992" y="22860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4CC908E-2A7C-4985-830A-F26353341474}"/>
                  </a:ext>
                </a:extLst>
              </p:cNvPr>
              <p:cNvCxnSpPr>
                <a:cxnSpLocks/>
              </p:cNvCxnSpPr>
              <p:nvPr/>
            </p:nvCxnSpPr>
            <p:spPr>
              <a:xfrm>
                <a:off x="6436993" y="2324100"/>
                <a:ext cx="11620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299619CC-DB8B-43D0-8F83-9502F1A69CB4}"/>
                </a:ext>
              </a:extLst>
            </p:cNvPr>
            <p:cNvGrpSpPr/>
            <p:nvPr/>
          </p:nvGrpSpPr>
          <p:grpSpPr>
            <a:xfrm rot="16200000">
              <a:off x="7310798" y="2378547"/>
              <a:ext cx="271466" cy="137160"/>
              <a:chOff x="6436992" y="2217420"/>
              <a:chExt cx="271466" cy="137160"/>
            </a:xfrm>
          </p:grpSpPr>
          <p:sp>
            <p:nvSpPr>
              <p:cNvPr id="60" name="Oval 59">
                <a:extLst>
                  <a:ext uri="{FF2B5EF4-FFF2-40B4-BE49-F238E27FC236}">
                    <a16:creationId xmlns:a16="http://schemas.microsoft.com/office/drawing/2014/main" id="{237F0A41-13A3-417F-862F-9044D9BFF5AE}"/>
                  </a:ext>
                </a:extLst>
              </p:cNvPr>
              <p:cNvSpPr/>
              <p:nvPr/>
            </p:nvSpPr>
            <p:spPr>
              <a:xfrm>
                <a:off x="6571298" y="2217420"/>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1" name="Straight Connector 60">
                <a:extLst>
                  <a:ext uri="{FF2B5EF4-FFF2-40B4-BE49-F238E27FC236}">
                    <a16:creationId xmlns:a16="http://schemas.microsoft.com/office/drawing/2014/main" id="{CA8D2910-8299-4398-9C3D-F791CCF6ED11}"/>
                  </a:ext>
                </a:extLst>
              </p:cNvPr>
              <p:cNvCxnSpPr>
                <a:cxnSpLocks/>
              </p:cNvCxnSpPr>
              <p:nvPr/>
            </p:nvCxnSpPr>
            <p:spPr>
              <a:xfrm>
                <a:off x="6436994" y="22479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21FF46D-763C-49DE-8845-ED56C6F75C5D}"/>
                  </a:ext>
                </a:extLst>
              </p:cNvPr>
              <p:cNvCxnSpPr>
                <a:cxnSpLocks/>
              </p:cNvCxnSpPr>
              <p:nvPr/>
            </p:nvCxnSpPr>
            <p:spPr>
              <a:xfrm>
                <a:off x="6436992" y="22860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66B6A4C-AEED-4F5C-A485-1F5ECBF299DA}"/>
                  </a:ext>
                </a:extLst>
              </p:cNvPr>
              <p:cNvCxnSpPr>
                <a:cxnSpLocks/>
              </p:cNvCxnSpPr>
              <p:nvPr/>
            </p:nvCxnSpPr>
            <p:spPr>
              <a:xfrm>
                <a:off x="6436993" y="2324100"/>
                <a:ext cx="11620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D9636841-BCD7-4344-9597-F9F6E4AA729E}"/>
                </a:ext>
              </a:extLst>
            </p:cNvPr>
            <p:cNvGrpSpPr/>
            <p:nvPr/>
          </p:nvGrpSpPr>
          <p:grpSpPr>
            <a:xfrm rot="299539">
              <a:off x="6722136" y="2059957"/>
              <a:ext cx="271466" cy="137160"/>
              <a:chOff x="6436992" y="2217420"/>
              <a:chExt cx="271466" cy="137160"/>
            </a:xfrm>
          </p:grpSpPr>
          <p:sp>
            <p:nvSpPr>
              <p:cNvPr id="65" name="Oval 64">
                <a:extLst>
                  <a:ext uri="{FF2B5EF4-FFF2-40B4-BE49-F238E27FC236}">
                    <a16:creationId xmlns:a16="http://schemas.microsoft.com/office/drawing/2014/main" id="{0A0098BB-5B75-4A7A-AEB0-CDC5FF76A7AE}"/>
                  </a:ext>
                </a:extLst>
              </p:cNvPr>
              <p:cNvSpPr/>
              <p:nvPr/>
            </p:nvSpPr>
            <p:spPr>
              <a:xfrm>
                <a:off x="6571298" y="2217420"/>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6" name="Straight Connector 65">
                <a:extLst>
                  <a:ext uri="{FF2B5EF4-FFF2-40B4-BE49-F238E27FC236}">
                    <a16:creationId xmlns:a16="http://schemas.microsoft.com/office/drawing/2014/main" id="{8D54507D-8DE6-405D-BB03-C004242F0690}"/>
                  </a:ext>
                </a:extLst>
              </p:cNvPr>
              <p:cNvCxnSpPr>
                <a:cxnSpLocks/>
              </p:cNvCxnSpPr>
              <p:nvPr/>
            </p:nvCxnSpPr>
            <p:spPr>
              <a:xfrm>
                <a:off x="6436994" y="22479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41E0F1A-C6FE-4315-B3DF-35ABAFF05297}"/>
                  </a:ext>
                </a:extLst>
              </p:cNvPr>
              <p:cNvCxnSpPr>
                <a:cxnSpLocks/>
              </p:cNvCxnSpPr>
              <p:nvPr/>
            </p:nvCxnSpPr>
            <p:spPr>
              <a:xfrm>
                <a:off x="6436992" y="22860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206D820-7D6F-48AF-9805-9F317068C1D1}"/>
                  </a:ext>
                </a:extLst>
              </p:cNvPr>
              <p:cNvCxnSpPr>
                <a:cxnSpLocks/>
              </p:cNvCxnSpPr>
              <p:nvPr/>
            </p:nvCxnSpPr>
            <p:spPr>
              <a:xfrm>
                <a:off x="6436993" y="2324100"/>
                <a:ext cx="11620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5E523655-3635-4253-8EA7-4B2CD725BF70}"/>
                </a:ext>
              </a:extLst>
            </p:cNvPr>
            <p:cNvGrpSpPr/>
            <p:nvPr/>
          </p:nvGrpSpPr>
          <p:grpSpPr>
            <a:xfrm rot="8627207">
              <a:off x="6654690" y="1867076"/>
              <a:ext cx="271466" cy="137160"/>
              <a:chOff x="6436992" y="2217420"/>
              <a:chExt cx="271466" cy="137160"/>
            </a:xfrm>
          </p:grpSpPr>
          <p:sp>
            <p:nvSpPr>
              <p:cNvPr id="70" name="Oval 69">
                <a:extLst>
                  <a:ext uri="{FF2B5EF4-FFF2-40B4-BE49-F238E27FC236}">
                    <a16:creationId xmlns:a16="http://schemas.microsoft.com/office/drawing/2014/main" id="{34E09AB6-48BD-48E8-9FEA-576C0FBD1C30}"/>
                  </a:ext>
                </a:extLst>
              </p:cNvPr>
              <p:cNvSpPr/>
              <p:nvPr/>
            </p:nvSpPr>
            <p:spPr>
              <a:xfrm>
                <a:off x="6571298" y="2217420"/>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1" name="Straight Connector 70">
                <a:extLst>
                  <a:ext uri="{FF2B5EF4-FFF2-40B4-BE49-F238E27FC236}">
                    <a16:creationId xmlns:a16="http://schemas.microsoft.com/office/drawing/2014/main" id="{E4EAE317-D510-40AA-9189-182F465ECD06}"/>
                  </a:ext>
                </a:extLst>
              </p:cNvPr>
              <p:cNvCxnSpPr>
                <a:cxnSpLocks/>
              </p:cNvCxnSpPr>
              <p:nvPr/>
            </p:nvCxnSpPr>
            <p:spPr>
              <a:xfrm>
                <a:off x="6436994" y="22479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AB9C40F-03DC-494A-B6A6-7E321F19705E}"/>
                  </a:ext>
                </a:extLst>
              </p:cNvPr>
              <p:cNvCxnSpPr>
                <a:cxnSpLocks/>
              </p:cNvCxnSpPr>
              <p:nvPr/>
            </p:nvCxnSpPr>
            <p:spPr>
              <a:xfrm>
                <a:off x="6436992" y="22860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BDC5D51-2514-44AC-A5B6-58C833F67B86}"/>
                  </a:ext>
                </a:extLst>
              </p:cNvPr>
              <p:cNvCxnSpPr>
                <a:cxnSpLocks/>
              </p:cNvCxnSpPr>
              <p:nvPr/>
            </p:nvCxnSpPr>
            <p:spPr>
              <a:xfrm>
                <a:off x="6436993" y="2324100"/>
                <a:ext cx="11620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1E311728-D749-4800-8F86-CC97CD855B9B}"/>
                </a:ext>
              </a:extLst>
            </p:cNvPr>
            <p:cNvGrpSpPr/>
            <p:nvPr/>
          </p:nvGrpSpPr>
          <p:grpSpPr>
            <a:xfrm rot="795261">
              <a:off x="6339300" y="2530779"/>
              <a:ext cx="271466" cy="137160"/>
              <a:chOff x="6436992" y="2217420"/>
              <a:chExt cx="271466" cy="137160"/>
            </a:xfrm>
          </p:grpSpPr>
          <p:sp>
            <p:nvSpPr>
              <p:cNvPr id="75" name="Oval 74">
                <a:extLst>
                  <a:ext uri="{FF2B5EF4-FFF2-40B4-BE49-F238E27FC236}">
                    <a16:creationId xmlns:a16="http://schemas.microsoft.com/office/drawing/2014/main" id="{2D849410-688A-4805-8C7C-421DDB3F84E2}"/>
                  </a:ext>
                </a:extLst>
              </p:cNvPr>
              <p:cNvSpPr/>
              <p:nvPr/>
            </p:nvSpPr>
            <p:spPr>
              <a:xfrm>
                <a:off x="6571298" y="2217420"/>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6" name="Straight Connector 75">
                <a:extLst>
                  <a:ext uri="{FF2B5EF4-FFF2-40B4-BE49-F238E27FC236}">
                    <a16:creationId xmlns:a16="http://schemas.microsoft.com/office/drawing/2014/main" id="{E4AE5D58-3477-4BCE-B955-9D9461686ECE}"/>
                  </a:ext>
                </a:extLst>
              </p:cNvPr>
              <p:cNvCxnSpPr>
                <a:cxnSpLocks/>
              </p:cNvCxnSpPr>
              <p:nvPr/>
            </p:nvCxnSpPr>
            <p:spPr>
              <a:xfrm>
                <a:off x="6436994" y="22479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8C2C5B2-4A9B-48AC-A98D-AA436A08D59B}"/>
                  </a:ext>
                </a:extLst>
              </p:cNvPr>
              <p:cNvCxnSpPr>
                <a:cxnSpLocks/>
              </p:cNvCxnSpPr>
              <p:nvPr/>
            </p:nvCxnSpPr>
            <p:spPr>
              <a:xfrm>
                <a:off x="6436992" y="22860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7B6A74B-EB15-40FD-8B2C-D6BB6FECD344}"/>
                  </a:ext>
                </a:extLst>
              </p:cNvPr>
              <p:cNvCxnSpPr>
                <a:cxnSpLocks/>
              </p:cNvCxnSpPr>
              <p:nvPr/>
            </p:nvCxnSpPr>
            <p:spPr>
              <a:xfrm>
                <a:off x="6436993" y="2324100"/>
                <a:ext cx="11620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03E87293-F31C-4103-B6BC-0AE582AD25D1}"/>
                </a:ext>
              </a:extLst>
            </p:cNvPr>
            <p:cNvGrpSpPr/>
            <p:nvPr/>
          </p:nvGrpSpPr>
          <p:grpSpPr>
            <a:xfrm rot="12433848">
              <a:off x="6393460" y="2320046"/>
              <a:ext cx="271466" cy="137160"/>
              <a:chOff x="6436992" y="2217420"/>
              <a:chExt cx="271466" cy="137160"/>
            </a:xfrm>
          </p:grpSpPr>
          <p:sp>
            <p:nvSpPr>
              <p:cNvPr id="80" name="Oval 79">
                <a:extLst>
                  <a:ext uri="{FF2B5EF4-FFF2-40B4-BE49-F238E27FC236}">
                    <a16:creationId xmlns:a16="http://schemas.microsoft.com/office/drawing/2014/main" id="{D9F7EA96-3110-47B2-92F3-F6C2A5A5BFF3}"/>
                  </a:ext>
                </a:extLst>
              </p:cNvPr>
              <p:cNvSpPr/>
              <p:nvPr/>
            </p:nvSpPr>
            <p:spPr>
              <a:xfrm>
                <a:off x="6571298" y="2217420"/>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1" name="Straight Connector 80">
                <a:extLst>
                  <a:ext uri="{FF2B5EF4-FFF2-40B4-BE49-F238E27FC236}">
                    <a16:creationId xmlns:a16="http://schemas.microsoft.com/office/drawing/2014/main" id="{FB7A89B1-CC71-4FD5-B2C1-79FA87C58DFE}"/>
                  </a:ext>
                </a:extLst>
              </p:cNvPr>
              <p:cNvCxnSpPr>
                <a:cxnSpLocks/>
              </p:cNvCxnSpPr>
              <p:nvPr/>
            </p:nvCxnSpPr>
            <p:spPr>
              <a:xfrm>
                <a:off x="6436994" y="22479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E73E104-2F4E-4599-B1AE-EC0581405873}"/>
                  </a:ext>
                </a:extLst>
              </p:cNvPr>
              <p:cNvCxnSpPr>
                <a:cxnSpLocks/>
              </p:cNvCxnSpPr>
              <p:nvPr/>
            </p:nvCxnSpPr>
            <p:spPr>
              <a:xfrm>
                <a:off x="6436992" y="22860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189451D-EFB7-49B7-A0D1-A5CA28953665}"/>
                  </a:ext>
                </a:extLst>
              </p:cNvPr>
              <p:cNvCxnSpPr>
                <a:cxnSpLocks/>
              </p:cNvCxnSpPr>
              <p:nvPr/>
            </p:nvCxnSpPr>
            <p:spPr>
              <a:xfrm>
                <a:off x="6436993" y="2324100"/>
                <a:ext cx="11620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998A35BC-F3E7-4BEE-AC2A-64C244693952}"/>
                </a:ext>
              </a:extLst>
            </p:cNvPr>
            <p:cNvGrpSpPr/>
            <p:nvPr/>
          </p:nvGrpSpPr>
          <p:grpSpPr>
            <a:xfrm rot="19855567">
              <a:off x="6656000" y="2699175"/>
              <a:ext cx="271466" cy="137160"/>
              <a:chOff x="6436992" y="2217420"/>
              <a:chExt cx="271466" cy="137160"/>
            </a:xfrm>
          </p:grpSpPr>
          <p:sp>
            <p:nvSpPr>
              <p:cNvPr id="85" name="Oval 84">
                <a:extLst>
                  <a:ext uri="{FF2B5EF4-FFF2-40B4-BE49-F238E27FC236}">
                    <a16:creationId xmlns:a16="http://schemas.microsoft.com/office/drawing/2014/main" id="{9C98A885-062C-4E76-A79C-A9768A6938FE}"/>
                  </a:ext>
                </a:extLst>
              </p:cNvPr>
              <p:cNvSpPr/>
              <p:nvPr/>
            </p:nvSpPr>
            <p:spPr>
              <a:xfrm>
                <a:off x="6571298" y="2217420"/>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6" name="Straight Connector 85">
                <a:extLst>
                  <a:ext uri="{FF2B5EF4-FFF2-40B4-BE49-F238E27FC236}">
                    <a16:creationId xmlns:a16="http://schemas.microsoft.com/office/drawing/2014/main" id="{3FEBCC00-FF32-4867-AC94-6474F391B60C}"/>
                  </a:ext>
                </a:extLst>
              </p:cNvPr>
              <p:cNvCxnSpPr>
                <a:cxnSpLocks/>
              </p:cNvCxnSpPr>
              <p:nvPr/>
            </p:nvCxnSpPr>
            <p:spPr>
              <a:xfrm>
                <a:off x="6436994" y="22479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05E230BE-8A11-4E87-B6A0-D1ED57D18BBB}"/>
                  </a:ext>
                </a:extLst>
              </p:cNvPr>
              <p:cNvCxnSpPr>
                <a:cxnSpLocks/>
              </p:cNvCxnSpPr>
              <p:nvPr/>
            </p:nvCxnSpPr>
            <p:spPr>
              <a:xfrm>
                <a:off x="6436992" y="22860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856DF93-5DDE-4F1F-A8E6-B1AB702D893F}"/>
                  </a:ext>
                </a:extLst>
              </p:cNvPr>
              <p:cNvCxnSpPr>
                <a:cxnSpLocks/>
              </p:cNvCxnSpPr>
              <p:nvPr/>
            </p:nvCxnSpPr>
            <p:spPr>
              <a:xfrm>
                <a:off x="6436993" y="2324100"/>
                <a:ext cx="11620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225B6E09-0B2C-496A-A08C-F1715B59C1E2}"/>
                </a:ext>
              </a:extLst>
            </p:cNvPr>
            <p:cNvGrpSpPr/>
            <p:nvPr/>
          </p:nvGrpSpPr>
          <p:grpSpPr>
            <a:xfrm rot="6388440">
              <a:off x="7113898" y="2469508"/>
              <a:ext cx="271466" cy="137160"/>
              <a:chOff x="6436992" y="2217420"/>
              <a:chExt cx="271466" cy="137160"/>
            </a:xfrm>
          </p:grpSpPr>
          <p:sp>
            <p:nvSpPr>
              <p:cNvPr id="90" name="Oval 89">
                <a:extLst>
                  <a:ext uri="{FF2B5EF4-FFF2-40B4-BE49-F238E27FC236}">
                    <a16:creationId xmlns:a16="http://schemas.microsoft.com/office/drawing/2014/main" id="{0B9D99ED-637E-45EE-9D20-E727DA39DC78}"/>
                  </a:ext>
                </a:extLst>
              </p:cNvPr>
              <p:cNvSpPr/>
              <p:nvPr/>
            </p:nvSpPr>
            <p:spPr>
              <a:xfrm>
                <a:off x="6571298" y="2217420"/>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1" name="Straight Connector 90">
                <a:extLst>
                  <a:ext uri="{FF2B5EF4-FFF2-40B4-BE49-F238E27FC236}">
                    <a16:creationId xmlns:a16="http://schemas.microsoft.com/office/drawing/2014/main" id="{B92F86E4-4365-4931-88F2-12A051F0D5F3}"/>
                  </a:ext>
                </a:extLst>
              </p:cNvPr>
              <p:cNvCxnSpPr>
                <a:cxnSpLocks/>
              </p:cNvCxnSpPr>
              <p:nvPr/>
            </p:nvCxnSpPr>
            <p:spPr>
              <a:xfrm>
                <a:off x="6436994" y="22479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1980B947-B4CC-4E8B-AE07-9C48B019E3F2}"/>
                  </a:ext>
                </a:extLst>
              </p:cNvPr>
              <p:cNvCxnSpPr>
                <a:cxnSpLocks/>
              </p:cNvCxnSpPr>
              <p:nvPr/>
            </p:nvCxnSpPr>
            <p:spPr>
              <a:xfrm>
                <a:off x="6436992" y="22860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04AB010-CE5D-4BBB-9809-2EEB8E0AA2D4}"/>
                  </a:ext>
                </a:extLst>
              </p:cNvPr>
              <p:cNvCxnSpPr>
                <a:cxnSpLocks/>
              </p:cNvCxnSpPr>
              <p:nvPr/>
            </p:nvCxnSpPr>
            <p:spPr>
              <a:xfrm>
                <a:off x="6436993" y="2324100"/>
                <a:ext cx="11620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AB61D7E7-15E4-4EDC-BD3C-59878656DB6C}"/>
                </a:ext>
              </a:extLst>
            </p:cNvPr>
            <p:cNvGrpSpPr/>
            <p:nvPr/>
          </p:nvGrpSpPr>
          <p:grpSpPr>
            <a:xfrm rot="2448598">
              <a:off x="7620746" y="2242812"/>
              <a:ext cx="271466" cy="137160"/>
              <a:chOff x="6436992" y="2217420"/>
              <a:chExt cx="271466" cy="137160"/>
            </a:xfrm>
          </p:grpSpPr>
          <p:sp>
            <p:nvSpPr>
              <p:cNvPr id="95" name="Oval 94">
                <a:extLst>
                  <a:ext uri="{FF2B5EF4-FFF2-40B4-BE49-F238E27FC236}">
                    <a16:creationId xmlns:a16="http://schemas.microsoft.com/office/drawing/2014/main" id="{533F2584-C445-4376-A812-9654E5469340}"/>
                  </a:ext>
                </a:extLst>
              </p:cNvPr>
              <p:cNvSpPr/>
              <p:nvPr/>
            </p:nvSpPr>
            <p:spPr>
              <a:xfrm>
                <a:off x="6571298" y="2217420"/>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6" name="Straight Connector 95">
                <a:extLst>
                  <a:ext uri="{FF2B5EF4-FFF2-40B4-BE49-F238E27FC236}">
                    <a16:creationId xmlns:a16="http://schemas.microsoft.com/office/drawing/2014/main" id="{319F16B8-0834-4C84-B6E0-A8DF3B4E54FB}"/>
                  </a:ext>
                </a:extLst>
              </p:cNvPr>
              <p:cNvCxnSpPr>
                <a:cxnSpLocks/>
              </p:cNvCxnSpPr>
              <p:nvPr/>
            </p:nvCxnSpPr>
            <p:spPr>
              <a:xfrm>
                <a:off x="6436994" y="22479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3840678F-FE3F-472F-A08F-01E9A1C132D2}"/>
                  </a:ext>
                </a:extLst>
              </p:cNvPr>
              <p:cNvCxnSpPr>
                <a:cxnSpLocks/>
              </p:cNvCxnSpPr>
              <p:nvPr/>
            </p:nvCxnSpPr>
            <p:spPr>
              <a:xfrm>
                <a:off x="6436992" y="22860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2DEC50BC-1412-4926-9B0B-AE13E6BC124A}"/>
                  </a:ext>
                </a:extLst>
              </p:cNvPr>
              <p:cNvCxnSpPr>
                <a:cxnSpLocks/>
              </p:cNvCxnSpPr>
              <p:nvPr/>
            </p:nvCxnSpPr>
            <p:spPr>
              <a:xfrm>
                <a:off x="6436993" y="2324100"/>
                <a:ext cx="11620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9EE3C1B7-03AE-4960-9FF6-599D738B25A4}"/>
                </a:ext>
              </a:extLst>
            </p:cNvPr>
            <p:cNvGrpSpPr/>
            <p:nvPr/>
          </p:nvGrpSpPr>
          <p:grpSpPr>
            <a:xfrm rot="2768682">
              <a:off x="7273327" y="1685724"/>
              <a:ext cx="271466" cy="137160"/>
              <a:chOff x="6436992" y="2217420"/>
              <a:chExt cx="271466" cy="137160"/>
            </a:xfrm>
          </p:grpSpPr>
          <p:sp>
            <p:nvSpPr>
              <p:cNvPr id="100" name="Oval 99">
                <a:extLst>
                  <a:ext uri="{FF2B5EF4-FFF2-40B4-BE49-F238E27FC236}">
                    <a16:creationId xmlns:a16="http://schemas.microsoft.com/office/drawing/2014/main" id="{D9FB1377-F8DA-4143-B0E5-3D7490FEE3E8}"/>
                  </a:ext>
                </a:extLst>
              </p:cNvPr>
              <p:cNvSpPr/>
              <p:nvPr/>
            </p:nvSpPr>
            <p:spPr>
              <a:xfrm>
                <a:off x="6571298" y="2217420"/>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1" name="Straight Connector 100">
                <a:extLst>
                  <a:ext uri="{FF2B5EF4-FFF2-40B4-BE49-F238E27FC236}">
                    <a16:creationId xmlns:a16="http://schemas.microsoft.com/office/drawing/2014/main" id="{A6080982-F424-4F16-BDBB-3F36714313F1}"/>
                  </a:ext>
                </a:extLst>
              </p:cNvPr>
              <p:cNvCxnSpPr>
                <a:cxnSpLocks/>
              </p:cNvCxnSpPr>
              <p:nvPr/>
            </p:nvCxnSpPr>
            <p:spPr>
              <a:xfrm>
                <a:off x="6436994" y="22479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1CE1823-49FF-4F48-A863-12D25C3FDA6B}"/>
                  </a:ext>
                </a:extLst>
              </p:cNvPr>
              <p:cNvCxnSpPr>
                <a:cxnSpLocks/>
              </p:cNvCxnSpPr>
              <p:nvPr/>
            </p:nvCxnSpPr>
            <p:spPr>
              <a:xfrm>
                <a:off x="6436992" y="22860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04F10A2A-40CF-4405-885A-311164493F21}"/>
                  </a:ext>
                </a:extLst>
              </p:cNvPr>
              <p:cNvCxnSpPr>
                <a:cxnSpLocks/>
              </p:cNvCxnSpPr>
              <p:nvPr/>
            </p:nvCxnSpPr>
            <p:spPr>
              <a:xfrm>
                <a:off x="6436993" y="2324100"/>
                <a:ext cx="11620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CC8A40FB-134D-4AE7-AB60-16EDACD42D72}"/>
                </a:ext>
              </a:extLst>
            </p:cNvPr>
            <p:cNvGrpSpPr/>
            <p:nvPr/>
          </p:nvGrpSpPr>
          <p:grpSpPr>
            <a:xfrm rot="18252953">
              <a:off x="7651046" y="2700871"/>
              <a:ext cx="271466" cy="137160"/>
              <a:chOff x="6436992" y="2217420"/>
              <a:chExt cx="271466" cy="137160"/>
            </a:xfrm>
          </p:grpSpPr>
          <p:sp>
            <p:nvSpPr>
              <p:cNvPr id="105" name="Oval 104">
                <a:extLst>
                  <a:ext uri="{FF2B5EF4-FFF2-40B4-BE49-F238E27FC236}">
                    <a16:creationId xmlns:a16="http://schemas.microsoft.com/office/drawing/2014/main" id="{EEAEF920-B532-44F4-8858-48343FA5C36B}"/>
                  </a:ext>
                </a:extLst>
              </p:cNvPr>
              <p:cNvSpPr/>
              <p:nvPr/>
            </p:nvSpPr>
            <p:spPr>
              <a:xfrm>
                <a:off x="6571298" y="2217420"/>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6" name="Straight Connector 105">
                <a:extLst>
                  <a:ext uri="{FF2B5EF4-FFF2-40B4-BE49-F238E27FC236}">
                    <a16:creationId xmlns:a16="http://schemas.microsoft.com/office/drawing/2014/main" id="{2E89F84D-CBE0-4724-B00C-21B02404A85F}"/>
                  </a:ext>
                </a:extLst>
              </p:cNvPr>
              <p:cNvCxnSpPr>
                <a:cxnSpLocks/>
              </p:cNvCxnSpPr>
              <p:nvPr/>
            </p:nvCxnSpPr>
            <p:spPr>
              <a:xfrm>
                <a:off x="6436994" y="22479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77E31EF1-8868-44BF-9606-DBE7099EDDFE}"/>
                  </a:ext>
                </a:extLst>
              </p:cNvPr>
              <p:cNvCxnSpPr>
                <a:cxnSpLocks/>
              </p:cNvCxnSpPr>
              <p:nvPr/>
            </p:nvCxnSpPr>
            <p:spPr>
              <a:xfrm>
                <a:off x="6436992" y="22860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171F83D-3396-41A6-893C-A59082B626A2}"/>
                  </a:ext>
                </a:extLst>
              </p:cNvPr>
              <p:cNvCxnSpPr>
                <a:cxnSpLocks/>
              </p:cNvCxnSpPr>
              <p:nvPr/>
            </p:nvCxnSpPr>
            <p:spPr>
              <a:xfrm>
                <a:off x="6436993" y="2324100"/>
                <a:ext cx="11620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07E32517-3E26-4732-B209-0CFD7E6EAACB}"/>
                </a:ext>
              </a:extLst>
            </p:cNvPr>
            <p:cNvGrpSpPr/>
            <p:nvPr/>
          </p:nvGrpSpPr>
          <p:grpSpPr>
            <a:xfrm rot="10800000">
              <a:off x="7254412" y="2772178"/>
              <a:ext cx="271466" cy="137160"/>
              <a:chOff x="6436992" y="2217420"/>
              <a:chExt cx="271466" cy="137160"/>
            </a:xfrm>
          </p:grpSpPr>
          <p:sp>
            <p:nvSpPr>
              <p:cNvPr id="110" name="Oval 109">
                <a:extLst>
                  <a:ext uri="{FF2B5EF4-FFF2-40B4-BE49-F238E27FC236}">
                    <a16:creationId xmlns:a16="http://schemas.microsoft.com/office/drawing/2014/main" id="{08466727-547B-46BF-B6B6-BAFE3C78E27F}"/>
                  </a:ext>
                </a:extLst>
              </p:cNvPr>
              <p:cNvSpPr/>
              <p:nvPr/>
            </p:nvSpPr>
            <p:spPr>
              <a:xfrm>
                <a:off x="6571298" y="2217420"/>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1" name="Straight Connector 110">
                <a:extLst>
                  <a:ext uri="{FF2B5EF4-FFF2-40B4-BE49-F238E27FC236}">
                    <a16:creationId xmlns:a16="http://schemas.microsoft.com/office/drawing/2014/main" id="{85DCD222-4709-481B-8031-D0D3DF7597C8}"/>
                  </a:ext>
                </a:extLst>
              </p:cNvPr>
              <p:cNvCxnSpPr>
                <a:cxnSpLocks/>
              </p:cNvCxnSpPr>
              <p:nvPr/>
            </p:nvCxnSpPr>
            <p:spPr>
              <a:xfrm>
                <a:off x="6436994" y="22479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2ADAF8F-C551-4859-948F-C2638D5B7C80}"/>
                  </a:ext>
                </a:extLst>
              </p:cNvPr>
              <p:cNvCxnSpPr>
                <a:cxnSpLocks/>
              </p:cNvCxnSpPr>
              <p:nvPr/>
            </p:nvCxnSpPr>
            <p:spPr>
              <a:xfrm>
                <a:off x="6436992" y="22860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B343ACD8-0D06-4D24-BB34-FCE690D9BF3C}"/>
                  </a:ext>
                </a:extLst>
              </p:cNvPr>
              <p:cNvCxnSpPr>
                <a:cxnSpLocks/>
              </p:cNvCxnSpPr>
              <p:nvPr/>
            </p:nvCxnSpPr>
            <p:spPr>
              <a:xfrm>
                <a:off x="6436993" y="2324100"/>
                <a:ext cx="11620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D1AAEAA6-1EF9-4F4E-840A-C7D0365FC662}"/>
                </a:ext>
              </a:extLst>
            </p:cNvPr>
            <p:cNvGrpSpPr/>
            <p:nvPr/>
          </p:nvGrpSpPr>
          <p:grpSpPr>
            <a:xfrm rot="1492638">
              <a:off x="6706599" y="1489477"/>
              <a:ext cx="271466" cy="137160"/>
              <a:chOff x="6436992" y="2217420"/>
              <a:chExt cx="271466" cy="137160"/>
            </a:xfrm>
          </p:grpSpPr>
          <p:sp>
            <p:nvSpPr>
              <p:cNvPr id="115" name="Oval 114">
                <a:extLst>
                  <a:ext uri="{FF2B5EF4-FFF2-40B4-BE49-F238E27FC236}">
                    <a16:creationId xmlns:a16="http://schemas.microsoft.com/office/drawing/2014/main" id="{D8EACBFC-FF27-47E0-9471-DE64DC0BF5F5}"/>
                  </a:ext>
                </a:extLst>
              </p:cNvPr>
              <p:cNvSpPr/>
              <p:nvPr/>
            </p:nvSpPr>
            <p:spPr>
              <a:xfrm>
                <a:off x="6571298" y="2217420"/>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6" name="Straight Connector 115">
                <a:extLst>
                  <a:ext uri="{FF2B5EF4-FFF2-40B4-BE49-F238E27FC236}">
                    <a16:creationId xmlns:a16="http://schemas.microsoft.com/office/drawing/2014/main" id="{F2D90D2D-4467-4115-AF7F-1B101CF3F2DC}"/>
                  </a:ext>
                </a:extLst>
              </p:cNvPr>
              <p:cNvCxnSpPr>
                <a:cxnSpLocks/>
              </p:cNvCxnSpPr>
              <p:nvPr/>
            </p:nvCxnSpPr>
            <p:spPr>
              <a:xfrm>
                <a:off x="6436994" y="22479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47061529-0068-41E2-B1EB-39F430314065}"/>
                  </a:ext>
                </a:extLst>
              </p:cNvPr>
              <p:cNvCxnSpPr>
                <a:cxnSpLocks/>
              </p:cNvCxnSpPr>
              <p:nvPr/>
            </p:nvCxnSpPr>
            <p:spPr>
              <a:xfrm>
                <a:off x="6436992" y="22860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C5EB301-044B-4F8B-85AA-9F0D3F93F49E}"/>
                  </a:ext>
                </a:extLst>
              </p:cNvPr>
              <p:cNvCxnSpPr>
                <a:cxnSpLocks/>
              </p:cNvCxnSpPr>
              <p:nvPr/>
            </p:nvCxnSpPr>
            <p:spPr>
              <a:xfrm>
                <a:off x="6436993" y="2324100"/>
                <a:ext cx="11620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075BF29E-8CB2-4AC5-AA62-428C9B166A1C}"/>
                </a:ext>
              </a:extLst>
            </p:cNvPr>
            <p:cNvGrpSpPr/>
            <p:nvPr/>
          </p:nvGrpSpPr>
          <p:grpSpPr>
            <a:xfrm rot="2210188">
              <a:off x="7399785" y="1402265"/>
              <a:ext cx="271466" cy="137160"/>
              <a:chOff x="6436992" y="2217420"/>
              <a:chExt cx="271466" cy="137160"/>
            </a:xfrm>
          </p:grpSpPr>
          <p:sp>
            <p:nvSpPr>
              <p:cNvPr id="120" name="Oval 119">
                <a:extLst>
                  <a:ext uri="{FF2B5EF4-FFF2-40B4-BE49-F238E27FC236}">
                    <a16:creationId xmlns:a16="http://schemas.microsoft.com/office/drawing/2014/main" id="{BEA1AF20-9104-4107-8453-25C2B8ADB34E}"/>
                  </a:ext>
                </a:extLst>
              </p:cNvPr>
              <p:cNvSpPr/>
              <p:nvPr/>
            </p:nvSpPr>
            <p:spPr>
              <a:xfrm>
                <a:off x="6571298" y="2217420"/>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1" name="Straight Connector 120">
                <a:extLst>
                  <a:ext uri="{FF2B5EF4-FFF2-40B4-BE49-F238E27FC236}">
                    <a16:creationId xmlns:a16="http://schemas.microsoft.com/office/drawing/2014/main" id="{546915C1-77B5-44B3-9400-F816FF03EDC9}"/>
                  </a:ext>
                </a:extLst>
              </p:cNvPr>
              <p:cNvCxnSpPr>
                <a:cxnSpLocks/>
              </p:cNvCxnSpPr>
              <p:nvPr/>
            </p:nvCxnSpPr>
            <p:spPr>
              <a:xfrm>
                <a:off x="6436994" y="22479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29BBABF6-F3A3-4DBD-9B2F-95A180C4F4F5}"/>
                  </a:ext>
                </a:extLst>
              </p:cNvPr>
              <p:cNvCxnSpPr>
                <a:cxnSpLocks/>
              </p:cNvCxnSpPr>
              <p:nvPr/>
            </p:nvCxnSpPr>
            <p:spPr>
              <a:xfrm>
                <a:off x="6436992" y="22860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B130A90E-2D21-4AC1-A0C3-AAF6AF239C82}"/>
                  </a:ext>
                </a:extLst>
              </p:cNvPr>
              <p:cNvCxnSpPr>
                <a:cxnSpLocks/>
              </p:cNvCxnSpPr>
              <p:nvPr/>
            </p:nvCxnSpPr>
            <p:spPr>
              <a:xfrm>
                <a:off x="6436993" y="2324100"/>
                <a:ext cx="11620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74857DC0-FB7D-41FC-A5D8-056525F85560}"/>
                </a:ext>
              </a:extLst>
            </p:cNvPr>
            <p:cNvGrpSpPr/>
            <p:nvPr/>
          </p:nvGrpSpPr>
          <p:grpSpPr>
            <a:xfrm rot="1492638">
              <a:off x="7723743" y="1812262"/>
              <a:ext cx="271466" cy="137160"/>
              <a:chOff x="6436992" y="2217420"/>
              <a:chExt cx="271466" cy="137160"/>
            </a:xfrm>
          </p:grpSpPr>
          <p:sp>
            <p:nvSpPr>
              <p:cNvPr id="125" name="Oval 124">
                <a:extLst>
                  <a:ext uri="{FF2B5EF4-FFF2-40B4-BE49-F238E27FC236}">
                    <a16:creationId xmlns:a16="http://schemas.microsoft.com/office/drawing/2014/main" id="{0DDB6657-04D2-46DD-BB68-EAF3543B9E7B}"/>
                  </a:ext>
                </a:extLst>
              </p:cNvPr>
              <p:cNvSpPr/>
              <p:nvPr/>
            </p:nvSpPr>
            <p:spPr>
              <a:xfrm>
                <a:off x="6571298" y="2217420"/>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6" name="Straight Connector 125">
                <a:extLst>
                  <a:ext uri="{FF2B5EF4-FFF2-40B4-BE49-F238E27FC236}">
                    <a16:creationId xmlns:a16="http://schemas.microsoft.com/office/drawing/2014/main" id="{38F47FE7-B248-4E90-9500-D595DC40CD74}"/>
                  </a:ext>
                </a:extLst>
              </p:cNvPr>
              <p:cNvCxnSpPr>
                <a:cxnSpLocks/>
              </p:cNvCxnSpPr>
              <p:nvPr/>
            </p:nvCxnSpPr>
            <p:spPr>
              <a:xfrm>
                <a:off x="6436994" y="22479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F5266E29-2960-47ED-9224-B97037EE1B3C}"/>
                  </a:ext>
                </a:extLst>
              </p:cNvPr>
              <p:cNvCxnSpPr>
                <a:cxnSpLocks/>
              </p:cNvCxnSpPr>
              <p:nvPr/>
            </p:nvCxnSpPr>
            <p:spPr>
              <a:xfrm>
                <a:off x="6436992" y="22860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13E5DD7F-302E-4569-89EB-87E7672B7530}"/>
                  </a:ext>
                </a:extLst>
              </p:cNvPr>
              <p:cNvCxnSpPr>
                <a:cxnSpLocks/>
              </p:cNvCxnSpPr>
              <p:nvPr/>
            </p:nvCxnSpPr>
            <p:spPr>
              <a:xfrm>
                <a:off x="6436993" y="2324100"/>
                <a:ext cx="11620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7F0E7CC0-1D56-46D5-9432-77AA7225FB5E}"/>
                </a:ext>
              </a:extLst>
            </p:cNvPr>
            <p:cNvGrpSpPr/>
            <p:nvPr/>
          </p:nvGrpSpPr>
          <p:grpSpPr>
            <a:xfrm rot="6714121">
              <a:off x="6186230" y="1422013"/>
              <a:ext cx="271466" cy="137160"/>
              <a:chOff x="6436992" y="2217420"/>
              <a:chExt cx="271466" cy="137160"/>
            </a:xfrm>
          </p:grpSpPr>
          <p:sp>
            <p:nvSpPr>
              <p:cNvPr id="130" name="Oval 129">
                <a:extLst>
                  <a:ext uri="{FF2B5EF4-FFF2-40B4-BE49-F238E27FC236}">
                    <a16:creationId xmlns:a16="http://schemas.microsoft.com/office/drawing/2014/main" id="{33226A4D-A23C-4A30-9E37-EC2C678B7020}"/>
                  </a:ext>
                </a:extLst>
              </p:cNvPr>
              <p:cNvSpPr/>
              <p:nvPr/>
            </p:nvSpPr>
            <p:spPr>
              <a:xfrm>
                <a:off x="6571298" y="2217420"/>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1" name="Straight Connector 130">
                <a:extLst>
                  <a:ext uri="{FF2B5EF4-FFF2-40B4-BE49-F238E27FC236}">
                    <a16:creationId xmlns:a16="http://schemas.microsoft.com/office/drawing/2014/main" id="{96FCD703-3A6A-42B5-A1F8-0F62FDE87D48}"/>
                  </a:ext>
                </a:extLst>
              </p:cNvPr>
              <p:cNvCxnSpPr>
                <a:cxnSpLocks/>
              </p:cNvCxnSpPr>
              <p:nvPr/>
            </p:nvCxnSpPr>
            <p:spPr>
              <a:xfrm>
                <a:off x="6436994" y="22479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C41BD79-B36B-4248-83F2-7DB2D8FD8B0F}"/>
                  </a:ext>
                </a:extLst>
              </p:cNvPr>
              <p:cNvCxnSpPr>
                <a:cxnSpLocks/>
              </p:cNvCxnSpPr>
              <p:nvPr/>
            </p:nvCxnSpPr>
            <p:spPr>
              <a:xfrm>
                <a:off x="6436992" y="22860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DDAA8E4E-9E05-472F-88BF-47C2BBD84DEF}"/>
                  </a:ext>
                </a:extLst>
              </p:cNvPr>
              <p:cNvCxnSpPr>
                <a:cxnSpLocks/>
              </p:cNvCxnSpPr>
              <p:nvPr/>
            </p:nvCxnSpPr>
            <p:spPr>
              <a:xfrm>
                <a:off x="6436993" y="2324100"/>
                <a:ext cx="11620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A83421A7-DF05-49EC-BD4C-1B40CC71130E}"/>
                </a:ext>
              </a:extLst>
            </p:cNvPr>
            <p:cNvGrpSpPr/>
            <p:nvPr/>
          </p:nvGrpSpPr>
          <p:grpSpPr>
            <a:xfrm rot="15033234">
              <a:off x="6128584" y="2017764"/>
              <a:ext cx="271466" cy="137160"/>
              <a:chOff x="6436992" y="2217420"/>
              <a:chExt cx="271466" cy="137160"/>
            </a:xfrm>
          </p:grpSpPr>
          <p:sp>
            <p:nvSpPr>
              <p:cNvPr id="135" name="Oval 134">
                <a:extLst>
                  <a:ext uri="{FF2B5EF4-FFF2-40B4-BE49-F238E27FC236}">
                    <a16:creationId xmlns:a16="http://schemas.microsoft.com/office/drawing/2014/main" id="{15761107-A6BE-408A-8C32-2226C2149163}"/>
                  </a:ext>
                </a:extLst>
              </p:cNvPr>
              <p:cNvSpPr/>
              <p:nvPr/>
            </p:nvSpPr>
            <p:spPr>
              <a:xfrm>
                <a:off x="6571298" y="2217420"/>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6" name="Straight Connector 135">
                <a:extLst>
                  <a:ext uri="{FF2B5EF4-FFF2-40B4-BE49-F238E27FC236}">
                    <a16:creationId xmlns:a16="http://schemas.microsoft.com/office/drawing/2014/main" id="{FFAA6CD3-5497-42C4-B611-834CF0F330E9}"/>
                  </a:ext>
                </a:extLst>
              </p:cNvPr>
              <p:cNvCxnSpPr>
                <a:cxnSpLocks/>
              </p:cNvCxnSpPr>
              <p:nvPr/>
            </p:nvCxnSpPr>
            <p:spPr>
              <a:xfrm>
                <a:off x="6436994" y="22479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FCE860AB-5AA0-4CF3-BFB9-696AFAE26C55}"/>
                  </a:ext>
                </a:extLst>
              </p:cNvPr>
              <p:cNvCxnSpPr>
                <a:cxnSpLocks/>
              </p:cNvCxnSpPr>
              <p:nvPr/>
            </p:nvCxnSpPr>
            <p:spPr>
              <a:xfrm>
                <a:off x="6436992" y="22860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AB968A89-120F-4066-B70B-2D8EA5BFEFCD}"/>
                  </a:ext>
                </a:extLst>
              </p:cNvPr>
              <p:cNvCxnSpPr>
                <a:cxnSpLocks/>
              </p:cNvCxnSpPr>
              <p:nvPr/>
            </p:nvCxnSpPr>
            <p:spPr>
              <a:xfrm>
                <a:off x="6436993" y="2324100"/>
                <a:ext cx="11620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E40FC064-482C-4103-A35E-0FC4CE67A4A0}"/>
                </a:ext>
              </a:extLst>
            </p:cNvPr>
            <p:cNvGrpSpPr/>
            <p:nvPr/>
          </p:nvGrpSpPr>
          <p:grpSpPr>
            <a:xfrm rot="15033234">
              <a:off x="6119008" y="2675362"/>
              <a:ext cx="271466" cy="137160"/>
              <a:chOff x="6436992" y="2217420"/>
              <a:chExt cx="271466" cy="137160"/>
            </a:xfrm>
          </p:grpSpPr>
          <p:sp>
            <p:nvSpPr>
              <p:cNvPr id="140" name="Oval 139">
                <a:extLst>
                  <a:ext uri="{FF2B5EF4-FFF2-40B4-BE49-F238E27FC236}">
                    <a16:creationId xmlns:a16="http://schemas.microsoft.com/office/drawing/2014/main" id="{DF87B8C1-A3F3-49A5-9353-B6F96152B546}"/>
                  </a:ext>
                </a:extLst>
              </p:cNvPr>
              <p:cNvSpPr/>
              <p:nvPr/>
            </p:nvSpPr>
            <p:spPr>
              <a:xfrm>
                <a:off x="6571298" y="2217420"/>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1" name="Straight Connector 140">
                <a:extLst>
                  <a:ext uri="{FF2B5EF4-FFF2-40B4-BE49-F238E27FC236}">
                    <a16:creationId xmlns:a16="http://schemas.microsoft.com/office/drawing/2014/main" id="{98E6F4C1-251F-421B-A654-D813D5435B91}"/>
                  </a:ext>
                </a:extLst>
              </p:cNvPr>
              <p:cNvCxnSpPr>
                <a:cxnSpLocks/>
              </p:cNvCxnSpPr>
              <p:nvPr/>
            </p:nvCxnSpPr>
            <p:spPr>
              <a:xfrm>
                <a:off x="6436994" y="22479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41828AA3-EECC-4797-A062-679E2D0113CE}"/>
                  </a:ext>
                </a:extLst>
              </p:cNvPr>
              <p:cNvCxnSpPr>
                <a:cxnSpLocks/>
              </p:cNvCxnSpPr>
              <p:nvPr/>
            </p:nvCxnSpPr>
            <p:spPr>
              <a:xfrm>
                <a:off x="6436992" y="22860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B5769C4E-BD74-4A42-BB7A-B226B4AEA8C8}"/>
                  </a:ext>
                </a:extLst>
              </p:cNvPr>
              <p:cNvCxnSpPr>
                <a:cxnSpLocks/>
              </p:cNvCxnSpPr>
              <p:nvPr/>
            </p:nvCxnSpPr>
            <p:spPr>
              <a:xfrm>
                <a:off x="6436993" y="2324100"/>
                <a:ext cx="11620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44" name="Group 143">
              <a:extLst>
                <a:ext uri="{FF2B5EF4-FFF2-40B4-BE49-F238E27FC236}">
                  <a16:creationId xmlns:a16="http://schemas.microsoft.com/office/drawing/2014/main" id="{E8B08D70-9F60-44BE-9762-D079766FCE31}"/>
                </a:ext>
              </a:extLst>
            </p:cNvPr>
            <p:cNvGrpSpPr/>
            <p:nvPr/>
          </p:nvGrpSpPr>
          <p:grpSpPr>
            <a:xfrm rot="11043576">
              <a:off x="7047272" y="1474992"/>
              <a:ext cx="271466" cy="137160"/>
              <a:chOff x="6436992" y="2217420"/>
              <a:chExt cx="271466" cy="137160"/>
            </a:xfrm>
          </p:grpSpPr>
          <p:sp>
            <p:nvSpPr>
              <p:cNvPr id="145" name="Oval 144">
                <a:extLst>
                  <a:ext uri="{FF2B5EF4-FFF2-40B4-BE49-F238E27FC236}">
                    <a16:creationId xmlns:a16="http://schemas.microsoft.com/office/drawing/2014/main" id="{3304C44F-9985-493D-9DB6-0D202644166A}"/>
                  </a:ext>
                </a:extLst>
              </p:cNvPr>
              <p:cNvSpPr/>
              <p:nvPr/>
            </p:nvSpPr>
            <p:spPr>
              <a:xfrm>
                <a:off x="6571298" y="2217420"/>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6" name="Straight Connector 145">
                <a:extLst>
                  <a:ext uri="{FF2B5EF4-FFF2-40B4-BE49-F238E27FC236}">
                    <a16:creationId xmlns:a16="http://schemas.microsoft.com/office/drawing/2014/main" id="{ED0566C4-BE28-4895-BD36-1310D6B2B7AA}"/>
                  </a:ext>
                </a:extLst>
              </p:cNvPr>
              <p:cNvCxnSpPr>
                <a:cxnSpLocks/>
              </p:cNvCxnSpPr>
              <p:nvPr/>
            </p:nvCxnSpPr>
            <p:spPr>
              <a:xfrm>
                <a:off x="6436994" y="22479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CB256D0F-6CE7-498C-90D2-44A1BA4B211C}"/>
                  </a:ext>
                </a:extLst>
              </p:cNvPr>
              <p:cNvCxnSpPr>
                <a:cxnSpLocks/>
              </p:cNvCxnSpPr>
              <p:nvPr/>
            </p:nvCxnSpPr>
            <p:spPr>
              <a:xfrm>
                <a:off x="6436992" y="22860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E43AB899-2E29-4077-93AC-98B678D045B1}"/>
                  </a:ext>
                </a:extLst>
              </p:cNvPr>
              <p:cNvCxnSpPr>
                <a:cxnSpLocks/>
              </p:cNvCxnSpPr>
              <p:nvPr/>
            </p:nvCxnSpPr>
            <p:spPr>
              <a:xfrm>
                <a:off x="6436993" y="2324100"/>
                <a:ext cx="11620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7D8C32E7-AC61-43A9-BD62-3A83B10383CF}"/>
                </a:ext>
              </a:extLst>
            </p:cNvPr>
            <p:cNvGrpSpPr/>
            <p:nvPr/>
          </p:nvGrpSpPr>
          <p:grpSpPr>
            <a:xfrm rot="14042237">
              <a:off x="7770615" y="1443350"/>
              <a:ext cx="271466" cy="137160"/>
              <a:chOff x="6436992" y="2217420"/>
              <a:chExt cx="271466" cy="137160"/>
            </a:xfrm>
          </p:grpSpPr>
          <p:sp>
            <p:nvSpPr>
              <p:cNvPr id="150" name="Oval 149">
                <a:extLst>
                  <a:ext uri="{FF2B5EF4-FFF2-40B4-BE49-F238E27FC236}">
                    <a16:creationId xmlns:a16="http://schemas.microsoft.com/office/drawing/2014/main" id="{C585B7A6-7F4C-43D4-A407-E512EE676A1E}"/>
                  </a:ext>
                </a:extLst>
              </p:cNvPr>
              <p:cNvSpPr/>
              <p:nvPr/>
            </p:nvSpPr>
            <p:spPr>
              <a:xfrm>
                <a:off x="6571298" y="2217420"/>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1" name="Straight Connector 150">
                <a:extLst>
                  <a:ext uri="{FF2B5EF4-FFF2-40B4-BE49-F238E27FC236}">
                    <a16:creationId xmlns:a16="http://schemas.microsoft.com/office/drawing/2014/main" id="{B64F1F5C-69EC-45B0-BE78-6F1C2F10B3D8}"/>
                  </a:ext>
                </a:extLst>
              </p:cNvPr>
              <p:cNvCxnSpPr>
                <a:cxnSpLocks/>
              </p:cNvCxnSpPr>
              <p:nvPr/>
            </p:nvCxnSpPr>
            <p:spPr>
              <a:xfrm>
                <a:off x="6436994" y="22479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6685CA49-2CE4-4AF7-B655-19105FB30F2F}"/>
                  </a:ext>
                </a:extLst>
              </p:cNvPr>
              <p:cNvCxnSpPr>
                <a:cxnSpLocks/>
              </p:cNvCxnSpPr>
              <p:nvPr/>
            </p:nvCxnSpPr>
            <p:spPr>
              <a:xfrm>
                <a:off x="6436992" y="2286000"/>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84BF11F2-40F9-4C14-A78E-855F91B7927A}"/>
                  </a:ext>
                </a:extLst>
              </p:cNvPr>
              <p:cNvCxnSpPr>
                <a:cxnSpLocks/>
              </p:cNvCxnSpPr>
              <p:nvPr/>
            </p:nvCxnSpPr>
            <p:spPr>
              <a:xfrm>
                <a:off x="6436993" y="2324100"/>
                <a:ext cx="116205"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37" name="TextBox 336">
              <a:extLst>
                <a:ext uri="{FF2B5EF4-FFF2-40B4-BE49-F238E27FC236}">
                  <a16:creationId xmlns:a16="http://schemas.microsoft.com/office/drawing/2014/main" id="{6A059B9D-C74A-4566-A07B-F37A4F1EB8A8}"/>
                </a:ext>
              </a:extLst>
            </p:cNvPr>
            <p:cNvSpPr txBox="1"/>
            <p:nvPr/>
          </p:nvSpPr>
          <p:spPr>
            <a:xfrm>
              <a:off x="6513466" y="3040634"/>
              <a:ext cx="1127388" cy="276999"/>
            </a:xfrm>
            <a:prstGeom prst="rect">
              <a:avLst/>
            </a:prstGeom>
            <a:noFill/>
          </p:spPr>
          <p:txBody>
            <a:bodyPr wrap="square" rtlCol="0">
              <a:spAutoFit/>
            </a:bodyPr>
            <a:lstStyle/>
            <a:p>
              <a:pPr algn="ctr"/>
              <a:r>
                <a:rPr lang="en-US" sz="1200" b="1" dirty="0">
                  <a:solidFill>
                    <a:srgbClr val="00B0F0"/>
                  </a:solidFill>
                </a:rPr>
                <a:t>Cold Air</a:t>
              </a:r>
            </a:p>
          </p:txBody>
        </p:sp>
      </p:grpSp>
      <p:grpSp>
        <p:nvGrpSpPr>
          <p:cNvPr id="344" name="Group 343">
            <a:extLst>
              <a:ext uri="{FF2B5EF4-FFF2-40B4-BE49-F238E27FC236}">
                <a16:creationId xmlns:a16="http://schemas.microsoft.com/office/drawing/2014/main" id="{85CA589C-EDB1-4224-A5AB-82A6CC24CAA0}"/>
              </a:ext>
            </a:extLst>
          </p:cNvPr>
          <p:cNvGrpSpPr/>
          <p:nvPr/>
        </p:nvGrpSpPr>
        <p:grpSpPr>
          <a:xfrm>
            <a:off x="8502377" y="1269987"/>
            <a:ext cx="2011680" cy="2066960"/>
            <a:chOff x="8460714" y="1268323"/>
            <a:chExt cx="2011680" cy="2066960"/>
          </a:xfrm>
        </p:grpSpPr>
        <p:sp>
          <p:nvSpPr>
            <p:cNvPr id="7" name="Rectangle 6">
              <a:extLst>
                <a:ext uri="{FF2B5EF4-FFF2-40B4-BE49-F238E27FC236}">
                  <a16:creationId xmlns:a16="http://schemas.microsoft.com/office/drawing/2014/main" id="{36B7B39F-A6CB-4E48-B325-B92B25A8F606}"/>
                </a:ext>
              </a:extLst>
            </p:cNvPr>
            <p:cNvSpPr/>
            <p:nvPr/>
          </p:nvSpPr>
          <p:spPr>
            <a:xfrm>
              <a:off x="8460714" y="1268323"/>
              <a:ext cx="2011680" cy="16916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3" name="Group 162">
              <a:extLst>
                <a:ext uri="{FF2B5EF4-FFF2-40B4-BE49-F238E27FC236}">
                  <a16:creationId xmlns:a16="http://schemas.microsoft.com/office/drawing/2014/main" id="{A7641A33-9A6F-4662-839C-C92A173A0302}"/>
                </a:ext>
              </a:extLst>
            </p:cNvPr>
            <p:cNvGrpSpPr/>
            <p:nvPr/>
          </p:nvGrpSpPr>
          <p:grpSpPr>
            <a:xfrm>
              <a:off x="8653019" y="1463687"/>
              <a:ext cx="354502" cy="270724"/>
              <a:chOff x="8660030" y="1639354"/>
              <a:chExt cx="354502" cy="270724"/>
            </a:xfrm>
          </p:grpSpPr>
          <p:sp>
            <p:nvSpPr>
              <p:cNvPr id="155" name="Oval 154">
                <a:extLst>
                  <a:ext uri="{FF2B5EF4-FFF2-40B4-BE49-F238E27FC236}">
                    <a16:creationId xmlns:a16="http://schemas.microsoft.com/office/drawing/2014/main" id="{F94F38A9-F9F3-430D-86F6-FB1283AF1F10}"/>
                  </a:ext>
                </a:extLst>
              </p:cNvPr>
              <p:cNvSpPr/>
              <p:nvPr/>
            </p:nvSpPr>
            <p:spPr>
              <a:xfrm rot="1492638">
                <a:off x="8877372" y="1772918"/>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6" name="Straight Connector 155">
                <a:extLst>
                  <a:ext uri="{FF2B5EF4-FFF2-40B4-BE49-F238E27FC236}">
                    <a16:creationId xmlns:a16="http://schemas.microsoft.com/office/drawing/2014/main" id="{8F76AB2C-9870-4995-B2AF-E1766C209249}"/>
                  </a:ext>
                </a:extLst>
              </p:cNvPr>
              <p:cNvCxnSpPr>
                <a:cxnSpLocks/>
              </p:cNvCxnSpPr>
              <p:nvPr/>
            </p:nvCxnSpPr>
            <p:spPr>
              <a:xfrm>
                <a:off x="8701088" y="1639354"/>
                <a:ext cx="191707" cy="123565"/>
              </a:xfrm>
              <a:prstGeom prst="line">
                <a:avLst/>
              </a:prstGeom>
              <a:solidFill>
                <a:srgbClr val="FF0000"/>
              </a:solidFill>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890AE76D-06AE-45C0-817B-9F9E3F72529B}"/>
                  </a:ext>
                </a:extLst>
              </p:cNvPr>
              <p:cNvCxnSpPr>
                <a:cxnSpLocks/>
              </p:cNvCxnSpPr>
              <p:nvPr/>
            </p:nvCxnSpPr>
            <p:spPr>
              <a:xfrm>
                <a:off x="8682072" y="1673895"/>
                <a:ext cx="191707" cy="123565"/>
              </a:xfrm>
              <a:prstGeom prst="line">
                <a:avLst/>
              </a:prstGeom>
              <a:solidFill>
                <a:srgbClr val="FF0000"/>
              </a:solidFill>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6C31E3BE-D7A4-495C-BAA9-D02F6F8C62D1}"/>
                  </a:ext>
                </a:extLst>
              </p:cNvPr>
              <p:cNvCxnSpPr>
                <a:cxnSpLocks/>
              </p:cNvCxnSpPr>
              <p:nvPr/>
            </p:nvCxnSpPr>
            <p:spPr>
              <a:xfrm>
                <a:off x="8660030" y="1708864"/>
                <a:ext cx="191707" cy="123565"/>
              </a:xfrm>
              <a:prstGeom prst="line">
                <a:avLst/>
              </a:prstGeom>
              <a:solidFill>
                <a:srgbClr val="FF0000"/>
              </a:solidFill>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2A9ADBFB-CE93-4AFE-9AAD-DA018C2E94AF}"/>
                </a:ext>
              </a:extLst>
            </p:cNvPr>
            <p:cNvGrpSpPr/>
            <p:nvPr/>
          </p:nvGrpSpPr>
          <p:grpSpPr>
            <a:xfrm rot="4644164">
              <a:off x="9269045" y="1650101"/>
              <a:ext cx="354502" cy="270724"/>
              <a:chOff x="8660030" y="1639354"/>
              <a:chExt cx="354502" cy="270724"/>
            </a:xfrm>
          </p:grpSpPr>
          <p:sp>
            <p:nvSpPr>
              <p:cNvPr id="166" name="Oval 165">
                <a:extLst>
                  <a:ext uri="{FF2B5EF4-FFF2-40B4-BE49-F238E27FC236}">
                    <a16:creationId xmlns:a16="http://schemas.microsoft.com/office/drawing/2014/main" id="{E8AF8B0D-9462-41C1-A567-AE5F31CECDE7}"/>
                  </a:ext>
                </a:extLst>
              </p:cNvPr>
              <p:cNvSpPr/>
              <p:nvPr/>
            </p:nvSpPr>
            <p:spPr>
              <a:xfrm rot="1492638">
                <a:off x="8877372" y="1772918"/>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7" name="Straight Connector 166">
                <a:extLst>
                  <a:ext uri="{FF2B5EF4-FFF2-40B4-BE49-F238E27FC236}">
                    <a16:creationId xmlns:a16="http://schemas.microsoft.com/office/drawing/2014/main" id="{24094DD9-5F5D-4195-8294-9A3D086FC71C}"/>
                  </a:ext>
                </a:extLst>
              </p:cNvPr>
              <p:cNvCxnSpPr>
                <a:cxnSpLocks/>
              </p:cNvCxnSpPr>
              <p:nvPr/>
            </p:nvCxnSpPr>
            <p:spPr>
              <a:xfrm>
                <a:off x="8701088" y="1639354"/>
                <a:ext cx="191707" cy="123565"/>
              </a:xfrm>
              <a:prstGeom prst="line">
                <a:avLst/>
              </a:prstGeom>
              <a:solidFill>
                <a:srgbClr val="FF0000"/>
              </a:solidFill>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40868804-D905-415A-91E7-BFA3036AF4B0}"/>
                  </a:ext>
                </a:extLst>
              </p:cNvPr>
              <p:cNvCxnSpPr>
                <a:cxnSpLocks/>
              </p:cNvCxnSpPr>
              <p:nvPr/>
            </p:nvCxnSpPr>
            <p:spPr>
              <a:xfrm>
                <a:off x="8682072" y="1673895"/>
                <a:ext cx="191707" cy="123565"/>
              </a:xfrm>
              <a:prstGeom prst="line">
                <a:avLst/>
              </a:prstGeom>
              <a:solidFill>
                <a:srgbClr val="FF0000"/>
              </a:solidFill>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52EDC398-9719-4F09-B867-B2642197F392}"/>
                  </a:ext>
                </a:extLst>
              </p:cNvPr>
              <p:cNvCxnSpPr>
                <a:cxnSpLocks/>
              </p:cNvCxnSpPr>
              <p:nvPr/>
            </p:nvCxnSpPr>
            <p:spPr>
              <a:xfrm>
                <a:off x="8660030" y="1708864"/>
                <a:ext cx="191707" cy="123565"/>
              </a:xfrm>
              <a:prstGeom prst="line">
                <a:avLst/>
              </a:prstGeom>
              <a:solidFill>
                <a:srgbClr val="FF0000"/>
              </a:solidFill>
            </p:spPr>
            <p:style>
              <a:lnRef idx="1">
                <a:schemeClr val="accent1"/>
              </a:lnRef>
              <a:fillRef idx="0">
                <a:schemeClr val="accent1"/>
              </a:fillRef>
              <a:effectRef idx="0">
                <a:schemeClr val="accent1"/>
              </a:effectRef>
              <a:fontRef idx="minor">
                <a:schemeClr val="tx1"/>
              </a:fontRef>
            </p:style>
          </p:cxnSp>
        </p:grpSp>
        <p:grpSp>
          <p:nvGrpSpPr>
            <p:cNvPr id="170" name="Group 169">
              <a:extLst>
                <a:ext uri="{FF2B5EF4-FFF2-40B4-BE49-F238E27FC236}">
                  <a16:creationId xmlns:a16="http://schemas.microsoft.com/office/drawing/2014/main" id="{A3C6F6C5-F0A0-4697-BE9C-D3D83A00DF02}"/>
                </a:ext>
              </a:extLst>
            </p:cNvPr>
            <p:cNvGrpSpPr/>
            <p:nvPr/>
          </p:nvGrpSpPr>
          <p:grpSpPr>
            <a:xfrm rot="7650113">
              <a:off x="8783441" y="1987678"/>
              <a:ext cx="354502" cy="270724"/>
              <a:chOff x="8660030" y="1639354"/>
              <a:chExt cx="354502" cy="270724"/>
            </a:xfrm>
          </p:grpSpPr>
          <p:sp>
            <p:nvSpPr>
              <p:cNvPr id="171" name="Oval 170">
                <a:extLst>
                  <a:ext uri="{FF2B5EF4-FFF2-40B4-BE49-F238E27FC236}">
                    <a16:creationId xmlns:a16="http://schemas.microsoft.com/office/drawing/2014/main" id="{276BA2E8-8FF4-4662-9162-AA865FB555BA}"/>
                  </a:ext>
                </a:extLst>
              </p:cNvPr>
              <p:cNvSpPr/>
              <p:nvPr/>
            </p:nvSpPr>
            <p:spPr>
              <a:xfrm rot="1492638">
                <a:off x="8877372" y="1772918"/>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2" name="Straight Connector 171">
                <a:extLst>
                  <a:ext uri="{FF2B5EF4-FFF2-40B4-BE49-F238E27FC236}">
                    <a16:creationId xmlns:a16="http://schemas.microsoft.com/office/drawing/2014/main" id="{AE53396B-DCC0-4F07-B6CE-4A13D25D2CF0}"/>
                  </a:ext>
                </a:extLst>
              </p:cNvPr>
              <p:cNvCxnSpPr>
                <a:cxnSpLocks/>
              </p:cNvCxnSpPr>
              <p:nvPr/>
            </p:nvCxnSpPr>
            <p:spPr>
              <a:xfrm>
                <a:off x="8701088" y="1639354"/>
                <a:ext cx="191707" cy="123565"/>
              </a:xfrm>
              <a:prstGeom prst="line">
                <a:avLst/>
              </a:prstGeom>
              <a:solidFill>
                <a:srgbClr val="FF0000"/>
              </a:solidFill>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FCFAE97D-7913-4B17-A5CF-2C583306AB57}"/>
                  </a:ext>
                </a:extLst>
              </p:cNvPr>
              <p:cNvCxnSpPr>
                <a:cxnSpLocks/>
              </p:cNvCxnSpPr>
              <p:nvPr/>
            </p:nvCxnSpPr>
            <p:spPr>
              <a:xfrm>
                <a:off x="8682072" y="1673895"/>
                <a:ext cx="191707" cy="123565"/>
              </a:xfrm>
              <a:prstGeom prst="line">
                <a:avLst/>
              </a:prstGeom>
              <a:solidFill>
                <a:srgbClr val="FF0000"/>
              </a:solidFill>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D1AB5F8D-7DDB-43C0-929B-59AE70972586}"/>
                  </a:ext>
                </a:extLst>
              </p:cNvPr>
              <p:cNvCxnSpPr>
                <a:cxnSpLocks/>
              </p:cNvCxnSpPr>
              <p:nvPr/>
            </p:nvCxnSpPr>
            <p:spPr>
              <a:xfrm>
                <a:off x="8660030" y="1708864"/>
                <a:ext cx="191707" cy="123565"/>
              </a:xfrm>
              <a:prstGeom prst="line">
                <a:avLst/>
              </a:prstGeom>
              <a:solidFill>
                <a:srgbClr val="FF0000"/>
              </a:solidFill>
            </p:spPr>
            <p:style>
              <a:lnRef idx="1">
                <a:schemeClr val="accent1"/>
              </a:lnRef>
              <a:fillRef idx="0">
                <a:schemeClr val="accent1"/>
              </a:fillRef>
              <a:effectRef idx="0">
                <a:schemeClr val="accent1"/>
              </a:effectRef>
              <a:fontRef idx="minor">
                <a:schemeClr val="tx1"/>
              </a:fontRef>
            </p:style>
          </p:cxnSp>
        </p:grpSp>
        <p:grpSp>
          <p:nvGrpSpPr>
            <p:cNvPr id="175" name="Group 174">
              <a:extLst>
                <a:ext uri="{FF2B5EF4-FFF2-40B4-BE49-F238E27FC236}">
                  <a16:creationId xmlns:a16="http://schemas.microsoft.com/office/drawing/2014/main" id="{D8A2729E-03E3-45ED-9B19-9523A703AD18}"/>
                </a:ext>
              </a:extLst>
            </p:cNvPr>
            <p:cNvGrpSpPr/>
            <p:nvPr/>
          </p:nvGrpSpPr>
          <p:grpSpPr>
            <a:xfrm rot="18952359">
              <a:off x="9425477" y="2258916"/>
              <a:ext cx="354502" cy="270724"/>
              <a:chOff x="8660030" y="1639354"/>
              <a:chExt cx="354502" cy="270724"/>
            </a:xfrm>
          </p:grpSpPr>
          <p:sp>
            <p:nvSpPr>
              <p:cNvPr id="176" name="Oval 175">
                <a:extLst>
                  <a:ext uri="{FF2B5EF4-FFF2-40B4-BE49-F238E27FC236}">
                    <a16:creationId xmlns:a16="http://schemas.microsoft.com/office/drawing/2014/main" id="{A0728665-2369-4B7B-B286-C8EED0E7A8A6}"/>
                  </a:ext>
                </a:extLst>
              </p:cNvPr>
              <p:cNvSpPr/>
              <p:nvPr/>
            </p:nvSpPr>
            <p:spPr>
              <a:xfrm rot="1492638">
                <a:off x="8877372" y="1772918"/>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7" name="Straight Connector 176">
                <a:extLst>
                  <a:ext uri="{FF2B5EF4-FFF2-40B4-BE49-F238E27FC236}">
                    <a16:creationId xmlns:a16="http://schemas.microsoft.com/office/drawing/2014/main" id="{CD07813D-8244-45DB-8F46-3ABECAEA1604}"/>
                  </a:ext>
                </a:extLst>
              </p:cNvPr>
              <p:cNvCxnSpPr>
                <a:cxnSpLocks/>
              </p:cNvCxnSpPr>
              <p:nvPr/>
            </p:nvCxnSpPr>
            <p:spPr>
              <a:xfrm>
                <a:off x="8701088" y="1639354"/>
                <a:ext cx="191707" cy="123565"/>
              </a:xfrm>
              <a:prstGeom prst="line">
                <a:avLst/>
              </a:prstGeom>
              <a:solidFill>
                <a:srgbClr val="FF0000"/>
              </a:solidFill>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5D06663D-34DA-4F22-866C-92A98D67B631}"/>
                  </a:ext>
                </a:extLst>
              </p:cNvPr>
              <p:cNvCxnSpPr>
                <a:cxnSpLocks/>
              </p:cNvCxnSpPr>
              <p:nvPr/>
            </p:nvCxnSpPr>
            <p:spPr>
              <a:xfrm>
                <a:off x="8682072" y="1673895"/>
                <a:ext cx="191707" cy="123565"/>
              </a:xfrm>
              <a:prstGeom prst="line">
                <a:avLst/>
              </a:prstGeom>
              <a:solidFill>
                <a:srgbClr val="FF0000"/>
              </a:solidFill>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2C9DA7FD-7852-45A5-A61F-26CFF26F07AC}"/>
                  </a:ext>
                </a:extLst>
              </p:cNvPr>
              <p:cNvCxnSpPr>
                <a:cxnSpLocks/>
              </p:cNvCxnSpPr>
              <p:nvPr/>
            </p:nvCxnSpPr>
            <p:spPr>
              <a:xfrm>
                <a:off x="8660030" y="1708864"/>
                <a:ext cx="191707" cy="123565"/>
              </a:xfrm>
              <a:prstGeom prst="line">
                <a:avLst/>
              </a:prstGeom>
              <a:solidFill>
                <a:srgbClr val="FF0000"/>
              </a:solidFill>
            </p:spPr>
            <p:style>
              <a:lnRef idx="1">
                <a:schemeClr val="accent1"/>
              </a:lnRef>
              <a:fillRef idx="0">
                <a:schemeClr val="accent1"/>
              </a:fillRef>
              <a:effectRef idx="0">
                <a:schemeClr val="accent1"/>
              </a:effectRef>
              <a:fontRef idx="minor">
                <a:schemeClr val="tx1"/>
              </a:fontRef>
            </p:style>
          </p:cxnSp>
        </p:grpSp>
        <p:grpSp>
          <p:nvGrpSpPr>
            <p:cNvPr id="180" name="Group 179">
              <a:extLst>
                <a:ext uri="{FF2B5EF4-FFF2-40B4-BE49-F238E27FC236}">
                  <a16:creationId xmlns:a16="http://schemas.microsoft.com/office/drawing/2014/main" id="{C60BCD39-141B-406E-9679-9D530BBC4F3F}"/>
                </a:ext>
              </a:extLst>
            </p:cNvPr>
            <p:cNvGrpSpPr/>
            <p:nvPr/>
          </p:nvGrpSpPr>
          <p:grpSpPr>
            <a:xfrm rot="11554357">
              <a:off x="9806104" y="1831462"/>
              <a:ext cx="354502" cy="270724"/>
              <a:chOff x="8660030" y="1639354"/>
              <a:chExt cx="354502" cy="270724"/>
            </a:xfrm>
          </p:grpSpPr>
          <p:sp>
            <p:nvSpPr>
              <p:cNvPr id="181" name="Oval 180">
                <a:extLst>
                  <a:ext uri="{FF2B5EF4-FFF2-40B4-BE49-F238E27FC236}">
                    <a16:creationId xmlns:a16="http://schemas.microsoft.com/office/drawing/2014/main" id="{96111D6E-9BB3-4466-B561-40B3984D07FB}"/>
                  </a:ext>
                </a:extLst>
              </p:cNvPr>
              <p:cNvSpPr/>
              <p:nvPr/>
            </p:nvSpPr>
            <p:spPr>
              <a:xfrm rot="1492638">
                <a:off x="8877372" y="1772918"/>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2" name="Straight Connector 181">
                <a:extLst>
                  <a:ext uri="{FF2B5EF4-FFF2-40B4-BE49-F238E27FC236}">
                    <a16:creationId xmlns:a16="http://schemas.microsoft.com/office/drawing/2014/main" id="{20024004-03D2-4675-8296-360F5EA0235C}"/>
                  </a:ext>
                </a:extLst>
              </p:cNvPr>
              <p:cNvCxnSpPr>
                <a:cxnSpLocks/>
              </p:cNvCxnSpPr>
              <p:nvPr/>
            </p:nvCxnSpPr>
            <p:spPr>
              <a:xfrm>
                <a:off x="8701088" y="1639354"/>
                <a:ext cx="191707" cy="123565"/>
              </a:xfrm>
              <a:prstGeom prst="line">
                <a:avLst/>
              </a:prstGeom>
              <a:solidFill>
                <a:srgbClr val="FF0000"/>
              </a:solidFill>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B1169573-EAA4-44D1-B1C9-FE2E0CC8A920}"/>
                  </a:ext>
                </a:extLst>
              </p:cNvPr>
              <p:cNvCxnSpPr>
                <a:cxnSpLocks/>
              </p:cNvCxnSpPr>
              <p:nvPr/>
            </p:nvCxnSpPr>
            <p:spPr>
              <a:xfrm>
                <a:off x="8682072" y="1673895"/>
                <a:ext cx="191707" cy="123565"/>
              </a:xfrm>
              <a:prstGeom prst="line">
                <a:avLst/>
              </a:prstGeom>
              <a:solidFill>
                <a:srgbClr val="FF0000"/>
              </a:solidFill>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32E1BC67-0CB5-4D6E-B6C4-E93FF0BA363C}"/>
                  </a:ext>
                </a:extLst>
              </p:cNvPr>
              <p:cNvCxnSpPr>
                <a:cxnSpLocks/>
              </p:cNvCxnSpPr>
              <p:nvPr/>
            </p:nvCxnSpPr>
            <p:spPr>
              <a:xfrm>
                <a:off x="8660030" y="1708864"/>
                <a:ext cx="191707" cy="123565"/>
              </a:xfrm>
              <a:prstGeom prst="line">
                <a:avLst/>
              </a:prstGeom>
              <a:solidFill>
                <a:srgbClr val="FF0000"/>
              </a:solidFill>
            </p:spPr>
            <p:style>
              <a:lnRef idx="1">
                <a:schemeClr val="accent1"/>
              </a:lnRef>
              <a:fillRef idx="0">
                <a:schemeClr val="accent1"/>
              </a:fillRef>
              <a:effectRef idx="0">
                <a:schemeClr val="accent1"/>
              </a:effectRef>
              <a:fontRef idx="minor">
                <a:schemeClr val="tx1"/>
              </a:fontRef>
            </p:style>
          </p:cxnSp>
        </p:grpSp>
        <p:grpSp>
          <p:nvGrpSpPr>
            <p:cNvPr id="185" name="Group 184">
              <a:extLst>
                <a:ext uri="{FF2B5EF4-FFF2-40B4-BE49-F238E27FC236}">
                  <a16:creationId xmlns:a16="http://schemas.microsoft.com/office/drawing/2014/main" id="{2B166046-C84A-4F1E-A5D9-CB4612F9D0F4}"/>
                </a:ext>
              </a:extLst>
            </p:cNvPr>
            <p:cNvGrpSpPr/>
            <p:nvPr/>
          </p:nvGrpSpPr>
          <p:grpSpPr>
            <a:xfrm rot="17815625">
              <a:off x="8842372" y="2561699"/>
              <a:ext cx="354502" cy="270724"/>
              <a:chOff x="8660030" y="1639354"/>
              <a:chExt cx="354502" cy="270724"/>
            </a:xfrm>
          </p:grpSpPr>
          <p:sp>
            <p:nvSpPr>
              <p:cNvPr id="186" name="Oval 185">
                <a:extLst>
                  <a:ext uri="{FF2B5EF4-FFF2-40B4-BE49-F238E27FC236}">
                    <a16:creationId xmlns:a16="http://schemas.microsoft.com/office/drawing/2014/main" id="{C2EF52E0-40B5-43A3-91C4-3050CEBCD344}"/>
                  </a:ext>
                </a:extLst>
              </p:cNvPr>
              <p:cNvSpPr/>
              <p:nvPr/>
            </p:nvSpPr>
            <p:spPr>
              <a:xfrm rot="1492638">
                <a:off x="8877372" y="1772918"/>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7" name="Straight Connector 186">
                <a:extLst>
                  <a:ext uri="{FF2B5EF4-FFF2-40B4-BE49-F238E27FC236}">
                    <a16:creationId xmlns:a16="http://schemas.microsoft.com/office/drawing/2014/main" id="{6E1D17E8-CDCC-4BD0-97DD-7EE63F9736E1}"/>
                  </a:ext>
                </a:extLst>
              </p:cNvPr>
              <p:cNvCxnSpPr>
                <a:cxnSpLocks/>
              </p:cNvCxnSpPr>
              <p:nvPr/>
            </p:nvCxnSpPr>
            <p:spPr>
              <a:xfrm>
                <a:off x="8701088" y="1639354"/>
                <a:ext cx="191707" cy="123565"/>
              </a:xfrm>
              <a:prstGeom prst="line">
                <a:avLst/>
              </a:prstGeom>
              <a:solidFill>
                <a:srgbClr val="FF0000"/>
              </a:solidFill>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3DA764A8-BC1C-47CC-A077-A98C8B99C476}"/>
                  </a:ext>
                </a:extLst>
              </p:cNvPr>
              <p:cNvCxnSpPr>
                <a:cxnSpLocks/>
              </p:cNvCxnSpPr>
              <p:nvPr/>
            </p:nvCxnSpPr>
            <p:spPr>
              <a:xfrm>
                <a:off x="8682072" y="1673895"/>
                <a:ext cx="191707" cy="123565"/>
              </a:xfrm>
              <a:prstGeom prst="line">
                <a:avLst/>
              </a:prstGeom>
              <a:solidFill>
                <a:srgbClr val="FF0000"/>
              </a:solidFill>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E58386FF-59D5-476E-9074-1E8D62C79119}"/>
                  </a:ext>
                </a:extLst>
              </p:cNvPr>
              <p:cNvCxnSpPr>
                <a:cxnSpLocks/>
              </p:cNvCxnSpPr>
              <p:nvPr/>
            </p:nvCxnSpPr>
            <p:spPr>
              <a:xfrm>
                <a:off x="8660030" y="1708864"/>
                <a:ext cx="191707" cy="123565"/>
              </a:xfrm>
              <a:prstGeom prst="line">
                <a:avLst/>
              </a:prstGeom>
              <a:solidFill>
                <a:srgbClr val="FF0000"/>
              </a:solidFill>
            </p:spPr>
            <p:style>
              <a:lnRef idx="1">
                <a:schemeClr val="accent1"/>
              </a:lnRef>
              <a:fillRef idx="0">
                <a:schemeClr val="accent1"/>
              </a:fillRef>
              <a:effectRef idx="0">
                <a:schemeClr val="accent1"/>
              </a:effectRef>
              <a:fontRef idx="minor">
                <a:schemeClr val="tx1"/>
              </a:fontRef>
            </p:style>
          </p:cxnSp>
        </p:grpSp>
        <p:grpSp>
          <p:nvGrpSpPr>
            <p:cNvPr id="190" name="Group 189">
              <a:extLst>
                <a:ext uri="{FF2B5EF4-FFF2-40B4-BE49-F238E27FC236}">
                  <a16:creationId xmlns:a16="http://schemas.microsoft.com/office/drawing/2014/main" id="{BC1B96A1-610C-49E5-A2F0-ED4B0A42FF7D}"/>
                </a:ext>
              </a:extLst>
            </p:cNvPr>
            <p:cNvGrpSpPr/>
            <p:nvPr/>
          </p:nvGrpSpPr>
          <p:grpSpPr>
            <a:xfrm rot="13429781">
              <a:off x="9854946" y="2532798"/>
              <a:ext cx="354502" cy="270724"/>
              <a:chOff x="8660030" y="1639354"/>
              <a:chExt cx="354502" cy="270724"/>
            </a:xfrm>
          </p:grpSpPr>
          <p:sp>
            <p:nvSpPr>
              <p:cNvPr id="191" name="Oval 190">
                <a:extLst>
                  <a:ext uri="{FF2B5EF4-FFF2-40B4-BE49-F238E27FC236}">
                    <a16:creationId xmlns:a16="http://schemas.microsoft.com/office/drawing/2014/main" id="{BE3C3674-5CEA-4ED8-A911-4B8D5AFCF6DF}"/>
                  </a:ext>
                </a:extLst>
              </p:cNvPr>
              <p:cNvSpPr/>
              <p:nvPr/>
            </p:nvSpPr>
            <p:spPr>
              <a:xfrm rot="1492638">
                <a:off x="8877372" y="1772918"/>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2" name="Straight Connector 191">
                <a:extLst>
                  <a:ext uri="{FF2B5EF4-FFF2-40B4-BE49-F238E27FC236}">
                    <a16:creationId xmlns:a16="http://schemas.microsoft.com/office/drawing/2014/main" id="{A9E9F493-C708-48A7-A243-4F397135EA0E}"/>
                  </a:ext>
                </a:extLst>
              </p:cNvPr>
              <p:cNvCxnSpPr>
                <a:cxnSpLocks/>
              </p:cNvCxnSpPr>
              <p:nvPr/>
            </p:nvCxnSpPr>
            <p:spPr>
              <a:xfrm>
                <a:off x="8701088" y="1639354"/>
                <a:ext cx="191707" cy="123565"/>
              </a:xfrm>
              <a:prstGeom prst="line">
                <a:avLst/>
              </a:prstGeom>
              <a:solidFill>
                <a:srgbClr val="FF0000"/>
              </a:solidFill>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8F309DCC-8CE9-4194-9519-63F458D649CB}"/>
                  </a:ext>
                </a:extLst>
              </p:cNvPr>
              <p:cNvCxnSpPr>
                <a:cxnSpLocks/>
              </p:cNvCxnSpPr>
              <p:nvPr/>
            </p:nvCxnSpPr>
            <p:spPr>
              <a:xfrm>
                <a:off x="8682072" y="1673895"/>
                <a:ext cx="191707" cy="123565"/>
              </a:xfrm>
              <a:prstGeom prst="line">
                <a:avLst/>
              </a:prstGeom>
              <a:solidFill>
                <a:srgbClr val="FF0000"/>
              </a:solidFill>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BDFC5705-049F-4225-A4AD-4D1AFD5BEF19}"/>
                  </a:ext>
                </a:extLst>
              </p:cNvPr>
              <p:cNvCxnSpPr>
                <a:cxnSpLocks/>
              </p:cNvCxnSpPr>
              <p:nvPr/>
            </p:nvCxnSpPr>
            <p:spPr>
              <a:xfrm>
                <a:off x="8660030" y="1708864"/>
                <a:ext cx="191707" cy="123565"/>
              </a:xfrm>
              <a:prstGeom prst="line">
                <a:avLst/>
              </a:prstGeom>
              <a:solidFill>
                <a:srgbClr val="FF0000"/>
              </a:solidFill>
            </p:spPr>
            <p:style>
              <a:lnRef idx="1">
                <a:schemeClr val="accent1"/>
              </a:lnRef>
              <a:fillRef idx="0">
                <a:schemeClr val="accent1"/>
              </a:fillRef>
              <a:effectRef idx="0">
                <a:schemeClr val="accent1"/>
              </a:effectRef>
              <a:fontRef idx="minor">
                <a:schemeClr val="tx1"/>
              </a:fontRef>
            </p:style>
          </p:cxnSp>
        </p:grpSp>
        <p:sp>
          <p:nvSpPr>
            <p:cNvPr id="338" name="TextBox 337">
              <a:extLst>
                <a:ext uri="{FF2B5EF4-FFF2-40B4-BE49-F238E27FC236}">
                  <a16:creationId xmlns:a16="http://schemas.microsoft.com/office/drawing/2014/main" id="{173AAE4C-D012-4A4D-84F3-EBEC7CF04F83}"/>
                </a:ext>
              </a:extLst>
            </p:cNvPr>
            <p:cNvSpPr txBox="1"/>
            <p:nvPr/>
          </p:nvSpPr>
          <p:spPr>
            <a:xfrm>
              <a:off x="8877449" y="3058284"/>
              <a:ext cx="1127388" cy="276999"/>
            </a:xfrm>
            <a:prstGeom prst="rect">
              <a:avLst/>
            </a:prstGeom>
            <a:noFill/>
          </p:spPr>
          <p:txBody>
            <a:bodyPr wrap="square" rtlCol="0">
              <a:spAutoFit/>
            </a:bodyPr>
            <a:lstStyle/>
            <a:p>
              <a:pPr algn="ctr"/>
              <a:r>
                <a:rPr lang="en-US" sz="1200" b="1" dirty="0">
                  <a:solidFill>
                    <a:srgbClr val="FF0000"/>
                  </a:solidFill>
                </a:rPr>
                <a:t>Hot Air</a:t>
              </a:r>
            </a:p>
          </p:txBody>
        </p:sp>
      </p:grpSp>
      <p:grpSp>
        <p:nvGrpSpPr>
          <p:cNvPr id="346" name="Group 345">
            <a:extLst>
              <a:ext uri="{FF2B5EF4-FFF2-40B4-BE49-F238E27FC236}">
                <a16:creationId xmlns:a16="http://schemas.microsoft.com/office/drawing/2014/main" id="{B4208C2E-8D6F-44D3-94A1-87A4B6F36F88}"/>
              </a:ext>
            </a:extLst>
          </p:cNvPr>
          <p:cNvGrpSpPr/>
          <p:nvPr/>
        </p:nvGrpSpPr>
        <p:grpSpPr>
          <a:xfrm>
            <a:off x="5687783" y="3650409"/>
            <a:ext cx="2011680" cy="2020902"/>
            <a:chOff x="6102065" y="3620116"/>
            <a:chExt cx="2011680" cy="2020902"/>
          </a:xfrm>
        </p:grpSpPr>
        <p:sp>
          <p:nvSpPr>
            <p:cNvPr id="195" name="Rectangle 194">
              <a:extLst>
                <a:ext uri="{FF2B5EF4-FFF2-40B4-BE49-F238E27FC236}">
                  <a16:creationId xmlns:a16="http://schemas.microsoft.com/office/drawing/2014/main" id="{9C45AE0F-15E1-4667-9936-21F823CC49E3}"/>
                </a:ext>
              </a:extLst>
            </p:cNvPr>
            <p:cNvSpPr/>
            <p:nvPr/>
          </p:nvSpPr>
          <p:spPr>
            <a:xfrm>
              <a:off x="6102065" y="3620116"/>
              <a:ext cx="2011680" cy="1691640"/>
            </a:xfrm>
            <a:prstGeom prst="rect">
              <a:avLst/>
            </a:prstGeom>
            <a:no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6" name="Group 215">
              <a:extLst>
                <a:ext uri="{FF2B5EF4-FFF2-40B4-BE49-F238E27FC236}">
                  <a16:creationId xmlns:a16="http://schemas.microsoft.com/office/drawing/2014/main" id="{07BA15F7-DCA7-4755-8C8C-AC2DA13AF73F}"/>
                </a:ext>
              </a:extLst>
            </p:cNvPr>
            <p:cNvGrpSpPr/>
            <p:nvPr/>
          </p:nvGrpSpPr>
          <p:grpSpPr>
            <a:xfrm>
              <a:off x="6458614" y="3914192"/>
              <a:ext cx="250059" cy="205740"/>
              <a:chOff x="6465925" y="4215207"/>
              <a:chExt cx="250059" cy="205740"/>
            </a:xfrm>
          </p:grpSpPr>
          <p:sp>
            <p:nvSpPr>
              <p:cNvPr id="197" name="Oval 196">
                <a:extLst>
                  <a:ext uri="{FF2B5EF4-FFF2-40B4-BE49-F238E27FC236}">
                    <a16:creationId xmlns:a16="http://schemas.microsoft.com/office/drawing/2014/main" id="{EE75F4A9-1FC2-4305-A712-51A3BF8360EB}"/>
                  </a:ext>
                </a:extLst>
              </p:cNvPr>
              <p:cNvSpPr/>
              <p:nvPr/>
            </p:nvSpPr>
            <p:spPr>
              <a:xfrm rot="10800000">
                <a:off x="6465925" y="4215207"/>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1" name="Oval 210">
                <a:extLst>
                  <a:ext uri="{FF2B5EF4-FFF2-40B4-BE49-F238E27FC236}">
                    <a16:creationId xmlns:a16="http://schemas.microsoft.com/office/drawing/2014/main" id="{5EB504BE-6A9B-4F6E-87B4-6F970EFDA940}"/>
                  </a:ext>
                </a:extLst>
              </p:cNvPr>
              <p:cNvSpPr/>
              <p:nvPr/>
            </p:nvSpPr>
            <p:spPr>
              <a:xfrm rot="10800000">
                <a:off x="6578824" y="4283787"/>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7" name="Group 216">
              <a:extLst>
                <a:ext uri="{FF2B5EF4-FFF2-40B4-BE49-F238E27FC236}">
                  <a16:creationId xmlns:a16="http://schemas.microsoft.com/office/drawing/2014/main" id="{CF58A978-7801-471C-8F58-BA505F0D9090}"/>
                </a:ext>
              </a:extLst>
            </p:cNvPr>
            <p:cNvGrpSpPr/>
            <p:nvPr/>
          </p:nvGrpSpPr>
          <p:grpSpPr>
            <a:xfrm rot="4416342">
              <a:off x="6899688" y="4017064"/>
              <a:ext cx="250059" cy="205740"/>
              <a:chOff x="6465925" y="4215207"/>
              <a:chExt cx="250059" cy="205740"/>
            </a:xfrm>
          </p:grpSpPr>
          <p:sp>
            <p:nvSpPr>
              <p:cNvPr id="218" name="Oval 217">
                <a:extLst>
                  <a:ext uri="{FF2B5EF4-FFF2-40B4-BE49-F238E27FC236}">
                    <a16:creationId xmlns:a16="http://schemas.microsoft.com/office/drawing/2014/main" id="{3151B0CD-47B0-42D2-8234-30B29FD38A9B}"/>
                  </a:ext>
                </a:extLst>
              </p:cNvPr>
              <p:cNvSpPr/>
              <p:nvPr/>
            </p:nvSpPr>
            <p:spPr>
              <a:xfrm rot="10800000">
                <a:off x="6465925" y="4215207"/>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9" name="Oval 218">
                <a:extLst>
                  <a:ext uri="{FF2B5EF4-FFF2-40B4-BE49-F238E27FC236}">
                    <a16:creationId xmlns:a16="http://schemas.microsoft.com/office/drawing/2014/main" id="{A23538C1-D9FE-494B-90AD-3AEB29CCF51B}"/>
                  </a:ext>
                </a:extLst>
              </p:cNvPr>
              <p:cNvSpPr/>
              <p:nvPr/>
            </p:nvSpPr>
            <p:spPr>
              <a:xfrm rot="10800000">
                <a:off x="6578824" y="4283787"/>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0" name="Group 219">
              <a:extLst>
                <a:ext uri="{FF2B5EF4-FFF2-40B4-BE49-F238E27FC236}">
                  <a16:creationId xmlns:a16="http://schemas.microsoft.com/office/drawing/2014/main" id="{146B39CB-AA22-4603-80B1-048B59C07F68}"/>
                </a:ext>
              </a:extLst>
            </p:cNvPr>
            <p:cNvGrpSpPr/>
            <p:nvPr/>
          </p:nvGrpSpPr>
          <p:grpSpPr>
            <a:xfrm rot="4416342">
              <a:off x="6421226" y="4517761"/>
              <a:ext cx="250059" cy="205740"/>
              <a:chOff x="6465925" y="4215207"/>
              <a:chExt cx="250059" cy="205740"/>
            </a:xfrm>
          </p:grpSpPr>
          <p:sp>
            <p:nvSpPr>
              <p:cNvPr id="221" name="Oval 220">
                <a:extLst>
                  <a:ext uri="{FF2B5EF4-FFF2-40B4-BE49-F238E27FC236}">
                    <a16:creationId xmlns:a16="http://schemas.microsoft.com/office/drawing/2014/main" id="{0520A76E-691E-4363-931C-58E1D96CC966}"/>
                  </a:ext>
                </a:extLst>
              </p:cNvPr>
              <p:cNvSpPr/>
              <p:nvPr/>
            </p:nvSpPr>
            <p:spPr>
              <a:xfrm rot="10800000">
                <a:off x="6465925" y="4215207"/>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2" name="Oval 221">
                <a:extLst>
                  <a:ext uri="{FF2B5EF4-FFF2-40B4-BE49-F238E27FC236}">
                    <a16:creationId xmlns:a16="http://schemas.microsoft.com/office/drawing/2014/main" id="{103969E3-B17A-4D91-A16C-70BF82AE342F}"/>
                  </a:ext>
                </a:extLst>
              </p:cNvPr>
              <p:cNvSpPr/>
              <p:nvPr/>
            </p:nvSpPr>
            <p:spPr>
              <a:xfrm rot="10800000">
                <a:off x="6578824" y="4283787"/>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3" name="Group 222">
              <a:extLst>
                <a:ext uri="{FF2B5EF4-FFF2-40B4-BE49-F238E27FC236}">
                  <a16:creationId xmlns:a16="http://schemas.microsoft.com/office/drawing/2014/main" id="{69B2EEDD-C42F-4773-8661-793C4170C021}"/>
                </a:ext>
              </a:extLst>
            </p:cNvPr>
            <p:cNvGrpSpPr/>
            <p:nvPr/>
          </p:nvGrpSpPr>
          <p:grpSpPr>
            <a:xfrm rot="10213496">
              <a:off x="7081156" y="4442693"/>
              <a:ext cx="250059" cy="205740"/>
              <a:chOff x="6465925" y="4215207"/>
              <a:chExt cx="250059" cy="205740"/>
            </a:xfrm>
          </p:grpSpPr>
          <p:sp>
            <p:nvSpPr>
              <p:cNvPr id="224" name="Oval 223">
                <a:extLst>
                  <a:ext uri="{FF2B5EF4-FFF2-40B4-BE49-F238E27FC236}">
                    <a16:creationId xmlns:a16="http://schemas.microsoft.com/office/drawing/2014/main" id="{D2032BFF-DACA-4962-A9B3-E650D80E2163}"/>
                  </a:ext>
                </a:extLst>
              </p:cNvPr>
              <p:cNvSpPr/>
              <p:nvPr/>
            </p:nvSpPr>
            <p:spPr>
              <a:xfrm rot="10800000">
                <a:off x="6465925" y="4215207"/>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 name="Oval 224">
                <a:extLst>
                  <a:ext uri="{FF2B5EF4-FFF2-40B4-BE49-F238E27FC236}">
                    <a16:creationId xmlns:a16="http://schemas.microsoft.com/office/drawing/2014/main" id="{F62DB22A-4AD8-4170-B233-C9BEE4EE73A9}"/>
                  </a:ext>
                </a:extLst>
              </p:cNvPr>
              <p:cNvSpPr/>
              <p:nvPr/>
            </p:nvSpPr>
            <p:spPr>
              <a:xfrm rot="10800000">
                <a:off x="6578824" y="4283787"/>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6" name="Group 225">
              <a:extLst>
                <a:ext uri="{FF2B5EF4-FFF2-40B4-BE49-F238E27FC236}">
                  <a16:creationId xmlns:a16="http://schemas.microsoft.com/office/drawing/2014/main" id="{093BFFB3-76DB-4197-87CF-A02A05EF3E50}"/>
                </a:ext>
              </a:extLst>
            </p:cNvPr>
            <p:cNvGrpSpPr/>
            <p:nvPr/>
          </p:nvGrpSpPr>
          <p:grpSpPr>
            <a:xfrm rot="10213496">
              <a:off x="6818359" y="4846908"/>
              <a:ext cx="250059" cy="205740"/>
              <a:chOff x="6465925" y="4215207"/>
              <a:chExt cx="250059" cy="205740"/>
            </a:xfrm>
          </p:grpSpPr>
          <p:sp>
            <p:nvSpPr>
              <p:cNvPr id="227" name="Oval 226">
                <a:extLst>
                  <a:ext uri="{FF2B5EF4-FFF2-40B4-BE49-F238E27FC236}">
                    <a16:creationId xmlns:a16="http://schemas.microsoft.com/office/drawing/2014/main" id="{09EB8F5F-4DF2-41B8-BAB7-8F8860085FF3}"/>
                  </a:ext>
                </a:extLst>
              </p:cNvPr>
              <p:cNvSpPr/>
              <p:nvPr/>
            </p:nvSpPr>
            <p:spPr>
              <a:xfrm rot="10800000">
                <a:off x="6465925" y="4215207"/>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8" name="Oval 227">
                <a:extLst>
                  <a:ext uri="{FF2B5EF4-FFF2-40B4-BE49-F238E27FC236}">
                    <a16:creationId xmlns:a16="http://schemas.microsoft.com/office/drawing/2014/main" id="{8D9D7E26-4266-4EFC-9349-FED56952F6FF}"/>
                  </a:ext>
                </a:extLst>
              </p:cNvPr>
              <p:cNvSpPr/>
              <p:nvPr/>
            </p:nvSpPr>
            <p:spPr>
              <a:xfrm rot="10800000">
                <a:off x="6578824" y="4283787"/>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9" name="Group 228">
              <a:extLst>
                <a:ext uri="{FF2B5EF4-FFF2-40B4-BE49-F238E27FC236}">
                  <a16:creationId xmlns:a16="http://schemas.microsoft.com/office/drawing/2014/main" id="{C0EE536F-696C-4022-B2CB-2D7AFCCAA2AC}"/>
                </a:ext>
              </a:extLst>
            </p:cNvPr>
            <p:cNvGrpSpPr/>
            <p:nvPr/>
          </p:nvGrpSpPr>
          <p:grpSpPr>
            <a:xfrm rot="10213496">
              <a:off x="7476366" y="4065619"/>
              <a:ext cx="250059" cy="205740"/>
              <a:chOff x="6465925" y="4215207"/>
              <a:chExt cx="250059" cy="205740"/>
            </a:xfrm>
          </p:grpSpPr>
          <p:sp>
            <p:nvSpPr>
              <p:cNvPr id="230" name="Oval 229">
                <a:extLst>
                  <a:ext uri="{FF2B5EF4-FFF2-40B4-BE49-F238E27FC236}">
                    <a16:creationId xmlns:a16="http://schemas.microsoft.com/office/drawing/2014/main" id="{C8D44F8E-BFA7-4936-9ED7-F975329C16E2}"/>
                  </a:ext>
                </a:extLst>
              </p:cNvPr>
              <p:cNvSpPr/>
              <p:nvPr/>
            </p:nvSpPr>
            <p:spPr>
              <a:xfrm rot="10800000">
                <a:off x="6465925" y="4215207"/>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1" name="Oval 230">
                <a:extLst>
                  <a:ext uri="{FF2B5EF4-FFF2-40B4-BE49-F238E27FC236}">
                    <a16:creationId xmlns:a16="http://schemas.microsoft.com/office/drawing/2014/main" id="{480143FD-7C1D-44FF-B4A7-3B2C63719FC4}"/>
                  </a:ext>
                </a:extLst>
              </p:cNvPr>
              <p:cNvSpPr/>
              <p:nvPr/>
            </p:nvSpPr>
            <p:spPr>
              <a:xfrm rot="10800000">
                <a:off x="6578824" y="4283787"/>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2" name="Group 231">
              <a:extLst>
                <a:ext uri="{FF2B5EF4-FFF2-40B4-BE49-F238E27FC236}">
                  <a16:creationId xmlns:a16="http://schemas.microsoft.com/office/drawing/2014/main" id="{C5C0CDAF-814A-487B-9A48-CEB2C0695375}"/>
                </a:ext>
              </a:extLst>
            </p:cNvPr>
            <p:cNvGrpSpPr/>
            <p:nvPr/>
          </p:nvGrpSpPr>
          <p:grpSpPr>
            <a:xfrm rot="10213496">
              <a:off x="7534087" y="4753161"/>
              <a:ext cx="250059" cy="205740"/>
              <a:chOff x="6465925" y="4215207"/>
              <a:chExt cx="250059" cy="205740"/>
            </a:xfrm>
          </p:grpSpPr>
          <p:sp>
            <p:nvSpPr>
              <p:cNvPr id="233" name="Oval 232">
                <a:extLst>
                  <a:ext uri="{FF2B5EF4-FFF2-40B4-BE49-F238E27FC236}">
                    <a16:creationId xmlns:a16="http://schemas.microsoft.com/office/drawing/2014/main" id="{9082A26B-EA45-4449-AB14-85E29B0F871F}"/>
                  </a:ext>
                </a:extLst>
              </p:cNvPr>
              <p:cNvSpPr/>
              <p:nvPr/>
            </p:nvSpPr>
            <p:spPr>
              <a:xfrm rot="10800000">
                <a:off x="6465925" y="4215207"/>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4" name="Oval 233">
                <a:extLst>
                  <a:ext uri="{FF2B5EF4-FFF2-40B4-BE49-F238E27FC236}">
                    <a16:creationId xmlns:a16="http://schemas.microsoft.com/office/drawing/2014/main" id="{EA0BD3F2-1B02-4E76-9EBC-4377F3864C51}"/>
                  </a:ext>
                </a:extLst>
              </p:cNvPr>
              <p:cNvSpPr/>
              <p:nvPr/>
            </p:nvSpPr>
            <p:spPr>
              <a:xfrm rot="10800000">
                <a:off x="6578824" y="4283787"/>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5" name="Group 234">
              <a:extLst>
                <a:ext uri="{FF2B5EF4-FFF2-40B4-BE49-F238E27FC236}">
                  <a16:creationId xmlns:a16="http://schemas.microsoft.com/office/drawing/2014/main" id="{CC8903EE-14FA-4231-8306-63559ADE7801}"/>
                </a:ext>
              </a:extLst>
            </p:cNvPr>
            <p:cNvGrpSpPr/>
            <p:nvPr/>
          </p:nvGrpSpPr>
          <p:grpSpPr>
            <a:xfrm rot="4416342">
              <a:off x="7052088" y="4169464"/>
              <a:ext cx="250059" cy="205740"/>
              <a:chOff x="6465925" y="4215207"/>
              <a:chExt cx="250059" cy="205740"/>
            </a:xfrm>
            <a:solidFill>
              <a:srgbClr val="FF5050"/>
            </a:solidFill>
          </p:grpSpPr>
          <p:sp>
            <p:nvSpPr>
              <p:cNvPr id="236" name="Oval 235">
                <a:extLst>
                  <a:ext uri="{FF2B5EF4-FFF2-40B4-BE49-F238E27FC236}">
                    <a16:creationId xmlns:a16="http://schemas.microsoft.com/office/drawing/2014/main" id="{3CFE83E6-D295-4DC3-BF5D-E5E6482ADAC6}"/>
                  </a:ext>
                </a:extLst>
              </p:cNvPr>
              <p:cNvSpPr/>
              <p:nvPr/>
            </p:nvSpPr>
            <p:spPr>
              <a:xfrm rot="10800000">
                <a:off x="6465925" y="4215207"/>
                <a:ext cx="137160" cy="1371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7" name="Oval 236">
                <a:extLst>
                  <a:ext uri="{FF2B5EF4-FFF2-40B4-BE49-F238E27FC236}">
                    <a16:creationId xmlns:a16="http://schemas.microsoft.com/office/drawing/2014/main" id="{09B07FF1-6E58-480F-A9EA-613E3037E563}"/>
                  </a:ext>
                </a:extLst>
              </p:cNvPr>
              <p:cNvSpPr/>
              <p:nvPr/>
            </p:nvSpPr>
            <p:spPr>
              <a:xfrm rot="10800000">
                <a:off x="6578824" y="4283787"/>
                <a:ext cx="137160" cy="1371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8" name="Group 237">
              <a:extLst>
                <a:ext uri="{FF2B5EF4-FFF2-40B4-BE49-F238E27FC236}">
                  <a16:creationId xmlns:a16="http://schemas.microsoft.com/office/drawing/2014/main" id="{422B7011-CC8B-479A-8694-1728E3222A70}"/>
                </a:ext>
              </a:extLst>
            </p:cNvPr>
            <p:cNvGrpSpPr/>
            <p:nvPr/>
          </p:nvGrpSpPr>
          <p:grpSpPr>
            <a:xfrm rot="4416342">
              <a:off x="6663136" y="4270909"/>
              <a:ext cx="250059" cy="205740"/>
              <a:chOff x="6465925" y="4215207"/>
              <a:chExt cx="250059" cy="205740"/>
            </a:xfrm>
            <a:solidFill>
              <a:srgbClr val="FF5050"/>
            </a:solidFill>
          </p:grpSpPr>
          <p:sp>
            <p:nvSpPr>
              <p:cNvPr id="239" name="Oval 238">
                <a:extLst>
                  <a:ext uri="{FF2B5EF4-FFF2-40B4-BE49-F238E27FC236}">
                    <a16:creationId xmlns:a16="http://schemas.microsoft.com/office/drawing/2014/main" id="{CAAFD3DF-3C1E-449F-8432-9CFF8FAF7A89}"/>
                  </a:ext>
                </a:extLst>
              </p:cNvPr>
              <p:cNvSpPr/>
              <p:nvPr/>
            </p:nvSpPr>
            <p:spPr>
              <a:xfrm rot="10800000">
                <a:off x="6465925" y="4215207"/>
                <a:ext cx="137160" cy="1371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0" name="Oval 239">
                <a:extLst>
                  <a:ext uri="{FF2B5EF4-FFF2-40B4-BE49-F238E27FC236}">
                    <a16:creationId xmlns:a16="http://schemas.microsoft.com/office/drawing/2014/main" id="{A84F4E7E-EC69-4DA2-94D7-5FA92BD45F2C}"/>
                  </a:ext>
                </a:extLst>
              </p:cNvPr>
              <p:cNvSpPr/>
              <p:nvPr/>
            </p:nvSpPr>
            <p:spPr>
              <a:xfrm rot="10800000">
                <a:off x="6578824" y="4283787"/>
                <a:ext cx="137160" cy="1371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1" name="Group 240">
              <a:extLst>
                <a:ext uri="{FF2B5EF4-FFF2-40B4-BE49-F238E27FC236}">
                  <a16:creationId xmlns:a16="http://schemas.microsoft.com/office/drawing/2014/main" id="{5F9B6C15-D83C-44DD-AFE8-52116A475FB8}"/>
                </a:ext>
              </a:extLst>
            </p:cNvPr>
            <p:cNvGrpSpPr/>
            <p:nvPr/>
          </p:nvGrpSpPr>
          <p:grpSpPr>
            <a:xfrm rot="4416342">
              <a:off x="7464191" y="4444552"/>
              <a:ext cx="250059" cy="205740"/>
              <a:chOff x="6465925" y="4215207"/>
              <a:chExt cx="250059" cy="205740"/>
            </a:xfrm>
            <a:solidFill>
              <a:srgbClr val="FF5050"/>
            </a:solidFill>
          </p:grpSpPr>
          <p:sp>
            <p:nvSpPr>
              <p:cNvPr id="242" name="Oval 241">
                <a:extLst>
                  <a:ext uri="{FF2B5EF4-FFF2-40B4-BE49-F238E27FC236}">
                    <a16:creationId xmlns:a16="http://schemas.microsoft.com/office/drawing/2014/main" id="{CAFBC5BE-0605-4893-9C3C-3EDC711A6829}"/>
                  </a:ext>
                </a:extLst>
              </p:cNvPr>
              <p:cNvSpPr/>
              <p:nvPr/>
            </p:nvSpPr>
            <p:spPr>
              <a:xfrm rot="10800000">
                <a:off x="6465925" y="4215207"/>
                <a:ext cx="137160" cy="1371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3" name="Oval 242">
                <a:extLst>
                  <a:ext uri="{FF2B5EF4-FFF2-40B4-BE49-F238E27FC236}">
                    <a16:creationId xmlns:a16="http://schemas.microsoft.com/office/drawing/2014/main" id="{8BC02249-9F83-46E6-A72E-B5E51E573467}"/>
                  </a:ext>
                </a:extLst>
              </p:cNvPr>
              <p:cNvSpPr/>
              <p:nvPr/>
            </p:nvSpPr>
            <p:spPr>
              <a:xfrm rot="10800000">
                <a:off x="6578824" y="4283787"/>
                <a:ext cx="137160" cy="1371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4" name="Group 243">
              <a:extLst>
                <a:ext uri="{FF2B5EF4-FFF2-40B4-BE49-F238E27FC236}">
                  <a16:creationId xmlns:a16="http://schemas.microsoft.com/office/drawing/2014/main" id="{B1E21C8E-0D75-4057-A539-6E52AC167B77}"/>
                </a:ext>
              </a:extLst>
            </p:cNvPr>
            <p:cNvGrpSpPr/>
            <p:nvPr/>
          </p:nvGrpSpPr>
          <p:grpSpPr>
            <a:xfrm rot="4416342">
              <a:off x="7188454" y="4925578"/>
              <a:ext cx="250059" cy="205740"/>
              <a:chOff x="6465925" y="4215207"/>
              <a:chExt cx="250059" cy="205740"/>
            </a:xfrm>
            <a:solidFill>
              <a:srgbClr val="FF5050"/>
            </a:solidFill>
          </p:grpSpPr>
          <p:sp>
            <p:nvSpPr>
              <p:cNvPr id="245" name="Oval 244">
                <a:extLst>
                  <a:ext uri="{FF2B5EF4-FFF2-40B4-BE49-F238E27FC236}">
                    <a16:creationId xmlns:a16="http://schemas.microsoft.com/office/drawing/2014/main" id="{4F305A9A-97CA-4285-A925-A034825C351D}"/>
                  </a:ext>
                </a:extLst>
              </p:cNvPr>
              <p:cNvSpPr/>
              <p:nvPr/>
            </p:nvSpPr>
            <p:spPr>
              <a:xfrm rot="10800000">
                <a:off x="6465925" y="4215207"/>
                <a:ext cx="137160" cy="1371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6" name="Oval 245">
                <a:extLst>
                  <a:ext uri="{FF2B5EF4-FFF2-40B4-BE49-F238E27FC236}">
                    <a16:creationId xmlns:a16="http://schemas.microsoft.com/office/drawing/2014/main" id="{4BD06FC1-5BC8-4DB8-849B-BCFEE0B10DE1}"/>
                  </a:ext>
                </a:extLst>
              </p:cNvPr>
              <p:cNvSpPr/>
              <p:nvPr/>
            </p:nvSpPr>
            <p:spPr>
              <a:xfrm rot="10800000">
                <a:off x="6578824" y="4283787"/>
                <a:ext cx="137160" cy="1371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7" name="Group 246">
              <a:extLst>
                <a:ext uri="{FF2B5EF4-FFF2-40B4-BE49-F238E27FC236}">
                  <a16:creationId xmlns:a16="http://schemas.microsoft.com/office/drawing/2014/main" id="{ECFB885F-1F83-4867-9AC5-A404D3122527}"/>
                </a:ext>
              </a:extLst>
            </p:cNvPr>
            <p:cNvGrpSpPr/>
            <p:nvPr/>
          </p:nvGrpSpPr>
          <p:grpSpPr>
            <a:xfrm rot="4416342">
              <a:off x="6497707" y="4886002"/>
              <a:ext cx="250059" cy="205740"/>
              <a:chOff x="6465925" y="4215207"/>
              <a:chExt cx="250059" cy="205740"/>
            </a:xfrm>
            <a:solidFill>
              <a:srgbClr val="FF5050"/>
            </a:solidFill>
          </p:grpSpPr>
          <p:sp>
            <p:nvSpPr>
              <p:cNvPr id="248" name="Oval 247">
                <a:extLst>
                  <a:ext uri="{FF2B5EF4-FFF2-40B4-BE49-F238E27FC236}">
                    <a16:creationId xmlns:a16="http://schemas.microsoft.com/office/drawing/2014/main" id="{A59A7EDB-9FDA-43B8-AAA0-B6DDA865C205}"/>
                  </a:ext>
                </a:extLst>
              </p:cNvPr>
              <p:cNvSpPr/>
              <p:nvPr/>
            </p:nvSpPr>
            <p:spPr>
              <a:xfrm rot="10800000">
                <a:off x="6465925" y="4215207"/>
                <a:ext cx="137160" cy="1371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9" name="Oval 248">
                <a:extLst>
                  <a:ext uri="{FF2B5EF4-FFF2-40B4-BE49-F238E27FC236}">
                    <a16:creationId xmlns:a16="http://schemas.microsoft.com/office/drawing/2014/main" id="{E436C8DC-4197-48B4-8B33-0BD36F089B21}"/>
                  </a:ext>
                </a:extLst>
              </p:cNvPr>
              <p:cNvSpPr/>
              <p:nvPr/>
            </p:nvSpPr>
            <p:spPr>
              <a:xfrm rot="10800000">
                <a:off x="6578824" y="4283787"/>
                <a:ext cx="137160" cy="1371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0" name="Group 249">
              <a:extLst>
                <a:ext uri="{FF2B5EF4-FFF2-40B4-BE49-F238E27FC236}">
                  <a16:creationId xmlns:a16="http://schemas.microsoft.com/office/drawing/2014/main" id="{8C5BD84B-2019-46D5-A9C0-D4CE29275497}"/>
                </a:ext>
              </a:extLst>
            </p:cNvPr>
            <p:cNvGrpSpPr/>
            <p:nvPr/>
          </p:nvGrpSpPr>
          <p:grpSpPr>
            <a:xfrm rot="6871120">
              <a:off x="6254859" y="4111164"/>
              <a:ext cx="250059" cy="205740"/>
              <a:chOff x="6465925" y="4215207"/>
              <a:chExt cx="250059" cy="205740"/>
            </a:xfrm>
            <a:solidFill>
              <a:srgbClr val="FF5050"/>
            </a:solidFill>
          </p:grpSpPr>
          <p:sp>
            <p:nvSpPr>
              <p:cNvPr id="251" name="Oval 250">
                <a:extLst>
                  <a:ext uri="{FF2B5EF4-FFF2-40B4-BE49-F238E27FC236}">
                    <a16:creationId xmlns:a16="http://schemas.microsoft.com/office/drawing/2014/main" id="{70E16E93-0B73-4658-A8BD-A6E70178A797}"/>
                  </a:ext>
                </a:extLst>
              </p:cNvPr>
              <p:cNvSpPr/>
              <p:nvPr/>
            </p:nvSpPr>
            <p:spPr>
              <a:xfrm rot="10800000">
                <a:off x="6465925" y="4215207"/>
                <a:ext cx="137160" cy="1371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2" name="Oval 251">
                <a:extLst>
                  <a:ext uri="{FF2B5EF4-FFF2-40B4-BE49-F238E27FC236}">
                    <a16:creationId xmlns:a16="http://schemas.microsoft.com/office/drawing/2014/main" id="{10DC61B2-F8FC-428C-B57F-A97334F0A9E9}"/>
                  </a:ext>
                </a:extLst>
              </p:cNvPr>
              <p:cNvSpPr/>
              <p:nvPr/>
            </p:nvSpPr>
            <p:spPr>
              <a:xfrm rot="10800000">
                <a:off x="6578824" y="4283787"/>
                <a:ext cx="137160" cy="1371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3" name="Group 252">
              <a:extLst>
                <a:ext uri="{FF2B5EF4-FFF2-40B4-BE49-F238E27FC236}">
                  <a16:creationId xmlns:a16="http://schemas.microsoft.com/office/drawing/2014/main" id="{6A9795BD-0EA2-4BC4-A5B7-E24ED560EEDF}"/>
                </a:ext>
              </a:extLst>
            </p:cNvPr>
            <p:cNvGrpSpPr/>
            <p:nvPr/>
          </p:nvGrpSpPr>
          <p:grpSpPr>
            <a:xfrm rot="6871120">
              <a:off x="6816798" y="3737207"/>
              <a:ext cx="250059" cy="205740"/>
              <a:chOff x="6465925" y="4215207"/>
              <a:chExt cx="250059" cy="205740"/>
            </a:xfrm>
            <a:solidFill>
              <a:srgbClr val="FF5050"/>
            </a:solidFill>
          </p:grpSpPr>
          <p:sp>
            <p:nvSpPr>
              <p:cNvPr id="254" name="Oval 253">
                <a:extLst>
                  <a:ext uri="{FF2B5EF4-FFF2-40B4-BE49-F238E27FC236}">
                    <a16:creationId xmlns:a16="http://schemas.microsoft.com/office/drawing/2014/main" id="{4942D405-5C49-44B1-8A00-856BE83A0220}"/>
                  </a:ext>
                </a:extLst>
              </p:cNvPr>
              <p:cNvSpPr/>
              <p:nvPr/>
            </p:nvSpPr>
            <p:spPr>
              <a:xfrm rot="10800000">
                <a:off x="6465925" y="4215207"/>
                <a:ext cx="137160" cy="1371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5" name="Oval 254">
                <a:extLst>
                  <a:ext uri="{FF2B5EF4-FFF2-40B4-BE49-F238E27FC236}">
                    <a16:creationId xmlns:a16="http://schemas.microsoft.com/office/drawing/2014/main" id="{4F352E41-EE93-4280-87D8-F9ABE861F98F}"/>
                  </a:ext>
                </a:extLst>
              </p:cNvPr>
              <p:cNvSpPr/>
              <p:nvPr/>
            </p:nvSpPr>
            <p:spPr>
              <a:xfrm rot="10800000">
                <a:off x="6578824" y="4283787"/>
                <a:ext cx="137160" cy="1371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6" name="Group 255">
              <a:extLst>
                <a:ext uri="{FF2B5EF4-FFF2-40B4-BE49-F238E27FC236}">
                  <a16:creationId xmlns:a16="http://schemas.microsoft.com/office/drawing/2014/main" id="{46F4A56F-F1EF-406A-9122-4F29B1220F48}"/>
                </a:ext>
              </a:extLst>
            </p:cNvPr>
            <p:cNvGrpSpPr/>
            <p:nvPr/>
          </p:nvGrpSpPr>
          <p:grpSpPr>
            <a:xfrm rot="6871120">
              <a:off x="7388207" y="3770436"/>
              <a:ext cx="250059" cy="205740"/>
              <a:chOff x="6465925" y="4215207"/>
              <a:chExt cx="250059" cy="205740"/>
            </a:xfrm>
            <a:solidFill>
              <a:srgbClr val="FF5050"/>
            </a:solidFill>
          </p:grpSpPr>
          <p:sp>
            <p:nvSpPr>
              <p:cNvPr id="257" name="Oval 256">
                <a:extLst>
                  <a:ext uri="{FF2B5EF4-FFF2-40B4-BE49-F238E27FC236}">
                    <a16:creationId xmlns:a16="http://schemas.microsoft.com/office/drawing/2014/main" id="{36B2C166-366D-4F04-A64C-DFACE43BE9D4}"/>
                  </a:ext>
                </a:extLst>
              </p:cNvPr>
              <p:cNvSpPr/>
              <p:nvPr/>
            </p:nvSpPr>
            <p:spPr>
              <a:xfrm rot="10800000">
                <a:off x="6465925" y="4215207"/>
                <a:ext cx="137160" cy="1371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8" name="Oval 257">
                <a:extLst>
                  <a:ext uri="{FF2B5EF4-FFF2-40B4-BE49-F238E27FC236}">
                    <a16:creationId xmlns:a16="http://schemas.microsoft.com/office/drawing/2014/main" id="{64297F4E-3EF0-4429-89CE-3C32438D003D}"/>
                  </a:ext>
                </a:extLst>
              </p:cNvPr>
              <p:cNvSpPr/>
              <p:nvPr/>
            </p:nvSpPr>
            <p:spPr>
              <a:xfrm rot="10800000">
                <a:off x="6578824" y="4283787"/>
                <a:ext cx="137160" cy="1371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2" name="TextBox 341">
              <a:extLst>
                <a:ext uri="{FF2B5EF4-FFF2-40B4-BE49-F238E27FC236}">
                  <a16:creationId xmlns:a16="http://schemas.microsoft.com/office/drawing/2014/main" id="{2B23F9F8-DCF3-4FD5-98A3-88EACCD4E2E2}"/>
                </a:ext>
              </a:extLst>
            </p:cNvPr>
            <p:cNvSpPr txBox="1"/>
            <p:nvPr/>
          </p:nvSpPr>
          <p:spPr>
            <a:xfrm>
              <a:off x="6551925" y="5364019"/>
              <a:ext cx="1127388" cy="276999"/>
            </a:xfrm>
            <a:prstGeom prst="rect">
              <a:avLst/>
            </a:prstGeom>
            <a:noFill/>
          </p:spPr>
          <p:txBody>
            <a:bodyPr wrap="square" rtlCol="0">
              <a:spAutoFit/>
            </a:bodyPr>
            <a:lstStyle/>
            <a:p>
              <a:pPr algn="ctr"/>
              <a:r>
                <a:rPr lang="en-US" sz="1200" b="1" dirty="0">
                  <a:solidFill>
                    <a:schemeClr val="bg1">
                      <a:lumMod val="50000"/>
                    </a:schemeClr>
                  </a:solidFill>
                </a:rPr>
                <a:t>Dry Air</a:t>
              </a:r>
            </a:p>
          </p:txBody>
        </p:sp>
      </p:grpSp>
      <p:grpSp>
        <p:nvGrpSpPr>
          <p:cNvPr id="347" name="Group 346">
            <a:extLst>
              <a:ext uri="{FF2B5EF4-FFF2-40B4-BE49-F238E27FC236}">
                <a16:creationId xmlns:a16="http://schemas.microsoft.com/office/drawing/2014/main" id="{97E726B1-8C30-43BC-A80A-1E39BEF1C3D8}"/>
              </a:ext>
            </a:extLst>
          </p:cNvPr>
          <p:cNvGrpSpPr/>
          <p:nvPr/>
        </p:nvGrpSpPr>
        <p:grpSpPr>
          <a:xfrm>
            <a:off x="8486303" y="3625829"/>
            <a:ext cx="2011680" cy="2041982"/>
            <a:chOff x="8486303" y="3625829"/>
            <a:chExt cx="2011680" cy="2041982"/>
          </a:xfrm>
        </p:grpSpPr>
        <p:sp>
          <p:nvSpPr>
            <p:cNvPr id="259" name="Rectangle 258">
              <a:extLst>
                <a:ext uri="{FF2B5EF4-FFF2-40B4-BE49-F238E27FC236}">
                  <a16:creationId xmlns:a16="http://schemas.microsoft.com/office/drawing/2014/main" id="{1408A061-A98A-4A96-9B92-1E942A2FAF87}"/>
                </a:ext>
              </a:extLst>
            </p:cNvPr>
            <p:cNvSpPr/>
            <p:nvPr/>
          </p:nvSpPr>
          <p:spPr>
            <a:xfrm>
              <a:off x="8486303" y="3625829"/>
              <a:ext cx="2011680" cy="169164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3" name="Group 262">
              <a:extLst>
                <a:ext uri="{FF2B5EF4-FFF2-40B4-BE49-F238E27FC236}">
                  <a16:creationId xmlns:a16="http://schemas.microsoft.com/office/drawing/2014/main" id="{0F6C048A-184B-45C2-A68B-E011E9C6801C}"/>
                </a:ext>
              </a:extLst>
            </p:cNvPr>
            <p:cNvGrpSpPr/>
            <p:nvPr/>
          </p:nvGrpSpPr>
          <p:grpSpPr>
            <a:xfrm rot="4416342">
              <a:off x="9283926" y="4022777"/>
              <a:ext cx="250059" cy="205740"/>
              <a:chOff x="6465925" y="4215207"/>
              <a:chExt cx="250059" cy="205740"/>
            </a:xfrm>
          </p:grpSpPr>
          <p:sp>
            <p:nvSpPr>
              <p:cNvPr id="264" name="Oval 263">
                <a:extLst>
                  <a:ext uri="{FF2B5EF4-FFF2-40B4-BE49-F238E27FC236}">
                    <a16:creationId xmlns:a16="http://schemas.microsoft.com/office/drawing/2014/main" id="{B219D275-BFA4-4039-804C-8FCABBAD8F27}"/>
                  </a:ext>
                </a:extLst>
              </p:cNvPr>
              <p:cNvSpPr/>
              <p:nvPr/>
            </p:nvSpPr>
            <p:spPr>
              <a:xfrm rot="10800000">
                <a:off x="6465925" y="4215207"/>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5" name="Oval 264">
                <a:extLst>
                  <a:ext uri="{FF2B5EF4-FFF2-40B4-BE49-F238E27FC236}">
                    <a16:creationId xmlns:a16="http://schemas.microsoft.com/office/drawing/2014/main" id="{1D8AA860-9E17-4240-8B5D-DCB0AC93A740}"/>
                  </a:ext>
                </a:extLst>
              </p:cNvPr>
              <p:cNvSpPr/>
              <p:nvPr/>
            </p:nvSpPr>
            <p:spPr>
              <a:xfrm rot="10800000">
                <a:off x="6578824" y="4283787"/>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2" name="Group 271">
              <a:extLst>
                <a:ext uri="{FF2B5EF4-FFF2-40B4-BE49-F238E27FC236}">
                  <a16:creationId xmlns:a16="http://schemas.microsoft.com/office/drawing/2014/main" id="{B8D6CF5E-B978-4CD4-94BB-B456BB6490A6}"/>
                </a:ext>
              </a:extLst>
            </p:cNvPr>
            <p:cNvGrpSpPr/>
            <p:nvPr/>
          </p:nvGrpSpPr>
          <p:grpSpPr>
            <a:xfrm rot="10213496">
              <a:off x="9202597" y="4852621"/>
              <a:ext cx="250059" cy="205740"/>
              <a:chOff x="6465925" y="4215207"/>
              <a:chExt cx="250059" cy="205740"/>
            </a:xfrm>
          </p:grpSpPr>
          <p:sp>
            <p:nvSpPr>
              <p:cNvPr id="273" name="Oval 272">
                <a:extLst>
                  <a:ext uri="{FF2B5EF4-FFF2-40B4-BE49-F238E27FC236}">
                    <a16:creationId xmlns:a16="http://schemas.microsoft.com/office/drawing/2014/main" id="{0DAD0320-144F-44DB-A68A-6503FE310E5A}"/>
                  </a:ext>
                </a:extLst>
              </p:cNvPr>
              <p:cNvSpPr/>
              <p:nvPr/>
            </p:nvSpPr>
            <p:spPr>
              <a:xfrm rot="10800000">
                <a:off x="6465925" y="4215207"/>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4" name="Oval 273">
                <a:extLst>
                  <a:ext uri="{FF2B5EF4-FFF2-40B4-BE49-F238E27FC236}">
                    <a16:creationId xmlns:a16="http://schemas.microsoft.com/office/drawing/2014/main" id="{2F2CE81A-00A8-4EEB-BFE6-F0E814E8DFCB}"/>
                  </a:ext>
                </a:extLst>
              </p:cNvPr>
              <p:cNvSpPr/>
              <p:nvPr/>
            </p:nvSpPr>
            <p:spPr>
              <a:xfrm rot="10800000">
                <a:off x="6578824" y="4283787"/>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1" name="Group 280">
              <a:extLst>
                <a:ext uri="{FF2B5EF4-FFF2-40B4-BE49-F238E27FC236}">
                  <a16:creationId xmlns:a16="http://schemas.microsoft.com/office/drawing/2014/main" id="{9EE61ADB-38BA-4541-8FA7-ECA62518B7B5}"/>
                </a:ext>
              </a:extLst>
            </p:cNvPr>
            <p:cNvGrpSpPr/>
            <p:nvPr/>
          </p:nvGrpSpPr>
          <p:grpSpPr>
            <a:xfrm rot="4416342">
              <a:off x="9436326" y="4175177"/>
              <a:ext cx="250059" cy="205740"/>
              <a:chOff x="6465925" y="4215207"/>
              <a:chExt cx="250059" cy="205740"/>
            </a:xfrm>
            <a:solidFill>
              <a:srgbClr val="FF5050"/>
            </a:solidFill>
          </p:grpSpPr>
          <p:sp>
            <p:nvSpPr>
              <p:cNvPr id="282" name="Oval 281">
                <a:extLst>
                  <a:ext uri="{FF2B5EF4-FFF2-40B4-BE49-F238E27FC236}">
                    <a16:creationId xmlns:a16="http://schemas.microsoft.com/office/drawing/2014/main" id="{6E5CADBE-3A22-4E14-8948-D57F8975DB56}"/>
                  </a:ext>
                </a:extLst>
              </p:cNvPr>
              <p:cNvSpPr/>
              <p:nvPr/>
            </p:nvSpPr>
            <p:spPr>
              <a:xfrm rot="10800000">
                <a:off x="6465925" y="4215207"/>
                <a:ext cx="137160" cy="1371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3" name="Oval 282">
                <a:extLst>
                  <a:ext uri="{FF2B5EF4-FFF2-40B4-BE49-F238E27FC236}">
                    <a16:creationId xmlns:a16="http://schemas.microsoft.com/office/drawing/2014/main" id="{78CF4AFB-7B8A-4CED-90EE-164F6995C8FD}"/>
                  </a:ext>
                </a:extLst>
              </p:cNvPr>
              <p:cNvSpPr/>
              <p:nvPr/>
            </p:nvSpPr>
            <p:spPr>
              <a:xfrm rot="10800000">
                <a:off x="6578824" y="4283787"/>
                <a:ext cx="137160" cy="1371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4" name="Group 283">
              <a:extLst>
                <a:ext uri="{FF2B5EF4-FFF2-40B4-BE49-F238E27FC236}">
                  <a16:creationId xmlns:a16="http://schemas.microsoft.com/office/drawing/2014/main" id="{FBE1C1B8-19E7-4773-A2D7-74360B549C9C}"/>
                </a:ext>
              </a:extLst>
            </p:cNvPr>
            <p:cNvGrpSpPr/>
            <p:nvPr/>
          </p:nvGrpSpPr>
          <p:grpSpPr>
            <a:xfrm rot="4416342">
              <a:off x="9047374" y="4276622"/>
              <a:ext cx="250059" cy="205740"/>
              <a:chOff x="6465925" y="4215207"/>
              <a:chExt cx="250059" cy="205740"/>
            </a:xfrm>
            <a:solidFill>
              <a:srgbClr val="FF5050"/>
            </a:solidFill>
          </p:grpSpPr>
          <p:sp>
            <p:nvSpPr>
              <p:cNvPr id="285" name="Oval 284">
                <a:extLst>
                  <a:ext uri="{FF2B5EF4-FFF2-40B4-BE49-F238E27FC236}">
                    <a16:creationId xmlns:a16="http://schemas.microsoft.com/office/drawing/2014/main" id="{884F0B5A-A3BB-4578-8093-AB2D5E9079EB}"/>
                  </a:ext>
                </a:extLst>
              </p:cNvPr>
              <p:cNvSpPr/>
              <p:nvPr/>
            </p:nvSpPr>
            <p:spPr>
              <a:xfrm rot="10800000">
                <a:off x="6465925" y="4215207"/>
                <a:ext cx="137160" cy="1371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6" name="Oval 285">
                <a:extLst>
                  <a:ext uri="{FF2B5EF4-FFF2-40B4-BE49-F238E27FC236}">
                    <a16:creationId xmlns:a16="http://schemas.microsoft.com/office/drawing/2014/main" id="{2D072D0D-B9E4-44E9-BC83-4424FB2C6211}"/>
                  </a:ext>
                </a:extLst>
              </p:cNvPr>
              <p:cNvSpPr/>
              <p:nvPr/>
            </p:nvSpPr>
            <p:spPr>
              <a:xfrm rot="10800000">
                <a:off x="6578824" y="4283787"/>
                <a:ext cx="137160" cy="1371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7" name="Group 286">
              <a:extLst>
                <a:ext uri="{FF2B5EF4-FFF2-40B4-BE49-F238E27FC236}">
                  <a16:creationId xmlns:a16="http://schemas.microsoft.com/office/drawing/2014/main" id="{66785FB8-C6E1-40B8-ACDB-31D00F1AB5A5}"/>
                </a:ext>
              </a:extLst>
            </p:cNvPr>
            <p:cNvGrpSpPr/>
            <p:nvPr/>
          </p:nvGrpSpPr>
          <p:grpSpPr>
            <a:xfrm rot="4416342">
              <a:off x="9848429" y="4450265"/>
              <a:ext cx="250059" cy="205740"/>
              <a:chOff x="6465925" y="4215207"/>
              <a:chExt cx="250059" cy="205740"/>
            </a:xfrm>
            <a:solidFill>
              <a:srgbClr val="FF5050"/>
            </a:solidFill>
          </p:grpSpPr>
          <p:sp>
            <p:nvSpPr>
              <p:cNvPr id="288" name="Oval 287">
                <a:extLst>
                  <a:ext uri="{FF2B5EF4-FFF2-40B4-BE49-F238E27FC236}">
                    <a16:creationId xmlns:a16="http://schemas.microsoft.com/office/drawing/2014/main" id="{4BD85E61-EF0C-4B26-93FD-2756533FC7E3}"/>
                  </a:ext>
                </a:extLst>
              </p:cNvPr>
              <p:cNvSpPr/>
              <p:nvPr/>
            </p:nvSpPr>
            <p:spPr>
              <a:xfrm rot="10800000">
                <a:off x="6465925" y="4215207"/>
                <a:ext cx="137160" cy="1371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Oval 288">
                <a:extLst>
                  <a:ext uri="{FF2B5EF4-FFF2-40B4-BE49-F238E27FC236}">
                    <a16:creationId xmlns:a16="http://schemas.microsoft.com/office/drawing/2014/main" id="{26A45686-8BC2-49A3-8790-49AB8B1737C5}"/>
                  </a:ext>
                </a:extLst>
              </p:cNvPr>
              <p:cNvSpPr/>
              <p:nvPr/>
            </p:nvSpPr>
            <p:spPr>
              <a:xfrm rot="10800000">
                <a:off x="6578824" y="4283787"/>
                <a:ext cx="137160" cy="1371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0" name="Group 289">
              <a:extLst>
                <a:ext uri="{FF2B5EF4-FFF2-40B4-BE49-F238E27FC236}">
                  <a16:creationId xmlns:a16="http://schemas.microsoft.com/office/drawing/2014/main" id="{81D5B57B-73CC-4E9C-A48F-882BB4F5A8F3}"/>
                </a:ext>
              </a:extLst>
            </p:cNvPr>
            <p:cNvGrpSpPr/>
            <p:nvPr/>
          </p:nvGrpSpPr>
          <p:grpSpPr>
            <a:xfrm rot="4416342">
              <a:off x="9572692" y="4931291"/>
              <a:ext cx="250059" cy="205740"/>
              <a:chOff x="6465925" y="4215207"/>
              <a:chExt cx="250059" cy="205740"/>
            </a:xfrm>
            <a:solidFill>
              <a:srgbClr val="FF5050"/>
            </a:solidFill>
          </p:grpSpPr>
          <p:sp>
            <p:nvSpPr>
              <p:cNvPr id="291" name="Oval 290">
                <a:extLst>
                  <a:ext uri="{FF2B5EF4-FFF2-40B4-BE49-F238E27FC236}">
                    <a16:creationId xmlns:a16="http://schemas.microsoft.com/office/drawing/2014/main" id="{604DE62E-CBF0-49BD-94CD-0465CA4C4987}"/>
                  </a:ext>
                </a:extLst>
              </p:cNvPr>
              <p:cNvSpPr/>
              <p:nvPr/>
            </p:nvSpPr>
            <p:spPr>
              <a:xfrm rot="10800000">
                <a:off x="6465925" y="4215207"/>
                <a:ext cx="137160" cy="1371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2" name="Oval 291">
                <a:extLst>
                  <a:ext uri="{FF2B5EF4-FFF2-40B4-BE49-F238E27FC236}">
                    <a16:creationId xmlns:a16="http://schemas.microsoft.com/office/drawing/2014/main" id="{6180E73A-18C7-4804-A3A3-015B0D6E4EF4}"/>
                  </a:ext>
                </a:extLst>
              </p:cNvPr>
              <p:cNvSpPr/>
              <p:nvPr/>
            </p:nvSpPr>
            <p:spPr>
              <a:xfrm rot="10800000">
                <a:off x="6578824" y="4283787"/>
                <a:ext cx="137160" cy="1371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3" name="Group 292">
              <a:extLst>
                <a:ext uri="{FF2B5EF4-FFF2-40B4-BE49-F238E27FC236}">
                  <a16:creationId xmlns:a16="http://schemas.microsoft.com/office/drawing/2014/main" id="{FF06B6E9-BCF0-4B13-BADE-476AE4EA1592}"/>
                </a:ext>
              </a:extLst>
            </p:cNvPr>
            <p:cNvGrpSpPr/>
            <p:nvPr/>
          </p:nvGrpSpPr>
          <p:grpSpPr>
            <a:xfrm rot="4416342">
              <a:off x="8881945" y="4891715"/>
              <a:ext cx="250059" cy="205740"/>
              <a:chOff x="6465925" y="4215207"/>
              <a:chExt cx="250059" cy="205740"/>
            </a:xfrm>
            <a:solidFill>
              <a:srgbClr val="FF5050"/>
            </a:solidFill>
          </p:grpSpPr>
          <p:sp>
            <p:nvSpPr>
              <p:cNvPr id="294" name="Oval 293">
                <a:extLst>
                  <a:ext uri="{FF2B5EF4-FFF2-40B4-BE49-F238E27FC236}">
                    <a16:creationId xmlns:a16="http://schemas.microsoft.com/office/drawing/2014/main" id="{C5CD071E-D67A-4260-9826-4C263AB22738}"/>
                  </a:ext>
                </a:extLst>
              </p:cNvPr>
              <p:cNvSpPr/>
              <p:nvPr/>
            </p:nvSpPr>
            <p:spPr>
              <a:xfrm rot="10800000">
                <a:off x="6465925" y="4215207"/>
                <a:ext cx="137160" cy="1371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5" name="Oval 294">
                <a:extLst>
                  <a:ext uri="{FF2B5EF4-FFF2-40B4-BE49-F238E27FC236}">
                    <a16:creationId xmlns:a16="http://schemas.microsoft.com/office/drawing/2014/main" id="{96772F29-7511-4C90-A875-4C0D8DA26A7F}"/>
                  </a:ext>
                </a:extLst>
              </p:cNvPr>
              <p:cNvSpPr/>
              <p:nvPr/>
            </p:nvSpPr>
            <p:spPr>
              <a:xfrm rot="10800000">
                <a:off x="6578824" y="4283787"/>
                <a:ext cx="137160" cy="1371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6" name="Group 295">
              <a:extLst>
                <a:ext uri="{FF2B5EF4-FFF2-40B4-BE49-F238E27FC236}">
                  <a16:creationId xmlns:a16="http://schemas.microsoft.com/office/drawing/2014/main" id="{5248ACBD-350B-4899-B8BD-228062B45703}"/>
                </a:ext>
              </a:extLst>
            </p:cNvPr>
            <p:cNvGrpSpPr/>
            <p:nvPr/>
          </p:nvGrpSpPr>
          <p:grpSpPr>
            <a:xfrm rot="6871120">
              <a:off x="8639097" y="4116877"/>
              <a:ext cx="250059" cy="205740"/>
              <a:chOff x="6465925" y="4215207"/>
              <a:chExt cx="250059" cy="205740"/>
            </a:xfrm>
            <a:solidFill>
              <a:srgbClr val="FF5050"/>
            </a:solidFill>
          </p:grpSpPr>
          <p:sp>
            <p:nvSpPr>
              <p:cNvPr id="297" name="Oval 296">
                <a:extLst>
                  <a:ext uri="{FF2B5EF4-FFF2-40B4-BE49-F238E27FC236}">
                    <a16:creationId xmlns:a16="http://schemas.microsoft.com/office/drawing/2014/main" id="{46978B2F-EC78-49A3-8A31-D9686271EDEA}"/>
                  </a:ext>
                </a:extLst>
              </p:cNvPr>
              <p:cNvSpPr/>
              <p:nvPr/>
            </p:nvSpPr>
            <p:spPr>
              <a:xfrm rot="10800000">
                <a:off x="6465925" y="4215207"/>
                <a:ext cx="137160" cy="1371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8" name="Oval 297">
                <a:extLst>
                  <a:ext uri="{FF2B5EF4-FFF2-40B4-BE49-F238E27FC236}">
                    <a16:creationId xmlns:a16="http://schemas.microsoft.com/office/drawing/2014/main" id="{334F170A-AB0C-4D68-9220-75B26EF72493}"/>
                  </a:ext>
                </a:extLst>
              </p:cNvPr>
              <p:cNvSpPr/>
              <p:nvPr/>
            </p:nvSpPr>
            <p:spPr>
              <a:xfrm rot="10800000">
                <a:off x="6578824" y="4283787"/>
                <a:ext cx="137160" cy="1371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9" name="Group 298">
              <a:extLst>
                <a:ext uri="{FF2B5EF4-FFF2-40B4-BE49-F238E27FC236}">
                  <a16:creationId xmlns:a16="http://schemas.microsoft.com/office/drawing/2014/main" id="{2CFADAAC-24F7-4842-98DB-96FA86F60233}"/>
                </a:ext>
              </a:extLst>
            </p:cNvPr>
            <p:cNvGrpSpPr/>
            <p:nvPr/>
          </p:nvGrpSpPr>
          <p:grpSpPr>
            <a:xfrm rot="6871120">
              <a:off x="9201036" y="3742920"/>
              <a:ext cx="250059" cy="205740"/>
              <a:chOff x="6465925" y="4215207"/>
              <a:chExt cx="250059" cy="205740"/>
            </a:xfrm>
            <a:solidFill>
              <a:srgbClr val="FF5050"/>
            </a:solidFill>
          </p:grpSpPr>
          <p:sp>
            <p:nvSpPr>
              <p:cNvPr id="300" name="Oval 299">
                <a:extLst>
                  <a:ext uri="{FF2B5EF4-FFF2-40B4-BE49-F238E27FC236}">
                    <a16:creationId xmlns:a16="http://schemas.microsoft.com/office/drawing/2014/main" id="{ED800BE8-7718-47B2-B6B7-6C215C5708EC}"/>
                  </a:ext>
                </a:extLst>
              </p:cNvPr>
              <p:cNvSpPr/>
              <p:nvPr/>
            </p:nvSpPr>
            <p:spPr>
              <a:xfrm rot="10800000">
                <a:off x="6465925" y="4215207"/>
                <a:ext cx="137160" cy="1371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1" name="Oval 300">
                <a:extLst>
                  <a:ext uri="{FF2B5EF4-FFF2-40B4-BE49-F238E27FC236}">
                    <a16:creationId xmlns:a16="http://schemas.microsoft.com/office/drawing/2014/main" id="{3AC9C446-9F6C-4B85-AECB-B007315CF153}"/>
                  </a:ext>
                </a:extLst>
              </p:cNvPr>
              <p:cNvSpPr/>
              <p:nvPr/>
            </p:nvSpPr>
            <p:spPr>
              <a:xfrm rot="10800000">
                <a:off x="6578824" y="4283787"/>
                <a:ext cx="137160" cy="1371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2" name="Group 301">
              <a:extLst>
                <a:ext uri="{FF2B5EF4-FFF2-40B4-BE49-F238E27FC236}">
                  <a16:creationId xmlns:a16="http://schemas.microsoft.com/office/drawing/2014/main" id="{FF61285C-D8FE-41FA-915C-C514675731E5}"/>
                </a:ext>
              </a:extLst>
            </p:cNvPr>
            <p:cNvGrpSpPr/>
            <p:nvPr/>
          </p:nvGrpSpPr>
          <p:grpSpPr>
            <a:xfrm rot="6871120">
              <a:off x="9772445" y="3776149"/>
              <a:ext cx="250059" cy="205740"/>
              <a:chOff x="6465925" y="4215207"/>
              <a:chExt cx="250059" cy="205740"/>
            </a:xfrm>
            <a:solidFill>
              <a:srgbClr val="FF5050"/>
            </a:solidFill>
          </p:grpSpPr>
          <p:sp>
            <p:nvSpPr>
              <p:cNvPr id="303" name="Oval 302">
                <a:extLst>
                  <a:ext uri="{FF2B5EF4-FFF2-40B4-BE49-F238E27FC236}">
                    <a16:creationId xmlns:a16="http://schemas.microsoft.com/office/drawing/2014/main" id="{0DA6C3B5-3BDA-4C19-9F7A-9F44057541D5}"/>
                  </a:ext>
                </a:extLst>
              </p:cNvPr>
              <p:cNvSpPr/>
              <p:nvPr/>
            </p:nvSpPr>
            <p:spPr>
              <a:xfrm rot="10800000">
                <a:off x="6465925" y="4215207"/>
                <a:ext cx="137160" cy="1371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4" name="Oval 303">
                <a:extLst>
                  <a:ext uri="{FF2B5EF4-FFF2-40B4-BE49-F238E27FC236}">
                    <a16:creationId xmlns:a16="http://schemas.microsoft.com/office/drawing/2014/main" id="{DAEB9CB5-0E0A-4169-AEF8-F8E8001575CF}"/>
                  </a:ext>
                </a:extLst>
              </p:cNvPr>
              <p:cNvSpPr/>
              <p:nvPr/>
            </p:nvSpPr>
            <p:spPr>
              <a:xfrm rot="10800000">
                <a:off x="6578824" y="4283787"/>
                <a:ext cx="137160" cy="1371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6" name="Group 305">
              <a:extLst>
                <a:ext uri="{FF2B5EF4-FFF2-40B4-BE49-F238E27FC236}">
                  <a16:creationId xmlns:a16="http://schemas.microsoft.com/office/drawing/2014/main" id="{DFD86BCF-4DBE-413F-84CF-D09911833D02}"/>
                </a:ext>
              </a:extLst>
            </p:cNvPr>
            <p:cNvGrpSpPr/>
            <p:nvPr/>
          </p:nvGrpSpPr>
          <p:grpSpPr>
            <a:xfrm>
              <a:off x="8829208" y="3919905"/>
              <a:ext cx="164570" cy="154509"/>
              <a:chOff x="8836519" y="4220920"/>
              <a:chExt cx="164570" cy="154509"/>
            </a:xfrm>
          </p:grpSpPr>
          <p:sp>
            <p:nvSpPr>
              <p:cNvPr id="262" name="Oval 261">
                <a:extLst>
                  <a:ext uri="{FF2B5EF4-FFF2-40B4-BE49-F238E27FC236}">
                    <a16:creationId xmlns:a16="http://schemas.microsoft.com/office/drawing/2014/main" id="{EC29F3BF-3582-4BC3-907D-EF2E3A3CAC0D}"/>
                  </a:ext>
                </a:extLst>
              </p:cNvPr>
              <p:cNvSpPr/>
              <p:nvPr/>
            </p:nvSpPr>
            <p:spPr>
              <a:xfrm rot="10800000">
                <a:off x="8836519" y="4320550"/>
                <a:ext cx="51133" cy="5487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5" name="Oval 304">
                <a:extLst>
                  <a:ext uri="{FF2B5EF4-FFF2-40B4-BE49-F238E27FC236}">
                    <a16:creationId xmlns:a16="http://schemas.microsoft.com/office/drawing/2014/main" id="{2928B186-3848-469D-933E-1C3C9C1E9AF1}"/>
                  </a:ext>
                </a:extLst>
              </p:cNvPr>
              <p:cNvSpPr/>
              <p:nvPr/>
            </p:nvSpPr>
            <p:spPr>
              <a:xfrm rot="10800000">
                <a:off x="8949956" y="4320550"/>
                <a:ext cx="51133" cy="5487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1" name="Oval 260">
                <a:extLst>
                  <a:ext uri="{FF2B5EF4-FFF2-40B4-BE49-F238E27FC236}">
                    <a16:creationId xmlns:a16="http://schemas.microsoft.com/office/drawing/2014/main" id="{11121C92-938D-46C6-89D0-A6E4B44FA733}"/>
                  </a:ext>
                </a:extLst>
              </p:cNvPr>
              <p:cNvSpPr/>
              <p:nvPr/>
            </p:nvSpPr>
            <p:spPr>
              <a:xfrm rot="10800000">
                <a:off x="8850163" y="4220920"/>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7" name="Group 306">
              <a:extLst>
                <a:ext uri="{FF2B5EF4-FFF2-40B4-BE49-F238E27FC236}">
                  <a16:creationId xmlns:a16="http://schemas.microsoft.com/office/drawing/2014/main" id="{99AC72CC-EF83-4653-BC99-41F685B056D6}"/>
                </a:ext>
              </a:extLst>
            </p:cNvPr>
            <p:cNvGrpSpPr/>
            <p:nvPr/>
          </p:nvGrpSpPr>
          <p:grpSpPr>
            <a:xfrm>
              <a:off x="9869813" y="4095742"/>
              <a:ext cx="164570" cy="154509"/>
              <a:chOff x="8836519" y="4220920"/>
              <a:chExt cx="164570" cy="154509"/>
            </a:xfrm>
          </p:grpSpPr>
          <p:sp>
            <p:nvSpPr>
              <p:cNvPr id="308" name="Oval 307">
                <a:extLst>
                  <a:ext uri="{FF2B5EF4-FFF2-40B4-BE49-F238E27FC236}">
                    <a16:creationId xmlns:a16="http://schemas.microsoft.com/office/drawing/2014/main" id="{981B5381-B903-4FDE-9C56-4013BD00F19C}"/>
                  </a:ext>
                </a:extLst>
              </p:cNvPr>
              <p:cNvSpPr/>
              <p:nvPr/>
            </p:nvSpPr>
            <p:spPr>
              <a:xfrm rot="10800000">
                <a:off x="8836519" y="4320550"/>
                <a:ext cx="51133" cy="5487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 name="Oval 308">
                <a:extLst>
                  <a:ext uri="{FF2B5EF4-FFF2-40B4-BE49-F238E27FC236}">
                    <a16:creationId xmlns:a16="http://schemas.microsoft.com/office/drawing/2014/main" id="{64A4A39B-B9C5-4BC4-8F7A-2240C90B6EA2}"/>
                  </a:ext>
                </a:extLst>
              </p:cNvPr>
              <p:cNvSpPr/>
              <p:nvPr/>
            </p:nvSpPr>
            <p:spPr>
              <a:xfrm rot="10800000">
                <a:off x="8949956" y="4320550"/>
                <a:ext cx="51133" cy="5487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0" name="Oval 309">
                <a:extLst>
                  <a:ext uri="{FF2B5EF4-FFF2-40B4-BE49-F238E27FC236}">
                    <a16:creationId xmlns:a16="http://schemas.microsoft.com/office/drawing/2014/main" id="{A2648308-8941-4DDB-8EB0-69F2720FD66D}"/>
                  </a:ext>
                </a:extLst>
              </p:cNvPr>
              <p:cNvSpPr/>
              <p:nvPr/>
            </p:nvSpPr>
            <p:spPr>
              <a:xfrm rot="10800000">
                <a:off x="8850163" y="4220920"/>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1" name="Group 310">
              <a:extLst>
                <a:ext uri="{FF2B5EF4-FFF2-40B4-BE49-F238E27FC236}">
                  <a16:creationId xmlns:a16="http://schemas.microsoft.com/office/drawing/2014/main" id="{6763B4B2-380A-4DE5-AFFC-1A4D275A357F}"/>
                </a:ext>
              </a:extLst>
            </p:cNvPr>
            <p:cNvGrpSpPr/>
            <p:nvPr/>
          </p:nvGrpSpPr>
          <p:grpSpPr>
            <a:xfrm>
              <a:off x="8837843" y="4539713"/>
              <a:ext cx="164570" cy="154509"/>
              <a:chOff x="8836519" y="4220920"/>
              <a:chExt cx="164570" cy="154509"/>
            </a:xfrm>
          </p:grpSpPr>
          <p:sp>
            <p:nvSpPr>
              <p:cNvPr id="312" name="Oval 311">
                <a:extLst>
                  <a:ext uri="{FF2B5EF4-FFF2-40B4-BE49-F238E27FC236}">
                    <a16:creationId xmlns:a16="http://schemas.microsoft.com/office/drawing/2014/main" id="{53894210-FFD9-467F-B6C6-0C012B625E24}"/>
                  </a:ext>
                </a:extLst>
              </p:cNvPr>
              <p:cNvSpPr/>
              <p:nvPr/>
            </p:nvSpPr>
            <p:spPr>
              <a:xfrm rot="10800000">
                <a:off x="8836519" y="4320550"/>
                <a:ext cx="51133" cy="5487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3" name="Oval 312">
                <a:extLst>
                  <a:ext uri="{FF2B5EF4-FFF2-40B4-BE49-F238E27FC236}">
                    <a16:creationId xmlns:a16="http://schemas.microsoft.com/office/drawing/2014/main" id="{3F7FB199-E18E-4C39-A058-B9963B42B17B}"/>
                  </a:ext>
                </a:extLst>
              </p:cNvPr>
              <p:cNvSpPr/>
              <p:nvPr/>
            </p:nvSpPr>
            <p:spPr>
              <a:xfrm rot="10800000">
                <a:off x="8949956" y="4320550"/>
                <a:ext cx="51133" cy="5487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4" name="Oval 313">
                <a:extLst>
                  <a:ext uri="{FF2B5EF4-FFF2-40B4-BE49-F238E27FC236}">
                    <a16:creationId xmlns:a16="http://schemas.microsoft.com/office/drawing/2014/main" id="{BB6DDDF3-4534-469B-AC8F-410A77722F5B}"/>
                  </a:ext>
                </a:extLst>
              </p:cNvPr>
              <p:cNvSpPr/>
              <p:nvPr/>
            </p:nvSpPr>
            <p:spPr>
              <a:xfrm rot="10800000">
                <a:off x="8850163" y="4220920"/>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5" name="Group 314">
              <a:extLst>
                <a:ext uri="{FF2B5EF4-FFF2-40B4-BE49-F238E27FC236}">
                  <a16:creationId xmlns:a16="http://schemas.microsoft.com/office/drawing/2014/main" id="{20DEB022-65AF-4196-921B-7565A6E8AC66}"/>
                </a:ext>
              </a:extLst>
            </p:cNvPr>
            <p:cNvGrpSpPr/>
            <p:nvPr/>
          </p:nvGrpSpPr>
          <p:grpSpPr>
            <a:xfrm>
              <a:off x="10061614" y="4813047"/>
              <a:ext cx="164570" cy="154509"/>
              <a:chOff x="8836519" y="4220920"/>
              <a:chExt cx="164570" cy="154509"/>
            </a:xfrm>
          </p:grpSpPr>
          <p:sp>
            <p:nvSpPr>
              <p:cNvPr id="316" name="Oval 315">
                <a:extLst>
                  <a:ext uri="{FF2B5EF4-FFF2-40B4-BE49-F238E27FC236}">
                    <a16:creationId xmlns:a16="http://schemas.microsoft.com/office/drawing/2014/main" id="{A08F3315-BCB2-4F04-8077-DD4B2FDDB750}"/>
                  </a:ext>
                </a:extLst>
              </p:cNvPr>
              <p:cNvSpPr/>
              <p:nvPr/>
            </p:nvSpPr>
            <p:spPr>
              <a:xfrm rot="10800000">
                <a:off x="8836519" y="4320550"/>
                <a:ext cx="51133" cy="5487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7" name="Oval 316">
                <a:extLst>
                  <a:ext uri="{FF2B5EF4-FFF2-40B4-BE49-F238E27FC236}">
                    <a16:creationId xmlns:a16="http://schemas.microsoft.com/office/drawing/2014/main" id="{CBF89BFB-459D-425A-BE39-62EDBB039DF0}"/>
                  </a:ext>
                </a:extLst>
              </p:cNvPr>
              <p:cNvSpPr/>
              <p:nvPr/>
            </p:nvSpPr>
            <p:spPr>
              <a:xfrm rot="10800000">
                <a:off x="8949956" y="4320550"/>
                <a:ext cx="51133" cy="5487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 name="Oval 317">
                <a:extLst>
                  <a:ext uri="{FF2B5EF4-FFF2-40B4-BE49-F238E27FC236}">
                    <a16:creationId xmlns:a16="http://schemas.microsoft.com/office/drawing/2014/main" id="{69B18F63-1D12-4873-A6CB-E45DDA3E7786}"/>
                  </a:ext>
                </a:extLst>
              </p:cNvPr>
              <p:cNvSpPr/>
              <p:nvPr/>
            </p:nvSpPr>
            <p:spPr>
              <a:xfrm rot="10800000">
                <a:off x="8850163" y="4220920"/>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9" name="Group 318">
              <a:extLst>
                <a:ext uri="{FF2B5EF4-FFF2-40B4-BE49-F238E27FC236}">
                  <a16:creationId xmlns:a16="http://schemas.microsoft.com/office/drawing/2014/main" id="{42FA50F1-A6B5-4831-B245-370D090DE50A}"/>
                </a:ext>
              </a:extLst>
            </p:cNvPr>
            <p:cNvGrpSpPr/>
            <p:nvPr/>
          </p:nvGrpSpPr>
          <p:grpSpPr>
            <a:xfrm>
              <a:off x="9541167" y="4577802"/>
              <a:ext cx="164570" cy="154509"/>
              <a:chOff x="8836519" y="4220920"/>
              <a:chExt cx="164570" cy="154509"/>
            </a:xfrm>
          </p:grpSpPr>
          <p:sp>
            <p:nvSpPr>
              <p:cNvPr id="320" name="Oval 319">
                <a:extLst>
                  <a:ext uri="{FF2B5EF4-FFF2-40B4-BE49-F238E27FC236}">
                    <a16:creationId xmlns:a16="http://schemas.microsoft.com/office/drawing/2014/main" id="{F4DC89AD-2276-47F8-B4CD-02A5DBF0DE14}"/>
                  </a:ext>
                </a:extLst>
              </p:cNvPr>
              <p:cNvSpPr/>
              <p:nvPr/>
            </p:nvSpPr>
            <p:spPr>
              <a:xfrm rot="10800000">
                <a:off x="8836519" y="4320550"/>
                <a:ext cx="51133" cy="5487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1" name="Oval 320">
                <a:extLst>
                  <a:ext uri="{FF2B5EF4-FFF2-40B4-BE49-F238E27FC236}">
                    <a16:creationId xmlns:a16="http://schemas.microsoft.com/office/drawing/2014/main" id="{20398450-3814-4093-B491-2E3EAA33F006}"/>
                  </a:ext>
                </a:extLst>
              </p:cNvPr>
              <p:cNvSpPr/>
              <p:nvPr/>
            </p:nvSpPr>
            <p:spPr>
              <a:xfrm rot="10800000">
                <a:off x="8949956" y="4320550"/>
                <a:ext cx="51133" cy="5487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2" name="Oval 321">
                <a:extLst>
                  <a:ext uri="{FF2B5EF4-FFF2-40B4-BE49-F238E27FC236}">
                    <a16:creationId xmlns:a16="http://schemas.microsoft.com/office/drawing/2014/main" id="{7E700089-35F2-44AA-9A13-DBEEC7835D5B}"/>
                  </a:ext>
                </a:extLst>
              </p:cNvPr>
              <p:cNvSpPr/>
              <p:nvPr/>
            </p:nvSpPr>
            <p:spPr>
              <a:xfrm rot="10800000">
                <a:off x="8850163" y="4220920"/>
                <a:ext cx="137160" cy="1371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3" name="TextBox 342">
              <a:extLst>
                <a:ext uri="{FF2B5EF4-FFF2-40B4-BE49-F238E27FC236}">
                  <a16:creationId xmlns:a16="http://schemas.microsoft.com/office/drawing/2014/main" id="{7CD4836E-C942-4742-B967-BB961D97C694}"/>
                </a:ext>
              </a:extLst>
            </p:cNvPr>
            <p:cNvSpPr txBox="1"/>
            <p:nvPr/>
          </p:nvSpPr>
          <p:spPr>
            <a:xfrm>
              <a:off x="8920067" y="5390812"/>
              <a:ext cx="1127388" cy="276999"/>
            </a:xfrm>
            <a:prstGeom prst="rect">
              <a:avLst/>
            </a:prstGeom>
            <a:noFill/>
          </p:spPr>
          <p:txBody>
            <a:bodyPr wrap="square" rtlCol="0">
              <a:spAutoFit/>
            </a:bodyPr>
            <a:lstStyle/>
            <a:p>
              <a:pPr algn="ctr"/>
              <a:r>
                <a:rPr lang="en-US" sz="1200" b="1" dirty="0">
                  <a:solidFill>
                    <a:srgbClr val="FFC000"/>
                  </a:solidFill>
                </a:rPr>
                <a:t>Humid Air</a:t>
              </a:r>
            </a:p>
          </p:txBody>
        </p:sp>
      </p:grpSp>
      <p:sp>
        <p:nvSpPr>
          <p:cNvPr id="348" name="Arrow: Right 347">
            <a:extLst>
              <a:ext uri="{FF2B5EF4-FFF2-40B4-BE49-F238E27FC236}">
                <a16:creationId xmlns:a16="http://schemas.microsoft.com/office/drawing/2014/main" id="{8B508178-7FA9-46AA-BC50-CED407DAA970}"/>
              </a:ext>
            </a:extLst>
          </p:cNvPr>
          <p:cNvSpPr/>
          <p:nvPr/>
        </p:nvSpPr>
        <p:spPr>
          <a:xfrm>
            <a:off x="7907482" y="2054861"/>
            <a:ext cx="396800" cy="28374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0" name="Arrow: Right 349">
            <a:extLst>
              <a:ext uri="{FF2B5EF4-FFF2-40B4-BE49-F238E27FC236}">
                <a16:creationId xmlns:a16="http://schemas.microsoft.com/office/drawing/2014/main" id="{1A5015BE-B0F7-41AD-B6AB-9DC53A99A17F}"/>
              </a:ext>
            </a:extLst>
          </p:cNvPr>
          <p:cNvSpPr/>
          <p:nvPr/>
        </p:nvSpPr>
        <p:spPr>
          <a:xfrm>
            <a:off x="7925577" y="4410476"/>
            <a:ext cx="396800" cy="28374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4" name="Picture 353">
            <a:extLst>
              <a:ext uri="{FF2B5EF4-FFF2-40B4-BE49-F238E27FC236}">
                <a16:creationId xmlns:a16="http://schemas.microsoft.com/office/drawing/2014/main" id="{A2A0C8ED-9089-4ECA-9E56-5EFBCDDF6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820" y="5731202"/>
            <a:ext cx="2590800" cy="600075"/>
          </a:xfrm>
          <a:prstGeom prst="rect">
            <a:avLst/>
          </a:prstGeom>
        </p:spPr>
      </p:pic>
      <p:sp>
        <p:nvSpPr>
          <p:cNvPr id="341" name="Rectangle 340">
            <a:extLst>
              <a:ext uri="{FF2B5EF4-FFF2-40B4-BE49-F238E27FC236}">
                <a16:creationId xmlns:a16="http://schemas.microsoft.com/office/drawing/2014/main" id="{A3CEAADF-25A4-4797-8D81-994D294C6626}"/>
              </a:ext>
            </a:extLst>
          </p:cNvPr>
          <p:cNvSpPr/>
          <p:nvPr/>
        </p:nvSpPr>
        <p:spPr>
          <a:xfrm>
            <a:off x="5309755" y="0"/>
            <a:ext cx="1589809" cy="38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9" name="Rectangle 348">
            <a:extLst>
              <a:ext uri="{FF2B5EF4-FFF2-40B4-BE49-F238E27FC236}">
                <a16:creationId xmlns:a16="http://schemas.microsoft.com/office/drawing/2014/main" id="{718E9804-21B4-4B76-A13D-884246851685}"/>
              </a:ext>
            </a:extLst>
          </p:cNvPr>
          <p:cNvSpPr/>
          <p:nvPr/>
        </p:nvSpPr>
        <p:spPr>
          <a:xfrm>
            <a:off x="5352637" y="6473536"/>
            <a:ext cx="1589809" cy="38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ED0205-ED87-4EB0-83D8-5033F162622A}"/>
              </a:ext>
            </a:extLst>
          </p:cNvPr>
          <p:cNvSpPr>
            <a:spLocks noGrp="1"/>
          </p:cNvSpPr>
          <p:nvPr>
            <p:ph type="title"/>
          </p:nvPr>
        </p:nvSpPr>
        <p:spPr>
          <a:xfrm>
            <a:off x="383109" y="41373"/>
            <a:ext cx="11566185" cy="1283225"/>
          </a:xfrm>
        </p:spPr>
        <p:txBody>
          <a:bodyPr>
            <a:normAutofit/>
          </a:bodyPr>
          <a:lstStyle/>
          <a:p>
            <a:r>
              <a:rPr lang="en-US" sz="2800" dirty="0"/>
              <a:t>On the Takeoff Problem: High, Hot and Humid – Air Density in Environmental Shifts</a:t>
            </a:r>
          </a:p>
        </p:txBody>
      </p:sp>
    </p:spTree>
    <p:extLst>
      <p:ext uri="{BB962C8B-B14F-4D97-AF65-F5344CB8AC3E}">
        <p14:creationId xmlns:p14="http://schemas.microsoft.com/office/powerpoint/2010/main" val="987686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F91D3-4CFF-4883-A8F9-0CE708FCE1DD}"/>
              </a:ext>
            </a:extLst>
          </p:cNvPr>
          <p:cNvSpPr>
            <a:spLocks noGrp="1"/>
          </p:cNvSpPr>
          <p:nvPr>
            <p:ph type="title"/>
          </p:nvPr>
        </p:nvSpPr>
        <p:spPr>
          <a:xfrm>
            <a:off x="321566" y="228172"/>
            <a:ext cx="11566185" cy="812258"/>
          </a:xfrm>
        </p:spPr>
        <p:txBody>
          <a:bodyPr>
            <a:normAutofit/>
          </a:bodyPr>
          <a:lstStyle/>
          <a:p>
            <a:r>
              <a:rPr lang="en-US" sz="2800" dirty="0"/>
              <a:t>Understanding Density Altitude: A Pilot's Perspective</a:t>
            </a:r>
          </a:p>
        </p:txBody>
      </p:sp>
      <p:pic>
        <p:nvPicPr>
          <p:cNvPr id="396" name="Picture 395">
            <a:extLst>
              <a:ext uri="{FF2B5EF4-FFF2-40B4-BE49-F238E27FC236}">
                <a16:creationId xmlns:a16="http://schemas.microsoft.com/office/drawing/2014/main" id="{2DFFAF05-BA46-4D13-86AA-9DC5BADBAAB2}"/>
              </a:ext>
            </a:extLst>
          </p:cNvPr>
          <p:cNvPicPr>
            <a:picLocks noChangeAspect="1"/>
          </p:cNvPicPr>
          <p:nvPr/>
        </p:nvPicPr>
        <p:blipFill>
          <a:blip r:embed="rId3"/>
          <a:stretch>
            <a:fillRect/>
          </a:stretch>
        </p:blipFill>
        <p:spPr>
          <a:xfrm>
            <a:off x="4632034" y="2829657"/>
            <a:ext cx="1590897" cy="2372056"/>
          </a:xfrm>
          <a:prstGeom prst="rect">
            <a:avLst/>
          </a:prstGeom>
          <a:ln>
            <a:solidFill>
              <a:schemeClr val="tx1"/>
            </a:solidFill>
          </a:ln>
        </p:spPr>
      </p:pic>
      <p:pic>
        <p:nvPicPr>
          <p:cNvPr id="400" name="Picture 399">
            <a:extLst>
              <a:ext uri="{FF2B5EF4-FFF2-40B4-BE49-F238E27FC236}">
                <a16:creationId xmlns:a16="http://schemas.microsoft.com/office/drawing/2014/main" id="{0D094DD0-A604-4406-9283-C09D7F9E93EA}"/>
              </a:ext>
            </a:extLst>
          </p:cNvPr>
          <p:cNvPicPr>
            <a:picLocks noChangeAspect="1"/>
          </p:cNvPicPr>
          <p:nvPr/>
        </p:nvPicPr>
        <p:blipFill>
          <a:blip r:embed="rId4"/>
          <a:stretch>
            <a:fillRect/>
          </a:stretch>
        </p:blipFill>
        <p:spPr>
          <a:xfrm>
            <a:off x="2471931" y="3486974"/>
            <a:ext cx="1590897" cy="1714739"/>
          </a:xfrm>
          <a:prstGeom prst="rect">
            <a:avLst/>
          </a:prstGeom>
          <a:ln>
            <a:solidFill>
              <a:schemeClr val="tx1"/>
            </a:solidFill>
          </a:ln>
        </p:spPr>
      </p:pic>
      <p:pic>
        <p:nvPicPr>
          <p:cNvPr id="402" name="Picture 401">
            <a:extLst>
              <a:ext uri="{FF2B5EF4-FFF2-40B4-BE49-F238E27FC236}">
                <a16:creationId xmlns:a16="http://schemas.microsoft.com/office/drawing/2014/main" id="{5AE0B759-3A65-4AB0-B6A0-5F3A9C37B84B}"/>
              </a:ext>
            </a:extLst>
          </p:cNvPr>
          <p:cNvPicPr>
            <a:picLocks noChangeAspect="1"/>
          </p:cNvPicPr>
          <p:nvPr/>
        </p:nvPicPr>
        <p:blipFill>
          <a:blip r:embed="rId5"/>
          <a:stretch>
            <a:fillRect/>
          </a:stretch>
        </p:blipFill>
        <p:spPr>
          <a:xfrm>
            <a:off x="484104" y="4191922"/>
            <a:ext cx="1590897" cy="1009791"/>
          </a:xfrm>
          <a:prstGeom prst="rect">
            <a:avLst/>
          </a:prstGeom>
          <a:ln>
            <a:solidFill>
              <a:schemeClr val="tx1"/>
            </a:solidFill>
          </a:ln>
        </p:spPr>
      </p:pic>
      <p:pic>
        <p:nvPicPr>
          <p:cNvPr id="404" name="Picture 403">
            <a:extLst>
              <a:ext uri="{FF2B5EF4-FFF2-40B4-BE49-F238E27FC236}">
                <a16:creationId xmlns:a16="http://schemas.microsoft.com/office/drawing/2014/main" id="{BDFE21D3-EC7B-477F-A460-18C2A83FE0C1}"/>
              </a:ext>
            </a:extLst>
          </p:cNvPr>
          <p:cNvPicPr>
            <a:picLocks noChangeAspect="1"/>
          </p:cNvPicPr>
          <p:nvPr/>
        </p:nvPicPr>
        <p:blipFill>
          <a:blip r:embed="rId6"/>
          <a:stretch>
            <a:fillRect/>
          </a:stretch>
        </p:blipFill>
        <p:spPr>
          <a:xfrm>
            <a:off x="512682" y="3375759"/>
            <a:ext cx="1533739" cy="676369"/>
          </a:xfrm>
          <a:prstGeom prst="rect">
            <a:avLst/>
          </a:prstGeom>
        </p:spPr>
      </p:pic>
      <p:pic>
        <p:nvPicPr>
          <p:cNvPr id="405" name="Picture 404">
            <a:extLst>
              <a:ext uri="{FF2B5EF4-FFF2-40B4-BE49-F238E27FC236}">
                <a16:creationId xmlns:a16="http://schemas.microsoft.com/office/drawing/2014/main" id="{A494466E-71BB-441A-9A3F-EFCB07B1444D}"/>
              </a:ext>
            </a:extLst>
          </p:cNvPr>
          <p:cNvPicPr>
            <a:picLocks noChangeAspect="1"/>
          </p:cNvPicPr>
          <p:nvPr/>
        </p:nvPicPr>
        <p:blipFill>
          <a:blip r:embed="rId6"/>
          <a:stretch>
            <a:fillRect/>
          </a:stretch>
        </p:blipFill>
        <p:spPr>
          <a:xfrm>
            <a:off x="2471931" y="2699390"/>
            <a:ext cx="1533739" cy="676369"/>
          </a:xfrm>
          <a:prstGeom prst="rect">
            <a:avLst/>
          </a:prstGeom>
        </p:spPr>
      </p:pic>
      <p:pic>
        <p:nvPicPr>
          <p:cNvPr id="406" name="Picture 405">
            <a:extLst>
              <a:ext uri="{FF2B5EF4-FFF2-40B4-BE49-F238E27FC236}">
                <a16:creationId xmlns:a16="http://schemas.microsoft.com/office/drawing/2014/main" id="{80AD927A-65E7-4CC9-B031-C0482FEEFB16}"/>
              </a:ext>
            </a:extLst>
          </p:cNvPr>
          <p:cNvPicPr>
            <a:picLocks noChangeAspect="1"/>
          </p:cNvPicPr>
          <p:nvPr/>
        </p:nvPicPr>
        <p:blipFill>
          <a:blip r:embed="rId6"/>
          <a:stretch>
            <a:fillRect/>
          </a:stretch>
        </p:blipFill>
        <p:spPr>
          <a:xfrm>
            <a:off x="4632034" y="2096843"/>
            <a:ext cx="1533739" cy="676369"/>
          </a:xfrm>
          <a:prstGeom prst="rect">
            <a:avLst/>
          </a:prstGeom>
        </p:spPr>
      </p:pic>
      <p:sp>
        <p:nvSpPr>
          <p:cNvPr id="407" name="TextBox 406">
            <a:extLst>
              <a:ext uri="{FF2B5EF4-FFF2-40B4-BE49-F238E27FC236}">
                <a16:creationId xmlns:a16="http://schemas.microsoft.com/office/drawing/2014/main" id="{80585CCC-E1C4-4198-95FB-5EA4EB6DEF8D}"/>
              </a:ext>
            </a:extLst>
          </p:cNvPr>
          <p:cNvSpPr txBox="1"/>
          <p:nvPr/>
        </p:nvSpPr>
        <p:spPr>
          <a:xfrm>
            <a:off x="6370737" y="1669222"/>
            <a:ext cx="5406396" cy="2585323"/>
          </a:xfrm>
          <a:prstGeom prst="rect">
            <a:avLst/>
          </a:prstGeom>
          <a:noFill/>
        </p:spPr>
        <p:txBody>
          <a:bodyPr wrap="square" rtlCol="0">
            <a:spAutoFit/>
          </a:bodyPr>
          <a:lstStyle/>
          <a:p>
            <a:pPr marL="285750" indent="-285750">
              <a:buFont typeface="Arial" panose="020B0604020202020204" pitchFamily="34" charset="0"/>
              <a:buChar char="•"/>
            </a:pPr>
            <a:r>
              <a:rPr lang="en-US" b="1" dirty="0"/>
              <a:t>Density altitude</a:t>
            </a:r>
            <a:r>
              <a:rPr lang="en-US" dirty="0"/>
              <a:t> </a:t>
            </a:r>
            <a:r>
              <a:rPr lang="en-US" b="1" dirty="0"/>
              <a:t>(DA)</a:t>
            </a:r>
            <a:r>
              <a:rPr lang="en-US" dirty="0"/>
              <a:t> represents the effective altitude an aircraft "feels" it is operating at (low pressure at high altitude).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Dry</a:t>
            </a:r>
            <a:r>
              <a:rPr lang="en-US" dirty="0"/>
              <a:t> </a:t>
            </a:r>
            <a:r>
              <a:rPr lang="en-US" b="1" dirty="0"/>
              <a:t>DA</a:t>
            </a:r>
            <a:r>
              <a:rPr lang="en-US" dirty="0"/>
              <a:t> accounts for air temperature's effect on atmospheric pressure.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Moist</a:t>
            </a:r>
            <a:r>
              <a:rPr lang="en-US" dirty="0"/>
              <a:t> </a:t>
            </a:r>
            <a:r>
              <a:rPr lang="en-US" b="1" dirty="0"/>
              <a:t>DA</a:t>
            </a:r>
            <a:r>
              <a:rPr lang="en-US" dirty="0"/>
              <a:t> incorporates both temperature and humidity effects.</a:t>
            </a:r>
          </a:p>
        </p:txBody>
      </p:sp>
      <p:sp>
        <p:nvSpPr>
          <p:cNvPr id="408" name="Left Brace 407">
            <a:extLst>
              <a:ext uri="{FF2B5EF4-FFF2-40B4-BE49-F238E27FC236}">
                <a16:creationId xmlns:a16="http://schemas.microsoft.com/office/drawing/2014/main" id="{888DC2B8-0F41-4F1B-8AF7-B4D19773CA9D}"/>
              </a:ext>
            </a:extLst>
          </p:cNvPr>
          <p:cNvSpPr/>
          <p:nvPr/>
        </p:nvSpPr>
        <p:spPr>
          <a:xfrm rot="16200000">
            <a:off x="1232946" y="4448161"/>
            <a:ext cx="93210" cy="1720577"/>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09" name="Left Brace 408">
            <a:extLst>
              <a:ext uri="{FF2B5EF4-FFF2-40B4-BE49-F238E27FC236}">
                <a16:creationId xmlns:a16="http://schemas.microsoft.com/office/drawing/2014/main" id="{7779AFF0-9E53-4AF6-B9E1-291ADE5DD905}"/>
              </a:ext>
            </a:extLst>
          </p:cNvPr>
          <p:cNvSpPr/>
          <p:nvPr/>
        </p:nvSpPr>
        <p:spPr>
          <a:xfrm rot="16200000">
            <a:off x="3220774" y="4494766"/>
            <a:ext cx="93210" cy="1720577"/>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10" name="Left Brace 409">
            <a:extLst>
              <a:ext uri="{FF2B5EF4-FFF2-40B4-BE49-F238E27FC236}">
                <a16:creationId xmlns:a16="http://schemas.microsoft.com/office/drawing/2014/main" id="{3E35DC0C-9B53-41EC-B28C-7CDDABAF4411}"/>
              </a:ext>
            </a:extLst>
          </p:cNvPr>
          <p:cNvSpPr/>
          <p:nvPr/>
        </p:nvSpPr>
        <p:spPr>
          <a:xfrm rot="16200000">
            <a:off x="5380877" y="4455727"/>
            <a:ext cx="93210" cy="1720577"/>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11" name="TextBox 410">
            <a:extLst>
              <a:ext uri="{FF2B5EF4-FFF2-40B4-BE49-F238E27FC236}">
                <a16:creationId xmlns:a16="http://schemas.microsoft.com/office/drawing/2014/main" id="{41BB2F01-2ED5-4A17-89E9-FAD45BC89723}"/>
              </a:ext>
            </a:extLst>
          </p:cNvPr>
          <p:cNvSpPr txBox="1"/>
          <p:nvPr/>
        </p:nvSpPr>
        <p:spPr>
          <a:xfrm>
            <a:off x="1047323" y="5535898"/>
            <a:ext cx="4704522" cy="369332"/>
          </a:xfrm>
          <a:prstGeom prst="rect">
            <a:avLst/>
          </a:prstGeom>
          <a:noFill/>
        </p:spPr>
        <p:txBody>
          <a:bodyPr wrap="square" rtlCol="0">
            <a:spAutoFit/>
          </a:bodyPr>
          <a:lstStyle/>
          <a:p>
            <a:pPr algn="ctr"/>
            <a:r>
              <a:rPr lang="en-US" dirty="0"/>
              <a:t>Equal Pressure Altitude</a:t>
            </a:r>
          </a:p>
        </p:txBody>
      </p:sp>
      <p:sp>
        <p:nvSpPr>
          <p:cNvPr id="412" name="TextBox 411">
            <a:extLst>
              <a:ext uri="{FF2B5EF4-FFF2-40B4-BE49-F238E27FC236}">
                <a16:creationId xmlns:a16="http://schemas.microsoft.com/office/drawing/2014/main" id="{11D8DA69-F700-4243-B419-CB7DD33BF7BA}"/>
              </a:ext>
            </a:extLst>
          </p:cNvPr>
          <p:cNvSpPr txBox="1"/>
          <p:nvPr/>
        </p:nvSpPr>
        <p:spPr>
          <a:xfrm>
            <a:off x="484104" y="2777005"/>
            <a:ext cx="1557129" cy="646331"/>
          </a:xfrm>
          <a:prstGeom prst="rect">
            <a:avLst/>
          </a:prstGeom>
          <a:noFill/>
        </p:spPr>
        <p:txBody>
          <a:bodyPr wrap="square" rtlCol="0">
            <a:spAutoFit/>
          </a:bodyPr>
          <a:lstStyle/>
          <a:p>
            <a:pPr algn="ctr"/>
            <a:r>
              <a:rPr lang="en-US" b="1" dirty="0"/>
              <a:t>Low DA</a:t>
            </a:r>
          </a:p>
          <a:p>
            <a:pPr algn="ctr"/>
            <a:r>
              <a:rPr lang="en-US" b="1" dirty="0"/>
              <a:t>6,000 ft</a:t>
            </a:r>
          </a:p>
        </p:txBody>
      </p:sp>
      <p:sp>
        <p:nvSpPr>
          <p:cNvPr id="415" name="TextBox 414">
            <a:extLst>
              <a:ext uri="{FF2B5EF4-FFF2-40B4-BE49-F238E27FC236}">
                <a16:creationId xmlns:a16="http://schemas.microsoft.com/office/drawing/2014/main" id="{60A12360-470E-4DF3-8227-9D3478898ED8}"/>
              </a:ext>
            </a:extLst>
          </p:cNvPr>
          <p:cNvSpPr txBox="1"/>
          <p:nvPr/>
        </p:nvSpPr>
        <p:spPr>
          <a:xfrm>
            <a:off x="2471931" y="1813433"/>
            <a:ext cx="1557129" cy="923330"/>
          </a:xfrm>
          <a:prstGeom prst="rect">
            <a:avLst/>
          </a:prstGeom>
          <a:noFill/>
        </p:spPr>
        <p:txBody>
          <a:bodyPr wrap="square" rtlCol="0">
            <a:spAutoFit/>
          </a:bodyPr>
          <a:lstStyle/>
          <a:p>
            <a:pPr algn="ctr"/>
            <a:r>
              <a:rPr lang="en-US" b="1" dirty="0"/>
              <a:t>Standard Atmosphere</a:t>
            </a:r>
          </a:p>
          <a:p>
            <a:pPr algn="ctr"/>
            <a:r>
              <a:rPr lang="en-US" b="1" dirty="0"/>
              <a:t>10,000 ft</a:t>
            </a:r>
          </a:p>
        </p:txBody>
      </p:sp>
      <p:sp>
        <p:nvSpPr>
          <p:cNvPr id="416" name="TextBox 415">
            <a:extLst>
              <a:ext uri="{FF2B5EF4-FFF2-40B4-BE49-F238E27FC236}">
                <a16:creationId xmlns:a16="http://schemas.microsoft.com/office/drawing/2014/main" id="{21A1B601-61E0-4056-B01A-39CFB1A61006}"/>
              </a:ext>
            </a:extLst>
          </p:cNvPr>
          <p:cNvSpPr txBox="1"/>
          <p:nvPr/>
        </p:nvSpPr>
        <p:spPr>
          <a:xfrm>
            <a:off x="4608644" y="1382815"/>
            <a:ext cx="1557129" cy="646331"/>
          </a:xfrm>
          <a:prstGeom prst="rect">
            <a:avLst/>
          </a:prstGeom>
          <a:noFill/>
        </p:spPr>
        <p:txBody>
          <a:bodyPr wrap="square" rtlCol="0">
            <a:spAutoFit/>
          </a:bodyPr>
          <a:lstStyle/>
          <a:p>
            <a:pPr algn="ctr"/>
            <a:r>
              <a:rPr lang="en-US" b="1" dirty="0"/>
              <a:t>High DA</a:t>
            </a:r>
          </a:p>
          <a:p>
            <a:pPr algn="ctr"/>
            <a:r>
              <a:rPr lang="en-US" b="1" dirty="0"/>
              <a:t>14,000 ft</a:t>
            </a:r>
          </a:p>
        </p:txBody>
      </p:sp>
      <p:sp>
        <p:nvSpPr>
          <p:cNvPr id="417" name="TextBox 416">
            <a:extLst>
              <a:ext uri="{FF2B5EF4-FFF2-40B4-BE49-F238E27FC236}">
                <a16:creationId xmlns:a16="http://schemas.microsoft.com/office/drawing/2014/main" id="{9673A373-FCBB-46C0-87A6-3137F027B512}"/>
              </a:ext>
            </a:extLst>
          </p:cNvPr>
          <p:cNvSpPr txBox="1"/>
          <p:nvPr/>
        </p:nvSpPr>
        <p:spPr>
          <a:xfrm>
            <a:off x="6705617" y="4385119"/>
            <a:ext cx="4736636"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b="1" u="sng" dirty="0"/>
              <a:t>Hot, humid</a:t>
            </a:r>
            <a:r>
              <a:rPr lang="en-US" b="1" dirty="0"/>
              <a:t> </a:t>
            </a:r>
            <a:r>
              <a:rPr lang="en-US" dirty="0"/>
              <a:t>conditions at sea level can create performance challenges equivalent to high-altitude operations.</a:t>
            </a:r>
          </a:p>
        </p:txBody>
      </p:sp>
      <p:sp>
        <p:nvSpPr>
          <p:cNvPr id="18" name="Rectangle 17">
            <a:extLst>
              <a:ext uri="{FF2B5EF4-FFF2-40B4-BE49-F238E27FC236}">
                <a16:creationId xmlns:a16="http://schemas.microsoft.com/office/drawing/2014/main" id="{54783994-81DC-4577-9D66-CCB1138039D1}"/>
              </a:ext>
            </a:extLst>
          </p:cNvPr>
          <p:cNvSpPr/>
          <p:nvPr/>
        </p:nvSpPr>
        <p:spPr>
          <a:xfrm>
            <a:off x="5309755" y="0"/>
            <a:ext cx="1589809" cy="38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19F0CDC6-BBEF-4D6A-81FE-AE15C2065CC9}"/>
              </a:ext>
            </a:extLst>
          </p:cNvPr>
          <p:cNvSpPr/>
          <p:nvPr/>
        </p:nvSpPr>
        <p:spPr>
          <a:xfrm>
            <a:off x="5352637" y="6473536"/>
            <a:ext cx="1589809" cy="38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7D2761EE-77BD-4AF4-8EA7-924E2BFDDFB4}"/>
              </a:ext>
            </a:extLst>
          </p:cNvPr>
          <p:cNvSpPr txBox="1"/>
          <p:nvPr/>
        </p:nvSpPr>
        <p:spPr>
          <a:xfrm>
            <a:off x="1785186" y="5990346"/>
            <a:ext cx="8621628"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b="1" u="sng" dirty="0"/>
              <a:t>At runway, the lower the density and higher the DA, the harder it is to takeoff. </a:t>
            </a:r>
            <a:endParaRPr lang="en-US" dirty="0"/>
          </a:p>
        </p:txBody>
      </p:sp>
    </p:spTree>
    <p:extLst>
      <p:ext uri="{BB962C8B-B14F-4D97-AF65-F5344CB8AC3E}">
        <p14:creationId xmlns:p14="http://schemas.microsoft.com/office/powerpoint/2010/main" val="2676815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C8128-C47A-4FDA-A96C-32A1B027FECF}"/>
              </a:ext>
            </a:extLst>
          </p:cNvPr>
          <p:cNvSpPr>
            <a:spLocks noGrp="1"/>
          </p:cNvSpPr>
          <p:nvPr>
            <p:ph type="title"/>
          </p:nvPr>
        </p:nvSpPr>
        <p:spPr>
          <a:xfrm>
            <a:off x="312907" y="192232"/>
            <a:ext cx="11566185" cy="812258"/>
          </a:xfrm>
        </p:spPr>
        <p:txBody>
          <a:bodyPr>
            <a:normAutofit/>
          </a:bodyPr>
          <a:lstStyle/>
          <a:p>
            <a:r>
              <a:rPr lang="en-US" sz="2800" dirty="0"/>
              <a:t>Temperature and Humidity Effects on Density Altitude</a:t>
            </a:r>
          </a:p>
        </p:txBody>
      </p:sp>
      <p:sp>
        <p:nvSpPr>
          <p:cNvPr id="3" name="Text Placeholder 2">
            <a:extLst>
              <a:ext uri="{FF2B5EF4-FFF2-40B4-BE49-F238E27FC236}">
                <a16:creationId xmlns:a16="http://schemas.microsoft.com/office/drawing/2014/main" id="{E099EB6F-DD20-4381-822F-A421BB8F076B}"/>
              </a:ext>
            </a:extLst>
          </p:cNvPr>
          <p:cNvSpPr>
            <a:spLocks noGrp="1"/>
          </p:cNvSpPr>
          <p:nvPr>
            <p:ph type="body" sz="quarter" idx="10"/>
          </p:nvPr>
        </p:nvSpPr>
        <p:spPr>
          <a:xfrm>
            <a:off x="507886" y="1230513"/>
            <a:ext cx="4344669" cy="5024372"/>
          </a:xfrm>
        </p:spPr>
        <p:txBody>
          <a:bodyPr>
            <a:normAutofit/>
          </a:bodyPr>
          <a:lstStyle/>
          <a:p>
            <a:pPr marL="457200" indent="-457200">
              <a:buFont typeface="Arial" panose="020B0604020202020204" pitchFamily="34" charset="0"/>
              <a:buChar char="•"/>
            </a:pPr>
            <a:r>
              <a:rPr lang="en-US" sz="2000" dirty="0"/>
              <a:t>DA is the altitude aircraft "feels" it is flying at.</a:t>
            </a:r>
          </a:p>
          <a:p>
            <a:pPr marL="457200" indent="-457200">
              <a:buFont typeface="Arial" panose="020B0604020202020204" pitchFamily="34" charset="0"/>
              <a:buChar char="•"/>
            </a:pPr>
            <a:r>
              <a:rPr lang="en-US" sz="2000" dirty="0"/>
              <a:t>Relative Humidity (RH) significantly affects density altitude.</a:t>
            </a:r>
          </a:p>
          <a:p>
            <a:pPr marL="914400" lvl="1" indent="-457200">
              <a:buFont typeface="Arial" panose="020B0604020202020204" pitchFamily="34" charset="0"/>
              <a:buChar char="–"/>
            </a:pPr>
            <a:r>
              <a:rPr lang="en-US" sz="1800" dirty="0"/>
              <a:t>Green line: dry air</a:t>
            </a:r>
          </a:p>
          <a:p>
            <a:pPr marL="914400" lvl="1" indent="-457200">
              <a:buFont typeface="Arial" panose="020B0604020202020204" pitchFamily="34" charset="0"/>
              <a:buChar char="–"/>
            </a:pPr>
            <a:r>
              <a:rPr lang="en-US" sz="1800" dirty="0"/>
              <a:t>Blue lines: increasing humidity (RH = 0.2 to 0.8)</a:t>
            </a:r>
          </a:p>
          <a:p>
            <a:pPr marL="457200" indent="-457200">
              <a:buFont typeface="Arial" panose="020B0604020202020204" pitchFamily="34" charset="0"/>
              <a:buChar char="•"/>
            </a:pPr>
            <a:r>
              <a:rPr lang="en-US" sz="2000" dirty="0"/>
              <a:t>Example at 90°F:</a:t>
            </a:r>
          </a:p>
          <a:p>
            <a:pPr marL="914400" lvl="1" indent="-457200">
              <a:buFont typeface="Arial" panose="020B0604020202020204" pitchFamily="34" charset="0"/>
              <a:buChar char="–"/>
            </a:pPr>
            <a:r>
              <a:rPr lang="en-US" sz="1800" dirty="0"/>
              <a:t>Dry air DA ≈ 2,000 ft</a:t>
            </a:r>
          </a:p>
          <a:p>
            <a:pPr marL="914400" lvl="1" indent="-457200">
              <a:buFont typeface="Arial" panose="020B0604020202020204" pitchFamily="34" charset="0"/>
              <a:buChar char="–"/>
            </a:pPr>
            <a:r>
              <a:rPr lang="en-US" sz="1800" dirty="0"/>
              <a:t>At 80% RH, DA ≈ 2,500 ft</a:t>
            </a:r>
          </a:p>
          <a:p>
            <a:pPr marL="914400" lvl="1" indent="-457200">
              <a:buFont typeface="Arial" panose="020B0604020202020204" pitchFamily="34" charset="0"/>
              <a:buChar char="–"/>
            </a:pPr>
            <a:r>
              <a:rPr lang="en-US" sz="1800" dirty="0"/>
              <a:t>500 ft increase from humidity alone</a:t>
            </a:r>
          </a:p>
        </p:txBody>
      </p:sp>
      <p:pic>
        <p:nvPicPr>
          <p:cNvPr id="8" name="Picture 7">
            <a:extLst>
              <a:ext uri="{FF2B5EF4-FFF2-40B4-BE49-F238E27FC236}">
                <a16:creationId xmlns:a16="http://schemas.microsoft.com/office/drawing/2014/main" id="{BC099344-5C0D-4AE3-89DE-F4A933B2EEDF}"/>
              </a:ext>
            </a:extLst>
          </p:cNvPr>
          <p:cNvPicPr/>
          <p:nvPr/>
        </p:nvPicPr>
        <p:blipFill>
          <a:blip r:embed="rId3">
            <a:extLst>
              <a:ext uri="{28A0092B-C50C-407E-A947-70E740481C1C}">
                <a14:useLocalDpi xmlns:a14="http://schemas.microsoft.com/office/drawing/2010/main" val="0"/>
              </a:ext>
            </a:extLst>
          </a:blip>
          <a:stretch>
            <a:fillRect/>
          </a:stretch>
        </p:blipFill>
        <p:spPr>
          <a:xfrm>
            <a:off x="5268191" y="1018309"/>
            <a:ext cx="5694218" cy="5169472"/>
          </a:xfrm>
          <a:prstGeom prst="rect">
            <a:avLst/>
          </a:prstGeom>
        </p:spPr>
      </p:pic>
      <p:sp>
        <p:nvSpPr>
          <p:cNvPr id="6" name="Rectangle 5">
            <a:extLst>
              <a:ext uri="{FF2B5EF4-FFF2-40B4-BE49-F238E27FC236}">
                <a16:creationId xmlns:a16="http://schemas.microsoft.com/office/drawing/2014/main" id="{4AB2DFE3-E994-458E-A99C-76236675370D}"/>
              </a:ext>
            </a:extLst>
          </p:cNvPr>
          <p:cNvSpPr/>
          <p:nvPr/>
        </p:nvSpPr>
        <p:spPr>
          <a:xfrm>
            <a:off x="5309755" y="0"/>
            <a:ext cx="1589809" cy="38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0CA6862-2F8A-4EB9-A641-8FDA10B5F601}"/>
              </a:ext>
            </a:extLst>
          </p:cNvPr>
          <p:cNvSpPr/>
          <p:nvPr/>
        </p:nvSpPr>
        <p:spPr>
          <a:xfrm>
            <a:off x="5352637" y="6473536"/>
            <a:ext cx="1589809" cy="38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28956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8DE66-7A35-4F25-B9E6-3844BD69F905}"/>
              </a:ext>
            </a:extLst>
          </p:cNvPr>
          <p:cNvSpPr>
            <a:spLocks noGrp="1"/>
          </p:cNvSpPr>
          <p:nvPr>
            <p:ph type="title"/>
          </p:nvPr>
        </p:nvSpPr>
        <p:spPr>
          <a:xfrm>
            <a:off x="312907" y="192232"/>
            <a:ext cx="11566185" cy="1204030"/>
          </a:xfrm>
        </p:spPr>
        <p:txBody>
          <a:bodyPr>
            <a:normAutofit/>
          </a:bodyPr>
          <a:lstStyle/>
          <a:p>
            <a:r>
              <a:rPr lang="en-US" sz="2800" dirty="0"/>
              <a:t>Density Altitude at Ground Level: Historical Observations and Future Projections</a:t>
            </a:r>
          </a:p>
        </p:txBody>
      </p:sp>
      <p:sp>
        <p:nvSpPr>
          <p:cNvPr id="6" name="Rectangle 5">
            <a:extLst>
              <a:ext uri="{FF2B5EF4-FFF2-40B4-BE49-F238E27FC236}">
                <a16:creationId xmlns:a16="http://schemas.microsoft.com/office/drawing/2014/main" id="{A7F43E6B-D7F5-4B01-AE6B-101D1C083C05}"/>
              </a:ext>
            </a:extLst>
          </p:cNvPr>
          <p:cNvSpPr/>
          <p:nvPr/>
        </p:nvSpPr>
        <p:spPr>
          <a:xfrm>
            <a:off x="5309755" y="0"/>
            <a:ext cx="1589809" cy="38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F31AEA1-13E1-41BF-AA33-6F3F197DD1EF}"/>
              </a:ext>
            </a:extLst>
          </p:cNvPr>
          <p:cNvSpPr/>
          <p:nvPr/>
        </p:nvSpPr>
        <p:spPr>
          <a:xfrm>
            <a:off x="5352637" y="6473536"/>
            <a:ext cx="1589809" cy="38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9E6D84C-CB9D-49EE-82F3-49008CE2A47D}"/>
              </a:ext>
            </a:extLst>
          </p:cNvPr>
          <p:cNvSpPr txBox="1"/>
          <p:nvPr/>
        </p:nvSpPr>
        <p:spPr>
          <a:xfrm>
            <a:off x="2253207" y="5583305"/>
            <a:ext cx="8345214" cy="646331"/>
          </a:xfrm>
          <a:prstGeom prst="rect">
            <a:avLst/>
          </a:prstGeom>
          <a:noFill/>
        </p:spPr>
        <p:txBody>
          <a:bodyPr wrap="square" rtlCol="0">
            <a:spAutoFit/>
          </a:bodyPr>
          <a:lstStyle/>
          <a:p>
            <a:pPr algn="ctr"/>
            <a:r>
              <a:rPr lang="en-US" dirty="0"/>
              <a:t>We used state-of-the-art hydrodynamic simulations to model and project atmospheric conditions into the future. </a:t>
            </a:r>
          </a:p>
        </p:txBody>
      </p:sp>
      <p:pic>
        <p:nvPicPr>
          <p:cNvPr id="11" name="Picture 10">
            <a:extLst>
              <a:ext uri="{FF2B5EF4-FFF2-40B4-BE49-F238E27FC236}">
                <a16:creationId xmlns:a16="http://schemas.microsoft.com/office/drawing/2014/main" id="{6880DA59-5AF5-4CB8-AA59-5AE88CBCE2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6563" y="1274694"/>
            <a:ext cx="5999333" cy="4067989"/>
          </a:xfrm>
          <a:prstGeom prst="rect">
            <a:avLst/>
          </a:prstGeom>
        </p:spPr>
      </p:pic>
      <p:pic>
        <p:nvPicPr>
          <p:cNvPr id="13" name="Picture 12">
            <a:extLst>
              <a:ext uri="{FF2B5EF4-FFF2-40B4-BE49-F238E27FC236}">
                <a16:creationId xmlns:a16="http://schemas.microsoft.com/office/drawing/2014/main" id="{9E28E241-58C3-4CBE-9148-2947C395AB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66" y="1274695"/>
            <a:ext cx="5999334" cy="4067989"/>
          </a:xfrm>
          <a:prstGeom prst="rect">
            <a:avLst/>
          </a:prstGeom>
        </p:spPr>
      </p:pic>
      <p:sp>
        <p:nvSpPr>
          <p:cNvPr id="4" name="TextBox 3">
            <a:extLst>
              <a:ext uri="{FF2B5EF4-FFF2-40B4-BE49-F238E27FC236}">
                <a16:creationId xmlns:a16="http://schemas.microsoft.com/office/drawing/2014/main" id="{B26E9C2D-4B68-4FA0-9213-3201695113D3}"/>
              </a:ext>
            </a:extLst>
          </p:cNvPr>
          <p:cNvSpPr txBox="1"/>
          <p:nvPr/>
        </p:nvSpPr>
        <p:spPr>
          <a:xfrm>
            <a:off x="4918981" y="3809256"/>
            <a:ext cx="1026243" cy="338554"/>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a:t>Historical</a:t>
            </a:r>
          </a:p>
        </p:txBody>
      </p:sp>
      <p:sp>
        <p:nvSpPr>
          <p:cNvPr id="9" name="TextBox 8">
            <a:extLst>
              <a:ext uri="{FF2B5EF4-FFF2-40B4-BE49-F238E27FC236}">
                <a16:creationId xmlns:a16="http://schemas.microsoft.com/office/drawing/2014/main" id="{0EBA0F4C-D3E2-4B63-88FB-03740E858EEE}"/>
              </a:ext>
            </a:extLst>
          </p:cNvPr>
          <p:cNvSpPr txBox="1"/>
          <p:nvPr/>
        </p:nvSpPr>
        <p:spPr>
          <a:xfrm>
            <a:off x="10598421" y="3809256"/>
            <a:ext cx="1095172" cy="338554"/>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none" rtlCol="0">
            <a:spAutoFit/>
          </a:bodyPr>
          <a:lstStyle/>
          <a:p>
            <a:r>
              <a:rPr lang="en-US" sz="1600" dirty="0"/>
              <a:t>Projection</a:t>
            </a:r>
          </a:p>
        </p:txBody>
      </p:sp>
    </p:spTree>
    <p:extLst>
      <p:ext uri="{BB962C8B-B14F-4D97-AF65-F5344CB8AC3E}">
        <p14:creationId xmlns:p14="http://schemas.microsoft.com/office/powerpoint/2010/main" val="2266283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6EC6E2-48D1-4D7E-97DD-251C855CD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70256"/>
            <a:ext cx="11987457" cy="3136253"/>
          </a:xfrm>
          <a:prstGeom prst="rect">
            <a:avLst/>
          </a:prstGeom>
        </p:spPr>
      </p:pic>
      <p:sp>
        <p:nvSpPr>
          <p:cNvPr id="6" name="Rectangle 5">
            <a:extLst>
              <a:ext uri="{FF2B5EF4-FFF2-40B4-BE49-F238E27FC236}">
                <a16:creationId xmlns:a16="http://schemas.microsoft.com/office/drawing/2014/main" id="{BDD3BAF1-CA55-423E-85CC-C379FD89710C}"/>
              </a:ext>
            </a:extLst>
          </p:cNvPr>
          <p:cNvSpPr/>
          <p:nvPr/>
        </p:nvSpPr>
        <p:spPr>
          <a:xfrm>
            <a:off x="5309755" y="0"/>
            <a:ext cx="1589809" cy="38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1324661-CDF8-4F7A-8928-1C5BC24F6AD2}"/>
              </a:ext>
            </a:extLst>
          </p:cNvPr>
          <p:cNvSpPr/>
          <p:nvPr/>
        </p:nvSpPr>
        <p:spPr>
          <a:xfrm>
            <a:off x="5352637" y="6473536"/>
            <a:ext cx="1589809" cy="38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52A91613-64A3-46DB-A9A8-124FD8F21339}"/>
              </a:ext>
            </a:extLst>
          </p:cNvPr>
          <p:cNvGrpSpPr/>
          <p:nvPr/>
        </p:nvGrpSpPr>
        <p:grpSpPr>
          <a:xfrm>
            <a:off x="934948" y="806582"/>
            <a:ext cx="10757043" cy="1378222"/>
            <a:chOff x="934947" y="970359"/>
            <a:chExt cx="10757043" cy="1378222"/>
          </a:xfrm>
        </p:grpSpPr>
        <p:sp>
          <p:nvSpPr>
            <p:cNvPr id="3" name="Rectangle 2">
              <a:extLst>
                <a:ext uri="{FF2B5EF4-FFF2-40B4-BE49-F238E27FC236}">
                  <a16:creationId xmlns:a16="http://schemas.microsoft.com/office/drawing/2014/main" id="{C6BB0E45-656C-48D9-84E4-20E557B7E710}"/>
                </a:ext>
              </a:extLst>
            </p:cNvPr>
            <p:cNvSpPr/>
            <p:nvPr/>
          </p:nvSpPr>
          <p:spPr>
            <a:xfrm>
              <a:off x="934947" y="2051571"/>
              <a:ext cx="10757043" cy="29701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647EE07B-3AE1-4B40-AFFB-1955A6A330CF}"/>
                </a:ext>
              </a:extLst>
            </p:cNvPr>
            <p:cNvGrpSpPr/>
            <p:nvPr/>
          </p:nvGrpSpPr>
          <p:grpSpPr>
            <a:xfrm>
              <a:off x="4610920" y="970359"/>
              <a:ext cx="2799383" cy="1218122"/>
              <a:chOff x="4610920" y="970359"/>
              <a:chExt cx="2799383" cy="1218122"/>
            </a:xfrm>
          </p:grpSpPr>
          <p:cxnSp>
            <p:nvCxnSpPr>
              <p:cNvPr id="10" name="Straight Arrow Connector 9">
                <a:extLst>
                  <a:ext uri="{FF2B5EF4-FFF2-40B4-BE49-F238E27FC236}">
                    <a16:creationId xmlns:a16="http://schemas.microsoft.com/office/drawing/2014/main" id="{5137F49D-E8DE-4317-9686-6D4CF22F0A26}"/>
                  </a:ext>
                </a:extLst>
              </p:cNvPr>
              <p:cNvCxnSpPr>
                <a:cxnSpLocks/>
              </p:cNvCxnSpPr>
              <p:nvPr/>
            </p:nvCxnSpPr>
            <p:spPr>
              <a:xfrm flipH="1">
                <a:off x="4610920" y="1403084"/>
                <a:ext cx="1043291" cy="78539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165B7B4-5E5E-4763-8ECF-5B46D80D432C}"/>
                  </a:ext>
                </a:extLst>
              </p:cNvPr>
              <p:cNvCxnSpPr>
                <a:cxnSpLocks/>
              </p:cNvCxnSpPr>
              <p:nvPr/>
            </p:nvCxnSpPr>
            <p:spPr>
              <a:xfrm>
                <a:off x="5732980" y="1434830"/>
                <a:ext cx="1677323" cy="70461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0213C2B-F749-46DD-94FC-48CD62A85C35}"/>
                  </a:ext>
                </a:extLst>
              </p:cNvPr>
              <p:cNvSpPr txBox="1"/>
              <p:nvPr/>
            </p:nvSpPr>
            <p:spPr>
              <a:xfrm>
                <a:off x="4736116" y="970359"/>
                <a:ext cx="1836190" cy="646331"/>
              </a:xfrm>
              <a:prstGeom prst="rect">
                <a:avLst/>
              </a:prstGeom>
              <a:solidFill>
                <a:schemeClr val="bg2"/>
              </a:solidFill>
            </p:spPr>
            <p:txBody>
              <a:bodyPr wrap="square" rtlCol="0">
                <a:spAutoFit/>
              </a:bodyPr>
              <a:lstStyle/>
              <a:p>
                <a:pPr algn="ctr"/>
                <a:r>
                  <a:rPr lang="en-US" dirty="0"/>
                  <a:t>Extremes are more common</a:t>
                </a:r>
              </a:p>
            </p:txBody>
          </p:sp>
        </p:grpSp>
      </p:grpSp>
      <p:grpSp>
        <p:nvGrpSpPr>
          <p:cNvPr id="35" name="Group 34">
            <a:extLst>
              <a:ext uri="{FF2B5EF4-FFF2-40B4-BE49-F238E27FC236}">
                <a16:creationId xmlns:a16="http://schemas.microsoft.com/office/drawing/2014/main" id="{1E713C08-E024-4B80-BE3E-69994638DD7C}"/>
              </a:ext>
            </a:extLst>
          </p:cNvPr>
          <p:cNvGrpSpPr/>
          <p:nvPr/>
        </p:nvGrpSpPr>
        <p:grpSpPr>
          <a:xfrm>
            <a:off x="934948" y="2331131"/>
            <a:ext cx="10757043" cy="983997"/>
            <a:chOff x="934947" y="2494908"/>
            <a:chExt cx="10757043" cy="983997"/>
          </a:xfrm>
        </p:grpSpPr>
        <p:grpSp>
          <p:nvGrpSpPr>
            <p:cNvPr id="32" name="Group 31">
              <a:extLst>
                <a:ext uri="{FF2B5EF4-FFF2-40B4-BE49-F238E27FC236}">
                  <a16:creationId xmlns:a16="http://schemas.microsoft.com/office/drawing/2014/main" id="{8DAFD4E4-F16E-4DA9-92E7-93A3DC9BFCF9}"/>
                </a:ext>
              </a:extLst>
            </p:cNvPr>
            <p:cNvGrpSpPr/>
            <p:nvPr/>
          </p:nvGrpSpPr>
          <p:grpSpPr>
            <a:xfrm>
              <a:off x="934947" y="2494908"/>
              <a:ext cx="10757043" cy="114728"/>
              <a:chOff x="934947" y="2494908"/>
              <a:chExt cx="10757043" cy="114728"/>
            </a:xfrm>
          </p:grpSpPr>
          <p:cxnSp>
            <p:nvCxnSpPr>
              <p:cNvPr id="27" name="Straight Connector 26">
                <a:extLst>
                  <a:ext uri="{FF2B5EF4-FFF2-40B4-BE49-F238E27FC236}">
                    <a16:creationId xmlns:a16="http://schemas.microsoft.com/office/drawing/2014/main" id="{E85FF5B5-70C7-401F-92C0-027B5C0E2F44}"/>
                  </a:ext>
                </a:extLst>
              </p:cNvPr>
              <p:cNvCxnSpPr/>
              <p:nvPr/>
            </p:nvCxnSpPr>
            <p:spPr>
              <a:xfrm>
                <a:off x="934947" y="2609636"/>
                <a:ext cx="5054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DF0B35F-4DA3-4BF4-8CEC-BF70FF73F8F4}"/>
                  </a:ext>
                </a:extLst>
              </p:cNvPr>
              <p:cNvCxnSpPr/>
              <p:nvPr/>
            </p:nvCxnSpPr>
            <p:spPr>
              <a:xfrm>
                <a:off x="6637103" y="2494908"/>
                <a:ext cx="5054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45DCF4B-8A27-4A77-AAAE-B7CDF3652682}"/>
                  </a:ext>
                </a:extLst>
              </p:cNvPr>
              <p:cNvCxnSpPr/>
              <p:nvPr/>
            </p:nvCxnSpPr>
            <p:spPr>
              <a:xfrm flipV="1">
                <a:off x="6075315" y="2494908"/>
                <a:ext cx="476306" cy="11472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505C3AF8-084F-4EE7-BB03-4BCC6FB5A8FA}"/>
                </a:ext>
              </a:extLst>
            </p:cNvPr>
            <p:cNvSpPr txBox="1"/>
            <p:nvPr/>
          </p:nvSpPr>
          <p:spPr>
            <a:xfrm>
              <a:off x="5654211" y="2832574"/>
              <a:ext cx="1836190" cy="646331"/>
            </a:xfrm>
            <a:prstGeom prst="rect">
              <a:avLst/>
            </a:prstGeom>
            <a:solidFill>
              <a:schemeClr val="bg2"/>
            </a:solidFill>
          </p:spPr>
          <p:txBody>
            <a:bodyPr wrap="square" rtlCol="0">
              <a:spAutoFit/>
            </a:bodyPr>
            <a:lstStyle/>
            <a:p>
              <a:pPr algn="ctr"/>
              <a:r>
                <a:rPr lang="en-US" dirty="0"/>
                <a:t>Average is higher</a:t>
              </a:r>
            </a:p>
          </p:txBody>
        </p:sp>
      </p:grpSp>
      <p:sp>
        <p:nvSpPr>
          <p:cNvPr id="4" name="TextBox 3">
            <a:extLst>
              <a:ext uri="{FF2B5EF4-FFF2-40B4-BE49-F238E27FC236}">
                <a16:creationId xmlns:a16="http://schemas.microsoft.com/office/drawing/2014/main" id="{A392B35F-651B-4638-9346-9BB200E12F45}"/>
              </a:ext>
            </a:extLst>
          </p:cNvPr>
          <p:cNvSpPr txBox="1"/>
          <p:nvPr/>
        </p:nvSpPr>
        <p:spPr>
          <a:xfrm>
            <a:off x="2717930" y="1526076"/>
            <a:ext cx="1533237" cy="276999"/>
          </a:xfrm>
          <a:prstGeom prst="rect">
            <a:avLst/>
          </a:prstGeom>
          <a:solidFill>
            <a:schemeClr val="bg1"/>
          </a:solidFill>
        </p:spPr>
        <p:txBody>
          <a:bodyPr wrap="square" rtlCol="0">
            <a:spAutoFit/>
          </a:bodyPr>
          <a:lstStyle/>
          <a:p>
            <a:r>
              <a:rPr lang="en-US" sz="1200" dirty="0"/>
              <a:t>Historical Moist DA</a:t>
            </a:r>
          </a:p>
        </p:txBody>
      </p:sp>
      <p:sp>
        <p:nvSpPr>
          <p:cNvPr id="20" name="TextBox 19">
            <a:extLst>
              <a:ext uri="{FF2B5EF4-FFF2-40B4-BE49-F238E27FC236}">
                <a16:creationId xmlns:a16="http://schemas.microsoft.com/office/drawing/2014/main" id="{7756A8CD-CD17-41F5-B78F-47227C7C7BA6}"/>
              </a:ext>
            </a:extLst>
          </p:cNvPr>
          <p:cNvSpPr txBox="1"/>
          <p:nvPr/>
        </p:nvSpPr>
        <p:spPr>
          <a:xfrm>
            <a:off x="8333273" y="1537631"/>
            <a:ext cx="1533237" cy="276999"/>
          </a:xfrm>
          <a:prstGeom prst="rect">
            <a:avLst/>
          </a:prstGeom>
          <a:solidFill>
            <a:schemeClr val="bg1"/>
          </a:solidFill>
        </p:spPr>
        <p:txBody>
          <a:bodyPr wrap="square" rtlCol="0">
            <a:spAutoFit/>
          </a:bodyPr>
          <a:lstStyle/>
          <a:p>
            <a:r>
              <a:rPr lang="en-US" sz="1200" dirty="0"/>
              <a:t>Projected Moist DA</a:t>
            </a:r>
          </a:p>
        </p:txBody>
      </p:sp>
      <p:grpSp>
        <p:nvGrpSpPr>
          <p:cNvPr id="15" name="Group 14">
            <a:extLst>
              <a:ext uri="{FF2B5EF4-FFF2-40B4-BE49-F238E27FC236}">
                <a16:creationId xmlns:a16="http://schemas.microsoft.com/office/drawing/2014/main" id="{18324716-4EB1-463C-9B68-D52A8EA07E3C}"/>
              </a:ext>
            </a:extLst>
          </p:cNvPr>
          <p:cNvGrpSpPr/>
          <p:nvPr/>
        </p:nvGrpSpPr>
        <p:grpSpPr>
          <a:xfrm>
            <a:off x="1294647" y="4732740"/>
            <a:ext cx="9653636" cy="1912465"/>
            <a:chOff x="1294647" y="4732740"/>
            <a:chExt cx="9653636" cy="1912465"/>
          </a:xfrm>
        </p:grpSpPr>
        <p:pic>
          <p:nvPicPr>
            <p:cNvPr id="9" name="Picture 8">
              <a:extLst>
                <a:ext uri="{FF2B5EF4-FFF2-40B4-BE49-F238E27FC236}">
                  <a16:creationId xmlns:a16="http://schemas.microsoft.com/office/drawing/2014/main" id="{D2ACFF39-2D31-4C67-B092-B7C79DF9EC99}"/>
                </a:ext>
              </a:extLst>
            </p:cNvPr>
            <p:cNvPicPr>
              <a:picLocks noChangeAspect="1"/>
            </p:cNvPicPr>
            <p:nvPr/>
          </p:nvPicPr>
          <p:blipFill>
            <a:blip r:embed="rId4"/>
            <a:stretch>
              <a:fillRect/>
            </a:stretch>
          </p:blipFill>
          <p:spPr>
            <a:xfrm>
              <a:off x="3877326" y="4814727"/>
              <a:ext cx="2218674" cy="1748492"/>
            </a:xfrm>
            <a:prstGeom prst="rect">
              <a:avLst/>
            </a:prstGeom>
          </p:spPr>
        </p:pic>
        <p:pic>
          <p:nvPicPr>
            <p:cNvPr id="12" name="Picture 11">
              <a:extLst>
                <a:ext uri="{FF2B5EF4-FFF2-40B4-BE49-F238E27FC236}">
                  <a16:creationId xmlns:a16="http://schemas.microsoft.com/office/drawing/2014/main" id="{EA3C587E-CE13-4CDF-9261-A523CC613502}"/>
                </a:ext>
              </a:extLst>
            </p:cNvPr>
            <p:cNvPicPr>
              <a:picLocks noChangeAspect="1"/>
            </p:cNvPicPr>
            <p:nvPr/>
          </p:nvPicPr>
          <p:blipFill>
            <a:blip r:embed="rId5"/>
            <a:stretch>
              <a:fillRect/>
            </a:stretch>
          </p:blipFill>
          <p:spPr>
            <a:xfrm>
              <a:off x="1294647" y="4732740"/>
              <a:ext cx="2218674" cy="1912465"/>
            </a:xfrm>
            <a:prstGeom prst="rect">
              <a:avLst/>
            </a:prstGeom>
          </p:spPr>
        </p:pic>
        <p:sp>
          <p:nvSpPr>
            <p:cNvPr id="13" name="TextBox 12">
              <a:extLst>
                <a:ext uri="{FF2B5EF4-FFF2-40B4-BE49-F238E27FC236}">
                  <a16:creationId xmlns:a16="http://schemas.microsoft.com/office/drawing/2014/main" id="{B531D5B9-5ABD-433C-BC62-E547A8175E03}"/>
                </a:ext>
              </a:extLst>
            </p:cNvPr>
            <p:cNvSpPr txBox="1"/>
            <p:nvPr/>
          </p:nvSpPr>
          <p:spPr>
            <a:xfrm>
              <a:off x="6207065" y="5068372"/>
              <a:ext cx="4741218" cy="1200329"/>
            </a:xfrm>
            <a:prstGeom prst="rect">
              <a:avLst/>
            </a:prstGeom>
            <a:noFill/>
          </p:spPr>
          <p:txBody>
            <a:bodyPr wrap="square" rtlCol="0">
              <a:spAutoFit/>
            </a:bodyPr>
            <a:lstStyle/>
            <a:p>
              <a:r>
                <a:rPr lang="en-US" dirty="0"/>
                <a:t>Physics 101: As the temperature of a system increases, both the average kinetic energy per molecule and the spread of kinetic energies rise.</a:t>
              </a:r>
            </a:p>
          </p:txBody>
        </p:sp>
      </p:grpSp>
      <p:sp>
        <p:nvSpPr>
          <p:cNvPr id="2" name="Title 1">
            <a:extLst>
              <a:ext uri="{FF2B5EF4-FFF2-40B4-BE49-F238E27FC236}">
                <a16:creationId xmlns:a16="http://schemas.microsoft.com/office/drawing/2014/main" id="{8188DE66-7A35-4F25-B9E6-3844BD69F905}"/>
              </a:ext>
            </a:extLst>
          </p:cNvPr>
          <p:cNvSpPr>
            <a:spLocks noGrp="1"/>
          </p:cNvSpPr>
          <p:nvPr>
            <p:ph type="title"/>
          </p:nvPr>
        </p:nvSpPr>
        <p:spPr>
          <a:xfrm>
            <a:off x="312907" y="-76136"/>
            <a:ext cx="11879093" cy="1128011"/>
          </a:xfrm>
        </p:spPr>
        <p:txBody>
          <a:bodyPr>
            <a:normAutofit/>
          </a:bodyPr>
          <a:lstStyle/>
          <a:p>
            <a:r>
              <a:rPr lang="en-US" sz="2800" dirty="0"/>
              <a:t>Changes in Density Altitude Over Time (Miami International Airport)</a:t>
            </a:r>
          </a:p>
        </p:txBody>
      </p:sp>
    </p:spTree>
    <p:extLst>
      <p:ext uri="{BB962C8B-B14F-4D97-AF65-F5344CB8AC3E}">
        <p14:creationId xmlns:p14="http://schemas.microsoft.com/office/powerpoint/2010/main" val="220609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0D089-922C-4D44-BD24-FEE0760AF671}"/>
              </a:ext>
            </a:extLst>
          </p:cNvPr>
          <p:cNvSpPr>
            <a:spLocks noGrp="1"/>
          </p:cNvSpPr>
          <p:nvPr>
            <p:ph type="title"/>
          </p:nvPr>
        </p:nvSpPr>
        <p:spPr>
          <a:xfrm>
            <a:off x="183825" y="301008"/>
            <a:ext cx="12100765" cy="812258"/>
          </a:xfrm>
        </p:spPr>
        <p:txBody>
          <a:bodyPr>
            <a:normAutofit fontScale="90000"/>
          </a:bodyPr>
          <a:lstStyle/>
          <a:p>
            <a:r>
              <a:rPr lang="en-US" sz="3100" dirty="0"/>
              <a:t>Shifting Distributions of Density Altitude (Miami International Airport)</a:t>
            </a:r>
            <a:br>
              <a:rPr lang="en-US" dirty="0"/>
            </a:br>
            <a:r>
              <a:rPr lang="en-US" sz="2200" dirty="0"/>
              <a:t>From Extremes to New Normals</a:t>
            </a:r>
            <a:endParaRPr lang="en-US" dirty="0"/>
          </a:p>
        </p:txBody>
      </p:sp>
      <p:pic>
        <p:nvPicPr>
          <p:cNvPr id="12" name="Picture 11">
            <a:extLst>
              <a:ext uri="{FF2B5EF4-FFF2-40B4-BE49-F238E27FC236}">
                <a16:creationId xmlns:a16="http://schemas.microsoft.com/office/drawing/2014/main" id="{51DFCE43-6DD6-42E6-89D9-29E575852044}"/>
              </a:ext>
            </a:extLst>
          </p:cNvPr>
          <p:cNvPicPr>
            <a:picLocks noChangeAspect="1"/>
          </p:cNvPicPr>
          <p:nvPr/>
        </p:nvPicPr>
        <p:blipFill>
          <a:blip r:embed="rId3"/>
          <a:stretch>
            <a:fillRect/>
          </a:stretch>
        </p:blipFill>
        <p:spPr>
          <a:xfrm>
            <a:off x="7025573" y="2528740"/>
            <a:ext cx="4769035" cy="20705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02029D00-81D5-480D-8D0F-8D29476CE905}"/>
              </a:ext>
            </a:extLst>
          </p:cNvPr>
          <p:cNvSpPr txBox="1"/>
          <p:nvPr/>
        </p:nvSpPr>
        <p:spPr>
          <a:xfrm>
            <a:off x="6942446" y="2023683"/>
            <a:ext cx="2236510" cy="369332"/>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Impacts on aviation:</a:t>
            </a:r>
          </a:p>
        </p:txBody>
      </p:sp>
      <p:sp>
        <p:nvSpPr>
          <p:cNvPr id="14" name="TextBox 13">
            <a:extLst>
              <a:ext uri="{FF2B5EF4-FFF2-40B4-BE49-F238E27FC236}">
                <a16:creationId xmlns:a16="http://schemas.microsoft.com/office/drawing/2014/main" id="{A000B554-B695-49AE-A606-43C956C52043}"/>
              </a:ext>
            </a:extLst>
          </p:cNvPr>
          <p:cNvSpPr txBox="1"/>
          <p:nvPr/>
        </p:nvSpPr>
        <p:spPr>
          <a:xfrm>
            <a:off x="7646869" y="4735054"/>
            <a:ext cx="3868816"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200" dirty="0"/>
              <a:t>“General Aviation Rules of Thumb,” McRae et al. 2021</a:t>
            </a:r>
          </a:p>
        </p:txBody>
      </p:sp>
      <p:sp>
        <p:nvSpPr>
          <p:cNvPr id="9" name="Rectangle 8">
            <a:extLst>
              <a:ext uri="{FF2B5EF4-FFF2-40B4-BE49-F238E27FC236}">
                <a16:creationId xmlns:a16="http://schemas.microsoft.com/office/drawing/2014/main" id="{9E83F60D-BA2B-4C8D-9FEE-ED83F12A32D8}"/>
              </a:ext>
            </a:extLst>
          </p:cNvPr>
          <p:cNvSpPr/>
          <p:nvPr/>
        </p:nvSpPr>
        <p:spPr>
          <a:xfrm>
            <a:off x="5309755" y="0"/>
            <a:ext cx="1589809" cy="38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73F3F39-048F-4E56-B15B-09C80B9FEDC0}"/>
              </a:ext>
            </a:extLst>
          </p:cNvPr>
          <p:cNvSpPr/>
          <p:nvPr/>
        </p:nvSpPr>
        <p:spPr>
          <a:xfrm>
            <a:off x="5352637" y="6473536"/>
            <a:ext cx="1589809" cy="38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C6E7ECCD-EE89-4EFE-AE80-0A3B8226F11D}"/>
              </a:ext>
            </a:extLst>
          </p:cNvPr>
          <p:cNvGrpSpPr/>
          <p:nvPr/>
        </p:nvGrpSpPr>
        <p:grpSpPr>
          <a:xfrm>
            <a:off x="156344" y="1134835"/>
            <a:ext cx="6786102" cy="5184232"/>
            <a:chOff x="94699" y="1123544"/>
            <a:chExt cx="6540467" cy="4955638"/>
          </a:xfrm>
        </p:grpSpPr>
        <p:pic>
          <p:nvPicPr>
            <p:cNvPr id="7" name="Picture 6">
              <a:extLst>
                <a:ext uri="{FF2B5EF4-FFF2-40B4-BE49-F238E27FC236}">
                  <a16:creationId xmlns:a16="http://schemas.microsoft.com/office/drawing/2014/main" id="{5A8EA523-F821-4EC2-B2A5-E95CE0DA18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99" y="1123544"/>
              <a:ext cx="6540467" cy="4955638"/>
            </a:xfrm>
            <a:prstGeom prst="rect">
              <a:avLst/>
            </a:prstGeom>
          </p:spPr>
        </p:pic>
        <p:sp>
          <p:nvSpPr>
            <p:cNvPr id="3" name="Rectangle 2">
              <a:extLst>
                <a:ext uri="{FF2B5EF4-FFF2-40B4-BE49-F238E27FC236}">
                  <a16:creationId xmlns:a16="http://schemas.microsoft.com/office/drawing/2014/main" id="{F0C1FBA1-5CA9-47E3-AB93-DB2F248AD4AE}"/>
                </a:ext>
              </a:extLst>
            </p:cNvPr>
            <p:cNvSpPr/>
            <p:nvPr/>
          </p:nvSpPr>
          <p:spPr>
            <a:xfrm>
              <a:off x="94699" y="1123544"/>
              <a:ext cx="6540467" cy="2379944"/>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 Placeholder 7">
            <a:extLst>
              <a:ext uri="{FF2B5EF4-FFF2-40B4-BE49-F238E27FC236}">
                <a16:creationId xmlns:a16="http://schemas.microsoft.com/office/drawing/2014/main" id="{78D5DD7E-2E7F-4D78-8F2A-0516F2201049}"/>
              </a:ext>
            </a:extLst>
          </p:cNvPr>
          <p:cNvSpPr>
            <a:spLocks noGrp="1"/>
          </p:cNvSpPr>
          <p:nvPr>
            <p:ph type="body" sz="quarter" idx="10"/>
          </p:nvPr>
        </p:nvSpPr>
        <p:spPr>
          <a:xfrm>
            <a:off x="507402" y="1512385"/>
            <a:ext cx="9690470" cy="1761260"/>
          </a:xfrm>
        </p:spPr>
        <p:txBody>
          <a:bodyPr>
            <a:normAutofit/>
          </a:bodyPr>
          <a:lstStyle/>
          <a:p>
            <a:r>
              <a:rPr lang="en-US" sz="2000" dirty="0"/>
              <a:t>Future projections indicate:</a:t>
            </a:r>
          </a:p>
          <a:p>
            <a:pPr marL="290513" lvl="1" indent="-290513">
              <a:buFont typeface="Arial" panose="020B0604020202020204" pitchFamily="34" charset="0"/>
              <a:buChar char="•"/>
            </a:pPr>
            <a:r>
              <a:rPr lang="en-US" sz="1800" dirty="0"/>
              <a:t>Increasing mean density altitude</a:t>
            </a:r>
          </a:p>
          <a:p>
            <a:pPr marL="290513" lvl="1" indent="-290513">
              <a:buFont typeface="Arial" panose="020B0604020202020204" pitchFamily="34" charset="0"/>
              <a:buChar char="•"/>
            </a:pPr>
            <a:r>
              <a:rPr lang="en-US" sz="1800" dirty="0"/>
              <a:t>Widening distributions (more frequent extremes)</a:t>
            </a:r>
          </a:p>
          <a:p>
            <a:pPr marL="290513" lvl="1" indent="-290513">
              <a:buFont typeface="Arial" panose="020B0604020202020204" pitchFamily="34" charset="0"/>
              <a:buChar char="•"/>
            </a:pPr>
            <a:r>
              <a:rPr lang="en-US" sz="1800" dirty="0"/>
              <a:t>Greater impact when including humidity</a:t>
            </a:r>
          </a:p>
        </p:txBody>
      </p:sp>
      <p:sp>
        <p:nvSpPr>
          <p:cNvPr id="5" name="TextBox 4">
            <a:extLst>
              <a:ext uri="{FF2B5EF4-FFF2-40B4-BE49-F238E27FC236}">
                <a16:creationId xmlns:a16="http://schemas.microsoft.com/office/drawing/2014/main" id="{28108888-38FE-465C-8CC1-CBD3D6B3406E}"/>
              </a:ext>
            </a:extLst>
          </p:cNvPr>
          <p:cNvSpPr txBox="1"/>
          <p:nvPr/>
        </p:nvSpPr>
        <p:spPr>
          <a:xfrm>
            <a:off x="1746606" y="3316784"/>
            <a:ext cx="3917804" cy="307777"/>
          </a:xfrm>
          <a:prstGeom prst="rect">
            <a:avLst/>
          </a:prstGeom>
          <a:noFill/>
        </p:spPr>
        <p:txBody>
          <a:bodyPr wrap="none" rtlCol="0">
            <a:spAutoFit/>
          </a:bodyPr>
          <a:lstStyle/>
          <a:p>
            <a:r>
              <a:rPr lang="en-US" sz="1400" dirty="0"/>
              <a:t>Distributions of Density Altitude (Past &amp; Future)</a:t>
            </a:r>
          </a:p>
        </p:txBody>
      </p:sp>
    </p:spTree>
    <p:extLst>
      <p:ext uri="{BB962C8B-B14F-4D97-AF65-F5344CB8AC3E}">
        <p14:creationId xmlns:p14="http://schemas.microsoft.com/office/powerpoint/2010/main" val="1258523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0D089-922C-4D44-BD24-FEE0760AF671}"/>
              </a:ext>
            </a:extLst>
          </p:cNvPr>
          <p:cNvSpPr>
            <a:spLocks noGrp="1"/>
          </p:cNvSpPr>
          <p:nvPr>
            <p:ph type="title"/>
          </p:nvPr>
        </p:nvSpPr>
        <p:spPr>
          <a:xfrm>
            <a:off x="312908" y="311286"/>
            <a:ext cx="11566185" cy="996924"/>
          </a:xfrm>
        </p:spPr>
        <p:txBody>
          <a:bodyPr>
            <a:normAutofit/>
          </a:bodyPr>
          <a:lstStyle/>
          <a:p>
            <a:r>
              <a:rPr lang="en-US" sz="2800" dirty="0"/>
              <a:t>Seasonal Pattern of Density Altitude Changes </a:t>
            </a:r>
            <a:br>
              <a:rPr lang="en-US" sz="2800" dirty="0"/>
            </a:br>
            <a:r>
              <a:rPr lang="en-US" sz="2800" dirty="0"/>
              <a:t>(Miami International Airport)</a:t>
            </a:r>
          </a:p>
        </p:txBody>
      </p:sp>
      <p:sp>
        <p:nvSpPr>
          <p:cNvPr id="7" name="Text Placeholder 6">
            <a:extLst>
              <a:ext uri="{FF2B5EF4-FFF2-40B4-BE49-F238E27FC236}">
                <a16:creationId xmlns:a16="http://schemas.microsoft.com/office/drawing/2014/main" id="{8793854D-DFD7-4322-8F81-AE8880D2F958}"/>
              </a:ext>
            </a:extLst>
          </p:cNvPr>
          <p:cNvSpPr>
            <a:spLocks noGrp="1"/>
          </p:cNvSpPr>
          <p:nvPr>
            <p:ph type="body" sz="quarter" idx="10"/>
          </p:nvPr>
        </p:nvSpPr>
        <p:spPr>
          <a:xfrm>
            <a:off x="767658" y="1752004"/>
            <a:ext cx="5328342" cy="4913764"/>
          </a:xfrm>
        </p:spPr>
        <p:txBody>
          <a:bodyPr>
            <a:normAutofit/>
          </a:bodyPr>
          <a:lstStyle/>
          <a:p>
            <a:pPr marL="457200" indent="-457200">
              <a:buFont typeface="Arial" panose="020B0604020202020204" pitchFamily="34" charset="0"/>
              <a:buChar char="•"/>
            </a:pPr>
            <a:r>
              <a:rPr lang="en-US" sz="2000" dirty="0"/>
              <a:t>Each ring shows monthly changes (future minus historical).</a:t>
            </a:r>
          </a:p>
          <a:p>
            <a:pPr marL="457200" indent="-457200">
              <a:buFont typeface="Arial" panose="020B0604020202020204" pitchFamily="34" charset="0"/>
              <a:buChar char="•"/>
            </a:pPr>
            <a:r>
              <a:rPr lang="en-US" sz="2000"/>
              <a:t>Red indicates </a:t>
            </a:r>
            <a:r>
              <a:rPr lang="en-US" sz="2000" dirty="0"/>
              <a:t>higher future density altitude.</a:t>
            </a:r>
          </a:p>
          <a:p>
            <a:pPr marL="457200" indent="-457200">
              <a:buFont typeface="Arial" panose="020B0604020202020204" pitchFamily="34" charset="0"/>
              <a:buChar char="•"/>
            </a:pPr>
            <a:r>
              <a:rPr lang="en-US" sz="2000" dirty="0"/>
              <a:t>The largest increases occur in the summer and fall. </a:t>
            </a:r>
          </a:p>
        </p:txBody>
      </p:sp>
      <p:pic>
        <p:nvPicPr>
          <p:cNvPr id="6" name="Picture 5">
            <a:extLst>
              <a:ext uri="{FF2B5EF4-FFF2-40B4-BE49-F238E27FC236}">
                <a16:creationId xmlns:a16="http://schemas.microsoft.com/office/drawing/2014/main" id="{E4E8C5FC-F667-41C3-8C17-1DC62C9BA7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3982" y="1341121"/>
            <a:ext cx="4625340" cy="4625340"/>
          </a:xfrm>
          <a:prstGeom prst="rect">
            <a:avLst/>
          </a:prstGeom>
        </p:spPr>
      </p:pic>
      <p:sp>
        <p:nvSpPr>
          <p:cNvPr id="5" name="Rectangle 4">
            <a:extLst>
              <a:ext uri="{FF2B5EF4-FFF2-40B4-BE49-F238E27FC236}">
                <a16:creationId xmlns:a16="http://schemas.microsoft.com/office/drawing/2014/main" id="{F307E032-4075-4D79-9300-817F39246526}"/>
              </a:ext>
            </a:extLst>
          </p:cNvPr>
          <p:cNvSpPr/>
          <p:nvPr/>
        </p:nvSpPr>
        <p:spPr>
          <a:xfrm>
            <a:off x="5309755" y="0"/>
            <a:ext cx="1589809" cy="38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65EAB8C-01EC-4B3D-93BC-B4CE44599D74}"/>
              </a:ext>
            </a:extLst>
          </p:cNvPr>
          <p:cNvSpPr/>
          <p:nvPr/>
        </p:nvSpPr>
        <p:spPr>
          <a:xfrm>
            <a:off x="5352637" y="6473536"/>
            <a:ext cx="1589809" cy="38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549198B5-4E52-4B44-B1A5-93FE32F50DDE}"/>
              </a:ext>
            </a:extLst>
          </p:cNvPr>
          <p:cNvSpPr txBox="1"/>
          <p:nvPr/>
        </p:nvSpPr>
        <p:spPr>
          <a:xfrm>
            <a:off x="7005693" y="5999372"/>
            <a:ext cx="4193629" cy="646331"/>
          </a:xfrm>
          <a:prstGeom prst="rect">
            <a:avLst/>
          </a:prstGeom>
          <a:noFill/>
        </p:spPr>
        <p:txBody>
          <a:bodyPr wrap="square" rtlCol="0">
            <a:spAutoFit/>
          </a:bodyPr>
          <a:lstStyle/>
          <a:p>
            <a:pPr algn="ctr"/>
            <a:r>
              <a:rPr lang="en-US" dirty="0"/>
              <a:t>Change in Moist Density Altitude (Monthly Means)</a:t>
            </a:r>
          </a:p>
        </p:txBody>
      </p:sp>
    </p:spTree>
    <p:extLst>
      <p:ext uri="{BB962C8B-B14F-4D97-AF65-F5344CB8AC3E}">
        <p14:creationId xmlns:p14="http://schemas.microsoft.com/office/powerpoint/2010/main" val="232690926"/>
      </p:ext>
    </p:extLst>
  </p:cSld>
  <p:clrMapOvr>
    <a:masterClrMapping/>
  </p:clrMapOvr>
</p:sld>
</file>

<file path=ppt/theme/theme1.xml><?xml version="1.0" encoding="utf-8"?>
<a:theme xmlns:a="http://schemas.openxmlformats.org/drawingml/2006/main" name="Office Theme">
  <a:themeElements>
    <a:clrScheme name="IDA Basic Color Palette">
      <a:dk1>
        <a:srgbClr val="121212"/>
      </a:dk1>
      <a:lt1>
        <a:srgbClr val="FFFFFF"/>
      </a:lt1>
      <a:dk2>
        <a:srgbClr val="45402D"/>
      </a:dk2>
      <a:lt2>
        <a:srgbClr val="D9D9D9"/>
      </a:lt2>
      <a:accent1>
        <a:srgbClr val="686044"/>
      </a:accent1>
      <a:accent2>
        <a:srgbClr val="AE6043"/>
      </a:accent2>
      <a:accent3>
        <a:srgbClr val="BFBFBF"/>
      </a:accent3>
      <a:accent4>
        <a:srgbClr val="B7AF93"/>
      </a:accent4>
      <a:accent5>
        <a:srgbClr val="EAD2CA"/>
      </a:accent5>
      <a:accent6>
        <a:srgbClr val="ECEAE2"/>
      </a:accent6>
      <a:hlink>
        <a:srgbClr val="D6A795"/>
      </a:hlink>
      <a:folHlink>
        <a:srgbClr val="F8F0ED"/>
      </a:folHlink>
    </a:clrScheme>
    <a:fontScheme name="IDA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DA Classified-CUI Wide.potx" id="{46CDCA0C-3094-40E3-A190-3807F929F283}" vid="{CE4B51E6-A60B-4138-A628-16EE0429CE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IDA Classified-CUI Wide</Template>
  <TotalTime>4192</TotalTime>
  <Words>1156</Words>
  <Application>Microsoft Office PowerPoint</Application>
  <PresentationFormat>Widescreen</PresentationFormat>
  <Paragraphs>147</Paragraphs>
  <Slides>18</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ArialMT</vt:lpstr>
      <vt:lpstr>Calibri</vt:lpstr>
      <vt:lpstr>Courier New</vt:lpstr>
      <vt:lpstr>Franklin Gothic Book</vt:lpstr>
      <vt:lpstr>Wingdings</vt:lpstr>
      <vt:lpstr>Office Theme</vt:lpstr>
      <vt:lpstr>PowerPoint Presentation</vt:lpstr>
      <vt:lpstr>Environmental Resilience Planning: From Urban Infrastructure to Aviation</vt:lpstr>
      <vt:lpstr>On the Takeoff Problem: High, Hot and Humid – Air Density in Environmental Shifts</vt:lpstr>
      <vt:lpstr>Understanding Density Altitude: A Pilot's Perspective</vt:lpstr>
      <vt:lpstr>Temperature and Humidity Effects on Density Altitude</vt:lpstr>
      <vt:lpstr>Density Altitude at Ground Level: Historical Observations and Future Projections</vt:lpstr>
      <vt:lpstr>Changes in Density Altitude Over Time (Miami International Airport)</vt:lpstr>
      <vt:lpstr>Shifting Distributions of Density Altitude (Miami International Airport) From Extremes to New Normals</vt:lpstr>
      <vt:lpstr>Seasonal Pattern of Density Altitude Changes  (Miami International Airport)</vt:lpstr>
      <vt:lpstr>Seasonal and Daily Patterns of Density Altitude Changes</vt:lpstr>
      <vt:lpstr>Weather Calendar: Daily and Seasonal Patterns (Miami International Airport)</vt:lpstr>
      <vt:lpstr>Diverse Geographic Variations in Daily and Seasonal Patterns </vt:lpstr>
      <vt:lpstr>Diverse Geographic Variations in Daily and Seasonal Patterns (cont.) </vt:lpstr>
      <vt:lpstr>Diverse Geographic Variations in Daily and Seasonal Patterns (cont.) </vt:lpstr>
      <vt:lpstr>Effects Averaged Across the Entire CONUS</vt:lpstr>
      <vt:lpstr>Future Aviation Challenges: Density Altitude Impacts</vt:lpstr>
      <vt:lpstr>Backup</vt:lpstr>
      <vt:lpstr>The moist density altitude calculation process involves multiple steps</vt:lpstr>
    </vt:vector>
  </TitlesOfParts>
  <Company>Institute for Defense Analyses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Holland, R Abraham</dc:creator>
  <cp:lastModifiedBy>Liang, Cameron J</cp:lastModifiedBy>
  <cp:revision>373</cp:revision>
  <cp:lastPrinted>2024-12-18T15:24:50Z</cp:lastPrinted>
  <dcterms:created xsi:type="dcterms:W3CDTF">2024-12-06T12:36:32Z</dcterms:created>
  <dcterms:modified xsi:type="dcterms:W3CDTF">2025-04-17T17:33:28Z</dcterms:modified>
</cp:coreProperties>
</file>