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  <p:sldMasterId id="2147483720" r:id="rId2"/>
  </p:sldMasterIdLst>
  <p:notesMasterIdLst>
    <p:notesMasterId r:id="rId22"/>
  </p:notesMasterIdLst>
  <p:handoutMasterIdLst>
    <p:handoutMasterId r:id="rId23"/>
  </p:handoutMasterIdLst>
  <p:sldIdLst>
    <p:sldId id="455" r:id="rId3"/>
    <p:sldId id="497" r:id="rId4"/>
    <p:sldId id="508" r:id="rId5"/>
    <p:sldId id="509" r:id="rId6"/>
    <p:sldId id="500" r:id="rId7"/>
    <p:sldId id="512" r:id="rId8"/>
    <p:sldId id="511" r:id="rId9"/>
    <p:sldId id="510" r:id="rId10"/>
    <p:sldId id="518" r:id="rId11"/>
    <p:sldId id="504" r:id="rId12"/>
    <p:sldId id="517" r:id="rId13"/>
    <p:sldId id="513" r:id="rId14"/>
    <p:sldId id="514" r:id="rId15"/>
    <p:sldId id="501" r:id="rId16"/>
    <p:sldId id="515" r:id="rId17"/>
    <p:sldId id="507" r:id="rId18"/>
    <p:sldId id="516" r:id="rId19"/>
    <p:sldId id="505" r:id="rId20"/>
    <p:sldId id="460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6">
          <p15:clr>
            <a:srgbClr val="A4A3A4"/>
          </p15:clr>
        </p15:guide>
        <p15:guide id="2" orient="horz" pos="1664">
          <p15:clr>
            <a:srgbClr val="A4A3A4"/>
          </p15:clr>
        </p15:guide>
        <p15:guide id="3" orient="horz" pos="11">
          <p15:clr>
            <a:srgbClr val="A4A3A4"/>
          </p15:clr>
        </p15:guide>
        <p15:guide id="4" pos="5759">
          <p15:clr>
            <a:srgbClr val="A4A3A4"/>
          </p15:clr>
        </p15:guide>
        <p15:guide id="5" pos="28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BA0C2F"/>
    <a:srgbClr val="53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611" autoAdjust="0"/>
    <p:restoredTop sz="99388" autoAdjust="0"/>
  </p:normalViewPr>
  <p:slideViewPr>
    <p:cSldViewPr snapToGrid="0" snapToObjects="1">
      <p:cViewPr varScale="1">
        <p:scale>
          <a:sx n="165" d="100"/>
          <a:sy n="165" d="100"/>
        </p:scale>
        <p:origin x="1200" y="192"/>
      </p:cViewPr>
      <p:guideLst>
        <p:guide orient="horz" pos="3026"/>
        <p:guide orient="horz" pos="1664"/>
        <p:guide orient="horz" pos="11"/>
        <p:guide pos="5759"/>
        <p:guide pos="28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DF2216-3C6C-5242-8DB2-4752D4FEC615}" type="datetimeFigureOut">
              <a:rPr lang="en-US" smtClean="0">
                <a:latin typeface="Arial"/>
              </a:rPr>
              <a:pPr/>
              <a:t>4/23/25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E00F2-CC6B-3345-A584-44341337AE23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54263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2CD6293C-6F3F-374D-A003-D3E152FC3744}" type="datetimeFigureOut">
              <a:rPr lang="en-US" smtClean="0"/>
              <a:pPr/>
              <a:t>4/23/25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D389288A-BD78-EC48-81B6-C08E556E160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760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472514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pic>
        <p:nvPicPr>
          <p:cNvPr id="5" name="Picture 4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6" y="1279484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4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972480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1161143"/>
            <a:ext cx="8364762" cy="355849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453064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774668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799314" y="1161145"/>
            <a:ext cx="4008438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0" hasCustomPrompt="1"/>
          </p:nvPr>
        </p:nvSpPr>
        <p:spPr>
          <a:xfrm>
            <a:off x="341088" y="1161144"/>
            <a:ext cx="4023901" cy="3558494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946036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7212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1161143"/>
            <a:ext cx="9144000" cy="355849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FontTx/>
              <a:buNone/>
              <a:defRPr sz="1600">
                <a:solidFill>
                  <a:srgbClr val="000000"/>
                </a:solidFill>
              </a:defRPr>
            </a:lvl1pPr>
          </a:lstStyle>
          <a:p>
            <a:endParaRPr lang="en-US" dirty="0"/>
          </a:p>
          <a:p>
            <a:r>
              <a:rPr lang="en-US" dirty="0"/>
              <a:t>\</a:t>
            </a:r>
          </a:p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608671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91142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/Black Str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1161143"/>
            <a:ext cx="9144000" cy="355849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934403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4929414" y="1599202"/>
            <a:ext cx="3363277" cy="2718798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9905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39409299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0" y="2239365"/>
            <a:ext cx="9144000" cy="66477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600" b="0" i="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Chapter Divider</a:t>
            </a:r>
          </a:p>
        </p:txBody>
      </p:sp>
    </p:spTree>
    <p:extLst>
      <p:ext uri="{BB962C8B-B14F-4D97-AF65-F5344CB8AC3E}">
        <p14:creationId xmlns:p14="http://schemas.microsoft.com/office/powerpoint/2010/main" val="79242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ubhead w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903833" y="1997176"/>
            <a:ext cx="7524221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914950" y="2858272"/>
            <a:ext cx="7498993" cy="134544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sp>
        <p:nvSpPr>
          <p:cNvPr id="6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903833" y="2411554"/>
            <a:ext cx="7498993" cy="31236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pic>
        <p:nvPicPr>
          <p:cNvPr id="8" name="Picture 7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96" y="1279484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393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477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Squa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-12700" y="0"/>
            <a:ext cx="5140325" cy="5143500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127624" y="1210733"/>
            <a:ext cx="4016375" cy="49614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5127623" y="1735952"/>
            <a:ext cx="4016375" cy="100012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</a:t>
            </a:r>
          </a:p>
          <a:p>
            <a:pPr lvl="0"/>
            <a:r>
              <a:rPr lang="en-US" dirty="0"/>
              <a:t>Click to Edit Directorate, Division or Group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Date</a:t>
            </a:r>
          </a:p>
        </p:txBody>
      </p:sp>
      <p:pic>
        <p:nvPicPr>
          <p:cNvPr id="10" name="Picture 9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77" y="4277360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894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 Horizont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529263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8119" y="3904542"/>
            <a:ext cx="5674998" cy="4753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15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379235" y="4379880"/>
            <a:ext cx="5655970" cy="46514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aseline="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Edit Name(s) of Presenter(s), Directorate/Division and Date</a:t>
            </a:r>
          </a:p>
        </p:txBody>
      </p:sp>
      <p:pic>
        <p:nvPicPr>
          <p:cNvPr id="6" name="Picture 5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05" y="4035699"/>
            <a:ext cx="2833047" cy="6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74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ribrand_ColorBlackText_RGB_small_040615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07" y="1786796"/>
            <a:ext cx="3556449" cy="762097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" y="2976387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800" spc="200" dirty="0">
                <a:solidFill>
                  <a:srgbClr val="BA0C2F"/>
                </a:solidFill>
              </a:rPr>
              <a:t>jpl.nasa.gov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2924848" y="2750422"/>
            <a:ext cx="3294305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0738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/Subhead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341088" y="874833"/>
            <a:ext cx="8364762" cy="3844806"/>
          </a:xfrm>
          <a:prstGeom prst="rect">
            <a:avLst/>
          </a:prstGeom>
        </p:spPr>
        <p:txBody>
          <a:bodyPr vert="horz"/>
          <a:lstStyle>
            <a:lvl1pPr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 sz="1600"/>
            </a:lvl2pPr>
            <a:lvl3pPr>
              <a:defRPr sz="1400"/>
            </a:lvl3pPr>
            <a:lvl4pPr marL="1600200" indent="-228600">
              <a:buFont typeface="Arial" panose="020B0604020202020204" pitchFamily="34" charset="0"/>
              <a:buChar char="•"/>
              <a:defRPr sz="1200"/>
            </a:lvl4pPr>
            <a:lvl5pPr marL="2057400" indent="-228600"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56178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pic>
        <p:nvPicPr>
          <p:cNvPr id="10" name="Picture 9" descr="JPL-logo_Stacked_RedBlack-RGB_small_040615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607084" y="4867032"/>
            <a:ext cx="347745" cy="12010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4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H="1" flipV="1">
            <a:off x="5890626" y="1340395"/>
            <a:ext cx="2" cy="319314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Mission or Project Name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quarter" idx="18" hasCustomPrompt="1"/>
          </p:nvPr>
        </p:nvSpPr>
        <p:spPr>
          <a:xfrm>
            <a:off x="1026160" y="1340395"/>
            <a:ext cx="3886017" cy="319314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Mission logo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quarter" idx="19" hasCustomPrompt="1"/>
          </p:nvPr>
        </p:nvSpPr>
        <p:spPr>
          <a:xfrm>
            <a:off x="6521956" y="1340395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521956" y="243840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quarter" idx="21" hasCustomPrompt="1"/>
          </p:nvPr>
        </p:nvSpPr>
        <p:spPr>
          <a:xfrm>
            <a:off x="6521956" y="3537130"/>
            <a:ext cx="1986400" cy="996405"/>
          </a:xfrm>
          <a:prstGeom prst="rect">
            <a:avLst/>
          </a:prstGeom>
        </p:spPr>
        <p:txBody>
          <a:bodyPr vert="horz"/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NASA, JPL or other partner logo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5258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134493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/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1087" y="665739"/>
            <a:ext cx="8573101" cy="350262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800" baseline="0">
                <a:solidFill>
                  <a:srgbClr val="000000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320978" y="243757"/>
            <a:ext cx="8593211" cy="470362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1" i="0" cap="none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Header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5"/>
          <p:cNvSpPr txBox="1">
            <a:spLocks/>
          </p:cNvSpPr>
          <p:nvPr userDrawn="1"/>
        </p:nvSpPr>
        <p:spPr>
          <a:xfrm>
            <a:off x="7747001" y="4798449"/>
            <a:ext cx="1231511" cy="311727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i="0" kern="1200" cap="none">
                <a:solidFill>
                  <a:srgbClr val="000000"/>
                </a:solidFill>
                <a:latin typeface="Arial"/>
                <a:ea typeface="+mj-ea"/>
                <a:cs typeface="Arial"/>
              </a:defRPr>
            </a:lvl1pPr>
          </a:lstStyle>
          <a:p>
            <a:pPr algn="r"/>
            <a:r>
              <a:rPr lang="en-US" sz="1000" b="1" kern="500" spc="200" dirty="0">
                <a:solidFill>
                  <a:schemeClr val="accent3"/>
                </a:solidFill>
              </a:rPr>
              <a:t>jpl.nasa.gov</a:t>
            </a:r>
          </a:p>
        </p:txBody>
      </p:sp>
    </p:spTree>
    <p:extLst>
      <p:ext uri="{BB962C8B-B14F-4D97-AF65-F5344CB8AC3E}">
        <p14:creationId xmlns:p14="http://schemas.microsoft.com/office/powerpoint/2010/main" val="290760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028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6" r:id="rId2"/>
    <p:sldLayoutId id="2147483705" r:id="rId3"/>
    <p:sldLayoutId id="2147483707" r:id="rId4"/>
    <p:sldLayoutId id="2147483718" r:id="rId5"/>
    <p:sldLayoutId id="2147483735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341298" y="479774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79774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797743"/>
            <a:ext cx="124968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819BC3-7E48-734B-B255-F05E5B7339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84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0" r:id="rId3"/>
    <p:sldLayoutId id="2147483723" r:id="rId4"/>
    <p:sldLayoutId id="2147483731" r:id="rId5"/>
    <p:sldLayoutId id="2147483724" r:id="rId6"/>
    <p:sldLayoutId id="2147483732" r:id="rId7"/>
    <p:sldLayoutId id="2147483725" r:id="rId8"/>
    <p:sldLayoutId id="2147483733" r:id="rId9"/>
    <p:sldLayoutId id="2147483726" r:id="rId10"/>
    <p:sldLayoutId id="2147483734" r:id="rId11"/>
    <p:sldLayoutId id="2147483727" r:id="rId12"/>
    <p:sldLayoutId id="2147483728" r:id="rId13"/>
    <p:sldLayoutId id="2147483729" r:id="rId14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87146" y="3524870"/>
            <a:ext cx="5674998" cy="475338"/>
          </a:xfrm>
        </p:spPr>
        <p:txBody>
          <a:bodyPr/>
          <a:lstStyle/>
          <a:p>
            <a:r>
              <a:rPr lang="en-US" sz="24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UQ for spacecraft thermal modeling during design and ground operations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1446" y="4258574"/>
            <a:ext cx="5610698" cy="465140"/>
          </a:xfrm>
        </p:spPr>
        <p:txBody>
          <a:bodyPr/>
          <a:lstStyle/>
          <a:p>
            <a:r>
              <a:rPr lang="en-US" dirty="0"/>
              <a:t>Zaki Hasnain (312C), Rez Rahman (353G), Erik Bailey (343T) - Jet Propulsion Laboratory, California Institute of Technology</a:t>
            </a:r>
          </a:p>
          <a:p>
            <a:r>
              <a:rPr lang="en-US" dirty="0"/>
              <a:t>DATAWorks25 Conference Presentation</a:t>
            </a:r>
          </a:p>
        </p:txBody>
      </p:sp>
      <p:pic>
        <p:nvPicPr>
          <p:cNvPr id="5" name="Picture 4" descr="D2010_0210_alt-v1rgb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" t="47796" b="10657"/>
          <a:stretch/>
        </p:blipFill>
        <p:spPr>
          <a:xfrm>
            <a:off x="0" y="0"/>
            <a:ext cx="9156095" cy="35292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D67FEE-99DE-3FE8-679A-382136CC68CA}"/>
              </a:ext>
            </a:extLst>
          </p:cNvPr>
          <p:cNvSpPr txBox="1"/>
          <p:nvPr/>
        </p:nvSpPr>
        <p:spPr>
          <a:xfrm>
            <a:off x="1" y="4958834"/>
            <a:ext cx="9156094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" b="1" i="0" dirty="0">
                <a:solidFill>
                  <a:srgbClr val="242424"/>
                </a:solidFill>
                <a:effectLst/>
                <a:latin typeface="Calibri" panose="020F0502020204030204" pitchFamily="34" charset="0"/>
              </a:rPr>
              <a:t>© Copyright 2025, California Institute of Technology, All Rights Reserved. Portions of this research were carried out by the Jet Propulsion Laboratory, California Institute of Technology</a:t>
            </a:r>
            <a:endParaRPr lang="en-US" sz="6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925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09CCA-BA93-B07C-F659-A86265872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E7E1EAA-CCE1-4BF5-B8B6-8A14266F9E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Latin Hypercube sampling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737F902-F3FB-464A-5A98-D489F6CFA2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LHS sensitivity analysis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81BA9-EEFE-7266-5E99-69A7A187A6D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11F75-28C2-686E-3FB7-C7E5D6925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18" y="1266073"/>
            <a:ext cx="4298295" cy="35228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47C28B-BCF3-55FD-8FCB-0DFC8B453F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35" y="805543"/>
            <a:ext cx="4100237" cy="3946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81BB3B7-6019-ACD0-74BC-D7476A8B6A59}"/>
              </a:ext>
            </a:extLst>
          </p:cNvPr>
          <p:cNvSpPr txBox="1"/>
          <p:nvPr/>
        </p:nvSpPr>
        <p:spPr>
          <a:xfrm>
            <a:off x="1144858" y="47741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input script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D15CCF-CA24-8F5B-C67D-DB6F656F3B4A}"/>
              </a:ext>
            </a:extLst>
          </p:cNvPr>
          <p:cNvSpPr txBox="1"/>
          <p:nvPr/>
        </p:nvSpPr>
        <p:spPr>
          <a:xfrm>
            <a:off x="5705215" y="47520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simulation output</a:t>
            </a:r>
          </a:p>
        </p:txBody>
      </p:sp>
    </p:spTree>
    <p:extLst>
      <p:ext uri="{BB962C8B-B14F-4D97-AF65-F5344CB8AC3E}">
        <p14:creationId xmlns:p14="http://schemas.microsoft.com/office/powerpoint/2010/main" val="3448670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647490-DB3C-1B47-EAFF-427FE6E452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24732" y="874833"/>
            <a:ext cx="2283931" cy="3844806"/>
          </a:xfrm>
        </p:spPr>
        <p:txBody>
          <a:bodyPr/>
          <a:lstStyle/>
          <a:p>
            <a:r>
              <a:rPr lang="en-US" dirty="0"/>
              <a:t>Requires setting up symbols in Thermal Desktop</a:t>
            </a:r>
          </a:p>
          <a:p>
            <a:r>
              <a:rPr lang="en-US" dirty="0"/>
              <a:t>Symbol values are specified by Dakota for each simulation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A3B43F-2487-D3C3-CFCF-9D8B38438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78" y="243757"/>
            <a:ext cx="8761029" cy="561786"/>
          </a:xfrm>
        </p:spPr>
        <p:txBody>
          <a:bodyPr/>
          <a:lstStyle/>
          <a:p>
            <a:r>
              <a:rPr lang="en-US" dirty="0"/>
              <a:t>Example 1: Python OpenTD script to call Thermal Desktop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80278-CDB3-2F65-69B7-77990BB16EA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4582A-4513-5FC8-7F7D-DDC98E9D91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56" y="959005"/>
            <a:ext cx="6518012" cy="397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8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E7D9F-4C23-4B05-1D01-934B8E0F13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CB92A8-8405-2754-F6C5-ACF2A56EED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17" y="805543"/>
            <a:ext cx="4296607" cy="3844806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Outputs: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Sample moment statistics for each response function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95% confidence intervals for each response function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Simple Correlation Matrix among all inputs and outputs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Partial Correlation Matrix between input and output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Simple Rank Correlation Matrix among all inputs and outputs</a:t>
            </a:r>
          </a:p>
          <a:p>
            <a:pPr lvl="1"/>
            <a:r>
              <a:rPr lang="en-US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Partial Rank Correlation Matrix between input and output</a:t>
            </a:r>
            <a:endParaRPr lang="en-US" sz="1600" b="0" i="0" u="none" strike="noStrike" dirty="0">
              <a:solidFill>
                <a:srgbClr val="212121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3EB1F4-4064-9C34-BE28-C982E83817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1: LHS sensitivity analysis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1F4BA-1D0B-D8BF-E4E2-9F7C6E24253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195E2-074C-7842-2E68-AFB1C125BB69}"/>
              </a:ext>
            </a:extLst>
          </p:cNvPr>
          <p:cNvSpPr txBox="1"/>
          <p:nvPr/>
        </p:nvSpPr>
        <p:spPr>
          <a:xfrm>
            <a:off x="4501376" y="641722"/>
            <a:ext cx="4642624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212121"/>
                </a:solidFill>
                <a:latin typeface="Aptos" panose="020B0004020202020204" pitchFamily="34" charset="0"/>
              </a:rPr>
              <a:t>Usage: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What is the probability of a variable exceeding a threshold value?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What are the defining quantiles of a variable?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How does the uncertainty in model parameters affect the uncertainty on metrics of interest?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How do system choices affect the uncertainty in a metric of interest?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Which are the driving parameters of the performance metrics?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How much can a parameter increase before a threshold value is exceeded?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How sensitive is a system to modeling errors?</a:t>
            </a:r>
          </a:p>
          <a:p>
            <a:pPr marL="742950" lvl="1" indent="-342900">
              <a:buFont typeface="+mj-lt"/>
              <a:buAutoNum type="arabicPeriod"/>
            </a:pPr>
            <a:r>
              <a:rPr lang="en-US" sz="1600" b="0" i="0" u="none" strike="noStrike" dirty="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What is the accuracy of the system performance metrics?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753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6BAB2-9E0B-26D5-8571-D5DA455D13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3E7799-3F85-6D0E-3ED6-88A8D69571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28" y="25511"/>
            <a:ext cx="8593211" cy="561786"/>
          </a:xfrm>
        </p:spPr>
        <p:txBody>
          <a:bodyPr/>
          <a:lstStyle/>
          <a:p>
            <a:r>
              <a:rPr lang="en-US" dirty="0"/>
              <a:t>Example 1: LHS sensitivity analysis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584D7F-A2B1-81B7-C900-3DD9D388329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 descr="Chart, radar chart&#10;&#10;AI-generated content may be incorrect.">
            <a:extLst>
              <a:ext uri="{FF2B5EF4-FFF2-40B4-BE49-F238E27FC236}">
                <a16:creationId xmlns:a16="http://schemas.microsoft.com/office/drawing/2014/main" id="{4A0B8564-874C-73C6-353D-3CCCC9E1B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" y="743415"/>
            <a:ext cx="5639729" cy="4028378"/>
          </a:xfrm>
          <a:prstGeom prst="rect">
            <a:avLst/>
          </a:prstGeom>
        </p:spPr>
      </p:pic>
      <p:pic>
        <p:nvPicPr>
          <p:cNvPr id="11" name="Picture 10" descr="Chart, scatter chart&#10;&#10;AI-generated content may be incorrect.">
            <a:extLst>
              <a:ext uri="{FF2B5EF4-FFF2-40B4-BE49-F238E27FC236}">
                <a16:creationId xmlns:a16="http://schemas.microsoft.com/office/drawing/2014/main" id="{92B42CA8-4AB9-A8E4-D867-718E5E570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315" y="446048"/>
            <a:ext cx="3508258" cy="2505898"/>
          </a:xfrm>
          <a:prstGeom prst="rect">
            <a:avLst/>
          </a:prstGeom>
        </p:spPr>
      </p:pic>
      <p:pic>
        <p:nvPicPr>
          <p:cNvPr id="13" name="Picture 12" descr="Chart, scatter chart&#10;&#10;AI-generated content may be incorrect.">
            <a:extLst>
              <a:ext uri="{FF2B5EF4-FFF2-40B4-BE49-F238E27FC236}">
                <a16:creationId xmlns:a16="http://schemas.microsoft.com/office/drawing/2014/main" id="{8011F98A-BAFC-F4C7-B86A-83972A526B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62" y="2801124"/>
            <a:ext cx="3243611" cy="231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6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48D8DC-86F3-995F-267C-AC13D0371F3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Random sampling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0A8D8B-5750-F70A-A0D2-1CE78DB2F0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2: Random - sensitivity analysis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5DF00-0F06-7E74-D151-ABAAE22A7DC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68E69E-AC2A-7E7B-6EF3-2F542B47E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77" y="1303244"/>
            <a:ext cx="3982805" cy="34856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8A8664-F059-BBDB-4552-1904B32C7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353" y="673339"/>
            <a:ext cx="4768747" cy="4147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30556F-7385-BDD9-575C-4684C0C8CCC6}"/>
              </a:ext>
            </a:extLst>
          </p:cNvPr>
          <p:cNvSpPr txBox="1"/>
          <p:nvPr/>
        </p:nvSpPr>
        <p:spPr>
          <a:xfrm>
            <a:off x="1144858" y="47741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input script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50771B-0108-BCB9-9182-D3808A6443A9}"/>
              </a:ext>
            </a:extLst>
          </p:cNvPr>
          <p:cNvSpPr txBox="1"/>
          <p:nvPr/>
        </p:nvSpPr>
        <p:spPr>
          <a:xfrm>
            <a:off x="5705215" y="475206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simulation output</a:t>
            </a:r>
          </a:p>
        </p:txBody>
      </p:sp>
    </p:spTree>
    <p:extLst>
      <p:ext uri="{BB962C8B-B14F-4D97-AF65-F5344CB8AC3E}">
        <p14:creationId xmlns:p14="http://schemas.microsoft.com/office/powerpoint/2010/main" val="1879924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12AEA-BF9B-AAFA-DB83-70BBADA9D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444CDB-0C81-20E7-6F36-AEB6AFADC9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428" y="25511"/>
            <a:ext cx="8593211" cy="561786"/>
          </a:xfrm>
        </p:spPr>
        <p:txBody>
          <a:bodyPr/>
          <a:lstStyle/>
          <a:p>
            <a:r>
              <a:rPr lang="en-US" dirty="0"/>
              <a:t>Example 2: Random - sensitivity analysis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935478-54A5-0EB3-20DE-D29F58266EC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 descr="Chart, radar chart&#10;&#10;AI-generated content may be incorrect.">
            <a:extLst>
              <a:ext uri="{FF2B5EF4-FFF2-40B4-BE49-F238E27FC236}">
                <a16:creationId xmlns:a16="http://schemas.microsoft.com/office/drawing/2014/main" id="{C559BD9A-58C7-FA78-6A03-F0D8C825F2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04" y="754058"/>
            <a:ext cx="5358718" cy="3827656"/>
          </a:xfrm>
          <a:prstGeom prst="rect">
            <a:avLst/>
          </a:prstGeom>
        </p:spPr>
      </p:pic>
      <p:pic>
        <p:nvPicPr>
          <p:cNvPr id="7" name="Picture 6" descr="Chart, scatter chart&#10;&#10;AI-generated content may be incorrect.">
            <a:extLst>
              <a:ext uri="{FF2B5EF4-FFF2-40B4-BE49-F238E27FC236}">
                <a16:creationId xmlns:a16="http://schemas.microsoft.com/office/drawing/2014/main" id="{9EA428CA-5216-DF85-1C03-060F9504D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268" y="494437"/>
            <a:ext cx="3303084" cy="2359346"/>
          </a:xfrm>
          <a:prstGeom prst="rect">
            <a:avLst/>
          </a:prstGeom>
        </p:spPr>
      </p:pic>
      <p:pic>
        <p:nvPicPr>
          <p:cNvPr id="10" name="Picture 9" descr="Chart, scatter chart&#10;&#10;AI-generated content may be incorrect.">
            <a:extLst>
              <a:ext uri="{FF2B5EF4-FFF2-40B4-BE49-F238E27FC236}">
                <a16:creationId xmlns:a16="http://schemas.microsoft.com/office/drawing/2014/main" id="{85CB496F-844A-FF1B-6DD0-A8E8C3367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8175" y="2667886"/>
            <a:ext cx="3169270" cy="226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9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7F533-1065-4CE0-0A59-3B75D9824C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4AB4A8-F49D-8DE0-F93D-14A2B1B38FA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978" y="649347"/>
            <a:ext cx="8364762" cy="3844806"/>
          </a:xfrm>
        </p:spPr>
        <p:txBody>
          <a:bodyPr/>
          <a:lstStyle/>
          <a:p>
            <a:r>
              <a:rPr lang="en-US" dirty="0"/>
              <a:t>Pattern search: gradient free optimization method</a:t>
            </a:r>
          </a:p>
          <a:p>
            <a:r>
              <a:rPr lang="en-US" dirty="0"/>
              <a:t>Minimize the standard deviation of the temperature in the optical bench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8ACECE-F6D6-3B26-91D6-957A82A314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3: optimization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EA2B7-3FC3-4969-15DE-C3682B56872B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4AFC4F-EE13-D007-DE52-B1539E1E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55" y="1362170"/>
            <a:ext cx="4303104" cy="3411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EC3129-BB7F-B099-7BBE-80E4A88D4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896" y="1829275"/>
            <a:ext cx="4303104" cy="24777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7B68EF-3AE4-3CBF-26DD-6D880BBC3FC5}"/>
              </a:ext>
            </a:extLst>
          </p:cNvPr>
          <p:cNvSpPr txBox="1"/>
          <p:nvPr/>
        </p:nvSpPr>
        <p:spPr>
          <a:xfrm>
            <a:off x="1144858" y="477416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input script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2EA735-0F10-9AAF-0CF7-A4BCB101BEC5}"/>
              </a:ext>
            </a:extLst>
          </p:cNvPr>
          <p:cNvSpPr txBox="1"/>
          <p:nvPr/>
        </p:nvSpPr>
        <p:spPr>
          <a:xfrm>
            <a:off x="5727517" y="4350941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Dakota optimization output</a:t>
            </a:r>
          </a:p>
        </p:txBody>
      </p:sp>
    </p:spTree>
    <p:extLst>
      <p:ext uri="{BB962C8B-B14F-4D97-AF65-F5344CB8AC3E}">
        <p14:creationId xmlns:p14="http://schemas.microsoft.com/office/powerpoint/2010/main" val="916291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3C5AA-8DFE-1FDA-0042-2B4459274A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1F8124-E5D2-408B-8464-E522E906A3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978" y="649347"/>
            <a:ext cx="8364762" cy="3844806"/>
          </a:xfrm>
        </p:spPr>
        <p:txBody>
          <a:bodyPr/>
          <a:lstStyle/>
          <a:p>
            <a:r>
              <a:rPr lang="en-US" dirty="0"/>
              <a:t>Pattern search: gradient free optimization method</a:t>
            </a:r>
          </a:p>
          <a:p>
            <a:r>
              <a:rPr lang="en-US" dirty="0"/>
              <a:t>Minimize the standard deviation of the temperature in the optical bench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2350D-11BC-1F33-046C-A6BBD53A5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3: optimization w/ Dummy Sat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BC2D9F-848B-408B-4E4C-4A244669779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4452BC-4270-CF51-4300-E786B6D72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885" t="13685" b="9459"/>
          <a:stretch/>
        </p:blipFill>
        <p:spPr>
          <a:xfrm>
            <a:off x="2533310" y="1457092"/>
            <a:ext cx="4995746" cy="2891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58E4A4-8F59-BBBE-4733-1239036F10CD}"/>
              </a:ext>
            </a:extLst>
          </p:cNvPr>
          <p:cNvSpPr txBox="1"/>
          <p:nvPr/>
        </p:nvSpPr>
        <p:spPr>
          <a:xfrm>
            <a:off x="3823160" y="4530411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Search iteration index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622DE0-1E28-0880-0D35-3FA5DE953E29}"/>
              </a:ext>
            </a:extLst>
          </p:cNvPr>
          <p:cNvSpPr txBox="1"/>
          <p:nvPr/>
        </p:nvSpPr>
        <p:spPr>
          <a:xfrm>
            <a:off x="676506" y="2318894"/>
            <a:ext cx="18568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Standard deviation  in optical bench</a:t>
            </a:r>
          </a:p>
          <a:p>
            <a:r>
              <a:rPr lang="en-US" dirty="0"/>
              <a:t>temperature</a:t>
            </a:r>
          </a:p>
        </p:txBody>
      </p:sp>
    </p:spTree>
    <p:extLst>
      <p:ext uri="{BB962C8B-B14F-4D97-AF65-F5344CB8AC3E}">
        <p14:creationId xmlns:p14="http://schemas.microsoft.com/office/powerpoint/2010/main" val="186525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5E9CED-FCC5-215F-F090-5F4C365A7F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978" y="649347"/>
            <a:ext cx="8364762" cy="3844806"/>
          </a:xfrm>
        </p:spPr>
        <p:txBody>
          <a:bodyPr/>
          <a:lstStyle/>
          <a:p>
            <a:r>
              <a:rPr lang="en-US" sz="1600" dirty="0"/>
              <a:t>Document process for thermal engineering community </a:t>
            </a:r>
          </a:p>
          <a:p>
            <a:pPr lvl="1"/>
            <a:r>
              <a:rPr lang="en-US" sz="1400" dirty="0"/>
              <a:t>OpenTD Python API does not have documentation yet</a:t>
            </a:r>
          </a:p>
          <a:p>
            <a:pPr lvl="1"/>
            <a:r>
              <a:rPr lang="en-US" sz="1400" dirty="0"/>
              <a:t>Need to define and train best practices during thermal model development</a:t>
            </a:r>
          </a:p>
          <a:p>
            <a:r>
              <a:rPr lang="en-US" sz="1600" dirty="0"/>
              <a:t>Expand to other simulation steps of an integrated model </a:t>
            </a:r>
          </a:p>
          <a:p>
            <a:pPr lvl="1"/>
            <a:r>
              <a:rPr lang="en-US" sz="1400" dirty="0"/>
              <a:t>E.g. structural, dynamics, optics, etc.</a:t>
            </a:r>
          </a:p>
          <a:p>
            <a:r>
              <a:rPr lang="en-US" sz="1600" dirty="0"/>
              <a:t>Explore surrogate modeling with Dakota</a:t>
            </a:r>
          </a:p>
          <a:p>
            <a:pPr lvl="1"/>
            <a:r>
              <a:rPr lang="en-US" sz="1400" dirty="0"/>
              <a:t>Seed with high-fidelity Thermal Desktop model runs</a:t>
            </a:r>
          </a:p>
          <a:p>
            <a:pPr lvl="1"/>
            <a:r>
              <a:rPr lang="en-US" sz="1400" dirty="0"/>
              <a:t>Benefits</a:t>
            </a:r>
          </a:p>
          <a:p>
            <a:pPr lvl="2"/>
            <a:r>
              <a:rPr lang="en-US" sz="1200" dirty="0"/>
              <a:t>Speeds up analysis during time-critical phases of a mission</a:t>
            </a:r>
          </a:p>
          <a:p>
            <a:pPr lvl="2"/>
            <a:r>
              <a:rPr lang="en-US" sz="1200" dirty="0"/>
              <a:t>During operations you don’t have to run the full scale (slow) model</a:t>
            </a:r>
          </a:p>
          <a:p>
            <a:pPr lvl="2"/>
            <a:r>
              <a:rPr lang="en-US" sz="1200" dirty="0"/>
              <a:t>During design, we can build a surrogate model off the variables that matter the most</a:t>
            </a:r>
          </a:p>
          <a:p>
            <a:pPr lvl="3"/>
            <a:r>
              <a:rPr lang="en-US" sz="1100" dirty="0"/>
              <a:t>Find the subset of important variables using initial sensitivity analysis run </a:t>
            </a:r>
          </a:p>
          <a:p>
            <a:pPr lvl="2"/>
            <a:r>
              <a:rPr lang="en-US" sz="1200" dirty="0"/>
              <a:t>If there are license, or platform limitations for the full-scale/high-fidelity model, the surrogate model can be used to do studies during design with less platform and license constraints</a:t>
            </a:r>
          </a:p>
          <a:p>
            <a:pPr lvl="1"/>
            <a:r>
              <a:rPr lang="en-US" sz="1400" dirty="0"/>
              <a:t>Caution</a:t>
            </a:r>
          </a:p>
          <a:p>
            <a:pPr lvl="2"/>
            <a:r>
              <a:rPr lang="en-US" sz="1200" dirty="0"/>
              <a:t>Extrapolating out-of-domain should not be done unless it is validated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5F90A8-EA3B-4998-F233-1ADE7EB08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78" y="87561"/>
            <a:ext cx="8593211" cy="561786"/>
          </a:xfrm>
        </p:spPr>
        <p:txBody>
          <a:bodyPr/>
          <a:lstStyle/>
          <a:p>
            <a:r>
              <a:rPr lang="en-US" dirty="0"/>
              <a:t>Future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3961E-AB7B-84A4-53B3-5F180D39111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833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93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E4AF3FC-93EC-F35E-5E37-6FB05015179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978" y="1011721"/>
            <a:ext cx="3767802" cy="3730967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200" dirty="0"/>
              <a:t>Problem motivation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Why do we need UQ? 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What are the pain points right now?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What is the state of practice?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Proposed solution stack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Ansys Thermal Desktop 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Ansys OpenTD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SANDIA Dakota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Standard Python visualization (</a:t>
            </a:r>
            <a:r>
              <a:rPr lang="en-US" sz="1200" dirty="0" err="1"/>
              <a:t>Plotly</a:t>
            </a:r>
            <a:r>
              <a:rPr lang="en-US" sz="1200" dirty="0"/>
              <a:t>)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Sample Model</a:t>
            </a:r>
          </a:p>
          <a:p>
            <a:pPr lvl="1">
              <a:buFont typeface="+mj-lt"/>
              <a:buAutoNum type="arabicPeriod"/>
            </a:pPr>
            <a:r>
              <a:rPr lang="en-US" sz="1200" dirty="0"/>
              <a:t>DummySat – Earth orbiter 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Simulations</a:t>
            </a:r>
          </a:p>
          <a:p>
            <a:pPr lvl="1">
              <a:buFont typeface="+mj-lt"/>
              <a:buAutoNum type="arabicPeriod"/>
            </a:pPr>
            <a:r>
              <a:rPr lang="en-US" sz="1000" dirty="0"/>
              <a:t>Sampling </a:t>
            </a:r>
          </a:p>
          <a:p>
            <a:pPr lvl="1">
              <a:buFont typeface="+mj-lt"/>
              <a:buAutoNum type="arabicPeriod"/>
            </a:pPr>
            <a:r>
              <a:rPr lang="en-US" sz="1000" dirty="0"/>
              <a:t>Optimization</a:t>
            </a:r>
          </a:p>
          <a:p>
            <a:pPr>
              <a:buFont typeface="+mj-lt"/>
              <a:buAutoNum type="arabicPeriod"/>
            </a:pPr>
            <a:r>
              <a:rPr lang="en-US" sz="1200" dirty="0"/>
              <a:t>Next steps</a:t>
            </a:r>
          </a:p>
          <a:p>
            <a:pPr lvl="1">
              <a:buFont typeface="+mj-lt"/>
              <a:buAutoNum type="arabicPeriod"/>
            </a:pPr>
            <a:r>
              <a:rPr lang="en-US" sz="1000" dirty="0"/>
              <a:t>Surrogate modeling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E9F1E0-9692-506E-A166-E087CC8BA4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78" y="-14315"/>
            <a:ext cx="8593211" cy="561786"/>
          </a:xfrm>
        </p:spPr>
        <p:txBody>
          <a:bodyPr/>
          <a:lstStyle/>
          <a:p>
            <a:r>
              <a:rPr lang="en-US" sz="24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DATAWorks</a:t>
            </a:r>
            <a:r>
              <a:rPr lang="en-US" i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25: </a:t>
            </a:r>
            <a:r>
              <a:rPr lang="en-US" sz="2400" i="1" kern="1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Talk Outline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477DE6-4438-B21B-C69E-8A48BC4BB74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83614C-3ADB-616D-7017-3D054E894B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007"/>
          <a:stretch/>
        </p:blipFill>
        <p:spPr>
          <a:xfrm>
            <a:off x="4186898" y="1271805"/>
            <a:ext cx="4636124" cy="259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8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C198A7-F20E-5485-3C92-10B4280343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600" dirty="0"/>
              <a:t>Consistency across studies to resolve algorithmic implementation differences</a:t>
            </a:r>
          </a:p>
          <a:p>
            <a:pPr lvl="1"/>
            <a:r>
              <a:rPr lang="en-US" sz="1400" dirty="0"/>
              <a:t>Speeds up building trust in results across multiple tools (same algorithms used)</a:t>
            </a:r>
          </a:p>
          <a:p>
            <a:pPr lvl="1"/>
            <a:r>
              <a:rPr lang="en-US" sz="1400" dirty="0"/>
              <a:t>Unifies thinking at the meta-level (where it can be very messy)</a:t>
            </a:r>
          </a:p>
          <a:p>
            <a:pPr lvl="1"/>
            <a:r>
              <a:rPr lang="en-US" sz="1400" dirty="0"/>
              <a:t>Provides one tool suite to capture new techniques (rather than per analyst)</a:t>
            </a:r>
          </a:p>
          <a:p>
            <a:r>
              <a:rPr lang="en-US" sz="1600" dirty="0"/>
              <a:t>Standardized way to interface to tools with capability to support and automate multiple tools per study (e.g. Structural/Thermal/Optics analyses for telescope missions)</a:t>
            </a:r>
          </a:p>
          <a:p>
            <a:pPr lvl="1"/>
            <a:r>
              <a:rPr lang="en-US" sz="1400" dirty="0"/>
              <a:t>One interface to write and test per tool</a:t>
            </a:r>
          </a:p>
          <a:p>
            <a:pPr lvl="2"/>
            <a:r>
              <a:rPr lang="en-US" sz="1200" dirty="0"/>
              <a:t>Analysts can focus on interface, not implementation or development (saves resources)</a:t>
            </a:r>
          </a:p>
          <a:p>
            <a:pPr lvl="1"/>
            <a:r>
              <a:rPr lang="en-US" sz="1400" dirty="0"/>
              <a:t>Multiple studies enabled via one interface (“Hook up once, use repeatedly”)</a:t>
            </a:r>
          </a:p>
          <a:p>
            <a:r>
              <a:rPr lang="en-US" sz="1600" dirty="0"/>
              <a:t>Inherent scalability from individual workstations to high performance computing with support for multi-threaded models per interface (no license-bound bottlenecks, etc.)</a:t>
            </a:r>
          </a:p>
          <a:p>
            <a:r>
              <a:rPr lang="en-US" sz="1600" dirty="0"/>
              <a:t>US Department of Energy (DoE) already has the open-source </a:t>
            </a:r>
            <a:r>
              <a:rPr lang="en-US" sz="1600" b="1" dirty="0"/>
              <a:t>Dakota</a:t>
            </a:r>
            <a:r>
              <a:rPr lang="en-US" sz="1600" dirty="0"/>
              <a:t> tool</a:t>
            </a:r>
          </a:p>
          <a:p>
            <a:pPr lvl="1"/>
            <a:r>
              <a:rPr lang="en-US" sz="1400" dirty="0"/>
              <a:t>Been available since 1999, and is completely open-source</a:t>
            </a:r>
            <a:endParaRPr lang="en-US" sz="1400" b="1" dirty="0"/>
          </a:p>
          <a:p>
            <a:pPr lvl="1"/>
            <a:r>
              <a:rPr lang="en-US" sz="1400" dirty="0"/>
              <a:t>Standard analysis driver tool for the Sierra toolchain components (FEM multi-physics structural/dynamics/thermal/fluids/combustion modeling tools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A3C4AD-B538-EF17-F984-EC8C9346912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we need meta-analysis tools for UQ at NASA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42ABCB-3B36-B342-4660-E40D44248A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42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5F8976-1912-37E3-7C73-8CB5057B0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Dynamic SINDA in TD is used to do DOE, optimization, runtime updates on geometry/parameters etc.</a:t>
            </a:r>
          </a:p>
          <a:p>
            <a:endParaRPr lang="en-US" dirty="0"/>
          </a:p>
          <a:p>
            <a:r>
              <a:rPr lang="en-US" dirty="0"/>
              <a:t>User can write SINDA/FORTRAN based logic in the dynamic SINDA to perform runtime updates. e.g. Rover movement, logic-based power control/optimization etc.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User can use existing Fortran library to customize SINDA based optimization</a:t>
            </a:r>
          </a:p>
          <a:p>
            <a:endParaRPr lang="en-US" dirty="0"/>
          </a:p>
          <a:p>
            <a:r>
              <a:rPr lang="en-US" dirty="0"/>
              <a:t>Dynamic SINDA is not a simple module to use. User needs to be careful and check the results to ensure correctness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A40E61-A4F7-688E-E00E-78DDA68B33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of practice for UQ/Optimization in Thermal Desktop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2D2A24-7BF2-6613-FC85-25310699545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1459CC-C7AF-D1E4-EE67-7E0AB5A2B3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0978" y="805543"/>
            <a:ext cx="8364762" cy="3922910"/>
          </a:xfrm>
        </p:spPr>
        <p:txBody>
          <a:bodyPr/>
          <a:lstStyle/>
          <a:p>
            <a:r>
              <a:rPr lang="en-US" dirty="0"/>
              <a:t>Dakota provides methods for multiple analyses:</a:t>
            </a:r>
          </a:p>
          <a:p>
            <a:pPr lvl="1"/>
            <a:r>
              <a:rPr lang="en-US" dirty="0"/>
              <a:t>Uncertainty Quantification Methods </a:t>
            </a:r>
          </a:p>
          <a:p>
            <a:pPr lvl="1"/>
            <a:r>
              <a:rPr lang="en-US" dirty="0"/>
              <a:t>Parametric Study Methods</a:t>
            </a:r>
          </a:p>
          <a:p>
            <a:pPr lvl="1"/>
            <a:r>
              <a:rPr lang="en-US" dirty="0"/>
              <a:t>Optimization Methods (gradient and non-gradient methods)</a:t>
            </a:r>
          </a:p>
          <a:p>
            <a:pPr lvl="1"/>
            <a:r>
              <a:rPr lang="en-US" dirty="0"/>
              <a:t>Surrogate Modeling Methods (e.g. Polynomial Chaos Expansion, Kriging, etc.)</a:t>
            </a:r>
          </a:p>
          <a:p>
            <a:pPr lvl="1"/>
            <a:r>
              <a:rPr lang="en-US" dirty="0"/>
              <a:t>Reliability Methods</a:t>
            </a:r>
          </a:p>
          <a:p>
            <a:pPr lvl="1"/>
            <a:r>
              <a:rPr lang="en-US" dirty="0"/>
              <a:t>Model calibration</a:t>
            </a:r>
          </a:p>
          <a:p>
            <a:r>
              <a:rPr lang="en-US" dirty="0"/>
              <a:t>Dakota manages parallel sample execution</a:t>
            </a:r>
          </a:p>
          <a:p>
            <a:pPr lvl="1"/>
            <a:r>
              <a:rPr lang="en-US" dirty="0"/>
              <a:t>Supports MPI and process management tools like SLURM and PBSPro</a:t>
            </a:r>
          </a:p>
          <a:p>
            <a:pPr lvl="1"/>
            <a:r>
              <a:rPr lang="en-US" dirty="0"/>
              <a:t>Easy settings to preserve individual sample runs in full detail</a:t>
            </a:r>
          </a:p>
          <a:p>
            <a:pPr lvl="1"/>
            <a:r>
              <a:rPr lang="en-US" dirty="0"/>
              <a:t>Supports execution requiring feedback from sample results (e.g. optimization)</a:t>
            </a:r>
          </a:p>
          <a:p>
            <a:r>
              <a:rPr lang="en-US" dirty="0"/>
              <a:t>Dakota has multiple tool interface capabilities:</a:t>
            </a:r>
          </a:p>
          <a:p>
            <a:pPr lvl="1"/>
            <a:r>
              <a:rPr lang="en-US" dirty="0"/>
              <a:t>System/File-based (a.k.a. “loosely coupled”)</a:t>
            </a:r>
          </a:p>
          <a:p>
            <a:pPr lvl="1"/>
            <a:r>
              <a:rPr lang="en-US" dirty="0"/>
              <a:t>Specific Languages: (C/C++, Python, Matlab, Scilab, etc.)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416256-409D-79A3-78F2-F9708A183B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Dakota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514B1-C5D7-BE21-494F-3DDA0737B4E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Dakota logo">
            <a:extLst>
              <a:ext uri="{FF2B5EF4-FFF2-40B4-BE49-F238E27FC236}">
                <a16:creationId xmlns:a16="http://schemas.microsoft.com/office/drawing/2014/main" id="{2066385F-861C-CC87-C136-90921C6A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712" y="291726"/>
            <a:ext cx="2414016" cy="51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021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5A6F99-8FB0-52DA-B5B9-17425E2F9A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Standard thermal analysis model for NASA</a:t>
            </a:r>
          </a:p>
          <a:p>
            <a:r>
              <a:rPr lang="en-US" dirty="0"/>
              <a:t>Used for heat transfer and fluid flow modeling</a:t>
            </a:r>
          </a:p>
          <a:p>
            <a:r>
              <a:rPr lang="en-US" dirty="0"/>
              <a:t>Formerly owned by CRTech </a:t>
            </a:r>
          </a:p>
          <a:p>
            <a:r>
              <a:rPr lang="en-US" dirty="0"/>
              <a:t>Recently acquired by Ansys</a:t>
            </a:r>
          </a:p>
          <a:p>
            <a:r>
              <a:rPr lang="en-US" dirty="0"/>
              <a:t>OpenTD</a:t>
            </a:r>
          </a:p>
          <a:p>
            <a:pPr lvl="1"/>
            <a:r>
              <a:rPr lang="en-US" dirty="0"/>
              <a:t>Application Programming Interface (API)</a:t>
            </a:r>
          </a:p>
          <a:p>
            <a:pPr lvl="1"/>
            <a:r>
              <a:rPr lang="en-US" dirty="0"/>
              <a:t>Accessible with any language that can talk to .NET </a:t>
            </a:r>
          </a:p>
          <a:p>
            <a:pPr lvl="2"/>
            <a:r>
              <a:rPr lang="en-US" dirty="0"/>
              <a:t>C#, MATLAB, Python, Powershell, VB.NET, F#, etc. </a:t>
            </a:r>
          </a:p>
          <a:p>
            <a:pPr lvl="2"/>
            <a:r>
              <a:rPr lang="en-US" dirty="0"/>
              <a:t>C# has most documentation and support</a:t>
            </a:r>
          </a:p>
          <a:p>
            <a:pPr lvl="1"/>
            <a:r>
              <a:rPr lang="en-US" dirty="0"/>
              <a:t>No Python API documentation (yet)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A6C1E0-D926-4EBF-6440-F8E2332624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Ansys Thermal Desktop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2918A5-A3CA-B856-C4A9-B3D90C22305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9014A5-A874-CAC7-5F02-452134B099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2388"/>
          <a:stretch/>
        </p:blipFill>
        <p:spPr>
          <a:xfrm>
            <a:off x="6312055" y="2499841"/>
            <a:ext cx="2393795" cy="2037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DA3D78-0CA5-D60B-85A3-F3FC755F7D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7686"/>
          <a:stretch/>
        </p:blipFill>
        <p:spPr>
          <a:xfrm>
            <a:off x="6172671" y="643432"/>
            <a:ext cx="2630241" cy="2037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195C6C-8498-F2BB-9962-231704CA77C1}"/>
              </a:ext>
            </a:extLst>
          </p:cNvPr>
          <p:cNvSpPr txBox="1"/>
          <p:nvPr/>
        </p:nvSpPr>
        <p:spPr>
          <a:xfrm>
            <a:off x="6312055" y="4167649"/>
            <a:ext cx="1746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Ansys</a:t>
            </a:r>
          </a:p>
        </p:txBody>
      </p:sp>
    </p:spTree>
    <p:extLst>
      <p:ext uri="{BB962C8B-B14F-4D97-AF65-F5344CB8AC3E}">
        <p14:creationId xmlns:p14="http://schemas.microsoft.com/office/powerpoint/2010/main" val="721195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F822E3F-7563-54B8-BF6C-B0BF25A8F9A7}"/>
              </a:ext>
            </a:extLst>
          </p:cNvPr>
          <p:cNvSpPr/>
          <p:nvPr/>
        </p:nvSpPr>
        <p:spPr>
          <a:xfrm>
            <a:off x="115229" y="1466673"/>
            <a:ext cx="8627327" cy="23863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Analysis driver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302227-D851-6FDB-4782-8D5D075AF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978" y="47816"/>
            <a:ext cx="8593211" cy="561786"/>
          </a:xfrm>
        </p:spPr>
        <p:txBody>
          <a:bodyPr/>
          <a:lstStyle/>
          <a:p>
            <a:r>
              <a:rPr lang="en-US" dirty="0"/>
              <a:t>Proposed solution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D82F-40D9-0349-C391-00B96946C25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54F558-EBD8-182B-A728-FA16AADAA380}"/>
              </a:ext>
            </a:extLst>
          </p:cNvPr>
          <p:cNvSpPr/>
          <p:nvPr/>
        </p:nvSpPr>
        <p:spPr>
          <a:xfrm>
            <a:off x="115228" y="517316"/>
            <a:ext cx="3282177" cy="810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Dakota input file: defines analysis method(s)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EF3E40-6D2A-3D11-ED59-9749F8D8AB0E}"/>
              </a:ext>
            </a:extLst>
          </p:cNvPr>
          <p:cNvSpPr/>
          <p:nvPr/>
        </p:nvSpPr>
        <p:spPr>
          <a:xfrm>
            <a:off x="401444" y="1993923"/>
            <a:ext cx="2059259" cy="172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Python script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Read Dakota sim parameters using Dakota Python module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D8AB51-0F5F-0566-C165-69357F252C99}"/>
              </a:ext>
            </a:extLst>
          </p:cNvPr>
          <p:cNvSpPr/>
          <p:nvPr/>
        </p:nvSpPr>
        <p:spPr>
          <a:xfrm>
            <a:off x="3058570" y="1993458"/>
            <a:ext cx="2059259" cy="172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Python script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Launch Thermal Desktop simulation using OpenTD python API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4585A3-2E84-47D8-B6FB-F8796AED298A}"/>
              </a:ext>
            </a:extLst>
          </p:cNvPr>
          <p:cNvSpPr/>
          <p:nvPr/>
        </p:nvSpPr>
        <p:spPr>
          <a:xfrm>
            <a:off x="5653669" y="1993458"/>
            <a:ext cx="2345472" cy="17200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Python script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Read SINDA simulation results using Dakota Python module and save outputs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460228-8E98-1034-603F-693D1F443705}"/>
              </a:ext>
            </a:extLst>
          </p:cNvPr>
          <p:cNvSpPr/>
          <p:nvPr/>
        </p:nvSpPr>
        <p:spPr>
          <a:xfrm>
            <a:off x="5939882" y="3969834"/>
            <a:ext cx="2587084" cy="1088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Python script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Generate report by reading all outputs and visualizing results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33DBAADD-401F-6F83-22E1-1A3CD1503090}"/>
              </a:ext>
            </a:extLst>
          </p:cNvPr>
          <p:cNvCxnSpPr>
            <a:stCxn id="5" idx="3"/>
            <a:endCxn id="10" idx="0"/>
          </p:cNvCxnSpPr>
          <p:nvPr/>
        </p:nvCxnSpPr>
        <p:spPr>
          <a:xfrm>
            <a:off x="3397405" y="922477"/>
            <a:ext cx="1031488" cy="544196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D7D011F2-1F29-2299-93E6-49382CBFF9B1}"/>
              </a:ext>
            </a:extLst>
          </p:cNvPr>
          <p:cNvCxnSpPr>
            <a:cxnSpLocks/>
            <a:stCxn id="10" idx="2"/>
            <a:endCxn id="9" idx="1"/>
          </p:cNvCxnSpPr>
          <p:nvPr/>
        </p:nvCxnSpPr>
        <p:spPr>
          <a:xfrm rot="16200000" flipH="1">
            <a:off x="4853827" y="3428098"/>
            <a:ext cx="661121" cy="1510989"/>
          </a:xfrm>
          <a:prstGeom prst="bentConnector2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3658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96B8D7A-83E0-EF43-D0AF-796F58529C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88" y="874833"/>
            <a:ext cx="3948414" cy="2051247"/>
          </a:xfrm>
        </p:spPr>
        <p:txBody>
          <a:bodyPr/>
          <a:lstStyle/>
          <a:p>
            <a:r>
              <a:rPr lang="en-US" dirty="0"/>
              <a:t>DummySat Thermal Model has 4 sub-models</a:t>
            </a:r>
          </a:p>
          <a:p>
            <a:pPr lvl="1"/>
            <a:r>
              <a:rPr lang="en-US" dirty="0"/>
              <a:t>Main: 28 nodes</a:t>
            </a:r>
          </a:p>
          <a:p>
            <a:pPr lvl="1"/>
            <a:r>
              <a:rPr lang="en-US" dirty="0"/>
              <a:t>Optical Bench: 4 nodes</a:t>
            </a:r>
          </a:p>
          <a:p>
            <a:pPr lvl="1"/>
            <a:r>
              <a:rPr lang="en-US" dirty="0"/>
              <a:t>Protrusion: 4 nodes</a:t>
            </a:r>
          </a:p>
          <a:p>
            <a:pPr lvl="1"/>
            <a:r>
              <a:rPr lang="en-US" dirty="0"/>
              <a:t>Solar Arrays: 8 nodes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9B7C67-DE54-C526-4E20-CF95A5EB97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DummySat: Earth observing orbiter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5E299-E6BD-7EAF-D354-7FC91E766F1D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diagram of a problem&#10;&#10;Description automatically generated">
            <a:extLst>
              <a:ext uri="{FF2B5EF4-FFF2-40B4-BE49-F238E27FC236}">
                <a16:creationId xmlns:a16="http://schemas.microsoft.com/office/drawing/2014/main" id="{1BA0BB0D-37AF-0718-72AC-F3C4D38EEA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4" t="11407" r="155" b="45934"/>
          <a:stretch/>
        </p:blipFill>
        <p:spPr>
          <a:xfrm>
            <a:off x="162257" y="2883124"/>
            <a:ext cx="3391711" cy="186284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0E2C3-B36F-E796-F7C8-46E0C14E8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385" y="874833"/>
            <a:ext cx="4777358" cy="367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44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B6F01A-8DDE-3565-0525-B1BF367F315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Example 1: Latin hypercube sampling (LHS) for sensitivity analysis </a:t>
            </a:r>
          </a:p>
          <a:p>
            <a:r>
              <a:rPr lang="en-US" dirty="0"/>
              <a:t>Example 2: Random sampling for sensitivity analysis </a:t>
            </a:r>
          </a:p>
          <a:p>
            <a:r>
              <a:rPr lang="en-US" dirty="0"/>
              <a:t>Example 3: Optimizing without gradients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223E62-37BE-E000-F31D-25BC4E967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Examples of common UQ/Optimization simulations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26D99F-1CD8-BF31-F804-7F0D53C0671A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95819BC3-7E48-734B-B255-F05E5B7339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0630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JPL Colors - Feb2015">
      <a:dk1>
        <a:srgbClr val="000000"/>
      </a:dk1>
      <a:lt1>
        <a:srgbClr val="FFFFFF"/>
      </a:lt1>
      <a:dk2>
        <a:srgbClr val="D0D3D4"/>
      </a:dk2>
      <a:lt2>
        <a:srgbClr val="75787B"/>
      </a:lt2>
      <a:accent1>
        <a:srgbClr val="32373B"/>
      </a:accent1>
      <a:accent2>
        <a:srgbClr val="EE2737"/>
      </a:accent2>
      <a:accent3>
        <a:srgbClr val="BA0C2F"/>
      </a:accent3>
      <a:accent4>
        <a:srgbClr val="410706"/>
      </a:accent4>
      <a:accent5>
        <a:srgbClr val="6083AA"/>
      </a:accent5>
      <a:accent6>
        <a:srgbClr val="FFFFFF"/>
      </a:accent6>
      <a:hlink>
        <a:srgbClr val="BA0C2F"/>
      </a:hlink>
      <a:folHlink>
        <a:srgbClr val="BA0C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Cover Slides</Template>
  <TotalTime>138</TotalTime>
  <Words>1200</Words>
  <Application>Microsoft Macintosh PowerPoint</Application>
  <PresentationFormat>On-screen Show (16:9)</PresentationFormat>
  <Paragraphs>164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Aptos</vt:lpstr>
      <vt:lpstr>Arial</vt:lpstr>
      <vt:lpstr>Calibri</vt:lpstr>
      <vt:lpstr>Helvetica</vt:lpstr>
      <vt:lpstr>Cover Slides</vt:lpstr>
      <vt:lpstr>Content Slides</vt:lpstr>
      <vt:lpstr>PowerPoint Presentation</vt:lpstr>
      <vt:lpstr>DATAWorks25: Talk Outline</vt:lpstr>
      <vt:lpstr>Why we need meta-analysis tools for UQ at NASA</vt:lpstr>
      <vt:lpstr>State of practice for UQ/Optimization in Thermal Desktop</vt:lpstr>
      <vt:lpstr>Dakota overview</vt:lpstr>
      <vt:lpstr>Ansys Thermal Desktop</vt:lpstr>
      <vt:lpstr>Proposed solution Stack</vt:lpstr>
      <vt:lpstr>DummySat: Earth observing orbiter</vt:lpstr>
      <vt:lpstr>Examples of common UQ/Optimization simulations</vt:lpstr>
      <vt:lpstr>Example 1: LHS sensitivity analysis w/ Dummy Sat</vt:lpstr>
      <vt:lpstr>Example 1: Python OpenTD script to call Thermal Desktop</vt:lpstr>
      <vt:lpstr>Example 1: LHS sensitivity analysis w/ Dummy Sat</vt:lpstr>
      <vt:lpstr>Example 1: LHS sensitivity analysis w/ Dummy Sat</vt:lpstr>
      <vt:lpstr>Example 2: Random - sensitivity analysis w/ Dummy Sat</vt:lpstr>
      <vt:lpstr>Example 2: Random - sensitivity analysis w/ Dummy Sat</vt:lpstr>
      <vt:lpstr>Example 3: optimization w/ Dummy Sat</vt:lpstr>
      <vt:lpstr>Example 3: optimization w/ Dummy Sat</vt:lpstr>
      <vt:lpstr>Future steps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Hasnain, Zaki (US 312C)</dc:creator>
  <cp:lastModifiedBy>Hasnain, Zaki (US 312C)</cp:lastModifiedBy>
  <cp:revision>92</cp:revision>
  <cp:lastPrinted>2014-07-14T23:49:38Z</cp:lastPrinted>
  <dcterms:created xsi:type="dcterms:W3CDTF">2025-04-23T18:06:48Z</dcterms:created>
  <dcterms:modified xsi:type="dcterms:W3CDTF">2025-04-23T21:02:20Z</dcterms:modified>
</cp:coreProperties>
</file>