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sldIdLst>
    <p:sldId id="256" r:id="rId2"/>
    <p:sldId id="998" r:id="rId3"/>
    <p:sldId id="1010" r:id="rId4"/>
    <p:sldId id="999" r:id="rId5"/>
    <p:sldId id="1011" r:id="rId6"/>
    <p:sldId id="980" r:id="rId7"/>
    <p:sldId id="1000" r:id="rId8"/>
    <p:sldId id="1003" r:id="rId9"/>
    <p:sldId id="1002" r:id="rId10"/>
    <p:sldId id="1012" r:id="rId11"/>
    <p:sldId id="1004" r:id="rId12"/>
    <p:sldId id="1009" r:id="rId13"/>
    <p:sldId id="1013" r:id="rId14"/>
    <p:sldId id="10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Namara, Connor P" initials="MCP" lastIdx="2" clrIdx="0">
    <p:extLst>
      <p:ext uri="{19B8F6BF-5375-455C-9EA6-DF929625EA0E}">
        <p15:presenceInfo xmlns:p15="http://schemas.microsoft.com/office/powerpoint/2012/main" userId="S-1-5-21-748114381-82326301-405542714-60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F7F7F"/>
    <a:srgbClr val="1E90FF"/>
    <a:srgbClr val="3C403F"/>
    <a:srgbClr val="7C8685"/>
    <a:srgbClr val="900001"/>
    <a:srgbClr val="E6AB02"/>
    <a:srgbClr val="66A61E"/>
    <a:srgbClr val="E7298A"/>
    <a:srgbClr val="757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86" autoAdjust="0"/>
  </p:normalViewPr>
  <p:slideViewPr>
    <p:cSldViewPr snapToGrid="0">
      <p:cViewPr varScale="1">
        <p:scale>
          <a:sx n="81" d="100"/>
          <a:sy n="81" d="100"/>
        </p:scale>
        <p:origin x="192" y="53"/>
      </p:cViewPr>
      <p:guideLst/>
    </p:cSldViewPr>
  </p:slideViewPr>
  <p:notesTextViewPr>
    <p:cViewPr>
      <p:scale>
        <a:sx n="1" d="1"/>
        <a:sy n="1" d="1"/>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6BD4-D9C7-4653-BCF1-E294D91A09A9}" type="datetimeFigureOut">
              <a:rPr lang="en-US" smtClean="0"/>
              <a:t>3/25/2025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213F-F5DC-470A-A529-DCA4CC90B02C}" type="slidenum">
              <a:rPr lang="en-US" smtClean="0"/>
              <a:t>‹#›</a:t>
            </a:fld>
            <a:endParaRPr lang="en-US" dirty="0"/>
          </a:p>
        </p:txBody>
      </p:sp>
    </p:spTree>
    <p:extLst>
      <p:ext uri="{BB962C8B-B14F-4D97-AF65-F5344CB8AC3E}">
        <p14:creationId xmlns:p14="http://schemas.microsoft.com/office/powerpoint/2010/main" val="1426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setting up the problem here</a:t>
            </a:r>
          </a:p>
          <a:p>
            <a:r>
              <a:rPr lang="en-US" dirty="0"/>
              <a:t>Ready systems, spares in the best location</a:t>
            </a:r>
          </a:p>
          <a:p>
            <a:r>
              <a:rPr lang="en-US" dirty="0"/>
              <a:t>Efficiency of centralization vs spares to every operational unit:  urgent care MRI vs hospital located ones</a:t>
            </a:r>
          </a:p>
          <a:p>
            <a:r>
              <a:rPr lang="en-US" dirty="0"/>
              <a:t>Every $ spent on that MRI means it’s not spent on something potentially more critical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 resource decisions to readiness outcomes”</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0</a:t>
            </a:fld>
            <a:endParaRPr lang="en-US" dirty="0"/>
          </a:p>
        </p:txBody>
      </p:sp>
    </p:spTree>
    <p:extLst>
      <p:ext uri="{BB962C8B-B14F-4D97-AF65-F5344CB8AC3E}">
        <p14:creationId xmlns:p14="http://schemas.microsoft.com/office/powerpoint/2010/main" val="295394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existing model for such an outcome</a:t>
            </a:r>
          </a:p>
        </p:txBody>
      </p:sp>
      <p:sp>
        <p:nvSpPr>
          <p:cNvPr id="4" name="Slide Number Placeholder 3"/>
          <p:cNvSpPr>
            <a:spLocks noGrp="1"/>
          </p:cNvSpPr>
          <p:nvPr>
            <p:ph type="sldNum" sz="quarter" idx="5"/>
          </p:nvPr>
        </p:nvSpPr>
        <p:spPr/>
        <p:txBody>
          <a:bodyPr/>
          <a:lstStyle/>
          <a:p>
            <a:fld id="{3F67213F-F5DC-470A-A529-DCA4CC90B02C}" type="slidenum">
              <a:rPr lang="en-US" smtClean="0"/>
              <a:t>10</a:t>
            </a:fld>
            <a:endParaRPr lang="en-US" dirty="0"/>
          </a:p>
        </p:txBody>
      </p:sp>
    </p:spTree>
    <p:extLst>
      <p:ext uri="{BB962C8B-B14F-4D97-AF65-F5344CB8AC3E}">
        <p14:creationId xmlns:p14="http://schemas.microsoft.com/office/powerpoint/2010/main" val="53599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existing model for such an outcome</a:t>
            </a:r>
          </a:p>
        </p:txBody>
      </p:sp>
      <p:sp>
        <p:nvSpPr>
          <p:cNvPr id="4" name="Slide Number Placeholder 3"/>
          <p:cNvSpPr>
            <a:spLocks noGrp="1"/>
          </p:cNvSpPr>
          <p:nvPr>
            <p:ph type="sldNum" sz="quarter" idx="5"/>
          </p:nvPr>
        </p:nvSpPr>
        <p:spPr/>
        <p:txBody>
          <a:bodyPr/>
          <a:lstStyle/>
          <a:p>
            <a:fld id="{3F67213F-F5DC-470A-A529-DCA4CC90B02C}" type="slidenum">
              <a:rPr lang="en-US" smtClean="0"/>
              <a:t>11</a:t>
            </a:fld>
            <a:endParaRPr lang="en-US" dirty="0"/>
          </a:p>
        </p:txBody>
      </p:sp>
    </p:spTree>
    <p:extLst>
      <p:ext uri="{BB962C8B-B14F-4D97-AF65-F5344CB8AC3E}">
        <p14:creationId xmlns:p14="http://schemas.microsoft.com/office/powerpoint/2010/main" val="169382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existing model for such an outcome</a:t>
            </a:r>
          </a:p>
        </p:txBody>
      </p:sp>
      <p:sp>
        <p:nvSpPr>
          <p:cNvPr id="4" name="Slide Number Placeholder 3"/>
          <p:cNvSpPr>
            <a:spLocks noGrp="1"/>
          </p:cNvSpPr>
          <p:nvPr>
            <p:ph type="sldNum" sz="quarter" idx="5"/>
          </p:nvPr>
        </p:nvSpPr>
        <p:spPr/>
        <p:txBody>
          <a:bodyPr/>
          <a:lstStyle/>
          <a:p>
            <a:fld id="{3F67213F-F5DC-470A-A529-DCA4CC90B02C}" type="slidenum">
              <a:rPr lang="en-US" smtClean="0"/>
              <a:t>12</a:t>
            </a:fld>
            <a:endParaRPr lang="en-US" dirty="0"/>
          </a:p>
        </p:txBody>
      </p:sp>
    </p:spTree>
    <p:extLst>
      <p:ext uri="{BB962C8B-B14F-4D97-AF65-F5344CB8AC3E}">
        <p14:creationId xmlns:p14="http://schemas.microsoft.com/office/powerpoint/2010/main" val="109138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elements: every aircraft costs different amounts, $ is fixed for all of it</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13</a:t>
            </a:fld>
            <a:endParaRPr lang="en-US" dirty="0"/>
          </a:p>
        </p:txBody>
      </p:sp>
    </p:spTree>
    <p:extLst>
      <p:ext uri="{BB962C8B-B14F-4D97-AF65-F5344CB8AC3E}">
        <p14:creationId xmlns:p14="http://schemas.microsoft.com/office/powerpoint/2010/main" val="21249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moving this to slide one. Reduce the amount of pictures on this slide to add a box to translate this grocery store example to our actual study</a:t>
            </a:r>
          </a:p>
          <a:p>
            <a:endParaRPr lang="en-US" dirty="0"/>
          </a:p>
          <a:p>
            <a:r>
              <a:rPr lang="en-US" dirty="0"/>
              <a:t>Highlight that retail/wholesale have limited knowledge of the other and that there are separate entities making decisions for wholesale and retail, which makes coordination difficult</a:t>
            </a:r>
          </a:p>
          <a:p>
            <a:endParaRPr lang="en-US" dirty="0"/>
          </a:p>
          <a:p>
            <a:r>
              <a:rPr lang="en-US" dirty="0"/>
              <a:t>Change title to communicate the problem</a:t>
            </a:r>
          </a:p>
          <a:p>
            <a:endParaRPr lang="en-US" dirty="0"/>
          </a:p>
          <a:p>
            <a:r>
              <a:rPr lang="en-US" dirty="0"/>
              <a:t>“What does retail buy? What does wholesale buy?”</a:t>
            </a:r>
          </a:p>
        </p:txBody>
      </p:sp>
      <p:sp>
        <p:nvSpPr>
          <p:cNvPr id="4" name="Slide Number Placeholder 3"/>
          <p:cNvSpPr>
            <a:spLocks noGrp="1"/>
          </p:cNvSpPr>
          <p:nvPr>
            <p:ph type="sldNum" sz="quarter" idx="5"/>
          </p:nvPr>
        </p:nvSpPr>
        <p:spPr/>
        <p:txBody>
          <a:bodyPr/>
          <a:lstStyle/>
          <a:p>
            <a:fld id="{3F67213F-F5DC-470A-A529-DCA4CC90B02C}" type="slidenum">
              <a:rPr lang="en-US" smtClean="0"/>
              <a:t>1</a:t>
            </a:fld>
            <a:endParaRPr lang="en-US" dirty="0"/>
          </a:p>
        </p:txBody>
      </p:sp>
    </p:spTree>
    <p:extLst>
      <p:ext uri="{BB962C8B-B14F-4D97-AF65-F5344CB8AC3E}">
        <p14:creationId xmlns:p14="http://schemas.microsoft.com/office/powerpoint/2010/main" val="116897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a simple example. Maybe show the two extremes – putting everything at wholesale or putting everything at retail. Use that to explain the pros and cons of both and then motivate coordination between stocking some things at wholesale and some things at retail. Fundamental efficiencies of centralized vs. localized stocking</a:t>
            </a:r>
          </a:p>
          <a:p>
            <a:endParaRPr lang="en-US" dirty="0"/>
          </a:p>
          <a:p>
            <a:r>
              <a:rPr lang="en-US" dirty="0"/>
              <a:t>Highlight why this is a hard problem to solve (stovepipes in the DoD)</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2</a:t>
            </a:fld>
            <a:endParaRPr lang="en-US" dirty="0"/>
          </a:p>
        </p:txBody>
      </p:sp>
    </p:spTree>
    <p:extLst>
      <p:ext uri="{BB962C8B-B14F-4D97-AF65-F5344CB8AC3E}">
        <p14:creationId xmlns:p14="http://schemas.microsoft.com/office/powerpoint/2010/main" val="234497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transition between the context/setup and the actual study</a:t>
            </a:r>
          </a:p>
          <a:p>
            <a:r>
              <a:rPr lang="en-US" dirty="0"/>
              <a:t>Rephrase to the question being answered on the next two slides</a:t>
            </a:r>
          </a:p>
        </p:txBody>
      </p:sp>
      <p:sp>
        <p:nvSpPr>
          <p:cNvPr id="4" name="Slide Number Placeholder 3"/>
          <p:cNvSpPr>
            <a:spLocks noGrp="1"/>
          </p:cNvSpPr>
          <p:nvPr>
            <p:ph type="sldNum" sz="quarter" idx="5"/>
          </p:nvPr>
        </p:nvSpPr>
        <p:spPr/>
        <p:txBody>
          <a:bodyPr/>
          <a:lstStyle/>
          <a:p>
            <a:fld id="{3F67213F-F5DC-470A-A529-DCA4CC90B02C}" type="slidenum">
              <a:rPr lang="en-US" smtClean="0"/>
              <a:t>3</a:t>
            </a:fld>
            <a:endParaRPr lang="en-US" dirty="0"/>
          </a:p>
        </p:txBody>
      </p:sp>
    </p:spTree>
    <p:extLst>
      <p:ext uri="{BB962C8B-B14F-4D97-AF65-F5344CB8AC3E}">
        <p14:creationId xmlns:p14="http://schemas.microsoft.com/office/powerpoint/2010/main" val="221783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economy</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4</a:t>
            </a:fld>
            <a:endParaRPr lang="en-US" dirty="0"/>
          </a:p>
        </p:txBody>
      </p:sp>
    </p:spTree>
    <p:extLst>
      <p:ext uri="{BB962C8B-B14F-4D97-AF65-F5344CB8AC3E}">
        <p14:creationId xmlns:p14="http://schemas.microsoft.com/office/powerpoint/2010/main" val="41019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90M is optimal</a:t>
            </a:r>
          </a:p>
          <a:p>
            <a:endParaRPr lang="en-US" dirty="0"/>
          </a:p>
          <a:p>
            <a:r>
              <a:rPr lang="en-US" dirty="0"/>
              <a:t>Red – inefficiency tax - making up for wholesale problems at retail</a:t>
            </a:r>
          </a:p>
          <a:p>
            <a:endParaRPr lang="en-US" dirty="0"/>
          </a:p>
          <a:p>
            <a:r>
              <a:rPr lang="en-US" dirty="0"/>
              <a:t>Novel results and was unseen before in terms of the outcomes. </a:t>
            </a:r>
          </a:p>
          <a:p>
            <a:r>
              <a:rPr lang="en-US" dirty="0"/>
              <a:t>Surprising and significant </a:t>
            </a:r>
          </a:p>
        </p:txBody>
      </p:sp>
      <p:sp>
        <p:nvSpPr>
          <p:cNvPr id="4" name="Slide Number Placeholder 3"/>
          <p:cNvSpPr>
            <a:spLocks noGrp="1"/>
          </p:cNvSpPr>
          <p:nvPr>
            <p:ph type="sldNum" sz="quarter" idx="5"/>
          </p:nvPr>
        </p:nvSpPr>
        <p:spPr/>
        <p:txBody>
          <a:bodyPr/>
          <a:lstStyle/>
          <a:p>
            <a:fld id="{3F67213F-F5DC-470A-A529-DCA4CC90B02C}" type="slidenum">
              <a:rPr lang="en-US" smtClean="0"/>
              <a:t>5</a:t>
            </a:fld>
            <a:endParaRPr lang="en-US" dirty="0"/>
          </a:p>
        </p:txBody>
      </p:sp>
    </p:spTree>
    <p:extLst>
      <p:ext uri="{BB962C8B-B14F-4D97-AF65-F5344CB8AC3E}">
        <p14:creationId xmlns:p14="http://schemas.microsoft.com/office/powerpoint/2010/main" val="171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elements: every aircraft costs different amounts, $ is fixed for all of it</a:t>
            </a:r>
          </a:p>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6</a:t>
            </a:fld>
            <a:endParaRPr lang="en-US" dirty="0"/>
          </a:p>
        </p:txBody>
      </p:sp>
    </p:spTree>
    <p:extLst>
      <p:ext uri="{BB962C8B-B14F-4D97-AF65-F5344CB8AC3E}">
        <p14:creationId xmlns:p14="http://schemas.microsoft.com/office/powerpoint/2010/main" val="203399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7</a:t>
            </a:fld>
            <a:endParaRPr lang="en-US" dirty="0"/>
          </a:p>
        </p:txBody>
      </p:sp>
    </p:spTree>
    <p:extLst>
      <p:ext uri="{BB962C8B-B14F-4D97-AF65-F5344CB8AC3E}">
        <p14:creationId xmlns:p14="http://schemas.microsoft.com/office/powerpoint/2010/main" val="212689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9</a:t>
            </a:fld>
            <a:endParaRPr lang="en-US" dirty="0"/>
          </a:p>
        </p:txBody>
      </p:sp>
    </p:spTree>
    <p:extLst>
      <p:ext uri="{BB962C8B-B14F-4D97-AF65-F5344CB8AC3E}">
        <p14:creationId xmlns:p14="http://schemas.microsoft.com/office/powerpoint/2010/main" val="139767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2"/>
          <p:cNvSpPr>
            <a:spLocks noGrp="1"/>
          </p:cNvSpPr>
          <p:nvPr>
            <p:ph type="body" sz="quarter" idx="17" hasCustomPrompt="1"/>
          </p:nvPr>
        </p:nvSpPr>
        <p:spPr>
          <a:xfrm>
            <a:off x="492463" y="1524000"/>
            <a:ext cx="11239500" cy="1295400"/>
          </a:xfrm>
          <a:prstGeom prst="rect">
            <a:avLst/>
          </a:prstGeom>
        </p:spPr>
        <p:txBody>
          <a:bodyPr>
            <a:normAutofit/>
          </a:bodyPr>
          <a:lstStyle>
            <a:lvl1pPr marL="0" indent="0" algn="ctr">
              <a:buNone/>
              <a:defRPr sz="3200" b="0">
                <a:latin typeface="Franklin Gothic Medium" panose="020B0603020102020204" pitchFamily="34" charset="0"/>
                <a:cs typeface="Calibri Light" panose="020F0302020204030204" pitchFamily="34" charset="0"/>
              </a:defRPr>
            </a:lvl1pPr>
          </a:lstStyle>
          <a:p>
            <a:pPr lvl="0"/>
            <a:r>
              <a:rPr lang="en-US" dirty="0"/>
              <a:t>Click to add presentation title</a:t>
            </a:r>
          </a:p>
        </p:txBody>
      </p:sp>
      <p:sp>
        <p:nvSpPr>
          <p:cNvPr id="12" name="Text Placeholder 2"/>
          <p:cNvSpPr>
            <a:spLocks noGrp="1"/>
          </p:cNvSpPr>
          <p:nvPr>
            <p:ph type="body" sz="quarter" idx="18" hasCustomPrompt="1"/>
          </p:nvPr>
        </p:nvSpPr>
        <p:spPr>
          <a:xfrm>
            <a:off x="492463" y="3124204"/>
            <a:ext cx="11239500" cy="1476983"/>
          </a:xfrm>
          <a:prstGeom prst="rect">
            <a:avLst/>
          </a:prstGeom>
        </p:spPr>
        <p:txBody>
          <a:bodyPr>
            <a:normAutofit/>
          </a:bodyPr>
          <a:lstStyle>
            <a:lvl1pPr marL="0" indent="0" algn="ctr">
              <a:buNone/>
              <a:defRPr sz="1800"/>
            </a:lvl1pPr>
          </a:lstStyle>
          <a:p>
            <a:pPr lvl="0"/>
            <a:r>
              <a:rPr lang="en-US" dirty="0"/>
              <a:t>Click to add authors</a:t>
            </a:r>
          </a:p>
        </p:txBody>
      </p:sp>
      <p:sp>
        <p:nvSpPr>
          <p:cNvPr id="14" name="Text Placeholder 2"/>
          <p:cNvSpPr>
            <a:spLocks noGrp="1"/>
          </p:cNvSpPr>
          <p:nvPr>
            <p:ph type="body" sz="quarter" idx="19" hasCustomPrompt="1"/>
          </p:nvPr>
        </p:nvSpPr>
        <p:spPr>
          <a:xfrm>
            <a:off x="492463" y="4706571"/>
            <a:ext cx="11239500" cy="457200"/>
          </a:xfrm>
          <a:prstGeom prst="rect">
            <a:avLst/>
          </a:prstGeom>
        </p:spPr>
        <p:txBody>
          <a:bodyPr>
            <a:normAutofit/>
          </a:bodyPr>
          <a:lstStyle>
            <a:lvl1pPr marL="0" indent="0" algn="ctr">
              <a:buNone/>
              <a:defRPr sz="1351"/>
            </a:lvl1pPr>
          </a:lstStyle>
          <a:p>
            <a:pPr lvl="0"/>
            <a:r>
              <a:rPr lang="en-US" dirty="0"/>
              <a:t>Click to add date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746" y="381000"/>
            <a:ext cx="1247468" cy="573024"/>
          </a:xfrm>
          <a:prstGeom prst="rect">
            <a:avLst/>
          </a:prstGeom>
        </p:spPr>
      </p:pic>
      <p:sp>
        <p:nvSpPr>
          <p:cNvPr id="7" name="Rectangle 22"/>
          <p:cNvSpPr>
            <a:spLocks noChangeArrowheads="1"/>
          </p:cNvSpPr>
          <p:nvPr userDrawn="1"/>
        </p:nvSpPr>
        <p:spPr bwMode="auto">
          <a:xfrm>
            <a:off x="2683212" y="5770126"/>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730 East Glebe Road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22305</a:t>
            </a:r>
          </a:p>
        </p:txBody>
      </p:sp>
    </p:spTree>
    <p:extLst>
      <p:ext uri="{BB962C8B-B14F-4D97-AF65-F5344CB8AC3E}">
        <p14:creationId xmlns:p14="http://schemas.microsoft.com/office/powerpoint/2010/main" val="406763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312910" y="1209477"/>
            <a:ext cx="4710527"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5175251" y="1209477"/>
            <a:ext cx="6703845"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312910" y="6205538"/>
            <a:ext cx="1005598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78043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12912" y="1209476"/>
            <a:ext cx="5684665"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312912" y="1941333"/>
            <a:ext cx="5684665" cy="4160363"/>
          </a:xfrm>
          <a:prstGeom prst="rect">
            <a:avLst/>
          </a:prstGeom>
        </p:spPr>
        <p:txBody>
          <a:bodyPr/>
          <a:lstStyle>
            <a:lvl1pPr marL="0" indent="0">
              <a:buNone/>
              <a:defRPr/>
            </a:lvl1pPr>
          </a:lstStyle>
          <a:p>
            <a:pPr lvl="0"/>
            <a:r>
              <a:rPr lang="en-US"/>
              <a:t>Click to edit Master text styles</a:t>
            </a:r>
          </a:p>
        </p:txBody>
      </p:sp>
      <p:sp>
        <p:nvSpPr>
          <p:cNvPr id="5" name="Text Placeholder 4"/>
          <p:cNvSpPr>
            <a:spLocks noGrp="1"/>
          </p:cNvSpPr>
          <p:nvPr>
            <p:ph type="body" sz="quarter" idx="3" hasCustomPrompt="1"/>
          </p:nvPr>
        </p:nvSpPr>
        <p:spPr>
          <a:xfrm>
            <a:off x="6172203" y="1209477"/>
            <a:ext cx="5706893"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6172203" y="1941334"/>
            <a:ext cx="5706893" cy="4160362"/>
          </a:xfrm>
          <a:prstGeom prst="rect">
            <a:avLst/>
          </a:prstGeom>
        </p:spPr>
        <p:txBody>
          <a:bodyPr/>
          <a:lstStyle>
            <a:lvl1pPr marL="0" indent="0">
              <a:buNone/>
              <a:defRPr/>
            </a:lvl1pPr>
          </a:lstStyle>
          <a:p>
            <a:pPr lvl="0"/>
            <a:r>
              <a:rPr lang="en-US"/>
              <a:t>Click to edit Master text styles</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33339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6435" y="1895028"/>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606435" y="3442045"/>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606435" y="5011781"/>
            <a:ext cx="3193427"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5617443" y="297793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5617443" y="455377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5617443" y="1437025"/>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346183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2912" y="1209478"/>
            <a:ext cx="11566184"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11" name="Text Placeholder 10"/>
          <p:cNvSpPr>
            <a:spLocks noGrp="1"/>
          </p:cNvSpPr>
          <p:nvPr>
            <p:ph type="body" sz="quarter" idx="10" hasCustomPrompt="1"/>
          </p:nvPr>
        </p:nvSpPr>
        <p:spPr>
          <a:xfrm>
            <a:off x="763238" y="5007001"/>
            <a:ext cx="10665529"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38552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0" y="1230172"/>
            <a:ext cx="6415041"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315898" y="3622800"/>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7018952" y="1230172"/>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1" name="Picture Placeholder 8"/>
          <p:cNvSpPr>
            <a:spLocks noGrp="1"/>
          </p:cNvSpPr>
          <p:nvPr>
            <p:ph type="pic" sz="quarter" idx="17"/>
          </p:nvPr>
        </p:nvSpPr>
        <p:spPr>
          <a:xfrm>
            <a:off x="7018952" y="3622800"/>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15507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67042" y="1230172"/>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312911" y="1230172"/>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5467041" y="3749757"/>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312911" y="3749757"/>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07752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252"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4" name="Picture Placeholder 8"/>
          <p:cNvSpPr>
            <a:spLocks noGrp="1"/>
          </p:cNvSpPr>
          <p:nvPr>
            <p:ph type="pic" sz="quarter" idx="14"/>
          </p:nvPr>
        </p:nvSpPr>
        <p:spPr>
          <a:xfrm>
            <a:off x="279205" y="233637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3" name="Content Placeholder 2"/>
          <p:cNvSpPr>
            <a:spLocks noGrp="1"/>
          </p:cNvSpPr>
          <p:nvPr>
            <p:ph sz="half" idx="23"/>
          </p:nvPr>
        </p:nvSpPr>
        <p:spPr>
          <a:xfrm>
            <a:off x="4520851"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4" name="Picture Placeholder 8"/>
          <p:cNvSpPr>
            <a:spLocks noGrp="1"/>
          </p:cNvSpPr>
          <p:nvPr>
            <p:ph type="pic" sz="quarter" idx="24"/>
          </p:nvPr>
        </p:nvSpPr>
        <p:spPr>
          <a:xfrm>
            <a:off x="4227804" y="231818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5" name="Content Placeholder 2"/>
          <p:cNvSpPr>
            <a:spLocks noGrp="1"/>
          </p:cNvSpPr>
          <p:nvPr>
            <p:ph sz="half" idx="25"/>
          </p:nvPr>
        </p:nvSpPr>
        <p:spPr>
          <a:xfrm>
            <a:off x="8469449"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6" name="Picture Placeholder 8"/>
          <p:cNvSpPr>
            <a:spLocks noGrp="1"/>
          </p:cNvSpPr>
          <p:nvPr>
            <p:ph type="pic" sz="quarter" idx="26"/>
          </p:nvPr>
        </p:nvSpPr>
        <p:spPr>
          <a:xfrm>
            <a:off x="8176403" y="2318329"/>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79094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412907" y="1500360"/>
            <a:ext cx="9366191" cy="4328362"/>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1692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1" y="1494075"/>
            <a:ext cx="5270341" cy="1941334"/>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6420307" y="1494075"/>
            <a:ext cx="5458789" cy="4328362"/>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9" name="Picture Placeholder 8"/>
          <p:cNvSpPr>
            <a:spLocks noGrp="1"/>
          </p:cNvSpPr>
          <p:nvPr>
            <p:ph type="pic" sz="quarter" idx="16"/>
          </p:nvPr>
        </p:nvSpPr>
        <p:spPr>
          <a:xfrm>
            <a:off x="312911" y="3935422"/>
            <a:ext cx="5270341" cy="2004886"/>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069552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569198" y="2315993"/>
            <a:ext cx="4996196" cy="2697095"/>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8973528"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312912"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312912"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8973528"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135770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tatemen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2467" y="2819401"/>
            <a:ext cx="11595100"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257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6369472" y="1393480"/>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5" name="Picture Placeholder 8"/>
          <p:cNvSpPr>
            <a:spLocks noGrp="1"/>
          </p:cNvSpPr>
          <p:nvPr>
            <p:ph type="pic" sz="quarter" idx="16"/>
          </p:nvPr>
        </p:nvSpPr>
        <p:spPr>
          <a:xfrm>
            <a:off x="2275081" y="1393480"/>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6" name="Content Placeholder 2"/>
          <p:cNvSpPr>
            <a:spLocks noGrp="1"/>
          </p:cNvSpPr>
          <p:nvPr>
            <p:ph sz="half" idx="17" hasCustomPrompt="1"/>
          </p:nvPr>
        </p:nvSpPr>
        <p:spPr>
          <a:xfrm>
            <a:off x="322401"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9979597"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2275081" y="3827618"/>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30" name="Content Placeholder 2"/>
          <p:cNvSpPr>
            <a:spLocks noGrp="1"/>
          </p:cNvSpPr>
          <p:nvPr>
            <p:ph sz="half" idx="20" hasCustomPrompt="1"/>
          </p:nvPr>
        </p:nvSpPr>
        <p:spPr>
          <a:xfrm>
            <a:off x="322401" y="3827618"/>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6369472" y="3853246"/>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32" name="Content Placeholder 2"/>
          <p:cNvSpPr>
            <a:spLocks noGrp="1"/>
          </p:cNvSpPr>
          <p:nvPr>
            <p:ph sz="half" idx="22" hasCustomPrompt="1"/>
          </p:nvPr>
        </p:nvSpPr>
        <p:spPr>
          <a:xfrm>
            <a:off x="9979597" y="3853246"/>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286749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79205" y="3960083"/>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4" name="Picture Placeholder 8"/>
          <p:cNvSpPr>
            <a:spLocks noGrp="1"/>
          </p:cNvSpPr>
          <p:nvPr>
            <p:ph type="pic" sz="quarter" idx="24"/>
          </p:nvPr>
        </p:nvSpPr>
        <p:spPr>
          <a:xfrm>
            <a:off x="4227804" y="3941891"/>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6" name="Picture Placeholder 8"/>
          <p:cNvSpPr>
            <a:spLocks noGrp="1"/>
          </p:cNvSpPr>
          <p:nvPr>
            <p:ph type="pic" sz="quarter" idx="26"/>
          </p:nvPr>
        </p:nvSpPr>
        <p:spPr>
          <a:xfrm>
            <a:off x="8176403" y="3942034"/>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79207" y="1230172"/>
            <a:ext cx="11599891"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57794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312911"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4" name="Picture Placeholder 8"/>
          <p:cNvSpPr>
            <a:spLocks noGrp="1"/>
          </p:cNvSpPr>
          <p:nvPr>
            <p:ph type="pic" sz="quarter" idx="15"/>
          </p:nvPr>
        </p:nvSpPr>
        <p:spPr>
          <a:xfrm>
            <a:off x="312911"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5" name="Picture Placeholder 8"/>
          <p:cNvSpPr>
            <a:spLocks noGrp="1"/>
          </p:cNvSpPr>
          <p:nvPr>
            <p:ph type="pic" sz="quarter" idx="16"/>
          </p:nvPr>
        </p:nvSpPr>
        <p:spPr>
          <a:xfrm>
            <a:off x="4206243"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6" name="Picture Placeholder 8"/>
          <p:cNvSpPr>
            <a:spLocks noGrp="1"/>
          </p:cNvSpPr>
          <p:nvPr>
            <p:ph type="pic" sz="quarter" idx="17"/>
          </p:nvPr>
        </p:nvSpPr>
        <p:spPr>
          <a:xfrm>
            <a:off x="8099576"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2" name="Picture Placeholder 8"/>
          <p:cNvSpPr>
            <a:spLocks noGrp="1"/>
          </p:cNvSpPr>
          <p:nvPr>
            <p:ph type="pic" sz="quarter" idx="18"/>
          </p:nvPr>
        </p:nvSpPr>
        <p:spPr>
          <a:xfrm>
            <a:off x="4206243"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3" name="Picture Placeholder 8"/>
          <p:cNvSpPr>
            <a:spLocks noGrp="1"/>
          </p:cNvSpPr>
          <p:nvPr>
            <p:ph type="pic" sz="quarter" idx="19"/>
          </p:nvPr>
        </p:nvSpPr>
        <p:spPr>
          <a:xfrm>
            <a:off x="8099576"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60892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26692" y="2998788"/>
            <a:ext cx="10962059"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2263152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618" y="3033714"/>
            <a:ext cx="11518900"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717203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0456274" y="6254886"/>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userDrawn="1"/>
        </p:nvSpPr>
        <p:spPr bwMode="auto">
          <a:xfrm>
            <a:off x="312910" y="2597921"/>
            <a:ext cx="11566185"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sz="2800" dirty="0"/>
          </a:p>
        </p:txBody>
      </p:sp>
    </p:spTree>
    <p:extLst>
      <p:ext uri="{BB962C8B-B14F-4D97-AF65-F5344CB8AC3E}">
        <p14:creationId xmlns:p14="http://schemas.microsoft.com/office/powerpoint/2010/main" val="1738517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0" name="Title 10"/>
          <p:cNvSpPr>
            <a:spLocks noGrp="1"/>
          </p:cNvSpPr>
          <p:nvPr>
            <p:ph type="title" hasCustomPrompt="1"/>
          </p:nvPr>
        </p:nvSpPr>
        <p:spPr>
          <a:xfrm>
            <a:off x="312908" y="311286"/>
            <a:ext cx="11566185" cy="812258"/>
          </a:xfrm>
        </p:spPr>
        <p:txBody>
          <a:bodyPr/>
          <a:lstStyle>
            <a:lvl1pPr>
              <a:defRPr/>
            </a:lvl1pPr>
          </a:lstStyle>
          <a:p>
            <a:r>
              <a:rPr lang="en-US" dirty="0"/>
              <a:t>Click to add slide title</a:t>
            </a:r>
          </a:p>
        </p:txBody>
      </p:sp>
      <p:sp>
        <p:nvSpPr>
          <p:cNvPr id="28" name="Text Placeholder 27"/>
          <p:cNvSpPr>
            <a:spLocks noGrp="1"/>
          </p:cNvSpPr>
          <p:nvPr>
            <p:ph type="body" sz="quarter" idx="10"/>
          </p:nvPr>
        </p:nvSpPr>
        <p:spPr>
          <a:xfrm>
            <a:off x="749106" y="1225920"/>
            <a:ext cx="10693788" cy="4960937"/>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542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623703" y="364332"/>
            <a:ext cx="10972800" cy="954107"/>
          </a:xfr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623703" y="1371600"/>
            <a:ext cx="109728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623703" y="6205538"/>
            <a:ext cx="976530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97732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55138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171901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043" y="1219199"/>
            <a:ext cx="11560053"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40126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312912" y="1209476"/>
            <a:ext cx="11566185"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40474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312912" y="1209477"/>
            <a:ext cx="5327313"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5811141" y="1209475"/>
            <a:ext cx="6067956"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312912" y="6238770"/>
            <a:ext cx="1002069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1045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7930427" y="1264779"/>
            <a:ext cx="3948669"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312911" y="1264779"/>
            <a:ext cx="7480853"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18000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603903" y="1312029"/>
            <a:ext cx="109728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userDrawn="1"/>
        </p:nvSpPr>
        <p:spPr>
          <a:xfrm>
            <a:off x="11407338" y="6378700"/>
            <a:ext cx="479865"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userDrawn="1"/>
        </p:nvGrpSpPr>
        <p:grpSpPr>
          <a:xfrm>
            <a:off x="10702442" y="6299695"/>
            <a:ext cx="695660" cy="408709"/>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857438" y="6378700"/>
              <a:ext cx="578413" cy="255734"/>
            </a:xfrm>
            <a:prstGeom prst="rect">
              <a:avLst/>
            </a:prstGeom>
          </p:spPr>
        </p:pic>
      </p:grpSp>
      <p:sp>
        <p:nvSpPr>
          <p:cNvPr id="11" name="Rectangle 6"/>
          <p:cNvSpPr>
            <a:spLocks noGrp="1" noChangeArrowheads="1"/>
          </p:cNvSpPr>
          <p:nvPr>
            <p:ph type="title"/>
          </p:nvPr>
        </p:nvSpPr>
        <p:spPr bwMode="auto">
          <a:xfrm>
            <a:off x="581119" y="307863"/>
            <a:ext cx="1097280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br>
              <a:rPr lang="en-US" dirty="0"/>
            </a:br>
            <a:r>
              <a:rPr lang="en-US" dirty="0"/>
              <a:t>Put the takeaway here</a:t>
            </a:r>
          </a:p>
        </p:txBody>
      </p:sp>
    </p:spTree>
    <p:extLst>
      <p:ext uri="{BB962C8B-B14F-4D97-AF65-F5344CB8AC3E}">
        <p14:creationId xmlns:p14="http://schemas.microsoft.com/office/powerpoint/2010/main" val="208473034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3" r:id="rId3"/>
    <p:sldLayoutId id="2147483666" r:id="rId4"/>
    <p:sldLayoutId id="2147483677" r:id="rId5"/>
    <p:sldLayoutId id="2147483650" r:id="rId6"/>
    <p:sldLayoutId id="2147483663" r:id="rId7"/>
    <p:sldLayoutId id="2147483652" r:id="rId8"/>
    <p:sldLayoutId id="2147483678" r:id="rId9"/>
    <p:sldLayoutId id="2147483660" r:id="rId10"/>
    <p:sldLayoutId id="2147483653" r:id="rId11"/>
    <p:sldLayoutId id="2147483692" r:id="rId12"/>
    <p:sldLayoutId id="2147483657" r:id="rId13"/>
    <p:sldLayoutId id="2147483693" r:id="rId14"/>
    <p:sldLayoutId id="2147483685" r:id="rId15"/>
    <p:sldLayoutId id="2147483684" r:id="rId16"/>
    <p:sldLayoutId id="2147483691" r:id="rId17"/>
    <p:sldLayoutId id="2147483690" r:id="rId18"/>
    <p:sldLayoutId id="2147483689" r:id="rId19"/>
    <p:sldLayoutId id="2147483686" r:id="rId20"/>
    <p:sldLayoutId id="2147483688" r:id="rId21"/>
    <p:sldLayoutId id="2147483687" r:id="rId22"/>
    <p:sldLayoutId id="2147483654" r:id="rId23"/>
    <p:sldLayoutId id="2147483682" r:id="rId24"/>
    <p:sldLayoutId id="2147483661" r:id="rId25"/>
    <p:sldLayoutId id="2147483694" r:id="rId26"/>
  </p:sldLayoutIdLst>
  <p:hf sldNum="0"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9.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8" Type="http://schemas.openxmlformats.org/officeDocument/2006/relationships/image" Target="../media/image8.png"/><Relationship Id="rId51" Type="http://schemas.openxmlformats.org/officeDocument/2006/relationships/image" Target="../media/image51.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normAutofit/>
          </a:bodyPr>
          <a:lstStyle/>
          <a:p>
            <a:r>
              <a:rPr lang="en-US" sz="2800" b="1" dirty="0">
                <a:latin typeface="+mn-lt"/>
              </a:rPr>
              <a:t>Improving Readiness Outcomes with Collaboration: Quantifying the Cost of Siloed Resourcing Decisions</a:t>
            </a:r>
          </a:p>
        </p:txBody>
      </p:sp>
      <p:sp>
        <p:nvSpPr>
          <p:cNvPr id="6" name="Text Placeholder 5"/>
          <p:cNvSpPr>
            <a:spLocks noGrp="1"/>
          </p:cNvSpPr>
          <p:nvPr>
            <p:ph type="body" sz="quarter" idx="18"/>
          </p:nvPr>
        </p:nvSpPr>
        <p:spPr/>
        <p:txBody>
          <a:bodyPr/>
          <a:lstStyle/>
          <a:p>
            <a:r>
              <a:rPr lang="en-US" dirty="0">
                <a:latin typeface="+mj-lt"/>
              </a:rPr>
              <a:t>Connor McNamara</a:t>
            </a:r>
          </a:p>
          <a:p>
            <a:r>
              <a:rPr lang="en-US" dirty="0">
                <a:latin typeface="+mj-lt"/>
              </a:rPr>
              <a:t>Jasmine Bertram</a:t>
            </a:r>
          </a:p>
        </p:txBody>
      </p:sp>
      <p:sp>
        <p:nvSpPr>
          <p:cNvPr id="7" name="Text Placeholder 6"/>
          <p:cNvSpPr>
            <a:spLocks noGrp="1"/>
          </p:cNvSpPr>
          <p:nvPr>
            <p:ph type="body" sz="quarter" idx="19"/>
          </p:nvPr>
        </p:nvSpPr>
        <p:spPr/>
        <p:txBody>
          <a:bodyPr/>
          <a:lstStyle/>
          <a:p>
            <a:r>
              <a:rPr lang="en-US" dirty="0"/>
              <a:t>April 24, 2025</a:t>
            </a:r>
          </a:p>
        </p:txBody>
      </p:sp>
    </p:spTree>
    <p:extLst>
      <p:ext uri="{BB962C8B-B14F-4D97-AF65-F5344CB8AC3E}">
        <p14:creationId xmlns:p14="http://schemas.microsoft.com/office/powerpoint/2010/main" val="313131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7468B5-CF1A-4FE4-9C85-45348D2389BA}"/>
              </a:ext>
            </a:extLst>
          </p:cNvPr>
          <p:cNvSpPr txBox="1">
            <a:spLocks/>
          </p:cNvSpPr>
          <p:nvPr/>
        </p:nvSpPr>
        <p:spPr>
          <a:xfrm>
            <a:off x="250034" y="155023"/>
            <a:ext cx="11690954" cy="899448"/>
          </a:xfrm>
          <a:prstGeom prst="rect">
            <a:avLst/>
          </a:prstGeom>
        </p:spPr>
        <p:txBody>
          <a:bodyPr>
            <a:normAutofit lnSpcReduction="10000"/>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b="1" dirty="0">
                <a:latin typeface="+mj-lt"/>
              </a:rPr>
              <a:t>How should the DoD allocate its budget to buy spares for multiple weapon systems? </a:t>
            </a:r>
          </a:p>
        </p:txBody>
      </p:sp>
      <p:pic>
        <p:nvPicPr>
          <p:cNvPr id="7" name="Graphic 6" descr="Airplane with solid fill">
            <a:extLst>
              <a:ext uri="{FF2B5EF4-FFF2-40B4-BE49-F238E27FC236}">
                <a16:creationId xmlns:a16="http://schemas.microsoft.com/office/drawing/2014/main" id="{AE2FEAB3-25ED-4C1D-95B8-B836BCE48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47632">
            <a:off x="1522834" y="1866421"/>
            <a:ext cx="694816" cy="1201998"/>
          </a:xfrm>
          <a:prstGeom prst="rect">
            <a:avLst/>
          </a:prstGeom>
        </p:spPr>
      </p:pic>
      <p:pic>
        <p:nvPicPr>
          <p:cNvPr id="8" name="Graphic 7" descr="Airplane with solid fill">
            <a:extLst>
              <a:ext uri="{FF2B5EF4-FFF2-40B4-BE49-F238E27FC236}">
                <a16:creationId xmlns:a16="http://schemas.microsoft.com/office/drawing/2014/main" id="{EA60CA33-99F6-432B-B7D4-204DACDED3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7632">
            <a:off x="3423838" y="2104658"/>
            <a:ext cx="1255246" cy="759729"/>
          </a:xfrm>
          <a:prstGeom prst="rect">
            <a:avLst/>
          </a:prstGeom>
        </p:spPr>
      </p:pic>
      <p:pic>
        <p:nvPicPr>
          <p:cNvPr id="9" name="Graphic 8" descr="Airplane with solid fill">
            <a:extLst>
              <a:ext uri="{FF2B5EF4-FFF2-40B4-BE49-F238E27FC236}">
                <a16:creationId xmlns:a16="http://schemas.microsoft.com/office/drawing/2014/main" id="{9117B287-5886-4181-9FEC-6B169B1184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47632">
            <a:off x="1559912" y="4566734"/>
            <a:ext cx="624784" cy="624784"/>
          </a:xfrm>
          <a:prstGeom prst="rect">
            <a:avLst/>
          </a:prstGeom>
        </p:spPr>
      </p:pic>
      <p:pic>
        <p:nvPicPr>
          <p:cNvPr id="10" name="Graphic 9" descr="Airplane with solid fill">
            <a:extLst>
              <a:ext uri="{FF2B5EF4-FFF2-40B4-BE49-F238E27FC236}">
                <a16:creationId xmlns:a16="http://schemas.microsoft.com/office/drawing/2014/main" id="{170A3E78-76EC-4E0B-AF18-2FE487D832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47632">
            <a:off x="3347351" y="4157168"/>
            <a:ext cx="1333991" cy="1333991"/>
          </a:xfrm>
          <a:prstGeom prst="rect">
            <a:avLst/>
          </a:prstGeom>
        </p:spPr>
      </p:pic>
      <p:sp>
        <p:nvSpPr>
          <p:cNvPr id="11" name="TextBox 10">
            <a:extLst>
              <a:ext uri="{FF2B5EF4-FFF2-40B4-BE49-F238E27FC236}">
                <a16:creationId xmlns:a16="http://schemas.microsoft.com/office/drawing/2014/main" id="{1D274F5A-DF56-4333-87F9-058F8BABA26F}"/>
              </a:ext>
            </a:extLst>
          </p:cNvPr>
          <p:cNvSpPr txBox="1"/>
          <p:nvPr/>
        </p:nvSpPr>
        <p:spPr>
          <a:xfrm>
            <a:off x="1143002" y="1557655"/>
            <a:ext cx="1433945" cy="369332"/>
          </a:xfrm>
          <a:prstGeom prst="rect">
            <a:avLst/>
          </a:prstGeom>
          <a:noFill/>
        </p:spPr>
        <p:txBody>
          <a:bodyPr wrap="square" rtlCol="0">
            <a:spAutoFit/>
          </a:bodyPr>
          <a:lstStyle/>
          <a:p>
            <a:pPr algn="ctr"/>
            <a:r>
              <a:rPr lang="en-US" b="1" dirty="0"/>
              <a:t>Platform A</a:t>
            </a:r>
          </a:p>
        </p:txBody>
      </p:sp>
      <p:sp>
        <p:nvSpPr>
          <p:cNvPr id="12" name="TextBox 11">
            <a:extLst>
              <a:ext uri="{FF2B5EF4-FFF2-40B4-BE49-F238E27FC236}">
                <a16:creationId xmlns:a16="http://schemas.microsoft.com/office/drawing/2014/main" id="{3B42FD14-1C08-4DAB-B0A1-8066971B7025}"/>
              </a:ext>
            </a:extLst>
          </p:cNvPr>
          <p:cNvSpPr txBox="1"/>
          <p:nvPr/>
        </p:nvSpPr>
        <p:spPr>
          <a:xfrm>
            <a:off x="3307766" y="1551506"/>
            <a:ext cx="1433945" cy="369332"/>
          </a:xfrm>
          <a:prstGeom prst="rect">
            <a:avLst/>
          </a:prstGeom>
          <a:noFill/>
        </p:spPr>
        <p:txBody>
          <a:bodyPr wrap="square" rtlCol="0">
            <a:spAutoFit/>
          </a:bodyPr>
          <a:lstStyle/>
          <a:p>
            <a:pPr algn="ctr"/>
            <a:r>
              <a:rPr lang="en-US" b="1" dirty="0"/>
              <a:t>Platform B</a:t>
            </a:r>
          </a:p>
        </p:txBody>
      </p:sp>
      <p:sp>
        <p:nvSpPr>
          <p:cNvPr id="13" name="TextBox 12">
            <a:extLst>
              <a:ext uri="{FF2B5EF4-FFF2-40B4-BE49-F238E27FC236}">
                <a16:creationId xmlns:a16="http://schemas.microsoft.com/office/drawing/2014/main" id="{B5E1BEA8-3C2F-43DB-B8FA-42A9ABB1EE27}"/>
              </a:ext>
            </a:extLst>
          </p:cNvPr>
          <p:cNvSpPr txBox="1"/>
          <p:nvPr/>
        </p:nvSpPr>
        <p:spPr>
          <a:xfrm>
            <a:off x="1159010" y="4009912"/>
            <a:ext cx="1433945" cy="369332"/>
          </a:xfrm>
          <a:prstGeom prst="rect">
            <a:avLst/>
          </a:prstGeom>
          <a:noFill/>
        </p:spPr>
        <p:txBody>
          <a:bodyPr wrap="square" rtlCol="0">
            <a:spAutoFit/>
          </a:bodyPr>
          <a:lstStyle/>
          <a:p>
            <a:pPr algn="ctr"/>
            <a:r>
              <a:rPr lang="en-US" b="1" dirty="0"/>
              <a:t>Platform C</a:t>
            </a:r>
          </a:p>
        </p:txBody>
      </p:sp>
      <p:sp>
        <p:nvSpPr>
          <p:cNvPr id="14" name="TextBox 13">
            <a:extLst>
              <a:ext uri="{FF2B5EF4-FFF2-40B4-BE49-F238E27FC236}">
                <a16:creationId xmlns:a16="http://schemas.microsoft.com/office/drawing/2014/main" id="{945F804C-41BD-4081-BD70-2C689CFF30DE}"/>
              </a:ext>
            </a:extLst>
          </p:cNvPr>
          <p:cNvSpPr txBox="1"/>
          <p:nvPr/>
        </p:nvSpPr>
        <p:spPr>
          <a:xfrm>
            <a:off x="3290205" y="4009911"/>
            <a:ext cx="1433945" cy="369332"/>
          </a:xfrm>
          <a:prstGeom prst="rect">
            <a:avLst/>
          </a:prstGeom>
          <a:noFill/>
        </p:spPr>
        <p:txBody>
          <a:bodyPr wrap="square" rtlCol="0">
            <a:spAutoFit/>
          </a:bodyPr>
          <a:lstStyle/>
          <a:p>
            <a:pPr algn="ctr"/>
            <a:r>
              <a:rPr lang="en-US" b="1"/>
              <a:t>Platform D</a:t>
            </a:r>
            <a:endParaRPr lang="en-US" b="1" dirty="0"/>
          </a:p>
        </p:txBody>
      </p:sp>
      <p:sp>
        <p:nvSpPr>
          <p:cNvPr id="3" name="TextBox 2">
            <a:extLst>
              <a:ext uri="{FF2B5EF4-FFF2-40B4-BE49-F238E27FC236}">
                <a16:creationId xmlns:a16="http://schemas.microsoft.com/office/drawing/2014/main" id="{D8B678E9-ADB7-4AA3-A927-9E8CD15120F7}"/>
              </a:ext>
            </a:extLst>
          </p:cNvPr>
          <p:cNvSpPr txBox="1"/>
          <p:nvPr/>
        </p:nvSpPr>
        <p:spPr>
          <a:xfrm>
            <a:off x="1184565" y="2986801"/>
            <a:ext cx="1350818" cy="369332"/>
          </a:xfrm>
          <a:prstGeom prst="rect">
            <a:avLst/>
          </a:prstGeom>
          <a:noFill/>
        </p:spPr>
        <p:txBody>
          <a:bodyPr wrap="square" rtlCol="0">
            <a:spAutoFit/>
          </a:bodyPr>
          <a:lstStyle/>
          <a:p>
            <a:pPr algn="ctr"/>
            <a:r>
              <a:rPr lang="en-US" dirty="0"/>
              <a:t>40 Planes</a:t>
            </a:r>
          </a:p>
        </p:txBody>
      </p:sp>
      <p:sp>
        <p:nvSpPr>
          <p:cNvPr id="15" name="TextBox 14">
            <a:extLst>
              <a:ext uri="{FF2B5EF4-FFF2-40B4-BE49-F238E27FC236}">
                <a16:creationId xmlns:a16="http://schemas.microsoft.com/office/drawing/2014/main" id="{596169A1-553D-4538-8B61-B3161CBF1A63}"/>
              </a:ext>
            </a:extLst>
          </p:cNvPr>
          <p:cNvSpPr txBox="1"/>
          <p:nvPr/>
        </p:nvSpPr>
        <p:spPr>
          <a:xfrm>
            <a:off x="3349330" y="5418008"/>
            <a:ext cx="1350818" cy="369332"/>
          </a:xfrm>
          <a:prstGeom prst="rect">
            <a:avLst/>
          </a:prstGeom>
          <a:noFill/>
        </p:spPr>
        <p:txBody>
          <a:bodyPr wrap="square" rtlCol="0">
            <a:spAutoFit/>
          </a:bodyPr>
          <a:lstStyle/>
          <a:p>
            <a:pPr algn="ctr"/>
            <a:r>
              <a:rPr lang="en-US" dirty="0"/>
              <a:t>60 Planes</a:t>
            </a:r>
          </a:p>
        </p:txBody>
      </p:sp>
      <p:sp>
        <p:nvSpPr>
          <p:cNvPr id="16" name="TextBox 15">
            <a:extLst>
              <a:ext uri="{FF2B5EF4-FFF2-40B4-BE49-F238E27FC236}">
                <a16:creationId xmlns:a16="http://schemas.microsoft.com/office/drawing/2014/main" id="{7168FD76-F614-4812-8E2C-AADC8144140A}"/>
              </a:ext>
            </a:extLst>
          </p:cNvPr>
          <p:cNvSpPr txBox="1"/>
          <p:nvPr/>
        </p:nvSpPr>
        <p:spPr>
          <a:xfrm>
            <a:off x="1200573" y="5418008"/>
            <a:ext cx="1350818" cy="369332"/>
          </a:xfrm>
          <a:prstGeom prst="rect">
            <a:avLst/>
          </a:prstGeom>
          <a:noFill/>
        </p:spPr>
        <p:txBody>
          <a:bodyPr wrap="square" rtlCol="0">
            <a:spAutoFit/>
          </a:bodyPr>
          <a:lstStyle/>
          <a:p>
            <a:pPr algn="ctr"/>
            <a:r>
              <a:rPr lang="en-US" dirty="0"/>
              <a:t>200 Planes</a:t>
            </a:r>
          </a:p>
        </p:txBody>
      </p:sp>
      <p:sp>
        <p:nvSpPr>
          <p:cNvPr id="17" name="TextBox 16">
            <a:extLst>
              <a:ext uri="{FF2B5EF4-FFF2-40B4-BE49-F238E27FC236}">
                <a16:creationId xmlns:a16="http://schemas.microsoft.com/office/drawing/2014/main" id="{B586F64E-7B57-4771-8186-B6D491697832}"/>
              </a:ext>
            </a:extLst>
          </p:cNvPr>
          <p:cNvSpPr txBox="1"/>
          <p:nvPr/>
        </p:nvSpPr>
        <p:spPr>
          <a:xfrm>
            <a:off x="3349330" y="2995935"/>
            <a:ext cx="1350818" cy="369332"/>
          </a:xfrm>
          <a:prstGeom prst="rect">
            <a:avLst/>
          </a:prstGeom>
          <a:noFill/>
        </p:spPr>
        <p:txBody>
          <a:bodyPr wrap="square" rtlCol="0">
            <a:spAutoFit/>
          </a:bodyPr>
          <a:lstStyle/>
          <a:p>
            <a:pPr algn="ctr"/>
            <a:r>
              <a:rPr lang="en-US" dirty="0"/>
              <a:t>250 Planes</a:t>
            </a:r>
          </a:p>
        </p:txBody>
      </p:sp>
      <p:grpSp>
        <p:nvGrpSpPr>
          <p:cNvPr id="20" name="Group 19">
            <a:extLst>
              <a:ext uri="{FF2B5EF4-FFF2-40B4-BE49-F238E27FC236}">
                <a16:creationId xmlns:a16="http://schemas.microsoft.com/office/drawing/2014/main" id="{A4FD98AD-43C2-40E3-AC38-24362D9D2A64}"/>
              </a:ext>
            </a:extLst>
          </p:cNvPr>
          <p:cNvGrpSpPr/>
          <p:nvPr/>
        </p:nvGrpSpPr>
        <p:grpSpPr>
          <a:xfrm>
            <a:off x="5967284" y="1388886"/>
            <a:ext cx="5081714" cy="4478195"/>
            <a:chOff x="5774282" y="1029280"/>
            <a:chExt cx="5713764" cy="5087622"/>
          </a:xfrm>
        </p:grpSpPr>
        <p:pic>
          <p:nvPicPr>
            <p:cNvPr id="21" name="Picture 20">
              <a:extLst>
                <a:ext uri="{FF2B5EF4-FFF2-40B4-BE49-F238E27FC236}">
                  <a16:creationId xmlns:a16="http://schemas.microsoft.com/office/drawing/2014/main" id="{7E19DDBE-DCFA-4D95-B860-6CE432E7AB6E}"/>
                </a:ext>
              </a:extLst>
            </p:cNvPr>
            <p:cNvPicPr>
              <a:picLocks noChangeAspect="1"/>
            </p:cNvPicPr>
            <p:nvPr/>
          </p:nvPicPr>
          <p:blipFill>
            <a:blip r:embed="rId11"/>
            <a:stretch>
              <a:fillRect/>
            </a:stretch>
          </p:blipFill>
          <p:spPr>
            <a:xfrm>
              <a:off x="6231913" y="1381313"/>
              <a:ext cx="5256133" cy="4294513"/>
            </a:xfrm>
            <a:prstGeom prst="rect">
              <a:avLst/>
            </a:prstGeom>
          </p:spPr>
        </p:pic>
        <p:sp>
          <p:nvSpPr>
            <p:cNvPr id="22" name="TextBox 21">
              <a:extLst>
                <a:ext uri="{FF2B5EF4-FFF2-40B4-BE49-F238E27FC236}">
                  <a16:creationId xmlns:a16="http://schemas.microsoft.com/office/drawing/2014/main" id="{FD859165-5E8B-45CD-837A-C58DB0691333}"/>
                </a:ext>
              </a:extLst>
            </p:cNvPr>
            <p:cNvSpPr txBox="1"/>
            <p:nvPr/>
          </p:nvSpPr>
          <p:spPr>
            <a:xfrm>
              <a:off x="6933833" y="5778348"/>
              <a:ext cx="3149761" cy="338554"/>
            </a:xfrm>
            <a:prstGeom prst="rect">
              <a:avLst/>
            </a:prstGeom>
            <a:noFill/>
          </p:spPr>
          <p:txBody>
            <a:bodyPr wrap="square" rtlCol="0">
              <a:spAutoFit/>
            </a:bodyPr>
            <a:lstStyle/>
            <a:p>
              <a:pPr algn="ctr"/>
              <a:r>
                <a:rPr lang="en-US" sz="1600" dirty="0"/>
                <a:t>Stock Investment ($M)</a:t>
              </a:r>
            </a:p>
          </p:txBody>
        </p:sp>
        <p:sp>
          <p:nvSpPr>
            <p:cNvPr id="23" name="TextBox 22">
              <a:extLst>
                <a:ext uri="{FF2B5EF4-FFF2-40B4-BE49-F238E27FC236}">
                  <a16:creationId xmlns:a16="http://schemas.microsoft.com/office/drawing/2014/main" id="{88CBBF4E-6637-45EC-8941-569B3454A612}"/>
                </a:ext>
              </a:extLst>
            </p:cNvPr>
            <p:cNvSpPr txBox="1"/>
            <p:nvPr/>
          </p:nvSpPr>
          <p:spPr>
            <a:xfrm rot="16200000">
              <a:off x="4389732" y="3327247"/>
              <a:ext cx="3149761" cy="380662"/>
            </a:xfrm>
            <a:prstGeom prst="rect">
              <a:avLst/>
            </a:prstGeom>
            <a:noFill/>
          </p:spPr>
          <p:txBody>
            <a:bodyPr wrap="square" rtlCol="0">
              <a:spAutoFit/>
            </a:bodyPr>
            <a:lstStyle/>
            <a:p>
              <a:pPr algn="ctr"/>
              <a:r>
                <a:rPr lang="en-US" sz="1600" dirty="0"/>
                <a:t>Avg. % of Available Aircraft</a:t>
              </a:r>
            </a:p>
          </p:txBody>
        </p:sp>
        <p:sp>
          <p:nvSpPr>
            <p:cNvPr id="24" name="TextBox 23">
              <a:extLst>
                <a:ext uri="{FF2B5EF4-FFF2-40B4-BE49-F238E27FC236}">
                  <a16:creationId xmlns:a16="http://schemas.microsoft.com/office/drawing/2014/main" id="{3B630B54-42B8-4B57-9278-725950AF7379}"/>
                </a:ext>
              </a:extLst>
            </p:cNvPr>
            <p:cNvSpPr txBox="1"/>
            <p:nvPr/>
          </p:nvSpPr>
          <p:spPr>
            <a:xfrm>
              <a:off x="6670961" y="1029280"/>
              <a:ext cx="3709439" cy="384627"/>
            </a:xfrm>
            <a:prstGeom prst="rect">
              <a:avLst/>
            </a:prstGeom>
            <a:solidFill>
              <a:schemeClr val="bg1"/>
            </a:solidFill>
          </p:spPr>
          <p:txBody>
            <a:bodyPr wrap="square" rtlCol="0">
              <a:spAutoFit/>
            </a:bodyPr>
            <a:lstStyle/>
            <a:p>
              <a:pPr algn="ctr"/>
              <a:r>
                <a:rPr lang="en-US" sz="1600" dirty="0"/>
                <a:t>Cost of Readiness by Platform</a:t>
              </a:r>
            </a:p>
          </p:txBody>
        </p:sp>
      </p:grpSp>
    </p:spTree>
    <p:extLst>
      <p:ext uri="{BB962C8B-B14F-4D97-AF65-F5344CB8AC3E}">
        <p14:creationId xmlns:p14="http://schemas.microsoft.com/office/powerpoint/2010/main" val="325504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447B993-4B1B-4082-901F-DAD2FA982E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51" t="1016" b="4729"/>
          <a:stretch/>
        </p:blipFill>
        <p:spPr>
          <a:xfrm>
            <a:off x="6595613" y="1310584"/>
            <a:ext cx="4784464" cy="3933048"/>
          </a:xfrm>
          <a:prstGeom prst="rect">
            <a:avLst/>
          </a:prstGeom>
        </p:spPr>
      </p:pic>
      <p:sp>
        <p:nvSpPr>
          <p:cNvPr id="2" name="Title 1">
            <a:extLst>
              <a:ext uri="{FF2B5EF4-FFF2-40B4-BE49-F238E27FC236}">
                <a16:creationId xmlns:a16="http://schemas.microsoft.com/office/drawing/2014/main" id="{6811C966-CB6F-4B9D-851B-62B1B31019A5}"/>
              </a:ext>
            </a:extLst>
          </p:cNvPr>
          <p:cNvSpPr>
            <a:spLocks noGrp="1"/>
          </p:cNvSpPr>
          <p:nvPr>
            <p:ph type="title"/>
          </p:nvPr>
        </p:nvSpPr>
        <p:spPr>
          <a:xfrm>
            <a:off x="250034" y="155023"/>
            <a:ext cx="11690954" cy="899448"/>
          </a:xfrm>
        </p:spPr>
        <p:txBody>
          <a:bodyPr>
            <a:noAutofit/>
          </a:bodyPr>
          <a:lstStyle/>
          <a:p>
            <a:r>
              <a:rPr lang="en-US" sz="2400" b="1" dirty="0">
                <a:latin typeface="+mj-lt"/>
              </a:rPr>
              <a:t>The DoD can use the cost of readiness for each platform to determine where funds will have the largest impact </a:t>
            </a:r>
          </a:p>
        </p:txBody>
      </p:sp>
      <p:grpSp>
        <p:nvGrpSpPr>
          <p:cNvPr id="13" name="Group 12">
            <a:extLst>
              <a:ext uri="{FF2B5EF4-FFF2-40B4-BE49-F238E27FC236}">
                <a16:creationId xmlns:a16="http://schemas.microsoft.com/office/drawing/2014/main" id="{02A84A25-F207-40F5-8076-B03FE57DAEA5}"/>
              </a:ext>
            </a:extLst>
          </p:cNvPr>
          <p:cNvGrpSpPr/>
          <p:nvPr/>
        </p:nvGrpSpPr>
        <p:grpSpPr>
          <a:xfrm>
            <a:off x="716391" y="1268384"/>
            <a:ext cx="5081714" cy="4478195"/>
            <a:chOff x="5774282" y="1029280"/>
            <a:chExt cx="5713764" cy="5087622"/>
          </a:xfrm>
        </p:grpSpPr>
        <p:pic>
          <p:nvPicPr>
            <p:cNvPr id="14" name="Picture 13">
              <a:extLst>
                <a:ext uri="{FF2B5EF4-FFF2-40B4-BE49-F238E27FC236}">
                  <a16:creationId xmlns:a16="http://schemas.microsoft.com/office/drawing/2014/main" id="{63F92AA6-1E94-48B4-97BD-1127211E8463}"/>
                </a:ext>
              </a:extLst>
            </p:cNvPr>
            <p:cNvPicPr>
              <a:picLocks noChangeAspect="1"/>
            </p:cNvPicPr>
            <p:nvPr/>
          </p:nvPicPr>
          <p:blipFill>
            <a:blip r:embed="rId4"/>
            <a:stretch>
              <a:fillRect/>
            </a:stretch>
          </p:blipFill>
          <p:spPr>
            <a:xfrm>
              <a:off x="6231913" y="1381313"/>
              <a:ext cx="5256133" cy="4294513"/>
            </a:xfrm>
            <a:prstGeom prst="rect">
              <a:avLst/>
            </a:prstGeom>
          </p:spPr>
        </p:pic>
        <p:sp>
          <p:nvSpPr>
            <p:cNvPr id="15" name="TextBox 14">
              <a:extLst>
                <a:ext uri="{FF2B5EF4-FFF2-40B4-BE49-F238E27FC236}">
                  <a16:creationId xmlns:a16="http://schemas.microsoft.com/office/drawing/2014/main" id="{A3A50F22-AD0D-4621-BE83-5B47EFFF8902}"/>
                </a:ext>
              </a:extLst>
            </p:cNvPr>
            <p:cNvSpPr txBox="1"/>
            <p:nvPr/>
          </p:nvSpPr>
          <p:spPr>
            <a:xfrm>
              <a:off x="6933833" y="5778348"/>
              <a:ext cx="3149761" cy="338554"/>
            </a:xfrm>
            <a:prstGeom prst="rect">
              <a:avLst/>
            </a:prstGeom>
            <a:noFill/>
          </p:spPr>
          <p:txBody>
            <a:bodyPr wrap="square" rtlCol="0">
              <a:spAutoFit/>
            </a:bodyPr>
            <a:lstStyle/>
            <a:p>
              <a:pPr algn="ctr"/>
              <a:r>
                <a:rPr lang="en-US" sz="1600" dirty="0"/>
                <a:t>Stock Investment ($M)</a:t>
              </a:r>
            </a:p>
          </p:txBody>
        </p:sp>
        <p:sp>
          <p:nvSpPr>
            <p:cNvPr id="17" name="TextBox 16">
              <a:extLst>
                <a:ext uri="{FF2B5EF4-FFF2-40B4-BE49-F238E27FC236}">
                  <a16:creationId xmlns:a16="http://schemas.microsoft.com/office/drawing/2014/main" id="{0A2B1599-B8A4-470B-AE64-0A4F8A066B7C}"/>
                </a:ext>
              </a:extLst>
            </p:cNvPr>
            <p:cNvSpPr txBox="1"/>
            <p:nvPr/>
          </p:nvSpPr>
          <p:spPr>
            <a:xfrm rot="16200000">
              <a:off x="4389732" y="3327247"/>
              <a:ext cx="3149761" cy="380662"/>
            </a:xfrm>
            <a:prstGeom prst="rect">
              <a:avLst/>
            </a:prstGeom>
            <a:noFill/>
          </p:spPr>
          <p:txBody>
            <a:bodyPr wrap="square" rtlCol="0">
              <a:spAutoFit/>
            </a:bodyPr>
            <a:lstStyle/>
            <a:p>
              <a:pPr algn="ctr"/>
              <a:r>
                <a:rPr lang="en-US" sz="1600" dirty="0"/>
                <a:t>Avg. % of Available Aircraft</a:t>
              </a:r>
            </a:p>
          </p:txBody>
        </p:sp>
        <p:sp>
          <p:nvSpPr>
            <p:cNvPr id="19" name="TextBox 18">
              <a:extLst>
                <a:ext uri="{FF2B5EF4-FFF2-40B4-BE49-F238E27FC236}">
                  <a16:creationId xmlns:a16="http://schemas.microsoft.com/office/drawing/2014/main" id="{98D8A7AC-E6A3-4F7D-A0F1-0A5CF12D9B1A}"/>
                </a:ext>
              </a:extLst>
            </p:cNvPr>
            <p:cNvSpPr txBox="1"/>
            <p:nvPr/>
          </p:nvSpPr>
          <p:spPr>
            <a:xfrm>
              <a:off x="6670961" y="1029280"/>
              <a:ext cx="3709439" cy="384627"/>
            </a:xfrm>
            <a:prstGeom prst="rect">
              <a:avLst/>
            </a:prstGeom>
            <a:solidFill>
              <a:schemeClr val="bg1"/>
            </a:solidFill>
          </p:spPr>
          <p:txBody>
            <a:bodyPr wrap="square" rtlCol="0">
              <a:spAutoFit/>
            </a:bodyPr>
            <a:lstStyle/>
            <a:p>
              <a:pPr algn="ctr"/>
              <a:r>
                <a:rPr lang="en-US" sz="1600" dirty="0"/>
                <a:t>Cost of Readiness by Platform</a:t>
              </a:r>
            </a:p>
          </p:txBody>
        </p:sp>
      </p:grpSp>
      <p:sp>
        <p:nvSpPr>
          <p:cNvPr id="22" name="TextBox 21">
            <a:extLst>
              <a:ext uri="{FF2B5EF4-FFF2-40B4-BE49-F238E27FC236}">
                <a16:creationId xmlns:a16="http://schemas.microsoft.com/office/drawing/2014/main" id="{424D42F9-60E2-4FF3-91D7-2634A0595830}"/>
              </a:ext>
            </a:extLst>
          </p:cNvPr>
          <p:cNvSpPr txBox="1"/>
          <p:nvPr/>
        </p:nvSpPr>
        <p:spPr>
          <a:xfrm rot="16200000">
            <a:off x="4984612" y="2861374"/>
            <a:ext cx="2883449" cy="338554"/>
          </a:xfrm>
          <a:prstGeom prst="rect">
            <a:avLst/>
          </a:prstGeom>
          <a:noFill/>
        </p:spPr>
        <p:txBody>
          <a:bodyPr wrap="square" rtlCol="0">
            <a:spAutoFit/>
          </a:bodyPr>
          <a:lstStyle/>
          <a:p>
            <a:pPr algn="ctr"/>
            <a:r>
              <a:rPr lang="en-US" sz="1600" dirty="0"/>
              <a:t> Total Stock Investment ($M)</a:t>
            </a:r>
          </a:p>
        </p:txBody>
      </p:sp>
      <p:sp>
        <p:nvSpPr>
          <p:cNvPr id="11" name="Rectangle 10">
            <a:extLst>
              <a:ext uri="{FF2B5EF4-FFF2-40B4-BE49-F238E27FC236}">
                <a16:creationId xmlns:a16="http://schemas.microsoft.com/office/drawing/2014/main" id="{72F47A0B-183E-4DFF-A56E-FF9804CB35AB}"/>
              </a:ext>
            </a:extLst>
          </p:cNvPr>
          <p:cNvSpPr/>
          <p:nvPr/>
        </p:nvSpPr>
        <p:spPr>
          <a:xfrm>
            <a:off x="8190630" y="1370854"/>
            <a:ext cx="1059872" cy="34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5F81BF-2C66-4F2F-8A61-77B3F07DCCC8}"/>
              </a:ext>
            </a:extLst>
          </p:cNvPr>
          <p:cNvSpPr/>
          <p:nvPr/>
        </p:nvSpPr>
        <p:spPr>
          <a:xfrm>
            <a:off x="9250502" y="1364613"/>
            <a:ext cx="1108770" cy="345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8CFF723-E424-4F76-90FA-01712C48C1F5}"/>
              </a:ext>
            </a:extLst>
          </p:cNvPr>
          <p:cNvSpPr/>
          <p:nvPr/>
        </p:nvSpPr>
        <p:spPr>
          <a:xfrm>
            <a:off x="8161717" y="4888019"/>
            <a:ext cx="1059872" cy="31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A9F4E80-4459-49EF-BD81-72D51DF27195}"/>
              </a:ext>
            </a:extLst>
          </p:cNvPr>
          <p:cNvSpPr/>
          <p:nvPr/>
        </p:nvSpPr>
        <p:spPr>
          <a:xfrm>
            <a:off x="9154854" y="4891286"/>
            <a:ext cx="1108770" cy="352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8535A9D-9BB9-4D49-BE61-02004476BBBF}"/>
              </a:ext>
            </a:extLst>
          </p:cNvPr>
          <p:cNvSpPr/>
          <p:nvPr/>
        </p:nvSpPr>
        <p:spPr>
          <a:xfrm>
            <a:off x="1941782" y="1588926"/>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94CCFBF9-2B20-437B-B848-1F64433CB72E}"/>
              </a:ext>
            </a:extLst>
          </p:cNvPr>
          <p:cNvSpPr/>
          <p:nvPr/>
        </p:nvSpPr>
        <p:spPr>
          <a:xfrm>
            <a:off x="3008365" y="4341747"/>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D2A1297-1C3E-4CF9-8325-B83C01DD9BA5}"/>
              </a:ext>
            </a:extLst>
          </p:cNvPr>
          <p:cNvSpPr/>
          <p:nvPr/>
        </p:nvSpPr>
        <p:spPr>
          <a:xfrm>
            <a:off x="1852453" y="3526088"/>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B6BA985B-082F-4B6E-B84E-BBD7C09B7397}"/>
              </a:ext>
            </a:extLst>
          </p:cNvPr>
          <p:cNvSpPr/>
          <p:nvPr/>
        </p:nvSpPr>
        <p:spPr>
          <a:xfrm>
            <a:off x="3394147" y="3656717"/>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E50F2C4-C515-4654-ADFF-2652C3A8EC29}"/>
              </a:ext>
            </a:extLst>
          </p:cNvPr>
          <p:cNvSpPr txBox="1"/>
          <p:nvPr/>
        </p:nvSpPr>
        <p:spPr>
          <a:xfrm>
            <a:off x="7598733" y="5271322"/>
            <a:ext cx="2239926" cy="492443"/>
          </a:xfrm>
          <a:prstGeom prst="rect">
            <a:avLst/>
          </a:prstGeom>
          <a:solidFill>
            <a:schemeClr val="bg1"/>
          </a:solidFill>
          <a:ln>
            <a:solidFill>
              <a:schemeClr val="tx1"/>
            </a:solidFill>
          </a:ln>
        </p:spPr>
        <p:txBody>
          <a:bodyPr wrap="square" rtlCol="0">
            <a:spAutoFit/>
          </a:bodyPr>
          <a:lstStyle/>
          <a:p>
            <a:pPr algn="ctr"/>
            <a:r>
              <a:rPr lang="en-US" sz="1400" b="1" dirty="0"/>
              <a:t>Uniform Funding:</a:t>
            </a:r>
          </a:p>
          <a:p>
            <a:pPr algn="ctr"/>
            <a:r>
              <a:rPr lang="en-US" sz="1200" dirty="0"/>
              <a:t>Allocate $1M per Aircraft</a:t>
            </a:r>
          </a:p>
        </p:txBody>
      </p:sp>
      <p:sp>
        <p:nvSpPr>
          <p:cNvPr id="27" name="TextBox 26">
            <a:extLst>
              <a:ext uri="{FF2B5EF4-FFF2-40B4-BE49-F238E27FC236}">
                <a16:creationId xmlns:a16="http://schemas.microsoft.com/office/drawing/2014/main" id="{89BD02C5-B072-4FB7-B636-4CFA7828EC86}"/>
              </a:ext>
            </a:extLst>
          </p:cNvPr>
          <p:cNvSpPr txBox="1"/>
          <p:nvPr/>
        </p:nvSpPr>
        <p:spPr>
          <a:xfrm>
            <a:off x="3251544" y="1661355"/>
            <a:ext cx="1481206" cy="938719"/>
          </a:xfrm>
          <a:prstGeom prst="rect">
            <a:avLst/>
          </a:prstGeom>
          <a:solidFill>
            <a:schemeClr val="bg1"/>
          </a:solidFill>
          <a:ln w="19050">
            <a:solidFill>
              <a:schemeClr val="tx1"/>
            </a:solidFill>
          </a:ln>
        </p:spPr>
        <p:txBody>
          <a:bodyPr wrap="square" rtlCol="0">
            <a:spAutoFit/>
          </a:bodyPr>
          <a:lstStyle/>
          <a:p>
            <a:pPr algn="ctr"/>
            <a:r>
              <a:rPr lang="en-US" sz="1100" b="1" dirty="0"/>
              <a:t>Overfunded!</a:t>
            </a:r>
          </a:p>
          <a:p>
            <a:pPr algn="ctr"/>
            <a:r>
              <a:rPr lang="en-US" sz="1100" dirty="0"/>
              <a:t>These platforms are funded past their readiness return-on-investment plateau </a:t>
            </a:r>
          </a:p>
        </p:txBody>
      </p:sp>
      <p:cxnSp>
        <p:nvCxnSpPr>
          <p:cNvPr id="35" name="Straight Arrow Connector 34">
            <a:extLst>
              <a:ext uri="{FF2B5EF4-FFF2-40B4-BE49-F238E27FC236}">
                <a16:creationId xmlns:a16="http://schemas.microsoft.com/office/drawing/2014/main" id="{418F562A-A045-4EEB-A12A-3537BA16F90E}"/>
              </a:ext>
            </a:extLst>
          </p:cNvPr>
          <p:cNvCxnSpPr>
            <a:cxnSpLocks/>
            <a:stCxn id="27" idx="2"/>
          </p:cNvCxnSpPr>
          <p:nvPr/>
        </p:nvCxnSpPr>
        <p:spPr>
          <a:xfrm flipH="1">
            <a:off x="3537098" y="2600074"/>
            <a:ext cx="455049" cy="10008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7432B663-80B9-42F4-A21B-D97B6A3AD37D}"/>
              </a:ext>
            </a:extLst>
          </p:cNvPr>
          <p:cNvCxnSpPr>
            <a:cxnSpLocks/>
            <a:stCxn id="27" idx="1"/>
          </p:cNvCxnSpPr>
          <p:nvPr/>
        </p:nvCxnSpPr>
        <p:spPr>
          <a:xfrm flipH="1" flipV="1">
            <a:off x="2220465" y="1786854"/>
            <a:ext cx="1031079" cy="3438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44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8"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172E98-2280-4055-A15F-3E922D26B2A0}"/>
                  </a:ext>
                </a:extLst>
              </p:cNvPr>
              <p:cNvSpPr txBox="1"/>
              <p:nvPr/>
            </p:nvSpPr>
            <p:spPr>
              <a:xfrm>
                <a:off x="7279217" y="5273547"/>
                <a:ext cx="2864244" cy="677108"/>
              </a:xfrm>
              <a:prstGeom prst="rect">
                <a:avLst/>
              </a:prstGeom>
              <a:solidFill>
                <a:schemeClr val="bg1"/>
              </a:solidFill>
              <a:ln>
                <a:solidFill>
                  <a:schemeClr val="tx1"/>
                </a:solidFill>
              </a:ln>
            </p:spPr>
            <p:txBody>
              <a:bodyPr wrap="square" rtlCol="0">
                <a:spAutoFit/>
              </a:bodyPr>
              <a:lstStyle/>
              <a:p>
                <a:pPr algn="ctr"/>
                <a:r>
                  <a:rPr lang="en-US" sz="1400" b="1" dirty="0"/>
                  <a:t>Maximize Readiness:</a:t>
                </a:r>
              </a:p>
              <a:p>
                <a:pPr/>
                <a14:m>
                  <m:oMathPara xmlns:m="http://schemas.openxmlformats.org/officeDocument/2006/math">
                    <m:oMathParaPr>
                      <m:jc m:val="left"/>
                    </m:oMathParaPr>
                    <m:oMath xmlns:m="http://schemas.openxmlformats.org/officeDocument/2006/math">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maximize</m:t>
                          </m:r>
                          <m:r>
                            <a:rPr lang="en-US" sz="1200" b="0" i="0" smtClean="0">
                              <a:latin typeface="Cambria Math" panose="02040503050406030204" pitchFamily="18" charset="0"/>
                            </a:rPr>
                            <m:t>:  </m:t>
                          </m:r>
                        </m:fName>
                        <m:e>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𝐴𝑣𝑎𝑖𝑙𝑎𝑏𝑙𝑒</m:t>
                          </m:r>
                          <m:r>
                            <a:rPr lang="en-US" sz="1200" b="0" i="1" smtClean="0">
                              <a:latin typeface="Cambria Math" panose="02040503050406030204" pitchFamily="18" charset="0"/>
                            </a:rPr>
                            <m:t> </m:t>
                          </m:r>
                          <m:r>
                            <a:rPr lang="en-US" sz="1200" b="0" i="1" smtClean="0">
                              <a:latin typeface="Cambria Math" panose="02040503050406030204" pitchFamily="18" charset="0"/>
                            </a:rPr>
                            <m:t>𝐴𝑖𝑟𝑐𝑟𝑎𝑓𝑡</m:t>
                          </m:r>
                        </m:e>
                      </m:func>
                    </m:oMath>
                  </m:oMathPara>
                </a14:m>
                <a:endParaRPr lang="en-US" sz="1200" b="0" i="1" dirty="0"/>
              </a:p>
              <a:p>
                <a:pPr/>
                <a14:m>
                  <m:oMathPara xmlns:m="http://schemas.openxmlformats.org/officeDocument/2006/math">
                    <m:oMathParaPr>
                      <m:jc m:val="left"/>
                    </m:oMathParaPr>
                    <m:oMath xmlns:m="http://schemas.openxmlformats.org/officeDocument/2006/math">
                      <m:r>
                        <m:rPr>
                          <m:sty m:val="p"/>
                        </m:rPr>
                        <a:rPr lang="en-US" sz="1200" b="0" i="0" smtClean="0">
                          <a:latin typeface="Cambria Math" panose="02040503050406030204" pitchFamily="18" charset="0"/>
                        </a:rPr>
                        <m:t>subject</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to</m:t>
                      </m:r>
                      <m:r>
                        <a:rPr lang="en-US" sz="1200" b="0" i="0" smtClean="0">
                          <a:latin typeface="Cambria Math" panose="02040503050406030204" pitchFamily="18" charset="0"/>
                        </a:rPr>
                        <m:t>:  </m:t>
                      </m:r>
                      <m:r>
                        <a:rPr lang="en-US" sz="1200" b="0" i="1" smtClean="0">
                          <a:latin typeface="Cambria Math" panose="02040503050406030204" pitchFamily="18" charset="0"/>
                        </a:rPr>
                        <m:t>𝑇𝑜𝑡𝑎𝑙</m:t>
                      </m:r>
                      <m:r>
                        <a:rPr lang="en-US" sz="1200" b="0" i="1" smtClean="0">
                          <a:latin typeface="Cambria Math" panose="02040503050406030204" pitchFamily="18" charset="0"/>
                        </a:rPr>
                        <m:t> </m:t>
                      </m:r>
                      <m:r>
                        <a:rPr lang="en-US" sz="1200" b="0" i="1" smtClean="0">
                          <a:latin typeface="Cambria Math" panose="02040503050406030204" pitchFamily="18" charset="0"/>
                        </a:rPr>
                        <m:t>𝐼𝑛𝑣𝑒𝑠𝑡𝑚𝑒𝑛𝑡</m:t>
                      </m:r>
                      <m:r>
                        <a:rPr lang="en-US" sz="1200" b="0" i="1" smtClean="0">
                          <a:latin typeface="Cambria Math" panose="02040503050406030204" pitchFamily="18" charset="0"/>
                        </a:rPr>
                        <m:t>=$550</m:t>
                      </m:r>
                      <m:r>
                        <a:rPr lang="en-US" sz="1200" b="0" i="1" smtClean="0">
                          <a:latin typeface="Cambria Math" panose="02040503050406030204" pitchFamily="18" charset="0"/>
                          <a:ea typeface="Cambria Math" panose="02040503050406030204" pitchFamily="18" charset="0"/>
                        </a:rPr>
                        <m:t>𝑀</m:t>
                      </m:r>
                      <m:r>
                        <a:rPr lang="en-US" sz="1200" b="0" i="1" smtClean="0">
                          <a:latin typeface="Cambria Math" panose="02040503050406030204" pitchFamily="18" charset="0"/>
                        </a:rPr>
                        <m:t> </m:t>
                      </m:r>
                    </m:oMath>
                  </m:oMathPara>
                </a14:m>
                <a:endParaRPr lang="en-US" sz="1200" i="1" dirty="0"/>
              </a:p>
            </p:txBody>
          </p:sp>
        </mc:Choice>
        <mc:Fallback xmlns="">
          <p:sp>
            <p:nvSpPr>
              <p:cNvPr id="12" name="TextBox 11">
                <a:extLst>
                  <a:ext uri="{FF2B5EF4-FFF2-40B4-BE49-F238E27FC236}">
                    <a16:creationId xmlns:a16="http://schemas.microsoft.com/office/drawing/2014/main" id="{F5172E98-2280-4055-A15F-3E922D26B2A0}"/>
                  </a:ext>
                </a:extLst>
              </p:cNvPr>
              <p:cNvSpPr txBox="1">
                <a:spLocks noRot="1" noChangeAspect="1" noMove="1" noResize="1" noEditPoints="1" noAdjustHandles="1" noChangeArrowheads="1" noChangeShapeType="1" noTextEdit="1"/>
              </p:cNvSpPr>
              <p:nvPr/>
            </p:nvSpPr>
            <p:spPr>
              <a:xfrm>
                <a:off x="7279217" y="5273547"/>
                <a:ext cx="2864244" cy="677108"/>
              </a:xfrm>
              <a:prstGeom prst="rect">
                <a:avLst/>
              </a:prstGeom>
              <a:blipFill>
                <a:blip r:embed="rId3"/>
                <a:stretch>
                  <a:fillRect t="-885" b="-1770"/>
                </a:stretch>
              </a:blipFill>
              <a:ln>
                <a:solidFill>
                  <a:schemeClr val="tx1"/>
                </a:solidFill>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C447B993-4B1B-4082-901F-DAD2FA982E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51" t="1016" b="4729"/>
          <a:stretch/>
        </p:blipFill>
        <p:spPr>
          <a:xfrm>
            <a:off x="6595613" y="1310584"/>
            <a:ext cx="4784464" cy="3933048"/>
          </a:xfrm>
          <a:prstGeom prst="rect">
            <a:avLst/>
          </a:prstGeom>
        </p:spPr>
      </p:pic>
      <p:sp>
        <p:nvSpPr>
          <p:cNvPr id="2" name="Title 1">
            <a:extLst>
              <a:ext uri="{FF2B5EF4-FFF2-40B4-BE49-F238E27FC236}">
                <a16:creationId xmlns:a16="http://schemas.microsoft.com/office/drawing/2014/main" id="{6811C966-CB6F-4B9D-851B-62B1B31019A5}"/>
              </a:ext>
            </a:extLst>
          </p:cNvPr>
          <p:cNvSpPr>
            <a:spLocks noGrp="1"/>
          </p:cNvSpPr>
          <p:nvPr>
            <p:ph type="title"/>
          </p:nvPr>
        </p:nvSpPr>
        <p:spPr>
          <a:xfrm>
            <a:off x="250034" y="155023"/>
            <a:ext cx="11690954" cy="899448"/>
          </a:xfrm>
        </p:spPr>
        <p:txBody>
          <a:bodyPr>
            <a:noAutofit/>
          </a:bodyPr>
          <a:lstStyle/>
          <a:p>
            <a:r>
              <a:rPr lang="en-US" sz="2400" b="1" dirty="0">
                <a:latin typeface="+mj-lt"/>
              </a:rPr>
              <a:t>The DoD can use the cost of readiness for each platform to determine where funds will have the largest impact </a:t>
            </a:r>
          </a:p>
        </p:txBody>
      </p:sp>
      <p:grpSp>
        <p:nvGrpSpPr>
          <p:cNvPr id="13" name="Group 12">
            <a:extLst>
              <a:ext uri="{FF2B5EF4-FFF2-40B4-BE49-F238E27FC236}">
                <a16:creationId xmlns:a16="http://schemas.microsoft.com/office/drawing/2014/main" id="{02A84A25-F207-40F5-8076-B03FE57DAEA5}"/>
              </a:ext>
            </a:extLst>
          </p:cNvPr>
          <p:cNvGrpSpPr/>
          <p:nvPr/>
        </p:nvGrpSpPr>
        <p:grpSpPr>
          <a:xfrm>
            <a:off x="716391" y="1268384"/>
            <a:ext cx="5081714" cy="4478195"/>
            <a:chOff x="5774282" y="1029280"/>
            <a:chExt cx="5713764" cy="5087622"/>
          </a:xfrm>
        </p:grpSpPr>
        <p:pic>
          <p:nvPicPr>
            <p:cNvPr id="14" name="Picture 13">
              <a:extLst>
                <a:ext uri="{FF2B5EF4-FFF2-40B4-BE49-F238E27FC236}">
                  <a16:creationId xmlns:a16="http://schemas.microsoft.com/office/drawing/2014/main" id="{63F92AA6-1E94-48B4-97BD-1127211E8463}"/>
                </a:ext>
              </a:extLst>
            </p:cNvPr>
            <p:cNvPicPr>
              <a:picLocks noChangeAspect="1"/>
            </p:cNvPicPr>
            <p:nvPr/>
          </p:nvPicPr>
          <p:blipFill>
            <a:blip r:embed="rId5"/>
            <a:stretch>
              <a:fillRect/>
            </a:stretch>
          </p:blipFill>
          <p:spPr>
            <a:xfrm>
              <a:off x="6231913" y="1381313"/>
              <a:ext cx="5256133" cy="4294513"/>
            </a:xfrm>
            <a:prstGeom prst="rect">
              <a:avLst/>
            </a:prstGeom>
          </p:spPr>
        </p:pic>
        <p:sp>
          <p:nvSpPr>
            <p:cNvPr id="15" name="TextBox 14">
              <a:extLst>
                <a:ext uri="{FF2B5EF4-FFF2-40B4-BE49-F238E27FC236}">
                  <a16:creationId xmlns:a16="http://schemas.microsoft.com/office/drawing/2014/main" id="{A3A50F22-AD0D-4621-BE83-5B47EFFF8902}"/>
                </a:ext>
              </a:extLst>
            </p:cNvPr>
            <p:cNvSpPr txBox="1"/>
            <p:nvPr/>
          </p:nvSpPr>
          <p:spPr>
            <a:xfrm>
              <a:off x="6933833" y="5778348"/>
              <a:ext cx="3149761" cy="338554"/>
            </a:xfrm>
            <a:prstGeom prst="rect">
              <a:avLst/>
            </a:prstGeom>
            <a:noFill/>
          </p:spPr>
          <p:txBody>
            <a:bodyPr wrap="square" rtlCol="0">
              <a:spAutoFit/>
            </a:bodyPr>
            <a:lstStyle/>
            <a:p>
              <a:pPr algn="ctr"/>
              <a:r>
                <a:rPr lang="en-US" sz="1600" dirty="0"/>
                <a:t>Stock Investment ($M)</a:t>
              </a:r>
            </a:p>
          </p:txBody>
        </p:sp>
        <p:sp>
          <p:nvSpPr>
            <p:cNvPr id="17" name="TextBox 16">
              <a:extLst>
                <a:ext uri="{FF2B5EF4-FFF2-40B4-BE49-F238E27FC236}">
                  <a16:creationId xmlns:a16="http://schemas.microsoft.com/office/drawing/2014/main" id="{0A2B1599-B8A4-470B-AE64-0A4F8A066B7C}"/>
                </a:ext>
              </a:extLst>
            </p:cNvPr>
            <p:cNvSpPr txBox="1"/>
            <p:nvPr/>
          </p:nvSpPr>
          <p:spPr>
            <a:xfrm rot="16200000">
              <a:off x="4389732" y="3327247"/>
              <a:ext cx="3149761" cy="380662"/>
            </a:xfrm>
            <a:prstGeom prst="rect">
              <a:avLst/>
            </a:prstGeom>
            <a:noFill/>
          </p:spPr>
          <p:txBody>
            <a:bodyPr wrap="square" rtlCol="0">
              <a:spAutoFit/>
            </a:bodyPr>
            <a:lstStyle/>
            <a:p>
              <a:pPr algn="ctr"/>
              <a:r>
                <a:rPr lang="en-US" sz="1600" dirty="0"/>
                <a:t>Avg. % of Available Aircraft</a:t>
              </a:r>
            </a:p>
          </p:txBody>
        </p:sp>
        <p:sp>
          <p:nvSpPr>
            <p:cNvPr id="19" name="TextBox 18">
              <a:extLst>
                <a:ext uri="{FF2B5EF4-FFF2-40B4-BE49-F238E27FC236}">
                  <a16:creationId xmlns:a16="http://schemas.microsoft.com/office/drawing/2014/main" id="{98D8A7AC-E6A3-4F7D-A0F1-0A5CF12D9B1A}"/>
                </a:ext>
              </a:extLst>
            </p:cNvPr>
            <p:cNvSpPr txBox="1"/>
            <p:nvPr/>
          </p:nvSpPr>
          <p:spPr>
            <a:xfrm>
              <a:off x="6670961" y="1029280"/>
              <a:ext cx="3709439" cy="369332"/>
            </a:xfrm>
            <a:prstGeom prst="rect">
              <a:avLst/>
            </a:prstGeom>
            <a:solidFill>
              <a:schemeClr val="bg1"/>
            </a:solidFill>
          </p:spPr>
          <p:txBody>
            <a:bodyPr wrap="square" rtlCol="0">
              <a:spAutoFit/>
            </a:bodyPr>
            <a:lstStyle/>
            <a:p>
              <a:pPr algn="ctr"/>
              <a:r>
                <a:rPr lang="en-US" sz="1600" dirty="0"/>
                <a:t>Cost of Availability by Platform</a:t>
              </a:r>
            </a:p>
          </p:txBody>
        </p:sp>
      </p:grpSp>
      <p:sp>
        <p:nvSpPr>
          <p:cNvPr id="22" name="TextBox 21">
            <a:extLst>
              <a:ext uri="{FF2B5EF4-FFF2-40B4-BE49-F238E27FC236}">
                <a16:creationId xmlns:a16="http://schemas.microsoft.com/office/drawing/2014/main" id="{424D42F9-60E2-4FF3-91D7-2634A0595830}"/>
              </a:ext>
            </a:extLst>
          </p:cNvPr>
          <p:cNvSpPr txBox="1"/>
          <p:nvPr/>
        </p:nvSpPr>
        <p:spPr>
          <a:xfrm rot="16200000">
            <a:off x="4984612" y="2861374"/>
            <a:ext cx="2883449" cy="338554"/>
          </a:xfrm>
          <a:prstGeom prst="rect">
            <a:avLst/>
          </a:prstGeom>
          <a:noFill/>
        </p:spPr>
        <p:txBody>
          <a:bodyPr wrap="square" rtlCol="0">
            <a:spAutoFit/>
          </a:bodyPr>
          <a:lstStyle/>
          <a:p>
            <a:pPr algn="ctr"/>
            <a:r>
              <a:rPr lang="en-US" sz="1600" dirty="0"/>
              <a:t> Total Stock Investment ($M)</a:t>
            </a:r>
          </a:p>
        </p:txBody>
      </p:sp>
      <p:sp>
        <p:nvSpPr>
          <p:cNvPr id="24" name="Rectangle 23">
            <a:extLst>
              <a:ext uri="{FF2B5EF4-FFF2-40B4-BE49-F238E27FC236}">
                <a16:creationId xmlns:a16="http://schemas.microsoft.com/office/drawing/2014/main" id="{845F81BF-2C66-4F2F-8A61-77B3F07DCCC8}"/>
              </a:ext>
            </a:extLst>
          </p:cNvPr>
          <p:cNvSpPr/>
          <p:nvPr/>
        </p:nvSpPr>
        <p:spPr>
          <a:xfrm>
            <a:off x="9250502" y="1364613"/>
            <a:ext cx="1108770" cy="345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9F4E80-4459-49EF-BD81-72D51DF27195}"/>
              </a:ext>
            </a:extLst>
          </p:cNvPr>
          <p:cNvSpPr/>
          <p:nvPr/>
        </p:nvSpPr>
        <p:spPr>
          <a:xfrm>
            <a:off x="9154854" y="4891286"/>
            <a:ext cx="1108770" cy="352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88B3FD68-51EA-424C-B401-BEF6250B7B34}"/>
              </a:ext>
            </a:extLst>
          </p:cNvPr>
          <p:cNvSpPr/>
          <p:nvPr/>
        </p:nvSpPr>
        <p:spPr>
          <a:xfrm>
            <a:off x="1747674" y="1588926"/>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F652085-728C-48C1-BBBF-4815F3FD3C29}"/>
              </a:ext>
            </a:extLst>
          </p:cNvPr>
          <p:cNvSpPr/>
          <p:nvPr/>
        </p:nvSpPr>
        <p:spPr>
          <a:xfrm>
            <a:off x="3891593" y="3337664"/>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1A7137CF-6E7C-410F-98F7-2F7D7F9BCE9E}"/>
              </a:ext>
            </a:extLst>
          </p:cNvPr>
          <p:cNvSpPr/>
          <p:nvPr/>
        </p:nvSpPr>
        <p:spPr>
          <a:xfrm>
            <a:off x="1531401" y="4080490"/>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521DB38D-70C8-4615-818F-FFD814987230}"/>
              </a:ext>
            </a:extLst>
          </p:cNvPr>
          <p:cNvSpPr/>
          <p:nvPr/>
        </p:nvSpPr>
        <p:spPr>
          <a:xfrm>
            <a:off x="2957046" y="3675243"/>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28A3448-E484-470A-99F3-95BC66DA04A9}"/>
              </a:ext>
            </a:extLst>
          </p:cNvPr>
          <p:cNvSpPr txBox="1"/>
          <p:nvPr/>
        </p:nvSpPr>
        <p:spPr>
          <a:xfrm>
            <a:off x="3251544" y="1661355"/>
            <a:ext cx="1481206" cy="1107996"/>
          </a:xfrm>
          <a:prstGeom prst="rect">
            <a:avLst/>
          </a:prstGeom>
          <a:solidFill>
            <a:schemeClr val="bg1"/>
          </a:solidFill>
          <a:ln w="19050">
            <a:solidFill>
              <a:schemeClr val="tx1"/>
            </a:solidFill>
          </a:ln>
        </p:spPr>
        <p:txBody>
          <a:bodyPr wrap="square" rtlCol="0">
            <a:spAutoFit/>
          </a:bodyPr>
          <a:lstStyle/>
          <a:p>
            <a:pPr algn="ctr"/>
            <a:r>
              <a:rPr lang="en-US" sz="1100" b="1" dirty="0"/>
              <a:t>Underfunded!</a:t>
            </a:r>
          </a:p>
          <a:p>
            <a:pPr algn="ctr"/>
            <a:r>
              <a:rPr lang="en-US" sz="1100" dirty="0"/>
              <a:t>This algorithm would allocate $0 to Platform A. Model adjustments are probably required.</a:t>
            </a:r>
          </a:p>
        </p:txBody>
      </p:sp>
      <p:cxnSp>
        <p:nvCxnSpPr>
          <p:cNvPr id="27" name="Straight Arrow Connector 26">
            <a:extLst>
              <a:ext uri="{FF2B5EF4-FFF2-40B4-BE49-F238E27FC236}">
                <a16:creationId xmlns:a16="http://schemas.microsoft.com/office/drawing/2014/main" id="{0250F625-B290-42C1-BB66-2339C8595699}"/>
              </a:ext>
            </a:extLst>
          </p:cNvPr>
          <p:cNvCxnSpPr>
            <a:cxnSpLocks/>
            <a:stCxn id="25" idx="2"/>
          </p:cNvCxnSpPr>
          <p:nvPr/>
        </p:nvCxnSpPr>
        <p:spPr>
          <a:xfrm flipH="1">
            <a:off x="1899685" y="2769351"/>
            <a:ext cx="2092462" cy="136317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83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8"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BCB74D2-9A26-49B8-9183-FD256F1A5E76}"/>
                  </a:ext>
                </a:extLst>
              </p:cNvPr>
              <p:cNvSpPr txBox="1"/>
              <p:nvPr/>
            </p:nvSpPr>
            <p:spPr>
              <a:xfrm>
                <a:off x="7571613" y="5258112"/>
                <a:ext cx="2316666" cy="677108"/>
              </a:xfrm>
              <a:prstGeom prst="rect">
                <a:avLst/>
              </a:prstGeom>
              <a:solidFill>
                <a:schemeClr val="bg1"/>
              </a:solidFill>
              <a:ln>
                <a:solidFill>
                  <a:schemeClr val="tx1"/>
                </a:solidFill>
              </a:ln>
            </p:spPr>
            <p:txBody>
              <a:bodyPr wrap="square" rtlCol="0">
                <a:spAutoFit/>
              </a:bodyPr>
              <a:lstStyle/>
              <a:p>
                <a:pPr algn="ctr"/>
                <a:r>
                  <a:rPr lang="en-US" sz="1400" b="1" dirty="0"/>
                  <a:t>Minimize Cost:</a:t>
                </a:r>
              </a:p>
              <a:p>
                <a:pPr/>
                <a14:m>
                  <m:oMathPara xmlns:m="http://schemas.openxmlformats.org/officeDocument/2006/math">
                    <m:oMathParaPr>
                      <m:jc m:val="left"/>
                    </m:oMathParaPr>
                    <m:oMath xmlns:m="http://schemas.openxmlformats.org/officeDocument/2006/math">
                      <m:func>
                        <m:funcPr>
                          <m:ctrlPr>
                            <a:rPr lang="en-US" sz="1200" b="0" i="1" smtClean="0">
                              <a:latin typeface="Cambria Math" panose="02040503050406030204" pitchFamily="18" charset="0"/>
                            </a:rPr>
                          </m:ctrlPr>
                        </m:funcPr>
                        <m:fName>
                          <m:r>
                            <a:rPr lang="en-US" sz="1200" b="0" i="0" smtClean="0">
                              <a:latin typeface="Cambria Math" panose="02040503050406030204" pitchFamily="18" charset="0"/>
                            </a:rPr>
                            <m:t> </m:t>
                          </m:r>
                          <m:r>
                            <m:rPr>
                              <m:sty m:val="p"/>
                            </m:rPr>
                            <a:rPr lang="en-US" sz="1200" b="0" i="0" smtClean="0">
                              <a:latin typeface="Cambria Math" panose="02040503050406030204" pitchFamily="18" charset="0"/>
                            </a:rPr>
                            <m:t>minimize</m:t>
                          </m:r>
                          <m:r>
                            <a:rPr lang="en-US" sz="1200" b="0" i="0" smtClean="0">
                              <a:latin typeface="Cambria Math" panose="02040503050406030204" pitchFamily="18" charset="0"/>
                            </a:rPr>
                            <m:t>:    </m:t>
                          </m:r>
                        </m:fName>
                        <m:e>
                          <m:r>
                            <a:rPr lang="en-US" sz="1200" b="0" i="1" smtClean="0">
                              <a:latin typeface="Cambria Math" panose="02040503050406030204" pitchFamily="18" charset="0"/>
                            </a:rPr>
                            <m:t>𝑇𝑜𝑡𝑎𝑙</m:t>
                          </m:r>
                          <m:r>
                            <a:rPr lang="en-US" sz="1200" b="0" i="1" smtClean="0">
                              <a:latin typeface="Cambria Math" panose="02040503050406030204" pitchFamily="18" charset="0"/>
                            </a:rPr>
                            <m:t> </m:t>
                          </m:r>
                          <m:r>
                            <a:rPr lang="en-US" sz="1200" b="0" i="1" smtClean="0">
                              <a:latin typeface="Cambria Math" panose="02040503050406030204" pitchFamily="18" charset="0"/>
                            </a:rPr>
                            <m:t>𝐼𝑛𝑣𝑒𝑠𝑡𝑚𝑒𝑛𝑡</m:t>
                          </m:r>
                        </m:e>
                      </m:func>
                    </m:oMath>
                  </m:oMathPara>
                </a14:m>
                <a:endParaRPr lang="en-US" sz="1200" b="0" i="1" dirty="0"/>
              </a:p>
              <a:p>
                <a:pPr/>
                <a14:m>
                  <m:oMathPara xmlns:m="http://schemas.openxmlformats.org/officeDocument/2006/math">
                    <m:oMathParaPr>
                      <m:jc m:val="left"/>
                    </m:oMathParaPr>
                    <m:oMath xmlns:m="http://schemas.openxmlformats.org/officeDocument/2006/math">
                      <m:r>
                        <a:rPr lang="en-US" sz="1200" b="0" i="0" smtClean="0">
                          <a:latin typeface="Cambria Math" panose="02040503050406030204" pitchFamily="18" charset="0"/>
                        </a:rPr>
                        <m:t> </m:t>
                      </m:r>
                      <m:r>
                        <m:rPr>
                          <m:sty m:val="p"/>
                        </m:rPr>
                        <a:rPr lang="en-US" sz="1200" b="0" i="0" smtClean="0">
                          <a:latin typeface="Cambria Math" panose="02040503050406030204" pitchFamily="18" charset="0"/>
                        </a:rPr>
                        <m:t>subject</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to</m:t>
                      </m:r>
                      <m:r>
                        <a:rPr lang="en-US" sz="1200" b="0" i="0" smtClean="0">
                          <a:latin typeface="Cambria Math" panose="02040503050406030204" pitchFamily="18" charset="0"/>
                        </a:rPr>
                        <m:t>:  </m:t>
                      </m:r>
                      <m:r>
                        <a:rPr lang="en-US" sz="1200" b="0" i="1" smtClean="0">
                          <a:latin typeface="Cambria Math" panose="02040503050406030204" pitchFamily="18" charset="0"/>
                        </a:rPr>
                        <m:t>𝐴𝑣𝑎𝑖𝑙𝑎𝑏𝑖𝑙𝑖𝑡𝑦</m:t>
                      </m:r>
                      <m:r>
                        <a:rPr lang="en-US" sz="1200" b="0" i="1" smtClean="0">
                          <a:latin typeface="Cambria Math" panose="02040503050406030204" pitchFamily="18" charset="0"/>
                        </a:rPr>
                        <m:t>=40%</m:t>
                      </m:r>
                    </m:oMath>
                  </m:oMathPara>
                </a14:m>
                <a:endParaRPr lang="en-US" sz="1200" dirty="0"/>
              </a:p>
            </p:txBody>
          </p:sp>
        </mc:Choice>
        <mc:Fallback xmlns="">
          <p:sp>
            <p:nvSpPr>
              <p:cNvPr id="27" name="TextBox 26">
                <a:extLst>
                  <a:ext uri="{FF2B5EF4-FFF2-40B4-BE49-F238E27FC236}">
                    <a16:creationId xmlns:a16="http://schemas.microsoft.com/office/drawing/2014/main" id="{6BCB74D2-9A26-49B8-9183-FD256F1A5E76}"/>
                  </a:ext>
                </a:extLst>
              </p:cNvPr>
              <p:cNvSpPr txBox="1">
                <a:spLocks noRot="1" noChangeAspect="1" noMove="1" noResize="1" noEditPoints="1" noAdjustHandles="1" noChangeArrowheads="1" noChangeShapeType="1" noTextEdit="1"/>
              </p:cNvSpPr>
              <p:nvPr/>
            </p:nvSpPr>
            <p:spPr>
              <a:xfrm>
                <a:off x="7571613" y="5258112"/>
                <a:ext cx="2316666" cy="677108"/>
              </a:xfrm>
              <a:prstGeom prst="rect">
                <a:avLst/>
              </a:prstGeom>
              <a:blipFill>
                <a:blip r:embed="rId3"/>
                <a:stretch>
                  <a:fillRect t="-885" b="-885"/>
                </a:stretch>
              </a:blipFill>
              <a:ln>
                <a:solidFill>
                  <a:schemeClr val="tx1"/>
                </a:solidFill>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C447B993-4B1B-4082-901F-DAD2FA982E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51" t="1016" b="4729"/>
          <a:stretch/>
        </p:blipFill>
        <p:spPr>
          <a:xfrm>
            <a:off x="6595613" y="1310584"/>
            <a:ext cx="4784464" cy="3933048"/>
          </a:xfrm>
          <a:prstGeom prst="rect">
            <a:avLst/>
          </a:prstGeom>
        </p:spPr>
      </p:pic>
      <p:sp>
        <p:nvSpPr>
          <p:cNvPr id="2" name="Title 1">
            <a:extLst>
              <a:ext uri="{FF2B5EF4-FFF2-40B4-BE49-F238E27FC236}">
                <a16:creationId xmlns:a16="http://schemas.microsoft.com/office/drawing/2014/main" id="{6811C966-CB6F-4B9D-851B-62B1B31019A5}"/>
              </a:ext>
            </a:extLst>
          </p:cNvPr>
          <p:cNvSpPr>
            <a:spLocks noGrp="1"/>
          </p:cNvSpPr>
          <p:nvPr>
            <p:ph type="title"/>
          </p:nvPr>
        </p:nvSpPr>
        <p:spPr>
          <a:xfrm>
            <a:off x="250034" y="155023"/>
            <a:ext cx="11690954" cy="899448"/>
          </a:xfrm>
        </p:spPr>
        <p:txBody>
          <a:bodyPr>
            <a:noAutofit/>
          </a:bodyPr>
          <a:lstStyle/>
          <a:p>
            <a:r>
              <a:rPr lang="en-US" sz="2400" b="1" dirty="0">
                <a:latin typeface="+mj-lt"/>
              </a:rPr>
              <a:t>The DoD can use the cost of readiness for each platform to determine where funds will have the largest impact </a:t>
            </a:r>
          </a:p>
        </p:txBody>
      </p:sp>
      <p:grpSp>
        <p:nvGrpSpPr>
          <p:cNvPr id="13" name="Group 12">
            <a:extLst>
              <a:ext uri="{FF2B5EF4-FFF2-40B4-BE49-F238E27FC236}">
                <a16:creationId xmlns:a16="http://schemas.microsoft.com/office/drawing/2014/main" id="{02A84A25-F207-40F5-8076-B03FE57DAEA5}"/>
              </a:ext>
            </a:extLst>
          </p:cNvPr>
          <p:cNvGrpSpPr/>
          <p:nvPr/>
        </p:nvGrpSpPr>
        <p:grpSpPr>
          <a:xfrm>
            <a:off x="716391" y="1268384"/>
            <a:ext cx="5081714" cy="4478195"/>
            <a:chOff x="5774282" y="1029280"/>
            <a:chExt cx="5713764" cy="5087622"/>
          </a:xfrm>
        </p:grpSpPr>
        <p:pic>
          <p:nvPicPr>
            <p:cNvPr id="14" name="Picture 13">
              <a:extLst>
                <a:ext uri="{FF2B5EF4-FFF2-40B4-BE49-F238E27FC236}">
                  <a16:creationId xmlns:a16="http://schemas.microsoft.com/office/drawing/2014/main" id="{63F92AA6-1E94-48B4-97BD-1127211E8463}"/>
                </a:ext>
              </a:extLst>
            </p:cNvPr>
            <p:cNvPicPr>
              <a:picLocks noChangeAspect="1"/>
            </p:cNvPicPr>
            <p:nvPr/>
          </p:nvPicPr>
          <p:blipFill>
            <a:blip r:embed="rId5"/>
            <a:stretch>
              <a:fillRect/>
            </a:stretch>
          </p:blipFill>
          <p:spPr>
            <a:xfrm>
              <a:off x="6231913" y="1381313"/>
              <a:ext cx="5256133" cy="4294513"/>
            </a:xfrm>
            <a:prstGeom prst="rect">
              <a:avLst/>
            </a:prstGeom>
          </p:spPr>
        </p:pic>
        <p:sp>
          <p:nvSpPr>
            <p:cNvPr id="15" name="TextBox 14">
              <a:extLst>
                <a:ext uri="{FF2B5EF4-FFF2-40B4-BE49-F238E27FC236}">
                  <a16:creationId xmlns:a16="http://schemas.microsoft.com/office/drawing/2014/main" id="{A3A50F22-AD0D-4621-BE83-5B47EFFF8902}"/>
                </a:ext>
              </a:extLst>
            </p:cNvPr>
            <p:cNvSpPr txBox="1"/>
            <p:nvPr/>
          </p:nvSpPr>
          <p:spPr>
            <a:xfrm>
              <a:off x="6933833" y="5778348"/>
              <a:ext cx="3149761" cy="338554"/>
            </a:xfrm>
            <a:prstGeom prst="rect">
              <a:avLst/>
            </a:prstGeom>
            <a:noFill/>
          </p:spPr>
          <p:txBody>
            <a:bodyPr wrap="square" rtlCol="0">
              <a:spAutoFit/>
            </a:bodyPr>
            <a:lstStyle/>
            <a:p>
              <a:pPr algn="ctr"/>
              <a:r>
                <a:rPr lang="en-US" sz="1600" dirty="0"/>
                <a:t>Stock Investment ($M)</a:t>
              </a:r>
            </a:p>
          </p:txBody>
        </p:sp>
        <p:sp>
          <p:nvSpPr>
            <p:cNvPr id="17" name="TextBox 16">
              <a:extLst>
                <a:ext uri="{FF2B5EF4-FFF2-40B4-BE49-F238E27FC236}">
                  <a16:creationId xmlns:a16="http://schemas.microsoft.com/office/drawing/2014/main" id="{0A2B1599-B8A4-470B-AE64-0A4F8A066B7C}"/>
                </a:ext>
              </a:extLst>
            </p:cNvPr>
            <p:cNvSpPr txBox="1"/>
            <p:nvPr/>
          </p:nvSpPr>
          <p:spPr>
            <a:xfrm rot="16200000">
              <a:off x="4389732" y="3327247"/>
              <a:ext cx="3149761" cy="380662"/>
            </a:xfrm>
            <a:prstGeom prst="rect">
              <a:avLst/>
            </a:prstGeom>
            <a:noFill/>
          </p:spPr>
          <p:txBody>
            <a:bodyPr wrap="square" rtlCol="0">
              <a:spAutoFit/>
            </a:bodyPr>
            <a:lstStyle/>
            <a:p>
              <a:pPr algn="ctr"/>
              <a:r>
                <a:rPr lang="en-US" sz="1600" dirty="0"/>
                <a:t>Avg. % of Available Aircraft</a:t>
              </a:r>
            </a:p>
          </p:txBody>
        </p:sp>
        <p:sp>
          <p:nvSpPr>
            <p:cNvPr id="19" name="TextBox 18">
              <a:extLst>
                <a:ext uri="{FF2B5EF4-FFF2-40B4-BE49-F238E27FC236}">
                  <a16:creationId xmlns:a16="http://schemas.microsoft.com/office/drawing/2014/main" id="{98D8A7AC-E6A3-4F7D-A0F1-0A5CF12D9B1A}"/>
                </a:ext>
              </a:extLst>
            </p:cNvPr>
            <p:cNvSpPr txBox="1"/>
            <p:nvPr/>
          </p:nvSpPr>
          <p:spPr>
            <a:xfrm>
              <a:off x="6670961" y="1029280"/>
              <a:ext cx="3709439" cy="369332"/>
            </a:xfrm>
            <a:prstGeom prst="rect">
              <a:avLst/>
            </a:prstGeom>
            <a:solidFill>
              <a:schemeClr val="bg1"/>
            </a:solidFill>
          </p:spPr>
          <p:txBody>
            <a:bodyPr wrap="square" rtlCol="0">
              <a:spAutoFit/>
            </a:bodyPr>
            <a:lstStyle/>
            <a:p>
              <a:pPr algn="ctr"/>
              <a:r>
                <a:rPr lang="en-US" sz="1600" dirty="0"/>
                <a:t>Cost of Availability by Platform</a:t>
              </a:r>
            </a:p>
          </p:txBody>
        </p:sp>
      </p:grpSp>
      <p:sp>
        <p:nvSpPr>
          <p:cNvPr id="22" name="TextBox 21">
            <a:extLst>
              <a:ext uri="{FF2B5EF4-FFF2-40B4-BE49-F238E27FC236}">
                <a16:creationId xmlns:a16="http://schemas.microsoft.com/office/drawing/2014/main" id="{424D42F9-60E2-4FF3-91D7-2634A0595830}"/>
              </a:ext>
            </a:extLst>
          </p:cNvPr>
          <p:cNvSpPr txBox="1"/>
          <p:nvPr/>
        </p:nvSpPr>
        <p:spPr>
          <a:xfrm rot="16200000">
            <a:off x="4984612" y="2861374"/>
            <a:ext cx="2883449" cy="338554"/>
          </a:xfrm>
          <a:prstGeom prst="rect">
            <a:avLst/>
          </a:prstGeom>
          <a:noFill/>
        </p:spPr>
        <p:txBody>
          <a:bodyPr wrap="square" rtlCol="0">
            <a:spAutoFit/>
          </a:bodyPr>
          <a:lstStyle/>
          <a:p>
            <a:pPr algn="ctr"/>
            <a:r>
              <a:rPr lang="en-US" sz="1600" dirty="0"/>
              <a:t> Total Stock Investment ($M)</a:t>
            </a:r>
          </a:p>
        </p:txBody>
      </p:sp>
      <p:sp>
        <p:nvSpPr>
          <p:cNvPr id="3" name="Rectangle 2">
            <a:extLst>
              <a:ext uri="{FF2B5EF4-FFF2-40B4-BE49-F238E27FC236}">
                <a16:creationId xmlns:a16="http://schemas.microsoft.com/office/drawing/2014/main" id="{C37E1597-0BBD-4D07-9B80-C05A32DA8B42}"/>
              </a:ext>
            </a:extLst>
          </p:cNvPr>
          <p:cNvSpPr/>
          <p:nvPr/>
        </p:nvSpPr>
        <p:spPr>
          <a:xfrm>
            <a:off x="1754745" y="6056645"/>
            <a:ext cx="8682510" cy="646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There is no single correct optimization function! However, tying funding to readiness outcomes enables operational requirements to drive budget decisions.</a:t>
            </a:r>
          </a:p>
        </p:txBody>
      </p:sp>
      <p:sp>
        <p:nvSpPr>
          <p:cNvPr id="20" name="Star: 5 Points 19">
            <a:extLst>
              <a:ext uri="{FF2B5EF4-FFF2-40B4-BE49-F238E27FC236}">
                <a16:creationId xmlns:a16="http://schemas.microsoft.com/office/drawing/2014/main" id="{37D0670A-B644-4D51-9DCF-17CFB95DFD62}"/>
              </a:ext>
            </a:extLst>
          </p:cNvPr>
          <p:cNvSpPr/>
          <p:nvPr/>
        </p:nvSpPr>
        <p:spPr>
          <a:xfrm>
            <a:off x="1754744" y="1588926"/>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D57D0063-482A-4E47-8937-A1018BCFE35D}"/>
              </a:ext>
            </a:extLst>
          </p:cNvPr>
          <p:cNvSpPr/>
          <p:nvPr/>
        </p:nvSpPr>
        <p:spPr>
          <a:xfrm>
            <a:off x="2282432" y="4623299"/>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95ED430-AC87-4645-92D3-22F61C72139D}"/>
              </a:ext>
            </a:extLst>
          </p:cNvPr>
          <p:cNvSpPr/>
          <p:nvPr/>
        </p:nvSpPr>
        <p:spPr>
          <a:xfrm>
            <a:off x="2251259" y="2594854"/>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8287AD3C-6B12-4133-A0AB-7BAFE552C10B}"/>
              </a:ext>
            </a:extLst>
          </p:cNvPr>
          <p:cNvSpPr/>
          <p:nvPr/>
        </p:nvSpPr>
        <p:spPr>
          <a:xfrm>
            <a:off x="2966800" y="3692258"/>
            <a:ext cx="278683" cy="261257"/>
          </a:xfrm>
          <a:prstGeom prst="star5">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7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3"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C1FE-4FDC-43CF-83AD-F9A44D72A70E}"/>
              </a:ext>
            </a:extLst>
          </p:cNvPr>
          <p:cNvSpPr>
            <a:spLocks noGrp="1"/>
          </p:cNvSpPr>
          <p:nvPr>
            <p:ph type="title"/>
          </p:nvPr>
        </p:nvSpPr>
        <p:spPr>
          <a:xfrm>
            <a:off x="670560" y="2701575"/>
            <a:ext cx="10850880" cy="1454851"/>
          </a:xfrm>
        </p:spPr>
        <p:txBody>
          <a:bodyPr>
            <a:normAutofit/>
          </a:bodyPr>
          <a:lstStyle/>
          <a:p>
            <a:r>
              <a:rPr lang="en-US" sz="2800" b="1" dirty="0">
                <a:latin typeface="+mj-lt"/>
              </a:rPr>
              <a:t>We can tie resource decisions to readiness outcomes using our modeling and simulation tools that look at the end-to-end sustainment system.</a:t>
            </a:r>
          </a:p>
        </p:txBody>
      </p:sp>
    </p:spTree>
    <p:extLst>
      <p:ext uri="{BB962C8B-B14F-4D97-AF65-F5344CB8AC3E}">
        <p14:creationId xmlns:p14="http://schemas.microsoft.com/office/powerpoint/2010/main" val="350649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E4A48A-B909-4DE3-B31F-510C2EA1A1CB}"/>
              </a:ext>
            </a:extLst>
          </p:cNvPr>
          <p:cNvSpPr>
            <a:spLocks noGrp="1"/>
          </p:cNvSpPr>
          <p:nvPr>
            <p:ph type="body" sz="quarter" idx="11"/>
          </p:nvPr>
        </p:nvSpPr>
        <p:spPr>
          <a:xfrm>
            <a:off x="312912" y="6487426"/>
            <a:ext cx="9945693" cy="286425"/>
          </a:xfrm>
        </p:spPr>
        <p:txBody>
          <a:bodyPr/>
          <a:lstStyle/>
          <a:p>
            <a:endParaRPr lang="en-US"/>
          </a:p>
        </p:txBody>
      </p:sp>
      <p:cxnSp>
        <p:nvCxnSpPr>
          <p:cNvPr id="126" name="Straight Arrow Connector 125">
            <a:extLst>
              <a:ext uri="{FF2B5EF4-FFF2-40B4-BE49-F238E27FC236}">
                <a16:creationId xmlns:a16="http://schemas.microsoft.com/office/drawing/2014/main" id="{3DEF539D-EB2D-43AC-AEA3-7AAFDBFEC16C}"/>
              </a:ext>
            </a:extLst>
          </p:cNvPr>
          <p:cNvCxnSpPr>
            <a:cxnSpLocks/>
          </p:cNvCxnSpPr>
          <p:nvPr/>
        </p:nvCxnSpPr>
        <p:spPr>
          <a:xfrm flipH="1">
            <a:off x="4881245" y="4155324"/>
            <a:ext cx="481785" cy="70513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27" name="Picture 2" descr="Woman Office Worker: Light Skin Tone on Apple iOS 12.1">
            <a:extLst>
              <a:ext uri="{FF2B5EF4-FFF2-40B4-BE49-F238E27FC236}">
                <a16:creationId xmlns:a16="http://schemas.microsoft.com/office/drawing/2014/main" id="{8F56F5F2-DE22-4D87-9703-9951067E25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789" y="11145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Man Tipping Hand: Light Skin Tone on Apple iOS 12.1">
            <a:extLst>
              <a:ext uri="{FF2B5EF4-FFF2-40B4-BE49-F238E27FC236}">
                <a16:creationId xmlns:a16="http://schemas.microsoft.com/office/drawing/2014/main" id="{3C370BBB-4503-474E-B5FD-770A3CFB54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8365" y="11145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Cat on Apple iOS 12.1">
            <a:extLst>
              <a:ext uri="{FF2B5EF4-FFF2-40B4-BE49-F238E27FC236}">
                <a16:creationId xmlns:a16="http://schemas.microsoft.com/office/drawing/2014/main" id="{F8FBDBBF-FBA9-4CE8-BCE9-BDAE10D939F2}"/>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454901" y="157491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8" descr="Pizza on Apple iOS 12.1">
            <a:extLst>
              <a:ext uri="{FF2B5EF4-FFF2-40B4-BE49-F238E27FC236}">
                <a16:creationId xmlns:a16="http://schemas.microsoft.com/office/drawing/2014/main" id="{4D555821-C933-49B9-A80A-A92424F894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4021" y="114530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0" descr="Hot Beverage on Apple iOS 12.1">
            <a:extLst>
              <a:ext uri="{FF2B5EF4-FFF2-40B4-BE49-F238E27FC236}">
                <a16:creationId xmlns:a16="http://schemas.microsoft.com/office/drawing/2014/main" id="{FFBEEFCE-D5AA-4296-B270-DE370D3A88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7823" y="171274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0" descr="Cut of Meat on Apple iOS 12.1">
            <a:extLst>
              <a:ext uri="{FF2B5EF4-FFF2-40B4-BE49-F238E27FC236}">
                <a16:creationId xmlns:a16="http://schemas.microsoft.com/office/drawing/2014/main" id="{C42F6149-3A74-42A3-B5E2-6606BAF352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7818" y="121547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54" descr="Avocado on Apple iOS 12.1">
            <a:extLst>
              <a:ext uri="{FF2B5EF4-FFF2-40B4-BE49-F238E27FC236}">
                <a16:creationId xmlns:a16="http://schemas.microsoft.com/office/drawing/2014/main" id="{57165777-A3B8-462D-B0B6-4929EC036E0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8433" y="166002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70" descr="Woman’s Boot on Apple iOS 12.1">
            <a:extLst>
              <a:ext uri="{FF2B5EF4-FFF2-40B4-BE49-F238E27FC236}">
                <a16:creationId xmlns:a16="http://schemas.microsoft.com/office/drawing/2014/main" id="{C75FDECB-468E-4694-87E3-2F2ED057988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3308" y="223225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72" descr="Laptop on Apple iOS 12.1">
            <a:extLst>
              <a:ext uri="{FF2B5EF4-FFF2-40B4-BE49-F238E27FC236}">
                <a16:creationId xmlns:a16="http://schemas.microsoft.com/office/drawing/2014/main" id="{BBEA6EEA-4C79-4C90-9AB5-39BAD13BEDD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716" y="188336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74" descr="Dollar Banknote on Apple iOS 12.1">
            <a:extLst>
              <a:ext uri="{FF2B5EF4-FFF2-40B4-BE49-F238E27FC236}">
                <a16:creationId xmlns:a16="http://schemas.microsoft.com/office/drawing/2014/main" id="{28C665FB-8998-4A4F-BF46-31F7302BAF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4733" y="117164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8" descr="Roll of Paper on Apple iOS 12.1">
            <a:extLst>
              <a:ext uri="{FF2B5EF4-FFF2-40B4-BE49-F238E27FC236}">
                <a16:creationId xmlns:a16="http://schemas.microsoft.com/office/drawing/2014/main" id="{740247DD-FBFF-49C6-A8CA-84079D99B6A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2515" y="230139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8" descr="Pizza on Apple iOS 12.1">
            <a:extLst>
              <a:ext uri="{FF2B5EF4-FFF2-40B4-BE49-F238E27FC236}">
                <a16:creationId xmlns:a16="http://schemas.microsoft.com/office/drawing/2014/main" id="{3EED7689-7FB3-495E-B41E-AAB61848B1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2690" y="117164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8" descr="Pizza on Apple iOS 12.1">
            <a:extLst>
              <a:ext uri="{FF2B5EF4-FFF2-40B4-BE49-F238E27FC236}">
                <a16:creationId xmlns:a16="http://schemas.microsoft.com/office/drawing/2014/main" id="{5BA3D742-E07F-4087-B50F-5BC3ADB689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3234" y="117937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54" descr="Avocado on Apple iOS 12.1">
            <a:extLst>
              <a:ext uri="{FF2B5EF4-FFF2-40B4-BE49-F238E27FC236}">
                <a16:creationId xmlns:a16="http://schemas.microsoft.com/office/drawing/2014/main" id="{7320C0FB-633D-4959-8749-C37BBAD4B6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3906" y="169409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0" descr="Hot Beverage on Apple iOS 12.1">
            <a:extLst>
              <a:ext uri="{FF2B5EF4-FFF2-40B4-BE49-F238E27FC236}">
                <a16:creationId xmlns:a16="http://schemas.microsoft.com/office/drawing/2014/main" id="{1F009E6F-F002-47CE-85A0-C9AA230108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6423" y="172922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0" descr="Hot Beverage on Apple iOS 12.1">
            <a:extLst>
              <a:ext uri="{FF2B5EF4-FFF2-40B4-BE49-F238E27FC236}">
                <a16:creationId xmlns:a16="http://schemas.microsoft.com/office/drawing/2014/main" id="{1671CCCC-9FC9-4283-BBFB-80F0288AE9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4469" y="193295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0" descr="Hot Beverage on Apple iOS 12.1">
            <a:extLst>
              <a:ext uri="{FF2B5EF4-FFF2-40B4-BE49-F238E27FC236}">
                <a16:creationId xmlns:a16="http://schemas.microsoft.com/office/drawing/2014/main" id="{6BDE698D-4D6F-4332-B2C3-8BD4DA30FA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4528" y="195782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72" descr="Laptop on Apple iOS 12.1">
            <a:extLst>
              <a:ext uri="{FF2B5EF4-FFF2-40B4-BE49-F238E27FC236}">
                <a16:creationId xmlns:a16="http://schemas.microsoft.com/office/drawing/2014/main" id="{60AD0BAC-C049-4FC1-905D-ED58922236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3644" y="207279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62" descr="Necktie on Apple iOS 12.1">
            <a:extLst>
              <a:ext uri="{FF2B5EF4-FFF2-40B4-BE49-F238E27FC236}">
                <a16:creationId xmlns:a16="http://schemas.microsoft.com/office/drawing/2014/main" id="{1C065737-5A93-4246-89C9-ADD6F7B7E4B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73021" y="2186428"/>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46" name="TextBox 145">
            <a:extLst>
              <a:ext uri="{FF2B5EF4-FFF2-40B4-BE49-F238E27FC236}">
                <a16:creationId xmlns:a16="http://schemas.microsoft.com/office/drawing/2014/main" id="{D42EBF5B-E771-4088-AC19-809AA703157F}"/>
              </a:ext>
            </a:extLst>
          </p:cNvPr>
          <p:cNvSpPr txBox="1"/>
          <p:nvPr/>
        </p:nvSpPr>
        <p:spPr>
          <a:xfrm>
            <a:off x="987397" y="608356"/>
            <a:ext cx="2599021" cy="523220"/>
          </a:xfrm>
          <a:prstGeom prst="rect">
            <a:avLst/>
          </a:prstGeom>
          <a:noFill/>
        </p:spPr>
        <p:txBody>
          <a:bodyPr wrap="square" rtlCol="0">
            <a:spAutoFit/>
          </a:bodyPr>
          <a:lstStyle/>
          <a:p>
            <a:pPr algn="ctr"/>
            <a:r>
              <a:rPr lang="en-US" sz="1400" dirty="0"/>
              <a:t>A single household has “demands” with </a:t>
            </a:r>
            <a:r>
              <a:rPr lang="en-US" sz="1400" b="1" dirty="0"/>
              <a:t>limited funds</a:t>
            </a:r>
          </a:p>
        </p:txBody>
      </p:sp>
      <p:sp>
        <p:nvSpPr>
          <p:cNvPr id="147" name="TextBox 146">
            <a:extLst>
              <a:ext uri="{FF2B5EF4-FFF2-40B4-BE49-F238E27FC236}">
                <a16:creationId xmlns:a16="http://schemas.microsoft.com/office/drawing/2014/main" id="{B11AE000-55AB-4000-AED4-F78C96CB7008}"/>
              </a:ext>
            </a:extLst>
          </p:cNvPr>
          <p:cNvSpPr txBox="1"/>
          <p:nvPr/>
        </p:nvSpPr>
        <p:spPr>
          <a:xfrm>
            <a:off x="590971" y="2751491"/>
            <a:ext cx="2937809" cy="523220"/>
          </a:xfrm>
          <a:prstGeom prst="rect">
            <a:avLst/>
          </a:prstGeom>
          <a:noFill/>
        </p:spPr>
        <p:txBody>
          <a:bodyPr wrap="square" rtlCol="0">
            <a:spAutoFit/>
          </a:bodyPr>
          <a:lstStyle/>
          <a:p>
            <a:pPr algn="ctr"/>
            <a:r>
              <a:rPr lang="en-US" sz="1400" dirty="0"/>
              <a:t>Optimal purchases must foresee </a:t>
            </a:r>
            <a:r>
              <a:rPr lang="en-US" sz="1400" b="1" dirty="0"/>
              <a:t>fluctuating demands</a:t>
            </a:r>
            <a:r>
              <a:rPr lang="en-US" sz="1400" dirty="0"/>
              <a:t> over time</a:t>
            </a:r>
          </a:p>
        </p:txBody>
      </p:sp>
      <p:pic>
        <p:nvPicPr>
          <p:cNvPr id="148" name="Picture 106" descr="https://emojipedia-us.s3.dualstack.us-west-1.amazonaws.com/thumbs/120/apple/279/convenience-store_1f3ea.png">
            <a:extLst>
              <a:ext uri="{FF2B5EF4-FFF2-40B4-BE49-F238E27FC236}">
                <a16:creationId xmlns:a16="http://schemas.microsoft.com/office/drawing/2014/main" id="{634C94B9-823A-4EC1-B362-14ADB734268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7055" y="163096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6" descr="https://emojipedia-us.s3.dualstack.us-west-1.amazonaws.com/thumbs/120/apple/279/convenience-store_1f3ea.png">
            <a:extLst>
              <a:ext uri="{FF2B5EF4-FFF2-40B4-BE49-F238E27FC236}">
                <a16:creationId xmlns:a16="http://schemas.microsoft.com/office/drawing/2014/main" id="{EE31FE0B-FF63-47C6-A5CD-54423F02FF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37619" y="489058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0" name="TextBox 149">
            <a:extLst>
              <a:ext uri="{FF2B5EF4-FFF2-40B4-BE49-F238E27FC236}">
                <a16:creationId xmlns:a16="http://schemas.microsoft.com/office/drawing/2014/main" id="{9E8A5C7B-2B42-47F7-9F3B-84CCD4D1655A}"/>
              </a:ext>
            </a:extLst>
          </p:cNvPr>
          <p:cNvSpPr txBox="1"/>
          <p:nvPr/>
        </p:nvSpPr>
        <p:spPr>
          <a:xfrm>
            <a:off x="3883756" y="5848366"/>
            <a:ext cx="2319852" cy="523220"/>
          </a:xfrm>
          <a:prstGeom prst="rect">
            <a:avLst/>
          </a:prstGeom>
          <a:noFill/>
        </p:spPr>
        <p:txBody>
          <a:bodyPr wrap="square" rtlCol="0">
            <a:spAutoFit/>
          </a:bodyPr>
          <a:lstStyle/>
          <a:p>
            <a:r>
              <a:rPr lang="en-US" sz="1400" b="1" dirty="0"/>
              <a:t>Local retail </a:t>
            </a:r>
            <a:r>
              <a:rPr lang="en-US" sz="1400" dirty="0"/>
              <a:t>stores must have corresponding stock</a:t>
            </a:r>
          </a:p>
        </p:txBody>
      </p:sp>
      <p:pic>
        <p:nvPicPr>
          <p:cNvPr id="151" name="Picture 106" descr="https://emojipedia-us.s3.dualstack.us-west-1.amazonaws.com/thumbs/120/apple/279/convenience-store_1f3ea.png">
            <a:extLst>
              <a:ext uri="{FF2B5EF4-FFF2-40B4-BE49-F238E27FC236}">
                <a16:creationId xmlns:a16="http://schemas.microsoft.com/office/drawing/2014/main" id="{8ADF2CB4-10D8-4663-8DAE-99A62656DD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78639" y="304003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34" descr="Taco on Apple iOS 12.1">
            <a:extLst>
              <a:ext uri="{FF2B5EF4-FFF2-40B4-BE49-F238E27FC236}">
                <a16:creationId xmlns:a16="http://schemas.microsoft.com/office/drawing/2014/main" id="{ACD63F6B-6A7D-4A24-8F94-AD5A6BCF43E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12265" y="545409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56" descr="Dumpling on Apple iOS 12.1">
            <a:extLst>
              <a:ext uri="{FF2B5EF4-FFF2-40B4-BE49-F238E27FC236}">
                <a16:creationId xmlns:a16="http://schemas.microsoft.com/office/drawing/2014/main" id="{9C478F23-7ABE-4E13-A63B-9B0D1EC63E0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95083" y="493515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2" descr="Necktie on Apple iOS 12.1">
            <a:extLst>
              <a:ext uri="{FF2B5EF4-FFF2-40B4-BE49-F238E27FC236}">
                <a16:creationId xmlns:a16="http://schemas.microsoft.com/office/drawing/2014/main" id="{146AF834-2097-47BF-9834-A2F5990EFD3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73706" y="54088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6" descr="Woman’s Clothes on Apple iOS 12.1">
            <a:extLst>
              <a:ext uri="{FF2B5EF4-FFF2-40B4-BE49-F238E27FC236}">
                <a16:creationId xmlns:a16="http://schemas.microsoft.com/office/drawing/2014/main" id="{A5F9AD28-10FD-4991-943F-1175B31B94C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78136" y="614614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84" descr="Woman Farmer: Medium-Dark Skin Tone on Apple iOS 12.1">
            <a:extLst>
              <a:ext uri="{FF2B5EF4-FFF2-40B4-BE49-F238E27FC236}">
                <a16:creationId xmlns:a16="http://schemas.microsoft.com/office/drawing/2014/main" id="{4B7091E8-BC77-4D85-ABA1-0329B32BACE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63016" y="540212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88" descr="Man Student: Medium-Light Skin Tone on Apple iOS 12.1">
            <a:extLst>
              <a:ext uri="{FF2B5EF4-FFF2-40B4-BE49-F238E27FC236}">
                <a16:creationId xmlns:a16="http://schemas.microsoft.com/office/drawing/2014/main" id="{B43A4C65-6CAB-4302-A9A5-1C1880EA01B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27236" y="542391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34" descr="Taco on Apple iOS 12.1">
            <a:extLst>
              <a:ext uri="{FF2B5EF4-FFF2-40B4-BE49-F238E27FC236}">
                <a16:creationId xmlns:a16="http://schemas.microsoft.com/office/drawing/2014/main" id="{EE1F0256-8C5C-4D2B-A8A8-9DAE702A6F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85248" y="56374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34" descr="Taco on Apple iOS 12.1">
            <a:extLst>
              <a:ext uri="{FF2B5EF4-FFF2-40B4-BE49-F238E27FC236}">
                <a16:creationId xmlns:a16="http://schemas.microsoft.com/office/drawing/2014/main" id="{8DED3FC7-294B-4DA3-8298-601298FEE3B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11380" y="584655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8" descr="Roll of Paper on Apple iOS 12.1">
            <a:extLst>
              <a:ext uri="{FF2B5EF4-FFF2-40B4-BE49-F238E27FC236}">
                <a16:creationId xmlns:a16="http://schemas.microsoft.com/office/drawing/2014/main" id="{DFDD2209-E52E-44B7-8EC4-3E9715B3A7B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57657" y="58318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78" descr="Roll of Paper on Apple iOS 12.1">
            <a:extLst>
              <a:ext uri="{FF2B5EF4-FFF2-40B4-BE49-F238E27FC236}">
                <a16:creationId xmlns:a16="http://schemas.microsoft.com/office/drawing/2014/main" id="{DCE25AB2-28C5-4CB4-9450-F9FBDC17DAC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4252" y="59746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70" descr="Woman’s Boot on Apple iOS 12.1">
            <a:extLst>
              <a:ext uri="{FF2B5EF4-FFF2-40B4-BE49-F238E27FC236}">
                <a16:creationId xmlns:a16="http://schemas.microsoft.com/office/drawing/2014/main" id="{7E160098-44B4-4673-BF67-39D7A74AD57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65842" y="5943501"/>
            <a:ext cx="457200" cy="38746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6" descr="Woman’s Clothes on Apple iOS 12.1">
            <a:extLst>
              <a:ext uri="{FF2B5EF4-FFF2-40B4-BE49-F238E27FC236}">
                <a16:creationId xmlns:a16="http://schemas.microsoft.com/office/drawing/2014/main" id="{C46CD02F-7119-4A07-B58B-88A4755343F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30536" y="629854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56" descr="Dumpling on Apple iOS 12.1">
            <a:extLst>
              <a:ext uri="{FF2B5EF4-FFF2-40B4-BE49-F238E27FC236}">
                <a16:creationId xmlns:a16="http://schemas.microsoft.com/office/drawing/2014/main" id="{8334D48F-C8AD-4F13-A5D0-3C5F311E0D8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70036" y="489391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56" descr="Dumpling on Apple iOS 12.1">
            <a:extLst>
              <a:ext uri="{FF2B5EF4-FFF2-40B4-BE49-F238E27FC236}">
                <a16:creationId xmlns:a16="http://schemas.microsoft.com/office/drawing/2014/main" id="{E6303938-ADDE-410A-B46B-15573B4DE27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66082" y="488871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02" descr="Bicycle on Apple iOS 12.1">
            <a:extLst>
              <a:ext uri="{FF2B5EF4-FFF2-40B4-BE49-F238E27FC236}">
                <a16:creationId xmlns:a16="http://schemas.microsoft.com/office/drawing/2014/main" id="{22AF1318-2C44-4A54-8DC3-D2FAFBC4832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60270" y="62890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02" descr="Bicycle on Apple iOS 12.1">
            <a:extLst>
              <a:ext uri="{FF2B5EF4-FFF2-40B4-BE49-F238E27FC236}">
                <a16:creationId xmlns:a16="http://schemas.microsoft.com/office/drawing/2014/main" id="{4A825B7C-5E03-4DA4-8291-30BB02CA915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935" y="632126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46" descr="Cookie on Apple iOS 12.1">
            <a:extLst>
              <a:ext uri="{FF2B5EF4-FFF2-40B4-BE49-F238E27FC236}">
                <a16:creationId xmlns:a16="http://schemas.microsoft.com/office/drawing/2014/main" id="{7E45BD22-1208-47DE-BD24-226AD5B41B1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048029" y="578183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4" descr="Jeans on Apple iOS 12.1">
            <a:extLst>
              <a:ext uri="{FF2B5EF4-FFF2-40B4-BE49-F238E27FC236}">
                <a16:creationId xmlns:a16="http://schemas.microsoft.com/office/drawing/2014/main" id="{8403B046-9AE1-4705-B720-2F5BB563876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207684" y="531570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76" descr="Pen on Apple iOS 12.1">
            <a:extLst>
              <a:ext uri="{FF2B5EF4-FFF2-40B4-BE49-F238E27FC236}">
                <a16:creationId xmlns:a16="http://schemas.microsoft.com/office/drawing/2014/main" id="{B36FCBF2-D591-4CE1-9A33-78E0D6E4D87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098714" y="55458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80" descr="Soap on Apple iOS 12.1">
            <a:extLst>
              <a:ext uri="{FF2B5EF4-FFF2-40B4-BE49-F238E27FC236}">
                <a16:creationId xmlns:a16="http://schemas.microsoft.com/office/drawing/2014/main" id="{396862AE-F01D-4C01-AFAE-48C46812E44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355520" y="567835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86" descr="Woman Judge: Medium-Light Skin Tone on Apple iOS 12.1">
            <a:extLst>
              <a:ext uri="{FF2B5EF4-FFF2-40B4-BE49-F238E27FC236}">
                <a16:creationId xmlns:a16="http://schemas.microsoft.com/office/drawing/2014/main" id="{4C1D1168-393E-461C-BC80-FE572032DBE2}"/>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355520" y="497256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92" descr="Man Factory Worker: Light Skin Tone on Apple iOS 12.1">
            <a:extLst>
              <a:ext uri="{FF2B5EF4-FFF2-40B4-BE49-F238E27FC236}">
                <a16:creationId xmlns:a16="http://schemas.microsoft.com/office/drawing/2014/main" id="{B426A99F-168A-4272-83BE-6BF9A7B51D7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830164" y="484198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8" descr="Baby: Medium-Dark Skin Tone on Apple iOS 12.1">
            <a:extLst>
              <a:ext uri="{FF2B5EF4-FFF2-40B4-BE49-F238E27FC236}">
                <a16:creationId xmlns:a16="http://schemas.microsoft.com/office/drawing/2014/main" id="{D8F058A6-BEED-414A-9B5A-4F588AC6C0C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757656" y="53674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80" descr="Soap on Apple iOS 12.1">
            <a:extLst>
              <a:ext uri="{FF2B5EF4-FFF2-40B4-BE49-F238E27FC236}">
                <a16:creationId xmlns:a16="http://schemas.microsoft.com/office/drawing/2014/main" id="{0438317B-2196-4F85-BB7D-660F483EAA12}"/>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576599" y="589293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00" descr="Sport Utility Vehicle on Apple iOS 12.1">
            <a:extLst>
              <a:ext uri="{FF2B5EF4-FFF2-40B4-BE49-F238E27FC236}">
                <a16:creationId xmlns:a16="http://schemas.microsoft.com/office/drawing/2014/main" id="{7611FF3C-19DB-4BAC-BACE-10B2517A2C7E}"/>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882276" y="487182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00" descr="Sport Utility Vehicle on Apple iOS 12.1">
            <a:extLst>
              <a:ext uri="{FF2B5EF4-FFF2-40B4-BE49-F238E27FC236}">
                <a16:creationId xmlns:a16="http://schemas.microsoft.com/office/drawing/2014/main" id="{E3351A47-B813-4734-9A8A-BE120E86CBBA}"/>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708082" y="53172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8" descr="Man Teacher: Medium-Dark Skin Tone on Apple iOS 12.1">
            <a:extLst>
              <a:ext uri="{FF2B5EF4-FFF2-40B4-BE49-F238E27FC236}">
                <a16:creationId xmlns:a16="http://schemas.microsoft.com/office/drawing/2014/main" id="{E832E857-2683-4688-9F1D-A3A7EDDB95C8}"/>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301434" y="66586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0" descr="Man Shrugging: Medium-Light Skin Tone on Apple iOS 12.1">
            <a:extLst>
              <a:ext uri="{FF2B5EF4-FFF2-40B4-BE49-F238E27FC236}">
                <a16:creationId xmlns:a16="http://schemas.microsoft.com/office/drawing/2014/main" id="{EFD2E298-2D37-41C4-9D16-E35AD8DFB53E}"/>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842160" y="65937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6" descr="Baby: Medium-Light Skin Tone on Apple iOS 12.1">
            <a:extLst>
              <a:ext uri="{FF2B5EF4-FFF2-40B4-BE49-F238E27FC236}">
                <a16:creationId xmlns:a16="http://schemas.microsoft.com/office/drawing/2014/main" id="{3F51BE32-4F6A-4924-9274-C293C53B22F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983557" y="121417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30" descr="Dog on Apple iOS 12.1">
            <a:extLst>
              <a:ext uri="{FF2B5EF4-FFF2-40B4-BE49-F238E27FC236}">
                <a16:creationId xmlns:a16="http://schemas.microsoft.com/office/drawing/2014/main" id="{EA8BD5C2-C31E-4DA3-87E0-A2366A07DA70}"/>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0482233" y="3574951"/>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32" descr="Egg on Apple iOS 12.1">
            <a:extLst>
              <a:ext uri="{FF2B5EF4-FFF2-40B4-BE49-F238E27FC236}">
                <a16:creationId xmlns:a16="http://schemas.microsoft.com/office/drawing/2014/main" id="{F55F587D-D0AC-4BA5-A35E-B8D0A6F01A32}"/>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776205" y="3424893"/>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8" descr="Curry Rice on Apple iOS 12.1">
            <a:extLst>
              <a:ext uri="{FF2B5EF4-FFF2-40B4-BE49-F238E27FC236}">
                <a16:creationId xmlns:a16="http://schemas.microsoft.com/office/drawing/2014/main" id="{F422BC01-865C-444D-8CFA-050783CA6C73}"/>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212157" y="16152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42" descr="Chocolate Bar on Apple iOS 12.1">
            <a:extLst>
              <a:ext uri="{FF2B5EF4-FFF2-40B4-BE49-F238E27FC236}">
                <a16:creationId xmlns:a16="http://schemas.microsoft.com/office/drawing/2014/main" id="{C6C2824D-9352-453B-B024-0C50730ED2C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790192" y="171995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60" descr="Fried Shrimp on Apple iOS 12.1">
            <a:extLst>
              <a:ext uri="{FF2B5EF4-FFF2-40B4-BE49-F238E27FC236}">
                <a16:creationId xmlns:a16="http://schemas.microsoft.com/office/drawing/2014/main" id="{4B7B0C8A-3FE2-4002-A936-76103AFDB134}"/>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9900619" y="3910374"/>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90" descr="Woman Mechanic: Light Skin Tone on Apple iOS 12.1">
            <a:extLst>
              <a:ext uri="{FF2B5EF4-FFF2-40B4-BE49-F238E27FC236}">
                <a16:creationId xmlns:a16="http://schemas.microsoft.com/office/drawing/2014/main" id="{B9E96F82-4C0C-4075-AC1A-F1E9C24710E1}"/>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288302" y="3082958"/>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94" descr="Man Scientist: Medium-Dark Skin Tone on Apple iOS 12.1">
            <a:extLst>
              <a:ext uri="{FF2B5EF4-FFF2-40B4-BE49-F238E27FC236}">
                <a16:creationId xmlns:a16="http://schemas.microsoft.com/office/drawing/2014/main" id="{DF41E7E9-A430-4E04-8E27-DFDD537601E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710833" y="3082958"/>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2" descr="Baby: Light Skin Tone on Apple iOS 12.1">
            <a:extLst>
              <a:ext uri="{FF2B5EF4-FFF2-40B4-BE49-F238E27FC236}">
                <a16:creationId xmlns:a16="http://schemas.microsoft.com/office/drawing/2014/main" id="{A8D5F6DF-CFD3-425E-812C-46675758E6E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530034" y="11877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32" descr="Egg on Apple iOS 12.1">
            <a:extLst>
              <a:ext uri="{FF2B5EF4-FFF2-40B4-BE49-F238E27FC236}">
                <a16:creationId xmlns:a16="http://schemas.microsoft.com/office/drawing/2014/main" id="{8C99FD96-B13D-45DC-BA0E-FA92AD8FE89F}"/>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322600" y="170704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44" descr="Beer Mug on Apple iOS 12.1">
            <a:extLst>
              <a:ext uri="{FF2B5EF4-FFF2-40B4-BE49-F238E27FC236}">
                <a16:creationId xmlns:a16="http://schemas.microsoft.com/office/drawing/2014/main" id="{89508E00-C5E7-4917-9784-0303EEEBA01D}"/>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262157" y="74372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60" descr="Fried Shrimp on Apple iOS 12.1">
            <a:extLst>
              <a:ext uri="{FF2B5EF4-FFF2-40B4-BE49-F238E27FC236}">
                <a16:creationId xmlns:a16="http://schemas.microsoft.com/office/drawing/2014/main" id="{C640D977-5ED0-476C-8470-C05C9BE951B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129219" y="4052172"/>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60" descr="Fried Shrimp on Apple iOS 12.1">
            <a:extLst>
              <a:ext uri="{FF2B5EF4-FFF2-40B4-BE49-F238E27FC236}">
                <a16:creationId xmlns:a16="http://schemas.microsoft.com/office/drawing/2014/main" id="{DA0E475C-4804-4F3B-8413-6FF61734000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586419" y="4201482"/>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50" descr="Cut of Meat on Apple iOS 12.1">
            <a:extLst>
              <a:ext uri="{FF2B5EF4-FFF2-40B4-BE49-F238E27FC236}">
                <a16:creationId xmlns:a16="http://schemas.microsoft.com/office/drawing/2014/main" id="{8ECBBB2A-7FF9-462F-AF00-35EE55119B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70633" y="3082958"/>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50" descr="Cut of Meat on Apple iOS 12.1">
            <a:extLst>
              <a:ext uri="{FF2B5EF4-FFF2-40B4-BE49-F238E27FC236}">
                <a16:creationId xmlns:a16="http://schemas.microsoft.com/office/drawing/2014/main" id="{B806E1EA-B1F4-4593-BD7E-C4820BD9B8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27342" y="3274548"/>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0" descr="Hot Beverage on Apple iOS 12.1">
            <a:extLst>
              <a:ext uri="{FF2B5EF4-FFF2-40B4-BE49-F238E27FC236}">
                <a16:creationId xmlns:a16="http://schemas.microsoft.com/office/drawing/2014/main" id="{7A05B640-7045-4014-A5C7-D7EA6685F3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6417" y="2890406"/>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0" descr="Hot Beverage on Apple iOS 12.1">
            <a:extLst>
              <a:ext uri="{FF2B5EF4-FFF2-40B4-BE49-F238E27FC236}">
                <a16:creationId xmlns:a16="http://schemas.microsoft.com/office/drawing/2014/main" id="{CC99B8B0-4FF9-44A8-9EA4-F41284D6CA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3517" y="2903183"/>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2" descr="Necktie on Apple iOS 12.1">
            <a:extLst>
              <a:ext uri="{FF2B5EF4-FFF2-40B4-BE49-F238E27FC236}">
                <a16:creationId xmlns:a16="http://schemas.microsoft.com/office/drawing/2014/main" id="{310107C3-CED9-4D05-BFFC-B709FD6BABE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49465" y="3480889"/>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66" descr="Woman’s Clothes on Apple iOS 12.1">
            <a:extLst>
              <a:ext uri="{FF2B5EF4-FFF2-40B4-BE49-F238E27FC236}">
                <a16:creationId xmlns:a16="http://schemas.microsoft.com/office/drawing/2014/main" id="{DE905D9A-A011-4BC4-843C-D236BCDD743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022120" y="3709489"/>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66" descr="Woman’s Clothes on Apple iOS 12.1">
            <a:extLst>
              <a:ext uri="{FF2B5EF4-FFF2-40B4-BE49-F238E27FC236}">
                <a16:creationId xmlns:a16="http://schemas.microsoft.com/office/drawing/2014/main" id="{F97C8F02-4F25-41FF-A97A-494DD3A4770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63449" y="3975972"/>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64" descr="Jeans on Apple iOS 12.1">
            <a:extLst>
              <a:ext uri="{FF2B5EF4-FFF2-40B4-BE49-F238E27FC236}">
                <a16:creationId xmlns:a16="http://schemas.microsoft.com/office/drawing/2014/main" id="{4DA67185-5634-4CAB-B6FD-04573DF3917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79749" y="171995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64" descr="Jeans on Apple iOS 12.1">
            <a:extLst>
              <a:ext uri="{FF2B5EF4-FFF2-40B4-BE49-F238E27FC236}">
                <a16:creationId xmlns:a16="http://schemas.microsoft.com/office/drawing/2014/main" id="{69CF786D-BD62-4BC0-8C5D-A1278DD1B13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37199" y="17628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64" descr="Jeans on Apple iOS 12.1">
            <a:extLst>
              <a:ext uri="{FF2B5EF4-FFF2-40B4-BE49-F238E27FC236}">
                <a16:creationId xmlns:a16="http://schemas.microsoft.com/office/drawing/2014/main" id="{B8454789-C751-4CB2-8A8F-F304785D95E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99361" y="118388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78" descr="Roll of Paper on Apple iOS 12.1">
            <a:extLst>
              <a:ext uri="{FF2B5EF4-FFF2-40B4-BE49-F238E27FC236}">
                <a16:creationId xmlns:a16="http://schemas.microsoft.com/office/drawing/2014/main" id="{F8DB0223-913C-4146-BD30-B1F4222FB65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31136" y="4005841"/>
            <a:ext cx="489900" cy="489900"/>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78" descr="Roll of Paper on Apple iOS 12.1">
            <a:extLst>
              <a:ext uri="{FF2B5EF4-FFF2-40B4-BE49-F238E27FC236}">
                <a16:creationId xmlns:a16="http://schemas.microsoft.com/office/drawing/2014/main" id="{0C3DB10C-1596-4D1C-9ED0-FEBA11C74C6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4953" y="122052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2" descr="Baby: Light Skin Tone on Apple iOS 12.1">
            <a:extLst>
              <a:ext uri="{FF2B5EF4-FFF2-40B4-BE49-F238E27FC236}">
                <a16:creationId xmlns:a16="http://schemas.microsoft.com/office/drawing/2014/main" id="{A9E9813C-FE24-4F6C-B151-4E714252EF68}"/>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110876" y="14399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98" descr="Man Health Worker: Medium-Light Skin Tone on Apple iOS 12.1">
            <a:extLst>
              <a:ext uri="{FF2B5EF4-FFF2-40B4-BE49-F238E27FC236}">
                <a16:creationId xmlns:a16="http://schemas.microsoft.com/office/drawing/2014/main" id="{17A62EC5-C618-4DB6-A2B5-48D022AB12BA}"/>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653676" y="142290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0" descr="Hot Beverage on Apple iOS 12.1">
            <a:extLst>
              <a:ext uri="{FF2B5EF4-FFF2-40B4-BE49-F238E27FC236}">
                <a16:creationId xmlns:a16="http://schemas.microsoft.com/office/drawing/2014/main" id="{2E82826C-FFD8-4EE8-B96D-A10D56A0F5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84193" y="108266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40" descr="Hot Beverage on Apple iOS 12.1">
            <a:extLst>
              <a:ext uri="{FF2B5EF4-FFF2-40B4-BE49-F238E27FC236}">
                <a16:creationId xmlns:a16="http://schemas.microsoft.com/office/drawing/2014/main" id="{B6CA7E62-8F22-4BD7-9B6D-F9D93C230F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9758" y="93021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78" descr="Roll of Paper on Apple iOS 12.1">
            <a:extLst>
              <a:ext uri="{FF2B5EF4-FFF2-40B4-BE49-F238E27FC236}">
                <a16:creationId xmlns:a16="http://schemas.microsoft.com/office/drawing/2014/main" id="{196FCEEF-B067-4819-9546-9176D18AD88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13973" y="19744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52" descr="Broccoli on Apple iOS 12.1">
            <a:extLst>
              <a:ext uri="{FF2B5EF4-FFF2-40B4-BE49-F238E27FC236}">
                <a16:creationId xmlns:a16="http://schemas.microsoft.com/office/drawing/2014/main" id="{041A5FF8-2F6C-48B1-BCFE-F862B1F9A577}"/>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468071" y="107438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4" descr="Avocado on Apple iOS 12.1">
            <a:extLst>
              <a:ext uri="{FF2B5EF4-FFF2-40B4-BE49-F238E27FC236}">
                <a16:creationId xmlns:a16="http://schemas.microsoft.com/office/drawing/2014/main" id="{F734B4D6-FEAE-4AE2-8E20-2B692B56C7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07009" y="198612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54" descr="Avocado on Apple iOS 12.1">
            <a:extLst>
              <a:ext uri="{FF2B5EF4-FFF2-40B4-BE49-F238E27FC236}">
                <a16:creationId xmlns:a16="http://schemas.microsoft.com/office/drawing/2014/main" id="{C6D03E89-92C6-4E1F-B574-BA5840E0D7E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29984" y="156931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72" descr="Laptop on Apple iOS 12.1">
            <a:extLst>
              <a:ext uri="{FF2B5EF4-FFF2-40B4-BE49-F238E27FC236}">
                <a16:creationId xmlns:a16="http://schemas.microsoft.com/office/drawing/2014/main" id="{EB97CC6F-59D3-4322-8776-0E7A9BAD54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7975" y="194642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64" descr="Jeans on Apple iOS 12.1">
            <a:extLst>
              <a:ext uri="{FF2B5EF4-FFF2-40B4-BE49-F238E27FC236}">
                <a16:creationId xmlns:a16="http://schemas.microsoft.com/office/drawing/2014/main" id="{BB72EC12-C746-42D4-B090-668576A148D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903631" y="146975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08" descr="Department Store on Apple iOS 14.5">
            <a:extLst>
              <a:ext uri="{FF2B5EF4-FFF2-40B4-BE49-F238E27FC236}">
                <a16:creationId xmlns:a16="http://schemas.microsoft.com/office/drawing/2014/main" id="{FD8E4768-138F-4EAA-99FE-87CAAC45F667}"/>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413017" y="2860143"/>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16" name="TextBox 215">
            <a:extLst>
              <a:ext uri="{FF2B5EF4-FFF2-40B4-BE49-F238E27FC236}">
                <a16:creationId xmlns:a16="http://schemas.microsoft.com/office/drawing/2014/main" id="{CAD869A6-F291-4DC4-BF20-EE7E193337AA}"/>
              </a:ext>
            </a:extLst>
          </p:cNvPr>
          <p:cNvSpPr txBox="1"/>
          <p:nvPr/>
        </p:nvSpPr>
        <p:spPr>
          <a:xfrm>
            <a:off x="5371764" y="4258123"/>
            <a:ext cx="2319852" cy="523220"/>
          </a:xfrm>
          <a:prstGeom prst="rect">
            <a:avLst/>
          </a:prstGeom>
          <a:noFill/>
        </p:spPr>
        <p:txBody>
          <a:bodyPr wrap="square" rtlCol="0">
            <a:spAutoFit/>
          </a:bodyPr>
          <a:lstStyle/>
          <a:p>
            <a:pPr algn="ctr"/>
            <a:r>
              <a:rPr lang="en-US" sz="1400" dirty="0"/>
              <a:t>All retail stores are stocked through </a:t>
            </a:r>
            <a:r>
              <a:rPr lang="en-US" sz="1400" b="1" dirty="0"/>
              <a:t>wholesale</a:t>
            </a:r>
          </a:p>
        </p:txBody>
      </p:sp>
      <p:sp>
        <p:nvSpPr>
          <p:cNvPr id="217" name="Title 3">
            <a:extLst>
              <a:ext uri="{FF2B5EF4-FFF2-40B4-BE49-F238E27FC236}">
                <a16:creationId xmlns:a16="http://schemas.microsoft.com/office/drawing/2014/main" id="{C0D61201-0123-4409-BCBC-27FABCE39114}"/>
              </a:ext>
            </a:extLst>
          </p:cNvPr>
          <p:cNvSpPr txBox="1">
            <a:spLocks/>
          </p:cNvSpPr>
          <p:nvPr/>
        </p:nvSpPr>
        <p:spPr>
          <a:xfrm>
            <a:off x="312912" y="118769"/>
            <a:ext cx="11566185" cy="568471"/>
          </a:xfrm>
          <a:prstGeom prst="rect">
            <a:avLst/>
          </a:prstGeom>
        </p:spPr>
        <p:txBody>
          <a:bodyPr>
            <a:normAutofit fontScale="97500"/>
          </a:bodyPr>
          <a:lstStyle>
            <a:lvl1pPr algn="l" defTabSz="914400" rtl="0" eaLnBrk="1" latinLnBrk="0" hangingPunct="1">
              <a:lnSpc>
                <a:spcPct val="100000"/>
              </a:lnSpc>
              <a:spcBef>
                <a:spcPct val="0"/>
              </a:spcBef>
              <a:buNone/>
              <a:defRPr sz="2400" b="1" kern="1200" baseline="0">
                <a:solidFill>
                  <a:schemeClr val="tx1"/>
                </a:solidFill>
                <a:latin typeface="+mj-lt"/>
                <a:ea typeface="+mj-ea"/>
                <a:cs typeface="+mj-cs"/>
              </a:defRPr>
            </a:lvl1pPr>
          </a:lstStyle>
          <a:p>
            <a:r>
              <a:rPr lang="en-US" dirty="0"/>
              <a:t>How is the supply system supposed to work?</a:t>
            </a:r>
          </a:p>
        </p:txBody>
      </p:sp>
      <p:pic>
        <p:nvPicPr>
          <p:cNvPr id="218" name="Picture 14" descr="Woman Raising Hand: Medium-Dark Skin Tone on Apple iOS 12.1">
            <a:extLst>
              <a:ext uri="{FF2B5EF4-FFF2-40B4-BE49-F238E27FC236}">
                <a16:creationId xmlns:a16="http://schemas.microsoft.com/office/drawing/2014/main" id="{B52E7B71-5857-404D-8DEF-8867C4B72179}"/>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477441" y="452114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16" descr="Woman Construction Worker: Medium-Light Skin Tone on Apple iOS 12.1">
            <a:extLst>
              <a:ext uri="{FF2B5EF4-FFF2-40B4-BE49-F238E27FC236}">
                <a16:creationId xmlns:a16="http://schemas.microsoft.com/office/drawing/2014/main" id="{225FF984-1B50-4D38-93C8-5E6C55CD4C95}"/>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942880" y="452276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36" descr="Spaghetti on Apple iOS 12.1">
            <a:extLst>
              <a:ext uri="{FF2B5EF4-FFF2-40B4-BE49-F238E27FC236}">
                <a16:creationId xmlns:a16="http://schemas.microsoft.com/office/drawing/2014/main" id="{3028DB99-974B-4D0A-934E-E0166656DF5E}"/>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714280" y="561434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4" descr="Beer Mug on Apple iOS 12.1">
            <a:extLst>
              <a:ext uri="{FF2B5EF4-FFF2-40B4-BE49-F238E27FC236}">
                <a16:creationId xmlns:a16="http://schemas.microsoft.com/office/drawing/2014/main" id="{014111C7-69D1-41BE-825D-298277E35FA1}"/>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416744" y="453688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52" descr="Broccoli on Apple iOS 12.1">
            <a:extLst>
              <a:ext uri="{FF2B5EF4-FFF2-40B4-BE49-F238E27FC236}">
                <a16:creationId xmlns:a16="http://schemas.microsoft.com/office/drawing/2014/main" id="{28AA03C4-2EF4-4C07-A6EA-95BB11BD6285}"/>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132383" y="576746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58" descr="Rice Ball on Apple iOS 12.1">
            <a:extLst>
              <a:ext uri="{FF2B5EF4-FFF2-40B4-BE49-F238E27FC236}">
                <a16:creationId xmlns:a16="http://schemas.microsoft.com/office/drawing/2014/main" id="{B6B76EE1-DA21-453B-B86D-68425D969884}"/>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04588" y="528319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68" descr="Man’s Shoe on Apple iOS 12.1">
            <a:extLst>
              <a:ext uri="{FF2B5EF4-FFF2-40B4-BE49-F238E27FC236}">
                <a16:creationId xmlns:a16="http://schemas.microsoft.com/office/drawing/2014/main" id="{A60E9857-AA44-44F0-A578-1B734C435A62}"/>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936336" y="484390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8" descr="Baby: Medium-Dark Skin Tone on Apple iOS 12.1">
            <a:extLst>
              <a:ext uri="{FF2B5EF4-FFF2-40B4-BE49-F238E27FC236}">
                <a16:creationId xmlns:a16="http://schemas.microsoft.com/office/drawing/2014/main" id="{D1C3E9DD-E90C-4047-9AE7-5C2F7C90A60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468421" y="505940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6" descr="Baby: Medium-Light Skin Tone on Apple iOS 12.1">
            <a:extLst>
              <a:ext uri="{FF2B5EF4-FFF2-40B4-BE49-F238E27FC236}">
                <a16:creationId xmlns:a16="http://schemas.microsoft.com/office/drawing/2014/main" id="{7A37127E-6BDB-4615-8119-C6AA74232B94}"/>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991245" y="506670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36" descr="Spaghetti on Apple iOS 12.1">
            <a:extLst>
              <a:ext uri="{FF2B5EF4-FFF2-40B4-BE49-F238E27FC236}">
                <a16:creationId xmlns:a16="http://schemas.microsoft.com/office/drawing/2014/main" id="{FEB0252E-AD6A-455B-8122-4D9791753C69}"/>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042032" y="563210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36" descr="Spaghetti on Apple iOS 12.1">
            <a:extLst>
              <a:ext uri="{FF2B5EF4-FFF2-40B4-BE49-F238E27FC236}">
                <a16:creationId xmlns:a16="http://schemas.microsoft.com/office/drawing/2014/main" id="{EE5ECA3E-429B-4087-846A-A07220DBFB3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279392" y="563210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58" descr="Rice Ball on Apple iOS 12.1">
            <a:extLst>
              <a:ext uri="{FF2B5EF4-FFF2-40B4-BE49-F238E27FC236}">
                <a16:creationId xmlns:a16="http://schemas.microsoft.com/office/drawing/2014/main" id="{20689452-E2E7-4F14-A6F6-CB06243D5863}"/>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012838" y="530984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78" descr="Roll of Paper on Apple iOS 12.1">
            <a:extLst>
              <a:ext uri="{FF2B5EF4-FFF2-40B4-BE49-F238E27FC236}">
                <a16:creationId xmlns:a16="http://schemas.microsoft.com/office/drawing/2014/main" id="{84306CA3-3565-4B4A-8CD5-48A17440ADF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09950" y="586921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66" descr="Woman’s Clothes on Apple iOS 12.1">
            <a:extLst>
              <a:ext uri="{FF2B5EF4-FFF2-40B4-BE49-F238E27FC236}">
                <a16:creationId xmlns:a16="http://schemas.microsoft.com/office/drawing/2014/main" id="{41365B5E-C513-4FC1-8642-9C0511408FC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52276" y="51746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52" descr="Broccoli on Apple iOS 12.1">
            <a:extLst>
              <a:ext uri="{FF2B5EF4-FFF2-40B4-BE49-F238E27FC236}">
                <a16:creationId xmlns:a16="http://schemas.microsoft.com/office/drawing/2014/main" id="{7428A48C-4CE6-44B2-89DF-5566B4303DBD}"/>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702738" y="573573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72" descr="Laptop on Apple iOS 12.1">
            <a:extLst>
              <a:ext uri="{FF2B5EF4-FFF2-40B4-BE49-F238E27FC236}">
                <a16:creationId xmlns:a16="http://schemas.microsoft.com/office/drawing/2014/main" id="{9D2EE4FD-9F7C-4467-85E9-220DF8F3234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09613" y="609064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100" descr="Sport Utility Vehicle on Apple iOS 12.1">
            <a:extLst>
              <a:ext uri="{FF2B5EF4-FFF2-40B4-BE49-F238E27FC236}">
                <a16:creationId xmlns:a16="http://schemas.microsoft.com/office/drawing/2014/main" id="{6B465990-6465-4FE7-9AB2-DB854745BF4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989184" y="468889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04" descr="Manual Wheelchair on Apple iOS 14.5">
            <a:extLst>
              <a:ext uri="{FF2B5EF4-FFF2-40B4-BE49-F238E27FC236}">
                <a16:creationId xmlns:a16="http://schemas.microsoft.com/office/drawing/2014/main" id="{C244AEDE-6142-4F13-8E8D-DB38F0D9F3F3}"/>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3191864" y="5134694"/>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36" name="TextBox 235">
            <a:extLst>
              <a:ext uri="{FF2B5EF4-FFF2-40B4-BE49-F238E27FC236}">
                <a16:creationId xmlns:a16="http://schemas.microsoft.com/office/drawing/2014/main" id="{C0BA8594-FC69-449B-BFE2-42FC4986C88B}"/>
              </a:ext>
            </a:extLst>
          </p:cNvPr>
          <p:cNvSpPr txBox="1"/>
          <p:nvPr/>
        </p:nvSpPr>
        <p:spPr>
          <a:xfrm>
            <a:off x="879100" y="4053434"/>
            <a:ext cx="2526617" cy="523220"/>
          </a:xfrm>
          <a:prstGeom prst="rect">
            <a:avLst/>
          </a:prstGeom>
          <a:noFill/>
        </p:spPr>
        <p:txBody>
          <a:bodyPr wrap="square" rtlCol="0">
            <a:spAutoFit/>
          </a:bodyPr>
          <a:lstStyle/>
          <a:p>
            <a:pPr algn="ctr"/>
            <a:r>
              <a:rPr lang="en-US" sz="1400" dirty="0"/>
              <a:t>Other households will have </a:t>
            </a:r>
            <a:r>
              <a:rPr lang="en-US" sz="1400" b="1" dirty="0"/>
              <a:t>different demands</a:t>
            </a:r>
          </a:p>
        </p:txBody>
      </p:sp>
      <p:cxnSp>
        <p:nvCxnSpPr>
          <p:cNvPr id="237" name="Straight Arrow Connector 236">
            <a:extLst>
              <a:ext uri="{FF2B5EF4-FFF2-40B4-BE49-F238E27FC236}">
                <a16:creationId xmlns:a16="http://schemas.microsoft.com/office/drawing/2014/main" id="{DF2E77A7-E018-4129-A1BF-FAE3ADBBE1BB}"/>
              </a:ext>
            </a:extLst>
          </p:cNvPr>
          <p:cNvCxnSpPr>
            <a:cxnSpLocks/>
          </p:cNvCxnSpPr>
          <p:nvPr/>
        </p:nvCxnSpPr>
        <p:spPr>
          <a:xfrm flipH="1" flipV="1">
            <a:off x="3912460" y="2053865"/>
            <a:ext cx="734186" cy="63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8" name="Straight Arrow Connector 237">
            <a:extLst>
              <a:ext uri="{FF2B5EF4-FFF2-40B4-BE49-F238E27FC236}">
                <a16:creationId xmlns:a16="http://schemas.microsoft.com/office/drawing/2014/main" id="{E4D1C04D-4B8E-4B7D-8949-56FA18B34BEB}"/>
              </a:ext>
            </a:extLst>
          </p:cNvPr>
          <p:cNvCxnSpPr>
            <a:cxnSpLocks/>
          </p:cNvCxnSpPr>
          <p:nvPr/>
        </p:nvCxnSpPr>
        <p:spPr>
          <a:xfrm flipV="1">
            <a:off x="5751530" y="1569315"/>
            <a:ext cx="544665"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a:extLst>
              <a:ext uri="{FF2B5EF4-FFF2-40B4-BE49-F238E27FC236}">
                <a16:creationId xmlns:a16="http://schemas.microsoft.com/office/drawing/2014/main" id="{9504B582-2DC8-4B7D-94EB-84E4C2FD5242}"/>
              </a:ext>
            </a:extLst>
          </p:cNvPr>
          <p:cNvCxnSpPr>
            <a:cxnSpLocks/>
          </p:cNvCxnSpPr>
          <p:nvPr/>
        </p:nvCxnSpPr>
        <p:spPr>
          <a:xfrm flipV="1">
            <a:off x="8506736" y="2232258"/>
            <a:ext cx="742729" cy="899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a:extLst>
              <a:ext uri="{FF2B5EF4-FFF2-40B4-BE49-F238E27FC236}">
                <a16:creationId xmlns:a16="http://schemas.microsoft.com/office/drawing/2014/main" id="{8DF76AF7-5775-49AC-95CB-70C490D4F26C}"/>
              </a:ext>
            </a:extLst>
          </p:cNvPr>
          <p:cNvCxnSpPr>
            <a:cxnSpLocks/>
          </p:cNvCxnSpPr>
          <p:nvPr/>
        </p:nvCxnSpPr>
        <p:spPr>
          <a:xfrm flipV="1">
            <a:off x="8657586" y="3380306"/>
            <a:ext cx="755931" cy="352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a:extLst>
              <a:ext uri="{FF2B5EF4-FFF2-40B4-BE49-F238E27FC236}">
                <a16:creationId xmlns:a16="http://schemas.microsoft.com/office/drawing/2014/main" id="{CDC1A301-35DC-4AE4-B681-CFFAFE8D7097}"/>
              </a:ext>
            </a:extLst>
          </p:cNvPr>
          <p:cNvCxnSpPr>
            <a:cxnSpLocks/>
          </p:cNvCxnSpPr>
          <p:nvPr/>
        </p:nvCxnSpPr>
        <p:spPr>
          <a:xfrm>
            <a:off x="8623683" y="3968104"/>
            <a:ext cx="1132734" cy="1483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2" name="Straight Arrow Connector 241">
            <a:extLst>
              <a:ext uri="{FF2B5EF4-FFF2-40B4-BE49-F238E27FC236}">
                <a16:creationId xmlns:a16="http://schemas.microsoft.com/office/drawing/2014/main" id="{87E17C57-2FE1-490D-96FF-E8B24C0A97FE}"/>
              </a:ext>
            </a:extLst>
          </p:cNvPr>
          <p:cNvCxnSpPr>
            <a:cxnSpLocks/>
          </p:cNvCxnSpPr>
          <p:nvPr/>
        </p:nvCxnSpPr>
        <p:spPr>
          <a:xfrm>
            <a:off x="5464083" y="5503817"/>
            <a:ext cx="1210799" cy="880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a:extLst>
              <a:ext uri="{FF2B5EF4-FFF2-40B4-BE49-F238E27FC236}">
                <a16:creationId xmlns:a16="http://schemas.microsoft.com/office/drawing/2014/main" id="{69DD02F9-83D9-4EA0-AAEF-AED5EB21473C}"/>
              </a:ext>
            </a:extLst>
          </p:cNvPr>
          <p:cNvCxnSpPr>
            <a:cxnSpLocks/>
            <a:endCxn id="235" idx="3"/>
          </p:cNvCxnSpPr>
          <p:nvPr/>
        </p:nvCxnSpPr>
        <p:spPr>
          <a:xfrm flipH="1" flipV="1">
            <a:off x="3649064" y="5363294"/>
            <a:ext cx="703468" cy="203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4" name="Straight Arrow Connector 243">
            <a:extLst>
              <a:ext uri="{FF2B5EF4-FFF2-40B4-BE49-F238E27FC236}">
                <a16:creationId xmlns:a16="http://schemas.microsoft.com/office/drawing/2014/main" id="{E9294951-6251-4715-8F41-0F87E7AB46D2}"/>
              </a:ext>
            </a:extLst>
          </p:cNvPr>
          <p:cNvCxnSpPr>
            <a:cxnSpLocks/>
          </p:cNvCxnSpPr>
          <p:nvPr/>
        </p:nvCxnSpPr>
        <p:spPr>
          <a:xfrm flipH="1" flipV="1">
            <a:off x="5307015" y="2628754"/>
            <a:ext cx="157068" cy="2700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5" name="Straight Arrow Connector 244">
            <a:extLst>
              <a:ext uri="{FF2B5EF4-FFF2-40B4-BE49-F238E27FC236}">
                <a16:creationId xmlns:a16="http://schemas.microsoft.com/office/drawing/2014/main" id="{3D0C66CE-7686-4F73-9050-56DDAF721D3E}"/>
              </a:ext>
            </a:extLst>
          </p:cNvPr>
          <p:cNvCxnSpPr>
            <a:cxnSpLocks/>
          </p:cNvCxnSpPr>
          <p:nvPr/>
        </p:nvCxnSpPr>
        <p:spPr>
          <a:xfrm>
            <a:off x="6858161" y="3669843"/>
            <a:ext cx="767455" cy="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64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par>
                                <p:cTn id="11" presetID="10"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500"/>
                                        <p:tgtEl>
                                          <p:spTgt spid="1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par>
                                <p:cTn id="25" presetID="10" presetClass="entr" presetSubtype="0" fill="hold" nodeType="with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500"/>
                                        <p:tgtEl>
                                          <p:spTgt spid="131"/>
                                        </p:tgtEl>
                                      </p:cBhvr>
                                    </p:animEffect>
                                  </p:childTnLst>
                                </p:cTn>
                              </p:par>
                              <p:par>
                                <p:cTn id="28" presetID="10" presetClass="entr" presetSubtype="0" fill="hold" nodeType="withEffect">
                                  <p:stCondLst>
                                    <p:cond delay="0"/>
                                  </p:stCondLst>
                                  <p:childTnLst>
                                    <p:set>
                                      <p:cBhvr>
                                        <p:cTn id="29" dur="1" fill="hold">
                                          <p:stCondLst>
                                            <p:cond delay="0"/>
                                          </p:stCondLst>
                                        </p:cTn>
                                        <p:tgtEl>
                                          <p:spTgt spid="132"/>
                                        </p:tgtEl>
                                        <p:attrNameLst>
                                          <p:attrName>style.visibility</p:attrName>
                                        </p:attrNameLst>
                                      </p:cBhvr>
                                      <p:to>
                                        <p:strVal val="visible"/>
                                      </p:to>
                                    </p:set>
                                    <p:animEffect transition="in" filter="fade">
                                      <p:cBhvr>
                                        <p:cTn id="30" dur="500"/>
                                        <p:tgtEl>
                                          <p:spTgt spid="132"/>
                                        </p:tgtEl>
                                      </p:cBhvr>
                                    </p:animEffect>
                                  </p:childTnLst>
                                </p:cTn>
                              </p:par>
                              <p:par>
                                <p:cTn id="31" presetID="10"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par>
                                <p:cTn id="34" presetID="10"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par>
                                <p:cTn id="37" presetID="10" presetClass="entr" presetSubtype="0" fill="hold" nodeType="with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par>
                                <p:cTn id="40" presetID="10" presetClass="entr" presetSubtype="0" fill="hold"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500"/>
                                        <p:tgtEl>
                                          <p:spTgt spid="140"/>
                                        </p:tgtEl>
                                      </p:cBhvr>
                                    </p:animEffect>
                                  </p:childTnLst>
                                </p:cTn>
                              </p:par>
                              <p:par>
                                <p:cTn id="43" presetID="10"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par>
                                <p:cTn id="46" presetID="10" presetClass="entr" presetSubtype="0" fill="hold" nodeType="with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fade">
                                      <p:cBhvr>
                                        <p:cTn id="48" dur="500"/>
                                        <p:tgtEl>
                                          <p:spTgt spid="142"/>
                                        </p:tgtEl>
                                      </p:cBhvr>
                                    </p:animEffect>
                                  </p:childTnLst>
                                </p:cTn>
                              </p:par>
                              <p:par>
                                <p:cTn id="49" presetID="10"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500"/>
                                        <p:tgtEl>
                                          <p:spTgt spid="1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fade">
                                      <p:cBhvr>
                                        <p:cTn id="56" dur="500"/>
                                        <p:tgtEl>
                                          <p:spTgt spid="137"/>
                                        </p:tgtEl>
                                      </p:cBhvr>
                                    </p:animEffect>
                                  </p:childTnLst>
                                </p:cTn>
                              </p:par>
                              <p:par>
                                <p:cTn id="57" presetID="10" presetClass="entr" presetSubtype="0" fill="hold" nodeType="with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fade">
                                      <p:cBhvr>
                                        <p:cTn id="59" dur="500"/>
                                        <p:tgtEl>
                                          <p:spTgt spid="134"/>
                                        </p:tgtEl>
                                      </p:cBhvr>
                                    </p:animEffect>
                                  </p:childTnLst>
                                </p:cTn>
                              </p:par>
                              <p:par>
                                <p:cTn id="60" presetID="10" presetClass="entr" presetSubtype="0"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par>
                                <p:cTn id="63" presetID="10" presetClass="entr" presetSubtype="0" fill="hold" nodeType="with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fade">
                                      <p:cBhvr>
                                        <p:cTn id="65" dur="500"/>
                                        <p:tgtEl>
                                          <p:spTgt spid="144"/>
                                        </p:tgtEl>
                                      </p:cBhvr>
                                    </p:animEffect>
                                  </p:childTnLst>
                                </p:cTn>
                              </p:par>
                              <p:par>
                                <p:cTn id="66" presetID="10" presetClass="entr" presetSubtype="0" fill="hold" nodeType="with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500"/>
                                        <p:tgtEl>
                                          <p:spTgt spid="1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fade">
                                      <p:cBhvr>
                                        <p:cTn id="71" dur="500"/>
                                        <p:tgtEl>
                                          <p:spTgt spid="1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25"/>
                                        </p:tgtEl>
                                        <p:attrNameLst>
                                          <p:attrName>style.visibility</p:attrName>
                                        </p:attrNameLst>
                                      </p:cBhvr>
                                      <p:to>
                                        <p:strVal val="visible"/>
                                      </p:to>
                                    </p:set>
                                    <p:animEffect transition="in" filter="fade">
                                      <p:cBhvr>
                                        <p:cTn id="76" dur="500"/>
                                        <p:tgtEl>
                                          <p:spTgt spid="225"/>
                                        </p:tgtEl>
                                      </p:cBhvr>
                                    </p:animEffect>
                                  </p:childTnLst>
                                </p:cTn>
                              </p:par>
                              <p:par>
                                <p:cTn id="77" presetID="10" presetClass="entr" presetSubtype="0" fill="hold" nodeType="withEffect">
                                  <p:stCondLst>
                                    <p:cond delay="0"/>
                                  </p:stCondLst>
                                  <p:childTnLst>
                                    <p:set>
                                      <p:cBhvr>
                                        <p:cTn id="78" dur="1" fill="hold">
                                          <p:stCondLst>
                                            <p:cond delay="0"/>
                                          </p:stCondLst>
                                        </p:cTn>
                                        <p:tgtEl>
                                          <p:spTgt spid="226"/>
                                        </p:tgtEl>
                                        <p:attrNameLst>
                                          <p:attrName>style.visibility</p:attrName>
                                        </p:attrNameLst>
                                      </p:cBhvr>
                                      <p:to>
                                        <p:strVal val="visible"/>
                                      </p:to>
                                    </p:set>
                                    <p:animEffect transition="in" filter="fade">
                                      <p:cBhvr>
                                        <p:cTn id="79" dur="500"/>
                                        <p:tgtEl>
                                          <p:spTgt spid="226"/>
                                        </p:tgtEl>
                                      </p:cBhvr>
                                    </p:animEffect>
                                  </p:childTnLst>
                                </p:cTn>
                              </p:par>
                              <p:par>
                                <p:cTn id="80" presetID="10" presetClass="entr" presetSubtype="0" fill="hold" nodeType="withEffect">
                                  <p:stCondLst>
                                    <p:cond delay="0"/>
                                  </p:stCondLst>
                                  <p:childTnLst>
                                    <p:set>
                                      <p:cBhvr>
                                        <p:cTn id="81" dur="1" fill="hold">
                                          <p:stCondLst>
                                            <p:cond delay="0"/>
                                          </p:stCondLst>
                                        </p:cTn>
                                        <p:tgtEl>
                                          <p:spTgt spid="219"/>
                                        </p:tgtEl>
                                        <p:attrNameLst>
                                          <p:attrName>style.visibility</p:attrName>
                                        </p:attrNameLst>
                                      </p:cBhvr>
                                      <p:to>
                                        <p:strVal val="visible"/>
                                      </p:to>
                                    </p:set>
                                    <p:animEffect transition="in" filter="fade">
                                      <p:cBhvr>
                                        <p:cTn id="82" dur="500"/>
                                        <p:tgtEl>
                                          <p:spTgt spid="219"/>
                                        </p:tgtEl>
                                      </p:cBhvr>
                                    </p:animEffect>
                                  </p:childTnLst>
                                </p:cTn>
                              </p:par>
                              <p:par>
                                <p:cTn id="83" presetID="10" presetClass="entr" presetSubtype="0" fill="hold" nodeType="withEffect">
                                  <p:stCondLst>
                                    <p:cond delay="0"/>
                                  </p:stCondLst>
                                  <p:childTnLst>
                                    <p:set>
                                      <p:cBhvr>
                                        <p:cTn id="84" dur="1" fill="hold">
                                          <p:stCondLst>
                                            <p:cond delay="0"/>
                                          </p:stCondLst>
                                        </p:cTn>
                                        <p:tgtEl>
                                          <p:spTgt spid="218"/>
                                        </p:tgtEl>
                                        <p:attrNameLst>
                                          <p:attrName>style.visibility</p:attrName>
                                        </p:attrNameLst>
                                      </p:cBhvr>
                                      <p:to>
                                        <p:strVal val="visible"/>
                                      </p:to>
                                    </p:set>
                                    <p:animEffect transition="in" filter="fade">
                                      <p:cBhvr>
                                        <p:cTn id="85" dur="500"/>
                                        <p:tgtEl>
                                          <p:spTgt spid="21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20"/>
                                        </p:tgtEl>
                                        <p:attrNameLst>
                                          <p:attrName>style.visibility</p:attrName>
                                        </p:attrNameLst>
                                      </p:cBhvr>
                                      <p:to>
                                        <p:strVal val="visible"/>
                                      </p:to>
                                    </p:set>
                                    <p:animEffect transition="in" filter="fade">
                                      <p:cBhvr>
                                        <p:cTn id="90" dur="500"/>
                                        <p:tgtEl>
                                          <p:spTgt spid="220"/>
                                        </p:tgtEl>
                                      </p:cBhvr>
                                    </p:animEffect>
                                  </p:childTnLst>
                                </p:cTn>
                              </p:par>
                              <p:par>
                                <p:cTn id="91" presetID="10" presetClass="entr" presetSubtype="0" fill="hold" nodeType="withEffect">
                                  <p:stCondLst>
                                    <p:cond delay="0"/>
                                  </p:stCondLst>
                                  <p:childTnLst>
                                    <p:set>
                                      <p:cBhvr>
                                        <p:cTn id="92" dur="1" fill="hold">
                                          <p:stCondLst>
                                            <p:cond delay="0"/>
                                          </p:stCondLst>
                                        </p:cTn>
                                        <p:tgtEl>
                                          <p:spTgt spid="221"/>
                                        </p:tgtEl>
                                        <p:attrNameLst>
                                          <p:attrName>style.visibility</p:attrName>
                                        </p:attrNameLst>
                                      </p:cBhvr>
                                      <p:to>
                                        <p:strVal val="visible"/>
                                      </p:to>
                                    </p:set>
                                    <p:animEffect transition="in" filter="fade">
                                      <p:cBhvr>
                                        <p:cTn id="93" dur="500"/>
                                        <p:tgtEl>
                                          <p:spTgt spid="221"/>
                                        </p:tgtEl>
                                      </p:cBhvr>
                                    </p:animEffect>
                                  </p:childTnLst>
                                </p:cTn>
                              </p:par>
                              <p:par>
                                <p:cTn id="94" presetID="10" presetClass="entr" presetSubtype="0" fill="hold" nodeType="withEffect">
                                  <p:stCondLst>
                                    <p:cond delay="0"/>
                                  </p:stCondLst>
                                  <p:childTnLst>
                                    <p:set>
                                      <p:cBhvr>
                                        <p:cTn id="95" dur="1" fill="hold">
                                          <p:stCondLst>
                                            <p:cond delay="0"/>
                                          </p:stCondLst>
                                        </p:cTn>
                                        <p:tgtEl>
                                          <p:spTgt spid="222"/>
                                        </p:tgtEl>
                                        <p:attrNameLst>
                                          <p:attrName>style.visibility</p:attrName>
                                        </p:attrNameLst>
                                      </p:cBhvr>
                                      <p:to>
                                        <p:strVal val="visible"/>
                                      </p:to>
                                    </p:set>
                                    <p:animEffect transition="in" filter="fade">
                                      <p:cBhvr>
                                        <p:cTn id="96" dur="500"/>
                                        <p:tgtEl>
                                          <p:spTgt spid="222"/>
                                        </p:tgtEl>
                                      </p:cBhvr>
                                    </p:animEffect>
                                  </p:childTnLst>
                                </p:cTn>
                              </p:par>
                              <p:par>
                                <p:cTn id="97" presetID="10" presetClass="entr" presetSubtype="0" fill="hold" nodeType="withEffect">
                                  <p:stCondLst>
                                    <p:cond delay="0"/>
                                  </p:stCondLst>
                                  <p:childTnLst>
                                    <p:set>
                                      <p:cBhvr>
                                        <p:cTn id="98" dur="1" fill="hold">
                                          <p:stCondLst>
                                            <p:cond delay="0"/>
                                          </p:stCondLst>
                                        </p:cTn>
                                        <p:tgtEl>
                                          <p:spTgt spid="223"/>
                                        </p:tgtEl>
                                        <p:attrNameLst>
                                          <p:attrName>style.visibility</p:attrName>
                                        </p:attrNameLst>
                                      </p:cBhvr>
                                      <p:to>
                                        <p:strVal val="visible"/>
                                      </p:to>
                                    </p:set>
                                    <p:animEffect transition="in" filter="fade">
                                      <p:cBhvr>
                                        <p:cTn id="99" dur="500"/>
                                        <p:tgtEl>
                                          <p:spTgt spid="223"/>
                                        </p:tgtEl>
                                      </p:cBhvr>
                                    </p:animEffect>
                                  </p:childTnLst>
                                </p:cTn>
                              </p:par>
                              <p:par>
                                <p:cTn id="100" presetID="10" presetClass="entr" presetSubtype="0" fill="hold" nodeType="withEffect">
                                  <p:stCondLst>
                                    <p:cond delay="0"/>
                                  </p:stCondLst>
                                  <p:childTnLst>
                                    <p:set>
                                      <p:cBhvr>
                                        <p:cTn id="101" dur="1" fill="hold">
                                          <p:stCondLst>
                                            <p:cond delay="0"/>
                                          </p:stCondLst>
                                        </p:cTn>
                                        <p:tgtEl>
                                          <p:spTgt spid="224"/>
                                        </p:tgtEl>
                                        <p:attrNameLst>
                                          <p:attrName>style.visibility</p:attrName>
                                        </p:attrNameLst>
                                      </p:cBhvr>
                                      <p:to>
                                        <p:strVal val="visible"/>
                                      </p:to>
                                    </p:set>
                                    <p:animEffect transition="in" filter="fade">
                                      <p:cBhvr>
                                        <p:cTn id="102" dur="500"/>
                                        <p:tgtEl>
                                          <p:spTgt spid="224"/>
                                        </p:tgtEl>
                                      </p:cBhvr>
                                    </p:animEffect>
                                  </p:childTnLst>
                                </p:cTn>
                              </p:par>
                              <p:par>
                                <p:cTn id="103" presetID="10" presetClass="entr" presetSubtype="0" fill="hold" nodeType="withEffect">
                                  <p:stCondLst>
                                    <p:cond delay="0"/>
                                  </p:stCondLst>
                                  <p:childTnLst>
                                    <p:set>
                                      <p:cBhvr>
                                        <p:cTn id="104" dur="1" fill="hold">
                                          <p:stCondLst>
                                            <p:cond delay="0"/>
                                          </p:stCondLst>
                                        </p:cTn>
                                        <p:tgtEl>
                                          <p:spTgt spid="227"/>
                                        </p:tgtEl>
                                        <p:attrNameLst>
                                          <p:attrName>style.visibility</p:attrName>
                                        </p:attrNameLst>
                                      </p:cBhvr>
                                      <p:to>
                                        <p:strVal val="visible"/>
                                      </p:to>
                                    </p:set>
                                    <p:animEffect transition="in" filter="fade">
                                      <p:cBhvr>
                                        <p:cTn id="105" dur="500"/>
                                        <p:tgtEl>
                                          <p:spTgt spid="227"/>
                                        </p:tgtEl>
                                      </p:cBhvr>
                                    </p:animEffect>
                                  </p:childTnLst>
                                </p:cTn>
                              </p:par>
                              <p:par>
                                <p:cTn id="106" presetID="10" presetClass="entr" presetSubtype="0" fill="hold" nodeType="withEffect">
                                  <p:stCondLst>
                                    <p:cond delay="0"/>
                                  </p:stCondLst>
                                  <p:childTnLst>
                                    <p:set>
                                      <p:cBhvr>
                                        <p:cTn id="107" dur="1" fill="hold">
                                          <p:stCondLst>
                                            <p:cond delay="0"/>
                                          </p:stCondLst>
                                        </p:cTn>
                                        <p:tgtEl>
                                          <p:spTgt spid="228"/>
                                        </p:tgtEl>
                                        <p:attrNameLst>
                                          <p:attrName>style.visibility</p:attrName>
                                        </p:attrNameLst>
                                      </p:cBhvr>
                                      <p:to>
                                        <p:strVal val="visible"/>
                                      </p:to>
                                    </p:set>
                                    <p:animEffect transition="in" filter="fade">
                                      <p:cBhvr>
                                        <p:cTn id="108" dur="500"/>
                                        <p:tgtEl>
                                          <p:spTgt spid="22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9"/>
                                        </p:tgtEl>
                                        <p:attrNameLst>
                                          <p:attrName>style.visibility</p:attrName>
                                        </p:attrNameLst>
                                      </p:cBhvr>
                                      <p:to>
                                        <p:strVal val="visible"/>
                                      </p:to>
                                    </p:set>
                                    <p:animEffect transition="in" filter="fade">
                                      <p:cBhvr>
                                        <p:cTn id="111" dur="500"/>
                                        <p:tgtEl>
                                          <p:spTgt spid="229"/>
                                        </p:tgtEl>
                                      </p:cBhvr>
                                    </p:animEffect>
                                  </p:childTnLst>
                                </p:cTn>
                              </p:par>
                              <p:par>
                                <p:cTn id="112" presetID="10" presetClass="entr" presetSubtype="0" fill="hold" nodeType="withEffect">
                                  <p:stCondLst>
                                    <p:cond delay="0"/>
                                  </p:stCondLst>
                                  <p:childTnLst>
                                    <p:set>
                                      <p:cBhvr>
                                        <p:cTn id="113" dur="1" fill="hold">
                                          <p:stCondLst>
                                            <p:cond delay="0"/>
                                          </p:stCondLst>
                                        </p:cTn>
                                        <p:tgtEl>
                                          <p:spTgt spid="230"/>
                                        </p:tgtEl>
                                        <p:attrNameLst>
                                          <p:attrName>style.visibility</p:attrName>
                                        </p:attrNameLst>
                                      </p:cBhvr>
                                      <p:to>
                                        <p:strVal val="visible"/>
                                      </p:to>
                                    </p:set>
                                    <p:animEffect transition="in" filter="fade">
                                      <p:cBhvr>
                                        <p:cTn id="114" dur="500"/>
                                        <p:tgtEl>
                                          <p:spTgt spid="230"/>
                                        </p:tgtEl>
                                      </p:cBhvr>
                                    </p:animEffect>
                                  </p:childTnLst>
                                </p:cTn>
                              </p:par>
                              <p:par>
                                <p:cTn id="115" presetID="10" presetClass="entr" presetSubtype="0" fill="hold" nodeType="withEffect">
                                  <p:stCondLst>
                                    <p:cond delay="0"/>
                                  </p:stCondLst>
                                  <p:childTnLst>
                                    <p:set>
                                      <p:cBhvr>
                                        <p:cTn id="116" dur="1" fill="hold">
                                          <p:stCondLst>
                                            <p:cond delay="0"/>
                                          </p:stCondLst>
                                        </p:cTn>
                                        <p:tgtEl>
                                          <p:spTgt spid="231"/>
                                        </p:tgtEl>
                                        <p:attrNameLst>
                                          <p:attrName>style.visibility</p:attrName>
                                        </p:attrNameLst>
                                      </p:cBhvr>
                                      <p:to>
                                        <p:strVal val="visible"/>
                                      </p:to>
                                    </p:set>
                                    <p:animEffect transition="in" filter="fade">
                                      <p:cBhvr>
                                        <p:cTn id="117" dur="500"/>
                                        <p:tgtEl>
                                          <p:spTgt spid="231"/>
                                        </p:tgtEl>
                                      </p:cBhvr>
                                    </p:animEffect>
                                  </p:childTnLst>
                                </p:cTn>
                              </p:par>
                              <p:par>
                                <p:cTn id="118" presetID="10" presetClass="entr" presetSubtype="0" fill="hold" nodeType="withEffect">
                                  <p:stCondLst>
                                    <p:cond delay="0"/>
                                  </p:stCondLst>
                                  <p:childTnLst>
                                    <p:set>
                                      <p:cBhvr>
                                        <p:cTn id="119" dur="1" fill="hold">
                                          <p:stCondLst>
                                            <p:cond delay="0"/>
                                          </p:stCondLst>
                                        </p:cTn>
                                        <p:tgtEl>
                                          <p:spTgt spid="232"/>
                                        </p:tgtEl>
                                        <p:attrNameLst>
                                          <p:attrName>style.visibility</p:attrName>
                                        </p:attrNameLst>
                                      </p:cBhvr>
                                      <p:to>
                                        <p:strVal val="visible"/>
                                      </p:to>
                                    </p:set>
                                    <p:animEffect transition="in" filter="fade">
                                      <p:cBhvr>
                                        <p:cTn id="120" dur="500"/>
                                        <p:tgtEl>
                                          <p:spTgt spid="23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3"/>
                                        </p:tgtEl>
                                        <p:attrNameLst>
                                          <p:attrName>style.visibility</p:attrName>
                                        </p:attrNameLst>
                                      </p:cBhvr>
                                      <p:to>
                                        <p:strVal val="visible"/>
                                      </p:to>
                                    </p:set>
                                    <p:animEffect transition="in" filter="fade">
                                      <p:cBhvr>
                                        <p:cTn id="123" dur="500"/>
                                        <p:tgtEl>
                                          <p:spTgt spid="233"/>
                                        </p:tgtEl>
                                      </p:cBhvr>
                                    </p:animEffect>
                                  </p:childTnLst>
                                </p:cTn>
                              </p:par>
                              <p:par>
                                <p:cTn id="124" presetID="10" presetClass="entr" presetSubtype="0" fill="hold" nodeType="withEffect">
                                  <p:stCondLst>
                                    <p:cond delay="0"/>
                                  </p:stCondLst>
                                  <p:childTnLst>
                                    <p:set>
                                      <p:cBhvr>
                                        <p:cTn id="125" dur="1" fill="hold">
                                          <p:stCondLst>
                                            <p:cond delay="0"/>
                                          </p:stCondLst>
                                        </p:cTn>
                                        <p:tgtEl>
                                          <p:spTgt spid="234"/>
                                        </p:tgtEl>
                                        <p:attrNameLst>
                                          <p:attrName>style.visibility</p:attrName>
                                        </p:attrNameLst>
                                      </p:cBhvr>
                                      <p:to>
                                        <p:strVal val="visible"/>
                                      </p:to>
                                    </p:set>
                                    <p:animEffect transition="in" filter="fade">
                                      <p:cBhvr>
                                        <p:cTn id="126" dur="500"/>
                                        <p:tgtEl>
                                          <p:spTgt spid="234"/>
                                        </p:tgtEl>
                                      </p:cBhvr>
                                    </p:animEffect>
                                  </p:childTnLst>
                                </p:cTn>
                              </p:par>
                              <p:par>
                                <p:cTn id="127" presetID="10" presetClass="entr" presetSubtype="0" fill="hold" nodeType="withEffect">
                                  <p:stCondLst>
                                    <p:cond delay="0"/>
                                  </p:stCondLst>
                                  <p:childTnLst>
                                    <p:set>
                                      <p:cBhvr>
                                        <p:cTn id="128" dur="1" fill="hold">
                                          <p:stCondLst>
                                            <p:cond delay="0"/>
                                          </p:stCondLst>
                                        </p:cTn>
                                        <p:tgtEl>
                                          <p:spTgt spid="235"/>
                                        </p:tgtEl>
                                        <p:attrNameLst>
                                          <p:attrName>style.visibility</p:attrName>
                                        </p:attrNameLst>
                                      </p:cBhvr>
                                      <p:to>
                                        <p:strVal val="visible"/>
                                      </p:to>
                                    </p:set>
                                    <p:animEffect transition="in" filter="fade">
                                      <p:cBhvr>
                                        <p:cTn id="129" dur="500"/>
                                        <p:tgtEl>
                                          <p:spTgt spid="23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6"/>
                                        </p:tgtEl>
                                        <p:attrNameLst>
                                          <p:attrName>style.visibility</p:attrName>
                                        </p:attrNameLst>
                                      </p:cBhvr>
                                      <p:to>
                                        <p:strVal val="visible"/>
                                      </p:to>
                                    </p:set>
                                    <p:animEffect transition="in" filter="fade">
                                      <p:cBhvr>
                                        <p:cTn id="132" dur="500"/>
                                        <p:tgtEl>
                                          <p:spTgt spid="2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49"/>
                                        </p:tgtEl>
                                        <p:attrNameLst>
                                          <p:attrName>style.visibility</p:attrName>
                                        </p:attrNameLst>
                                      </p:cBhvr>
                                      <p:to>
                                        <p:strVal val="visible"/>
                                      </p:to>
                                    </p:set>
                                    <p:animEffect transition="in" filter="fade">
                                      <p:cBhvr>
                                        <p:cTn id="137" dur="500"/>
                                        <p:tgtEl>
                                          <p:spTgt spid="149"/>
                                        </p:tgtEl>
                                      </p:cBhvr>
                                    </p:animEffect>
                                  </p:childTnLst>
                                </p:cTn>
                              </p:par>
                              <p:par>
                                <p:cTn id="138" presetID="10" presetClass="entr" presetSubtype="0" fill="hold" nodeType="withEffect">
                                  <p:stCondLst>
                                    <p:cond delay="0"/>
                                  </p:stCondLst>
                                  <p:childTnLst>
                                    <p:set>
                                      <p:cBhvr>
                                        <p:cTn id="139" dur="1" fill="hold">
                                          <p:stCondLst>
                                            <p:cond delay="0"/>
                                          </p:stCondLst>
                                        </p:cTn>
                                        <p:tgtEl>
                                          <p:spTgt spid="243"/>
                                        </p:tgtEl>
                                        <p:attrNameLst>
                                          <p:attrName>style.visibility</p:attrName>
                                        </p:attrNameLst>
                                      </p:cBhvr>
                                      <p:to>
                                        <p:strVal val="visible"/>
                                      </p:to>
                                    </p:set>
                                    <p:animEffect transition="in" filter="fade">
                                      <p:cBhvr>
                                        <p:cTn id="140" dur="500"/>
                                        <p:tgtEl>
                                          <p:spTgt spid="24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fade">
                                      <p:cBhvr>
                                        <p:cTn id="143" dur="500"/>
                                        <p:tgtEl>
                                          <p:spTgt spid="150"/>
                                        </p:tgtEl>
                                      </p:cBhvr>
                                    </p:animEffect>
                                  </p:childTnLst>
                                </p:cTn>
                              </p:par>
                              <p:par>
                                <p:cTn id="144" presetID="10" presetClass="entr" presetSubtype="0" fill="hold" nodeType="withEffect">
                                  <p:stCondLst>
                                    <p:cond delay="0"/>
                                  </p:stCondLst>
                                  <p:childTnLst>
                                    <p:set>
                                      <p:cBhvr>
                                        <p:cTn id="145" dur="1" fill="hold">
                                          <p:stCondLst>
                                            <p:cond delay="0"/>
                                          </p:stCondLst>
                                        </p:cTn>
                                        <p:tgtEl>
                                          <p:spTgt spid="148"/>
                                        </p:tgtEl>
                                        <p:attrNameLst>
                                          <p:attrName>style.visibility</p:attrName>
                                        </p:attrNameLst>
                                      </p:cBhvr>
                                      <p:to>
                                        <p:strVal val="visible"/>
                                      </p:to>
                                    </p:set>
                                    <p:animEffect transition="in" filter="fade">
                                      <p:cBhvr>
                                        <p:cTn id="146" dur="500"/>
                                        <p:tgtEl>
                                          <p:spTgt spid="148"/>
                                        </p:tgtEl>
                                      </p:cBhvr>
                                    </p:animEffect>
                                  </p:childTnLst>
                                </p:cTn>
                              </p:par>
                              <p:par>
                                <p:cTn id="147" presetID="10" presetClass="entr" presetSubtype="0" fill="hold" nodeType="withEffect">
                                  <p:stCondLst>
                                    <p:cond delay="0"/>
                                  </p:stCondLst>
                                  <p:childTnLst>
                                    <p:set>
                                      <p:cBhvr>
                                        <p:cTn id="148" dur="1" fill="hold">
                                          <p:stCondLst>
                                            <p:cond delay="0"/>
                                          </p:stCondLst>
                                        </p:cTn>
                                        <p:tgtEl>
                                          <p:spTgt spid="237"/>
                                        </p:tgtEl>
                                        <p:attrNameLst>
                                          <p:attrName>style.visibility</p:attrName>
                                        </p:attrNameLst>
                                      </p:cBhvr>
                                      <p:to>
                                        <p:strVal val="visible"/>
                                      </p:to>
                                    </p:set>
                                    <p:animEffect transition="in" filter="fade">
                                      <p:cBhvr>
                                        <p:cTn id="149" dur="500"/>
                                        <p:tgtEl>
                                          <p:spTgt spid="23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78"/>
                                        </p:tgtEl>
                                        <p:attrNameLst>
                                          <p:attrName>style.visibility</p:attrName>
                                        </p:attrNameLst>
                                      </p:cBhvr>
                                      <p:to>
                                        <p:strVal val="visible"/>
                                      </p:to>
                                    </p:set>
                                    <p:animEffect transition="in" filter="fade">
                                      <p:cBhvr>
                                        <p:cTn id="154" dur="500"/>
                                        <p:tgtEl>
                                          <p:spTgt spid="178"/>
                                        </p:tgtEl>
                                      </p:cBhvr>
                                    </p:animEffect>
                                  </p:childTnLst>
                                </p:cTn>
                              </p:par>
                              <p:par>
                                <p:cTn id="155" presetID="10" presetClass="entr" presetSubtype="0" fill="hold" nodeType="withEffect">
                                  <p:stCondLst>
                                    <p:cond delay="0"/>
                                  </p:stCondLst>
                                  <p:childTnLst>
                                    <p:set>
                                      <p:cBhvr>
                                        <p:cTn id="156" dur="1" fill="hold">
                                          <p:stCondLst>
                                            <p:cond delay="0"/>
                                          </p:stCondLst>
                                        </p:cTn>
                                        <p:tgtEl>
                                          <p:spTgt spid="179"/>
                                        </p:tgtEl>
                                        <p:attrNameLst>
                                          <p:attrName>style.visibility</p:attrName>
                                        </p:attrNameLst>
                                      </p:cBhvr>
                                      <p:to>
                                        <p:strVal val="visible"/>
                                      </p:to>
                                    </p:set>
                                    <p:animEffect transition="in" filter="fade">
                                      <p:cBhvr>
                                        <p:cTn id="157" dur="500"/>
                                        <p:tgtEl>
                                          <p:spTgt spid="179"/>
                                        </p:tgtEl>
                                      </p:cBhvr>
                                    </p:animEffect>
                                  </p:childTnLst>
                                </p:cTn>
                              </p:par>
                              <p:par>
                                <p:cTn id="158" presetID="10" presetClass="entr" presetSubtype="0" fill="hold" nodeType="withEffect">
                                  <p:stCondLst>
                                    <p:cond delay="0"/>
                                  </p:stCondLst>
                                  <p:childTnLst>
                                    <p:set>
                                      <p:cBhvr>
                                        <p:cTn id="159" dur="1" fill="hold">
                                          <p:stCondLst>
                                            <p:cond delay="0"/>
                                          </p:stCondLst>
                                        </p:cTn>
                                        <p:tgtEl>
                                          <p:spTgt spid="180"/>
                                        </p:tgtEl>
                                        <p:attrNameLst>
                                          <p:attrName>style.visibility</p:attrName>
                                        </p:attrNameLst>
                                      </p:cBhvr>
                                      <p:to>
                                        <p:strVal val="visible"/>
                                      </p:to>
                                    </p:set>
                                    <p:animEffect transition="in" filter="fade">
                                      <p:cBhvr>
                                        <p:cTn id="160" dur="500"/>
                                        <p:tgtEl>
                                          <p:spTgt spid="180"/>
                                        </p:tgtEl>
                                      </p:cBhvr>
                                    </p:animEffect>
                                  </p:childTnLst>
                                </p:cTn>
                              </p:par>
                              <p:par>
                                <p:cTn id="161" presetID="10" presetClass="entr" presetSubtype="0" fill="hold" nodeType="withEffect">
                                  <p:stCondLst>
                                    <p:cond delay="0"/>
                                  </p:stCondLst>
                                  <p:childTnLst>
                                    <p:set>
                                      <p:cBhvr>
                                        <p:cTn id="162" dur="1" fill="hold">
                                          <p:stCondLst>
                                            <p:cond delay="0"/>
                                          </p:stCondLst>
                                        </p:cTn>
                                        <p:tgtEl>
                                          <p:spTgt spid="183"/>
                                        </p:tgtEl>
                                        <p:attrNameLst>
                                          <p:attrName>style.visibility</p:attrName>
                                        </p:attrNameLst>
                                      </p:cBhvr>
                                      <p:to>
                                        <p:strVal val="visible"/>
                                      </p:to>
                                    </p:set>
                                    <p:animEffect transition="in" filter="fade">
                                      <p:cBhvr>
                                        <p:cTn id="163" dur="500"/>
                                        <p:tgtEl>
                                          <p:spTgt spid="183"/>
                                        </p:tgtEl>
                                      </p:cBhvr>
                                    </p:animEffect>
                                  </p:childTnLst>
                                </p:cTn>
                              </p:par>
                              <p:par>
                                <p:cTn id="164" presetID="10" presetClass="entr" presetSubtype="0" fill="hold" nodeType="withEffect">
                                  <p:stCondLst>
                                    <p:cond delay="0"/>
                                  </p:stCondLst>
                                  <p:childTnLst>
                                    <p:set>
                                      <p:cBhvr>
                                        <p:cTn id="165" dur="1" fill="hold">
                                          <p:stCondLst>
                                            <p:cond delay="0"/>
                                          </p:stCondLst>
                                        </p:cTn>
                                        <p:tgtEl>
                                          <p:spTgt spid="184"/>
                                        </p:tgtEl>
                                        <p:attrNameLst>
                                          <p:attrName>style.visibility</p:attrName>
                                        </p:attrNameLst>
                                      </p:cBhvr>
                                      <p:to>
                                        <p:strVal val="visible"/>
                                      </p:to>
                                    </p:set>
                                    <p:animEffect transition="in" filter="fade">
                                      <p:cBhvr>
                                        <p:cTn id="166" dur="500"/>
                                        <p:tgtEl>
                                          <p:spTgt spid="184"/>
                                        </p:tgtEl>
                                      </p:cBhvr>
                                    </p:animEffect>
                                  </p:childTnLst>
                                </p:cTn>
                              </p:par>
                              <p:par>
                                <p:cTn id="167" presetID="10" presetClass="entr" presetSubtype="0" fill="hold" nodeType="withEffect">
                                  <p:stCondLst>
                                    <p:cond delay="0"/>
                                  </p:stCondLst>
                                  <p:childTnLst>
                                    <p:set>
                                      <p:cBhvr>
                                        <p:cTn id="168" dur="1" fill="hold">
                                          <p:stCondLst>
                                            <p:cond delay="0"/>
                                          </p:stCondLst>
                                        </p:cTn>
                                        <p:tgtEl>
                                          <p:spTgt spid="188"/>
                                        </p:tgtEl>
                                        <p:attrNameLst>
                                          <p:attrName>style.visibility</p:attrName>
                                        </p:attrNameLst>
                                      </p:cBhvr>
                                      <p:to>
                                        <p:strVal val="visible"/>
                                      </p:to>
                                    </p:set>
                                    <p:animEffect transition="in" filter="fade">
                                      <p:cBhvr>
                                        <p:cTn id="169" dur="500"/>
                                        <p:tgtEl>
                                          <p:spTgt spid="188"/>
                                        </p:tgtEl>
                                      </p:cBhvr>
                                    </p:animEffect>
                                  </p:childTnLst>
                                </p:cTn>
                              </p:par>
                              <p:par>
                                <p:cTn id="170" presetID="10" presetClass="entr" presetSubtype="0" fill="hold" nodeType="withEffect">
                                  <p:stCondLst>
                                    <p:cond delay="0"/>
                                  </p:stCondLst>
                                  <p:childTnLst>
                                    <p:set>
                                      <p:cBhvr>
                                        <p:cTn id="171" dur="1" fill="hold">
                                          <p:stCondLst>
                                            <p:cond delay="0"/>
                                          </p:stCondLst>
                                        </p:cTn>
                                        <p:tgtEl>
                                          <p:spTgt spid="189"/>
                                        </p:tgtEl>
                                        <p:attrNameLst>
                                          <p:attrName>style.visibility</p:attrName>
                                        </p:attrNameLst>
                                      </p:cBhvr>
                                      <p:to>
                                        <p:strVal val="visible"/>
                                      </p:to>
                                    </p:set>
                                    <p:animEffect transition="in" filter="fade">
                                      <p:cBhvr>
                                        <p:cTn id="172" dur="500"/>
                                        <p:tgtEl>
                                          <p:spTgt spid="189"/>
                                        </p:tgtEl>
                                      </p:cBhvr>
                                    </p:animEffect>
                                  </p:childTnLst>
                                </p:cTn>
                              </p:par>
                              <p:par>
                                <p:cTn id="173" presetID="10" presetClass="entr" presetSubtype="0" fill="hold" nodeType="withEffect">
                                  <p:stCondLst>
                                    <p:cond delay="0"/>
                                  </p:stCondLst>
                                  <p:childTnLst>
                                    <p:set>
                                      <p:cBhvr>
                                        <p:cTn id="174" dur="1" fill="hold">
                                          <p:stCondLst>
                                            <p:cond delay="0"/>
                                          </p:stCondLst>
                                        </p:cTn>
                                        <p:tgtEl>
                                          <p:spTgt spid="190"/>
                                        </p:tgtEl>
                                        <p:attrNameLst>
                                          <p:attrName>style.visibility</p:attrName>
                                        </p:attrNameLst>
                                      </p:cBhvr>
                                      <p:to>
                                        <p:strVal val="visible"/>
                                      </p:to>
                                    </p:set>
                                    <p:animEffect transition="in" filter="fade">
                                      <p:cBhvr>
                                        <p:cTn id="175" dur="500"/>
                                        <p:tgtEl>
                                          <p:spTgt spid="190"/>
                                        </p:tgtEl>
                                      </p:cBhvr>
                                    </p:animEffect>
                                  </p:childTnLst>
                                </p:cTn>
                              </p:par>
                              <p:par>
                                <p:cTn id="176" presetID="10" presetClass="entr" presetSubtype="0" fill="hold" nodeType="withEffect">
                                  <p:stCondLst>
                                    <p:cond delay="0"/>
                                  </p:stCondLst>
                                  <p:childTnLst>
                                    <p:set>
                                      <p:cBhvr>
                                        <p:cTn id="177" dur="1" fill="hold">
                                          <p:stCondLst>
                                            <p:cond delay="0"/>
                                          </p:stCondLst>
                                        </p:cTn>
                                        <p:tgtEl>
                                          <p:spTgt spid="200"/>
                                        </p:tgtEl>
                                        <p:attrNameLst>
                                          <p:attrName>style.visibility</p:attrName>
                                        </p:attrNameLst>
                                      </p:cBhvr>
                                      <p:to>
                                        <p:strVal val="visible"/>
                                      </p:to>
                                    </p:set>
                                    <p:animEffect transition="in" filter="fade">
                                      <p:cBhvr>
                                        <p:cTn id="178" dur="500"/>
                                        <p:tgtEl>
                                          <p:spTgt spid="200"/>
                                        </p:tgtEl>
                                      </p:cBhvr>
                                    </p:animEffect>
                                  </p:childTnLst>
                                </p:cTn>
                              </p:par>
                              <p:par>
                                <p:cTn id="179" presetID="10" presetClass="entr" presetSubtype="0" fill="hold" nodeType="withEffect">
                                  <p:stCondLst>
                                    <p:cond delay="0"/>
                                  </p:stCondLst>
                                  <p:childTnLst>
                                    <p:set>
                                      <p:cBhvr>
                                        <p:cTn id="180" dur="1" fill="hold">
                                          <p:stCondLst>
                                            <p:cond delay="0"/>
                                          </p:stCondLst>
                                        </p:cTn>
                                        <p:tgtEl>
                                          <p:spTgt spid="201"/>
                                        </p:tgtEl>
                                        <p:attrNameLst>
                                          <p:attrName>style.visibility</p:attrName>
                                        </p:attrNameLst>
                                      </p:cBhvr>
                                      <p:to>
                                        <p:strVal val="visible"/>
                                      </p:to>
                                    </p:set>
                                    <p:animEffect transition="in" filter="fade">
                                      <p:cBhvr>
                                        <p:cTn id="181" dur="500"/>
                                        <p:tgtEl>
                                          <p:spTgt spid="201"/>
                                        </p:tgtEl>
                                      </p:cBhvr>
                                    </p:animEffect>
                                  </p:childTnLst>
                                </p:cTn>
                              </p:par>
                              <p:par>
                                <p:cTn id="182" presetID="10" presetClass="entr" presetSubtype="0" fill="hold" nodeType="withEffect">
                                  <p:stCondLst>
                                    <p:cond delay="0"/>
                                  </p:stCondLst>
                                  <p:childTnLst>
                                    <p:set>
                                      <p:cBhvr>
                                        <p:cTn id="183" dur="1" fill="hold">
                                          <p:stCondLst>
                                            <p:cond delay="0"/>
                                          </p:stCondLst>
                                        </p:cTn>
                                        <p:tgtEl>
                                          <p:spTgt spid="202"/>
                                        </p:tgtEl>
                                        <p:attrNameLst>
                                          <p:attrName>style.visibility</p:attrName>
                                        </p:attrNameLst>
                                      </p:cBhvr>
                                      <p:to>
                                        <p:strVal val="visible"/>
                                      </p:to>
                                    </p:set>
                                    <p:animEffect transition="in" filter="fade">
                                      <p:cBhvr>
                                        <p:cTn id="184" dur="500"/>
                                        <p:tgtEl>
                                          <p:spTgt spid="202"/>
                                        </p:tgtEl>
                                      </p:cBhvr>
                                    </p:animEffect>
                                  </p:childTnLst>
                                </p:cTn>
                              </p:par>
                              <p:par>
                                <p:cTn id="185" presetID="10" presetClass="entr" presetSubtype="0" fill="hold" nodeType="withEffect">
                                  <p:stCondLst>
                                    <p:cond delay="0"/>
                                  </p:stCondLst>
                                  <p:childTnLst>
                                    <p:set>
                                      <p:cBhvr>
                                        <p:cTn id="186" dur="1" fill="hold">
                                          <p:stCondLst>
                                            <p:cond delay="0"/>
                                          </p:stCondLst>
                                        </p:cTn>
                                        <p:tgtEl>
                                          <p:spTgt spid="204"/>
                                        </p:tgtEl>
                                        <p:attrNameLst>
                                          <p:attrName>style.visibility</p:attrName>
                                        </p:attrNameLst>
                                      </p:cBhvr>
                                      <p:to>
                                        <p:strVal val="visible"/>
                                      </p:to>
                                    </p:set>
                                    <p:animEffect transition="in" filter="fade">
                                      <p:cBhvr>
                                        <p:cTn id="187" dur="500"/>
                                        <p:tgtEl>
                                          <p:spTgt spid="204"/>
                                        </p:tgtEl>
                                      </p:cBhvr>
                                    </p:animEffect>
                                  </p:childTnLst>
                                </p:cTn>
                              </p:par>
                              <p:par>
                                <p:cTn id="188" presetID="10" presetClass="entr" presetSubtype="0" fill="hold" nodeType="withEffect">
                                  <p:stCondLst>
                                    <p:cond delay="0"/>
                                  </p:stCondLst>
                                  <p:childTnLst>
                                    <p:set>
                                      <p:cBhvr>
                                        <p:cTn id="189" dur="1" fill="hold">
                                          <p:stCondLst>
                                            <p:cond delay="0"/>
                                          </p:stCondLst>
                                        </p:cTn>
                                        <p:tgtEl>
                                          <p:spTgt spid="238"/>
                                        </p:tgtEl>
                                        <p:attrNameLst>
                                          <p:attrName>style.visibility</p:attrName>
                                        </p:attrNameLst>
                                      </p:cBhvr>
                                      <p:to>
                                        <p:strVal val="visible"/>
                                      </p:to>
                                    </p:set>
                                    <p:animEffect transition="in" filter="fade">
                                      <p:cBhvr>
                                        <p:cTn id="190" dur="500"/>
                                        <p:tgtEl>
                                          <p:spTgt spid="238"/>
                                        </p:tgtEl>
                                      </p:cBhvr>
                                    </p:animEffect>
                                  </p:childTnLst>
                                </p:cTn>
                              </p:par>
                              <p:par>
                                <p:cTn id="191" presetID="10" presetClass="entr" presetSubtype="0" fill="hold" nodeType="withEffect">
                                  <p:stCondLst>
                                    <p:cond delay="0"/>
                                  </p:stCondLst>
                                  <p:childTnLst>
                                    <p:set>
                                      <p:cBhvr>
                                        <p:cTn id="192" dur="1" fill="hold">
                                          <p:stCondLst>
                                            <p:cond delay="0"/>
                                          </p:stCondLst>
                                        </p:cTn>
                                        <p:tgtEl>
                                          <p:spTgt spid="152"/>
                                        </p:tgtEl>
                                        <p:attrNameLst>
                                          <p:attrName>style.visibility</p:attrName>
                                        </p:attrNameLst>
                                      </p:cBhvr>
                                      <p:to>
                                        <p:strVal val="visible"/>
                                      </p:to>
                                    </p:set>
                                    <p:animEffect transition="in" filter="fade">
                                      <p:cBhvr>
                                        <p:cTn id="193" dur="500"/>
                                        <p:tgtEl>
                                          <p:spTgt spid="152"/>
                                        </p:tgtEl>
                                      </p:cBhvr>
                                    </p:animEffect>
                                  </p:childTnLst>
                                </p:cTn>
                              </p:par>
                              <p:par>
                                <p:cTn id="194" presetID="10" presetClass="entr" presetSubtype="0" fill="hold" nodeType="withEffect">
                                  <p:stCondLst>
                                    <p:cond delay="0"/>
                                  </p:stCondLst>
                                  <p:childTnLst>
                                    <p:set>
                                      <p:cBhvr>
                                        <p:cTn id="195" dur="1" fill="hold">
                                          <p:stCondLst>
                                            <p:cond delay="0"/>
                                          </p:stCondLst>
                                        </p:cTn>
                                        <p:tgtEl>
                                          <p:spTgt spid="153"/>
                                        </p:tgtEl>
                                        <p:attrNameLst>
                                          <p:attrName>style.visibility</p:attrName>
                                        </p:attrNameLst>
                                      </p:cBhvr>
                                      <p:to>
                                        <p:strVal val="visible"/>
                                      </p:to>
                                    </p:set>
                                    <p:animEffect transition="in" filter="fade">
                                      <p:cBhvr>
                                        <p:cTn id="196" dur="500"/>
                                        <p:tgtEl>
                                          <p:spTgt spid="153"/>
                                        </p:tgtEl>
                                      </p:cBhvr>
                                    </p:animEffect>
                                  </p:childTnLst>
                                </p:cTn>
                              </p:par>
                              <p:par>
                                <p:cTn id="197" presetID="10" presetClass="entr" presetSubtype="0" fill="hold" nodeType="with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500"/>
                                        <p:tgtEl>
                                          <p:spTgt spid="154"/>
                                        </p:tgtEl>
                                      </p:cBhvr>
                                    </p:animEffect>
                                  </p:childTnLst>
                                </p:cTn>
                              </p:par>
                              <p:par>
                                <p:cTn id="200" presetID="10" presetClass="entr" presetSubtype="0" fill="hold" nodeType="withEffect">
                                  <p:stCondLst>
                                    <p:cond delay="0"/>
                                  </p:stCondLst>
                                  <p:childTnLst>
                                    <p:set>
                                      <p:cBhvr>
                                        <p:cTn id="201" dur="1" fill="hold">
                                          <p:stCondLst>
                                            <p:cond delay="0"/>
                                          </p:stCondLst>
                                        </p:cTn>
                                        <p:tgtEl>
                                          <p:spTgt spid="155"/>
                                        </p:tgtEl>
                                        <p:attrNameLst>
                                          <p:attrName>style.visibility</p:attrName>
                                        </p:attrNameLst>
                                      </p:cBhvr>
                                      <p:to>
                                        <p:strVal val="visible"/>
                                      </p:to>
                                    </p:set>
                                    <p:animEffect transition="in" filter="fade">
                                      <p:cBhvr>
                                        <p:cTn id="202" dur="500"/>
                                        <p:tgtEl>
                                          <p:spTgt spid="155"/>
                                        </p:tgtEl>
                                      </p:cBhvr>
                                    </p:animEffect>
                                  </p:childTnLst>
                                </p:cTn>
                              </p:par>
                              <p:par>
                                <p:cTn id="203" presetID="10" presetClass="entr" presetSubtype="0" fill="hold" nodeType="withEffect">
                                  <p:stCondLst>
                                    <p:cond delay="0"/>
                                  </p:stCondLst>
                                  <p:childTnLst>
                                    <p:set>
                                      <p:cBhvr>
                                        <p:cTn id="204" dur="1" fill="hold">
                                          <p:stCondLst>
                                            <p:cond delay="0"/>
                                          </p:stCondLst>
                                        </p:cTn>
                                        <p:tgtEl>
                                          <p:spTgt spid="156"/>
                                        </p:tgtEl>
                                        <p:attrNameLst>
                                          <p:attrName>style.visibility</p:attrName>
                                        </p:attrNameLst>
                                      </p:cBhvr>
                                      <p:to>
                                        <p:strVal val="visible"/>
                                      </p:to>
                                    </p:set>
                                    <p:animEffect transition="in" filter="fade">
                                      <p:cBhvr>
                                        <p:cTn id="205" dur="500"/>
                                        <p:tgtEl>
                                          <p:spTgt spid="156"/>
                                        </p:tgtEl>
                                      </p:cBhvr>
                                    </p:animEffect>
                                  </p:childTnLst>
                                </p:cTn>
                              </p:par>
                              <p:par>
                                <p:cTn id="206" presetID="10" presetClass="entr" presetSubtype="0" fill="hold" nodeType="withEffect">
                                  <p:stCondLst>
                                    <p:cond delay="0"/>
                                  </p:stCondLst>
                                  <p:childTnLst>
                                    <p:set>
                                      <p:cBhvr>
                                        <p:cTn id="207" dur="1" fill="hold">
                                          <p:stCondLst>
                                            <p:cond delay="0"/>
                                          </p:stCondLst>
                                        </p:cTn>
                                        <p:tgtEl>
                                          <p:spTgt spid="157"/>
                                        </p:tgtEl>
                                        <p:attrNameLst>
                                          <p:attrName>style.visibility</p:attrName>
                                        </p:attrNameLst>
                                      </p:cBhvr>
                                      <p:to>
                                        <p:strVal val="visible"/>
                                      </p:to>
                                    </p:set>
                                    <p:animEffect transition="in" filter="fade">
                                      <p:cBhvr>
                                        <p:cTn id="208" dur="500"/>
                                        <p:tgtEl>
                                          <p:spTgt spid="157"/>
                                        </p:tgtEl>
                                      </p:cBhvr>
                                    </p:animEffect>
                                  </p:childTnLst>
                                </p:cTn>
                              </p:par>
                              <p:par>
                                <p:cTn id="209" presetID="10" presetClass="entr" presetSubtype="0" fill="hold" nodeType="withEffect">
                                  <p:stCondLst>
                                    <p:cond delay="0"/>
                                  </p:stCondLst>
                                  <p:childTnLst>
                                    <p:set>
                                      <p:cBhvr>
                                        <p:cTn id="210" dur="1" fill="hold">
                                          <p:stCondLst>
                                            <p:cond delay="0"/>
                                          </p:stCondLst>
                                        </p:cTn>
                                        <p:tgtEl>
                                          <p:spTgt spid="158"/>
                                        </p:tgtEl>
                                        <p:attrNameLst>
                                          <p:attrName>style.visibility</p:attrName>
                                        </p:attrNameLst>
                                      </p:cBhvr>
                                      <p:to>
                                        <p:strVal val="visible"/>
                                      </p:to>
                                    </p:set>
                                    <p:animEffect transition="in" filter="fade">
                                      <p:cBhvr>
                                        <p:cTn id="211" dur="500"/>
                                        <p:tgtEl>
                                          <p:spTgt spid="158"/>
                                        </p:tgtEl>
                                      </p:cBhvr>
                                    </p:animEffect>
                                  </p:childTnLst>
                                </p:cTn>
                              </p:par>
                              <p:par>
                                <p:cTn id="212" presetID="10" presetClass="entr" presetSubtype="0" fill="hold" nodeType="withEffect">
                                  <p:stCondLst>
                                    <p:cond delay="0"/>
                                  </p:stCondLst>
                                  <p:childTnLst>
                                    <p:set>
                                      <p:cBhvr>
                                        <p:cTn id="213" dur="1" fill="hold">
                                          <p:stCondLst>
                                            <p:cond delay="0"/>
                                          </p:stCondLst>
                                        </p:cTn>
                                        <p:tgtEl>
                                          <p:spTgt spid="159"/>
                                        </p:tgtEl>
                                        <p:attrNameLst>
                                          <p:attrName>style.visibility</p:attrName>
                                        </p:attrNameLst>
                                      </p:cBhvr>
                                      <p:to>
                                        <p:strVal val="visible"/>
                                      </p:to>
                                    </p:set>
                                    <p:animEffect transition="in" filter="fade">
                                      <p:cBhvr>
                                        <p:cTn id="214" dur="500"/>
                                        <p:tgtEl>
                                          <p:spTgt spid="159"/>
                                        </p:tgtEl>
                                      </p:cBhvr>
                                    </p:animEffect>
                                  </p:childTnLst>
                                </p:cTn>
                              </p:par>
                              <p:par>
                                <p:cTn id="215" presetID="10" presetClass="entr" presetSubtype="0" fill="hold" nodeType="withEffect">
                                  <p:stCondLst>
                                    <p:cond delay="0"/>
                                  </p:stCondLst>
                                  <p:childTnLst>
                                    <p:set>
                                      <p:cBhvr>
                                        <p:cTn id="216" dur="1" fill="hold">
                                          <p:stCondLst>
                                            <p:cond delay="0"/>
                                          </p:stCondLst>
                                        </p:cTn>
                                        <p:tgtEl>
                                          <p:spTgt spid="160"/>
                                        </p:tgtEl>
                                        <p:attrNameLst>
                                          <p:attrName>style.visibility</p:attrName>
                                        </p:attrNameLst>
                                      </p:cBhvr>
                                      <p:to>
                                        <p:strVal val="visible"/>
                                      </p:to>
                                    </p:set>
                                    <p:animEffect transition="in" filter="fade">
                                      <p:cBhvr>
                                        <p:cTn id="217" dur="500"/>
                                        <p:tgtEl>
                                          <p:spTgt spid="160"/>
                                        </p:tgtEl>
                                      </p:cBhvr>
                                    </p:animEffect>
                                  </p:childTnLst>
                                </p:cTn>
                              </p:par>
                              <p:par>
                                <p:cTn id="218" presetID="10" presetClass="entr" presetSubtype="0" fill="hold" nodeType="withEffect">
                                  <p:stCondLst>
                                    <p:cond delay="0"/>
                                  </p:stCondLst>
                                  <p:childTnLst>
                                    <p:set>
                                      <p:cBhvr>
                                        <p:cTn id="219" dur="1" fill="hold">
                                          <p:stCondLst>
                                            <p:cond delay="0"/>
                                          </p:stCondLst>
                                        </p:cTn>
                                        <p:tgtEl>
                                          <p:spTgt spid="161"/>
                                        </p:tgtEl>
                                        <p:attrNameLst>
                                          <p:attrName>style.visibility</p:attrName>
                                        </p:attrNameLst>
                                      </p:cBhvr>
                                      <p:to>
                                        <p:strVal val="visible"/>
                                      </p:to>
                                    </p:set>
                                    <p:animEffect transition="in" filter="fade">
                                      <p:cBhvr>
                                        <p:cTn id="220" dur="500"/>
                                        <p:tgtEl>
                                          <p:spTgt spid="161"/>
                                        </p:tgtEl>
                                      </p:cBhvr>
                                    </p:animEffect>
                                  </p:childTnLst>
                                </p:cTn>
                              </p:par>
                              <p:par>
                                <p:cTn id="221" presetID="10" presetClass="entr" presetSubtype="0" fill="hold" nodeType="withEffect">
                                  <p:stCondLst>
                                    <p:cond delay="0"/>
                                  </p:stCondLst>
                                  <p:childTnLst>
                                    <p:set>
                                      <p:cBhvr>
                                        <p:cTn id="222" dur="1" fill="hold">
                                          <p:stCondLst>
                                            <p:cond delay="0"/>
                                          </p:stCondLst>
                                        </p:cTn>
                                        <p:tgtEl>
                                          <p:spTgt spid="162"/>
                                        </p:tgtEl>
                                        <p:attrNameLst>
                                          <p:attrName>style.visibility</p:attrName>
                                        </p:attrNameLst>
                                      </p:cBhvr>
                                      <p:to>
                                        <p:strVal val="visible"/>
                                      </p:to>
                                    </p:set>
                                    <p:animEffect transition="in" filter="fade">
                                      <p:cBhvr>
                                        <p:cTn id="223" dur="500"/>
                                        <p:tgtEl>
                                          <p:spTgt spid="162"/>
                                        </p:tgtEl>
                                      </p:cBhvr>
                                    </p:animEffect>
                                  </p:childTnLst>
                                </p:cTn>
                              </p:par>
                              <p:par>
                                <p:cTn id="224" presetID="10" presetClass="entr" presetSubtype="0" fill="hold" nodeType="withEffect">
                                  <p:stCondLst>
                                    <p:cond delay="0"/>
                                  </p:stCondLst>
                                  <p:childTnLst>
                                    <p:set>
                                      <p:cBhvr>
                                        <p:cTn id="225" dur="1" fill="hold">
                                          <p:stCondLst>
                                            <p:cond delay="0"/>
                                          </p:stCondLst>
                                        </p:cTn>
                                        <p:tgtEl>
                                          <p:spTgt spid="163"/>
                                        </p:tgtEl>
                                        <p:attrNameLst>
                                          <p:attrName>style.visibility</p:attrName>
                                        </p:attrNameLst>
                                      </p:cBhvr>
                                      <p:to>
                                        <p:strVal val="visible"/>
                                      </p:to>
                                    </p:set>
                                    <p:animEffect transition="in" filter="fade">
                                      <p:cBhvr>
                                        <p:cTn id="226" dur="500"/>
                                        <p:tgtEl>
                                          <p:spTgt spid="163"/>
                                        </p:tgtEl>
                                      </p:cBhvr>
                                    </p:animEffect>
                                  </p:childTnLst>
                                </p:cTn>
                              </p:par>
                              <p:par>
                                <p:cTn id="227" presetID="10" presetClass="entr" presetSubtype="0" fill="hold" nodeType="withEffect">
                                  <p:stCondLst>
                                    <p:cond delay="0"/>
                                  </p:stCondLst>
                                  <p:childTnLst>
                                    <p:set>
                                      <p:cBhvr>
                                        <p:cTn id="228" dur="1" fill="hold">
                                          <p:stCondLst>
                                            <p:cond delay="0"/>
                                          </p:stCondLst>
                                        </p:cTn>
                                        <p:tgtEl>
                                          <p:spTgt spid="164"/>
                                        </p:tgtEl>
                                        <p:attrNameLst>
                                          <p:attrName>style.visibility</p:attrName>
                                        </p:attrNameLst>
                                      </p:cBhvr>
                                      <p:to>
                                        <p:strVal val="visible"/>
                                      </p:to>
                                    </p:set>
                                    <p:animEffect transition="in" filter="fade">
                                      <p:cBhvr>
                                        <p:cTn id="229" dur="500"/>
                                        <p:tgtEl>
                                          <p:spTgt spid="164"/>
                                        </p:tgtEl>
                                      </p:cBhvr>
                                    </p:animEffect>
                                  </p:childTnLst>
                                </p:cTn>
                              </p:par>
                              <p:par>
                                <p:cTn id="230" presetID="10" presetClass="entr" presetSubtype="0" fill="hold" nodeType="withEffect">
                                  <p:stCondLst>
                                    <p:cond delay="0"/>
                                  </p:stCondLst>
                                  <p:childTnLst>
                                    <p:set>
                                      <p:cBhvr>
                                        <p:cTn id="231" dur="1" fill="hold">
                                          <p:stCondLst>
                                            <p:cond delay="0"/>
                                          </p:stCondLst>
                                        </p:cTn>
                                        <p:tgtEl>
                                          <p:spTgt spid="165"/>
                                        </p:tgtEl>
                                        <p:attrNameLst>
                                          <p:attrName>style.visibility</p:attrName>
                                        </p:attrNameLst>
                                      </p:cBhvr>
                                      <p:to>
                                        <p:strVal val="visible"/>
                                      </p:to>
                                    </p:set>
                                    <p:animEffect transition="in" filter="fade">
                                      <p:cBhvr>
                                        <p:cTn id="232" dur="500"/>
                                        <p:tgtEl>
                                          <p:spTgt spid="165"/>
                                        </p:tgtEl>
                                      </p:cBhvr>
                                    </p:animEffect>
                                  </p:childTnLst>
                                </p:cTn>
                              </p:par>
                              <p:par>
                                <p:cTn id="233" presetID="10" presetClass="entr" presetSubtype="0" fill="hold" nodeType="withEffect">
                                  <p:stCondLst>
                                    <p:cond delay="0"/>
                                  </p:stCondLst>
                                  <p:childTnLst>
                                    <p:set>
                                      <p:cBhvr>
                                        <p:cTn id="234" dur="1" fill="hold">
                                          <p:stCondLst>
                                            <p:cond delay="0"/>
                                          </p:stCondLst>
                                        </p:cTn>
                                        <p:tgtEl>
                                          <p:spTgt spid="166"/>
                                        </p:tgtEl>
                                        <p:attrNameLst>
                                          <p:attrName>style.visibility</p:attrName>
                                        </p:attrNameLst>
                                      </p:cBhvr>
                                      <p:to>
                                        <p:strVal val="visible"/>
                                      </p:to>
                                    </p:set>
                                    <p:animEffect transition="in" filter="fade">
                                      <p:cBhvr>
                                        <p:cTn id="235" dur="500"/>
                                        <p:tgtEl>
                                          <p:spTgt spid="166"/>
                                        </p:tgtEl>
                                      </p:cBhvr>
                                    </p:animEffect>
                                  </p:childTnLst>
                                </p:cTn>
                              </p:par>
                              <p:par>
                                <p:cTn id="236" presetID="10" presetClass="entr" presetSubtype="0" fill="hold" nodeType="withEffect">
                                  <p:stCondLst>
                                    <p:cond delay="0"/>
                                  </p:stCondLst>
                                  <p:childTnLst>
                                    <p:set>
                                      <p:cBhvr>
                                        <p:cTn id="237" dur="1" fill="hold">
                                          <p:stCondLst>
                                            <p:cond delay="0"/>
                                          </p:stCondLst>
                                        </p:cTn>
                                        <p:tgtEl>
                                          <p:spTgt spid="167"/>
                                        </p:tgtEl>
                                        <p:attrNameLst>
                                          <p:attrName>style.visibility</p:attrName>
                                        </p:attrNameLst>
                                      </p:cBhvr>
                                      <p:to>
                                        <p:strVal val="visible"/>
                                      </p:to>
                                    </p:set>
                                    <p:animEffect transition="in" filter="fade">
                                      <p:cBhvr>
                                        <p:cTn id="238" dur="500"/>
                                        <p:tgtEl>
                                          <p:spTgt spid="167"/>
                                        </p:tgtEl>
                                      </p:cBhvr>
                                    </p:animEffect>
                                  </p:childTnLst>
                                </p:cTn>
                              </p:par>
                              <p:par>
                                <p:cTn id="239" presetID="10" presetClass="entr" presetSubtype="0" fill="hold" nodeType="withEffect">
                                  <p:stCondLst>
                                    <p:cond delay="0"/>
                                  </p:stCondLst>
                                  <p:childTnLst>
                                    <p:set>
                                      <p:cBhvr>
                                        <p:cTn id="240" dur="1" fill="hold">
                                          <p:stCondLst>
                                            <p:cond delay="0"/>
                                          </p:stCondLst>
                                        </p:cTn>
                                        <p:tgtEl>
                                          <p:spTgt spid="242"/>
                                        </p:tgtEl>
                                        <p:attrNameLst>
                                          <p:attrName>style.visibility</p:attrName>
                                        </p:attrNameLst>
                                      </p:cBhvr>
                                      <p:to>
                                        <p:strVal val="visible"/>
                                      </p:to>
                                    </p:set>
                                    <p:animEffect transition="in" filter="fade">
                                      <p:cBhvr>
                                        <p:cTn id="241" dur="500"/>
                                        <p:tgtEl>
                                          <p:spTgt spid="242"/>
                                        </p:tgtEl>
                                      </p:cBhvr>
                                    </p:animEffect>
                                  </p:childTnLst>
                                </p:cTn>
                              </p:par>
                              <p:par>
                                <p:cTn id="242" presetID="10" presetClass="entr" presetSubtype="0" fill="hold" nodeType="withEffect">
                                  <p:stCondLst>
                                    <p:cond delay="0"/>
                                  </p:stCondLst>
                                  <p:childTnLst>
                                    <p:set>
                                      <p:cBhvr>
                                        <p:cTn id="243" dur="1" fill="hold">
                                          <p:stCondLst>
                                            <p:cond delay="0"/>
                                          </p:stCondLst>
                                        </p:cTn>
                                        <p:tgtEl>
                                          <p:spTgt spid="168"/>
                                        </p:tgtEl>
                                        <p:attrNameLst>
                                          <p:attrName>style.visibility</p:attrName>
                                        </p:attrNameLst>
                                      </p:cBhvr>
                                      <p:to>
                                        <p:strVal val="visible"/>
                                      </p:to>
                                    </p:set>
                                    <p:animEffect transition="in" filter="fade">
                                      <p:cBhvr>
                                        <p:cTn id="244" dur="500"/>
                                        <p:tgtEl>
                                          <p:spTgt spid="168"/>
                                        </p:tgtEl>
                                      </p:cBhvr>
                                    </p:animEffect>
                                  </p:childTnLst>
                                </p:cTn>
                              </p:par>
                              <p:par>
                                <p:cTn id="245" presetID="10" presetClass="entr" presetSubtype="0" fill="hold" nodeType="withEffect">
                                  <p:stCondLst>
                                    <p:cond delay="0"/>
                                  </p:stCondLst>
                                  <p:childTnLst>
                                    <p:set>
                                      <p:cBhvr>
                                        <p:cTn id="246" dur="1" fill="hold">
                                          <p:stCondLst>
                                            <p:cond delay="0"/>
                                          </p:stCondLst>
                                        </p:cTn>
                                        <p:tgtEl>
                                          <p:spTgt spid="169"/>
                                        </p:tgtEl>
                                        <p:attrNameLst>
                                          <p:attrName>style.visibility</p:attrName>
                                        </p:attrNameLst>
                                      </p:cBhvr>
                                      <p:to>
                                        <p:strVal val="visible"/>
                                      </p:to>
                                    </p:set>
                                    <p:animEffect transition="in" filter="fade">
                                      <p:cBhvr>
                                        <p:cTn id="247" dur="500"/>
                                        <p:tgtEl>
                                          <p:spTgt spid="169"/>
                                        </p:tgtEl>
                                      </p:cBhvr>
                                    </p:animEffect>
                                  </p:childTnLst>
                                </p:cTn>
                              </p:par>
                              <p:par>
                                <p:cTn id="248" presetID="10" presetClass="entr" presetSubtype="0" fill="hold" nodeType="withEffect">
                                  <p:stCondLst>
                                    <p:cond delay="0"/>
                                  </p:stCondLst>
                                  <p:childTnLst>
                                    <p:set>
                                      <p:cBhvr>
                                        <p:cTn id="249" dur="1" fill="hold">
                                          <p:stCondLst>
                                            <p:cond delay="0"/>
                                          </p:stCondLst>
                                        </p:cTn>
                                        <p:tgtEl>
                                          <p:spTgt spid="170"/>
                                        </p:tgtEl>
                                        <p:attrNameLst>
                                          <p:attrName>style.visibility</p:attrName>
                                        </p:attrNameLst>
                                      </p:cBhvr>
                                      <p:to>
                                        <p:strVal val="visible"/>
                                      </p:to>
                                    </p:set>
                                    <p:animEffect transition="in" filter="fade">
                                      <p:cBhvr>
                                        <p:cTn id="250" dur="500"/>
                                        <p:tgtEl>
                                          <p:spTgt spid="170"/>
                                        </p:tgtEl>
                                      </p:cBhvr>
                                    </p:animEffect>
                                  </p:childTnLst>
                                </p:cTn>
                              </p:par>
                              <p:par>
                                <p:cTn id="251" presetID="10" presetClass="entr" presetSubtype="0" fill="hold" nodeType="withEffect">
                                  <p:stCondLst>
                                    <p:cond delay="0"/>
                                  </p:stCondLst>
                                  <p:childTnLst>
                                    <p:set>
                                      <p:cBhvr>
                                        <p:cTn id="252" dur="1" fill="hold">
                                          <p:stCondLst>
                                            <p:cond delay="0"/>
                                          </p:stCondLst>
                                        </p:cTn>
                                        <p:tgtEl>
                                          <p:spTgt spid="171"/>
                                        </p:tgtEl>
                                        <p:attrNameLst>
                                          <p:attrName>style.visibility</p:attrName>
                                        </p:attrNameLst>
                                      </p:cBhvr>
                                      <p:to>
                                        <p:strVal val="visible"/>
                                      </p:to>
                                    </p:set>
                                    <p:animEffect transition="in" filter="fade">
                                      <p:cBhvr>
                                        <p:cTn id="253" dur="500"/>
                                        <p:tgtEl>
                                          <p:spTgt spid="171"/>
                                        </p:tgtEl>
                                      </p:cBhvr>
                                    </p:animEffect>
                                  </p:childTnLst>
                                </p:cTn>
                              </p:par>
                              <p:par>
                                <p:cTn id="254" presetID="10" presetClass="entr" presetSubtype="0" fill="hold" nodeType="withEffect">
                                  <p:stCondLst>
                                    <p:cond delay="0"/>
                                  </p:stCondLst>
                                  <p:childTnLst>
                                    <p:set>
                                      <p:cBhvr>
                                        <p:cTn id="255" dur="1" fill="hold">
                                          <p:stCondLst>
                                            <p:cond delay="0"/>
                                          </p:stCondLst>
                                        </p:cTn>
                                        <p:tgtEl>
                                          <p:spTgt spid="172"/>
                                        </p:tgtEl>
                                        <p:attrNameLst>
                                          <p:attrName>style.visibility</p:attrName>
                                        </p:attrNameLst>
                                      </p:cBhvr>
                                      <p:to>
                                        <p:strVal val="visible"/>
                                      </p:to>
                                    </p:set>
                                    <p:animEffect transition="in" filter="fade">
                                      <p:cBhvr>
                                        <p:cTn id="256" dur="500"/>
                                        <p:tgtEl>
                                          <p:spTgt spid="172"/>
                                        </p:tgtEl>
                                      </p:cBhvr>
                                    </p:animEffect>
                                  </p:childTnLst>
                                </p:cTn>
                              </p:par>
                              <p:par>
                                <p:cTn id="257" presetID="10" presetClass="entr" presetSubtype="0" fill="hold" nodeType="withEffect">
                                  <p:stCondLst>
                                    <p:cond delay="0"/>
                                  </p:stCondLst>
                                  <p:childTnLst>
                                    <p:set>
                                      <p:cBhvr>
                                        <p:cTn id="258" dur="1" fill="hold">
                                          <p:stCondLst>
                                            <p:cond delay="0"/>
                                          </p:stCondLst>
                                        </p:cTn>
                                        <p:tgtEl>
                                          <p:spTgt spid="173"/>
                                        </p:tgtEl>
                                        <p:attrNameLst>
                                          <p:attrName>style.visibility</p:attrName>
                                        </p:attrNameLst>
                                      </p:cBhvr>
                                      <p:to>
                                        <p:strVal val="visible"/>
                                      </p:to>
                                    </p:set>
                                    <p:animEffect transition="in" filter="fade">
                                      <p:cBhvr>
                                        <p:cTn id="259" dur="500"/>
                                        <p:tgtEl>
                                          <p:spTgt spid="173"/>
                                        </p:tgtEl>
                                      </p:cBhvr>
                                    </p:animEffect>
                                  </p:childTnLst>
                                </p:cTn>
                              </p:par>
                              <p:par>
                                <p:cTn id="260" presetID="10" presetClass="entr" presetSubtype="0" fill="hold" nodeType="withEffect">
                                  <p:stCondLst>
                                    <p:cond delay="0"/>
                                  </p:stCondLst>
                                  <p:childTnLst>
                                    <p:set>
                                      <p:cBhvr>
                                        <p:cTn id="261" dur="1" fill="hold">
                                          <p:stCondLst>
                                            <p:cond delay="0"/>
                                          </p:stCondLst>
                                        </p:cTn>
                                        <p:tgtEl>
                                          <p:spTgt spid="174"/>
                                        </p:tgtEl>
                                        <p:attrNameLst>
                                          <p:attrName>style.visibility</p:attrName>
                                        </p:attrNameLst>
                                      </p:cBhvr>
                                      <p:to>
                                        <p:strVal val="visible"/>
                                      </p:to>
                                    </p:set>
                                    <p:animEffect transition="in" filter="fade">
                                      <p:cBhvr>
                                        <p:cTn id="262" dur="500"/>
                                        <p:tgtEl>
                                          <p:spTgt spid="174"/>
                                        </p:tgtEl>
                                      </p:cBhvr>
                                    </p:animEffect>
                                  </p:childTnLst>
                                </p:cTn>
                              </p:par>
                              <p:par>
                                <p:cTn id="263" presetID="10" presetClass="entr" presetSubtype="0" fill="hold" nodeType="withEffect">
                                  <p:stCondLst>
                                    <p:cond delay="0"/>
                                  </p:stCondLst>
                                  <p:childTnLst>
                                    <p:set>
                                      <p:cBhvr>
                                        <p:cTn id="264" dur="1" fill="hold">
                                          <p:stCondLst>
                                            <p:cond delay="0"/>
                                          </p:stCondLst>
                                        </p:cTn>
                                        <p:tgtEl>
                                          <p:spTgt spid="175"/>
                                        </p:tgtEl>
                                        <p:attrNameLst>
                                          <p:attrName>style.visibility</p:attrName>
                                        </p:attrNameLst>
                                      </p:cBhvr>
                                      <p:to>
                                        <p:strVal val="visible"/>
                                      </p:to>
                                    </p:set>
                                    <p:animEffect transition="in" filter="fade">
                                      <p:cBhvr>
                                        <p:cTn id="265" dur="500"/>
                                        <p:tgtEl>
                                          <p:spTgt spid="175"/>
                                        </p:tgtEl>
                                      </p:cBhvr>
                                    </p:animEffect>
                                  </p:childTnLst>
                                </p:cTn>
                              </p:par>
                              <p:par>
                                <p:cTn id="266" presetID="10" presetClass="entr" presetSubtype="0" fill="hold" nodeType="withEffect">
                                  <p:stCondLst>
                                    <p:cond delay="0"/>
                                  </p:stCondLst>
                                  <p:childTnLst>
                                    <p:set>
                                      <p:cBhvr>
                                        <p:cTn id="267" dur="1" fill="hold">
                                          <p:stCondLst>
                                            <p:cond delay="0"/>
                                          </p:stCondLst>
                                        </p:cTn>
                                        <p:tgtEl>
                                          <p:spTgt spid="176"/>
                                        </p:tgtEl>
                                        <p:attrNameLst>
                                          <p:attrName>style.visibility</p:attrName>
                                        </p:attrNameLst>
                                      </p:cBhvr>
                                      <p:to>
                                        <p:strVal val="visible"/>
                                      </p:to>
                                    </p:set>
                                    <p:animEffect transition="in" filter="fade">
                                      <p:cBhvr>
                                        <p:cTn id="268" dur="500"/>
                                        <p:tgtEl>
                                          <p:spTgt spid="176"/>
                                        </p:tgtEl>
                                      </p:cBhvr>
                                    </p:animEffect>
                                  </p:childTnLst>
                                </p:cTn>
                              </p:par>
                              <p:par>
                                <p:cTn id="269" presetID="10" presetClass="entr" presetSubtype="0" fill="hold" nodeType="withEffect">
                                  <p:stCondLst>
                                    <p:cond delay="0"/>
                                  </p:stCondLst>
                                  <p:childTnLst>
                                    <p:set>
                                      <p:cBhvr>
                                        <p:cTn id="270" dur="1" fill="hold">
                                          <p:stCondLst>
                                            <p:cond delay="0"/>
                                          </p:stCondLst>
                                        </p:cTn>
                                        <p:tgtEl>
                                          <p:spTgt spid="177"/>
                                        </p:tgtEl>
                                        <p:attrNameLst>
                                          <p:attrName>style.visibility</p:attrName>
                                        </p:attrNameLst>
                                      </p:cBhvr>
                                      <p:to>
                                        <p:strVal val="visible"/>
                                      </p:to>
                                    </p:set>
                                    <p:animEffect transition="in" filter="fade">
                                      <p:cBhvr>
                                        <p:cTn id="271" dur="500"/>
                                        <p:tgtEl>
                                          <p:spTgt spid="177"/>
                                        </p:tgtEl>
                                      </p:cBhvr>
                                    </p:animEffect>
                                  </p:childTnLst>
                                </p:cTn>
                              </p:par>
                              <p:par>
                                <p:cTn id="272" presetID="10" presetClass="entr" presetSubtype="0" fill="hold" nodeType="withEffect">
                                  <p:stCondLst>
                                    <p:cond delay="0"/>
                                  </p:stCondLst>
                                  <p:childTnLst>
                                    <p:set>
                                      <p:cBhvr>
                                        <p:cTn id="273" dur="1" fill="hold">
                                          <p:stCondLst>
                                            <p:cond delay="0"/>
                                          </p:stCondLst>
                                        </p:cTn>
                                        <p:tgtEl>
                                          <p:spTgt spid="181"/>
                                        </p:tgtEl>
                                        <p:attrNameLst>
                                          <p:attrName>style.visibility</p:attrName>
                                        </p:attrNameLst>
                                      </p:cBhvr>
                                      <p:to>
                                        <p:strVal val="visible"/>
                                      </p:to>
                                    </p:set>
                                    <p:animEffect transition="in" filter="fade">
                                      <p:cBhvr>
                                        <p:cTn id="274" dur="500"/>
                                        <p:tgtEl>
                                          <p:spTgt spid="181"/>
                                        </p:tgtEl>
                                      </p:cBhvr>
                                    </p:animEffect>
                                  </p:childTnLst>
                                </p:cTn>
                              </p:par>
                              <p:par>
                                <p:cTn id="275" presetID="10" presetClass="entr" presetSubtype="0" fill="hold" nodeType="withEffect">
                                  <p:stCondLst>
                                    <p:cond delay="0"/>
                                  </p:stCondLst>
                                  <p:childTnLst>
                                    <p:set>
                                      <p:cBhvr>
                                        <p:cTn id="276" dur="1" fill="hold">
                                          <p:stCondLst>
                                            <p:cond delay="0"/>
                                          </p:stCondLst>
                                        </p:cTn>
                                        <p:tgtEl>
                                          <p:spTgt spid="182"/>
                                        </p:tgtEl>
                                        <p:attrNameLst>
                                          <p:attrName>style.visibility</p:attrName>
                                        </p:attrNameLst>
                                      </p:cBhvr>
                                      <p:to>
                                        <p:strVal val="visible"/>
                                      </p:to>
                                    </p:set>
                                    <p:animEffect transition="in" filter="fade">
                                      <p:cBhvr>
                                        <p:cTn id="277" dur="500"/>
                                        <p:tgtEl>
                                          <p:spTgt spid="182"/>
                                        </p:tgtEl>
                                      </p:cBhvr>
                                    </p:animEffect>
                                  </p:childTnLst>
                                </p:cTn>
                              </p:par>
                              <p:par>
                                <p:cTn id="278" presetID="10" presetClass="entr" presetSubtype="0" fill="hold" nodeType="withEffect">
                                  <p:stCondLst>
                                    <p:cond delay="0"/>
                                  </p:stCondLst>
                                  <p:childTnLst>
                                    <p:set>
                                      <p:cBhvr>
                                        <p:cTn id="279" dur="1" fill="hold">
                                          <p:stCondLst>
                                            <p:cond delay="0"/>
                                          </p:stCondLst>
                                        </p:cTn>
                                        <p:tgtEl>
                                          <p:spTgt spid="185"/>
                                        </p:tgtEl>
                                        <p:attrNameLst>
                                          <p:attrName>style.visibility</p:attrName>
                                        </p:attrNameLst>
                                      </p:cBhvr>
                                      <p:to>
                                        <p:strVal val="visible"/>
                                      </p:to>
                                    </p:set>
                                    <p:animEffect transition="in" filter="fade">
                                      <p:cBhvr>
                                        <p:cTn id="280" dur="500"/>
                                        <p:tgtEl>
                                          <p:spTgt spid="185"/>
                                        </p:tgtEl>
                                      </p:cBhvr>
                                    </p:animEffect>
                                  </p:childTnLst>
                                </p:cTn>
                              </p:par>
                              <p:par>
                                <p:cTn id="281" presetID="10" presetClass="entr" presetSubtype="0" fill="hold" nodeType="withEffect">
                                  <p:stCondLst>
                                    <p:cond delay="0"/>
                                  </p:stCondLst>
                                  <p:childTnLst>
                                    <p:set>
                                      <p:cBhvr>
                                        <p:cTn id="282" dur="1" fill="hold">
                                          <p:stCondLst>
                                            <p:cond delay="0"/>
                                          </p:stCondLst>
                                        </p:cTn>
                                        <p:tgtEl>
                                          <p:spTgt spid="186"/>
                                        </p:tgtEl>
                                        <p:attrNameLst>
                                          <p:attrName>style.visibility</p:attrName>
                                        </p:attrNameLst>
                                      </p:cBhvr>
                                      <p:to>
                                        <p:strVal val="visible"/>
                                      </p:to>
                                    </p:set>
                                    <p:animEffect transition="in" filter="fade">
                                      <p:cBhvr>
                                        <p:cTn id="283" dur="500"/>
                                        <p:tgtEl>
                                          <p:spTgt spid="186"/>
                                        </p:tgtEl>
                                      </p:cBhvr>
                                    </p:animEffect>
                                  </p:childTnLst>
                                </p:cTn>
                              </p:par>
                              <p:par>
                                <p:cTn id="284" presetID="10" presetClass="entr" presetSubtype="0" fill="hold" nodeType="withEffect">
                                  <p:stCondLst>
                                    <p:cond delay="0"/>
                                  </p:stCondLst>
                                  <p:childTnLst>
                                    <p:set>
                                      <p:cBhvr>
                                        <p:cTn id="285" dur="1" fill="hold">
                                          <p:stCondLst>
                                            <p:cond delay="0"/>
                                          </p:stCondLst>
                                        </p:cTn>
                                        <p:tgtEl>
                                          <p:spTgt spid="187"/>
                                        </p:tgtEl>
                                        <p:attrNameLst>
                                          <p:attrName>style.visibility</p:attrName>
                                        </p:attrNameLst>
                                      </p:cBhvr>
                                      <p:to>
                                        <p:strVal val="visible"/>
                                      </p:to>
                                    </p:set>
                                    <p:animEffect transition="in" filter="fade">
                                      <p:cBhvr>
                                        <p:cTn id="286" dur="500"/>
                                        <p:tgtEl>
                                          <p:spTgt spid="187"/>
                                        </p:tgtEl>
                                      </p:cBhvr>
                                    </p:animEffect>
                                  </p:childTnLst>
                                </p:cTn>
                              </p:par>
                              <p:par>
                                <p:cTn id="287" presetID="10" presetClass="entr" presetSubtype="0" fill="hold" nodeType="withEffect">
                                  <p:stCondLst>
                                    <p:cond delay="0"/>
                                  </p:stCondLst>
                                  <p:childTnLst>
                                    <p:set>
                                      <p:cBhvr>
                                        <p:cTn id="288" dur="1" fill="hold">
                                          <p:stCondLst>
                                            <p:cond delay="0"/>
                                          </p:stCondLst>
                                        </p:cTn>
                                        <p:tgtEl>
                                          <p:spTgt spid="191"/>
                                        </p:tgtEl>
                                        <p:attrNameLst>
                                          <p:attrName>style.visibility</p:attrName>
                                        </p:attrNameLst>
                                      </p:cBhvr>
                                      <p:to>
                                        <p:strVal val="visible"/>
                                      </p:to>
                                    </p:set>
                                    <p:animEffect transition="in" filter="fade">
                                      <p:cBhvr>
                                        <p:cTn id="289" dur="500"/>
                                        <p:tgtEl>
                                          <p:spTgt spid="191"/>
                                        </p:tgtEl>
                                      </p:cBhvr>
                                    </p:animEffect>
                                  </p:childTnLst>
                                </p:cTn>
                              </p:par>
                              <p:par>
                                <p:cTn id="290" presetID="10" presetClass="entr" presetSubtype="0" fill="hold" nodeType="withEffect">
                                  <p:stCondLst>
                                    <p:cond delay="0"/>
                                  </p:stCondLst>
                                  <p:childTnLst>
                                    <p:set>
                                      <p:cBhvr>
                                        <p:cTn id="291" dur="1" fill="hold">
                                          <p:stCondLst>
                                            <p:cond delay="0"/>
                                          </p:stCondLst>
                                        </p:cTn>
                                        <p:tgtEl>
                                          <p:spTgt spid="192"/>
                                        </p:tgtEl>
                                        <p:attrNameLst>
                                          <p:attrName>style.visibility</p:attrName>
                                        </p:attrNameLst>
                                      </p:cBhvr>
                                      <p:to>
                                        <p:strVal val="visible"/>
                                      </p:to>
                                    </p:set>
                                    <p:animEffect transition="in" filter="fade">
                                      <p:cBhvr>
                                        <p:cTn id="292" dur="500"/>
                                        <p:tgtEl>
                                          <p:spTgt spid="192"/>
                                        </p:tgtEl>
                                      </p:cBhvr>
                                    </p:animEffect>
                                  </p:childTnLst>
                                </p:cTn>
                              </p:par>
                              <p:par>
                                <p:cTn id="293" presetID="10" presetClass="entr" presetSubtype="0" fill="hold" nodeType="withEffect">
                                  <p:stCondLst>
                                    <p:cond delay="0"/>
                                  </p:stCondLst>
                                  <p:childTnLst>
                                    <p:set>
                                      <p:cBhvr>
                                        <p:cTn id="294" dur="1" fill="hold">
                                          <p:stCondLst>
                                            <p:cond delay="0"/>
                                          </p:stCondLst>
                                        </p:cTn>
                                        <p:tgtEl>
                                          <p:spTgt spid="193"/>
                                        </p:tgtEl>
                                        <p:attrNameLst>
                                          <p:attrName>style.visibility</p:attrName>
                                        </p:attrNameLst>
                                      </p:cBhvr>
                                      <p:to>
                                        <p:strVal val="visible"/>
                                      </p:to>
                                    </p:set>
                                    <p:animEffect transition="in" filter="fade">
                                      <p:cBhvr>
                                        <p:cTn id="295" dur="500"/>
                                        <p:tgtEl>
                                          <p:spTgt spid="193"/>
                                        </p:tgtEl>
                                      </p:cBhvr>
                                    </p:animEffect>
                                  </p:childTnLst>
                                </p:cTn>
                              </p:par>
                              <p:par>
                                <p:cTn id="296" presetID="10" presetClass="entr" presetSubtype="0" fill="hold" nodeType="withEffect">
                                  <p:stCondLst>
                                    <p:cond delay="0"/>
                                  </p:stCondLst>
                                  <p:childTnLst>
                                    <p:set>
                                      <p:cBhvr>
                                        <p:cTn id="297" dur="1" fill="hold">
                                          <p:stCondLst>
                                            <p:cond delay="0"/>
                                          </p:stCondLst>
                                        </p:cTn>
                                        <p:tgtEl>
                                          <p:spTgt spid="194"/>
                                        </p:tgtEl>
                                        <p:attrNameLst>
                                          <p:attrName>style.visibility</p:attrName>
                                        </p:attrNameLst>
                                      </p:cBhvr>
                                      <p:to>
                                        <p:strVal val="visible"/>
                                      </p:to>
                                    </p:set>
                                    <p:animEffect transition="in" filter="fade">
                                      <p:cBhvr>
                                        <p:cTn id="298" dur="500"/>
                                        <p:tgtEl>
                                          <p:spTgt spid="194"/>
                                        </p:tgtEl>
                                      </p:cBhvr>
                                    </p:animEffect>
                                  </p:childTnLst>
                                </p:cTn>
                              </p:par>
                              <p:par>
                                <p:cTn id="299" presetID="10" presetClass="entr" presetSubtype="0" fill="hold" nodeType="withEffect">
                                  <p:stCondLst>
                                    <p:cond delay="0"/>
                                  </p:stCondLst>
                                  <p:childTnLst>
                                    <p:set>
                                      <p:cBhvr>
                                        <p:cTn id="300" dur="1" fill="hold">
                                          <p:stCondLst>
                                            <p:cond delay="0"/>
                                          </p:stCondLst>
                                        </p:cTn>
                                        <p:tgtEl>
                                          <p:spTgt spid="195"/>
                                        </p:tgtEl>
                                        <p:attrNameLst>
                                          <p:attrName>style.visibility</p:attrName>
                                        </p:attrNameLst>
                                      </p:cBhvr>
                                      <p:to>
                                        <p:strVal val="visible"/>
                                      </p:to>
                                    </p:set>
                                    <p:animEffect transition="in" filter="fade">
                                      <p:cBhvr>
                                        <p:cTn id="301" dur="500"/>
                                        <p:tgtEl>
                                          <p:spTgt spid="195"/>
                                        </p:tgtEl>
                                      </p:cBhvr>
                                    </p:animEffect>
                                  </p:childTnLst>
                                </p:cTn>
                              </p:par>
                              <p:par>
                                <p:cTn id="302" presetID="10" presetClass="entr" presetSubtype="0" fill="hold" nodeType="withEffect">
                                  <p:stCondLst>
                                    <p:cond delay="0"/>
                                  </p:stCondLst>
                                  <p:childTnLst>
                                    <p:set>
                                      <p:cBhvr>
                                        <p:cTn id="303" dur="1" fill="hold">
                                          <p:stCondLst>
                                            <p:cond delay="0"/>
                                          </p:stCondLst>
                                        </p:cTn>
                                        <p:tgtEl>
                                          <p:spTgt spid="196"/>
                                        </p:tgtEl>
                                        <p:attrNameLst>
                                          <p:attrName>style.visibility</p:attrName>
                                        </p:attrNameLst>
                                      </p:cBhvr>
                                      <p:to>
                                        <p:strVal val="visible"/>
                                      </p:to>
                                    </p:set>
                                    <p:animEffect transition="in" filter="fade">
                                      <p:cBhvr>
                                        <p:cTn id="304" dur="500"/>
                                        <p:tgtEl>
                                          <p:spTgt spid="196"/>
                                        </p:tgtEl>
                                      </p:cBhvr>
                                    </p:animEffect>
                                  </p:childTnLst>
                                </p:cTn>
                              </p:par>
                              <p:par>
                                <p:cTn id="305" presetID="10" presetClass="entr" presetSubtype="0" fill="hold" nodeType="withEffect">
                                  <p:stCondLst>
                                    <p:cond delay="0"/>
                                  </p:stCondLst>
                                  <p:childTnLst>
                                    <p:set>
                                      <p:cBhvr>
                                        <p:cTn id="306" dur="1" fill="hold">
                                          <p:stCondLst>
                                            <p:cond delay="0"/>
                                          </p:stCondLst>
                                        </p:cTn>
                                        <p:tgtEl>
                                          <p:spTgt spid="197"/>
                                        </p:tgtEl>
                                        <p:attrNameLst>
                                          <p:attrName>style.visibility</p:attrName>
                                        </p:attrNameLst>
                                      </p:cBhvr>
                                      <p:to>
                                        <p:strVal val="visible"/>
                                      </p:to>
                                    </p:set>
                                    <p:animEffect transition="in" filter="fade">
                                      <p:cBhvr>
                                        <p:cTn id="307" dur="500"/>
                                        <p:tgtEl>
                                          <p:spTgt spid="197"/>
                                        </p:tgtEl>
                                      </p:cBhvr>
                                    </p:animEffect>
                                  </p:childTnLst>
                                </p:cTn>
                              </p:par>
                              <p:par>
                                <p:cTn id="308" presetID="10" presetClass="entr" presetSubtype="0" fill="hold" nodeType="withEffect">
                                  <p:stCondLst>
                                    <p:cond delay="0"/>
                                  </p:stCondLst>
                                  <p:childTnLst>
                                    <p:set>
                                      <p:cBhvr>
                                        <p:cTn id="309" dur="1" fill="hold">
                                          <p:stCondLst>
                                            <p:cond delay="0"/>
                                          </p:stCondLst>
                                        </p:cTn>
                                        <p:tgtEl>
                                          <p:spTgt spid="198"/>
                                        </p:tgtEl>
                                        <p:attrNameLst>
                                          <p:attrName>style.visibility</p:attrName>
                                        </p:attrNameLst>
                                      </p:cBhvr>
                                      <p:to>
                                        <p:strVal val="visible"/>
                                      </p:to>
                                    </p:set>
                                    <p:animEffect transition="in" filter="fade">
                                      <p:cBhvr>
                                        <p:cTn id="310" dur="500"/>
                                        <p:tgtEl>
                                          <p:spTgt spid="198"/>
                                        </p:tgtEl>
                                      </p:cBhvr>
                                    </p:animEffect>
                                  </p:childTnLst>
                                </p:cTn>
                              </p:par>
                              <p:par>
                                <p:cTn id="311" presetID="10" presetClass="entr" presetSubtype="0" fill="hold" nodeType="withEffect">
                                  <p:stCondLst>
                                    <p:cond delay="0"/>
                                  </p:stCondLst>
                                  <p:childTnLst>
                                    <p:set>
                                      <p:cBhvr>
                                        <p:cTn id="312" dur="1" fill="hold">
                                          <p:stCondLst>
                                            <p:cond delay="0"/>
                                          </p:stCondLst>
                                        </p:cTn>
                                        <p:tgtEl>
                                          <p:spTgt spid="199"/>
                                        </p:tgtEl>
                                        <p:attrNameLst>
                                          <p:attrName>style.visibility</p:attrName>
                                        </p:attrNameLst>
                                      </p:cBhvr>
                                      <p:to>
                                        <p:strVal val="visible"/>
                                      </p:to>
                                    </p:set>
                                    <p:animEffect transition="in" filter="fade">
                                      <p:cBhvr>
                                        <p:cTn id="313" dur="500"/>
                                        <p:tgtEl>
                                          <p:spTgt spid="199"/>
                                        </p:tgtEl>
                                      </p:cBhvr>
                                    </p:animEffect>
                                  </p:childTnLst>
                                </p:cTn>
                              </p:par>
                              <p:par>
                                <p:cTn id="314" presetID="10" presetClass="entr" presetSubtype="0" fill="hold" nodeType="withEffect">
                                  <p:stCondLst>
                                    <p:cond delay="0"/>
                                  </p:stCondLst>
                                  <p:childTnLst>
                                    <p:set>
                                      <p:cBhvr>
                                        <p:cTn id="315" dur="1" fill="hold">
                                          <p:stCondLst>
                                            <p:cond delay="0"/>
                                          </p:stCondLst>
                                        </p:cTn>
                                        <p:tgtEl>
                                          <p:spTgt spid="203"/>
                                        </p:tgtEl>
                                        <p:attrNameLst>
                                          <p:attrName>style.visibility</p:attrName>
                                        </p:attrNameLst>
                                      </p:cBhvr>
                                      <p:to>
                                        <p:strVal val="visible"/>
                                      </p:to>
                                    </p:set>
                                    <p:animEffect transition="in" filter="fade">
                                      <p:cBhvr>
                                        <p:cTn id="316" dur="500"/>
                                        <p:tgtEl>
                                          <p:spTgt spid="203"/>
                                        </p:tgtEl>
                                      </p:cBhvr>
                                    </p:animEffect>
                                  </p:childTnLst>
                                </p:cTn>
                              </p:par>
                              <p:par>
                                <p:cTn id="317" presetID="10" presetClass="entr" presetSubtype="0" fill="hold" nodeType="withEffect">
                                  <p:stCondLst>
                                    <p:cond delay="0"/>
                                  </p:stCondLst>
                                  <p:childTnLst>
                                    <p:set>
                                      <p:cBhvr>
                                        <p:cTn id="318" dur="1" fill="hold">
                                          <p:stCondLst>
                                            <p:cond delay="0"/>
                                          </p:stCondLst>
                                        </p:cTn>
                                        <p:tgtEl>
                                          <p:spTgt spid="205"/>
                                        </p:tgtEl>
                                        <p:attrNameLst>
                                          <p:attrName>style.visibility</p:attrName>
                                        </p:attrNameLst>
                                      </p:cBhvr>
                                      <p:to>
                                        <p:strVal val="visible"/>
                                      </p:to>
                                    </p:set>
                                    <p:animEffect transition="in" filter="fade">
                                      <p:cBhvr>
                                        <p:cTn id="319" dur="500"/>
                                        <p:tgtEl>
                                          <p:spTgt spid="205"/>
                                        </p:tgtEl>
                                      </p:cBhvr>
                                    </p:animEffect>
                                  </p:childTnLst>
                                </p:cTn>
                              </p:par>
                              <p:par>
                                <p:cTn id="320" presetID="10" presetClass="entr" presetSubtype="0" fill="hold" nodeType="withEffect">
                                  <p:stCondLst>
                                    <p:cond delay="0"/>
                                  </p:stCondLst>
                                  <p:childTnLst>
                                    <p:set>
                                      <p:cBhvr>
                                        <p:cTn id="321" dur="1" fill="hold">
                                          <p:stCondLst>
                                            <p:cond delay="0"/>
                                          </p:stCondLst>
                                        </p:cTn>
                                        <p:tgtEl>
                                          <p:spTgt spid="206"/>
                                        </p:tgtEl>
                                        <p:attrNameLst>
                                          <p:attrName>style.visibility</p:attrName>
                                        </p:attrNameLst>
                                      </p:cBhvr>
                                      <p:to>
                                        <p:strVal val="visible"/>
                                      </p:to>
                                    </p:set>
                                    <p:animEffect transition="in" filter="fade">
                                      <p:cBhvr>
                                        <p:cTn id="322" dur="500"/>
                                        <p:tgtEl>
                                          <p:spTgt spid="206"/>
                                        </p:tgtEl>
                                      </p:cBhvr>
                                    </p:animEffect>
                                  </p:childTnLst>
                                </p:cTn>
                              </p:par>
                              <p:par>
                                <p:cTn id="323" presetID="10" presetClass="entr" presetSubtype="0" fill="hold" nodeType="withEffect">
                                  <p:stCondLst>
                                    <p:cond delay="0"/>
                                  </p:stCondLst>
                                  <p:childTnLst>
                                    <p:set>
                                      <p:cBhvr>
                                        <p:cTn id="324" dur="1" fill="hold">
                                          <p:stCondLst>
                                            <p:cond delay="0"/>
                                          </p:stCondLst>
                                        </p:cTn>
                                        <p:tgtEl>
                                          <p:spTgt spid="207"/>
                                        </p:tgtEl>
                                        <p:attrNameLst>
                                          <p:attrName>style.visibility</p:attrName>
                                        </p:attrNameLst>
                                      </p:cBhvr>
                                      <p:to>
                                        <p:strVal val="visible"/>
                                      </p:to>
                                    </p:set>
                                    <p:animEffect transition="in" filter="fade">
                                      <p:cBhvr>
                                        <p:cTn id="325" dur="500"/>
                                        <p:tgtEl>
                                          <p:spTgt spid="207"/>
                                        </p:tgtEl>
                                      </p:cBhvr>
                                    </p:animEffect>
                                  </p:childTnLst>
                                </p:cTn>
                              </p:par>
                              <p:par>
                                <p:cTn id="326" presetID="10" presetClass="entr" presetSubtype="0" fill="hold" nodeType="withEffect">
                                  <p:stCondLst>
                                    <p:cond delay="0"/>
                                  </p:stCondLst>
                                  <p:childTnLst>
                                    <p:set>
                                      <p:cBhvr>
                                        <p:cTn id="327" dur="1" fill="hold">
                                          <p:stCondLst>
                                            <p:cond delay="0"/>
                                          </p:stCondLst>
                                        </p:cTn>
                                        <p:tgtEl>
                                          <p:spTgt spid="209"/>
                                        </p:tgtEl>
                                        <p:attrNameLst>
                                          <p:attrName>style.visibility</p:attrName>
                                        </p:attrNameLst>
                                      </p:cBhvr>
                                      <p:to>
                                        <p:strVal val="visible"/>
                                      </p:to>
                                    </p:set>
                                    <p:animEffect transition="in" filter="fade">
                                      <p:cBhvr>
                                        <p:cTn id="328" dur="500"/>
                                        <p:tgtEl>
                                          <p:spTgt spid="209"/>
                                        </p:tgtEl>
                                      </p:cBhvr>
                                    </p:animEffect>
                                  </p:childTnLst>
                                </p:cTn>
                              </p:par>
                              <p:par>
                                <p:cTn id="329" presetID="10" presetClass="entr" presetSubtype="0" fill="hold" nodeType="withEffect">
                                  <p:stCondLst>
                                    <p:cond delay="0"/>
                                  </p:stCondLst>
                                  <p:childTnLst>
                                    <p:set>
                                      <p:cBhvr>
                                        <p:cTn id="330" dur="1" fill="hold">
                                          <p:stCondLst>
                                            <p:cond delay="0"/>
                                          </p:stCondLst>
                                        </p:cTn>
                                        <p:tgtEl>
                                          <p:spTgt spid="210"/>
                                        </p:tgtEl>
                                        <p:attrNameLst>
                                          <p:attrName>style.visibility</p:attrName>
                                        </p:attrNameLst>
                                      </p:cBhvr>
                                      <p:to>
                                        <p:strVal val="visible"/>
                                      </p:to>
                                    </p:set>
                                    <p:animEffect transition="in" filter="fade">
                                      <p:cBhvr>
                                        <p:cTn id="331" dur="500"/>
                                        <p:tgtEl>
                                          <p:spTgt spid="210"/>
                                        </p:tgtEl>
                                      </p:cBhvr>
                                    </p:animEffect>
                                  </p:childTnLst>
                                </p:cTn>
                              </p:par>
                              <p:par>
                                <p:cTn id="332" presetID="10" presetClass="entr" presetSubtype="0" fill="hold" nodeType="withEffect">
                                  <p:stCondLst>
                                    <p:cond delay="0"/>
                                  </p:stCondLst>
                                  <p:childTnLst>
                                    <p:set>
                                      <p:cBhvr>
                                        <p:cTn id="333" dur="1" fill="hold">
                                          <p:stCondLst>
                                            <p:cond delay="0"/>
                                          </p:stCondLst>
                                        </p:cTn>
                                        <p:tgtEl>
                                          <p:spTgt spid="211"/>
                                        </p:tgtEl>
                                        <p:attrNameLst>
                                          <p:attrName>style.visibility</p:attrName>
                                        </p:attrNameLst>
                                      </p:cBhvr>
                                      <p:to>
                                        <p:strVal val="visible"/>
                                      </p:to>
                                    </p:set>
                                    <p:animEffect transition="in" filter="fade">
                                      <p:cBhvr>
                                        <p:cTn id="334" dur="500"/>
                                        <p:tgtEl>
                                          <p:spTgt spid="211"/>
                                        </p:tgtEl>
                                      </p:cBhvr>
                                    </p:animEffect>
                                  </p:childTnLst>
                                </p:cTn>
                              </p:par>
                              <p:par>
                                <p:cTn id="335" presetID="10" presetClass="entr" presetSubtype="0" fill="hold" nodeType="withEffect">
                                  <p:stCondLst>
                                    <p:cond delay="0"/>
                                  </p:stCondLst>
                                  <p:childTnLst>
                                    <p:set>
                                      <p:cBhvr>
                                        <p:cTn id="336" dur="1" fill="hold">
                                          <p:stCondLst>
                                            <p:cond delay="0"/>
                                          </p:stCondLst>
                                        </p:cTn>
                                        <p:tgtEl>
                                          <p:spTgt spid="212"/>
                                        </p:tgtEl>
                                        <p:attrNameLst>
                                          <p:attrName>style.visibility</p:attrName>
                                        </p:attrNameLst>
                                      </p:cBhvr>
                                      <p:to>
                                        <p:strVal val="visible"/>
                                      </p:to>
                                    </p:set>
                                    <p:animEffect transition="in" filter="fade">
                                      <p:cBhvr>
                                        <p:cTn id="337" dur="500"/>
                                        <p:tgtEl>
                                          <p:spTgt spid="212"/>
                                        </p:tgtEl>
                                      </p:cBhvr>
                                    </p:animEffect>
                                  </p:childTnLst>
                                </p:cTn>
                              </p:par>
                              <p:par>
                                <p:cTn id="338" presetID="10" presetClass="entr" presetSubtype="0" fill="hold" nodeType="withEffect">
                                  <p:stCondLst>
                                    <p:cond delay="0"/>
                                  </p:stCondLst>
                                  <p:childTnLst>
                                    <p:set>
                                      <p:cBhvr>
                                        <p:cTn id="339" dur="1" fill="hold">
                                          <p:stCondLst>
                                            <p:cond delay="0"/>
                                          </p:stCondLst>
                                        </p:cTn>
                                        <p:tgtEl>
                                          <p:spTgt spid="213"/>
                                        </p:tgtEl>
                                        <p:attrNameLst>
                                          <p:attrName>style.visibility</p:attrName>
                                        </p:attrNameLst>
                                      </p:cBhvr>
                                      <p:to>
                                        <p:strVal val="visible"/>
                                      </p:to>
                                    </p:set>
                                    <p:animEffect transition="in" filter="fade">
                                      <p:cBhvr>
                                        <p:cTn id="340" dur="500"/>
                                        <p:tgtEl>
                                          <p:spTgt spid="213"/>
                                        </p:tgtEl>
                                      </p:cBhvr>
                                    </p:animEffect>
                                  </p:childTnLst>
                                </p:cTn>
                              </p:par>
                              <p:par>
                                <p:cTn id="341" presetID="10" presetClass="entr" presetSubtype="0" fill="hold" nodeType="withEffect">
                                  <p:stCondLst>
                                    <p:cond delay="0"/>
                                  </p:stCondLst>
                                  <p:childTnLst>
                                    <p:set>
                                      <p:cBhvr>
                                        <p:cTn id="342" dur="1" fill="hold">
                                          <p:stCondLst>
                                            <p:cond delay="0"/>
                                          </p:stCondLst>
                                        </p:cTn>
                                        <p:tgtEl>
                                          <p:spTgt spid="214"/>
                                        </p:tgtEl>
                                        <p:attrNameLst>
                                          <p:attrName>style.visibility</p:attrName>
                                        </p:attrNameLst>
                                      </p:cBhvr>
                                      <p:to>
                                        <p:strVal val="visible"/>
                                      </p:to>
                                    </p:set>
                                    <p:animEffect transition="in" filter="fade">
                                      <p:cBhvr>
                                        <p:cTn id="343" dur="500"/>
                                        <p:tgtEl>
                                          <p:spTgt spid="214"/>
                                        </p:tgtEl>
                                      </p:cBhvr>
                                    </p:animEffect>
                                  </p:childTnLst>
                                </p:cTn>
                              </p:par>
                              <p:par>
                                <p:cTn id="344" presetID="10" presetClass="entr" presetSubtype="0" fill="hold" nodeType="withEffect">
                                  <p:stCondLst>
                                    <p:cond delay="0"/>
                                  </p:stCondLst>
                                  <p:childTnLst>
                                    <p:set>
                                      <p:cBhvr>
                                        <p:cTn id="345" dur="1" fill="hold">
                                          <p:stCondLst>
                                            <p:cond delay="0"/>
                                          </p:stCondLst>
                                        </p:cTn>
                                        <p:tgtEl>
                                          <p:spTgt spid="208"/>
                                        </p:tgtEl>
                                        <p:attrNameLst>
                                          <p:attrName>style.visibility</p:attrName>
                                        </p:attrNameLst>
                                      </p:cBhvr>
                                      <p:to>
                                        <p:strVal val="visible"/>
                                      </p:to>
                                    </p:set>
                                    <p:animEffect transition="in" filter="fade">
                                      <p:cBhvr>
                                        <p:cTn id="346" dur="500"/>
                                        <p:tgtEl>
                                          <p:spTgt spid="208"/>
                                        </p:tgtEl>
                                      </p:cBhvr>
                                    </p:animEffect>
                                  </p:childTnLst>
                                </p:cTn>
                              </p:par>
                              <p:par>
                                <p:cTn id="347" presetID="10" presetClass="entr" presetSubtype="0" fill="hold" nodeType="withEffect">
                                  <p:stCondLst>
                                    <p:cond delay="0"/>
                                  </p:stCondLst>
                                  <p:childTnLst>
                                    <p:set>
                                      <p:cBhvr>
                                        <p:cTn id="348" dur="1" fill="hold">
                                          <p:stCondLst>
                                            <p:cond delay="0"/>
                                          </p:stCondLst>
                                        </p:cTn>
                                        <p:tgtEl>
                                          <p:spTgt spid="239"/>
                                        </p:tgtEl>
                                        <p:attrNameLst>
                                          <p:attrName>style.visibility</p:attrName>
                                        </p:attrNameLst>
                                      </p:cBhvr>
                                      <p:to>
                                        <p:strVal val="visible"/>
                                      </p:to>
                                    </p:set>
                                    <p:animEffect transition="in" filter="fade">
                                      <p:cBhvr>
                                        <p:cTn id="349" dur="500"/>
                                        <p:tgtEl>
                                          <p:spTgt spid="239"/>
                                        </p:tgtEl>
                                      </p:cBhvr>
                                    </p:animEffect>
                                  </p:childTnLst>
                                </p:cTn>
                              </p:par>
                              <p:par>
                                <p:cTn id="350" presetID="10" presetClass="entr" presetSubtype="0" fill="hold" nodeType="withEffect">
                                  <p:stCondLst>
                                    <p:cond delay="0"/>
                                  </p:stCondLst>
                                  <p:childTnLst>
                                    <p:set>
                                      <p:cBhvr>
                                        <p:cTn id="351" dur="1" fill="hold">
                                          <p:stCondLst>
                                            <p:cond delay="0"/>
                                          </p:stCondLst>
                                        </p:cTn>
                                        <p:tgtEl>
                                          <p:spTgt spid="240"/>
                                        </p:tgtEl>
                                        <p:attrNameLst>
                                          <p:attrName>style.visibility</p:attrName>
                                        </p:attrNameLst>
                                      </p:cBhvr>
                                      <p:to>
                                        <p:strVal val="visible"/>
                                      </p:to>
                                    </p:set>
                                    <p:animEffect transition="in" filter="fade">
                                      <p:cBhvr>
                                        <p:cTn id="352" dur="500"/>
                                        <p:tgtEl>
                                          <p:spTgt spid="240"/>
                                        </p:tgtEl>
                                      </p:cBhvr>
                                    </p:animEffect>
                                  </p:childTnLst>
                                </p:cTn>
                              </p:par>
                              <p:par>
                                <p:cTn id="353" presetID="10" presetClass="entr" presetSubtype="0" fill="hold" nodeType="withEffect">
                                  <p:stCondLst>
                                    <p:cond delay="0"/>
                                  </p:stCondLst>
                                  <p:childTnLst>
                                    <p:set>
                                      <p:cBhvr>
                                        <p:cTn id="354" dur="1" fill="hold">
                                          <p:stCondLst>
                                            <p:cond delay="0"/>
                                          </p:stCondLst>
                                        </p:cTn>
                                        <p:tgtEl>
                                          <p:spTgt spid="241"/>
                                        </p:tgtEl>
                                        <p:attrNameLst>
                                          <p:attrName>style.visibility</p:attrName>
                                        </p:attrNameLst>
                                      </p:cBhvr>
                                      <p:to>
                                        <p:strVal val="visible"/>
                                      </p:to>
                                    </p:set>
                                    <p:animEffect transition="in" filter="fade">
                                      <p:cBhvr>
                                        <p:cTn id="355" dur="500"/>
                                        <p:tgtEl>
                                          <p:spTgt spid="241"/>
                                        </p:tgtEl>
                                      </p:cBhvr>
                                    </p:animEffect>
                                  </p:childTnLst>
                                </p:cTn>
                              </p:par>
                              <p:par>
                                <p:cTn id="356" presetID="10" presetClass="entr" presetSubtype="0" fill="hold" nodeType="withEffect">
                                  <p:stCondLst>
                                    <p:cond delay="0"/>
                                  </p:stCondLst>
                                  <p:childTnLst>
                                    <p:set>
                                      <p:cBhvr>
                                        <p:cTn id="357" dur="1" fill="hold">
                                          <p:stCondLst>
                                            <p:cond delay="0"/>
                                          </p:stCondLst>
                                        </p:cTn>
                                        <p:tgtEl>
                                          <p:spTgt spid="151"/>
                                        </p:tgtEl>
                                        <p:attrNameLst>
                                          <p:attrName>style.visibility</p:attrName>
                                        </p:attrNameLst>
                                      </p:cBhvr>
                                      <p:to>
                                        <p:strVal val="visible"/>
                                      </p:to>
                                    </p:set>
                                    <p:animEffect transition="in" filter="fade">
                                      <p:cBhvr>
                                        <p:cTn id="358" dur="500"/>
                                        <p:tgtEl>
                                          <p:spTgt spid="151"/>
                                        </p:tgtEl>
                                      </p:cBhvr>
                                    </p:animEffect>
                                  </p:childTnLst>
                                </p:cTn>
                              </p:par>
                            </p:childTnLst>
                          </p:cTn>
                        </p:par>
                      </p:childTnLst>
                    </p:cTn>
                  </p:par>
                  <p:par>
                    <p:cTn id="359" fill="hold">
                      <p:stCondLst>
                        <p:cond delay="indefinite"/>
                      </p:stCondLst>
                      <p:childTnLst>
                        <p:par>
                          <p:cTn id="360" fill="hold">
                            <p:stCondLst>
                              <p:cond delay="0"/>
                            </p:stCondLst>
                            <p:childTnLst>
                              <p:par>
                                <p:cTn id="361" presetID="10" presetClass="entr" presetSubtype="0" fill="hold" nodeType="clickEffect">
                                  <p:stCondLst>
                                    <p:cond delay="0"/>
                                  </p:stCondLst>
                                  <p:childTnLst>
                                    <p:set>
                                      <p:cBhvr>
                                        <p:cTn id="362" dur="1" fill="hold">
                                          <p:stCondLst>
                                            <p:cond delay="0"/>
                                          </p:stCondLst>
                                        </p:cTn>
                                        <p:tgtEl>
                                          <p:spTgt spid="215"/>
                                        </p:tgtEl>
                                        <p:attrNameLst>
                                          <p:attrName>style.visibility</p:attrName>
                                        </p:attrNameLst>
                                      </p:cBhvr>
                                      <p:to>
                                        <p:strVal val="visible"/>
                                      </p:to>
                                    </p:set>
                                    <p:animEffect transition="in" filter="fade">
                                      <p:cBhvr>
                                        <p:cTn id="363" dur="500"/>
                                        <p:tgtEl>
                                          <p:spTgt spid="215"/>
                                        </p:tgtEl>
                                      </p:cBhvr>
                                    </p:animEffect>
                                  </p:childTnLst>
                                </p:cTn>
                              </p:par>
                              <p:par>
                                <p:cTn id="364" presetID="10" presetClass="entr" presetSubtype="0" fill="hold" nodeType="withEffect">
                                  <p:stCondLst>
                                    <p:cond delay="0"/>
                                  </p:stCondLst>
                                  <p:childTnLst>
                                    <p:set>
                                      <p:cBhvr>
                                        <p:cTn id="365" dur="1" fill="hold">
                                          <p:stCondLst>
                                            <p:cond delay="0"/>
                                          </p:stCondLst>
                                        </p:cTn>
                                        <p:tgtEl>
                                          <p:spTgt spid="244"/>
                                        </p:tgtEl>
                                        <p:attrNameLst>
                                          <p:attrName>style.visibility</p:attrName>
                                        </p:attrNameLst>
                                      </p:cBhvr>
                                      <p:to>
                                        <p:strVal val="visible"/>
                                      </p:to>
                                    </p:set>
                                    <p:animEffect transition="in" filter="fade">
                                      <p:cBhvr>
                                        <p:cTn id="366" dur="500"/>
                                        <p:tgtEl>
                                          <p:spTgt spid="244"/>
                                        </p:tgtEl>
                                      </p:cBhvr>
                                    </p:animEffect>
                                  </p:childTnLst>
                                </p:cTn>
                              </p:par>
                              <p:par>
                                <p:cTn id="367" presetID="10" presetClass="entr" presetSubtype="0" fill="hold" nodeType="withEffect">
                                  <p:stCondLst>
                                    <p:cond delay="0"/>
                                  </p:stCondLst>
                                  <p:childTnLst>
                                    <p:set>
                                      <p:cBhvr>
                                        <p:cTn id="368" dur="1" fill="hold">
                                          <p:stCondLst>
                                            <p:cond delay="0"/>
                                          </p:stCondLst>
                                        </p:cTn>
                                        <p:tgtEl>
                                          <p:spTgt spid="245"/>
                                        </p:tgtEl>
                                        <p:attrNameLst>
                                          <p:attrName>style.visibility</p:attrName>
                                        </p:attrNameLst>
                                      </p:cBhvr>
                                      <p:to>
                                        <p:strVal val="visible"/>
                                      </p:to>
                                    </p:set>
                                    <p:animEffect transition="in" filter="fade">
                                      <p:cBhvr>
                                        <p:cTn id="369" dur="500"/>
                                        <p:tgtEl>
                                          <p:spTgt spid="245"/>
                                        </p:tgtEl>
                                      </p:cBhvr>
                                    </p:animEffect>
                                  </p:childTnLst>
                                </p:cTn>
                              </p:par>
                              <p:par>
                                <p:cTn id="370" presetID="10" presetClass="entr" presetSubtype="0" fill="hold" nodeType="withEffect">
                                  <p:stCondLst>
                                    <p:cond delay="0"/>
                                  </p:stCondLst>
                                  <p:childTnLst>
                                    <p:set>
                                      <p:cBhvr>
                                        <p:cTn id="371" dur="1" fill="hold">
                                          <p:stCondLst>
                                            <p:cond delay="0"/>
                                          </p:stCondLst>
                                        </p:cTn>
                                        <p:tgtEl>
                                          <p:spTgt spid="126"/>
                                        </p:tgtEl>
                                        <p:attrNameLst>
                                          <p:attrName>style.visibility</p:attrName>
                                        </p:attrNameLst>
                                      </p:cBhvr>
                                      <p:to>
                                        <p:strVal val="visible"/>
                                      </p:to>
                                    </p:set>
                                    <p:animEffect transition="in" filter="fade">
                                      <p:cBhvr>
                                        <p:cTn id="372" dur="500"/>
                                        <p:tgtEl>
                                          <p:spTgt spid="126"/>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216"/>
                                        </p:tgtEl>
                                        <p:attrNameLst>
                                          <p:attrName>style.visibility</p:attrName>
                                        </p:attrNameLst>
                                      </p:cBhvr>
                                      <p:to>
                                        <p:strVal val="visible"/>
                                      </p:to>
                                    </p:set>
                                    <p:animEffect transition="in" filter="fade">
                                      <p:cBhvr>
                                        <p:cTn id="375"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50" grpId="0"/>
      <p:bldP spid="216" grpId="0"/>
      <p:bldP spid="2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AA0ED8-2F5E-4845-9BFF-9F1FA429E1E3}"/>
              </a:ext>
            </a:extLst>
          </p:cNvPr>
          <p:cNvSpPr txBox="1"/>
          <p:nvPr/>
        </p:nvSpPr>
        <p:spPr>
          <a:xfrm>
            <a:off x="1920107" y="6031046"/>
            <a:ext cx="8351786" cy="646331"/>
          </a:xfrm>
          <a:prstGeom prst="rect">
            <a:avLst/>
          </a:prstGeom>
          <a:solidFill>
            <a:srgbClr val="FFFF00"/>
          </a:solidFill>
          <a:ln>
            <a:solidFill>
              <a:schemeClr val="tx1"/>
            </a:solidFill>
          </a:ln>
        </p:spPr>
        <p:txBody>
          <a:bodyPr wrap="square" rtlCol="0">
            <a:spAutoFit/>
          </a:bodyPr>
          <a:lstStyle/>
          <a:p>
            <a:pPr algn="ctr"/>
            <a:r>
              <a:rPr lang="en-US" dirty="0"/>
              <a:t>In practice, the sparing decisions at wholesale and retail are often made in isolation</a:t>
            </a:r>
          </a:p>
        </p:txBody>
      </p:sp>
      <p:sp>
        <p:nvSpPr>
          <p:cNvPr id="8" name="TextBox 7">
            <a:extLst>
              <a:ext uri="{FF2B5EF4-FFF2-40B4-BE49-F238E27FC236}">
                <a16:creationId xmlns:a16="http://schemas.microsoft.com/office/drawing/2014/main" id="{65A10091-1351-4DE1-BE04-0697821365FB}"/>
              </a:ext>
            </a:extLst>
          </p:cNvPr>
          <p:cNvSpPr txBox="1"/>
          <p:nvPr/>
        </p:nvSpPr>
        <p:spPr>
          <a:xfrm>
            <a:off x="495899" y="1390949"/>
            <a:ext cx="2920834" cy="461665"/>
          </a:xfrm>
          <a:prstGeom prst="rect">
            <a:avLst/>
          </a:prstGeom>
          <a:noFill/>
        </p:spPr>
        <p:txBody>
          <a:bodyPr wrap="square" rtlCol="0">
            <a:spAutoFit/>
          </a:bodyPr>
          <a:lstStyle/>
          <a:p>
            <a:pPr algn="ctr"/>
            <a:r>
              <a:rPr lang="en-US" sz="2400" b="1" dirty="0"/>
              <a:t>All Wholesale</a:t>
            </a:r>
          </a:p>
        </p:txBody>
      </p:sp>
      <p:sp>
        <p:nvSpPr>
          <p:cNvPr id="9" name="TextBox 8">
            <a:extLst>
              <a:ext uri="{FF2B5EF4-FFF2-40B4-BE49-F238E27FC236}">
                <a16:creationId xmlns:a16="http://schemas.microsoft.com/office/drawing/2014/main" id="{6C67DA65-8DF1-4755-A490-90A8E7A6DE4F}"/>
              </a:ext>
            </a:extLst>
          </p:cNvPr>
          <p:cNvSpPr txBox="1"/>
          <p:nvPr/>
        </p:nvSpPr>
        <p:spPr>
          <a:xfrm>
            <a:off x="8573739" y="1392397"/>
            <a:ext cx="2920834" cy="461665"/>
          </a:xfrm>
          <a:prstGeom prst="rect">
            <a:avLst/>
          </a:prstGeom>
          <a:noFill/>
        </p:spPr>
        <p:txBody>
          <a:bodyPr wrap="square" rtlCol="0">
            <a:spAutoFit/>
          </a:bodyPr>
          <a:lstStyle/>
          <a:p>
            <a:pPr algn="ctr"/>
            <a:r>
              <a:rPr lang="en-US" sz="2400" b="1" dirty="0"/>
              <a:t>All Retail</a:t>
            </a:r>
          </a:p>
        </p:txBody>
      </p:sp>
      <p:grpSp>
        <p:nvGrpSpPr>
          <p:cNvPr id="94" name="Group 93">
            <a:extLst>
              <a:ext uri="{FF2B5EF4-FFF2-40B4-BE49-F238E27FC236}">
                <a16:creationId xmlns:a16="http://schemas.microsoft.com/office/drawing/2014/main" id="{D45AF5DF-7062-4D2E-B8AB-3B67AD1B0E72}"/>
              </a:ext>
            </a:extLst>
          </p:cNvPr>
          <p:cNvGrpSpPr/>
          <p:nvPr/>
        </p:nvGrpSpPr>
        <p:grpSpPr>
          <a:xfrm>
            <a:off x="770171" y="2309818"/>
            <a:ext cx="2372290" cy="1880137"/>
            <a:chOff x="565719" y="2209453"/>
            <a:chExt cx="2372290" cy="1880137"/>
          </a:xfrm>
        </p:grpSpPr>
        <p:pic>
          <p:nvPicPr>
            <p:cNvPr id="12" name="Graphic 11">
              <a:extLst>
                <a:ext uri="{FF2B5EF4-FFF2-40B4-BE49-F238E27FC236}">
                  <a16:creationId xmlns:a16="http://schemas.microsoft.com/office/drawing/2014/main" id="{C55A440D-8FA8-4EF1-9971-4E87C7DF9F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19" y="2209453"/>
              <a:ext cx="2372290" cy="1880137"/>
            </a:xfrm>
            <a:prstGeom prst="rect">
              <a:avLst/>
            </a:prstGeom>
          </p:spPr>
        </p:pic>
        <p:pic>
          <p:nvPicPr>
            <p:cNvPr id="13" name="Graphic 12" descr="Single gear">
              <a:extLst>
                <a:ext uri="{FF2B5EF4-FFF2-40B4-BE49-F238E27FC236}">
                  <a16:creationId xmlns:a16="http://schemas.microsoft.com/office/drawing/2014/main" id="{30F10840-69C7-46C0-AECE-8403538E81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734" y="2478695"/>
              <a:ext cx="619125" cy="619125"/>
            </a:xfrm>
            <a:prstGeom prst="rect">
              <a:avLst/>
            </a:prstGeom>
          </p:spPr>
        </p:pic>
        <p:pic>
          <p:nvPicPr>
            <p:cNvPr id="14" name="Graphic 13" descr="Single gear">
              <a:extLst>
                <a:ext uri="{FF2B5EF4-FFF2-40B4-BE49-F238E27FC236}">
                  <a16:creationId xmlns:a16="http://schemas.microsoft.com/office/drawing/2014/main" id="{209005FB-3D30-434E-BF1D-E1125BC845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8602" y="2534265"/>
              <a:ext cx="619125" cy="619125"/>
            </a:xfrm>
            <a:prstGeom prst="rect">
              <a:avLst/>
            </a:prstGeom>
          </p:spPr>
        </p:pic>
      </p:grpSp>
      <p:sp>
        <p:nvSpPr>
          <p:cNvPr id="26" name="TextBox 25">
            <a:extLst>
              <a:ext uri="{FF2B5EF4-FFF2-40B4-BE49-F238E27FC236}">
                <a16:creationId xmlns:a16="http://schemas.microsoft.com/office/drawing/2014/main" id="{F3ABCDFE-0350-413D-8CA0-787F62288C34}"/>
              </a:ext>
            </a:extLst>
          </p:cNvPr>
          <p:cNvSpPr txBox="1"/>
          <p:nvPr/>
        </p:nvSpPr>
        <p:spPr>
          <a:xfrm>
            <a:off x="719188" y="4494324"/>
            <a:ext cx="2474256" cy="369332"/>
          </a:xfrm>
          <a:prstGeom prst="rect">
            <a:avLst/>
          </a:prstGeom>
          <a:noFill/>
        </p:spPr>
        <p:txBody>
          <a:bodyPr wrap="square" rtlCol="0">
            <a:spAutoFit/>
          </a:bodyPr>
          <a:lstStyle/>
          <a:p>
            <a:r>
              <a:rPr lang="en-US" dirty="0"/>
              <a:t>Total Cost: $2 Million</a:t>
            </a:r>
          </a:p>
        </p:txBody>
      </p:sp>
      <p:sp>
        <p:nvSpPr>
          <p:cNvPr id="27" name="TextBox 26">
            <a:extLst>
              <a:ext uri="{FF2B5EF4-FFF2-40B4-BE49-F238E27FC236}">
                <a16:creationId xmlns:a16="http://schemas.microsoft.com/office/drawing/2014/main" id="{178C1039-EF7E-424A-8950-67FBFBC7C3AA}"/>
              </a:ext>
            </a:extLst>
          </p:cNvPr>
          <p:cNvSpPr txBox="1"/>
          <p:nvPr/>
        </p:nvSpPr>
        <p:spPr>
          <a:xfrm>
            <a:off x="8908415" y="4582553"/>
            <a:ext cx="2474256" cy="369332"/>
          </a:xfrm>
          <a:prstGeom prst="rect">
            <a:avLst/>
          </a:prstGeom>
          <a:noFill/>
        </p:spPr>
        <p:txBody>
          <a:bodyPr wrap="square" rtlCol="0">
            <a:spAutoFit/>
          </a:bodyPr>
          <a:lstStyle/>
          <a:p>
            <a:r>
              <a:rPr lang="en-US" dirty="0"/>
              <a:t>Total Cost: $11 Million</a:t>
            </a:r>
          </a:p>
        </p:txBody>
      </p:sp>
      <p:grpSp>
        <p:nvGrpSpPr>
          <p:cNvPr id="7" name="Group 6">
            <a:extLst>
              <a:ext uri="{FF2B5EF4-FFF2-40B4-BE49-F238E27FC236}">
                <a16:creationId xmlns:a16="http://schemas.microsoft.com/office/drawing/2014/main" id="{6B53B869-27D8-4452-B600-CB2E66BA1F71}"/>
              </a:ext>
            </a:extLst>
          </p:cNvPr>
          <p:cNvGrpSpPr/>
          <p:nvPr/>
        </p:nvGrpSpPr>
        <p:grpSpPr>
          <a:xfrm>
            <a:off x="8352921" y="1958758"/>
            <a:ext cx="888215" cy="581435"/>
            <a:chOff x="6394645" y="1813142"/>
            <a:chExt cx="1373851" cy="899338"/>
          </a:xfrm>
        </p:grpSpPr>
        <p:pic>
          <p:nvPicPr>
            <p:cNvPr id="15" name="Graphic 14" descr="Single gear">
              <a:extLst>
                <a:ext uri="{FF2B5EF4-FFF2-40B4-BE49-F238E27FC236}">
                  <a16:creationId xmlns:a16="http://schemas.microsoft.com/office/drawing/2014/main" id="{7DF505DA-7484-42F7-BF62-1A5A7A0A5D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 name="Graphic 5">
              <a:extLst>
                <a:ext uri="{FF2B5EF4-FFF2-40B4-BE49-F238E27FC236}">
                  <a16:creationId xmlns:a16="http://schemas.microsoft.com/office/drawing/2014/main" id="{32DA7218-A31C-47C5-9E94-B36668CDE1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61" name="Group 60">
            <a:extLst>
              <a:ext uri="{FF2B5EF4-FFF2-40B4-BE49-F238E27FC236}">
                <a16:creationId xmlns:a16="http://schemas.microsoft.com/office/drawing/2014/main" id="{101F0537-23A5-4609-9660-A9EF225C4DBA}"/>
              </a:ext>
            </a:extLst>
          </p:cNvPr>
          <p:cNvGrpSpPr/>
          <p:nvPr/>
        </p:nvGrpSpPr>
        <p:grpSpPr>
          <a:xfrm>
            <a:off x="9220853" y="1958758"/>
            <a:ext cx="888215" cy="581435"/>
            <a:chOff x="6394645" y="1813142"/>
            <a:chExt cx="1373851" cy="899338"/>
          </a:xfrm>
        </p:grpSpPr>
        <p:pic>
          <p:nvPicPr>
            <p:cNvPr id="62" name="Graphic 61" descr="Single gear">
              <a:extLst>
                <a:ext uri="{FF2B5EF4-FFF2-40B4-BE49-F238E27FC236}">
                  <a16:creationId xmlns:a16="http://schemas.microsoft.com/office/drawing/2014/main" id="{73F5B36E-AA5F-41DD-BCFE-09284EEAEF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3" name="Graphic 62">
              <a:extLst>
                <a:ext uri="{FF2B5EF4-FFF2-40B4-BE49-F238E27FC236}">
                  <a16:creationId xmlns:a16="http://schemas.microsoft.com/office/drawing/2014/main" id="{4B60F0CF-D76C-40E3-B033-1FD81F01C3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64" name="Group 63">
            <a:extLst>
              <a:ext uri="{FF2B5EF4-FFF2-40B4-BE49-F238E27FC236}">
                <a16:creationId xmlns:a16="http://schemas.microsoft.com/office/drawing/2014/main" id="{25DC2929-C8F4-4B69-8FE0-733CF8BA973E}"/>
              </a:ext>
            </a:extLst>
          </p:cNvPr>
          <p:cNvGrpSpPr/>
          <p:nvPr/>
        </p:nvGrpSpPr>
        <p:grpSpPr>
          <a:xfrm>
            <a:off x="10088785" y="1958758"/>
            <a:ext cx="888215" cy="581435"/>
            <a:chOff x="6394645" y="1813142"/>
            <a:chExt cx="1373851" cy="899338"/>
          </a:xfrm>
        </p:grpSpPr>
        <p:pic>
          <p:nvPicPr>
            <p:cNvPr id="65" name="Graphic 64" descr="Single gear">
              <a:extLst>
                <a:ext uri="{FF2B5EF4-FFF2-40B4-BE49-F238E27FC236}">
                  <a16:creationId xmlns:a16="http://schemas.microsoft.com/office/drawing/2014/main" id="{781D287A-2DDA-4C65-BA55-33A4958805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6" name="Graphic 65">
              <a:extLst>
                <a:ext uri="{FF2B5EF4-FFF2-40B4-BE49-F238E27FC236}">
                  <a16:creationId xmlns:a16="http://schemas.microsoft.com/office/drawing/2014/main" id="{5F39AF72-3AE2-4761-85E1-931A7D0358D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67" name="Group 66">
            <a:extLst>
              <a:ext uri="{FF2B5EF4-FFF2-40B4-BE49-F238E27FC236}">
                <a16:creationId xmlns:a16="http://schemas.microsoft.com/office/drawing/2014/main" id="{BF2C3469-0C05-4A5C-9910-42C5DE42E9D0}"/>
              </a:ext>
            </a:extLst>
          </p:cNvPr>
          <p:cNvGrpSpPr/>
          <p:nvPr/>
        </p:nvGrpSpPr>
        <p:grpSpPr>
          <a:xfrm>
            <a:off x="10956716" y="1958758"/>
            <a:ext cx="888215" cy="581435"/>
            <a:chOff x="6394645" y="1813142"/>
            <a:chExt cx="1373851" cy="899338"/>
          </a:xfrm>
        </p:grpSpPr>
        <p:pic>
          <p:nvPicPr>
            <p:cNvPr id="68" name="Graphic 67" descr="Single gear">
              <a:extLst>
                <a:ext uri="{FF2B5EF4-FFF2-40B4-BE49-F238E27FC236}">
                  <a16:creationId xmlns:a16="http://schemas.microsoft.com/office/drawing/2014/main" id="{4532004F-535D-41F8-9DBB-08163E925A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9" name="Graphic 68">
              <a:extLst>
                <a:ext uri="{FF2B5EF4-FFF2-40B4-BE49-F238E27FC236}">
                  <a16:creationId xmlns:a16="http://schemas.microsoft.com/office/drawing/2014/main" id="{85D9DB8F-2D7B-4BA9-AFA5-E5F037D453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70" name="Group 69">
            <a:extLst>
              <a:ext uri="{FF2B5EF4-FFF2-40B4-BE49-F238E27FC236}">
                <a16:creationId xmlns:a16="http://schemas.microsoft.com/office/drawing/2014/main" id="{28E09654-0F51-486B-921C-5453ADBCD0DB}"/>
              </a:ext>
            </a:extLst>
          </p:cNvPr>
          <p:cNvGrpSpPr/>
          <p:nvPr/>
        </p:nvGrpSpPr>
        <p:grpSpPr>
          <a:xfrm>
            <a:off x="8332638" y="2683161"/>
            <a:ext cx="888215" cy="581435"/>
            <a:chOff x="6394645" y="1813142"/>
            <a:chExt cx="1373851" cy="899338"/>
          </a:xfrm>
        </p:grpSpPr>
        <p:pic>
          <p:nvPicPr>
            <p:cNvPr id="71" name="Graphic 70" descr="Single gear">
              <a:extLst>
                <a:ext uri="{FF2B5EF4-FFF2-40B4-BE49-F238E27FC236}">
                  <a16:creationId xmlns:a16="http://schemas.microsoft.com/office/drawing/2014/main" id="{F53B7032-9539-46CD-89B9-1483658CAA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72" name="Graphic 71">
              <a:extLst>
                <a:ext uri="{FF2B5EF4-FFF2-40B4-BE49-F238E27FC236}">
                  <a16:creationId xmlns:a16="http://schemas.microsoft.com/office/drawing/2014/main" id="{A7C7B086-F321-41FB-992C-90ADE004A2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73" name="Group 72">
            <a:extLst>
              <a:ext uri="{FF2B5EF4-FFF2-40B4-BE49-F238E27FC236}">
                <a16:creationId xmlns:a16="http://schemas.microsoft.com/office/drawing/2014/main" id="{F9E8B528-3D68-4E1D-BE3A-2987B4E8E963}"/>
              </a:ext>
            </a:extLst>
          </p:cNvPr>
          <p:cNvGrpSpPr/>
          <p:nvPr/>
        </p:nvGrpSpPr>
        <p:grpSpPr>
          <a:xfrm>
            <a:off x="9200570" y="2683161"/>
            <a:ext cx="888215" cy="581435"/>
            <a:chOff x="6394645" y="1813142"/>
            <a:chExt cx="1373851" cy="899338"/>
          </a:xfrm>
        </p:grpSpPr>
        <p:pic>
          <p:nvPicPr>
            <p:cNvPr id="74" name="Graphic 73" descr="Single gear">
              <a:extLst>
                <a:ext uri="{FF2B5EF4-FFF2-40B4-BE49-F238E27FC236}">
                  <a16:creationId xmlns:a16="http://schemas.microsoft.com/office/drawing/2014/main" id="{AAA7E0E2-B914-498A-A5D7-02928AFDBD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75" name="Graphic 74">
              <a:extLst>
                <a:ext uri="{FF2B5EF4-FFF2-40B4-BE49-F238E27FC236}">
                  <a16:creationId xmlns:a16="http://schemas.microsoft.com/office/drawing/2014/main" id="{03F15941-F0D5-401C-AA75-2B091594FE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76" name="Group 75">
            <a:extLst>
              <a:ext uri="{FF2B5EF4-FFF2-40B4-BE49-F238E27FC236}">
                <a16:creationId xmlns:a16="http://schemas.microsoft.com/office/drawing/2014/main" id="{302F7E64-9F88-4453-B2C3-76B7DCBF6896}"/>
              </a:ext>
            </a:extLst>
          </p:cNvPr>
          <p:cNvGrpSpPr/>
          <p:nvPr/>
        </p:nvGrpSpPr>
        <p:grpSpPr>
          <a:xfrm>
            <a:off x="10068502" y="2683161"/>
            <a:ext cx="888215" cy="581435"/>
            <a:chOff x="6394645" y="1813142"/>
            <a:chExt cx="1373851" cy="899338"/>
          </a:xfrm>
        </p:grpSpPr>
        <p:pic>
          <p:nvPicPr>
            <p:cNvPr id="77" name="Graphic 76" descr="Single gear">
              <a:extLst>
                <a:ext uri="{FF2B5EF4-FFF2-40B4-BE49-F238E27FC236}">
                  <a16:creationId xmlns:a16="http://schemas.microsoft.com/office/drawing/2014/main" id="{1E71FCE1-8E4D-4773-A9C2-642FD7C7FD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78" name="Graphic 77">
              <a:extLst>
                <a:ext uri="{FF2B5EF4-FFF2-40B4-BE49-F238E27FC236}">
                  <a16:creationId xmlns:a16="http://schemas.microsoft.com/office/drawing/2014/main" id="{BD21B2DE-07E8-4A36-9A2E-8EE7512D00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79" name="Group 78">
            <a:extLst>
              <a:ext uri="{FF2B5EF4-FFF2-40B4-BE49-F238E27FC236}">
                <a16:creationId xmlns:a16="http://schemas.microsoft.com/office/drawing/2014/main" id="{8A9F1CD2-2A65-499C-AF02-A33223DDD01D}"/>
              </a:ext>
            </a:extLst>
          </p:cNvPr>
          <p:cNvGrpSpPr/>
          <p:nvPr/>
        </p:nvGrpSpPr>
        <p:grpSpPr>
          <a:xfrm>
            <a:off x="10936433" y="2683161"/>
            <a:ext cx="888215" cy="581435"/>
            <a:chOff x="6394645" y="1813142"/>
            <a:chExt cx="1373851" cy="899338"/>
          </a:xfrm>
        </p:grpSpPr>
        <p:pic>
          <p:nvPicPr>
            <p:cNvPr id="80" name="Graphic 79" descr="Single gear">
              <a:extLst>
                <a:ext uri="{FF2B5EF4-FFF2-40B4-BE49-F238E27FC236}">
                  <a16:creationId xmlns:a16="http://schemas.microsoft.com/office/drawing/2014/main" id="{C43237FC-DB00-4D6A-9F3A-83E9F7CD9B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81" name="Graphic 80">
              <a:extLst>
                <a:ext uri="{FF2B5EF4-FFF2-40B4-BE49-F238E27FC236}">
                  <a16:creationId xmlns:a16="http://schemas.microsoft.com/office/drawing/2014/main" id="{15089DB9-B519-4DE2-8B63-F1ACE67E47B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82" name="Group 81">
            <a:extLst>
              <a:ext uri="{FF2B5EF4-FFF2-40B4-BE49-F238E27FC236}">
                <a16:creationId xmlns:a16="http://schemas.microsoft.com/office/drawing/2014/main" id="{60F9E42C-92B3-4B46-AB13-90A7119279D9}"/>
              </a:ext>
            </a:extLst>
          </p:cNvPr>
          <p:cNvGrpSpPr/>
          <p:nvPr/>
        </p:nvGrpSpPr>
        <p:grpSpPr>
          <a:xfrm>
            <a:off x="8312355" y="3433828"/>
            <a:ext cx="888215" cy="581435"/>
            <a:chOff x="6394645" y="1813142"/>
            <a:chExt cx="1373851" cy="899338"/>
          </a:xfrm>
        </p:grpSpPr>
        <p:pic>
          <p:nvPicPr>
            <p:cNvPr id="83" name="Graphic 82" descr="Single gear">
              <a:extLst>
                <a:ext uri="{FF2B5EF4-FFF2-40B4-BE49-F238E27FC236}">
                  <a16:creationId xmlns:a16="http://schemas.microsoft.com/office/drawing/2014/main" id="{E9C290AC-BC3F-4B38-8464-2C8C62267E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84" name="Graphic 83">
              <a:extLst>
                <a:ext uri="{FF2B5EF4-FFF2-40B4-BE49-F238E27FC236}">
                  <a16:creationId xmlns:a16="http://schemas.microsoft.com/office/drawing/2014/main" id="{23F9FB8D-7946-4D67-A90D-43F77DA31A5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85" name="Group 84">
            <a:extLst>
              <a:ext uri="{FF2B5EF4-FFF2-40B4-BE49-F238E27FC236}">
                <a16:creationId xmlns:a16="http://schemas.microsoft.com/office/drawing/2014/main" id="{1FE9D174-2B49-4013-BD07-F19BD263C16C}"/>
              </a:ext>
            </a:extLst>
          </p:cNvPr>
          <p:cNvGrpSpPr/>
          <p:nvPr/>
        </p:nvGrpSpPr>
        <p:grpSpPr>
          <a:xfrm>
            <a:off x="9180287" y="3433828"/>
            <a:ext cx="888215" cy="581435"/>
            <a:chOff x="6394645" y="1813142"/>
            <a:chExt cx="1373851" cy="899338"/>
          </a:xfrm>
        </p:grpSpPr>
        <p:pic>
          <p:nvPicPr>
            <p:cNvPr id="86" name="Graphic 85" descr="Single gear">
              <a:extLst>
                <a:ext uri="{FF2B5EF4-FFF2-40B4-BE49-F238E27FC236}">
                  <a16:creationId xmlns:a16="http://schemas.microsoft.com/office/drawing/2014/main" id="{196A6551-38B9-4129-AFA7-B714E61AD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87" name="Graphic 86">
              <a:extLst>
                <a:ext uri="{FF2B5EF4-FFF2-40B4-BE49-F238E27FC236}">
                  <a16:creationId xmlns:a16="http://schemas.microsoft.com/office/drawing/2014/main" id="{BA12D9E8-0746-4AA8-B42E-1BC644CBD26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88" name="Group 87">
            <a:extLst>
              <a:ext uri="{FF2B5EF4-FFF2-40B4-BE49-F238E27FC236}">
                <a16:creationId xmlns:a16="http://schemas.microsoft.com/office/drawing/2014/main" id="{934890FE-44DD-4770-BE27-0FFC375A733E}"/>
              </a:ext>
            </a:extLst>
          </p:cNvPr>
          <p:cNvGrpSpPr/>
          <p:nvPr/>
        </p:nvGrpSpPr>
        <p:grpSpPr>
          <a:xfrm>
            <a:off x="10048219" y="3433828"/>
            <a:ext cx="888215" cy="581435"/>
            <a:chOff x="6394645" y="1813142"/>
            <a:chExt cx="1373851" cy="899338"/>
          </a:xfrm>
        </p:grpSpPr>
        <p:pic>
          <p:nvPicPr>
            <p:cNvPr id="89" name="Graphic 88" descr="Single gear">
              <a:extLst>
                <a:ext uri="{FF2B5EF4-FFF2-40B4-BE49-F238E27FC236}">
                  <a16:creationId xmlns:a16="http://schemas.microsoft.com/office/drawing/2014/main" id="{60A37202-0A09-488A-A0FD-10656EDD62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90" name="Graphic 89">
              <a:extLst>
                <a:ext uri="{FF2B5EF4-FFF2-40B4-BE49-F238E27FC236}">
                  <a16:creationId xmlns:a16="http://schemas.microsoft.com/office/drawing/2014/main" id="{248978B6-E495-46F6-BF06-A871C32C85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sp>
        <p:nvSpPr>
          <p:cNvPr id="96" name="Arrow: Left-Right 95">
            <a:extLst>
              <a:ext uri="{FF2B5EF4-FFF2-40B4-BE49-F238E27FC236}">
                <a16:creationId xmlns:a16="http://schemas.microsoft.com/office/drawing/2014/main" id="{66CC3925-48DF-455D-BB73-6AC4ABFDCF64}"/>
              </a:ext>
            </a:extLst>
          </p:cNvPr>
          <p:cNvSpPr/>
          <p:nvPr/>
        </p:nvSpPr>
        <p:spPr>
          <a:xfrm>
            <a:off x="3542719" y="3128758"/>
            <a:ext cx="4612182" cy="619125"/>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97" name="TextBox 96">
            <a:extLst>
              <a:ext uri="{FF2B5EF4-FFF2-40B4-BE49-F238E27FC236}">
                <a16:creationId xmlns:a16="http://schemas.microsoft.com/office/drawing/2014/main" id="{400E2E92-1AB0-4960-83DC-2D4548560BC9}"/>
              </a:ext>
            </a:extLst>
          </p:cNvPr>
          <p:cNvSpPr txBox="1"/>
          <p:nvPr/>
        </p:nvSpPr>
        <p:spPr>
          <a:xfrm>
            <a:off x="3475680" y="1910743"/>
            <a:ext cx="4718516" cy="1200329"/>
          </a:xfrm>
          <a:prstGeom prst="rect">
            <a:avLst/>
          </a:prstGeom>
          <a:noFill/>
        </p:spPr>
        <p:txBody>
          <a:bodyPr wrap="square" rtlCol="0">
            <a:spAutoFit/>
          </a:bodyPr>
          <a:lstStyle/>
          <a:p>
            <a:pPr algn="ctr"/>
            <a:r>
              <a:rPr lang="en-US" dirty="0"/>
              <a:t>Both these solutions achieve or exceed the target readiness. The optimal answer depends on factors such as the price of the item and the frequency of demands. </a:t>
            </a:r>
          </a:p>
        </p:txBody>
      </p:sp>
      <p:sp>
        <p:nvSpPr>
          <p:cNvPr id="100" name="Title 3">
            <a:extLst>
              <a:ext uri="{FF2B5EF4-FFF2-40B4-BE49-F238E27FC236}">
                <a16:creationId xmlns:a16="http://schemas.microsoft.com/office/drawing/2014/main" id="{3FE6A10A-3FFC-4D54-8AFF-088AABAB9FB8}"/>
              </a:ext>
            </a:extLst>
          </p:cNvPr>
          <p:cNvSpPr txBox="1">
            <a:spLocks/>
          </p:cNvSpPr>
          <p:nvPr/>
        </p:nvSpPr>
        <p:spPr>
          <a:xfrm>
            <a:off x="361211" y="185655"/>
            <a:ext cx="11566185" cy="568471"/>
          </a:xfrm>
          <a:prstGeom prst="rect">
            <a:avLst/>
          </a:prstGeom>
        </p:spPr>
        <p:txBody>
          <a:bodyPr>
            <a:normAutofit fontScale="97500"/>
          </a:bodyPr>
          <a:lstStyle>
            <a:lvl1pPr algn="l" defTabSz="914400" rtl="0" eaLnBrk="1" latinLnBrk="0" hangingPunct="1">
              <a:lnSpc>
                <a:spcPct val="100000"/>
              </a:lnSpc>
              <a:spcBef>
                <a:spcPct val="0"/>
              </a:spcBef>
              <a:buNone/>
              <a:defRPr sz="2400" b="1" kern="1200" baseline="0">
                <a:solidFill>
                  <a:schemeClr val="tx1"/>
                </a:solidFill>
                <a:latin typeface="+mj-lt"/>
                <a:ea typeface="+mj-ea"/>
                <a:cs typeface="+mj-cs"/>
              </a:defRPr>
            </a:lvl1pPr>
          </a:lstStyle>
          <a:p>
            <a:r>
              <a:rPr lang="en-US" dirty="0"/>
              <a:t>When buying spares, we need to decide how many to buy, and where to put them</a:t>
            </a:r>
          </a:p>
        </p:txBody>
      </p:sp>
      <p:sp>
        <p:nvSpPr>
          <p:cNvPr id="102" name="TextBox 101">
            <a:extLst>
              <a:ext uri="{FF2B5EF4-FFF2-40B4-BE49-F238E27FC236}">
                <a16:creationId xmlns:a16="http://schemas.microsoft.com/office/drawing/2014/main" id="{6C7F907F-1E20-4A9F-8EBC-28656936B0A0}"/>
              </a:ext>
            </a:extLst>
          </p:cNvPr>
          <p:cNvSpPr txBox="1"/>
          <p:nvPr/>
        </p:nvSpPr>
        <p:spPr>
          <a:xfrm>
            <a:off x="3734305" y="4305554"/>
            <a:ext cx="424983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There is a spectrum of sparing positions and there is no one correct answer that works for every spare.</a:t>
            </a:r>
          </a:p>
        </p:txBody>
      </p:sp>
    </p:spTree>
    <p:extLst>
      <p:ext uri="{BB962C8B-B14F-4D97-AF65-F5344CB8AC3E}">
        <p14:creationId xmlns:p14="http://schemas.microsoft.com/office/powerpoint/2010/main" val="8482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27" grpId="0"/>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FB42-31F2-4B17-90D9-3867B7732794}"/>
              </a:ext>
            </a:extLst>
          </p:cNvPr>
          <p:cNvSpPr>
            <a:spLocks noGrp="1"/>
          </p:cNvSpPr>
          <p:nvPr>
            <p:ph type="title"/>
          </p:nvPr>
        </p:nvSpPr>
        <p:spPr>
          <a:xfrm>
            <a:off x="670560" y="2825400"/>
            <a:ext cx="10850880" cy="1207201"/>
          </a:xfrm>
        </p:spPr>
        <p:txBody>
          <a:bodyPr>
            <a:normAutofit/>
          </a:bodyPr>
          <a:lstStyle/>
          <a:p>
            <a:r>
              <a:rPr lang="en-US" sz="2800" b="1" dirty="0" err="1">
                <a:latin typeface="+mj-lt"/>
              </a:rPr>
              <a:t>Stovepiped</a:t>
            </a:r>
            <a:r>
              <a:rPr lang="en-US" sz="2800" b="1" dirty="0">
                <a:latin typeface="+mj-lt"/>
              </a:rPr>
              <a:t> sparing decisions can lead to suboptimal outcomes</a:t>
            </a:r>
          </a:p>
        </p:txBody>
      </p:sp>
    </p:spTree>
    <p:extLst>
      <p:ext uri="{BB962C8B-B14F-4D97-AF65-F5344CB8AC3E}">
        <p14:creationId xmlns:p14="http://schemas.microsoft.com/office/powerpoint/2010/main" val="168425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3F255-EE3C-49A3-BC2C-6CF7FA8ABA06}"/>
              </a:ext>
            </a:extLst>
          </p:cNvPr>
          <p:cNvSpPr>
            <a:spLocks noGrp="1"/>
          </p:cNvSpPr>
          <p:nvPr>
            <p:ph type="title"/>
          </p:nvPr>
        </p:nvSpPr>
        <p:spPr/>
        <p:txBody>
          <a:bodyPr/>
          <a:lstStyle/>
          <a:p>
            <a:r>
              <a:rPr lang="en-US" sz="2800" b="1" dirty="0">
                <a:latin typeface="+mj-lt"/>
              </a:rPr>
              <a:t>Centralized wholesale stocking is often efficient, and cuts can pass on non-linear costs to retail</a:t>
            </a:r>
            <a:endParaRPr lang="en-US" b="1" dirty="0">
              <a:latin typeface="+mj-lt"/>
            </a:endParaRPr>
          </a:p>
        </p:txBody>
      </p:sp>
      <p:sp>
        <p:nvSpPr>
          <p:cNvPr id="6" name="Rectangle: Rounded Corners 5">
            <a:extLst>
              <a:ext uri="{FF2B5EF4-FFF2-40B4-BE49-F238E27FC236}">
                <a16:creationId xmlns:a16="http://schemas.microsoft.com/office/drawing/2014/main" id="{5B8EAC42-9BF2-41F3-ACB0-03B67CD17D6D}"/>
              </a:ext>
            </a:extLst>
          </p:cNvPr>
          <p:cNvSpPr/>
          <p:nvPr/>
        </p:nvSpPr>
        <p:spPr>
          <a:xfrm>
            <a:off x="2261333" y="1236511"/>
            <a:ext cx="4381081" cy="9184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Optimal stocking at wholesale and retail</a:t>
            </a:r>
          </a:p>
        </p:txBody>
      </p:sp>
      <p:sp>
        <p:nvSpPr>
          <p:cNvPr id="7" name="Rectangle: Rounded Corners 6">
            <a:extLst>
              <a:ext uri="{FF2B5EF4-FFF2-40B4-BE49-F238E27FC236}">
                <a16:creationId xmlns:a16="http://schemas.microsoft.com/office/drawing/2014/main" id="{3FC59BE1-8CA4-467C-A6EC-17AEB5CEDC59}"/>
              </a:ext>
            </a:extLst>
          </p:cNvPr>
          <p:cNvSpPr/>
          <p:nvPr/>
        </p:nvSpPr>
        <p:spPr>
          <a:xfrm>
            <a:off x="2261333" y="2725351"/>
            <a:ext cx="4381081" cy="9184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Wholesale’s budget is cut, and readiness suffers due to lack of available spares</a:t>
            </a:r>
          </a:p>
        </p:txBody>
      </p:sp>
      <p:sp>
        <p:nvSpPr>
          <p:cNvPr id="8" name="Rectangle: Rounded Corners 7">
            <a:extLst>
              <a:ext uri="{FF2B5EF4-FFF2-40B4-BE49-F238E27FC236}">
                <a16:creationId xmlns:a16="http://schemas.microsoft.com/office/drawing/2014/main" id="{5FDA8759-32AB-4AD6-836F-0DEB7B23D6BB}"/>
              </a:ext>
            </a:extLst>
          </p:cNvPr>
          <p:cNvSpPr/>
          <p:nvPr/>
        </p:nvSpPr>
        <p:spPr>
          <a:xfrm>
            <a:off x="904677" y="4259439"/>
            <a:ext cx="4381081" cy="9184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Retail must spend more on spares to maintain the prior level of available aircraft</a:t>
            </a:r>
          </a:p>
        </p:txBody>
      </p:sp>
      <p:sp>
        <p:nvSpPr>
          <p:cNvPr id="9" name="Rectangle: Rounded Corners 8">
            <a:extLst>
              <a:ext uri="{FF2B5EF4-FFF2-40B4-BE49-F238E27FC236}">
                <a16:creationId xmlns:a16="http://schemas.microsoft.com/office/drawing/2014/main" id="{9E20276D-8382-46B7-ABB4-DE55ACAA4C61}"/>
              </a:ext>
            </a:extLst>
          </p:cNvPr>
          <p:cNvSpPr/>
          <p:nvPr/>
        </p:nvSpPr>
        <p:spPr>
          <a:xfrm>
            <a:off x="6637918" y="4259439"/>
            <a:ext cx="4381081" cy="9184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Accept lower readiness</a:t>
            </a:r>
          </a:p>
        </p:txBody>
      </p:sp>
      <p:cxnSp>
        <p:nvCxnSpPr>
          <p:cNvPr id="5" name="Straight Arrow Connector 4">
            <a:extLst>
              <a:ext uri="{FF2B5EF4-FFF2-40B4-BE49-F238E27FC236}">
                <a16:creationId xmlns:a16="http://schemas.microsoft.com/office/drawing/2014/main" id="{B9FA10FF-E9B6-4011-B74C-B51246B2AF2C}"/>
              </a:ext>
            </a:extLst>
          </p:cNvPr>
          <p:cNvCxnSpPr>
            <a:stCxn id="6" idx="2"/>
            <a:endCxn id="7" idx="0"/>
          </p:cNvCxnSpPr>
          <p:nvPr/>
        </p:nvCxnSpPr>
        <p:spPr>
          <a:xfrm>
            <a:off x="4451874" y="2154956"/>
            <a:ext cx="0" cy="5703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2ED38AC8-184B-439E-AD0A-4CA71D7332A7}"/>
              </a:ext>
            </a:extLst>
          </p:cNvPr>
          <p:cNvCxnSpPr>
            <a:cxnSpLocks/>
            <a:stCxn id="7" idx="2"/>
            <a:endCxn id="8" idx="0"/>
          </p:cNvCxnSpPr>
          <p:nvPr/>
        </p:nvCxnSpPr>
        <p:spPr>
          <a:xfrm flipH="1">
            <a:off x="3095218" y="3643796"/>
            <a:ext cx="1356656" cy="6156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994FFAC5-6A8D-43C2-BCE1-2253AC8400DB}"/>
              </a:ext>
            </a:extLst>
          </p:cNvPr>
          <p:cNvCxnSpPr>
            <a:cxnSpLocks/>
            <a:stCxn id="7" idx="2"/>
            <a:endCxn id="9" idx="0"/>
          </p:cNvCxnSpPr>
          <p:nvPr/>
        </p:nvCxnSpPr>
        <p:spPr>
          <a:xfrm>
            <a:off x="4451874" y="3643796"/>
            <a:ext cx="4376585" cy="6156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2272B80D-511E-44F6-B464-3355D72B5FB8}"/>
              </a:ext>
            </a:extLst>
          </p:cNvPr>
          <p:cNvSpPr txBox="1"/>
          <p:nvPr/>
        </p:nvSpPr>
        <p:spPr>
          <a:xfrm>
            <a:off x="5689968" y="4469188"/>
            <a:ext cx="543739" cy="523220"/>
          </a:xfrm>
          <a:prstGeom prst="rect">
            <a:avLst/>
          </a:prstGeom>
          <a:noFill/>
        </p:spPr>
        <p:txBody>
          <a:bodyPr wrap="none" rtlCol="0">
            <a:spAutoFit/>
          </a:bodyPr>
          <a:lstStyle/>
          <a:p>
            <a:r>
              <a:rPr lang="en-US" sz="2800" b="1" dirty="0"/>
              <a:t>or</a:t>
            </a:r>
          </a:p>
        </p:txBody>
      </p:sp>
      <p:grpSp>
        <p:nvGrpSpPr>
          <p:cNvPr id="69" name="Group 68">
            <a:extLst>
              <a:ext uri="{FF2B5EF4-FFF2-40B4-BE49-F238E27FC236}">
                <a16:creationId xmlns:a16="http://schemas.microsoft.com/office/drawing/2014/main" id="{72E9DC38-7A94-4F90-8126-241F64EC0139}"/>
              </a:ext>
            </a:extLst>
          </p:cNvPr>
          <p:cNvGrpSpPr/>
          <p:nvPr/>
        </p:nvGrpSpPr>
        <p:grpSpPr>
          <a:xfrm>
            <a:off x="6799839" y="872313"/>
            <a:ext cx="3677054" cy="1313906"/>
            <a:chOff x="8414426" y="909734"/>
            <a:chExt cx="3677054" cy="1313906"/>
          </a:xfrm>
        </p:grpSpPr>
        <p:sp>
          <p:nvSpPr>
            <p:cNvPr id="29" name="Rectangle 28">
              <a:extLst>
                <a:ext uri="{FF2B5EF4-FFF2-40B4-BE49-F238E27FC236}">
                  <a16:creationId xmlns:a16="http://schemas.microsoft.com/office/drawing/2014/main" id="{36F9E57C-DD7A-4403-A034-7BB6B26F7DEE}"/>
                </a:ext>
              </a:extLst>
            </p:cNvPr>
            <p:cNvSpPr/>
            <p:nvPr/>
          </p:nvSpPr>
          <p:spPr>
            <a:xfrm>
              <a:off x="8414426" y="909734"/>
              <a:ext cx="3677054" cy="13139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D421226-4D22-48A9-958F-DF600CA46744}"/>
                </a:ext>
              </a:extLst>
            </p:cNvPr>
            <p:cNvGrpSpPr/>
            <p:nvPr/>
          </p:nvGrpSpPr>
          <p:grpSpPr>
            <a:xfrm>
              <a:off x="8501016" y="995628"/>
              <a:ext cx="3533881" cy="1228012"/>
              <a:chOff x="8501016" y="1005356"/>
              <a:chExt cx="3533881" cy="1228012"/>
            </a:xfrm>
          </p:grpSpPr>
          <p:grpSp>
            <p:nvGrpSpPr>
              <p:cNvPr id="12" name="Group 11">
                <a:extLst>
                  <a:ext uri="{FF2B5EF4-FFF2-40B4-BE49-F238E27FC236}">
                    <a16:creationId xmlns:a16="http://schemas.microsoft.com/office/drawing/2014/main" id="{4316300B-69B6-4631-8DD2-A7A45E8A290C}"/>
                  </a:ext>
                </a:extLst>
              </p:cNvPr>
              <p:cNvGrpSpPr/>
              <p:nvPr/>
            </p:nvGrpSpPr>
            <p:grpSpPr>
              <a:xfrm>
                <a:off x="8501016" y="1065178"/>
                <a:ext cx="1473981" cy="1168190"/>
                <a:chOff x="565719" y="2115513"/>
                <a:chExt cx="2372290" cy="1880137"/>
              </a:xfrm>
            </p:grpSpPr>
            <p:pic>
              <p:nvPicPr>
                <p:cNvPr id="13" name="Graphic 12">
                  <a:extLst>
                    <a:ext uri="{FF2B5EF4-FFF2-40B4-BE49-F238E27FC236}">
                      <a16:creationId xmlns:a16="http://schemas.microsoft.com/office/drawing/2014/main" id="{EF6C1C56-3169-4BEB-AECD-14695C3389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19" y="2115513"/>
                  <a:ext cx="2372290" cy="1880137"/>
                </a:xfrm>
                <a:prstGeom prst="rect">
                  <a:avLst/>
                </a:prstGeom>
              </p:spPr>
            </p:pic>
            <p:pic>
              <p:nvPicPr>
                <p:cNvPr id="14" name="Graphic 13" descr="Single gear">
                  <a:extLst>
                    <a:ext uri="{FF2B5EF4-FFF2-40B4-BE49-F238E27FC236}">
                      <a16:creationId xmlns:a16="http://schemas.microsoft.com/office/drawing/2014/main" id="{734E210C-393D-4ED0-81F8-17DF132037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734" y="2478695"/>
                  <a:ext cx="619125" cy="619125"/>
                </a:xfrm>
                <a:prstGeom prst="rect">
                  <a:avLst/>
                </a:prstGeom>
              </p:spPr>
            </p:pic>
            <p:pic>
              <p:nvPicPr>
                <p:cNvPr id="15" name="Graphic 14" descr="Single gear">
                  <a:extLst>
                    <a:ext uri="{FF2B5EF4-FFF2-40B4-BE49-F238E27FC236}">
                      <a16:creationId xmlns:a16="http://schemas.microsoft.com/office/drawing/2014/main" id="{AE155327-2985-4153-9150-5B1AABABC9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8602" y="2534265"/>
                  <a:ext cx="619125" cy="619125"/>
                </a:xfrm>
                <a:prstGeom prst="rect">
                  <a:avLst/>
                </a:prstGeom>
              </p:spPr>
            </p:pic>
          </p:grpSp>
          <p:pic>
            <p:nvPicPr>
              <p:cNvPr id="24" name="Graphic 23">
                <a:extLst>
                  <a:ext uri="{FF2B5EF4-FFF2-40B4-BE49-F238E27FC236}">
                    <a16:creationId xmlns:a16="http://schemas.microsoft.com/office/drawing/2014/main" id="{1B7415D0-6382-4CFE-958C-B443726B9B7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6733" y="1005357"/>
                <a:ext cx="888215" cy="512345"/>
              </a:xfrm>
              <a:prstGeom prst="rect">
                <a:avLst/>
              </a:prstGeom>
            </p:spPr>
          </p:pic>
          <p:pic>
            <p:nvPicPr>
              <p:cNvPr id="25" name="Graphic 24">
                <a:extLst>
                  <a:ext uri="{FF2B5EF4-FFF2-40B4-BE49-F238E27FC236}">
                    <a16:creationId xmlns:a16="http://schemas.microsoft.com/office/drawing/2014/main" id="{44547395-A662-4496-9255-329EC7ECB18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6732" y="1638686"/>
                <a:ext cx="888215" cy="512345"/>
              </a:xfrm>
              <a:prstGeom prst="rect">
                <a:avLst/>
              </a:prstGeom>
            </p:spPr>
          </p:pic>
          <p:pic>
            <p:nvPicPr>
              <p:cNvPr id="26" name="Graphic 25">
                <a:extLst>
                  <a:ext uri="{FF2B5EF4-FFF2-40B4-BE49-F238E27FC236}">
                    <a16:creationId xmlns:a16="http://schemas.microsoft.com/office/drawing/2014/main" id="{5CEAB07F-F506-4CD4-B25F-41D7FCA45A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32618" y="1005356"/>
                <a:ext cx="888215" cy="512345"/>
              </a:xfrm>
              <a:prstGeom prst="rect">
                <a:avLst/>
              </a:prstGeom>
            </p:spPr>
          </p:pic>
          <p:pic>
            <p:nvPicPr>
              <p:cNvPr id="27" name="Graphic 26">
                <a:extLst>
                  <a:ext uri="{FF2B5EF4-FFF2-40B4-BE49-F238E27FC236}">
                    <a16:creationId xmlns:a16="http://schemas.microsoft.com/office/drawing/2014/main" id="{15644F7A-94D4-49AB-B871-7784BEC6A9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46682" y="1667628"/>
                <a:ext cx="888215" cy="512345"/>
              </a:xfrm>
              <a:prstGeom prst="rect">
                <a:avLst/>
              </a:prstGeom>
            </p:spPr>
          </p:pic>
        </p:grpSp>
      </p:grpSp>
      <p:grpSp>
        <p:nvGrpSpPr>
          <p:cNvPr id="70" name="Group 69">
            <a:extLst>
              <a:ext uri="{FF2B5EF4-FFF2-40B4-BE49-F238E27FC236}">
                <a16:creationId xmlns:a16="http://schemas.microsoft.com/office/drawing/2014/main" id="{D1FAA89A-FB2B-4F51-8F85-616836EE6AA5}"/>
              </a:ext>
            </a:extLst>
          </p:cNvPr>
          <p:cNvGrpSpPr/>
          <p:nvPr/>
        </p:nvGrpSpPr>
        <p:grpSpPr>
          <a:xfrm>
            <a:off x="6766270" y="2433757"/>
            <a:ext cx="3677054" cy="1313906"/>
            <a:chOff x="8380857" y="2471178"/>
            <a:chExt cx="3677054" cy="1313906"/>
          </a:xfrm>
        </p:grpSpPr>
        <p:sp>
          <p:nvSpPr>
            <p:cNvPr id="30" name="Rectangle 29">
              <a:extLst>
                <a:ext uri="{FF2B5EF4-FFF2-40B4-BE49-F238E27FC236}">
                  <a16:creationId xmlns:a16="http://schemas.microsoft.com/office/drawing/2014/main" id="{C9D39F12-A8E7-4F5C-9C12-BDDD5FAFC692}"/>
                </a:ext>
              </a:extLst>
            </p:cNvPr>
            <p:cNvSpPr/>
            <p:nvPr/>
          </p:nvSpPr>
          <p:spPr>
            <a:xfrm>
              <a:off x="8380857" y="2471178"/>
              <a:ext cx="3677054" cy="13139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D70C6D5-A74F-49CC-B830-AB6FB85C2541}"/>
                </a:ext>
              </a:extLst>
            </p:cNvPr>
            <p:cNvGrpSpPr/>
            <p:nvPr/>
          </p:nvGrpSpPr>
          <p:grpSpPr>
            <a:xfrm>
              <a:off x="8467447" y="2557072"/>
              <a:ext cx="3533881" cy="1228012"/>
              <a:chOff x="8501016" y="1005356"/>
              <a:chExt cx="3533881" cy="1228012"/>
            </a:xfrm>
          </p:grpSpPr>
          <p:grpSp>
            <p:nvGrpSpPr>
              <p:cNvPr id="32" name="Group 31">
                <a:extLst>
                  <a:ext uri="{FF2B5EF4-FFF2-40B4-BE49-F238E27FC236}">
                    <a16:creationId xmlns:a16="http://schemas.microsoft.com/office/drawing/2014/main" id="{952CB442-4E33-4892-AFCD-903A14A3DD41}"/>
                  </a:ext>
                </a:extLst>
              </p:cNvPr>
              <p:cNvGrpSpPr/>
              <p:nvPr/>
            </p:nvGrpSpPr>
            <p:grpSpPr>
              <a:xfrm>
                <a:off x="8501016" y="1065178"/>
                <a:ext cx="1473981" cy="1168190"/>
                <a:chOff x="565719" y="2115513"/>
                <a:chExt cx="2372290" cy="1880137"/>
              </a:xfrm>
            </p:grpSpPr>
            <p:pic>
              <p:nvPicPr>
                <p:cNvPr id="37" name="Graphic 36">
                  <a:extLst>
                    <a:ext uri="{FF2B5EF4-FFF2-40B4-BE49-F238E27FC236}">
                      <a16:creationId xmlns:a16="http://schemas.microsoft.com/office/drawing/2014/main" id="{8257C019-4A85-42B7-86FF-035945CAF5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19" y="2115513"/>
                  <a:ext cx="2372290" cy="1880137"/>
                </a:xfrm>
                <a:prstGeom prst="rect">
                  <a:avLst/>
                </a:prstGeom>
              </p:spPr>
            </p:pic>
            <p:pic>
              <p:nvPicPr>
                <p:cNvPr id="38" name="Graphic 37" descr="Single gear">
                  <a:extLst>
                    <a:ext uri="{FF2B5EF4-FFF2-40B4-BE49-F238E27FC236}">
                      <a16:creationId xmlns:a16="http://schemas.microsoft.com/office/drawing/2014/main" id="{535F2242-D136-44D1-9944-F482725A5B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734" y="2478695"/>
                  <a:ext cx="619125" cy="619125"/>
                </a:xfrm>
                <a:prstGeom prst="rect">
                  <a:avLst/>
                </a:prstGeom>
              </p:spPr>
            </p:pic>
          </p:grpSp>
          <p:pic>
            <p:nvPicPr>
              <p:cNvPr id="33" name="Graphic 32">
                <a:extLst>
                  <a:ext uri="{FF2B5EF4-FFF2-40B4-BE49-F238E27FC236}">
                    <a16:creationId xmlns:a16="http://schemas.microsoft.com/office/drawing/2014/main" id="{87996202-B19A-44FB-ACC6-F52D705520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6733" y="1005357"/>
                <a:ext cx="888215" cy="512345"/>
              </a:xfrm>
              <a:prstGeom prst="rect">
                <a:avLst/>
              </a:prstGeom>
            </p:spPr>
          </p:pic>
          <p:pic>
            <p:nvPicPr>
              <p:cNvPr id="34" name="Graphic 33">
                <a:extLst>
                  <a:ext uri="{FF2B5EF4-FFF2-40B4-BE49-F238E27FC236}">
                    <a16:creationId xmlns:a16="http://schemas.microsoft.com/office/drawing/2014/main" id="{C4A136D5-7BF3-423A-A4DB-26B56E9BB8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6732" y="1638686"/>
                <a:ext cx="888215" cy="512345"/>
              </a:xfrm>
              <a:prstGeom prst="rect">
                <a:avLst/>
              </a:prstGeom>
            </p:spPr>
          </p:pic>
          <p:pic>
            <p:nvPicPr>
              <p:cNvPr id="35" name="Graphic 34">
                <a:extLst>
                  <a:ext uri="{FF2B5EF4-FFF2-40B4-BE49-F238E27FC236}">
                    <a16:creationId xmlns:a16="http://schemas.microsoft.com/office/drawing/2014/main" id="{B0B87675-4E15-4D59-B217-47642E28BF6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32618" y="1005356"/>
                <a:ext cx="888215" cy="512345"/>
              </a:xfrm>
              <a:prstGeom prst="rect">
                <a:avLst/>
              </a:prstGeom>
            </p:spPr>
          </p:pic>
          <p:pic>
            <p:nvPicPr>
              <p:cNvPr id="36" name="Graphic 35">
                <a:extLst>
                  <a:ext uri="{FF2B5EF4-FFF2-40B4-BE49-F238E27FC236}">
                    <a16:creationId xmlns:a16="http://schemas.microsoft.com/office/drawing/2014/main" id="{816E2290-F53D-4930-919D-67232C97F5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46682" y="1667628"/>
                <a:ext cx="888215" cy="512345"/>
              </a:xfrm>
              <a:prstGeom prst="rect">
                <a:avLst/>
              </a:prstGeom>
            </p:spPr>
          </p:pic>
        </p:grpSp>
      </p:grpSp>
      <p:grpSp>
        <p:nvGrpSpPr>
          <p:cNvPr id="72" name="Group 71">
            <a:extLst>
              <a:ext uri="{FF2B5EF4-FFF2-40B4-BE49-F238E27FC236}">
                <a16:creationId xmlns:a16="http://schemas.microsoft.com/office/drawing/2014/main" id="{255C531D-21F8-48F7-AB84-2B8681BFB9E7}"/>
              </a:ext>
            </a:extLst>
          </p:cNvPr>
          <p:cNvGrpSpPr/>
          <p:nvPr/>
        </p:nvGrpSpPr>
        <p:grpSpPr>
          <a:xfrm>
            <a:off x="6856422" y="5291313"/>
            <a:ext cx="3677054" cy="1313906"/>
            <a:chOff x="6856422" y="5291313"/>
            <a:chExt cx="3677054" cy="1313906"/>
          </a:xfrm>
        </p:grpSpPr>
        <p:sp>
          <p:nvSpPr>
            <p:cNvPr id="40" name="Rectangle 39">
              <a:extLst>
                <a:ext uri="{FF2B5EF4-FFF2-40B4-BE49-F238E27FC236}">
                  <a16:creationId xmlns:a16="http://schemas.microsoft.com/office/drawing/2014/main" id="{4D6A46E0-0988-439B-A85D-989F725D7988}"/>
                </a:ext>
              </a:extLst>
            </p:cNvPr>
            <p:cNvSpPr/>
            <p:nvPr/>
          </p:nvSpPr>
          <p:spPr>
            <a:xfrm>
              <a:off x="6856422" y="5291313"/>
              <a:ext cx="3677054" cy="13139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5F2BC1B-CC3C-477A-9B57-DA27DE6796A1}"/>
                </a:ext>
              </a:extLst>
            </p:cNvPr>
            <p:cNvGrpSpPr/>
            <p:nvPr/>
          </p:nvGrpSpPr>
          <p:grpSpPr>
            <a:xfrm>
              <a:off x="6943012" y="5377207"/>
              <a:ext cx="3533881" cy="1228012"/>
              <a:chOff x="8501016" y="1005356"/>
              <a:chExt cx="3533881" cy="1228012"/>
            </a:xfrm>
          </p:grpSpPr>
          <p:grpSp>
            <p:nvGrpSpPr>
              <p:cNvPr id="42" name="Group 41">
                <a:extLst>
                  <a:ext uri="{FF2B5EF4-FFF2-40B4-BE49-F238E27FC236}">
                    <a16:creationId xmlns:a16="http://schemas.microsoft.com/office/drawing/2014/main" id="{0BC4C1B0-C754-41C7-BC20-BE0CBAD42AFF}"/>
                  </a:ext>
                </a:extLst>
              </p:cNvPr>
              <p:cNvGrpSpPr/>
              <p:nvPr/>
            </p:nvGrpSpPr>
            <p:grpSpPr>
              <a:xfrm>
                <a:off x="8501016" y="1065178"/>
                <a:ext cx="1473981" cy="1168190"/>
                <a:chOff x="565719" y="2115513"/>
                <a:chExt cx="2372290" cy="1880137"/>
              </a:xfrm>
            </p:grpSpPr>
            <p:pic>
              <p:nvPicPr>
                <p:cNvPr id="47" name="Graphic 46">
                  <a:extLst>
                    <a:ext uri="{FF2B5EF4-FFF2-40B4-BE49-F238E27FC236}">
                      <a16:creationId xmlns:a16="http://schemas.microsoft.com/office/drawing/2014/main" id="{8E24124C-70DC-4463-BA68-36FDD5A1A6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19" y="2115513"/>
                  <a:ext cx="2372290" cy="1880137"/>
                </a:xfrm>
                <a:prstGeom prst="rect">
                  <a:avLst/>
                </a:prstGeom>
              </p:spPr>
            </p:pic>
            <p:pic>
              <p:nvPicPr>
                <p:cNvPr id="48" name="Graphic 47" descr="Single gear">
                  <a:extLst>
                    <a:ext uri="{FF2B5EF4-FFF2-40B4-BE49-F238E27FC236}">
                      <a16:creationId xmlns:a16="http://schemas.microsoft.com/office/drawing/2014/main" id="{D1D510CA-83B2-4EDB-8D24-F552D5F7B8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734" y="2478695"/>
                  <a:ext cx="619125" cy="619125"/>
                </a:xfrm>
                <a:prstGeom prst="rect">
                  <a:avLst/>
                </a:prstGeom>
              </p:spPr>
            </p:pic>
          </p:grpSp>
          <p:pic>
            <p:nvPicPr>
              <p:cNvPr id="43" name="Graphic 42">
                <a:extLst>
                  <a:ext uri="{FF2B5EF4-FFF2-40B4-BE49-F238E27FC236}">
                    <a16:creationId xmlns:a16="http://schemas.microsoft.com/office/drawing/2014/main" id="{8E597D4F-717B-4973-A08E-C91C2C06A2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6733" y="1005357"/>
                <a:ext cx="888215" cy="512345"/>
              </a:xfrm>
              <a:prstGeom prst="rect">
                <a:avLst/>
              </a:prstGeom>
            </p:spPr>
          </p:pic>
          <p:pic>
            <p:nvPicPr>
              <p:cNvPr id="44" name="Graphic 43">
                <a:extLst>
                  <a:ext uri="{FF2B5EF4-FFF2-40B4-BE49-F238E27FC236}">
                    <a16:creationId xmlns:a16="http://schemas.microsoft.com/office/drawing/2014/main" id="{C8FFAED2-A194-4616-9EE1-469E9AB661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6732" y="1638686"/>
                <a:ext cx="888215" cy="512345"/>
              </a:xfrm>
              <a:prstGeom prst="rect">
                <a:avLst/>
              </a:prstGeom>
            </p:spPr>
          </p:pic>
          <p:pic>
            <p:nvPicPr>
              <p:cNvPr id="45" name="Graphic 44">
                <a:extLst>
                  <a:ext uri="{FF2B5EF4-FFF2-40B4-BE49-F238E27FC236}">
                    <a16:creationId xmlns:a16="http://schemas.microsoft.com/office/drawing/2014/main" id="{307DE452-E76C-4420-A7CB-D0F75F9FCED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32618" y="1005356"/>
                <a:ext cx="888215" cy="512345"/>
              </a:xfrm>
              <a:prstGeom prst="rect">
                <a:avLst/>
              </a:prstGeom>
            </p:spPr>
          </p:pic>
          <p:pic>
            <p:nvPicPr>
              <p:cNvPr id="46" name="Graphic 45">
                <a:extLst>
                  <a:ext uri="{FF2B5EF4-FFF2-40B4-BE49-F238E27FC236}">
                    <a16:creationId xmlns:a16="http://schemas.microsoft.com/office/drawing/2014/main" id="{2F55B9A2-6E18-4356-B45F-044B17C2762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46682" y="1667628"/>
                <a:ext cx="888215" cy="512345"/>
              </a:xfrm>
              <a:prstGeom prst="rect">
                <a:avLst/>
              </a:prstGeom>
            </p:spPr>
          </p:pic>
        </p:grpSp>
      </p:grpSp>
      <p:grpSp>
        <p:nvGrpSpPr>
          <p:cNvPr id="71" name="Group 70">
            <a:extLst>
              <a:ext uri="{FF2B5EF4-FFF2-40B4-BE49-F238E27FC236}">
                <a16:creationId xmlns:a16="http://schemas.microsoft.com/office/drawing/2014/main" id="{A361999A-FB61-4C15-90D2-B9BB5AA35F84}"/>
              </a:ext>
            </a:extLst>
          </p:cNvPr>
          <p:cNvGrpSpPr/>
          <p:nvPr/>
        </p:nvGrpSpPr>
        <p:grpSpPr>
          <a:xfrm>
            <a:off x="1335892" y="5357818"/>
            <a:ext cx="3677054" cy="1313906"/>
            <a:chOff x="1335892" y="5357818"/>
            <a:chExt cx="3677054" cy="1313906"/>
          </a:xfrm>
        </p:grpSpPr>
        <p:sp>
          <p:nvSpPr>
            <p:cNvPr id="51" name="Rectangle 50">
              <a:extLst>
                <a:ext uri="{FF2B5EF4-FFF2-40B4-BE49-F238E27FC236}">
                  <a16:creationId xmlns:a16="http://schemas.microsoft.com/office/drawing/2014/main" id="{0F7910B5-221D-47A2-84C5-3AA1F859F758}"/>
                </a:ext>
              </a:extLst>
            </p:cNvPr>
            <p:cNvSpPr/>
            <p:nvPr/>
          </p:nvSpPr>
          <p:spPr>
            <a:xfrm>
              <a:off x="1335892" y="5357818"/>
              <a:ext cx="3677054" cy="13139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E9E6994-B060-4AC4-A5C6-FBB15F41437D}"/>
                </a:ext>
              </a:extLst>
            </p:cNvPr>
            <p:cNvGrpSpPr/>
            <p:nvPr/>
          </p:nvGrpSpPr>
          <p:grpSpPr>
            <a:xfrm>
              <a:off x="3013199" y="5361213"/>
              <a:ext cx="888215" cy="581435"/>
              <a:chOff x="6394645" y="1813142"/>
              <a:chExt cx="1373851" cy="899338"/>
            </a:xfrm>
          </p:grpSpPr>
          <p:pic>
            <p:nvPicPr>
              <p:cNvPr id="20" name="Graphic 19" descr="Single gear">
                <a:extLst>
                  <a:ext uri="{FF2B5EF4-FFF2-40B4-BE49-F238E27FC236}">
                    <a16:creationId xmlns:a16="http://schemas.microsoft.com/office/drawing/2014/main" id="{62D1BE73-75C1-4FE9-8A03-957076968D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21" name="Graphic 20">
                <a:extLst>
                  <a:ext uri="{FF2B5EF4-FFF2-40B4-BE49-F238E27FC236}">
                    <a16:creationId xmlns:a16="http://schemas.microsoft.com/office/drawing/2014/main" id="{077D076B-49E7-4520-B1CF-C1C0024FD5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53" name="Group 52">
              <a:extLst>
                <a:ext uri="{FF2B5EF4-FFF2-40B4-BE49-F238E27FC236}">
                  <a16:creationId xmlns:a16="http://schemas.microsoft.com/office/drawing/2014/main" id="{4A4FFD9A-56D6-40B9-9FE9-FC31101DAFC5}"/>
                </a:ext>
              </a:extLst>
            </p:cNvPr>
            <p:cNvGrpSpPr/>
            <p:nvPr/>
          </p:nvGrpSpPr>
          <p:grpSpPr>
            <a:xfrm>
              <a:off x="1422482" y="5503534"/>
              <a:ext cx="1473981" cy="1168190"/>
              <a:chOff x="565719" y="2115513"/>
              <a:chExt cx="2372290" cy="1880137"/>
            </a:xfrm>
          </p:grpSpPr>
          <p:pic>
            <p:nvPicPr>
              <p:cNvPr id="58" name="Graphic 57">
                <a:extLst>
                  <a:ext uri="{FF2B5EF4-FFF2-40B4-BE49-F238E27FC236}">
                    <a16:creationId xmlns:a16="http://schemas.microsoft.com/office/drawing/2014/main" id="{B04418A5-2766-441E-9DD7-999526FADC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19" y="2115513"/>
                <a:ext cx="2372290" cy="1880137"/>
              </a:xfrm>
              <a:prstGeom prst="rect">
                <a:avLst/>
              </a:prstGeom>
            </p:spPr>
          </p:pic>
          <p:pic>
            <p:nvPicPr>
              <p:cNvPr id="59" name="Graphic 58" descr="Single gear">
                <a:extLst>
                  <a:ext uri="{FF2B5EF4-FFF2-40B4-BE49-F238E27FC236}">
                    <a16:creationId xmlns:a16="http://schemas.microsoft.com/office/drawing/2014/main" id="{97EB13C8-D2C4-4E96-B921-9B2AD5D75A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734" y="2478695"/>
                <a:ext cx="619125" cy="619125"/>
              </a:xfrm>
              <a:prstGeom prst="rect">
                <a:avLst/>
              </a:prstGeom>
            </p:spPr>
          </p:pic>
        </p:grpSp>
        <p:grpSp>
          <p:nvGrpSpPr>
            <p:cNvPr id="60" name="Group 59">
              <a:extLst>
                <a:ext uri="{FF2B5EF4-FFF2-40B4-BE49-F238E27FC236}">
                  <a16:creationId xmlns:a16="http://schemas.microsoft.com/office/drawing/2014/main" id="{19412B3F-1DC3-41B9-9D6A-2C1A47896209}"/>
                </a:ext>
              </a:extLst>
            </p:cNvPr>
            <p:cNvGrpSpPr/>
            <p:nvPr/>
          </p:nvGrpSpPr>
          <p:grpSpPr>
            <a:xfrm>
              <a:off x="3978231" y="5377207"/>
              <a:ext cx="888215" cy="581435"/>
              <a:chOff x="6394645" y="1813142"/>
              <a:chExt cx="1373851" cy="899338"/>
            </a:xfrm>
          </p:grpSpPr>
          <p:pic>
            <p:nvPicPr>
              <p:cNvPr id="61" name="Graphic 60" descr="Single gear">
                <a:extLst>
                  <a:ext uri="{FF2B5EF4-FFF2-40B4-BE49-F238E27FC236}">
                    <a16:creationId xmlns:a16="http://schemas.microsoft.com/office/drawing/2014/main" id="{4CBC135C-6B14-4748-A283-4AF170FEE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2" name="Graphic 61">
                <a:extLst>
                  <a:ext uri="{FF2B5EF4-FFF2-40B4-BE49-F238E27FC236}">
                    <a16:creationId xmlns:a16="http://schemas.microsoft.com/office/drawing/2014/main" id="{4F6B9EEA-3795-46D8-85FB-691443D10FF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63" name="Group 62">
              <a:extLst>
                <a:ext uri="{FF2B5EF4-FFF2-40B4-BE49-F238E27FC236}">
                  <a16:creationId xmlns:a16="http://schemas.microsoft.com/office/drawing/2014/main" id="{9B8DF666-78C3-4EBF-8452-838373D2B177}"/>
                </a:ext>
              </a:extLst>
            </p:cNvPr>
            <p:cNvGrpSpPr/>
            <p:nvPr/>
          </p:nvGrpSpPr>
          <p:grpSpPr>
            <a:xfrm>
              <a:off x="2962907" y="5994599"/>
              <a:ext cx="888215" cy="581435"/>
              <a:chOff x="6394645" y="1813142"/>
              <a:chExt cx="1373851" cy="899338"/>
            </a:xfrm>
          </p:grpSpPr>
          <p:pic>
            <p:nvPicPr>
              <p:cNvPr id="64" name="Graphic 63" descr="Single gear">
                <a:extLst>
                  <a:ext uri="{FF2B5EF4-FFF2-40B4-BE49-F238E27FC236}">
                    <a16:creationId xmlns:a16="http://schemas.microsoft.com/office/drawing/2014/main" id="{CCC4D887-D3EA-4C85-BA6B-4ACF88B621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5" name="Graphic 64">
                <a:extLst>
                  <a:ext uri="{FF2B5EF4-FFF2-40B4-BE49-F238E27FC236}">
                    <a16:creationId xmlns:a16="http://schemas.microsoft.com/office/drawing/2014/main" id="{AEB151FD-02FD-47B5-BDB3-E086355E3C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nvGrpSpPr>
            <p:cNvPr id="66" name="Group 65">
              <a:extLst>
                <a:ext uri="{FF2B5EF4-FFF2-40B4-BE49-F238E27FC236}">
                  <a16:creationId xmlns:a16="http://schemas.microsoft.com/office/drawing/2014/main" id="{EF602953-AEA9-469D-99E2-0D3424B3080C}"/>
                </a:ext>
              </a:extLst>
            </p:cNvPr>
            <p:cNvGrpSpPr/>
            <p:nvPr/>
          </p:nvGrpSpPr>
          <p:grpSpPr>
            <a:xfrm>
              <a:off x="3921207" y="5991052"/>
              <a:ext cx="888215" cy="581435"/>
              <a:chOff x="6394645" y="1813142"/>
              <a:chExt cx="1373851" cy="899338"/>
            </a:xfrm>
          </p:grpSpPr>
          <p:pic>
            <p:nvPicPr>
              <p:cNvPr id="67" name="Graphic 66" descr="Single gear">
                <a:extLst>
                  <a:ext uri="{FF2B5EF4-FFF2-40B4-BE49-F238E27FC236}">
                    <a16:creationId xmlns:a16="http://schemas.microsoft.com/office/drawing/2014/main" id="{B6475857-2290-4D18-A260-0EFC7DE090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589" y="1813142"/>
                <a:ext cx="619125" cy="619125"/>
              </a:xfrm>
              <a:prstGeom prst="rect">
                <a:avLst/>
              </a:prstGeom>
            </p:spPr>
          </p:pic>
          <p:pic>
            <p:nvPicPr>
              <p:cNvPr id="68" name="Graphic 67">
                <a:extLst>
                  <a:ext uri="{FF2B5EF4-FFF2-40B4-BE49-F238E27FC236}">
                    <a16:creationId xmlns:a16="http://schemas.microsoft.com/office/drawing/2014/main" id="{6AC34680-945C-4612-8EF3-2238C5043D0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4645" y="1920007"/>
                <a:ext cx="1373851" cy="792473"/>
              </a:xfrm>
              <a:prstGeom prst="rect">
                <a:avLst/>
              </a:prstGeom>
            </p:spPr>
          </p:pic>
        </p:grpSp>
      </p:grpSp>
    </p:spTree>
    <p:extLst>
      <p:ext uri="{BB962C8B-B14F-4D97-AF65-F5344CB8AC3E}">
        <p14:creationId xmlns:p14="http://schemas.microsoft.com/office/powerpoint/2010/main" val="8819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F6CE05E6-ECE7-44CA-9563-53C663AA7EA5}"/>
              </a:ext>
            </a:extLst>
          </p:cNvPr>
          <p:cNvGraphicFramePr>
            <a:graphicFrameLocks noGrp="1"/>
          </p:cNvGraphicFramePr>
          <p:nvPr>
            <p:extLst>
              <p:ext uri="{D42A27DB-BD31-4B8C-83A1-F6EECF244321}">
                <p14:modId xmlns:p14="http://schemas.microsoft.com/office/powerpoint/2010/main" val="717099512"/>
              </p:ext>
            </p:extLst>
          </p:nvPr>
        </p:nvGraphicFramePr>
        <p:xfrm>
          <a:off x="699530" y="1496035"/>
          <a:ext cx="7904117" cy="2678097"/>
        </p:xfrm>
        <a:graphic>
          <a:graphicData uri="http://schemas.openxmlformats.org/drawingml/2006/table">
            <a:tbl>
              <a:tblPr firstRow="1" bandRow="1">
                <a:tableStyleId>{16D9F66E-5EB9-4882-86FB-DCBF35E3C3E4}</a:tableStyleId>
              </a:tblPr>
              <a:tblGrid>
                <a:gridCol w="4240005">
                  <a:extLst>
                    <a:ext uri="{9D8B030D-6E8A-4147-A177-3AD203B41FA5}">
                      <a16:colId xmlns:a16="http://schemas.microsoft.com/office/drawing/2014/main" val="3531066060"/>
                    </a:ext>
                  </a:extLst>
                </a:gridCol>
                <a:gridCol w="3664112">
                  <a:extLst>
                    <a:ext uri="{9D8B030D-6E8A-4147-A177-3AD203B41FA5}">
                      <a16:colId xmlns:a16="http://schemas.microsoft.com/office/drawing/2014/main" val="2200553390"/>
                    </a:ext>
                  </a:extLst>
                </a:gridCol>
              </a:tblGrid>
              <a:tr h="663582">
                <a:tc>
                  <a:txBody>
                    <a:bodyPr/>
                    <a:lstStyle/>
                    <a:p>
                      <a:pPr algn="ct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For Every $1 Wholesale Doesn’t Spend, Retail Must Spend:</a:t>
                      </a:r>
                    </a:p>
                  </a:txBody>
                  <a:tcPr anchor="ctr"/>
                </a:tc>
                <a:extLst>
                  <a:ext uri="{0D108BD9-81ED-4DB2-BD59-A6C34878D82A}">
                    <a16:rowId xmlns:a16="http://schemas.microsoft.com/office/drawing/2014/main" val="1522227923"/>
                  </a:ext>
                </a:extLst>
              </a:tr>
              <a:tr h="390342">
                <a:tc>
                  <a:txBody>
                    <a:bodyPr/>
                    <a:lstStyle/>
                    <a:p>
                      <a:pPr algn="ctr"/>
                      <a:r>
                        <a:rPr lang="en-US" sz="1400" b="1" dirty="0"/>
                        <a:t>Change in Wholesale Spending*</a:t>
                      </a:r>
                    </a:p>
                  </a:txBody>
                  <a:tcPr anchor="ctr"/>
                </a:tc>
                <a:tc>
                  <a:txBody>
                    <a:bodyPr/>
                    <a:lstStyle/>
                    <a:p>
                      <a:pPr algn="ctr"/>
                      <a:r>
                        <a:rPr lang="en-US" sz="1400" b="1" dirty="0"/>
                        <a:t>Platform 1</a:t>
                      </a:r>
                    </a:p>
                  </a:txBody>
                  <a:tcPr anchor="ctr"/>
                </a:tc>
                <a:extLst>
                  <a:ext uri="{0D108BD9-81ED-4DB2-BD59-A6C34878D82A}">
                    <a16:rowId xmlns:a16="http://schemas.microsoft.com/office/drawing/2014/main" val="2432675586"/>
                  </a:ext>
                </a:extLst>
              </a:tr>
              <a:tr h="390342">
                <a:tc>
                  <a:txBody>
                    <a:bodyPr/>
                    <a:lstStyle/>
                    <a:p>
                      <a:pPr algn="ctr"/>
                      <a:r>
                        <a:rPr lang="en-US" sz="1400" dirty="0"/>
                        <a:t>$ 70 M to $ 60 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$1.05</a:t>
                      </a:r>
                    </a:p>
                  </a:txBody>
                  <a:tcPr anchor="ctr"/>
                </a:tc>
                <a:extLst>
                  <a:ext uri="{0D108BD9-81ED-4DB2-BD59-A6C34878D82A}">
                    <a16:rowId xmlns:a16="http://schemas.microsoft.com/office/drawing/2014/main" val="803520939"/>
                  </a:ext>
                </a:extLst>
              </a:tr>
              <a:tr h="411277">
                <a:tc>
                  <a:txBody>
                    <a:bodyPr/>
                    <a:lstStyle/>
                    <a:p>
                      <a:pPr algn="ctr"/>
                      <a:r>
                        <a:rPr lang="en-US" sz="1400" dirty="0"/>
                        <a:t>$ 80 M to $ 70 M  </a:t>
                      </a:r>
                    </a:p>
                  </a:txBody>
                  <a:tcPr anchor="ctr"/>
                </a:tc>
                <a:tc>
                  <a:txBody>
                    <a:bodyPr/>
                    <a:lstStyle/>
                    <a:p>
                      <a:pPr algn="ctr"/>
                      <a:r>
                        <a:rPr lang="en-US" sz="1400" b="1" dirty="0">
                          <a:solidFill>
                            <a:srgbClr val="FF0000"/>
                          </a:solidFill>
                        </a:rPr>
                        <a:t>$1.10</a:t>
                      </a:r>
                    </a:p>
                  </a:txBody>
                  <a:tcPr anchor="ctr"/>
                </a:tc>
                <a:extLst>
                  <a:ext uri="{0D108BD9-81ED-4DB2-BD59-A6C34878D82A}">
                    <a16:rowId xmlns:a16="http://schemas.microsoft.com/office/drawing/2014/main" val="4168251226"/>
                  </a:ext>
                </a:extLst>
              </a:tr>
              <a:tr h="411277">
                <a:tc>
                  <a:txBody>
                    <a:bodyPr/>
                    <a:lstStyle/>
                    <a:p>
                      <a:pPr algn="ctr"/>
                      <a:r>
                        <a:rPr lang="en-US" sz="1400" dirty="0"/>
                        <a:t>$ 90 M to $ 80 M  </a:t>
                      </a:r>
                    </a:p>
                  </a:txBody>
                  <a:tcPr anchor="ctr"/>
                </a:tc>
                <a:tc>
                  <a:txBody>
                    <a:bodyPr/>
                    <a:lstStyle/>
                    <a:p>
                      <a:pPr algn="ctr"/>
                      <a:r>
                        <a:rPr lang="en-US" sz="1400" b="1" dirty="0">
                          <a:solidFill>
                            <a:srgbClr val="FF0000"/>
                          </a:solidFill>
                        </a:rPr>
                        <a:t>$1.15</a:t>
                      </a:r>
                    </a:p>
                  </a:txBody>
                  <a:tcPr anchor="ctr"/>
                </a:tc>
                <a:extLst>
                  <a:ext uri="{0D108BD9-81ED-4DB2-BD59-A6C34878D82A}">
                    <a16:rowId xmlns:a16="http://schemas.microsoft.com/office/drawing/2014/main" val="2953236104"/>
                  </a:ext>
                </a:extLst>
              </a:tr>
              <a:tr h="411277">
                <a:tc>
                  <a:txBody>
                    <a:bodyPr/>
                    <a:lstStyle/>
                    <a:p>
                      <a:pPr algn="ctr"/>
                      <a:r>
                        <a:rPr lang="en-US" sz="1400" dirty="0"/>
                        <a:t>$ 100 M to $ 90 M</a:t>
                      </a:r>
                    </a:p>
                  </a:txBody>
                  <a:tcPr anchor="ctr"/>
                </a:tc>
                <a:tc>
                  <a:txBody>
                    <a:bodyPr/>
                    <a:lstStyle/>
                    <a:p>
                      <a:pPr algn="ctr"/>
                      <a:r>
                        <a:rPr lang="en-US" sz="1400" b="1" dirty="0">
                          <a:solidFill>
                            <a:srgbClr val="0000FF"/>
                          </a:solidFill>
                        </a:rPr>
                        <a:t>$0.85</a:t>
                      </a:r>
                    </a:p>
                  </a:txBody>
                  <a:tcPr anchor="ctr"/>
                </a:tc>
                <a:extLst>
                  <a:ext uri="{0D108BD9-81ED-4DB2-BD59-A6C34878D82A}">
                    <a16:rowId xmlns:a16="http://schemas.microsoft.com/office/drawing/2014/main" val="1436387533"/>
                  </a:ext>
                </a:extLst>
              </a:tr>
            </a:tbl>
          </a:graphicData>
        </a:graphic>
      </p:graphicFrame>
      <p:sp>
        <p:nvSpPr>
          <p:cNvPr id="12" name="Text Placeholder 3">
            <a:extLst>
              <a:ext uri="{FF2B5EF4-FFF2-40B4-BE49-F238E27FC236}">
                <a16:creationId xmlns:a16="http://schemas.microsoft.com/office/drawing/2014/main" id="{868872D4-201F-4EF9-B554-5FA38AC08651}"/>
              </a:ext>
            </a:extLst>
          </p:cNvPr>
          <p:cNvSpPr txBox="1">
            <a:spLocks/>
          </p:cNvSpPr>
          <p:nvPr/>
        </p:nvSpPr>
        <p:spPr>
          <a:xfrm>
            <a:off x="0" y="6234544"/>
            <a:ext cx="10646875" cy="494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*These results assume optimal purchasing. </a:t>
            </a:r>
          </a:p>
          <a:p>
            <a:pPr marL="0" indent="0">
              <a:buNone/>
            </a:pPr>
            <a:r>
              <a:rPr lang="en-US" sz="1000" dirty="0"/>
              <a:t>Cost is notional</a:t>
            </a:r>
          </a:p>
        </p:txBody>
      </p:sp>
      <p:sp>
        <p:nvSpPr>
          <p:cNvPr id="9" name="Title 1">
            <a:extLst>
              <a:ext uri="{FF2B5EF4-FFF2-40B4-BE49-F238E27FC236}">
                <a16:creationId xmlns:a16="http://schemas.microsoft.com/office/drawing/2014/main" id="{320F952E-EB80-4D55-A513-FDDE4E5A3F60}"/>
              </a:ext>
            </a:extLst>
          </p:cNvPr>
          <p:cNvSpPr>
            <a:spLocks noGrp="1"/>
          </p:cNvSpPr>
          <p:nvPr>
            <p:ph type="title"/>
          </p:nvPr>
        </p:nvSpPr>
        <p:spPr>
          <a:xfrm>
            <a:off x="182279" y="128544"/>
            <a:ext cx="11803533" cy="812258"/>
          </a:xfrm>
        </p:spPr>
        <p:txBody>
          <a:bodyPr>
            <a:noAutofit/>
          </a:bodyPr>
          <a:lstStyle/>
          <a:p>
            <a:r>
              <a:rPr lang="en-US" b="1" dirty="0">
                <a:latin typeface="+mj-lt"/>
              </a:rPr>
              <a:t>For a given readiness target, underfunding wholesale passes a non-linear cost on to retail to maintain the same readiness</a:t>
            </a:r>
          </a:p>
        </p:txBody>
      </p:sp>
      <p:sp>
        <p:nvSpPr>
          <p:cNvPr id="5" name="TextBox 4">
            <a:extLst>
              <a:ext uri="{FF2B5EF4-FFF2-40B4-BE49-F238E27FC236}">
                <a16:creationId xmlns:a16="http://schemas.microsoft.com/office/drawing/2014/main" id="{7F33DB90-ABF8-45EB-9D76-BA337795B842}"/>
              </a:ext>
            </a:extLst>
          </p:cNvPr>
          <p:cNvSpPr txBox="1"/>
          <p:nvPr/>
        </p:nvSpPr>
        <p:spPr>
          <a:xfrm>
            <a:off x="1545125" y="5502423"/>
            <a:ext cx="9101750" cy="646331"/>
          </a:xfrm>
          <a:prstGeom prst="rect">
            <a:avLst/>
          </a:prstGeom>
          <a:solidFill>
            <a:srgbClr val="FFFF00"/>
          </a:solidFill>
          <a:ln>
            <a:solidFill>
              <a:schemeClr val="tx1"/>
            </a:solidFill>
          </a:ln>
        </p:spPr>
        <p:txBody>
          <a:bodyPr wrap="square" rtlCol="0">
            <a:spAutoFit/>
          </a:bodyPr>
          <a:lstStyle/>
          <a:p>
            <a:pPr algn="ctr"/>
            <a:r>
              <a:rPr lang="en-US" dirty="0"/>
              <a:t>Using our end-to-end simulation tools, we were able to quantify the “exchange rate” between retail and wholesale spending for a range of different weapon systems.</a:t>
            </a:r>
          </a:p>
        </p:txBody>
      </p:sp>
      <p:sp>
        <p:nvSpPr>
          <p:cNvPr id="2" name="Right Brace 1">
            <a:extLst>
              <a:ext uri="{FF2B5EF4-FFF2-40B4-BE49-F238E27FC236}">
                <a16:creationId xmlns:a16="http://schemas.microsoft.com/office/drawing/2014/main" id="{6AC82BCF-947A-45B4-A701-81FD94AB2CA1}"/>
              </a:ext>
            </a:extLst>
          </p:cNvPr>
          <p:cNvSpPr/>
          <p:nvPr/>
        </p:nvSpPr>
        <p:spPr>
          <a:xfrm>
            <a:off x="8735209" y="2506533"/>
            <a:ext cx="473337" cy="1258644"/>
          </a:xfrm>
          <a:prstGeom prst="rightBrace">
            <a:avLst>
              <a:gd name="adj1" fmla="val 8333"/>
              <a:gd name="adj2" fmla="val 363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40C17A1-D36C-44EF-A941-D6F7FD6C2BF4}"/>
              </a:ext>
            </a:extLst>
          </p:cNvPr>
          <p:cNvSpPr txBox="1"/>
          <p:nvPr/>
        </p:nvSpPr>
        <p:spPr>
          <a:xfrm>
            <a:off x="9340107" y="2405061"/>
            <a:ext cx="221607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Increased overall spending to regain availability</a:t>
            </a:r>
          </a:p>
        </p:txBody>
      </p:sp>
      <p:sp>
        <p:nvSpPr>
          <p:cNvPr id="11" name="Right Brace 10">
            <a:extLst>
              <a:ext uri="{FF2B5EF4-FFF2-40B4-BE49-F238E27FC236}">
                <a16:creationId xmlns:a16="http://schemas.microsoft.com/office/drawing/2014/main" id="{638E89B3-BFED-4B61-9D30-4FDC98FFA4C6}"/>
              </a:ext>
            </a:extLst>
          </p:cNvPr>
          <p:cNvSpPr/>
          <p:nvPr/>
        </p:nvSpPr>
        <p:spPr>
          <a:xfrm>
            <a:off x="8735209" y="3765177"/>
            <a:ext cx="473337" cy="408955"/>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9E4FAC-8E6B-4DB0-8D54-066E68323F22}"/>
              </a:ext>
            </a:extLst>
          </p:cNvPr>
          <p:cNvSpPr txBox="1"/>
          <p:nvPr/>
        </p:nvSpPr>
        <p:spPr>
          <a:xfrm>
            <a:off x="9340107" y="3505825"/>
            <a:ext cx="221607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Wholesale currently overfunded for target availability</a:t>
            </a:r>
          </a:p>
        </p:txBody>
      </p:sp>
      <p:sp>
        <p:nvSpPr>
          <p:cNvPr id="10" name="TextBox 9">
            <a:extLst>
              <a:ext uri="{FF2B5EF4-FFF2-40B4-BE49-F238E27FC236}">
                <a16:creationId xmlns:a16="http://schemas.microsoft.com/office/drawing/2014/main" id="{81C93298-E08A-4883-A338-356EB006CEEC}"/>
              </a:ext>
            </a:extLst>
          </p:cNvPr>
          <p:cNvSpPr txBox="1"/>
          <p:nvPr/>
        </p:nvSpPr>
        <p:spPr>
          <a:xfrm>
            <a:off x="2054710" y="4349274"/>
            <a:ext cx="636852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The numbers are notional, but representative of actual system spending. In each case, retail expenditure is adjusted to maintain the number of available aircraft.</a:t>
            </a:r>
          </a:p>
        </p:txBody>
      </p:sp>
    </p:spTree>
    <p:extLst>
      <p:ext uri="{BB962C8B-B14F-4D97-AF65-F5344CB8AC3E}">
        <p14:creationId xmlns:p14="http://schemas.microsoft.com/office/powerpoint/2010/main" val="25493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C1FE-4FDC-43CF-83AD-F9A44D72A70E}"/>
              </a:ext>
            </a:extLst>
          </p:cNvPr>
          <p:cNvSpPr>
            <a:spLocks noGrp="1"/>
          </p:cNvSpPr>
          <p:nvPr>
            <p:ph type="title"/>
          </p:nvPr>
        </p:nvSpPr>
        <p:spPr>
          <a:xfrm>
            <a:off x="670560" y="2701575"/>
            <a:ext cx="10850880" cy="571561"/>
          </a:xfrm>
        </p:spPr>
        <p:txBody>
          <a:bodyPr>
            <a:normAutofit/>
          </a:bodyPr>
          <a:lstStyle/>
          <a:p>
            <a:r>
              <a:rPr lang="en-US" sz="2800" b="1" dirty="0">
                <a:latin typeface="+mj-lt"/>
              </a:rPr>
              <a:t>Optimizing resource decisions across weapon systems</a:t>
            </a:r>
          </a:p>
        </p:txBody>
      </p:sp>
    </p:spTree>
    <p:extLst>
      <p:ext uri="{BB962C8B-B14F-4D97-AF65-F5344CB8AC3E}">
        <p14:creationId xmlns:p14="http://schemas.microsoft.com/office/powerpoint/2010/main" val="426460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7468B5-CF1A-4FE4-9C85-45348D2389BA}"/>
              </a:ext>
            </a:extLst>
          </p:cNvPr>
          <p:cNvSpPr txBox="1">
            <a:spLocks/>
          </p:cNvSpPr>
          <p:nvPr/>
        </p:nvSpPr>
        <p:spPr>
          <a:xfrm>
            <a:off x="250034" y="155023"/>
            <a:ext cx="11690954" cy="899448"/>
          </a:xfrm>
          <a:prstGeom prst="rect">
            <a:avLst/>
          </a:prstGeom>
        </p:spPr>
        <p:txBody>
          <a:bodyPr>
            <a:normAutofit lnSpcReduction="10000"/>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b="1" dirty="0">
                <a:latin typeface="+mj-lt"/>
              </a:rPr>
              <a:t>How should the DoD allocate its budget to buy spares for multiple weapon systems? </a:t>
            </a:r>
          </a:p>
        </p:txBody>
      </p:sp>
      <p:pic>
        <p:nvPicPr>
          <p:cNvPr id="7" name="Graphic 6" descr="Airplane with solid fill">
            <a:extLst>
              <a:ext uri="{FF2B5EF4-FFF2-40B4-BE49-F238E27FC236}">
                <a16:creationId xmlns:a16="http://schemas.microsoft.com/office/drawing/2014/main" id="{AE2FEAB3-25ED-4C1D-95B8-B836BCE48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47632">
            <a:off x="1522834" y="1866421"/>
            <a:ext cx="694816" cy="1201998"/>
          </a:xfrm>
          <a:prstGeom prst="rect">
            <a:avLst/>
          </a:prstGeom>
        </p:spPr>
      </p:pic>
      <p:pic>
        <p:nvPicPr>
          <p:cNvPr id="8" name="Graphic 7" descr="Airplane with solid fill">
            <a:extLst>
              <a:ext uri="{FF2B5EF4-FFF2-40B4-BE49-F238E27FC236}">
                <a16:creationId xmlns:a16="http://schemas.microsoft.com/office/drawing/2014/main" id="{EA60CA33-99F6-432B-B7D4-204DACDED3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7632">
            <a:off x="3423838" y="2104658"/>
            <a:ext cx="1255246" cy="759729"/>
          </a:xfrm>
          <a:prstGeom prst="rect">
            <a:avLst/>
          </a:prstGeom>
        </p:spPr>
      </p:pic>
      <p:pic>
        <p:nvPicPr>
          <p:cNvPr id="9" name="Graphic 8" descr="Airplane with solid fill">
            <a:extLst>
              <a:ext uri="{FF2B5EF4-FFF2-40B4-BE49-F238E27FC236}">
                <a16:creationId xmlns:a16="http://schemas.microsoft.com/office/drawing/2014/main" id="{9117B287-5886-4181-9FEC-6B169B1184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47632">
            <a:off x="1559912" y="4566734"/>
            <a:ext cx="624784" cy="624784"/>
          </a:xfrm>
          <a:prstGeom prst="rect">
            <a:avLst/>
          </a:prstGeom>
        </p:spPr>
      </p:pic>
      <p:pic>
        <p:nvPicPr>
          <p:cNvPr id="10" name="Graphic 9" descr="Airplane with solid fill">
            <a:extLst>
              <a:ext uri="{FF2B5EF4-FFF2-40B4-BE49-F238E27FC236}">
                <a16:creationId xmlns:a16="http://schemas.microsoft.com/office/drawing/2014/main" id="{170A3E78-76EC-4E0B-AF18-2FE487D832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47632">
            <a:off x="3347351" y="4157168"/>
            <a:ext cx="1333991" cy="1333991"/>
          </a:xfrm>
          <a:prstGeom prst="rect">
            <a:avLst/>
          </a:prstGeom>
        </p:spPr>
      </p:pic>
      <p:sp>
        <p:nvSpPr>
          <p:cNvPr id="11" name="TextBox 10">
            <a:extLst>
              <a:ext uri="{FF2B5EF4-FFF2-40B4-BE49-F238E27FC236}">
                <a16:creationId xmlns:a16="http://schemas.microsoft.com/office/drawing/2014/main" id="{1D274F5A-DF56-4333-87F9-058F8BABA26F}"/>
              </a:ext>
            </a:extLst>
          </p:cNvPr>
          <p:cNvSpPr txBox="1"/>
          <p:nvPr/>
        </p:nvSpPr>
        <p:spPr>
          <a:xfrm>
            <a:off x="1143002" y="1557655"/>
            <a:ext cx="1433945" cy="369332"/>
          </a:xfrm>
          <a:prstGeom prst="rect">
            <a:avLst/>
          </a:prstGeom>
          <a:noFill/>
        </p:spPr>
        <p:txBody>
          <a:bodyPr wrap="square" rtlCol="0">
            <a:spAutoFit/>
          </a:bodyPr>
          <a:lstStyle/>
          <a:p>
            <a:pPr algn="ctr"/>
            <a:r>
              <a:rPr lang="en-US" b="1" dirty="0"/>
              <a:t>Platform A</a:t>
            </a:r>
          </a:p>
        </p:txBody>
      </p:sp>
      <p:sp>
        <p:nvSpPr>
          <p:cNvPr id="12" name="TextBox 11">
            <a:extLst>
              <a:ext uri="{FF2B5EF4-FFF2-40B4-BE49-F238E27FC236}">
                <a16:creationId xmlns:a16="http://schemas.microsoft.com/office/drawing/2014/main" id="{3B42FD14-1C08-4DAB-B0A1-8066971B7025}"/>
              </a:ext>
            </a:extLst>
          </p:cNvPr>
          <p:cNvSpPr txBox="1"/>
          <p:nvPr/>
        </p:nvSpPr>
        <p:spPr>
          <a:xfrm>
            <a:off x="3307766" y="1551506"/>
            <a:ext cx="1433945" cy="369332"/>
          </a:xfrm>
          <a:prstGeom prst="rect">
            <a:avLst/>
          </a:prstGeom>
          <a:noFill/>
        </p:spPr>
        <p:txBody>
          <a:bodyPr wrap="square" rtlCol="0">
            <a:spAutoFit/>
          </a:bodyPr>
          <a:lstStyle/>
          <a:p>
            <a:pPr algn="ctr"/>
            <a:r>
              <a:rPr lang="en-US" b="1" dirty="0"/>
              <a:t>Platform B</a:t>
            </a:r>
          </a:p>
        </p:txBody>
      </p:sp>
      <p:sp>
        <p:nvSpPr>
          <p:cNvPr id="13" name="TextBox 12">
            <a:extLst>
              <a:ext uri="{FF2B5EF4-FFF2-40B4-BE49-F238E27FC236}">
                <a16:creationId xmlns:a16="http://schemas.microsoft.com/office/drawing/2014/main" id="{B5E1BEA8-3C2F-43DB-B8FA-42A9ABB1EE27}"/>
              </a:ext>
            </a:extLst>
          </p:cNvPr>
          <p:cNvSpPr txBox="1"/>
          <p:nvPr/>
        </p:nvSpPr>
        <p:spPr>
          <a:xfrm>
            <a:off x="1159010" y="4009912"/>
            <a:ext cx="1433945" cy="369332"/>
          </a:xfrm>
          <a:prstGeom prst="rect">
            <a:avLst/>
          </a:prstGeom>
          <a:noFill/>
        </p:spPr>
        <p:txBody>
          <a:bodyPr wrap="square" rtlCol="0">
            <a:spAutoFit/>
          </a:bodyPr>
          <a:lstStyle/>
          <a:p>
            <a:pPr algn="ctr"/>
            <a:r>
              <a:rPr lang="en-US" b="1" dirty="0"/>
              <a:t>Platform C</a:t>
            </a:r>
          </a:p>
        </p:txBody>
      </p:sp>
      <p:sp>
        <p:nvSpPr>
          <p:cNvPr id="14" name="TextBox 13">
            <a:extLst>
              <a:ext uri="{FF2B5EF4-FFF2-40B4-BE49-F238E27FC236}">
                <a16:creationId xmlns:a16="http://schemas.microsoft.com/office/drawing/2014/main" id="{945F804C-41BD-4081-BD70-2C689CFF30DE}"/>
              </a:ext>
            </a:extLst>
          </p:cNvPr>
          <p:cNvSpPr txBox="1"/>
          <p:nvPr/>
        </p:nvSpPr>
        <p:spPr>
          <a:xfrm>
            <a:off x="3290205" y="4009911"/>
            <a:ext cx="1433945" cy="369332"/>
          </a:xfrm>
          <a:prstGeom prst="rect">
            <a:avLst/>
          </a:prstGeom>
          <a:noFill/>
        </p:spPr>
        <p:txBody>
          <a:bodyPr wrap="square" rtlCol="0">
            <a:spAutoFit/>
          </a:bodyPr>
          <a:lstStyle/>
          <a:p>
            <a:pPr algn="ctr"/>
            <a:r>
              <a:rPr lang="en-US" b="1"/>
              <a:t>Platform D</a:t>
            </a:r>
            <a:endParaRPr lang="en-US" b="1" dirty="0"/>
          </a:p>
        </p:txBody>
      </p:sp>
      <p:sp>
        <p:nvSpPr>
          <p:cNvPr id="3" name="TextBox 2">
            <a:extLst>
              <a:ext uri="{FF2B5EF4-FFF2-40B4-BE49-F238E27FC236}">
                <a16:creationId xmlns:a16="http://schemas.microsoft.com/office/drawing/2014/main" id="{D8B678E9-ADB7-4AA3-A927-9E8CD15120F7}"/>
              </a:ext>
            </a:extLst>
          </p:cNvPr>
          <p:cNvSpPr txBox="1"/>
          <p:nvPr/>
        </p:nvSpPr>
        <p:spPr>
          <a:xfrm>
            <a:off x="1184565" y="2986801"/>
            <a:ext cx="1350818" cy="369332"/>
          </a:xfrm>
          <a:prstGeom prst="rect">
            <a:avLst/>
          </a:prstGeom>
          <a:noFill/>
        </p:spPr>
        <p:txBody>
          <a:bodyPr wrap="square" rtlCol="0">
            <a:spAutoFit/>
          </a:bodyPr>
          <a:lstStyle/>
          <a:p>
            <a:pPr algn="ctr"/>
            <a:r>
              <a:rPr lang="en-US" dirty="0"/>
              <a:t>40 Planes</a:t>
            </a:r>
          </a:p>
        </p:txBody>
      </p:sp>
      <p:sp>
        <p:nvSpPr>
          <p:cNvPr id="15" name="TextBox 14">
            <a:extLst>
              <a:ext uri="{FF2B5EF4-FFF2-40B4-BE49-F238E27FC236}">
                <a16:creationId xmlns:a16="http://schemas.microsoft.com/office/drawing/2014/main" id="{596169A1-553D-4538-8B61-B3161CBF1A63}"/>
              </a:ext>
            </a:extLst>
          </p:cNvPr>
          <p:cNvSpPr txBox="1"/>
          <p:nvPr/>
        </p:nvSpPr>
        <p:spPr>
          <a:xfrm>
            <a:off x="3349330" y="5418008"/>
            <a:ext cx="1350818" cy="369332"/>
          </a:xfrm>
          <a:prstGeom prst="rect">
            <a:avLst/>
          </a:prstGeom>
          <a:noFill/>
        </p:spPr>
        <p:txBody>
          <a:bodyPr wrap="square" rtlCol="0">
            <a:spAutoFit/>
          </a:bodyPr>
          <a:lstStyle/>
          <a:p>
            <a:pPr algn="ctr"/>
            <a:r>
              <a:rPr lang="en-US" dirty="0"/>
              <a:t>60 Planes</a:t>
            </a:r>
          </a:p>
        </p:txBody>
      </p:sp>
      <p:sp>
        <p:nvSpPr>
          <p:cNvPr id="16" name="TextBox 15">
            <a:extLst>
              <a:ext uri="{FF2B5EF4-FFF2-40B4-BE49-F238E27FC236}">
                <a16:creationId xmlns:a16="http://schemas.microsoft.com/office/drawing/2014/main" id="{7168FD76-F614-4812-8E2C-AADC8144140A}"/>
              </a:ext>
            </a:extLst>
          </p:cNvPr>
          <p:cNvSpPr txBox="1"/>
          <p:nvPr/>
        </p:nvSpPr>
        <p:spPr>
          <a:xfrm>
            <a:off x="1200573" y="5418008"/>
            <a:ext cx="1350818" cy="369332"/>
          </a:xfrm>
          <a:prstGeom prst="rect">
            <a:avLst/>
          </a:prstGeom>
          <a:noFill/>
        </p:spPr>
        <p:txBody>
          <a:bodyPr wrap="square" rtlCol="0">
            <a:spAutoFit/>
          </a:bodyPr>
          <a:lstStyle/>
          <a:p>
            <a:pPr algn="ctr"/>
            <a:r>
              <a:rPr lang="en-US" dirty="0"/>
              <a:t>200 Planes</a:t>
            </a:r>
          </a:p>
        </p:txBody>
      </p:sp>
      <p:sp>
        <p:nvSpPr>
          <p:cNvPr id="17" name="TextBox 16">
            <a:extLst>
              <a:ext uri="{FF2B5EF4-FFF2-40B4-BE49-F238E27FC236}">
                <a16:creationId xmlns:a16="http://schemas.microsoft.com/office/drawing/2014/main" id="{B586F64E-7B57-4771-8186-B6D491697832}"/>
              </a:ext>
            </a:extLst>
          </p:cNvPr>
          <p:cNvSpPr txBox="1"/>
          <p:nvPr/>
        </p:nvSpPr>
        <p:spPr>
          <a:xfrm>
            <a:off x="3349330" y="2995935"/>
            <a:ext cx="1350818" cy="369332"/>
          </a:xfrm>
          <a:prstGeom prst="rect">
            <a:avLst/>
          </a:prstGeom>
          <a:noFill/>
        </p:spPr>
        <p:txBody>
          <a:bodyPr wrap="square" rtlCol="0">
            <a:spAutoFit/>
          </a:bodyPr>
          <a:lstStyle/>
          <a:p>
            <a:pPr algn="ctr"/>
            <a:r>
              <a:rPr lang="en-US" dirty="0"/>
              <a:t>250 Planes</a:t>
            </a:r>
          </a:p>
        </p:txBody>
      </p:sp>
      <p:sp>
        <p:nvSpPr>
          <p:cNvPr id="6" name="TextBox 5">
            <a:extLst>
              <a:ext uri="{FF2B5EF4-FFF2-40B4-BE49-F238E27FC236}">
                <a16:creationId xmlns:a16="http://schemas.microsoft.com/office/drawing/2014/main" id="{63C56470-A212-47DC-A879-EB3B22F49EEC}"/>
              </a:ext>
            </a:extLst>
          </p:cNvPr>
          <p:cNvSpPr txBox="1"/>
          <p:nvPr/>
        </p:nvSpPr>
        <p:spPr>
          <a:xfrm>
            <a:off x="6390409" y="1551506"/>
            <a:ext cx="4499264" cy="3139321"/>
          </a:xfrm>
          <a:prstGeom prst="rect">
            <a:avLst/>
          </a:prstGeom>
          <a:noFill/>
          <a:ln>
            <a:solidFill>
              <a:schemeClr val="tx1"/>
            </a:solidFill>
          </a:ln>
        </p:spPr>
        <p:txBody>
          <a:bodyPr wrap="square" rtlCol="0">
            <a:spAutoFit/>
          </a:bodyPr>
          <a:lstStyle/>
          <a:p>
            <a:pPr algn="ctr"/>
            <a:endParaRPr lang="en-US" dirty="0"/>
          </a:p>
          <a:p>
            <a:pPr algn="ctr"/>
            <a:endParaRPr lang="en-US" dirty="0"/>
          </a:p>
          <a:p>
            <a:pPr marL="342900" indent="-342900" algn="ctr">
              <a:buFont typeface="+mj-lt"/>
              <a:buAutoNum type="arabicPeriod"/>
            </a:pPr>
            <a:r>
              <a:rPr lang="en-US" dirty="0"/>
              <a:t>Different platforms cost different amounts to achieve a given readiness target.</a:t>
            </a:r>
          </a:p>
          <a:p>
            <a:pPr marL="342900" indent="-342900" algn="ctr">
              <a:buFont typeface="+mj-lt"/>
              <a:buAutoNum type="arabicPeriod"/>
            </a:pPr>
            <a:endParaRPr lang="en-US" dirty="0"/>
          </a:p>
          <a:p>
            <a:pPr marL="342900" indent="-342900" algn="ctr">
              <a:buFont typeface="+mj-lt"/>
              <a:buAutoNum type="arabicPeriod"/>
            </a:pPr>
            <a:endParaRPr lang="en-US" dirty="0"/>
          </a:p>
          <a:p>
            <a:pPr marL="342900" indent="-342900" algn="ctr">
              <a:buFont typeface="+mj-lt"/>
              <a:buAutoNum type="arabicPeriod"/>
            </a:pPr>
            <a:r>
              <a:rPr lang="en-US" dirty="0"/>
              <a:t>A fixed and limited budget to support all weapon systems requires tradeoffs to be made between platforms.</a:t>
            </a:r>
          </a:p>
          <a:p>
            <a:pPr algn="ctr"/>
            <a:endParaRPr lang="en-US" dirty="0"/>
          </a:p>
        </p:txBody>
      </p:sp>
      <p:sp>
        <p:nvSpPr>
          <p:cNvPr id="18" name="TextBox 17">
            <a:extLst>
              <a:ext uri="{FF2B5EF4-FFF2-40B4-BE49-F238E27FC236}">
                <a16:creationId xmlns:a16="http://schemas.microsoft.com/office/drawing/2014/main" id="{84B0E34C-DE31-454B-AF9C-29395B685705}"/>
              </a:ext>
            </a:extLst>
          </p:cNvPr>
          <p:cNvSpPr txBox="1"/>
          <p:nvPr/>
        </p:nvSpPr>
        <p:spPr>
          <a:xfrm>
            <a:off x="6761111" y="1351451"/>
            <a:ext cx="3740728" cy="400110"/>
          </a:xfrm>
          <a:prstGeom prst="rect">
            <a:avLst/>
          </a:prstGeom>
          <a:solidFill>
            <a:schemeClr val="bg1"/>
          </a:solidFill>
          <a:ln>
            <a:solidFill>
              <a:schemeClr val="tx1"/>
            </a:solidFill>
          </a:ln>
        </p:spPr>
        <p:txBody>
          <a:bodyPr wrap="square" rtlCol="0">
            <a:spAutoFit/>
          </a:bodyPr>
          <a:lstStyle/>
          <a:p>
            <a:pPr algn="ctr"/>
            <a:r>
              <a:rPr lang="en-US" sz="2000" b="1" dirty="0"/>
              <a:t>Why is this a hard problem?</a:t>
            </a:r>
          </a:p>
        </p:txBody>
      </p:sp>
      <p:sp>
        <p:nvSpPr>
          <p:cNvPr id="19" name="Rectangle 18">
            <a:extLst>
              <a:ext uri="{FF2B5EF4-FFF2-40B4-BE49-F238E27FC236}">
                <a16:creationId xmlns:a16="http://schemas.microsoft.com/office/drawing/2014/main" id="{2D74BB7E-7735-474B-AD89-4FB69668264A}"/>
              </a:ext>
            </a:extLst>
          </p:cNvPr>
          <p:cNvSpPr/>
          <p:nvPr/>
        </p:nvSpPr>
        <p:spPr>
          <a:xfrm>
            <a:off x="5600645" y="5152950"/>
            <a:ext cx="6078792" cy="8994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Quantifying the cost of readiness for each platform can serve as a basis for optimizing and evaluating resource allocation strategies.</a:t>
            </a:r>
          </a:p>
        </p:txBody>
      </p:sp>
    </p:spTree>
    <p:extLst>
      <p:ext uri="{BB962C8B-B14F-4D97-AF65-F5344CB8AC3E}">
        <p14:creationId xmlns:p14="http://schemas.microsoft.com/office/powerpoint/2010/main" val="8547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5F110A7-6D55-436C-88DD-5DEFB6514F0B}"/>
              </a:ext>
            </a:extLst>
          </p:cNvPr>
          <p:cNvPicPr>
            <a:picLocks noChangeAspect="1"/>
          </p:cNvPicPr>
          <p:nvPr/>
        </p:nvPicPr>
        <p:blipFill rotWithShape="1">
          <a:blip r:embed="rId2">
            <a:extLst>
              <a:ext uri="{28A0092B-C50C-407E-A947-70E740481C1C}">
                <a14:useLocalDpi xmlns:a14="http://schemas.microsoft.com/office/drawing/2010/main" val="0"/>
              </a:ext>
            </a:extLst>
          </a:blip>
          <a:srcRect l="12712" t="-187" r="19377" b="187"/>
          <a:stretch/>
        </p:blipFill>
        <p:spPr>
          <a:xfrm>
            <a:off x="6164135" y="1265233"/>
            <a:ext cx="3884027" cy="4721941"/>
          </a:xfrm>
          <a:prstGeom prst="rect">
            <a:avLst/>
          </a:prstGeom>
        </p:spPr>
      </p:pic>
      <p:sp>
        <p:nvSpPr>
          <p:cNvPr id="44" name="Rectangle 43">
            <a:extLst>
              <a:ext uri="{FF2B5EF4-FFF2-40B4-BE49-F238E27FC236}">
                <a16:creationId xmlns:a16="http://schemas.microsoft.com/office/drawing/2014/main" id="{FBA5B457-5922-4A48-9A5A-2C15E97F4438}"/>
              </a:ext>
            </a:extLst>
          </p:cNvPr>
          <p:cNvSpPr/>
          <p:nvPr/>
        </p:nvSpPr>
        <p:spPr>
          <a:xfrm>
            <a:off x="6244962" y="1387408"/>
            <a:ext cx="3619805" cy="398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524435E-72E1-4CCA-9964-14CD3BF33141}"/>
              </a:ext>
            </a:extLst>
          </p:cNvPr>
          <p:cNvSpPr>
            <a:spLocks noGrp="1"/>
          </p:cNvSpPr>
          <p:nvPr>
            <p:ph type="title"/>
          </p:nvPr>
        </p:nvSpPr>
        <p:spPr/>
        <p:txBody>
          <a:bodyPr/>
          <a:lstStyle/>
          <a:p>
            <a:r>
              <a:rPr lang="en-US" b="1" dirty="0">
                <a:latin typeface="+mj-lt"/>
              </a:rPr>
              <a:t>We can use models to estimate the cost of readiness for a given platform</a:t>
            </a:r>
          </a:p>
        </p:txBody>
      </p:sp>
      <p:sp>
        <p:nvSpPr>
          <p:cNvPr id="4" name="Text Placeholder 3">
            <a:extLst>
              <a:ext uri="{FF2B5EF4-FFF2-40B4-BE49-F238E27FC236}">
                <a16:creationId xmlns:a16="http://schemas.microsoft.com/office/drawing/2014/main" id="{339922AE-8FCB-4F92-9C2E-F0FFA80BEAE5}"/>
              </a:ext>
            </a:extLst>
          </p:cNvPr>
          <p:cNvSpPr>
            <a:spLocks noGrp="1"/>
          </p:cNvSpPr>
          <p:nvPr>
            <p:ph type="body" sz="quarter" idx="11"/>
          </p:nvPr>
        </p:nvSpPr>
        <p:spPr/>
        <p:txBody>
          <a:bodyPr/>
          <a:lstStyle/>
          <a:p>
            <a:endParaRPr lang="en-US"/>
          </a:p>
        </p:txBody>
      </p:sp>
      <p:sp>
        <p:nvSpPr>
          <p:cNvPr id="2" name="TextBox 1">
            <a:extLst>
              <a:ext uri="{FF2B5EF4-FFF2-40B4-BE49-F238E27FC236}">
                <a16:creationId xmlns:a16="http://schemas.microsoft.com/office/drawing/2014/main" id="{314D51BA-2CDB-4F1B-A29A-6E86C7366FF8}"/>
              </a:ext>
            </a:extLst>
          </p:cNvPr>
          <p:cNvSpPr txBox="1"/>
          <p:nvPr/>
        </p:nvSpPr>
        <p:spPr>
          <a:xfrm>
            <a:off x="972560" y="1755212"/>
            <a:ext cx="3750197" cy="1200329"/>
          </a:xfrm>
          <a:prstGeom prst="rect">
            <a:avLst/>
          </a:prstGeom>
          <a:noFill/>
        </p:spPr>
        <p:txBody>
          <a:bodyPr wrap="square" rtlCol="0">
            <a:spAutoFit/>
          </a:bodyPr>
          <a:lstStyle/>
          <a:p>
            <a:r>
              <a:rPr lang="en-US" b="1" dirty="0"/>
              <a:t>Readiness-based sparing (RBS) </a:t>
            </a:r>
            <a:r>
              <a:rPr lang="en-US" dirty="0"/>
              <a:t>gives the optimal set of spares for a given budget that minimizes the expected number of backorders.</a:t>
            </a:r>
          </a:p>
        </p:txBody>
      </p:sp>
      <p:sp>
        <p:nvSpPr>
          <p:cNvPr id="29" name="TextBox 28">
            <a:extLst>
              <a:ext uri="{FF2B5EF4-FFF2-40B4-BE49-F238E27FC236}">
                <a16:creationId xmlns:a16="http://schemas.microsoft.com/office/drawing/2014/main" id="{6FF4E0B9-C65E-4B42-9EC1-F5A6B93E5F1E}"/>
              </a:ext>
            </a:extLst>
          </p:cNvPr>
          <p:cNvSpPr txBox="1"/>
          <p:nvPr/>
        </p:nvSpPr>
        <p:spPr>
          <a:xfrm>
            <a:off x="972560" y="3408341"/>
            <a:ext cx="3750197" cy="1754326"/>
          </a:xfrm>
          <a:prstGeom prst="rect">
            <a:avLst/>
          </a:prstGeom>
          <a:noFill/>
        </p:spPr>
        <p:txBody>
          <a:bodyPr wrap="square" rtlCol="0">
            <a:spAutoFit/>
          </a:bodyPr>
          <a:lstStyle/>
          <a:p>
            <a:r>
              <a:rPr lang="en-US" dirty="0"/>
              <a:t>A </a:t>
            </a:r>
            <a:r>
              <a:rPr lang="en-US" b="1" dirty="0"/>
              <a:t>simulation</a:t>
            </a:r>
            <a:r>
              <a:rPr lang="en-US" dirty="0"/>
              <a:t> of the platform’s operations, maintenance strategy, and supply system structure can estimate the average percent of available aircrafts with a given set of spares.</a:t>
            </a:r>
          </a:p>
        </p:txBody>
      </p:sp>
      <p:sp>
        <p:nvSpPr>
          <p:cNvPr id="31" name="TextBox 30">
            <a:extLst>
              <a:ext uri="{FF2B5EF4-FFF2-40B4-BE49-F238E27FC236}">
                <a16:creationId xmlns:a16="http://schemas.microsoft.com/office/drawing/2014/main" id="{99FF4F6B-CCCE-4CEA-97F1-921B174BDC76}"/>
              </a:ext>
            </a:extLst>
          </p:cNvPr>
          <p:cNvSpPr txBox="1"/>
          <p:nvPr/>
        </p:nvSpPr>
        <p:spPr>
          <a:xfrm rot="16200000">
            <a:off x="3442926" y="3244333"/>
            <a:ext cx="4083181" cy="369332"/>
          </a:xfrm>
          <a:prstGeom prst="rect">
            <a:avLst/>
          </a:prstGeom>
          <a:noFill/>
        </p:spPr>
        <p:txBody>
          <a:bodyPr wrap="square" rtlCol="0">
            <a:spAutoFit/>
          </a:bodyPr>
          <a:lstStyle/>
          <a:p>
            <a:pPr algn="ctr"/>
            <a:r>
              <a:rPr lang="en-US" dirty="0"/>
              <a:t>Avg. % of Available Aircraft</a:t>
            </a:r>
          </a:p>
        </p:txBody>
      </p:sp>
      <p:sp>
        <p:nvSpPr>
          <p:cNvPr id="32" name="TextBox 31">
            <a:extLst>
              <a:ext uri="{FF2B5EF4-FFF2-40B4-BE49-F238E27FC236}">
                <a16:creationId xmlns:a16="http://schemas.microsoft.com/office/drawing/2014/main" id="{4311C541-5E66-43F3-AB42-E7780CDE4603}"/>
              </a:ext>
            </a:extLst>
          </p:cNvPr>
          <p:cNvSpPr txBox="1"/>
          <p:nvPr/>
        </p:nvSpPr>
        <p:spPr>
          <a:xfrm>
            <a:off x="5548745" y="1387410"/>
            <a:ext cx="674702" cy="307777"/>
          </a:xfrm>
          <a:prstGeom prst="rect">
            <a:avLst/>
          </a:prstGeom>
          <a:noFill/>
        </p:spPr>
        <p:txBody>
          <a:bodyPr wrap="square" rtlCol="0">
            <a:spAutoFit/>
          </a:bodyPr>
          <a:lstStyle/>
          <a:p>
            <a:pPr algn="r"/>
            <a:r>
              <a:rPr lang="en-US" sz="1400" dirty="0"/>
              <a:t>80%</a:t>
            </a:r>
          </a:p>
        </p:txBody>
      </p:sp>
      <p:sp>
        <p:nvSpPr>
          <p:cNvPr id="33" name="TextBox 32">
            <a:extLst>
              <a:ext uri="{FF2B5EF4-FFF2-40B4-BE49-F238E27FC236}">
                <a16:creationId xmlns:a16="http://schemas.microsoft.com/office/drawing/2014/main" id="{DD9E459F-A5E4-4F60-AFAE-EA0CE03A6543}"/>
              </a:ext>
            </a:extLst>
          </p:cNvPr>
          <p:cNvSpPr txBox="1"/>
          <p:nvPr/>
        </p:nvSpPr>
        <p:spPr>
          <a:xfrm>
            <a:off x="5642264" y="2154627"/>
            <a:ext cx="581181" cy="307777"/>
          </a:xfrm>
          <a:prstGeom prst="rect">
            <a:avLst/>
          </a:prstGeom>
          <a:noFill/>
        </p:spPr>
        <p:txBody>
          <a:bodyPr wrap="square" rtlCol="0">
            <a:spAutoFit/>
          </a:bodyPr>
          <a:lstStyle/>
          <a:p>
            <a:pPr algn="r"/>
            <a:r>
              <a:rPr lang="en-US" sz="1400" dirty="0"/>
              <a:t>70%</a:t>
            </a:r>
          </a:p>
        </p:txBody>
      </p:sp>
      <p:sp>
        <p:nvSpPr>
          <p:cNvPr id="34" name="TextBox 33">
            <a:extLst>
              <a:ext uri="{FF2B5EF4-FFF2-40B4-BE49-F238E27FC236}">
                <a16:creationId xmlns:a16="http://schemas.microsoft.com/office/drawing/2014/main" id="{059F48E5-6735-4D2E-B568-F9D943686D12}"/>
              </a:ext>
            </a:extLst>
          </p:cNvPr>
          <p:cNvSpPr txBox="1"/>
          <p:nvPr/>
        </p:nvSpPr>
        <p:spPr>
          <a:xfrm>
            <a:off x="5631510" y="2954118"/>
            <a:ext cx="581181" cy="307777"/>
          </a:xfrm>
          <a:prstGeom prst="rect">
            <a:avLst/>
          </a:prstGeom>
          <a:noFill/>
        </p:spPr>
        <p:txBody>
          <a:bodyPr wrap="square" rtlCol="0">
            <a:spAutoFit/>
          </a:bodyPr>
          <a:lstStyle/>
          <a:p>
            <a:pPr algn="r"/>
            <a:r>
              <a:rPr lang="en-US" sz="1400" dirty="0"/>
              <a:t>60%</a:t>
            </a:r>
          </a:p>
        </p:txBody>
      </p:sp>
      <p:sp>
        <p:nvSpPr>
          <p:cNvPr id="35" name="TextBox 34">
            <a:extLst>
              <a:ext uri="{FF2B5EF4-FFF2-40B4-BE49-F238E27FC236}">
                <a16:creationId xmlns:a16="http://schemas.microsoft.com/office/drawing/2014/main" id="{9CC7394B-7424-4C7D-97E9-938E5457B17E}"/>
              </a:ext>
            </a:extLst>
          </p:cNvPr>
          <p:cNvSpPr txBox="1"/>
          <p:nvPr/>
        </p:nvSpPr>
        <p:spPr>
          <a:xfrm>
            <a:off x="5631511" y="3740817"/>
            <a:ext cx="581180" cy="307777"/>
          </a:xfrm>
          <a:prstGeom prst="rect">
            <a:avLst/>
          </a:prstGeom>
          <a:noFill/>
        </p:spPr>
        <p:txBody>
          <a:bodyPr wrap="square" rtlCol="0">
            <a:spAutoFit/>
          </a:bodyPr>
          <a:lstStyle/>
          <a:p>
            <a:pPr algn="r"/>
            <a:r>
              <a:rPr lang="en-US" sz="1400" dirty="0"/>
              <a:t>50%</a:t>
            </a:r>
          </a:p>
        </p:txBody>
      </p:sp>
      <p:sp>
        <p:nvSpPr>
          <p:cNvPr id="36" name="TextBox 35">
            <a:extLst>
              <a:ext uri="{FF2B5EF4-FFF2-40B4-BE49-F238E27FC236}">
                <a16:creationId xmlns:a16="http://schemas.microsoft.com/office/drawing/2014/main" id="{3423B899-7C3E-4D07-85F6-F31AA6B17461}"/>
              </a:ext>
            </a:extLst>
          </p:cNvPr>
          <p:cNvSpPr txBox="1"/>
          <p:nvPr/>
        </p:nvSpPr>
        <p:spPr>
          <a:xfrm>
            <a:off x="5642264" y="4528298"/>
            <a:ext cx="581181" cy="307777"/>
          </a:xfrm>
          <a:prstGeom prst="rect">
            <a:avLst/>
          </a:prstGeom>
          <a:noFill/>
        </p:spPr>
        <p:txBody>
          <a:bodyPr wrap="square" rtlCol="0">
            <a:spAutoFit/>
          </a:bodyPr>
          <a:lstStyle/>
          <a:p>
            <a:pPr algn="r"/>
            <a:r>
              <a:rPr lang="en-US" sz="1400" dirty="0"/>
              <a:t>40%</a:t>
            </a:r>
          </a:p>
        </p:txBody>
      </p:sp>
      <p:cxnSp>
        <p:nvCxnSpPr>
          <p:cNvPr id="38" name="Straight Arrow Connector 37">
            <a:extLst>
              <a:ext uri="{FF2B5EF4-FFF2-40B4-BE49-F238E27FC236}">
                <a16:creationId xmlns:a16="http://schemas.microsoft.com/office/drawing/2014/main" id="{3AE15E42-AA73-4A7E-BEB6-5F0A1ACD71B2}"/>
              </a:ext>
            </a:extLst>
          </p:cNvPr>
          <p:cNvCxnSpPr/>
          <p:nvPr/>
        </p:nvCxnSpPr>
        <p:spPr>
          <a:xfrm flipH="1">
            <a:off x="7783677" y="4252546"/>
            <a:ext cx="3765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CE248AEB-970E-4FA5-A54C-096D3E672D74}"/>
              </a:ext>
            </a:extLst>
          </p:cNvPr>
          <p:cNvSpPr txBox="1"/>
          <p:nvPr/>
        </p:nvSpPr>
        <p:spPr>
          <a:xfrm>
            <a:off x="8160195" y="4056789"/>
            <a:ext cx="1553960" cy="954107"/>
          </a:xfrm>
          <a:prstGeom prst="rect">
            <a:avLst/>
          </a:prstGeom>
          <a:solidFill>
            <a:schemeClr val="bg1"/>
          </a:solidFill>
          <a:ln>
            <a:solidFill>
              <a:schemeClr val="tx1"/>
            </a:solidFill>
          </a:ln>
        </p:spPr>
        <p:txBody>
          <a:bodyPr wrap="square" rtlCol="0">
            <a:spAutoFit/>
          </a:bodyPr>
          <a:lstStyle/>
          <a:p>
            <a:r>
              <a:rPr lang="en-US" sz="1400" b="1" dirty="0"/>
              <a:t>For $200M:</a:t>
            </a:r>
          </a:p>
          <a:p>
            <a:r>
              <a:rPr lang="en-US" sz="1400" dirty="0"/>
              <a:t>1 radar</a:t>
            </a:r>
          </a:p>
          <a:p>
            <a:r>
              <a:rPr lang="en-US" sz="1400" dirty="0"/>
              <a:t>5 landing gear</a:t>
            </a:r>
          </a:p>
          <a:p>
            <a:r>
              <a:rPr lang="en-US" sz="1400" dirty="0"/>
              <a:t>100 screws</a:t>
            </a:r>
          </a:p>
        </p:txBody>
      </p:sp>
      <p:sp>
        <p:nvSpPr>
          <p:cNvPr id="43" name="Oval 42">
            <a:extLst>
              <a:ext uri="{FF2B5EF4-FFF2-40B4-BE49-F238E27FC236}">
                <a16:creationId xmlns:a16="http://schemas.microsoft.com/office/drawing/2014/main" id="{7EE47C9B-8110-405D-A271-2F931459D45F}"/>
              </a:ext>
            </a:extLst>
          </p:cNvPr>
          <p:cNvSpPr/>
          <p:nvPr/>
        </p:nvSpPr>
        <p:spPr>
          <a:xfrm>
            <a:off x="7619243" y="4194520"/>
            <a:ext cx="111162" cy="1010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D5DDB16-BD39-49E7-B95D-7DE908267D7C}"/>
              </a:ext>
            </a:extLst>
          </p:cNvPr>
          <p:cNvSpPr/>
          <p:nvPr/>
        </p:nvSpPr>
        <p:spPr>
          <a:xfrm>
            <a:off x="8374577" y="2547005"/>
            <a:ext cx="111162" cy="1010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6F40970B-FDC3-43E9-A2AC-3824531636B2}"/>
              </a:ext>
            </a:extLst>
          </p:cNvPr>
          <p:cNvCxnSpPr/>
          <p:nvPr/>
        </p:nvCxnSpPr>
        <p:spPr>
          <a:xfrm flipH="1">
            <a:off x="8531078" y="2609360"/>
            <a:ext cx="3765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90DA2B81-77DF-482F-994A-EAEFC206B0FA}"/>
              </a:ext>
            </a:extLst>
          </p:cNvPr>
          <p:cNvSpPr txBox="1"/>
          <p:nvPr/>
        </p:nvSpPr>
        <p:spPr>
          <a:xfrm>
            <a:off x="8907596" y="2413603"/>
            <a:ext cx="1553960" cy="1169551"/>
          </a:xfrm>
          <a:prstGeom prst="rect">
            <a:avLst/>
          </a:prstGeom>
          <a:solidFill>
            <a:schemeClr val="bg1"/>
          </a:solidFill>
          <a:ln>
            <a:solidFill>
              <a:schemeClr val="tx1"/>
            </a:solidFill>
          </a:ln>
        </p:spPr>
        <p:txBody>
          <a:bodyPr wrap="square" rtlCol="0">
            <a:spAutoFit/>
          </a:bodyPr>
          <a:lstStyle/>
          <a:p>
            <a:r>
              <a:rPr lang="en-US" sz="1400" b="1" dirty="0"/>
              <a:t>For $300M:</a:t>
            </a:r>
          </a:p>
          <a:p>
            <a:r>
              <a:rPr lang="en-US" sz="1400" dirty="0"/>
              <a:t>3 radar</a:t>
            </a:r>
          </a:p>
          <a:p>
            <a:r>
              <a:rPr lang="en-US" sz="1400" dirty="0"/>
              <a:t>8 landing gear</a:t>
            </a:r>
          </a:p>
          <a:p>
            <a:r>
              <a:rPr lang="en-US" sz="1400" dirty="0"/>
              <a:t>100 screws</a:t>
            </a:r>
          </a:p>
          <a:p>
            <a:r>
              <a:rPr lang="en-US" sz="1400" dirty="0"/>
              <a:t>6 generators</a:t>
            </a:r>
          </a:p>
        </p:txBody>
      </p:sp>
      <p:sp>
        <p:nvSpPr>
          <p:cNvPr id="48" name="TextBox 47">
            <a:extLst>
              <a:ext uri="{FF2B5EF4-FFF2-40B4-BE49-F238E27FC236}">
                <a16:creationId xmlns:a16="http://schemas.microsoft.com/office/drawing/2014/main" id="{E7A13741-4334-4450-B38C-317E9AC6E2A4}"/>
              </a:ext>
            </a:extLst>
          </p:cNvPr>
          <p:cNvSpPr txBox="1"/>
          <p:nvPr/>
        </p:nvSpPr>
        <p:spPr>
          <a:xfrm>
            <a:off x="9714155" y="1123545"/>
            <a:ext cx="2291388" cy="954107"/>
          </a:xfrm>
          <a:prstGeom prst="rect">
            <a:avLst/>
          </a:prstGeom>
          <a:solidFill>
            <a:schemeClr val="bg1"/>
          </a:solidFill>
          <a:ln>
            <a:solidFill>
              <a:schemeClr val="tx1"/>
            </a:solidFill>
          </a:ln>
        </p:spPr>
        <p:txBody>
          <a:bodyPr wrap="square" rtlCol="0">
            <a:spAutoFit/>
          </a:bodyPr>
          <a:lstStyle/>
          <a:p>
            <a:r>
              <a:rPr lang="en-US" sz="1400" dirty="0"/>
              <a:t>Return-on-investment plateaus as spares are no longer the limiting factor of readiness.</a:t>
            </a:r>
          </a:p>
        </p:txBody>
      </p:sp>
      <p:cxnSp>
        <p:nvCxnSpPr>
          <p:cNvPr id="7" name="Straight Arrow Connector 6">
            <a:extLst>
              <a:ext uri="{FF2B5EF4-FFF2-40B4-BE49-F238E27FC236}">
                <a16:creationId xmlns:a16="http://schemas.microsoft.com/office/drawing/2014/main" id="{C6CA4D43-7A71-497D-99F8-341BB17CC305}"/>
              </a:ext>
            </a:extLst>
          </p:cNvPr>
          <p:cNvCxnSpPr/>
          <p:nvPr/>
        </p:nvCxnSpPr>
        <p:spPr>
          <a:xfrm flipH="1">
            <a:off x="9351818" y="1265233"/>
            <a:ext cx="362335" cy="199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92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9" grpId="0"/>
      <p:bldP spid="32" grpId="0"/>
      <p:bldP spid="33" grpId="0"/>
      <p:bldP spid="34" grpId="0"/>
      <p:bldP spid="35" grpId="0"/>
      <p:bldP spid="36" grpId="0"/>
      <p:bldP spid="45" grpId="0" animBg="1"/>
      <p:bldP spid="47" grpId="0" animBg="1"/>
      <p:bldP spid="48" grpId="0" animBg="1"/>
    </p:bldLst>
  </p:timing>
</p:sld>
</file>

<file path=ppt/theme/theme1.xml><?xml version="1.0" encoding="utf-8"?>
<a:theme xmlns:a="http://schemas.openxmlformats.org/drawingml/2006/main" name="Office Theme">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1AF172-1678-404B-AC44-D4E9E8624CC4}" vid="{CCFE4AB1-AEE6-42FB-827C-27B5D33D64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DATAWorks Presentation - Wide</Template>
  <TotalTime>3122</TotalTime>
  <Words>1203</Words>
  <Application>Microsoft Office PowerPoint</Application>
  <PresentationFormat>Widescreen</PresentationFormat>
  <Paragraphs>163</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Cambria Math</vt:lpstr>
      <vt:lpstr>Courier New</vt:lpstr>
      <vt:lpstr>Franklin Gothic Book</vt:lpstr>
      <vt:lpstr>Franklin Gothic Medium</vt:lpstr>
      <vt:lpstr>Segoe UI</vt:lpstr>
      <vt:lpstr>Wingdings</vt:lpstr>
      <vt:lpstr>Office Theme</vt:lpstr>
      <vt:lpstr>PowerPoint Presentation</vt:lpstr>
      <vt:lpstr>PowerPoint Presentation</vt:lpstr>
      <vt:lpstr>PowerPoint Presentation</vt:lpstr>
      <vt:lpstr>Stovepiped sparing decisions can lead to suboptimal outcomes</vt:lpstr>
      <vt:lpstr>Centralized wholesale stocking is often efficient, and cuts can pass on non-linear costs to retail</vt:lpstr>
      <vt:lpstr>For a given readiness target, underfunding wholesale passes a non-linear cost on to retail to maintain the same readiness</vt:lpstr>
      <vt:lpstr>Optimizing resource decisions across weapon systems</vt:lpstr>
      <vt:lpstr>PowerPoint Presentation</vt:lpstr>
      <vt:lpstr>We can use models to estimate the cost of readiness for a given platform</vt:lpstr>
      <vt:lpstr>PowerPoint Presentation</vt:lpstr>
      <vt:lpstr>The DoD can use the cost of readiness for each platform to determine where funds will have the largest impact </vt:lpstr>
      <vt:lpstr>The DoD can use the cost of readiness for each platform to determine where funds will have the largest impact </vt:lpstr>
      <vt:lpstr>The DoD can use the cost of readiness for each platform to determine where funds will have the largest impact </vt:lpstr>
      <vt:lpstr>We can tie resource decisions to readiness outcomes using our modeling and simulation tools that look at the end-to-end sustainment system.</vt:lpstr>
    </vt:vector>
  </TitlesOfParts>
  <Company>Institute for Defense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Connor P</dc:creator>
  <cp:lastModifiedBy>Bertram, Jasmine</cp:lastModifiedBy>
  <cp:revision>199</cp:revision>
  <dcterms:created xsi:type="dcterms:W3CDTF">2025-02-10T15:23:24Z</dcterms:created>
  <dcterms:modified xsi:type="dcterms:W3CDTF">2025-03-25T15:03:01Z</dcterms:modified>
</cp:coreProperties>
</file>