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B4CADD-9E20-4796-A038-BBD2D1CA486C}" type="doc">
      <dgm:prSet loTypeId="urn:microsoft.com/office/officeart/2005/8/layout/cycle8" loCatId="cycle" qsTypeId="urn:microsoft.com/office/officeart/2005/8/quickstyle/simple1" qsCatId="simple" csTypeId="urn:microsoft.com/office/officeart/2005/8/colors/accent1_2" csCatId="accent1" phldr="1"/>
      <dgm:spPr/>
    </dgm:pt>
    <dgm:pt modelId="{7F04A18B-1F8D-4A32-9B32-3F9298528AAD}">
      <dgm:prSet phldrT="[Text]" custT="1"/>
      <dgm:spPr/>
      <dgm:t>
        <a:bodyPr/>
        <a:lstStyle/>
        <a:p>
          <a:pPr algn="l"/>
          <a:endParaRPr lang="en-US" sz="2200" dirty="0"/>
        </a:p>
        <a:p>
          <a:pPr algn="l"/>
          <a:r>
            <a:rPr lang="en-US" sz="2200" dirty="0"/>
            <a:t>Multi-disciplinary Team</a:t>
          </a:r>
        </a:p>
        <a:p>
          <a:pPr algn="l"/>
          <a:endParaRPr lang="en-US" sz="500" dirty="0"/>
        </a:p>
        <a:p>
          <a:pPr algn="l"/>
          <a:endParaRPr lang="en-US" sz="2600" dirty="0"/>
        </a:p>
        <a:p>
          <a:pPr algn="ctr"/>
          <a:endParaRPr lang="en-US" sz="2600" dirty="0"/>
        </a:p>
        <a:p>
          <a:pPr algn="ctr"/>
          <a:endParaRPr lang="en-US" sz="2600" dirty="0"/>
        </a:p>
      </dgm:t>
    </dgm:pt>
    <dgm:pt modelId="{CD296567-B3B9-43CB-AEDC-71C42C22BBA6}" type="parTrans" cxnId="{D70C4D68-5289-4A84-8396-D44A4DF7D7D3}">
      <dgm:prSet/>
      <dgm:spPr/>
      <dgm:t>
        <a:bodyPr/>
        <a:lstStyle/>
        <a:p>
          <a:endParaRPr lang="en-US"/>
        </a:p>
      </dgm:t>
    </dgm:pt>
    <dgm:pt modelId="{E8734C7B-34B8-4A86-A9F5-67B216A575E9}" type="sibTrans" cxnId="{D70C4D68-5289-4A84-8396-D44A4DF7D7D3}">
      <dgm:prSet/>
      <dgm:spPr/>
      <dgm:t>
        <a:bodyPr/>
        <a:lstStyle/>
        <a:p>
          <a:endParaRPr lang="en-US"/>
        </a:p>
      </dgm:t>
    </dgm:pt>
    <dgm:pt modelId="{BC89002B-0AD2-4180-80E4-95C241E65873}">
      <dgm:prSet phldrT="[Text]" custT="1"/>
      <dgm:spPr/>
      <dgm:t>
        <a:bodyPr/>
        <a:lstStyle/>
        <a:p>
          <a:r>
            <a:rPr lang="en-US" sz="2200" dirty="0"/>
            <a:t>BU Partnership</a:t>
          </a:r>
        </a:p>
      </dgm:t>
    </dgm:pt>
    <dgm:pt modelId="{3A9256FA-A997-406F-BC99-890EC4A30911}" type="parTrans" cxnId="{DF724CD5-BDE5-49A4-9B9C-10D1AAB7A04C}">
      <dgm:prSet/>
      <dgm:spPr/>
      <dgm:t>
        <a:bodyPr/>
        <a:lstStyle/>
        <a:p>
          <a:endParaRPr lang="en-US"/>
        </a:p>
      </dgm:t>
    </dgm:pt>
    <dgm:pt modelId="{F883AEE7-31A8-481B-90A8-E6A263346F88}" type="sibTrans" cxnId="{DF724CD5-BDE5-49A4-9B9C-10D1AAB7A04C}">
      <dgm:prSet/>
      <dgm:spPr/>
      <dgm:t>
        <a:bodyPr/>
        <a:lstStyle/>
        <a:p>
          <a:endParaRPr lang="en-US"/>
        </a:p>
      </dgm:t>
    </dgm:pt>
    <dgm:pt modelId="{E46ACA8C-E87D-4A7E-8B67-73F323902424}">
      <dgm:prSet phldrT="[Text]" custT="1"/>
      <dgm:spPr/>
      <dgm:t>
        <a:bodyPr/>
        <a:lstStyle/>
        <a:p>
          <a:pPr algn="r"/>
          <a:r>
            <a:rPr lang="en-US" sz="2200" dirty="0"/>
            <a:t>Right Data</a:t>
          </a:r>
        </a:p>
        <a:p>
          <a:pPr algn="r"/>
          <a:r>
            <a:rPr lang="en-US" sz="2200" dirty="0"/>
            <a:t>Foundation</a:t>
          </a:r>
          <a:r>
            <a:rPr lang="en-US" sz="2000" dirty="0"/>
            <a:t>  </a:t>
          </a:r>
          <a:r>
            <a:rPr lang="en-US" sz="1800" dirty="0"/>
            <a:t>   </a:t>
          </a:r>
        </a:p>
        <a:p>
          <a:pPr algn="r"/>
          <a:endParaRPr lang="en-US" sz="2600" dirty="0"/>
        </a:p>
        <a:p>
          <a:pPr algn="ctr"/>
          <a:endParaRPr lang="en-US" sz="1800" dirty="0"/>
        </a:p>
        <a:p>
          <a:pPr algn="ctr"/>
          <a:endParaRPr lang="en-US" sz="2600" dirty="0"/>
        </a:p>
      </dgm:t>
    </dgm:pt>
    <dgm:pt modelId="{513BEA7E-819E-4D0C-86F0-EB0868FCC137}" type="parTrans" cxnId="{20FBB4C3-1878-40A9-AD2C-3B50A0FB1172}">
      <dgm:prSet/>
      <dgm:spPr/>
      <dgm:t>
        <a:bodyPr/>
        <a:lstStyle/>
        <a:p>
          <a:endParaRPr lang="en-US"/>
        </a:p>
      </dgm:t>
    </dgm:pt>
    <dgm:pt modelId="{B774EAA3-66AA-4122-BD38-42A119672658}" type="sibTrans" cxnId="{20FBB4C3-1878-40A9-AD2C-3B50A0FB1172}">
      <dgm:prSet/>
      <dgm:spPr/>
      <dgm:t>
        <a:bodyPr/>
        <a:lstStyle/>
        <a:p>
          <a:endParaRPr lang="en-US"/>
        </a:p>
      </dgm:t>
    </dgm:pt>
    <dgm:pt modelId="{17238D4E-3A35-40D4-BCD0-5165D3201D76}" type="pres">
      <dgm:prSet presAssocID="{FEB4CADD-9E20-4796-A038-BBD2D1CA486C}" presName="compositeShape" presStyleCnt="0">
        <dgm:presLayoutVars>
          <dgm:chMax val="7"/>
          <dgm:dir/>
          <dgm:resizeHandles val="exact"/>
        </dgm:presLayoutVars>
      </dgm:prSet>
      <dgm:spPr/>
    </dgm:pt>
    <dgm:pt modelId="{48CB653F-7FEB-4613-A15A-B336DF93A9E5}" type="pres">
      <dgm:prSet presAssocID="{FEB4CADD-9E20-4796-A038-BBD2D1CA486C}" presName="wedge1" presStyleLbl="node1" presStyleIdx="0" presStyleCnt="3"/>
      <dgm:spPr/>
    </dgm:pt>
    <dgm:pt modelId="{9AE6B630-9199-4C6A-B956-6E103DBB34FB}" type="pres">
      <dgm:prSet presAssocID="{FEB4CADD-9E20-4796-A038-BBD2D1CA486C}" presName="dummy1a" presStyleCnt="0"/>
      <dgm:spPr/>
    </dgm:pt>
    <dgm:pt modelId="{318DE7B5-9640-45F1-9F04-DEE7C6F4184C}" type="pres">
      <dgm:prSet presAssocID="{FEB4CADD-9E20-4796-A038-BBD2D1CA486C}" presName="dummy1b" presStyleCnt="0"/>
      <dgm:spPr/>
    </dgm:pt>
    <dgm:pt modelId="{2E27E1E2-3950-46F0-8890-F37968156FF2}" type="pres">
      <dgm:prSet presAssocID="{FEB4CADD-9E20-4796-A038-BBD2D1CA486C}" presName="wedge1Tx" presStyleLbl="node1" presStyleIdx="0" presStyleCnt="3">
        <dgm:presLayoutVars>
          <dgm:chMax val="0"/>
          <dgm:chPref val="0"/>
          <dgm:bulletEnabled val="1"/>
        </dgm:presLayoutVars>
      </dgm:prSet>
      <dgm:spPr/>
    </dgm:pt>
    <dgm:pt modelId="{E77C91B1-3D49-4D38-B984-B2D276EACCD0}" type="pres">
      <dgm:prSet presAssocID="{FEB4CADD-9E20-4796-A038-BBD2D1CA486C}" presName="wedge2" presStyleLbl="node1" presStyleIdx="1" presStyleCnt="3"/>
      <dgm:spPr/>
    </dgm:pt>
    <dgm:pt modelId="{728AFFF7-F1EA-43A0-B7A4-A6DF1017A2DA}" type="pres">
      <dgm:prSet presAssocID="{FEB4CADD-9E20-4796-A038-BBD2D1CA486C}" presName="dummy2a" presStyleCnt="0"/>
      <dgm:spPr/>
    </dgm:pt>
    <dgm:pt modelId="{1D5F419B-8141-4482-8F3A-7A8F0C41C152}" type="pres">
      <dgm:prSet presAssocID="{FEB4CADD-9E20-4796-A038-BBD2D1CA486C}" presName="dummy2b" presStyleCnt="0"/>
      <dgm:spPr/>
    </dgm:pt>
    <dgm:pt modelId="{17C23664-CE6F-440A-9FB5-A048E2C968FA}" type="pres">
      <dgm:prSet presAssocID="{FEB4CADD-9E20-4796-A038-BBD2D1CA486C}" presName="wedge2Tx" presStyleLbl="node1" presStyleIdx="1" presStyleCnt="3">
        <dgm:presLayoutVars>
          <dgm:chMax val="0"/>
          <dgm:chPref val="0"/>
          <dgm:bulletEnabled val="1"/>
        </dgm:presLayoutVars>
      </dgm:prSet>
      <dgm:spPr/>
    </dgm:pt>
    <dgm:pt modelId="{764FF308-63AB-457B-AEB0-355A926E4E28}" type="pres">
      <dgm:prSet presAssocID="{FEB4CADD-9E20-4796-A038-BBD2D1CA486C}" presName="wedge3" presStyleLbl="node1" presStyleIdx="2" presStyleCnt="3" custScaleX="101379" custScaleY="97492"/>
      <dgm:spPr/>
    </dgm:pt>
    <dgm:pt modelId="{DF45F320-EB21-44AF-9964-3657289C6FBD}" type="pres">
      <dgm:prSet presAssocID="{FEB4CADD-9E20-4796-A038-BBD2D1CA486C}" presName="dummy3a" presStyleCnt="0"/>
      <dgm:spPr/>
    </dgm:pt>
    <dgm:pt modelId="{FAE0FC42-19D6-42CD-B8B4-D268FF719A66}" type="pres">
      <dgm:prSet presAssocID="{FEB4CADD-9E20-4796-A038-BBD2D1CA486C}" presName="dummy3b" presStyleCnt="0"/>
      <dgm:spPr/>
    </dgm:pt>
    <dgm:pt modelId="{4F96DC47-D71D-44AE-8434-68E35ABFB411}" type="pres">
      <dgm:prSet presAssocID="{FEB4CADD-9E20-4796-A038-BBD2D1CA486C}" presName="wedge3Tx" presStyleLbl="node1" presStyleIdx="2" presStyleCnt="3">
        <dgm:presLayoutVars>
          <dgm:chMax val="0"/>
          <dgm:chPref val="0"/>
          <dgm:bulletEnabled val="1"/>
        </dgm:presLayoutVars>
      </dgm:prSet>
      <dgm:spPr/>
    </dgm:pt>
    <dgm:pt modelId="{5C584685-759E-4F15-BAF2-61D5BFD43CD7}" type="pres">
      <dgm:prSet presAssocID="{E8734C7B-34B8-4A86-A9F5-67B216A575E9}" presName="arrowWedge1" presStyleLbl="fgSibTrans2D1" presStyleIdx="0" presStyleCnt="3"/>
      <dgm:spPr/>
    </dgm:pt>
    <dgm:pt modelId="{079253E4-B2EA-4BCC-A503-50F0CFE47083}" type="pres">
      <dgm:prSet presAssocID="{F883AEE7-31A8-481B-90A8-E6A263346F88}" presName="arrowWedge2" presStyleLbl="fgSibTrans2D1" presStyleIdx="1" presStyleCnt="3"/>
      <dgm:spPr/>
    </dgm:pt>
    <dgm:pt modelId="{5909152F-804D-4DA7-88B6-52E27ABC4CE6}" type="pres">
      <dgm:prSet presAssocID="{B774EAA3-66AA-4122-BD38-42A119672658}" presName="arrowWedge3" presStyleLbl="fgSibTrans2D1" presStyleIdx="2" presStyleCnt="3"/>
      <dgm:spPr/>
    </dgm:pt>
  </dgm:ptLst>
  <dgm:cxnLst>
    <dgm:cxn modelId="{049A0341-8900-4053-8098-54B9C97D1962}" type="presOf" srcId="{E46ACA8C-E87D-4A7E-8B67-73F323902424}" destId="{764FF308-63AB-457B-AEB0-355A926E4E28}" srcOrd="0" destOrd="0" presId="urn:microsoft.com/office/officeart/2005/8/layout/cycle8"/>
    <dgm:cxn modelId="{D70C4D68-5289-4A84-8396-D44A4DF7D7D3}" srcId="{FEB4CADD-9E20-4796-A038-BBD2D1CA486C}" destId="{7F04A18B-1F8D-4A32-9B32-3F9298528AAD}" srcOrd="0" destOrd="0" parTransId="{CD296567-B3B9-43CB-AEDC-71C42C22BBA6}" sibTransId="{E8734C7B-34B8-4A86-A9F5-67B216A575E9}"/>
    <dgm:cxn modelId="{78ACBD72-684B-448C-9C7F-70AD2D18FFB5}" type="presOf" srcId="{E46ACA8C-E87D-4A7E-8B67-73F323902424}" destId="{4F96DC47-D71D-44AE-8434-68E35ABFB411}" srcOrd="1" destOrd="0" presId="urn:microsoft.com/office/officeart/2005/8/layout/cycle8"/>
    <dgm:cxn modelId="{43865573-8930-4B88-96F4-1C41EBC55E30}" type="presOf" srcId="{BC89002B-0AD2-4180-80E4-95C241E65873}" destId="{E77C91B1-3D49-4D38-B984-B2D276EACCD0}" srcOrd="0" destOrd="0" presId="urn:microsoft.com/office/officeart/2005/8/layout/cycle8"/>
    <dgm:cxn modelId="{D4822456-781D-4139-8B9C-302035AFB84D}" type="presOf" srcId="{FEB4CADD-9E20-4796-A038-BBD2D1CA486C}" destId="{17238D4E-3A35-40D4-BCD0-5165D3201D76}" srcOrd="0" destOrd="0" presId="urn:microsoft.com/office/officeart/2005/8/layout/cycle8"/>
    <dgm:cxn modelId="{71BFA198-43FA-4200-8D82-77D2E3D3E14E}" type="presOf" srcId="{7F04A18B-1F8D-4A32-9B32-3F9298528AAD}" destId="{2E27E1E2-3950-46F0-8890-F37968156FF2}" srcOrd="1" destOrd="0" presId="urn:microsoft.com/office/officeart/2005/8/layout/cycle8"/>
    <dgm:cxn modelId="{899D43AA-A853-48AA-BE48-AF4573D5DFF1}" type="presOf" srcId="{BC89002B-0AD2-4180-80E4-95C241E65873}" destId="{17C23664-CE6F-440A-9FB5-A048E2C968FA}" srcOrd="1" destOrd="0" presId="urn:microsoft.com/office/officeart/2005/8/layout/cycle8"/>
    <dgm:cxn modelId="{20FBB4C3-1878-40A9-AD2C-3B50A0FB1172}" srcId="{FEB4CADD-9E20-4796-A038-BBD2D1CA486C}" destId="{E46ACA8C-E87D-4A7E-8B67-73F323902424}" srcOrd="2" destOrd="0" parTransId="{513BEA7E-819E-4D0C-86F0-EB0868FCC137}" sibTransId="{B774EAA3-66AA-4122-BD38-42A119672658}"/>
    <dgm:cxn modelId="{DF724CD5-BDE5-49A4-9B9C-10D1AAB7A04C}" srcId="{FEB4CADD-9E20-4796-A038-BBD2D1CA486C}" destId="{BC89002B-0AD2-4180-80E4-95C241E65873}" srcOrd="1" destOrd="0" parTransId="{3A9256FA-A997-406F-BC99-890EC4A30911}" sibTransId="{F883AEE7-31A8-481B-90A8-E6A263346F88}"/>
    <dgm:cxn modelId="{3E434DF2-CB30-4A7B-B1A9-EFCA7700E194}" type="presOf" srcId="{7F04A18B-1F8D-4A32-9B32-3F9298528AAD}" destId="{48CB653F-7FEB-4613-A15A-B336DF93A9E5}" srcOrd="0" destOrd="0" presId="urn:microsoft.com/office/officeart/2005/8/layout/cycle8"/>
    <dgm:cxn modelId="{8BD488C5-5BA9-4E71-AE52-46D10A0A43F5}" type="presParOf" srcId="{17238D4E-3A35-40D4-BCD0-5165D3201D76}" destId="{48CB653F-7FEB-4613-A15A-B336DF93A9E5}" srcOrd="0" destOrd="0" presId="urn:microsoft.com/office/officeart/2005/8/layout/cycle8"/>
    <dgm:cxn modelId="{FC0729D4-C6A8-4821-8CA9-76F1CD2C9B4B}" type="presParOf" srcId="{17238D4E-3A35-40D4-BCD0-5165D3201D76}" destId="{9AE6B630-9199-4C6A-B956-6E103DBB34FB}" srcOrd="1" destOrd="0" presId="urn:microsoft.com/office/officeart/2005/8/layout/cycle8"/>
    <dgm:cxn modelId="{4F6B4945-1304-476C-9FC8-DB2E25BBF525}" type="presParOf" srcId="{17238D4E-3A35-40D4-BCD0-5165D3201D76}" destId="{318DE7B5-9640-45F1-9F04-DEE7C6F4184C}" srcOrd="2" destOrd="0" presId="urn:microsoft.com/office/officeart/2005/8/layout/cycle8"/>
    <dgm:cxn modelId="{12488EC0-AC15-4BE5-AD5C-3BF9E18820A8}" type="presParOf" srcId="{17238D4E-3A35-40D4-BCD0-5165D3201D76}" destId="{2E27E1E2-3950-46F0-8890-F37968156FF2}" srcOrd="3" destOrd="0" presId="urn:microsoft.com/office/officeart/2005/8/layout/cycle8"/>
    <dgm:cxn modelId="{5E88D773-AC43-4B80-AAC1-A75CA9D374B9}" type="presParOf" srcId="{17238D4E-3A35-40D4-BCD0-5165D3201D76}" destId="{E77C91B1-3D49-4D38-B984-B2D276EACCD0}" srcOrd="4" destOrd="0" presId="urn:microsoft.com/office/officeart/2005/8/layout/cycle8"/>
    <dgm:cxn modelId="{0CE739B4-5A07-4508-913A-E317CB7F50BD}" type="presParOf" srcId="{17238D4E-3A35-40D4-BCD0-5165D3201D76}" destId="{728AFFF7-F1EA-43A0-B7A4-A6DF1017A2DA}" srcOrd="5" destOrd="0" presId="urn:microsoft.com/office/officeart/2005/8/layout/cycle8"/>
    <dgm:cxn modelId="{B44AEA7C-66F4-4900-9ED2-1CEA39A0F473}" type="presParOf" srcId="{17238D4E-3A35-40D4-BCD0-5165D3201D76}" destId="{1D5F419B-8141-4482-8F3A-7A8F0C41C152}" srcOrd="6" destOrd="0" presId="urn:microsoft.com/office/officeart/2005/8/layout/cycle8"/>
    <dgm:cxn modelId="{90E1BB00-16CA-4976-B467-CF7E5F906DF0}" type="presParOf" srcId="{17238D4E-3A35-40D4-BCD0-5165D3201D76}" destId="{17C23664-CE6F-440A-9FB5-A048E2C968FA}" srcOrd="7" destOrd="0" presId="urn:microsoft.com/office/officeart/2005/8/layout/cycle8"/>
    <dgm:cxn modelId="{2E7837AF-8487-4EE2-B5B9-CA5CA9F46DA6}" type="presParOf" srcId="{17238D4E-3A35-40D4-BCD0-5165D3201D76}" destId="{764FF308-63AB-457B-AEB0-355A926E4E28}" srcOrd="8" destOrd="0" presId="urn:microsoft.com/office/officeart/2005/8/layout/cycle8"/>
    <dgm:cxn modelId="{F02EBC6C-4007-4810-8D4C-232C067A7A47}" type="presParOf" srcId="{17238D4E-3A35-40D4-BCD0-5165D3201D76}" destId="{DF45F320-EB21-44AF-9964-3657289C6FBD}" srcOrd="9" destOrd="0" presId="urn:microsoft.com/office/officeart/2005/8/layout/cycle8"/>
    <dgm:cxn modelId="{17D24119-2631-4453-9AF5-52EC88B8A64F}" type="presParOf" srcId="{17238D4E-3A35-40D4-BCD0-5165D3201D76}" destId="{FAE0FC42-19D6-42CD-B8B4-D268FF719A66}" srcOrd="10" destOrd="0" presId="urn:microsoft.com/office/officeart/2005/8/layout/cycle8"/>
    <dgm:cxn modelId="{8B934F74-F522-48FF-AD79-968776F9227F}" type="presParOf" srcId="{17238D4E-3A35-40D4-BCD0-5165D3201D76}" destId="{4F96DC47-D71D-44AE-8434-68E35ABFB411}" srcOrd="11" destOrd="0" presId="urn:microsoft.com/office/officeart/2005/8/layout/cycle8"/>
    <dgm:cxn modelId="{7579D55F-0C07-4164-ADCD-B8D33BA0E418}" type="presParOf" srcId="{17238D4E-3A35-40D4-BCD0-5165D3201D76}" destId="{5C584685-759E-4F15-BAF2-61D5BFD43CD7}" srcOrd="12" destOrd="0" presId="urn:microsoft.com/office/officeart/2005/8/layout/cycle8"/>
    <dgm:cxn modelId="{BDEE7528-1A2D-43B0-A146-DDD71415B458}" type="presParOf" srcId="{17238D4E-3A35-40D4-BCD0-5165D3201D76}" destId="{079253E4-B2EA-4BCC-A503-50F0CFE47083}" srcOrd="13" destOrd="0" presId="urn:microsoft.com/office/officeart/2005/8/layout/cycle8"/>
    <dgm:cxn modelId="{C3889EAF-D12B-4E93-BD3D-69C59A7F0ADE}" type="presParOf" srcId="{17238D4E-3A35-40D4-BCD0-5165D3201D76}" destId="{5909152F-804D-4DA7-88B6-52E27ABC4CE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B653F-7FEB-4613-A15A-B336DF93A9E5}">
      <dsp:nvSpPr>
        <dsp:cNvPr id="0" name=""/>
        <dsp:cNvSpPr/>
      </dsp:nvSpPr>
      <dsp:spPr>
        <a:xfrm>
          <a:off x="1462343" y="341476"/>
          <a:ext cx="4412929" cy="4412929"/>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r>
            <a:rPr lang="en-US" sz="2200" kern="1200" dirty="0"/>
            <a:t>Multi-disciplinary Team</a:t>
          </a:r>
        </a:p>
        <a:p>
          <a:pPr marL="0" lvl="0" indent="0" algn="l" defTabSz="977900">
            <a:lnSpc>
              <a:spcPct val="90000"/>
            </a:lnSpc>
            <a:spcBef>
              <a:spcPct val="0"/>
            </a:spcBef>
            <a:spcAft>
              <a:spcPct val="35000"/>
            </a:spcAft>
            <a:buNone/>
          </a:pPr>
          <a:endParaRPr lang="en-US" sz="500" kern="1200" dirty="0"/>
        </a:p>
        <a:p>
          <a:pPr marL="0" lvl="0" indent="0" algn="l" defTabSz="977900">
            <a:lnSpc>
              <a:spcPct val="90000"/>
            </a:lnSpc>
            <a:spcBef>
              <a:spcPct val="0"/>
            </a:spcBef>
            <a:spcAft>
              <a:spcPct val="35000"/>
            </a:spcAft>
            <a:buNone/>
          </a:pPr>
          <a:endParaRPr lang="en-US" sz="2600" kern="1200" dirty="0"/>
        </a:p>
        <a:p>
          <a:pPr marL="0" lvl="0" indent="0" algn="ctr" defTabSz="977900">
            <a:lnSpc>
              <a:spcPct val="90000"/>
            </a:lnSpc>
            <a:spcBef>
              <a:spcPct val="0"/>
            </a:spcBef>
            <a:spcAft>
              <a:spcPct val="35000"/>
            </a:spcAft>
            <a:buNone/>
          </a:pPr>
          <a:endParaRPr lang="en-US" sz="2600" kern="1200" dirty="0"/>
        </a:p>
        <a:p>
          <a:pPr marL="0" lvl="0" indent="0" algn="ctr" defTabSz="977900">
            <a:lnSpc>
              <a:spcPct val="90000"/>
            </a:lnSpc>
            <a:spcBef>
              <a:spcPct val="0"/>
            </a:spcBef>
            <a:spcAft>
              <a:spcPct val="35000"/>
            </a:spcAft>
            <a:buNone/>
          </a:pPr>
          <a:endParaRPr lang="en-US" sz="2600" kern="1200" dirty="0"/>
        </a:p>
      </dsp:txBody>
      <dsp:txXfrm>
        <a:off x="3788062" y="1276597"/>
        <a:ext cx="1576046" cy="1313371"/>
      </dsp:txXfrm>
    </dsp:sp>
    <dsp:sp modelId="{E77C91B1-3D49-4D38-B984-B2D276EACCD0}">
      <dsp:nvSpPr>
        <dsp:cNvPr id="0" name=""/>
        <dsp:cNvSpPr/>
      </dsp:nvSpPr>
      <dsp:spPr>
        <a:xfrm>
          <a:off x="1371458" y="499081"/>
          <a:ext cx="4412929" cy="4412929"/>
        </a:xfrm>
        <a:prstGeom prst="pie">
          <a:avLst>
            <a:gd name="adj1" fmla="val 1800000"/>
            <a:gd name="adj2" fmla="val 90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BU Partnership</a:t>
          </a:r>
        </a:p>
      </dsp:txBody>
      <dsp:txXfrm>
        <a:off x="2422155" y="3362231"/>
        <a:ext cx="2364069" cy="1155767"/>
      </dsp:txXfrm>
    </dsp:sp>
    <dsp:sp modelId="{764FF308-63AB-457B-AEB0-355A926E4E28}">
      <dsp:nvSpPr>
        <dsp:cNvPr id="0" name=""/>
        <dsp:cNvSpPr/>
      </dsp:nvSpPr>
      <dsp:spPr>
        <a:xfrm>
          <a:off x="1250145" y="396814"/>
          <a:ext cx="4473783" cy="4302252"/>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r" defTabSz="977900">
            <a:lnSpc>
              <a:spcPct val="90000"/>
            </a:lnSpc>
            <a:spcBef>
              <a:spcPct val="0"/>
            </a:spcBef>
            <a:spcAft>
              <a:spcPct val="35000"/>
            </a:spcAft>
            <a:buNone/>
          </a:pPr>
          <a:r>
            <a:rPr lang="en-US" sz="2200" kern="1200" dirty="0"/>
            <a:t>Right Data</a:t>
          </a:r>
        </a:p>
        <a:p>
          <a:pPr marL="0" lvl="0" indent="0" algn="r" defTabSz="977900">
            <a:lnSpc>
              <a:spcPct val="90000"/>
            </a:lnSpc>
            <a:spcBef>
              <a:spcPct val="0"/>
            </a:spcBef>
            <a:spcAft>
              <a:spcPct val="35000"/>
            </a:spcAft>
            <a:buNone/>
          </a:pPr>
          <a:r>
            <a:rPr lang="en-US" sz="2200" kern="1200" dirty="0"/>
            <a:t>Foundation</a:t>
          </a:r>
          <a:r>
            <a:rPr lang="en-US" sz="2000" kern="1200" dirty="0"/>
            <a:t>  </a:t>
          </a:r>
          <a:r>
            <a:rPr lang="en-US" sz="1800" kern="1200" dirty="0"/>
            <a:t>   </a:t>
          </a:r>
        </a:p>
        <a:p>
          <a:pPr marL="0" lvl="0" indent="0" algn="r" defTabSz="977900">
            <a:lnSpc>
              <a:spcPct val="90000"/>
            </a:lnSpc>
            <a:spcBef>
              <a:spcPct val="0"/>
            </a:spcBef>
            <a:spcAft>
              <a:spcPct val="35000"/>
            </a:spcAft>
            <a:buNone/>
          </a:pPr>
          <a:endParaRPr lang="en-US" sz="2600" kern="1200" dirty="0"/>
        </a:p>
        <a:p>
          <a:pPr marL="0" lvl="0" indent="0" algn="ctr" defTabSz="977900">
            <a:lnSpc>
              <a:spcPct val="90000"/>
            </a:lnSpc>
            <a:spcBef>
              <a:spcPct val="0"/>
            </a:spcBef>
            <a:spcAft>
              <a:spcPct val="35000"/>
            </a:spcAft>
            <a:buNone/>
          </a:pPr>
          <a:endParaRPr lang="en-US" sz="1800" kern="1200" dirty="0"/>
        </a:p>
        <a:p>
          <a:pPr marL="0" lvl="0" indent="0" algn="ctr" defTabSz="977900">
            <a:lnSpc>
              <a:spcPct val="90000"/>
            </a:lnSpc>
            <a:spcBef>
              <a:spcPct val="0"/>
            </a:spcBef>
            <a:spcAft>
              <a:spcPct val="35000"/>
            </a:spcAft>
            <a:buNone/>
          </a:pPr>
          <a:endParaRPr lang="en-US" sz="2600" kern="1200" dirty="0"/>
        </a:p>
      </dsp:txBody>
      <dsp:txXfrm>
        <a:off x="1768358" y="1308482"/>
        <a:ext cx="1597779" cy="1280432"/>
      </dsp:txXfrm>
    </dsp:sp>
    <dsp:sp modelId="{5C584685-759E-4F15-BAF2-61D5BFD43CD7}">
      <dsp:nvSpPr>
        <dsp:cNvPr id="0" name=""/>
        <dsp:cNvSpPr/>
      </dsp:nvSpPr>
      <dsp:spPr>
        <a:xfrm>
          <a:off x="1189526" y="68295"/>
          <a:ext cx="4959291" cy="495929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9253E4-B2EA-4BCC-A503-50F0CFE47083}">
      <dsp:nvSpPr>
        <dsp:cNvPr id="0" name=""/>
        <dsp:cNvSpPr/>
      </dsp:nvSpPr>
      <dsp:spPr>
        <a:xfrm>
          <a:off x="1098276" y="225620"/>
          <a:ext cx="4959291" cy="495929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09152F-804D-4DA7-88B6-52E27ABC4CE6}">
      <dsp:nvSpPr>
        <dsp:cNvPr id="0" name=""/>
        <dsp:cNvSpPr/>
      </dsp:nvSpPr>
      <dsp:spPr>
        <a:xfrm>
          <a:off x="1006775" y="68735"/>
          <a:ext cx="4959291" cy="495929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5CA9E-2CC2-4E90-ACEC-115C5BBAD9F7}" type="datetimeFigureOut">
              <a:rPr lang="en-US" smtClean="0"/>
              <a:t>3/24/2021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D7721-A460-4EAC-98FD-5EE991C66063}" type="slidenum">
              <a:rPr lang="en-US" smtClean="0"/>
              <a:t>‹#›</a:t>
            </a:fld>
            <a:endParaRPr lang="en-US"/>
          </a:p>
        </p:txBody>
      </p:sp>
    </p:spTree>
    <p:extLst>
      <p:ext uri="{BB962C8B-B14F-4D97-AF65-F5344CB8AC3E}">
        <p14:creationId xmlns:p14="http://schemas.microsoft.com/office/powerpoint/2010/main" val="4018529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Life’s gotten a little more complicated!   Now we have a huge number of products, many vectors that are of interest to the consumer, and many different ways that we can leverage the information.  </a:t>
            </a:r>
          </a:p>
          <a:p>
            <a:pPr defTabSz="931774">
              <a:defRPr/>
            </a:pPr>
            <a:endParaRPr lang="en-US" dirty="0"/>
          </a:p>
          <a:p>
            <a:pPr defTabSz="931774">
              <a:defRPr/>
            </a:pPr>
            <a:r>
              <a:rPr lang="en-US" dirty="0"/>
              <a:t>No one’s going to disagree that this is a complex problem… but is it a Statistical Engineering problem and if so how treating it as such helps us to solve it.</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C435EC63-4EAA-4F75-8B2C-8E1C5F1AB684}" type="slidenum">
              <a:rPr lang="en-US" smtClean="0"/>
              <a:t>5</a:t>
            </a:fld>
            <a:endParaRPr lang="en-US"/>
          </a:p>
        </p:txBody>
      </p:sp>
    </p:spTree>
    <p:extLst>
      <p:ext uri="{BB962C8B-B14F-4D97-AF65-F5344CB8AC3E}">
        <p14:creationId xmlns:p14="http://schemas.microsoft.com/office/powerpoint/2010/main" val="2517440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line growth:  </a:t>
            </a:r>
          </a:p>
          <a:p>
            <a:pPr marL="174708" indent="-174708">
              <a:buFont typeface="Arial" panose="020B0604020202020204" pitchFamily="34" charset="0"/>
              <a:buChar char="•"/>
            </a:pPr>
            <a:r>
              <a:rPr lang="en-US" dirty="0"/>
              <a:t>Being front and center because we’re good.  By being able to articulate ourselves very clearly to our customers our sales force was able to convince our customers to give us premium shelf space.</a:t>
            </a:r>
          </a:p>
          <a:p>
            <a:pPr marL="174708" indent="-174708">
              <a:buFont typeface="Arial" panose="020B0604020202020204" pitchFamily="34" charset="0"/>
              <a:buChar char="•"/>
            </a:pPr>
            <a:r>
              <a:rPr lang="en-US" dirty="0"/>
              <a:t>We had solid, robust proof to be able to make consumer relevant claims.</a:t>
            </a:r>
          </a:p>
          <a:p>
            <a:endParaRPr lang="en-US" dirty="0"/>
          </a:p>
          <a:p>
            <a:r>
              <a:rPr lang="en-US" dirty="0"/>
              <a:t>Bottom line growth: </a:t>
            </a:r>
          </a:p>
          <a:p>
            <a:pPr marL="174708" indent="-174708">
              <a:buFont typeface="Arial" panose="020B0604020202020204" pitchFamily="34" charset="0"/>
              <a:buChar char="•"/>
            </a:pPr>
            <a:r>
              <a:rPr lang="en-US" dirty="0"/>
              <a:t>Using historic data AND creating new data smartly to enable modeling.  </a:t>
            </a:r>
          </a:p>
        </p:txBody>
      </p:sp>
      <p:sp>
        <p:nvSpPr>
          <p:cNvPr id="4" name="Slide Number Placeholder 3"/>
          <p:cNvSpPr>
            <a:spLocks noGrp="1"/>
          </p:cNvSpPr>
          <p:nvPr>
            <p:ph type="sldNum" sz="quarter" idx="5"/>
          </p:nvPr>
        </p:nvSpPr>
        <p:spPr/>
        <p:txBody>
          <a:bodyPr/>
          <a:lstStyle/>
          <a:p>
            <a:fld id="{C435EC63-4EAA-4F75-8B2C-8E1C5F1AB684}" type="slidenum">
              <a:rPr lang="en-US" smtClean="0"/>
              <a:t>6</a:t>
            </a:fld>
            <a:endParaRPr lang="en-US"/>
          </a:p>
        </p:txBody>
      </p:sp>
    </p:spTree>
    <p:extLst>
      <p:ext uri="{BB962C8B-B14F-4D97-AF65-F5344CB8AC3E}">
        <p14:creationId xmlns:p14="http://schemas.microsoft.com/office/powerpoint/2010/main" val="2013537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a statistical engineering problem?</a:t>
            </a:r>
          </a:p>
          <a:p>
            <a:endParaRPr lang="en-US" dirty="0"/>
          </a:p>
          <a:p>
            <a:r>
              <a:rPr lang="en-US" dirty="0"/>
              <a:t>Let’s think about it relative to other complex but well-defined problems with clear objectives</a:t>
            </a:r>
          </a:p>
          <a:p>
            <a:pPr marL="465887" lvl="1"/>
            <a:endParaRPr lang="en-US" dirty="0"/>
          </a:p>
        </p:txBody>
      </p:sp>
      <p:sp>
        <p:nvSpPr>
          <p:cNvPr id="4" name="Slide Number Placeholder 3"/>
          <p:cNvSpPr>
            <a:spLocks noGrp="1"/>
          </p:cNvSpPr>
          <p:nvPr>
            <p:ph type="sldNum" sz="quarter" idx="5"/>
          </p:nvPr>
        </p:nvSpPr>
        <p:spPr/>
        <p:txBody>
          <a:bodyPr/>
          <a:lstStyle/>
          <a:p>
            <a:fld id="{C435EC63-4EAA-4F75-8B2C-8E1C5F1AB684}" type="slidenum">
              <a:rPr lang="en-US" smtClean="0"/>
              <a:t>8</a:t>
            </a:fld>
            <a:endParaRPr lang="en-US"/>
          </a:p>
        </p:txBody>
      </p:sp>
    </p:spTree>
    <p:extLst>
      <p:ext uri="{BB962C8B-B14F-4D97-AF65-F5344CB8AC3E}">
        <p14:creationId xmlns:p14="http://schemas.microsoft.com/office/powerpoint/2010/main" val="1730238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051AF7A-BB5C-439A-A714-1CE304687CC3}" type="datetimeFigureOut">
              <a:rPr lang="en-US" smtClean="0"/>
              <a:t>3/24/2021</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48C64731-061F-4E91-9F83-142C7F713FFB}" type="slidenum">
              <a:rPr lang="en-US" smtClean="0"/>
              <a:t>‹#›</a:t>
            </a:fld>
            <a:endParaRPr lang="en-US"/>
          </a:p>
        </p:txBody>
      </p:sp>
    </p:spTree>
    <p:extLst>
      <p:ext uri="{BB962C8B-B14F-4D97-AF65-F5344CB8AC3E}">
        <p14:creationId xmlns:p14="http://schemas.microsoft.com/office/powerpoint/2010/main" val="3579894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51AF7A-BB5C-439A-A714-1CE304687CC3}"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64731-061F-4E91-9F83-142C7F713FFB}" type="slidenum">
              <a:rPr lang="en-US" smtClean="0"/>
              <a:t>‹#›</a:t>
            </a:fld>
            <a:endParaRPr lang="en-US"/>
          </a:p>
        </p:txBody>
      </p:sp>
    </p:spTree>
    <p:extLst>
      <p:ext uri="{BB962C8B-B14F-4D97-AF65-F5344CB8AC3E}">
        <p14:creationId xmlns:p14="http://schemas.microsoft.com/office/powerpoint/2010/main" val="3524332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51AF7A-BB5C-439A-A714-1CE304687CC3}"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64731-061F-4E91-9F83-142C7F713FFB}" type="slidenum">
              <a:rPr lang="en-US" smtClean="0"/>
              <a:t>‹#›</a:t>
            </a:fld>
            <a:endParaRPr lang="en-US"/>
          </a:p>
        </p:txBody>
      </p:sp>
    </p:spTree>
    <p:extLst>
      <p:ext uri="{BB962C8B-B14F-4D97-AF65-F5344CB8AC3E}">
        <p14:creationId xmlns:p14="http://schemas.microsoft.com/office/powerpoint/2010/main" val="1124628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51AF7A-BB5C-439A-A714-1CE304687CC3}"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64731-061F-4E91-9F83-142C7F713FFB}"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16278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51AF7A-BB5C-439A-A714-1CE304687CC3}"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64731-061F-4E91-9F83-142C7F713FFB}" type="slidenum">
              <a:rPr lang="en-US" smtClean="0"/>
              <a:t>‹#›</a:t>
            </a:fld>
            <a:endParaRPr lang="en-US"/>
          </a:p>
        </p:txBody>
      </p:sp>
    </p:spTree>
    <p:extLst>
      <p:ext uri="{BB962C8B-B14F-4D97-AF65-F5344CB8AC3E}">
        <p14:creationId xmlns:p14="http://schemas.microsoft.com/office/powerpoint/2010/main" val="2816845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051AF7A-BB5C-439A-A714-1CE304687CC3}" type="datetimeFigureOut">
              <a:rPr lang="en-US" smtClean="0"/>
              <a:t>3/24/2021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C64731-061F-4E91-9F83-142C7F713FFB}" type="slidenum">
              <a:rPr lang="en-US" smtClean="0"/>
              <a:t>‹#›</a:t>
            </a:fld>
            <a:endParaRPr lang="en-US"/>
          </a:p>
        </p:txBody>
      </p:sp>
    </p:spTree>
    <p:extLst>
      <p:ext uri="{BB962C8B-B14F-4D97-AF65-F5344CB8AC3E}">
        <p14:creationId xmlns:p14="http://schemas.microsoft.com/office/powerpoint/2010/main" val="2446684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051AF7A-BB5C-439A-A714-1CE304687CC3}" type="datetimeFigureOut">
              <a:rPr lang="en-US" smtClean="0"/>
              <a:t>3/24/2021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C64731-061F-4E91-9F83-142C7F713FFB}" type="slidenum">
              <a:rPr lang="en-US" smtClean="0"/>
              <a:t>‹#›</a:t>
            </a:fld>
            <a:endParaRPr lang="en-US"/>
          </a:p>
        </p:txBody>
      </p:sp>
    </p:spTree>
    <p:extLst>
      <p:ext uri="{BB962C8B-B14F-4D97-AF65-F5344CB8AC3E}">
        <p14:creationId xmlns:p14="http://schemas.microsoft.com/office/powerpoint/2010/main" val="1448681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1AF7A-BB5C-439A-A714-1CE304687CC3}"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64731-061F-4E91-9F83-142C7F713FFB}" type="slidenum">
              <a:rPr lang="en-US" smtClean="0"/>
              <a:t>‹#›</a:t>
            </a:fld>
            <a:endParaRPr lang="en-US"/>
          </a:p>
        </p:txBody>
      </p:sp>
    </p:spTree>
    <p:extLst>
      <p:ext uri="{BB962C8B-B14F-4D97-AF65-F5344CB8AC3E}">
        <p14:creationId xmlns:p14="http://schemas.microsoft.com/office/powerpoint/2010/main" val="829479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1AF7A-BB5C-439A-A714-1CE304687CC3}"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64731-061F-4E91-9F83-142C7F713FFB}" type="slidenum">
              <a:rPr lang="en-US" smtClean="0"/>
              <a:t>‹#›</a:t>
            </a:fld>
            <a:endParaRPr lang="en-US"/>
          </a:p>
        </p:txBody>
      </p:sp>
    </p:spTree>
    <p:extLst>
      <p:ext uri="{BB962C8B-B14F-4D97-AF65-F5344CB8AC3E}">
        <p14:creationId xmlns:p14="http://schemas.microsoft.com/office/powerpoint/2010/main" val="97055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1AF7A-BB5C-439A-A714-1CE304687CC3}"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64731-061F-4E91-9F83-142C7F713FFB}" type="slidenum">
              <a:rPr lang="en-US" smtClean="0"/>
              <a:t>‹#›</a:t>
            </a:fld>
            <a:endParaRPr lang="en-US"/>
          </a:p>
        </p:txBody>
      </p:sp>
    </p:spTree>
    <p:extLst>
      <p:ext uri="{BB962C8B-B14F-4D97-AF65-F5344CB8AC3E}">
        <p14:creationId xmlns:p14="http://schemas.microsoft.com/office/powerpoint/2010/main" val="387669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51AF7A-BB5C-439A-A714-1CE304687CC3}"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64731-061F-4E91-9F83-142C7F713FFB}" type="slidenum">
              <a:rPr lang="en-US" smtClean="0"/>
              <a:t>‹#›</a:t>
            </a:fld>
            <a:endParaRPr lang="en-US"/>
          </a:p>
        </p:txBody>
      </p:sp>
    </p:spTree>
    <p:extLst>
      <p:ext uri="{BB962C8B-B14F-4D97-AF65-F5344CB8AC3E}">
        <p14:creationId xmlns:p14="http://schemas.microsoft.com/office/powerpoint/2010/main" val="423683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51AF7A-BB5C-439A-A714-1CE304687CC3}"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64731-061F-4E91-9F83-142C7F713FFB}" type="slidenum">
              <a:rPr lang="en-US" smtClean="0"/>
              <a:t>‹#›</a:t>
            </a:fld>
            <a:endParaRPr lang="en-US"/>
          </a:p>
        </p:txBody>
      </p:sp>
    </p:spTree>
    <p:extLst>
      <p:ext uri="{BB962C8B-B14F-4D97-AF65-F5344CB8AC3E}">
        <p14:creationId xmlns:p14="http://schemas.microsoft.com/office/powerpoint/2010/main" val="113456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51AF7A-BB5C-439A-A714-1CE304687CC3}" type="datetimeFigureOut">
              <a:rPr lang="en-US" smtClean="0"/>
              <a:t>3/24/2021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C64731-061F-4E91-9F83-142C7F713FFB}" type="slidenum">
              <a:rPr lang="en-US" smtClean="0"/>
              <a:t>‹#›</a:t>
            </a:fld>
            <a:endParaRPr lang="en-US"/>
          </a:p>
        </p:txBody>
      </p:sp>
    </p:spTree>
    <p:extLst>
      <p:ext uri="{BB962C8B-B14F-4D97-AF65-F5344CB8AC3E}">
        <p14:creationId xmlns:p14="http://schemas.microsoft.com/office/powerpoint/2010/main" val="419059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51AF7A-BB5C-439A-A714-1CE304687CC3}" type="datetimeFigureOut">
              <a:rPr lang="en-US" smtClean="0"/>
              <a:t>3/24/2021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C64731-061F-4E91-9F83-142C7F713FFB}" type="slidenum">
              <a:rPr lang="en-US" smtClean="0"/>
              <a:t>‹#›</a:t>
            </a:fld>
            <a:endParaRPr lang="en-US"/>
          </a:p>
        </p:txBody>
      </p:sp>
    </p:spTree>
    <p:extLst>
      <p:ext uri="{BB962C8B-B14F-4D97-AF65-F5344CB8AC3E}">
        <p14:creationId xmlns:p14="http://schemas.microsoft.com/office/powerpoint/2010/main" val="70090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1AF7A-BB5C-439A-A714-1CE304687CC3}" type="datetimeFigureOut">
              <a:rPr lang="en-US" smtClean="0"/>
              <a:t>3/24/2021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C64731-061F-4E91-9F83-142C7F713FFB}" type="slidenum">
              <a:rPr lang="en-US" smtClean="0"/>
              <a:t>‹#›</a:t>
            </a:fld>
            <a:endParaRPr lang="en-US"/>
          </a:p>
        </p:txBody>
      </p:sp>
    </p:spTree>
    <p:extLst>
      <p:ext uri="{BB962C8B-B14F-4D97-AF65-F5344CB8AC3E}">
        <p14:creationId xmlns:p14="http://schemas.microsoft.com/office/powerpoint/2010/main" val="199442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51AF7A-BB5C-439A-A714-1CE304687CC3}"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64731-061F-4E91-9F83-142C7F713FFB}" type="slidenum">
              <a:rPr lang="en-US" smtClean="0"/>
              <a:t>‹#›</a:t>
            </a:fld>
            <a:endParaRPr lang="en-US"/>
          </a:p>
        </p:txBody>
      </p:sp>
    </p:spTree>
    <p:extLst>
      <p:ext uri="{BB962C8B-B14F-4D97-AF65-F5344CB8AC3E}">
        <p14:creationId xmlns:p14="http://schemas.microsoft.com/office/powerpoint/2010/main" val="323593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51AF7A-BB5C-439A-A714-1CE304687CC3}"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64731-061F-4E91-9F83-142C7F713FFB}" type="slidenum">
              <a:rPr lang="en-US" smtClean="0"/>
              <a:t>‹#›</a:t>
            </a:fld>
            <a:endParaRPr lang="en-US"/>
          </a:p>
        </p:txBody>
      </p:sp>
    </p:spTree>
    <p:extLst>
      <p:ext uri="{BB962C8B-B14F-4D97-AF65-F5344CB8AC3E}">
        <p14:creationId xmlns:p14="http://schemas.microsoft.com/office/powerpoint/2010/main" val="730466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051AF7A-BB5C-439A-A714-1CE304687CC3}" type="datetimeFigureOut">
              <a:rPr lang="en-US" smtClean="0"/>
              <a:t>3/24/2021</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C64731-061F-4E91-9F83-142C7F713FFB}" type="slidenum">
              <a:rPr lang="en-US" smtClean="0"/>
              <a:t>‹#›</a:t>
            </a:fld>
            <a:endParaRPr lang="en-US"/>
          </a:p>
        </p:txBody>
      </p:sp>
    </p:spTree>
    <p:extLst>
      <p:ext uri="{BB962C8B-B14F-4D97-AF65-F5344CB8AC3E}">
        <p14:creationId xmlns:p14="http://schemas.microsoft.com/office/powerpoint/2010/main" val="365250396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g.com/" TargetMode="External"/><Relationship Id="rId2" Type="http://schemas.openxmlformats.org/officeDocument/2006/relationships/hyperlink" Target="https://www.bizvibe.com/blog/largest-cpg-companies/"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F349-13A5-4D6D-9804-9AA0DDAA7358}"/>
              </a:ext>
            </a:extLst>
          </p:cNvPr>
          <p:cNvSpPr>
            <a:spLocks noGrp="1"/>
          </p:cNvSpPr>
          <p:nvPr>
            <p:ph type="ctrTitle"/>
          </p:nvPr>
        </p:nvSpPr>
        <p:spPr>
          <a:xfrm>
            <a:off x="1914524" y="703263"/>
            <a:ext cx="9344026" cy="2387600"/>
          </a:xfrm>
        </p:spPr>
        <p:txBody>
          <a:bodyPr>
            <a:normAutofit/>
          </a:bodyPr>
          <a:lstStyle/>
          <a:p>
            <a:r>
              <a:rPr lang="en-US" b="1" dirty="0">
                <a:solidFill>
                  <a:schemeClr val="bg1"/>
                </a:solidFill>
              </a:rPr>
              <a:t>The North America Competitive Laundry Initiative</a:t>
            </a:r>
            <a:endParaRPr lang="en-US" dirty="0">
              <a:solidFill>
                <a:schemeClr val="bg1"/>
              </a:solidFill>
            </a:endParaRPr>
          </a:p>
        </p:txBody>
      </p:sp>
      <p:sp>
        <p:nvSpPr>
          <p:cNvPr id="3" name="Subtitle 2">
            <a:extLst>
              <a:ext uri="{FF2B5EF4-FFF2-40B4-BE49-F238E27FC236}">
                <a16:creationId xmlns:a16="http://schemas.microsoft.com/office/drawing/2014/main" id="{450BF338-8422-4746-9C47-F9A353DF23FB}"/>
              </a:ext>
            </a:extLst>
          </p:cNvPr>
          <p:cNvSpPr>
            <a:spLocks noGrp="1"/>
          </p:cNvSpPr>
          <p:nvPr>
            <p:ph type="subTitle" idx="1"/>
          </p:nvPr>
        </p:nvSpPr>
        <p:spPr/>
        <p:txBody>
          <a:bodyPr/>
          <a:lstStyle/>
          <a:p>
            <a:r>
              <a:rPr lang="en-US" dirty="0">
                <a:solidFill>
                  <a:schemeClr val="tx1"/>
                </a:solidFill>
              </a:rPr>
              <a:t>Sunny Escobar, Cindy Rodenberg, Alex Varbanov </a:t>
            </a:r>
          </a:p>
          <a:p>
            <a:r>
              <a:rPr lang="en-US" sz="1600" dirty="0">
                <a:solidFill>
                  <a:schemeClr val="tx1"/>
                </a:solidFill>
              </a:rPr>
              <a:t>The Procter &amp; Gamble Company</a:t>
            </a:r>
          </a:p>
          <a:p>
            <a:endParaRPr lang="en-US" dirty="0"/>
          </a:p>
        </p:txBody>
      </p:sp>
      <p:pic>
        <p:nvPicPr>
          <p:cNvPr id="4" name="Picture 3">
            <a:extLst>
              <a:ext uri="{FF2B5EF4-FFF2-40B4-BE49-F238E27FC236}">
                <a16:creationId xmlns:a16="http://schemas.microsoft.com/office/drawing/2014/main" id="{0FA52282-175B-4A9C-AA0D-7A9C76AD75A3}"/>
              </a:ext>
            </a:extLst>
          </p:cNvPr>
          <p:cNvPicPr>
            <a:picLocks noChangeAspect="1"/>
          </p:cNvPicPr>
          <p:nvPr/>
        </p:nvPicPr>
        <p:blipFill>
          <a:blip r:embed="rId2"/>
          <a:stretch>
            <a:fillRect/>
          </a:stretch>
        </p:blipFill>
        <p:spPr>
          <a:xfrm>
            <a:off x="3112294" y="5107616"/>
            <a:ext cx="5967412" cy="1589418"/>
          </a:xfrm>
          <a:prstGeom prst="rect">
            <a:avLst/>
          </a:prstGeom>
        </p:spPr>
      </p:pic>
    </p:spTree>
    <p:extLst>
      <p:ext uri="{BB962C8B-B14F-4D97-AF65-F5344CB8AC3E}">
        <p14:creationId xmlns:p14="http://schemas.microsoft.com/office/powerpoint/2010/main" val="2244760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525" y="295231"/>
            <a:ext cx="9201150" cy="1361041"/>
          </a:xfrm>
        </p:spPr>
        <p:txBody>
          <a:bodyPr>
            <a:normAutofit/>
          </a:bodyPr>
          <a:lstStyle/>
          <a:p>
            <a:r>
              <a:rPr lang="en-US" sz="4000" dirty="0"/>
              <a:t>1) Identify the High Impact Problems</a:t>
            </a:r>
          </a:p>
        </p:txBody>
      </p:sp>
      <p:sp>
        <p:nvSpPr>
          <p:cNvPr id="3" name="Content Placeholder 2"/>
          <p:cNvSpPr>
            <a:spLocks noGrp="1"/>
          </p:cNvSpPr>
          <p:nvPr>
            <p:ph idx="1"/>
          </p:nvPr>
        </p:nvSpPr>
        <p:spPr>
          <a:xfrm>
            <a:off x="1533525" y="1400175"/>
            <a:ext cx="9029700" cy="5048249"/>
          </a:xfrm>
        </p:spPr>
        <p:txBody>
          <a:bodyPr>
            <a:normAutofit fontScale="85000" lnSpcReduction="10000"/>
          </a:bodyPr>
          <a:lstStyle/>
          <a:p>
            <a:r>
              <a:rPr lang="en-US" dirty="0"/>
              <a:t>Essential to understand the questions to be addressed by this Initiative:  </a:t>
            </a:r>
          </a:p>
          <a:p>
            <a:pPr lvl="1"/>
            <a:r>
              <a:rPr lang="en-US" dirty="0"/>
              <a:t>Status Quo</a:t>
            </a:r>
          </a:p>
          <a:p>
            <a:pPr lvl="2"/>
            <a:r>
              <a:rPr lang="en-US" dirty="0"/>
              <a:t>Where does my current product stand relative to competition and benefit spaces? </a:t>
            </a:r>
          </a:p>
          <a:p>
            <a:pPr lvl="2"/>
            <a:r>
              <a:rPr lang="en-US" dirty="0"/>
              <a:t>As the environment changes, is my product maintaining superiority or is the gap closing? </a:t>
            </a:r>
          </a:p>
          <a:p>
            <a:pPr lvl="1"/>
            <a:r>
              <a:rPr lang="en-US" dirty="0"/>
              <a:t>Investment</a:t>
            </a:r>
          </a:p>
          <a:p>
            <a:pPr lvl="2"/>
            <a:r>
              <a:rPr lang="en-US" dirty="0"/>
              <a:t>How have other products changed and can they extract consumer and monetary value from it?</a:t>
            </a:r>
          </a:p>
          <a:p>
            <a:pPr lvl="2"/>
            <a:r>
              <a:rPr lang="en-US" dirty="0"/>
              <a:t>When is the optimal time to re-invest in my product formulation or innovate on new formulation? </a:t>
            </a:r>
          </a:p>
          <a:p>
            <a:pPr lvl="1"/>
            <a:r>
              <a:rPr lang="en-US" dirty="0"/>
              <a:t>Consumer</a:t>
            </a:r>
          </a:p>
          <a:p>
            <a:pPr lvl="2"/>
            <a:r>
              <a:rPr lang="en-US" dirty="0"/>
              <a:t>How can I leverage my superiority gap to communicate the benefit I provide to consumers?</a:t>
            </a:r>
          </a:p>
          <a:p>
            <a:pPr lvl="2"/>
            <a:r>
              <a:rPr lang="en-US" dirty="0"/>
              <a:t>How can I confidently state my performance value in business-building claims for TV and Media advertisement?</a:t>
            </a:r>
          </a:p>
          <a:p>
            <a:pPr lvl="1"/>
            <a:r>
              <a:rPr lang="en-US" dirty="0"/>
              <a:t>Expansion</a:t>
            </a:r>
          </a:p>
          <a:p>
            <a:pPr lvl="2"/>
            <a:r>
              <a:rPr lang="en-US" dirty="0"/>
              <a:t>Where can I launch a new product (performance whitespace) and what currently exists there?</a:t>
            </a:r>
          </a:p>
          <a:p>
            <a:pPr lvl="2"/>
            <a:r>
              <a:rPr lang="en-US" dirty="0"/>
              <a:t>What product performance trends exist and what is my product’s potential in them?</a:t>
            </a:r>
          </a:p>
          <a:p>
            <a:endParaRPr lang="en-US" dirty="0"/>
          </a:p>
        </p:txBody>
      </p:sp>
    </p:spTree>
    <p:extLst>
      <p:ext uri="{BB962C8B-B14F-4D97-AF65-F5344CB8AC3E}">
        <p14:creationId xmlns:p14="http://schemas.microsoft.com/office/powerpoint/2010/main" val="3749229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628" y="574912"/>
            <a:ext cx="7886700" cy="716038"/>
          </a:xfrm>
        </p:spPr>
        <p:txBody>
          <a:bodyPr>
            <a:normAutofit/>
          </a:bodyPr>
          <a:lstStyle/>
          <a:p>
            <a:r>
              <a:rPr lang="en-US" dirty="0"/>
              <a:t>2) Providing Structure (Team)</a:t>
            </a:r>
          </a:p>
        </p:txBody>
      </p:sp>
      <p:sp>
        <p:nvSpPr>
          <p:cNvPr id="3" name="Content Placeholder 2"/>
          <p:cNvSpPr>
            <a:spLocks noGrp="1"/>
          </p:cNvSpPr>
          <p:nvPr>
            <p:ph idx="1"/>
          </p:nvPr>
        </p:nvSpPr>
        <p:spPr>
          <a:xfrm>
            <a:off x="3407011" y="1155044"/>
            <a:ext cx="3492620" cy="317021"/>
          </a:xfrm>
        </p:spPr>
        <p:txBody>
          <a:bodyPr>
            <a:noAutofit/>
          </a:bodyPr>
          <a:lstStyle/>
          <a:p>
            <a:pPr marL="0" indent="0">
              <a:buNone/>
            </a:pPr>
            <a:r>
              <a:rPr lang="en-US" sz="2000" dirty="0"/>
              <a:t>Small Multi-disciplinary Team</a:t>
            </a:r>
          </a:p>
        </p:txBody>
      </p:sp>
      <p:graphicFrame>
        <p:nvGraphicFramePr>
          <p:cNvPr id="5" name="Table 4"/>
          <p:cNvGraphicFramePr>
            <a:graphicFrameLocks noGrp="1"/>
          </p:cNvGraphicFramePr>
          <p:nvPr>
            <p:extLst>
              <p:ext uri="{D42A27DB-BD31-4B8C-83A1-F6EECF244321}">
                <p14:modId xmlns:p14="http://schemas.microsoft.com/office/powerpoint/2010/main" val="1771631115"/>
              </p:ext>
            </p:extLst>
          </p:nvPr>
        </p:nvGraphicFramePr>
        <p:xfrm>
          <a:off x="1108757" y="1535206"/>
          <a:ext cx="9241873" cy="4920679"/>
        </p:xfrm>
        <a:graphic>
          <a:graphicData uri="http://schemas.openxmlformats.org/drawingml/2006/table">
            <a:tbl>
              <a:tblPr firstRow="1" firstCol="1" bandRow="1">
                <a:tableStyleId>{5C22544A-7EE6-4342-B048-85BDC9FD1C3A}</a:tableStyleId>
              </a:tblPr>
              <a:tblGrid>
                <a:gridCol w="2130077">
                  <a:extLst>
                    <a:ext uri="{9D8B030D-6E8A-4147-A177-3AD203B41FA5}">
                      <a16:colId xmlns:a16="http://schemas.microsoft.com/office/drawing/2014/main" val="20000"/>
                    </a:ext>
                  </a:extLst>
                </a:gridCol>
                <a:gridCol w="1423349">
                  <a:extLst>
                    <a:ext uri="{9D8B030D-6E8A-4147-A177-3AD203B41FA5}">
                      <a16:colId xmlns:a16="http://schemas.microsoft.com/office/drawing/2014/main" val="20001"/>
                    </a:ext>
                  </a:extLst>
                </a:gridCol>
                <a:gridCol w="2742908">
                  <a:extLst>
                    <a:ext uri="{9D8B030D-6E8A-4147-A177-3AD203B41FA5}">
                      <a16:colId xmlns:a16="http://schemas.microsoft.com/office/drawing/2014/main" val="20002"/>
                    </a:ext>
                  </a:extLst>
                </a:gridCol>
                <a:gridCol w="2945539">
                  <a:extLst>
                    <a:ext uri="{9D8B030D-6E8A-4147-A177-3AD203B41FA5}">
                      <a16:colId xmlns:a16="http://schemas.microsoft.com/office/drawing/2014/main" val="20003"/>
                    </a:ext>
                  </a:extLst>
                </a:gridCol>
              </a:tblGrid>
              <a:tr h="259532">
                <a:tc>
                  <a:txBody>
                    <a:bodyPr/>
                    <a:lstStyle/>
                    <a:p>
                      <a:pPr marL="0" marR="0">
                        <a:lnSpc>
                          <a:spcPct val="150000"/>
                        </a:lnSpc>
                        <a:spcBef>
                          <a:spcPts val="0"/>
                        </a:spcBef>
                        <a:spcAft>
                          <a:spcPts val="0"/>
                        </a:spcAft>
                        <a:tabLst>
                          <a:tab pos="0" algn="l"/>
                        </a:tabLst>
                      </a:pPr>
                      <a:r>
                        <a:rPr lang="en-US" sz="1400" dirty="0">
                          <a:effectLst/>
                        </a:rPr>
                        <a:t>Organization Unit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tc>
                  <a:txBody>
                    <a:bodyPr/>
                    <a:lstStyle/>
                    <a:p>
                      <a:pPr marL="0" marR="0">
                        <a:lnSpc>
                          <a:spcPct val="150000"/>
                        </a:lnSpc>
                        <a:spcBef>
                          <a:spcPts val="0"/>
                        </a:spcBef>
                        <a:spcAft>
                          <a:spcPts val="0"/>
                        </a:spcAft>
                        <a:tabLst>
                          <a:tab pos="0" algn="l"/>
                        </a:tabLst>
                      </a:pPr>
                      <a:r>
                        <a:rPr lang="en-US" sz="1400" dirty="0">
                          <a:effectLst/>
                        </a:rPr>
                        <a:t>Role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tc>
                  <a:txBody>
                    <a:bodyPr/>
                    <a:lstStyle/>
                    <a:p>
                      <a:pPr marL="0" marR="0">
                        <a:lnSpc>
                          <a:spcPct val="150000"/>
                        </a:lnSpc>
                        <a:spcBef>
                          <a:spcPts val="0"/>
                        </a:spcBef>
                        <a:spcAft>
                          <a:spcPts val="0"/>
                        </a:spcAft>
                        <a:tabLst>
                          <a:tab pos="0" algn="l"/>
                        </a:tabLst>
                      </a:pPr>
                      <a:r>
                        <a:rPr lang="en-US" sz="1400" dirty="0">
                          <a:effectLst/>
                        </a:rPr>
                        <a:t>Responsibility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tc>
                  <a:txBody>
                    <a:bodyPr/>
                    <a:lstStyle/>
                    <a:p>
                      <a:pPr marL="0" marR="0">
                        <a:lnSpc>
                          <a:spcPct val="150000"/>
                        </a:lnSpc>
                        <a:spcBef>
                          <a:spcPts val="0"/>
                        </a:spcBef>
                        <a:spcAft>
                          <a:spcPts val="0"/>
                        </a:spcAft>
                        <a:tabLst>
                          <a:tab pos="0" algn="l"/>
                        </a:tabLst>
                      </a:pPr>
                      <a:r>
                        <a:rPr lang="en-US" sz="1400">
                          <a:effectLst/>
                        </a:rPr>
                        <a:t>Link to Critical Stakeholders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extLst>
                  <a:ext uri="{0D108BD9-81ED-4DB2-BD59-A6C34878D82A}">
                    <a16:rowId xmlns:a16="http://schemas.microsoft.com/office/drawing/2014/main" val="10000"/>
                  </a:ext>
                </a:extLst>
              </a:tr>
              <a:tr h="809071">
                <a:tc>
                  <a:txBody>
                    <a:bodyPr/>
                    <a:lstStyle/>
                    <a:p>
                      <a:pPr marL="0" marR="0">
                        <a:lnSpc>
                          <a:spcPct val="150000"/>
                        </a:lnSpc>
                        <a:spcBef>
                          <a:spcPts val="0"/>
                        </a:spcBef>
                        <a:spcAft>
                          <a:spcPts val="0"/>
                        </a:spcAft>
                        <a:tabLst>
                          <a:tab pos="0" algn="l"/>
                        </a:tabLst>
                      </a:pPr>
                      <a:r>
                        <a:rPr lang="en-US" sz="1400" dirty="0">
                          <a:effectLst/>
                        </a:rPr>
                        <a:t>Fabric Care: Franchise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tc>
                  <a:txBody>
                    <a:bodyPr/>
                    <a:lstStyle/>
                    <a:p>
                      <a:pPr marL="0" marR="0">
                        <a:lnSpc>
                          <a:spcPct val="150000"/>
                        </a:lnSpc>
                        <a:spcBef>
                          <a:spcPts val="0"/>
                        </a:spcBef>
                        <a:spcAft>
                          <a:spcPts val="0"/>
                        </a:spcAft>
                        <a:tabLst>
                          <a:tab pos="0" algn="l"/>
                        </a:tabLst>
                      </a:pPr>
                      <a:r>
                        <a:rPr lang="en-US" sz="1400" dirty="0">
                          <a:effectLst/>
                        </a:rPr>
                        <a:t>Product Researcher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tc>
                  <a:txBody>
                    <a:bodyPr/>
                    <a:lstStyle/>
                    <a:p>
                      <a:pPr marL="0" marR="0">
                        <a:lnSpc>
                          <a:spcPct val="150000"/>
                        </a:lnSpc>
                        <a:spcBef>
                          <a:spcPts val="0"/>
                        </a:spcBef>
                        <a:spcAft>
                          <a:spcPts val="0"/>
                        </a:spcAft>
                        <a:tabLst>
                          <a:tab pos="0" algn="l"/>
                        </a:tabLst>
                      </a:pPr>
                      <a:r>
                        <a:rPr lang="en-US" sz="1400" dirty="0">
                          <a:effectLst/>
                        </a:rPr>
                        <a:t>Identifying: competitive product landscape, test methods for comparing product benefits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tc>
                  <a:txBody>
                    <a:bodyPr/>
                    <a:lstStyle/>
                    <a:p>
                      <a:pPr marL="0" marR="0">
                        <a:lnSpc>
                          <a:spcPct val="150000"/>
                        </a:lnSpc>
                        <a:spcBef>
                          <a:spcPts val="0"/>
                        </a:spcBef>
                        <a:spcAft>
                          <a:spcPts val="0"/>
                        </a:spcAft>
                        <a:tabLst>
                          <a:tab pos="0" algn="l"/>
                        </a:tabLst>
                      </a:pPr>
                      <a:r>
                        <a:rPr lang="en-US" sz="1400">
                          <a:effectLst/>
                        </a:rPr>
                        <a:t>Senior Leadership to ensure that critical questions addressed and raise awareness of opportunity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extLst>
                  <a:ext uri="{0D108BD9-81ED-4DB2-BD59-A6C34878D82A}">
                    <a16:rowId xmlns:a16="http://schemas.microsoft.com/office/drawing/2014/main" val="10001"/>
                  </a:ext>
                </a:extLst>
              </a:tr>
              <a:tr h="606804">
                <a:tc>
                  <a:txBody>
                    <a:bodyPr/>
                    <a:lstStyle/>
                    <a:p>
                      <a:pPr marL="0" marR="0">
                        <a:lnSpc>
                          <a:spcPct val="150000"/>
                        </a:lnSpc>
                        <a:spcBef>
                          <a:spcPts val="0"/>
                        </a:spcBef>
                        <a:spcAft>
                          <a:spcPts val="0"/>
                        </a:spcAft>
                        <a:tabLst>
                          <a:tab pos="0" algn="l"/>
                        </a:tabLst>
                      </a:pPr>
                      <a:r>
                        <a:rPr lang="en-US" sz="1400">
                          <a:effectLst/>
                        </a:rPr>
                        <a:t>Fabric Care: Franchise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tc>
                  <a:txBody>
                    <a:bodyPr/>
                    <a:lstStyle/>
                    <a:p>
                      <a:pPr marL="0" marR="0">
                        <a:lnSpc>
                          <a:spcPct val="150000"/>
                        </a:lnSpc>
                        <a:spcBef>
                          <a:spcPts val="0"/>
                        </a:spcBef>
                        <a:spcAft>
                          <a:spcPts val="0"/>
                        </a:spcAft>
                        <a:tabLst>
                          <a:tab pos="0" algn="l"/>
                        </a:tabLst>
                      </a:pPr>
                      <a:r>
                        <a:rPr lang="en-US" sz="1400">
                          <a:effectLst/>
                        </a:rPr>
                        <a:t>Lab Researcher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tc>
                  <a:txBody>
                    <a:bodyPr/>
                    <a:lstStyle/>
                    <a:p>
                      <a:pPr marL="0" marR="0">
                        <a:lnSpc>
                          <a:spcPct val="150000"/>
                        </a:lnSpc>
                        <a:spcBef>
                          <a:spcPts val="0"/>
                        </a:spcBef>
                        <a:spcAft>
                          <a:spcPts val="0"/>
                        </a:spcAft>
                        <a:tabLst>
                          <a:tab pos="0" algn="l"/>
                        </a:tabLst>
                      </a:pPr>
                      <a:r>
                        <a:rPr lang="en-US" sz="1400" dirty="0">
                          <a:effectLst/>
                        </a:rPr>
                        <a:t>Expert in test method execution and management of testing labs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tc>
                  <a:txBody>
                    <a:bodyPr/>
                    <a:lstStyle/>
                    <a:p>
                      <a:pPr marL="0" marR="0">
                        <a:lnSpc>
                          <a:spcPct val="150000"/>
                        </a:lnSpc>
                        <a:spcBef>
                          <a:spcPts val="0"/>
                        </a:spcBef>
                        <a:spcAft>
                          <a:spcPts val="0"/>
                        </a:spcAft>
                        <a:tabLst>
                          <a:tab pos="0" algn="l"/>
                        </a:tabLst>
                      </a:pPr>
                      <a:r>
                        <a:rPr lang="en-US" sz="1400">
                          <a:effectLst/>
                        </a:rPr>
                        <a:t>Report to Product Research Leader for lab testing execution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extLst>
                  <a:ext uri="{0D108BD9-81ED-4DB2-BD59-A6C34878D82A}">
                    <a16:rowId xmlns:a16="http://schemas.microsoft.com/office/drawing/2014/main" val="10002"/>
                  </a:ext>
                </a:extLst>
              </a:tr>
              <a:tr h="1331098">
                <a:tc>
                  <a:txBody>
                    <a:bodyPr/>
                    <a:lstStyle/>
                    <a:p>
                      <a:pPr marL="0" marR="0">
                        <a:lnSpc>
                          <a:spcPct val="150000"/>
                        </a:lnSpc>
                        <a:spcBef>
                          <a:spcPts val="0"/>
                        </a:spcBef>
                        <a:spcAft>
                          <a:spcPts val="0"/>
                        </a:spcAft>
                        <a:tabLst>
                          <a:tab pos="0" algn="l"/>
                        </a:tabLst>
                      </a:pPr>
                      <a:r>
                        <a:rPr lang="en-US" sz="1400">
                          <a:effectLst/>
                        </a:rPr>
                        <a:t>Corporate Functions: Data &amp; Modeling Sciences (D&amp;MS)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tc>
                  <a:txBody>
                    <a:bodyPr/>
                    <a:lstStyle/>
                    <a:p>
                      <a:pPr marL="0" marR="0">
                        <a:lnSpc>
                          <a:spcPct val="150000"/>
                        </a:lnSpc>
                        <a:spcBef>
                          <a:spcPts val="0"/>
                        </a:spcBef>
                        <a:spcAft>
                          <a:spcPts val="0"/>
                        </a:spcAft>
                        <a:tabLst>
                          <a:tab pos="0" algn="l"/>
                        </a:tabLst>
                      </a:pPr>
                      <a:r>
                        <a:rPr lang="en-US" sz="1400">
                          <a:effectLst/>
                        </a:rPr>
                        <a:t>Statistician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tc>
                  <a:txBody>
                    <a:bodyPr/>
                    <a:lstStyle/>
                    <a:p>
                      <a:pPr marL="0" marR="0">
                        <a:lnSpc>
                          <a:spcPct val="150000"/>
                        </a:lnSpc>
                        <a:spcBef>
                          <a:spcPts val="0"/>
                        </a:spcBef>
                        <a:spcAft>
                          <a:spcPts val="0"/>
                        </a:spcAft>
                        <a:tabLst>
                          <a:tab pos="0" algn="l"/>
                        </a:tabLst>
                      </a:pPr>
                      <a:r>
                        <a:rPr lang="en-US" sz="1400" dirty="0">
                          <a:effectLst/>
                        </a:rPr>
                        <a:t>Experimental Study Design, Method Validation, Data Processing, Database Creation and Maintenance, Statistical Analysis, Results Interpretation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tc>
                  <a:txBody>
                    <a:bodyPr/>
                    <a:lstStyle/>
                    <a:p>
                      <a:pPr marL="0" marR="0">
                        <a:lnSpc>
                          <a:spcPct val="150000"/>
                        </a:lnSpc>
                        <a:spcBef>
                          <a:spcPts val="0"/>
                        </a:spcBef>
                        <a:spcAft>
                          <a:spcPts val="0"/>
                        </a:spcAft>
                        <a:tabLst>
                          <a:tab pos="0" algn="l"/>
                        </a:tabLst>
                      </a:pPr>
                      <a:r>
                        <a:rPr lang="en-US" sz="1400" dirty="0">
                          <a:effectLst/>
                        </a:rPr>
                        <a:t>Senior D&amp;MS Leadership for work accountability, work priority decisions, and availability of statistical resources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extLst>
                  <a:ext uri="{0D108BD9-81ED-4DB2-BD59-A6C34878D82A}">
                    <a16:rowId xmlns:a16="http://schemas.microsoft.com/office/drawing/2014/main" val="10003"/>
                  </a:ext>
                </a:extLst>
              </a:tr>
              <a:tr h="519065">
                <a:tc>
                  <a:txBody>
                    <a:bodyPr/>
                    <a:lstStyle/>
                    <a:p>
                      <a:pPr marL="0" marR="0" algn="just">
                        <a:lnSpc>
                          <a:spcPct val="150000"/>
                        </a:lnSpc>
                        <a:spcBef>
                          <a:spcPts val="0"/>
                        </a:spcBef>
                        <a:spcAft>
                          <a:spcPts val="0"/>
                        </a:spcAft>
                        <a:tabLst>
                          <a:tab pos="0" algn="l"/>
                        </a:tabLst>
                      </a:pPr>
                      <a:r>
                        <a:rPr lang="en-US" sz="1400">
                          <a:effectLst/>
                        </a:rPr>
                        <a:t>Corporate Functions: D&amp;MS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tc>
                  <a:txBody>
                    <a:bodyPr/>
                    <a:lstStyle/>
                    <a:p>
                      <a:pPr marL="0" marR="0" algn="just">
                        <a:lnSpc>
                          <a:spcPct val="150000"/>
                        </a:lnSpc>
                        <a:spcBef>
                          <a:spcPts val="0"/>
                        </a:spcBef>
                        <a:spcAft>
                          <a:spcPts val="0"/>
                        </a:spcAft>
                        <a:tabLst>
                          <a:tab pos="0" algn="l"/>
                        </a:tabLst>
                      </a:pPr>
                      <a:r>
                        <a:rPr lang="en-US" sz="1400">
                          <a:effectLst/>
                        </a:rPr>
                        <a:t>Informaticist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tc>
                  <a:txBody>
                    <a:bodyPr/>
                    <a:lstStyle/>
                    <a:p>
                      <a:pPr marL="0" marR="0" algn="just">
                        <a:lnSpc>
                          <a:spcPct val="150000"/>
                        </a:lnSpc>
                        <a:spcBef>
                          <a:spcPts val="0"/>
                        </a:spcBef>
                        <a:spcAft>
                          <a:spcPts val="0"/>
                        </a:spcAft>
                        <a:tabLst>
                          <a:tab pos="0" algn="l"/>
                        </a:tabLst>
                      </a:pPr>
                      <a:r>
                        <a:rPr lang="en-US" sz="1400">
                          <a:effectLst/>
                        </a:rPr>
                        <a:t>Develop tools to access database of results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tc>
                  <a:txBody>
                    <a:bodyPr/>
                    <a:lstStyle/>
                    <a:p>
                      <a:pPr marL="0" marR="0" algn="just">
                        <a:lnSpc>
                          <a:spcPct val="150000"/>
                        </a:lnSpc>
                        <a:spcBef>
                          <a:spcPts val="0"/>
                        </a:spcBef>
                        <a:spcAft>
                          <a:spcPts val="0"/>
                        </a:spcAft>
                        <a:tabLst>
                          <a:tab pos="0" algn="l"/>
                        </a:tabLst>
                      </a:pPr>
                      <a:r>
                        <a:rPr lang="en-US" sz="1400" dirty="0">
                          <a:effectLst/>
                        </a:rPr>
                        <a:t>Project Statistician to ensure tools meet user requirements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extLst>
                  <a:ext uri="{0D108BD9-81ED-4DB2-BD59-A6C34878D82A}">
                    <a16:rowId xmlns:a16="http://schemas.microsoft.com/office/drawing/2014/main" val="10004"/>
                  </a:ext>
                </a:extLst>
              </a:tr>
              <a:tr h="787316">
                <a:tc>
                  <a:txBody>
                    <a:bodyPr/>
                    <a:lstStyle/>
                    <a:p>
                      <a:pPr marL="0" marR="0" algn="just">
                        <a:lnSpc>
                          <a:spcPct val="150000"/>
                        </a:lnSpc>
                        <a:spcBef>
                          <a:spcPts val="0"/>
                        </a:spcBef>
                        <a:spcAft>
                          <a:spcPts val="0"/>
                        </a:spcAft>
                        <a:tabLst>
                          <a:tab pos="0" algn="l"/>
                        </a:tabLst>
                      </a:pPr>
                      <a:r>
                        <a:rPr lang="en-US" sz="1400">
                          <a:effectLst/>
                        </a:rPr>
                        <a:t>Fabric Care/D&amp;MS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tc>
                  <a:txBody>
                    <a:bodyPr/>
                    <a:lstStyle/>
                    <a:p>
                      <a:pPr marL="0" marR="0" algn="just">
                        <a:lnSpc>
                          <a:spcPct val="150000"/>
                        </a:lnSpc>
                        <a:spcBef>
                          <a:spcPts val="0"/>
                        </a:spcBef>
                        <a:spcAft>
                          <a:spcPts val="0"/>
                        </a:spcAft>
                        <a:tabLst>
                          <a:tab pos="0" algn="l"/>
                        </a:tabLst>
                      </a:pPr>
                      <a:r>
                        <a:rPr lang="en-US" sz="1400">
                          <a:effectLst/>
                        </a:rPr>
                        <a:t>Director Management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tc>
                  <a:txBody>
                    <a:bodyPr/>
                    <a:lstStyle/>
                    <a:p>
                      <a:pPr marL="0" marR="0" algn="just">
                        <a:lnSpc>
                          <a:spcPct val="150000"/>
                        </a:lnSpc>
                        <a:spcBef>
                          <a:spcPts val="0"/>
                        </a:spcBef>
                        <a:spcAft>
                          <a:spcPts val="0"/>
                        </a:spcAft>
                        <a:tabLst>
                          <a:tab pos="0" algn="l"/>
                        </a:tabLst>
                      </a:pPr>
                      <a:r>
                        <a:rPr lang="en-US" sz="1400" dirty="0">
                          <a:effectLst/>
                        </a:rPr>
                        <a:t>Communicate</a:t>
                      </a:r>
                      <a:r>
                        <a:rPr lang="en-US" sz="1400" baseline="0" dirty="0">
                          <a:effectLst/>
                        </a:rPr>
                        <a:t> </a:t>
                      </a:r>
                      <a:r>
                        <a:rPr lang="en-US" sz="1400" dirty="0">
                          <a:effectLst/>
                        </a:rPr>
                        <a:t>work/effort; Provide additional resources and funding as needed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tc>
                  <a:txBody>
                    <a:bodyPr/>
                    <a:lstStyle/>
                    <a:p>
                      <a:pPr marL="0" marR="0">
                        <a:lnSpc>
                          <a:spcPct val="150000"/>
                        </a:lnSpc>
                        <a:spcBef>
                          <a:spcPts val="0"/>
                        </a:spcBef>
                        <a:spcAft>
                          <a:spcPts val="0"/>
                        </a:spcAft>
                        <a:tabLst>
                          <a:tab pos="0" algn="l"/>
                        </a:tabLst>
                      </a:pPr>
                      <a:r>
                        <a:rPr lang="en-US" sz="1400" dirty="0">
                          <a:effectLst/>
                        </a:rPr>
                        <a:t>Senior Leadership to ensure priority of initiative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844" marR="46844"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8433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802" y="1010324"/>
            <a:ext cx="10727703" cy="716038"/>
          </a:xfrm>
        </p:spPr>
        <p:txBody>
          <a:bodyPr>
            <a:noAutofit/>
          </a:bodyPr>
          <a:lstStyle/>
          <a:p>
            <a:r>
              <a:rPr lang="en-US" dirty="0"/>
              <a:t>2) Providing Structure (Product Annotation)</a:t>
            </a:r>
          </a:p>
        </p:txBody>
      </p:sp>
      <p:pic>
        <p:nvPicPr>
          <p:cNvPr id="6" name="Picture 5"/>
          <p:cNvPicPr/>
          <p:nvPr/>
        </p:nvPicPr>
        <p:blipFill>
          <a:blip r:embed="rId2"/>
          <a:stretch>
            <a:fillRect/>
          </a:stretch>
        </p:blipFill>
        <p:spPr>
          <a:xfrm>
            <a:off x="1811852" y="1923478"/>
            <a:ext cx="6967987" cy="2814368"/>
          </a:xfrm>
          <a:prstGeom prst="rect">
            <a:avLst/>
          </a:prstGeom>
        </p:spPr>
      </p:pic>
    </p:spTree>
    <p:extLst>
      <p:ext uri="{BB962C8B-B14F-4D97-AF65-F5344CB8AC3E}">
        <p14:creationId xmlns:p14="http://schemas.microsoft.com/office/powerpoint/2010/main" val="1582453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103" y="0"/>
            <a:ext cx="7543800" cy="1450757"/>
          </a:xfrm>
        </p:spPr>
        <p:txBody>
          <a:bodyPr>
            <a:normAutofit/>
          </a:bodyPr>
          <a:lstStyle/>
          <a:p>
            <a:r>
              <a:rPr lang="en-US" sz="4000" dirty="0"/>
              <a:t>3) Understand Context</a:t>
            </a:r>
          </a:p>
        </p:txBody>
      </p:sp>
      <p:sp>
        <p:nvSpPr>
          <p:cNvPr id="3" name="Content Placeholder 2"/>
          <p:cNvSpPr>
            <a:spLocks noGrp="1"/>
          </p:cNvSpPr>
          <p:nvPr>
            <p:ph idx="1"/>
          </p:nvPr>
        </p:nvSpPr>
        <p:spPr>
          <a:xfrm>
            <a:off x="1095080" y="1093509"/>
            <a:ext cx="10001839" cy="5529977"/>
          </a:xfrm>
        </p:spPr>
        <p:txBody>
          <a:bodyPr>
            <a:normAutofit fontScale="92500" lnSpcReduction="20000"/>
          </a:bodyPr>
          <a:lstStyle/>
          <a:p>
            <a:pPr>
              <a:buFont typeface="Wingdings" panose="05000000000000000000" pitchFamily="2" charset="2"/>
              <a:buChar char="v"/>
            </a:pPr>
            <a:r>
              <a:rPr lang="en-US" sz="3100" dirty="0"/>
              <a:t>Identify and Plan against the critical challenges </a:t>
            </a:r>
          </a:p>
          <a:p>
            <a:pPr lvl="1">
              <a:buFont typeface="Wingdings" panose="05000000000000000000" pitchFamily="2" charset="2"/>
              <a:buChar char="Ø"/>
            </a:pPr>
            <a:r>
              <a:rPr lang="en-US" sz="2600" dirty="0"/>
              <a:t>Working in highly focused organizations</a:t>
            </a:r>
          </a:p>
          <a:p>
            <a:pPr lvl="2">
              <a:buFont typeface="Arial" panose="020B0604020202020204" pitchFamily="34" charset="0"/>
              <a:buChar char="•"/>
            </a:pPr>
            <a:r>
              <a:rPr lang="en-US" sz="2200" dirty="0"/>
              <a:t>Convince Business Unit management how the proposed initiative will deliver on a win-win scenario for the Business </a:t>
            </a:r>
          </a:p>
          <a:p>
            <a:pPr lvl="2">
              <a:buFont typeface="Wingdings" panose="05000000000000000000" pitchFamily="2" charset="2"/>
              <a:buChar char="Ø"/>
            </a:pPr>
            <a:endParaRPr lang="en-US" sz="2200" dirty="0"/>
          </a:p>
          <a:p>
            <a:pPr lvl="1">
              <a:buFont typeface="Wingdings" panose="05000000000000000000" pitchFamily="2" charset="2"/>
              <a:buChar char="Ø"/>
            </a:pPr>
            <a:r>
              <a:rPr lang="en-US" sz="2600" dirty="0"/>
              <a:t>Uncertainty in committing to future value initiatives that involve high initial cost investment</a:t>
            </a:r>
          </a:p>
          <a:p>
            <a:pPr lvl="2">
              <a:buFont typeface="Arial" panose="020B0604020202020204" pitchFamily="34" charset="0"/>
              <a:buChar char="•"/>
            </a:pPr>
            <a:r>
              <a:rPr lang="en-US" sz="2200" dirty="0"/>
              <a:t>Create new testing methods that deliver higher overall efficiency from the start</a:t>
            </a:r>
          </a:p>
          <a:p>
            <a:pPr lvl="2">
              <a:buFont typeface="Arial" panose="020B0604020202020204" pitchFamily="34" charset="0"/>
              <a:buChar char="•"/>
            </a:pPr>
            <a:r>
              <a:rPr lang="en-US" sz="2200" dirty="0"/>
              <a:t>Identify innovative ways to reduce the amount of testing via powerful statistical methods</a:t>
            </a:r>
          </a:p>
          <a:p>
            <a:pPr lvl="2">
              <a:buFont typeface="Wingdings" panose="05000000000000000000" pitchFamily="2" charset="2"/>
              <a:buChar char="Ø"/>
            </a:pPr>
            <a:endParaRPr lang="en-US" sz="2200" dirty="0"/>
          </a:p>
          <a:p>
            <a:pPr lvl="1">
              <a:buFont typeface="Wingdings" panose="05000000000000000000" pitchFamily="2" charset="2"/>
              <a:buChar char="Ø"/>
            </a:pPr>
            <a:r>
              <a:rPr lang="en-US" sz="2600" dirty="0"/>
              <a:t>Pressure for delivering large and growing business needs while utilizing even less resources and time</a:t>
            </a:r>
          </a:p>
          <a:p>
            <a:pPr lvl="2">
              <a:buFont typeface="Arial" panose="020B0604020202020204" pitchFamily="34" charset="0"/>
              <a:buChar char="•"/>
            </a:pPr>
            <a:r>
              <a:rPr lang="en-US" sz="2200" dirty="0"/>
              <a:t>Embrace the reality in industry</a:t>
            </a:r>
          </a:p>
          <a:p>
            <a:pPr lvl="2">
              <a:buFont typeface="Wingdings" panose="05000000000000000000" pitchFamily="2" charset="2"/>
              <a:buChar char="Ø"/>
            </a:pPr>
            <a:endParaRPr lang="en-US" sz="2200" dirty="0"/>
          </a:p>
          <a:p>
            <a:pPr marL="342900" lvl="1" indent="0">
              <a:buNone/>
            </a:pPr>
            <a:endParaRPr lang="en-US" dirty="0"/>
          </a:p>
          <a:p>
            <a:pPr marL="342900" lvl="1" indent="0">
              <a:buNone/>
            </a:pPr>
            <a:endParaRPr lang="en-US" dirty="0"/>
          </a:p>
        </p:txBody>
      </p:sp>
    </p:spTree>
    <p:extLst>
      <p:ext uri="{BB962C8B-B14F-4D97-AF65-F5344CB8AC3E}">
        <p14:creationId xmlns:p14="http://schemas.microsoft.com/office/powerpoint/2010/main" val="589673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27514"/>
            <a:ext cx="9905998" cy="1478570"/>
          </a:xfrm>
        </p:spPr>
        <p:txBody>
          <a:bodyPr>
            <a:normAutofit/>
          </a:bodyPr>
          <a:lstStyle/>
          <a:p>
            <a:r>
              <a:rPr lang="en-US" sz="4000" dirty="0"/>
              <a:t>4) Develop Strategy</a:t>
            </a:r>
          </a:p>
        </p:txBody>
      </p:sp>
      <p:sp>
        <p:nvSpPr>
          <p:cNvPr id="3" name="Content Placeholder 2"/>
          <p:cNvSpPr>
            <a:spLocks noGrp="1"/>
          </p:cNvSpPr>
          <p:nvPr>
            <p:ph idx="1"/>
          </p:nvPr>
        </p:nvSpPr>
        <p:spPr>
          <a:xfrm>
            <a:off x="1141412" y="1725105"/>
            <a:ext cx="9905999" cy="4066096"/>
          </a:xfrm>
        </p:spPr>
        <p:txBody>
          <a:bodyPr>
            <a:normAutofit/>
          </a:bodyPr>
          <a:lstStyle/>
          <a:p>
            <a:pPr>
              <a:buFont typeface="Wingdings" panose="05000000000000000000" pitchFamily="2" charset="2"/>
              <a:buChar char="v"/>
            </a:pPr>
            <a:r>
              <a:rPr lang="en-US" dirty="0"/>
              <a:t>Data Standardization</a:t>
            </a:r>
          </a:p>
          <a:p>
            <a:pPr>
              <a:buFont typeface="Wingdings" panose="05000000000000000000" pitchFamily="2" charset="2"/>
              <a:buChar char="v"/>
            </a:pPr>
            <a:endParaRPr lang="en-US" dirty="0"/>
          </a:p>
          <a:p>
            <a:pPr>
              <a:buFont typeface="Wingdings" panose="05000000000000000000" pitchFamily="2" charset="2"/>
              <a:buChar char="v"/>
            </a:pPr>
            <a:r>
              <a:rPr lang="en-US" dirty="0"/>
              <a:t>Data Quality using Validated Technical Methods</a:t>
            </a:r>
          </a:p>
          <a:p>
            <a:pPr>
              <a:buFont typeface="Wingdings" panose="05000000000000000000" pitchFamily="2" charset="2"/>
              <a:buChar char="v"/>
            </a:pPr>
            <a:endParaRPr lang="en-US" dirty="0"/>
          </a:p>
          <a:p>
            <a:pPr>
              <a:buFont typeface="Wingdings" panose="05000000000000000000" pitchFamily="2" charset="2"/>
              <a:buChar char="v"/>
            </a:pPr>
            <a:r>
              <a:rPr lang="en-US" dirty="0"/>
              <a:t>Use Statistical Thinking During Study Planning </a:t>
            </a:r>
          </a:p>
          <a:p>
            <a:pPr>
              <a:buFont typeface="Wingdings" panose="05000000000000000000" pitchFamily="2" charset="2"/>
              <a:buChar char="v"/>
            </a:pPr>
            <a:endParaRPr lang="en-US" dirty="0"/>
          </a:p>
          <a:p>
            <a:pPr>
              <a:buFont typeface="Wingdings" panose="05000000000000000000" pitchFamily="2" charset="2"/>
              <a:buChar char="v"/>
            </a:pPr>
            <a:r>
              <a:rPr lang="en-US" dirty="0"/>
              <a:t>Apply Network Meta-Analysis (NMA) for Data Integration</a:t>
            </a:r>
          </a:p>
        </p:txBody>
      </p:sp>
    </p:spTree>
    <p:extLst>
      <p:ext uri="{BB962C8B-B14F-4D97-AF65-F5344CB8AC3E}">
        <p14:creationId xmlns:p14="http://schemas.microsoft.com/office/powerpoint/2010/main" val="108912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859725" y="1105760"/>
            <a:ext cx="7876622" cy="5246887"/>
          </a:xfrm>
          <a:prstGeom prst="rect">
            <a:avLst/>
          </a:prstGeom>
        </p:spPr>
      </p:pic>
      <p:sp>
        <p:nvSpPr>
          <p:cNvPr id="10" name="TextBox 9"/>
          <p:cNvSpPr txBox="1"/>
          <p:nvPr/>
        </p:nvSpPr>
        <p:spPr>
          <a:xfrm>
            <a:off x="696564" y="520985"/>
            <a:ext cx="11495436" cy="584775"/>
          </a:xfrm>
          <a:prstGeom prst="rect">
            <a:avLst/>
          </a:prstGeom>
          <a:noFill/>
        </p:spPr>
        <p:txBody>
          <a:bodyPr wrap="square" rtlCol="0">
            <a:spAutoFit/>
          </a:bodyPr>
          <a:lstStyle/>
          <a:p>
            <a:pPr algn="ctr"/>
            <a:r>
              <a:rPr lang="en-US" sz="3200" dirty="0"/>
              <a:t>Strong Foundation Requires Statistical Thinking During Study Planning </a:t>
            </a:r>
          </a:p>
        </p:txBody>
      </p:sp>
      <p:sp>
        <p:nvSpPr>
          <p:cNvPr id="11" name="TextBox 10"/>
          <p:cNvSpPr txBox="1"/>
          <p:nvPr/>
        </p:nvSpPr>
        <p:spPr>
          <a:xfrm>
            <a:off x="4055479" y="5659859"/>
            <a:ext cx="1272770" cy="300082"/>
          </a:xfrm>
          <a:prstGeom prst="rect">
            <a:avLst/>
          </a:prstGeom>
          <a:noFill/>
        </p:spPr>
        <p:txBody>
          <a:bodyPr wrap="square" rtlCol="0">
            <a:spAutoFit/>
          </a:bodyPr>
          <a:lstStyle/>
          <a:p>
            <a:r>
              <a:rPr lang="en-US" sz="1350" dirty="0"/>
              <a:t>Randomization</a:t>
            </a:r>
          </a:p>
        </p:txBody>
      </p:sp>
      <p:sp>
        <p:nvSpPr>
          <p:cNvPr id="12" name="TextBox 11"/>
          <p:cNvSpPr txBox="1"/>
          <p:nvPr/>
        </p:nvSpPr>
        <p:spPr>
          <a:xfrm>
            <a:off x="5977767" y="5659859"/>
            <a:ext cx="1200150" cy="300082"/>
          </a:xfrm>
          <a:prstGeom prst="rect">
            <a:avLst/>
          </a:prstGeom>
          <a:noFill/>
        </p:spPr>
        <p:txBody>
          <a:bodyPr wrap="square" rtlCol="0">
            <a:spAutoFit/>
          </a:bodyPr>
          <a:lstStyle/>
          <a:p>
            <a:r>
              <a:rPr lang="en-US" sz="1350" dirty="0"/>
              <a:t>Replication</a:t>
            </a:r>
          </a:p>
        </p:txBody>
      </p:sp>
      <p:sp>
        <p:nvSpPr>
          <p:cNvPr id="13" name="TextBox 12"/>
          <p:cNvSpPr txBox="1"/>
          <p:nvPr/>
        </p:nvSpPr>
        <p:spPr>
          <a:xfrm>
            <a:off x="7422043" y="5659859"/>
            <a:ext cx="1200150" cy="300082"/>
          </a:xfrm>
          <a:prstGeom prst="rect">
            <a:avLst/>
          </a:prstGeom>
          <a:noFill/>
        </p:spPr>
        <p:txBody>
          <a:bodyPr wrap="square" rtlCol="0">
            <a:spAutoFit/>
          </a:bodyPr>
          <a:lstStyle/>
          <a:p>
            <a:r>
              <a:rPr lang="en-US" sz="1350" dirty="0"/>
              <a:t>Blocking</a:t>
            </a:r>
          </a:p>
        </p:txBody>
      </p:sp>
      <p:sp>
        <p:nvSpPr>
          <p:cNvPr id="14" name="TextBox 13"/>
          <p:cNvSpPr txBox="1"/>
          <p:nvPr/>
        </p:nvSpPr>
        <p:spPr>
          <a:xfrm>
            <a:off x="5587364" y="4278368"/>
            <a:ext cx="1200150" cy="300082"/>
          </a:xfrm>
          <a:prstGeom prst="rect">
            <a:avLst/>
          </a:prstGeom>
          <a:noFill/>
        </p:spPr>
        <p:txBody>
          <a:bodyPr wrap="square" rtlCol="0">
            <a:spAutoFit/>
          </a:bodyPr>
          <a:lstStyle/>
          <a:p>
            <a:r>
              <a:rPr lang="en-US" sz="1350" dirty="0"/>
              <a:t>Optimal</a:t>
            </a:r>
          </a:p>
        </p:txBody>
      </p:sp>
      <p:sp>
        <p:nvSpPr>
          <p:cNvPr id="15" name="TextBox 14"/>
          <p:cNvSpPr txBox="1"/>
          <p:nvPr/>
        </p:nvSpPr>
        <p:spPr>
          <a:xfrm>
            <a:off x="4597886" y="4965008"/>
            <a:ext cx="1200150" cy="300082"/>
          </a:xfrm>
          <a:prstGeom prst="rect">
            <a:avLst/>
          </a:prstGeom>
          <a:noFill/>
        </p:spPr>
        <p:txBody>
          <a:bodyPr wrap="square" rtlCol="0">
            <a:spAutoFit/>
          </a:bodyPr>
          <a:lstStyle/>
          <a:p>
            <a:r>
              <a:rPr lang="en-US" sz="1350" dirty="0"/>
              <a:t>Controls</a:t>
            </a:r>
          </a:p>
        </p:txBody>
      </p:sp>
      <p:sp>
        <p:nvSpPr>
          <p:cNvPr id="16" name="TextBox 15"/>
          <p:cNvSpPr txBox="1"/>
          <p:nvPr/>
        </p:nvSpPr>
        <p:spPr>
          <a:xfrm>
            <a:off x="6087677" y="4973219"/>
            <a:ext cx="1574453" cy="300082"/>
          </a:xfrm>
          <a:prstGeom prst="rect">
            <a:avLst/>
          </a:prstGeom>
          <a:noFill/>
        </p:spPr>
        <p:txBody>
          <a:bodyPr wrap="square" rtlCol="0">
            <a:spAutoFit/>
          </a:bodyPr>
          <a:lstStyle/>
          <a:p>
            <a:r>
              <a:rPr lang="en-US" sz="1350" dirty="0"/>
              <a:t>Method Validation</a:t>
            </a:r>
          </a:p>
        </p:txBody>
      </p:sp>
    </p:spTree>
    <p:extLst>
      <p:ext uri="{BB962C8B-B14F-4D97-AF65-F5344CB8AC3E}">
        <p14:creationId xmlns:p14="http://schemas.microsoft.com/office/powerpoint/2010/main" val="981308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1" descr="Image result for network meta analysis">
            <a:extLst>
              <a:ext uri="{FF2B5EF4-FFF2-40B4-BE49-F238E27FC236}">
                <a16:creationId xmlns:a16="http://schemas.microsoft.com/office/drawing/2014/main" id="{2990D647-DB41-4B9F-89C5-267B47A04C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37" b="2793"/>
          <a:stretch/>
        </p:blipFill>
        <p:spPr bwMode="auto">
          <a:xfrm>
            <a:off x="3108697" y="1837164"/>
            <a:ext cx="4935278" cy="30960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49">
            <a:extLst>
              <a:ext uri="{FF2B5EF4-FFF2-40B4-BE49-F238E27FC236}">
                <a16:creationId xmlns:a16="http://schemas.microsoft.com/office/drawing/2014/main" id="{51467EED-0C85-4849-AD48-8BCF5692102F}"/>
              </a:ext>
            </a:extLst>
          </p:cNvPr>
          <p:cNvSpPr txBox="1"/>
          <p:nvPr/>
        </p:nvSpPr>
        <p:spPr>
          <a:xfrm>
            <a:off x="1551170" y="711203"/>
            <a:ext cx="7385333" cy="646331"/>
          </a:xfrm>
          <a:prstGeom prst="rect">
            <a:avLst/>
          </a:prstGeom>
          <a:noFill/>
        </p:spPr>
        <p:txBody>
          <a:bodyPr wrap="square" rtlCol="0">
            <a:spAutoFit/>
          </a:bodyPr>
          <a:lstStyle/>
          <a:p>
            <a:r>
              <a:rPr lang="en-US" sz="3600" dirty="0"/>
              <a:t>Network Meta-Analysis</a:t>
            </a:r>
          </a:p>
        </p:txBody>
      </p:sp>
      <p:sp>
        <p:nvSpPr>
          <p:cNvPr id="33" name="Rectangle 32"/>
          <p:cNvSpPr/>
          <p:nvPr/>
        </p:nvSpPr>
        <p:spPr>
          <a:xfrm>
            <a:off x="1551169" y="5246125"/>
            <a:ext cx="8573219" cy="923330"/>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Jones, B., Roger, J., Lane, P.W., Lawton, A., Fletcher, C., </a:t>
            </a:r>
            <a:r>
              <a:rPr lang="en-US" dirty="0" err="1">
                <a:latin typeface="Calibri" panose="020F0502020204030204" pitchFamily="34" charset="0"/>
                <a:ea typeface="Calibri" panose="020F0502020204030204" pitchFamily="34" charset="0"/>
                <a:cs typeface="Times New Roman" panose="02020603050405020304" pitchFamily="18" charset="0"/>
              </a:rPr>
              <a:t>Cappelleri</a:t>
            </a:r>
            <a:r>
              <a:rPr lang="en-US" dirty="0">
                <a:latin typeface="Calibri" panose="020F0502020204030204" pitchFamily="34" charset="0"/>
                <a:ea typeface="Calibri" panose="020F0502020204030204" pitchFamily="34" charset="0"/>
                <a:cs typeface="Times New Roman" panose="02020603050405020304" pitchFamily="18" charset="0"/>
              </a:rPr>
              <a:t>, J.C., Tate, H. and </a:t>
            </a:r>
            <a:r>
              <a:rPr lang="en-US" dirty="0" err="1">
                <a:latin typeface="Calibri" panose="020F0502020204030204" pitchFamily="34" charset="0"/>
                <a:ea typeface="Calibri" panose="020F0502020204030204" pitchFamily="34" charset="0"/>
                <a:cs typeface="Times New Roman" panose="02020603050405020304" pitchFamily="18" charset="0"/>
              </a:rPr>
              <a:t>Moneuse</a:t>
            </a:r>
            <a:r>
              <a:rPr lang="en-US" dirty="0">
                <a:latin typeface="Calibri" panose="020F0502020204030204" pitchFamily="34" charset="0"/>
                <a:ea typeface="Calibri" panose="020F0502020204030204" pitchFamily="34" charset="0"/>
                <a:cs typeface="Times New Roman" panose="02020603050405020304" pitchFamily="18" charset="0"/>
              </a:rPr>
              <a:t>, P. (2011). “Statistical Approaches for Conducting Network Meta-Analysis in Drug Development”, Pharmaceutical Statistics, 10, 523-531.</a:t>
            </a:r>
          </a:p>
        </p:txBody>
      </p:sp>
    </p:spTree>
    <p:extLst>
      <p:ext uri="{BB962C8B-B14F-4D97-AF65-F5344CB8AC3E}">
        <p14:creationId xmlns:p14="http://schemas.microsoft.com/office/powerpoint/2010/main" val="1063106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Develop and Execute Tactics</a:t>
            </a:r>
          </a:p>
        </p:txBody>
      </p:sp>
      <p:sp>
        <p:nvSpPr>
          <p:cNvPr id="3" name="Content Placeholder 2"/>
          <p:cNvSpPr>
            <a:spLocks noGrp="1"/>
          </p:cNvSpPr>
          <p:nvPr>
            <p:ph idx="1"/>
          </p:nvPr>
        </p:nvSpPr>
        <p:spPr>
          <a:xfrm>
            <a:off x="980388" y="1866507"/>
            <a:ext cx="10275216" cy="4213782"/>
          </a:xfrm>
        </p:spPr>
        <p:txBody>
          <a:bodyPr/>
          <a:lstStyle/>
          <a:p>
            <a:pPr>
              <a:buFont typeface="Wingdings" panose="05000000000000000000" pitchFamily="2" charset="2"/>
              <a:buChar char="v"/>
            </a:pPr>
            <a:r>
              <a:rPr lang="en-US" dirty="0"/>
              <a:t>Many tactical decisions enabled the project success</a:t>
            </a:r>
          </a:p>
          <a:p>
            <a:pPr marL="0" indent="0">
              <a:buNone/>
            </a:pPr>
            <a:endParaRPr lang="en-US" dirty="0"/>
          </a:p>
          <a:p>
            <a:pPr>
              <a:buFont typeface="Wingdings" panose="05000000000000000000" pitchFamily="2" charset="2"/>
              <a:buChar char="v"/>
            </a:pPr>
            <a:r>
              <a:rPr lang="en-US" dirty="0"/>
              <a:t>Key Ones</a:t>
            </a:r>
          </a:p>
          <a:p>
            <a:pPr lvl="1">
              <a:buFont typeface="Wingdings" panose="05000000000000000000" pitchFamily="2" charset="2"/>
              <a:buChar char="Ø"/>
            </a:pPr>
            <a:r>
              <a:rPr lang="en-US" sz="2000" dirty="0"/>
              <a:t> Use pilot studies to validate new technical methods</a:t>
            </a:r>
          </a:p>
          <a:p>
            <a:pPr lvl="1">
              <a:buFont typeface="Wingdings" panose="05000000000000000000" pitchFamily="2" charset="2"/>
              <a:buChar char="Ø"/>
            </a:pPr>
            <a:r>
              <a:rPr lang="en-US" sz="2000" dirty="0"/>
              <a:t> Use controls (repeated products) across tests</a:t>
            </a:r>
          </a:p>
          <a:p>
            <a:pPr lvl="1">
              <a:buFont typeface="Wingdings" panose="05000000000000000000" pitchFamily="2" charset="2"/>
              <a:buChar char="Ø"/>
            </a:pPr>
            <a:r>
              <a:rPr lang="en-US" sz="2000" dirty="0"/>
              <a:t> Use SAS software for all data processing, analysis, and activation</a:t>
            </a:r>
          </a:p>
          <a:p>
            <a:pPr lvl="1">
              <a:buFont typeface="Wingdings" panose="05000000000000000000" pitchFamily="2" charset="2"/>
              <a:buChar char="Ø"/>
            </a:pPr>
            <a:r>
              <a:rPr lang="en-US" sz="2000" dirty="0"/>
              <a:t> Provide access to product results using an Online Access Tool</a:t>
            </a:r>
          </a:p>
        </p:txBody>
      </p:sp>
    </p:spTree>
    <p:extLst>
      <p:ext uri="{BB962C8B-B14F-4D97-AF65-F5344CB8AC3E}">
        <p14:creationId xmlns:p14="http://schemas.microsoft.com/office/powerpoint/2010/main" val="2771937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485" y="294831"/>
            <a:ext cx="8727600" cy="631130"/>
          </a:xfrm>
        </p:spPr>
        <p:txBody>
          <a:bodyPr>
            <a:normAutofit fontScale="90000"/>
          </a:bodyPr>
          <a:lstStyle/>
          <a:p>
            <a:r>
              <a:rPr lang="en-US" sz="4000" dirty="0"/>
              <a:t>6) Identify and Deploy a Final Solution</a:t>
            </a:r>
          </a:p>
        </p:txBody>
      </p:sp>
      <p:sp>
        <p:nvSpPr>
          <p:cNvPr id="3" name="Content Placeholder 2"/>
          <p:cNvSpPr>
            <a:spLocks noGrp="1"/>
          </p:cNvSpPr>
          <p:nvPr>
            <p:ph idx="1"/>
          </p:nvPr>
        </p:nvSpPr>
        <p:spPr>
          <a:xfrm>
            <a:off x="2152651" y="1112809"/>
            <a:ext cx="7940315" cy="5382883"/>
          </a:xfrm>
        </p:spPr>
        <p:txBody>
          <a:bodyPr>
            <a:normAutofit fontScale="92500" lnSpcReduction="20000"/>
          </a:bodyPr>
          <a:lstStyle/>
          <a:p>
            <a:pPr>
              <a:buFont typeface="Wingdings" panose="05000000000000000000" pitchFamily="2" charset="2"/>
              <a:buChar char="v"/>
            </a:pPr>
            <a:r>
              <a:rPr lang="en-US" dirty="0"/>
              <a:t>Identified the need for an online tool for easy access of the NMA results across benefits</a:t>
            </a:r>
          </a:p>
          <a:p>
            <a:pPr>
              <a:buFont typeface="Wingdings" panose="05000000000000000000" pitchFamily="2" charset="2"/>
              <a:buChar char="v"/>
            </a:pPr>
            <a:r>
              <a:rPr lang="en-US" dirty="0"/>
              <a:t>User specifies products in question, and gets all corresponding performance data available across all benefits tested </a:t>
            </a:r>
          </a:p>
          <a:p>
            <a:endParaRPr lang="en-US" dirty="0"/>
          </a:p>
          <a:p>
            <a:endParaRPr lang="en-US" dirty="0"/>
          </a:p>
          <a:p>
            <a:endParaRPr lang="en-US" dirty="0"/>
          </a:p>
          <a:p>
            <a:endParaRPr lang="en-US" dirty="0"/>
          </a:p>
          <a:p>
            <a:endParaRPr lang="en-US" dirty="0"/>
          </a:p>
          <a:p>
            <a:pPr>
              <a:buFont typeface="Wingdings" panose="05000000000000000000" pitchFamily="2" charset="2"/>
              <a:buChar char="v"/>
            </a:pPr>
            <a:r>
              <a:rPr lang="en-US" dirty="0"/>
              <a:t>Results used by the online tool are updated regularly in the background by the statistician</a:t>
            </a:r>
          </a:p>
          <a:p>
            <a:pPr>
              <a:buFont typeface="Wingdings" panose="05000000000000000000" pitchFamily="2" charset="2"/>
              <a:buChar char="v"/>
            </a:pPr>
            <a:r>
              <a:rPr lang="en-US" dirty="0"/>
              <a:t>Deployed solution is routinely assessed for upgrades</a:t>
            </a:r>
          </a:p>
        </p:txBody>
      </p:sp>
      <p:pic>
        <p:nvPicPr>
          <p:cNvPr id="5" name="Picture 4"/>
          <p:cNvPicPr/>
          <p:nvPr/>
        </p:nvPicPr>
        <p:blipFill>
          <a:blip r:embed="rId2"/>
          <a:stretch>
            <a:fillRect/>
          </a:stretch>
        </p:blipFill>
        <p:spPr>
          <a:xfrm>
            <a:off x="2391709" y="2621937"/>
            <a:ext cx="7051163" cy="2364626"/>
          </a:xfrm>
          <a:prstGeom prst="rect">
            <a:avLst/>
          </a:prstGeom>
        </p:spPr>
      </p:pic>
    </p:spTree>
    <p:extLst>
      <p:ext uri="{BB962C8B-B14F-4D97-AF65-F5344CB8AC3E}">
        <p14:creationId xmlns:p14="http://schemas.microsoft.com/office/powerpoint/2010/main" val="3947788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551" y="531820"/>
            <a:ext cx="7886700" cy="666480"/>
          </a:xfrm>
        </p:spPr>
        <p:txBody>
          <a:bodyPr>
            <a:normAutofit/>
          </a:bodyPr>
          <a:lstStyle/>
          <a:p>
            <a:r>
              <a:rPr lang="en-US" dirty="0"/>
              <a:t>Summary</a:t>
            </a:r>
          </a:p>
        </p:txBody>
      </p:sp>
      <p:sp>
        <p:nvSpPr>
          <p:cNvPr id="3" name="Content Placeholder 2"/>
          <p:cNvSpPr>
            <a:spLocks noGrp="1"/>
          </p:cNvSpPr>
          <p:nvPr>
            <p:ph idx="1"/>
          </p:nvPr>
        </p:nvSpPr>
        <p:spPr>
          <a:xfrm>
            <a:off x="1084081" y="1298659"/>
            <a:ext cx="9677211" cy="5398445"/>
          </a:xfrm>
        </p:spPr>
        <p:txBody>
          <a:bodyPr>
            <a:normAutofit fontScale="47500" lnSpcReduction="20000"/>
          </a:bodyPr>
          <a:lstStyle/>
          <a:p>
            <a:pPr>
              <a:buFont typeface="Wingdings" panose="05000000000000000000" pitchFamily="2" charset="2"/>
              <a:buChar char="v"/>
            </a:pPr>
            <a:r>
              <a:rPr lang="en-US" sz="4200" dirty="0"/>
              <a:t>P&amp;G Competitive Product Laundry Initiative</a:t>
            </a:r>
          </a:p>
          <a:p>
            <a:pPr marL="0" indent="0">
              <a:buNone/>
            </a:pPr>
            <a:r>
              <a:rPr lang="en-US" sz="4200" dirty="0"/>
              <a:t>is complex covering multiple benefits, studies,</a:t>
            </a:r>
          </a:p>
          <a:p>
            <a:pPr marL="0" indent="0">
              <a:buNone/>
            </a:pPr>
            <a:r>
              <a:rPr lang="en-US" sz="4200" dirty="0"/>
              <a:t>and products</a:t>
            </a:r>
          </a:p>
          <a:p>
            <a:pPr>
              <a:buFont typeface="Wingdings" panose="05000000000000000000" pitchFamily="2" charset="2"/>
              <a:buChar char="v"/>
            </a:pPr>
            <a:endParaRPr lang="en-US" sz="2800" dirty="0"/>
          </a:p>
          <a:p>
            <a:pPr>
              <a:buFont typeface="Wingdings" panose="05000000000000000000" pitchFamily="2" charset="2"/>
              <a:buChar char="v"/>
            </a:pPr>
            <a:r>
              <a:rPr lang="en-US" sz="4200" dirty="0"/>
              <a:t>Final solution is the ability to make informed data-driven business decisions about how to make superior products and/or allow for cost savings without sacrificing product performance</a:t>
            </a:r>
          </a:p>
          <a:p>
            <a:pPr>
              <a:buFont typeface="Wingdings" panose="05000000000000000000" pitchFamily="2" charset="2"/>
              <a:buChar char="v"/>
            </a:pPr>
            <a:endParaRPr lang="en-US" sz="4200" dirty="0"/>
          </a:p>
          <a:p>
            <a:pPr>
              <a:buFont typeface="Wingdings" panose="05000000000000000000" pitchFamily="2" charset="2"/>
              <a:buChar char="v"/>
            </a:pPr>
            <a:r>
              <a:rPr lang="en-US" sz="4200" dirty="0"/>
              <a:t>Presentation illustrated the importance of utilizing all Statistical Engineering elements when faced with a large, unstructured, complex problem </a:t>
            </a:r>
          </a:p>
          <a:p>
            <a:pPr>
              <a:buFont typeface="Wingdings" panose="05000000000000000000" pitchFamily="2" charset="2"/>
              <a:buChar char="v"/>
            </a:pPr>
            <a:endParaRPr lang="en-US" sz="4200" dirty="0"/>
          </a:p>
          <a:p>
            <a:pPr>
              <a:buFont typeface="Wingdings" panose="05000000000000000000" pitchFamily="2" charset="2"/>
              <a:buChar char="v"/>
            </a:pPr>
            <a:r>
              <a:rPr lang="en-US" sz="4200" dirty="0"/>
              <a:t>Initiative creates significant business value (e.g., helps P&amp;G make right innovation investment choices) for the company which makes it a successful Statistical Engineering case study</a:t>
            </a:r>
          </a:p>
          <a:p>
            <a:pPr marL="0" indent="0">
              <a:buNone/>
            </a:pPr>
            <a:endParaRPr lang="en-US" dirty="0"/>
          </a:p>
        </p:txBody>
      </p:sp>
      <p:pic>
        <p:nvPicPr>
          <p:cNvPr id="4" name="Picture 3"/>
          <p:cNvPicPr>
            <a:picLocks noChangeAspect="1"/>
          </p:cNvPicPr>
          <p:nvPr/>
        </p:nvPicPr>
        <p:blipFill>
          <a:blip r:embed="rId2"/>
          <a:stretch>
            <a:fillRect/>
          </a:stretch>
        </p:blipFill>
        <p:spPr>
          <a:xfrm>
            <a:off x="7054515" y="160877"/>
            <a:ext cx="3706777" cy="2275565"/>
          </a:xfrm>
          <a:prstGeom prst="rect">
            <a:avLst/>
          </a:prstGeom>
        </p:spPr>
      </p:pic>
      <p:sp>
        <p:nvSpPr>
          <p:cNvPr id="6" name="Rectangle 5"/>
          <p:cNvSpPr/>
          <p:nvPr/>
        </p:nvSpPr>
        <p:spPr>
          <a:xfrm>
            <a:off x="7526906" y="2436442"/>
            <a:ext cx="4572000" cy="307777"/>
          </a:xfrm>
          <a:prstGeom prst="rect">
            <a:avLst/>
          </a:prstGeom>
        </p:spPr>
        <p:txBody>
          <a:bodyPr>
            <a:spAutoFit/>
          </a:bodyPr>
          <a:lstStyle/>
          <a:p>
            <a:r>
              <a:rPr lang="en-US" sz="1400" dirty="0" err="1">
                <a:latin typeface="Calibri" panose="020F0502020204030204" pitchFamily="34" charset="0"/>
                <a:ea typeface="Calibri" panose="020F0502020204030204" pitchFamily="34" charset="0"/>
                <a:cs typeface="Times New Roman" panose="02020603050405020304" pitchFamily="18" charset="0"/>
              </a:rPr>
              <a:t>Hoerl</a:t>
            </a:r>
            <a:r>
              <a:rPr lang="en-US" sz="1400" dirty="0">
                <a:latin typeface="Calibri" panose="020F0502020204030204" pitchFamily="34" charset="0"/>
                <a:ea typeface="Calibri" panose="020F0502020204030204" pitchFamily="34" charset="0"/>
                <a:cs typeface="Times New Roman" panose="02020603050405020304" pitchFamily="18" charset="0"/>
              </a:rPr>
              <a:t>, R.W. and </a:t>
            </a:r>
            <a:r>
              <a:rPr lang="en-US" sz="1400" dirty="0" err="1">
                <a:latin typeface="Calibri" panose="020F0502020204030204" pitchFamily="34" charset="0"/>
                <a:ea typeface="Calibri" panose="020F0502020204030204" pitchFamily="34" charset="0"/>
                <a:cs typeface="Times New Roman" panose="02020603050405020304" pitchFamily="18" charset="0"/>
              </a:rPr>
              <a:t>Snee</a:t>
            </a:r>
            <a:r>
              <a:rPr lang="en-US" sz="1400" dirty="0">
                <a:latin typeface="Calibri" panose="020F0502020204030204" pitchFamily="34" charset="0"/>
                <a:ea typeface="Calibri" panose="020F0502020204030204" pitchFamily="34" charset="0"/>
                <a:cs typeface="Times New Roman" panose="02020603050405020304" pitchFamily="18" charset="0"/>
              </a:rPr>
              <a:t>, R.D. (2017)</a:t>
            </a:r>
          </a:p>
        </p:txBody>
      </p:sp>
    </p:spTree>
    <p:extLst>
      <p:ext uri="{BB962C8B-B14F-4D97-AF65-F5344CB8AC3E}">
        <p14:creationId xmlns:p14="http://schemas.microsoft.com/office/powerpoint/2010/main" val="284828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 Outline</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v"/>
            </a:pPr>
            <a:r>
              <a:rPr lang="en-US" dirty="0"/>
              <a:t>Project Background and Business Impact</a:t>
            </a:r>
          </a:p>
          <a:p>
            <a:pPr>
              <a:buFont typeface="Wingdings" panose="05000000000000000000" pitchFamily="2" charset="2"/>
              <a:buChar char="v"/>
            </a:pPr>
            <a:endParaRPr lang="en-US" dirty="0"/>
          </a:p>
          <a:p>
            <a:pPr>
              <a:buFont typeface="Wingdings" panose="05000000000000000000" pitchFamily="2" charset="2"/>
              <a:buChar char="v"/>
            </a:pPr>
            <a:r>
              <a:rPr lang="en-US" dirty="0"/>
              <a:t>Link to Statistical Engineering</a:t>
            </a:r>
          </a:p>
          <a:p>
            <a:pPr>
              <a:buFont typeface="Wingdings" panose="05000000000000000000" pitchFamily="2" charset="2"/>
              <a:buChar char="v"/>
            </a:pPr>
            <a:endParaRPr lang="en-US" dirty="0"/>
          </a:p>
          <a:p>
            <a:pPr>
              <a:buFont typeface="Wingdings" panose="05000000000000000000" pitchFamily="2" charset="2"/>
              <a:buChar char="v"/>
            </a:pPr>
            <a:r>
              <a:rPr lang="en-US" dirty="0"/>
              <a:t>6 Statistical Engineering Stages</a:t>
            </a:r>
          </a:p>
          <a:p>
            <a:pPr>
              <a:buFont typeface="Wingdings" panose="05000000000000000000" pitchFamily="2" charset="2"/>
              <a:buChar char="v"/>
            </a:pPr>
            <a:endParaRPr lang="en-US" dirty="0"/>
          </a:p>
          <a:p>
            <a:pPr>
              <a:buFont typeface="Wingdings" panose="05000000000000000000" pitchFamily="2" charset="2"/>
              <a:buChar char="v"/>
            </a:pPr>
            <a:r>
              <a:rPr lang="en-US" dirty="0"/>
              <a:t>Summary</a:t>
            </a:r>
          </a:p>
          <a:p>
            <a:endParaRPr lang="en-US" dirty="0"/>
          </a:p>
        </p:txBody>
      </p:sp>
      <p:pic>
        <p:nvPicPr>
          <p:cNvPr id="4" name="Picture 8" descr="Best Laundry Detergents of 2018 - Today's 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9338" y="3309473"/>
            <a:ext cx="3624717" cy="2038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82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P&amp;G Mission</a:t>
            </a:r>
          </a:p>
        </p:txBody>
      </p:sp>
      <p:sp>
        <p:nvSpPr>
          <p:cNvPr id="3" name="Content Placeholder 2"/>
          <p:cNvSpPr>
            <a:spLocks noGrp="1"/>
          </p:cNvSpPr>
          <p:nvPr>
            <p:ph idx="1"/>
          </p:nvPr>
        </p:nvSpPr>
        <p:spPr>
          <a:xfrm>
            <a:off x="1548267" y="1843819"/>
            <a:ext cx="7886700" cy="3577806"/>
          </a:xfrm>
        </p:spPr>
        <p:txBody>
          <a:bodyPr>
            <a:noAutofit/>
          </a:bodyPr>
          <a:lstStyle/>
          <a:p>
            <a:pPr>
              <a:buFont typeface="Wingdings" panose="05000000000000000000" pitchFamily="2" charset="2"/>
              <a:buChar char="v"/>
            </a:pPr>
            <a:r>
              <a:rPr lang="en-US" dirty="0"/>
              <a:t>The Procter &amp; Gamble Company (P&amp;G) is one of the top 10 largest consumer packaged goods companies leading growth and innovation in an evolving market (</a:t>
            </a:r>
            <a:r>
              <a:rPr lang="en-US" u="sng" dirty="0">
                <a:hlinkClick r:id="rId2"/>
              </a:rPr>
              <a:t>https://www.bizvibe.com/blog/largest-cpg-companies/</a:t>
            </a:r>
            <a:r>
              <a:rPr lang="en-US" dirty="0"/>
              <a:t>)  </a:t>
            </a:r>
          </a:p>
          <a:p>
            <a:pPr>
              <a:buFont typeface="Wingdings" panose="05000000000000000000" pitchFamily="2" charset="2"/>
              <a:buChar char="v"/>
            </a:pPr>
            <a:endParaRPr lang="en-US" dirty="0"/>
          </a:p>
          <a:p>
            <a:pPr>
              <a:buFont typeface="Wingdings" panose="05000000000000000000" pitchFamily="2" charset="2"/>
              <a:buChar char="v"/>
            </a:pPr>
            <a:r>
              <a:rPr lang="en-US" dirty="0"/>
              <a:t>P&amp;G’s mission is to “provide branded products and services of superior quality and value that improve the lives of the world’s consumers, now and for generations to come.” (</a:t>
            </a:r>
            <a:r>
              <a:rPr lang="en-US" u="sng" dirty="0">
                <a:hlinkClick r:id="rId3"/>
              </a:rPr>
              <a:t>https://www.pg.com</a:t>
            </a:r>
            <a:r>
              <a:rPr lang="en-US" dirty="0"/>
              <a:t>). </a:t>
            </a:r>
          </a:p>
          <a:p>
            <a:pPr>
              <a:buFont typeface="Wingdings" panose="05000000000000000000" pitchFamily="2" charset="2"/>
              <a:buChar char="v"/>
            </a:pPr>
            <a:endParaRPr lang="en-US" dirty="0"/>
          </a:p>
          <a:p>
            <a:pPr>
              <a:buFont typeface="Wingdings" panose="05000000000000000000" pitchFamily="2" charset="2"/>
              <a:buChar char="v"/>
            </a:pPr>
            <a:r>
              <a:rPr lang="en-US" dirty="0"/>
              <a:t>In order to stay competitive, it is essential for P&amp;G to be at the leading edge of product superiority by providing consumers with high-performing products</a:t>
            </a:r>
          </a:p>
        </p:txBody>
      </p:sp>
      <p:pic>
        <p:nvPicPr>
          <p:cNvPr id="4" name="Picture 3" descr="Image result for p&amp;g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28001" y="286605"/>
            <a:ext cx="1413933" cy="1059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50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271" y="634854"/>
            <a:ext cx="9247132" cy="793675"/>
          </a:xfrm>
        </p:spPr>
        <p:txBody>
          <a:bodyPr>
            <a:noAutofit/>
          </a:bodyPr>
          <a:lstStyle/>
          <a:p>
            <a:r>
              <a:rPr lang="en-US" dirty="0"/>
              <a:t>NA Competitive Product Laundry Initiative</a:t>
            </a:r>
          </a:p>
        </p:txBody>
      </p:sp>
      <p:sp>
        <p:nvSpPr>
          <p:cNvPr id="3" name="Content Placeholder 2"/>
          <p:cNvSpPr>
            <a:spLocks noGrp="1"/>
          </p:cNvSpPr>
          <p:nvPr>
            <p:ph idx="1"/>
          </p:nvPr>
        </p:nvSpPr>
        <p:spPr>
          <a:xfrm>
            <a:off x="1254271" y="1583522"/>
            <a:ext cx="9321533" cy="4883265"/>
          </a:xfrm>
        </p:spPr>
        <p:txBody>
          <a:bodyPr>
            <a:normAutofit fontScale="62500" lnSpcReduction="20000"/>
          </a:bodyPr>
          <a:lstStyle/>
          <a:p>
            <a:pPr>
              <a:buFont typeface="Wingdings" panose="05000000000000000000" pitchFamily="2" charset="2"/>
              <a:buChar char="v"/>
            </a:pPr>
            <a:r>
              <a:rPr lang="en-US" sz="3400" dirty="0"/>
              <a:t>Fabric and Home Care is one of P&amp;G’s six industry-based Sector Business Units</a:t>
            </a:r>
          </a:p>
          <a:p>
            <a:pPr>
              <a:buFont typeface="Wingdings" panose="05000000000000000000" pitchFamily="2" charset="2"/>
              <a:buChar char="v"/>
            </a:pPr>
            <a:endParaRPr lang="en-US" sz="3400" dirty="0"/>
          </a:p>
          <a:p>
            <a:pPr>
              <a:buFont typeface="Wingdings" panose="05000000000000000000" pitchFamily="2" charset="2"/>
              <a:buChar char="v"/>
            </a:pPr>
            <a:r>
              <a:rPr lang="en-US" sz="3400" dirty="0"/>
              <a:t>Laundry business is a highly competitive environment with multiple other players such as Henkel, Unilever, and numerous Private Label (store-brand) products  </a:t>
            </a:r>
          </a:p>
          <a:p>
            <a:pPr>
              <a:buFont typeface="Wingdings" panose="05000000000000000000" pitchFamily="2" charset="2"/>
              <a:buChar char="v"/>
            </a:pPr>
            <a:endParaRPr lang="en-US" sz="3400" dirty="0"/>
          </a:p>
          <a:p>
            <a:pPr>
              <a:buFont typeface="Wingdings" panose="05000000000000000000" pitchFamily="2" charset="2"/>
              <a:buChar char="v"/>
            </a:pPr>
            <a:r>
              <a:rPr lang="en-US" sz="3400" dirty="0"/>
              <a:t>Interested in landscaping the performance of key NA laundry products relative to the main competition since 2016</a:t>
            </a:r>
          </a:p>
          <a:p>
            <a:pPr>
              <a:buFont typeface="Wingdings" panose="05000000000000000000" pitchFamily="2" charset="2"/>
              <a:buChar char="v"/>
            </a:pPr>
            <a:endParaRPr lang="en-US" sz="3400" dirty="0"/>
          </a:p>
          <a:p>
            <a:pPr>
              <a:buFont typeface="Wingdings" panose="05000000000000000000" pitchFamily="2" charset="2"/>
              <a:buChar char="v"/>
            </a:pPr>
            <a:r>
              <a:rPr lang="en-US" sz="3400" dirty="0"/>
              <a:t>Focused on 5 key Laundry benefit spaces: Stain Removal, Odor Removal, Whitening, Color Care, and Freshness</a:t>
            </a:r>
          </a:p>
          <a:p>
            <a:endParaRPr lang="en-US" dirty="0"/>
          </a:p>
        </p:txBody>
      </p:sp>
    </p:spTree>
    <p:extLst>
      <p:ext uri="{BB962C8B-B14F-4D97-AF65-F5344CB8AC3E}">
        <p14:creationId xmlns:p14="http://schemas.microsoft.com/office/powerpoint/2010/main" val="426131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effectLst>
                  <a:outerShdw blurRad="38100" dist="38100" dir="2700000" algn="tl">
                    <a:srgbClr val="000000">
                      <a:alpha val="43137"/>
                    </a:srgbClr>
                  </a:outerShdw>
                </a:effectLst>
                <a:latin typeface="Arial Rounded MT Bold" panose="020F0704030504030204" pitchFamily="34" charset="0"/>
              </a:rPr>
              <a:t>Integrating…</a:t>
            </a:r>
          </a:p>
        </p:txBody>
      </p:sp>
      <p:sp>
        <p:nvSpPr>
          <p:cNvPr id="3" name="Content Placeholder 2"/>
          <p:cNvSpPr>
            <a:spLocks noGrp="1"/>
          </p:cNvSpPr>
          <p:nvPr>
            <p:ph idx="1"/>
          </p:nvPr>
        </p:nvSpPr>
        <p:spPr>
          <a:xfrm>
            <a:off x="2346960" y="1914745"/>
            <a:ext cx="7543801" cy="4023360"/>
          </a:xfrm>
        </p:spPr>
        <p:txBody>
          <a:bodyPr>
            <a:normAutofit fontScale="92500" lnSpcReduction="10000"/>
          </a:bodyPr>
          <a:lstStyle/>
          <a:p>
            <a:pPr marL="0" indent="0" algn="ctr">
              <a:buNone/>
            </a:pPr>
            <a:r>
              <a:rPr lang="en-US" b="1" dirty="0"/>
              <a:t>800+ P&amp;G and Competitive Laundry Detergents</a:t>
            </a:r>
          </a:p>
          <a:p>
            <a:pPr marL="0" indent="0" algn="ctr">
              <a:buNone/>
            </a:pPr>
            <a:r>
              <a:rPr lang="en-US" b="1" dirty="0"/>
              <a:t>20000+ Stain Removal Outputs</a:t>
            </a:r>
            <a:endParaRPr lang="en-US" dirty="0"/>
          </a:p>
          <a:p>
            <a:pPr marL="0" indent="0" algn="ctr">
              <a:buNone/>
            </a:pPr>
            <a:r>
              <a:rPr lang="en-US" b="1" dirty="0"/>
              <a:t>700+ Malodor &amp; Freshness Screenings</a:t>
            </a:r>
            <a:endParaRPr lang="en-US" dirty="0"/>
          </a:p>
          <a:p>
            <a:pPr marL="0" indent="0" algn="ctr">
              <a:buNone/>
            </a:pPr>
            <a:r>
              <a:rPr lang="en-US" b="1" dirty="0"/>
              <a:t>300+ Whiteness Readings</a:t>
            </a:r>
            <a:endParaRPr lang="en-US" dirty="0"/>
          </a:p>
          <a:p>
            <a:pPr marL="0" indent="0" algn="ctr">
              <a:buNone/>
            </a:pPr>
            <a:r>
              <a:rPr lang="en-US" b="1" dirty="0"/>
              <a:t>1400+ Analytical </a:t>
            </a:r>
            <a:r>
              <a:rPr lang="en-US" b="1" dirty="0" err="1"/>
              <a:t>Toplines</a:t>
            </a:r>
            <a:endParaRPr lang="en-US" dirty="0"/>
          </a:p>
          <a:p>
            <a:pPr marL="0" indent="0" algn="ctr">
              <a:buNone/>
            </a:pPr>
            <a:r>
              <a:rPr lang="en-US" b="1" dirty="0"/>
              <a:t>2300+ Technical Specifications</a:t>
            </a:r>
          </a:p>
          <a:p>
            <a:pPr marL="0" indent="0" algn="ctr">
              <a:buNone/>
            </a:pPr>
            <a:endParaRPr lang="en-US" b="1" dirty="0"/>
          </a:p>
          <a:p>
            <a:pPr marL="0" indent="0" algn="ctr">
              <a:buNone/>
            </a:pPr>
            <a:r>
              <a:rPr lang="en-US" b="1" u="sng" dirty="0">
                <a:solidFill>
                  <a:srgbClr val="0070C0"/>
                </a:solidFill>
                <a:effectLst>
                  <a:outerShdw blurRad="38100" dist="38100" dir="2700000" algn="tl">
                    <a:srgbClr val="000000">
                      <a:alpha val="43137"/>
                    </a:srgbClr>
                  </a:outerShdw>
                </a:effectLst>
                <a:highlight>
                  <a:srgbClr val="FFFF00"/>
                </a:highlight>
              </a:rPr>
              <a:t>AND CONTINUING TO GROW!!!</a:t>
            </a:r>
            <a:endParaRPr lang="en-US" u="sng" dirty="0">
              <a:solidFill>
                <a:srgbClr val="0070C0"/>
              </a:solidFill>
              <a:effectLst>
                <a:outerShdw blurRad="38100" dist="38100" dir="2700000" algn="tl">
                  <a:srgbClr val="000000">
                    <a:alpha val="43137"/>
                  </a:srgbClr>
                </a:outerShdw>
              </a:effectLst>
              <a:highlight>
                <a:srgbClr val="FFFF00"/>
              </a:highlight>
            </a:endParaRPr>
          </a:p>
          <a:p>
            <a:endParaRPr lang="en-US" dirty="0"/>
          </a:p>
        </p:txBody>
      </p:sp>
    </p:spTree>
    <p:extLst>
      <p:ext uri="{BB962C8B-B14F-4D97-AF65-F5344CB8AC3E}">
        <p14:creationId xmlns:p14="http://schemas.microsoft.com/office/powerpoint/2010/main" val="377122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776D0-88E6-4D5D-B7CF-5D21471CD87E}"/>
              </a:ext>
            </a:extLst>
          </p:cNvPr>
          <p:cNvSpPr>
            <a:spLocks noGrp="1"/>
          </p:cNvSpPr>
          <p:nvPr>
            <p:ph type="title"/>
          </p:nvPr>
        </p:nvSpPr>
        <p:spPr>
          <a:xfrm>
            <a:off x="1580368" y="1055979"/>
            <a:ext cx="9038233" cy="489109"/>
          </a:xfrm>
        </p:spPr>
        <p:txBody>
          <a:bodyPr>
            <a:noAutofit/>
          </a:bodyPr>
          <a:lstStyle/>
          <a:p>
            <a:pPr algn="ctr"/>
            <a:r>
              <a:rPr lang="en-US" b="1" dirty="0">
                <a:solidFill>
                  <a:schemeClr val="accent1">
                    <a:lumMod val="75000"/>
                  </a:schemeClr>
                </a:solidFill>
                <a:latin typeface="Arial Rounded MT Bold" panose="020F0704030504030204" pitchFamily="34" charset="0"/>
              </a:rPr>
              <a:t>Big Business Impact</a:t>
            </a:r>
          </a:p>
        </p:txBody>
      </p:sp>
      <p:sp>
        <p:nvSpPr>
          <p:cNvPr id="6" name="Rounded Rectangle 5"/>
          <p:cNvSpPr/>
          <p:nvPr/>
        </p:nvSpPr>
        <p:spPr>
          <a:xfrm>
            <a:off x="4954656" y="2055374"/>
            <a:ext cx="2025968" cy="90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NA Competitive Product Results</a:t>
            </a:r>
          </a:p>
        </p:txBody>
      </p:sp>
      <p:pic>
        <p:nvPicPr>
          <p:cNvPr id="8" name="Picture 7">
            <a:extLst>
              <a:ext uri="{FF2B5EF4-FFF2-40B4-BE49-F238E27FC236}">
                <a16:creationId xmlns:a16="http://schemas.microsoft.com/office/drawing/2014/main" id="{6B18B6F0-98F8-479D-AD4E-2AA1851ED3C4}"/>
              </a:ext>
            </a:extLst>
          </p:cNvPr>
          <p:cNvPicPr>
            <a:picLocks noChangeAspect="1"/>
          </p:cNvPicPr>
          <p:nvPr/>
        </p:nvPicPr>
        <p:blipFill>
          <a:blip r:embed="rId3"/>
          <a:stretch>
            <a:fillRect/>
          </a:stretch>
        </p:blipFill>
        <p:spPr>
          <a:xfrm>
            <a:off x="4754367" y="4084975"/>
            <a:ext cx="2666500" cy="1777667"/>
          </a:xfrm>
          <a:prstGeom prst="rect">
            <a:avLst/>
          </a:prstGeom>
        </p:spPr>
      </p:pic>
      <p:sp>
        <p:nvSpPr>
          <p:cNvPr id="7" name="Right Arrow 6"/>
          <p:cNvSpPr/>
          <p:nvPr/>
        </p:nvSpPr>
        <p:spPr>
          <a:xfrm>
            <a:off x="7073266" y="2394330"/>
            <a:ext cx="342900" cy="257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4" descr="Image result for number 1 bra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3266" y="4340549"/>
            <a:ext cx="1279684" cy="12796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367740" y="3481663"/>
            <a:ext cx="3456520" cy="623248"/>
          </a:xfrm>
          <a:prstGeom prst="rect">
            <a:avLst/>
          </a:prstGeom>
          <a:noFill/>
        </p:spPr>
        <p:txBody>
          <a:bodyPr wrap="square" rtlCol="0">
            <a:spAutoFit/>
          </a:bodyPr>
          <a:lstStyle/>
          <a:p>
            <a:pPr algn="ctr"/>
            <a:r>
              <a:rPr lang="en-US" dirty="0"/>
              <a:t>Competitive Benchmarking</a:t>
            </a:r>
          </a:p>
          <a:p>
            <a:pPr algn="ctr"/>
            <a:r>
              <a:rPr lang="en-US" sz="1650" dirty="0"/>
              <a:t>(e.g., Tide #1 Stain and Odor Claim)</a:t>
            </a:r>
          </a:p>
        </p:txBody>
      </p:sp>
      <p:sp>
        <p:nvSpPr>
          <p:cNvPr id="12" name="Down Arrow 11"/>
          <p:cNvSpPr/>
          <p:nvPr/>
        </p:nvSpPr>
        <p:spPr>
          <a:xfrm>
            <a:off x="5851911" y="3019629"/>
            <a:ext cx="231458" cy="3359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Left Arrow 12"/>
          <p:cNvSpPr/>
          <p:nvPr/>
        </p:nvSpPr>
        <p:spPr>
          <a:xfrm>
            <a:off x="4501970" y="2394329"/>
            <a:ext cx="360045" cy="2486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p:cNvPicPr>
            <a:picLocks noChangeAspect="1"/>
          </p:cNvPicPr>
          <p:nvPr/>
        </p:nvPicPr>
        <p:blipFill>
          <a:blip r:embed="rId5"/>
          <a:stretch>
            <a:fillRect/>
          </a:stretch>
        </p:blipFill>
        <p:spPr>
          <a:xfrm>
            <a:off x="1832091" y="1975915"/>
            <a:ext cx="2224781" cy="1853984"/>
          </a:xfrm>
          <a:prstGeom prst="rect">
            <a:avLst/>
          </a:prstGeom>
        </p:spPr>
      </p:pic>
      <p:sp>
        <p:nvSpPr>
          <p:cNvPr id="17" name="TextBox 16"/>
          <p:cNvSpPr txBox="1"/>
          <p:nvPr/>
        </p:nvSpPr>
        <p:spPr>
          <a:xfrm>
            <a:off x="1947712" y="3917669"/>
            <a:ext cx="1966979" cy="646331"/>
          </a:xfrm>
          <a:prstGeom prst="rect">
            <a:avLst/>
          </a:prstGeom>
          <a:noFill/>
        </p:spPr>
        <p:txBody>
          <a:bodyPr wrap="square" rtlCol="0">
            <a:spAutoFit/>
          </a:bodyPr>
          <a:lstStyle/>
          <a:p>
            <a:pPr algn="ctr"/>
            <a:r>
              <a:rPr lang="en-US" dirty="0"/>
              <a:t>Precious Resource </a:t>
            </a:r>
          </a:p>
          <a:p>
            <a:pPr algn="ctr"/>
            <a:r>
              <a:rPr lang="en-US" dirty="0"/>
              <a:t>for Sales Teams</a:t>
            </a:r>
            <a:endParaRPr lang="en-US" sz="1650" dirty="0"/>
          </a:p>
        </p:txBody>
      </p:sp>
      <p:grpSp>
        <p:nvGrpSpPr>
          <p:cNvPr id="4" name="Group 3">
            <a:extLst>
              <a:ext uri="{FF2B5EF4-FFF2-40B4-BE49-F238E27FC236}">
                <a16:creationId xmlns:a16="http://schemas.microsoft.com/office/drawing/2014/main" id="{7C72AEFC-B1AB-4BD6-BE6E-0EE7851DA9AA}"/>
              </a:ext>
            </a:extLst>
          </p:cNvPr>
          <p:cNvGrpSpPr/>
          <p:nvPr/>
        </p:nvGrpSpPr>
        <p:grpSpPr>
          <a:xfrm>
            <a:off x="7753540" y="2105893"/>
            <a:ext cx="2914460" cy="2102720"/>
            <a:chOff x="636137" y="1410024"/>
            <a:chExt cx="3154681" cy="2778973"/>
          </a:xfrm>
        </p:grpSpPr>
        <p:sp>
          <p:nvSpPr>
            <p:cNvPr id="16" name="Flowchart: Manual Operation 15"/>
            <p:cNvSpPr/>
            <p:nvPr/>
          </p:nvSpPr>
          <p:spPr>
            <a:xfrm>
              <a:off x="1325303" y="2280779"/>
              <a:ext cx="1646174" cy="1212684"/>
            </a:xfrm>
            <a:prstGeom prst="flowChartManualOperati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CB25C994-F525-417E-BB03-B24542DCDAD7}"/>
                </a:ext>
              </a:extLst>
            </p:cNvPr>
            <p:cNvGrpSpPr/>
            <p:nvPr/>
          </p:nvGrpSpPr>
          <p:grpSpPr>
            <a:xfrm>
              <a:off x="636137" y="1410024"/>
              <a:ext cx="3154681" cy="2778973"/>
              <a:chOff x="636137" y="1425014"/>
              <a:chExt cx="3154681" cy="2778973"/>
            </a:xfrm>
          </p:grpSpPr>
          <p:pic>
            <p:nvPicPr>
              <p:cNvPr id="19" name="Picture 12" descr="Tide 13878CT Ultra Liquid Tide Laundry Detergent, 50 oz. Bottle, 6/Cart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2313" y="3602240"/>
                <a:ext cx="802331" cy="6017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aundry white bottl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8810" y="2440573"/>
                <a:ext cx="602238" cy="6022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Image result for laundry white bottl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2052" y="2693540"/>
                <a:ext cx="602238" cy="60223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36137" y="1425014"/>
                <a:ext cx="3154681" cy="854197"/>
              </a:xfrm>
              <a:prstGeom prst="rect">
                <a:avLst/>
              </a:prstGeom>
              <a:noFill/>
            </p:spPr>
            <p:txBody>
              <a:bodyPr wrap="square" rtlCol="0">
                <a:spAutoFit/>
              </a:bodyPr>
              <a:lstStyle/>
              <a:p>
                <a:pPr algn="ctr"/>
                <a:r>
                  <a:rPr lang="en-US" dirty="0"/>
                  <a:t>Develop Models for </a:t>
                </a:r>
              </a:p>
              <a:p>
                <a:pPr algn="ctr"/>
                <a:r>
                  <a:rPr lang="en-US" dirty="0"/>
                  <a:t>New Prototype Screening</a:t>
                </a:r>
                <a:endParaRPr lang="en-US" sz="1650" dirty="0"/>
              </a:p>
            </p:txBody>
          </p:sp>
        </p:grpSp>
      </p:grpSp>
    </p:spTree>
    <p:extLst>
      <p:ext uri="{BB962C8B-B14F-4D97-AF65-F5344CB8AC3E}">
        <p14:creationId xmlns:p14="http://schemas.microsoft.com/office/powerpoint/2010/main" val="280892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E9C6-03E6-489A-BC59-19486D38C277}"/>
              </a:ext>
            </a:extLst>
          </p:cNvPr>
          <p:cNvSpPr>
            <a:spLocks noGrp="1"/>
          </p:cNvSpPr>
          <p:nvPr>
            <p:ph type="title"/>
          </p:nvPr>
        </p:nvSpPr>
        <p:spPr>
          <a:xfrm>
            <a:off x="1524000" y="229912"/>
            <a:ext cx="9144000" cy="800244"/>
          </a:xfrm>
        </p:spPr>
        <p:txBody>
          <a:bodyPr>
            <a:normAutofit/>
          </a:bodyPr>
          <a:lstStyle/>
          <a:p>
            <a:pPr algn="ctr"/>
            <a:r>
              <a:rPr lang="en-US" sz="3000" dirty="0">
                <a:solidFill>
                  <a:schemeClr val="accent1">
                    <a:lumMod val="75000"/>
                  </a:schemeClr>
                </a:solidFill>
                <a:latin typeface="Arial Rounded MT Bold" panose="020F0704030504030204" pitchFamily="34" charset="0"/>
              </a:rPr>
              <a:t>Bringing a Competitive Advantage</a:t>
            </a:r>
          </a:p>
        </p:txBody>
      </p:sp>
      <p:graphicFrame>
        <p:nvGraphicFramePr>
          <p:cNvPr id="6" name="Diagram 5">
            <a:extLst>
              <a:ext uri="{FF2B5EF4-FFF2-40B4-BE49-F238E27FC236}">
                <a16:creationId xmlns:a16="http://schemas.microsoft.com/office/drawing/2014/main" id="{3504EBE8-6A20-49CF-A103-AB29C14AA808}"/>
              </a:ext>
            </a:extLst>
          </p:cNvPr>
          <p:cNvGraphicFramePr/>
          <p:nvPr/>
        </p:nvGraphicFramePr>
        <p:xfrm>
          <a:off x="2654061" y="1311215"/>
          <a:ext cx="7125418" cy="5253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D5E84785-4C14-4B8E-A852-5604FF3C7542}"/>
              </a:ext>
            </a:extLst>
          </p:cNvPr>
          <p:cNvSpPr/>
          <p:nvPr/>
        </p:nvSpPr>
        <p:spPr>
          <a:xfrm>
            <a:off x="5289072" y="3055502"/>
            <a:ext cx="1824845" cy="1645897"/>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Statistical Engineering</a:t>
            </a:r>
          </a:p>
        </p:txBody>
      </p:sp>
    </p:spTree>
    <p:extLst>
      <p:ext uri="{BB962C8B-B14F-4D97-AF65-F5344CB8AC3E}">
        <p14:creationId xmlns:p14="http://schemas.microsoft.com/office/powerpoint/2010/main" val="421374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statistical engineering">
            <a:extLst>
              <a:ext uri="{FF2B5EF4-FFF2-40B4-BE49-F238E27FC236}">
                <a16:creationId xmlns:a16="http://schemas.microsoft.com/office/drawing/2014/main" id="{D4C2F5A7-8334-4E3F-8D5F-0BBF834CE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0654" y="2018276"/>
            <a:ext cx="1931767" cy="21034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BCE73D-4660-495B-8ACE-76D9BD6F2F34}"/>
              </a:ext>
            </a:extLst>
          </p:cNvPr>
          <p:cNvSpPr txBox="1"/>
          <p:nvPr/>
        </p:nvSpPr>
        <p:spPr>
          <a:xfrm>
            <a:off x="1371601" y="790429"/>
            <a:ext cx="6728606" cy="646331"/>
          </a:xfrm>
          <a:prstGeom prst="rect">
            <a:avLst/>
          </a:prstGeom>
          <a:noFill/>
        </p:spPr>
        <p:txBody>
          <a:bodyPr wrap="square" rtlCol="0">
            <a:spAutoFit/>
          </a:bodyPr>
          <a:lstStyle/>
          <a:p>
            <a:pPr algn="ctr"/>
            <a:r>
              <a:rPr lang="en-US" sz="3600" dirty="0"/>
              <a:t>Link to Statistical Engineering</a:t>
            </a:r>
            <a:endParaRPr lang="en-US" sz="3600" b="1" dirty="0"/>
          </a:p>
        </p:txBody>
      </p:sp>
      <p:sp>
        <p:nvSpPr>
          <p:cNvPr id="5" name="TextBox 4">
            <a:extLst>
              <a:ext uri="{FF2B5EF4-FFF2-40B4-BE49-F238E27FC236}">
                <a16:creationId xmlns:a16="http://schemas.microsoft.com/office/drawing/2014/main" id="{DFCD5A84-12C5-407F-ACA2-B6E7144EB5A5}"/>
              </a:ext>
            </a:extLst>
          </p:cNvPr>
          <p:cNvSpPr txBox="1"/>
          <p:nvPr/>
        </p:nvSpPr>
        <p:spPr>
          <a:xfrm>
            <a:off x="1723215" y="2353149"/>
            <a:ext cx="2820916" cy="1708160"/>
          </a:xfrm>
          <a:prstGeom prst="rect">
            <a:avLst/>
          </a:prstGeom>
          <a:noFill/>
        </p:spPr>
        <p:txBody>
          <a:bodyPr wrap="square" rtlCol="0">
            <a:spAutoFit/>
          </a:bodyPr>
          <a:lstStyle/>
          <a:p>
            <a:r>
              <a:rPr lang="en-US" sz="2100" b="1" dirty="0">
                <a:solidFill>
                  <a:schemeClr val="accent1"/>
                </a:solidFill>
              </a:rPr>
              <a:t>Large:</a:t>
            </a:r>
          </a:p>
          <a:p>
            <a:pPr marL="342900" indent="-342900">
              <a:buFont typeface="Arial" panose="020B0604020202020204" pitchFamily="34" charset="0"/>
              <a:buChar char="•"/>
            </a:pPr>
            <a:r>
              <a:rPr lang="en-US" sz="2100" b="1" dirty="0">
                <a:solidFill>
                  <a:schemeClr val="accent1"/>
                </a:solidFill>
              </a:rPr>
              <a:t>Lots of data</a:t>
            </a:r>
          </a:p>
          <a:p>
            <a:pPr marL="342900" indent="-342900">
              <a:buFont typeface="Arial" panose="020B0604020202020204" pitchFamily="34" charset="0"/>
              <a:buChar char="•"/>
            </a:pPr>
            <a:r>
              <a:rPr lang="en-US" sz="2100" b="1" dirty="0">
                <a:solidFill>
                  <a:schemeClr val="accent1"/>
                </a:solidFill>
              </a:rPr>
              <a:t>Multi-disciplinary</a:t>
            </a:r>
          </a:p>
          <a:p>
            <a:pPr marL="342900" indent="-342900">
              <a:buFont typeface="Arial" panose="020B0604020202020204" pitchFamily="34" charset="0"/>
              <a:buChar char="•"/>
            </a:pPr>
            <a:r>
              <a:rPr lang="en-US" sz="2100" b="1" dirty="0">
                <a:solidFill>
                  <a:schemeClr val="accent1"/>
                </a:solidFill>
              </a:rPr>
              <a:t>Multi-benefit</a:t>
            </a:r>
          </a:p>
          <a:p>
            <a:pPr marL="342900" indent="-342900">
              <a:buFont typeface="Arial" panose="020B0604020202020204" pitchFamily="34" charset="0"/>
              <a:buChar char="•"/>
            </a:pPr>
            <a:r>
              <a:rPr lang="en-US" sz="2100" b="1" dirty="0">
                <a:solidFill>
                  <a:schemeClr val="accent1"/>
                </a:solidFill>
              </a:rPr>
              <a:t>Multiple customers</a:t>
            </a:r>
          </a:p>
        </p:txBody>
      </p:sp>
      <p:sp>
        <p:nvSpPr>
          <p:cNvPr id="10" name="TextBox 9">
            <a:extLst>
              <a:ext uri="{FF2B5EF4-FFF2-40B4-BE49-F238E27FC236}">
                <a16:creationId xmlns:a16="http://schemas.microsoft.com/office/drawing/2014/main" id="{C64A3CCF-126E-4EC4-869A-6E7FA4CC00EA}"/>
              </a:ext>
            </a:extLst>
          </p:cNvPr>
          <p:cNvSpPr txBox="1"/>
          <p:nvPr/>
        </p:nvSpPr>
        <p:spPr>
          <a:xfrm>
            <a:off x="6771650" y="4578010"/>
            <a:ext cx="3153239" cy="1061829"/>
          </a:xfrm>
          <a:prstGeom prst="rect">
            <a:avLst/>
          </a:prstGeom>
          <a:noFill/>
        </p:spPr>
        <p:txBody>
          <a:bodyPr wrap="square" rtlCol="0">
            <a:spAutoFit/>
          </a:bodyPr>
          <a:lstStyle/>
          <a:p>
            <a:r>
              <a:rPr lang="en-US" sz="2100" b="1" dirty="0">
                <a:solidFill>
                  <a:srgbClr val="CC00FF"/>
                </a:solidFill>
              </a:rPr>
              <a:t>Complex:</a:t>
            </a:r>
          </a:p>
          <a:p>
            <a:pPr marL="342900" indent="-342900">
              <a:buFont typeface="Arial" panose="020B0604020202020204" pitchFamily="34" charset="0"/>
              <a:buChar char="•"/>
            </a:pPr>
            <a:r>
              <a:rPr lang="en-US" sz="2100" b="1" dirty="0">
                <a:solidFill>
                  <a:srgbClr val="CC00FF"/>
                </a:solidFill>
              </a:rPr>
              <a:t>Statistical complexity</a:t>
            </a:r>
          </a:p>
          <a:p>
            <a:pPr marL="342900" indent="-342900">
              <a:buFont typeface="Arial" panose="020B0604020202020204" pitchFamily="34" charset="0"/>
              <a:buChar char="•"/>
            </a:pPr>
            <a:r>
              <a:rPr lang="en-US" sz="2100" b="1" dirty="0">
                <a:solidFill>
                  <a:srgbClr val="CC00FF"/>
                </a:solidFill>
              </a:rPr>
              <a:t>Analytical complexity</a:t>
            </a:r>
          </a:p>
        </p:txBody>
      </p:sp>
      <p:sp>
        <p:nvSpPr>
          <p:cNvPr id="11" name="TextBox 10">
            <a:extLst>
              <a:ext uri="{FF2B5EF4-FFF2-40B4-BE49-F238E27FC236}">
                <a16:creationId xmlns:a16="http://schemas.microsoft.com/office/drawing/2014/main" id="{64675900-F83A-4643-AD4A-73579DBD346A}"/>
              </a:ext>
            </a:extLst>
          </p:cNvPr>
          <p:cNvSpPr txBox="1"/>
          <p:nvPr/>
        </p:nvSpPr>
        <p:spPr>
          <a:xfrm>
            <a:off x="2582236" y="4578008"/>
            <a:ext cx="3153239" cy="738664"/>
          </a:xfrm>
          <a:prstGeom prst="rect">
            <a:avLst/>
          </a:prstGeom>
          <a:noFill/>
        </p:spPr>
        <p:txBody>
          <a:bodyPr wrap="square" rtlCol="0">
            <a:spAutoFit/>
          </a:bodyPr>
          <a:lstStyle/>
          <a:p>
            <a:r>
              <a:rPr lang="en-US" sz="2100" b="1" dirty="0">
                <a:solidFill>
                  <a:schemeClr val="accent6">
                    <a:lumMod val="60000"/>
                    <a:lumOff val="40000"/>
                  </a:schemeClr>
                </a:solidFill>
              </a:rPr>
              <a:t>Data Challenges:</a:t>
            </a:r>
          </a:p>
          <a:p>
            <a:pPr marL="342900" indent="-342900">
              <a:buFont typeface="Arial" panose="020B0604020202020204" pitchFamily="34" charset="0"/>
              <a:buChar char="•"/>
            </a:pPr>
            <a:r>
              <a:rPr lang="en-US" sz="2100" b="1" dirty="0">
                <a:solidFill>
                  <a:schemeClr val="accent6">
                    <a:lumMod val="60000"/>
                    <a:lumOff val="40000"/>
                  </a:schemeClr>
                </a:solidFill>
              </a:rPr>
              <a:t>Disparate data sources</a:t>
            </a:r>
          </a:p>
        </p:txBody>
      </p:sp>
      <p:sp>
        <p:nvSpPr>
          <p:cNvPr id="12" name="TextBox 11">
            <a:extLst>
              <a:ext uri="{FF2B5EF4-FFF2-40B4-BE49-F238E27FC236}">
                <a16:creationId xmlns:a16="http://schemas.microsoft.com/office/drawing/2014/main" id="{94EB43C6-D1B2-4F52-B2AE-1059891E8A26}"/>
              </a:ext>
            </a:extLst>
          </p:cNvPr>
          <p:cNvSpPr txBox="1"/>
          <p:nvPr/>
        </p:nvSpPr>
        <p:spPr>
          <a:xfrm>
            <a:off x="8005369" y="2353148"/>
            <a:ext cx="2820916" cy="1708160"/>
          </a:xfrm>
          <a:prstGeom prst="rect">
            <a:avLst/>
          </a:prstGeom>
          <a:noFill/>
        </p:spPr>
        <p:txBody>
          <a:bodyPr wrap="square" rtlCol="0">
            <a:spAutoFit/>
          </a:bodyPr>
          <a:lstStyle/>
          <a:p>
            <a:r>
              <a:rPr lang="en-US" sz="2100" b="1" dirty="0">
                <a:solidFill>
                  <a:schemeClr val="accent1"/>
                </a:solidFill>
              </a:rPr>
              <a:t>Need for strategy:</a:t>
            </a:r>
          </a:p>
          <a:p>
            <a:pPr marL="342900" indent="-342900">
              <a:buFont typeface="Arial" panose="020B0604020202020204" pitchFamily="34" charset="0"/>
              <a:buChar char="•"/>
            </a:pPr>
            <a:r>
              <a:rPr lang="en-US" sz="2100" b="1" dirty="0">
                <a:solidFill>
                  <a:schemeClr val="accent1"/>
                </a:solidFill>
              </a:rPr>
              <a:t>Where to start</a:t>
            </a:r>
          </a:p>
          <a:p>
            <a:pPr marL="342900" indent="-342900">
              <a:buFont typeface="Arial" panose="020B0604020202020204" pitchFamily="34" charset="0"/>
              <a:buChar char="•"/>
            </a:pPr>
            <a:r>
              <a:rPr lang="en-US" sz="2100" b="1" dirty="0">
                <a:solidFill>
                  <a:schemeClr val="accent1"/>
                </a:solidFill>
              </a:rPr>
              <a:t>Structure</a:t>
            </a:r>
          </a:p>
          <a:p>
            <a:pPr marL="342900" indent="-342900">
              <a:buFont typeface="Arial" panose="020B0604020202020204" pitchFamily="34" charset="0"/>
              <a:buChar char="•"/>
            </a:pPr>
            <a:r>
              <a:rPr lang="en-US" sz="2100" b="1" dirty="0">
                <a:solidFill>
                  <a:schemeClr val="accent1"/>
                </a:solidFill>
              </a:rPr>
              <a:t>Output</a:t>
            </a:r>
          </a:p>
          <a:p>
            <a:pPr marL="342900" indent="-342900">
              <a:buFont typeface="Arial" panose="020B0604020202020204" pitchFamily="34" charset="0"/>
              <a:buChar char="•"/>
            </a:pPr>
            <a:endParaRPr lang="en-US" sz="2100" b="1" dirty="0">
              <a:solidFill>
                <a:schemeClr val="accent1"/>
              </a:solidFill>
            </a:endParaRPr>
          </a:p>
        </p:txBody>
      </p:sp>
    </p:spTree>
    <p:extLst>
      <p:ext uri="{BB962C8B-B14F-4D97-AF65-F5344CB8AC3E}">
        <p14:creationId xmlns:p14="http://schemas.microsoft.com/office/powerpoint/2010/main" val="4036540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326" y="286605"/>
            <a:ext cx="9982985" cy="1304294"/>
          </a:xfrm>
        </p:spPr>
        <p:txBody>
          <a:bodyPr>
            <a:normAutofit/>
          </a:bodyPr>
          <a:lstStyle/>
          <a:p>
            <a:r>
              <a:rPr lang="en-US" dirty="0"/>
              <a:t>Leveraged All Statistical Engineering Stages</a:t>
            </a:r>
          </a:p>
        </p:txBody>
      </p:sp>
      <p:sp>
        <p:nvSpPr>
          <p:cNvPr id="3" name="Content Placeholder 2"/>
          <p:cNvSpPr>
            <a:spLocks noGrp="1"/>
          </p:cNvSpPr>
          <p:nvPr>
            <p:ph idx="1"/>
          </p:nvPr>
        </p:nvSpPr>
        <p:spPr>
          <a:xfrm>
            <a:off x="1310326" y="1414021"/>
            <a:ext cx="9905999" cy="4386607"/>
          </a:xfrm>
        </p:spPr>
        <p:txBody>
          <a:bodyPr/>
          <a:lstStyle/>
          <a:p>
            <a:pPr marL="385763" indent="-385763">
              <a:buAutoNum type="arabicParenR"/>
            </a:pPr>
            <a:r>
              <a:rPr lang="en-US" dirty="0"/>
              <a:t>Identify the High Impact Problems</a:t>
            </a:r>
          </a:p>
          <a:p>
            <a:pPr marL="385763" indent="-385763">
              <a:buAutoNum type="arabicParenR"/>
            </a:pPr>
            <a:r>
              <a:rPr lang="en-US" dirty="0"/>
              <a:t>Providing Structure</a:t>
            </a:r>
          </a:p>
          <a:p>
            <a:pPr marL="385763" indent="-385763">
              <a:buAutoNum type="arabicParenR"/>
            </a:pPr>
            <a:r>
              <a:rPr lang="en-US" dirty="0"/>
              <a:t>Understanding Context</a:t>
            </a:r>
          </a:p>
          <a:p>
            <a:pPr marL="385763" indent="-385763">
              <a:buAutoNum type="arabicParenR"/>
            </a:pPr>
            <a:r>
              <a:rPr lang="en-US" dirty="0"/>
              <a:t>Develop Strategy</a:t>
            </a:r>
          </a:p>
          <a:p>
            <a:pPr marL="385763" indent="-385763">
              <a:buAutoNum type="arabicParenR"/>
            </a:pPr>
            <a:r>
              <a:rPr lang="en-US" dirty="0"/>
              <a:t>Develop and Execute Tactics</a:t>
            </a:r>
          </a:p>
          <a:p>
            <a:pPr marL="385763" indent="-385763">
              <a:buAutoNum type="arabicParenR"/>
            </a:pPr>
            <a:r>
              <a:rPr lang="en-US" dirty="0"/>
              <a:t>Identify and Deploy a Final Solution</a:t>
            </a:r>
          </a:p>
        </p:txBody>
      </p:sp>
      <p:sp>
        <p:nvSpPr>
          <p:cNvPr id="4" name="Rectangle 3"/>
          <p:cNvSpPr/>
          <p:nvPr/>
        </p:nvSpPr>
        <p:spPr>
          <a:xfrm>
            <a:off x="1233340" y="5136202"/>
            <a:ext cx="9982985" cy="307777"/>
          </a:xfrm>
          <a:prstGeom prst="rect">
            <a:avLst/>
          </a:prstGeom>
        </p:spPr>
        <p:txBody>
          <a:bodyPr wrap="square">
            <a:spAutoFit/>
          </a:bodyPr>
          <a:lstStyle/>
          <a:p>
            <a:r>
              <a:rPr lang="en-US" sz="1400" dirty="0" err="1">
                <a:latin typeface="Calibri" panose="020F0502020204030204" pitchFamily="34" charset="0"/>
                <a:ea typeface="Calibri" panose="020F0502020204030204" pitchFamily="34" charset="0"/>
                <a:cs typeface="Times New Roman" panose="02020603050405020304" pitchFamily="18" charset="0"/>
              </a:rPr>
              <a:t>Hoerl</a:t>
            </a:r>
            <a:r>
              <a:rPr lang="en-US" sz="1400" dirty="0">
                <a:latin typeface="Calibri" panose="020F0502020204030204" pitchFamily="34" charset="0"/>
                <a:ea typeface="Calibri" panose="020F0502020204030204" pitchFamily="34" charset="0"/>
                <a:cs typeface="Times New Roman" panose="02020603050405020304" pitchFamily="18" charset="0"/>
              </a:rPr>
              <a:t>, R.W. and </a:t>
            </a:r>
            <a:r>
              <a:rPr lang="en-US" sz="1400" dirty="0" err="1">
                <a:latin typeface="Calibri" panose="020F0502020204030204" pitchFamily="34" charset="0"/>
                <a:ea typeface="Calibri" panose="020F0502020204030204" pitchFamily="34" charset="0"/>
                <a:cs typeface="Times New Roman" panose="02020603050405020304" pitchFamily="18" charset="0"/>
              </a:rPr>
              <a:t>Snee</a:t>
            </a:r>
            <a:r>
              <a:rPr lang="en-US" sz="1400" dirty="0">
                <a:latin typeface="Calibri" panose="020F0502020204030204" pitchFamily="34" charset="0"/>
                <a:ea typeface="Calibri" panose="020F0502020204030204" pitchFamily="34" charset="0"/>
                <a:cs typeface="Times New Roman" panose="02020603050405020304" pitchFamily="18" charset="0"/>
              </a:rPr>
              <a:t>, R.D. (2017), “Statistical Engineering: An Idea Whose Time Has Come?” The American Statistician, 71(3), 209-219.</a:t>
            </a:r>
          </a:p>
        </p:txBody>
      </p:sp>
    </p:spTree>
    <p:extLst>
      <p:ext uri="{BB962C8B-B14F-4D97-AF65-F5344CB8AC3E}">
        <p14:creationId xmlns:p14="http://schemas.microsoft.com/office/powerpoint/2010/main" val="36489847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24</TotalTime>
  <Words>1337</Words>
  <Application>Microsoft Office PowerPoint</Application>
  <PresentationFormat>Widescreen</PresentationFormat>
  <Paragraphs>189</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Rounded MT Bold</vt:lpstr>
      <vt:lpstr>Calibri</vt:lpstr>
      <vt:lpstr>Tw Cen MT</vt:lpstr>
      <vt:lpstr>Wingdings</vt:lpstr>
      <vt:lpstr>Circuit</vt:lpstr>
      <vt:lpstr>The North America Competitive Laundry Initiative</vt:lpstr>
      <vt:lpstr>Talk Outline</vt:lpstr>
      <vt:lpstr>P&amp;G Mission</vt:lpstr>
      <vt:lpstr>NA Competitive Product Laundry Initiative</vt:lpstr>
      <vt:lpstr>Integrating…</vt:lpstr>
      <vt:lpstr>Big Business Impact</vt:lpstr>
      <vt:lpstr>Bringing a Competitive Advantage</vt:lpstr>
      <vt:lpstr>PowerPoint Presentation</vt:lpstr>
      <vt:lpstr>Leveraged All Statistical Engineering Stages</vt:lpstr>
      <vt:lpstr>1) Identify the High Impact Problems</vt:lpstr>
      <vt:lpstr>2) Providing Structure (Team)</vt:lpstr>
      <vt:lpstr>2) Providing Structure (Product Annotation)</vt:lpstr>
      <vt:lpstr>3) Understand Context</vt:lpstr>
      <vt:lpstr>4) Develop Strategy</vt:lpstr>
      <vt:lpstr>PowerPoint Presentation</vt:lpstr>
      <vt:lpstr>PowerPoint Presentation</vt:lpstr>
      <vt:lpstr>5) Develop and Execute Tactics</vt:lpstr>
      <vt:lpstr>6) Identify and Deploy a Final Solution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North America Competitive Laundry Initiative</dc:title>
  <dc:creator>Varbanov, Alex</dc:creator>
  <cp:lastModifiedBy>Varbanov, Alex</cp:lastModifiedBy>
  <cp:revision>5</cp:revision>
  <dcterms:created xsi:type="dcterms:W3CDTF">2021-03-24T17:26:43Z</dcterms:created>
  <dcterms:modified xsi:type="dcterms:W3CDTF">2021-03-24T17:58:03Z</dcterms:modified>
</cp:coreProperties>
</file>