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00" r:id="rId1"/>
  </p:sldMasterIdLst>
  <p:notesMasterIdLst>
    <p:notesMasterId r:id="rId18"/>
  </p:notesMasterIdLst>
  <p:handoutMasterIdLst>
    <p:handoutMasterId r:id="rId19"/>
  </p:handoutMasterIdLst>
  <p:sldIdLst>
    <p:sldId id="652" r:id="rId2"/>
    <p:sldId id="653" r:id="rId3"/>
    <p:sldId id="654" r:id="rId4"/>
    <p:sldId id="621" r:id="rId5"/>
    <p:sldId id="657" r:id="rId6"/>
    <p:sldId id="659" r:id="rId7"/>
    <p:sldId id="660" r:id="rId8"/>
    <p:sldId id="650" r:id="rId9"/>
    <p:sldId id="651" r:id="rId10"/>
    <p:sldId id="631" r:id="rId11"/>
    <p:sldId id="667" r:id="rId12"/>
    <p:sldId id="664" r:id="rId13"/>
    <p:sldId id="665" r:id="rId14"/>
    <p:sldId id="668" r:id="rId15"/>
    <p:sldId id="669" r:id="rId16"/>
    <p:sldId id="666" r:id="rId17"/>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032"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064"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097"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128"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5161" algn="l" defTabSz="914064" rtl="0" eaLnBrk="1" latinLnBrk="0" hangingPunct="1">
      <a:defRPr sz="2400" kern="1200">
        <a:solidFill>
          <a:schemeClr val="tx1"/>
        </a:solidFill>
        <a:latin typeface="Times New Roman" pitchFamily="18" charset="0"/>
        <a:ea typeface="+mn-ea"/>
        <a:cs typeface="Arial" pitchFamily="34" charset="0"/>
      </a:defRPr>
    </a:lvl6pPr>
    <a:lvl7pPr marL="2742194" algn="l" defTabSz="914064" rtl="0" eaLnBrk="1" latinLnBrk="0" hangingPunct="1">
      <a:defRPr sz="2400" kern="1200">
        <a:solidFill>
          <a:schemeClr val="tx1"/>
        </a:solidFill>
        <a:latin typeface="Times New Roman" pitchFamily="18" charset="0"/>
        <a:ea typeface="+mn-ea"/>
        <a:cs typeface="Arial" pitchFamily="34" charset="0"/>
      </a:defRPr>
    </a:lvl7pPr>
    <a:lvl8pPr marL="3199227" algn="l" defTabSz="914064" rtl="0" eaLnBrk="1" latinLnBrk="0" hangingPunct="1">
      <a:defRPr sz="2400" kern="1200">
        <a:solidFill>
          <a:schemeClr val="tx1"/>
        </a:solidFill>
        <a:latin typeface="Times New Roman" pitchFamily="18" charset="0"/>
        <a:ea typeface="+mn-ea"/>
        <a:cs typeface="Arial" pitchFamily="34" charset="0"/>
      </a:defRPr>
    </a:lvl8pPr>
    <a:lvl9pPr marL="3656257" algn="l" defTabSz="914064"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04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guide id="3" orient="horz" pos="2905">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pwood, Campbell [USA]" initials="H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66"/>
    <a:srgbClr val="122359"/>
    <a:srgbClr val="009999"/>
    <a:srgbClr val="CCFFFF"/>
    <a:srgbClr val="CCCCFF"/>
    <a:srgbClr val="AA87B3"/>
    <a:srgbClr val="66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03" autoAdjust="0"/>
    <p:restoredTop sz="90406" autoAdjust="0"/>
  </p:normalViewPr>
  <p:slideViewPr>
    <p:cSldViewPr snapToGrid="0">
      <p:cViewPr varScale="1">
        <p:scale>
          <a:sx n="100" d="100"/>
          <a:sy n="100" d="100"/>
        </p:scale>
        <p:origin x="1740" y="78"/>
      </p:cViewPr>
      <p:guideLst>
        <p:guide orient="horz" pos="2040"/>
        <p:guide pos="2880"/>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165" y="-67"/>
      </p:cViewPr>
      <p:guideLst>
        <p:guide orient="horz" pos="2904"/>
        <p:guide pos="2188"/>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3037413" cy="462122"/>
          </a:xfrm>
          <a:prstGeom prst="rect">
            <a:avLst/>
          </a:prstGeom>
          <a:noFill/>
          <a:ln w="9525">
            <a:noFill/>
            <a:miter lim="800000"/>
            <a:headEnd/>
            <a:tailEnd/>
          </a:ln>
          <a:effectLst/>
        </p:spPr>
        <p:txBody>
          <a:bodyPr vert="horz" wrap="square" lIns="92433" tIns="46216" rIns="92433" bIns="46216" numCol="1" anchor="t" anchorCtr="0" compatLnSpc="1">
            <a:prstTxWarp prst="textNoShape">
              <a:avLst/>
            </a:prstTxWarp>
          </a:bodyPr>
          <a:lstStyle>
            <a:lvl1pPr defTabSz="924525">
              <a:defRPr sz="1200">
                <a:cs typeface="+mn-cs"/>
              </a:defRPr>
            </a:lvl1pPr>
          </a:lstStyle>
          <a:p>
            <a:pPr>
              <a:defRPr/>
            </a:pPr>
            <a:endParaRPr lang="en-US"/>
          </a:p>
        </p:txBody>
      </p:sp>
      <p:sp>
        <p:nvSpPr>
          <p:cNvPr id="47107" name="Rectangle 3"/>
          <p:cNvSpPr>
            <a:spLocks noGrp="1" noChangeArrowheads="1"/>
          </p:cNvSpPr>
          <p:nvPr>
            <p:ph type="dt" sz="quarter" idx="1"/>
          </p:nvPr>
        </p:nvSpPr>
        <p:spPr bwMode="auto">
          <a:xfrm>
            <a:off x="3972987" y="1"/>
            <a:ext cx="3037413" cy="462122"/>
          </a:xfrm>
          <a:prstGeom prst="rect">
            <a:avLst/>
          </a:prstGeom>
          <a:noFill/>
          <a:ln w="9525">
            <a:noFill/>
            <a:miter lim="800000"/>
            <a:headEnd/>
            <a:tailEnd/>
          </a:ln>
          <a:effectLst/>
        </p:spPr>
        <p:txBody>
          <a:bodyPr vert="horz" wrap="square" lIns="92433" tIns="46216" rIns="92433" bIns="46216" numCol="1" anchor="t" anchorCtr="0" compatLnSpc="1">
            <a:prstTxWarp prst="textNoShape">
              <a:avLst/>
            </a:prstTxWarp>
          </a:bodyPr>
          <a:lstStyle>
            <a:lvl1pPr algn="r" defTabSz="924525">
              <a:defRPr sz="120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761254"/>
            <a:ext cx="3037413" cy="462121"/>
          </a:xfrm>
          <a:prstGeom prst="rect">
            <a:avLst/>
          </a:prstGeom>
          <a:noFill/>
          <a:ln w="9525">
            <a:noFill/>
            <a:miter lim="800000"/>
            <a:headEnd/>
            <a:tailEnd/>
          </a:ln>
          <a:effectLst/>
        </p:spPr>
        <p:txBody>
          <a:bodyPr vert="horz" wrap="square" lIns="92433" tIns="46216" rIns="92433" bIns="46216" numCol="1" anchor="b" anchorCtr="0" compatLnSpc="1">
            <a:prstTxWarp prst="textNoShape">
              <a:avLst/>
            </a:prstTxWarp>
          </a:bodyPr>
          <a:lstStyle>
            <a:lvl1pPr defTabSz="924525">
              <a:defRPr sz="1200">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2987" y="8761254"/>
            <a:ext cx="3037413" cy="462121"/>
          </a:xfrm>
          <a:prstGeom prst="rect">
            <a:avLst/>
          </a:prstGeom>
          <a:noFill/>
          <a:ln w="9525">
            <a:noFill/>
            <a:miter lim="800000"/>
            <a:headEnd/>
            <a:tailEnd/>
          </a:ln>
          <a:effectLst/>
        </p:spPr>
        <p:txBody>
          <a:bodyPr vert="horz" wrap="square" lIns="92433" tIns="46216" rIns="92433" bIns="46216" numCol="1" anchor="b" anchorCtr="0" compatLnSpc="1">
            <a:prstTxWarp prst="textNoShape">
              <a:avLst/>
            </a:prstTxWarp>
          </a:bodyPr>
          <a:lstStyle>
            <a:lvl1pPr algn="r" defTabSz="924525">
              <a:defRPr sz="1200">
                <a:cs typeface="+mn-cs"/>
              </a:defRPr>
            </a:lvl1pPr>
          </a:lstStyle>
          <a:p>
            <a:pPr>
              <a:defRPr/>
            </a:pPr>
            <a:fld id="{0FBC4558-88CF-49E8-940B-4EE436A1FB5A}" type="slidenum">
              <a:rPr lang="en-US"/>
              <a:pPr>
                <a:defRPr/>
              </a:pPr>
              <a:t>‹#›</a:t>
            </a:fld>
            <a:endParaRPr lang="en-US" dirty="0"/>
          </a:p>
        </p:txBody>
      </p:sp>
    </p:spTree>
    <p:extLst>
      <p:ext uri="{BB962C8B-B14F-4D97-AF65-F5344CB8AC3E}">
        <p14:creationId xmlns:p14="http://schemas.microsoft.com/office/powerpoint/2010/main" val="1060309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37413" cy="462122"/>
          </a:xfrm>
          <a:prstGeom prst="rect">
            <a:avLst/>
          </a:prstGeom>
          <a:noFill/>
          <a:ln w="9525">
            <a:noFill/>
            <a:miter lim="800000"/>
            <a:headEnd/>
            <a:tailEnd/>
          </a:ln>
          <a:effectLst/>
        </p:spPr>
        <p:txBody>
          <a:bodyPr vert="horz" wrap="square" lIns="92433" tIns="46216" rIns="92433" bIns="46216" numCol="1" anchor="t" anchorCtr="0" compatLnSpc="1">
            <a:prstTxWarp prst="textNoShape">
              <a:avLst/>
            </a:prstTxWarp>
          </a:bodyPr>
          <a:lstStyle>
            <a:lvl1pPr defTabSz="924525">
              <a:defRPr sz="1200">
                <a:cs typeface="+mn-cs"/>
              </a:defRPr>
            </a:lvl1pPr>
          </a:lstStyle>
          <a:p>
            <a:pPr>
              <a:defRPr/>
            </a:pPr>
            <a:endParaRPr lang="en-US"/>
          </a:p>
        </p:txBody>
      </p:sp>
      <p:sp>
        <p:nvSpPr>
          <p:cNvPr id="21507" name="Rectangle 3"/>
          <p:cNvSpPr>
            <a:spLocks noGrp="1" noChangeArrowheads="1"/>
          </p:cNvSpPr>
          <p:nvPr>
            <p:ph type="dt" idx="1"/>
          </p:nvPr>
        </p:nvSpPr>
        <p:spPr bwMode="auto">
          <a:xfrm>
            <a:off x="3972987" y="1"/>
            <a:ext cx="3037413" cy="462122"/>
          </a:xfrm>
          <a:prstGeom prst="rect">
            <a:avLst/>
          </a:prstGeom>
          <a:noFill/>
          <a:ln w="9525">
            <a:noFill/>
            <a:miter lim="800000"/>
            <a:headEnd/>
            <a:tailEnd/>
          </a:ln>
          <a:effectLst/>
        </p:spPr>
        <p:txBody>
          <a:bodyPr vert="horz" wrap="square" lIns="92433" tIns="46216" rIns="92433" bIns="46216" numCol="1" anchor="t" anchorCtr="0" compatLnSpc="1">
            <a:prstTxWarp prst="textNoShape">
              <a:avLst/>
            </a:prstTxWarp>
          </a:bodyPr>
          <a:lstStyle>
            <a:lvl1pPr algn="r" defTabSz="924525">
              <a:defRPr sz="120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8563" y="690563"/>
            <a:ext cx="4613275" cy="3459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5575" y="4381422"/>
            <a:ext cx="5139251" cy="4151154"/>
          </a:xfrm>
          <a:prstGeom prst="rect">
            <a:avLst/>
          </a:prstGeom>
          <a:noFill/>
          <a:ln w="9525">
            <a:noFill/>
            <a:miter lim="800000"/>
            <a:headEnd/>
            <a:tailEnd/>
          </a:ln>
          <a:effectLst/>
        </p:spPr>
        <p:txBody>
          <a:bodyPr vert="horz" wrap="square" lIns="92433" tIns="46216" rIns="92433" bIns="462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761254"/>
            <a:ext cx="3037413" cy="462121"/>
          </a:xfrm>
          <a:prstGeom prst="rect">
            <a:avLst/>
          </a:prstGeom>
          <a:noFill/>
          <a:ln w="9525">
            <a:noFill/>
            <a:miter lim="800000"/>
            <a:headEnd/>
            <a:tailEnd/>
          </a:ln>
          <a:effectLst/>
        </p:spPr>
        <p:txBody>
          <a:bodyPr vert="horz" wrap="square" lIns="92433" tIns="46216" rIns="92433" bIns="46216" numCol="1" anchor="b" anchorCtr="0" compatLnSpc="1">
            <a:prstTxWarp prst="textNoShape">
              <a:avLst/>
            </a:prstTxWarp>
          </a:bodyPr>
          <a:lstStyle>
            <a:lvl1pPr defTabSz="924525">
              <a:defRPr sz="120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72987" y="8761254"/>
            <a:ext cx="3037413" cy="462121"/>
          </a:xfrm>
          <a:prstGeom prst="rect">
            <a:avLst/>
          </a:prstGeom>
          <a:noFill/>
          <a:ln w="9525">
            <a:noFill/>
            <a:miter lim="800000"/>
            <a:headEnd/>
            <a:tailEnd/>
          </a:ln>
          <a:effectLst/>
        </p:spPr>
        <p:txBody>
          <a:bodyPr vert="horz" wrap="square" lIns="92433" tIns="46216" rIns="92433" bIns="46216" numCol="1" anchor="b" anchorCtr="0" compatLnSpc="1">
            <a:prstTxWarp prst="textNoShape">
              <a:avLst/>
            </a:prstTxWarp>
          </a:bodyPr>
          <a:lstStyle>
            <a:lvl1pPr algn="r" defTabSz="924525">
              <a:defRPr sz="1200">
                <a:cs typeface="+mn-cs"/>
              </a:defRPr>
            </a:lvl1pPr>
          </a:lstStyle>
          <a:p>
            <a:pPr>
              <a:defRPr/>
            </a:pPr>
            <a:fld id="{9B2B5D29-08B9-4035-9735-2D28824427C2}" type="slidenum">
              <a:rPr lang="en-US"/>
              <a:pPr>
                <a:defRPr/>
              </a:pPr>
              <a:t>‹#›</a:t>
            </a:fld>
            <a:endParaRPr lang="en-US" dirty="0"/>
          </a:p>
        </p:txBody>
      </p:sp>
    </p:spTree>
    <p:extLst>
      <p:ext uri="{BB962C8B-B14F-4D97-AF65-F5344CB8AC3E}">
        <p14:creationId xmlns:p14="http://schemas.microsoft.com/office/powerpoint/2010/main" val="3273277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3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064"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097"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128"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161" algn="l" defTabSz="914064" rtl="0" eaLnBrk="1" latinLnBrk="0" hangingPunct="1">
      <a:defRPr sz="1200" kern="1200">
        <a:solidFill>
          <a:schemeClr val="tx1"/>
        </a:solidFill>
        <a:latin typeface="+mn-lt"/>
        <a:ea typeface="+mn-ea"/>
        <a:cs typeface="+mn-cs"/>
      </a:defRPr>
    </a:lvl6pPr>
    <a:lvl7pPr marL="2742194" algn="l" defTabSz="914064" rtl="0" eaLnBrk="1" latinLnBrk="0" hangingPunct="1">
      <a:defRPr sz="1200" kern="1200">
        <a:solidFill>
          <a:schemeClr val="tx1"/>
        </a:solidFill>
        <a:latin typeface="+mn-lt"/>
        <a:ea typeface="+mn-ea"/>
        <a:cs typeface="+mn-cs"/>
      </a:defRPr>
    </a:lvl7pPr>
    <a:lvl8pPr marL="3199227" algn="l" defTabSz="914064" rtl="0" eaLnBrk="1" latinLnBrk="0" hangingPunct="1">
      <a:defRPr sz="1200" kern="1200">
        <a:solidFill>
          <a:schemeClr val="tx1"/>
        </a:solidFill>
        <a:latin typeface="+mn-lt"/>
        <a:ea typeface="+mn-ea"/>
        <a:cs typeface="+mn-cs"/>
      </a:defRPr>
    </a:lvl8pPr>
    <a:lvl9pPr marL="3656257" algn="l" defTabSz="9140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ACF1FEF-F458-4E43-81E8-996F5EBD3428}" type="slidenum">
              <a:rPr lang="en-US" smtClean="0">
                <a:solidFill>
                  <a:prstClr val="black"/>
                </a:solidFill>
              </a:rPr>
              <a:pPr/>
              <a:t>1</a:t>
            </a:fld>
            <a:endParaRPr 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Notes Placeholder 2"/>
          <p:cNvSpPr>
            <a:spLocks noGrp="1"/>
          </p:cNvSpPr>
          <p:nvPr>
            <p:ph type="body" idx="3"/>
          </p:nvPr>
        </p:nvSpPr>
        <p:spPr>
          <a:noFill/>
          <a:ln/>
        </p:spPr>
        <p:txBody>
          <a:bodyPr/>
          <a:lstStyle/>
          <a:p>
            <a:endParaRPr lang="en-US" dirty="0"/>
          </a:p>
        </p:txBody>
      </p:sp>
    </p:spTree>
    <p:extLst>
      <p:ext uri="{BB962C8B-B14F-4D97-AF65-F5344CB8AC3E}">
        <p14:creationId xmlns:p14="http://schemas.microsoft.com/office/powerpoint/2010/main" val="173004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2B5D29-08B9-4035-9735-2D28824427C2}" type="slidenum">
              <a:rPr lang="en-US" smtClean="0"/>
              <a:pPr>
                <a:defRPr/>
              </a:pPr>
              <a:t>2</a:t>
            </a:fld>
            <a:endParaRPr lang="en-US" dirty="0"/>
          </a:p>
        </p:txBody>
      </p:sp>
    </p:spTree>
    <p:extLst>
      <p:ext uri="{BB962C8B-B14F-4D97-AF65-F5344CB8AC3E}">
        <p14:creationId xmlns:p14="http://schemas.microsoft.com/office/powerpoint/2010/main" val="208671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2B5D29-08B9-4035-9735-2D28824427C2}" type="slidenum">
              <a:rPr lang="en-US" smtClean="0"/>
              <a:pPr>
                <a:defRPr/>
              </a:pPr>
              <a:t>8</a:t>
            </a:fld>
            <a:endParaRPr lang="en-US" dirty="0"/>
          </a:p>
        </p:txBody>
      </p:sp>
    </p:spTree>
    <p:extLst>
      <p:ext uri="{BB962C8B-B14F-4D97-AF65-F5344CB8AC3E}">
        <p14:creationId xmlns:p14="http://schemas.microsoft.com/office/powerpoint/2010/main" val="198017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2B5D29-08B9-4035-9735-2D28824427C2}" type="slidenum">
              <a:rPr lang="en-US" smtClean="0"/>
              <a:pPr>
                <a:defRPr/>
              </a:pPr>
              <a:t>9</a:t>
            </a:fld>
            <a:endParaRPr lang="en-US" dirty="0"/>
          </a:p>
        </p:txBody>
      </p:sp>
    </p:spTree>
    <p:extLst>
      <p:ext uri="{BB962C8B-B14F-4D97-AF65-F5344CB8AC3E}">
        <p14:creationId xmlns:p14="http://schemas.microsoft.com/office/powerpoint/2010/main" val="248210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37103778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DF76665-894E-4C99-BDE0-30044FDEE3F5}"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1772330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DF76665-894E-4C99-BDE0-30044FDEE3F5}"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25284784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0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41418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38335559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DF76665-894E-4C99-BDE0-30044FDEE3F5}"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9738832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13450992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30077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DF76665-894E-4C99-BDE0-30044FDEE3F5}"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16666410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26803749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DF76665-894E-4C99-BDE0-30044FDEE3F5}"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1368019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7A4B42-D0F8-41F2-860A-20227C145043}" type="slidenum">
              <a:rPr lang="en-US" smtClean="0"/>
              <a:pPr>
                <a:defRPr/>
              </a:pPr>
              <a:t>‹#›</a:t>
            </a:fld>
            <a:endParaRPr lang="en-US" dirty="0"/>
          </a:p>
        </p:txBody>
      </p:sp>
    </p:spTree>
    <p:extLst>
      <p:ext uri="{BB962C8B-B14F-4D97-AF65-F5344CB8AC3E}">
        <p14:creationId xmlns:p14="http://schemas.microsoft.com/office/powerpoint/2010/main" val="44595345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ftr="0" dt="0"/>
  <p:txStyles>
    <p:titleStyle>
      <a:lvl1pPr algn="ctr" defTabSz="914400" rtl="0" eaLnBrk="1" latinLnBrk="0" hangingPunct="1">
        <a:lnSpc>
          <a:spcPct val="90000"/>
        </a:lnSpc>
        <a:spcBef>
          <a:spcPct val="0"/>
        </a:spcBef>
        <a:buNone/>
        <a:defRPr sz="3600" b="1" kern="1200">
          <a:solidFill>
            <a:srgbClr val="0033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CFDC7-DA9D-4183-A88D-DC8322DBC921}"/>
              </a:ext>
            </a:extLst>
          </p:cNvPr>
          <p:cNvSpPr>
            <a:spLocks noGrp="1"/>
          </p:cNvSpPr>
          <p:nvPr>
            <p:ph type="ctrTitle"/>
          </p:nvPr>
        </p:nvSpPr>
        <p:spPr/>
        <p:txBody>
          <a:bodyPr>
            <a:normAutofit/>
          </a:bodyPr>
          <a:lstStyle/>
          <a:p>
            <a:r>
              <a:rPr lang="en-US" sz="4400" dirty="0">
                <a:latin typeface="Arial"/>
                <a:cs typeface="Times New Roman"/>
              </a:rPr>
              <a:t>DOE and Test Automation for System of Systems T&amp;E</a:t>
            </a:r>
            <a:endParaRPr lang="en-US" sz="4400" dirty="0"/>
          </a:p>
        </p:txBody>
      </p:sp>
      <p:sp>
        <p:nvSpPr>
          <p:cNvPr id="6" name="Subtitle 5">
            <a:extLst>
              <a:ext uri="{FF2B5EF4-FFF2-40B4-BE49-F238E27FC236}">
                <a16:creationId xmlns:a16="http://schemas.microsoft.com/office/drawing/2014/main" id="{6717F911-A186-420C-980F-F41EE8D95F1E}"/>
              </a:ext>
            </a:extLst>
          </p:cNvPr>
          <p:cNvSpPr>
            <a:spLocks noGrp="1"/>
          </p:cNvSpPr>
          <p:nvPr>
            <p:ph type="subTitle" idx="1"/>
          </p:nvPr>
        </p:nvSpPr>
        <p:spPr>
          <a:xfrm>
            <a:off x="1143000" y="4154488"/>
            <a:ext cx="6858000" cy="1655762"/>
          </a:xfrm>
        </p:spPr>
        <p:txBody>
          <a:bodyPr>
            <a:normAutofit fontScale="92500" lnSpcReduction="10000"/>
          </a:bodyPr>
          <a:lstStyle/>
          <a:p>
            <a:pPr algn="r" eaLnBrk="0" hangingPunct="0"/>
            <a:r>
              <a:rPr lang="en-US" sz="1800" b="1" dirty="0">
                <a:latin typeface="Arial" charset="0"/>
                <a:cs typeface="Times New Roman" pitchFamily="18" charset="0"/>
              </a:rPr>
              <a:t>Larry Harris, Navy SPAWAR PMW-120 APM–T&amp;E</a:t>
            </a:r>
          </a:p>
          <a:p>
            <a:pPr algn="r" eaLnBrk="0" hangingPunct="0"/>
            <a:r>
              <a:rPr lang="en-US" sz="1800" b="1" dirty="0">
                <a:latin typeface="Arial" charset="0"/>
                <a:cs typeface="Times New Roman" pitchFamily="18" charset="0"/>
              </a:rPr>
              <a:t>Luis Cortes, MITRE Corporation</a:t>
            </a:r>
          </a:p>
          <a:p>
            <a:pPr algn="r" eaLnBrk="0" hangingPunct="0"/>
            <a:r>
              <a:rPr lang="en-US" sz="1800" b="1" dirty="0">
                <a:latin typeface="Arial" charset="0"/>
                <a:cs typeface="Times New Roman" pitchFamily="18" charset="0"/>
              </a:rPr>
              <a:t>Jim Wisnowski, Adsurgo</a:t>
            </a:r>
          </a:p>
          <a:p>
            <a:pPr algn="r" eaLnBrk="0" hangingPunct="0"/>
            <a:r>
              <a:rPr lang="en-US" sz="1800" b="1" dirty="0">
                <a:latin typeface="Arial" charset="0"/>
                <a:cs typeface="Times New Roman" pitchFamily="18" charset="0"/>
              </a:rPr>
              <a:t>Darryl Ahner, OSD STAT COE</a:t>
            </a:r>
          </a:p>
          <a:p>
            <a:pPr algn="r" eaLnBrk="0" hangingPunct="0"/>
            <a:r>
              <a:rPr lang="en-US" sz="1800" b="1" dirty="0">
                <a:latin typeface="Arial" charset="0"/>
                <a:cs typeface="Times New Roman" pitchFamily="18" charset="0"/>
              </a:rPr>
              <a:t>Jim Simpson, JK Analytics</a:t>
            </a:r>
          </a:p>
          <a:p>
            <a:endParaRPr lang="en-US" sz="1800" dirty="0"/>
          </a:p>
        </p:txBody>
      </p:sp>
    </p:spTree>
    <p:extLst>
      <p:ext uri="{BB962C8B-B14F-4D97-AF65-F5344CB8AC3E}">
        <p14:creationId xmlns:p14="http://schemas.microsoft.com/office/powerpoint/2010/main" val="316579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6D8-744B-48DD-A3F9-E12DF19A7FCF}"/>
              </a:ext>
            </a:extLst>
          </p:cNvPr>
          <p:cNvSpPr>
            <a:spLocks noGrp="1"/>
          </p:cNvSpPr>
          <p:nvPr>
            <p:ph type="title"/>
          </p:nvPr>
        </p:nvSpPr>
        <p:spPr/>
        <p:txBody>
          <a:bodyPr>
            <a:normAutofit fontScale="90000"/>
          </a:bodyPr>
          <a:lstStyle/>
          <a:p>
            <a:r>
              <a:rPr lang="en-US"/>
              <a:t>SoS Experiment Design</a:t>
            </a:r>
            <a:br>
              <a:rPr lang="en-US"/>
            </a:br>
            <a:r>
              <a:rPr lang="en-US"/>
              <a:t>Notional Input-Process-Output Diagram</a:t>
            </a:r>
            <a:endParaRPr lang="en-US" dirty="0"/>
          </a:p>
        </p:txBody>
      </p:sp>
      <p:pic>
        <p:nvPicPr>
          <p:cNvPr id="4" name="Picture 3">
            <a:extLst>
              <a:ext uri="{FF2B5EF4-FFF2-40B4-BE49-F238E27FC236}">
                <a16:creationId xmlns:a16="http://schemas.microsoft.com/office/drawing/2014/main" id="{0185ECA2-FA5E-43B0-B7E4-D8C4E889A208}"/>
              </a:ext>
            </a:extLst>
          </p:cNvPr>
          <p:cNvPicPr>
            <a:picLocks noChangeAspect="1"/>
          </p:cNvPicPr>
          <p:nvPr/>
        </p:nvPicPr>
        <p:blipFill>
          <a:blip r:embed="rId2"/>
          <a:stretch>
            <a:fillRect/>
          </a:stretch>
        </p:blipFill>
        <p:spPr>
          <a:xfrm>
            <a:off x="1258514" y="1415951"/>
            <a:ext cx="6626972" cy="4935103"/>
          </a:xfrm>
          <a:prstGeom prst="rect">
            <a:avLst/>
          </a:prstGeom>
        </p:spPr>
      </p:pic>
    </p:spTree>
    <p:extLst>
      <p:ext uri="{BB962C8B-B14F-4D97-AF65-F5344CB8AC3E}">
        <p14:creationId xmlns:p14="http://schemas.microsoft.com/office/powerpoint/2010/main" val="341573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DOE Table</a:t>
            </a:r>
            <a:br>
              <a:rPr lang="en-US" dirty="0"/>
            </a:br>
            <a:r>
              <a:rPr lang="en-US" dirty="0"/>
              <a:t>COMMs </a:t>
            </a:r>
            <a:r>
              <a:rPr lang="en-US" dirty="0" err="1"/>
              <a:t>PoR</a:t>
            </a:r>
            <a:r>
              <a:rPr lang="en-US" dirty="0"/>
              <a:t> Example</a:t>
            </a:r>
          </a:p>
        </p:txBody>
      </p:sp>
      <p:sp>
        <p:nvSpPr>
          <p:cNvPr id="2" name="Slide Number Placeholder 1"/>
          <p:cNvSpPr>
            <a:spLocks noGrp="1"/>
          </p:cNvSpPr>
          <p:nvPr>
            <p:ph type="sldNum" sz="quarter" idx="12"/>
          </p:nvPr>
        </p:nvSpPr>
        <p:spPr/>
        <p:txBody>
          <a:bodyPr/>
          <a:lstStyle/>
          <a:p>
            <a:fld id="{C55F4B27-28E4-4E57-A80A-A228F2731C2E}" type="slidenum">
              <a:rPr lang="en-US" smtClean="0"/>
              <a:pPr/>
              <a:t>11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21841301"/>
              </p:ext>
            </p:extLst>
          </p:nvPr>
        </p:nvGraphicFramePr>
        <p:xfrm>
          <a:off x="457200" y="1584643"/>
          <a:ext cx="8001001" cy="4908826"/>
        </p:xfrm>
        <a:graphic>
          <a:graphicData uri="http://schemas.openxmlformats.org/drawingml/2006/table">
            <a:tbl>
              <a:tblPr firstRow="1" firstCol="1" bandRow="1">
                <a:tableStyleId>{5C22544A-7EE6-4342-B048-85BDC9FD1C3A}</a:tableStyleId>
              </a:tblPr>
              <a:tblGrid>
                <a:gridCol w="1447210">
                  <a:extLst>
                    <a:ext uri="{9D8B030D-6E8A-4147-A177-3AD203B41FA5}">
                      <a16:colId xmlns:a16="http://schemas.microsoft.com/office/drawing/2014/main" val="20000"/>
                    </a:ext>
                  </a:extLst>
                </a:gridCol>
                <a:gridCol w="1647062">
                  <a:extLst>
                    <a:ext uri="{9D8B030D-6E8A-4147-A177-3AD203B41FA5}">
                      <a16:colId xmlns:a16="http://schemas.microsoft.com/office/drawing/2014/main" val="20001"/>
                    </a:ext>
                  </a:extLst>
                </a:gridCol>
                <a:gridCol w="1653954">
                  <a:extLst>
                    <a:ext uri="{9D8B030D-6E8A-4147-A177-3AD203B41FA5}">
                      <a16:colId xmlns:a16="http://schemas.microsoft.com/office/drawing/2014/main" val="20002"/>
                    </a:ext>
                  </a:extLst>
                </a:gridCol>
                <a:gridCol w="1653954">
                  <a:extLst>
                    <a:ext uri="{9D8B030D-6E8A-4147-A177-3AD203B41FA5}">
                      <a16:colId xmlns:a16="http://schemas.microsoft.com/office/drawing/2014/main" val="20003"/>
                    </a:ext>
                  </a:extLst>
                </a:gridCol>
                <a:gridCol w="1598821">
                  <a:extLst>
                    <a:ext uri="{9D8B030D-6E8A-4147-A177-3AD203B41FA5}">
                      <a16:colId xmlns:a16="http://schemas.microsoft.com/office/drawing/2014/main" val="20004"/>
                    </a:ext>
                  </a:extLst>
                </a:gridCol>
              </a:tblGrid>
              <a:tr h="193874">
                <a:tc rowSpan="3" gridSpan="2">
                  <a:txBody>
                    <a:bodyPr/>
                    <a:lstStyle/>
                    <a:p>
                      <a:pPr marL="0" marR="0" algn="ctr">
                        <a:spcBef>
                          <a:spcPts val="0"/>
                        </a:spcBef>
                        <a:spcAft>
                          <a:spcPts val="0"/>
                        </a:spcAft>
                      </a:pPr>
                      <a:r>
                        <a:rPr lang="en-US" sz="1000" dirty="0">
                          <a:effectLst/>
                        </a:rPr>
                        <a:t>Response  Variable</a:t>
                      </a:r>
                      <a:endParaRPr lang="en-US" sz="1200" dirty="0">
                        <a:effectLst/>
                        <a:latin typeface="Arial"/>
                        <a:ea typeface="Calibri"/>
                      </a:endParaRPr>
                    </a:p>
                  </a:txBody>
                  <a:tcPr marL="68580" marR="68580" marT="0" marB="0" anchor="ctr">
                    <a:solidFill>
                      <a:schemeClr val="accent1">
                        <a:lumMod val="75000"/>
                      </a:schemeClr>
                    </a:solidFill>
                  </a:tcPr>
                </a:tc>
                <a:tc rowSpan="3" hMerge="1">
                  <a:txBody>
                    <a:bodyPr/>
                    <a:lstStyle/>
                    <a:p>
                      <a:endParaRPr lang="en-US"/>
                    </a:p>
                  </a:txBody>
                  <a:tcPr/>
                </a:tc>
                <a:tc gridSpan="3">
                  <a:txBody>
                    <a:bodyPr/>
                    <a:lstStyle/>
                    <a:p>
                      <a:pPr marL="0" marR="0" algn="ctr">
                        <a:spcBef>
                          <a:spcPts val="0"/>
                        </a:spcBef>
                        <a:spcAft>
                          <a:spcPts val="0"/>
                        </a:spcAft>
                      </a:pPr>
                      <a:r>
                        <a:rPr lang="en-US" sz="1000" dirty="0">
                          <a:effectLst/>
                        </a:rPr>
                        <a:t>Test Phase</a:t>
                      </a:r>
                      <a:endParaRPr lang="en-US" sz="1200" dirty="0">
                        <a:effectLst/>
                        <a:latin typeface="Arial"/>
                        <a:ea typeface="Calibri"/>
                      </a:endParaRPr>
                    </a:p>
                  </a:txBody>
                  <a:tcPr marL="68580" marR="68580" marT="0" marB="0">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486">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900" dirty="0">
                          <a:effectLst/>
                        </a:rPr>
                        <a:t>OT-B1/IT-C1</a:t>
                      </a:r>
                      <a:endParaRPr lang="en-US" sz="1200" dirty="0">
                        <a:effectLst/>
                        <a:latin typeface="Arial"/>
                        <a:ea typeface="Calibri"/>
                      </a:endParaRPr>
                    </a:p>
                  </a:txBody>
                  <a:tcPr marL="68580" marR="68580" marT="0" marB="0">
                    <a:solidFill>
                      <a:srgbClr val="D0D8E8"/>
                    </a:solidFill>
                  </a:tcPr>
                </a:tc>
                <a:tc>
                  <a:txBody>
                    <a:bodyPr/>
                    <a:lstStyle/>
                    <a:p>
                      <a:pPr marL="0" marR="0">
                        <a:spcBef>
                          <a:spcPts val="0"/>
                        </a:spcBef>
                        <a:spcAft>
                          <a:spcPts val="0"/>
                        </a:spcAft>
                      </a:pPr>
                      <a:r>
                        <a:rPr lang="en-US" sz="900" dirty="0">
                          <a:effectLst/>
                        </a:rPr>
                        <a:t>IT-C2/ IT-D1/ IT-D2</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900" dirty="0">
                          <a:effectLst/>
                        </a:rPr>
                        <a:t>OT-C1/ OT-D1/ OT-D2</a:t>
                      </a:r>
                      <a:endParaRPr lang="en-US" sz="1200" dirty="0">
                        <a:effectLst/>
                        <a:latin typeface="Arial"/>
                        <a:ea typeface="Calibri"/>
                      </a:endParaRPr>
                    </a:p>
                  </a:txBody>
                  <a:tcPr marL="68580" marR="68580" marT="0" marB="0"/>
                </a:tc>
                <a:extLst>
                  <a:ext uri="{0D108BD9-81ED-4DB2-BD59-A6C34878D82A}">
                    <a16:rowId xmlns:a16="http://schemas.microsoft.com/office/drawing/2014/main" val="10001"/>
                  </a:ext>
                </a:extLst>
              </a:tr>
              <a:tr h="856872">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900" dirty="0">
                          <a:effectLst/>
                        </a:rPr>
                        <a:t>- Chat Latency</a:t>
                      </a:r>
                      <a:endParaRPr lang="en-US" sz="1200" dirty="0">
                        <a:effectLst/>
                      </a:endParaRPr>
                    </a:p>
                    <a:p>
                      <a:pPr marL="0" marR="0">
                        <a:spcBef>
                          <a:spcPts val="0"/>
                        </a:spcBef>
                        <a:spcAft>
                          <a:spcPts val="0"/>
                        </a:spcAft>
                      </a:pPr>
                      <a:r>
                        <a:rPr lang="en-US" sz="900" dirty="0">
                          <a:effectLst/>
                        </a:rPr>
                        <a:t>- Data LAN Transfer Timeliness</a:t>
                      </a:r>
                      <a:endParaRPr lang="en-US" sz="1200" dirty="0">
                        <a:effectLst/>
                      </a:endParaRPr>
                    </a:p>
                    <a:p>
                      <a:pPr marL="0" marR="0">
                        <a:spcBef>
                          <a:spcPts val="0"/>
                        </a:spcBef>
                        <a:spcAft>
                          <a:spcPts val="0"/>
                        </a:spcAft>
                      </a:pPr>
                      <a:r>
                        <a:rPr lang="en-US" sz="900" dirty="0">
                          <a:effectLst/>
                        </a:rPr>
                        <a:t>- Common Operating Picture (COP) Timeliness</a:t>
                      </a:r>
                      <a:endParaRPr lang="en-US" sz="1200" dirty="0">
                        <a:effectLst/>
                      </a:endParaRPr>
                    </a:p>
                    <a:p>
                      <a:pPr marL="0" marR="0">
                        <a:spcBef>
                          <a:spcPts val="0"/>
                        </a:spcBef>
                        <a:spcAft>
                          <a:spcPts val="0"/>
                        </a:spcAft>
                      </a:pPr>
                      <a:r>
                        <a:rPr lang="en-US" sz="900" dirty="0">
                          <a:effectLst/>
                        </a:rPr>
                        <a:t>- Imagery Display Timeliness</a:t>
                      </a:r>
                      <a:endParaRPr lang="en-US" sz="1200" dirty="0">
                        <a:effectLst/>
                        <a:latin typeface="Arial"/>
                        <a:ea typeface="Calibri"/>
                      </a:endParaRPr>
                    </a:p>
                  </a:txBody>
                  <a:tcPr marL="68580" marR="68580" marT="0" marB="0">
                    <a:solidFill>
                      <a:srgbClr val="E9EDF4"/>
                    </a:solidFill>
                  </a:tcPr>
                </a:tc>
                <a:tc>
                  <a:txBody>
                    <a:bodyPr/>
                    <a:lstStyle/>
                    <a:p>
                      <a:pPr marL="0" marR="0">
                        <a:spcBef>
                          <a:spcPts val="0"/>
                        </a:spcBef>
                        <a:spcAft>
                          <a:spcPts val="0"/>
                        </a:spcAft>
                      </a:pPr>
                      <a:r>
                        <a:rPr lang="en-US" sz="900" dirty="0">
                          <a:effectLst/>
                        </a:rPr>
                        <a:t>- Chat Latency</a:t>
                      </a:r>
                      <a:endParaRPr lang="en-US" sz="1200" dirty="0">
                        <a:effectLst/>
                      </a:endParaRPr>
                    </a:p>
                    <a:p>
                      <a:pPr marL="0" marR="0">
                        <a:spcBef>
                          <a:spcPts val="0"/>
                        </a:spcBef>
                        <a:spcAft>
                          <a:spcPts val="0"/>
                        </a:spcAft>
                      </a:pPr>
                      <a:r>
                        <a:rPr lang="en-US" sz="900" dirty="0">
                          <a:effectLst/>
                        </a:rPr>
                        <a:t>- Data LAN Transfer Timeliness</a:t>
                      </a:r>
                      <a:endParaRPr lang="en-US" sz="1200" dirty="0">
                        <a:effectLst/>
                      </a:endParaRPr>
                    </a:p>
                    <a:p>
                      <a:pPr marL="0" marR="0">
                        <a:spcBef>
                          <a:spcPts val="0"/>
                        </a:spcBef>
                        <a:spcAft>
                          <a:spcPts val="0"/>
                        </a:spcAft>
                      </a:pPr>
                      <a:r>
                        <a:rPr lang="en-US" sz="900" dirty="0">
                          <a:effectLst/>
                        </a:rPr>
                        <a:t>- COP Timeliness</a:t>
                      </a:r>
                      <a:endParaRPr lang="en-US" sz="1200" dirty="0">
                        <a:effectLst/>
                      </a:endParaRPr>
                    </a:p>
                    <a:p>
                      <a:pPr marL="0" marR="0">
                        <a:spcBef>
                          <a:spcPts val="0"/>
                        </a:spcBef>
                        <a:spcAft>
                          <a:spcPts val="0"/>
                        </a:spcAft>
                      </a:pPr>
                      <a:r>
                        <a:rPr lang="en-US" sz="900" dirty="0">
                          <a:effectLst/>
                        </a:rPr>
                        <a:t>- Imagery Display Timeliness</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900" dirty="0">
                          <a:effectLst/>
                        </a:rPr>
                        <a:t>- Chat Latency</a:t>
                      </a:r>
                      <a:endParaRPr lang="en-US" sz="1200" dirty="0">
                        <a:effectLst/>
                      </a:endParaRPr>
                    </a:p>
                    <a:p>
                      <a:pPr marL="0" marR="0">
                        <a:spcBef>
                          <a:spcPts val="0"/>
                        </a:spcBef>
                        <a:spcAft>
                          <a:spcPts val="0"/>
                        </a:spcAft>
                      </a:pPr>
                      <a:r>
                        <a:rPr lang="en-US" sz="900" dirty="0">
                          <a:effectLst/>
                        </a:rPr>
                        <a:t>- Data LAN Transfer Timeliness</a:t>
                      </a:r>
                      <a:endParaRPr lang="en-US" sz="1200" dirty="0">
                        <a:effectLst/>
                      </a:endParaRPr>
                    </a:p>
                    <a:p>
                      <a:pPr marL="0" marR="0">
                        <a:spcBef>
                          <a:spcPts val="0"/>
                        </a:spcBef>
                        <a:spcAft>
                          <a:spcPts val="0"/>
                        </a:spcAft>
                      </a:pPr>
                      <a:r>
                        <a:rPr lang="en-US" sz="900" dirty="0">
                          <a:effectLst/>
                        </a:rPr>
                        <a:t>- COP Timeliness</a:t>
                      </a:r>
                      <a:endParaRPr lang="en-US" sz="1200" dirty="0">
                        <a:effectLst/>
                      </a:endParaRPr>
                    </a:p>
                    <a:p>
                      <a:pPr marL="0" marR="0">
                        <a:spcBef>
                          <a:spcPts val="0"/>
                        </a:spcBef>
                        <a:spcAft>
                          <a:spcPts val="0"/>
                        </a:spcAft>
                      </a:pPr>
                      <a:r>
                        <a:rPr lang="en-US" sz="900" dirty="0">
                          <a:effectLst/>
                        </a:rPr>
                        <a:t>- Imagery Display Timeliness</a:t>
                      </a:r>
                      <a:endParaRPr lang="en-US" sz="1200" dirty="0">
                        <a:effectLst/>
                        <a:latin typeface="Arial"/>
                        <a:ea typeface="Calibri"/>
                      </a:endParaRPr>
                    </a:p>
                  </a:txBody>
                  <a:tcPr marL="68580" marR="68580" marT="0" marB="0"/>
                </a:tc>
                <a:extLst>
                  <a:ext uri="{0D108BD9-81ED-4DB2-BD59-A6C34878D82A}">
                    <a16:rowId xmlns:a16="http://schemas.microsoft.com/office/drawing/2014/main" val="10002"/>
                  </a:ext>
                </a:extLst>
              </a:tr>
              <a:tr h="193874">
                <a:tc>
                  <a:txBody>
                    <a:bodyPr/>
                    <a:lstStyle/>
                    <a:p>
                      <a:pPr marL="0" marR="0" algn="ctr">
                        <a:spcBef>
                          <a:spcPts val="0"/>
                        </a:spcBef>
                        <a:spcAft>
                          <a:spcPts val="0"/>
                        </a:spcAft>
                      </a:pPr>
                      <a:r>
                        <a:rPr lang="en-US" sz="1000" dirty="0">
                          <a:effectLst/>
                        </a:rPr>
                        <a:t>Factors</a:t>
                      </a:r>
                      <a:endParaRPr lang="en-US" sz="1200" dirty="0">
                        <a:effectLst/>
                        <a:latin typeface="Arial"/>
                        <a:ea typeface="Calibri"/>
                      </a:endParaRPr>
                    </a:p>
                  </a:txBody>
                  <a:tcPr marL="68580" marR="68580" marT="0" marB="0">
                    <a:solidFill>
                      <a:schemeClr val="accent1">
                        <a:lumMod val="75000"/>
                      </a:schemeClr>
                    </a:solidFill>
                  </a:tcPr>
                </a:tc>
                <a:tc>
                  <a:txBody>
                    <a:bodyPr/>
                    <a:lstStyle/>
                    <a:p>
                      <a:pPr marL="0" marR="0" algn="ctr">
                        <a:spcBef>
                          <a:spcPts val="0"/>
                        </a:spcBef>
                        <a:spcAft>
                          <a:spcPts val="0"/>
                        </a:spcAft>
                      </a:pPr>
                      <a:r>
                        <a:rPr lang="en-US" sz="1000" dirty="0">
                          <a:effectLst/>
                        </a:rPr>
                        <a:t>Levels</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900">
                          <a:effectLst/>
                        </a:rPr>
                        <a:t> </a:t>
                      </a:r>
                      <a:endParaRPr lang="en-US" sz="1200">
                        <a:effectLst/>
                        <a:latin typeface="Arial"/>
                        <a:ea typeface="Calibri"/>
                      </a:endParaRPr>
                    </a:p>
                  </a:txBody>
                  <a:tcPr marL="68580" marR="68580" marT="0" marB="0"/>
                </a:tc>
                <a:tc>
                  <a:txBody>
                    <a:bodyPr/>
                    <a:lstStyle/>
                    <a:p>
                      <a:pPr marL="0" marR="0">
                        <a:spcBef>
                          <a:spcPts val="0"/>
                        </a:spcBef>
                        <a:spcAft>
                          <a:spcPts val="0"/>
                        </a:spcAft>
                      </a:pPr>
                      <a:r>
                        <a:rPr lang="en-US" sz="900" dirty="0">
                          <a:effectLst/>
                        </a:rPr>
                        <a:t> </a:t>
                      </a:r>
                      <a:endParaRPr lang="en-US" sz="1200" dirty="0">
                        <a:effectLst/>
                        <a:latin typeface="Arial"/>
                        <a:ea typeface="Calibri"/>
                      </a:endParaRPr>
                    </a:p>
                  </a:txBody>
                  <a:tcPr marL="68580" marR="68580" marT="0" marB="0">
                    <a:solidFill>
                      <a:srgbClr val="D0D8E8"/>
                    </a:solidFill>
                  </a:tcPr>
                </a:tc>
                <a:tc>
                  <a:txBody>
                    <a:bodyPr/>
                    <a:lstStyle/>
                    <a:p>
                      <a:pPr marL="0" marR="0">
                        <a:spcBef>
                          <a:spcPts val="0"/>
                        </a:spcBef>
                        <a:spcAft>
                          <a:spcPts val="0"/>
                        </a:spcAft>
                      </a:pPr>
                      <a:r>
                        <a:rPr lang="en-US" sz="900">
                          <a:effectLst/>
                        </a:rPr>
                        <a:t> </a:t>
                      </a:r>
                      <a:endParaRPr lang="en-US" sz="1200">
                        <a:effectLst/>
                        <a:latin typeface="Arial"/>
                        <a:ea typeface="Calibri"/>
                      </a:endParaRPr>
                    </a:p>
                  </a:txBody>
                  <a:tcPr marL="68580" marR="68580" marT="0" marB="0"/>
                </a:tc>
                <a:extLst>
                  <a:ext uri="{0D108BD9-81ED-4DB2-BD59-A6C34878D82A}">
                    <a16:rowId xmlns:a16="http://schemas.microsoft.com/office/drawing/2014/main" val="10003"/>
                  </a:ext>
                </a:extLst>
              </a:tr>
              <a:tr h="697944">
                <a:tc>
                  <a:txBody>
                    <a:bodyPr/>
                    <a:lstStyle/>
                    <a:p>
                      <a:pPr marL="0" marR="0" algn="ctr">
                        <a:spcBef>
                          <a:spcPts val="0"/>
                        </a:spcBef>
                        <a:spcAft>
                          <a:spcPts val="0"/>
                        </a:spcAft>
                      </a:pPr>
                      <a:r>
                        <a:rPr lang="en-US" sz="900" dirty="0">
                          <a:effectLst/>
                        </a:rPr>
                        <a:t>Network Loading</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dirty="0">
                          <a:effectLst/>
                        </a:rPr>
                        <a:t>- high &gt;74 percent user CCE devices in use</a:t>
                      </a:r>
                      <a:endParaRPr lang="en-US" sz="1200" dirty="0">
                        <a:effectLst/>
                      </a:endParaRPr>
                    </a:p>
                    <a:p>
                      <a:pPr marL="0" marR="0">
                        <a:spcBef>
                          <a:spcPts val="0"/>
                        </a:spcBef>
                        <a:spcAft>
                          <a:spcPts val="0"/>
                        </a:spcAft>
                      </a:pPr>
                      <a:r>
                        <a:rPr lang="en-US" sz="900" dirty="0">
                          <a:effectLst/>
                        </a:rPr>
                        <a:t>- low &lt;51 percent user CCE devices in use</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Systematically Vary</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extLst>
                  <a:ext uri="{0D108BD9-81ED-4DB2-BD59-A6C34878D82A}">
                    <a16:rowId xmlns:a16="http://schemas.microsoft.com/office/drawing/2014/main" val="10004"/>
                  </a:ext>
                </a:extLst>
              </a:tr>
              <a:tr h="348972">
                <a:tc>
                  <a:txBody>
                    <a:bodyPr/>
                    <a:lstStyle/>
                    <a:p>
                      <a:pPr marL="0" marR="0" algn="ctr">
                        <a:spcBef>
                          <a:spcPts val="0"/>
                        </a:spcBef>
                        <a:spcAft>
                          <a:spcPts val="0"/>
                        </a:spcAft>
                      </a:pPr>
                      <a:r>
                        <a:rPr lang="en-US" sz="900" dirty="0">
                          <a:effectLst/>
                        </a:rPr>
                        <a:t>Enclave</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UNCLAS, SECRET, SR, and SCI</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extLst>
                  <a:ext uri="{0D108BD9-81ED-4DB2-BD59-A6C34878D82A}">
                    <a16:rowId xmlns:a16="http://schemas.microsoft.com/office/drawing/2014/main" val="10005"/>
                  </a:ext>
                </a:extLst>
              </a:tr>
              <a:tr h="523458">
                <a:tc>
                  <a:txBody>
                    <a:bodyPr/>
                    <a:lstStyle/>
                    <a:p>
                      <a:pPr marL="0" marR="0" algn="ctr">
                        <a:spcBef>
                          <a:spcPts val="0"/>
                        </a:spcBef>
                        <a:spcAft>
                          <a:spcPts val="0"/>
                        </a:spcAft>
                      </a:pPr>
                      <a:r>
                        <a:rPr lang="en-US" sz="900" dirty="0">
                          <a:effectLst/>
                        </a:rPr>
                        <a:t>Transmission Type</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Super Hi Frequency (SHF) satellite communications</a:t>
                      </a:r>
                      <a:endParaRPr lang="en-US" sz="1200">
                        <a:effectLst/>
                      </a:endParaRPr>
                    </a:p>
                    <a:p>
                      <a:pPr marL="0" marR="0">
                        <a:spcBef>
                          <a:spcPts val="0"/>
                        </a:spcBef>
                        <a:spcAft>
                          <a:spcPts val="0"/>
                        </a:spcAft>
                      </a:pPr>
                      <a:r>
                        <a:rPr lang="en-US" sz="900">
                          <a:effectLst/>
                        </a:rPr>
                        <a:t>- Hi Frequency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extLst>
                  <a:ext uri="{0D108BD9-81ED-4DB2-BD59-A6C34878D82A}">
                    <a16:rowId xmlns:a16="http://schemas.microsoft.com/office/drawing/2014/main" val="10006"/>
                  </a:ext>
                </a:extLst>
              </a:tr>
              <a:tr h="348972">
                <a:tc>
                  <a:txBody>
                    <a:bodyPr/>
                    <a:lstStyle/>
                    <a:p>
                      <a:pPr marL="0" marR="0" algn="ctr">
                        <a:spcBef>
                          <a:spcPts val="0"/>
                        </a:spcBef>
                        <a:spcAft>
                          <a:spcPts val="0"/>
                        </a:spcAft>
                      </a:pPr>
                      <a:r>
                        <a:rPr lang="en-US" sz="900" dirty="0">
                          <a:effectLst/>
                        </a:rPr>
                        <a:t>File Size</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Large ≥5 MB medium 1 to 5 MB small &lt;1 MB</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Systematically Vary</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extLst>
                  <a:ext uri="{0D108BD9-81ED-4DB2-BD59-A6C34878D82A}">
                    <a16:rowId xmlns:a16="http://schemas.microsoft.com/office/drawing/2014/main" val="10007"/>
                  </a:ext>
                </a:extLst>
              </a:tr>
              <a:tr h="348972">
                <a:tc>
                  <a:txBody>
                    <a:bodyPr/>
                    <a:lstStyle/>
                    <a:p>
                      <a:pPr marL="0" marR="0" algn="ctr">
                        <a:spcBef>
                          <a:spcPts val="0"/>
                        </a:spcBef>
                        <a:spcAft>
                          <a:spcPts val="0"/>
                        </a:spcAft>
                      </a:pPr>
                      <a:r>
                        <a:rPr lang="en-US" sz="900" dirty="0">
                          <a:effectLst/>
                        </a:rPr>
                        <a:t>Transport Method</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upload </a:t>
                      </a:r>
                      <a:endParaRPr lang="en-US" sz="1200">
                        <a:effectLst/>
                      </a:endParaRPr>
                    </a:p>
                    <a:p>
                      <a:pPr marL="0" marR="0">
                        <a:spcBef>
                          <a:spcPts val="0"/>
                        </a:spcBef>
                        <a:spcAft>
                          <a:spcPts val="0"/>
                        </a:spcAft>
                      </a:pPr>
                      <a:r>
                        <a:rPr lang="en-US" sz="900">
                          <a:effectLst/>
                        </a:rPr>
                        <a:t>download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Systematically Vary</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Systematically Vary</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Systematically Vary</a:t>
                      </a:r>
                      <a:endParaRPr lang="en-US" sz="1200" dirty="0">
                        <a:effectLst/>
                        <a:latin typeface="Arial"/>
                        <a:ea typeface="Calibri"/>
                      </a:endParaRPr>
                    </a:p>
                  </a:txBody>
                  <a:tcPr marL="68580" marR="68580" marT="0" marB="0" anchor="ctr"/>
                </a:tc>
                <a:extLst>
                  <a:ext uri="{0D108BD9-81ED-4DB2-BD59-A6C34878D82A}">
                    <a16:rowId xmlns:a16="http://schemas.microsoft.com/office/drawing/2014/main" val="10008"/>
                  </a:ext>
                </a:extLst>
              </a:tr>
              <a:tr h="872430">
                <a:tc>
                  <a:txBody>
                    <a:bodyPr/>
                    <a:lstStyle/>
                    <a:p>
                      <a:pPr marL="0" marR="0" algn="ctr">
                        <a:spcBef>
                          <a:spcPts val="0"/>
                        </a:spcBef>
                        <a:spcAft>
                          <a:spcPts val="0"/>
                        </a:spcAft>
                      </a:pPr>
                      <a:r>
                        <a:rPr lang="en-US" sz="900" dirty="0">
                          <a:effectLst/>
                        </a:rPr>
                        <a:t>Platform Type</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Unit Level</a:t>
                      </a:r>
                      <a:endParaRPr lang="en-US" sz="1200">
                        <a:effectLst/>
                      </a:endParaRPr>
                    </a:p>
                    <a:p>
                      <a:pPr marL="0" marR="0">
                        <a:spcBef>
                          <a:spcPts val="0"/>
                        </a:spcBef>
                        <a:spcAft>
                          <a:spcPts val="0"/>
                        </a:spcAft>
                      </a:pPr>
                      <a:r>
                        <a:rPr lang="en-US" sz="900">
                          <a:effectLst/>
                        </a:rPr>
                        <a:t>Force Level</a:t>
                      </a:r>
                      <a:endParaRPr lang="en-US" sz="1200">
                        <a:effectLst/>
                      </a:endParaRPr>
                    </a:p>
                    <a:p>
                      <a:pPr marL="0" marR="0">
                        <a:spcBef>
                          <a:spcPts val="0"/>
                        </a:spcBef>
                        <a:spcAft>
                          <a:spcPts val="0"/>
                        </a:spcAft>
                      </a:pPr>
                      <a:r>
                        <a:rPr lang="en-US" sz="900">
                          <a:effectLst/>
                        </a:rPr>
                        <a:t>Subsurface</a:t>
                      </a:r>
                      <a:endParaRPr lang="en-US" sz="1200">
                        <a:effectLst/>
                      </a:endParaRPr>
                    </a:p>
                    <a:p>
                      <a:pPr marL="0" marR="0">
                        <a:spcBef>
                          <a:spcPts val="0"/>
                        </a:spcBef>
                        <a:spcAft>
                          <a:spcPts val="0"/>
                        </a:spcAft>
                      </a:pPr>
                      <a:r>
                        <a:rPr lang="en-US" sz="900">
                          <a:effectLst/>
                        </a:rPr>
                        <a:t>MOC</a:t>
                      </a:r>
                      <a:endParaRPr lang="en-US" sz="1200">
                        <a:effectLst/>
                      </a:endParaRPr>
                    </a:p>
                    <a:p>
                      <a:pPr marL="0" marR="0">
                        <a:spcBef>
                          <a:spcPts val="0"/>
                        </a:spcBef>
                        <a:spcAft>
                          <a:spcPts val="0"/>
                        </a:spcAft>
                      </a:pPr>
                      <a:r>
                        <a:rPr lang="en-US" sz="900">
                          <a:effectLst/>
                        </a:rPr>
                        <a:t>Aviation</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Record</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Record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Record</a:t>
                      </a:r>
                      <a:endParaRPr lang="en-US" sz="1200" dirty="0">
                        <a:effectLst/>
                        <a:latin typeface="Arial"/>
                        <a:ea typeface="Calibri"/>
                      </a:endParaRPr>
                    </a:p>
                  </a:txBody>
                  <a:tcPr marL="68580" marR="68580" marT="0" marB="0" anchor="ctr"/>
                </a:tc>
                <a:extLst>
                  <a:ext uri="{0D108BD9-81ED-4DB2-BD59-A6C34878D82A}">
                    <a16:rowId xmlns:a16="http://schemas.microsoft.com/office/drawing/2014/main" val="10009"/>
                  </a:ext>
                </a:extLst>
              </a:tr>
              <a:tr h="174486">
                <a:tc>
                  <a:txBody>
                    <a:bodyPr/>
                    <a:lstStyle/>
                    <a:p>
                      <a:pPr marL="0" marR="0" algn="ctr">
                        <a:spcBef>
                          <a:spcPts val="0"/>
                        </a:spcBef>
                        <a:spcAft>
                          <a:spcPts val="0"/>
                        </a:spcAft>
                      </a:pPr>
                      <a:r>
                        <a:rPr lang="en-US" sz="900" dirty="0">
                          <a:effectLst/>
                        </a:rPr>
                        <a:t>Air Temperature</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a:effectLst/>
                        </a:rPr>
                        <a:t>As occurs</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Record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Record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Record</a:t>
                      </a:r>
                      <a:endParaRPr lang="en-US" sz="1200" dirty="0">
                        <a:effectLst/>
                        <a:latin typeface="Arial"/>
                        <a:ea typeface="Calibri"/>
                      </a:endParaRPr>
                    </a:p>
                  </a:txBody>
                  <a:tcPr marL="68580" marR="68580" marT="0" marB="0" anchor="ctr"/>
                </a:tc>
                <a:extLst>
                  <a:ext uri="{0D108BD9-81ED-4DB2-BD59-A6C34878D82A}">
                    <a16:rowId xmlns:a16="http://schemas.microsoft.com/office/drawing/2014/main" val="10010"/>
                  </a:ext>
                </a:extLst>
              </a:tr>
              <a:tr h="174486">
                <a:tc>
                  <a:txBody>
                    <a:bodyPr/>
                    <a:lstStyle/>
                    <a:p>
                      <a:pPr marL="0" marR="0" algn="ctr">
                        <a:spcBef>
                          <a:spcPts val="0"/>
                        </a:spcBef>
                        <a:spcAft>
                          <a:spcPts val="0"/>
                        </a:spcAft>
                      </a:pPr>
                      <a:r>
                        <a:rPr lang="en-US" sz="900" dirty="0">
                          <a:effectLst/>
                        </a:rPr>
                        <a:t>Relative Humidity</a:t>
                      </a:r>
                      <a:endParaRPr lang="en-US" sz="1200" dirty="0">
                        <a:effectLst/>
                        <a:latin typeface="Arial"/>
                        <a:ea typeface="Calibri"/>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900" dirty="0">
                          <a:effectLst/>
                        </a:rPr>
                        <a:t>As occurs</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Record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a:effectLst/>
                        </a:rPr>
                        <a:t>Record</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900" dirty="0">
                          <a:effectLst/>
                        </a:rPr>
                        <a:t>Record</a:t>
                      </a:r>
                      <a:endParaRPr lang="en-US" sz="1200" dirty="0">
                        <a:effectLst/>
                        <a:latin typeface="Arial"/>
                        <a:ea typeface="Calibri"/>
                      </a:endParaRP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360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Automated Software Test (AST)?</a:t>
            </a:r>
          </a:p>
        </p:txBody>
      </p:sp>
      <p:sp>
        <p:nvSpPr>
          <p:cNvPr id="3" name="Content Placeholder 2"/>
          <p:cNvSpPr>
            <a:spLocks noGrp="1"/>
          </p:cNvSpPr>
          <p:nvPr>
            <p:ph idx="1"/>
          </p:nvPr>
        </p:nvSpPr>
        <p:spPr/>
        <p:txBody>
          <a:bodyPr>
            <a:normAutofit fontScale="92500" lnSpcReduction="10000"/>
          </a:bodyPr>
          <a:lstStyle/>
          <a:p>
            <a:r>
              <a:rPr lang="en-US" sz="2000" dirty="0"/>
              <a:t>“The application of automation technology throughout the software testing lifecycle wit the goal of delivering capability faster and more affordably.” </a:t>
            </a:r>
            <a:r>
              <a:rPr lang="en-US" sz="2000" i="1" dirty="0"/>
              <a:t>Innovative Defense Technologies</a:t>
            </a:r>
          </a:p>
          <a:p>
            <a:r>
              <a:rPr lang="en-US" sz="2000" dirty="0"/>
              <a:t>Important aspects of AST</a:t>
            </a:r>
          </a:p>
          <a:p>
            <a:pPr lvl="1"/>
            <a:r>
              <a:rPr lang="en-US" sz="1600" dirty="0"/>
              <a:t>Applies to software-only or software-intensive systems and offers</a:t>
            </a:r>
            <a:br>
              <a:rPr lang="en-US" sz="1600" dirty="0"/>
            </a:br>
            <a:r>
              <a:rPr lang="en-US" sz="1600" dirty="0"/>
              <a:t>alternative to manual testing</a:t>
            </a:r>
          </a:p>
          <a:p>
            <a:pPr lvl="1"/>
            <a:r>
              <a:rPr lang="en-US" sz="1600" dirty="0"/>
              <a:t>Requires specialized software to control the input feeds, execution,</a:t>
            </a:r>
            <a:br>
              <a:rPr lang="en-US" sz="1600" dirty="0"/>
            </a:br>
            <a:r>
              <a:rPr lang="en-US" sz="1600" dirty="0"/>
              <a:t>and data collection of the test</a:t>
            </a:r>
          </a:p>
          <a:p>
            <a:pPr lvl="1"/>
            <a:r>
              <a:rPr lang="en-US" sz="1600" dirty="0"/>
              <a:t>There are various levels of automation complexity</a:t>
            </a:r>
          </a:p>
          <a:p>
            <a:pPr lvl="1"/>
            <a:r>
              <a:rPr lang="en-US" sz="1600" dirty="0"/>
              <a:t>Automation can be applied in all phases of software development and testing, from unit tests to software integration tests, to functional tests to performance tests</a:t>
            </a:r>
          </a:p>
          <a:p>
            <a:pPr lvl="1"/>
            <a:r>
              <a:rPr lang="en-US" sz="1600" dirty="0"/>
              <a:t>The software tools consist of open source and commercial products, that work can operate on the front-end (GUI) and the back-end (objects) of the system</a:t>
            </a:r>
          </a:p>
          <a:p>
            <a:pPr lvl="1"/>
            <a:r>
              <a:rPr lang="en-US" sz="1600" dirty="0"/>
              <a:t>Automation capability has both costs (licensing, expertise, automation scripts) and benefits (faster execution, more testing)</a:t>
            </a:r>
          </a:p>
          <a:p>
            <a:r>
              <a:rPr lang="en-US" sz="2000" dirty="0"/>
              <a:t>Without automation, testing is limited to what we can do with limited manual testers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968" t="3846" r="13115"/>
          <a:stretch/>
        </p:blipFill>
        <p:spPr>
          <a:xfrm>
            <a:off x="7182612" y="2292655"/>
            <a:ext cx="1332738" cy="1708639"/>
          </a:xfrm>
          <a:prstGeom prst="rect">
            <a:avLst/>
          </a:prstGeom>
        </p:spPr>
      </p:pic>
      <p:sp>
        <p:nvSpPr>
          <p:cNvPr id="6" name="TextBox 5"/>
          <p:cNvSpPr txBox="1"/>
          <p:nvPr/>
        </p:nvSpPr>
        <p:spPr>
          <a:xfrm>
            <a:off x="7391400" y="3795278"/>
            <a:ext cx="1066800" cy="276999"/>
          </a:xfrm>
          <a:prstGeom prst="rect">
            <a:avLst/>
          </a:prstGeom>
          <a:solidFill>
            <a:schemeClr val="tx1">
              <a:lumMod val="50000"/>
              <a:lumOff val="50000"/>
            </a:schemeClr>
          </a:solidFill>
        </p:spPr>
        <p:txBody>
          <a:bodyPr wrap="square" rtlCol="0">
            <a:spAutoFit/>
          </a:bodyPr>
          <a:lstStyle/>
          <a:p>
            <a:r>
              <a:rPr lang="en-US" sz="1200" dirty="0">
                <a:solidFill>
                  <a:schemeClr val="bg1"/>
                </a:solidFill>
              </a:rPr>
              <a:t>“automaton”</a:t>
            </a:r>
          </a:p>
        </p:txBody>
      </p:sp>
    </p:spTree>
    <p:extLst>
      <p:ext uri="{BB962C8B-B14F-4D97-AF65-F5344CB8AC3E}">
        <p14:creationId xmlns:p14="http://schemas.microsoft.com/office/powerpoint/2010/main" val="292847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D92C-4775-4AF5-B272-A09A7162A210}"/>
              </a:ext>
            </a:extLst>
          </p:cNvPr>
          <p:cNvSpPr>
            <a:spLocks noGrp="1"/>
          </p:cNvSpPr>
          <p:nvPr>
            <p:ph type="title"/>
          </p:nvPr>
        </p:nvSpPr>
        <p:spPr/>
        <p:txBody>
          <a:bodyPr/>
          <a:lstStyle/>
          <a:p>
            <a:r>
              <a:rPr lang="en-US" altLang="en-US" dirty="0"/>
              <a:t>Test Automation</a:t>
            </a:r>
            <a:br>
              <a:rPr lang="en-US" altLang="en-US" dirty="0"/>
            </a:br>
            <a:r>
              <a:rPr lang="en-US" altLang="en-US" dirty="0"/>
              <a:t>Simulation and Stimulation</a:t>
            </a:r>
            <a:endParaRPr lang="en-US" dirty="0"/>
          </a:p>
        </p:txBody>
      </p:sp>
      <p:sp>
        <p:nvSpPr>
          <p:cNvPr id="4" name="Rectangle 3">
            <a:extLst>
              <a:ext uri="{FF2B5EF4-FFF2-40B4-BE49-F238E27FC236}">
                <a16:creationId xmlns:a16="http://schemas.microsoft.com/office/drawing/2014/main" id="{1B6293CD-08EC-4DCA-A86F-441A2235DEC8}"/>
              </a:ext>
            </a:extLst>
          </p:cNvPr>
          <p:cNvSpPr/>
          <p:nvPr/>
        </p:nvSpPr>
        <p:spPr>
          <a:xfrm>
            <a:off x="676995" y="4115211"/>
            <a:ext cx="2108451"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66"/>
                </a:solidFill>
                <a:latin typeface="+mj-lt"/>
              </a:rPr>
              <a:t>Stallion</a:t>
            </a:r>
          </a:p>
          <a:p>
            <a:pPr marL="342900" indent="-342900">
              <a:buFont typeface="Arial" panose="020B0604020202020204" pitchFamily="34" charset="0"/>
              <a:buChar char="•"/>
            </a:pPr>
            <a:r>
              <a:rPr lang="en-US" sz="2000" dirty="0" err="1">
                <a:solidFill>
                  <a:srgbClr val="000066"/>
                </a:solidFill>
                <a:latin typeface="+mj-lt"/>
              </a:rPr>
              <a:t>jBehave</a:t>
            </a:r>
            <a:endParaRPr lang="en-US" sz="2000" dirty="0">
              <a:solidFill>
                <a:srgbClr val="000066"/>
              </a:solidFill>
              <a:latin typeface="+mj-lt"/>
            </a:endParaRPr>
          </a:p>
          <a:p>
            <a:pPr marL="342900" indent="-342900">
              <a:buFont typeface="Arial" panose="020B0604020202020204" pitchFamily="34" charset="0"/>
              <a:buChar char="•"/>
            </a:pPr>
            <a:r>
              <a:rPr lang="en-US" sz="2000" dirty="0" err="1">
                <a:solidFill>
                  <a:srgbClr val="000066"/>
                </a:solidFill>
                <a:latin typeface="+mj-lt"/>
              </a:rPr>
              <a:t>Sikuli</a:t>
            </a:r>
            <a:r>
              <a:rPr lang="en-US" sz="2000" dirty="0">
                <a:solidFill>
                  <a:srgbClr val="000066"/>
                </a:solidFill>
                <a:latin typeface="+mj-lt"/>
              </a:rPr>
              <a:t> </a:t>
            </a:r>
          </a:p>
          <a:p>
            <a:pPr marL="342900" indent="-342900">
              <a:buFont typeface="Arial" panose="020B0604020202020204" pitchFamily="34" charset="0"/>
              <a:buChar char="•"/>
            </a:pPr>
            <a:r>
              <a:rPr lang="en-US" sz="2000" dirty="0">
                <a:solidFill>
                  <a:srgbClr val="000066"/>
                </a:solidFill>
                <a:latin typeface="+mj-lt"/>
              </a:rPr>
              <a:t>Selenium</a:t>
            </a:r>
          </a:p>
          <a:p>
            <a:pPr marL="342900" indent="-342900">
              <a:buFont typeface="Arial" panose="020B0604020202020204" pitchFamily="34" charset="0"/>
              <a:buChar char="•"/>
            </a:pPr>
            <a:r>
              <a:rPr lang="en-US" sz="2000" dirty="0" err="1">
                <a:solidFill>
                  <a:srgbClr val="000066"/>
                </a:solidFill>
                <a:latin typeface="+mj-lt"/>
              </a:rPr>
              <a:t>TestNG</a:t>
            </a:r>
            <a:endParaRPr lang="en-US" sz="2000" dirty="0">
              <a:solidFill>
                <a:srgbClr val="000066"/>
              </a:solidFill>
              <a:latin typeface="+mj-lt"/>
            </a:endParaRPr>
          </a:p>
          <a:p>
            <a:pPr marL="342900" indent="-342900">
              <a:buFont typeface="Arial" panose="020B0604020202020204" pitchFamily="34" charset="0"/>
              <a:buChar char="•"/>
            </a:pPr>
            <a:r>
              <a:rPr lang="en-US" sz="2000" dirty="0">
                <a:solidFill>
                  <a:srgbClr val="000066"/>
                </a:solidFill>
                <a:latin typeface="+mj-lt"/>
              </a:rPr>
              <a:t>JMeter  </a:t>
            </a:r>
          </a:p>
        </p:txBody>
      </p:sp>
      <p:cxnSp>
        <p:nvCxnSpPr>
          <p:cNvPr id="5" name="Straight Connector 4">
            <a:extLst>
              <a:ext uri="{FF2B5EF4-FFF2-40B4-BE49-F238E27FC236}">
                <a16:creationId xmlns:a16="http://schemas.microsoft.com/office/drawing/2014/main" id="{39D02E70-2CDA-4EB2-92E1-7505CFED63A0}"/>
              </a:ext>
            </a:extLst>
          </p:cNvPr>
          <p:cNvCxnSpPr/>
          <p:nvPr/>
        </p:nvCxnSpPr>
        <p:spPr>
          <a:xfrm>
            <a:off x="214807" y="3024977"/>
            <a:ext cx="8090993" cy="13074"/>
          </a:xfrm>
          <a:prstGeom prst="line">
            <a:avLst/>
          </a:prstGeom>
          <a:ln w="63500">
            <a:solidFill>
              <a:srgbClr val="0066FF"/>
            </a:solidFill>
          </a:ln>
        </p:spPr>
        <p:style>
          <a:lnRef idx="1">
            <a:schemeClr val="accent2"/>
          </a:lnRef>
          <a:fillRef idx="0">
            <a:schemeClr val="accent2"/>
          </a:fillRef>
          <a:effectRef idx="0">
            <a:schemeClr val="accent2"/>
          </a:effectRef>
          <a:fontRef idx="minor">
            <a:schemeClr val="tx1"/>
          </a:fontRef>
        </p:style>
      </p:cxnSp>
      <p:sp>
        <p:nvSpPr>
          <p:cNvPr id="6" name="Rounded Rectangle 6">
            <a:extLst>
              <a:ext uri="{FF2B5EF4-FFF2-40B4-BE49-F238E27FC236}">
                <a16:creationId xmlns:a16="http://schemas.microsoft.com/office/drawing/2014/main" id="{13873612-6B8D-4B1E-B58E-CFC65B81C9B8}"/>
              </a:ext>
            </a:extLst>
          </p:cNvPr>
          <p:cNvSpPr/>
          <p:nvPr/>
        </p:nvSpPr>
        <p:spPr>
          <a:xfrm>
            <a:off x="160390" y="2264562"/>
            <a:ext cx="3152775" cy="1709738"/>
          </a:xfrm>
          <a:prstGeom prst="roundRect">
            <a:avLst/>
          </a:prstGeom>
        </p:spPr>
        <p:style>
          <a:lnRef idx="1">
            <a:schemeClr val="accent6"/>
          </a:lnRef>
          <a:fillRef idx="2">
            <a:schemeClr val="accent6"/>
          </a:fillRef>
          <a:effectRef idx="1">
            <a:schemeClr val="accent6"/>
          </a:effectRef>
          <a:fontRef idx="minor">
            <a:schemeClr val="dk1"/>
          </a:fontRef>
        </p:style>
        <p:txBody>
          <a:bodyPr tIns="0" anchor="ctr"/>
          <a:lstStyle/>
          <a:p>
            <a:pPr algn="ctr">
              <a:defRPr/>
            </a:pPr>
            <a:endParaRPr lang="en-US" sz="2000" b="1" dirty="0">
              <a:solidFill>
                <a:srgbClr val="000000"/>
              </a:solidFill>
            </a:endParaRPr>
          </a:p>
        </p:txBody>
      </p:sp>
      <p:pic>
        <p:nvPicPr>
          <p:cNvPr id="7" name="Picture 2" descr="FSH radars">
            <a:extLst>
              <a:ext uri="{FF2B5EF4-FFF2-40B4-BE49-F238E27FC236}">
                <a16:creationId xmlns:a16="http://schemas.microsoft.com/office/drawing/2014/main" id="{7942F14B-2F6D-4D96-B3D0-A5A6B6EDBB27}"/>
              </a:ext>
            </a:extLst>
          </p:cNvPr>
          <p:cNvPicPr>
            <a:picLocks noChangeAspect="1" noChangeArrowheads="1"/>
          </p:cNvPicPr>
          <p:nvPr/>
        </p:nvPicPr>
        <p:blipFill>
          <a:blip r:embed="rId2" cstate="print"/>
          <a:srcRect t="14516" r="30087"/>
          <a:stretch>
            <a:fillRect/>
          </a:stretch>
        </p:blipFill>
        <p:spPr bwMode="auto">
          <a:xfrm>
            <a:off x="1239890" y="2340762"/>
            <a:ext cx="1903412" cy="1176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56B170E-A43E-4491-BBDA-564007D36717}"/>
              </a:ext>
            </a:extLst>
          </p:cNvPr>
          <p:cNvSpPr txBox="1"/>
          <p:nvPr/>
        </p:nvSpPr>
        <p:spPr>
          <a:xfrm>
            <a:off x="6568071" y="3206485"/>
            <a:ext cx="1420812" cy="738664"/>
          </a:xfrm>
          <a:prstGeom prst="rect">
            <a:avLst/>
          </a:prstGeom>
          <a:noFill/>
        </p:spPr>
        <p:txBody>
          <a:bodyPr wrap="square">
            <a:spAutoFit/>
          </a:bodyPr>
          <a:lstStyle/>
          <a:p>
            <a:pPr algn="ctr">
              <a:defRPr/>
            </a:pPr>
            <a:r>
              <a:rPr lang="en-US" sz="1400" b="1" dirty="0">
                <a:solidFill>
                  <a:srgbClr val="000066"/>
                </a:solidFill>
              </a:rPr>
              <a:t>Workstation</a:t>
            </a:r>
          </a:p>
          <a:p>
            <a:pPr algn="ctr">
              <a:defRPr/>
            </a:pPr>
            <a:r>
              <a:rPr lang="en-US" sz="1400" b="1" dirty="0">
                <a:solidFill>
                  <a:srgbClr val="000066"/>
                </a:solidFill>
              </a:rPr>
              <a:t>(Automation Suite)</a:t>
            </a:r>
          </a:p>
        </p:txBody>
      </p:sp>
      <p:pic>
        <p:nvPicPr>
          <p:cNvPr id="9" name="Picture 3" descr="C:\Users\Kevin\Downloads\1403556750_screen_on.png">
            <a:extLst>
              <a:ext uri="{FF2B5EF4-FFF2-40B4-BE49-F238E27FC236}">
                <a16:creationId xmlns:a16="http://schemas.microsoft.com/office/drawing/2014/main" id="{BD228A3B-3169-4D08-9D31-2F93AF07AE81}"/>
              </a:ext>
            </a:extLst>
          </p:cNvPr>
          <p:cNvPicPr>
            <a:picLocks noChangeAspect="1" noChangeArrowheads="1"/>
          </p:cNvPicPr>
          <p:nvPr/>
        </p:nvPicPr>
        <p:blipFill>
          <a:blip r:embed="rId3" cstate="print"/>
          <a:srcRect/>
          <a:stretch>
            <a:fillRect/>
          </a:stretch>
        </p:blipFill>
        <p:spPr bwMode="auto">
          <a:xfrm>
            <a:off x="7033843" y="2558956"/>
            <a:ext cx="710551" cy="709295"/>
          </a:xfrm>
          <a:prstGeom prst="rect">
            <a:avLst/>
          </a:prstGeom>
          <a:noFill/>
          <a:ln w="9525">
            <a:noFill/>
            <a:miter lim="800000"/>
            <a:headEnd/>
            <a:tailEnd/>
          </a:ln>
        </p:spPr>
      </p:pic>
      <p:sp>
        <p:nvSpPr>
          <p:cNvPr id="10" name="Rounded Rectangle 10">
            <a:extLst>
              <a:ext uri="{FF2B5EF4-FFF2-40B4-BE49-F238E27FC236}">
                <a16:creationId xmlns:a16="http://schemas.microsoft.com/office/drawing/2014/main" id="{AD81D9FE-7290-4942-AB78-9B746C793E30}"/>
              </a:ext>
            </a:extLst>
          </p:cNvPr>
          <p:cNvSpPr/>
          <p:nvPr/>
        </p:nvSpPr>
        <p:spPr>
          <a:xfrm>
            <a:off x="5023433" y="2575295"/>
            <a:ext cx="1544638" cy="925513"/>
          </a:xfrm>
          <a:prstGeom prst="roundRect">
            <a:avLst/>
          </a:prstGeom>
        </p:spPr>
        <p:style>
          <a:lnRef idx="1">
            <a:schemeClr val="accent5"/>
          </a:lnRef>
          <a:fillRef idx="2">
            <a:schemeClr val="accent5"/>
          </a:fillRef>
          <a:effectRef idx="1">
            <a:schemeClr val="accent5"/>
          </a:effectRef>
          <a:fontRef idx="minor">
            <a:schemeClr val="dk1"/>
          </a:fontRef>
        </p:style>
        <p:txBody>
          <a:bodyPr tIns="0" anchor="ctr"/>
          <a:lstStyle/>
          <a:p>
            <a:pPr algn="ctr">
              <a:defRPr/>
            </a:pPr>
            <a:r>
              <a:rPr lang="en-US" sz="2000" b="1" dirty="0">
                <a:solidFill>
                  <a:srgbClr val="000066"/>
                </a:solidFill>
              </a:rPr>
              <a:t>SUT</a:t>
            </a:r>
          </a:p>
        </p:txBody>
      </p:sp>
      <p:grpSp>
        <p:nvGrpSpPr>
          <p:cNvPr id="11" name="Group 63">
            <a:extLst>
              <a:ext uri="{FF2B5EF4-FFF2-40B4-BE49-F238E27FC236}">
                <a16:creationId xmlns:a16="http://schemas.microsoft.com/office/drawing/2014/main" id="{DE867DDA-1B5A-48E3-AC1A-DCA36C41FD85}"/>
              </a:ext>
            </a:extLst>
          </p:cNvPr>
          <p:cNvGrpSpPr>
            <a:grpSpLocks/>
          </p:cNvGrpSpPr>
          <p:nvPr/>
        </p:nvGrpSpPr>
        <p:grpSpPr bwMode="auto">
          <a:xfrm>
            <a:off x="8185190" y="2558956"/>
            <a:ext cx="770592" cy="943629"/>
            <a:chOff x="381003" y="1752600"/>
            <a:chExt cx="1163638" cy="1500715"/>
          </a:xfrm>
        </p:grpSpPr>
        <p:pic>
          <p:nvPicPr>
            <p:cNvPr id="12" name="Picture 7" descr="C:\Users\Kevin\Desktop\1273515821_mycomputer.png">
              <a:extLst>
                <a:ext uri="{FF2B5EF4-FFF2-40B4-BE49-F238E27FC236}">
                  <a16:creationId xmlns:a16="http://schemas.microsoft.com/office/drawing/2014/main" id="{85F97931-42C0-465F-9073-5F2585591B42}"/>
                </a:ext>
              </a:extLst>
            </p:cNvPr>
            <p:cNvPicPr>
              <a:picLocks noChangeAspect="1" noChangeArrowheads="1"/>
            </p:cNvPicPr>
            <p:nvPr/>
          </p:nvPicPr>
          <p:blipFill>
            <a:blip r:embed="rId4" cstate="print"/>
            <a:srcRect/>
            <a:stretch>
              <a:fillRect/>
            </a:stretch>
          </p:blipFill>
          <p:spPr bwMode="auto">
            <a:xfrm>
              <a:off x="701678" y="1752600"/>
              <a:ext cx="842963" cy="842963"/>
            </a:xfrm>
            <a:prstGeom prst="rect">
              <a:avLst/>
            </a:prstGeom>
            <a:noFill/>
            <a:ln w="9525">
              <a:noFill/>
              <a:miter lim="800000"/>
              <a:headEnd/>
              <a:tailEnd/>
            </a:ln>
          </p:spPr>
        </p:pic>
        <p:pic>
          <p:nvPicPr>
            <p:cNvPr id="13" name="Picture 2" descr="C:\Users\Kevin\Documents\Icons\STTR\person.png">
              <a:extLst>
                <a:ext uri="{FF2B5EF4-FFF2-40B4-BE49-F238E27FC236}">
                  <a16:creationId xmlns:a16="http://schemas.microsoft.com/office/drawing/2014/main" id="{9812CD3C-850A-49E6-9C31-90029BF632B8}"/>
                </a:ext>
              </a:extLst>
            </p:cNvPr>
            <p:cNvPicPr>
              <a:picLocks noChangeAspect="1" noChangeArrowheads="1"/>
            </p:cNvPicPr>
            <p:nvPr/>
          </p:nvPicPr>
          <p:blipFill>
            <a:blip r:embed="rId5" cstate="print">
              <a:duotone>
                <a:prstClr val="black"/>
                <a:srgbClr val="FFC000">
                  <a:tint val="45000"/>
                  <a:satMod val="400000"/>
                </a:srgbClr>
              </a:duotone>
              <a:lum bright="10000"/>
            </a:blip>
            <a:srcRect/>
            <a:stretch>
              <a:fillRect/>
            </a:stretch>
          </p:blipFill>
          <p:spPr bwMode="auto">
            <a:xfrm>
              <a:off x="421358" y="2057400"/>
              <a:ext cx="773112" cy="773112"/>
            </a:xfrm>
            <a:prstGeom prst="rect">
              <a:avLst/>
            </a:prstGeom>
            <a:noFill/>
          </p:spPr>
        </p:pic>
        <p:sp>
          <p:nvSpPr>
            <p:cNvPr id="14" name="TextBox 18">
              <a:extLst>
                <a:ext uri="{FF2B5EF4-FFF2-40B4-BE49-F238E27FC236}">
                  <a16:creationId xmlns:a16="http://schemas.microsoft.com/office/drawing/2014/main" id="{6D845904-8FA4-4511-A858-0B1A2E48E229}"/>
                </a:ext>
              </a:extLst>
            </p:cNvPr>
            <p:cNvSpPr txBox="1">
              <a:spLocks noChangeArrowheads="1"/>
            </p:cNvSpPr>
            <p:nvPr/>
          </p:nvSpPr>
          <p:spPr bwMode="auto">
            <a:xfrm>
              <a:off x="381003" y="2763837"/>
              <a:ext cx="953533" cy="489478"/>
            </a:xfrm>
            <a:prstGeom prst="rect">
              <a:avLst/>
            </a:prstGeom>
            <a:noFill/>
            <a:ln w="9525">
              <a:noFill/>
              <a:miter lim="800000"/>
              <a:headEnd/>
              <a:tailEnd/>
            </a:ln>
          </p:spPr>
          <p:txBody>
            <a:bodyPr wrap="none">
              <a:spAutoFit/>
            </a:bodyPr>
            <a:lstStyle/>
            <a:p>
              <a:pPr marL="342900" indent="-342900"/>
              <a:r>
                <a:rPr lang="en-US" altLang="en-US" sz="1400" b="1" dirty="0">
                  <a:solidFill>
                    <a:srgbClr val="000066"/>
                  </a:solidFill>
                  <a:latin typeface="Calibri" pitchFamily="34" charset="0"/>
                  <a:ea typeface="MS PGothic" pitchFamily="34" charset="-128"/>
                </a:rPr>
                <a:t>Tester</a:t>
              </a:r>
            </a:p>
          </p:txBody>
        </p:sp>
      </p:grpSp>
      <p:sp>
        <p:nvSpPr>
          <p:cNvPr id="15" name="TextBox 14">
            <a:extLst>
              <a:ext uri="{FF2B5EF4-FFF2-40B4-BE49-F238E27FC236}">
                <a16:creationId xmlns:a16="http://schemas.microsoft.com/office/drawing/2014/main" id="{089EB734-C84B-4B09-9226-DB53419AC2EB}"/>
              </a:ext>
            </a:extLst>
          </p:cNvPr>
          <p:cNvSpPr txBox="1"/>
          <p:nvPr/>
        </p:nvSpPr>
        <p:spPr>
          <a:xfrm>
            <a:off x="158802" y="3636162"/>
            <a:ext cx="3144838" cy="338138"/>
          </a:xfrm>
          <a:prstGeom prst="rect">
            <a:avLst/>
          </a:prstGeom>
          <a:noFill/>
        </p:spPr>
        <p:txBody>
          <a:bodyPr>
            <a:spAutoFit/>
          </a:bodyPr>
          <a:lstStyle/>
          <a:p>
            <a:pPr algn="ctr">
              <a:defRPr/>
            </a:pPr>
            <a:r>
              <a:rPr lang="en-US" sz="1600" b="1" dirty="0">
                <a:solidFill>
                  <a:srgbClr val="000066"/>
                </a:solidFill>
              </a:rPr>
              <a:t>Automation Tools</a:t>
            </a:r>
          </a:p>
        </p:txBody>
      </p:sp>
      <p:pic>
        <p:nvPicPr>
          <p:cNvPr id="16" name="Picture 4">
            <a:extLst>
              <a:ext uri="{FF2B5EF4-FFF2-40B4-BE49-F238E27FC236}">
                <a16:creationId xmlns:a16="http://schemas.microsoft.com/office/drawing/2014/main" id="{4B0CC113-2902-4F0D-95E8-0067DFE5C817}"/>
              </a:ext>
            </a:extLst>
          </p:cNvPr>
          <p:cNvPicPr>
            <a:picLocks noChangeAspect="1" noChangeArrowheads="1"/>
          </p:cNvPicPr>
          <p:nvPr/>
        </p:nvPicPr>
        <p:blipFill>
          <a:blip r:embed="rId6" cstate="print"/>
          <a:srcRect/>
          <a:stretch>
            <a:fillRect/>
          </a:stretch>
        </p:blipFill>
        <p:spPr bwMode="auto">
          <a:xfrm>
            <a:off x="443489" y="2512283"/>
            <a:ext cx="1865311" cy="1114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7">
            <a:extLst>
              <a:ext uri="{FF2B5EF4-FFF2-40B4-BE49-F238E27FC236}">
                <a16:creationId xmlns:a16="http://schemas.microsoft.com/office/drawing/2014/main" id="{FDAC429D-5A88-4AAD-B0DB-65A61A153027}"/>
              </a:ext>
            </a:extLst>
          </p:cNvPr>
          <p:cNvSpPr/>
          <p:nvPr/>
        </p:nvSpPr>
        <p:spPr>
          <a:xfrm>
            <a:off x="3515425" y="2741635"/>
            <a:ext cx="1127761" cy="568325"/>
          </a:xfrm>
          <a:prstGeom prst="roundRect">
            <a:avLst/>
          </a:prstGeom>
        </p:spPr>
        <p:style>
          <a:lnRef idx="1">
            <a:schemeClr val="accent6"/>
          </a:lnRef>
          <a:fillRef idx="2">
            <a:schemeClr val="accent6"/>
          </a:fillRef>
          <a:effectRef idx="1">
            <a:schemeClr val="accent6"/>
          </a:effectRef>
          <a:fontRef idx="minor">
            <a:schemeClr val="dk1"/>
          </a:fontRef>
        </p:style>
        <p:txBody>
          <a:bodyPr tIns="0" anchor="ctr"/>
          <a:lstStyle/>
          <a:p>
            <a:pPr algn="ctr">
              <a:defRPr/>
            </a:pPr>
            <a:r>
              <a:rPr lang="en-US" sz="1400" b="1" dirty="0">
                <a:solidFill>
                  <a:srgbClr val="000066"/>
                </a:solidFill>
              </a:rPr>
              <a:t>Tool Adapters</a:t>
            </a:r>
          </a:p>
        </p:txBody>
      </p:sp>
      <p:sp>
        <p:nvSpPr>
          <p:cNvPr id="19" name="Content Placeholder 2">
            <a:extLst>
              <a:ext uri="{FF2B5EF4-FFF2-40B4-BE49-F238E27FC236}">
                <a16:creationId xmlns:a16="http://schemas.microsoft.com/office/drawing/2014/main" id="{A8921734-8A36-423E-BCE0-281B649C73DC}"/>
              </a:ext>
            </a:extLst>
          </p:cNvPr>
          <p:cNvSpPr txBox="1">
            <a:spLocks/>
          </p:cNvSpPr>
          <p:nvPr/>
        </p:nvSpPr>
        <p:spPr>
          <a:xfrm>
            <a:off x="3211989" y="4204349"/>
            <a:ext cx="5511900" cy="176071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Perform VV&amp;A assessment of simulator to ensure realistic and scalable generation of input data that would be experienced in operational environment</a:t>
            </a:r>
          </a:p>
          <a:p>
            <a:pPr fontAlgn="auto">
              <a:spcAft>
                <a:spcPts val="0"/>
              </a:spcAft>
            </a:pPr>
            <a:r>
              <a:rPr lang="en-US" dirty="0"/>
              <a:t>Determine key factors (e.g. volume of message traffic) that would span the space of operational conditions and implement combinations</a:t>
            </a:r>
          </a:p>
          <a:p>
            <a:pPr fontAlgn="auto">
              <a:spcAft>
                <a:spcPts val="0"/>
              </a:spcAft>
            </a:pPr>
            <a:endParaRPr lang="en-US" dirty="0"/>
          </a:p>
          <a:p>
            <a:pPr fontAlgn="auto">
              <a:spcAft>
                <a:spcPts val="0"/>
              </a:spcAft>
            </a:pPr>
            <a:endParaRPr lang="en-US" dirty="0"/>
          </a:p>
          <a:p>
            <a:pPr fontAlgn="auto">
              <a:spcAft>
                <a:spcPts val="0"/>
              </a:spcAft>
            </a:pPr>
            <a:endParaRPr lang="en-US" dirty="0"/>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176793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T&amp;E in </a:t>
            </a:r>
            <a:r>
              <a:rPr lang="en-US" dirty="0" err="1"/>
              <a:t>SoS</a:t>
            </a:r>
            <a:r>
              <a:rPr lang="en-US" dirty="0"/>
              <a:t> Environment</a:t>
            </a:r>
          </a:p>
        </p:txBody>
      </p:sp>
      <p:sp>
        <p:nvSpPr>
          <p:cNvPr id="3" name="Content Placeholder 2"/>
          <p:cNvSpPr>
            <a:spLocks noGrp="1"/>
          </p:cNvSpPr>
          <p:nvPr>
            <p:ph idx="1"/>
          </p:nvPr>
        </p:nvSpPr>
        <p:spPr/>
        <p:txBody>
          <a:bodyPr>
            <a:normAutofit fontScale="92500" lnSpcReduction="10000"/>
          </a:bodyPr>
          <a:lstStyle/>
          <a:p>
            <a:r>
              <a:rPr lang="en-US" sz="2000" dirty="0"/>
              <a:t>Cybersecurity testing is required in most software-intensive systems at both the DT and OT milestones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Cybersecurity vulnerability assessments and penetration testing can only be effectively performed in a </a:t>
            </a:r>
            <a:r>
              <a:rPr lang="en-US" sz="2000" dirty="0" err="1"/>
              <a:t>SoS</a:t>
            </a:r>
            <a:r>
              <a:rPr lang="en-US" sz="2000" dirty="0"/>
              <a:t> environment</a:t>
            </a:r>
          </a:p>
          <a:p>
            <a:r>
              <a:rPr lang="en-US" sz="2000" dirty="0"/>
              <a:t>Cybersecurity testing benefits from a rigorous planning, design, and analysis process</a:t>
            </a:r>
          </a:p>
        </p:txBody>
      </p:sp>
      <p:pic>
        <p:nvPicPr>
          <p:cNvPr id="4" name="Picture 3">
            <a:extLst>
              <a:ext uri="{FF2B5EF4-FFF2-40B4-BE49-F238E27FC236}">
                <a16:creationId xmlns:a16="http://schemas.microsoft.com/office/drawing/2014/main" id="{A83421CD-BA62-4138-86B3-E8D4B63567EB}"/>
              </a:ext>
            </a:extLst>
          </p:cNvPr>
          <p:cNvPicPr>
            <a:picLocks noChangeAspect="1"/>
          </p:cNvPicPr>
          <p:nvPr/>
        </p:nvPicPr>
        <p:blipFill>
          <a:blip r:embed="rId2"/>
          <a:stretch>
            <a:fillRect/>
          </a:stretch>
        </p:blipFill>
        <p:spPr>
          <a:xfrm>
            <a:off x="1552575" y="2403435"/>
            <a:ext cx="5848350" cy="2051130"/>
          </a:xfrm>
          <a:prstGeom prst="rect">
            <a:avLst/>
          </a:prstGeom>
        </p:spPr>
      </p:pic>
    </p:spTree>
    <p:extLst>
      <p:ext uri="{BB962C8B-B14F-4D97-AF65-F5344CB8AC3E}">
        <p14:creationId xmlns:p14="http://schemas.microsoft.com/office/powerpoint/2010/main" val="244068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Software </a:t>
            </a:r>
            <a:r>
              <a:rPr lang="en-US" dirty="0" err="1"/>
              <a:t>SoS</a:t>
            </a:r>
            <a:r>
              <a:rPr lang="en-US" dirty="0"/>
              <a:t> Cybersecurity Test</a:t>
            </a:r>
            <a:br>
              <a:rPr lang="en-US" dirty="0"/>
            </a:br>
            <a:r>
              <a:rPr lang="en-US" dirty="0"/>
              <a:t>Factors and Metrics</a:t>
            </a:r>
          </a:p>
        </p:txBody>
      </p:sp>
      <p:sp>
        <p:nvSpPr>
          <p:cNvPr id="31749" name="Rectangle 51"/>
          <p:cNvSpPr>
            <a:spLocks noChangeArrowheads="1"/>
          </p:cNvSpPr>
          <p:nvPr/>
        </p:nvSpPr>
        <p:spPr bwMode="black">
          <a:xfrm>
            <a:off x="5428018" y="4054761"/>
            <a:ext cx="3277832" cy="331775"/>
          </a:xfrm>
          <a:prstGeom prst="rect">
            <a:avLst/>
          </a:prstGeom>
          <a:noFill/>
          <a:ln w="9525">
            <a:noFill/>
            <a:miter lim="800000"/>
            <a:headEnd/>
            <a:tailEnd/>
          </a:ln>
        </p:spPr>
        <p:txBody>
          <a:bodyPr wrap="square" lIns="99966" tIns="49983" rIns="99966" bIns="49983">
            <a:spAutoFit/>
          </a:bodyPr>
          <a:lstStyle/>
          <a:p>
            <a:pPr defTabSz="992188">
              <a:spcBef>
                <a:spcPct val="50000"/>
              </a:spcBef>
            </a:pPr>
            <a:r>
              <a:rPr lang="en-US" sz="1500" dirty="0">
                <a:solidFill>
                  <a:srgbClr val="003399"/>
                </a:solidFill>
                <a:latin typeface="+mn-lt"/>
              </a:rPr>
              <a:t>Time to Mitigate Intrusion/Exploitation</a:t>
            </a:r>
          </a:p>
        </p:txBody>
      </p:sp>
      <p:sp>
        <p:nvSpPr>
          <p:cNvPr id="31750" name="Rectangle 55"/>
          <p:cNvSpPr>
            <a:spLocks noChangeArrowheads="1"/>
          </p:cNvSpPr>
          <p:nvPr/>
        </p:nvSpPr>
        <p:spPr bwMode="black">
          <a:xfrm>
            <a:off x="5435957" y="4572765"/>
            <a:ext cx="3079393" cy="331775"/>
          </a:xfrm>
          <a:prstGeom prst="rect">
            <a:avLst/>
          </a:prstGeom>
          <a:noFill/>
          <a:ln w="9525">
            <a:noFill/>
            <a:miter lim="800000"/>
            <a:headEnd/>
            <a:tailEnd/>
          </a:ln>
        </p:spPr>
        <p:txBody>
          <a:bodyPr wrap="square" lIns="99966" tIns="49983" rIns="99966" bIns="49983">
            <a:spAutoFit/>
          </a:bodyPr>
          <a:lstStyle/>
          <a:p>
            <a:pPr defTabSz="992188">
              <a:spcBef>
                <a:spcPct val="50000"/>
              </a:spcBef>
            </a:pPr>
            <a:r>
              <a:rPr lang="en-US" sz="1500" dirty="0">
                <a:solidFill>
                  <a:srgbClr val="003399"/>
                </a:solidFill>
                <a:latin typeface="+mn-lt"/>
              </a:rPr>
              <a:t>Vulnerability Severity Category Code</a:t>
            </a:r>
          </a:p>
        </p:txBody>
      </p:sp>
      <p:sp>
        <p:nvSpPr>
          <p:cNvPr id="31751" name="Rectangle 36"/>
          <p:cNvSpPr>
            <a:spLocks noChangeArrowheads="1"/>
          </p:cNvSpPr>
          <p:nvPr/>
        </p:nvSpPr>
        <p:spPr bwMode="black">
          <a:xfrm>
            <a:off x="3510170" y="4090024"/>
            <a:ext cx="1620963" cy="1573419"/>
          </a:xfrm>
          <a:prstGeom prst="rect">
            <a:avLst/>
          </a:prstGeom>
          <a:gradFill rotWithShape="0">
            <a:gsLst>
              <a:gs pos="0">
                <a:srgbClr val="FFFFFF"/>
              </a:gs>
              <a:gs pos="100000">
                <a:schemeClr val="hlink"/>
              </a:gs>
            </a:gsLst>
            <a:path path="shape">
              <a:fillToRect l="50000" t="50000" r="50000" b="50000"/>
            </a:path>
          </a:gradFill>
          <a:ln w="12700">
            <a:solidFill>
              <a:schemeClr val="tx1"/>
            </a:solidFill>
            <a:miter lim="800000"/>
            <a:headEnd/>
            <a:tailEnd/>
          </a:ln>
        </p:spPr>
        <p:txBody>
          <a:bodyPr wrap="none" anchor="ctr"/>
          <a:lstStyle/>
          <a:p>
            <a:endParaRPr lang="en-US">
              <a:solidFill>
                <a:srgbClr val="003399"/>
              </a:solidFill>
              <a:latin typeface="+mn-lt"/>
            </a:endParaRPr>
          </a:p>
        </p:txBody>
      </p:sp>
      <p:sp>
        <p:nvSpPr>
          <p:cNvPr id="31752" name="Rectangle 32"/>
          <p:cNvSpPr>
            <a:spLocks noChangeArrowheads="1"/>
          </p:cNvSpPr>
          <p:nvPr/>
        </p:nvSpPr>
        <p:spPr bwMode="black">
          <a:xfrm>
            <a:off x="3260914" y="2710306"/>
            <a:ext cx="2121063" cy="3218285"/>
          </a:xfrm>
          <a:prstGeom prst="rect">
            <a:avLst/>
          </a:prstGeom>
          <a:gradFill rotWithShape="0">
            <a:gsLst>
              <a:gs pos="0">
                <a:srgbClr val="FFFFFF"/>
              </a:gs>
              <a:gs pos="100000">
                <a:schemeClr val="bg2"/>
              </a:gs>
            </a:gsLst>
            <a:lin ang="5400000" scaled="1"/>
          </a:gradFill>
          <a:ln w="12700">
            <a:solidFill>
              <a:schemeClr val="accent2"/>
            </a:solidFill>
            <a:miter lim="800000"/>
            <a:headEnd/>
            <a:tailEnd/>
          </a:ln>
        </p:spPr>
        <p:txBody>
          <a:bodyPr wrap="none" anchor="ctr"/>
          <a:lstStyle/>
          <a:p>
            <a:endParaRPr lang="en-US">
              <a:solidFill>
                <a:srgbClr val="003399"/>
              </a:solidFill>
              <a:latin typeface="+mn-lt"/>
            </a:endParaRPr>
          </a:p>
        </p:txBody>
      </p:sp>
      <p:sp>
        <p:nvSpPr>
          <p:cNvPr id="31753" name="Rectangle 30"/>
          <p:cNvSpPr>
            <a:spLocks noChangeArrowheads="1"/>
          </p:cNvSpPr>
          <p:nvPr/>
        </p:nvSpPr>
        <p:spPr bwMode="black">
          <a:xfrm>
            <a:off x="796925" y="2276862"/>
            <a:ext cx="1832116" cy="690653"/>
          </a:xfrm>
          <a:prstGeom prst="rect">
            <a:avLst/>
          </a:prstGeom>
          <a:noFill/>
          <a:ln w="9525">
            <a:noFill/>
            <a:miter lim="800000"/>
            <a:headEnd/>
            <a:tailEnd/>
          </a:ln>
        </p:spPr>
        <p:txBody>
          <a:bodyPr lIns="99966" tIns="49983" rIns="99966" bIns="49983">
            <a:spAutoFit/>
          </a:bodyPr>
          <a:lstStyle/>
          <a:p>
            <a:pPr algn="ctr" defTabSz="992188">
              <a:lnSpc>
                <a:spcPct val="70000"/>
              </a:lnSpc>
              <a:spcBef>
                <a:spcPct val="50000"/>
              </a:spcBef>
            </a:pPr>
            <a:r>
              <a:rPr lang="en-US" sz="2000" b="1" dirty="0">
                <a:solidFill>
                  <a:srgbClr val="003399"/>
                </a:solidFill>
                <a:latin typeface="+mn-lt"/>
              </a:rPr>
              <a:t>INPUTS</a:t>
            </a:r>
          </a:p>
          <a:p>
            <a:pPr algn="ctr" defTabSz="992188">
              <a:lnSpc>
                <a:spcPct val="70000"/>
              </a:lnSpc>
              <a:spcBef>
                <a:spcPct val="50000"/>
              </a:spcBef>
            </a:pPr>
            <a:r>
              <a:rPr lang="en-US" sz="2000" b="1" dirty="0">
                <a:solidFill>
                  <a:srgbClr val="003399"/>
                </a:solidFill>
                <a:latin typeface="+mn-lt"/>
              </a:rPr>
              <a:t>(Factors)</a:t>
            </a:r>
            <a:endParaRPr lang="en-US" b="1" dirty="0">
              <a:solidFill>
                <a:srgbClr val="003399"/>
              </a:solidFill>
              <a:latin typeface="+mn-lt"/>
            </a:endParaRPr>
          </a:p>
        </p:txBody>
      </p:sp>
      <p:sp>
        <p:nvSpPr>
          <p:cNvPr id="31754" name="Rectangle 31"/>
          <p:cNvSpPr>
            <a:spLocks noChangeArrowheads="1"/>
          </p:cNvSpPr>
          <p:nvPr/>
        </p:nvSpPr>
        <p:spPr bwMode="black">
          <a:xfrm>
            <a:off x="5770945" y="2314967"/>
            <a:ext cx="2082960" cy="690653"/>
          </a:xfrm>
          <a:prstGeom prst="rect">
            <a:avLst/>
          </a:prstGeom>
          <a:noFill/>
          <a:ln w="9525">
            <a:noFill/>
            <a:miter lim="800000"/>
            <a:headEnd/>
            <a:tailEnd/>
          </a:ln>
        </p:spPr>
        <p:txBody>
          <a:bodyPr lIns="99966" tIns="49983" rIns="99966" bIns="49983">
            <a:spAutoFit/>
          </a:bodyPr>
          <a:lstStyle/>
          <a:p>
            <a:pPr algn="ctr" defTabSz="992188">
              <a:lnSpc>
                <a:spcPct val="70000"/>
              </a:lnSpc>
              <a:spcBef>
                <a:spcPct val="50000"/>
              </a:spcBef>
            </a:pPr>
            <a:r>
              <a:rPr lang="en-US" sz="2000" b="1">
                <a:solidFill>
                  <a:srgbClr val="003399"/>
                </a:solidFill>
                <a:latin typeface="+mn-lt"/>
              </a:rPr>
              <a:t>OUTPUTS</a:t>
            </a:r>
          </a:p>
          <a:p>
            <a:pPr algn="ctr" defTabSz="992188">
              <a:lnSpc>
                <a:spcPct val="70000"/>
              </a:lnSpc>
              <a:spcBef>
                <a:spcPct val="50000"/>
              </a:spcBef>
            </a:pPr>
            <a:r>
              <a:rPr lang="en-US" sz="2000" b="1">
                <a:solidFill>
                  <a:srgbClr val="003399"/>
                </a:solidFill>
                <a:latin typeface="+mn-lt"/>
              </a:rPr>
              <a:t>(Responses)</a:t>
            </a:r>
          </a:p>
        </p:txBody>
      </p:sp>
      <p:sp>
        <p:nvSpPr>
          <p:cNvPr id="31755" name="Rectangle 33"/>
          <p:cNvSpPr>
            <a:spLocks noChangeArrowheads="1"/>
          </p:cNvSpPr>
          <p:nvPr/>
        </p:nvSpPr>
        <p:spPr bwMode="auto">
          <a:xfrm>
            <a:off x="3338707" y="2753175"/>
            <a:ext cx="1963889" cy="3130961"/>
          </a:xfrm>
          <a:prstGeom prst="rect">
            <a:avLst/>
          </a:prstGeom>
          <a:noFill/>
          <a:ln w="9525">
            <a:noFill/>
            <a:miter lim="800000"/>
            <a:headEnd/>
            <a:tailEnd/>
          </a:ln>
        </p:spPr>
        <p:txBody>
          <a:bodyPr wrap="none" lIns="99966" tIns="49983" rIns="99966" bIns="49983" anchor="ctr"/>
          <a:lstStyle/>
          <a:p>
            <a:pPr algn="ctr" defTabSz="992188">
              <a:spcBef>
                <a:spcPct val="20000"/>
              </a:spcBef>
              <a:buClr>
                <a:srgbClr val="FFCC00"/>
              </a:buClr>
              <a:buSzPct val="75000"/>
              <a:buFont typeface="Monotype Sorts" pitchFamily="2" charset="2"/>
              <a:buChar char="n"/>
            </a:pPr>
            <a:endParaRPr lang="en-US" sz="2600">
              <a:solidFill>
                <a:srgbClr val="003399"/>
              </a:solidFill>
              <a:latin typeface="+mn-lt"/>
            </a:endParaRPr>
          </a:p>
        </p:txBody>
      </p:sp>
      <p:sp>
        <p:nvSpPr>
          <p:cNvPr id="12" name="Rectangle 34"/>
          <p:cNvSpPr>
            <a:spLocks noChangeArrowheads="1"/>
          </p:cNvSpPr>
          <p:nvPr/>
        </p:nvSpPr>
        <p:spPr bwMode="black">
          <a:xfrm>
            <a:off x="3282176" y="2710167"/>
            <a:ext cx="2078889" cy="532848"/>
          </a:xfrm>
          <a:prstGeom prst="rect">
            <a:avLst/>
          </a:prstGeom>
          <a:gradFill flip="none" rotWithShape="1">
            <a:gsLst>
              <a:gs pos="0">
                <a:srgbClr val="FFFFFF"/>
              </a:gs>
              <a:gs pos="100000">
                <a:schemeClr val="tx2"/>
              </a:gs>
            </a:gsLst>
            <a:path path="circle">
              <a:fillToRect l="50000" t="50000" r="50000" b="50000"/>
            </a:path>
            <a:tileRect/>
          </a:gradFill>
          <a:ln w="12700">
            <a:solidFill>
              <a:schemeClr val="tx1"/>
            </a:solidFill>
            <a:miter lim="800000"/>
            <a:headEnd/>
            <a:tailEnd/>
          </a:ln>
        </p:spPr>
        <p:txBody>
          <a:bodyPr wrap="none" anchor="ctr"/>
          <a:lstStyle/>
          <a:p>
            <a:pPr algn="ctr">
              <a:spcBef>
                <a:spcPct val="50000"/>
              </a:spcBef>
              <a:defRPr/>
            </a:pPr>
            <a:r>
              <a:rPr lang="en-US" b="1" dirty="0">
                <a:solidFill>
                  <a:srgbClr val="003399"/>
                </a:solidFill>
                <a:latin typeface="+mn-lt"/>
              </a:rPr>
              <a:t>PROCESS:</a:t>
            </a:r>
          </a:p>
        </p:txBody>
      </p:sp>
      <p:sp>
        <p:nvSpPr>
          <p:cNvPr id="31763" name="Line 42"/>
          <p:cNvSpPr>
            <a:spLocks noChangeShapeType="1"/>
          </p:cNvSpPr>
          <p:nvPr/>
        </p:nvSpPr>
        <p:spPr bwMode="black">
          <a:xfrm>
            <a:off x="898533" y="5058527"/>
            <a:ext cx="2321103"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64" name="Line 43"/>
          <p:cNvSpPr>
            <a:spLocks noChangeShapeType="1"/>
          </p:cNvSpPr>
          <p:nvPr/>
        </p:nvSpPr>
        <p:spPr bwMode="black">
          <a:xfrm>
            <a:off x="885832" y="4269435"/>
            <a:ext cx="2325866"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65" name="Line 44"/>
          <p:cNvSpPr>
            <a:spLocks noChangeShapeType="1"/>
          </p:cNvSpPr>
          <p:nvPr/>
        </p:nvSpPr>
        <p:spPr bwMode="black">
          <a:xfrm>
            <a:off x="885832" y="3875684"/>
            <a:ext cx="232269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66" name="Line 45"/>
          <p:cNvSpPr>
            <a:spLocks noChangeShapeType="1"/>
          </p:cNvSpPr>
          <p:nvPr/>
        </p:nvSpPr>
        <p:spPr bwMode="black">
          <a:xfrm>
            <a:off x="885832" y="3483521"/>
            <a:ext cx="232269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67" name="Line 46"/>
          <p:cNvSpPr>
            <a:spLocks noChangeShapeType="1"/>
          </p:cNvSpPr>
          <p:nvPr/>
        </p:nvSpPr>
        <p:spPr bwMode="black">
          <a:xfrm>
            <a:off x="5488348" y="4393954"/>
            <a:ext cx="2062321"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68" name="Rectangle 47"/>
          <p:cNvSpPr>
            <a:spLocks noChangeArrowheads="1"/>
          </p:cNvSpPr>
          <p:nvPr/>
        </p:nvSpPr>
        <p:spPr bwMode="black">
          <a:xfrm>
            <a:off x="884244" y="3153277"/>
            <a:ext cx="2373495"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Adversary Activity Type</a:t>
            </a:r>
          </a:p>
        </p:txBody>
      </p:sp>
      <p:sp>
        <p:nvSpPr>
          <p:cNvPr id="31769" name="Rectangle 48"/>
          <p:cNvSpPr>
            <a:spLocks noChangeArrowheads="1"/>
          </p:cNvSpPr>
          <p:nvPr/>
        </p:nvSpPr>
        <p:spPr bwMode="black">
          <a:xfrm>
            <a:off x="884244" y="4717169"/>
            <a:ext cx="1997228"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Adversary Access</a:t>
            </a:r>
          </a:p>
        </p:txBody>
      </p:sp>
      <p:sp>
        <p:nvSpPr>
          <p:cNvPr id="31770" name="Rectangle 49"/>
          <p:cNvSpPr>
            <a:spLocks noChangeArrowheads="1"/>
          </p:cNvSpPr>
          <p:nvPr/>
        </p:nvSpPr>
        <p:spPr bwMode="black">
          <a:xfrm>
            <a:off x="885831" y="3942367"/>
            <a:ext cx="2289715"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Defensive Activity</a:t>
            </a:r>
          </a:p>
        </p:txBody>
      </p:sp>
      <p:sp>
        <p:nvSpPr>
          <p:cNvPr id="31771" name="Rectangle 50"/>
          <p:cNvSpPr>
            <a:spLocks noChangeArrowheads="1"/>
          </p:cNvSpPr>
          <p:nvPr/>
        </p:nvSpPr>
        <p:spPr bwMode="black">
          <a:xfrm>
            <a:off x="885832" y="3548616"/>
            <a:ext cx="2224622" cy="354858"/>
          </a:xfrm>
          <a:prstGeom prst="rect">
            <a:avLst/>
          </a:prstGeom>
          <a:noFill/>
          <a:ln w="9525">
            <a:noFill/>
            <a:miter lim="800000"/>
            <a:headEnd/>
            <a:tailEnd/>
          </a:ln>
        </p:spPr>
        <p:txBody>
          <a:bodyPr wrap="square" lIns="99966" tIns="49983" rIns="99966" bIns="49983">
            <a:spAutoFit/>
          </a:bodyPr>
          <a:lstStyle/>
          <a:p>
            <a:pPr defTabSz="992188">
              <a:lnSpc>
                <a:spcPct val="110000"/>
              </a:lnSpc>
              <a:spcBef>
                <a:spcPct val="50000"/>
              </a:spcBef>
            </a:pPr>
            <a:r>
              <a:rPr lang="en-US" sz="1500" dirty="0">
                <a:solidFill>
                  <a:srgbClr val="003399"/>
                </a:solidFill>
                <a:latin typeface="+mn-lt"/>
              </a:rPr>
              <a:t>Adversary Level of Effort</a:t>
            </a:r>
          </a:p>
        </p:txBody>
      </p:sp>
      <p:sp>
        <p:nvSpPr>
          <p:cNvPr id="31772" name="Line 52"/>
          <p:cNvSpPr>
            <a:spLocks noChangeShapeType="1"/>
          </p:cNvSpPr>
          <p:nvPr/>
        </p:nvSpPr>
        <p:spPr bwMode="black">
          <a:xfrm>
            <a:off x="885832" y="4664775"/>
            <a:ext cx="232269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73" name="Rectangle 53"/>
          <p:cNvSpPr>
            <a:spLocks noChangeArrowheads="1"/>
          </p:cNvSpPr>
          <p:nvPr/>
        </p:nvSpPr>
        <p:spPr bwMode="black">
          <a:xfrm>
            <a:off x="885832" y="4336119"/>
            <a:ext cx="1997228"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Adversary Skill Level</a:t>
            </a:r>
          </a:p>
        </p:txBody>
      </p:sp>
      <p:sp>
        <p:nvSpPr>
          <p:cNvPr id="31774" name="Line 54"/>
          <p:cNvSpPr>
            <a:spLocks noChangeShapeType="1"/>
          </p:cNvSpPr>
          <p:nvPr/>
        </p:nvSpPr>
        <p:spPr bwMode="black">
          <a:xfrm>
            <a:off x="5496287" y="4911901"/>
            <a:ext cx="206232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75" name="Line 56"/>
          <p:cNvSpPr>
            <a:spLocks noChangeShapeType="1"/>
          </p:cNvSpPr>
          <p:nvPr/>
        </p:nvSpPr>
        <p:spPr bwMode="black">
          <a:xfrm>
            <a:off x="5505813" y="3875950"/>
            <a:ext cx="206232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80" name="Rectangle 57"/>
          <p:cNvSpPr>
            <a:spLocks noChangeArrowheads="1"/>
          </p:cNvSpPr>
          <p:nvPr/>
        </p:nvSpPr>
        <p:spPr bwMode="black">
          <a:xfrm>
            <a:off x="5445483" y="3536758"/>
            <a:ext cx="3174642" cy="331775"/>
          </a:xfrm>
          <a:prstGeom prst="rect">
            <a:avLst/>
          </a:prstGeom>
          <a:noFill/>
          <a:ln w="9525">
            <a:noFill/>
            <a:miter lim="800000"/>
            <a:headEnd/>
            <a:tailEnd/>
          </a:ln>
        </p:spPr>
        <p:txBody>
          <a:bodyPr wrap="square" lIns="99966" tIns="49983" rIns="99966" bIns="49983">
            <a:spAutoFit/>
          </a:bodyPr>
          <a:lstStyle/>
          <a:p>
            <a:pPr defTabSz="992188">
              <a:spcBef>
                <a:spcPct val="50000"/>
              </a:spcBef>
            </a:pPr>
            <a:r>
              <a:rPr lang="en-US" sz="1500" dirty="0">
                <a:solidFill>
                  <a:srgbClr val="003399"/>
                </a:solidFill>
                <a:latin typeface="+mn-lt"/>
              </a:rPr>
              <a:t>Time to Detect Intrusion/Exploitation</a:t>
            </a:r>
          </a:p>
        </p:txBody>
      </p:sp>
      <p:sp>
        <p:nvSpPr>
          <p:cNvPr id="31783" name="Line 52"/>
          <p:cNvSpPr>
            <a:spLocks noChangeShapeType="1"/>
          </p:cNvSpPr>
          <p:nvPr/>
        </p:nvSpPr>
        <p:spPr bwMode="black">
          <a:xfrm>
            <a:off x="879207" y="5453375"/>
            <a:ext cx="232269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1784" name="Rectangle 53"/>
          <p:cNvSpPr>
            <a:spLocks noChangeArrowheads="1"/>
          </p:cNvSpPr>
          <p:nvPr/>
        </p:nvSpPr>
        <p:spPr bwMode="black">
          <a:xfrm>
            <a:off x="879207" y="5124718"/>
            <a:ext cx="1997228"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Sysop Login Steps</a:t>
            </a:r>
          </a:p>
        </p:txBody>
      </p:sp>
      <p:sp>
        <p:nvSpPr>
          <p:cNvPr id="35" name="Line 52"/>
          <p:cNvSpPr>
            <a:spLocks noChangeShapeType="1"/>
          </p:cNvSpPr>
          <p:nvPr/>
        </p:nvSpPr>
        <p:spPr bwMode="black">
          <a:xfrm>
            <a:off x="884346" y="5845034"/>
            <a:ext cx="232269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6" name="Rectangle 53"/>
          <p:cNvSpPr>
            <a:spLocks noChangeArrowheads="1"/>
          </p:cNvSpPr>
          <p:nvPr/>
        </p:nvSpPr>
        <p:spPr bwMode="black">
          <a:xfrm>
            <a:off x="884346" y="5479568"/>
            <a:ext cx="1997228" cy="354858"/>
          </a:xfrm>
          <a:prstGeom prst="rect">
            <a:avLst/>
          </a:prstGeom>
          <a:noFill/>
          <a:ln w="9525">
            <a:noFill/>
            <a:miter lim="800000"/>
            <a:headEnd/>
            <a:tailEnd/>
          </a:ln>
        </p:spPr>
        <p:txBody>
          <a:bodyPr lIns="99966" tIns="49983" rIns="99966" bIns="49983">
            <a:spAutoFit/>
          </a:bodyPr>
          <a:lstStyle/>
          <a:p>
            <a:pPr defTabSz="992188">
              <a:lnSpc>
                <a:spcPct val="110000"/>
              </a:lnSpc>
              <a:spcBef>
                <a:spcPct val="50000"/>
              </a:spcBef>
            </a:pPr>
            <a:r>
              <a:rPr lang="en-US" sz="1500" dirty="0">
                <a:solidFill>
                  <a:srgbClr val="003399"/>
                </a:solidFill>
                <a:latin typeface="+mn-lt"/>
              </a:rPr>
              <a:t>Number of Users</a:t>
            </a:r>
          </a:p>
        </p:txBody>
      </p:sp>
      <p:sp>
        <p:nvSpPr>
          <p:cNvPr id="38" name="Line 56"/>
          <p:cNvSpPr>
            <a:spLocks noChangeShapeType="1"/>
          </p:cNvSpPr>
          <p:nvPr/>
        </p:nvSpPr>
        <p:spPr bwMode="black">
          <a:xfrm>
            <a:off x="5510951" y="5429848"/>
            <a:ext cx="206232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39" name="Line 56"/>
          <p:cNvSpPr>
            <a:spLocks noChangeShapeType="1"/>
          </p:cNvSpPr>
          <p:nvPr/>
        </p:nvSpPr>
        <p:spPr bwMode="black">
          <a:xfrm>
            <a:off x="5492544" y="5947797"/>
            <a:ext cx="2062320" cy="0"/>
          </a:xfrm>
          <a:prstGeom prst="line">
            <a:avLst/>
          </a:prstGeom>
          <a:noFill/>
          <a:ln w="12700">
            <a:solidFill>
              <a:srgbClr val="339933"/>
            </a:solidFill>
            <a:round/>
            <a:headEnd type="none" w="sm" len="sm"/>
            <a:tailEnd type="stealth" w="med" len="med"/>
          </a:ln>
        </p:spPr>
        <p:txBody>
          <a:bodyPr wrap="none" anchor="ctr"/>
          <a:lstStyle/>
          <a:p>
            <a:endParaRPr lang="en-US">
              <a:solidFill>
                <a:srgbClr val="003399"/>
              </a:solidFill>
              <a:latin typeface="+mn-lt"/>
            </a:endParaRPr>
          </a:p>
        </p:txBody>
      </p:sp>
      <p:sp>
        <p:nvSpPr>
          <p:cNvPr id="40" name="Rectangle 55"/>
          <p:cNvSpPr>
            <a:spLocks noChangeArrowheads="1"/>
          </p:cNvSpPr>
          <p:nvPr/>
        </p:nvSpPr>
        <p:spPr bwMode="black">
          <a:xfrm>
            <a:off x="5422688" y="5090712"/>
            <a:ext cx="3079393" cy="331775"/>
          </a:xfrm>
          <a:prstGeom prst="rect">
            <a:avLst/>
          </a:prstGeom>
          <a:noFill/>
          <a:ln w="9525">
            <a:noFill/>
            <a:miter lim="800000"/>
            <a:headEnd/>
            <a:tailEnd/>
          </a:ln>
        </p:spPr>
        <p:txBody>
          <a:bodyPr wrap="square" lIns="99966" tIns="49983" rIns="99966" bIns="49983">
            <a:spAutoFit/>
          </a:bodyPr>
          <a:lstStyle/>
          <a:p>
            <a:pPr defTabSz="992188">
              <a:spcBef>
                <a:spcPct val="50000"/>
              </a:spcBef>
            </a:pPr>
            <a:r>
              <a:rPr lang="en-US" sz="1500" dirty="0">
                <a:solidFill>
                  <a:srgbClr val="003399"/>
                </a:solidFill>
                <a:latin typeface="+mn-lt"/>
              </a:rPr>
              <a:t>Time to Restore Mission Capabilities</a:t>
            </a:r>
          </a:p>
        </p:txBody>
      </p:sp>
      <p:pic>
        <p:nvPicPr>
          <p:cNvPr id="37" name="Picture 36">
            <a:extLst>
              <a:ext uri="{FF2B5EF4-FFF2-40B4-BE49-F238E27FC236}">
                <a16:creationId xmlns:a16="http://schemas.microsoft.com/office/drawing/2014/main" id="{561BF5B0-4402-4964-8D2D-EC9D263E4DE8}"/>
              </a:ext>
            </a:extLst>
          </p:cNvPr>
          <p:cNvPicPr>
            <a:picLocks noChangeAspect="1"/>
          </p:cNvPicPr>
          <p:nvPr/>
        </p:nvPicPr>
        <p:blipFill>
          <a:blip r:embed="rId2"/>
          <a:stretch>
            <a:fillRect/>
          </a:stretch>
        </p:blipFill>
        <p:spPr>
          <a:xfrm>
            <a:off x="3281917" y="3300214"/>
            <a:ext cx="2059576" cy="1150939"/>
          </a:xfrm>
          <a:prstGeom prst="rect">
            <a:avLst/>
          </a:prstGeom>
        </p:spPr>
      </p:pic>
      <p:pic>
        <p:nvPicPr>
          <p:cNvPr id="42" name="Picture 41" descr="https://upload.wikimedia.org/wikipedia/commons/3/3b/Mission_control_center.jpg">
            <a:extLst>
              <a:ext uri="{FF2B5EF4-FFF2-40B4-BE49-F238E27FC236}">
                <a16:creationId xmlns:a16="http://schemas.microsoft.com/office/drawing/2014/main" id="{B85DA009-77F1-47AC-BF6E-97253BE528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904" y="4588982"/>
            <a:ext cx="2103963" cy="1325563"/>
          </a:xfrm>
          <a:prstGeom prst="rect">
            <a:avLst/>
          </a:prstGeom>
          <a:noFill/>
          <a:ln>
            <a:noFill/>
          </a:ln>
        </p:spPr>
      </p:pic>
      <p:sp>
        <p:nvSpPr>
          <p:cNvPr id="43" name="Rectangle 55">
            <a:extLst>
              <a:ext uri="{FF2B5EF4-FFF2-40B4-BE49-F238E27FC236}">
                <a16:creationId xmlns:a16="http://schemas.microsoft.com/office/drawing/2014/main" id="{A6227494-0B26-40AE-BDF7-C701E3E2075D}"/>
              </a:ext>
            </a:extLst>
          </p:cNvPr>
          <p:cNvSpPr>
            <a:spLocks noChangeArrowheads="1"/>
          </p:cNvSpPr>
          <p:nvPr/>
        </p:nvSpPr>
        <p:spPr bwMode="black">
          <a:xfrm>
            <a:off x="5422688" y="5618839"/>
            <a:ext cx="3079393" cy="331775"/>
          </a:xfrm>
          <a:prstGeom prst="rect">
            <a:avLst/>
          </a:prstGeom>
          <a:noFill/>
          <a:ln w="9525">
            <a:noFill/>
            <a:miter lim="800000"/>
            <a:headEnd/>
            <a:tailEnd/>
          </a:ln>
        </p:spPr>
        <p:txBody>
          <a:bodyPr wrap="square" lIns="99966" tIns="49983" rIns="99966" bIns="49983">
            <a:spAutoFit/>
          </a:bodyPr>
          <a:lstStyle/>
          <a:p>
            <a:pPr defTabSz="992188">
              <a:spcBef>
                <a:spcPct val="50000"/>
              </a:spcBef>
            </a:pPr>
            <a:r>
              <a:rPr lang="en-US" sz="1500" dirty="0">
                <a:solidFill>
                  <a:srgbClr val="003399"/>
                </a:solidFill>
                <a:latin typeface="+mn-lt"/>
              </a:rPr>
              <a:t>Reduction in Mission Effectiveness</a:t>
            </a:r>
          </a:p>
        </p:txBody>
      </p:sp>
    </p:spTree>
    <p:extLst>
      <p:ext uri="{BB962C8B-B14F-4D97-AF65-F5344CB8AC3E}">
        <p14:creationId xmlns:p14="http://schemas.microsoft.com/office/powerpoint/2010/main" val="389143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0A49-BB0D-4444-9542-831C21B27A30}"/>
              </a:ext>
            </a:extLst>
          </p:cNvPr>
          <p:cNvSpPr>
            <a:spLocks noGrp="1"/>
          </p:cNvSpPr>
          <p:nvPr>
            <p:ph type="title"/>
          </p:nvPr>
        </p:nvSpPr>
        <p:spPr/>
        <p:txBody>
          <a:bodyPr/>
          <a:lstStyle/>
          <a:p>
            <a:r>
              <a:rPr lang="en-US"/>
              <a:t>Summary and Conclusion</a:t>
            </a:r>
            <a:endParaRPr lang="en-US" dirty="0"/>
          </a:p>
        </p:txBody>
      </p:sp>
      <p:sp>
        <p:nvSpPr>
          <p:cNvPr id="3" name="Content Placeholder 2">
            <a:extLst>
              <a:ext uri="{FF2B5EF4-FFF2-40B4-BE49-F238E27FC236}">
                <a16:creationId xmlns:a16="http://schemas.microsoft.com/office/drawing/2014/main" id="{9C0A3E76-F154-43A5-B46D-DB76ACAAD08E}"/>
              </a:ext>
            </a:extLst>
          </p:cNvPr>
          <p:cNvSpPr>
            <a:spLocks noGrp="1"/>
          </p:cNvSpPr>
          <p:nvPr>
            <p:ph idx="1"/>
          </p:nvPr>
        </p:nvSpPr>
        <p:spPr/>
        <p:txBody>
          <a:bodyPr>
            <a:normAutofit/>
          </a:bodyPr>
          <a:lstStyle/>
          <a:p>
            <a:r>
              <a:rPr lang="en-US" dirty="0"/>
              <a:t>Focus is on leveraging T&amp;E state-of-the art practices and inject them software-intensive programs by integrating some key thrust areas in a single </a:t>
            </a:r>
            <a:r>
              <a:rPr lang="en-US" dirty="0" err="1"/>
              <a:t>SoS</a:t>
            </a:r>
            <a:r>
              <a:rPr lang="en-US" dirty="0"/>
              <a:t> application</a:t>
            </a:r>
          </a:p>
          <a:p>
            <a:endParaRPr lang="en-US" dirty="0"/>
          </a:p>
          <a:p>
            <a:r>
              <a:rPr lang="en-US" dirty="0"/>
              <a:t>DoD services and organizations are making progress in integration testing of linked systems in </a:t>
            </a:r>
            <a:r>
              <a:rPr lang="en-US" dirty="0" err="1"/>
              <a:t>SoS</a:t>
            </a:r>
            <a:r>
              <a:rPr lang="en-US" dirty="0"/>
              <a:t> testing under realistic conditions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017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 Up-Front (BLUF)</a:t>
            </a:r>
          </a:p>
        </p:txBody>
      </p:sp>
      <p:sp>
        <p:nvSpPr>
          <p:cNvPr id="3" name="Content Placeholder 2"/>
          <p:cNvSpPr>
            <a:spLocks noGrp="1"/>
          </p:cNvSpPr>
          <p:nvPr>
            <p:ph idx="1"/>
          </p:nvPr>
        </p:nvSpPr>
        <p:spPr/>
        <p:txBody>
          <a:bodyPr/>
          <a:lstStyle/>
          <a:p>
            <a:r>
              <a:rPr lang="en-US" dirty="0"/>
              <a:t>Many Programs of Record (</a:t>
            </a:r>
            <a:r>
              <a:rPr lang="en-US" dirty="0" err="1"/>
              <a:t>PoRs</a:t>
            </a:r>
            <a:r>
              <a:rPr lang="en-US" dirty="0"/>
              <a:t>) are improving their individual performance through innovative applications of emerging thrust areas and methodologies – AGILE Testing, Test Automation, Design of Experiments (DOE), and Cyber Security Testing</a:t>
            </a:r>
          </a:p>
          <a:p>
            <a:r>
              <a:rPr lang="en-US" dirty="0"/>
              <a:t>Even though the performance of the majority of these </a:t>
            </a:r>
            <a:r>
              <a:rPr lang="en-US" dirty="0" err="1"/>
              <a:t>PoRs</a:t>
            </a:r>
            <a:r>
              <a:rPr lang="en-US" dirty="0"/>
              <a:t> depends on other </a:t>
            </a:r>
            <a:r>
              <a:rPr lang="en-US" dirty="0" err="1"/>
              <a:t>PoRs</a:t>
            </a:r>
            <a:r>
              <a:rPr lang="en-US" dirty="0"/>
              <a:t>, they are not evaluated as a System of Systems (</a:t>
            </a:r>
            <a:r>
              <a:rPr lang="en-US" dirty="0" err="1"/>
              <a:t>SoS</a:t>
            </a:r>
            <a:r>
              <a:rPr lang="en-US" dirty="0"/>
              <a:t>) earlier in the acquisition cycle</a:t>
            </a:r>
          </a:p>
          <a:p>
            <a:endParaRPr lang="en-US" dirty="0"/>
          </a:p>
          <a:p>
            <a:endParaRPr lang="en-US" dirty="0"/>
          </a:p>
          <a:p>
            <a:endParaRPr lang="en-US" dirty="0"/>
          </a:p>
        </p:txBody>
      </p:sp>
    </p:spTree>
    <p:extLst>
      <p:ext uri="{BB962C8B-B14F-4D97-AF65-F5344CB8AC3E}">
        <p14:creationId xmlns:p14="http://schemas.microsoft.com/office/powerpoint/2010/main" val="388669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5C51-DAD2-4E2E-BB2D-77A0FD53AE54}"/>
              </a:ext>
            </a:extLst>
          </p:cNvPr>
          <p:cNvSpPr>
            <a:spLocks noGrp="1"/>
          </p:cNvSpPr>
          <p:nvPr>
            <p:ph type="title"/>
          </p:nvPr>
        </p:nvSpPr>
        <p:spPr/>
        <p:txBody>
          <a:bodyPr/>
          <a:lstStyle/>
          <a:p>
            <a:r>
              <a:rPr lang="en-US"/>
              <a:t>Motivation</a:t>
            </a:r>
            <a:endParaRPr lang="en-US" dirty="0"/>
          </a:p>
        </p:txBody>
      </p:sp>
      <p:sp>
        <p:nvSpPr>
          <p:cNvPr id="3" name="Content Placeholder 2">
            <a:extLst>
              <a:ext uri="{FF2B5EF4-FFF2-40B4-BE49-F238E27FC236}">
                <a16:creationId xmlns:a16="http://schemas.microsoft.com/office/drawing/2014/main" id="{3EC2EA2E-DA20-4DB9-BD81-EACB1BC89707}"/>
              </a:ext>
            </a:extLst>
          </p:cNvPr>
          <p:cNvSpPr>
            <a:spLocks noGrp="1"/>
          </p:cNvSpPr>
          <p:nvPr>
            <p:ph idx="1"/>
          </p:nvPr>
        </p:nvSpPr>
        <p:spPr>
          <a:xfrm>
            <a:off x="628650" y="1825625"/>
            <a:ext cx="7981950" cy="4351338"/>
          </a:xfrm>
        </p:spPr>
        <p:txBody>
          <a:bodyPr>
            <a:normAutofit fontScale="92500" lnSpcReduction="20000"/>
          </a:bodyPr>
          <a:lstStyle/>
          <a:p>
            <a:r>
              <a:rPr lang="en-US" b="1" dirty="0"/>
              <a:t>Refocus Developmental Test</a:t>
            </a:r>
            <a:r>
              <a:rPr lang="en-US" dirty="0"/>
              <a:t> on mission end-to-end performance to improve the likelihood of success in Operational Test</a:t>
            </a:r>
          </a:p>
          <a:p>
            <a:r>
              <a:rPr lang="en-US" b="1" dirty="0"/>
              <a:t>Optimize test designs</a:t>
            </a:r>
            <a:r>
              <a:rPr lang="en-US" dirty="0"/>
              <a:t> and </a:t>
            </a:r>
            <a:r>
              <a:rPr lang="en-US" b="1" dirty="0"/>
              <a:t>increase software test coverage</a:t>
            </a:r>
            <a:r>
              <a:rPr lang="en-US" dirty="0"/>
              <a:t> to obtain the right information at the right price</a:t>
            </a:r>
          </a:p>
          <a:p>
            <a:r>
              <a:rPr lang="en-US" b="1" dirty="0"/>
              <a:t>Deliver an integrated and interoperable capability </a:t>
            </a:r>
            <a:r>
              <a:rPr lang="en-US" dirty="0"/>
              <a:t>to the Fleet</a:t>
            </a:r>
          </a:p>
          <a:p>
            <a:r>
              <a:rPr lang="en-US" b="1" dirty="0"/>
              <a:t>Leverage the application of emerging thrust areas </a:t>
            </a:r>
            <a:r>
              <a:rPr lang="en-US" dirty="0"/>
              <a:t>for Systems Engineering and Test &amp; Evaluation</a:t>
            </a:r>
          </a:p>
          <a:p>
            <a:r>
              <a:rPr lang="en-US" b="1" dirty="0"/>
              <a:t>Demonstrate</a:t>
            </a:r>
            <a:r>
              <a:rPr lang="en-US" dirty="0"/>
              <a:t> </a:t>
            </a:r>
            <a:r>
              <a:rPr lang="en-US" b="1" dirty="0"/>
              <a:t>System-of-Systems (</a:t>
            </a:r>
            <a:r>
              <a:rPr lang="en-US" b="1" dirty="0" err="1"/>
              <a:t>SoS</a:t>
            </a:r>
            <a:r>
              <a:rPr lang="en-US" b="1" dirty="0"/>
              <a:t>) T&amp;E </a:t>
            </a:r>
            <a:r>
              <a:rPr lang="en-US" dirty="0"/>
              <a:t>concept that integrates thrust areas under a single, comprehensive application</a:t>
            </a:r>
          </a:p>
          <a:p>
            <a:endParaRPr lang="en-US" dirty="0"/>
          </a:p>
        </p:txBody>
      </p:sp>
    </p:spTree>
    <p:extLst>
      <p:ext uri="{BB962C8B-B14F-4D97-AF65-F5344CB8AC3E}">
        <p14:creationId xmlns:p14="http://schemas.microsoft.com/office/powerpoint/2010/main" val="26171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9708-80F0-4CA0-B528-AF5BAB2730C0}"/>
              </a:ext>
            </a:extLst>
          </p:cNvPr>
          <p:cNvSpPr>
            <a:spLocks noGrp="1"/>
          </p:cNvSpPr>
          <p:nvPr>
            <p:ph type="title"/>
          </p:nvPr>
        </p:nvSpPr>
        <p:spPr>
          <a:xfrm>
            <a:off x="628650" y="12701"/>
            <a:ext cx="7886700" cy="1325563"/>
          </a:xfrm>
        </p:spPr>
        <p:txBody>
          <a:bodyPr/>
          <a:lstStyle/>
          <a:p>
            <a:r>
              <a:rPr lang="en-US" dirty="0"/>
              <a:t>Introduction - Vision</a:t>
            </a:r>
          </a:p>
        </p:txBody>
      </p:sp>
      <p:sp>
        <p:nvSpPr>
          <p:cNvPr id="5" name="Rectangle 4">
            <a:extLst>
              <a:ext uri="{FF2B5EF4-FFF2-40B4-BE49-F238E27FC236}">
                <a16:creationId xmlns:a16="http://schemas.microsoft.com/office/drawing/2014/main" id="{2C5F2724-1065-454F-AA95-DE6535894DD8}"/>
              </a:ext>
            </a:extLst>
          </p:cNvPr>
          <p:cNvSpPr/>
          <p:nvPr/>
        </p:nvSpPr>
        <p:spPr>
          <a:xfrm>
            <a:off x="548776" y="5606524"/>
            <a:ext cx="8203338" cy="923330"/>
          </a:xfrm>
          <a:prstGeom prst="rect">
            <a:avLst/>
          </a:prstGeom>
        </p:spPr>
        <p:txBody>
          <a:bodyPr wrap="square">
            <a:spAutoFit/>
          </a:bodyPr>
          <a:lstStyle/>
          <a:p>
            <a:r>
              <a:rPr lang="en-US" sz="1800" dirty="0">
                <a:solidFill>
                  <a:srgbClr val="000066"/>
                </a:solidFill>
                <a:latin typeface="+mn-lt"/>
              </a:rPr>
              <a:t>An efficient, disciplined, and informative process that takes advantage of advanced techniques and methods to provide quantifiable results for the verification and validation of technical requirements and operational capabilities</a:t>
            </a:r>
          </a:p>
        </p:txBody>
      </p:sp>
      <p:pic>
        <p:nvPicPr>
          <p:cNvPr id="4" name="Picture 3">
            <a:extLst>
              <a:ext uri="{FF2B5EF4-FFF2-40B4-BE49-F238E27FC236}">
                <a16:creationId xmlns:a16="http://schemas.microsoft.com/office/drawing/2014/main" id="{7F06C759-E6A0-40C0-B02D-AAF77460C58A}"/>
              </a:ext>
            </a:extLst>
          </p:cNvPr>
          <p:cNvPicPr>
            <a:picLocks noChangeAspect="1"/>
          </p:cNvPicPr>
          <p:nvPr/>
        </p:nvPicPr>
        <p:blipFill>
          <a:blip r:embed="rId2"/>
          <a:stretch>
            <a:fillRect/>
          </a:stretch>
        </p:blipFill>
        <p:spPr>
          <a:xfrm>
            <a:off x="935665" y="925033"/>
            <a:ext cx="6856339" cy="4657232"/>
          </a:xfrm>
          <a:prstGeom prst="rect">
            <a:avLst/>
          </a:prstGeom>
        </p:spPr>
      </p:pic>
    </p:spTree>
    <p:extLst>
      <p:ext uri="{BB962C8B-B14F-4D97-AF65-F5344CB8AC3E}">
        <p14:creationId xmlns:p14="http://schemas.microsoft.com/office/powerpoint/2010/main" val="266499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r>
              <a:rPr lang="en-US" dirty="0"/>
              <a:t>Thrust Areas Policy &amp; Guidance</a:t>
            </a:r>
          </a:p>
        </p:txBody>
      </p:sp>
      <p:sp>
        <p:nvSpPr>
          <p:cNvPr id="3" name="Content Placeholder 2"/>
          <p:cNvSpPr>
            <a:spLocks noGrp="1"/>
          </p:cNvSpPr>
          <p:nvPr>
            <p:ph idx="1"/>
          </p:nvPr>
        </p:nvSpPr>
        <p:spPr>
          <a:xfrm>
            <a:off x="628650" y="1825625"/>
            <a:ext cx="4524375" cy="4351338"/>
          </a:xfrm>
        </p:spPr>
        <p:txBody>
          <a:bodyPr>
            <a:normAutofit fontScale="77500" lnSpcReduction="20000"/>
          </a:bodyPr>
          <a:lstStyle/>
          <a:p>
            <a:r>
              <a:rPr lang="en-US" dirty="0"/>
              <a:t>In addition to the TEMP Guidebook,  recent directives require Program Managers to take advantage of innovative, disciplined, effective, and efficient  test methodologies to characterize system behavior across an appropriately selected set of factors and conditions</a:t>
            </a:r>
          </a:p>
          <a:p>
            <a:endParaRPr lang="en-US" dirty="0"/>
          </a:p>
          <a:p>
            <a:r>
              <a:rPr lang="en-US" dirty="0"/>
              <a:t>Design of Experiments – </a:t>
            </a:r>
            <a:r>
              <a:rPr lang="en-US" dirty="0" err="1"/>
              <a:t>DoDI</a:t>
            </a:r>
            <a:r>
              <a:rPr lang="en-US" dirty="0"/>
              <a:t> 5000.02 (2015)</a:t>
            </a:r>
          </a:p>
          <a:p>
            <a:r>
              <a:rPr lang="en-US" dirty="0"/>
              <a:t>Cyber Security Testing – </a:t>
            </a:r>
            <a:r>
              <a:rPr lang="en-US" dirty="0" err="1"/>
              <a:t>CyberSecurity</a:t>
            </a:r>
            <a:r>
              <a:rPr lang="en-US" dirty="0"/>
              <a:t> Guidebook (2015) </a:t>
            </a:r>
          </a:p>
          <a:p>
            <a:r>
              <a:rPr lang="en-US" dirty="0"/>
              <a:t>Modeling and Simulation in T&amp;E – DOT&amp;E Memo</a:t>
            </a:r>
          </a:p>
        </p:txBody>
      </p:sp>
      <p:pic>
        <p:nvPicPr>
          <p:cNvPr id="9" name="Picture 8"/>
          <p:cNvPicPr>
            <a:picLocks noChangeAspect="1"/>
          </p:cNvPicPr>
          <p:nvPr/>
        </p:nvPicPr>
        <p:blipFill>
          <a:blip r:embed="rId2"/>
          <a:stretch>
            <a:fillRect/>
          </a:stretch>
        </p:blipFill>
        <p:spPr>
          <a:xfrm>
            <a:off x="5265247" y="1573663"/>
            <a:ext cx="3634111" cy="4713078"/>
          </a:xfrm>
          <a:prstGeom prst="rect">
            <a:avLst/>
          </a:prstGeom>
          <a:ln w="12700">
            <a:solidFill>
              <a:schemeClr val="tx2"/>
            </a:solidFill>
          </a:ln>
        </p:spPr>
      </p:pic>
      <p:sp>
        <p:nvSpPr>
          <p:cNvPr id="4" name="Rectangle 3"/>
          <p:cNvSpPr/>
          <p:nvPr/>
        </p:nvSpPr>
        <p:spPr>
          <a:xfrm>
            <a:off x="5249203" y="6286741"/>
            <a:ext cx="3666349" cy="307777"/>
          </a:xfrm>
          <a:prstGeom prst="rect">
            <a:avLst/>
          </a:prstGeom>
        </p:spPr>
        <p:txBody>
          <a:bodyPr wrap="square">
            <a:spAutoFit/>
          </a:bodyPr>
          <a:lstStyle/>
          <a:p>
            <a:r>
              <a:rPr lang="en-US" sz="700" i="1" dirty="0">
                <a:solidFill>
                  <a:srgbClr val="000066"/>
                </a:solidFill>
                <a:latin typeface="+mn-lt"/>
              </a:rPr>
              <a:t>DoD Instruction 5000.02 – Operation of the Defense Acquisition System; Under Secretary of Defense (Acquisition, Technology, &amp; Logistics);</a:t>
            </a:r>
            <a:r>
              <a:rPr lang="en-US" sz="700" dirty="0">
                <a:solidFill>
                  <a:srgbClr val="000066"/>
                </a:solidFill>
                <a:latin typeface="+mn-lt"/>
              </a:rPr>
              <a:t> 7 January 2015</a:t>
            </a:r>
            <a:endParaRPr lang="en-US" sz="700" i="1" kern="0" dirty="0">
              <a:solidFill>
                <a:srgbClr val="000066"/>
              </a:solidFill>
              <a:latin typeface="+mn-lt"/>
            </a:endParaRPr>
          </a:p>
        </p:txBody>
      </p:sp>
    </p:spTree>
    <p:extLst>
      <p:ext uri="{BB962C8B-B14F-4D97-AF65-F5344CB8AC3E}">
        <p14:creationId xmlns:p14="http://schemas.microsoft.com/office/powerpoint/2010/main" val="247538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SoS</a:t>
            </a:r>
            <a:r>
              <a:rPr lang="en-US" dirty="0"/>
              <a:t> Test Concept</a:t>
            </a:r>
            <a:br>
              <a:rPr lang="en-US" dirty="0"/>
            </a:br>
            <a:r>
              <a:rPr lang="en-US" dirty="0"/>
              <a:t>Value and Benefits</a:t>
            </a:r>
          </a:p>
        </p:txBody>
      </p:sp>
      <p:sp>
        <p:nvSpPr>
          <p:cNvPr id="3" name="Content Placeholder 2"/>
          <p:cNvSpPr>
            <a:spLocks noGrp="1"/>
          </p:cNvSpPr>
          <p:nvPr>
            <p:ph idx="1"/>
          </p:nvPr>
        </p:nvSpPr>
        <p:spPr/>
        <p:txBody>
          <a:bodyPr>
            <a:normAutofit fontScale="77500" lnSpcReduction="20000"/>
          </a:bodyPr>
          <a:lstStyle/>
          <a:p>
            <a:r>
              <a:rPr lang="en-US" dirty="0"/>
              <a:t>Provides potential reduction in unit and systems level testing (could be as much as 2/3 test times!)</a:t>
            </a:r>
            <a:endParaRPr lang="en-US" strike="sngStrike" dirty="0"/>
          </a:p>
          <a:p>
            <a:r>
              <a:rPr lang="en-US" dirty="0"/>
              <a:t>Provides a scenario based test tool that verifies and validates KPPs, KSAs, other </a:t>
            </a:r>
            <a:r>
              <a:rPr lang="en-US" dirty="0" err="1"/>
              <a:t>PoR</a:t>
            </a:r>
            <a:r>
              <a:rPr lang="en-US" dirty="0"/>
              <a:t> requirements</a:t>
            </a:r>
          </a:p>
          <a:p>
            <a:r>
              <a:rPr lang="en-US" dirty="0"/>
              <a:t>Provides more effective and efficient method for certification of systems prior to field deployment</a:t>
            </a:r>
            <a:endParaRPr lang="en-US" strike="sngStrike" dirty="0"/>
          </a:p>
          <a:p>
            <a:r>
              <a:rPr lang="en-US" dirty="0"/>
              <a:t>Reduces variance, cost , and maintenance of systems in the field</a:t>
            </a:r>
          </a:p>
          <a:p>
            <a:r>
              <a:rPr lang="en-US" dirty="0"/>
              <a:t>Provides a Lab test environment for future DTs, OA, and OTs</a:t>
            </a:r>
          </a:p>
          <a:p>
            <a:r>
              <a:rPr lang="en-US" dirty="0"/>
              <a:t>Lays foundation for future Cyber Security testing, with automation and </a:t>
            </a:r>
            <a:r>
              <a:rPr lang="en-US" dirty="0" err="1"/>
              <a:t>SoS</a:t>
            </a:r>
            <a:r>
              <a:rPr lang="en-US" dirty="0"/>
              <a:t>-level focus</a:t>
            </a:r>
          </a:p>
          <a:p>
            <a:r>
              <a:rPr lang="en-US" dirty="0"/>
              <a:t>Serves as baselining event for providing metrics on value of Cyber Built-in ‘vs’ Bolted-on.</a:t>
            </a:r>
          </a:p>
          <a:p>
            <a:r>
              <a:rPr lang="en-US" dirty="0"/>
              <a:t>Provides metrics or comparing AGILE ‘vs’ Non-AGILE development and the factors that affect the comparison</a:t>
            </a:r>
          </a:p>
          <a:p>
            <a:endParaRPr lang="en-US" dirty="0"/>
          </a:p>
        </p:txBody>
      </p:sp>
    </p:spTree>
    <p:extLst>
      <p:ext uri="{BB962C8B-B14F-4D97-AF65-F5344CB8AC3E}">
        <p14:creationId xmlns:p14="http://schemas.microsoft.com/office/powerpoint/2010/main" val="348009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380E-CAFF-4F4B-894B-C2B6169E40E2}"/>
              </a:ext>
            </a:extLst>
          </p:cNvPr>
          <p:cNvSpPr>
            <a:spLocks noGrp="1"/>
          </p:cNvSpPr>
          <p:nvPr>
            <p:ph type="title"/>
          </p:nvPr>
        </p:nvSpPr>
        <p:spPr/>
        <p:txBody>
          <a:bodyPr/>
          <a:lstStyle/>
          <a:p>
            <a:r>
              <a:rPr lang="en-US" dirty="0" err="1"/>
              <a:t>SoS</a:t>
            </a:r>
            <a:r>
              <a:rPr lang="en-US" dirty="0"/>
              <a:t> Overall Notional Architecture</a:t>
            </a:r>
          </a:p>
        </p:txBody>
      </p:sp>
      <p:grpSp>
        <p:nvGrpSpPr>
          <p:cNvPr id="3" name="Group 2">
            <a:extLst>
              <a:ext uri="{FF2B5EF4-FFF2-40B4-BE49-F238E27FC236}">
                <a16:creationId xmlns:a16="http://schemas.microsoft.com/office/drawing/2014/main" id="{F153AC43-2EE5-4A38-90F2-17C212A71FD2}"/>
              </a:ext>
            </a:extLst>
          </p:cNvPr>
          <p:cNvGrpSpPr/>
          <p:nvPr/>
        </p:nvGrpSpPr>
        <p:grpSpPr>
          <a:xfrm>
            <a:off x="136401" y="1662754"/>
            <a:ext cx="8802248" cy="4815571"/>
            <a:chOff x="136401" y="1367479"/>
            <a:chExt cx="8802248" cy="4815571"/>
          </a:xfrm>
        </p:grpSpPr>
        <p:cxnSp>
          <p:nvCxnSpPr>
            <p:cNvPr id="5" name="Curved Connector 17">
              <a:extLst>
                <a:ext uri="{FF2B5EF4-FFF2-40B4-BE49-F238E27FC236}">
                  <a16:creationId xmlns:a16="http://schemas.microsoft.com/office/drawing/2014/main" id="{BB6B029D-5F94-4B5E-81D3-1F0265C70B39}"/>
                </a:ext>
              </a:extLst>
            </p:cNvPr>
            <p:cNvCxnSpPr>
              <a:cxnSpLocks/>
            </p:cNvCxnSpPr>
            <p:nvPr/>
          </p:nvCxnSpPr>
          <p:spPr bwMode="auto">
            <a:xfrm>
              <a:off x="858285" y="3391387"/>
              <a:ext cx="914400" cy="914400"/>
            </a:xfrm>
            <a:prstGeom prst="curvedConnector3">
              <a:avLst/>
            </a:prstGeom>
            <a:solidFill>
              <a:srgbClr val="000066"/>
            </a:solidFill>
            <a:ln w="9525" cap="flat" cmpd="sng" algn="ctr">
              <a:noFill/>
              <a:prstDash val="solid"/>
              <a:round/>
              <a:headEnd type="arrow"/>
              <a:tailEnd type="arrow"/>
            </a:ln>
            <a:effectLst/>
          </p:spPr>
        </p:cxnSp>
        <p:sp>
          <p:nvSpPr>
            <p:cNvPr id="6" name="Block Arc 5">
              <a:extLst>
                <a:ext uri="{FF2B5EF4-FFF2-40B4-BE49-F238E27FC236}">
                  <a16:creationId xmlns:a16="http://schemas.microsoft.com/office/drawing/2014/main" id="{47BE28BA-B95B-482D-9E41-11835EA2A52D}"/>
                </a:ext>
              </a:extLst>
            </p:cNvPr>
            <p:cNvSpPr/>
            <p:nvPr/>
          </p:nvSpPr>
          <p:spPr>
            <a:xfrm rot="5400000">
              <a:off x="2269015" y="-22243"/>
              <a:ext cx="4660604" cy="7749982"/>
            </a:xfrm>
            <a:prstGeom prst="blockArc">
              <a:avLst>
                <a:gd name="adj1" fmla="val 3413797"/>
                <a:gd name="adj2" fmla="val 3319006"/>
                <a:gd name="adj3" fmla="val 12814"/>
              </a:avLst>
            </a:prstGeom>
            <a:solidFill>
              <a:srgbClr val="FFC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be 6">
              <a:extLst>
                <a:ext uri="{FF2B5EF4-FFF2-40B4-BE49-F238E27FC236}">
                  <a16:creationId xmlns:a16="http://schemas.microsoft.com/office/drawing/2014/main" id="{8F5024F9-6EFB-46E4-AA7F-18499DFEE06D}"/>
                </a:ext>
              </a:extLst>
            </p:cNvPr>
            <p:cNvSpPr/>
            <p:nvPr/>
          </p:nvSpPr>
          <p:spPr bwMode="auto">
            <a:xfrm>
              <a:off x="6926969" y="3501421"/>
              <a:ext cx="2011680" cy="1005840"/>
            </a:xfrm>
            <a:prstGeom prst="cube">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latin typeface="+mn-lt"/>
                </a:rPr>
                <a:t>Hosted Sys 3</a:t>
              </a:r>
              <a:endParaRPr lang="en-US" sz="1600" dirty="0">
                <a:solidFill>
                  <a:schemeClr val="bg1"/>
                </a:solidFill>
                <a:latin typeface="+mn-lt"/>
              </a:endParaRPr>
            </a:p>
          </p:txBody>
        </p:sp>
        <p:sp>
          <p:nvSpPr>
            <p:cNvPr id="8" name="Cube 7">
              <a:extLst>
                <a:ext uri="{FF2B5EF4-FFF2-40B4-BE49-F238E27FC236}">
                  <a16:creationId xmlns:a16="http://schemas.microsoft.com/office/drawing/2014/main" id="{A1794529-598A-4145-A84B-D52021BE44E0}"/>
                </a:ext>
              </a:extLst>
            </p:cNvPr>
            <p:cNvSpPr/>
            <p:nvPr/>
          </p:nvSpPr>
          <p:spPr bwMode="auto">
            <a:xfrm>
              <a:off x="1410874" y="4867956"/>
              <a:ext cx="2011680" cy="1005840"/>
            </a:xfrm>
            <a:prstGeom prst="cub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latin typeface="+mn-lt"/>
                </a:rPr>
                <a:t>Connected</a:t>
              </a:r>
              <a:br>
                <a:rPr lang="en-US" sz="2000" dirty="0">
                  <a:solidFill>
                    <a:schemeClr val="bg1"/>
                  </a:solidFill>
                  <a:latin typeface="+mn-lt"/>
                </a:rPr>
              </a:br>
              <a:r>
                <a:rPr lang="en-US" sz="2000" dirty="0">
                  <a:solidFill>
                    <a:schemeClr val="bg1"/>
                  </a:solidFill>
                  <a:latin typeface="+mn-lt"/>
                </a:rPr>
                <a:t> Sys 2</a:t>
              </a:r>
            </a:p>
          </p:txBody>
        </p:sp>
        <p:sp>
          <p:nvSpPr>
            <p:cNvPr id="9" name="Cube 8">
              <a:extLst>
                <a:ext uri="{FF2B5EF4-FFF2-40B4-BE49-F238E27FC236}">
                  <a16:creationId xmlns:a16="http://schemas.microsoft.com/office/drawing/2014/main" id="{41761E4A-0EDE-432C-9153-0BACE627AA9A}"/>
                </a:ext>
              </a:extLst>
            </p:cNvPr>
            <p:cNvSpPr/>
            <p:nvPr/>
          </p:nvSpPr>
          <p:spPr bwMode="auto">
            <a:xfrm>
              <a:off x="136401" y="3485980"/>
              <a:ext cx="2011680" cy="1005840"/>
            </a:xfrm>
            <a:prstGeom prst="cube">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n-lt"/>
                </a:rPr>
                <a:t>Hosted Sys 2</a:t>
              </a:r>
              <a:endParaRPr kumimoji="0" lang="en-US" sz="1600" b="0" i="0" u="none" strike="noStrike" cap="none" normalizeH="0" baseline="0" dirty="0">
                <a:ln>
                  <a:noFill/>
                </a:ln>
                <a:solidFill>
                  <a:schemeClr val="bg1"/>
                </a:solidFill>
                <a:effectLst/>
                <a:latin typeface="+mn-lt"/>
              </a:endParaRPr>
            </a:p>
          </p:txBody>
        </p:sp>
        <p:sp>
          <p:nvSpPr>
            <p:cNvPr id="11" name="TextBox 10">
              <a:extLst>
                <a:ext uri="{FF2B5EF4-FFF2-40B4-BE49-F238E27FC236}">
                  <a16:creationId xmlns:a16="http://schemas.microsoft.com/office/drawing/2014/main" id="{104DD63A-C288-4ADA-8D12-61DFAE95E319}"/>
                </a:ext>
              </a:extLst>
            </p:cNvPr>
            <p:cNvSpPr txBox="1"/>
            <p:nvPr/>
          </p:nvSpPr>
          <p:spPr>
            <a:xfrm>
              <a:off x="3886895" y="5676580"/>
              <a:ext cx="1806226" cy="400110"/>
            </a:xfrm>
            <a:prstGeom prst="rect">
              <a:avLst/>
            </a:prstGeom>
            <a:noFill/>
          </p:spPr>
          <p:txBody>
            <a:bodyPr wrap="square" rtlCol="0">
              <a:spAutoFit/>
            </a:bodyPr>
            <a:lstStyle/>
            <a:p>
              <a:r>
                <a:rPr lang="en-US" sz="2000" b="1" dirty="0">
                  <a:latin typeface="+mn-lt"/>
                </a:rPr>
                <a:t>Infrastructure</a:t>
              </a:r>
            </a:p>
          </p:txBody>
        </p:sp>
        <p:sp>
          <p:nvSpPr>
            <p:cNvPr id="12" name="Cube 11">
              <a:extLst>
                <a:ext uri="{FF2B5EF4-FFF2-40B4-BE49-F238E27FC236}">
                  <a16:creationId xmlns:a16="http://schemas.microsoft.com/office/drawing/2014/main" id="{D0EEFAC3-158F-43CA-A9FB-C92C3E74F5DA}"/>
                </a:ext>
              </a:extLst>
            </p:cNvPr>
            <p:cNvSpPr/>
            <p:nvPr/>
          </p:nvSpPr>
          <p:spPr bwMode="auto">
            <a:xfrm>
              <a:off x="6535314" y="1951213"/>
              <a:ext cx="2011680" cy="1005840"/>
            </a:xfrm>
            <a:prstGeom prst="cube">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latin typeface="+mn-lt"/>
                </a:rPr>
                <a:t>Hosted Sys 1</a:t>
              </a:r>
              <a:endParaRPr lang="en-US" sz="1600" dirty="0">
                <a:solidFill>
                  <a:schemeClr val="bg1"/>
                </a:solidFill>
                <a:latin typeface="+mn-lt"/>
              </a:endParaRPr>
            </a:p>
          </p:txBody>
        </p:sp>
        <p:sp>
          <p:nvSpPr>
            <p:cNvPr id="13" name="Cube 12">
              <a:extLst>
                <a:ext uri="{FF2B5EF4-FFF2-40B4-BE49-F238E27FC236}">
                  <a16:creationId xmlns:a16="http://schemas.microsoft.com/office/drawing/2014/main" id="{E807A1BE-6107-44DA-BFA7-5FE6E9C9BE69}"/>
                </a:ext>
              </a:extLst>
            </p:cNvPr>
            <p:cNvSpPr/>
            <p:nvPr/>
          </p:nvSpPr>
          <p:spPr bwMode="auto">
            <a:xfrm>
              <a:off x="5872380" y="4897206"/>
              <a:ext cx="2011680" cy="1005840"/>
            </a:xfrm>
            <a:prstGeom prst="cub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latin typeface="+mn-lt"/>
                </a:rPr>
                <a:t>Connected</a:t>
              </a:r>
              <a:br>
                <a:rPr lang="en-US" sz="2000" dirty="0">
                  <a:solidFill>
                    <a:schemeClr val="bg1"/>
                  </a:solidFill>
                  <a:latin typeface="+mn-lt"/>
                </a:rPr>
              </a:br>
              <a:r>
                <a:rPr lang="en-US" sz="2000" dirty="0">
                  <a:solidFill>
                    <a:schemeClr val="bg1"/>
                  </a:solidFill>
                  <a:latin typeface="+mn-lt"/>
                </a:rPr>
                <a:t> Sys 3</a:t>
              </a:r>
            </a:p>
          </p:txBody>
        </p:sp>
        <p:sp>
          <p:nvSpPr>
            <p:cNvPr id="14" name="Cube 13">
              <a:extLst>
                <a:ext uri="{FF2B5EF4-FFF2-40B4-BE49-F238E27FC236}">
                  <a16:creationId xmlns:a16="http://schemas.microsoft.com/office/drawing/2014/main" id="{8F39E84E-7A68-4B5A-B55F-FCC967253929}"/>
                </a:ext>
              </a:extLst>
            </p:cNvPr>
            <p:cNvSpPr/>
            <p:nvPr/>
          </p:nvSpPr>
          <p:spPr bwMode="auto">
            <a:xfrm>
              <a:off x="1033022" y="1951213"/>
              <a:ext cx="2011680" cy="1005840"/>
            </a:xfrm>
            <a:prstGeom prst="cub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n-lt"/>
                </a:rPr>
                <a:t>Connected</a:t>
              </a:r>
              <a:br>
                <a:rPr lang="en-US" sz="2000" dirty="0">
                  <a:solidFill>
                    <a:schemeClr val="bg1"/>
                  </a:solidFill>
                  <a:latin typeface="+mn-lt"/>
                </a:rPr>
              </a:br>
              <a:r>
                <a:rPr lang="en-US" sz="2000" dirty="0">
                  <a:solidFill>
                    <a:schemeClr val="bg1"/>
                  </a:solidFill>
                  <a:latin typeface="+mn-lt"/>
                </a:rPr>
                <a:t> Sys 1</a:t>
              </a:r>
              <a:endParaRPr kumimoji="0" lang="en-US" sz="1600" b="0" i="0" u="none" strike="noStrike" cap="none" normalizeH="0" baseline="0" dirty="0">
                <a:ln>
                  <a:noFill/>
                </a:ln>
                <a:solidFill>
                  <a:schemeClr val="bg1"/>
                </a:solidFill>
                <a:effectLst/>
                <a:latin typeface="+mn-lt"/>
              </a:endParaRPr>
            </a:p>
          </p:txBody>
        </p:sp>
        <p:sp>
          <p:nvSpPr>
            <p:cNvPr id="15" name="Cube 14">
              <a:extLst>
                <a:ext uri="{FF2B5EF4-FFF2-40B4-BE49-F238E27FC236}">
                  <a16:creationId xmlns:a16="http://schemas.microsoft.com/office/drawing/2014/main" id="{A55BF40A-00E0-42FE-B656-93047AEA5177}"/>
                </a:ext>
              </a:extLst>
            </p:cNvPr>
            <p:cNvSpPr/>
            <p:nvPr/>
          </p:nvSpPr>
          <p:spPr bwMode="auto">
            <a:xfrm>
              <a:off x="3675255" y="1367479"/>
              <a:ext cx="2011680" cy="1005840"/>
            </a:xfrm>
            <a:prstGeom prst="cube">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n-lt"/>
                </a:rPr>
                <a:t>Primary</a:t>
              </a:r>
              <a:br>
                <a:rPr lang="en-US" sz="2000" dirty="0">
                  <a:solidFill>
                    <a:schemeClr val="bg1"/>
                  </a:solidFill>
                  <a:latin typeface="+mn-lt"/>
                </a:rPr>
              </a:br>
              <a:r>
                <a:rPr lang="en-US" sz="2000" dirty="0">
                  <a:solidFill>
                    <a:schemeClr val="bg1"/>
                  </a:solidFill>
                  <a:latin typeface="+mn-lt"/>
                </a:rPr>
                <a:t>System</a:t>
              </a:r>
              <a:endParaRPr kumimoji="0" lang="en-US" sz="1600" b="0" i="0" u="none" strike="noStrike" cap="none" normalizeH="0" baseline="0" dirty="0">
                <a:ln>
                  <a:noFill/>
                </a:ln>
                <a:solidFill>
                  <a:schemeClr val="bg1"/>
                </a:solidFill>
                <a:effectLst/>
                <a:latin typeface="+mn-lt"/>
              </a:endParaRPr>
            </a:p>
          </p:txBody>
        </p:sp>
        <p:cxnSp>
          <p:nvCxnSpPr>
            <p:cNvPr id="16" name="Straight Connector 15">
              <a:extLst>
                <a:ext uri="{FF2B5EF4-FFF2-40B4-BE49-F238E27FC236}">
                  <a16:creationId xmlns:a16="http://schemas.microsoft.com/office/drawing/2014/main" id="{DCEDD7AD-5730-4746-97D6-220C5EF0CEF1}"/>
                </a:ext>
              </a:extLst>
            </p:cNvPr>
            <p:cNvCxnSpPr>
              <a:cxnSpLocks/>
            </p:cNvCxnSpPr>
            <p:nvPr/>
          </p:nvCxnSpPr>
          <p:spPr bwMode="auto">
            <a:xfrm flipV="1">
              <a:off x="5997844" y="5902014"/>
              <a:ext cx="1646680" cy="184668"/>
            </a:xfrm>
            <a:prstGeom prst="line">
              <a:avLst/>
            </a:prstGeom>
            <a:solidFill>
              <a:srgbClr val="000066"/>
            </a:solidFill>
            <a:ln w="12700" cap="flat" cmpd="sng" algn="ctr">
              <a:solidFill>
                <a:srgbClr val="000066"/>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99BFADDA-8386-4335-9D66-24B3FD678EFC}"/>
                </a:ext>
              </a:extLst>
            </p:cNvPr>
            <p:cNvCxnSpPr>
              <a:cxnSpLocks/>
            </p:cNvCxnSpPr>
            <p:nvPr/>
          </p:nvCxnSpPr>
          <p:spPr bwMode="auto">
            <a:xfrm flipV="1">
              <a:off x="6214820" y="4602718"/>
              <a:ext cx="1326334" cy="294488"/>
            </a:xfrm>
            <a:prstGeom prst="line">
              <a:avLst/>
            </a:prstGeom>
            <a:solidFill>
              <a:srgbClr val="000066"/>
            </a:solidFill>
            <a:ln w="12700" cap="flat" cmpd="sng" algn="ctr">
              <a:solidFill>
                <a:srgbClr val="000066"/>
              </a:solidFill>
              <a:prstDash val="dash"/>
              <a:round/>
              <a:headEnd type="none" w="med" len="med"/>
              <a:tailEnd type="none" w="med" len="med"/>
            </a:ln>
            <a:effectLst/>
          </p:spPr>
        </p:cxnSp>
      </p:grpSp>
    </p:spTree>
    <p:extLst>
      <p:ext uri="{BB962C8B-B14F-4D97-AF65-F5344CB8AC3E}">
        <p14:creationId xmlns:p14="http://schemas.microsoft.com/office/powerpoint/2010/main" val="314079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B5531B6C-61E4-4B2E-A621-5DB0EE318873}"/>
              </a:ext>
            </a:extLst>
          </p:cNvPr>
          <p:cNvSpPr/>
          <p:nvPr/>
        </p:nvSpPr>
        <p:spPr bwMode="auto">
          <a:xfrm flipH="1">
            <a:off x="24401" y="1483613"/>
            <a:ext cx="3786917" cy="2552998"/>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chemeClr val="accent1">
              <a:lumMod val="20000"/>
              <a:lumOff val="80000"/>
              <a:alpha val="41000"/>
            </a:schemeClr>
          </a:solidFill>
          <a:ln w="28575" cap="flat" cmpd="sng" algn="ctr">
            <a:solidFill>
              <a:schemeClr val="accent4"/>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sp>
        <p:nvSpPr>
          <p:cNvPr id="57" name="Freeform: Shape 56">
            <a:extLst>
              <a:ext uri="{FF2B5EF4-FFF2-40B4-BE49-F238E27FC236}">
                <a16:creationId xmlns:a16="http://schemas.microsoft.com/office/drawing/2014/main" id="{122D6C8F-440C-4D0C-A1DE-AFA650EA8D65}"/>
              </a:ext>
            </a:extLst>
          </p:cNvPr>
          <p:cNvSpPr/>
          <p:nvPr/>
        </p:nvSpPr>
        <p:spPr bwMode="auto">
          <a:xfrm>
            <a:off x="2498651" y="4323268"/>
            <a:ext cx="4040372" cy="2385873"/>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rgbClr val="CCFFFF">
              <a:alpha val="70000"/>
            </a:srgbClr>
          </a:solidFill>
          <a:ln w="28575" cap="flat" cmpd="sng" algn="ctr">
            <a:solidFill>
              <a:schemeClr val="accent4"/>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sp>
        <p:nvSpPr>
          <p:cNvPr id="2" name="Title 1">
            <a:extLst>
              <a:ext uri="{FF2B5EF4-FFF2-40B4-BE49-F238E27FC236}">
                <a16:creationId xmlns:a16="http://schemas.microsoft.com/office/drawing/2014/main" id="{C03B86D8-744B-48DD-A3F9-E12DF19A7FCF}"/>
              </a:ext>
            </a:extLst>
          </p:cNvPr>
          <p:cNvSpPr>
            <a:spLocks noGrp="1"/>
          </p:cNvSpPr>
          <p:nvPr>
            <p:ph type="title"/>
          </p:nvPr>
        </p:nvSpPr>
        <p:spPr/>
        <p:txBody>
          <a:bodyPr>
            <a:normAutofit fontScale="90000"/>
          </a:bodyPr>
          <a:lstStyle/>
          <a:p>
            <a:r>
              <a:rPr lang="en-US" dirty="0" err="1"/>
              <a:t>SoS</a:t>
            </a:r>
            <a:r>
              <a:rPr lang="en-US" dirty="0"/>
              <a:t> Notional Architecture</a:t>
            </a:r>
            <a:br>
              <a:rPr lang="en-US" dirty="0"/>
            </a:br>
            <a:r>
              <a:rPr lang="en-US" dirty="0"/>
              <a:t>Example 1 - Units With Identical Systems</a:t>
            </a:r>
          </a:p>
        </p:txBody>
      </p:sp>
      <p:pic>
        <p:nvPicPr>
          <p:cNvPr id="10" name="Picture 9">
            <a:extLst>
              <a:ext uri="{FF2B5EF4-FFF2-40B4-BE49-F238E27FC236}">
                <a16:creationId xmlns:a16="http://schemas.microsoft.com/office/drawing/2014/main" id="{A1C90AA5-38C9-4646-907B-5939A32CAA39}"/>
              </a:ext>
            </a:extLst>
          </p:cNvPr>
          <p:cNvPicPr>
            <a:picLocks noChangeAspect="1"/>
          </p:cNvPicPr>
          <p:nvPr/>
        </p:nvPicPr>
        <p:blipFill>
          <a:blip r:embed="rId3"/>
          <a:stretch>
            <a:fillRect/>
          </a:stretch>
        </p:blipFill>
        <p:spPr>
          <a:xfrm rot="18118652">
            <a:off x="6430999" y="4286944"/>
            <a:ext cx="1487681" cy="782294"/>
          </a:xfrm>
          <a:prstGeom prst="rect">
            <a:avLst/>
          </a:prstGeom>
        </p:spPr>
      </p:pic>
      <p:pic>
        <p:nvPicPr>
          <p:cNvPr id="13" name="Picture 12">
            <a:extLst>
              <a:ext uri="{FF2B5EF4-FFF2-40B4-BE49-F238E27FC236}">
                <a16:creationId xmlns:a16="http://schemas.microsoft.com/office/drawing/2014/main" id="{0E06B2FB-6595-49F6-B082-D7B7AD9305A5}"/>
              </a:ext>
            </a:extLst>
          </p:cNvPr>
          <p:cNvPicPr>
            <a:picLocks noChangeAspect="1"/>
          </p:cNvPicPr>
          <p:nvPr/>
        </p:nvPicPr>
        <p:blipFill>
          <a:blip r:embed="rId4"/>
          <a:stretch>
            <a:fillRect/>
          </a:stretch>
        </p:blipFill>
        <p:spPr>
          <a:xfrm>
            <a:off x="5372423" y="1730817"/>
            <a:ext cx="3604837" cy="2014467"/>
          </a:xfrm>
          <a:prstGeom prst="rect">
            <a:avLst/>
          </a:prstGeom>
        </p:spPr>
      </p:pic>
      <p:pic>
        <p:nvPicPr>
          <p:cNvPr id="46" name="Picture 45">
            <a:extLst>
              <a:ext uri="{FF2B5EF4-FFF2-40B4-BE49-F238E27FC236}">
                <a16:creationId xmlns:a16="http://schemas.microsoft.com/office/drawing/2014/main" id="{23A56B46-F7FB-414A-ABF7-49D7524FD4A3}"/>
              </a:ext>
            </a:extLst>
          </p:cNvPr>
          <p:cNvPicPr>
            <a:picLocks noChangeAspect="1"/>
          </p:cNvPicPr>
          <p:nvPr/>
        </p:nvPicPr>
        <p:blipFill>
          <a:blip r:embed="rId4"/>
          <a:stretch>
            <a:fillRect/>
          </a:stretch>
        </p:blipFill>
        <p:spPr>
          <a:xfrm>
            <a:off x="67310" y="1782212"/>
            <a:ext cx="3604837" cy="2014467"/>
          </a:xfrm>
          <a:prstGeom prst="rect">
            <a:avLst/>
          </a:prstGeom>
        </p:spPr>
      </p:pic>
      <p:sp>
        <p:nvSpPr>
          <p:cNvPr id="12" name="TextBox 11">
            <a:extLst>
              <a:ext uri="{FF2B5EF4-FFF2-40B4-BE49-F238E27FC236}">
                <a16:creationId xmlns:a16="http://schemas.microsoft.com/office/drawing/2014/main" id="{531CE930-1F41-47D0-B121-5E47E459B046}"/>
              </a:ext>
            </a:extLst>
          </p:cNvPr>
          <p:cNvSpPr txBox="1"/>
          <p:nvPr/>
        </p:nvSpPr>
        <p:spPr>
          <a:xfrm>
            <a:off x="1180110" y="2498502"/>
            <a:ext cx="1183337" cy="523220"/>
          </a:xfrm>
          <a:prstGeom prst="rect">
            <a:avLst/>
          </a:prstGeom>
          <a:noFill/>
        </p:spPr>
        <p:txBody>
          <a:bodyPr wrap="none" rtlCol="0">
            <a:spAutoFit/>
          </a:bodyPr>
          <a:lstStyle/>
          <a:p>
            <a:r>
              <a:rPr lang="en-US" sz="2800" b="1" dirty="0">
                <a:solidFill>
                  <a:srgbClr val="000066"/>
                </a:solidFill>
                <a:latin typeface="+mn-lt"/>
              </a:rPr>
              <a:t>Unit 1</a:t>
            </a:r>
          </a:p>
        </p:txBody>
      </p:sp>
      <p:sp>
        <p:nvSpPr>
          <p:cNvPr id="47" name="TextBox 46">
            <a:extLst>
              <a:ext uri="{FF2B5EF4-FFF2-40B4-BE49-F238E27FC236}">
                <a16:creationId xmlns:a16="http://schemas.microsoft.com/office/drawing/2014/main" id="{BE377CC6-7186-4658-8E2E-88AD9E6EA2BA}"/>
              </a:ext>
            </a:extLst>
          </p:cNvPr>
          <p:cNvSpPr txBox="1"/>
          <p:nvPr/>
        </p:nvSpPr>
        <p:spPr>
          <a:xfrm>
            <a:off x="6636620" y="2498502"/>
            <a:ext cx="1183337" cy="523220"/>
          </a:xfrm>
          <a:prstGeom prst="rect">
            <a:avLst/>
          </a:prstGeom>
          <a:noFill/>
        </p:spPr>
        <p:txBody>
          <a:bodyPr wrap="none" rtlCol="0">
            <a:spAutoFit/>
          </a:bodyPr>
          <a:lstStyle/>
          <a:p>
            <a:r>
              <a:rPr lang="en-US" sz="2800" b="1" dirty="0">
                <a:solidFill>
                  <a:srgbClr val="000066"/>
                </a:solidFill>
                <a:latin typeface="+mn-lt"/>
              </a:rPr>
              <a:t>Unit 2</a:t>
            </a:r>
          </a:p>
        </p:txBody>
      </p:sp>
      <p:pic>
        <p:nvPicPr>
          <p:cNvPr id="49" name="Picture 48">
            <a:extLst>
              <a:ext uri="{FF2B5EF4-FFF2-40B4-BE49-F238E27FC236}">
                <a16:creationId xmlns:a16="http://schemas.microsoft.com/office/drawing/2014/main" id="{548294E9-A76E-4B00-A5B4-1A647592ED62}"/>
              </a:ext>
            </a:extLst>
          </p:cNvPr>
          <p:cNvPicPr>
            <a:picLocks noChangeAspect="1"/>
          </p:cNvPicPr>
          <p:nvPr/>
        </p:nvPicPr>
        <p:blipFill>
          <a:blip r:embed="rId4"/>
          <a:stretch>
            <a:fillRect/>
          </a:stretch>
        </p:blipFill>
        <p:spPr>
          <a:xfrm>
            <a:off x="2710544" y="4516396"/>
            <a:ext cx="3604837" cy="2014467"/>
          </a:xfrm>
          <a:prstGeom prst="rect">
            <a:avLst/>
          </a:prstGeom>
        </p:spPr>
      </p:pic>
      <p:sp>
        <p:nvSpPr>
          <p:cNvPr id="50" name="TextBox 49">
            <a:extLst>
              <a:ext uri="{FF2B5EF4-FFF2-40B4-BE49-F238E27FC236}">
                <a16:creationId xmlns:a16="http://schemas.microsoft.com/office/drawing/2014/main" id="{EDD36DE5-2983-4DFF-BFD2-6FC0E9659973}"/>
              </a:ext>
            </a:extLst>
          </p:cNvPr>
          <p:cNvSpPr txBox="1"/>
          <p:nvPr/>
        </p:nvSpPr>
        <p:spPr>
          <a:xfrm>
            <a:off x="3974741" y="5284081"/>
            <a:ext cx="1183337" cy="523220"/>
          </a:xfrm>
          <a:prstGeom prst="rect">
            <a:avLst/>
          </a:prstGeom>
          <a:noFill/>
        </p:spPr>
        <p:txBody>
          <a:bodyPr wrap="none" rtlCol="0">
            <a:spAutoFit/>
          </a:bodyPr>
          <a:lstStyle/>
          <a:p>
            <a:r>
              <a:rPr lang="en-US" sz="2800" b="1" dirty="0">
                <a:solidFill>
                  <a:srgbClr val="000066"/>
                </a:solidFill>
                <a:latin typeface="+mn-lt"/>
              </a:rPr>
              <a:t>Unit 3</a:t>
            </a:r>
          </a:p>
        </p:txBody>
      </p:sp>
      <p:sp>
        <p:nvSpPr>
          <p:cNvPr id="14" name="TextBox 13">
            <a:extLst>
              <a:ext uri="{FF2B5EF4-FFF2-40B4-BE49-F238E27FC236}">
                <a16:creationId xmlns:a16="http://schemas.microsoft.com/office/drawing/2014/main" id="{5487B31F-FEA5-4573-89F4-BA1FB55C8B8D}"/>
              </a:ext>
            </a:extLst>
          </p:cNvPr>
          <p:cNvSpPr txBox="1"/>
          <p:nvPr/>
        </p:nvSpPr>
        <p:spPr>
          <a:xfrm rot="18072262">
            <a:off x="6669175" y="4482979"/>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pic>
        <p:nvPicPr>
          <p:cNvPr id="51" name="Picture 50">
            <a:extLst>
              <a:ext uri="{FF2B5EF4-FFF2-40B4-BE49-F238E27FC236}">
                <a16:creationId xmlns:a16="http://schemas.microsoft.com/office/drawing/2014/main" id="{09560121-95F6-4F47-B7F6-FF8236AB9D99}"/>
              </a:ext>
            </a:extLst>
          </p:cNvPr>
          <p:cNvPicPr>
            <a:picLocks noChangeAspect="1"/>
          </p:cNvPicPr>
          <p:nvPr/>
        </p:nvPicPr>
        <p:blipFill>
          <a:blip r:embed="rId3"/>
          <a:stretch>
            <a:fillRect/>
          </a:stretch>
        </p:blipFill>
        <p:spPr>
          <a:xfrm>
            <a:off x="3811318" y="2630575"/>
            <a:ext cx="1487681" cy="782294"/>
          </a:xfrm>
          <a:prstGeom prst="rect">
            <a:avLst/>
          </a:prstGeom>
        </p:spPr>
      </p:pic>
      <p:sp>
        <p:nvSpPr>
          <p:cNvPr id="52" name="TextBox 51">
            <a:extLst>
              <a:ext uri="{FF2B5EF4-FFF2-40B4-BE49-F238E27FC236}">
                <a16:creationId xmlns:a16="http://schemas.microsoft.com/office/drawing/2014/main" id="{E436F526-6781-4463-9BB8-4B47080C194B}"/>
              </a:ext>
            </a:extLst>
          </p:cNvPr>
          <p:cNvSpPr txBox="1"/>
          <p:nvPr/>
        </p:nvSpPr>
        <p:spPr>
          <a:xfrm rot="21553610">
            <a:off x="4049494" y="2826610"/>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pic>
        <p:nvPicPr>
          <p:cNvPr id="53" name="Picture 52">
            <a:extLst>
              <a:ext uri="{FF2B5EF4-FFF2-40B4-BE49-F238E27FC236}">
                <a16:creationId xmlns:a16="http://schemas.microsoft.com/office/drawing/2014/main" id="{C6C52005-D8B0-4D83-A365-C3FEC4CB46E0}"/>
              </a:ext>
            </a:extLst>
          </p:cNvPr>
          <p:cNvPicPr>
            <a:picLocks noChangeAspect="1"/>
          </p:cNvPicPr>
          <p:nvPr/>
        </p:nvPicPr>
        <p:blipFill>
          <a:blip r:embed="rId3"/>
          <a:stretch>
            <a:fillRect/>
          </a:stretch>
        </p:blipFill>
        <p:spPr>
          <a:xfrm rot="2945510">
            <a:off x="1129285" y="4344407"/>
            <a:ext cx="1487681" cy="782294"/>
          </a:xfrm>
          <a:prstGeom prst="rect">
            <a:avLst/>
          </a:prstGeom>
        </p:spPr>
      </p:pic>
      <p:sp>
        <p:nvSpPr>
          <p:cNvPr id="54" name="TextBox 53">
            <a:extLst>
              <a:ext uri="{FF2B5EF4-FFF2-40B4-BE49-F238E27FC236}">
                <a16:creationId xmlns:a16="http://schemas.microsoft.com/office/drawing/2014/main" id="{CCD47EB9-6BA1-447B-9C97-08F42EF7EE47}"/>
              </a:ext>
            </a:extLst>
          </p:cNvPr>
          <p:cNvSpPr txBox="1"/>
          <p:nvPr/>
        </p:nvSpPr>
        <p:spPr>
          <a:xfrm rot="2899120">
            <a:off x="1367461" y="4540442"/>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sp>
        <p:nvSpPr>
          <p:cNvPr id="56" name="Freeform: Shape 55">
            <a:extLst>
              <a:ext uri="{FF2B5EF4-FFF2-40B4-BE49-F238E27FC236}">
                <a16:creationId xmlns:a16="http://schemas.microsoft.com/office/drawing/2014/main" id="{7C5DBEA1-1BF2-4EEE-ADD4-8DECCA7FFF2C}"/>
              </a:ext>
            </a:extLst>
          </p:cNvPr>
          <p:cNvSpPr/>
          <p:nvPr/>
        </p:nvSpPr>
        <p:spPr bwMode="auto">
          <a:xfrm>
            <a:off x="5231848" y="1476746"/>
            <a:ext cx="3827098" cy="2403897"/>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rgbClr val="009999">
              <a:alpha val="14000"/>
            </a:srgbClr>
          </a:solidFill>
          <a:ln w="28575" cap="flat" cmpd="sng" algn="ctr">
            <a:solidFill>
              <a:schemeClr val="accent4"/>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spTree>
    <p:extLst>
      <p:ext uri="{BB962C8B-B14F-4D97-AF65-F5344CB8AC3E}">
        <p14:creationId xmlns:p14="http://schemas.microsoft.com/office/powerpoint/2010/main" val="359897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6D8-744B-48DD-A3F9-E12DF19A7FCF}"/>
              </a:ext>
            </a:extLst>
          </p:cNvPr>
          <p:cNvSpPr>
            <a:spLocks noGrp="1"/>
          </p:cNvSpPr>
          <p:nvPr>
            <p:ph type="title"/>
          </p:nvPr>
        </p:nvSpPr>
        <p:spPr/>
        <p:txBody>
          <a:bodyPr>
            <a:normAutofit fontScale="90000"/>
          </a:bodyPr>
          <a:lstStyle/>
          <a:p>
            <a:r>
              <a:rPr lang="en-US" dirty="0" err="1"/>
              <a:t>SoS</a:t>
            </a:r>
            <a:r>
              <a:rPr lang="en-US" dirty="0"/>
              <a:t> Notional Architecture</a:t>
            </a:r>
            <a:br>
              <a:rPr lang="en-US" dirty="0"/>
            </a:br>
            <a:r>
              <a:rPr lang="en-US" dirty="0"/>
              <a:t>Example 2 - Units With Different Systems</a:t>
            </a:r>
          </a:p>
        </p:txBody>
      </p:sp>
      <p:sp>
        <p:nvSpPr>
          <p:cNvPr id="17" name="Freeform: Shape 16">
            <a:extLst>
              <a:ext uri="{FF2B5EF4-FFF2-40B4-BE49-F238E27FC236}">
                <a16:creationId xmlns:a16="http://schemas.microsoft.com/office/drawing/2014/main" id="{31794AF0-D5FF-4879-8696-14E8894D746B}"/>
              </a:ext>
            </a:extLst>
          </p:cNvPr>
          <p:cNvSpPr/>
          <p:nvPr/>
        </p:nvSpPr>
        <p:spPr bwMode="auto">
          <a:xfrm flipH="1">
            <a:off x="24401" y="1483613"/>
            <a:ext cx="3786917" cy="2552998"/>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chemeClr val="accent1">
              <a:lumMod val="20000"/>
              <a:lumOff val="80000"/>
              <a:alpha val="41000"/>
            </a:schemeClr>
          </a:solidFill>
          <a:ln w="28575" cap="flat" cmpd="sng" algn="ctr">
            <a:solidFill>
              <a:schemeClr val="accent4"/>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sp>
        <p:nvSpPr>
          <p:cNvPr id="18" name="Freeform: Shape 17">
            <a:extLst>
              <a:ext uri="{FF2B5EF4-FFF2-40B4-BE49-F238E27FC236}">
                <a16:creationId xmlns:a16="http://schemas.microsoft.com/office/drawing/2014/main" id="{9A9F185A-5BA8-4CDC-96E9-2C4AF9E432EC}"/>
              </a:ext>
            </a:extLst>
          </p:cNvPr>
          <p:cNvSpPr/>
          <p:nvPr/>
        </p:nvSpPr>
        <p:spPr bwMode="auto">
          <a:xfrm>
            <a:off x="5231848" y="1476746"/>
            <a:ext cx="3827098" cy="2403897"/>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rgbClr val="009999">
              <a:alpha val="14000"/>
            </a:srgbClr>
          </a:solidFill>
          <a:ln w="28575" cap="flat" cmpd="sng" algn="ctr">
            <a:solidFill>
              <a:schemeClr val="accent4"/>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sp>
        <p:nvSpPr>
          <p:cNvPr id="33" name="Freeform: Shape 32">
            <a:extLst>
              <a:ext uri="{FF2B5EF4-FFF2-40B4-BE49-F238E27FC236}">
                <a16:creationId xmlns:a16="http://schemas.microsoft.com/office/drawing/2014/main" id="{F740892D-7192-4F4A-BD6B-6AFA9E623BD3}"/>
              </a:ext>
            </a:extLst>
          </p:cNvPr>
          <p:cNvSpPr/>
          <p:nvPr/>
        </p:nvSpPr>
        <p:spPr bwMode="auto">
          <a:xfrm>
            <a:off x="2498651" y="4323268"/>
            <a:ext cx="4040372" cy="2385873"/>
          </a:xfrm>
          <a:custGeom>
            <a:avLst/>
            <a:gdLst>
              <a:gd name="connsiteX0" fmla="*/ 1891220 w 3108492"/>
              <a:gd name="connsiteY0" fmla="*/ 11455 h 2050206"/>
              <a:gd name="connsiteX1" fmla="*/ 944735 w 3108492"/>
              <a:gd name="connsiteY1" fmla="*/ 236044 h 2050206"/>
              <a:gd name="connsiteX2" fmla="*/ 62420 w 3108492"/>
              <a:gd name="connsiteY2" fmla="*/ 621055 h 2050206"/>
              <a:gd name="connsiteX3" fmla="*/ 94504 w 3108492"/>
              <a:gd name="connsiteY3" fmla="*/ 1342949 h 2050206"/>
              <a:gd name="connsiteX4" fmla="*/ 270967 w 3108492"/>
              <a:gd name="connsiteY4" fmla="*/ 1936507 h 2050206"/>
              <a:gd name="connsiteX5" fmla="*/ 1939346 w 3108492"/>
              <a:gd name="connsiteY5" fmla="*/ 2032760 h 2050206"/>
              <a:gd name="connsiteX6" fmla="*/ 2917914 w 3108492"/>
              <a:gd name="connsiteY6" fmla="*/ 1711918 h 2050206"/>
              <a:gd name="connsiteX7" fmla="*/ 3014167 w 3108492"/>
              <a:gd name="connsiteY7" fmla="*/ 588971 h 2050206"/>
              <a:gd name="connsiteX8" fmla="*/ 1891220 w 3108492"/>
              <a:gd name="connsiteY8" fmla="*/ 11455 h 205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492" h="2050206">
                <a:moveTo>
                  <a:pt x="1891220" y="11455"/>
                </a:moveTo>
                <a:cubicBezTo>
                  <a:pt x="1546315" y="-47366"/>
                  <a:pt x="1249535" y="134444"/>
                  <a:pt x="944735" y="236044"/>
                </a:cubicBezTo>
                <a:cubicBezTo>
                  <a:pt x="639935" y="337644"/>
                  <a:pt x="204125" y="436571"/>
                  <a:pt x="62420" y="621055"/>
                </a:cubicBezTo>
                <a:cubicBezTo>
                  <a:pt x="-79285" y="805539"/>
                  <a:pt x="59746" y="1123707"/>
                  <a:pt x="94504" y="1342949"/>
                </a:cubicBezTo>
                <a:cubicBezTo>
                  <a:pt x="129262" y="1562191"/>
                  <a:pt x="-36506" y="1821539"/>
                  <a:pt x="270967" y="1936507"/>
                </a:cubicBezTo>
                <a:cubicBezTo>
                  <a:pt x="578440" y="2051475"/>
                  <a:pt x="1498188" y="2070192"/>
                  <a:pt x="1939346" y="2032760"/>
                </a:cubicBezTo>
                <a:cubicBezTo>
                  <a:pt x="2380504" y="1995328"/>
                  <a:pt x="2738777" y="1952550"/>
                  <a:pt x="2917914" y="1711918"/>
                </a:cubicBezTo>
                <a:cubicBezTo>
                  <a:pt x="3097051" y="1471287"/>
                  <a:pt x="3190630" y="872381"/>
                  <a:pt x="3014167" y="588971"/>
                </a:cubicBezTo>
                <a:cubicBezTo>
                  <a:pt x="2837704" y="305561"/>
                  <a:pt x="2236125" y="70276"/>
                  <a:pt x="1891220" y="11455"/>
                </a:cubicBezTo>
                <a:close/>
              </a:path>
            </a:pathLst>
          </a:custGeom>
          <a:solidFill>
            <a:srgbClr val="CCFFFF">
              <a:alpha val="70000"/>
            </a:srgbClr>
          </a:solidFill>
          <a:ln w="28575" cap="flat" cmpd="sng" algn="ctr">
            <a:solidFill>
              <a:schemeClr val="accent4"/>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mn-lt"/>
            </a:endParaRPr>
          </a:p>
        </p:txBody>
      </p:sp>
      <p:pic>
        <p:nvPicPr>
          <p:cNvPr id="10" name="Picture 9">
            <a:extLst>
              <a:ext uri="{FF2B5EF4-FFF2-40B4-BE49-F238E27FC236}">
                <a16:creationId xmlns:a16="http://schemas.microsoft.com/office/drawing/2014/main" id="{A1C90AA5-38C9-4646-907B-5939A32CAA39}"/>
              </a:ext>
            </a:extLst>
          </p:cNvPr>
          <p:cNvPicPr>
            <a:picLocks noChangeAspect="1"/>
          </p:cNvPicPr>
          <p:nvPr/>
        </p:nvPicPr>
        <p:blipFill>
          <a:blip r:embed="rId3"/>
          <a:stretch>
            <a:fillRect/>
          </a:stretch>
        </p:blipFill>
        <p:spPr>
          <a:xfrm rot="18118652">
            <a:off x="6430999" y="4286944"/>
            <a:ext cx="1487681" cy="782294"/>
          </a:xfrm>
          <a:prstGeom prst="rect">
            <a:avLst/>
          </a:prstGeom>
        </p:spPr>
      </p:pic>
      <p:pic>
        <p:nvPicPr>
          <p:cNvPr id="46" name="Picture 45">
            <a:extLst>
              <a:ext uri="{FF2B5EF4-FFF2-40B4-BE49-F238E27FC236}">
                <a16:creationId xmlns:a16="http://schemas.microsoft.com/office/drawing/2014/main" id="{23A56B46-F7FB-414A-ABF7-49D7524FD4A3}"/>
              </a:ext>
            </a:extLst>
          </p:cNvPr>
          <p:cNvPicPr>
            <a:picLocks noChangeAspect="1"/>
          </p:cNvPicPr>
          <p:nvPr/>
        </p:nvPicPr>
        <p:blipFill>
          <a:blip r:embed="rId4"/>
          <a:stretch>
            <a:fillRect/>
          </a:stretch>
        </p:blipFill>
        <p:spPr>
          <a:xfrm>
            <a:off x="67310" y="1782212"/>
            <a:ext cx="3604837" cy="2014467"/>
          </a:xfrm>
          <a:prstGeom prst="rect">
            <a:avLst/>
          </a:prstGeom>
        </p:spPr>
      </p:pic>
      <p:sp>
        <p:nvSpPr>
          <p:cNvPr id="12" name="TextBox 11">
            <a:extLst>
              <a:ext uri="{FF2B5EF4-FFF2-40B4-BE49-F238E27FC236}">
                <a16:creationId xmlns:a16="http://schemas.microsoft.com/office/drawing/2014/main" id="{531CE930-1F41-47D0-B121-5E47E459B046}"/>
              </a:ext>
            </a:extLst>
          </p:cNvPr>
          <p:cNvSpPr txBox="1"/>
          <p:nvPr/>
        </p:nvSpPr>
        <p:spPr>
          <a:xfrm>
            <a:off x="1180110" y="2498502"/>
            <a:ext cx="1183337" cy="523220"/>
          </a:xfrm>
          <a:prstGeom prst="rect">
            <a:avLst/>
          </a:prstGeom>
          <a:noFill/>
        </p:spPr>
        <p:txBody>
          <a:bodyPr wrap="none" rtlCol="0">
            <a:spAutoFit/>
          </a:bodyPr>
          <a:lstStyle/>
          <a:p>
            <a:r>
              <a:rPr lang="en-US" sz="2800" b="1" dirty="0">
                <a:solidFill>
                  <a:srgbClr val="000066"/>
                </a:solidFill>
                <a:latin typeface="+mn-lt"/>
              </a:rPr>
              <a:t>Unit 1</a:t>
            </a:r>
          </a:p>
        </p:txBody>
      </p:sp>
      <p:sp>
        <p:nvSpPr>
          <p:cNvPr id="47" name="TextBox 46">
            <a:extLst>
              <a:ext uri="{FF2B5EF4-FFF2-40B4-BE49-F238E27FC236}">
                <a16:creationId xmlns:a16="http://schemas.microsoft.com/office/drawing/2014/main" id="{BE377CC6-7186-4658-8E2E-88AD9E6EA2BA}"/>
              </a:ext>
            </a:extLst>
          </p:cNvPr>
          <p:cNvSpPr txBox="1"/>
          <p:nvPr/>
        </p:nvSpPr>
        <p:spPr>
          <a:xfrm>
            <a:off x="6636620" y="2498502"/>
            <a:ext cx="1183337" cy="523220"/>
          </a:xfrm>
          <a:prstGeom prst="rect">
            <a:avLst/>
          </a:prstGeom>
          <a:noFill/>
        </p:spPr>
        <p:txBody>
          <a:bodyPr wrap="none" rtlCol="0">
            <a:spAutoFit/>
          </a:bodyPr>
          <a:lstStyle/>
          <a:p>
            <a:r>
              <a:rPr lang="en-US" sz="2800" b="1" dirty="0">
                <a:solidFill>
                  <a:srgbClr val="000066"/>
                </a:solidFill>
                <a:latin typeface="+mn-lt"/>
              </a:rPr>
              <a:t>Unit 2</a:t>
            </a:r>
          </a:p>
        </p:txBody>
      </p:sp>
      <p:sp>
        <p:nvSpPr>
          <p:cNvPr id="50" name="TextBox 49">
            <a:extLst>
              <a:ext uri="{FF2B5EF4-FFF2-40B4-BE49-F238E27FC236}">
                <a16:creationId xmlns:a16="http://schemas.microsoft.com/office/drawing/2014/main" id="{EDD36DE5-2983-4DFF-BFD2-6FC0E9659973}"/>
              </a:ext>
            </a:extLst>
          </p:cNvPr>
          <p:cNvSpPr txBox="1"/>
          <p:nvPr/>
        </p:nvSpPr>
        <p:spPr>
          <a:xfrm>
            <a:off x="3974741" y="5284081"/>
            <a:ext cx="1183337" cy="523220"/>
          </a:xfrm>
          <a:prstGeom prst="rect">
            <a:avLst/>
          </a:prstGeom>
          <a:noFill/>
        </p:spPr>
        <p:txBody>
          <a:bodyPr wrap="none" rtlCol="0">
            <a:spAutoFit/>
          </a:bodyPr>
          <a:lstStyle/>
          <a:p>
            <a:r>
              <a:rPr lang="en-US" sz="2800" b="1" dirty="0">
                <a:solidFill>
                  <a:srgbClr val="000066"/>
                </a:solidFill>
                <a:latin typeface="+mn-lt"/>
              </a:rPr>
              <a:t>Unit 3</a:t>
            </a:r>
          </a:p>
        </p:txBody>
      </p:sp>
      <p:sp>
        <p:nvSpPr>
          <p:cNvPr id="14" name="TextBox 13">
            <a:extLst>
              <a:ext uri="{FF2B5EF4-FFF2-40B4-BE49-F238E27FC236}">
                <a16:creationId xmlns:a16="http://schemas.microsoft.com/office/drawing/2014/main" id="{5487B31F-FEA5-4573-89F4-BA1FB55C8B8D}"/>
              </a:ext>
            </a:extLst>
          </p:cNvPr>
          <p:cNvSpPr txBox="1"/>
          <p:nvPr/>
        </p:nvSpPr>
        <p:spPr>
          <a:xfrm rot="18072262">
            <a:off x="6669175" y="4482979"/>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pic>
        <p:nvPicPr>
          <p:cNvPr id="51" name="Picture 50">
            <a:extLst>
              <a:ext uri="{FF2B5EF4-FFF2-40B4-BE49-F238E27FC236}">
                <a16:creationId xmlns:a16="http://schemas.microsoft.com/office/drawing/2014/main" id="{09560121-95F6-4F47-B7F6-FF8236AB9D99}"/>
              </a:ext>
            </a:extLst>
          </p:cNvPr>
          <p:cNvPicPr>
            <a:picLocks noChangeAspect="1"/>
          </p:cNvPicPr>
          <p:nvPr/>
        </p:nvPicPr>
        <p:blipFill>
          <a:blip r:embed="rId3"/>
          <a:stretch>
            <a:fillRect/>
          </a:stretch>
        </p:blipFill>
        <p:spPr>
          <a:xfrm>
            <a:off x="3811318" y="2630575"/>
            <a:ext cx="1487681" cy="782294"/>
          </a:xfrm>
          <a:prstGeom prst="rect">
            <a:avLst/>
          </a:prstGeom>
        </p:spPr>
      </p:pic>
      <p:sp>
        <p:nvSpPr>
          <p:cNvPr id="52" name="TextBox 51">
            <a:extLst>
              <a:ext uri="{FF2B5EF4-FFF2-40B4-BE49-F238E27FC236}">
                <a16:creationId xmlns:a16="http://schemas.microsoft.com/office/drawing/2014/main" id="{E436F526-6781-4463-9BB8-4B47080C194B}"/>
              </a:ext>
            </a:extLst>
          </p:cNvPr>
          <p:cNvSpPr txBox="1"/>
          <p:nvPr/>
        </p:nvSpPr>
        <p:spPr>
          <a:xfrm rot="21553610">
            <a:off x="4049494" y="2826610"/>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pic>
        <p:nvPicPr>
          <p:cNvPr id="53" name="Picture 52">
            <a:extLst>
              <a:ext uri="{FF2B5EF4-FFF2-40B4-BE49-F238E27FC236}">
                <a16:creationId xmlns:a16="http://schemas.microsoft.com/office/drawing/2014/main" id="{C6C52005-D8B0-4D83-A365-C3FEC4CB46E0}"/>
              </a:ext>
            </a:extLst>
          </p:cNvPr>
          <p:cNvPicPr>
            <a:picLocks noChangeAspect="1"/>
          </p:cNvPicPr>
          <p:nvPr/>
        </p:nvPicPr>
        <p:blipFill>
          <a:blip r:embed="rId3"/>
          <a:stretch>
            <a:fillRect/>
          </a:stretch>
        </p:blipFill>
        <p:spPr>
          <a:xfrm rot="2945510">
            <a:off x="1129285" y="4344407"/>
            <a:ext cx="1487681" cy="782294"/>
          </a:xfrm>
          <a:prstGeom prst="rect">
            <a:avLst/>
          </a:prstGeom>
        </p:spPr>
      </p:pic>
      <p:sp>
        <p:nvSpPr>
          <p:cNvPr id="54" name="TextBox 53">
            <a:extLst>
              <a:ext uri="{FF2B5EF4-FFF2-40B4-BE49-F238E27FC236}">
                <a16:creationId xmlns:a16="http://schemas.microsoft.com/office/drawing/2014/main" id="{CCD47EB9-6BA1-447B-9C97-08F42EF7EE47}"/>
              </a:ext>
            </a:extLst>
          </p:cNvPr>
          <p:cNvSpPr txBox="1"/>
          <p:nvPr/>
        </p:nvSpPr>
        <p:spPr>
          <a:xfrm rot="2899120">
            <a:off x="1367461" y="4540442"/>
            <a:ext cx="958917" cy="430887"/>
          </a:xfrm>
          <a:prstGeom prst="rect">
            <a:avLst/>
          </a:prstGeom>
          <a:noFill/>
        </p:spPr>
        <p:txBody>
          <a:bodyPr wrap="none" rtlCol="0">
            <a:spAutoFit/>
          </a:bodyPr>
          <a:lstStyle/>
          <a:p>
            <a:pPr algn="ctr"/>
            <a:r>
              <a:rPr lang="en-US" sz="1100" b="1" dirty="0">
                <a:solidFill>
                  <a:srgbClr val="000066"/>
                </a:solidFill>
                <a:latin typeface="+mn-lt"/>
              </a:rPr>
              <a:t>Information</a:t>
            </a:r>
          </a:p>
          <a:p>
            <a:pPr algn="ctr"/>
            <a:r>
              <a:rPr lang="en-US" sz="1100" b="1" dirty="0">
                <a:solidFill>
                  <a:srgbClr val="000066"/>
                </a:solidFill>
                <a:latin typeface="+mn-lt"/>
              </a:rPr>
              <a:t> Exchange</a:t>
            </a:r>
          </a:p>
        </p:txBody>
      </p:sp>
      <p:pic>
        <p:nvPicPr>
          <p:cNvPr id="3" name="Picture 2">
            <a:extLst>
              <a:ext uri="{FF2B5EF4-FFF2-40B4-BE49-F238E27FC236}">
                <a16:creationId xmlns:a16="http://schemas.microsoft.com/office/drawing/2014/main" id="{4A75A2E3-8D7D-454E-B3DB-3E29F81D48DA}"/>
              </a:ext>
            </a:extLst>
          </p:cNvPr>
          <p:cNvPicPr>
            <a:picLocks noChangeAspect="1"/>
          </p:cNvPicPr>
          <p:nvPr/>
        </p:nvPicPr>
        <p:blipFill>
          <a:blip r:embed="rId5"/>
          <a:stretch>
            <a:fillRect/>
          </a:stretch>
        </p:blipFill>
        <p:spPr>
          <a:xfrm>
            <a:off x="5358529" y="1732783"/>
            <a:ext cx="3611353" cy="2023973"/>
          </a:xfrm>
          <a:prstGeom prst="rect">
            <a:avLst/>
          </a:prstGeom>
        </p:spPr>
      </p:pic>
      <p:pic>
        <p:nvPicPr>
          <p:cNvPr id="4" name="Picture 3">
            <a:extLst>
              <a:ext uri="{FF2B5EF4-FFF2-40B4-BE49-F238E27FC236}">
                <a16:creationId xmlns:a16="http://schemas.microsoft.com/office/drawing/2014/main" id="{F910AED3-8335-4A08-BA69-CDA174C7C0EC}"/>
              </a:ext>
            </a:extLst>
          </p:cNvPr>
          <p:cNvPicPr>
            <a:picLocks noChangeAspect="1"/>
          </p:cNvPicPr>
          <p:nvPr/>
        </p:nvPicPr>
        <p:blipFill>
          <a:blip r:embed="rId6"/>
          <a:stretch>
            <a:fillRect/>
          </a:stretch>
        </p:blipFill>
        <p:spPr>
          <a:xfrm>
            <a:off x="2714067" y="4521608"/>
            <a:ext cx="3587237" cy="2010457"/>
          </a:xfrm>
          <a:prstGeom prst="rect">
            <a:avLst/>
          </a:prstGeom>
        </p:spPr>
      </p:pic>
    </p:spTree>
    <p:extLst>
      <p:ext uri="{BB962C8B-B14F-4D97-AF65-F5344CB8AC3E}">
        <p14:creationId xmlns:p14="http://schemas.microsoft.com/office/powerpoint/2010/main" val="3005663952"/>
      </p:ext>
    </p:extLst>
  </p:cSld>
  <p:clrMapOvr>
    <a:masterClrMapping/>
  </p:clrMapOvr>
</p:sld>
</file>

<file path=ppt/theme/theme1.xml><?xml version="1.0" encoding="utf-8"?>
<a:theme xmlns:a="http://schemas.openxmlformats.org/drawingml/2006/main" name="Theme jim 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jim default" id="{8E17B7B6-D5D7-45DC-80D2-5D5583D99E96}" vid="{ACCEF107-947D-457B-8598-29EF5973086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40747</TotalTime>
  <Words>972</Words>
  <Application>Microsoft Office PowerPoint</Application>
  <PresentationFormat>On-screen Show (4:3)</PresentationFormat>
  <Paragraphs>204</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Monotype Sorts</vt:lpstr>
      <vt:lpstr>Times New Roman</vt:lpstr>
      <vt:lpstr>Theme jim default</vt:lpstr>
      <vt:lpstr>DOE and Test Automation for System of Systems T&amp;E</vt:lpstr>
      <vt:lpstr>Bottom Line Up-Front (BLUF)</vt:lpstr>
      <vt:lpstr>Motivation</vt:lpstr>
      <vt:lpstr>Introduction - Vision</vt:lpstr>
      <vt:lpstr>Introduction Thrust Areas Policy &amp; Guidance</vt:lpstr>
      <vt:lpstr>SoS Test Concept Value and Benefits</vt:lpstr>
      <vt:lpstr>SoS Overall Notional Architecture</vt:lpstr>
      <vt:lpstr>SoS Notional Architecture Example 1 - Units With Identical Systems</vt:lpstr>
      <vt:lpstr>SoS Notional Architecture Example 2 - Units With Different Systems</vt:lpstr>
      <vt:lpstr>SoS Experiment Design Notional Input-Process-Output Diagram</vt:lpstr>
      <vt:lpstr>DOE Table COMMs PoR Example</vt:lpstr>
      <vt:lpstr>What is Automated Software Test (AST)?</vt:lpstr>
      <vt:lpstr>Test Automation Simulation and Stimulation</vt:lpstr>
      <vt:lpstr>Cybersecurity T&amp;E in SoS Environment</vt:lpstr>
      <vt:lpstr>Software SoS Cybersecurity Test Factors and Metrics</vt:lpstr>
      <vt:lpstr>Summary and Conclusion</vt:lpstr>
    </vt:vector>
  </TitlesOfParts>
  <Company>Joint Staff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LT Todd Hutchison</dc:creator>
  <cp:lastModifiedBy>Jim Simpson</cp:lastModifiedBy>
  <cp:revision>718</cp:revision>
  <cp:lastPrinted>2018-03-07T18:43:30Z</cp:lastPrinted>
  <dcterms:created xsi:type="dcterms:W3CDTF">2004-03-26T15:42:13Z</dcterms:created>
  <dcterms:modified xsi:type="dcterms:W3CDTF">2018-03-20T00:29:34Z</dcterms:modified>
</cp:coreProperties>
</file>