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7" r:id="rId3"/>
    <p:sldId id="313" r:id="rId4"/>
    <p:sldId id="315" r:id="rId5"/>
    <p:sldId id="316" r:id="rId6"/>
    <p:sldId id="318" r:id="rId7"/>
    <p:sldId id="308" r:id="rId8"/>
    <p:sldId id="317" r:id="rId9"/>
    <p:sldId id="310" r:id="rId10"/>
    <p:sldId id="311" r:id="rId11"/>
    <p:sldId id="28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04" autoAdjust="0"/>
    <p:restoredTop sz="98734" autoAdjust="0"/>
  </p:normalViewPr>
  <p:slideViewPr>
    <p:cSldViewPr snapToGrid="0">
      <p:cViewPr varScale="1">
        <p:scale>
          <a:sx n="109" d="100"/>
          <a:sy n="109" d="100"/>
        </p:scale>
        <p:origin x="10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A2ACD-8EF5-4DF3-8CAB-1D3A11ADB281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CD0CC-9112-456F-8586-E631A38EAC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A819C-D392-4960-A3DE-C20438B8B89C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A1A08-9101-4725-9BFE-F911D6CB8A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D9D77-2E4E-44B0-AE7B-6DDAC6246EAB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21CF4-FD71-419A-B9C6-F4A4BD41C6BD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405A9-FE22-44F3-A3BF-00ECF823BE5E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C60F-DBD1-4453-8661-DB1E074B1AB4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FCD2A-0971-4DC0-BE21-3530C2B63819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D2BE1-8983-47A4-8B44-D85ECA5CEE1D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E412-4E7B-4982-BB92-45F0D3E1AA9D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F251-C0A8-4A61-A6F5-31D137BEF798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F9CD-D598-49C1-A587-7DADD2E78A4A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3BD5-7559-4322-8088-E070F46C75EA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BAA6-A08E-4966-A616-2071D91C296D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b="8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7FDA2-0524-47AD-B9EC-BB967757E59A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0FB4-BACF-4B64-827A-9F980E25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465" y="2284324"/>
            <a:ext cx="117090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Bayesian Performance Evaluation of Covariate </a:t>
            </a:r>
          </a:p>
          <a:p>
            <a:pPr algn="ctr"/>
            <a:r>
              <a:rPr lang="en-US" sz="4000" b="1" dirty="0">
                <a:latin typeface="+mj-lt"/>
              </a:rPr>
              <a:t>Software Reliability Growth Models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42765" y="4114363"/>
            <a:ext cx="81549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Maskura</a:t>
            </a:r>
            <a:r>
              <a:rPr lang="en-US" sz="2400" dirty="0"/>
              <a:t> </a:t>
            </a:r>
            <a:r>
              <a:rPr lang="en-US" sz="2400" dirty="0" err="1"/>
              <a:t>Nafreen</a:t>
            </a:r>
            <a:r>
              <a:rPr lang="en-US" sz="2400" dirty="0"/>
              <a:t>, PhD, University of Massachusetts Dartmouth</a:t>
            </a:r>
          </a:p>
          <a:p>
            <a:r>
              <a:rPr lang="en-US" sz="2400" dirty="0"/>
              <a:t>Priscila Silva, MS, University of Massachusetts Dartmouth </a:t>
            </a:r>
          </a:p>
          <a:p>
            <a:r>
              <a:rPr lang="en-US" sz="2400" dirty="0"/>
              <a:t>Lasitha Dharmasena, PhD, Deakin University</a:t>
            </a:r>
          </a:p>
          <a:p>
            <a:r>
              <a:rPr lang="en-US" sz="2400" dirty="0" err="1"/>
              <a:t>Vidhyashree</a:t>
            </a:r>
            <a:r>
              <a:rPr lang="en-US" sz="2400" dirty="0"/>
              <a:t> </a:t>
            </a:r>
            <a:r>
              <a:rPr lang="en-US" sz="2400" dirty="0" err="1"/>
              <a:t>Nagaraju</a:t>
            </a:r>
            <a:r>
              <a:rPr lang="en-US" sz="2400" dirty="0"/>
              <a:t>, PhD, The University of Tulsa</a:t>
            </a:r>
          </a:p>
          <a:p>
            <a:r>
              <a:rPr lang="en-US" sz="2400" dirty="0"/>
              <a:t>Lance Fiondella, PhD, University of Massachusetts Dartmouth</a:t>
            </a:r>
          </a:p>
          <a:p>
            <a:pPr algn="ctr"/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10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93059" y="1424879"/>
            <a:ext cx="2170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latin typeface="+mj-lt"/>
              </a:rPr>
              <a:t>Conclusion</a:t>
            </a:r>
            <a:endParaRPr lang="en-US" sz="3600" b="1" dirty="0">
              <a:latin typeface="+mj-lt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93059" y="2243024"/>
            <a:ext cx="1128208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31775" algn="just">
              <a:buFont typeface="Arial" pitchFamily="34" charset="0"/>
              <a:buChar char="•"/>
            </a:pPr>
            <a:r>
              <a:rPr lang="en-US" sz="2000" b="1" dirty="0"/>
              <a:t>Summary </a:t>
            </a:r>
          </a:p>
          <a:p>
            <a:pPr lvl="1" indent="231775" algn="just">
              <a:buFont typeface="Arial" pitchFamily="34" charset="0"/>
              <a:buChar char="•"/>
            </a:pPr>
            <a:r>
              <a:rPr lang="en-US" sz="2000" dirty="0"/>
              <a:t>This paper presented a Bayesian approach to estimate the parameters of Covariate SRGM </a:t>
            </a:r>
          </a:p>
          <a:p>
            <a:pPr lvl="1" indent="231775" algn="just">
              <a:buFont typeface="Arial" pitchFamily="34" charset="0"/>
              <a:buChar char="•"/>
            </a:pPr>
            <a:r>
              <a:rPr lang="en-US" sz="2000" dirty="0"/>
              <a:t>Markov Chain Monte Carlo methods compared with the method of maximum likelihood</a:t>
            </a:r>
          </a:p>
          <a:p>
            <a:pPr lvl="1" indent="231775" algn="just">
              <a:buFont typeface="Arial" pitchFamily="34" charset="0"/>
              <a:buChar char="•"/>
            </a:pPr>
            <a:r>
              <a:rPr lang="en-US" sz="2000" dirty="0"/>
              <a:t>Different scenarios:  mixture of information, non-informative priors, and informative priors </a:t>
            </a:r>
          </a:p>
          <a:p>
            <a:pPr indent="231775" algn="just">
              <a:buFont typeface="Arial" pitchFamily="34" charset="0"/>
              <a:buChar char="•"/>
            </a:pPr>
            <a:r>
              <a:rPr lang="en-US" sz="2000" b="1" dirty="0"/>
              <a:t>Results</a:t>
            </a:r>
          </a:p>
          <a:p>
            <a:pPr lvl="1" indent="231775" algn="just">
              <a:buFont typeface="Arial" pitchFamily="34" charset="0"/>
              <a:buChar char="•"/>
            </a:pPr>
            <a:r>
              <a:rPr lang="en-US" sz="2000" dirty="0"/>
              <a:t>Bayesian methods can accurately and efficiently estimate the parameters of Covariate SRGM </a:t>
            </a:r>
          </a:p>
          <a:p>
            <a:pPr lvl="2" indent="231775" algn="just">
              <a:buFont typeface="Arial" pitchFamily="34" charset="0"/>
              <a:buChar char="•"/>
            </a:pPr>
            <a:r>
              <a:rPr lang="en-US" sz="2000" dirty="0"/>
              <a:t>Informative priors converged most quickly and achieved the highest maximum likelihood </a:t>
            </a:r>
          </a:p>
          <a:p>
            <a:pPr indent="231775" algn="just">
              <a:buFont typeface="Arial" pitchFamily="34" charset="0"/>
              <a:buChar char="•"/>
            </a:pPr>
            <a:r>
              <a:rPr lang="en-US" sz="2000" b="1" dirty="0"/>
              <a:t>Future Research </a:t>
            </a:r>
          </a:p>
          <a:p>
            <a:pPr lvl="1" indent="231775" algn="just">
              <a:buFont typeface="Arial" pitchFamily="34" charset="0"/>
              <a:buChar char="•"/>
            </a:pPr>
            <a:r>
              <a:rPr lang="en-US" sz="2000" dirty="0"/>
              <a:t>Analytical proof of convergence of Markov chain in MCMC to obtain convergence for complex cases </a:t>
            </a:r>
          </a:p>
          <a:p>
            <a:pPr lvl="1" indent="231775" algn="just">
              <a:buFont typeface="Arial" pitchFamily="34" charset="0"/>
              <a:buChar char="•"/>
            </a:pPr>
            <a:r>
              <a:rPr lang="en-US" sz="2000" dirty="0"/>
              <a:t>Optimize methods to higher dimensional covariate data </a:t>
            </a:r>
          </a:p>
          <a:p>
            <a:pPr lvl="2" indent="231775" algn="just">
              <a:buFont typeface="Arial" pitchFamily="34" charset="0"/>
              <a:buChar char="•"/>
            </a:pPr>
            <a:r>
              <a:rPr lang="en-US" sz="2000" dirty="0"/>
              <a:t>For incorporation into the Covariate Software Failure and Reliability Assessment Tool (C-SFRAT)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391" y="1381391"/>
            <a:ext cx="5200751" cy="907111"/>
          </a:xfrm>
        </p:spPr>
        <p:txBody>
          <a:bodyPr>
            <a:normAutofit/>
          </a:bodyPr>
          <a:lstStyle/>
          <a:p>
            <a:r>
              <a:rPr lang="en-US" sz="3600" b="1" dirty="0"/>
              <a:t>Acknowledgement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11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7889" y="2229726"/>
            <a:ext cx="11414720" cy="72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endParaRPr lang="en-US" sz="1800" dirty="0">
              <a:effectLst/>
              <a:ea typeface="MS Mincho" panose="02020609040205080304" pitchFamily="49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1D6827C-206F-46FC-B974-FA3AB1CCA0AA}"/>
              </a:ext>
            </a:extLst>
          </p:cNvPr>
          <p:cNvSpPr/>
          <p:nvPr/>
        </p:nvSpPr>
        <p:spPr>
          <a:xfrm>
            <a:off x="388640" y="2352007"/>
            <a:ext cx="114147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This material is based upon work supported by the National Science Foundation under Grant Number (#1749635). Any opinions, findings, and conclusions or recommendations expressed in this material are those of the authors and do not necessarily reflect the views of the National Science Foundation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NSF Logo | NSF - National Science Foundation">
            <a:extLst>
              <a:ext uri="{FF2B5EF4-FFF2-40B4-BE49-F238E27FC236}">
                <a16:creationId xmlns:a16="http://schemas.microsoft.com/office/drawing/2014/main" id="{FF381CB4-33E7-48EA-80EA-5D8F8DDB4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162" y="4048677"/>
            <a:ext cx="2295675" cy="230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2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34786" y="1450312"/>
            <a:ext cx="2440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latin typeface="+mj-lt"/>
              </a:rPr>
              <a:t>Introduction</a:t>
            </a:r>
            <a:endParaRPr lang="en-US" sz="3600" b="1" dirty="0">
              <a:latin typeface="+mj-lt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37698" y="2173374"/>
            <a:ext cx="11013326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100" b="1" dirty="0"/>
              <a:t>Covariate Software Reliability Growth Models (Covariate SRGM)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100" dirty="0"/>
              <a:t>Consider multiple test activities performed to discover defects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100" b="1" dirty="0"/>
              <a:t>Relevant past studies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100" dirty="0"/>
              <a:t>Maximum likelihood estimation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100" dirty="0"/>
              <a:t>Expectation maximization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Expectation conditional maximization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100" b="1" dirty="0"/>
              <a:t>Contributions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100" dirty="0"/>
              <a:t>Bayesian estimation of covariate SRGM parameters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100" dirty="0"/>
              <a:t>Markov Chain Monte Carlo method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100" dirty="0"/>
              <a:t>Confidence intervals on the mean value function and failure intensity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100" b="1" dirty="0"/>
              <a:t>Results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100" dirty="0"/>
              <a:t>Informative priors converge quickly and achieve the highest maximum likelihood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100" dirty="0"/>
              <a:t>Bayesian methods can accurately and efficiently estimate covariate SRGM parameters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B9F46-D9DC-427F-9306-CD094A5D9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3</a:t>
            </a:fld>
            <a:endParaRPr 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BDFEA53-817D-41A3-9277-E3DE6571160C}"/>
                  </a:ext>
                </a:extLst>
              </p:cNvPr>
              <p:cNvSpPr/>
              <p:nvPr/>
            </p:nvSpPr>
            <p:spPr>
              <a:xfrm>
                <a:off x="354228" y="2834740"/>
                <a:ext cx="3295502" cy="11005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d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BDFEA53-817D-41A3-9277-E3DE657116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228" y="2834740"/>
                <a:ext cx="3295502" cy="11005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7EC60351-2909-4375-A2E4-AF419B2D1616}"/>
              </a:ext>
            </a:extLst>
          </p:cNvPr>
          <p:cNvSpPr/>
          <p:nvPr/>
        </p:nvSpPr>
        <p:spPr>
          <a:xfrm>
            <a:off x="418778" y="1380888"/>
            <a:ext cx="93401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+mj-lt"/>
              </a:rPr>
              <a:t>Covariate Software Reliability Growth Models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F78A7A2-9F77-4824-B054-E5A5C476B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778" y="4782868"/>
            <a:ext cx="3849680" cy="829004"/>
          </a:xfrm>
        </p:spPr>
        <p:txBody>
          <a:bodyPr>
            <a:normAutofit/>
          </a:bodyPr>
          <a:lstStyle/>
          <a:p>
            <a:r>
              <a:rPr lang="en-US" sz="3600" b="1" dirty="0"/>
              <a:t>Model Estimation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E8827C-D5B7-4F8C-9BD9-78797FAF05DD}"/>
              </a:ext>
            </a:extLst>
          </p:cNvPr>
          <p:cNvSpPr/>
          <p:nvPr/>
        </p:nvSpPr>
        <p:spPr>
          <a:xfrm>
            <a:off x="655106" y="5604897"/>
            <a:ext cx="111384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/>
              <a:t>Maximum Likelihood Estimation: </a:t>
            </a:r>
            <a:r>
              <a:rPr lang="pt-BR" sz="2000" dirty="0"/>
              <a:t>Maximizes the log-likelihood function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b="1" dirty="0"/>
              <a:t>Bayesian Estimation: </a:t>
            </a:r>
            <a:r>
              <a:rPr lang="en-US" sz="2000" dirty="0"/>
              <a:t>Combines prior beliefs and log-likelihood distribution to determine posterior distribution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/>
          </a:p>
          <a:p>
            <a:endParaRPr lang="pt-BR" dirty="0"/>
          </a:p>
          <a:p>
            <a:endParaRPr lang="pt-BR" dirty="0"/>
          </a:p>
        </p:txBody>
      </p:sp>
      <p:cxnSp>
        <p:nvCxnSpPr>
          <p:cNvPr id="21" name="Conector reto 24">
            <a:extLst>
              <a:ext uri="{FF2B5EF4-FFF2-40B4-BE49-F238E27FC236}">
                <a16:creationId xmlns:a16="http://schemas.microsoft.com/office/drawing/2014/main" id="{5D5F5E36-4693-4AEB-A973-4317D5674F55}"/>
              </a:ext>
            </a:extLst>
          </p:cNvPr>
          <p:cNvCxnSpPr>
            <a:cxnSpLocks/>
          </p:cNvCxnSpPr>
          <p:nvPr/>
        </p:nvCxnSpPr>
        <p:spPr>
          <a:xfrm>
            <a:off x="3700061" y="2265288"/>
            <a:ext cx="0" cy="23672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4B9A6C40-5BB7-4C96-8313-BDBFB39F751C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3932357" y="2634412"/>
                <a:ext cx="7198162" cy="2150013"/>
              </a:xfrm>
            </p:spPr>
            <p:txBody>
              <a:bodyPr/>
              <a:lstStyle/>
              <a:p>
                <a:pPr marL="0" indent="0">
                  <a:lnSpc>
                    <a:spcPct val="110000"/>
                  </a:lnSpc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𝜷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Sup>
                                    <m:sSub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;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sub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>
                                          <a:latin typeface="Cambria Math" panose="02040503050406030204" pitchFamily="18" charset="0"/>
                                        </a:rPr>
                                        <m:t>𝐱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  <m:t>𝜷</m:t>
                                  </m:r>
                                </m:e>
                              </m:d>
                            </m:sup>
                          </m:sSup>
                        </m:e>
                      </m:d>
                      <m:nary>
                        <m:naryPr>
                          <m:chr m:val="∏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Sup>
                                    <m:sSub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;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sub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>
                                          <a:latin typeface="Cambria Math" panose="02040503050406030204" pitchFamily="18" charset="0"/>
                                        </a:rPr>
                                        <m:t>𝐱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  <m:t>𝜷</m:t>
                                  </m:r>
                                </m:e>
                              </m:d>
                            </m:sup>
                          </m:sSup>
                        </m:e>
                      </m:nary>
                    </m:oMath>
                  </m:oMathPara>
                </a14:m>
                <a:endParaRPr lang="en-US" altLang="en-US" sz="2800" dirty="0"/>
              </a:p>
            </p:txBody>
          </p:sp>
        </mc:Choice>
        <mc:Fallback xmlns=""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4B9A6C40-5BB7-4C96-8313-BDBFB39F75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32357" y="2634412"/>
                <a:ext cx="7198162" cy="2150013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>
            <a:extLst>
              <a:ext uri="{FF2B5EF4-FFF2-40B4-BE49-F238E27FC236}">
                <a16:creationId xmlns:a16="http://schemas.microsoft.com/office/drawing/2014/main" id="{85B5CBDA-48EF-49DF-AD1B-9A4618113733}"/>
              </a:ext>
            </a:extLst>
          </p:cNvPr>
          <p:cNvSpPr txBox="1"/>
          <p:nvPr/>
        </p:nvSpPr>
        <p:spPr>
          <a:xfrm>
            <a:off x="9520841" y="1978303"/>
            <a:ext cx="2252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Discrete Cox Proportional Hazard model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28A786F-AA81-4930-95BD-C26A6968C63A}"/>
              </a:ext>
            </a:extLst>
          </p:cNvPr>
          <p:cNvSpPr txBox="1"/>
          <p:nvPr/>
        </p:nvSpPr>
        <p:spPr>
          <a:xfrm>
            <a:off x="8675186" y="4179627"/>
            <a:ext cx="2765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Baseline hazard function</a:t>
            </a:r>
          </a:p>
        </p:txBody>
      </p:sp>
      <p:cxnSp>
        <p:nvCxnSpPr>
          <p:cNvPr id="41" name="Elbow Connector 13">
            <a:extLst>
              <a:ext uri="{FF2B5EF4-FFF2-40B4-BE49-F238E27FC236}">
                <a16:creationId xmlns:a16="http://schemas.microsoft.com/office/drawing/2014/main" id="{C1D00ECA-F107-4B93-8D94-AEAACA5D602B}"/>
              </a:ext>
            </a:extLst>
          </p:cNvPr>
          <p:cNvCxnSpPr>
            <a:cxnSpLocks/>
          </p:cNvCxnSpPr>
          <p:nvPr/>
        </p:nvCxnSpPr>
        <p:spPr>
          <a:xfrm rot="10800000" flipV="1">
            <a:off x="7816268" y="2436826"/>
            <a:ext cx="1717837" cy="511741"/>
          </a:xfrm>
          <a:prstGeom prst="bentConnector3">
            <a:avLst>
              <a:gd name="adj1" fmla="val 10022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165056ED-7E9F-4ECA-8E80-FF4F4DBF5985}"/>
              </a:ext>
            </a:extLst>
          </p:cNvPr>
          <p:cNvSpPr txBox="1"/>
          <p:nvPr/>
        </p:nvSpPr>
        <p:spPr>
          <a:xfrm>
            <a:off x="5038607" y="3717962"/>
            <a:ext cx="2130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Vector of Cox model</a:t>
            </a:r>
          </a:p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</a:t>
            </a:r>
          </a:p>
        </p:txBody>
      </p:sp>
      <p:cxnSp>
        <p:nvCxnSpPr>
          <p:cNvPr id="44" name="Elbow Connector 27">
            <a:extLst>
              <a:ext uri="{FF2B5EF4-FFF2-40B4-BE49-F238E27FC236}">
                <a16:creationId xmlns:a16="http://schemas.microsoft.com/office/drawing/2014/main" id="{CD1D7100-4240-4BFD-9E36-87D2D41DEFC3}"/>
              </a:ext>
            </a:extLst>
          </p:cNvPr>
          <p:cNvCxnSpPr>
            <a:cxnSpLocks/>
            <a:stCxn id="47" idx="1"/>
          </p:cNvCxnSpPr>
          <p:nvPr/>
        </p:nvCxnSpPr>
        <p:spPr>
          <a:xfrm rot="10800000">
            <a:off x="4716797" y="3647854"/>
            <a:ext cx="60600" cy="88713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Elbow Connector 37">
            <a:extLst>
              <a:ext uri="{FF2B5EF4-FFF2-40B4-BE49-F238E27FC236}">
                <a16:creationId xmlns:a16="http://schemas.microsoft.com/office/drawing/2014/main" id="{ED974CCF-45C0-49B7-83CD-0703E4B7EECF}"/>
              </a:ext>
            </a:extLst>
          </p:cNvPr>
          <p:cNvCxnSpPr>
            <a:cxnSpLocks/>
            <a:stCxn id="43" idx="1"/>
          </p:cNvCxnSpPr>
          <p:nvPr/>
        </p:nvCxnSpPr>
        <p:spPr>
          <a:xfrm rot="10800000">
            <a:off x="4906021" y="3647854"/>
            <a:ext cx="132586" cy="39327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Elbow Connector 38">
            <a:extLst>
              <a:ext uri="{FF2B5EF4-FFF2-40B4-BE49-F238E27FC236}">
                <a16:creationId xmlns:a16="http://schemas.microsoft.com/office/drawing/2014/main" id="{3203991A-3214-4E36-9B93-48D5EFC8499B}"/>
              </a:ext>
            </a:extLst>
          </p:cNvPr>
          <p:cNvCxnSpPr>
            <a:cxnSpLocks/>
          </p:cNvCxnSpPr>
          <p:nvPr/>
        </p:nvCxnSpPr>
        <p:spPr>
          <a:xfrm rot="10800000" flipV="1">
            <a:off x="4484502" y="2540936"/>
            <a:ext cx="1047105" cy="669444"/>
          </a:xfrm>
          <a:prstGeom prst="bentConnector3">
            <a:avLst>
              <a:gd name="adj1" fmla="val 9996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F2FC6467-564D-4386-B5C4-9FEFBFFBF7EA}"/>
              </a:ext>
            </a:extLst>
          </p:cNvPr>
          <p:cNvSpPr txBox="1"/>
          <p:nvPr/>
        </p:nvSpPr>
        <p:spPr>
          <a:xfrm>
            <a:off x="4777397" y="4350320"/>
            <a:ext cx="2771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Vector of model parameters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D4386D8-A9DD-4B93-B2E7-5F9368A3415E}"/>
                  </a:ext>
                </a:extLst>
              </p:cNvPr>
              <p:cNvSpPr txBox="1"/>
              <p:nvPr/>
            </p:nvSpPr>
            <p:spPr>
              <a:xfrm>
                <a:off x="5500697" y="2061025"/>
                <a:ext cx="206338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Covariates associated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at the time of testing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D4386D8-A9DD-4B93-B2E7-5F9368A341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97" y="2061025"/>
                <a:ext cx="2063385" cy="923330"/>
              </a:xfrm>
              <a:prstGeom prst="rect">
                <a:avLst/>
              </a:prstGeom>
              <a:blipFill>
                <a:blip r:embed="rId4"/>
                <a:stretch>
                  <a:fillRect l="-2360" t="-3289" r="-2360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64A8E850-145C-410A-8D88-6EAA044BEEFA}"/>
              </a:ext>
            </a:extLst>
          </p:cNvPr>
          <p:cNvCxnSpPr/>
          <p:nvPr/>
        </p:nvCxnSpPr>
        <p:spPr>
          <a:xfrm flipV="1">
            <a:off x="9544738" y="3622709"/>
            <a:ext cx="0" cy="4435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242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EAB4F-3C44-4911-A9B8-434ADBF58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4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A98C86-8DE2-45BF-B24F-E5A4A1CBD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832" y="1376567"/>
            <a:ext cx="10515600" cy="1025012"/>
          </a:xfrm>
        </p:spPr>
        <p:txBody>
          <a:bodyPr>
            <a:normAutofit/>
          </a:bodyPr>
          <a:lstStyle/>
          <a:p>
            <a:r>
              <a:rPr lang="en-US" sz="3600" b="1" dirty="0"/>
              <a:t>Bayesian Methodology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6B08151-2DF3-498D-97DA-DEFBDC169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460" y="2301661"/>
            <a:ext cx="5356974" cy="2352267"/>
          </a:xfrm>
        </p:spPr>
        <p:txBody>
          <a:bodyPr>
            <a:normAutofit/>
          </a:bodyPr>
          <a:lstStyle/>
          <a:p>
            <a:r>
              <a:rPr lang="pt-BR" sz="2000" b="1" dirty="0"/>
              <a:t>Informative Priors: </a:t>
            </a:r>
            <a:r>
              <a:rPr lang="pt-BR" sz="1800" dirty="0"/>
              <a:t>beta, gamma, normal distributions</a:t>
            </a:r>
          </a:p>
          <a:p>
            <a:pPr algn="just"/>
            <a:r>
              <a:rPr lang="pt-BR" sz="2000" b="1" dirty="0"/>
              <a:t>Non-informative Priors: </a:t>
            </a:r>
            <a:r>
              <a:rPr lang="en-US" sz="1800" dirty="0"/>
              <a:t>Jeffrey’s rule</a:t>
            </a:r>
          </a:p>
          <a:p>
            <a:pPr algn="just"/>
            <a:r>
              <a:rPr lang="pt-BR" sz="2000" b="1" dirty="0"/>
              <a:t>Monte Carlo Markov Chain (MCMC) Algorithm: </a:t>
            </a:r>
            <a:r>
              <a:rPr lang="en-US" sz="1800" dirty="0"/>
              <a:t>Approximate posterior distribution of a parameter by random sampling in a probabilistic space</a:t>
            </a:r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1F65C5-6EC6-455F-9C87-2D5EC9931A7B}"/>
              </a:ext>
            </a:extLst>
          </p:cNvPr>
          <p:cNvSpPr txBox="1">
            <a:spLocks/>
          </p:cNvSpPr>
          <p:nvPr/>
        </p:nvSpPr>
        <p:spPr>
          <a:xfrm>
            <a:off x="6248403" y="2301661"/>
            <a:ext cx="5478866" cy="2309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/>
              <a:t>Metropolis–Hastings Algorithm: </a:t>
            </a:r>
            <a:r>
              <a:rPr lang="en-US" sz="1800" dirty="0"/>
              <a:t>A proposed new state has certain probability of being accepted </a:t>
            </a:r>
          </a:p>
          <a:p>
            <a:pPr algn="just"/>
            <a:r>
              <a:rPr lang="en-US" sz="2000" b="1" dirty="0"/>
              <a:t>Gibbs Sampling: </a:t>
            </a:r>
            <a:r>
              <a:rPr lang="en-US" sz="2000" dirty="0"/>
              <a:t>A</a:t>
            </a:r>
            <a:r>
              <a:rPr lang="en-US" sz="1800" dirty="0"/>
              <a:t> proposed new state is always accepted</a:t>
            </a:r>
            <a:endParaRPr lang="en-US" sz="2000" dirty="0"/>
          </a:p>
        </p:txBody>
      </p:sp>
      <p:cxnSp>
        <p:nvCxnSpPr>
          <p:cNvPr id="8" name="Conector reto 24">
            <a:extLst>
              <a:ext uri="{FF2B5EF4-FFF2-40B4-BE49-F238E27FC236}">
                <a16:creationId xmlns:a16="http://schemas.microsoft.com/office/drawing/2014/main" id="{A5A6BB9A-D452-41BF-AFBD-95E1AA5B9267}"/>
              </a:ext>
            </a:extLst>
          </p:cNvPr>
          <p:cNvCxnSpPr>
            <a:cxnSpLocks/>
          </p:cNvCxnSpPr>
          <p:nvPr/>
        </p:nvCxnSpPr>
        <p:spPr>
          <a:xfrm>
            <a:off x="6029632" y="2105744"/>
            <a:ext cx="0" cy="21973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4">
            <a:extLst>
              <a:ext uri="{FF2B5EF4-FFF2-40B4-BE49-F238E27FC236}">
                <a16:creationId xmlns:a16="http://schemas.microsoft.com/office/drawing/2014/main" id="{302A474F-EAE2-48FF-BFC8-D093B9E4B659}"/>
              </a:ext>
            </a:extLst>
          </p:cNvPr>
          <p:cNvSpPr txBox="1"/>
          <p:nvPr/>
        </p:nvSpPr>
        <p:spPr>
          <a:xfrm>
            <a:off x="771832" y="4288317"/>
            <a:ext cx="3605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latin typeface="+mj-lt"/>
              </a:rPr>
              <a:t>Model Assessment</a:t>
            </a:r>
            <a:endParaRPr lang="en-US" sz="3600" b="1" dirty="0">
              <a:latin typeface="+mj-lt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2C2D776-B418-4E70-9C20-6CDE7EF255D5}"/>
              </a:ext>
            </a:extLst>
          </p:cNvPr>
          <p:cNvSpPr txBox="1">
            <a:spLocks/>
          </p:cNvSpPr>
          <p:nvPr/>
        </p:nvSpPr>
        <p:spPr>
          <a:xfrm>
            <a:off x="542460" y="4985308"/>
            <a:ext cx="5307668" cy="1736167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000" b="1" dirty="0"/>
              <a:t>Sum of Square Erros (SSE): </a:t>
            </a:r>
            <a:r>
              <a:rPr lang="en-US" sz="1800" dirty="0"/>
              <a:t>sum of squares difference between observations and model predictions</a:t>
            </a:r>
            <a:endParaRPr lang="pt-BR" sz="1800" b="1" dirty="0"/>
          </a:p>
          <a:p>
            <a:pPr algn="just"/>
            <a:r>
              <a:rPr lang="pt-BR" sz="2000" b="1" dirty="0"/>
              <a:t>Akaike Information Criterion (AIC): </a:t>
            </a:r>
            <a:r>
              <a:rPr lang="en-US" sz="1800" dirty="0"/>
              <a:t>quantifies tradeoff between model precision and complexity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CD803B-6C73-4AAC-9B2A-F581C2803806}"/>
              </a:ext>
            </a:extLst>
          </p:cNvPr>
          <p:cNvSpPr/>
          <p:nvPr/>
        </p:nvSpPr>
        <p:spPr>
          <a:xfrm>
            <a:off x="6248403" y="4677473"/>
            <a:ext cx="535183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b="1" dirty="0"/>
              <a:t>Bayesian Information Criterion (BIC)</a:t>
            </a:r>
            <a:r>
              <a:rPr lang="en-US" sz="2000" b="1" dirty="0"/>
              <a:t>:</a:t>
            </a:r>
            <a:r>
              <a:rPr lang="en-US" b="1" dirty="0"/>
              <a:t> </a:t>
            </a:r>
            <a:r>
              <a:rPr lang="pt-BR" dirty="0"/>
              <a:t>penalizes a model proportionally to number of parameters multiplied by logarithm of sample size</a:t>
            </a:r>
            <a:endParaRPr lang="pt-BR" sz="2000" dirty="0"/>
          </a:p>
        </p:txBody>
      </p:sp>
      <p:cxnSp>
        <p:nvCxnSpPr>
          <p:cNvPr id="13" name="Conector reto 24">
            <a:extLst>
              <a:ext uri="{FF2B5EF4-FFF2-40B4-BE49-F238E27FC236}">
                <a16:creationId xmlns:a16="http://schemas.microsoft.com/office/drawing/2014/main" id="{9CAB2197-4C6E-4CF6-8146-C0CD105DF4D4}"/>
              </a:ext>
            </a:extLst>
          </p:cNvPr>
          <p:cNvCxnSpPr>
            <a:cxnSpLocks/>
          </p:cNvCxnSpPr>
          <p:nvPr/>
        </p:nvCxnSpPr>
        <p:spPr>
          <a:xfrm>
            <a:off x="6029632" y="4935071"/>
            <a:ext cx="0" cy="16585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841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25124-A4C8-45D5-8247-72E615778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5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6D710CC-C4FB-44CE-852D-C30DBC36504D}"/>
              </a:ext>
            </a:extLst>
          </p:cNvPr>
          <p:cNvSpPr txBox="1"/>
          <p:nvPr/>
        </p:nvSpPr>
        <p:spPr>
          <a:xfrm>
            <a:off x="531957" y="1558875"/>
            <a:ext cx="8475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latin typeface="+mj-lt"/>
              </a:rPr>
              <a:t>Illustrations: Posterior density of parameters</a:t>
            </a:r>
            <a:endParaRPr lang="en-US" sz="3600" b="1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05FAF9-1359-4FFB-AC55-BEA6D76276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57" y="2596762"/>
            <a:ext cx="3729049" cy="22638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03CC34E-D6CA-4EBA-9C15-69B0D8E9D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1006" y="2596762"/>
            <a:ext cx="3682129" cy="2286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3A45D55-342D-4241-9205-84C41CB168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3135" y="2596762"/>
            <a:ext cx="3803373" cy="2308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8E34941-3202-4D49-9915-B59FCA6B3D38}"/>
              </a:ext>
            </a:extLst>
          </p:cNvPr>
          <p:cNvSpPr txBox="1"/>
          <p:nvPr/>
        </p:nvSpPr>
        <p:spPr>
          <a:xfrm>
            <a:off x="531956" y="5232428"/>
            <a:ext cx="11214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Prior distributions of parameters can be generated to estimate posterior distribution, mean and median, even if analytical computation of the posterior distribution is not possible.</a:t>
            </a:r>
          </a:p>
        </p:txBody>
      </p:sp>
    </p:spTree>
    <p:extLst>
      <p:ext uri="{BB962C8B-B14F-4D97-AF65-F5344CB8AC3E}">
        <p14:creationId xmlns:p14="http://schemas.microsoft.com/office/powerpoint/2010/main" val="3138445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986705-FC63-4A0B-BCB0-D215F8F8A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6</a:t>
            </a:fld>
            <a:endParaRPr 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46028F11-7977-4895-BA6D-2BF04FFBF6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96138156"/>
                  </p:ext>
                </p:extLst>
              </p:nvPr>
            </p:nvGraphicFramePr>
            <p:xfrm>
              <a:off x="342648" y="4030880"/>
              <a:ext cx="5538199" cy="1483360"/>
            </p:xfrm>
            <a:graphic>
              <a:graphicData uri="http://schemas.openxmlformats.org/drawingml/2006/table">
                <a:tbl>
                  <a:tblPr firstRow="1" bandRow="1">
                    <a:tableStyleId>{1FECB4D8-DB02-4DC6-A0A2-4F2EBAE1DC90}</a:tableStyleId>
                  </a:tblPr>
                  <a:tblGrid>
                    <a:gridCol w="1388422">
                      <a:extLst>
                        <a:ext uri="{9D8B030D-6E8A-4147-A177-3AD203B41FA5}">
                          <a16:colId xmlns:a16="http://schemas.microsoft.com/office/drawing/2014/main" val="4016758371"/>
                        </a:ext>
                      </a:extLst>
                    </a:gridCol>
                    <a:gridCol w="929529">
                      <a:extLst>
                        <a:ext uri="{9D8B030D-6E8A-4147-A177-3AD203B41FA5}">
                          <a16:colId xmlns:a16="http://schemas.microsoft.com/office/drawing/2014/main" val="1457338994"/>
                        </a:ext>
                      </a:extLst>
                    </a:gridCol>
                    <a:gridCol w="1052035">
                      <a:extLst>
                        <a:ext uri="{9D8B030D-6E8A-4147-A177-3AD203B41FA5}">
                          <a16:colId xmlns:a16="http://schemas.microsoft.com/office/drawing/2014/main" val="2385250347"/>
                        </a:ext>
                      </a:extLst>
                    </a:gridCol>
                    <a:gridCol w="1107164">
                      <a:extLst>
                        <a:ext uri="{9D8B030D-6E8A-4147-A177-3AD203B41FA5}">
                          <a16:colId xmlns:a16="http://schemas.microsoft.com/office/drawing/2014/main" val="1954144485"/>
                        </a:ext>
                      </a:extLst>
                    </a:gridCol>
                    <a:gridCol w="1061049">
                      <a:extLst>
                        <a:ext uri="{9D8B030D-6E8A-4147-A177-3AD203B41FA5}">
                          <a16:colId xmlns:a16="http://schemas.microsoft.com/office/drawing/2014/main" val="272095038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Parameters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Mean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Std. Dev.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LB (95%)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UB (95%)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23469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US" dirty="0"/>
                            <a:t> (non-inf.)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0.0375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0.2167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-0.5335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0.5109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256236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/>
                            <a:t> (inf.)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0.0301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0.0257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-0.0458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0.0982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598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/>
                            <a:t> (inf.)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0.0457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0.0524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-0.1616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0.2964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469299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46028F11-7977-4895-BA6D-2BF04FFBF6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96138156"/>
                  </p:ext>
                </p:extLst>
              </p:nvPr>
            </p:nvGraphicFramePr>
            <p:xfrm>
              <a:off x="342648" y="4030880"/>
              <a:ext cx="5538199" cy="1483360"/>
            </p:xfrm>
            <a:graphic>
              <a:graphicData uri="http://schemas.openxmlformats.org/drawingml/2006/table">
                <a:tbl>
                  <a:tblPr firstRow="1" bandRow="1">
                    <a:tableStyleId>{1FECB4D8-DB02-4DC6-A0A2-4F2EBAE1DC90}</a:tableStyleId>
                  </a:tblPr>
                  <a:tblGrid>
                    <a:gridCol w="1388422">
                      <a:extLst>
                        <a:ext uri="{9D8B030D-6E8A-4147-A177-3AD203B41FA5}">
                          <a16:colId xmlns:a16="http://schemas.microsoft.com/office/drawing/2014/main" val="4016758371"/>
                        </a:ext>
                      </a:extLst>
                    </a:gridCol>
                    <a:gridCol w="929529">
                      <a:extLst>
                        <a:ext uri="{9D8B030D-6E8A-4147-A177-3AD203B41FA5}">
                          <a16:colId xmlns:a16="http://schemas.microsoft.com/office/drawing/2014/main" val="1457338994"/>
                        </a:ext>
                      </a:extLst>
                    </a:gridCol>
                    <a:gridCol w="1052035">
                      <a:extLst>
                        <a:ext uri="{9D8B030D-6E8A-4147-A177-3AD203B41FA5}">
                          <a16:colId xmlns:a16="http://schemas.microsoft.com/office/drawing/2014/main" val="2385250347"/>
                        </a:ext>
                      </a:extLst>
                    </a:gridCol>
                    <a:gridCol w="1107164">
                      <a:extLst>
                        <a:ext uri="{9D8B030D-6E8A-4147-A177-3AD203B41FA5}">
                          <a16:colId xmlns:a16="http://schemas.microsoft.com/office/drawing/2014/main" val="1954144485"/>
                        </a:ext>
                      </a:extLst>
                    </a:gridCol>
                    <a:gridCol w="1061049">
                      <a:extLst>
                        <a:ext uri="{9D8B030D-6E8A-4147-A177-3AD203B41FA5}">
                          <a16:colId xmlns:a16="http://schemas.microsoft.com/office/drawing/2014/main" val="272095038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Parameters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Mean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Std. Dev.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LB (95%)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UB (95%)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23469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39" t="-108197" r="-299561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0.0375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0.2167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-0.5335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0.5109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256236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39" t="-208197" r="-299561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0.0301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0.0257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-0.0458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0.0982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598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39" t="-308197" r="-299561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0.0457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0.0524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-0.1616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0.2964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469299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7846F65D-BC85-4024-A47D-B39232AD632E}"/>
              </a:ext>
            </a:extLst>
          </p:cNvPr>
          <p:cNvSpPr/>
          <p:nvPr/>
        </p:nvSpPr>
        <p:spPr>
          <a:xfrm>
            <a:off x="288863" y="2830551"/>
            <a:ext cx="55919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Table 1: </a:t>
            </a:r>
            <a:r>
              <a:rPr lang="en-US" dirty="0"/>
              <a:t>Posterior inference of model parameters for defect detection characterized by GM hazard function applied to F and C covariates using mixture of informative and non-informative priors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A38BBECA-57FA-48A5-A1EF-4C25B486943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1290347"/>
                  </p:ext>
                </p:extLst>
              </p:nvPr>
            </p:nvGraphicFramePr>
            <p:xfrm>
              <a:off x="6299695" y="4030880"/>
              <a:ext cx="5538199" cy="1483360"/>
            </p:xfrm>
            <a:graphic>
              <a:graphicData uri="http://schemas.openxmlformats.org/drawingml/2006/table">
                <a:tbl>
                  <a:tblPr firstRow="1" bandRow="1">
                    <a:tableStyleId>{1FECB4D8-DB02-4DC6-A0A2-4F2EBAE1DC90}</a:tableStyleId>
                  </a:tblPr>
                  <a:tblGrid>
                    <a:gridCol w="1388422">
                      <a:extLst>
                        <a:ext uri="{9D8B030D-6E8A-4147-A177-3AD203B41FA5}">
                          <a16:colId xmlns:a16="http://schemas.microsoft.com/office/drawing/2014/main" val="4016758371"/>
                        </a:ext>
                      </a:extLst>
                    </a:gridCol>
                    <a:gridCol w="929529">
                      <a:extLst>
                        <a:ext uri="{9D8B030D-6E8A-4147-A177-3AD203B41FA5}">
                          <a16:colId xmlns:a16="http://schemas.microsoft.com/office/drawing/2014/main" val="1457338994"/>
                        </a:ext>
                      </a:extLst>
                    </a:gridCol>
                    <a:gridCol w="1052035">
                      <a:extLst>
                        <a:ext uri="{9D8B030D-6E8A-4147-A177-3AD203B41FA5}">
                          <a16:colId xmlns:a16="http://schemas.microsoft.com/office/drawing/2014/main" val="2385250347"/>
                        </a:ext>
                      </a:extLst>
                    </a:gridCol>
                    <a:gridCol w="1107164">
                      <a:extLst>
                        <a:ext uri="{9D8B030D-6E8A-4147-A177-3AD203B41FA5}">
                          <a16:colId xmlns:a16="http://schemas.microsoft.com/office/drawing/2014/main" val="1954144485"/>
                        </a:ext>
                      </a:extLst>
                    </a:gridCol>
                    <a:gridCol w="1061049">
                      <a:extLst>
                        <a:ext uri="{9D8B030D-6E8A-4147-A177-3AD203B41FA5}">
                          <a16:colId xmlns:a16="http://schemas.microsoft.com/office/drawing/2014/main" val="272095038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Parameters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Mean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Std. Dev.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LB (95%)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UB (95%)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23469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US" dirty="0"/>
                            <a:t> (inf.)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0.0381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0.2297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-0.5175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0.5980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256236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/>
                            <a:t> (inf.)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0.0301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0.0257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-0.0458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0.0982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598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/>
                            <a:t> (inf.)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0.0457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0.0524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-0.1616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0.2964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469299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A38BBECA-57FA-48A5-A1EF-4C25B486943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1290347"/>
                  </p:ext>
                </p:extLst>
              </p:nvPr>
            </p:nvGraphicFramePr>
            <p:xfrm>
              <a:off x="6299695" y="4030880"/>
              <a:ext cx="5538199" cy="1483360"/>
            </p:xfrm>
            <a:graphic>
              <a:graphicData uri="http://schemas.openxmlformats.org/drawingml/2006/table">
                <a:tbl>
                  <a:tblPr firstRow="1" bandRow="1">
                    <a:tableStyleId>{1FECB4D8-DB02-4DC6-A0A2-4F2EBAE1DC90}</a:tableStyleId>
                  </a:tblPr>
                  <a:tblGrid>
                    <a:gridCol w="1388422">
                      <a:extLst>
                        <a:ext uri="{9D8B030D-6E8A-4147-A177-3AD203B41FA5}">
                          <a16:colId xmlns:a16="http://schemas.microsoft.com/office/drawing/2014/main" val="4016758371"/>
                        </a:ext>
                      </a:extLst>
                    </a:gridCol>
                    <a:gridCol w="929529">
                      <a:extLst>
                        <a:ext uri="{9D8B030D-6E8A-4147-A177-3AD203B41FA5}">
                          <a16:colId xmlns:a16="http://schemas.microsoft.com/office/drawing/2014/main" val="1457338994"/>
                        </a:ext>
                      </a:extLst>
                    </a:gridCol>
                    <a:gridCol w="1052035">
                      <a:extLst>
                        <a:ext uri="{9D8B030D-6E8A-4147-A177-3AD203B41FA5}">
                          <a16:colId xmlns:a16="http://schemas.microsoft.com/office/drawing/2014/main" val="2385250347"/>
                        </a:ext>
                      </a:extLst>
                    </a:gridCol>
                    <a:gridCol w="1107164">
                      <a:extLst>
                        <a:ext uri="{9D8B030D-6E8A-4147-A177-3AD203B41FA5}">
                          <a16:colId xmlns:a16="http://schemas.microsoft.com/office/drawing/2014/main" val="1954144485"/>
                        </a:ext>
                      </a:extLst>
                    </a:gridCol>
                    <a:gridCol w="1061049">
                      <a:extLst>
                        <a:ext uri="{9D8B030D-6E8A-4147-A177-3AD203B41FA5}">
                          <a16:colId xmlns:a16="http://schemas.microsoft.com/office/drawing/2014/main" val="272095038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Parameters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Mean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Std. Dev.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LB (95%)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UB (95%)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23469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39" t="-108197" r="-299561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0.0381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0.2297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-0.5175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0.5980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256236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39" t="-208197" r="-299561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0.0301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0.0257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-0.0458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0.0982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598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39" t="-308197" r="-299561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0.0457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0.0524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-0.1616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0" dirty="0"/>
                            <a:t>0.2964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469299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04125917-7737-4549-95DE-9FC6953557EF}"/>
              </a:ext>
            </a:extLst>
          </p:cNvPr>
          <p:cNvSpPr/>
          <p:nvPr/>
        </p:nvSpPr>
        <p:spPr>
          <a:xfrm>
            <a:off x="6299695" y="2830551"/>
            <a:ext cx="55381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Table 2: </a:t>
            </a:r>
            <a:r>
              <a:rPr lang="en-US" dirty="0"/>
              <a:t>Posterior inference of model parameters for defect detection characterized by GM hazard function applied to F and C covariates using informative priors </a:t>
            </a:r>
          </a:p>
        </p:txBody>
      </p:sp>
      <p:sp>
        <p:nvSpPr>
          <p:cNvPr id="9" name="CaixaDeTexto 4">
            <a:extLst>
              <a:ext uri="{FF2B5EF4-FFF2-40B4-BE49-F238E27FC236}">
                <a16:creationId xmlns:a16="http://schemas.microsoft.com/office/drawing/2014/main" id="{8C2A5871-25CA-43D3-AEF9-07832B3C0CAF}"/>
              </a:ext>
            </a:extLst>
          </p:cNvPr>
          <p:cNvSpPr txBox="1"/>
          <p:nvPr/>
        </p:nvSpPr>
        <p:spPr>
          <a:xfrm>
            <a:off x="531957" y="1558875"/>
            <a:ext cx="112521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+mj-lt"/>
              </a:rPr>
              <a:t>Illustrations: </a:t>
            </a:r>
            <a:r>
              <a:rPr lang="en-US" sz="3600" b="1" dirty="0">
                <a:latin typeface="+mj-lt"/>
              </a:rPr>
              <a:t>Mixture of informative and non-informative priors, and informative priors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BE30D0-9DC4-4197-BAC1-09FB7F6BC0BE}"/>
              </a:ext>
            </a:extLst>
          </p:cNvPr>
          <p:cNvSpPr txBox="1"/>
          <p:nvPr/>
        </p:nvSpPr>
        <p:spPr>
          <a:xfrm>
            <a:off x="342648" y="5615529"/>
            <a:ext cx="11495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The mixture of informative and non-informative priors required more time than informative priors for convergence to improve log-likelihood values, mean and median posterior estimates.</a:t>
            </a:r>
          </a:p>
        </p:txBody>
      </p:sp>
    </p:spTree>
    <p:extLst>
      <p:ext uri="{BB962C8B-B14F-4D97-AF65-F5344CB8AC3E}">
        <p14:creationId xmlns:p14="http://schemas.microsoft.com/office/powerpoint/2010/main" val="352105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7</a:t>
            </a:fld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344DE5-6855-4789-AEE3-164042405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005" y="2171261"/>
            <a:ext cx="7517990" cy="3789875"/>
          </a:xfrm>
          <a:prstGeom prst="rect">
            <a:avLst/>
          </a:prstGeom>
        </p:spPr>
      </p:pic>
      <p:sp>
        <p:nvSpPr>
          <p:cNvPr id="6" name="CaixaDeTexto 4">
            <a:extLst>
              <a:ext uri="{FF2B5EF4-FFF2-40B4-BE49-F238E27FC236}">
                <a16:creationId xmlns:a16="http://schemas.microsoft.com/office/drawing/2014/main" id="{29AC368C-B227-48D1-B5A0-270615128B93}"/>
              </a:ext>
            </a:extLst>
          </p:cNvPr>
          <p:cNvSpPr txBox="1"/>
          <p:nvPr/>
        </p:nvSpPr>
        <p:spPr>
          <a:xfrm>
            <a:off x="531957" y="1448262"/>
            <a:ext cx="8774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latin typeface="+mj-lt"/>
              </a:rPr>
              <a:t>Illustrations: Model fit and confidence intervals</a:t>
            </a:r>
            <a:endParaRPr lang="en-US" sz="3600" b="1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25418D-8032-427B-ADED-A8E12AC2F280}"/>
              </a:ext>
            </a:extLst>
          </p:cNvPr>
          <p:cNvSpPr txBox="1"/>
          <p:nvPr/>
        </p:nvSpPr>
        <p:spPr>
          <a:xfrm>
            <a:off x="2337005" y="6013589"/>
            <a:ext cx="7551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All observed data points are within the 95% confidence interval of the Bayesian model fit, suggesting a conservative empirical coverage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B3C18-74A1-411A-B81F-7477BD5AF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8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7B2A910-4208-43DA-82A7-42D028673D41}"/>
              </a:ext>
            </a:extLst>
          </p:cNvPr>
          <p:cNvSpPr txBox="1"/>
          <p:nvPr/>
        </p:nvSpPr>
        <p:spPr>
          <a:xfrm>
            <a:off x="531957" y="1448262"/>
            <a:ext cx="5396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latin typeface="+mj-lt"/>
              </a:rPr>
              <a:t>Illustrations: Failure intensity</a:t>
            </a:r>
            <a:endParaRPr lang="en-US" sz="3600" b="1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0BE99F-52A0-4652-BE78-790AC3EC0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456" y="2150350"/>
            <a:ext cx="6835087" cy="36176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B70681-3AE1-49B7-8909-E2C3147BE52D}"/>
              </a:ext>
            </a:extLst>
          </p:cNvPr>
          <p:cNvSpPr txBox="1"/>
          <p:nvPr/>
        </p:nvSpPr>
        <p:spPr>
          <a:xfrm>
            <a:off x="1849093" y="5848114"/>
            <a:ext cx="87495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All but one of the 17 observed data points are within the 95% confidence interval of the Bayesian model fit, suggesting an optimistic empirical coverage</a:t>
            </a:r>
          </a:p>
        </p:txBody>
      </p:sp>
    </p:spTree>
    <p:extLst>
      <p:ext uri="{BB962C8B-B14F-4D97-AF65-F5344CB8AC3E}">
        <p14:creationId xmlns:p14="http://schemas.microsoft.com/office/powerpoint/2010/main" val="2415790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0FB4-BACF-4B64-827A-9F980E255121}" type="slidenum">
              <a:rPr lang="en-US" b="1" smtClean="0">
                <a:solidFill>
                  <a:schemeClr val="tx1"/>
                </a:solidFill>
              </a:rPr>
              <a:pPr/>
              <a:t>9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05609" y="1492115"/>
            <a:ext cx="11134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latin typeface="+mj-lt"/>
              </a:rPr>
              <a:t>Illustrations: Goodness of fit to alternative hazard functions </a:t>
            </a:r>
            <a:endParaRPr lang="en-US" sz="3600" b="1" dirty="0">
              <a:latin typeface="+mj-lt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562528" y="2205681"/>
            <a:ext cx="69680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Table 3: </a:t>
            </a:r>
            <a:r>
              <a:rPr lang="en-US" dirty="0"/>
              <a:t>Goodness of fit of covariate model with different hazard functions applied to F and C covariates using Bayesian approach with informative priors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8A97230F-2AB8-4AEA-8C15-B4C29F061F0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1068591"/>
                  </p:ext>
                </p:extLst>
              </p:nvPr>
            </p:nvGraphicFramePr>
            <p:xfrm>
              <a:off x="2679314" y="3129011"/>
              <a:ext cx="6851304" cy="2966720"/>
            </p:xfrm>
            <a:graphic>
              <a:graphicData uri="http://schemas.openxmlformats.org/drawingml/2006/table">
                <a:tbl>
                  <a:tblPr firstRow="1" bandRow="1">
                    <a:tableStyleId>{1FECB4D8-DB02-4DC6-A0A2-4F2EBAE1DC90}</a:tableStyleId>
                  </a:tblPr>
                  <a:tblGrid>
                    <a:gridCol w="1141884">
                      <a:extLst>
                        <a:ext uri="{9D8B030D-6E8A-4147-A177-3AD203B41FA5}">
                          <a16:colId xmlns:a16="http://schemas.microsoft.com/office/drawing/2014/main" val="4016758371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1457338994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2385250347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1954144485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2720950384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30710134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𝒉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(.)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SSE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LL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AIC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BIC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Runtime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23469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GM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118.21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-23.84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54.49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57.89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23.7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256236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NB2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1" dirty="0"/>
                            <a:t>19.31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-21.53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50.28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53.63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28.2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598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DW2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19.37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</a:t>
                          </a:r>
                          <a:r>
                            <a:rPr lang="en-US" b="1" dirty="0"/>
                            <a:t>21.50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1" dirty="0"/>
                            <a:t>50.26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1" dirty="0"/>
                            <a:t>53.61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29.7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469299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DW3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19.44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-21.59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53.10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57.75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30.5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553495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105.57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-23.33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56.78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60.93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31.0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5197888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31.10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-22.50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59.01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59.97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30.2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1446648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IFRGSB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20.70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-22.61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54.92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58.69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32.5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9964846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8A97230F-2AB8-4AEA-8C15-B4C29F061F0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1068591"/>
                  </p:ext>
                </p:extLst>
              </p:nvPr>
            </p:nvGraphicFramePr>
            <p:xfrm>
              <a:off x="2679314" y="3129011"/>
              <a:ext cx="6851304" cy="2966720"/>
            </p:xfrm>
            <a:graphic>
              <a:graphicData uri="http://schemas.openxmlformats.org/drawingml/2006/table">
                <a:tbl>
                  <a:tblPr firstRow="1" bandRow="1">
                    <a:tableStyleId>{1FECB4D8-DB02-4DC6-A0A2-4F2EBAE1DC90}</a:tableStyleId>
                  </a:tblPr>
                  <a:tblGrid>
                    <a:gridCol w="1141884">
                      <a:extLst>
                        <a:ext uri="{9D8B030D-6E8A-4147-A177-3AD203B41FA5}">
                          <a16:colId xmlns:a16="http://schemas.microsoft.com/office/drawing/2014/main" val="4016758371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1457338994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2385250347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1954144485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2720950384"/>
                        </a:ext>
                      </a:extLst>
                    </a:gridCol>
                    <a:gridCol w="1141884">
                      <a:extLst>
                        <a:ext uri="{9D8B030D-6E8A-4147-A177-3AD203B41FA5}">
                          <a16:colId xmlns:a16="http://schemas.microsoft.com/office/drawing/2014/main" val="30710134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32" t="-8197" r="-499468" b="-7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SSE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LL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AIC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BIC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Runtime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23469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GM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118.21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-23.84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54.49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57.89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23.7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256236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NB2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1" dirty="0"/>
                            <a:t>19.31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-21.53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50.28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53.63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28.2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598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DW2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19.37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</a:t>
                          </a:r>
                          <a:r>
                            <a:rPr lang="en-US" b="1" dirty="0"/>
                            <a:t>21.50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1" dirty="0"/>
                            <a:t>50.26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b="1" dirty="0"/>
                            <a:t>53.61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29.7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469299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DW3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19.44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-21.59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53.10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57.75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30.5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553495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105.57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-23.33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56.78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60.93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31.0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5197888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31.10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-22.50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59.01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59.97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30.2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1446648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IFRGSB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20.70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-22.61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54.92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58.69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32.5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9964846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C693F8E-1BA2-41EA-A283-A9ADF1BBB008}"/>
              </a:ext>
            </a:extLst>
          </p:cNvPr>
          <p:cNvSpPr txBox="1"/>
          <p:nvPr/>
        </p:nvSpPr>
        <p:spPr>
          <a:xfrm>
            <a:off x="1200209" y="6216754"/>
            <a:ext cx="10047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GM hazard function was fastest, but DW2 achieved better goodness of fit measures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836</Words>
  <Application>Microsoft Office PowerPoint</Application>
  <PresentationFormat>Widescreen</PresentationFormat>
  <Paragraphs>171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MS Mincho</vt:lpstr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Model Estimation</vt:lpstr>
      <vt:lpstr>Bayesian Methodology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Acknowledgement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Priscila D Silva</dc:creator>
  <cp:lastModifiedBy>Priscila D Silva</cp:lastModifiedBy>
  <cp:revision>438</cp:revision>
  <dcterms:created xsi:type="dcterms:W3CDTF">2020-09-26T18:38:00Z</dcterms:created>
  <dcterms:modified xsi:type="dcterms:W3CDTF">2022-04-20T19:21:22Z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1033-11.2.0.10114</vt:lpwstr>
  </property>
</Properties>
</file>