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4"/>
    <p:sldMasterId id="2147484216" r:id="rId5"/>
    <p:sldMasterId id="2147484224" r:id="rId6"/>
    <p:sldMasterId id="2147484232" r:id="rId7"/>
  </p:sldMasterIdLst>
  <p:notesMasterIdLst>
    <p:notesMasterId r:id="rId21"/>
  </p:notesMasterIdLst>
  <p:handoutMasterIdLst>
    <p:handoutMasterId r:id="rId22"/>
  </p:handoutMasterIdLst>
  <p:sldIdLst>
    <p:sldId id="257" r:id="rId8"/>
    <p:sldId id="258" r:id="rId9"/>
    <p:sldId id="260" r:id="rId10"/>
    <p:sldId id="279" r:id="rId11"/>
    <p:sldId id="262" r:id="rId12"/>
    <p:sldId id="264" r:id="rId13"/>
    <p:sldId id="265" r:id="rId14"/>
    <p:sldId id="266" r:id="rId15"/>
    <p:sldId id="267" r:id="rId16"/>
    <p:sldId id="269" r:id="rId17"/>
    <p:sldId id="271" r:id="rId18"/>
    <p:sldId id="272" r:id="rId19"/>
    <p:sldId id="273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B4324"/>
    <a:srgbClr val="898989"/>
    <a:srgbClr val="DBDCD8"/>
    <a:srgbClr val="82786F"/>
    <a:srgbClr val="32362C"/>
    <a:srgbClr val="45473E"/>
    <a:srgbClr val="D8D8D8"/>
    <a:srgbClr val="C9C9C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56" autoAdjust="0"/>
    <p:restoredTop sz="91492" autoAdjust="0"/>
  </p:normalViewPr>
  <p:slideViewPr>
    <p:cSldViewPr snapToGrid="0">
      <p:cViewPr>
        <p:scale>
          <a:sx n="66" d="100"/>
          <a:sy n="66" d="100"/>
        </p:scale>
        <p:origin x="30" y="8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4" y="0"/>
            <a:ext cx="3170583" cy="480388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16C31D-1C22-F84A-A7B5-6952EF1AE403}" type="datetimeFigureOut">
              <a:rPr lang="en-US" altLang="en-US"/>
              <a:pPr/>
              <a:t>4/24/2022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4" y="9119173"/>
            <a:ext cx="3170583" cy="480388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AB6B5-BF0B-064C-A88E-36E4B2A82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158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4" y="0"/>
            <a:ext cx="3170583" cy="480388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38D594-1B45-0D47-8F23-AED13F1D19BA}" type="datetimeFigureOut">
              <a:rPr lang="en-US" altLang="en-US"/>
              <a:pPr/>
              <a:t>4/24/2022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9"/>
            <a:ext cx="5850835" cy="4320213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4" y="9119173"/>
            <a:ext cx="3170583" cy="480388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2944A4-BE83-F140-9F51-6CC3B6D54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306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qualities of interest…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27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75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“Implied by”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05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U.S. ARMY </a:t>
            </a:r>
            <a:r>
              <a:rPr lang="en-US" sz="3200" dirty="0" smtClean="0">
                <a:solidFill>
                  <a:schemeClr val="tx1"/>
                </a:solidFill>
              </a:rPr>
              <a:t>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ARMAMENTS</a:t>
            </a:r>
            <a:r>
              <a:rPr lang="en-US" sz="3200" baseline="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242490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ck Cover Slide (FOR DIGITAL US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ARMAMENTS</a:t>
            </a:r>
            <a:r>
              <a:rPr lang="en-US" sz="3200" baseline="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29579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 baseline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188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15957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57447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ARMAMENTS</a:t>
            </a:r>
            <a:r>
              <a:rPr lang="en-US" sz="3200" baseline="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75693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ck Cover Slide (FOR DIGITAL US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ARMAMENTS</a:t>
            </a:r>
            <a:r>
              <a:rPr lang="en-US" sz="3200" baseline="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1387123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0560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1134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83258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ARMAMENTS</a:t>
            </a:r>
            <a:r>
              <a:rPr lang="en-US" sz="3200" baseline="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199261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Cover Slide (FOR DIGITAL US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ARMAMENTS</a:t>
            </a:r>
            <a:r>
              <a:rPr lang="en-US" sz="3200" baseline="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928880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ck Cover Slide (FOR DIGITAL US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ARMAMENTS</a:t>
            </a:r>
            <a:r>
              <a:rPr lang="en-US" sz="3200" baseline="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425005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4917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01136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38045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8069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427147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270148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2F05-B184-4687-B43E-524254C0545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293E-38C6-40D1-B52D-A3250516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2F05-B184-4687-B43E-524254C0545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293E-38C6-40D1-B52D-A3250516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4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2F05-B184-4687-B43E-524254C0545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293E-38C6-40D1-B52D-A3250516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0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ARMAMENTS</a:t>
            </a:r>
            <a:r>
              <a:rPr lang="en-US" sz="3200" baseline="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3574395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8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188" r:id="rId2"/>
    <p:sldLayoutId id="2147484189" r:id="rId3"/>
    <p:sldLayoutId id="2147484190" r:id="rId4"/>
    <p:sldLayoutId id="2147484192" r:id="rId5"/>
    <p:sldLayoutId id="2147484239" r:id="rId6"/>
    <p:sldLayoutId id="2147484240" r:id="rId7"/>
    <p:sldLayoutId id="2147484241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8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9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30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3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8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27 APR 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Next Gen Breaching Technology: A Study in Deterministic Binary Response Emulation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Eli S. Golden, </a:t>
            </a:r>
            <a:r>
              <a:rPr lang="en-US" dirty="0" err="1" smtClean="0"/>
              <a:t>GStat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Statistician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Systems Analysis Division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UNCLASSIFIED</a:t>
            </a:r>
          </a:p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DISTRIBUTION STATEMENT A. Approved for public release: distribution unlimited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.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+mj-lt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spcAft>
                <a:spcPts val="900"/>
              </a:spcAft>
            </a:pPr>
            <a:r>
              <a:rPr lang="en-GB" b="0" dirty="0" smtClean="0"/>
              <a:t>A viable emulator facilitated exploration of </a:t>
            </a:r>
            <a:r>
              <a:rPr lang="en-GB" b="0" dirty="0"/>
              <a:t>different design </a:t>
            </a:r>
            <a:r>
              <a:rPr lang="en-GB" b="0" dirty="0" smtClean="0"/>
              <a:t>goals which </a:t>
            </a:r>
            <a:r>
              <a:rPr lang="en-GB" b="0" dirty="0"/>
              <a:t>could be expressed mathematically as simple functions of penetrator geometry.</a:t>
            </a:r>
          </a:p>
          <a:p>
            <a:pPr marL="257175" indent="-257175">
              <a:spcAft>
                <a:spcPts val="900"/>
              </a:spcAft>
            </a:pPr>
            <a:r>
              <a:rPr lang="en-GB" b="0" dirty="0"/>
              <a:t>Optimizations were carried out for each vignette, aiming simultaneously for maximum probability of defeat </a:t>
            </a:r>
            <a:r>
              <a:rPr lang="en-GB" b="0" dirty="0" smtClean="0"/>
              <a:t>(objective #1) and </a:t>
            </a:r>
            <a:r>
              <a:rPr lang="en-GB" b="0" dirty="0"/>
              <a:t>target values for each defining feature (objective </a:t>
            </a:r>
            <a:r>
              <a:rPr lang="en-GB" b="0" dirty="0" smtClean="0"/>
              <a:t>#3).</a:t>
            </a:r>
            <a:endParaRPr lang="en-GB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Optimization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882" y="3404104"/>
            <a:ext cx="7847344" cy="27447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UNCLASSIFIED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DISTRIBUTION STATEMENT 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13819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1854" t="2447" r="2514" b="2487"/>
          <a:stretch/>
        </p:blipFill>
        <p:spPr>
          <a:xfrm>
            <a:off x="534135" y="4423519"/>
            <a:ext cx="1877549" cy="20458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GB" b="0" dirty="0"/>
              <a:t>Surface plots of predicted </a:t>
            </a:r>
            <a:r>
              <a:rPr lang="en-GB" dirty="0"/>
              <a:t>P(Go)</a:t>
            </a:r>
            <a:r>
              <a:rPr lang="en-GB" b="0" dirty="0"/>
              <a:t> vs </a:t>
            </a:r>
            <a:r>
              <a:rPr lang="en-GB" dirty="0"/>
              <a:t>velocity </a:t>
            </a:r>
            <a:r>
              <a:rPr lang="en-GB" b="0" dirty="0"/>
              <a:t>and </a:t>
            </a:r>
            <a:r>
              <a:rPr lang="en-GB" dirty="0"/>
              <a:t>ignition time </a:t>
            </a:r>
            <a:r>
              <a:rPr lang="en-GB" b="0" dirty="0" smtClean="0"/>
              <a:t>generated for </a:t>
            </a:r>
            <a:r>
              <a:rPr lang="en-GB" b="0" dirty="0"/>
              <a:t>each candidate </a:t>
            </a:r>
            <a:r>
              <a:rPr lang="en-GB" b="0" dirty="0" smtClean="0"/>
              <a:t>penetrator helped </a:t>
            </a:r>
            <a:r>
              <a:rPr lang="en-GB" b="0" dirty="0"/>
              <a:t>the team </a:t>
            </a:r>
            <a:r>
              <a:rPr lang="en-GB" b="0" dirty="0" smtClean="0"/>
              <a:t>identify </a:t>
            </a:r>
            <a:r>
              <a:rPr lang="en-GB" b="0" dirty="0"/>
              <a:t>plateaus of optimal </a:t>
            </a:r>
            <a:r>
              <a:rPr lang="en-GB" b="0" dirty="0" smtClean="0"/>
              <a:t>performance</a:t>
            </a: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437" y="274639"/>
            <a:ext cx="6276984" cy="506411"/>
          </a:xfrm>
        </p:spPr>
        <p:txBody>
          <a:bodyPr/>
          <a:lstStyle/>
          <a:p>
            <a:r>
              <a:rPr lang="en-US" dirty="0" smtClean="0"/>
              <a:t>Assessing Robustness To INITIATION DEPTH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35" y="2280620"/>
            <a:ext cx="1816568" cy="1882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143" y="2259103"/>
            <a:ext cx="1912050" cy="1919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757" y="2261633"/>
            <a:ext cx="1875143" cy="1904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229" y="4571789"/>
            <a:ext cx="1831815" cy="18976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466" y="4508107"/>
            <a:ext cx="1839037" cy="18831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UNCLASSIFIED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DISTRIBUTION STATEMENT 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31448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spcAft>
                <a:spcPts val="900"/>
              </a:spcAft>
            </a:pPr>
            <a:r>
              <a:rPr lang="en-US" b="0" dirty="0" smtClean="0"/>
              <a:t>Multiple viable designs were selected for follow-on development and experimentation, including the following activities: High-fidelity model confirmation, off-axis performance, </a:t>
            </a:r>
            <a:r>
              <a:rPr lang="en-US" b="0" dirty="0" err="1" smtClean="0"/>
              <a:t>protoyping</a:t>
            </a:r>
            <a:r>
              <a:rPr lang="en-US" b="0" dirty="0" smtClean="0"/>
              <a:t>, static live-fire, and flight dynamics.</a:t>
            </a:r>
          </a:p>
          <a:p>
            <a:pPr marL="257175" indent="-257175">
              <a:spcBef>
                <a:spcPts val="0"/>
              </a:spcBef>
              <a:spcAft>
                <a:spcPts val="900"/>
              </a:spcAft>
            </a:pPr>
            <a:r>
              <a:rPr lang="en-US" b="0" dirty="0" smtClean="0"/>
              <a:t>This study has led directly to the continued success of the NGBT program.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Impact</a:t>
            </a:r>
            <a:endParaRPr lang="en-US" dirty="0"/>
          </a:p>
        </p:txBody>
      </p:sp>
      <p:pic>
        <p:nvPicPr>
          <p:cNvPr id="5" name="Picture 4" descr="C:\Users\eli.s.golden\AppData\Local\Microsoft\Windows\INetCache\Content.MSO\BD60EAB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13" y="3460391"/>
            <a:ext cx="2188049" cy="277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06" t="40094" r="5312" b="40200"/>
          <a:stretch/>
        </p:blipFill>
        <p:spPr>
          <a:xfrm>
            <a:off x="565159" y="4383338"/>
            <a:ext cx="4714961" cy="6690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UNCLASSIFIED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DISTRIBUTION STATEMENT 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9957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u="sng" dirty="0" smtClean="0"/>
              <a:t>Acknowledgements</a:t>
            </a:r>
            <a:r>
              <a:rPr lang="en-US" b="0" dirty="0" smtClean="0"/>
              <a:t>:</a:t>
            </a:r>
            <a:endParaRPr lang="en-US" b="0" dirty="0"/>
          </a:p>
          <a:p>
            <a:pPr lvl="1"/>
            <a:r>
              <a:rPr lang="en-US" b="0" dirty="0" smtClean="0"/>
              <a:t>Peter Strong</a:t>
            </a:r>
          </a:p>
          <a:p>
            <a:pPr lvl="1"/>
            <a:r>
              <a:rPr lang="en-US" b="0" dirty="0" smtClean="0"/>
              <a:t>David </a:t>
            </a:r>
            <a:r>
              <a:rPr lang="en-US" b="0" dirty="0" err="1" smtClean="0"/>
              <a:t>Pfau</a:t>
            </a:r>
            <a:endParaRPr lang="en-US" b="0" dirty="0" smtClean="0"/>
          </a:p>
          <a:p>
            <a:pPr lvl="1"/>
            <a:r>
              <a:rPr lang="en-US" b="0" dirty="0" smtClean="0"/>
              <a:t>Daniel Suarez</a:t>
            </a:r>
          </a:p>
          <a:p>
            <a:pPr lvl="1"/>
            <a:r>
              <a:rPr lang="en-US" b="0" dirty="0" smtClean="0"/>
              <a:t>Andrew Nguyen</a:t>
            </a:r>
          </a:p>
          <a:p>
            <a:pPr lvl="1"/>
            <a:r>
              <a:rPr lang="en-US" b="0" dirty="0" smtClean="0"/>
              <a:t>David </a:t>
            </a:r>
            <a:r>
              <a:rPr lang="en-US" b="0" dirty="0" err="1" smtClean="0"/>
              <a:t>Kafrouni</a:t>
            </a:r>
            <a:endParaRPr lang="en-US" b="0" dirty="0" smtClean="0"/>
          </a:p>
          <a:p>
            <a:pPr lvl="1"/>
            <a:r>
              <a:rPr lang="en-US" b="0" dirty="0" smtClean="0"/>
              <a:t>the </a:t>
            </a:r>
            <a:r>
              <a:rPr lang="en-US" b="0" dirty="0"/>
              <a:t>rest of the CCDC AC NGBT </a:t>
            </a:r>
            <a:r>
              <a:rPr lang="en-US" b="0" dirty="0" smtClean="0"/>
              <a:t>team</a:t>
            </a:r>
          </a:p>
          <a:p>
            <a:endParaRPr lang="en-US" dirty="0" smtClean="0"/>
          </a:p>
          <a:p>
            <a:r>
              <a:rPr lang="en-US" b="0" u="sng" dirty="0" smtClean="0"/>
              <a:t>References</a:t>
            </a:r>
            <a:r>
              <a:rPr lang="en-US" b="0" dirty="0" smtClean="0"/>
              <a:t>:</a:t>
            </a:r>
            <a:endParaRPr lang="en-US" b="0" u="sng" dirty="0" smtClean="0"/>
          </a:p>
          <a:p>
            <a:pPr marL="574675" lvl="1" indent="-342900">
              <a:buFont typeface="+mj-lt"/>
              <a:buAutoNum type="arabicPeriod"/>
            </a:pPr>
            <a:r>
              <a:rPr lang="en-US" b="0" dirty="0" err="1" smtClean="0"/>
              <a:t>Pfau</a:t>
            </a:r>
            <a:r>
              <a:rPr lang="en-US" b="0" dirty="0"/>
              <a:t>, D, Golden, E., Suarez, D., Nguyen, A., </a:t>
            </a:r>
            <a:r>
              <a:rPr lang="en-US" b="0" dirty="0" err="1"/>
              <a:t>Kafrouni</a:t>
            </a:r>
            <a:r>
              <a:rPr lang="en-US" b="0" dirty="0"/>
              <a:t>, D. (2021) “Developing Mine-Neutralizing Penetrators for Next-Generation Breaching”, Defense Technical Information Center, Accession Number: AD1145294</a:t>
            </a:r>
          </a:p>
          <a:p>
            <a:pPr marL="574675" lvl="1" indent="-342900">
              <a:buFont typeface="+mj-lt"/>
              <a:buAutoNum type="arabicPeriod"/>
            </a:pPr>
            <a:r>
              <a:rPr lang="en-US" b="0" dirty="0"/>
              <a:t>Joseph, V.R., Gul, E., and Ba, S. (2015), “Maximum Projection Designs for Computer Experiments,” </a:t>
            </a:r>
            <a:r>
              <a:rPr lang="en-US" b="0" dirty="0" err="1"/>
              <a:t>Biometrika</a:t>
            </a:r>
            <a:r>
              <a:rPr lang="en-US" b="0" dirty="0"/>
              <a:t>, 102:2, 371-380.</a:t>
            </a:r>
          </a:p>
          <a:p>
            <a:pPr marL="574675" lvl="1" indent="-342900">
              <a:buFont typeface="+mj-lt"/>
              <a:buAutoNum type="arabicPeriod"/>
            </a:pPr>
            <a:r>
              <a:rPr lang="en-US" b="0" dirty="0"/>
              <a:t>Platt, John (1999). "Probabilistic outputs for support vector machines and comparisons to regularized likelihood methods". Advances in Large Margin Classifiers. 10 (3): 61–74.</a:t>
            </a:r>
          </a:p>
          <a:p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&amp; References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UNCLASSIFIED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DISTRIBUTION STATEMENT 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5457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10" y="1228725"/>
            <a:ext cx="8094688" cy="3703190"/>
          </a:xfrm>
        </p:spPr>
        <p:txBody>
          <a:bodyPr>
            <a:normAutofit fontScale="92500" lnSpcReduction="10000"/>
          </a:bodyPr>
          <a:lstStyle/>
          <a:p>
            <a:pPr marL="257175" indent="-257175">
              <a:spcBef>
                <a:spcPts val="450"/>
              </a:spcBef>
              <a:spcAft>
                <a:spcPts val="900"/>
              </a:spcAft>
            </a:pPr>
            <a:r>
              <a:rPr lang="en-US" b="0" dirty="0" smtClean="0"/>
              <a:t>Armament </a:t>
            </a:r>
            <a:r>
              <a:rPr lang="en-US" b="0" dirty="0"/>
              <a:t>Center’s </a:t>
            </a:r>
            <a:r>
              <a:rPr lang="en-US" b="0" dirty="0" smtClean="0"/>
              <a:t>Next </a:t>
            </a:r>
            <a:r>
              <a:rPr lang="en-US" b="0" dirty="0"/>
              <a:t>Gen Breaching Technology </a:t>
            </a:r>
            <a:r>
              <a:rPr lang="en-US" b="0" dirty="0" smtClean="0"/>
              <a:t>program developing </a:t>
            </a:r>
            <a:r>
              <a:rPr lang="en-US" b="0" dirty="0"/>
              <a:t>a new system </a:t>
            </a:r>
            <a:r>
              <a:rPr lang="en-US" b="0" dirty="0" smtClean="0"/>
              <a:t>to </a:t>
            </a:r>
            <a:r>
              <a:rPr lang="en-US" b="0" dirty="0"/>
              <a:t>more effectively cover minefields and neutralize subsurface </a:t>
            </a:r>
            <a:r>
              <a:rPr lang="en-US" b="0" dirty="0" smtClean="0"/>
              <a:t>threats</a:t>
            </a:r>
            <a:endParaRPr lang="en-US" b="0" dirty="0"/>
          </a:p>
          <a:p>
            <a:pPr marL="257175" indent="-257175">
              <a:spcAft>
                <a:spcPts val="900"/>
              </a:spcAft>
            </a:pPr>
            <a:r>
              <a:rPr lang="en-GB" b="0" dirty="0" err="1" smtClean="0"/>
              <a:t>Fuzed</a:t>
            </a:r>
            <a:r>
              <a:rPr lang="en-GB" b="0" dirty="0" smtClean="0"/>
              <a:t>, dart-shaped penetrators, which fire </a:t>
            </a:r>
            <a:r>
              <a:rPr lang="en-GB" b="0" dirty="0"/>
              <a:t>into the ground and </a:t>
            </a:r>
            <a:r>
              <a:rPr lang="en-GB" b="0" dirty="0" smtClean="0"/>
              <a:t>deliver an energetic </a:t>
            </a:r>
            <a:r>
              <a:rPr lang="en-GB" b="0" dirty="0" err="1" smtClean="0"/>
              <a:t>payloa</a:t>
            </a:r>
            <a:r>
              <a:rPr lang="en-US" b="0" dirty="0" smtClean="0"/>
              <a:t>d</a:t>
            </a:r>
          </a:p>
          <a:p>
            <a:pPr marL="257175" indent="-257175">
              <a:spcAft>
                <a:spcPts val="900"/>
              </a:spcAft>
            </a:pPr>
            <a:r>
              <a:rPr lang="en-US" b="0" dirty="0" smtClean="0"/>
              <a:t>Engagements simulated </a:t>
            </a:r>
            <a:r>
              <a:rPr lang="en-US" b="0" dirty="0" smtClean="0"/>
              <a:t>using deterministic </a:t>
            </a:r>
            <a:r>
              <a:rPr lang="en-US" b="0" dirty="0" smtClean="0"/>
              <a:t>Finite </a:t>
            </a:r>
            <a:r>
              <a:rPr lang="en-US" b="0" dirty="0"/>
              <a:t>Element </a:t>
            </a:r>
            <a:r>
              <a:rPr lang="en-US" b="0" dirty="0" smtClean="0"/>
              <a:t>Analysis</a:t>
            </a:r>
          </a:p>
          <a:p>
            <a:pPr marL="257175" indent="-257175">
              <a:spcAft>
                <a:spcPts val="900"/>
              </a:spcAft>
            </a:pPr>
            <a:r>
              <a:rPr lang="en-US" b="0" dirty="0" smtClean="0"/>
              <a:t>Uncertainty Quantification methodology used to construct a </a:t>
            </a:r>
            <a:r>
              <a:rPr lang="en-US" b="0" i="1" dirty="0" smtClean="0"/>
              <a:t>surrogate model </a:t>
            </a:r>
            <a:r>
              <a:rPr lang="en-US" b="0" dirty="0" smtClean="0"/>
              <a:t>(aka </a:t>
            </a:r>
            <a:r>
              <a:rPr lang="en-US" b="0" i="1" dirty="0" err="1" smtClean="0"/>
              <a:t>metamodel</a:t>
            </a:r>
            <a:r>
              <a:rPr lang="en-US" b="0" dirty="0" smtClean="0"/>
              <a:t> aka </a:t>
            </a:r>
            <a:r>
              <a:rPr lang="en-US" b="0" i="1" dirty="0" smtClean="0"/>
              <a:t>emulator</a:t>
            </a:r>
            <a:r>
              <a:rPr lang="en-US" b="0" dirty="0" smtClean="0"/>
              <a:t>), a closed-form approximation of the FEA, </a:t>
            </a:r>
            <a:r>
              <a:rPr lang="en-US" b="0" dirty="0" smtClean="0"/>
              <a:t>maximizing effectiveness while reducing </a:t>
            </a:r>
            <a:r>
              <a:rPr lang="en-US" b="0" dirty="0" smtClean="0"/>
              <a:t>overall computational burden</a:t>
            </a:r>
          </a:p>
          <a:p>
            <a:pPr marL="257175" indent="-257175">
              <a:spcAft>
                <a:spcPts val="900"/>
              </a:spcAft>
            </a:pPr>
            <a:r>
              <a:rPr lang="en-US" b="0" dirty="0" smtClean="0"/>
              <a:t>This approach facilitated exploration of penetrator design space and enabled team to identify the most promising candidates for maturation</a:t>
            </a:r>
          </a:p>
          <a:p>
            <a:pPr marL="257175" indent="-257175">
              <a:spcAft>
                <a:spcPts val="900"/>
              </a:spcAft>
            </a:pPr>
            <a:r>
              <a:rPr lang="en-US" b="0" dirty="0" smtClean="0">
                <a:solidFill>
                  <a:prstClr val="black"/>
                </a:solidFill>
                <a:cs typeface="Calibri" panose="020F0502020204030204" pitchFamily="34" charset="0"/>
              </a:rPr>
              <a:t>Crux of the study was deriving a binomial probability function trained with data generated by deterministic computer simulation</a:t>
            </a:r>
            <a:endParaRPr lang="en-US" b="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pic>
        <p:nvPicPr>
          <p:cNvPr id="6" name="Picture 5" descr="C:\Users\eli.s.golden\AppData\Local\Microsoft\Windows\INetCache\Content.MSO\E926E801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4" y="4985255"/>
            <a:ext cx="2156936" cy="139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580" y="5011945"/>
            <a:ext cx="2073354" cy="13916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UNCLASSIFIED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DISTRIBUTION STATEMENT A. Approved for public release: distribution unlimited.</a:t>
            </a:r>
          </a:p>
        </p:txBody>
      </p:sp>
      <p:pic>
        <p:nvPicPr>
          <p:cNvPr id="8" name="loc1_dynamic_3Dvie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3720" r="23735" b="4613"/>
          <a:stretch/>
        </p:blipFill>
        <p:spPr>
          <a:xfrm>
            <a:off x="3081383" y="4896048"/>
            <a:ext cx="2554514" cy="162339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893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spcAft>
                <a:spcPts val="900"/>
              </a:spcAft>
            </a:pPr>
            <a:r>
              <a:rPr lang="en-US" sz="2800" b="0" u="sng" dirty="0"/>
              <a:t>Objective</a:t>
            </a:r>
            <a:r>
              <a:rPr lang="en-US" sz="2800" b="0" dirty="0" smtClean="0"/>
              <a:t>:</a:t>
            </a:r>
            <a:r>
              <a:rPr lang="en-US" sz="2800" dirty="0" smtClean="0"/>
              <a:t> </a:t>
            </a:r>
            <a:r>
              <a:rPr lang="en-US" sz="2800" b="0" dirty="0" smtClean="0"/>
              <a:t>Select designs that…</a:t>
            </a:r>
            <a:endParaRPr lang="en-US" sz="2800" b="0" dirty="0"/>
          </a:p>
          <a:p>
            <a:pPr marL="685800" lvl="1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dirty="0" smtClean="0"/>
              <a:t>Maximize probability </a:t>
            </a:r>
            <a:r>
              <a:rPr lang="en-US" sz="1800" dirty="0"/>
              <a:t>of </a:t>
            </a:r>
            <a:r>
              <a:rPr lang="en-US" sz="1800" dirty="0" smtClean="0"/>
              <a:t>defeat </a:t>
            </a:r>
            <a:endParaRPr lang="en-US" sz="1800" dirty="0"/>
          </a:p>
          <a:p>
            <a:pPr marL="685800" lvl="1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dirty="0" smtClean="0"/>
              <a:t>Are insensitive to engagement distance (driven predominantly by penetrator velocity/time of </a:t>
            </a:r>
            <a:r>
              <a:rPr lang="en-US" sz="1800" dirty="0" err="1" smtClean="0"/>
              <a:t>fuze</a:t>
            </a:r>
            <a:r>
              <a:rPr lang="en-US" sz="1800" dirty="0" smtClean="0"/>
              <a:t> initiation)</a:t>
            </a:r>
            <a:endParaRPr lang="en-US" sz="1800" dirty="0"/>
          </a:p>
          <a:p>
            <a:pPr marL="685800" lvl="1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dirty="0" smtClean="0"/>
              <a:t>Also of interest: easy to manufacture, minimize profile, minimize weight, maximize performance at slower speeds</a:t>
            </a:r>
          </a:p>
          <a:p>
            <a:pPr marL="257175" indent="-257175">
              <a:spcAft>
                <a:spcPts val="900"/>
              </a:spcAft>
            </a:pPr>
            <a:r>
              <a:rPr lang="en-US" sz="2800" b="0" u="sng" dirty="0" smtClean="0"/>
              <a:t>Scope</a:t>
            </a:r>
            <a:r>
              <a:rPr lang="en-US" sz="2800" b="0" dirty="0"/>
              <a:t>:</a:t>
            </a:r>
          </a:p>
          <a:p>
            <a:pPr marL="628650" lvl="1" indent="-285750">
              <a:spcAft>
                <a:spcPts val="900"/>
              </a:spcAft>
            </a:pPr>
            <a:r>
              <a:rPr lang="en-US" sz="1800" dirty="0" smtClean="0"/>
              <a:t>Feature Set: </a:t>
            </a:r>
            <a:r>
              <a:rPr lang="en-US" sz="1800" dirty="0"/>
              <a:t>six </a:t>
            </a:r>
            <a:r>
              <a:rPr lang="en-US" sz="1800" b="1" dirty="0"/>
              <a:t>dimensions</a:t>
            </a:r>
            <a:r>
              <a:rPr lang="en-US" sz="1800" dirty="0"/>
              <a:t>, </a:t>
            </a:r>
            <a:r>
              <a:rPr lang="en-US" sz="1800" b="1" dirty="0"/>
              <a:t>initial velocity</a:t>
            </a:r>
            <a:r>
              <a:rPr lang="en-US" sz="1800" dirty="0"/>
              <a:t>, </a:t>
            </a:r>
            <a:r>
              <a:rPr lang="en-US" sz="1800" b="1" dirty="0" err="1"/>
              <a:t>fuze</a:t>
            </a:r>
            <a:r>
              <a:rPr lang="en-US" sz="1800" b="1" dirty="0"/>
              <a:t> initiation time</a:t>
            </a:r>
          </a:p>
          <a:p>
            <a:pPr marL="628650" lvl="1" indent="-285750">
              <a:spcAft>
                <a:spcPts val="900"/>
              </a:spcAft>
            </a:pPr>
            <a:r>
              <a:rPr lang="en-US" sz="1800" dirty="0" smtClean="0"/>
              <a:t>Response: </a:t>
            </a:r>
            <a:r>
              <a:rPr lang="en-US" sz="1800" dirty="0"/>
              <a:t>Binary </a:t>
            </a:r>
            <a:r>
              <a:rPr lang="en-US" sz="1800" b="1" dirty="0"/>
              <a:t>Go/No Go</a:t>
            </a:r>
            <a:r>
              <a:rPr lang="en-US" sz="1800" dirty="0"/>
              <a:t> </a:t>
            </a:r>
            <a:r>
              <a:rPr lang="en-US" sz="1800" dirty="0" smtClean="0"/>
              <a:t>performance</a:t>
            </a:r>
          </a:p>
          <a:p>
            <a:pPr marL="628650" lvl="1" indent="-285750">
              <a:spcAft>
                <a:spcPts val="900"/>
              </a:spcAft>
            </a:pPr>
            <a:r>
              <a:rPr lang="en-US" sz="1800" dirty="0" smtClean="0"/>
              <a:t>Additional </a:t>
            </a:r>
            <a:r>
              <a:rPr lang="en-US" sz="1800" dirty="0"/>
              <a:t>constraints imposed </a:t>
            </a:r>
            <a:r>
              <a:rPr lang="en-US" sz="1800" dirty="0" smtClean="0"/>
              <a:t>to </a:t>
            </a:r>
            <a:r>
              <a:rPr lang="en-US" sz="1800" dirty="0"/>
              <a:t>further control aspects of profile and internal </a:t>
            </a:r>
            <a:r>
              <a:rPr lang="en-US" sz="1800" dirty="0" smtClean="0"/>
              <a:t>volume</a:t>
            </a:r>
          </a:p>
          <a:p>
            <a:pPr marL="628650" lvl="1" indent="-285750">
              <a:spcAft>
                <a:spcPts val="900"/>
              </a:spcAft>
            </a:pPr>
            <a:r>
              <a:rPr lang="en-US" sz="1800" dirty="0" smtClean="0"/>
              <a:t>Sample size: 150 observations in initial design, 261 fully augmented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and Scope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1982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UNCLASSIFIED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DISTRIBUTION STATEMENT 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3320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documents.lucid.app/documents/bf9a66e8-1161-4989-9b73-8aebe485b41a/pages/0_0?a=2224&amp;x=-18&amp;y=112&amp;w=1151&amp;h=623&amp;store=1&amp;accept=image%2F*&amp;auth=LCA%20d4bebabf38394680d786d06b18b931de5f0201a4-ts%3D16507672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5" y="1389786"/>
            <a:ext cx="8687838" cy="47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UNCLASSIFIED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DISTRIBUTION STATEMENT 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18200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6"/>
          <p:cNvSpPr txBox="1">
            <a:spLocks noGrp="1"/>
          </p:cNvSpPr>
          <p:nvPr>
            <p:ph idx="1"/>
          </p:nvPr>
        </p:nvSpPr>
        <p:spPr>
          <a:xfrm>
            <a:off x="442210" y="1228724"/>
            <a:ext cx="8094688" cy="286821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900"/>
              </a:spcAft>
            </a:pPr>
            <a:r>
              <a:rPr lang="en-US" sz="3600" b="0" dirty="0" smtClean="0"/>
              <a:t>Relationships between inputs and outputs of computer simulation typically complex (“black box”)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</a:pPr>
            <a:r>
              <a:rPr lang="en-US" sz="3600" b="0" dirty="0" smtClean="0"/>
              <a:t>Functions used to approximate </a:t>
            </a:r>
            <a:r>
              <a:rPr lang="en-US" sz="3700" b="0" dirty="0" smtClean="0"/>
              <a:t>provide perfect </a:t>
            </a:r>
            <a:r>
              <a:rPr lang="en-US" sz="3700" b="0" dirty="0"/>
              <a:t>or near-perfect fit to the </a:t>
            </a:r>
            <a:r>
              <a:rPr lang="en-US" sz="3700" b="0" dirty="0" smtClean="0"/>
              <a:t>data</a:t>
            </a:r>
            <a:endParaRPr lang="en-US" sz="3700" b="0" dirty="0"/>
          </a:p>
          <a:p>
            <a:pPr marL="800100" lvl="1" indent="-342900">
              <a:spcBef>
                <a:spcPts val="0"/>
              </a:spcBef>
              <a:spcAft>
                <a:spcPts val="900"/>
              </a:spcAft>
            </a:pPr>
            <a:r>
              <a:rPr lang="en-US" sz="3300" dirty="0"/>
              <a:t>highly </a:t>
            </a:r>
            <a:r>
              <a:rPr lang="en-US" sz="3300" dirty="0" smtClean="0"/>
              <a:t>flexible, highly nonlinear</a:t>
            </a:r>
            <a:endParaRPr lang="en-US" sz="3300" dirty="0"/>
          </a:p>
          <a:p>
            <a:pPr marL="800100" lvl="1" indent="-342900">
              <a:spcBef>
                <a:spcPts val="0"/>
              </a:spcBef>
              <a:spcAft>
                <a:spcPts val="900"/>
              </a:spcAft>
            </a:pPr>
            <a:r>
              <a:rPr lang="en-US" sz="3300" b="0" dirty="0" smtClean="0"/>
              <a:t>continuously differentiable (can be optimized)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</a:pPr>
            <a:r>
              <a:rPr lang="en-US" sz="3600" b="0" dirty="0" smtClean="0"/>
              <a:t>Space-filling design paradigm favors </a:t>
            </a:r>
            <a:r>
              <a:rPr lang="en-US" sz="3600" b="0" dirty="0"/>
              <a:t>coverage over leverage and </a:t>
            </a:r>
            <a:r>
              <a:rPr lang="en-US" sz="3600" b="0" dirty="0" smtClean="0"/>
              <a:t>replication, </a:t>
            </a:r>
            <a:r>
              <a:rPr lang="en-US" sz="3600" b="0" dirty="0"/>
              <a:t>ideal </a:t>
            </a:r>
            <a:r>
              <a:rPr lang="en-US" sz="3600" b="0" dirty="0" smtClean="0"/>
              <a:t>for probing black box environments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design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rcRect l="5865" t="5330" r="6744" b="7315"/>
          <a:stretch/>
        </p:blipFill>
        <p:spPr>
          <a:xfrm>
            <a:off x="1541226" y="3917701"/>
            <a:ext cx="2124793" cy="2076509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4185692" y="4803848"/>
            <a:ext cx="675564" cy="337782"/>
          </a:xfrm>
          <a:prstGeom prst="rightArrow">
            <a:avLst/>
          </a:prstGeom>
          <a:gradFill flip="none" rotWithShape="1">
            <a:gsLst>
              <a:gs pos="0">
                <a:srgbClr val="6D6E70">
                  <a:shade val="30000"/>
                  <a:satMod val="115000"/>
                </a:srgbClr>
              </a:gs>
              <a:gs pos="50000">
                <a:srgbClr val="6D6E70">
                  <a:shade val="67500"/>
                  <a:satMod val="115000"/>
                </a:srgbClr>
              </a:gs>
              <a:gs pos="100000">
                <a:srgbClr val="6D6E70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+mj-lt"/>
              <a:ea typeface="+mn-ea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426679" y="4288566"/>
            <a:ext cx="2262099" cy="1334779"/>
            <a:chOff x="5499498" y="1193531"/>
            <a:chExt cx="3016132" cy="177970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9498" y="1193531"/>
              <a:ext cx="3016132" cy="1779705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 bwMode="auto">
            <a:xfrm>
              <a:off x="6027861" y="1220002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7946781" y="1314558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122417" y="2623892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822392" y="1843807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7669454" y="2671170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8096268" y="2250922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7623489" y="1719046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960286" y="1197951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748132" y="1810916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855224" y="2743400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8361632" y="1546627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7287212" y="2461027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372812" y="2058485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580332" y="2878547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5690350" y="1423305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893907" y="2316274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210950" y="2843763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7192656" y="1534270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496332" y="1500434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526097" y="2156366"/>
              <a:ext cx="94556" cy="94556"/>
            </a:xfrm>
            <a:prstGeom prst="ellipse">
              <a:avLst/>
            </a:prstGeom>
            <a:solidFill>
              <a:srgbClr val="000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1350" baseline="-25000">
                <a:solidFill>
                  <a:srgbClr val="000000"/>
                </a:solidFill>
                <a:latin typeface="+mj-lt"/>
                <a:ea typeface="ＭＳ Ｐゴシック" pitchFamily="-110" charset="-128"/>
                <a:cs typeface="Arial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UNCLASSIFIED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DISTRIBUTION STATEMENT 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9322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257175" lvl="0" indent="-257175">
                  <a:spcAft>
                    <a:spcPts val="900"/>
                  </a:spcAft>
                </a:pPr>
                <a:r>
                  <a:rPr lang="en-GB" sz="1600" b="0" dirty="0" smtClean="0">
                    <a:latin typeface="+mj-lt"/>
                    <a:cs typeface="Calibri" panose="020F0502020204030204" pitchFamily="34" charset="0"/>
                  </a:rPr>
                  <a:t>The </a:t>
                </a:r>
                <a:r>
                  <a:rPr lang="en-GB" sz="1600" b="0" dirty="0">
                    <a:latin typeface="+mj-lt"/>
                    <a:cs typeface="Calibri" panose="020F0502020204030204" pitchFamily="34" charset="0"/>
                  </a:rPr>
                  <a:t>combination of binary response and </a:t>
                </a:r>
                <a:r>
                  <a:rPr lang="en-GB" sz="1600" b="0" dirty="0" smtClean="0">
                    <a:latin typeface="+mj-lt"/>
                    <a:cs typeface="Calibri" panose="020F0502020204030204" pitchFamily="34" charset="0"/>
                  </a:rPr>
                  <a:t>zero noise precludes </a:t>
                </a:r>
                <a:r>
                  <a:rPr lang="en-GB" sz="1600" b="0" dirty="0">
                    <a:latin typeface="+mj-lt"/>
                    <a:cs typeface="Calibri" panose="020F0502020204030204" pitchFamily="34" charset="0"/>
                  </a:rPr>
                  <a:t>model classes that would traditionally be applied in either case alone:</a:t>
                </a:r>
              </a:p>
              <a:p>
                <a:pPr marL="257175" lvl="0" indent="-257175">
                  <a:buFont typeface="Times New Roman" panose="02020603050405020304" pitchFamily="18" charset="0"/>
                  <a:buChar char="×"/>
                </a:pPr>
                <a:r>
                  <a:rPr lang="en-US" sz="1600" b="0" u="sng" dirty="0">
                    <a:latin typeface="+mj-lt"/>
                    <a:cs typeface="Calibri" panose="020F0502020204030204" pitchFamily="34" charset="0"/>
                  </a:rPr>
                  <a:t>Logistic </a:t>
                </a:r>
                <a:r>
                  <a:rPr lang="en-US" sz="1600" b="0" u="sng" dirty="0" smtClean="0">
                    <a:latin typeface="+mj-lt"/>
                    <a:cs typeface="Calibri" panose="020F0502020204030204" pitchFamily="34" charset="0"/>
                  </a:rPr>
                  <a:t>Regression</a:t>
                </a:r>
                <a:endParaRPr lang="en-US" sz="1600" b="0" u="sng" dirty="0">
                  <a:latin typeface="+mj-lt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Maps </a:t>
                </a:r>
                <a:r>
                  <a:rPr lang="en-US" i="1" dirty="0">
                    <a:latin typeface="+mj-lt"/>
                    <a:ea typeface="+mn-ea"/>
                    <a:cs typeface="Calibri" panose="020F0502020204030204" pitchFamily="34" charset="0"/>
                  </a:rPr>
                  <a:t>binomial probability </a:t>
                </a: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of class membership to </a:t>
                </a:r>
                <a:r>
                  <a:rPr lang="en-US" dirty="0">
                    <a:latin typeface="+mj-lt"/>
                    <a:ea typeface="+mn-ea"/>
                    <a:cs typeface="Calibri" panose="020F0502020204030204" pitchFamily="34" charset="0"/>
                  </a:rPr>
                  <a:t>process </a:t>
                </a: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inputs</a:t>
                </a:r>
              </a:p>
              <a:p>
                <a:pPr lvl="1">
                  <a:spcAft>
                    <a:spcPts val="1200"/>
                  </a:spcAft>
                  <a:buFont typeface="Calibri" panose="020F0502020204030204" pitchFamily="34" charset="0"/>
                  <a:buChar char="×"/>
                </a:pP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Latent 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∴</m:t>
                    </m:r>
                  </m:oMath>
                </a14:m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 requires mixed results to fit a model (incapable of perfect interpolation)</a:t>
                </a:r>
                <a:endParaRPr lang="en-US" dirty="0" smtClean="0">
                  <a:latin typeface="+mj-lt"/>
                  <a:ea typeface="+mn-ea"/>
                  <a:cs typeface="Calibri" panose="020F0502020204030204" pitchFamily="34" charset="0"/>
                </a:endParaRPr>
              </a:p>
              <a:p>
                <a:pPr marL="257175" lvl="0" indent="-257175">
                  <a:buFont typeface="Times New Roman" panose="02020603050405020304" pitchFamily="18" charset="0"/>
                  <a:buChar char="×"/>
                </a:pPr>
                <a:r>
                  <a:rPr lang="en-US" sz="1600" b="0" u="sng" dirty="0" smtClean="0">
                    <a:latin typeface="+mj-lt"/>
                    <a:cs typeface="Calibri" panose="020F0502020204030204" pitchFamily="34" charset="0"/>
                  </a:rPr>
                  <a:t>Gaussian </a:t>
                </a:r>
                <a:r>
                  <a:rPr lang="en-US" sz="1600" b="0" u="sng" dirty="0">
                    <a:latin typeface="+mj-lt"/>
                    <a:cs typeface="Calibri" panose="020F0502020204030204" pitchFamily="34" charset="0"/>
                  </a:rPr>
                  <a:t>Process </a:t>
                </a:r>
                <a:r>
                  <a:rPr lang="en-US" sz="1600" b="0" u="sng" dirty="0" smtClean="0">
                    <a:latin typeface="+mj-lt"/>
                    <a:cs typeface="Calibri" panose="020F0502020204030204" pitchFamily="34" charset="0"/>
                  </a:rPr>
                  <a:t>Regression</a:t>
                </a:r>
                <a:endParaRPr lang="en-US" sz="1600" b="0" u="sng" dirty="0">
                  <a:latin typeface="+mj-lt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Mathematically flexible enough </a:t>
                </a: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to interpolate with </a:t>
                </a: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perfect </a:t>
                </a: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fit</a:t>
                </a:r>
                <a:endParaRPr lang="en-US" dirty="0" smtClean="0">
                  <a:latin typeface="+mj-lt"/>
                  <a:ea typeface="+mn-ea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Mechanisms in place to minimize overfitting (cross-validation) and interpolation error (spatial correlation function aka </a:t>
                </a:r>
                <a:r>
                  <a:rPr lang="en-US" i="1" dirty="0" smtClean="0">
                    <a:latin typeface="+mj-lt"/>
                    <a:ea typeface="+mn-ea"/>
                    <a:cs typeface="Calibri" panose="020F0502020204030204" pitchFamily="34" charset="0"/>
                  </a:rPr>
                  <a:t>kernel</a:t>
                </a: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)</a:t>
                </a:r>
              </a:p>
              <a:p>
                <a:pPr lvl="1">
                  <a:spcAft>
                    <a:spcPts val="1200"/>
                  </a:spcAft>
                  <a:buFont typeface="Calibri" panose="020F0502020204030204" pitchFamily="34" charset="0"/>
                  <a:buChar char="×"/>
                </a:pP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Cannot be </a:t>
                </a: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use </a:t>
                </a: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to model </a:t>
                </a:r>
                <a:r>
                  <a:rPr lang="en-US" dirty="0">
                    <a:latin typeface="+mj-lt"/>
                    <a:ea typeface="+mn-ea"/>
                    <a:cs typeface="Calibri" panose="020F0502020204030204" pitchFamily="34" charset="0"/>
                  </a:rPr>
                  <a:t>discrete responses</a:t>
                </a:r>
                <a:endParaRPr lang="en-US" u="sng" dirty="0">
                  <a:latin typeface="+mj-lt"/>
                  <a:ea typeface="+mn-ea"/>
                  <a:cs typeface="Calibri" panose="020F0502020204030204" pitchFamily="34" charset="0"/>
                </a:endParaRPr>
              </a:p>
              <a:p>
                <a:pPr marL="257175" lvl="0" indent="-257175">
                  <a:buFont typeface="Wingdings" panose="05000000000000000000" pitchFamily="2" charset="2"/>
                  <a:buChar char="ü"/>
                </a:pPr>
                <a:r>
                  <a:rPr lang="en-US" sz="1600" b="0" u="sng" dirty="0">
                    <a:latin typeface="+mj-lt"/>
                    <a:cs typeface="Calibri" panose="020F0502020204030204" pitchFamily="34" charset="0"/>
                  </a:rPr>
                  <a:t>Support Vector </a:t>
                </a:r>
                <a:r>
                  <a:rPr lang="en-US" sz="1600" b="0" u="sng" dirty="0" smtClean="0">
                    <a:latin typeface="+mj-lt"/>
                    <a:cs typeface="Calibri" panose="020F0502020204030204" pitchFamily="34" charset="0"/>
                  </a:rPr>
                  <a:t>Machines</a:t>
                </a:r>
                <a:endParaRPr lang="en-US" sz="1600" b="0" u="sng" dirty="0">
                  <a:latin typeface="+mj-lt"/>
                  <a:cs typeface="Calibri" panose="020F0502020204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Separates </a:t>
                </a:r>
                <a:r>
                  <a:rPr lang="en-US" dirty="0">
                    <a:latin typeface="+mj-lt"/>
                    <a:ea typeface="+mn-ea"/>
                    <a:cs typeface="Calibri" panose="020F0502020204030204" pitchFamily="34" charset="0"/>
                  </a:rPr>
                  <a:t>sample space </a:t>
                </a: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into classes by defining a maximum-margin hyperplane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Highly flexible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Utilizes </a:t>
                </a:r>
                <a:r>
                  <a:rPr lang="en-US" dirty="0">
                    <a:latin typeface="+mj-lt"/>
                    <a:ea typeface="+mn-ea"/>
                    <a:cs typeface="Calibri" panose="020F0502020204030204" pitchFamily="34" charset="0"/>
                  </a:rPr>
                  <a:t>kernel </a:t>
                </a: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function, cross-validation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Estimation procedure requires additional analyst input</a:t>
                </a:r>
                <a:endParaRPr lang="en-US" dirty="0">
                  <a:latin typeface="+mj-lt"/>
                  <a:ea typeface="+mn-ea"/>
                  <a:cs typeface="Calibri" panose="020F0502020204030204" pitchFamily="34" charset="0"/>
                </a:endParaRPr>
              </a:p>
              <a:p>
                <a:pPr lvl="1">
                  <a:buFont typeface="Calibri" panose="020F0502020204030204" pitchFamily="34" charset="0"/>
                  <a:buChar char="×"/>
                </a:pPr>
                <a:r>
                  <a:rPr lang="en-US" dirty="0" smtClean="0">
                    <a:latin typeface="+mj-lt"/>
                    <a:ea typeface="+mn-ea"/>
                    <a:cs typeface="Calibri" panose="020F0502020204030204" pitchFamily="34" charset="0"/>
                  </a:rPr>
                  <a:t>Non-probabilistic classifier (not continuously differentiable), but can be mapped to a function with “Platt Scaling”✓</a:t>
                </a:r>
                <a:endParaRPr lang="en-US" dirty="0">
                  <a:latin typeface="+mj-lt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1" t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tool selection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UNCLASSIFIED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DISTRIBUTION STATEMENT 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41028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 details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087322"/>
            <a:ext cx="4007644" cy="4100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00" y="1087322"/>
            <a:ext cx="3264694" cy="29860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650" y="5142934"/>
            <a:ext cx="7744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</a:t>
            </a:r>
            <a:r>
              <a:rPr lang="en-US" sz="1400" i="1" dirty="0"/>
              <a:t>support vector</a:t>
            </a:r>
            <a:r>
              <a:rPr lang="en-US" sz="1400" dirty="0"/>
              <a:t> is an observation that lies </a:t>
            </a:r>
            <a:r>
              <a:rPr lang="en-US" sz="1400" dirty="0" smtClean="0"/>
              <a:t>on the </a:t>
            </a:r>
            <a:r>
              <a:rPr lang="en-US" sz="1400" dirty="0" smtClean="0"/>
              <a:t>margin</a:t>
            </a:r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Cost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b="1" dirty="0" smtClean="0"/>
              <a:t>Gamma </a:t>
            </a:r>
            <a:r>
              <a:rPr lang="en-US" sz="1400" dirty="0" smtClean="0"/>
              <a:t>are </a:t>
            </a:r>
            <a:r>
              <a:rPr lang="en-US" sz="1400" i="1" dirty="0" err="1"/>
              <a:t>h</a:t>
            </a:r>
            <a:r>
              <a:rPr lang="en-US" sz="1400" i="1" dirty="0" err="1" smtClean="0"/>
              <a:t>yperparameters</a:t>
            </a:r>
            <a:r>
              <a:rPr lang="en-US" sz="1400" dirty="0" smtClean="0"/>
              <a:t> (dictate </a:t>
            </a:r>
            <a:r>
              <a:rPr lang="en-US" sz="1400" dirty="0"/>
              <a:t>the behavior of the </a:t>
            </a:r>
            <a:r>
              <a:rPr lang="en-US" sz="1400" dirty="0" smtClean="0"/>
              <a:t>learning)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specified by analyst prior to executing fit routine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have a direct impact on </a:t>
            </a:r>
            <a:r>
              <a:rPr lang="en-US" sz="1400" b="1" dirty="0"/>
              <a:t>Misclassification </a:t>
            </a:r>
            <a:r>
              <a:rPr lang="en-US" sz="1400" b="1" dirty="0" smtClean="0"/>
              <a:t>Rate</a:t>
            </a:r>
            <a:r>
              <a:rPr lang="en-US" sz="1400" dirty="0" smtClean="0"/>
              <a:t>, </a:t>
            </a:r>
            <a:r>
              <a:rPr lang="en-US" sz="1400" b="1" dirty="0" smtClean="0"/>
              <a:t>Number </a:t>
            </a:r>
            <a:r>
              <a:rPr lang="en-US" sz="1400" b="1" dirty="0"/>
              <a:t>of Support </a:t>
            </a:r>
            <a:r>
              <a:rPr lang="en-US" sz="1400" b="1" dirty="0" smtClean="0"/>
              <a:t>Vectors</a:t>
            </a:r>
            <a:r>
              <a:rPr lang="en-US" sz="1400" dirty="0" smtClean="0"/>
              <a:t> (implies curvature/complexity of the hyperplane), and </a:t>
            </a:r>
            <a:r>
              <a:rPr lang="en-US" sz="1400" b="1" dirty="0" smtClean="0"/>
              <a:t>Probability Threshold</a:t>
            </a:r>
            <a:r>
              <a:rPr lang="en-US" sz="1400" dirty="0"/>
              <a:t> </a:t>
            </a:r>
            <a:r>
              <a:rPr lang="en-US" sz="1400" dirty="0" smtClean="0"/>
              <a:t>(values other than 0.50 imply model bias)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UNCLASSIFIED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DISTRIBUTION STATEMENT 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17595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/>
            <a:r>
              <a:rPr lang="en-US" b="0" u="sng" dirty="0" smtClean="0"/>
              <a:t>Objective</a:t>
            </a:r>
            <a:r>
              <a:rPr lang="en-US" b="0" dirty="0"/>
              <a:t>: Find </a:t>
            </a:r>
            <a:r>
              <a:rPr lang="en-US" b="0" dirty="0" err="1"/>
              <a:t>hyperparameter</a:t>
            </a:r>
            <a:r>
              <a:rPr lang="en-US" b="0" dirty="0"/>
              <a:t> values that result in the </a:t>
            </a:r>
            <a:r>
              <a:rPr lang="en-US" b="0" u="sng" dirty="0"/>
              <a:t>simplest</a:t>
            </a:r>
            <a:r>
              <a:rPr lang="en-US" b="0" dirty="0"/>
              <a:t> </a:t>
            </a:r>
            <a:r>
              <a:rPr lang="en-US" b="0" u="sng" dirty="0"/>
              <a:t>unbiased</a:t>
            </a:r>
            <a:r>
              <a:rPr lang="en-US" b="0" dirty="0"/>
              <a:t> model that achieves a </a:t>
            </a:r>
            <a:r>
              <a:rPr lang="en-US" b="0" u="sng" dirty="0"/>
              <a:t>perfect fit</a:t>
            </a:r>
          </a:p>
          <a:p>
            <a:pPr marL="257175" indent="-257175"/>
            <a:r>
              <a:rPr lang="en-US" b="0" u="sng" dirty="0" smtClean="0"/>
              <a:t>Approach</a:t>
            </a:r>
            <a:r>
              <a:rPr lang="en-US" b="0" dirty="0"/>
              <a:t>: </a:t>
            </a:r>
            <a:r>
              <a:rPr lang="en-US" b="0" dirty="0" smtClean="0"/>
              <a:t>Meta-experiment </a:t>
            </a:r>
            <a:r>
              <a:rPr lang="en-US" b="0" dirty="0"/>
              <a:t>featuring a hybrid application of </a:t>
            </a:r>
            <a:r>
              <a:rPr lang="en-US" b="0" i="1" dirty="0"/>
              <a:t>grid search </a:t>
            </a:r>
            <a:r>
              <a:rPr lang="en-US" b="0" dirty="0"/>
              <a:t>and </a:t>
            </a:r>
            <a:r>
              <a:rPr lang="en-US" b="0" i="1" dirty="0"/>
              <a:t>Bayesian </a:t>
            </a:r>
            <a:r>
              <a:rPr lang="en-US" b="0" dirty="0" smtClean="0"/>
              <a:t>methodologies:</a:t>
            </a:r>
          </a:p>
          <a:p>
            <a:pPr marL="257175" indent="-257175"/>
            <a:endParaRPr lang="en-US" b="0" i="1" dirty="0"/>
          </a:p>
          <a:p>
            <a:pPr marL="342900" indent="-342900">
              <a:buFont typeface="+mj-lt"/>
              <a:buAutoNum type="arabicPeriod"/>
            </a:pPr>
            <a:r>
              <a:rPr lang="en-US" b="0" dirty="0"/>
              <a:t>Generate initial list of model i/o via grid </a:t>
            </a:r>
            <a:r>
              <a:rPr lang="en-US" b="0" dirty="0" smtClean="0"/>
              <a:t>search</a:t>
            </a:r>
            <a:endParaRPr lang="en-US" b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Hyperparameter</a:t>
            </a:r>
            <a:r>
              <a:rPr lang="en-US" dirty="0" smtClean="0"/>
              <a:t> Optimization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62829" y="3228203"/>
            <a:ext cx="4253450" cy="3134496"/>
            <a:chOff x="315038" y="3215503"/>
            <a:chExt cx="4253450" cy="3134496"/>
          </a:xfrm>
          <a:solidFill>
            <a:srgbClr val="F8F8F8"/>
          </a:solidFill>
        </p:grpSpPr>
        <p:pic>
          <p:nvPicPr>
            <p:cNvPr id="10" name="Content Placeholder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 r="55325"/>
            <a:stretch/>
          </p:blipFill>
          <p:spPr>
            <a:xfrm>
              <a:off x="315038" y="3215503"/>
              <a:ext cx="3673102" cy="3134496"/>
            </a:xfrm>
            <a:prstGeom prst="rect">
              <a:avLst/>
            </a:prstGeom>
            <a:grpFill/>
            <a:ln>
              <a:noFill/>
            </a:ln>
            <a:effectLst/>
          </p:spPr>
        </p:pic>
        <p:pic>
          <p:nvPicPr>
            <p:cNvPr id="6" name="Content Placeholder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 l="66837" r="26985"/>
            <a:stretch/>
          </p:blipFill>
          <p:spPr>
            <a:xfrm>
              <a:off x="3988140" y="3215503"/>
              <a:ext cx="508000" cy="3134496"/>
            </a:xfrm>
            <a:prstGeom prst="rect">
              <a:avLst/>
            </a:prstGeom>
            <a:grpFill/>
            <a:ln>
              <a:noFill/>
            </a:ln>
            <a:effectLst/>
          </p:spPr>
        </p:pic>
        <p:pic>
          <p:nvPicPr>
            <p:cNvPr id="11" name="Content Placeholder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 l="99120"/>
            <a:stretch/>
          </p:blipFill>
          <p:spPr>
            <a:xfrm>
              <a:off x="4496140" y="3215503"/>
              <a:ext cx="72348" cy="3134496"/>
            </a:xfrm>
            <a:prstGeom prst="rect">
              <a:avLst/>
            </a:prstGeom>
            <a:grpFill/>
            <a:ln>
              <a:noFill/>
            </a:ln>
            <a:effectLst/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4716781" y="3409950"/>
            <a:ext cx="7619" cy="2891789"/>
          </a:xfrm>
          <a:prstGeom prst="line">
            <a:avLst/>
          </a:prstGeom>
          <a:ln w="95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UNCLASSIFIED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DISTRIBUTION STATEMENT 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16175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2210" y="2082297"/>
            <a:ext cx="3550368" cy="2969537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 startAt="2"/>
            </a:pPr>
            <a:r>
              <a:rPr lang="en-US" sz="2400" b="0" dirty="0" smtClean="0"/>
              <a:t>Conduct </a:t>
            </a:r>
            <a:r>
              <a:rPr lang="en-US" sz="2400" b="0" dirty="0"/>
              <a:t>coarse optimization by fitting second-order models and computing desirability functions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 startAt="2"/>
            </a:pPr>
            <a:r>
              <a:rPr lang="en-US" sz="2400" b="0" dirty="0"/>
              <a:t>Test optimized values </a:t>
            </a:r>
            <a:r>
              <a:rPr lang="en-US" sz="2400" b="0" dirty="0" smtClean="0"/>
              <a:t>by fitting new model</a:t>
            </a:r>
            <a:endParaRPr lang="en-US" sz="24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Hyperparameter</a:t>
            </a:r>
            <a:r>
              <a:rPr lang="en-US" dirty="0" smtClean="0"/>
              <a:t> Optimization (cont.)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0116" y="1925842"/>
            <a:ext cx="3936894" cy="36065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UNCLASSIFIED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dobe Devanagari" panose="02040503050201020203" pitchFamily="18" charset="0"/>
              </a:rPr>
              <a:t>DISTRIBUTION STATEMENT 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2969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NCLASSIFIED//FOUO//DRAFT//PRE-DECISIONAL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NCLASSIFIED//FOR OFFICIAL USE ONLY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UNCLASSIFIED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PROVED FOR PUBLIC RELEASE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8C060DC519C5438F279013B0EC9B02" ma:contentTypeVersion="12" ma:contentTypeDescription="Create a new document." ma:contentTypeScope="" ma:versionID="40ff0151216113331af6e03cca7bfccb">
  <xsd:schema xmlns:xsd="http://www.w3.org/2001/XMLSchema" xmlns:xs="http://www.w3.org/2001/XMLSchema" xmlns:p="http://schemas.microsoft.com/office/2006/metadata/properties" xmlns:ns3="bc96db8f-62c4-44cc-8b28-7ef117495d18" xmlns:ns4="04adc925-6b5d-4628-b7e0-5b86efa98958" targetNamespace="http://schemas.microsoft.com/office/2006/metadata/properties" ma:root="true" ma:fieldsID="2c28a797404e182e78ace94916970812" ns3:_="" ns4:_="">
    <xsd:import namespace="bc96db8f-62c4-44cc-8b28-7ef117495d18"/>
    <xsd:import namespace="04adc925-6b5d-4628-b7e0-5b86efa9895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6db8f-62c4-44cc-8b28-7ef117495d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dc925-6b5d-4628-b7e0-5b86efa98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C0E32-8BC2-42D8-B4D2-4C319305A2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6db8f-62c4-44cc-8b28-7ef117495d18"/>
    <ds:schemaRef ds:uri="04adc925-6b5d-4628-b7e0-5b86efa98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3FA5FF-2111-4E01-9BF6-3626FF06C5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FEFD74-9FBC-4157-8802-AFD8EC757C9F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bc96db8f-62c4-44cc-8b28-7ef117495d18"/>
    <ds:schemaRef ds:uri="http://schemas.microsoft.com/office/2006/documentManagement/types"/>
    <ds:schemaRef ds:uri="http://schemas.openxmlformats.org/package/2006/metadata/core-properties"/>
    <ds:schemaRef ds:uri="04adc925-6b5d-4628-b7e0-5b86efa9895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22433</TotalTime>
  <Words>992</Words>
  <Application>Microsoft Office PowerPoint</Application>
  <PresentationFormat>On-screen Show (4:3)</PresentationFormat>
  <Paragraphs>109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ＭＳ Ｐゴシック</vt:lpstr>
      <vt:lpstr>Adobe Devanagari</vt:lpstr>
      <vt:lpstr>Arial</vt:lpstr>
      <vt:lpstr>Arial Bold</vt:lpstr>
      <vt:lpstr>Calibri</vt:lpstr>
      <vt:lpstr>Cambria Math</vt:lpstr>
      <vt:lpstr>Times New Roman</vt:lpstr>
      <vt:lpstr>Wingdings</vt:lpstr>
      <vt:lpstr>1_UNCLASSIFIED//FOUO//DRAFT//PRE-DECISIONAL</vt:lpstr>
      <vt:lpstr>2_UNCLASSIFIED//FOR OFFICIAL USE ONLY</vt:lpstr>
      <vt:lpstr>3_UNCLASSIFIED</vt:lpstr>
      <vt:lpstr>4_APPROVED FOR PUBLIC RELEASE</vt:lpstr>
      <vt:lpstr>PowerPoint Presentation</vt:lpstr>
      <vt:lpstr>Intro</vt:lpstr>
      <vt:lpstr>Objective and Scope</vt:lpstr>
      <vt:lpstr>Approach</vt:lpstr>
      <vt:lpstr>Test design</vt:lpstr>
      <vt:lpstr>Modeling tool selection</vt:lpstr>
      <vt:lpstr>Support Vector Machines details</vt:lpstr>
      <vt:lpstr>Hyperparameter Optimization</vt:lpstr>
      <vt:lpstr>Hyperparameter Optimization (cont.)</vt:lpstr>
      <vt:lpstr>Feature Optimization</vt:lpstr>
      <vt:lpstr>Assessing Robustness To INITIATION DEPTH</vt:lpstr>
      <vt:lpstr>Project Impact</vt:lpstr>
      <vt:lpstr>Acknowledgements &amp; 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Army</dc:title>
  <dc:subject>Active Army</dc:subject>
  <dc:creator>MWG</dc:creator>
  <cp:keywords/>
  <dc:description/>
  <cp:lastModifiedBy>Eli Golden</cp:lastModifiedBy>
  <cp:revision>733</cp:revision>
  <cp:lastPrinted>2020-10-20T12:46:30Z</cp:lastPrinted>
  <dcterms:created xsi:type="dcterms:W3CDTF">2016-09-22T11:21:33Z</dcterms:created>
  <dcterms:modified xsi:type="dcterms:W3CDTF">2022-04-24T18:16:17Z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0x010100398C060DC519C5438F279013B0EC9B02</vt:lpwstr>
  </property>
  <property fmtid="{D5CDD505-2E9C-101B-9397-08002B2CF9AE}" pid="4" name="WorkflowChangePath">
    <vt:lpwstr>fa62ed53-5d34-4242-83f6-2fedcb8fc24a,5;fa62ed53-5d34-4242-83f6-2fedcb8fc24a,7;fa62ed53-5d34-4242-83f6-2fedcb8fc24a,11;fa62ed53-5d34-4242-83f6-2fedcb8fc24a,13;fa62ed53-5d34-4242-83f6-2fedcb8fc24a,15;fa62ed53-5d34-4242-83f6-2fedcb8fc24a,19;fa62ed53-5d34-424</vt:lpwstr>
  </property>
  <property fmtid="{D5CDD505-2E9C-101B-9397-08002B2CF9AE}" pid="5" name="_dlc_DocIdItemGuid">
    <vt:lpwstr>abb7fa92-9544-4284-bfe4-706110eddbe9</vt:lpwstr>
  </property>
</Properties>
</file>