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87" r:id="rId7"/>
    <p:sldId id="288" r:id="rId8"/>
    <p:sldId id="330" r:id="rId9"/>
    <p:sldId id="304" r:id="rId10"/>
    <p:sldId id="305" r:id="rId11"/>
    <p:sldId id="321" r:id="rId12"/>
    <p:sldId id="296" r:id="rId13"/>
    <p:sldId id="312" r:id="rId14"/>
    <p:sldId id="314" r:id="rId15"/>
    <p:sldId id="331" r:id="rId16"/>
    <p:sldId id="322" r:id="rId17"/>
    <p:sldId id="324" r:id="rId18"/>
    <p:sldId id="327" r:id="rId19"/>
    <p:sldId id="325" r:id="rId20"/>
    <p:sldId id="326" r:id="rId21"/>
    <p:sldId id="328" r:id="rId22"/>
    <p:sldId id="298" r:id="rId23"/>
    <p:sldId id="272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vils, William J CDT 2021" initials="NWJC2" lastIdx="1" clrIdx="0">
    <p:extLst>
      <p:ext uri="{19B8F6BF-5375-455C-9EA6-DF929625EA0E}">
        <p15:presenceInfo xmlns:p15="http://schemas.microsoft.com/office/powerpoint/2012/main" userId="S::william.nevils@westpoint.edu::4bb83f90-be9b-4063-ac1d-654a5a7a3e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13" autoAdjust="0"/>
  </p:normalViewPr>
  <p:slideViewPr>
    <p:cSldViewPr>
      <p:cViewPr varScale="1">
        <p:scale>
          <a:sx n="88" d="100"/>
          <a:sy n="88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97D4A-F7FB-4675-8B24-94285349F7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2344D-1F3B-4D58-A653-9FA7F8C8D09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Full disk images are 10848 by 10848 pixels.</a:t>
          </a:r>
        </a:p>
      </dgm:t>
    </dgm:pt>
    <dgm:pt modelId="{0C555E4C-D8D5-401E-B7C7-CA323FD6EE0C}" type="parTrans" cxnId="{EF1C902C-12EF-4ADA-B2A9-B8EC616170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90022-CE29-43CF-9273-13E762DCABB4}" type="sibTrans" cxnId="{EF1C902C-12EF-4ADA-B2A9-B8EC616170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2D171-9F3E-4101-9884-4879D00AC4E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568 384 by 384 non-overlapping patches.</a:t>
          </a:r>
        </a:p>
      </dgm:t>
    </dgm:pt>
    <dgm:pt modelId="{103F1036-5EBA-466B-BF18-81AE6B05720A}" type="parTrans" cxnId="{E4E83199-EA2F-428A-BC06-9E6A484718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5C6D3-9467-4B81-8724-10B32AF2F8E9}" type="sibTrans" cxnId="{E4E83199-EA2F-428A-BC06-9E6A484718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73A3E-9827-4302-8968-FE973C9F1DF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Training data is from 01/01/2021 at 18 hours UTC.</a:t>
          </a:r>
        </a:p>
      </dgm:t>
    </dgm:pt>
    <dgm:pt modelId="{4FA0ADC6-B64B-4336-B0B3-F12997839628}" type="parTrans" cxnId="{17FA5EE6-B9EF-48AD-B587-49A0E1E50C9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84E2F-3467-49F3-BE83-6687E420FE8A}" type="sibTrans" cxnId="{17FA5EE6-B9EF-48AD-B587-49A0E1E50C9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EA2A2F-2B2B-4417-803B-6A0C8068961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Testing data is from 01/11/2021 at 18 hours UTC.</a:t>
          </a:r>
        </a:p>
      </dgm:t>
    </dgm:pt>
    <dgm:pt modelId="{5DCB1986-4B99-43C3-ACA8-C45B70C25065}" type="parTrans" cxnId="{BE4D2D35-83D8-42ED-BE44-91B872C9B2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298A6-BADA-4102-B609-C24E1AF140B6}" type="sibTrans" cxnId="{BE4D2D35-83D8-42ED-BE44-91B872C9B2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6B958-9284-485B-8BA3-2A3D886DBAC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Examining Red, Blue, and Near-infrared Bands.</a:t>
          </a:r>
        </a:p>
      </dgm:t>
    </dgm:pt>
    <dgm:pt modelId="{144E5D55-481C-45A4-BA33-2C9D4DE0143E}" type="parTrans" cxnId="{39E5D3E2-0061-4579-AD50-C38C82FFC4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45D44-E183-4E9F-8AD3-3564715A9C97}" type="sibTrans" cxnId="{39E5D3E2-0061-4579-AD50-C38C82FFC4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71AB8-70BD-43B5-AB5B-F83D5C6E8ED4}" type="pres">
      <dgm:prSet presAssocID="{FB397D4A-F7FB-4675-8B24-94285349F74C}" presName="linear" presStyleCnt="0">
        <dgm:presLayoutVars>
          <dgm:animLvl val="lvl"/>
          <dgm:resizeHandles val="exact"/>
        </dgm:presLayoutVars>
      </dgm:prSet>
      <dgm:spPr/>
    </dgm:pt>
    <dgm:pt modelId="{E05B48AD-A254-494B-9215-98216BB6201E}" type="pres">
      <dgm:prSet presAssocID="{4772344D-1F3B-4D58-A653-9FA7F8C8D0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5271E7-8EB0-4346-AE8D-6A2158C528FD}" type="pres">
      <dgm:prSet presAssocID="{4772344D-1F3B-4D58-A653-9FA7F8C8D090}" presName="childText" presStyleLbl="revTx" presStyleIdx="0" presStyleCnt="1">
        <dgm:presLayoutVars>
          <dgm:bulletEnabled val="1"/>
        </dgm:presLayoutVars>
      </dgm:prSet>
      <dgm:spPr/>
    </dgm:pt>
    <dgm:pt modelId="{E7B73AA5-56FC-4C2B-A3CE-853379164CD8}" type="pres">
      <dgm:prSet presAssocID="{8EE73A3E-9827-4302-8968-FE973C9F1D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9A2978-250B-49C7-B3BE-B967958B751C}" type="pres">
      <dgm:prSet presAssocID="{A3084E2F-3467-49F3-BE83-6687E420FE8A}" presName="spacer" presStyleCnt="0"/>
      <dgm:spPr/>
    </dgm:pt>
    <dgm:pt modelId="{3D1EE921-F1E4-43E9-8602-D9A63C069425}" type="pres">
      <dgm:prSet presAssocID="{B2EA2A2F-2B2B-4417-803B-6A0C8068961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E2B1D74-D065-45C8-8649-A4407F00BE31}" type="pres">
      <dgm:prSet presAssocID="{D7A298A6-BADA-4102-B609-C24E1AF140B6}" presName="spacer" presStyleCnt="0"/>
      <dgm:spPr/>
    </dgm:pt>
    <dgm:pt modelId="{1485ABF8-56C5-4D9C-9C1D-E8F82C88D0A3}" type="pres">
      <dgm:prSet presAssocID="{2506B958-9284-485B-8BA3-2A3D886DBAC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F1C902C-12EF-4ADA-B2A9-B8EC61617007}" srcId="{FB397D4A-F7FB-4675-8B24-94285349F74C}" destId="{4772344D-1F3B-4D58-A653-9FA7F8C8D090}" srcOrd="0" destOrd="0" parTransId="{0C555E4C-D8D5-401E-B7C7-CA323FD6EE0C}" sibTransId="{EF890022-CE29-43CF-9273-13E762DCABB4}"/>
    <dgm:cxn modelId="{BE4D2D35-83D8-42ED-BE44-91B872C9B2DE}" srcId="{FB397D4A-F7FB-4675-8B24-94285349F74C}" destId="{B2EA2A2F-2B2B-4417-803B-6A0C80689613}" srcOrd="2" destOrd="0" parTransId="{5DCB1986-4B99-43C3-ACA8-C45B70C25065}" sibTransId="{D7A298A6-BADA-4102-B609-C24E1AF140B6}"/>
    <dgm:cxn modelId="{D06B6360-B641-49D2-AA7C-92076AC79816}" type="presOf" srcId="{FB397D4A-F7FB-4675-8B24-94285349F74C}" destId="{E5171AB8-70BD-43B5-AB5B-F83D5C6E8ED4}" srcOrd="0" destOrd="0" presId="urn:microsoft.com/office/officeart/2005/8/layout/vList2"/>
    <dgm:cxn modelId="{0910E770-C1E3-4255-961F-8A4E959240B1}" type="presOf" srcId="{B2EA2A2F-2B2B-4417-803B-6A0C80689613}" destId="{3D1EE921-F1E4-43E9-8602-D9A63C069425}" srcOrd="0" destOrd="0" presId="urn:microsoft.com/office/officeart/2005/8/layout/vList2"/>
    <dgm:cxn modelId="{27505595-3326-4368-9819-08870155FC74}" type="presOf" srcId="{8EE73A3E-9827-4302-8968-FE973C9F1DFF}" destId="{E7B73AA5-56FC-4C2B-A3CE-853379164CD8}" srcOrd="0" destOrd="0" presId="urn:microsoft.com/office/officeart/2005/8/layout/vList2"/>
    <dgm:cxn modelId="{507BA497-3C82-4375-BC9C-5DBF33A17B8B}" type="presOf" srcId="{4772344D-1F3B-4D58-A653-9FA7F8C8D090}" destId="{E05B48AD-A254-494B-9215-98216BB6201E}" srcOrd="0" destOrd="0" presId="urn:microsoft.com/office/officeart/2005/8/layout/vList2"/>
    <dgm:cxn modelId="{E4E83199-EA2F-428A-BC06-9E6A484718A4}" srcId="{4772344D-1F3B-4D58-A653-9FA7F8C8D090}" destId="{B9D2D171-9F3E-4101-9884-4879D00AC4E2}" srcOrd="0" destOrd="0" parTransId="{103F1036-5EBA-466B-BF18-81AE6B05720A}" sibTransId="{75E5C6D3-9467-4B81-8724-10B32AF2F8E9}"/>
    <dgm:cxn modelId="{E0CC0FA4-2C98-4E75-882E-676D9507B7B1}" type="presOf" srcId="{2506B958-9284-485B-8BA3-2A3D886DBACA}" destId="{1485ABF8-56C5-4D9C-9C1D-E8F82C88D0A3}" srcOrd="0" destOrd="0" presId="urn:microsoft.com/office/officeart/2005/8/layout/vList2"/>
    <dgm:cxn modelId="{484E54DA-ECD7-4CE4-AE11-FB1C788D7F52}" type="presOf" srcId="{B9D2D171-9F3E-4101-9884-4879D00AC4E2}" destId="{285271E7-8EB0-4346-AE8D-6A2158C528FD}" srcOrd="0" destOrd="0" presId="urn:microsoft.com/office/officeart/2005/8/layout/vList2"/>
    <dgm:cxn modelId="{39E5D3E2-0061-4579-AD50-C38C82FFC476}" srcId="{FB397D4A-F7FB-4675-8B24-94285349F74C}" destId="{2506B958-9284-485B-8BA3-2A3D886DBACA}" srcOrd="3" destOrd="0" parTransId="{144E5D55-481C-45A4-BA33-2C9D4DE0143E}" sibTransId="{2D045D44-E183-4E9F-8AD3-3564715A9C97}"/>
    <dgm:cxn modelId="{17FA5EE6-B9EF-48AD-B587-49A0E1E50C9E}" srcId="{FB397D4A-F7FB-4675-8B24-94285349F74C}" destId="{8EE73A3E-9827-4302-8968-FE973C9F1DFF}" srcOrd="1" destOrd="0" parTransId="{4FA0ADC6-B64B-4336-B0B3-F12997839628}" sibTransId="{A3084E2F-3467-49F3-BE83-6687E420FE8A}"/>
    <dgm:cxn modelId="{943566D3-FA7E-4247-BE57-BCEC7B15A385}" type="presParOf" srcId="{E5171AB8-70BD-43B5-AB5B-F83D5C6E8ED4}" destId="{E05B48AD-A254-494B-9215-98216BB6201E}" srcOrd="0" destOrd="0" presId="urn:microsoft.com/office/officeart/2005/8/layout/vList2"/>
    <dgm:cxn modelId="{DB5EC817-9888-4657-B4E2-A7C799D2ED8B}" type="presParOf" srcId="{E5171AB8-70BD-43B5-AB5B-F83D5C6E8ED4}" destId="{285271E7-8EB0-4346-AE8D-6A2158C528FD}" srcOrd="1" destOrd="0" presId="urn:microsoft.com/office/officeart/2005/8/layout/vList2"/>
    <dgm:cxn modelId="{015FBBDD-B721-49C6-997F-4AFDEEA85057}" type="presParOf" srcId="{E5171AB8-70BD-43B5-AB5B-F83D5C6E8ED4}" destId="{E7B73AA5-56FC-4C2B-A3CE-853379164CD8}" srcOrd="2" destOrd="0" presId="urn:microsoft.com/office/officeart/2005/8/layout/vList2"/>
    <dgm:cxn modelId="{719B1D82-946D-4DE4-B6E3-6FB742592D9E}" type="presParOf" srcId="{E5171AB8-70BD-43B5-AB5B-F83D5C6E8ED4}" destId="{239A2978-250B-49C7-B3BE-B967958B751C}" srcOrd="3" destOrd="0" presId="urn:microsoft.com/office/officeart/2005/8/layout/vList2"/>
    <dgm:cxn modelId="{B2756683-16C9-457E-BFFC-88733AF577D9}" type="presParOf" srcId="{E5171AB8-70BD-43B5-AB5B-F83D5C6E8ED4}" destId="{3D1EE921-F1E4-43E9-8602-D9A63C069425}" srcOrd="4" destOrd="0" presId="urn:microsoft.com/office/officeart/2005/8/layout/vList2"/>
    <dgm:cxn modelId="{18B19E79-E2CC-49C3-80AD-2907D917A570}" type="presParOf" srcId="{E5171AB8-70BD-43B5-AB5B-F83D5C6E8ED4}" destId="{AE2B1D74-D065-45C8-8649-A4407F00BE31}" srcOrd="5" destOrd="0" presId="urn:microsoft.com/office/officeart/2005/8/layout/vList2"/>
    <dgm:cxn modelId="{12BF2EB5-382A-44D0-9D37-259CCEF79056}" type="presParOf" srcId="{E5171AB8-70BD-43B5-AB5B-F83D5C6E8ED4}" destId="{1485ABF8-56C5-4D9C-9C1D-E8F82C88D0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B48AD-A254-494B-9215-98216BB6201E}">
      <dsp:nvSpPr>
        <dsp:cNvPr id="0" name=""/>
        <dsp:cNvSpPr/>
      </dsp:nvSpPr>
      <dsp:spPr>
        <a:xfrm>
          <a:off x="0" y="411354"/>
          <a:ext cx="3989591" cy="84942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Full disk images are 10848 by 10848 pixels.</a:t>
          </a:r>
        </a:p>
      </dsp:txBody>
      <dsp:txXfrm>
        <a:off x="41465" y="452819"/>
        <a:ext cx="3906661" cy="766490"/>
      </dsp:txXfrm>
    </dsp:sp>
    <dsp:sp modelId="{285271E7-8EB0-4346-AE8D-6A2158C528FD}">
      <dsp:nvSpPr>
        <dsp:cNvPr id="0" name=""/>
        <dsp:cNvSpPr/>
      </dsp:nvSpPr>
      <dsp:spPr>
        <a:xfrm>
          <a:off x="0" y="1260774"/>
          <a:ext cx="3989591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568 384 by 384 non-overlapping patches.</a:t>
          </a:r>
        </a:p>
      </dsp:txBody>
      <dsp:txXfrm>
        <a:off x="0" y="1260774"/>
        <a:ext cx="3989591" cy="512325"/>
      </dsp:txXfrm>
    </dsp:sp>
    <dsp:sp modelId="{E7B73AA5-56FC-4C2B-A3CE-853379164CD8}">
      <dsp:nvSpPr>
        <dsp:cNvPr id="0" name=""/>
        <dsp:cNvSpPr/>
      </dsp:nvSpPr>
      <dsp:spPr>
        <a:xfrm>
          <a:off x="0" y="1773099"/>
          <a:ext cx="3989591" cy="84942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Training data is from 01/01/2021 at 18 hours UTC.</a:t>
          </a:r>
        </a:p>
      </dsp:txBody>
      <dsp:txXfrm>
        <a:off x="41465" y="1814564"/>
        <a:ext cx="3906661" cy="766490"/>
      </dsp:txXfrm>
    </dsp:sp>
    <dsp:sp modelId="{3D1EE921-F1E4-43E9-8602-D9A63C069425}">
      <dsp:nvSpPr>
        <dsp:cNvPr id="0" name=""/>
        <dsp:cNvSpPr/>
      </dsp:nvSpPr>
      <dsp:spPr>
        <a:xfrm>
          <a:off x="0" y="2685880"/>
          <a:ext cx="3989591" cy="84942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Testing data is from 01/11/2021 at 18 hours UTC.</a:t>
          </a:r>
        </a:p>
      </dsp:txBody>
      <dsp:txXfrm>
        <a:off x="41465" y="2727345"/>
        <a:ext cx="3906661" cy="766490"/>
      </dsp:txXfrm>
    </dsp:sp>
    <dsp:sp modelId="{1485ABF8-56C5-4D9C-9C1D-E8F82C88D0A3}">
      <dsp:nvSpPr>
        <dsp:cNvPr id="0" name=""/>
        <dsp:cNvSpPr/>
      </dsp:nvSpPr>
      <dsp:spPr>
        <a:xfrm>
          <a:off x="0" y="3598660"/>
          <a:ext cx="3989591" cy="84942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Examining Red, Blue, and Near-infrared Bands.</a:t>
          </a:r>
        </a:p>
      </dsp:txBody>
      <dsp:txXfrm>
        <a:off x="41465" y="3640125"/>
        <a:ext cx="3906661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A89BCB-4B26-4111-8817-198D4593C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1D684-41B2-4481-BB55-14CB8B13D0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0002-77CB-43F2-AD3C-17504E450BB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A1A50-29B0-4686-8E50-3226AD0E3F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405E2-89B1-47B0-A16E-AE75EEF5AB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37CC8-2C8C-4DC7-90EC-CE6F220E9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6E434FD-6A53-48E3-AF5B-AB4BA6F79A1B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E1756B4-7A37-49CC-A924-4A7BBD77E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639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2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segmenting low SN data is good</a:t>
            </a:r>
          </a:p>
        </p:txBody>
      </p:sp>
    </p:spTree>
    <p:extLst>
      <p:ext uri="{BB962C8B-B14F-4D97-AF65-F5344CB8AC3E}">
        <p14:creationId xmlns:p14="http://schemas.microsoft.com/office/powerpoint/2010/main" val="267489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segmentation is an intermediate step</a:t>
            </a:r>
          </a:p>
        </p:txBody>
      </p:sp>
    </p:spTree>
    <p:extLst>
      <p:ext uri="{BB962C8B-B14F-4D97-AF65-F5344CB8AC3E}">
        <p14:creationId xmlns:p14="http://schemas.microsoft.com/office/powerpoint/2010/main" val="65728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segmentation is an intermediate step</a:t>
            </a:r>
          </a:p>
        </p:txBody>
      </p:sp>
    </p:spTree>
    <p:extLst>
      <p:ext uri="{BB962C8B-B14F-4D97-AF65-F5344CB8AC3E}">
        <p14:creationId xmlns:p14="http://schemas.microsoft.com/office/powerpoint/2010/main" val="280631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5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0.9315 </a:t>
            </a:r>
            <a:r>
              <a:rPr lang="en-US" dirty="0" err="1"/>
              <a:t>IoU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0.9315 </a:t>
            </a:r>
            <a:r>
              <a:rPr lang="en-US" dirty="0" err="1"/>
              <a:t>IoU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9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6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D71E-8FC7-4642-B91D-0F221D3B0AA7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C20-925D-4A39-BF1D-FEF358029CAB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DECA-0752-434B-B6BD-D3CFE8239FB7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7446-E214-4D16-B456-FD50E46D3558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CD2D-2C2A-40F2-BAF8-25DBCC2F2401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76BF-95EF-43D6-8936-C2ACDA1FC3EB}" type="datetime1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869F-285A-40AF-956C-2927A59EDB6E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48F6-F408-4E0C-856C-33014A52DDD2}" type="datetime1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5B03-8784-421B-92F8-CC531011F991}" type="datetime1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23A1-DC18-4C58-B5B2-78F704ED7E47}" type="datetime1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7E36-3189-4BA1-9882-FC9B27599162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8EA2-8B9B-40EB-89B7-567FDBF775E3}" type="datetime1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EAD9157-3277-4654-86D0-399B446FBDEE}" type="datetime1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mplate ART.t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1149096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916781" y="997744"/>
            <a:ext cx="107157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 descr="D-Math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620000" y="5791200"/>
            <a:ext cx="1295400" cy="884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jp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Convolutional Neural Networks with Semantic Segmentation for Cloud Detection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CDT Prarabdha Yonzon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Advisors: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Greg Furlich, LTC Blake Schwartz, LTC James Starling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B26F-82CD-4B08-B633-9B70DB07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202540"/>
            <a:ext cx="3276600" cy="76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cs typeface="Arial" panose="020B0604020202020204" pitchFamily="34" charset="0"/>
              </a:rPr>
              <a:t>Jaccard Coefficient*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89768EAB-97C1-4F52-B655-CD38EF95E4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6800" y="1202540"/>
                <a:ext cx="327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89768EAB-97C1-4F52-B655-CD38EF95E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02540"/>
                <a:ext cx="3276600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479C1D9-A4BE-4CFC-B769-44116C694461}"/>
              </a:ext>
            </a:extLst>
          </p:cNvPr>
          <p:cNvSpPr txBox="1">
            <a:spLocks/>
          </p:cNvSpPr>
          <p:nvPr/>
        </p:nvSpPr>
        <p:spPr>
          <a:xfrm>
            <a:off x="526472" y="2285064"/>
            <a:ext cx="3276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F83D30D9-89E2-4087-8857-8B38721CE3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0263" y="2187807"/>
                <a:ext cx="327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F83D30D9-89E2-4087-8857-8B38721C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263" y="2187807"/>
                <a:ext cx="3276600" cy="76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31D7B6E-3EB6-4890-A6B2-AF2C95C4F82C}"/>
              </a:ext>
            </a:extLst>
          </p:cNvPr>
          <p:cNvSpPr txBox="1">
            <a:spLocks/>
          </p:cNvSpPr>
          <p:nvPr/>
        </p:nvSpPr>
        <p:spPr>
          <a:xfrm>
            <a:off x="526472" y="3314232"/>
            <a:ext cx="3276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37F2AF5E-308A-4BCF-A4A1-728AD045A8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6800" y="3314232"/>
                <a:ext cx="327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37F2AF5E-308A-4BCF-A4A1-728AD045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314232"/>
                <a:ext cx="3276600" cy="76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965E4EE-733F-465D-A0EA-8478489635CB}"/>
              </a:ext>
            </a:extLst>
          </p:cNvPr>
          <p:cNvSpPr txBox="1">
            <a:spLocks/>
          </p:cNvSpPr>
          <p:nvPr/>
        </p:nvSpPr>
        <p:spPr>
          <a:xfrm>
            <a:off x="481445" y="4343400"/>
            <a:ext cx="3276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470A30BD-EC45-4CA3-8C51-23DEC186C3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1436" y="4289108"/>
                <a:ext cx="327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470A30BD-EC45-4CA3-8C51-23DEC186C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36" y="4289108"/>
                <a:ext cx="3276600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D432AB1-02F5-4837-B579-370008EA0673}"/>
              </a:ext>
            </a:extLst>
          </p:cNvPr>
          <p:cNvSpPr txBox="1">
            <a:spLocks/>
          </p:cNvSpPr>
          <p:nvPr/>
        </p:nvSpPr>
        <p:spPr>
          <a:xfrm>
            <a:off x="481445" y="5372568"/>
            <a:ext cx="3276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CFFF1BBA-C257-49A7-A94F-FD97E554A0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1436" y="5263984"/>
                <a:ext cx="3276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CFFF1BBA-C257-49A7-A94F-FD97E554A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36" y="5263984"/>
                <a:ext cx="3276600" cy="76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19A0BF1A-1BF3-46BD-B621-9716622E3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Metrics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40B0B-9039-4F41-8545-04F783DB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3226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D0EE99-D73E-4629-B4A7-A8831554330C}"/>
              </a:ext>
            </a:extLst>
          </p:cNvPr>
          <p:cNvSpPr txBox="1"/>
          <p:nvPr/>
        </p:nvSpPr>
        <p:spPr>
          <a:xfrm>
            <a:off x="-879190" y="3997399"/>
            <a:ext cx="483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2A340-9E9D-46EA-A1DF-DD0CAF34D73B}"/>
              </a:ext>
            </a:extLst>
          </p:cNvPr>
          <p:cNvSpPr txBox="1"/>
          <p:nvPr/>
        </p:nvSpPr>
        <p:spPr>
          <a:xfrm>
            <a:off x="2095511" y="3997399"/>
            <a:ext cx="483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81845-584A-4B2B-BCEA-868E6C1259B3}"/>
              </a:ext>
            </a:extLst>
          </p:cNvPr>
          <p:cNvSpPr txBox="1"/>
          <p:nvPr/>
        </p:nvSpPr>
        <p:spPr>
          <a:xfrm>
            <a:off x="4991111" y="3978913"/>
            <a:ext cx="483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</a:p>
        </p:txBody>
      </p:sp>
      <p:pic>
        <p:nvPicPr>
          <p:cNvPr id="12" name="Picture 1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9B0BFC3A-E242-43AF-AB31-A6AB611E9E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91" y="1537432"/>
            <a:ext cx="2182709" cy="2213686"/>
          </a:xfrm>
          <a:prstGeom prst="rect">
            <a:avLst/>
          </a:prstGeom>
        </p:spPr>
      </p:pic>
      <p:pic>
        <p:nvPicPr>
          <p:cNvPr id="15" name="Picture 1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660A888-5920-400E-87E5-0F8CB2A45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37431"/>
            <a:ext cx="2182710" cy="2213687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11DD1CAD-C725-4503-A034-424CB103E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0" y="1591037"/>
            <a:ext cx="2182710" cy="2213686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F2C9C31-5DB7-4390-92B9-10DE24F41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Landsat 8 Results</a:t>
            </a:r>
          </a:p>
        </p:txBody>
      </p:sp>
      <p:graphicFrame>
        <p:nvGraphicFramePr>
          <p:cNvPr id="16" name="Table 24">
            <a:extLst>
              <a:ext uri="{FF2B5EF4-FFF2-40B4-BE49-F238E27FC236}">
                <a16:creationId xmlns:a16="http://schemas.microsoft.com/office/drawing/2014/main" id="{323ECA7C-D93A-408A-9D4F-D3BE1A66D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53207"/>
              </p:ext>
            </p:extLst>
          </p:nvPr>
        </p:nvGraphicFramePr>
        <p:xfrm>
          <a:off x="774197" y="4613012"/>
          <a:ext cx="7481315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6263">
                  <a:extLst>
                    <a:ext uri="{9D8B030D-6E8A-4147-A177-3AD203B41FA5}">
                      <a16:colId xmlns:a16="http://schemas.microsoft.com/office/drawing/2014/main" val="112227834"/>
                    </a:ext>
                  </a:extLst>
                </a:gridCol>
                <a:gridCol w="1496263">
                  <a:extLst>
                    <a:ext uri="{9D8B030D-6E8A-4147-A177-3AD203B41FA5}">
                      <a16:colId xmlns:a16="http://schemas.microsoft.com/office/drawing/2014/main" val="493609373"/>
                    </a:ext>
                  </a:extLst>
                </a:gridCol>
                <a:gridCol w="1496263">
                  <a:extLst>
                    <a:ext uri="{9D8B030D-6E8A-4147-A177-3AD203B41FA5}">
                      <a16:colId xmlns:a16="http://schemas.microsoft.com/office/drawing/2014/main" val="1050182574"/>
                    </a:ext>
                  </a:extLst>
                </a:gridCol>
                <a:gridCol w="1496263">
                  <a:extLst>
                    <a:ext uri="{9D8B030D-6E8A-4147-A177-3AD203B41FA5}">
                      <a16:colId xmlns:a16="http://schemas.microsoft.com/office/drawing/2014/main" val="365072400"/>
                    </a:ext>
                  </a:extLst>
                </a:gridCol>
                <a:gridCol w="1496263">
                  <a:extLst>
                    <a:ext uri="{9D8B030D-6E8A-4147-A177-3AD203B41FA5}">
                      <a16:colId xmlns:a16="http://schemas.microsoft.com/office/drawing/2014/main" val="3126136847"/>
                    </a:ext>
                  </a:extLst>
                </a:gridCol>
              </a:tblGrid>
              <a:tr h="4726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Jaccard 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5281"/>
                  </a:ext>
                </a:extLst>
              </a:tr>
              <a:tr h="2701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3037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28AC36-244F-4FC0-B7DB-03B6FD55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070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6"/>
    </mc:Choice>
    <mc:Fallback xmlns="">
      <p:transition spd="slow" advTm="159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68917-F7B2-4D1A-BAE8-9EA19011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F3097-D628-45ED-AC86-F36708467E93}"/>
              </a:ext>
            </a:extLst>
          </p:cNvPr>
          <p:cNvSpPr txBox="1"/>
          <p:nvPr/>
        </p:nvSpPr>
        <p:spPr>
          <a:xfrm>
            <a:off x="-266689" y="5747243"/>
            <a:ext cx="483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GOES-16 Binary Cloud Mask (BCM)</a:t>
            </a:r>
          </a:p>
        </p:txBody>
      </p:sp>
      <p:pic>
        <p:nvPicPr>
          <p:cNvPr id="6" name="Content Placeholder 5" descr="A black and white image of the earth&#10;&#10;Description automatically generated with medium confidence">
            <a:extLst>
              <a:ext uri="{FF2B5EF4-FFF2-40B4-BE49-F238E27FC236}">
                <a16:creationId xmlns:a16="http://schemas.microsoft.com/office/drawing/2014/main" id="{B25A13E2-7E4A-489C-9C14-6BA3CDB3B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12026" r="9593" b="12211"/>
          <a:stretch/>
        </p:blipFill>
        <p:spPr>
          <a:xfrm>
            <a:off x="1054342" y="3689842"/>
            <a:ext cx="2148841" cy="2057401"/>
          </a:xfrm>
          <a:prstGeom prst="rect">
            <a:avLst/>
          </a:prstGeom>
        </p:spPr>
      </p:pic>
      <p:pic>
        <p:nvPicPr>
          <p:cNvPr id="7" name="Content Placeholder 5" descr="A picture containing circle&#10;&#10;Description automatically generated">
            <a:extLst>
              <a:ext uri="{FF2B5EF4-FFF2-40B4-BE49-F238E27FC236}">
                <a16:creationId xmlns:a16="http://schemas.microsoft.com/office/drawing/2014/main" id="{05237A28-A000-4655-A527-9F670F026B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t="11785" r="12103" b="11535"/>
          <a:stretch/>
        </p:blipFill>
        <p:spPr>
          <a:xfrm>
            <a:off x="1133327" y="1078100"/>
            <a:ext cx="1990873" cy="2057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0AAF40-3933-44C2-8987-B32B4664328D}"/>
              </a:ext>
            </a:extLst>
          </p:cNvPr>
          <p:cNvSpPr txBox="1"/>
          <p:nvPr/>
        </p:nvSpPr>
        <p:spPr>
          <a:xfrm>
            <a:off x="-141480" y="3135501"/>
            <a:ext cx="483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GOES-16 False Color Full Disk Image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A3C4300E-953F-BDFF-F679-69AC8159F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109030"/>
              </p:ext>
            </p:extLst>
          </p:nvPr>
        </p:nvGraphicFramePr>
        <p:xfrm>
          <a:off x="4697209" y="909579"/>
          <a:ext cx="3989591" cy="485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52ECFFB-27E7-4217-B43E-6661B50E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GOES-16 Information</a:t>
            </a:r>
            <a:endParaRPr lang="en-US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5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7C6E975-8A2B-42FD-84D3-4F3856926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6134"/>
            <a:ext cx="8229600" cy="2057400"/>
          </a:xfr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C90B2E38-D996-4539-9798-1C04A75C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GOES-16 Preparing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88699-406A-4C74-843D-DD2A95F33D57}"/>
              </a:ext>
            </a:extLst>
          </p:cNvPr>
          <p:cNvSpPr txBox="1"/>
          <p:nvPr/>
        </p:nvSpPr>
        <p:spPr>
          <a:xfrm>
            <a:off x="2152655" y="4463534"/>
            <a:ext cx="483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GOES-16 Full Disk in Three Bands and BCM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97E29F-B613-4F8C-A358-22116D42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7429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6F07528-136F-4F15-97E2-157175B11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0300"/>
            <a:ext cx="8229600" cy="2057400"/>
          </a:xfrm>
          <a:prstGeom prst="rect">
            <a:avLst/>
          </a:prstGeom>
          <a:noFill/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E5FAE5CB-3DDA-48D3-9702-9946C8FF2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GOES-16 Data Preparation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95CFE-08BC-49A1-AAF7-D1B6AF668DC9}"/>
              </a:ext>
            </a:extLst>
          </p:cNvPr>
          <p:cNvSpPr txBox="1"/>
          <p:nvPr/>
        </p:nvSpPr>
        <p:spPr>
          <a:xfrm>
            <a:off x="2152655" y="4457700"/>
            <a:ext cx="483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GOES-16 Random 384 by 384 pixel Batch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67E41C-0DAA-4243-9DB7-78F543AC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646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, histogram&#10;&#10;Description automatically generated">
            <a:extLst>
              <a:ext uri="{FF2B5EF4-FFF2-40B4-BE49-F238E27FC236}">
                <a16:creationId xmlns:a16="http://schemas.microsoft.com/office/drawing/2014/main" id="{587D15DA-03A2-4B1C-A351-9EB8832B5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6226" r="9594" b="2601"/>
          <a:stretch/>
        </p:blipFill>
        <p:spPr>
          <a:xfrm>
            <a:off x="1447800" y="1365767"/>
            <a:ext cx="5791200" cy="4126466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FAC557B-5AC4-4233-9F59-BC1CB6991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GOES-16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D6359-A89D-4265-8ABA-A64C7D833555}"/>
              </a:ext>
            </a:extLst>
          </p:cNvPr>
          <p:cNvSpPr txBox="1"/>
          <p:nvPr/>
        </p:nvSpPr>
        <p:spPr>
          <a:xfrm>
            <a:off x="2152655" y="5559014"/>
            <a:ext cx="483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Jaccard Loss After 150 Epochs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4ED1D-1214-4875-BF3A-DC811E79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34791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3EF4EFA1-C743-4082-B293-31879A25F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6" y="1226600"/>
            <a:ext cx="452596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53361BB-981E-43DA-8CA3-EB45F1B2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GOES-16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DBDB2-BE0F-4FE5-9B44-098FC4F27831}"/>
              </a:ext>
            </a:extLst>
          </p:cNvPr>
          <p:cNvSpPr txBox="1"/>
          <p:nvPr/>
        </p:nvSpPr>
        <p:spPr>
          <a:xfrm>
            <a:off x="2152652" y="5926553"/>
            <a:ext cx="483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Cloud-Net Predictions on GOES-16 Test Set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1BF131-6E6D-4EB8-9FA5-EEF9F582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1539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DB4A8614-0BAB-4096-BD6B-AA2A2E565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16" y="1129301"/>
            <a:ext cx="3093768" cy="3093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CB7A73B-3BD7-4DF2-BA07-A764358C7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GOES-16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AD2D0B-CE41-4BB1-A66C-36C6E5553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205554"/>
              </p:ext>
            </p:extLst>
          </p:nvPr>
        </p:nvGraphicFramePr>
        <p:xfrm>
          <a:off x="1359216" y="4465367"/>
          <a:ext cx="6425568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0928">
                  <a:extLst>
                    <a:ext uri="{9D8B030D-6E8A-4147-A177-3AD203B41FA5}">
                      <a16:colId xmlns:a16="http://schemas.microsoft.com/office/drawing/2014/main" val="1786119493"/>
                    </a:ext>
                  </a:extLst>
                </a:gridCol>
                <a:gridCol w="1070928">
                  <a:extLst>
                    <a:ext uri="{9D8B030D-6E8A-4147-A177-3AD203B41FA5}">
                      <a16:colId xmlns:a16="http://schemas.microsoft.com/office/drawing/2014/main" val="56967212"/>
                    </a:ext>
                  </a:extLst>
                </a:gridCol>
                <a:gridCol w="1070928">
                  <a:extLst>
                    <a:ext uri="{9D8B030D-6E8A-4147-A177-3AD203B41FA5}">
                      <a16:colId xmlns:a16="http://schemas.microsoft.com/office/drawing/2014/main" val="1728359747"/>
                    </a:ext>
                  </a:extLst>
                </a:gridCol>
                <a:gridCol w="1070928">
                  <a:extLst>
                    <a:ext uri="{9D8B030D-6E8A-4147-A177-3AD203B41FA5}">
                      <a16:colId xmlns:a16="http://schemas.microsoft.com/office/drawing/2014/main" val="2333674191"/>
                    </a:ext>
                  </a:extLst>
                </a:gridCol>
                <a:gridCol w="1070928">
                  <a:extLst>
                    <a:ext uri="{9D8B030D-6E8A-4147-A177-3AD203B41FA5}">
                      <a16:colId xmlns:a16="http://schemas.microsoft.com/office/drawing/2014/main" val="3770865506"/>
                    </a:ext>
                  </a:extLst>
                </a:gridCol>
                <a:gridCol w="1070928">
                  <a:extLst>
                    <a:ext uri="{9D8B030D-6E8A-4147-A177-3AD203B41FA5}">
                      <a16:colId xmlns:a16="http://schemas.microsoft.com/office/drawing/2014/main" val="1338928215"/>
                    </a:ext>
                  </a:extLst>
                </a:gridCol>
              </a:tblGrid>
              <a:tr h="4033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ID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Jaccard Coefficient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862258605"/>
                  </a:ext>
                </a:extLst>
              </a:tr>
              <a:tr h="236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86.742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93.089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92.713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87.313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90.814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69140294"/>
                  </a:ext>
                </a:extLst>
              </a:tr>
              <a:tr h="236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53.846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53.846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90.576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091707467"/>
                  </a:ext>
                </a:extLst>
              </a:tr>
              <a:tr h="236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85.209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93.089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92.713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87.131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90.814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4479945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A71B61-103F-4179-B47D-7CA6FA9CDB7D}"/>
              </a:ext>
            </a:extLst>
          </p:cNvPr>
          <p:cNvSpPr txBox="1"/>
          <p:nvPr/>
        </p:nvSpPr>
        <p:spPr>
          <a:xfrm>
            <a:off x="2152655" y="5707951"/>
            <a:ext cx="483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Cloud-Net Predictions and Metrics on GOES-16 Test Set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F9D461-78A7-4C50-ACB7-B25B42A6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5997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57793095-0DB9-44BE-BE8E-999D70331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GOES-16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16DF3-9046-407E-BFCC-3E2812236359}"/>
              </a:ext>
            </a:extLst>
          </p:cNvPr>
          <p:cNvSpPr txBox="1"/>
          <p:nvPr/>
        </p:nvSpPr>
        <p:spPr>
          <a:xfrm>
            <a:off x="2228854" y="4267200"/>
            <a:ext cx="483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Cloud-Net Predictions and Average Metrics (n = 568) on GOES-16 Test Set </a:t>
            </a:r>
          </a:p>
        </p:txBody>
      </p:sp>
      <p:graphicFrame>
        <p:nvGraphicFramePr>
          <p:cNvPr id="14" name="Table 24">
            <a:extLst>
              <a:ext uri="{FF2B5EF4-FFF2-40B4-BE49-F238E27FC236}">
                <a16:creationId xmlns:a16="http://schemas.microsoft.com/office/drawing/2014/main" id="{336BC287-C2C6-47D5-928E-CC6822329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59104"/>
              </p:ext>
            </p:extLst>
          </p:nvPr>
        </p:nvGraphicFramePr>
        <p:xfrm>
          <a:off x="450340" y="2944405"/>
          <a:ext cx="8395715" cy="11443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143">
                  <a:extLst>
                    <a:ext uri="{9D8B030D-6E8A-4147-A177-3AD203B41FA5}">
                      <a16:colId xmlns:a16="http://schemas.microsoft.com/office/drawing/2014/main" val="112227834"/>
                    </a:ext>
                  </a:extLst>
                </a:gridCol>
                <a:gridCol w="1679143">
                  <a:extLst>
                    <a:ext uri="{9D8B030D-6E8A-4147-A177-3AD203B41FA5}">
                      <a16:colId xmlns:a16="http://schemas.microsoft.com/office/drawing/2014/main" val="493609373"/>
                    </a:ext>
                  </a:extLst>
                </a:gridCol>
                <a:gridCol w="1679143">
                  <a:extLst>
                    <a:ext uri="{9D8B030D-6E8A-4147-A177-3AD203B41FA5}">
                      <a16:colId xmlns:a16="http://schemas.microsoft.com/office/drawing/2014/main" val="1050182574"/>
                    </a:ext>
                  </a:extLst>
                </a:gridCol>
                <a:gridCol w="1679143">
                  <a:extLst>
                    <a:ext uri="{9D8B030D-6E8A-4147-A177-3AD203B41FA5}">
                      <a16:colId xmlns:a16="http://schemas.microsoft.com/office/drawing/2014/main" val="365072400"/>
                    </a:ext>
                  </a:extLst>
                </a:gridCol>
                <a:gridCol w="1679143">
                  <a:extLst>
                    <a:ext uri="{9D8B030D-6E8A-4147-A177-3AD203B41FA5}">
                      <a16:colId xmlns:a16="http://schemas.microsoft.com/office/drawing/2014/main" val="3126136847"/>
                    </a:ext>
                  </a:extLst>
                </a:gridCol>
              </a:tblGrid>
              <a:tr h="6857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Jaccard 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5281"/>
                  </a:ext>
                </a:extLst>
              </a:tr>
              <a:tr h="45857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3037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9805E8-3803-4249-A23C-047B0A4B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7820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BA7014B-EDEF-4F0D-8113-D4CA663A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285734" indent="-28573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Continue to train epochs.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Train on separate channels to understand the effect of each channel on predicting the cloud mask.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Highlight false positives and false negatives on different images to visualize the short comings of the model.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Train on more GOES-16 full disk imagery, encompassing different seasons.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34" indent="-285734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Identify areas in satellite imagery that may contain ice and incorporate ice classification in the model.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71C58A7-3C3F-425C-846C-5D222842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Moving Forward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1DA9BA-D23F-4F60-B51C-06160D66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824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35"/>
    </mc:Choice>
    <mc:Fallback xmlns="">
      <p:transition spd="slow" advTm="413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0513" indent="-2905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pPr marL="290513" indent="-2905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on Neural Networks</a:t>
            </a:r>
          </a:p>
          <a:p>
            <a:pPr marL="290513" indent="-2905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Previous Findings</a:t>
            </a:r>
          </a:p>
          <a:p>
            <a:pPr marL="290513" indent="-2905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Processing </a:t>
            </a:r>
          </a:p>
          <a:p>
            <a:pPr marL="290513" indent="-2905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Results</a:t>
            </a:r>
          </a:p>
          <a:p>
            <a:pPr marL="290513" indent="-290513"/>
            <a:r>
              <a:rPr lang="en-US" dirty="0">
                <a:cs typeface="Arial" panose="020B0604020202020204" pitchFamily="34" charset="0"/>
              </a:rPr>
              <a:t>Way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Forward</a:t>
            </a:r>
          </a:p>
          <a:p>
            <a:pPr marL="290513" indent="-290513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F98C20-E5B4-443B-9D15-91EB155A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6738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1470025"/>
          </a:xfrm>
        </p:spPr>
        <p:txBody>
          <a:bodyPr/>
          <a:lstStyle/>
          <a:p>
            <a:r>
              <a:rPr lang="en-US" sz="5400" b="1" dirty="0"/>
              <a:t>Questions?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7DA937F-AE00-47E0-B24C-320FCA80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703785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3ABF09-6407-48C2-9FF9-88FE6B183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003" y="1600200"/>
            <a:ext cx="4897994" cy="4525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C228AB-469C-460E-8CCE-3998A98C191B}"/>
              </a:ext>
            </a:extLst>
          </p:cNvPr>
          <p:cNvSpPr txBox="1"/>
          <p:nvPr/>
        </p:nvSpPr>
        <p:spPr>
          <a:xfrm>
            <a:off x="4152911" y="147062"/>
            <a:ext cx="4838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6EB977-5D38-4397-BDFF-6680E59C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1366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9E77A-3384-400B-8E61-808A86E6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52600"/>
            <a:ext cx="8305800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Create a Convolutional Neural Network proficient at detecting clouds in an image.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226532-FB14-4A7E-8E01-A70F739E0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Statement</a:t>
            </a:r>
          </a:p>
        </p:txBody>
      </p:sp>
      <p:pic>
        <p:nvPicPr>
          <p:cNvPr id="6" name="Picture 2" descr="The GOES-13 Satellite captured a visible image of the system today as daytime heating was boiling up strong and severe thunderstorms.">
            <a:extLst>
              <a:ext uri="{FF2B5EF4-FFF2-40B4-BE49-F238E27FC236}">
                <a16:creationId xmlns:a16="http://schemas.microsoft.com/office/drawing/2014/main" id="{CFCF9DDE-4576-4C0F-879C-1E4D623C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920379"/>
            <a:ext cx="3790950" cy="28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F10275-9B2C-4253-B010-84134471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54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5"/>
    </mc:Choice>
    <mc:Fallback xmlns="">
      <p:transition spd="slow" advTm="108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85D8CA7-FB9A-472C-A695-06CAC8AE9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553748" y="1600200"/>
            <a:ext cx="603650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1663D49-CE16-45EC-87AF-06430DBB3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Artificial Neural Networks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880F4-B4EB-4396-A64A-B945092C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86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3"/>
    </mc:Choice>
    <mc:Fallback xmlns="">
      <p:transition spd="slow" advTm="463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1663D49-CE16-45EC-87AF-06430DBB3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Artificial Neural Networks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BC4664-3F1B-4153-8D02-E6FB8FD128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47812"/>
            <a:ext cx="60960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608CC3-33A0-45F8-8D14-D92E46F9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507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3"/>
    </mc:Choice>
    <mc:Fallback xmlns="">
      <p:transition spd="slow" advTm="463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DBD95-1F40-4991-B5CE-3C0477865F04}"/>
              </a:ext>
            </a:extLst>
          </p:cNvPr>
          <p:cNvSpPr txBox="1">
            <a:spLocks/>
          </p:cNvSpPr>
          <p:nvPr/>
        </p:nvSpPr>
        <p:spPr>
          <a:xfrm>
            <a:off x="381000" y="15240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0A9A4BF-4E1E-4163-8024-A45674EB5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26" y="1447800"/>
            <a:ext cx="5311548" cy="4386714"/>
          </a:xfr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F8F1738-455C-4959-A044-C0A175F22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Artificial Neural Networks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A7A9BE-C75B-4831-8F46-53C6E7B8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68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0"/>
    </mc:Choice>
    <mc:Fallback xmlns="">
      <p:transition spd="slow" advTm="412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2375A03D-ADB2-49F8-B3F5-8DEECF819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7" y="1600199"/>
            <a:ext cx="6199626" cy="452596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A828D1A-E3B0-441A-8B6D-13700B743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Convolutional Neural Networks (CNNs)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B85656-44A3-4354-B432-C3246B7C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549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0"/>
    </mc:Choice>
    <mc:Fallback xmlns="">
      <p:transition spd="slow" advTm="412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0ACB212-6BCE-4E7A-940F-3AD7FC5787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384" y="1600200"/>
            <a:ext cx="5793232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483174-7184-416C-8719-62051FF3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Feature Extraction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049BFF-75E4-4D88-9395-D32A4106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06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0"/>
    </mc:Choice>
    <mc:Fallback xmlns="">
      <p:transition spd="slow" advTm="412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FDD4E77-9100-452A-8B6E-75AA6D91D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242707" cy="4525963"/>
          </a:xfrm>
          <a:prstGeom prst="rect">
            <a:avLst/>
          </a:prstGeom>
          <a:noFill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27000BE-8C13-43F0-A411-2FFE00931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Cloud-Net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31C9A1-1D10-4AE1-ADB7-D2F88ACC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699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5"/>
    </mc:Choice>
    <mc:Fallback xmlns="">
      <p:transition spd="slow" advTm="1580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0D3AC58085F04F8E96853F08A30F2B" ma:contentTypeVersion="12" ma:contentTypeDescription="Create a new document." ma:contentTypeScope="" ma:versionID="98b2450193162ca7007b07e0ac1e99ac">
  <xsd:schema xmlns:xsd="http://www.w3.org/2001/XMLSchema" xmlns:xs="http://www.w3.org/2001/XMLSchema" xmlns:p="http://schemas.microsoft.com/office/2006/metadata/properties" xmlns:ns3="b223b62c-a937-4bca-ad8a-f65eba266e5f" xmlns:ns4="cb4d3b21-ccbf-4786-ba37-110921545913" targetNamespace="http://schemas.microsoft.com/office/2006/metadata/properties" ma:root="true" ma:fieldsID="3639cc8759c7341cec7d67625ddcf483" ns3:_="" ns4:_="">
    <xsd:import namespace="b223b62c-a937-4bca-ad8a-f65eba266e5f"/>
    <xsd:import namespace="cb4d3b21-ccbf-4786-ba37-1109215459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3b62c-a937-4bca-ad8a-f65eba266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d3b21-ccbf-4786-ba37-1109215459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237E3C-1526-4CD5-9BA5-D36FDE3F0C11}">
  <ds:schemaRefs>
    <ds:schemaRef ds:uri="http://purl.org/dc/elements/1.1/"/>
    <ds:schemaRef ds:uri="http://schemas.microsoft.com/office/2006/documentManagement/types"/>
    <ds:schemaRef ds:uri="b223b62c-a937-4bca-ad8a-f65eba266e5f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cb4d3b21-ccbf-4786-ba37-11092154591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AD3A2F-4EE3-4CF5-9354-A2160B120B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77C3C-E7E0-4CA1-B5D0-5F1017129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3b62c-a937-4bca-ad8a-f65eba266e5f"/>
    <ds:schemaRef ds:uri="cb4d3b21-ccbf-4786-ba37-1109215459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8382</TotalTime>
  <Words>387</Words>
  <Application>Microsoft Office PowerPoint</Application>
  <PresentationFormat>On-screen Show (4:3)</PresentationFormat>
  <Paragraphs>136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Helvetica</vt:lpstr>
      <vt:lpstr>Office Theme</vt:lpstr>
      <vt:lpstr>Convolutional Neural Networks with Semantic Segmentation for Cloud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Midyear Brief Slide Template</dc:title>
  <dc:creator>paul.goethals@westpoint.edu</dc:creator>
  <cp:keywords/>
  <cp:lastModifiedBy>Yonzon, Prarabdha O CDT 2022</cp:lastModifiedBy>
  <cp:revision>80</cp:revision>
  <dcterms:created xsi:type="dcterms:W3CDTF">2012-06-25T16:22:02Z</dcterms:created>
  <dcterms:modified xsi:type="dcterms:W3CDTF">2022-04-21T03:55:48Z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0x0101004F0D3AC58085F04F8E96853F08A30F2B</vt:lpwstr>
  </property>
  <property fmtid="{D5CDD505-2E9C-101B-9397-08002B2CF9AE}" pid="3" name="TaxKeyword">
    <vt:lpwstr/>
  </property>
</Properties>
</file>