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9" r:id="rId3"/>
    <p:sldId id="260" r:id="rId4"/>
    <p:sldId id="261" r:id="rId5"/>
    <p:sldId id="262" r:id="rId6"/>
    <p:sldId id="263" r:id="rId7"/>
    <p:sldId id="267" r:id="rId8"/>
    <p:sldId id="268"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322" autoAdjust="0"/>
  </p:normalViewPr>
  <p:slideViewPr>
    <p:cSldViewPr snapToGrid="0">
      <p:cViewPr varScale="1">
        <p:scale>
          <a:sx n="65" d="100"/>
          <a:sy n="65" d="100"/>
        </p:scale>
        <p:origin x="135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775D9-88BD-490F-A1DA-1F025B32ABCA}" type="datetimeFigureOut">
              <a:rPr lang="en-US" smtClean="0"/>
              <a:t>4/18/2022</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B8974-3512-4C97-8BCA-09760DCCDD20}" type="slidenum">
              <a:rPr lang="en-US" smtClean="0"/>
              <a:t>‹#›</a:t>
            </a:fld>
            <a:endParaRPr lang="en-US"/>
          </a:p>
        </p:txBody>
      </p:sp>
    </p:spTree>
    <p:extLst>
      <p:ext uri="{BB962C8B-B14F-4D97-AF65-F5344CB8AC3E}">
        <p14:creationId xmlns:p14="http://schemas.microsoft.com/office/powerpoint/2010/main" val="299743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algn="l"/>
                <a:endParaRPr lang="en-US" dirty="0"/>
              </a:p>
            </p:txBody>
          </p:sp>
        </mc:Choice>
        <mc:Fallback xmlns="">
          <p:sp>
            <p:nvSpPr>
              <p:cNvPr id="3" name="备注占位符 2"/>
              <p:cNvSpPr>
                <a:spLocks noGrp="1"/>
              </p:cNvSpPr>
              <p:nvPr>
                <p:ph type="body" idx="1"/>
              </p:nvPr>
            </p:nvSpPr>
            <p:spPr/>
            <p:txBody>
              <a:bodyPr/>
              <a:lstStyle/>
              <a:p>
                <a:pPr algn="l"/>
                <a:r>
                  <a:rPr lang="en-US" sz="1200" b="0" i="0" u="none" strike="noStrike" baseline="0" dirty="0">
                    <a:latin typeface="NimbusRomNo9L-Regu"/>
                  </a:rPr>
                  <a:t>Once the in-control parameters were estimated, monitoring began on the </a:t>
                </a:r>
                <a:r>
                  <a:rPr lang="en-US" sz="1200" b="0" i="0" u="none" strike="noStrike" baseline="0" dirty="0">
                    <a:latin typeface="CMR10"/>
                  </a:rPr>
                  <a:t>(</a:t>
                </a:r>
                <a:r>
                  <a:rPr lang="en-US" sz="1200" b="0" i="0" u="none" strike="noStrike" baseline="0" dirty="0">
                    <a:latin typeface="NimbusRomNo9L-ReguItal"/>
                  </a:rPr>
                  <a:t>M</a:t>
                </a:r>
                <a:r>
                  <a:rPr lang="en-US" sz="1200" b="0" i="0" u="none" strike="noStrike" baseline="0" dirty="0">
                    <a:latin typeface="CMR10"/>
                  </a:rPr>
                  <a:t>+</a:t>
                </a:r>
                <a:r>
                  <a:rPr lang="en-US" sz="1200" b="0" i="0" u="none" strike="noStrike" baseline="0" dirty="0">
                    <a:latin typeface="NimbusRomNo9L-Regu"/>
                  </a:rPr>
                  <a:t>1</a:t>
                </a:r>
                <a:r>
                  <a:rPr lang="en-US" sz="1200" b="0" i="0" u="none" strike="noStrike" baseline="0" dirty="0">
                    <a:latin typeface="CMR10"/>
                  </a:rPr>
                  <a:t>) </a:t>
                </a:r>
                <a:r>
                  <a:rPr lang="en-US" sz="900" b="0" i="0" u="none" strike="noStrike" baseline="0" dirty="0" err="1">
                    <a:latin typeface="NimbusRomNo9L-ReguItal"/>
                  </a:rPr>
                  <a:t>st</a:t>
                </a:r>
                <a:r>
                  <a:rPr lang="en-US" sz="900" b="0" i="0" u="none" strike="noStrike" baseline="0" dirty="0">
                    <a:latin typeface="NimbusRomNo9L-ReguItal"/>
                  </a:rPr>
                  <a:t> </a:t>
                </a:r>
                <a:r>
                  <a:rPr lang="en-US" sz="1200" b="0" i="0" u="none" strike="noStrike" baseline="0" dirty="0">
                    <a:latin typeface="NimbusRomNo9L-Regu"/>
                  </a:rPr>
                  <a:t>observation where a change in location (or scale) was simulated at </a:t>
                </a:r>
                <a:r>
                  <a:rPr lang="en-US" sz="1200" b="0" i="0" u="none" strike="noStrike" baseline="0">
                    <a:latin typeface="Cambria Math" panose="02040503050406030204" pitchFamily="18" charset="0"/>
                  </a:rPr>
                  <a:t>𝜏</a:t>
                </a:r>
                <a:r>
                  <a:rPr lang="en-US" sz="1200" b="0" i="0" u="none" strike="noStrike" baseline="0" dirty="0">
                    <a:latin typeface="NimbusRomNo9L-Regu"/>
                  </a:rPr>
                  <a:t>, so that observation </a:t>
                </a:r>
                <a:r>
                  <a:rPr lang="en-US" sz="1200" b="0" i="0" u="none" strike="noStrike" baseline="0">
                    <a:latin typeface="Cambria Math" panose="02040503050406030204" pitchFamily="18" charset="0"/>
                  </a:rPr>
                  <a:t>𝑀+𝜏+1</a:t>
                </a:r>
                <a:r>
                  <a:rPr lang="en-US" sz="1200" b="0" i="0" u="none" strike="noStrike" baseline="0" dirty="0">
                    <a:latin typeface="NimbusRomNo9L-Regu"/>
                  </a:rPr>
                  <a:t> was the first observation sampled from the out-of</a:t>
                </a:r>
                <a:r>
                  <a:rPr lang="en-US" altLang="zh-CN" sz="1200" b="0" i="0" u="none" strike="noStrike" baseline="0" dirty="0">
                    <a:latin typeface="NimbusRomNo9L-Regu"/>
                  </a:rPr>
                  <a:t>-</a:t>
                </a:r>
                <a:r>
                  <a:rPr lang="en-US" sz="1200" b="0" i="0" u="none" strike="noStrike" baseline="0" dirty="0">
                    <a:latin typeface="NimbusRomNo9L-Regu"/>
                  </a:rPr>
                  <a:t>control process. Monitoring continued until a genuine signal was obtained at time M+T (T&gt;=</a:t>
                </a:r>
                <a:r>
                  <a:rPr lang="en-US" sz="1200" b="0" i="0" u="none" strike="noStrike" baseline="0">
                    <a:latin typeface="Cambria Math" panose="02040503050406030204" pitchFamily="18" charset="0"/>
                  </a:rPr>
                  <a:t>𝜏</a:t>
                </a:r>
                <a:r>
                  <a:rPr lang="en-US" dirty="0"/>
                  <a:t> +1)</a:t>
                </a:r>
              </a:p>
              <a:p>
                <a:pPr algn="l"/>
                <a:endParaRPr lang="en-US" dirty="0"/>
              </a:p>
            </p:txBody>
          </p:sp>
        </mc:Fallback>
      </mc:AlternateContent>
      <p:sp>
        <p:nvSpPr>
          <p:cNvPr id="4" name="灯片编号占位符 3"/>
          <p:cNvSpPr>
            <a:spLocks noGrp="1"/>
          </p:cNvSpPr>
          <p:nvPr>
            <p:ph type="sldNum" sz="quarter" idx="5"/>
          </p:nvPr>
        </p:nvSpPr>
        <p:spPr/>
        <p:txBody>
          <a:bodyPr/>
          <a:lstStyle/>
          <a:p>
            <a:fld id="{D7D944D3-8F63-4F2A-B44A-668C21A2A45E}" type="slidenum">
              <a:rPr lang="en-US" smtClean="0"/>
              <a:t>6</a:t>
            </a:fld>
            <a:endParaRPr lang="en-US"/>
          </a:p>
        </p:txBody>
      </p:sp>
    </p:spTree>
    <p:extLst>
      <p:ext uri="{BB962C8B-B14F-4D97-AF65-F5344CB8AC3E}">
        <p14:creationId xmlns:p14="http://schemas.microsoft.com/office/powerpoint/2010/main" val="269776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en-US" dirty="0"/>
              </a:p>
            </p:txBody>
          </p:sp>
        </mc:Choice>
        <mc:Fallback xmlns="">
          <p:sp>
            <p:nvSpPr>
              <p:cNvPr id="3" name="备注占位符 2"/>
              <p:cNvSpPr>
                <a:spLocks noGrp="1"/>
              </p:cNvSpPr>
              <p:nvPr>
                <p:ph type="body" idx="1"/>
              </p:nvPr>
            </p:nvSpPr>
            <p:spPr/>
            <p:txBody>
              <a:bodyPr/>
              <a:lstStyle/>
              <a:p>
                <a:r>
                  <a:rPr lang="en-US" sz="1200" dirty="0"/>
                  <a:t>In summary, the proposed and CUSUM change point estimators are more robust to the skewness of the error distribution and changes in the magnitude of </a:t>
                </a:r>
                <a:r>
                  <a:rPr lang="en-US" sz="1200" i="0">
                    <a:latin typeface="Cambria Math" panose="02040503050406030204" pitchFamily="18" charset="0"/>
                  </a:rPr>
                  <a:t>𝛽</a:t>
                </a:r>
                <a:r>
                  <a:rPr lang="en-US" sz="1200" dirty="0"/>
                  <a:t>. Additionally, since the true magnitude of change b is rarely known, having a change point estimator that yields robust performance across various levels of b would be beneficial in practice. Consequently, because the proposed estimator generally outperforms the CUSUM estimator, we recommend using the proposed estimator in practice, unless </a:t>
                </a:r>
                <a:r>
                  <a:rPr lang="en-US" sz="1200" i="0">
                    <a:latin typeface="Cambria Math" panose="02040503050406030204" pitchFamily="18" charset="0"/>
                  </a:rPr>
                  <a:t>𝛽</a:t>
                </a:r>
                <a:r>
                  <a:rPr lang="en-US" sz="1200" dirty="0"/>
                  <a:t> is assumed to be moderate-to-large</a:t>
                </a:r>
                <a:r>
                  <a:rPr lang="en-US" sz="1200" b="0" i="0" u="none" strike="noStrike" kern="1200" baseline="0" dirty="0">
                    <a:solidFill>
                      <a:schemeClr val="tx1"/>
                    </a:solidFill>
                    <a:latin typeface="+mn-lt"/>
                    <a:ea typeface="+mn-ea"/>
                    <a:cs typeface="+mn-cs"/>
                  </a:rPr>
                  <a:t>(say, </a:t>
                </a:r>
                <a:r>
                  <a:rPr lang="en-US" sz="1200" b="0" i="0" u="none" strike="noStrike" kern="1200" baseline="0">
                    <a:solidFill>
                      <a:schemeClr val="tx1"/>
                    </a:solidFill>
                    <a:latin typeface="Cambria Math" panose="02040503050406030204" pitchFamily="18" charset="0"/>
                    <a:ea typeface="+mn-ea"/>
                    <a:cs typeface="+mn-cs"/>
                  </a:rPr>
                  <a:t>𝛽</a:t>
                </a:r>
                <a:r>
                  <a:rPr lang="en-US" sz="1200" b="0" i="0" u="none" strike="noStrike" kern="1200" baseline="0" dirty="0">
                    <a:solidFill>
                      <a:schemeClr val="tx1"/>
                    </a:solidFill>
                    <a:latin typeface="+mn-lt"/>
                    <a:ea typeface="+mn-ea"/>
                    <a:cs typeface="+mn-cs"/>
                  </a:rPr>
                  <a:t> &gt; 1:5). For larger </a:t>
                </a:r>
                <a:r>
                  <a:rPr lang="en-US" sz="1200" b="0" i="0" u="none" strike="noStrike" kern="1200" baseline="0">
                    <a:solidFill>
                      <a:schemeClr val="tx1"/>
                    </a:solidFill>
                    <a:latin typeface="Cambria Math" panose="02040503050406030204" pitchFamily="18" charset="0"/>
                    <a:ea typeface="+mn-ea"/>
                    <a:cs typeface="+mn-cs"/>
                  </a:rPr>
                  <a:t>𝛽</a:t>
                </a:r>
                <a:r>
                  <a:rPr lang="en-US" sz="1200" b="0" i="0" u="none" strike="noStrike" kern="1200" baseline="0" dirty="0">
                    <a:solidFill>
                      <a:schemeClr val="tx1"/>
                    </a:solidFill>
                    <a:latin typeface="+mn-lt"/>
                    <a:ea typeface="+mn-ea"/>
                    <a:cs typeface="+mn-cs"/>
                  </a:rPr>
                  <a:t>, the Perry and Pignatiello [8] estimator generally performs best.</a:t>
                </a:r>
                <a:endParaRPr lang="en-US" sz="1200" dirty="0"/>
              </a:p>
              <a:p>
                <a:endParaRPr lang="en-US" dirty="0"/>
              </a:p>
            </p:txBody>
          </p:sp>
        </mc:Fallback>
      </mc:AlternateContent>
      <p:sp>
        <p:nvSpPr>
          <p:cNvPr id="4" name="灯片编号占位符 3"/>
          <p:cNvSpPr>
            <a:spLocks noGrp="1"/>
          </p:cNvSpPr>
          <p:nvPr>
            <p:ph type="sldNum" sz="quarter" idx="5"/>
          </p:nvPr>
        </p:nvSpPr>
        <p:spPr/>
        <p:txBody>
          <a:bodyPr/>
          <a:lstStyle/>
          <a:p>
            <a:fld id="{D7D944D3-8F63-4F2A-B44A-668C21A2A45E}" type="slidenum">
              <a:rPr lang="en-US" smtClean="0"/>
              <a:t>7</a:t>
            </a:fld>
            <a:endParaRPr lang="en-US"/>
          </a:p>
        </p:txBody>
      </p:sp>
    </p:spTree>
    <p:extLst>
      <p:ext uri="{BB962C8B-B14F-4D97-AF65-F5344CB8AC3E}">
        <p14:creationId xmlns:p14="http://schemas.microsoft.com/office/powerpoint/2010/main" val="144112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dirty="0"/>
          </a:p>
        </p:txBody>
      </p:sp>
      <p:sp>
        <p:nvSpPr>
          <p:cNvPr id="4" name="灯片编号占位符 3"/>
          <p:cNvSpPr>
            <a:spLocks noGrp="1"/>
          </p:cNvSpPr>
          <p:nvPr>
            <p:ph type="sldNum" sz="quarter" idx="5"/>
          </p:nvPr>
        </p:nvSpPr>
        <p:spPr/>
        <p:txBody>
          <a:bodyPr/>
          <a:lstStyle/>
          <a:p>
            <a:fld id="{D7D944D3-8F63-4F2A-B44A-668C21A2A45E}" type="slidenum">
              <a:rPr lang="en-US" smtClean="0"/>
              <a:t>8</a:t>
            </a:fld>
            <a:endParaRPr lang="en-US"/>
          </a:p>
        </p:txBody>
      </p:sp>
    </p:spTree>
    <p:extLst>
      <p:ext uri="{BB962C8B-B14F-4D97-AF65-F5344CB8AC3E}">
        <p14:creationId xmlns:p14="http://schemas.microsoft.com/office/powerpoint/2010/main" val="36523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sz="1200" b="0" i="0" u="none" strike="noStrike" baseline="0" dirty="0">
                <a:latin typeface="NimbusRomNo9L-Regu"/>
              </a:rPr>
              <a:t> </a:t>
            </a:r>
            <a:endParaRPr lang="en-US" dirty="0"/>
          </a:p>
          <a:p>
            <a:pPr algn="l"/>
            <a:endParaRPr lang="en-US" dirty="0"/>
          </a:p>
        </p:txBody>
      </p:sp>
      <p:sp>
        <p:nvSpPr>
          <p:cNvPr id="4" name="灯片编号占位符 3"/>
          <p:cNvSpPr>
            <a:spLocks noGrp="1"/>
          </p:cNvSpPr>
          <p:nvPr>
            <p:ph type="sldNum" sz="quarter" idx="5"/>
          </p:nvPr>
        </p:nvSpPr>
        <p:spPr/>
        <p:txBody>
          <a:bodyPr/>
          <a:lstStyle/>
          <a:p>
            <a:fld id="{D7D944D3-8F63-4F2A-B44A-668C21A2A45E}" type="slidenum">
              <a:rPr lang="en-US" smtClean="0"/>
              <a:t>9</a:t>
            </a:fld>
            <a:endParaRPr lang="en-US"/>
          </a:p>
        </p:txBody>
      </p:sp>
    </p:spTree>
    <p:extLst>
      <p:ext uri="{BB962C8B-B14F-4D97-AF65-F5344CB8AC3E}">
        <p14:creationId xmlns:p14="http://schemas.microsoft.com/office/powerpoint/2010/main" val="275815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algn="l"/>
                <a:endParaRPr lang="en-US" dirty="0"/>
              </a:p>
            </p:txBody>
          </p:sp>
        </mc:Choice>
        <mc:Fallback xmlns="">
          <p:sp>
            <p:nvSpPr>
              <p:cNvPr id="3" name="备注占位符 2"/>
              <p:cNvSpPr>
                <a:spLocks noGrp="1"/>
              </p:cNvSpPr>
              <p:nvPr>
                <p:ph type="body" idx="1"/>
              </p:nvPr>
            </p:nvSpPr>
            <p:spPr/>
            <p:txBody>
              <a:bodyPr/>
              <a:lstStyle/>
              <a:p>
                <a:pPr algn="l"/>
                <a:r>
                  <a:rPr lang="en-US" sz="1200" b="0" i="0" u="none" strike="noStrike" baseline="0" dirty="0">
                    <a:latin typeface="NimbusRomNo9L-Regu"/>
                  </a:rPr>
                  <a:t> </a:t>
                </a:r>
                <a:r>
                  <a:rPr lang="en-US" sz="1800" b="0" i="0" u="none" strike="noStrike" baseline="0" dirty="0">
                    <a:latin typeface="NimbusRomNo9L-Regu"/>
                  </a:rPr>
                  <a:t>As mentioned earlier, one additional advantage to using the proposed change point estimator as an alternative to the CUSUM estimator is that an approximate confidence set can be constructed on the true change point</a:t>
                </a:r>
              </a:p>
              <a:p>
                <a:pPr algn="l"/>
                <a:endParaRPr lang="en-US" sz="1800" b="0" i="0" u="none" strike="noStrike" baseline="0" dirty="0">
                  <a:latin typeface="NimbusRomNo9L-Regu"/>
                </a:endParaRPr>
              </a:p>
              <a:p>
                <a:pPr algn="l"/>
                <a:r>
                  <a:rPr lang="en-US" sz="1800" b="0" i="0" u="none" strike="noStrike" baseline="0" dirty="0">
                    <a:latin typeface="NimbusRomNo9L-Regu"/>
                  </a:rPr>
                  <a:t>where </a:t>
                </a:r>
                <a:r>
                  <a:rPr lang="en-US" sz="1800" b="0" i="0" u="none" strike="noStrike" baseline="0">
                    <a:latin typeface="Cambria Math" panose="02040503050406030204" pitchFamily="18" charset="0"/>
                  </a:rPr>
                  <a:t>𝜒_(1,𝛼)^2</a:t>
                </a:r>
                <a:r>
                  <a:rPr lang="en-US" sz="1800" b="0" i="0" u="none" strike="noStrike" baseline="0" dirty="0">
                    <a:latin typeface="NimbusRomNo9L-Regu"/>
                  </a:rPr>
                  <a:t>is the upper </a:t>
                </a:r>
                <a:r>
                  <a:rPr lang="en-US" sz="1800" b="0" i="0" u="none" strike="noStrike" baseline="0" dirty="0">
                    <a:latin typeface="StandardSymL"/>
                  </a:rPr>
                  <a:t>a </a:t>
                </a:r>
                <a:r>
                  <a:rPr lang="en-US" sz="1800" b="0" i="0" u="none" strike="noStrike" baseline="0" dirty="0">
                    <a:latin typeface="NimbusRomNo9L-Regu"/>
                  </a:rPr>
                  <a:t>quantile of the </a:t>
                </a:r>
                <a:r>
                  <a:rPr lang="en-US" sz="1800" b="0" i="0" u="none" strike="noStrike" baseline="0" dirty="0">
                    <a:latin typeface="StandardSymL"/>
                  </a:rPr>
                  <a:t>chi-square</a:t>
                </a:r>
                <a:r>
                  <a:rPr lang="en-US" sz="1800" b="0" i="0" u="none" strike="noStrike" baseline="0" dirty="0">
                    <a:latin typeface="NimbusRomNo9L-Regu"/>
                  </a:rPr>
                  <a:t> distribution with one degree of freedom.</a:t>
                </a:r>
              </a:p>
              <a:p>
                <a:pPr algn="l"/>
                <a:endParaRPr lang="en-US" sz="1800" b="0" i="0" u="none" strike="noStrike" baseline="0" dirty="0">
                  <a:latin typeface="NimbusRomNo9L-Regu"/>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If the value of the log likelihood function at </a:t>
                </a:r>
                <a:r>
                  <a:rPr lang="en-US" sz="2800" b="0" i="0">
                    <a:latin typeface="Cambria Math" panose="02040503050406030204" pitchFamily="18" charset="0"/>
                  </a:rPr>
                  <a:t>𝑡,</a:t>
                </a:r>
                <a:r>
                  <a:rPr lang="en-US" sz="2800" dirty="0"/>
                  <a:t> </a:t>
                </a:r>
                <a:r>
                  <a:rPr lang="en-US" sz="2800" b="0" i="0" dirty="0">
                    <a:latin typeface="Cambria Math" panose="02040503050406030204" pitchFamily="18" charset="0"/>
                  </a:rPr>
                  <a:t>𝑙_1 (𝑡)</a:t>
                </a:r>
                <a:r>
                  <a:rPr lang="en-US" sz="2800" dirty="0"/>
                  <a:t>, exceed the maximum of the log-likelihood function – the reference value, </a:t>
                </a:r>
                <a:r>
                  <a:rPr lang="en-US" sz="1800" b="0" i="0" u="none" strike="noStrike" baseline="0" dirty="0">
                    <a:latin typeface="NimbusRomNo9L-Regu"/>
                  </a:rPr>
                  <a:t>then </a:t>
                </a:r>
                <a:r>
                  <a:rPr lang="en-US" sz="1800" b="0" i="0" u="none" strike="noStrike" baseline="0" dirty="0">
                    <a:latin typeface="NimbusRomNo9L-ReguItal"/>
                  </a:rPr>
                  <a:t>t </a:t>
                </a:r>
                <a:r>
                  <a:rPr lang="en-US" sz="1800" b="0" i="0" u="none" strike="noStrike" baseline="0" dirty="0">
                    <a:latin typeface="NimbusRomNo9L-Regu"/>
                  </a:rPr>
                  <a:t>is included in the confidence</a:t>
                </a:r>
              </a:p>
              <a:p>
                <a:pPr algn="l"/>
                <a:r>
                  <a:rPr lang="en-US" sz="1800" b="0" i="0" u="none" strike="noStrike" baseline="0" dirty="0">
                    <a:latin typeface="NimbusRomNo9L-Regu"/>
                  </a:rPr>
                  <a:t>set. Note that the reference value suggested here is based upon the asymptotic distribution of the likelihood ratio statistic, e.g., see Wilks [13]. Figure (b)</a:t>
                </a:r>
                <a:r>
                  <a:rPr lang="zh-CN" altLang="en-US" sz="1800" b="0" i="0" u="none" strike="noStrike" baseline="0" dirty="0">
                    <a:latin typeface="NimbusRomNo9L-Regu"/>
                  </a:rPr>
                  <a:t> </a:t>
                </a:r>
                <a:r>
                  <a:rPr lang="en-US" altLang="zh-CN" sz="1800" b="0" i="0" u="none" strike="noStrike" baseline="0" dirty="0">
                    <a:latin typeface="NimbusRomNo9L-Regu"/>
                  </a:rPr>
                  <a:t>shows</a:t>
                </a:r>
                <a:r>
                  <a:rPr lang="zh-CN" altLang="en-US" sz="1800" b="0" i="0" u="none" strike="noStrike" baseline="0" dirty="0">
                    <a:latin typeface="NimbusRomNo9L-Regu"/>
                  </a:rPr>
                  <a:t> </a:t>
                </a:r>
                <a:r>
                  <a:rPr lang="en-US" altLang="zh-CN" sz="1800" b="0" i="0" u="none" strike="noStrike" baseline="0" dirty="0">
                    <a:latin typeface="NimbusRomNo9L-Regu"/>
                  </a:rPr>
                  <a:t>horizontal</a:t>
                </a:r>
                <a:r>
                  <a:rPr lang="zh-CN" altLang="en-US" sz="1800" b="0" i="0" u="none" strike="noStrike" baseline="0" dirty="0">
                    <a:latin typeface="NimbusRomNo9L-Regu"/>
                  </a:rPr>
                  <a:t> </a:t>
                </a:r>
                <a:r>
                  <a:rPr lang="en-US" altLang="zh-CN" sz="1800" b="0" i="0" u="none" strike="noStrike" baseline="0" dirty="0">
                    <a:latin typeface="NimbusRomNo9L-Regu"/>
                  </a:rPr>
                  <a:t>line</a:t>
                </a:r>
                <a:r>
                  <a:rPr lang="zh-CN" altLang="en-US" sz="1800" b="0" i="0" u="none" strike="noStrike" baseline="0" dirty="0">
                    <a:latin typeface="NimbusRomNo9L-Regu"/>
                  </a:rPr>
                  <a:t> </a:t>
                </a:r>
                <a:r>
                  <a:rPr lang="en-US" altLang="zh-CN" sz="1800" b="0" i="0" u="none" strike="noStrike" baseline="0" dirty="0">
                    <a:latin typeface="NimbusRomNo9L-Regu"/>
                  </a:rPr>
                  <a:t>for</a:t>
                </a:r>
                <a:r>
                  <a:rPr lang="zh-CN" altLang="en-US" sz="1800" b="0" i="0" u="none" strike="noStrike" baseline="0" dirty="0">
                    <a:latin typeface="NimbusRomNo9L-Regu"/>
                  </a:rPr>
                  <a:t> </a:t>
                </a:r>
                <a:r>
                  <a:rPr lang="en-US" altLang="zh-CN" sz="1800" b="0" i="0" u="none" strike="noStrike" baseline="0" dirty="0">
                    <a:latin typeface="NimbusRomNo9L-Regu"/>
                  </a:rPr>
                  <a:t>this</a:t>
                </a:r>
                <a:r>
                  <a:rPr lang="zh-CN" altLang="en-US" sz="1800" b="0" i="0" u="none" strike="noStrike" baseline="0" dirty="0">
                    <a:latin typeface="NimbusRomNo9L-Regu"/>
                  </a:rPr>
                  <a:t> </a:t>
                </a:r>
                <a:r>
                  <a:rPr lang="en-US" altLang="zh-CN" sz="1800" b="0" i="0" u="none" strike="noStrike" baseline="0" dirty="0">
                    <a:latin typeface="NimbusRomNo9L-Regu"/>
                  </a:rPr>
                  <a:t>value</a:t>
                </a:r>
                <a:r>
                  <a:rPr lang="zh-CN" altLang="en-US" sz="1800" b="0" i="0" u="none" strike="noStrike" baseline="0" dirty="0">
                    <a:latin typeface="NimbusRomNo9L-Regu"/>
                  </a:rPr>
                  <a:t> </a:t>
                </a:r>
                <a:r>
                  <a:rPr lang="en-US" altLang="zh-CN" sz="1800" b="0" i="0" u="none" strike="noStrike" baseline="0" dirty="0">
                    <a:latin typeface="NimbusRomNo9L-Regu"/>
                  </a:rPr>
                  <a:t>for</a:t>
                </a:r>
                <a:r>
                  <a:rPr lang="zh-CN" altLang="en-US" sz="1800" b="0" i="0" u="none" strike="noStrike" baseline="0" dirty="0">
                    <a:latin typeface="NimbusRomNo9L-Regu"/>
                  </a:rPr>
                  <a:t> </a:t>
                </a:r>
                <a:r>
                  <a:rPr lang="en-US" altLang="zh-CN" sz="1800" b="0" i="0" u="none" strike="noStrike" baseline="0" dirty="0">
                    <a:latin typeface="NimbusRomNo9L-Regu"/>
                  </a:rPr>
                  <a:t>both</a:t>
                </a:r>
                <a:r>
                  <a:rPr lang="zh-CN" altLang="en-US" sz="1800" b="0" i="0" u="none" strike="noStrike" baseline="0" dirty="0">
                    <a:latin typeface="NimbusRomNo9L-Regu"/>
                  </a:rPr>
                  <a:t> </a:t>
                </a:r>
                <a:r>
                  <a:rPr lang="en-US" altLang="zh-CN" sz="1800" b="0" i="0" u="none" strike="noStrike" baseline="0" dirty="0">
                    <a:latin typeface="NimbusRomNo9L-Regu"/>
                  </a:rPr>
                  <a:t>the</a:t>
                </a:r>
                <a:r>
                  <a:rPr lang="zh-CN" altLang="en-US" sz="1800" b="0" i="0" u="none" strike="noStrike" baseline="0" dirty="0">
                    <a:latin typeface="NimbusRomNo9L-Regu"/>
                  </a:rPr>
                  <a:t> </a:t>
                </a:r>
                <a:r>
                  <a:rPr lang="en-US" altLang="zh-CN" sz="1800" b="0" i="0" u="none" strike="noStrike" baseline="0" dirty="0">
                    <a:latin typeface="NimbusRomNo9L-Regu"/>
                  </a:rPr>
                  <a:t>location</a:t>
                </a:r>
                <a:r>
                  <a:rPr lang="zh-CN" altLang="en-US" sz="1800" b="0" i="0" u="none" strike="noStrike" baseline="0" dirty="0">
                    <a:latin typeface="NimbusRomNo9L-Regu"/>
                  </a:rPr>
                  <a:t> </a:t>
                </a:r>
                <a:r>
                  <a:rPr lang="en-US" altLang="zh-CN" sz="1800" b="0" i="0" u="none" strike="noStrike" baseline="0" dirty="0">
                    <a:latin typeface="NimbusRomNo9L-Regu"/>
                  </a:rPr>
                  <a:t>and</a:t>
                </a:r>
                <a:r>
                  <a:rPr lang="zh-CN" altLang="en-US" sz="1800" b="0" i="0" u="none" strike="noStrike" baseline="0" dirty="0">
                    <a:latin typeface="NimbusRomNo9L-Regu"/>
                  </a:rPr>
                  <a:t> </a:t>
                </a:r>
                <a:r>
                  <a:rPr lang="en-US" altLang="zh-CN" sz="1800" b="0" i="0" u="none" strike="noStrike" baseline="0" dirty="0">
                    <a:latin typeface="NimbusRomNo9L-Regu"/>
                  </a:rPr>
                  <a:t>scale</a:t>
                </a:r>
                <a:r>
                  <a:rPr lang="zh-CN" altLang="en-US" sz="1800" b="0" i="0" u="none" strike="noStrike" baseline="0" dirty="0">
                    <a:latin typeface="NimbusRomNo9L-Regu"/>
                  </a:rPr>
                  <a:t> </a:t>
                </a:r>
                <a:r>
                  <a:rPr lang="en-US" altLang="zh-CN" sz="1800" b="0" i="0" u="none" strike="noStrike" baseline="0" dirty="0">
                    <a:latin typeface="NimbusRomNo9L-Regu"/>
                  </a:rPr>
                  <a:t>cases.</a:t>
                </a:r>
                <a:endParaRPr lang="en-US" dirty="0"/>
              </a:p>
            </p:txBody>
          </p:sp>
        </mc:Fallback>
      </mc:AlternateContent>
      <p:sp>
        <p:nvSpPr>
          <p:cNvPr id="4" name="灯片编号占位符 3"/>
          <p:cNvSpPr>
            <a:spLocks noGrp="1"/>
          </p:cNvSpPr>
          <p:nvPr>
            <p:ph type="sldNum" sz="quarter" idx="5"/>
          </p:nvPr>
        </p:nvSpPr>
        <p:spPr/>
        <p:txBody>
          <a:bodyPr/>
          <a:lstStyle/>
          <a:p>
            <a:fld id="{D7D944D3-8F63-4F2A-B44A-668C21A2A45E}" type="slidenum">
              <a:rPr lang="en-US" smtClean="0"/>
              <a:t>10</a:t>
            </a:fld>
            <a:endParaRPr lang="en-US"/>
          </a:p>
        </p:txBody>
      </p:sp>
    </p:spTree>
    <p:extLst>
      <p:ext uri="{BB962C8B-B14F-4D97-AF65-F5344CB8AC3E}">
        <p14:creationId xmlns:p14="http://schemas.microsoft.com/office/powerpoint/2010/main" val="168905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53F19C-A384-47CD-8696-E28A0CEAFCF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0887022E-1CA5-41BE-BABE-B644E1F5A6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D0C165A7-8D52-463C-92D4-4315F6592A8A}"/>
              </a:ext>
            </a:extLst>
          </p:cNvPr>
          <p:cNvSpPr>
            <a:spLocks noGrp="1"/>
          </p:cNvSpPr>
          <p:nvPr>
            <p:ph type="dt" sz="half" idx="10"/>
          </p:nvPr>
        </p:nvSpPr>
        <p:spPr/>
        <p:txBody>
          <a:bodyPr/>
          <a:lstStyle/>
          <a:p>
            <a:fld id="{8EE5D206-6355-4DC1-9E56-03528FBC7D7E}" type="datetimeFigureOut">
              <a:rPr lang="en-US" smtClean="0"/>
              <a:t>4/18/2022</a:t>
            </a:fld>
            <a:endParaRPr lang="en-US"/>
          </a:p>
        </p:txBody>
      </p:sp>
      <p:sp>
        <p:nvSpPr>
          <p:cNvPr id="5" name="页脚占位符 4">
            <a:extLst>
              <a:ext uri="{FF2B5EF4-FFF2-40B4-BE49-F238E27FC236}">
                <a16:creationId xmlns:a16="http://schemas.microsoft.com/office/drawing/2014/main" id="{C096CDEF-8703-4265-8B70-23FF5A642FD7}"/>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C3B54C22-5DF8-44BD-8743-4DC6898EF39C}"/>
              </a:ext>
            </a:extLst>
          </p:cNvPr>
          <p:cNvSpPr>
            <a:spLocks noGrp="1"/>
          </p:cNvSpPr>
          <p:nvPr>
            <p:ph type="sldNum" sz="quarter" idx="12"/>
          </p:nvPr>
        </p:nvSpPr>
        <p:spPr/>
        <p:txBody>
          <a:bodyPr/>
          <a:lstStyle/>
          <a:p>
            <a:fld id="{6B51A81A-E9E5-4609-BB73-1413D59F100B}" type="slidenum">
              <a:rPr lang="en-US" smtClean="0"/>
              <a:t>‹#›</a:t>
            </a:fld>
            <a:endParaRPr lang="en-US"/>
          </a:p>
        </p:txBody>
      </p:sp>
    </p:spTree>
    <p:extLst>
      <p:ext uri="{BB962C8B-B14F-4D97-AF65-F5344CB8AC3E}">
        <p14:creationId xmlns:p14="http://schemas.microsoft.com/office/powerpoint/2010/main" val="58748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217154-E563-4D44-9D5A-FA0D2A9E8C8B}"/>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1016FE8F-E6FE-4982-9AD1-D1A8BC097EB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37C9FE27-B936-4A89-B8C6-FDC042568643}"/>
              </a:ext>
            </a:extLst>
          </p:cNvPr>
          <p:cNvSpPr>
            <a:spLocks noGrp="1"/>
          </p:cNvSpPr>
          <p:nvPr>
            <p:ph type="dt" sz="half" idx="10"/>
          </p:nvPr>
        </p:nvSpPr>
        <p:spPr/>
        <p:txBody>
          <a:bodyPr/>
          <a:lstStyle/>
          <a:p>
            <a:fld id="{8EE5D206-6355-4DC1-9E56-03528FBC7D7E}" type="datetimeFigureOut">
              <a:rPr lang="en-US" smtClean="0"/>
              <a:t>4/18/2022</a:t>
            </a:fld>
            <a:endParaRPr lang="en-US"/>
          </a:p>
        </p:txBody>
      </p:sp>
      <p:sp>
        <p:nvSpPr>
          <p:cNvPr id="5" name="页脚占位符 4">
            <a:extLst>
              <a:ext uri="{FF2B5EF4-FFF2-40B4-BE49-F238E27FC236}">
                <a16:creationId xmlns:a16="http://schemas.microsoft.com/office/drawing/2014/main" id="{51C409E1-493F-48DA-9962-EF9A1E6B03F7}"/>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32ECD670-0A2F-4374-B8CA-E1C10B63364C}"/>
              </a:ext>
            </a:extLst>
          </p:cNvPr>
          <p:cNvSpPr>
            <a:spLocks noGrp="1"/>
          </p:cNvSpPr>
          <p:nvPr>
            <p:ph type="sldNum" sz="quarter" idx="12"/>
          </p:nvPr>
        </p:nvSpPr>
        <p:spPr/>
        <p:txBody>
          <a:bodyPr/>
          <a:lstStyle/>
          <a:p>
            <a:fld id="{6B51A81A-E9E5-4609-BB73-1413D59F100B}" type="slidenum">
              <a:rPr lang="en-US" smtClean="0"/>
              <a:t>‹#›</a:t>
            </a:fld>
            <a:endParaRPr lang="en-US"/>
          </a:p>
        </p:txBody>
      </p:sp>
    </p:spTree>
    <p:extLst>
      <p:ext uri="{BB962C8B-B14F-4D97-AF65-F5344CB8AC3E}">
        <p14:creationId xmlns:p14="http://schemas.microsoft.com/office/powerpoint/2010/main" val="298397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F5C9E2-60D5-4A8E-B006-AE2F7A11DDB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E88FCA19-2BFC-416E-AF3C-1693BE2655E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8F248959-B162-43A6-986D-E20B4A9312FF}"/>
              </a:ext>
            </a:extLst>
          </p:cNvPr>
          <p:cNvSpPr>
            <a:spLocks noGrp="1"/>
          </p:cNvSpPr>
          <p:nvPr>
            <p:ph type="dt" sz="half" idx="10"/>
          </p:nvPr>
        </p:nvSpPr>
        <p:spPr/>
        <p:txBody>
          <a:bodyPr/>
          <a:lstStyle/>
          <a:p>
            <a:fld id="{8EE5D206-6355-4DC1-9E56-03528FBC7D7E}" type="datetimeFigureOut">
              <a:rPr lang="en-US" smtClean="0"/>
              <a:t>4/18/2022</a:t>
            </a:fld>
            <a:endParaRPr lang="en-US"/>
          </a:p>
        </p:txBody>
      </p:sp>
      <p:sp>
        <p:nvSpPr>
          <p:cNvPr id="5" name="页脚占位符 4">
            <a:extLst>
              <a:ext uri="{FF2B5EF4-FFF2-40B4-BE49-F238E27FC236}">
                <a16:creationId xmlns:a16="http://schemas.microsoft.com/office/drawing/2014/main" id="{0D122976-2E8D-4F44-8790-DE714C688C69}"/>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6CC23854-09CD-4F84-B08F-87099F7B767E}"/>
              </a:ext>
            </a:extLst>
          </p:cNvPr>
          <p:cNvSpPr>
            <a:spLocks noGrp="1"/>
          </p:cNvSpPr>
          <p:nvPr>
            <p:ph type="sldNum" sz="quarter" idx="12"/>
          </p:nvPr>
        </p:nvSpPr>
        <p:spPr/>
        <p:txBody>
          <a:bodyPr/>
          <a:lstStyle/>
          <a:p>
            <a:fld id="{6B51A81A-E9E5-4609-BB73-1413D59F100B}" type="slidenum">
              <a:rPr lang="en-US" smtClean="0"/>
              <a:t>‹#›</a:t>
            </a:fld>
            <a:endParaRPr lang="en-US"/>
          </a:p>
        </p:txBody>
      </p:sp>
    </p:spTree>
    <p:extLst>
      <p:ext uri="{BB962C8B-B14F-4D97-AF65-F5344CB8AC3E}">
        <p14:creationId xmlns:p14="http://schemas.microsoft.com/office/powerpoint/2010/main" val="121463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14202A-BED6-4041-8AD3-A0B48FFA20E6}"/>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50D4EC3B-2B50-42A2-86C3-01E18C40EDC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F81A2505-8E2D-4CE9-90B2-7F22EDEBE229}"/>
              </a:ext>
            </a:extLst>
          </p:cNvPr>
          <p:cNvSpPr>
            <a:spLocks noGrp="1"/>
          </p:cNvSpPr>
          <p:nvPr>
            <p:ph type="dt" sz="half" idx="10"/>
          </p:nvPr>
        </p:nvSpPr>
        <p:spPr/>
        <p:txBody>
          <a:bodyPr/>
          <a:lstStyle/>
          <a:p>
            <a:fld id="{8EE5D206-6355-4DC1-9E56-03528FBC7D7E}" type="datetimeFigureOut">
              <a:rPr lang="en-US" smtClean="0"/>
              <a:t>4/18/2022</a:t>
            </a:fld>
            <a:endParaRPr lang="en-US"/>
          </a:p>
        </p:txBody>
      </p:sp>
      <p:sp>
        <p:nvSpPr>
          <p:cNvPr id="5" name="页脚占位符 4">
            <a:extLst>
              <a:ext uri="{FF2B5EF4-FFF2-40B4-BE49-F238E27FC236}">
                <a16:creationId xmlns:a16="http://schemas.microsoft.com/office/drawing/2014/main" id="{C78B074B-23E7-4DDA-8238-AFEFB205C24B}"/>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DBBD6910-4A7E-465D-887D-E36D28FE548C}"/>
              </a:ext>
            </a:extLst>
          </p:cNvPr>
          <p:cNvSpPr>
            <a:spLocks noGrp="1"/>
          </p:cNvSpPr>
          <p:nvPr>
            <p:ph type="sldNum" sz="quarter" idx="12"/>
          </p:nvPr>
        </p:nvSpPr>
        <p:spPr/>
        <p:txBody>
          <a:bodyPr/>
          <a:lstStyle/>
          <a:p>
            <a:fld id="{6B51A81A-E9E5-4609-BB73-1413D59F100B}" type="slidenum">
              <a:rPr lang="en-US" smtClean="0"/>
              <a:t>‹#›</a:t>
            </a:fld>
            <a:endParaRPr lang="en-US"/>
          </a:p>
        </p:txBody>
      </p:sp>
    </p:spTree>
    <p:extLst>
      <p:ext uri="{BB962C8B-B14F-4D97-AF65-F5344CB8AC3E}">
        <p14:creationId xmlns:p14="http://schemas.microsoft.com/office/powerpoint/2010/main" val="150777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86CEA3-EF28-4E9E-A46C-EA8FBA3FC7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DE569D3C-B104-4C4D-BEDB-097FC14FBB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DB90C70-223C-4136-9F79-50B77ACFF55B}"/>
              </a:ext>
            </a:extLst>
          </p:cNvPr>
          <p:cNvSpPr>
            <a:spLocks noGrp="1"/>
          </p:cNvSpPr>
          <p:nvPr>
            <p:ph type="dt" sz="half" idx="10"/>
          </p:nvPr>
        </p:nvSpPr>
        <p:spPr/>
        <p:txBody>
          <a:bodyPr/>
          <a:lstStyle/>
          <a:p>
            <a:fld id="{8EE5D206-6355-4DC1-9E56-03528FBC7D7E}" type="datetimeFigureOut">
              <a:rPr lang="en-US" smtClean="0"/>
              <a:t>4/18/2022</a:t>
            </a:fld>
            <a:endParaRPr lang="en-US"/>
          </a:p>
        </p:txBody>
      </p:sp>
      <p:sp>
        <p:nvSpPr>
          <p:cNvPr id="5" name="页脚占位符 4">
            <a:extLst>
              <a:ext uri="{FF2B5EF4-FFF2-40B4-BE49-F238E27FC236}">
                <a16:creationId xmlns:a16="http://schemas.microsoft.com/office/drawing/2014/main" id="{781DC49B-15EB-4A40-8BB4-BC3331BC11FD}"/>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735FCF2A-BBDB-4AF5-ABE3-87E0B5ED08A1}"/>
              </a:ext>
            </a:extLst>
          </p:cNvPr>
          <p:cNvSpPr>
            <a:spLocks noGrp="1"/>
          </p:cNvSpPr>
          <p:nvPr>
            <p:ph type="sldNum" sz="quarter" idx="12"/>
          </p:nvPr>
        </p:nvSpPr>
        <p:spPr/>
        <p:txBody>
          <a:bodyPr/>
          <a:lstStyle/>
          <a:p>
            <a:fld id="{6B51A81A-E9E5-4609-BB73-1413D59F100B}" type="slidenum">
              <a:rPr lang="en-US" smtClean="0"/>
              <a:t>‹#›</a:t>
            </a:fld>
            <a:endParaRPr lang="en-US"/>
          </a:p>
        </p:txBody>
      </p:sp>
    </p:spTree>
    <p:extLst>
      <p:ext uri="{BB962C8B-B14F-4D97-AF65-F5344CB8AC3E}">
        <p14:creationId xmlns:p14="http://schemas.microsoft.com/office/powerpoint/2010/main" val="120966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15D93-3932-4893-9F19-11B5C46400A5}"/>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62307E82-2E92-4985-B117-D52A7821BE1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a:extLst>
              <a:ext uri="{FF2B5EF4-FFF2-40B4-BE49-F238E27FC236}">
                <a16:creationId xmlns:a16="http://schemas.microsoft.com/office/drawing/2014/main" id="{CB9EAE53-9E21-4868-84AB-11A5C4D9CF2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a:extLst>
              <a:ext uri="{FF2B5EF4-FFF2-40B4-BE49-F238E27FC236}">
                <a16:creationId xmlns:a16="http://schemas.microsoft.com/office/drawing/2014/main" id="{2DE2E734-03D0-41F7-A3E9-563E70B2F04E}"/>
              </a:ext>
            </a:extLst>
          </p:cNvPr>
          <p:cNvSpPr>
            <a:spLocks noGrp="1"/>
          </p:cNvSpPr>
          <p:nvPr>
            <p:ph type="dt" sz="half" idx="10"/>
          </p:nvPr>
        </p:nvSpPr>
        <p:spPr/>
        <p:txBody>
          <a:bodyPr/>
          <a:lstStyle/>
          <a:p>
            <a:fld id="{8EE5D206-6355-4DC1-9E56-03528FBC7D7E}" type="datetimeFigureOut">
              <a:rPr lang="en-US" smtClean="0"/>
              <a:t>4/18/2022</a:t>
            </a:fld>
            <a:endParaRPr lang="en-US"/>
          </a:p>
        </p:txBody>
      </p:sp>
      <p:sp>
        <p:nvSpPr>
          <p:cNvPr id="6" name="页脚占位符 5">
            <a:extLst>
              <a:ext uri="{FF2B5EF4-FFF2-40B4-BE49-F238E27FC236}">
                <a16:creationId xmlns:a16="http://schemas.microsoft.com/office/drawing/2014/main" id="{5F927871-EFAA-434D-BC87-98D3B025665D}"/>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D5859C75-AD9F-4E0D-980A-3210E385573E}"/>
              </a:ext>
            </a:extLst>
          </p:cNvPr>
          <p:cNvSpPr>
            <a:spLocks noGrp="1"/>
          </p:cNvSpPr>
          <p:nvPr>
            <p:ph type="sldNum" sz="quarter" idx="12"/>
          </p:nvPr>
        </p:nvSpPr>
        <p:spPr/>
        <p:txBody>
          <a:bodyPr/>
          <a:lstStyle/>
          <a:p>
            <a:fld id="{6B51A81A-E9E5-4609-BB73-1413D59F100B}" type="slidenum">
              <a:rPr lang="en-US" smtClean="0"/>
              <a:t>‹#›</a:t>
            </a:fld>
            <a:endParaRPr lang="en-US"/>
          </a:p>
        </p:txBody>
      </p:sp>
    </p:spTree>
    <p:extLst>
      <p:ext uri="{BB962C8B-B14F-4D97-AF65-F5344CB8AC3E}">
        <p14:creationId xmlns:p14="http://schemas.microsoft.com/office/powerpoint/2010/main" val="22627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FF8665-5237-44FD-A6D7-5DC0BA14ACF7}"/>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086AD486-0EA9-4B67-80C3-24AD781C6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61697B0-A76E-4723-BEA3-1ACD4D6853C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a:extLst>
              <a:ext uri="{FF2B5EF4-FFF2-40B4-BE49-F238E27FC236}">
                <a16:creationId xmlns:a16="http://schemas.microsoft.com/office/drawing/2014/main" id="{F5C83D8E-4384-4515-B17C-DE346DE3C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9D8CC80-7D80-4FEB-83D1-5FC3D8903F6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a:extLst>
              <a:ext uri="{FF2B5EF4-FFF2-40B4-BE49-F238E27FC236}">
                <a16:creationId xmlns:a16="http://schemas.microsoft.com/office/drawing/2014/main" id="{2BA95E0A-3745-45DE-A903-FD4CF6F4BF9E}"/>
              </a:ext>
            </a:extLst>
          </p:cNvPr>
          <p:cNvSpPr>
            <a:spLocks noGrp="1"/>
          </p:cNvSpPr>
          <p:nvPr>
            <p:ph type="dt" sz="half" idx="10"/>
          </p:nvPr>
        </p:nvSpPr>
        <p:spPr/>
        <p:txBody>
          <a:bodyPr/>
          <a:lstStyle/>
          <a:p>
            <a:fld id="{8EE5D206-6355-4DC1-9E56-03528FBC7D7E}" type="datetimeFigureOut">
              <a:rPr lang="en-US" smtClean="0"/>
              <a:t>4/18/2022</a:t>
            </a:fld>
            <a:endParaRPr lang="en-US"/>
          </a:p>
        </p:txBody>
      </p:sp>
      <p:sp>
        <p:nvSpPr>
          <p:cNvPr id="8" name="页脚占位符 7">
            <a:extLst>
              <a:ext uri="{FF2B5EF4-FFF2-40B4-BE49-F238E27FC236}">
                <a16:creationId xmlns:a16="http://schemas.microsoft.com/office/drawing/2014/main" id="{040FF953-EA9B-43C4-A75F-511AA8F9833F}"/>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647C18A8-BDF5-43B9-AC05-5C7A92C079C6}"/>
              </a:ext>
            </a:extLst>
          </p:cNvPr>
          <p:cNvSpPr>
            <a:spLocks noGrp="1"/>
          </p:cNvSpPr>
          <p:nvPr>
            <p:ph type="sldNum" sz="quarter" idx="12"/>
          </p:nvPr>
        </p:nvSpPr>
        <p:spPr/>
        <p:txBody>
          <a:bodyPr/>
          <a:lstStyle/>
          <a:p>
            <a:fld id="{6B51A81A-E9E5-4609-BB73-1413D59F100B}" type="slidenum">
              <a:rPr lang="en-US" smtClean="0"/>
              <a:t>‹#›</a:t>
            </a:fld>
            <a:endParaRPr lang="en-US"/>
          </a:p>
        </p:txBody>
      </p:sp>
    </p:spTree>
    <p:extLst>
      <p:ext uri="{BB962C8B-B14F-4D97-AF65-F5344CB8AC3E}">
        <p14:creationId xmlns:p14="http://schemas.microsoft.com/office/powerpoint/2010/main" val="269474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2385F5-EFCF-4B38-B576-97575E40A4B2}"/>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467DB205-D63E-4988-B8A7-FE2A8CFF734E}"/>
              </a:ext>
            </a:extLst>
          </p:cNvPr>
          <p:cNvSpPr>
            <a:spLocks noGrp="1"/>
          </p:cNvSpPr>
          <p:nvPr>
            <p:ph type="dt" sz="half" idx="10"/>
          </p:nvPr>
        </p:nvSpPr>
        <p:spPr/>
        <p:txBody>
          <a:bodyPr/>
          <a:lstStyle/>
          <a:p>
            <a:fld id="{8EE5D206-6355-4DC1-9E56-03528FBC7D7E}" type="datetimeFigureOut">
              <a:rPr lang="en-US" smtClean="0"/>
              <a:t>4/18/2022</a:t>
            </a:fld>
            <a:endParaRPr lang="en-US"/>
          </a:p>
        </p:txBody>
      </p:sp>
      <p:sp>
        <p:nvSpPr>
          <p:cNvPr id="4" name="页脚占位符 3">
            <a:extLst>
              <a:ext uri="{FF2B5EF4-FFF2-40B4-BE49-F238E27FC236}">
                <a16:creationId xmlns:a16="http://schemas.microsoft.com/office/drawing/2014/main" id="{C2E557C7-7EDE-499D-8B58-BFE7C5DC6CE6}"/>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57158C61-5D10-4AE9-A5A5-F59AA527FB8D}"/>
              </a:ext>
            </a:extLst>
          </p:cNvPr>
          <p:cNvSpPr>
            <a:spLocks noGrp="1"/>
          </p:cNvSpPr>
          <p:nvPr>
            <p:ph type="sldNum" sz="quarter" idx="12"/>
          </p:nvPr>
        </p:nvSpPr>
        <p:spPr/>
        <p:txBody>
          <a:bodyPr/>
          <a:lstStyle/>
          <a:p>
            <a:fld id="{6B51A81A-E9E5-4609-BB73-1413D59F100B}" type="slidenum">
              <a:rPr lang="en-US" smtClean="0"/>
              <a:t>‹#›</a:t>
            </a:fld>
            <a:endParaRPr lang="en-US"/>
          </a:p>
        </p:txBody>
      </p:sp>
    </p:spTree>
    <p:extLst>
      <p:ext uri="{BB962C8B-B14F-4D97-AF65-F5344CB8AC3E}">
        <p14:creationId xmlns:p14="http://schemas.microsoft.com/office/powerpoint/2010/main" val="43411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9BBA81F-938E-44A3-BF66-3EF843E688B5}"/>
              </a:ext>
            </a:extLst>
          </p:cNvPr>
          <p:cNvSpPr>
            <a:spLocks noGrp="1"/>
          </p:cNvSpPr>
          <p:nvPr>
            <p:ph type="dt" sz="half" idx="10"/>
          </p:nvPr>
        </p:nvSpPr>
        <p:spPr/>
        <p:txBody>
          <a:bodyPr/>
          <a:lstStyle/>
          <a:p>
            <a:fld id="{8EE5D206-6355-4DC1-9E56-03528FBC7D7E}" type="datetimeFigureOut">
              <a:rPr lang="en-US" smtClean="0"/>
              <a:t>4/18/2022</a:t>
            </a:fld>
            <a:endParaRPr lang="en-US"/>
          </a:p>
        </p:txBody>
      </p:sp>
      <p:sp>
        <p:nvSpPr>
          <p:cNvPr id="3" name="页脚占位符 2">
            <a:extLst>
              <a:ext uri="{FF2B5EF4-FFF2-40B4-BE49-F238E27FC236}">
                <a16:creationId xmlns:a16="http://schemas.microsoft.com/office/drawing/2014/main" id="{52AA486C-5A0D-4A38-A30B-AB62C28F724A}"/>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923E3AD7-736C-4031-88E3-D77F8E2180FE}"/>
              </a:ext>
            </a:extLst>
          </p:cNvPr>
          <p:cNvSpPr>
            <a:spLocks noGrp="1"/>
          </p:cNvSpPr>
          <p:nvPr>
            <p:ph type="sldNum" sz="quarter" idx="12"/>
          </p:nvPr>
        </p:nvSpPr>
        <p:spPr/>
        <p:txBody>
          <a:bodyPr/>
          <a:lstStyle/>
          <a:p>
            <a:fld id="{6B51A81A-E9E5-4609-BB73-1413D59F100B}" type="slidenum">
              <a:rPr lang="en-US" smtClean="0"/>
              <a:t>‹#›</a:t>
            </a:fld>
            <a:endParaRPr lang="en-US"/>
          </a:p>
        </p:txBody>
      </p:sp>
    </p:spTree>
    <p:extLst>
      <p:ext uri="{BB962C8B-B14F-4D97-AF65-F5344CB8AC3E}">
        <p14:creationId xmlns:p14="http://schemas.microsoft.com/office/powerpoint/2010/main" val="226684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9FE610-C826-4D73-BC7D-B6165B87AF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AEADB9F8-35FF-4C10-B70A-692744172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a:extLst>
              <a:ext uri="{FF2B5EF4-FFF2-40B4-BE49-F238E27FC236}">
                <a16:creationId xmlns:a16="http://schemas.microsoft.com/office/drawing/2014/main" id="{C8A18A20-08F1-44B5-ADA3-4479C2C18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7BAFD83-9065-447C-8992-1E81329DB019}"/>
              </a:ext>
            </a:extLst>
          </p:cNvPr>
          <p:cNvSpPr>
            <a:spLocks noGrp="1"/>
          </p:cNvSpPr>
          <p:nvPr>
            <p:ph type="dt" sz="half" idx="10"/>
          </p:nvPr>
        </p:nvSpPr>
        <p:spPr/>
        <p:txBody>
          <a:bodyPr/>
          <a:lstStyle/>
          <a:p>
            <a:fld id="{8EE5D206-6355-4DC1-9E56-03528FBC7D7E}" type="datetimeFigureOut">
              <a:rPr lang="en-US" smtClean="0"/>
              <a:t>4/18/2022</a:t>
            </a:fld>
            <a:endParaRPr lang="en-US"/>
          </a:p>
        </p:txBody>
      </p:sp>
      <p:sp>
        <p:nvSpPr>
          <p:cNvPr id="6" name="页脚占位符 5">
            <a:extLst>
              <a:ext uri="{FF2B5EF4-FFF2-40B4-BE49-F238E27FC236}">
                <a16:creationId xmlns:a16="http://schemas.microsoft.com/office/drawing/2014/main" id="{C203C09A-0CB3-4FDE-A316-32775FA931E3}"/>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FF2FC71D-9C2C-4D52-BC7D-F26F44AC88C4}"/>
              </a:ext>
            </a:extLst>
          </p:cNvPr>
          <p:cNvSpPr>
            <a:spLocks noGrp="1"/>
          </p:cNvSpPr>
          <p:nvPr>
            <p:ph type="sldNum" sz="quarter" idx="12"/>
          </p:nvPr>
        </p:nvSpPr>
        <p:spPr/>
        <p:txBody>
          <a:bodyPr/>
          <a:lstStyle/>
          <a:p>
            <a:fld id="{6B51A81A-E9E5-4609-BB73-1413D59F100B}" type="slidenum">
              <a:rPr lang="en-US" smtClean="0"/>
              <a:t>‹#›</a:t>
            </a:fld>
            <a:endParaRPr lang="en-US"/>
          </a:p>
        </p:txBody>
      </p:sp>
    </p:spTree>
    <p:extLst>
      <p:ext uri="{BB962C8B-B14F-4D97-AF65-F5344CB8AC3E}">
        <p14:creationId xmlns:p14="http://schemas.microsoft.com/office/powerpoint/2010/main" val="408795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9CB12A-EE18-4F29-A0DB-5CEF4FE7F93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43E3FB76-0077-4A0C-A9BB-758527DD45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CC0DF4C8-04A2-4B34-82B1-540A0D984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B666D53-BA93-4957-ADC6-2F37D0FD1DC3}"/>
              </a:ext>
            </a:extLst>
          </p:cNvPr>
          <p:cNvSpPr>
            <a:spLocks noGrp="1"/>
          </p:cNvSpPr>
          <p:nvPr>
            <p:ph type="dt" sz="half" idx="10"/>
          </p:nvPr>
        </p:nvSpPr>
        <p:spPr/>
        <p:txBody>
          <a:bodyPr/>
          <a:lstStyle/>
          <a:p>
            <a:fld id="{8EE5D206-6355-4DC1-9E56-03528FBC7D7E}" type="datetimeFigureOut">
              <a:rPr lang="en-US" smtClean="0"/>
              <a:t>4/18/2022</a:t>
            </a:fld>
            <a:endParaRPr lang="en-US"/>
          </a:p>
        </p:txBody>
      </p:sp>
      <p:sp>
        <p:nvSpPr>
          <p:cNvPr id="6" name="页脚占位符 5">
            <a:extLst>
              <a:ext uri="{FF2B5EF4-FFF2-40B4-BE49-F238E27FC236}">
                <a16:creationId xmlns:a16="http://schemas.microsoft.com/office/drawing/2014/main" id="{567A3919-940D-464A-B328-85D2DD4B4B05}"/>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6A5C97D1-C125-4A41-9396-219C802B1E20}"/>
              </a:ext>
            </a:extLst>
          </p:cNvPr>
          <p:cNvSpPr>
            <a:spLocks noGrp="1"/>
          </p:cNvSpPr>
          <p:nvPr>
            <p:ph type="sldNum" sz="quarter" idx="12"/>
          </p:nvPr>
        </p:nvSpPr>
        <p:spPr/>
        <p:txBody>
          <a:bodyPr/>
          <a:lstStyle/>
          <a:p>
            <a:fld id="{6B51A81A-E9E5-4609-BB73-1413D59F100B}" type="slidenum">
              <a:rPr lang="en-US" smtClean="0"/>
              <a:t>‹#›</a:t>
            </a:fld>
            <a:endParaRPr lang="en-US"/>
          </a:p>
        </p:txBody>
      </p:sp>
    </p:spTree>
    <p:extLst>
      <p:ext uri="{BB962C8B-B14F-4D97-AF65-F5344CB8AC3E}">
        <p14:creationId xmlns:p14="http://schemas.microsoft.com/office/powerpoint/2010/main" val="267066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53E1A03-88ED-438F-BFF9-E60EA7DA00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81285DE9-62AF-4A77-AA47-1958E2E1D1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CE5E4A0F-6592-4B4E-A551-1BF9C79B8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5D206-6355-4DC1-9E56-03528FBC7D7E}" type="datetimeFigureOut">
              <a:rPr lang="en-US" smtClean="0"/>
              <a:t>4/18/2022</a:t>
            </a:fld>
            <a:endParaRPr lang="en-US"/>
          </a:p>
        </p:txBody>
      </p:sp>
      <p:sp>
        <p:nvSpPr>
          <p:cNvPr id="5" name="页脚占位符 4">
            <a:extLst>
              <a:ext uri="{FF2B5EF4-FFF2-40B4-BE49-F238E27FC236}">
                <a16:creationId xmlns:a16="http://schemas.microsoft.com/office/drawing/2014/main" id="{5D14207F-4D7E-4904-89DA-B370BB9BD3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BB377A45-DB6A-4527-9B55-A0FD57136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1A81A-E9E5-4609-BB73-1413D59F100B}" type="slidenum">
              <a:rPr lang="en-US" smtClean="0"/>
              <a:t>‹#›</a:t>
            </a:fld>
            <a:endParaRPr lang="en-US"/>
          </a:p>
        </p:txBody>
      </p:sp>
    </p:spTree>
    <p:extLst>
      <p:ext uri="{BB962C8B-B14F-4D97-AF65-F5344CB8AC3E}">
        <p14:creationId xmlns:p14="http://schemas.microsoft.com/office/powerpoint/2010/main" val="386275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6D608C-BACE-4F44-9E23-B2AA00258988}"/>
              </a:ext>
            </a:extLst>
          </p:cNvPr>
          <p:cNvSpPr>
            <a:spLocks noGrp="1"/>
          </p:cNvSpPr>
          <p:nvPr>
            <p:ph type="ctrTitle"/>
          </p:nvPr>
        </p:nvSpPr>
        <p:spPr>
          <a:xfrm>
            <a:off x="851647" y="1515034"/>
            <a:ext cx="10488706" cy="1084730"/>
          </a:xfrm>
        </p:spPr>
        <p:txBody>
          <a:bodyPr>
            <a:normAutofit fontScale="90000"/>
          </a:bodyPr>
          <a:lstStyle/>
          <a:p>
            <a:r>
              <a:rPr lang="en-US" sz="3600" b="1" i="0" u="none" strike="noStrike" baseline="0" dirty="0">
                <a:solidFill>
                  <a:srgbClr val="C00000"/>
                </a:solidFill>
                <a:latin typeface="+mn-lt"/>
              </a:rPr>
              <a:t>Estimating the time of sudden shift in the location or scale of</a:t>
            </a:r>
            <a:br>
              <a:rPr lang="en-US" sz="3600" b="1" i="0" u="none" strike="noStrike" baseline="0" dirty="0">
                <a:solidFill>
                  <a:srgbClr val="C00000"/>
                </a:solidFill>
                <a:latin typeface="+mn-lt"/>
              </a:rPr>
            </a:br>
            <a:r>
              <a:rPr lang="en-US" sz="3600" b="1" i="0" u="none" strike="noStrike" baseline="0" dirty="0">
                <a:solidFill>
                  <a:srgbClr val="C00000"/>
                </a:solidFill>
                <a:latin typeface="+mn-lt"/>
              </a:rPr>
              <a:t>ergodic-stationary processes in SPM applications</a:t>
            </a:r>
            <a:endParaRPr lang="en-US" sz="8800" b="1" dirty="0">
              <a:solidFill>
                <a:srgbClr val="C00000"/>
              </a:solidFill>
              <a:latin typeface="+mn-lt"/>
            </a:endParaRPr>
          </a:p>
        </p:txBody>
      </p:sp>
      <p:sp>
        <p:nvSpPr>
          <p:cNvPr id="3" name="副标题 2">
            <a:extLst>
              <a:ext uri="{FF2B5EF4-FFF2-40B4-BE49-F238E27FC236}">
                <a16:creationId xmlns:a16="http://schemas.microsoft.com/office/drawing/2014/main" id="{0EE748D6-D782-47CC-9C38-CCD74EA78AC0}"/>
              </a:ext>
            </a:extLst>
          </p:cNvPr>
          <p:cNvSpPr>
            <a:spLocks noGrp="1"/>
          </p:cNvSpPr>
          <p:nvPr>
            <p:ph type="subTitle" idx="1"/>
          </p:nvPr>
        </p:nvSpPr>
        <p:spPr>
          <a:xfrm>
            <a:off x="1255059" y="3429000"/>
            <a:ext cx="9144000" cy="2571795"/>
          </a:xfrm>
        </p:spPr>
        <p:txBody>
          <a:bodyPr>
            <a:normAutofit/>
          </a:bodyPr>
          <a:lstStyle/>
          <a:p>
            <a:r>
              <a:rPr lang="en-US" sz="1800" b="1" i="0" u="none" strike="noStrike" baseline="0" dirty="0">
                <a:solidFill>
                  <a:schemeClr val="accent3">
                    <a:lumMod val="50000"/>
                  </a:schemeClr>
                </a:solidFill>
              </a:rPr>
              <a:t>Presented by: Zhi Wang</a:t>
            </a:r>
          </a:p>
          <a:p>
            <a:r>
              <a:rPr lang="en-US" sz="1800" b="1" i="0" u="none" strike="noStrike" baseline="0" dirty="0">
                <a:solidFill>
                  <a:schemeClr val="accent3">
                    <a:lumMod val="50000"/>
                  </a:schemeClr>
                </a:solidFill>
              </a:rPr>
              <a:t>Co-Author: Marcus Perry</a:t>
            </a:r>
          </a:p>
          <a:p>
            <a:endParaRPr lang="en-US" sz="1800" b="1" i="0" u="none" strike="noStrike" baseline="0" dirty="0">
              <a:solidFill>
                <a:schemeClr val="accent3">
                  <a:lumMod val="50000"/>
                </a:schemeClr>
              </a:solidFill>
              <a:latin typeface="NimbusRomNo9L-Regu"/>
            </a:endParaRPr>
          </a:p>
          <a:p>
            <a:endParaRPr lang="en-US" sz="1800" b="1" dirty="0">
              <a:solidFill>
                <a:schemeClr val="accent3">
                  <a:lumMod val="50000"/>
                </a:schemeClr>
              </a:solidFill>
              <a:latin typeface="NimbusRomNo9L-Regu"/>
            </a:endParaRPr>
          </a:p>
          <a:p>
            <a:pPr algn="ctr"/>
            <a:r>
              <a:rPr lang="en-US" sz="1600" b="1" i="0" dirty="0">
                <a:solidFill>
                  <a:schemeClr val="accent3">
                    <a:lumMod val="50000"/>
                  </a:schemeClr>
                </a:solidFill>
                <a:effectLst/>
              </a:rPr>
              <a:t>Defense and Aerospace Test and Analysis Workshop</a:t>
            </a:r>
          </a:p>
          <a:p>
            <a:pPr algn="ctr"/>
            <a:r>
              <a:rPr lang="en-US" sz="1600" b="1" i="0" dirty="0">
                <a:solidFill>
                  <a:schemeClr val="accent3">
                    <a:lumMod val="50000"/>
                  </a:schemeClr>
                </a:solidFill>
                <a:effectLst/>
              </a:rPr>
              <a:t>April 26-28, 2022</a:t>
            </a:r>
          </a:p>
        </p:txBody>
      </p:sp>
      <p:sp>
        <p:nvSpPr>
          <p:cNvPr id="6" name="矩形 5">
            <a:extLst>
              <a:ext uri="{FF2B5EF4-FFF2-40B4-BE49-F238E27FC236}">
                <a16:creationId xmlns:a16="http://schemas.microsoft.com/office/drawing/2014/main" id="{AD86E1E8-48A4-4A3B-B909-82A985E70F0E}"/>
              </a:ext>
            </a:extLst>
          </p:cNvPr>
          <p:cNvSpPr/>
          <p:nvPr/>
        </p:nvSpPr>
        <p:spPr>
          <a:xfrm>
            <a:off x="0" y="0"/>
            <a:ext cx="12192000" cy="47512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矩形 85">
            <a:extLst>
              <a:ext uri="{FF2B5EF4-FFF2-40B4-BE49-F238E27FC236}">
                <a16:creationId xmlns:a16="http://schemas.microsoft.com/office/drawing/2014/main" id="{4D86F754-1C74-4169-87CC-8536DF68B23B}"/>
              </a:ext>
            </a:extLst>
          </p:cNvPr>
          <p:cNvSpPr/>
          <p:nvPr/>
        </p:nvSpPr>
        <p:spPr>
          <a:xfrm>
            <a:off x="0" y="6382871"/>
            <a:ext cx="12192000" cy="47512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23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D86E1E8-48A4-4A3B-B909-82A985E70F0E}"/>
              </a:ext>
            </a:extLst>
          </p:cNvPr>
          <p:cNvSpPr/>
          <p:nvPr/>
        </p:nvSpPr>
        <p:spPr>
          <a:xfrm>
            <a:off x="-1" y="-8602"/>
            <a:ext cx="7826189"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矩形 85">
            <a:extLst>
              <a:ext uri="{FF2B5EF4-FFF2-40B4-BE49-F238E27FC236}">
                <a16:creationId xmlns:a16="http://schemas.microsoft.com/office/drawing/2014/main" id="{4D86F754-1C74-4169-87CC-8536DF68B23B}"/>
              </a:ext>
            </a:extLst>
          </p:cNvPr>
          <p:cNvSpPr/>
          <p:nvPr/>
        </p:nvSpPr>
        <p:spPr>
          <a:xfrm>
            <a:off x="-1" y="6466546"/>
            <a:ext cx="4580965"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矩形 6">
            <a:extLst>
              <a:ext uri="{FF2B5EF4-FFF2-40B4-BE49-F238E27FC236}">
                <a16:creationId xmlns:a16="http://schemas.microsoft.com/office/drawing/2014/main" id="{2E314104-B6EB-4F57-A01C-74FCA62AD907}"/>
              </a:ext>
            </a:extLst>
          </p:cNvPr>
          <p:cNvSpPr/>
          <p:nvPr/>
        </p:nvSpPr>
        <p:spPr>
          <a:xfrm>
            <a:off x="8193741" y="6466546"/>
            <a:ext cx="3998259" cy="391454"/>
          </a:xfrm>
          <a:prstGeom prst="rect">
            <a:avLst/>
          </a:prstGeom>
          <a:solidFill>
            <a:srgbClr val="00B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文本框 18">
            <a:extLst>
              <a:ext uri="{FF2B5EF4-FFF2-40B4-BE49-F238E27FC236}">
                <a16:creationId xmlns:a16="http://schemas.microsoft.com/office/drawing/2014/main" id="{219861AF-0A23-499A-B6F2-344F6BEC634E}"/>
              </a:ext>
            </a:extLst>
          </p:cNvPr>
          <p:cNvSpPr txBox="1"/>
          <p:nvPr/>
        </p:nvSpPr>
        <p:spPr>
          <a:xfrm>
            <a:off x="0" y="6508384"/>
            <a:ext cx="4580964" cy="307777"/>
          </a:xfrm>
          <a:prstGeom prst="rect">
            <a:avLst/>
          </a:prstGeom>
          <a:noFill/>
        </p:spPr>
        <p:txBody>
          <a:bodyPr wrap="square">
            <a:spAutoFit/>
          </a:bodyPr>
          <a:lstStyle/>
          <a:p>
            <a:pPr algn="ctr"/>
            <a:r>
              <a:rPr lang="en-US" sz="1400" i="0" dirty="0">
                <a:solidFill>
                  <a:schemeClr val="bg1"/>
                </a:solidFill>
                <a:effectLst/>
              </a:rPr>
              <a:t>Defense and Aerospace Test and Analysis Workshop</a:t>
            </a:r>
          </a:p>
        </p:txBody>
      </p:sp>
      <p:sp>
        <p:nvSpPr>
          <p:cNvPr id="21" name="矩形 20">
            <a:extLst>
              <a:ext uri="{FF2B5EF4-FFF2-40B4-BE49-F238E27FC236}">
                <a16:creationId xmlns:a16="http://schemas.microsoft.com/office/drawing/2014/main" id="{B002055B-00DA-4285-9E13-3F56FC691F1D}"/>
              </a:ext>
            </a:extLst>
          </p:cNvPr>
          <p:cNvSpPr/>
          <p:nvPr/>
        </p:nvSpPr>
        <p:spPr>
          <a:xfrm>
            <a:off x="4580965" y="6466546"/>
            <a:ext cx="3612776"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文本框 21">
            <a:extLst>
              <a:ext uri="{FF2B5EF4-FFF2-40B4-BE49-F238E27FC236}">
                <a16:creationId xmlns:a16="http://schemas.microsoft.com/office/drawing/2014/main" id="{4EA6EA3C-3CD6-4281-A941-F25E674E32E0}"/>
              </a:ext>
            </a:extLst>
          </p:cNvPr>
          <p:cNvSpPr txBox="1"/>
          <p:nvPr/>
        </p:nvSpPr>
        <p:spPr>
          <a:xfrm>
            <a:off x="4679577" y="6466545"/>
            <a:ext cx="3514163" cy="307777"/>
          </a:xfrm>
          <a:prstGeom prst="rect">
            <a:avLst/>
          </a:prstGeom>
          <a:noFill/>
        </p:spPr>
        <p:txBody>
          <a:bodyPr wrap="square">
            <a:spAutoFit/>
          </a:bodyPr>
          <a:lstStyle/>
          <a:p>
            <a:pPr algn="ctr"/>
            <a:r>
              <a:rPr lang="en-US" sz="1400" i="0" dirty="0">
                <a:solidFill>
                  <a:schemeClr val="bg1"/>
                </a:solidFill>
                <a:effectLst/>
              </a:rPr>
              <a:t>Zhi Wang</a:t>
            </a:r>
          </a:p>
        </p:txBody>
      </p:sp>
      <p:sp>
        <p:nvSpPr>
          <p:cNvPr id="23" name="文本框 22">
            <a:extLst>
              <a:ext uri="{FF2B5EF4-FFF2-40B4-BE49-F238E27FC236}">
                <a16:creationId xmlns:a16="http://schemas.microsoft.com/office/drawing/2014/main" id="{6C94ED5F-F9F7-42A3-9D45-A385B2006D8F}"/>
              </a:ext>
            </a:extLst>
          </p:cNvPr>
          <p:cNvSpPr txBox="1"/>
          <p:nvPr/>
        </p:nvSpPr>
        <p:spPr>
          <a:xfrm>
            <a:off x="8193740" y="6508384"/>
            <a:ext cx="2106707" cy="307777"/>
          </a:xfrm>
          <a:prstGeom prst="rect">
            <a:avLst/>
          </a:prstGeom>
          <a:noFill/>
        </p:spPr>
        <p:txBody>
          <a:bodyPr wrap="square">
            <a:spAutoFit/>
          </a:bodyPr>
          <a:lstStyle/>
          <a:p>
            <a:pPr algn="ctr"/>
            <a:r>
              <a:rPr lang="en-US" sz="1400" dirty="0">
                <a:solidFill>
                  <a:schemeClr val="bg1"/>
                </a:solidFill>
              </a:rPr>
              <a:t>April 27, 2022</a:t>
            </a:r>
            <a:endParaRPr lang="en-US" sz="1400" i="0" dirty="0">
              <a:solidFill>
                <a:schemeClr val="bg1"/>
              </a:solidFill>
              <a:effectLst/>
            </a:endParaRPr>
          </a:p>
        </p:txBody>
      </p:sp>
      <p:sp>
        <p:nvSpPr>
          <p:cNvPr id="24" name="文本框 23">
            <a:extLst>
              <a:ext uri="{FF2B5EF4-FFF2-40B4-BE49-F238E27FC236}">
                <a16:creationId xmlns:a16="http://schemas.microsoft.com/office/drawing/2014/main" id="{40E44C6F-84C3-4EA0-8E9A-D7F1997DB90E}"/>
              </a:ext>
            </a:extLst>
          </p:cNvPr>
          <p:cNvSpPr txBox="1"/>
          <p:nvPr/>
        </p:nvSpPr>
        <p:spPr>
          <a:xfrm>
            <a:off x="11304494" y="6515849"/>
            <a:ext cx="887506" cy="307777"/>
          </a:xfrm>
          <a:prstGeom prst="rect">
            <a:avLst/>
          </a:prstGeom>
          <a:noFill/>
        </p:spPr>
        <p:txBody>
          <a:bodyPr wrap="square">
            <a:spAutoFit/>
          </a:bodyPr>
          <a:lstStyle/>
          <a:p>
            <a:pPr algn="ctr"/>
            <a:r>
              <a:rPr lang="en-US" sz="1400" dirty="0">
                <a:solidFill>
                  <a:schemeClr val="bg1"/>
                </a:solidFill>
              </a:rPr>
              <a:t>10/10</a:t>
            </a:r>
            <a:endParaRPr lang="en-US" sz="1400" i="0" dirty="0">
              <a:solidFill>
                <a:schemeClr val="bg1"/>
              </a:solidFill>
              <a:effectLst/>
            </a:endParaRPr>
          </a:p>
        </p:txBody>
      </p:sp>
      <p:sp>
        <p:nvSpPr>
          <p:cNvPr id="25" name="矩形 24">
            <a:extLst>
              <a:ext uri="{FF2B5EF4-FFF2-40B4-BE49-F238E27FC236}">
                <a16:creationId xmlns:a16="http://schemas.microsoft.com/office/drawing/2014/main" id="{F6E3060F-6237-459E-B2B2-03C73EF053A9}"/>
              </a:ext>
            </a:extLst>
          </p:cNvPr>
          <p:cNvSpPr/>
          <p:nvPr/>
        </p:nvSpPr>
        <p:spPr>
          <a:xfrm>
            <a:off x="7826188" y="0"/>
            <a:ext cx="4365812"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latin typeface="NimbusRomNo9L-Medi"/>
              </a:rPr>
              <a:t>Illustrative Example</a:t>
            </a:r>
            <a:endParaRPr lang="en-US" sz="1400" dirty="0"/>
          </a:p>
        </p:txBody>
      </p:sp>
      <p:sp>
        <p:nvSpPr>
          <p:cNvPr id="17" name="文本框 16">
            <a:extLst>
              <a:ext uri="{FF2B5EF4-FFF2-40B4-BE49-F238E27FC236}">
                <a16:creationId xmlns:a16="http://schemas.microsoft.com/office/drawing/2014/main" id="{B566744B-DF11-40E5-A927-7E8D1975F8E8}"/>
              </a:ext>
            </a:extLst>
          </p:cNvPr>
          <p:cNvSpPr txBox="1"/>
          <p:nvPr/>
        </p:nvSpPr>
        <p:spPr>
          <a:xfrm>
            <a:off x="6362923" y="1137273"/>
            <a:ext cx="5467127" cy="1569660"/>
          </a:xfrm>
          <a:prstGeom prst="rect">
            <a:avLst/>
          </a:prstGeom>
          <a:noFill/>
        </p:spPr>
        <p:txBody>
          <a:bodyPr wrap="square">
            <a:spAutoFit/>
          </a:bodyPr>
          <a:lstStyle/>
          <a:p>
            <a:pPr algn="just"/>
            <a:r>
              <a:rPr lang="en-US" sz="1600" b="0" i="0" u="none" strike="noStrike" baseline="0" dirty="0">
                <a:latin typeface="NimbusRomNo9L-Regu"/>
              </a:rPr>
              <a:t>Figure shows Change point estimates using (a) CUSUM estimator and (b) proposed estimator. Horizontal lines in log-likelihood vs potential change point plots in (b) represent the 95% critical value for the confidence set, i.e., all </a:t>
            </a:r>
            <a:r>
              <a:rPr lang="en-US" sz="1600" b="0" i="0" u="none" strike="noStrike" baseline="0" dirty="0">
                <a:latin typeface="NimbusRomNo9L-ReguItal"/>
              </a:rPr>
              <a:t>t </a:t>
            </a:r>
            <a:r>
              <a:rPr lang="en-US" sz="1600" b="0" i="0" u="none" strike="noStrike" baseline="0" dirty="0">
                <a:latin typeface="NimbusRomNo9L-Regu"/>
              </a:rPr>
              <a:t>that yield log-likelihood values above the horizontal line are included in the 95% confidence set.</a:t>
            </a:r>
            <a:endParaRPr lang="en-US" sz="1600" dirty="0"/>
          </a:p>
        </p:txBody>
      </p:sp>
      <p:sp>
        <p:nvSpPr>
          <p:cNvPr id="9" name="文本框 8">
            <a:extLst>
              <a:ext uri="{FF2B5EF4-FFF2-40B4-BE49-F238E27FC236}">
                <a16:creationId xmlns:a16="http://schemas.microsoft.com/office/drawing/2014/main" id="{8801D24A-7BC2-427B-8635-D265EB04D41A}"/>
              </a:ext>
            </a:extLst>
          </p:cNvPr>
          <p:cNvSpPr txBox="1"/>
          <p:nvPr/>
        </p:nvSpPr>
        <p:spPr>
          <a:xfrm>
            <a:off x="473223" y="3476898"/>
            <a:ext cx="5827956" cy="2585323"/>
          </a:xfrm>
          <a:prstGeom prst="rect">
            <a:avLst/>
          </a:prstGeom>
          <a:noFill/>
        </p:spPr>
        <p:txBody>
          <a:bodyPr wrap="square" rtlCol="0">
            <a:spAutoFit/>
          </a:bodyPr>
          <a:lstStyle/>
          <a:p>
            <a:pPr algn="just"/>
            <a:r>
              <a:rPr lang="en-US" dirty="0">
                <a:latin typeface="NimbusRomNo9L-Regu"/>
              </a:rPr>
              <a:t>Given that the true process change occurred around frame 100: </a:t>
            </a:r>
            <a:endParaRPr lang="en-US" sz="1800" b="0" i="0" u="none" strike="noStrike" baseline="0" dirty="0">
              <a:latin typeface="NimbusRomNo9L-Regu"/>
            </a:endParaRPr>
          </a:p>
          <a:p>
            <a:pPr marL="285750" indent="-285750" algn="just">
              <a:buFont typeface="Wingdings" panose="05000000000000000000" pitchFamily="2" charset="2"/>
              <a:buChar char="§"/>
            </a:pPr>
            <a:r>
              <a:rPr lang="en-US" sz="1800" b="0" i="0" u="none" strike="noStrike" baseline="0" dirty="0">
                <a:latin typeface="NimbusRomNo9L-Regu"/>
              </a:rPr>
              <a:t>The CUSUM approach estimated an increase in process location following frame 84 and a decrease in process scale following frame 99</a:t>
            </a:r>
          </a:p>
          <a:p>
            <a:pPr marL="285750" indent="-285750" algn="just">
              <a:buFont typeface="Wingdings" panose="05000000000000000000" pitchFamily="2" charset="2"/>
              <a:buChar char="§"/>
            </a:pPr>
            <a:endParaRPr lang="en-US" sz="1800" b="0" i="0" u="none" strike="noStrike" baseline="0" dirty="0">
              <a:latin typeface="NimbusRomNo9L-Regu"/>
            </a:endParaRPr>
          </a:p>
          <a:p>
            <a:pPr marL="285750" indent="-285750" algn="just">
              <a:buFont typeface="Wingdings" panose="05000000000000000000" pitchFamily="2" charset="2"/>
              <a:buChar char="§"/>
            </a:pPr>
            <a:r>
              <a:rPr lang="en-US" sz="1800" b="0" i="0" u="none" strike="noStrike" baseline="0" dirty="0">
                <a:latin typeface="NimbusRomNo9L-Regu"/>
              </a:rPr>
              <a:t>The proposed approach estimated a location increase following frame 94, and a scale decrease following frame 99</a:t>
            </a:r>
          </a:p>
        </p:txBody>
      </p:sp>
      <p:pic>
        <p:nvPicPr>
          <p:cNvPr id="3" name="图片 2">
            <a:extLst>
              <a:ext uri="{FF2B5EF4-FFF2-40B4-BE49-F238E27FC236}">
                <a16:creationId xmlns:a16="http://schemas.microsoft.com/office/drawing/2014/main" id="{F0584DEA-AD2C-4748-A27D-94309D9E89C2}"/>
              </a:ext>
            </a:extLst>
          </p:cNvPr>
          <p:cNvPicPr>
            <a:picLocks noChangeAspect="1"/>
          </p:cNvPicPr>
          <p:nvPr/>
        </p:nvPicPr>
        <p:blipFill>
          <a:blip r:embed="rId3"/>
          <a:stretch>
            <a:fillRect/>
          </a:stretch>
        </p:blipFill>
        <p:spPr>
          <a:xfrm>
            <a:off x="198221" y="693526"/>
            <a:ext cx="6102957" cy="2755730"/>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A0802077-9FF2-4E6A-BA5D-0337208FDF33}"/>
                  </a:ext>
                </a:extLst>
              </p:cNvPr>
              <p:cNvSpPr txBox="1"/>
              <p:nvPr/>
            </p:nvSpPr>
            <p:spPr>
              <a:xfrm>
                <a:off x="6457755" y="3199898"/>
                <a:ext cx="5290492" cy="3139321"/>
              </a:xfrm>
              <a:prstGeom prst="rect">
                <a:avLst/>
              </a:prstGeom>
              <a:noFill/>
            </p:spPr>
            <p:txBody>
              <a:bodyPr wrap="square">
                <a:spAutoFit/>
              </a:bodyPr>
              <a:lstStyle/>
              <a:p>
                <a:pPr algn="just"/>
                <a:r>
                  <a:rPr lang="en-US" sz="1800" b="0" i="0" u="none" strike="noStrike" baseline="0" dirty="0">
                    <a:latin typeface="NimbusRomNo9L-Regu"/>
                  </a:rPr>
                  <a:t>Box and Cox [3] suggested constructing confidence sets on parameter estimates using the likelihood function. Applying</a:t>
                </a:r>
                <a:r>
                  <a:rPr lang="en-US" sz="1800" b="0" i="0" u="none" strike="noStrike" dirty="0">
                    <a:latin typeface="NimbusRomNo9L-Regu"/>
                  </a:rPr>
                  <a:t> </a:t>
                </a:r>
                <a:r>
                  <a:rPr lang="en-US" sz="1800" b="0" i="0" u="none" strike="noStrike" baseline="0" dirty="0">
                    <a:latin typeface="NimbusRomNo9L-Regu"/>
                  </a:rPr>
                  <a:t>such a method yields an approximate </a:t>
                </a:r>
                <a14:m>
                  <m:oMath xmlns:m="http://schemas.openxmlformats.org/officeDocument/2006/math">
                    <m:r>
                      <a:rPr lang="en-US" sz="1800" b="0" i="1" u="none" strike="noStrike" baseline="0" smtClean="0">
                        <a:latin typeface="Cambria Math" panose="02040503050406030204" pitchFamily="18" charset="0"/>
                      </a:rPr>
                      <m:t>100</m:t>
                    </m:r>
                    <m:d>
                      <m:dPr>
                        <m:ctrlPr>
                          <a:rPr lang="en-US" sz="1800" b="0" i="1" u="none" strike="noStrike" baseline="0" smtClean="0">
                            <a:latin typeface="Cambria Math" panose="02040503050406030204" pitchFamily="18" charset="0"/>
                          </a:rPr>
                        </m:ctrlPr>
                      </m:dPr>
                      <m:e>
                        <m:r>
                          <a:rPr lang="en-US" sz="1800" b="0" i="1" u="none" strike="noStrike" baseline="0" smtClean="0">
                            <a:latin typeface="Cambria Math" panose="02040503050406030204" pitchFamily="18" charset="0"/>
                          </a:rPr>
                          <m:t>1−</m:t>
                        </m:r>
                        <m:r>
                          <a:rPr lang="en-US" sz="1800" b="0" i="1" u="none" strike="noStrike" baseline="0" smtClean="0">
                            <a:latin typeface="Cambria Math" panose="02040503050406030204" pitchFamily="18" charset="0"/>
                          </a:rPr>
                          <m:t>𝛼</m:t>
                        </m:r>
                      </m:e>
                    </m:d>
                    <m:r>
                      <a:rPr lang="en-US" sz="1800" b="0" i="1" u="none" strike="noStrike" baseline="0" smtClean="0">
                        <a:latin typeface="Cambria Math" panose="02040503050406030204" pitchFamily="18" charset="0"/>
                      </a:rPr>
                      <m:t>%</m:t>
                    </m:r>
                  </m:oMath>
                </a14:m>
                <a:r>
                  <a:rPr lang="en-US" sz="1800" b="0" i="0" u="none" strike="noStrike" baseline="0" dirty="0">
                    <a:latin typeface="NimbusRomNo9L-Regu"/>
                  </a:rPr>
                  <a:t> confidence set of the form </a:t>
                </a:r>
              </a:p>
              <a:p>
                <a:pPr algn="just"/>
                <a:endParaRPr lang="en-US" dirty="0"/>
              </a:p>
              <a:p>
                <a:pPr algn="just"/>
                <a:endParaRPr lang="en-US" sz="1800" b="0" i="0" u="none" strike="noStrike" baseline="0" dirty="0">
                  <a:latin typeface="NimbusRomNo9L-Regu"/>
                </a:endParaRPr>
              </a:p>
              <a:p>
                <a:pPr algn="just"/>
                <a:r>
                  <a:rPr lang="en-US" sz="1800" b="0" i="0" u="none" strike="noStrike" baseline="0" dirty="0">
                    <a:latin typeface="NimbusRomNo9L-Regu"/>
                  </a:rPr>
                  <a:t>The cardinality of the confidence set for a location shift is 14, while set cardinality for a scale shift is 6, suggesting greater variability in the estimate for the time of location shift.</a:t>
                </a:r>
                <a:endParaRPr lang="en-US" dirty="0"/>
              </a:p>
              <a:p>
                <a:pPr algn="just"/>
                <a:endParaRPr lang="en-US" dirty="0"/>
              </a:p>
            </p:txBody>
          </p:sp>
        </mc:Choice>
        <mc:Fallback xmlns="">
          <p:sp>
            <p:nvSpPr>
              <p:cNvPr id="18" name="文本框 17">
                <a:extLst>
                  <a:ext uri="{FF2B5EF4-FFF2-40B4-BE49-F238E27FC236}">
                    <a16:creationId xmlns:a16="http://schemas.microsoft.com/office/drawing/2014/main" id="{A0802077-9FF2-4E6A-BA5D-0337208FDF33}"/>
                  </a:ext>
                </a:extLst>
              </p:cNvPr>
              <p:cNvSpPr txBox="1">
                <a:spLocks noRot="1" noChangeAspect="1" noMove="1" noResize="1" noEditPoints="1" noAdjustHandles="1" noChangeArrowheads="1" noChangeShapeType="1" noTextEdit="1"/>
              </p:cNvSpPr>
              <p:nvPr/>
            </p:nvSpPr>
            <p:spPr>
              <a:xfrm>
                <a:off x="6457755" y="3199898"/>
                <a:ext cx="5290492" cy="3139321"/>
              </a:xfrm>
              <a:prstGeom prst="rect">
                <a:avLst/>
              </a:prstGeom>
              <a:blipFill>
                <a:blip r:embed="rId4"/>
                <a:stretch>
                  <a:fillRect l="-922" t="-1165" r="-1037"/>
                </a:stretch>
              </a:blipFill>
            </p:spPr>
            <p:txBody>
              <a:bodyPr/>
              <a:lstStyle/>
              <a:p>
                <a:r>
                  <a:rPr lang="en-US">
                    <a:noFill/>
                  </a:rPr>
                  <a:t> </a:t>
                </a:r>
              </a:p>
            </p:txBody>
          </p:sp>
        </mc:Fallback>
      </mc:AlternateContent>
      <p:pic>
        <p:nvPicPr>
          <p:cNvPr id="10" name="图片 9">
            <a:extLst>
              <a:ext uri="{FF2B5EF4-FFF2-40B4-BE49-F238E27FC236}">
                <a16:creationId xmlns:a16="http://schemas.microsoft.com/office/drawing/2014/main" id="{23513F03-DE8D-470D-AB27-48EAB9EAB342}"/>
              </a:ext>
            </a:extLst>
          </p:cNvPr>
          <p:cNvPicPr>
            <a:picLocks noChangeAspect="1"/>
          </p:cNvPicPr>
          <p:nvPr/>
        </p:nvPicPr>
        <p:blipFill>
          <a:blip r:embed="rId5"/>
          <a:stretch>
            <a:fillRect/>
          </a:stretch>
        </p:blipFill>
        <p:spPr>
          <a:xfrm>
            <a:off x="7691716" y="4404231"/>
            <a:ext cx="3110754" cy="447899"/>
          </a:xfrm>
          <a:prstGeom prst="rect">
            <a:avLst/>
          </a:prstGeom>
        </p:spPr>
      </p:pic>
    </p:spTree>
    <p:extLst>
      <p:ext uri="{BB962C8B-B14F-4D97-AF65-F5344CB8AC3E}">
        <p14:creationId xmlns:p14="http://schemas.microsoft.com/office/powerpoint/2010/main" val="205665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6D608C-BACE-4F44-9E23-B2AA00258988}"/>
              </a:ext>
            </a:extLst>
          </p:cNvPr>
          <p:cNvSpPr>
            <a:spLocks noGrp="1"/>
          </p:cNvSpPr>
          <p:nvPr>
            <p:ph type="ctrTitle"/>
          </p:nvPr>
        </p:nvSpPr>
        <p:spPr>
          <a:xfrm>
            <a:off x="2922494" y="2886635"/>
            <a:ext cx="6347012" cy="1084730"/>
          </a:xfrm>
        </p:spPr>
        <p:txBody>
          <a:bodyPr>
            <a:normAutofit fontScale="90000"/>
          </a:bodyPr>
          <a:lstStyle/>
          <a:p>
            <a:r>
              <a:rPr lang="en-US" sz="8800" b="1" dirty="0">
                <a:solidFill>
                  <a:srgbClr val="C00000"/>
                </a:solidFill>
                <a:latin typeface="+mn-lt"/>
              </a:rPr>
              <a:t>Thank You !</a:t>
            </a:r>
          </a:p>
        </p:txBody>
      </p:sp>
      <p:sp>
        <p:nvSpPr>
          <p:cNvPr id="6" name="矩形 5">
            <a:extLst>
              <a:ext uri="{FF2B5EF4-FFF2-40B4-BE49-F238E27FC236}">
                <a16:creationId xmlns:a16="http://schemas.microsoft.com/office/drawing/2014/main" id="{AD86E1E8-48A4-4A3B-B909-82A985E70F0E}"/>
              </a:ext>
            </a:extLst>
          </p:cNvPr>
          <p:cNvSpPr/>
          <p:nvPr/>
        </p:nvSpPr>
        <p:spPr>
          <a:xfrm>
            <a:off x="0" y="0"/>
            <a:ext cx="12192000" cy="47512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矩形 85">
            <a:extLst>
              <a:ext uri="{FF2B5EF4-FFF2-40B4-BE49-F238E27FC236}">
                <a16:creationId xmlns:a16="http://schemas.microsoft.com/office/drawing/2014/main" id="{4D86F754-1C74-4169-87CC-8536DF68B23B}"/>
              </a:ext>
            </a:extLst>
          </p:cNvPr>
          <p:cNvSpPr/>
          <p:nvPr/>
        </p:nvSpPr>
        <p:spPr>
          <a:xfrm>
            <a:off x="0" y="6382871"/>
            <a:ext cx="12192000" cy="47512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866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D86E1E8-48A4-4A3B-B909-82A985E70F0E}"/>
              </a:ext>
            </a:extLst>
          </p:cNvPr>
          <p:cNvSpPr/>
          <p:nvPr/>
        </p:nvSpPr>
        <p:spPr>
          <a:xfrm>
            <a:off x="-1" y="-8602"/>
            <a:ext cx="7826189"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矩形 85">
            <a:extLst>
              <a:ext uri="{FF2B5EF4-FFF2-40B4-BE49-F238E27FC236}">
                <a16:creationId xmlns:a16="http://schemas.microsoft.com/office/drawing/2014/main" id="{4D86F754-1C74-4169-87CC-8536DF68B23B}"/>
              </a:ext>
            </a:extLst>
          </p:cNvPr>
          <p:cNvSpPr/>
          <p:nvPr/>
        </p:nvSpPr>
        <p:spPr>
          <a:xfrm>
            <a:off x="-1" y="6466546"/>
            <a:ext cx="4580965"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矩形 6">
            <a:extLst>
              <a:ext uri="{FF2B5EF4-FFF2-40B4-BE49-F238E27FC236}">
                <a16:creationId xmlns:a16="http://schemas.microsoft.com/office/drawing/2014/main" id="{2E314104-B6EB-4F57-A01C-74FCA62AD907}"/>
              </a:ext>
            </a:extLst>
          </p:cNvPr>
          <p:cNvSpPr/>
          <p:nvPr/>
        </p:nvSpPr>
        <p:spPr>
          <a:xfrm>
            <a:off x="8193741" y="6466546"/>
            <a:ext cx="3998259" cy="391454"/>
          </a:xfrm>
          <a:prstGeom prst="rect">
            <a:avLst/>
          </a:prstGeom>
          <a:solidFill>
            <a:srgbClr val="00B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D68C0EA-4BD7-4D61-A530-3E7190DAE8A6}"/>
                  </a:ext>
                </a:extLst>
              </p:cNvPr>
              <p:cNvSpPr txBox="1"/>
              <p:nvPr/>
            </p:nvSpPr>
            <p:spPr>
              <a:xfrm>
                <a:off x="356658" y="557059"/>
                <a:ext cx="11241175" cy="5663089"/>
              </a:xfrm>
              <a:prstGeom prst="rect">
                <a:avLst/>
              </a:prstGeom>
              <a:noFill/>
            </p:spPr>
            <p:txBody>
              <a:bodyPr wrap="square" rtlCol="0">
                <a:spAutoFit/>
              </a:bodyPr>
              <a:lstStyle/>
              <a:p>
                <a:r>
                  <a:rPr lang="en-US" sz="2800" dirty="0"/>
                  <a:t>Introduction and Motivation</a:t>
                </a:r>
              </a:p>
              <a:p>
                <a:endParaRPr lang="en-US" sz="2800" dirty="0"/>
              </a:p>
              <a:p>
                <a:pPr marL="285750" indent="-285750" algn="just">
                  <a:buFont typeface="Wingdings" panose="05000000000000000000" pitchFamily="2" charset="2"/>
                  <a:buChar char="§"/>
                </a:pPr>
                <a:r>
                  <a:rPr lang="en-US" b="1" dirty="0"/>
                  <a:t>Modern industrial process Requirements</a:t>
                </a:r>
                <a:r>
                  <a:rPr lang="en-US" dirty="0"/>
                  <a:t>: Advances in data acquisition and storage technology have permitted data to be sampled at a high rate, often inducing autocorrelation into the observed data sequences. In addition, today’s processes rarely follow the Normal distribution, making the use of traditional estimators that has unrealistic assumptions questionable</a:t>
                </a:r>
              </a:p>
              <a:p>
                <a:pPr marL="285750" indent="-285750" algn="just">
                  <a:buFont typeface="Wingdings" panose="05000000000000000000" pitchFamily="2" charset="2"/>
                  <a:buChar char="§"/>
                </a:pPr>
                <a:endParaRPr lang="en-US" dirty="0"/>
              </a:p>
              <a:p>
                <a:pPr marL="285750" indent="-285750" algn="just">
                  <a:buFont typeface="Wingdings" panose="05000000000000000000" pitchFamily="2" charset="2"/>
                  <a:buChar char="§"/>
                </a:pPr>
                <a:r>
                  <a:rPr lang="en-US" b="1" dirty="0"/>
                  <a:t>Limitations of the change point estimation strategies in the literature: </a:t>
                </a:r>
                <a:r>
                  <a:rPr lang="en-US" dirty="0"/>
                  <a:t>The lack of a suitable change point estimation method in the case of autocorrelation is an important gap in the statistical process control (SPC) literature. For example, the popular maximum likelihood change point estimator for the time of step change in the mean of a normal process developed by Pignatiello and Samuel fails to consider the autocorrelation; Although </a:t>
                </a:r>
                <a:r>
                  <a:rPr lang="en-US" sz="1800" b="0" i="0" u="none" strike="noStrike" baseline="0" dirty="0">
                    <a:latin typeface="NimbusRomNo9L-Regu"/>
                  </a:rPr>
                  <a:t>Perry and Pignatiello </a:t>
                </a:r>
                <a:r>
                  <a:rPr lang="en-US" dirty="0"/>
                  <a:t>extended this estimator to consider covariance-stationary autocorrelated process, it is still restricted by the normality assumption. As a result, today’s process stimulate the need for </a:t>
                </a:r>
                <a:r>
                  <a:rPr lang="en-US" u="sng" dirty="0"/>
                  <a:t>distribution-free</a:t>
                </a:r>
                <a:r>
                  <a:rPr lang="en-US" dirty="0"/>
                  <a:t> strategies that consider </a:t>
                </a:r>
                <a:r>
                  <a:rPr lang="en-US" u="sng" dirty="0"/>
                  <a:t>autocorrelation</a:t>
                </a:r>
              </a:p>
              <a:p>
                <a:pPr marL="285750" indent="-285750" algn="just">
                  <a:buFont typeface="Wingdings" panose="05000000000000000000" pitchFamily="2" charset="2"/>
                  <a:buChar char="§"/>
                </a:pPr>
                <a:endParaRPr lang="en-US" u="sng" dirty="0"/>
              </a:p>
              <a:p>
                <a:pPr marL="285750" indent="-285750" algn="just">
                  <a:buFont typeface="Wingdings" panose="05000000000000000000" pitchFamily="2" charset="2"/>
                  <a:buChar char="§"/>
                </a:pPr>
                <a:r>
                  <a:rPr lang="en-US" b="1" dirty="0"/>
                  <a:t>Focus</a:t>
                </a:r>
                <a:r>
                  <a:rPr lang="en-US" dirty="0"/>
                  <a:t>: </a:t>
                </a:r>
                <a:r>
                  <a:rPr lang="en-US" u="sng" dirty="0"/>
                  <a:t>Estimating the time of step change</a:t>
                </a:r>
                <a:r>
                  <a:rPr lang="en-US" dirty="0"/>
                  <a:t> in the location and/or scale of ergodic-stationary sequences following a genuine signal from a SPC chart. In which, a sequence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is ergodic-stationary if </a:t>
                </a:r>
                <a14:m>
                  <m:oMath xmlns:m="http://schemas.openxmlformats.org/officeDocument/2006/math">
                    <m:r>
                      <a:rPr lang="en-US" b="0" i="1" smtClean="0">
                        <a:latin typeface="Cambria Math" panose="02040503050406030204" pitchFamily="18" charset="0"/>
                      </a:rPr>
                      <m:t>𝛾</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𝑐𝑜𝑣</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m:rPr>
                                <m:sty m:val="p"/>
                              </m:rPr>
                              <a:rPr lang="en-US" altLang="zh-CN" i="1">
                                <a:latin typeface="Cambria Math" panose="02040503050406030204" pitchFamily="18" charset="0"/>
                              </a:rPr>
                              <m:t>t</m:t>
                            </m:r>
                            <m:r>
                              <a:rPr lang="en-US" altLang="zh-CN" i="1">
                                <a:latin typeface="Cambria Math" panose="02040503050406030204" pitchFamily="18" charset="0"/>
                              </a:rPr>
                              <m:t>−</m:t>
                            </m:r>
                            <m:r>
                              <a:rPr lang="en-US" altLang="zh-CN" b="0" i="1" smtClean="0">
                                <a:latin typeface="Cambria Math" panose="02040503050406030204" pitchFamily="18" charset="0"/>
                              </a:rPr>
                              <m:t>𝑠</m:t>
                            </m:r>
                          </m:sub>
                        </m:sSub>
                      </m:e>
                    </m:d>
                  </m:oMath>
                </a14:m>
                <a:r>
                  <a:rPr lang="en-US" dirty="0"/>
                  <a:t> depends on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 </m:t>
                    </m:r>
                  </m:oMath>
                </a14:m>
                <a:r>
                  <a:rPr lang="en-US" dirty="0"/>
                  <a:t>and </a:t>
                </a:r>
                <a14:m>
                  <m:oMath xmlns:m="http://schemas.openxmlformats.org/officeDocument/2006/math">
                    <m:r>
                      <a:rPr lang="en-US" b="0" i="1" smtClean="0">
                        <a:latin typeface="Cambria Math" panose="02040503050406030204" pitchFamily="18" charset="0"/>
                      </a:rPr>
                      <m:t>𝛾</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=0</m:t>
                    </m:r>
                  </m:oMath>
                </a14:m>
                <a:r>
                  <a:rPr lang="en-US" dirty="0"/>
                  <a:t> as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Obtaining an accurate and reliable estimate of the process change point would permit a simplified search for and identification of the special cause in post control-chart signal diagnostic</a:t>
                </a:r>
              </a:p>
            </p:txBody>
          </p:sp>
        </mc:Choice>
        <mc:Fallback xmlns="">
          <p:sp>
            <p:nvSpPr>
              <p:cNvPr id="13" name="文本框 12">
                <a:extLst>
                  <a:ext uri="{FF2B5EF4-FFF2-40B4-BE49-F238E27FC236}">
                    <a16:creationId xmlns:a16="http://schemas.microsoft.com/office/drawing/2014/main" id="{AD68C0EA-4BD7-4D61-A530-3E7190DAE8A6}"/>
                  </a:ext>
                </a:extLst>
              </p:cNvPr>
              <p:cNvSpPr txBox="1">
                <a:spLocks noRot="1" noChangeAspect="1" noMove="1" noResize="1" noEditPoints="1" noAdjustHandles="1" noChangeArrowheads="1" noChangeShapeType="1" noTextEdit="1"/>
              </p:cNvSpPr>
              <p:nvPr/>
            </p:nvSpPr>
            <p:spPr>
              <a:xfrm>
                <a:off x="356658" y="557059"/>
                <a:ext cx="11241175" cy="5663089"/>
              </a:xfrm>
              <a:prstGeom prst="rect">
                <a:avLst/>
              </a:prstGeom>
              <a:blipFill>
                <a:blip r:embed="rId2"/>
                <a:stretch>
                  <a:fillRect l="-1139" t="-969" r="-434" b="-753"/>
                </a:stretch>
              </a:blipFill>
            </p:spPr>
            <p:txBody>
              <a:bodyPr/>
              <a:lstStyle/>
              <a:p>
                <a:r>
                  <a:rPr lang="en-US">
                    <a:noFill/>
                  </a:rPr>
                  <a:t> </a:t>
                </a:r>
              </a:p>
            </p:txBody>
          </p:sp>
        </mc:Fallback>
      </mc:AlternateContent>
      <p:sp>
        <p:nvSpPr>
          <p:cNvPr id="19" name="文本框 18">
            <a:extLst>
              <a:ext uri="{FF2B5EF4-FFF2-40B4-BE49-F238E27FC236}">
                <a16:creationId xmlns:a16="http://schemas.microsoft.com/office/drawing/2014/main" id="{219861AF-0A23-499A-B6F2-344F6BEC634E}"/>
              </a:ext>
            </a:extLst>
          </p:cNvPr>
          <p:cNvSpPr txBox="1"/>
          <p:nvPr/>
        </p:nvSpPr>
        <p:spPr>
          <a:xfrm>
            <a:off x="0" y="6508384"/>
            <a:ext cx="4580964" cy="307777"/>
          </a:xfrm>
          <a:prstGeom prst="rect">
            <a:avLst/>
          </a:prstGeom>
          <a:noFill/>
        </p:spPr>
        <p:txBody>
          <a:bodyPr wrap="square">
            <a:spAutoFit/>
          </a:bodyPr>
          <a:lstStyle/>
          <a:p>
            <a:pPr algn="ctr"/>
            <a:r>
              <a:rPr lang="en-US" sz="1400" i="0" dirty="0">
                <a:solidFill>
                  <a:schemeClr val="bg1"/>
                </a:solidFill>
                <a:effectLst/>
              </a:rPr>
              <a:t>Defense and Aerospace Test and Analysis Workshop</a:t>
            </a:r>
          </a:p>
        </p:txBody>
      </p:sp>
      <p:sp>
        <p:nvSpPr>
          <p:cNvPr id="21" name="矩形 20">
            <a:extLst>
              <a:ext uri="{FF2B5EF4-FFF2-40B4-BE49-F238E27FC236}">
                <a16:creationId xmlns:a16="http://schemas.microsoft.com/office/drawing/2014/main" id="{B002055B-00DA-4285-9E13-3F56FC691F1D}"/>
              </a:ext>
            </a:extLst>
          </p:cNvPr>
          <p:cNvSpPr/>
          <p:nvPr/>
        </p:nvSpPr>
        <p:spPr>
          <a:xfrm>
            <a:off x="4580965" y="6466546"/>
            <a:ext cx="3612776"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文本框 21">
            <a:extLst>
              <a:ext uri="{FF2B5EF4-FFF2-40B4-BE49-F238E27FC236}">
                <a16:creationId xmlns:a16="http://schemas.microsoft.com/office/drawing/2014/main" id="{4EA6EA3C-3CD6-4281-A941-F25E674E32E0}"/>
              </a:ext>
            </a:extLst>
          </p:cNvPr>
          <p:cNvSpPr txBox="1"/>
          <p:nvPr/>
        </p:nvSpPr>
        <p:spPr>
          <a:xfrm>
            <a:off x="4679577" y="6500915"/>
            <a:ext cx="3514163" cy="307777"/>
          </a:xfrm>
          <a:prstGeom prst="rect">
            <a:avLst/>
          </a:prstGeom>
          <a:noFill/>
        </p:spPr>
        <p:txBody>
          <a:bodyPr wrap="square">
            <a:spAutoFit/>
          </a:bodyPr>
          <a:lstStyle/>
          <a:p>
            <a:pPr algn="ctr"/>
            <a:r>
              <a:rPr lang="en-US" sz="1400" i="0" dirty="0">
                <a:solidFill>
                  <a:schemeClr val="bg1"/>
                </a:solidFill>
                <a:effectLst/>
              </a:rPr>
              <a:t>Zhi Wang</a:t>
            </a:r>
          </a:p>
        </p:txBody>
      </p:sp>
      <p:sp>
        <p:nvSpPr>
          <p:cNvPr id="23" name="文本框 22">
            <a:extLst>
              <a:ext uri="{FF2B5EF4-FFF2-40B4-BE49-F238E27FC236}">
                <a16:creationId xmlns:a16="http://schemas.microsoft.com/office/drawing/2014/main" id="{6C94ED5F-F9F7-42A3-9D45-A385B2006D8F}"/>
              </a:ext>
            </a:extLst>
          </p:cNvPr>
          <p:cNvSpPr txBox="1"/>
          <p:nvPr/>
        </p:nvSpPr>
        <p:spPr>
          <a:xfrm>
            <a:off x="8193740" y="6508384"/>
            <a:ext cx="2106707" cy="307777"/>
          </a:xfrm>
          <a:prstGeom prst="rect">
            <a:avLst/>
          </a:prstGeom>
          <a:noFill/>
        </p:spPr>
        <p:txBody>
          <a:bodyPr wrap="square">
            <a:spAutoFit/>
          </a:bodyPr>
          <a:lstStyle/>
          <a:p>
            <a:pPr algn="ctr"/>
            <a:r>
              <a:rPr lang="en-US" sz="1400" dirty="0">
                <a:solidFill>
                  <a:schemeClr val="bg1"/>
                </a:solidFill>
              </a:rPr>
              <a:t>April 27, 2022</a:t>
            </a:r>
            <a:endParaRPr lang="en-US" sz="1400" i="0" dirty="0">
              <a:solidFill>
                <a:schemeClr val="bg1"/>
              </a:solidFill>
              <a:effectLst/>
            </a:endParaRPr>
          </a:p>
        </p:txBody>
      </p:sp>
      <p:sp>
        <p:nvSpPr>
          <p:cNvPr id="24" name="文本框 23">
            <a:extLst>
              <a:ext uri="{FF2B5EF4-FFF2-40B4-BE49-F238E27FC236}">
                <a16:creationId xmlns:a16="http://schemas.microsoft.com/office/drawing/2014/main" id="{40E44C6F-84C3-4EA0-8E9A-D7F1997DB90E}"/>
              </a:ext>
            </a:extLst>
          </p:cNvPr>
          <p:cNvSpPr txBox="1"/>
          <p:nvPr/>
        </p:nvSpPr>
        <p:spPr>
          <a:xfrm>
            <a:off x="11304494" y="6515849"/>
            <a:ext cx="887506" cy="307777"/>
          </a:xfrm>
          <a:prstGeom prst="rect">
            <a:avLst/>
          </a:prstGeom>
          <a:noFill/>
        </p:spPr>
        <p:txBody>
          <a:bodyPr wrap="square">
            <a:spAutoFit/>
          </a:bodyPr>
          <a:lstStyle/>
          <a:p>
            <a:pPr algn="ctr"/>
            <a:r>
              <a:rPr lang="en-US" sz="1400" dirty="0">
                <a:solidFill>
                  <a:schemeClr val="bg1"/>
                </a:solidFill>
              </a:rPr>
              <a:t>2/10</a:t>
            </a:r>
            <a:endParaRPr lang="en-US" sz="1400" i="0" dirty="0">
              <a:solidFill>
                <a:schemeClr val="bg1"/>
              </a:solidFill>
              <a:effectLst/>
            </a:endParaRPr>
          </a:p>
        </p:txBody>
      </p:sp>
      <p:sp>
        <p:nvSpPr>
          <p:cNvPr id="25" name="矩形 24">
            <a:extLst>
              <a:ext uri="{FF2B5EF4-FFF2-40B4-BE49-F238E27FC236}">
                <a16:creationId xmlns:a16="http://schemas.microsoft.com/office/drawing/2014/main" id="{F6E3060F-6237-459E-B2B2-03C73EF053A9}"/>
              </a:ext>
            </a:extLst>
          </p:cNvPr>
          <p:cNvSpPr/>
          <p:nvPr/>
        </p:nvSpPr>
        <p:spPr>
          <a:xfrm>
            <a:off x="7826188" y="0"/>
            <a:ext cx="4365812"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Introduction and Motivation</a:t>
            </a:r>
          </a:p>
        </p:txBody>
      </p:sp>
    </p:spTree>
    <p:extLst>
      <p:ext uri="{BB962C8B-B14F-4D97-AF65-F5344CB8AC3E}">
        <p14:creationId xmlns:p14="http://schemas.microsoft.com/office/powerpoint/2010/main" val="192282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D86E1E8-48A4-4A3B-B909-82A985E70F0E}"/>
              </a:ext>
            </a:extLst>
          </p:cNvPr>
          <p:cNvSpPr/>
          <p:nvPr/>
        </p:nvSpPr>
        <p:spPr>
          <a:xfrm>
            <a:off x="-1" y="-8602"/>
            <a:ext cx="7826189"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矩形 85">
            <a:extLst>
              <a:ext uri="{FF2B5EF4-FFF2-40B4-BE49-F238E27FC236}">
                <a16:creationId xmlns:a16="http://schemas.microsoft.com/office/drawing/2014/main" id="{4D86F754-1C74-4169-87CC-8536DF68B23B}"/>
              </a:ext>
            </a:extLst>
          </p:cNvPr>
          <p:cNvSpPr/>
          <p:nvPr/>
        </p:nvSpPr>
        <p:spPr>
          <a:xfrm>
            <a:off x="-1" y="6466546"/>
            <a:ext cx="4580965"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矩形 6">
            <a:extLst>
              <a:ext uri="{FF2B5EF4-FFF2-40B4-BE49-F238E27FC236}">
                <a16:creationId xmlns:a16="http://schemas.microsoft.com/office/drawing/2014/main" id="{2E314104-B6EB-4F57-A01C-74FCA62AD907}"/>
              </a:ext>
            </a:extLst>
          </p:cNvPr>
          <p:cNvSpPr/>
          <p:nvPr/>
        </p:nvSpPr>
        <p:spPr>
          <a:xfrm>
            <a:off x="8193741" y="6466546"/>
            <a:ext cx="3998259" cy="391454"/>
          </a:xfrm>
          <a:prstGeom prst="rect">
            <a:avLst/>
          </a:prstGeom>
          <a:solidFill>
            <a:srgbClr val="00B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D68C0EA-4BD7-4D61-A530-3E7190DAE8A6}"/>
                  </a:ext>
                </a:extLst>
              </p:cNvPr>
              <p:cNvSpPr txBox="1"/>
              <p:nvPr/>
            </p:nvSpPr>
            <p:spPr>
              <a:xfrm>
                <a:off x="251345" y="502486"/>
                <a:ext cx="11528279" cy="5518003"/>
              </a:xfrm>
              <a:prstGeom prst="rect">
                <a:avLst/>
              </a:prstGeom>
              <a:noFill/>
            </p:spPr>
            <p:txBody>
              <a:bodyPr wrap="square" rtlCol="0">
                <a:spAutoFit/>
              </a:bodyPr>
              <a:lstStyle/>
              <a:p>
                <a:pPr algn="just"/>
                <a:r>
                  <a:rPr lang="en-US" b="1" dirty="0"/>
                  <a:t>A distribution-free joint monitoring scheme for location and scale using individual observations</a:t>
                </a:r>
                <a:r>
                  <a:rPr lang="en-US" dirty="0"/>
                  <a:t>: </a:t>
                </a:r>
              </a:p>
              <a:p>
                <a:pPr algn="just"/>
                <a:endParaRPr lang="en-US" dirty="0"/>
              </a:p>
              <a:p>
                <a:pPr algn="just"/>
                <a:r>
                  <a:rPr lang="en-US" sz="1600" dirty="0"/>
                  <a:t>Define a median clipped binary sequence </a:t>
                </a:r>
                <a14:m>
                  <m:oMath xmlns:m="http://schemas.openxmlformats.org/officeDocument/2006/math">
                    <m:d>
                      <m:dPr>
                        <m:begChr m:val="{"/>
                        <m:endChr m:val="}"/>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𝐶</m:t>
                            </m:r>
                          </m:e>
                          <m:sup>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𝑀</m:t>
                                </m:r>
                              </m:e>
                            </m:d>
                          </m:sup>
                        </m:sSup>
                      </m:e>
                    </m:d>
                    <m:r>
                      <a:rPr lang="en-US" sz="1600" b="0" i="1" smtClean="0">
                        <a:latin typeface="Cambria Math" panose="02040503050406030204" pitchFamily="18" charset="0"/>
                      </a:rPr>
                      <m:t> </m:t>
                    </m:r>
                  </m:oMath>
                </a14:m>
                <a:r>
                  <a:rPr lang="en-US" sz="1600" dirty="0"/>
                  <a:t>and  an interquartile clipped binary sequence </a:t>
                </a:r>
                <a14:m>
                  <m:oMath xmlns:m="http://schemas.openxmlformats.org/officeDocument/2006/math">
                    <m:d>
                      <m:dPr>
                        <m:begChr m:val="{"/>
                        <m:endChr m:val="}"/>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𝐶</m:t>
                            </m:r>
                          </m:e>
                          <m:sup>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𝐼𝑄𝑅</m:t>
                                </m:r>
                              </m:e>
                            </m:d>
                          </m:sup>
                        </m:sSup>
                      </m:e>
                    </m:d>
                  </m:oMath>
                </a14:m>
                <a:r>
                  <a:rPr lang="en-US" sz="1600" dirty="0"/>
                  <a:t> of the continuous data sequence </a:t>
                </a:r>
                <a14:m>
                  <m:oMath xmlns:m="http://schemas.openxmlformats.org/officeDocument/2006/math">
                    <m:d>
                      <m:dPr>
                        <m:begChr m:val="{"/>
                        <m:endChr m:val="}"/>
                        <m:ctrlPr>
                          <a:rPr lang="en-US" sz="1600" b="0" i="1" dirty="0" smtClean="0">
                            <a:latin typeface="Cambria Math" panose="02040503050406030204" pitchFamily="18" charset="0"/>
                          </a:rPr>
                        </m:ctrlPr>
                      </m:dPr>
                      <m:e>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𝑌</m:t>
                            </m:r>
                          </m:e>
                          <m:sub>
                            <m:r>
                              <a:rPr lang="en-US" sz="1600" b="0" i="1" dirty="0" smtClean="0">
                                <a:latin typeface="Cambria Math" panose="02040503050406030204" pitchFamily="18" charset="0"/>
                              </a:rPr>
                              <m:t>𝑡</m:t>
                            </m:r>
                          </m:sub>
                        </m:sSub>
                      </m:e>
                    </m:d>
                  </m:oMath>
                </a14:m>
                <a:r>
                  <a:rPr lang="en-US" sz="1600" dirty="0"/>
                  <a:t> is generated for each </a:t>
                </a:r>
                <a14:m>
                  <m:oMath xmlns:m="http://schemas.openxmlformats.org/officeDocument/2006/math">
                    <m:r>
                      <a:rPr lang="en-US" sz="1600" b="0" i="1" smtClean="0">
                        <a:latin typeface="Cambria Math" panose="02040503050406030204" pitchFamily="18" charset="0"/>
                      </a:rPr>
                      <m:t>𝑡</m:t>
                    </m:r>
                    <m:r>
                      <a:rPr lang="en-US" sz="1600" b="0" i="1" smtClean="0">
                        <a:latin typeface="Cambria Math" panose="02040503050406030204" pitchFamily="18" charset="0"/>
                      </a:rPr>
                      <m:t>=1, 2, …</m:t>
                    </m:r>
                  </m:oMath>
                </a14:m>
                <a:r>
                  <a:rPr lang="en-US" sz="1600" dirty="0"/>
                  <a:t>, where </a:t>
                </a:r>
                <a14:m>
                  <m:oMath xmlns:m="http://schemas.openxmlformats.org/officeDocument/2006/math">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𝐶</m:t>
                        </m:r>
                      </m:e>
                      <m:sub>
                        <m:r>
                          <a:rPr lang="en-US" sz="1600" b="0" i="1" smtClean="0">
                            <a:latin typeface="Cambria Math" panose="02040503050406030204" pitchFamily="18" charset="0"/>
                          </a:rPr>
                          <m:t>𝑡</m:t>
                        </m:r>
                      </m:sub>
                      <m:sup>
                        <m:r>
                          <a:rPr lang="en-US" sz="1600" b="0" i="1" smtClean="0">
                            <a:latin typeface="Cambria Math" panose="02040503050406030204" pitchFamily="18" charset="0"/>
                          </a:rPr>
                          <m:t>(</m:t>
                        </m:r>
                        <m:r>
                          <a:rPr lang="en-US" sz="1600" b="0" i="1" smtClean="0">
                            <a:latin typeface="Cambria Math" panose="02040503050406030204" pitchFamily="18" charset="0"/>
                          </a:rPr>
                          <m:t>𝑀</m:t>
                        </m:r>
                        <m:r>
                          <a:rPr lang="en-US" sz="1600" b="0" i="1" smtClean="0">
                            <a:latin typeface="Cambria Math" panose="02040503050406030204" pitchFamily="18" charset="0"/>
                          </a:rPr>
                          <m:t>)</m:t>
                        </m:r>
                      </m:sup>
                    </m:sSubSup>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eqArr>
                          <m:eqArrPr>
                            <m:ctrlPr>
                              <a:rPr lang="en-US" sz="1600" b="0" i="1" smtClean="0">
                                <a:latin typeface="Cambria Math" panose="02040503050406030204" pitchFamily="18" charset="0"/>
                              </a:rPr>
                            </m:ctrlPr>
                          </m:eqArrPr>
                          <m:e>
                            <m:r>
                              <a:rPr lang="en-US" sz="1600" b="0" i="1" smtClean="0">
                                <a:latin typeface="Cambria Math" panose="02040503050406030204" pitchFamily="18" charset="0"/>
                              </a:rPr>
                              <m:t>1, </m:t>
                            </m:r>
                            <m:r>
                              <a:rPr lang="en-US" sz="1600" b="0" i="1" smtClean="0">
                                <a:latin typeface="Cambria Math" panose="02040503050406030204" pitchFamily="18" charset="0"/>
                              </a:rPr>
                              <m:t>𝑖𝑓</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𝑡</m:t>
                                </m:r>
                              </m:sub>
                            </m:sSub>
                            <m:r>
                              <a:rPr lang="en-US" sz="1600" b="0" i="1" smtClean="0">
                                <a:latin typeface="Cambria Math" panose="02040503050406030204" pitchFamily="18" charset="0"/>
                              </a:rPr>
                              <m:t>&gt;</m:t>
                            </m:r>
                            <m:r>
                              <a:rPr lang="en-US" sz="1600" b="0" i="1" smtClean="0">
                                <a:latin typeface="Cambria Math" panose="02040503050406030204" pitchFamily="18" charset="0"/>
                              </a:rPr>
                              <m:t>𝑄</m:t>
                            </m:r>
                            <m:r>
                              <a:rPr lang="en-US" sz="1600" b="0" i="1" smtClean="0">
                                <a:latin typeface="Cambria Math" panose="02040503050406030204" pitchFamily="18" charset="0"/>
                              </a:rPr>
                              <m:t>2</m:t>
                            </m:r>
                          </m:e>
                          <m:e>
                            <m:r>
                              <a:rPr lang="en-US" sz="1600" b="0" i="1" smtClean="0">
                                <a:latin typeface="Cambria Math" panose="02040503050406030204" pitchFamily="18" charset="0"/>
                              </a:rPr>
                              <m:t>0, </m:t>
                            </m:r>
                            <m:r>
                              <a:rPr lang="en-US" sz="1600" b="0" i="1" smtClean="0">
                                <a:latin typeface="Cambria Math" panose="02040503050406030204" pitchFamily="18" charset="0"/>
                              </a:rPr>
                              <m:t>𝑜𝑡h𝑒𝑟𝑤𝑖𝑠𝑒</m:t>
                            </m:r>
                          </m:e>
                        </m:eqArr>
                      </m:e>
                    </m:d>
                  </m:oMath>
                </a14:m>
                <a:r>
                  <a:rPr lang="en-US" sz="1600" dirty="0"/>
                  <a:t>  and </a:t>
                </a:r>
                <a14:m>
                  <m:oMath xmlns:m="http://schemas.openxmlformats.org/officeDocument/2006/math">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𝐶</m:t>
                        </m:r>
                      </m:e>
                      <m:sub>
                        <m:r>
                          <a:rPr lang="en-US" sz="1600" b="0" i="1" smtClean="0">
                            <a:latin typeface="Cambria Math" panose="02040503050406030204" pitchFamily="18" charset="0"/>
                          </a:rPr>
                          <m:t>𝑡</m:t>
                        </m:r>
                      </m:sub>
                      <m:sup>
                        <m:r>
                          <a:rPr lang="en-US" sz="1600" b="0" i="1" smtClean="0">
                            <a:latin typeface="Cambria Math" panose="02040503050406030204" pitchFamily="18" charset="0"/>
                          </a:rPr>
                          <m:t>(</m:t>
                        </m:r>
                        <m:r>
                          <a:rPr lang="en-US" sz="1600" b="0" i="1" smtClean="0">
                            <a:latin typeface="Cambria Math" panose="02040503050406030204" pitchFamily="18" charset="0"/>
                          </a:rPr>
                          <m:t>𝐼𝑄𝑅</m:t>
                        </m:r>
                        <m:r>
                          <a:rPr lang="en-US" sz="1600" b="0" i="1" smtClean="0">
                            <a:latin typeface="Cambria Math" panose="02040503050406030204" pitchFamily="18" charset="0"/>
                          </a:rPr>
                          <m:t>)</m:t>
                        </m:r>
                      </m:sup>
                    </m:sSubSup>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eqArr>
                          <m:eqArrPr>
                            <m:ctrlPr>
                              <a:rPr lang="en-US" sz="1600" b="0" i="1" smtClean="0">
                                <a:latin typeface="Cambria Math" panose="02040503050406030204" pitchFamily="18" charset="0"/>
                              </a:rPr>
                            </m:ctrlPr>
                          </m:eqArrPr>
                          <m:e>
                            <m:r>
                              <a:rPr lang="en-US" sz="1600" b="0" i="1" smtClean="0">
                                <a:latin typeface="Cambria Math" panose="02040503050406030204" pitchFamily="18" charset="0"/>
                              </a:rPr>
                              <m:t>1, </m:t>
                            </m:r>
                            <m:r>
                              <a:rPr lang="en-US" sz="1600" b="0" i="1" smtClean="0">
                                <a:latin typeface="Cambria Math" panose="02040503050406030204" pitchFamily="18" charset="0"/>
                              </a:rPr>
                              <m:t>𝑖𝑓</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𝑡</m:t>
                                </m:r>
                              </m:sub>
                            </m:sSub>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𝑄</m:t>
                            </m:r>
                            <m:r>
                              <a:rPr lang="en-US" sz="1600" b="0" i="1" smtClean="0">
                                <a:latin typeface="Cambria Math" panose="02040503050406030204" pitchFamily="18" charset="0"/>
                                <a:ea typeface="Cambria Math" panose="02040503050406030204" pitchFamily="18" charset="0"/>
                              </a:rPr>
                              <m:t>1, </m:t>
                            </m:r>
                            <m:r>
                              <a:rPr lang="en-US" sz="1600" b="0" i="1" smtClean="0">
                                <a:latin typeface="Cambria Math" panose="02040503050406030204" pitchFamily="18" charset="0"/>
                                <a:ea typeface="Cambria Math" panose="02040503050406030204" pitchFamily="18" charset="0"/>
                              </a:rPr>
                              <m:t>𝑄</m:t>
                            </m:r>
                            <m:r>
                              <a:rPr lang="en-US" sz="1600" b="0" i="1" smtClean="0">
                                <a:latin typeface="Cambria Math" panose="02040503050406030204" pitchFamily="18" charset="0"/>
                                <a:ea typeface="Cambria Math" panose="02040503050406030204" pitchFamily="18" charset="0"/>
                              </a:rPr>
                              <m:t>3]</m:t>
                            </m:r>
                          </m:e>
                          <m:e>
                            <m:r>
                              <a:rPr lang="en-US" sz="1600" b="0" i="1" smtClean="0">
                                <a:latin typeface="Cambria Math" panose="02040503050406030204" pitchFamily="18" charset="0"/>
                              </a:rPr>
                              <m:t>0, </m:t>
                            </m:r>
                            <m:r>
                              <a:rPr lang="en-US" sz="1600" b="0" i="1" smtClean="0">
                                <a:latin typeface="Cambria Math" panose="02040503050406030204" pitchFamily="18" charset="0"/>
                              </a:rPr>
                              <m:t>𝑜𝑡h𝑒𝑟𝑤𝑖𝑠𝑒</m:t>
                            </m:r>
                            <m:r>
                              <a:rPr lang="en-US" sz="1600" b="0" i="1" smtClean="0">
                                <a:latin typeface="Cambria Math" panose="02040503050406030204" pitchFamily="18" charset="0"/>
                              </a:rPr>
                              <m:t>          </m:t>
                            </m:r>
                          </m:e>
                        </m:eqArr>
                      </m:e>
                    </m:d>
                  </m:oMath>
                </a14:m>
                <a:r>
                  <a:rPr lang="en-US" sz="1600" dirty="0"/>
                  <a:t> . We then model the joint mass function for the clipped binary sequences using the Bahadur approximation proposed by Bahadur (1961).  As a result, we proposed </a:t>
                </a:r>
                <a:r>
                  <a:rPr lang="en-US" sz="1600" b="0" i="0" u="none" strike="noStrike" baseline="0" dirty="0">
                    <a:latin typeface="NimbusRomNo9L-Regu"/>
                  </a:rPr>
                  <a:t>a CUSUM strategy for monitoring the mean of ergodic-stationary binary sequences. </a:t>
                </a:r>
                <a:r>
                  <a:rPr lang="en-US" sz="1600" dirty="0">
                    <a:latin typeface="NimbusRomNo9L-Regu"/>
                  </a:rPr>
                  <a:t>Our </a:t>
                </a:r>
                <a:r>
                  <a:rPr lang="en-US" sz="1600" b="0" i="0" u="none" strike="noStrike" baseline="0" dirty="0">
                    <a:latin typeface="NimbusRomNo9L-Regu"/>
                  </a:rPr>
                  <a:t>CUSUM charting statistic was derived from the sequential probability ratio test (SPRT) for testing the simple hypotheses </a:t>
                </a:r>
                <a14:m>
                  <m:oMath xmlns:m="http://schemas.openxmlformats.org/officeDocument/2006/math">
                    <m:sSub>
                      <m:sSubPr>
                        <m:ctrlPr>
                          <a:rPr lang="en-US" sz="1600" b="0" i="1" u="none" strike="noStrike" baseline="0" smtClean="0">
                            <a:latin typeface="Cambria Math" panose="02040503050406030204" pitchFamily="18" charset="0"/>
                          </a:rPr>
                        </m:ctrlPr>
                      </m:sSubPr>
                      <m:e>
                        <m:r>
                          <a:rPr lang="en-US" sz="1600" b="0" i="1" u="none" strike="noStrike" baseline="0" smtClean="0">
                            <a:latin typeface="Cambria Math" panose="02040503050406030204" pitchFamily="18" charset="0"/>
                          </a:rPr>
                          <m:t>𝐻</m:t>
                        </m:r>
                      </m:e>
                      <m:sub>
                        <m:r>
                          <a:rPr lang="en-US" sz="1600" b="0" i="1" u="none" strike="noStrike" baseline="0" smtClean="0">
                            <a:latin typeface="Cambria Math" panose="02040503050406030204" pitchFamily="18" charset="0"/>
                          </a:rPr>
                          <m:t>0</m:t>
                        </m:r>
                      </m:sub>
                    </m:sSub>
                    <m:r>
                      <a:rPr lang="en-US" sz="1600" b="0" i="1" u="none" strike="noStrike" baseline="0" smtClean="0">
                        <a:latin typeface="Cambria Math" panose="02040503050406030204" pitchFamily="18" charset="0"/>
                      </a:rPr>
                      <m:t>:</m:t>
                    </m:r>
                    <m:sSub>
                      <m:sSubPr>
                        <m:ctrlPr>
                          <a:rPr lang="en-US" sz="1600" b="0" i="1" u="none" strike="noStrike" baseline="0" smtClean="0">
                            <a:latin typeface="Cambria Math" panose="02040503050406030204" pitchFamily="18" charset="0"/>
                          </a:rPr>
                        </m:ctrlPr>
                      </m:sSubPr>
                      <m:e>
                        <m:r>
                          <a:rPr lang="en-US" sz="1600" b="0" i="1" u="none" strike="noStrike" baseline="0" smtClean="0">
                            <a:latin typeface="Cambria Math" panose="02040503050406030204" pitchFamily="18" charset="0"/>
                          </a:rPr>
                          <m:t>𝜇</m:t>
                        </m:r>
                      </m:e>
                      <m:sub>
                        <m:r>
                          <a:rPr lang="en-US" sz="1600" b="0" i="1" u="none" strike="noStrike" baseline="0" smtClean="0">
                            <a:latin typeface="Cambria Math" panose="02040503050406030204" pitchFamily="18" charset="0"/>
                          </a:rPr>
                          <m:t>𝑖</m:t>
                        </m:r>
                      </m:sub>
                    </m:sSub>
                    <m:r>
                      <a:rPr lang="en-US" sz="1600" b="0" i="1" u="none" strike="noStrike" baseline="0" smtClean="0">
                        <a:latin typeface="Cambria Math" panose="02040503050406030204" pitchFamily="18" charset="0"/>
                      </a:rPr>
                      <m:t>=</m:t>
                    </m:r>
                    <m:sSub>
                      <m:sSubPr>
                        <m:ctrlPr>
                          <a:rPr lang="en-US" sz="1600" b="0" i="1" u="none" strike="noStrike" baseline="0" smtClean="0">
                            <a:latin typeface="Cambria Math" panose="02040503050406030204" pitchFamily="18" charset="0"/>
                          </a:rPr>
                        </m:ctrlPr>
                      </m:sSubPr>
                      <m:e>
                        <m:r>
                          <a:rPr lang="en-US" sz="1600" b="0" i="1" u="none" strike="noStrike" baseline="0" smtClean="0">
                            <a:latin typeface="Cambria Math" panose="02040503050406030204" pitchFamily="18" charset="0"/>
                          </a:rPr>
                          <m:t>𝜇</m:t>
                        </m:r>
                      </m:e>
                      <m:sub>
                        <m:r>
                          <a:rPr lang="en-US" sz="1600" b="0" i="1" u="none" strike="noStrike" baseline="0" smtClean="0">
                            <a:latin typeface="Cambria Math" panose="02040503050406030204" pitchFamily="18" charset="0"/>
                          </a:rPr>
                          <m:t>0</m:t>
                        </m:r>
                      </m:sub>
                    </m:sSub>
                  </m:oMath>
                </a14:m>
                <a:r>
                  <a:rPr lang="en-US" sz="1600" dirty="0"/>
                  <a:t> versus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𝑜</m:t>
                        </m:r>
                      </m:sub>
                    </m:sSub>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𝜇</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 (</m:t>
                    </m:r>
                    <m:r>
                      <a:rPr lang="en-US" sz="1600" b="0" i="1" smtClean="0">
                        <a:latin typeface="Cambria Math" panose="02040503050406030204" pitchFamily="18" charset="0"/>
                      </a:rPr>
                      <m:t>𝑖</m:t>
                    </m:r>
                    <m:r>
                      <a:rPr lang="en-US" sz="1600" b="0" i="1" smtClean="0">
                        <a:latin typeface="Cambria Math" panose="02040503050406030204" pitchFamily="18" charset="0"/>
                      </a:rPr>
                      <m:t>=1, …, </m:t>
                    </m:r>
                    <m:r>
                      <a:rPr lang="en-US" sz="1600" b="0" i="1" smtClean="0">
                        <a:latin typeface="Cambria Math" panose="02040503050406030204" pitchFamily="18" charset="0"/>
                      </a:rPr>
                      <m:t>𝑇</m:t>
                    </m:r>
                    <m:r>
                      <a:rPr lang="en-US" sz="1600" b="0" i="1" smtClean="0">
                        <a:latin typeface="Cambria Math" panose="02040503050406030204" pitchFamily="18" charset="0"/>
                      </a:rPr>
                      <m:t>)</m:t>
                    </m:r>
                  </m:oMath>
                </a14:m>
                <a:r>
                  <a:rPr lang="en-US" sz="1600" dirty="0"/>
                  <a:t>, where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0</m:t>
                        </m:r>
                      </m:sub>
                    </m:sSub>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𝜇</m:t>
                        </m:r>
                      </m:e>
                      <m:sup>
                        <m:r>
                          <a:rPr lang="en-US" sz="1600" b="0" i="1" smtClean="0">
                            <a:latin typeface="Cambria Math" panose="02040503050406030204" pitchFamily="18" charset="0"/>
                            <a:ea typeface="Cambria Math" panose="02040503050406030204" pitchFamily="18" charset="0"/>
                          </a:rPr>
                          <m:t>∗</m:t>
                        </m:r>
                      </m:sup>
                    </m:sSup>
                    <m:r>
                      <a:rPr lang="en-US" sz="1600" b="0" i="1" smtClean="0">
                        <a:latin typeface="Cambria Math" panose="02040503050406030204" pitchFamily="18" charset="0"/>
                        <a:ea typeface="Cambria Math" panose="02040503050406030204" pitchFamily="18" charset="0"/>
                      </a:rPr>
                      <m:t>.</m:t>
                    </m:r>
                  </m:oMath>
                </a14:m>
                <a:r>
                  <a:rPr lang="en-US" sz="1600" dirty="0"/>
                  <a:t> </a:t>
                </a:r>
              </a:p>
              <a:p>
                <a:pPr algn="just"/>
                <a:endParaRPr lang="en-US" sz="1600" dirty="0"/>
              </a:p>
              <a:p>
                <a:pPr algn="just"/>
                <a:r>
                  <a:rPr lang="en-US" sz="1600" dirty="0"/>
                  <a:t>For </a:t>
                </a:r>
                <a14:m>
                  <m:oMath xmlns:m="http://schemas.openxmlformats.org/officeDocument/2006/math">
                    <m:r>
                      <a:rPr lang="en-US" sz="1600" b="0" i="1" smtClean="0">
                        <a:latin typeface="Cambria Math" panose="02040503050406030204" pitchFamily="18" charset="0"/>
                      </a:rPr>
                      <m:t>𝑇</m:t>
                    </m:r>
                    <m:r>
                      <a:rPr lang="en-US" sz="1600" b="0" i="1" smtClean="0">
                        <a:latin typeface="Cambria Math" panose="02040503050406030204" pitchFamily="18" charset="0"/>
                      </a:rPr>
                      <m:t>=1, 2, …</m:t>
                    </m:r>
                  </m:oMath>
                </a14:m>
                <a:r>
                  <a:rPr lang="en-US" sz="1600" dirty="0"/>
                  <a:t> 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𝐿</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=0 </m:t>
                    </m:r>
                  </m:oMath>
                </a14:m>
                <a:r>
                  <a:rPr lang="en-US" sz="1600" dirty="0"/>
                  <a:t>, the charting statistics:</a:t>
                </a:r>
              </a:p>
              <a:p>
                <a:pPr algn="l"/>
                <a:endParaRPr lang="en-US" sz="1600" dirty="0"/>
              </a:p>
              <a:p>
                <a:pPr algn="l"/>
                <a:endParaRPr lang="en-US" sz="1600" dirty="0"/>
              </a:p>
              <a:p>
                <a:pPr algn="l"/>
                <a:r>
                  <a:rPr lang="en-US" sz="1600" dirty="0"/>
                  <a:t>                                                                  </a:t>
                </a:r>
              </a:p>
              <a:p>
                <a:pPr algn="l"/>
                <a:r>
                  <a:rPr lang="en-US" sz="1600" dirty="0"/>
                  <a:t> </a:t>
                </a:r>
              </a:p>
              <a:p>
                <a:pPr algn="l"/>
                <a:r>
                  <a:rPr lang="en-US" sz="1600" dirty="0"/>
                  <a:t>  </a:t>
                </a:r>
              </a:p>
              <a:p>
                <a:pPr algn="l"/>
                <a:endParaRPr lang="en-US" sz="1600" dirty="0"/>
              </a:p>
              <a:p>
                <a:pPr algn="l"/>
                <a:endParaRPr lang="en-US" sz="1600" dirty="0"/>
              </a:p>
              <a:p>
                <a:pPr algn="l"/>
                <a:endParaRPr lang="en-US" sz="1600" dirty="0"/>
              </a:p>
              <a:p>
                <a:pPr algn="l"/>
                <a:endParaRPr lang="en-US" sz="1600" dirty="0"/>
              </a:p>
              <a:p>
                <a:pPr algn="l"/>
                <a:endParaRPr lang="en-US" sz="1600" dirty="0"/>
              </a:p>
              <a:p>
                <a:pPr algn="l"/>
                <a:r>
                  <a:rPr lang="en-US" sz="1600" dirty="0"/>
                  <a:t> </a:t>
                </a:r>
              </a:p>
            </p:txBody>
          </p:sp>
        </mc:Choice>
        <mc:Fallback xmlns="">
          <p:sp>
            <p:nvSpPr>
              <p:cNvPr id="13" name="文本框 12">
                <a:extLst>
                  <a:ext uri="{FF2B5EF4-FFF2-40B4-BE49-F238E27FC236}">
                    <a16:creationId xmlns:a16="http://schemas.microsoft.com/office/drawing/2014/main" id="{AD68C0EA-4BD7-4D61-A530-3E7190DAE8A6}"/>
                  </a:ext>
                </a:extLst>
              </p:cNvPr>
              <p:cNvSpPr txBox="1">
                <a:spLocks noRot="1" noChangeAspect="1" noMove="1" noResize="1" noEditPoints="1" noAdjustHandles="1" noChangeArrowheads="1" noChangeShapeType="1" noTextEdit="1"/>
              </p:cNvSpPr>
              <p:nvPr/>
            </p:nvSpPr>
            <p:spPr>
              <a:xfrm>
                <a:off x="251345" y="502486"/>
                <a:ext cx="11528279" cy="5518003"/>
              </a:xfrm>
              <a:prstGeom prst="rect">
                <a:avLst/>
              </a:prstGeom>
              <a:blipFill>
                <a:blip r:embed="rId2"/>
                <a:stretch>
                  <a:fillRect l="-423" t="-552" r="-317"/>
                </a:stretch>
              </a:blipFill>
            </p:spPr>
            <p:txBody>
              <a:bodyPr/>
              <a:lstStyle/>
              <a:p>
                <a:r>
                  <a:rPr lang="en-US">
                    <a:noFill/>
                  </a:rPr>
                  <a:t> </a:t>
                </a:r>
              </a:p>
            </p:txBody>
          </p:sp>
        </mc:Fallback>
      </mc:AlternateContent>
      <p:sp>
        <p:nvSpPr>
          <p:cNvPr id="19" name="文本框 18">
            <a:extLst>
              <a:ext uri="{FF2B5EF4-FFF2-40B4-BE49-F238E27FC236}">
                <a16:creationId xmlns:a16="http://schemas.microsoft.com/office/drawing/2014/main" id="{219861AF-0A23-499A-B6F2-344F6BEC634E}"/>
              </a:ext>
            </a:extLst>
          </p:cNvPr>
          <p:cNvSpPr txBox="1"/>
          <p:nvPr/>
        </p:nvSpPr>
        <p:spPr>
          <a:xfrm>
            <a:off x="0" y="6508384"/>
            <a:ext cx="4580964" cy="307777"/>
          </a:xfrm>
          <a:prstGeom prst="rect">
            <a:avLst/>
          </a:prstGeom>
          <a:noFill/>
        </p:spPr>
        <p:txBody>
          <a:bodyPr wrap="square">
            <a:spAutoFit/>
          </a:bodyPr>
          <a:lstStyle/>
          <a:p>
            <a:pPr algn="ctr"/>
            <a:r>
              <a:rPr lang="en-US" sz="1400" i="0" dirty="0">
                <a:solidFill>
                  <a:schemeClr val="bg1"/>
                </a:solidFill>
                <a:effectLst/>
              </a:rPr>
              <a:t>Defense and Aerospace Test and Analysis Workshop</a:t>
            </a:r>
          </a:p>
        </p:txBody>
      </p:sp>
      <p:sp>
        <p:nvSpPr>
          <p:cNvPr id="21" name="矩形 20">
            <a:extLst>
              <a:ext uri="{FF2B5EF4-FFF2-40B4-BE49-F238E27FC236}">
                <a16:creationId xmlns:a16="http://schemas.microsoft.com/office/drawing/2014/main" id="{B002055B-00DA-4285-9E13-3F56FC691F1D}"/>
              </a:ext>
            </a:extLst>
          </p:cNvPr>
          <p:cNvSpPr/>
          <p:nvPr/>
        </p:nvSpPr>
        <p:spPr>
          <a:xfrm>
            <a:off x="4580965" y="6466546"/>
            <a:ext cx="3612776"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文本框 21">
            <a:extLst>
              <a:ext uri="{FF2B5EF4-FFF2-40B4-BE49-F238E27FC236}">
                <a16:creationId xmlns:a16="http://schemas.microsoft.com/office/drawing/2014/main" id="{4EA6EA3C-3CD6-4281-A941-F25E674E32E0}"/>
              </a:ext>
            </a:extLst>
          </p:cNvPr>
          <p:cNvSpPr txBox="1"/>
          <p:nvPr/>
        </p:nvSpPr>
        <p:spPr>
          <a:xfrm>
            <a:off x="4679577" y="6500915"/>
            <a:ext cx="3514163" cy="307777"/>
          </a:xfrm>
          <a:prstGeom prst="rect">
            <a:avLst/>
          </a:prstGeom>
          <a:noFill/>
        </p:spPr>
        <p:txBody>
          <a:bodyPr wrap="square">
            <a:spAutoFit/>
          </a:bodyPr>
          <a:lstStyle/>
          <a:p>
            <a:pPr algn="ctr"/>
            <a:r>
              <a:rPr lang="en-US" sz="1400" i="0" dirty="0">
                <a:solidFill>
                  <a:schemeClr val="bg1"/>
                </a:solidFill>
                <a:effectLst/>
              </a:rPr>
              <a:t>Zhi Wang</a:t>
            </a:r>
          </a:p>
        </p:txBody>
      </p:sp>
      <p:sp>
        <p:nvSpPr>
          <p:cNvPr id="23" name="文本框 22">
            <a:extLst>
              <a:ext uri="{FF2B5EF4-FFF2-40B4-BE49-F238E27FC236}">
                <a16:creationId xmlns:a16="http://schemas.microsoft.com/office/drawing/2014/main" id="{6C94ED5F-F9F7-42A3-9D45-A385B2006D8F}"/>
              </a:ext>
            </a:extLst>
          </p:cNvPr>
          <p:cNvSpPr txBox="1"/>
          <p:nvPr/>
        </p:nvSpPr>
        <p:spPr>
          <a:xfrm>
            <a:off x="8193740" y="6508384"/>
            <a:ext cx="2106707" cy="307777"/>
          </a:xfrm>
          <a:prstGeom prst="rect">
            <a:avLst/>
          </a:prstGeom>
          <a:noFill/>
        </p:spPr>
        <p:txBody>
          <a:bodyPr wrap="square">
            <a:spAutoFit/>
          </a:bodyPr>
          <a:lstStyle/>
          <a:p>
            <a:pPr algn="ctr"/>
            <a:r>
              <a:rPr lang="en-US" sz="1400" dirty="0">
                <a:solidFill>
                  <a:schemeClr val="bg1"/>
                </a:solidFill>
              </a:rPr>
              <a:t>April 27, 2022</a:t>
            </a:r>
            <a:endParaRPr lang="en-US" sz="1400" i="0" dirty="0">
              <a:solidFill>
                <a:schemeClr val="bg1"/>
              </a:solidFill>
              <a:effectLst/>
            </a:endParaRPr>
          </a:p>
        </p:txBody>
      </p:sp>
      <p:sp>
        <p:nvSpPr>
          <p:cNvPr id="24" name="文本框 23">
            <a:extLst>
              <a:ext uri="{FF2B5EF4-FFF2-40B4-BE49-F238E27FC236}">
                <a16:creationId xmlns:a16="http://schemas.microsoft.com/office/drawing/2014/main" id="{40E44C6F-84C3-4EA0-8E9A-D7F1997DB90E}"/>
              </a:ext>
            </a:extLst>
          </p:cNvPr>
          <p:cNvSpPr txBox="1"/>
          <p:nvPr/>
        </p:nvSpPr>
        <p:spPr>
          <a:xfrm>
            <a:off x="11304494" y="6515849"/>
            <a:ext cx="887506" cy="307777"/>
          </a:xfrm>
          <a:prstGeom prst="rect">
            <a:avLst/>
          </a:prstGeom>
          <a:noFill/>
        </p:spPr>
        <p:txBody>
          <a:bodyPr wrap="square">
            <a:spAutoFit/>
          </a:bodyPr>
          <a:lstStyle/>
          <a:p>
            <a:pPr algn="ctr"/>
            <a:r>
              <a:rPr lang="en-US" sz="1400" dirty="0">
                <a:solidFill>
                  <a:schemeClr val="bg1"/>
                </a:solidFill>
              </a:rPr>
              <a:t>3/10</a:t>
            </a:r>
            <a:endParaRPr lang="en-US" sz="1400" i="0" dirty="0">
              <a:solidFill>
                <a:schemeClr val="bg1"/>
              </a:solidFill>
              <a:effectLst/>
            </a:endParaRPr>
          </a:p>
        </p:txBody>
      </p:sp>
      <p:sp>
        <p:nvSpPr>
          <p:cNvPr id="25" name="矩形 24">
            <a:extLst>
              <a:ext uri="{FF2B5EF4-FFF2-40B4-BE49-F238E27FC236}">
                <a16:creationId xmlns:a16="http://schemas.microsoft.com/office/drawing/2014/main" id="{F6E3060F-6237-459E-B2B2-03C73EF053A9}"/>
              </a:ext>
            </a:extLst>
          </p:cNvPr>
          <p:cNvSpPr/>
          <p:nvPr/>
        </p:nvSpPr>
        <p:spPr>
          <a:xfrm>
            <a:off x="7826188" y="0"/>
            <a:ext cx="4365812"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Introduction and Motivation</a:t>
            </a:r>
          </a:p>
        </p:txBody>
      </p:sp>
      <p:pic>
        <p:nvPicPr>
          <p:cNvPr id="26" name="图片 25">
            <a:extLst>
              <a:ext uri="{FF2B5EF4-FFF2-40B4-BE49-F238E27FC236}">
                <a16:creationId xmlns:a16="http://schemas.microsoft.com/office/drawing/2014/main" id="{F5886C39-B54F-4FB6-A92D-1E9C0B1977E1}"/>
              </a:ext>
            </a:extLst>
          </p:cNvPr>
          <p:cNvPicPr>
            <a:picLocks noChangeAspect="1"/>
          </p:cNvPicPr>
          <p:nvPr/>
        </p:nvPicPr>
        <p:blipFill>
          <a:blip r:embed="rId3"/>
          <a:stretch>
            <a:fillRect/>
          </a:stretch>
        </p:blipFill>
        <p:spPr>
          <a:xfrm>
            <a:off x="2858336" y="4071431"/>
            <a:ext cx="4698732" cy="1227425"/>
          </a:xfrm>
          <a:prstGeom prst="rect">
            <a:avLst/>
          </a:prstGeom>
        </p:spPr>
      </p:pic>
      <p:pic>
        <p:nvPicPr>
          <p:cNvPr id="30" name="图片 29">
            <a:extLst>
              <a:ext uri="{FF2B5EF4-FFF2-40B4-BE49-F238E27FC236}">
                <a16:creationId xmlns:a16="http://schemas.microsoft.com/office/drawing/2014/main" id="{F540946F-9AE1-4052-89F4-96450C0F0724}"/>
              </a:ext>
            </a:extLst>
          </p:cNvPr>
          <p:cNvPicPr>
            <a:picLocks noChangeAspect="1"/>
          </p:cNvPicPr>
          <p:nvPr/>
        </p:nvPicPr>
        <p:blipFill>
          <a:blip r:embed="rId4"/>
          <a:stretch>
            <a:fillRect/>
          </a:stretch>
        </p:blipFill>
        <p:spPr>
          <a:xfrm>
            <a:off x="3412808" y="3218433"/>
            <a:ext cx="3854707" cy="746431"/>
          </a:xfrm>
          <a:prstGeom prst="rect">
            <a:avLst/>
          </a:prstGeom>
          <a:ln w="19050">
            <a:solidFill>
              <a:srgbClr val="FF0000"/>
            </a:solidFill>
          </a:ln>
        </p:spPr>
      </p:pic>
      <p:sp>
        <p:nvSpPr>
          <p:cNvPr id="67" name="椭圆 66">
            <a:extLst>
              <a:ext uri="{FF2B5EF4-FFF2-40B4-BE49-F238E27FC236}">
                <a16:creationId xmlns:a16="http://schemas.microsoft.com/office/drawing/2014/main" id="{B15E0C41-1422-425C-8004-837A049DFC69}"/>
              </a:ext>
            </a:extLst>
          </p:cNvPr>
          <p:cNvSpPr/>
          <p:nvPr/>
        </p:nvSpPr>
        <p:spPr>
          <a:xfrm>
            <a:off x="5068688" y="4401580"/>
            <a:ext cx="340660" cy="35869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直接箭头连接符 68">
            <a:extLst>
              <a:ext uri="{FF2B5EF4-FFF2-40B4-BE49-F238E27FC236}">
                <a16:creationId xmlns:a16="http://schemas.microsoft.com/office/drawing/2014/main" id="{46B4BCF3-4CF5-469E-B886-D7A20EE59C64}"/>
              </a:ext>
            </a:extLst>
          </p:cNvPr>
          <p:cNvCxnSpPr>
            <a:cxnSpLocks/>
          </p:cNvCxnSpPr>
          <p:nvPr/>
        </p:nvCxnSpPr>
        <p:spPr>
          <a:xfrm flipH="1" flipV="1">
            <a:off x="5207703" y="3945231"/>
            <a:ext cx="31315" cy="448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矩形: 圆角 73">
            <a:extLst>
              <a:ext uri="{FF2B5EF4-FFF2-40B4-BE49-F238E27FC236}">
                <a16:creationId xmlns:a16="http://schemas.microsoft.com/office/drawing/2014/main" id="{7FA9212A-5545-4C0D-8093-1BEF0421CC86}"/>
              </a:ext>
            </a:extLst>
          </p:cNvPr>
          <p:cNvSpPr/>
          <p:nvPr/>
        </p:nvSpPr>
        <p:spPr>
          <a:xfrm>
            <a:off x="4663094" y="4485757"/>
            <a:ext cx="258530" cy="213978"/>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直接箭头连接符 44">
            <a:extLst>
              <a:ext uri="{FF2B5EF4-FFF2-40B4-BE49-F238E27FC236}">
                <a16:creationId xmlns:a16="http://schemas.microsoft.com/office/drawing/2014/main" id="{207C913F-547E-447B-8FFF-2627A14FE4DE}"/>
              </a:ext>
            </a:extLst>
          </p:cNvPr>
          <p:cNvCxnSpPr>
            <a:cxnSpLocks/>
          </p:cNvCxnSpPr>
          <p:nvPr/>
        </p:nvCxnSpPr>
        <p:spPr>
          <a:xfrm flipH="1" flipV="1">
            <a:off x="3281860" y="4006703"/>
            <a:ext cx="1381234" cy="48713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矩形: 圆角 75">
                <a:extLst>
                  <a:ext uri="{FF2B5EF4-FFF2-40B4-BE49-F238E27FC236}">
                    <a16:creationId xmlns:a16="http://schemas.microsoft.com/office/drawing/2014/main" id="{6480BB8B-70FA-4095-8270-9D691A3CD5B2}"/>
                  </a:ext>
                </a:extLst>
              </p:cNvPr>
              <p:cNvSpPr/>
              <p:nvPr/>
            </p:nvSpPr>
            <p:spPr>
              <a:xfrm>
                <a:off x="1607817" y="3609917"/>
                <a:ext cx="1660151" cy="690693"/>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solidFill>
                              <a:sysClr val="windowText" lastClr="000000"/>
                            </a:solidFill>
                            <a:latin typeface="Cambria Math" panose="02040503050406030204" pitchFamily="18" charset="0"/>
                          </a:rPr>
                        </m:ctrlPr>
                      </m:sSubPr>
                      <m:e>
                        <m:r>
                          <a:rPr lang="en-US" sz="1400" b="0" i="1" smtClean="0">
                            <a:solidFill>
                              <a:sysClr val="windowText" lastClr="000000"/>
                            </a:solidFill>
                            <a:latin typeface="Cambria Math" panose="02040503050406030204" pitchFamily="18" charset="0"/>
                          </a:rPr>
                          <m:t>𝑐</m:t>
                        </m:r>
                      </m:e>
                      <m:sub>
                        <m:r>
                          <a:rPr lang="en-US" sz="1400" b="0" i="1" smtClean="0">
                            <a:solidFill>
                              <a:sysClr val="windowText" lastClr="000000"/>
                            </a:solidFill>
                            <a:latin typeface="Cambria Math" panose="02040503050406030204" pitchFamily="18" charset="0"/>
                          </a:rPr>
                          <m:t>𝑇</m:t>
                        </m:r>
                      </m:sub>
                    </m:sSub>
                  </m:oMath>
                </a14:m>
                <a:r>
                  <a:rPr lang="en-US" sz="1400" dirty="0">
                    <a:solidFill>
                      <a:sysClr val="windowText" lastClr="000000"/>
                    </a:solidFill>
                  </a:rPr>
                  <a:t> is the observed value of the binary sequence at time </a:t>
                </a:r>
                <a14:m>
                  <m:oMath xmlns:m="http://schemas.openxmlformats.org/officeDocument/2006/math">
                    <m:r>
                      <a:rPr lang="en-US" sz="1400" b="0" i="1" smtClean="0">
                        <a:solidFill>
                          <a:sysClr val="windowText" lastClr="000000"/>
                        </a:solidFill>
                        <a:latin typeface="Cambria Math" panose="02040503050406030204" pitchFamily="18" charset="0"/>
                      </a:rPr>
                      <m:t>𝑇</m:t>
                    </m:r>
                  </m:oMath>
                </a14:m>
                <a:endParaRPr lang="en-US" sz="1400" dirty="0">
                  <a:solidFill>
                    <a:sysClr val="windowText" lastClr="000000"/>
                  </a:solidFill>
                </a:endParaRPr>
              </a:p>
            </p:txBody>
          </p:sp>
        </mc:Choice>
        <mc:Fallback xmlns="">
          <p:sp>
            <p:nvSpPr>
              <p:cNvPr id="76" name="矩形: 圆角 75">
                <a:extLst>
                  <a:ext uri="{FF2B5EF4-FFF2-40B4-BE49-F238E27FC236}">
                    <a16:creationId xmlns:a16="http://schemas.microsoft.com/office/drawing/2014/main" id="{6480BB8B-70FA-4095-8270-9D691A3CD5B2}"/>
                  </a:ext>
                </a:extLst>
              </p:cNvPr>
              <p:cNvSpPr>
                <a:spLocks noRot="1" noChangeAspect="1" noMove="1" noResize="1" noEditPoints="1" noAdjustHandles="1" noChangeArrowheads="1" noChangeShapeType="1" noTextEdit="1"/>
              </p:cNvSpPr>
              <p:nvPr/>
            </p:nvSpPr>
            <p:spPr>
              <a:xfrm>
                <a:off x="1607817" y="3609917"/>
                <a:ext cx="1660151" cy="690693"/>
              </a:xfrm>
              <a:prstGeom prst="roundRect">
                <a:avLst/>
              </a:prstGeom>
              <a:blipFill>
                <a:blip r:embed="rId5"/>
                <a:stretch>
                  <a:fillRect t="-3448" b="-10345"/>
                </a:stretch>
              </a:blipFill>
              <a:ln w="19050">
                <a:solidFill>
                  <a:srgbClr val="00B0F0"/>
                </a:solidFill>
              </a:ln>
            </p:spPr>
            <p:txBody>
              <a:bodyPr/>
              <a:lstStyle/>
              <a:p>
                <a:r>
                  <a:rPr lang="en-US">
                    <a:noFill/>
                  </a:rPr>
                  <a:t> </a:t>
                </a:r>
              </a:p>
            </p:txBody>
          </p:sp>
        </mc:Fallback>
      </mc:AlternateContent>
      <p:sp>
        <p:nvSpPr>
          <p:cNvPr id="78" name="矩形 77">
            <a:extLst>
              <a:ext uri="{FF2B5EF4-FFF2-40B4-BE49-F238E27FC236}">
                <a16:creationId xmlns:a16="http://schemas.microsoft.com/office/drawing/2014/main" id="{4202B8E0-F24E-4290-B8FA-FFACB17F469C}"/>
              </a:ext>
            </a:extLst>
          </p:cNvPr>
          <p:cNvSpPr/>
          <p:nvPr/>
        </p:nvSpPr>
        <p:spPr>
          <a:xfrm>
            <a:off x="6956611" y="3504581"/>
            <a:ext cx="224117" cy="322457"/>
          </a:xfrm>
          <a:prstGeom prst="rect">
            <a:avLst/>
          </a:prstGeom>
          <a:noFill/>
          <a:ln w="190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50" name="直接箭头连接符 49">
            <a:extLst>
              <a:ext uri="{FF2B5EF4-FFF2-40B4-BE49-F238E27FC236}">
                <a16:creationId xmlns:a16="http://schemas.microsoft.com/office/drawing/2014/main" id="{3F870954-0A89-4267-96A2-D37D10F7829E}"/>
              </a:ext>
            </a:extLst>
          </p:cNvPr>
          <p:cNvCxnSpPr>
            <a:cxnSpLocks/>
          </p:cNvCxnSpPr>
          <p:nvPr/>
        </p:nvCxnSpPr>
        <p:spPr>
          <a:xfrm>
            <a:off x="7108060" y="3827038"/>
            <a:ext cx="472239" cy="423233"/>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矩形: 圆角 80">
                <a:extLst>
                  <a:ext uri="{FF2B5EF4-FFF2-40B4-BE49-F238E27FC236}">
                    <a16:creationId xmlns:a16="http://schemas.microsoft.com/office/drawing/2014/main" id="{F96A6FF7-4489-4E4F-938F-7C7AD362C7CA}"/>
                  </a:ext>
                </a:extLst>
              </p:cNvPr>
              <p:cNvSpPr/>
              <p:nvPr/>
            </p:nvSpPr>
            <p:spPr>
              <a:xfrm>
                <a:off x="7570960" y="2813808"/>
                <a:ext cx="4531393" cy="3603430"/>
              </a:xfrm>
              <a:prstGeom prst="round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first- order dependence structure</a:t>
                </a: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r>
                  <a:rPr lang="en-US" sz="1600" dirty="0">
                    <a:solidFill>
                      <a:schemeClr val="tx1"/>
                    </a:solidFill>
                  </a:rPr>
                  <a:t>second-order dependence structures: </a:t>
                </a:r>
              </a:p>
              <a:p>
                <a:pPr algn="ctr"/>
                <a:endParaRPr lang="en-US" sz="1600" dirty="0">
                  <a:solidFill>
                    <a:sysClr val="windowText" lastClr="000000"/>
                  </a:solidFill>
                </a:endParaRPr>
              </a:p>
              <a:p>
                <a:endParaRPr lang="en-US" sz="1600" dirty="0">
                  <a:solidFill>
                    <a:sysClr val="windowText" lastClr="000000"/>
                  </a:solidFill>
                </a:endParaRPr>
              </a:p>
              <a:p>
                <a:r>
                  <a:rPr lang="en-US" sz="1600" dirty="0">
                    <a:solidFill>
                      <a:sysClr val="windowText" lastClr="000000"/>
                    </a:solidFill>
                  </a:rPr>
                  <a:t>   </a:t>
                </a:r>
              </a:p>
              <a:p>
                <a:endParaRPr lang="en-US" sz="1600" b="0" i="1" u="none" strike="noStrike" baseline="0" dirty="0">
                  <a:solidFill>
                    <a:schemeClr val="tx1"/>
                  </a:solidFill>
                  <a:latin typeface="Cambria Math" panose="02040503050406030204" pitchFamily="18" charset="0"/>
                </a:endParaRPr>
              </a:p>
              <a:p>
                <a:endParaRPr lang="en-US" sz="1600" b="0" i="1" u="none" strike="noStrike" baseline="0" dirty="0">
                  <a:solidFill>
                    <a:schemeClr val="tx1"/>
                  </a:solidFill>
                  <a:latin typeface="Cambria Math" panose="02040503050406030204" pitchFamily="18" charset="0"/>
                </a:endParaRPr>
              </a:p>
              <a:p>
                <a:pPr algn="ctr"/>
                <a14:m>
                  <m:oMath xmlns:m="http://schemas.openxmlformats.org/officeDocument/2006/math">
                    <m:r>
                      <a:rPr lang="en-US" sz="1600" b="0" i="1" u="none" strike="noStrike" baseline="0" smtClean="0">
                        <a:solidFill>
                          <a:schemeClr val="tx1"/>
                        </a:solidFill>
                        <a:latin typeface="Cambria Math" panose="02040503050406030204" pitchFamily="18" charset="0"/>
                      </a:rPr>
                      <m:t>𝜌</m:t>
                    </m:r>
                  </m:oMath>
                </a14:m>
                <a:r>
                  <a:rPr lang="en-US" sz="1600" b="0" i="0" u="none" strike="noStrike" baseline="0" dirty="0">
                    <a:solidFill>
                      <a:schemeClr val="tx1"/>
                    </a:solidFill>
                    <a:latin typeface="NimbusRomNo9L-Regu"/>
                  </a:rPr>
                  <a:t>’s denoting the autocorrelation coefficients and </a:t>
                </a:r>
              </a:p>
              <a:p>
                <a:pPr algn="ctr"/>
                <a:endParaRPr lang="en-US" sz="1600" dirty="0">
                  <a:solidFill>
                    <a:schemeClr val="tx1"/>
                  </a:solidFill>
                  <a:latin typeface="NimbusRomNo9L-Regu"/>
                </a:endParaRPr>
              </a:p>
              <a:p>
                <a:pPr algn="ctr"/>
                <a:endParaRPr lang="en-US" sz="1600" dirty="0">
                  <a:solidFill>
                    <a:schemeClr val="tx1"/>
                  </a:solidFill>
                  <a:latin typeface="NimbusRomNo9L-Regu"/>
                </a:endParaRPr>
              </a:p>
              <a:p>
                <a:pPr algn="ctr"/>
                <a:endParaRPr lang="en-US" sz="1600" dirty="0">
                  <a:solidFill>
                    <a:sysClr val="windowText" lastClr="000000"/>
                  </a:solidFill>
                </a:endParaRPr>
              </a:p>
            </p:txBody>
          </p:sp>
        </mc:Choice>
        <mc:Fallback xmlns="">
          <p:sp>
            <p:nvSpPr>
              <p:cNvPr id="81" name="矩形: 圆角 80">
                <a:extLst>
                  <a:ext uri="{FF2B5EF4-FFF2-40B4-BE49-F238E27FC236}">
                    <a16:creationId xmlns:a16="http://schemas.microsoft.com/office/drawing/2014/main" id="{F96A6FF7-4489-4E4F-938F-7C7AD362C7CA}"/>
                  </a:ext>
                </a:extLst>
              </p:cNvPr>
              <p:cNvSpPr>
                <a:spLocks noRot="1" noChangeAspect="1" noMove="1" noResize="1" noEditPoints="1" noAdjustHandles="1" noChangeArrowheads="1" noChangeShapeType="1" noTextEdit="1"/>
              </p:cNvSpPr>
              <p:nvPr/>
            </p:nvSpPr>
            <p:spPr>
              <a:xfrm>
                <a:off x="7570960" y="2813808"/>
                <a:ext cx="4531393" cy="3603430"/>
              </a:xfrm>
              <a:prstGeom prst="roundRect">
                <a:avLst/>
              </a:prstGeom>
              <a:blipFill>
                <a:blip r:embed="rId6"/>
                <a:stretch>
                  <a:fillRect t="-2357"/>
                </a:stretch>
              </a:blipFill>
              <a:ln w="19050">
                <a:solidFill>
                  <a:srgbClr val="7030A0"/>
                </a:solidFill>
              </a:ln>
            </p:spPr>
            <p:txBody>
              <a:bodyPr/>
              <a:lstStyle/>
              <a:p>
                <a:r>
                  <a:rPr lang="en-US">
                    <a:noFill/>
                  </a:rPr>
                  <a:t> </a:t>
                </a:r>
              </a:p>
            </p:txBody>
          </p:sp>
        </mc:Fallback>
      </mc:AlternateContent>
      <p:pic>
        <p:nvPicPr>
          <p:cNvPr id="54" name="图片 53">
            <a:extLst>
              <a:ext uri="{FF2B5EF4-FFF2-40B4-BE49-F238E27FC236}">
                <a16:creationId xmlns:a16="http://schemas.microsoft.com/office/drawing/2014/main" id="{D98796C6-BF9A-4A21-B30B-848487F80E82}"/>
              </a:ext>
            </a:extLst>
          </p:cNvPr>
          <p:cNvPicPr>
            <a:picLocks noChangeAspect="1"/>
          </p:cNvPicPr>
          <p:nvPr/>
        </p:nvPicPr>
        <p:blipFill>
          <a:blip r:embed="rId7"/>
          <a:stretch>
            <a:fillRect/>
          </a:stretch>
        </p:blipFill>
        <p:spPr>
          <a:xfrm>
            <a:off x="8907835" y="3110198"/>
            <a:ext cx="1719168" cy="637604"/>
          </a:xfrm>
          <a:prstGeom prst="rect">
            <a:avLst/>
          </a:prstGeom>
        </p:spPr>
      </p:pic>
      <p:pic>
        <p:nvPicPr>
          <p:cNvPr id="96" name="图片 95">
            <a:extLst>
              <a:ext uri="{FF2B5EF4-FFF2-40B4-BE49-F238E27FC236}">
                <a16:creationId xmlns:a16="http://schemas.microsoft.com/office/drawing/2014/main" id="{53D11763-BF1C-40DB-85C8-1DEBA47A099C}"/>
              </a:ext>
            </a:extLst>
          </p:cNvPr>
          <p:cNvPicPr>
            <a:picLocks noChangeAspect="1"/>
          </p:cNvPicPr>
          <p:nvPr/>
        </p:nvPicPr>
        <p:blipFill>
          <a:blip r:embed="rId8"/>
          <a:stretch>
            <a:fillRect/>
          </a:stretch>
        </p:blipFill>
        <p:spPr>
          <a:xfrm>
            <a:off x="7883744" y="3998759"/>
            <a:ext cx="3767351" cy="1157492"/>
          </a:xfrm>
          <a:prstGeom prst="rect">
            <a:avLst/>
          </a:prstGeom>
        </p:spPr>
      </p:pic>
      <p:pic>
        <p:nvPicPr>
          <p:cNvPr id="35" name="图片 34">
            <a:extLst>
              <a:ext uri="{FF2B5EF4-FFF2-40B4-BE49-F238E27FC236}">
                <a16:creationId xmlns:a16="http://schemas.microsoft.com/office/drawing/2014/main" id="{F9AA0BEF-13B6-43A9-9CAC-BC87427584F1}"/>
              </a:ext>
            </a:extLst>
          </p:cNvPr>
          <p:cNvPicPr>
            <a:picLocks noChangeAspect="1"/>
          </p:cNvPicPr>
          <p:nvPr/>
        </p:nvPicPr>
        <p:blipFill>
          <a:blip r:embed="rId9"/>
          <a:stretch>
            <a:fillRect/>
          </a:stretch>
        </p:blipFill>
        <p:spPr>
          <a:xfrm>
            <a:off x="8170601" y="5715235"/>
            <a:ext cx="3480493" cy="640279"/>
          </a:xfrm>
          <a:prstGeom prst="rect">
            <a:avLst/>
          </a:prstGeom>
        </p:spPr>
      </p:pic>
      <p:sp>
        <p:nvSpPr>
          <p:cNvPr id="97" name="文本框 96">
            <a:extLst>
              <a:ext uri="{FF2B5EF4-FFF2-40B4-BE49-F238E27FC236}">
                <a16:creationId xmlns:a16="http://schemas.microsoft.com/office/drawing/2014/main" id="{CF4E4F0B-92FF-4660-9CB6-DF5786DEF05F}"/>
              </a:ext>
            </a:extLst>
          </p:cNvPr>
          <p:cNvSpPr txBox="1"/>
          <p:nvPr/>
        </p:nvSpPr>
        <p:spPr>
          <a:xfrm>
            <a:off x="181336" y="5610303"/>
            <a:ext cx="7178688" cy="584775"/>
          </a:xfrm>
          <a:prstGeom prst="rect">
            <a:avLst/>
          </a:prstGeom>
          <a:noFill/>
        </p:spPr>
        <p:txBody>
          <a:bodyPr wrap="square">
            <a:spAutoFit/>
          </a:bodyPr>
          <a:lstStyle/>
          <a:p>
            <a:pPr algn="l"/>
            <a:r>
              <a:rPr lang="en-US" sz="1600" dirty="0">
                <a:latin typeface="NimbusRomNo9L-Regu"/>
              </a:rPr>
              <a:t>Next, we consider estimating the time of sudden shift in the mean μ of an ergodic-stationary binary sequence following a genuine signal from this CUSUM control chart</a:t>
            </a:r>
          </a:p>
        </p:txBody>
      </p:sp>
    </p:spTree>
    <p:extLst>
      <p:ext uri="{BB962C8B-B14F-4D97-AF65-F5344CB8AC3E}">
        <p14:creationId xmlns:p14="http://schemas.microsoft.com/office/powerpoint/2010/main" val="405244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D86E1E8-48A4-4A3B-B909-82A985E70F0E}"/>
              </a:ext>
            </a:extLst>
          </p:cNvPr>
          <p:cNvSpPr/>
          <p:nvPr/>
        </p:nvSpPr>
        <p:spPr>
          <a:xfrm>
            <a:off x="-1" y="-8602"/>
            <a:ext cx="7826189"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矩形 85">
            <a:extLst>
              <a:ext uri="{FF2B5EF4-FFF2-40B4-BE49-F238E27FC236}">
                <a16:creationId xmlns:a16="http://schemas.microsoft.com/office/drawing/2014/main" id="{4D86F754-1C74-4169-87CC-8536DF68B23B}"/>
              </a:ext>
            </a:extLst>
          </p:cNvPr>
          <p:cNvSpPr/>
          <p:nvPr/>
        </p:nvSpPr>
        <p:spPr>
          <a:xfrm>
            <a:off x="-1" y="6466546"/>
            <a:ext cx="4580965"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矩形 6">
            <a:extLst>
              <a:ext uri="{FF2B5EF4-FFF2-40B4-BE49-F238E27FC236}">
                <a16:creationId xmlns:a16="http://schemas.microsoft.com/office/drawing/2014/main" id="{2E314104-B6EB-4F57-A01C-74FCA62AD907}"/>
              </a:ext>
            </a:extLst>
          </p:cNvPr>
          <p:cNvSpPr/>
          <p:nvPr/>
        </p:nvSpPr>
        <p:spPr>
          <a:xfrm>
            <a:off x="8193741" y="6466546"/>
            <a:ext cx="3998259" cy="391454"/>
          </a:xfrm>
          <a:prstGeom prst="rect">
            <a:avLst/>
          </a:prstGeom>
          <a:solidFill>
            <a:srgbClr val="00B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D68C0EA-4BD7-4D61-A530-3E7190DAE8A6}"/>
                  </a:ext>
                </a:extLst>
              </p:cNvPr>
              <p:cNvSpPr txBox="1"/>
              <p:nvPr/>
            </p:nvSpPr>
            <p:spPr>
              <a:xfrm>
                <a:off x="356658" y="557059"/>
                <a:ext cx="11521577" cy="5909310"/>
              </a:xfrm>
              <a:prstGeom prst="rect">
                <a:avLst/>
              </a:prstGeom>
              <a:noFill/>
            </p:spPr>
            <p:txBody>
              <a:bodyPr wrap="square" rtlCol="0">
                <a:spAutoFit/>
              </a:bodyPr>
              <a:lstStyle/>
              <a:p>
                <a:r>
                  <a:rPr lang="en-US" sz="2800" dirty="0"/>
                  <a:t>Methodology</a:t>
                </a:r>
              </a:p>
              <a:p>
                <a:pPr algn="just"/>
                <a:endParaRPr lang="en-US" sz="1400" dirty="0"/>
              </a:p>
              <a:p>
                <a:pPr algn="just"/>
                <a:r>
                  <a:rPr lang="en-US" sz="1600" dirty="0"/>
                  <a:t>Consider the binary sequence </a:t>
                </a:r>
                <a14:m>
                  <m:oMath xmlns:m="http://schemas.openxmlformats.org/officeDocument/2006/math">
                    <m:r>
                      <a:rPr lang="en-US" sz="1600" b="0" i="1" smtClean="0">
                        <a:latin typeface="Cambria Math" panose="02040503050406030204" pitchFamily="18" charset="0"/>
                      </a:rPr>
                      <m:t>𝐶</m:t>
                    </m:r>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𝑇</m:t>
                            </m:r>
                          </m:sub>
                        </m:sSub>
                      </m:e>
                    </m:d>
                    <m:r>
                      <a:rPr lang="en-US" sz="1600" b="0" i="1" smtClean="0">
                        <a:latin typeface="Cambria Math" panose="02040503050406030204" pitchFamily="18" charset="0"/>
                      </a:rPr>
                      <m:t>,</m:t>
                    </m:r>
                  </m:oMath>
                </a14:m>
                <a:r>
                  <a:rPr lang="en-US" sz="1600" dirty="0"/>
                  <a:t> where </a:t>
                </a:r>
                <a14:m>
                  <m:oMath xmlns:m="http://schemas.openxmlformats.org/officeDocument/2006/math">
                    <m:r>
                      <a:rPr lang="en-US" sz="1600" b="0" i="1" smtClean="0">
                        <a:latin typeface="Cambria Math" panose="02040503050406030204" pitchFamily="18" charset="0"/>
                      </a:rPr>
                      <m:t>𝐸</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𝑖</m:t>
                            </m:r>
                          </m:sub>
                        </m:sSub>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𝑖</m:t>
                        </m:r>
                      </m:sub>
                    </m:sSub>
                  </m:oMath>
                </a14:m>
                <a:r>
                  <a:rPr lang="en-US" sz="1600" dirty="0"/>
                  <a:t> for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=1, …, </m:t>
                    </m:r>
                    <m:r>
                      <a:rPr lang="en-US" sz="1600" b="0" i="1" smtClean="0">
                        <a:latin typeface="Cambria Math" panose="02040503050406030204" pitchFamily="18" charset="0"/>
                      </a:rPr>
                      <m:t>𝑇</m:t>
                    </m:r>
                  </m:oMath>
                </a14:m>
                <a:r>
                  <a:rPr lang="en-US" sz="1600" dirty="0"/>
                  <a:t>. Denote </a:t>
                </a:r>
                <a14:m>
                  <m:oMath xmlns:m="http://schemas.openxmlformats.org/officeDocument/2006/math">
                    <m:r>
                      <a:rPr lang="en-US" sz="1600" b="0" i="1" smtClean="0">
                        <a:latin typeface="Cambria Math" panose="02040503050406030204" pitchFamily="18" charset="0"/>
                      </a:rPr>
                      <m:t>𝜏</m:t>
                    </m:r>
                  </m:oMath>
                </a14:m>
                <a:r>
                  <a:rPr lang="en-US" sz="1600" dirty="0"/>
                  <a:t> an unknown change point such that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0</m:t>
                        </m:r>
                      </m:sub>
                    </m:sSub>
                  </m:oMath>
                </a14:m>
                <a:r>
                  <a:rPr lang="en-US" sz="1600" dirty="0"/>
                  <a:t> for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=1, 2, …, </m:t>
                    </m:r>
                    <m:r>
                      <a:rPr lang="en-US" sz="1600" b="0" i="1" smtClean="0">
                        <a:latin typeface="Cambria Math" panose="02040503050406030204" pitchFamily="18" charset="0"/>
                      </a:rPr>
                      <m:t>𝜏</m:t>
                    </m:r>
                  </m:oMath>
                </a14:m>
                <a:r>
                  <a:rPr lang="en-US" sz="1600" dirty="0"/>
                  <a:t> 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1</m:t>
                        </m:r>
                      </m:sub>
                    </m:sSub>
                  </m:oMath>
                </a14:m>
                <a:r>
                  <a:rPr lang="en-US" sz="1600" dirty="0"/>
                  <a:t> for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𝜏</m:t>
                    </m:r>
                    <m:r>
                      <a:rPr lang="en-US" sz="1600" b="0" i="1" smtClean="0">
                        <a:latin typeface="Cambria Math" panose="02040503050406030204" pitchFamily="18" charset="0"/>
                      </a:rPr>
                      <m:t>+1, …, </m:t>
                    </m:r>
                    <m:r>
                      <a:rPr lang="en-US" sz="1600" b="0" i="1" smtClean="0">
                        <a:latin typeface="Cambria Math" panose="02040503050406030204" pitchFamily="18" charset="0"/>
                      </a:rPr>
                      <m:t>𝑇</m:t>
                    </m:r>
                  </m:oMath>
                </a14:m>
                <a:r>
                  <a:rPr lang="en-US" sz="1600" dirty="0"/>
                  <a:t>, where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0</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m:t>
                    </m:r>
                  </m:oMath>
                </a14:m>
                <a:r>
                  <a:rPr lang="en-US" sz="1600" dirty="0"/>
                  <a:t> Assume the in-control mean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0</m:t>
                        </m:r>
                      </m:sub>
                    </m:sSub>
                  </m:oMath>
                </a14:m>
                <a:r>
                  <a:rPr lang="en-US" sz="1600" dirty="0"/>
                  <a:t> is known and the shifted mean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1</m:t>
                        </m:r>
                      </m:sub>
                    </m:sSub>
                  </m:oMath>
                </a14:m>
                <a:r>
                  <a:rPr lang="en-US" sz="1600" dirty="0"/>
                  <a:t> is unknown. Given an observed </a:t>
                </a:r>
                <a14:m>
                  <m:oMath xmlns:m="http://schemas.openxmlformats.org/officeDocument/2006/math">
                    <m:r>
                      <a:rPr lang="en-US" sz="1600" b="0" i="1" smtClean="0">
                        <a:latin typeface="Cambria Math" panose="02040503050406030204" pitchFamily="18" charset="0"/>
                      </a:rPr>
                      <m:t>𝐶</m:t>
                    </m:r>
                    <m:r>
                      <a:rPr lang="en-US" sz="1600" b="0" i="1" smtClean="0">
                        <a:latin typeface="Cambria Math" panose="02040503050406030204" pitchFamily="18" charset="0"/>
                      </a:rPr>
                      <m:t>=</m:t>
                    </m:r>
                    <m:r>
                      <a:rPr lang="en-US" sz="1600" b="0" i="1" smtClean="0">
                        <a:latin typeface="Cambria Math" panose="02040503050406030204" pitchFamily="18" charset="0"/>
                      </a:rPr>
                      <m:t>𝑐</m:t>
                    </m:r>
                  </m:oMath>
                </a14:m>
                <a:r>
                  <a:rPr lang="en-US" sz="1600" dirty="0"/>
                  <a:t> following a control chart signal, the objective is to estimate the unknown change point </a:t>
                </a:r>
                <a14:m>
                  <m:oMath xmlns:m="http://schemas.openxmlformats.org/officeDocument/2006/math">
                    <m:r>
                      <a:rPr lang="en-US" sz="1600" b="0" i="1" smtClean="0">
                        <a:latin typeface="Cambria Math" panose="02040503050406030204" pitchFamily="18" charset="0"/>
                      </a:rPr>
                      <m:t>𝜏</m:t>
                    </m:r>
                  </m:oMath>
                </a14:m>
                <a:endParaRPr lang="en-US" sz="1600" dirty="0"/>
              </a:p>
              <a:p>
                <a:pPr algn="just"/>
                <a:endParaRPr lang="en-US" sz="1600" dirty="0"/>
              </a:p>
              <a:p>
                <a:pPr marL="285750" indent="-285750" algn="just">
                  <a:buFont typeface="Wingdings" panose="05000000000000000000" pitchFamily="2" charset="2"/>
                  <a:buChar char="§"/>
                </a:pPr>
                <a:r>
                  <a:rPr lang="en-US" sz="1600" b="1" dirty="0"/>
                  <a:t>Built-in change point estimator of the CUSUM control chart </a:t>
                </a:r>
                <a:r>
                  <a:rPr lang="en-US" sz="1600" dirty="0"/>
                  <a:t>suggested by Page: The CUSUM change point estimate is given by the most recent time index yielding a cumulative sum of zero, that is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𝜏</m:t>
                            </m:r>
                          </m:e>
                        </m:acc>
                      </m:e>
                      <m:sub>
                        <m:r>
                          <a:rPr lang="en-US" sz="1600" b="0" i="1" smtClean="0">
                            <a:latin typeface="Cambria Math" panose="02040503050406030204" pitchFamily="18" charset="0"/>
                          </a:rPr>
                          <m:t>𝑐𝑢𝑠𝑢𝑚</m:t>
                        </m:r>
                      </m:sub>
                    </m:sSub>
                    <m:r>
                      <a:rPr lang="en-US" sz="1600" b="0" i="1" smtClean="0">
                        <a:latin typeface="Cambria Math" panose="02040503050406030204" pitchFamily="18" charset="0"/>
                      </a:rPr>
                      <m:t>=</m:t>
                    </m:r>
                    <m:r>
                      <m:rPr>
                        <m:sty m:val="p"/>
                      </m:rPr>
                      <a:rPr lang="en-US" sz="1600" b="0" i="0" smtClean="0">
                        <a:latin typeface="Cambria Math" panose="02040503050406030204" pitchFamily="18" charset="0"/>
                      </a:rPr>
                      <m:t>max</m:t>
                    </m:r>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𝐿</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=0}</m:t>
                    </m:r>
                  </m:oMath>
                </a14:m>
                <a:endParaRPr lang="en-US" sz="1600" dirty="0"/>
              </a:p>
              <a:p>
                <a:pPr marL="285750" indent="-285750" algn="just">
                  <a:buFont typeface="Wingdings" panose="05000000000000000000" pitchFamily="2" charset="2"/>
                  <a:buChar char="§"/>
                </a:pPr>
                <a:endParaRPr lang="en-US" sz="1600" dirty="0"/>
              </a:p>
              <a:p>
                <a:pPr marL="285750" indent="-285750" algn="just">
                  <a:buFont typeface="Wingdings" panose="05000000000000000000" pitchFamily="2" charset="2"/>
                  <a:buChar char="§"/>
                </a:pPr>
                <a:endParaRPr lang="en-US" sz="1600" dirty="0"/>
              </a:p>
              <a:p>
                <a:pPr marL="285750" indent="-285750" algn="just">
                  <a:buFont typeface="Wingdings" panose="05000000000000000000" pitchFamily="2" charset="2"/>
                  <a:buChar char="§"/>
                </a:pPr>
                <a:endParaRPr lang="en-US" sz="1600" dirty="0"/>
              </a:p>
              <a:p>
                <a:pPr marL="285750" indent="-285750" algn="just">
                  <a:buFont typeface="Wingdings" panose="05000000000000000000" pitchFamily="2" charset="2"/>
                  <a:buChar char="§"/>
                </a:pPr>
                <a:endParaRPr lang="en-US" sz="1600" dirty="0"/>
              </a:p>
              <a:p>
                <a:pPr algn="just"/>
                <a:endParaRPr lang="en-US" sz="1600" dirty="0"/>
              </a:p>
              <a:p>
                <a:pPr marL="285750" indent="-285750" algn="just">
                  <a:buFont typeface="Wingdings" panose="05000000000000000000" pitchFamily="2" charset="2"/>
                  <a:buChar char="§"/>
                </a:pPr>
                <a:endParaRPr lang="en-US" sz="1600" dirty="0"/>
              </a:p>
              <a:p>
                <a:pPr marL="285750" indent="-285750" algn="just">
                  <a:buFont typeface="Wingdings" panose="05000000000000000000" pitchFamily="2" charset="2"/>
                  <a:buChar char="§"/>
                </a:pPr>
                <a:endParaRPr lang="en-US" sz="1600" dirty="0"/>
              </a:p>
              <a:p>
                <a:pPr marL="285750" indent="-285750" algn="just">
                  <a:buFont typeface="Wingdings" panose="05000000000000000000" pitchFamily="2" charset="2"/>
                  <a:buChar char="§"/>
                </a:pPr>
                <a:endParaRPr lang="en-US" sz="1600" dirty="0"/>
              </a:p>
              <a:p>
                <a:pPr marL="285750" indent="-285750" algn="just">
                  <a:buFont typeface="Wingdings" panose="05000000000000000000" pitchFamily="2" charset="2"/>
                  <a:buChar char="§"/>
                </a:pPr>
                <a:endParaRPr lang="en-US" sz="1600" dirty="0"/>
              </a:p>
              <a:p>
                <a:pPr marL="285750" indent="-285750" algn="just">
                  <a:buFont typeface="Wingdings" panose="05000000000000000000" pitchFamily="2" charset="2"/>
                  <a:buChar char="§"/>
                </a:pPr>
                <a:endParaRPr lang="en-US" sz="1600" dirty="0"/>
              </a:p>
              <a:p>
                <a:pPr algn="just"/>
                <a:endParaRPr lang="en-US" sz="1600" dirty="0"/>
              </a:p>
              <a:p>
                <a:pPr marL="285750" indent="-285750" algn="just">
                  <a:buFont typeface="Wingdings" panose="05000000000000000000" pitchFamily="2" charset="2"/>
                  <a:buChar char="§"/>
                </a:pPr>
                <a:endParaRPr lang="en-US" sz="1600" b="1" dirty="0"/>
              </a:p>
              <a:p>
                <a:pPr marL="285750" indent="-285750" algn="just">
                  <a:buFont typeface="Wingdings" panose="05000000000000000000" pitchFamily="2" charset="2"/>
                  <a:buChar char="§"/>
                </a:pPr>
                <a:r>
                  <a:rPr lang="en-US" sz="1600" b="1" dirty="0"/>
                  <a:t>Maximum likelihood estimator (MLE) </a:t>
                </a:r>
                <a:r>
                  <a:rPr lang="en-US" sz="1600" dirty="0"/>
                  <a:t>for the process change point: Using the MLE in place of the built-in CUSUM change point estimator allows the user to construct an approximate confidence set on the unknown change point </a:t>
                </a:r>
                <a14:m>
                  <m:oMath xmlns:m="http://schemas.openxmlformats.org/officeDocument/2006/math">
                    <m:r>
                      <a:rPr lang="en-US" sz="1600" b="0" i="1" smtClean="0">
                        <a:latin typeface="Cambria Math" panose="02040503050406030204" pitchFamily="18" charset="0"/>
                      </a:rPr>
                      <m:t>𝜏</m:t>
                    </m:r>
                  </m:oMath>
                </a14:m>
                <a:r>
                  <a:rPr lang="en-US" sz="1600" dirty="0"/>
                  <a:t>, which is more useful than point estimates in practice as they provide additional information about the variability in the point estimate</a:t>
                </a:r>
              </a:p>
            </p:txBody>
          </p:sp>
        </mc:Choice>
        <mc:Fallback xmlns="">
          <p:sp>
            <p:nvSpPr>
              <p:cNvPr id="13" name="文本框 12">
                <a:extLst>
                  <a:ext uri="{FF2B5EF4-FFF2-40B4-BE49-F238E27FC236}">
                    <a16:creationId xmlns:a16="http://schemas.microsoft.com/office/drawing/2014/main" id="{AD68C0EA-4BD7-4D61-A530-3E7190DAE8A6}"/>
                  </a:ext>
                </a:extLst>
              </p:cNvPr>
              <p:cNvSpPr txBox="1">
                <a:spLocks noRot="1" noChangeAspect="1" noMove="1" noResize="1" noEditPoints="1" noAdjustHandles="1" noChangeArrowheads="1" noChangeShapeType="1" noTextEdit="1"/>
              </p:cNvSpPr>
              <p:nvPr/>
            </p:nvSpPr>
            <p:spPr>
              <a:xfrm>
                <a:off x="356658" y="557059"/>
                <a:ext cx="11521577" cy="5909310"/>
              </a:xfrm>
              <a:prstGeom prst="rect">
                <a:avLst/>
              </a:prstGeom>
              <a:blipFill>
                <a:blip r:embed="rId2"/>
                <a:stretch>
                  <a:fillRect l="-1111" t="-928" r="-265" b="-309"/>
                </a:stretch>
              </a:blipFill>
            </p:spPr>
            <p:txBody>
              <a:bodyPr/>
              <a:lstStyle/>
              <a:p>
                <a:r>
                  <a:rPr lang="en-US">
                    <a:noFill/>
                  </a:rPr>
                  <a:t> </a:t>
                </a:r>
              </a:p>
            </p:txBody>
          </p:sp>
        </mc:Fallback>
      </mc:AlternateContent>
      <p:sp>
        <p:nvSpPr>
          <p:cNvPr id="19" name="文本框 18">
            <a:extLst>
              <a:ext uri="{FF2B5EF4-FFF2-40B4-BE49-F238E27FC236}">
                <a16:creationId xmlns:a16="http://schemas.microsoft.com/office/drawing/2014/main" id="{219861AF-0A23-499A-B6F2-344F6BEC634E}"/>
              </a:ext>
            </a:extLst>
          </p:cNvPr>
          <p:cNvSpPr txBox="1"/>
          <p:nvPr/>
        </p:nvSpPr>
        <p:spPr>
          <a:xfrm>
            <a:off x="0" y="6508384"/>
            <a:ext cx="4580964" cy="307777"/>
          </a:xfrm>
          <a:prstGeom prst="rect">
            <a:avLst/>
          </a:prstGeom>
          <a:noFill/>
        </p:spPr>
        <p:txBody>
          <a:bodyPr wrap="square">
            <a:spAutoFit/>
          </a:bodyPr>
          <a:lstStyle/>
          <a:p>
            <a:pPr algn="ctr"/>
            <a:r>
              <a:rPr lang="en-US" sz="1400" i="0" dirty="0">
                <a:solidFill>
                  <a:schemeClr val="bg1"/>
                </a:solidFill>
                <a:effectLst/>
              </a:rPr>
              <a:t>Defense and Aerospace Test and Analysis Workshop</a:t>
            </a:r>
          </a:p>
        </p:txBody>
      </p:sp>
      <p:sp>
        <p:nvSpPr>
          <p:cNvPr id="21" name="矩形 20">
            <a:extLst>
              <a:ext uri="{FF2B5EF4-FFF2-40B4-BE49-F238E27FC236}">
                <a16:creationId xmlns:a16="http://schemas.microsoft.com/office/drawing/2014/main" id="{B002055B-00DA-4285-9E13-3F56FC691F1D}"/>
              </a:ext>
            </a:extLst>
          </p:cNvPr>
          <p:cNvSpPr/>
          <p:nvPr/>
        </p:nvSpPr>
        <p:spPr>
          <a:xfrm>
            <a:off x="4580965" y="6466546"/>
            <a:ext cx="3612776"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文本框 21">
            <a:extLst>
              <a:ext uri="{FF2B5EF4-FFF2-40B4-BE49-F238E27FC236}">
                <a16:creationId xmlns:a16="http://schemas.microsoft.com/office/drawing/2014/main" id="{4EA6EA3C-3CD6-4281-A941-F25E674E32E0}"/>
              </a:ext>
            </a:extLst>
          </p:cNvPr>
          <p:cNvSpPr txBox="1"/>
          <p:nvPr/>
        </p:nvSpPr>
        <p:spPr>
          <a:xfrm>
            <a:off x="4679577" y="6500915"/>
            <a:ext cx="3514163" cy="307777"/>
          </a:xfrm>
          <a:prstGeom prst="rect">
            <a:avLst/>
          </a:prstGeom>
          <a:noFill/>
        </p:spPr>
        <p:txBody>
          <a:bodyPr wrap="square">
            <a:spAutoFit/>
          </a:bodyPr>
          <a:lstStyle/>
          <a:p>
            <a:pPr algn="ctr"/>
            <a:r>
              <a:rPr lang="en-US" sz="1400" i="0" dirty="0">
                <a:solidFill>
                  <a:schemeClr val="bg1"/>
                </a:solidFill>
                <a:effectLst/>
              </a:rPr>
              <a:t>Zhi Wang</a:t>
            </a:r>
          </a:p>
        </p:txBody>
      </p:sp>
      <p:sp>
        <p:nvSpPr>
          <p:cNvPr id="23" name="文本框 22">
            <a:extLst>
              <a:ext uri="{FF2B5EF4-FFF2-40B4-BE49-F238E27FC236}">
                <a16:creationId xmlns:a16="http://schemas.microsoft.com/office/drawing/2014/main" id="{6C94ED5F-F9F7-42A3-9D45-A385B2006D8F}"/>
              </a:ext>
            </a:extLst>
          </p:cNvPr>
          <p:cNvSpPr txBox="1"/>
          <p:nvPr/>
        </p:nvSpPr>
        <p:spPr>
          <a:xfrm>
            <a:off x="8193740" y="6508384"/>
            <a:ext cx="2106707" cy="307777"/>
          </a:xfrm>
          <a:prstGeom prst="rect">
            <a:avLst/>
          </a:prstGeom>
          <a:noFill/>
        </p:spPr>
        <p:txBody>
          <a:bodyPr wrap="square">
            <a:spAutoFit/>
          </a:bodyPr>
          <a:lstStyle/>
          <a:p>
            <a:pPr algn="ctr"/>
            <a:r>
              <a:rPr lang="en-US" sz="1400" dirty="0">
                <a:solidFill>
                  <a:schemeClr val="bg1"/>
                </a:solidFill>
              </a:rPr>
              <a:t>April 27, 2022</a:t>
            </a:r>
            <a:endParaRPr lang="en-US" sz="1400" i="0" dirty="0">
              <a:solidFill>
                <a:schemeClr val="bg1"/>
              </a:solidFill>
              <a:effectLst/>
            </a:endParaRPr>
          </a:p>
        </p:txBody>
      </p:sp>
      <p:sp>
        <p:nvSpPr>
          <p:cNvPr id="24" name="文本框 23">
            <a:extLst>
              <a:ext uri="{FF2B5EF4-FFF2-40B4-BE49-F238E27FC236}">
                <a16:creationId xmlns:a16="http://schemas.microsoft.com/office/drawing/2014/main" id="{40E44C6F-84C3-4EA0-8E9A-D7F1997DB90E}"/>
              </a:ext>
            </a:extLst>
          </p:cNvPr>
          <p:cNvSpPr txBox="1"/>
          <p:nvPr/>
        </p:nvSpPr>
        <p:spPr>
          <a:xfrm>
            <a:off x="11304494" y="6515849"/>
            <a:ext cx="887506" cy="307777"/>
          </a:xfrm>
          <a:prstGeom prst="rect">
            <a:avLst/>
          </a:prstGeom>
          <a:noFill/>
        </p:spPr>
        <p:txBody>
          <a:bodyPr wrap="square">
            <a:spAutoFit/>
          </a:bodyPr>
          <a:lstStyle/>
          <a:p>
            <a:pPr algn="ctr"/>
            <a:r>
              <a:rPr lang="en-US" sz="1400" dirty="0">
                <a:solidFill>
                  <a:schemeClr val="bg1"/>
                </a:solidFill>
              </a:rPr>
              <a:t>4/10</a:t>
            </a:r>
            <a:endParaRPr lang="en-US" sz="1400" i="0" dirty="0">
              <a:solidFill>
                <a:schemeClr val="bg1"/>
              </a:solidFill>
              <a:effectLst/>
            </a:endParaRPr>
          </a:p>
        </p:txBody>
      </p:sp>
      <p:sp>
        <p:nvSpPr>
          <p:cNvPr id="25" name="矩形 24">
            <a:extLst>
              <a:ext uri="{FF2B5EF4-FFF2-40B4-BE49-F238E27FC236}">
                <a16:creationId xmlns:a16="http://schemas.microsoft.com/office/drawing/2014/main" id="{F6E3060F-6237-459E-B2B2-03C73EF053A9}"/>
              </a:ext>
            </a:extLst>
          </p:cNvPr>
          <p:cNvSpPr/>
          <p:nvPr/>
        </p:nvSpPr>
        <p:spPr>
          <a:xfrm>
            <a:off x="7826188" y="0"/>
            <a:ext cx="4365812"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t>
            </a:r>
            <a:r>
              <a:rPr lang="en-US" altLang="zh-CN" sz="1400" dirty="0"/>
              <a:t>ethodology</a:t>
            </a:r>
            <a:endParaRPr lang="en-US" sz="1400" dirty="0"/>
          </a:p>
        </p:txBody>
      </p:sp>
      <p:pic>
        <p:nvPicPr>
          <p:cNvPr id="9" name="图片 8">
            <a:extLst>
              <a:ext uri="{FF2B5EF4-FFF2-40B4-BE49-F238E27FC236}">
                <a16:creationId xmlns:a16="http://schemas.microsoft.com/office/drawing/2014/main" id="{449A6EB9-7118-47B7-AD40-F99B6E15B737}"/>
              </a:ext>
            </a:extLst>
          </p:cNvPr>
          <p:cNvPicPr>
            <a:picLocks noChangeAspect="1"/>
          </p:cNvPicPr>
          <p:nvPr/>
        </p:nvPicPr>
        <p:blipFill>
          <a:blip r:embed="rId3"/>
          <a:stretch>
            <a:fillRect/>
          </a:stretch>
        </p:blipFill>
        <p:spPr>
          <a:xfrm>
            <a:off x="1803832" y="2747682"/>
            <a:ext cx="3402107" cy="2633709"/>
          </a:xfrm>
          <a:prstGeom prst="rect">
            <a:avLst/>
          </a:prstGeom>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9ACAD14-768E-4B30-AD80-3EE52444D277}"/>
                  </a:ext>
                </a:extLst>
              </p:cNvPr>
              <p:cNvSpPr txBox="1"/>
              <p:nvPr/>
            </p:nvSpPr>
            <p:spPr>
              <a:xfrm>
                <a:off x="5205939" y="3429000"/>
                <a:ext cx="6098555" cy="1077218"/>
              </a:xfrm>
              <a:prstGeom prst="rect">
                <a:avLst/>
              </a:prstGeom>
              <a:noFill/>
            </p:spPr>
            <p:txBody>
              <a:bodyPr wrap="square" rtlCol="0">
                <a:spAutoFit/>
              </a:bodyPr>
              <a:lstStyle/>
              <a:p>
                <a:pPr algn="just"/>
                <a:r>
                  <a:rPr lang="en-US" sz="1600" b="0" i="0" u="none" strike="noStrike" baseline="0" dirty="0">
                    <a:latin typeface="NimbusRomNo9L-Regu"/>
                  </a:rPr>
                  <a:t>Example: Single realization of a CUSUM sequence with the alarm threshold set to </a:t>
                </a:r>
                <a:r>
                  <a:rPr lang="en-US" sz="1600" b="0" i="0" u="none" strike="noStrike" baseline="0" dirty="0">
                    <a:latin typeface="NimbusRomNo9L-ReguItal"/>
                  </a:rPr>
                  <a:t>h</a:t>
                </a:r>
                <a:r>
                  <a:rPr lang="en-US" sz="1600" b="0" i="0" u="none" strike="noStrike" baseline="0" dirty="0">
                    <a:latin typeface="CMR10"/>
                  </a:rPr>
                  <a:t>=</a:t>
                </a:r>
                <a:r>
                  <a:rPr lang="en-US" sz="1600" b="0" i="0" u="none" strike="noStrike" baseline="0" dirty="0">
                    <a:latin typeface="NimbusRomNo9L-Regu"/>
                  </a:rPr>
                  <a:t>4. Control chart signaled at sample 114. The built-in CUSUM change point estimator yields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𝜏</m:t>
                            </m:r>
                          </m:e>
                        </m:acc>
                      </m:e>
                      <m:sub>
                        <m:r>
                          <a:rPr lang="en-US" sz="1600" b="0" i="1" smtClean="0">
                            <a:latin typeface="Cambria Math" panose="02040503050406030204" pitchFamily="18" charset="0"/>
                          </a:rPr>
                          <m:t>𝑐𝑢𝑠𝑢𝑚</m:t>
                        </m:r>
                      </m:sub>
                    </m:sSub>
                    <m:r>
                      <a:rPr lang="en-US" sz="1600" b="0" i="1" smtClean="0">
                        <a:latin typeface="Cambria Math" panose="02040503050406030204" pitchFamily="18" charset="0"/>
                      </a:rPr>
                      <m:t> </m:t>
                    </m:r>
                  </m:oMath>
                </a14:m>
                <a:r>
                  <a:rPr lang="en-US" sz="1600" b="0" i="0" u="none" strike="noStrike" baseline="0" dirty="0">
                    <a:latin typeface="CMR10"/>
                  </a:rPr>
                  <a:t>= </a:t>
                </a:r>
                <a:r>
                  <a:rPr lang="en-US" sz="1600" b="0" i="0" u="none" strike="noStrike" baseline="0" dirty="0">
                    <a:latin typeface="NimbusRomNo9L-Regu"/>
                  </a:rPr>
                  <a:t>98, which is the most recent time index yielding a cumulative sum of zero</a:t>
                </a:r>
                <a:endParaRPr lang="en-US" sz="1600" dirty="0"/>
              </a:p>
            </p:txBody>
          </p:sp>
        </mc:Choice>
        <mc:Fallback xmlns="">
          <p:sp>
            <p:nvSpPr>
              <p:cNvPr id="11" name="文本框 10">
                <a:extLst>
                  <a:ext uri="{FF2B5EF4-FFF2-40B4-BE49-F238E27FC236}">
                    <a16:creationId xmlns:a16="http://schemas.microsoft.com/office/drawing/2014/main" id="{89ACAD14-768E-4B30-AD80-3EE52444D277}"/>
                  </a:ext>
                </a:extLst>
              </p:cNvPr>
              <p:cNvSpPr txBox="1">
                <a:spLocks noRot="1" noChangeAspect="1" noMove="1" noResize="1" noEditPoints="1" noAdjustHandles="1" noChangeArrowheads="1" noChangeShapeType="1" noTextEdit="1"/>
              </p:cNvSpPr>
              <p:nvPr/>
            </p:nvSpPr>
            <p:spPr>
              <a:xfrm>
                <a:off x="5205939" y="3429000"/>
                <a:ext cx="6098555" cy="1077218"/>
              </a:xfrm>
              <a:prstGeom prst="rect">
                <a:avLst/>
              </a:prstGeom>
              <a:blipFill>
                <a:blip r:embed="rId4"/>
                <a:stretch>
                  <a:fillRect l="-600" t="-1705" r="-500" b="-6250"/>
                </a:stretch>
              </a:blipFill>
            </p:spPr>
            <p:txBody>
              <a:bodyPr/>
              <a:lstStyle/>
              <a:p>
                <a:r>
                  <a:rPr lang="en-US">
                    <a:noFill/>
                  </a:rPr>
                  <a:t> </a:t>
                </a:r>
              </a:p>
            </p:txBody>
          </p:sp>
        </mc:Fallback>
      </mc:AlternateContent>
    </p:spTree>
    <p:extLst>
      <p:ext uri="{BB962C8B-B14F-4D97-AF65-F5344CB8AC3E}">
        <p14:creationId xmlns:p14="http://schemas.microsoft.com/office/powerpoint/2010/main" val="188542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D86E1E8-48A4-4A3B-B909-82A985E70F0E}"/>
              </a:ext>
            </a:extLst>
          </p:cNvPr>
          <p:cNvSpPr/>
          <p:nvPr/>
        </p:nvSpPr>
        <p:spPr>
          <a:xfrm>
            <a:off x="-1" y="-8602"/>
            <a:ext cx="7826189"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矩形 85">
            <a:extLst>
              <a:ext uri="{FF2B5EF4-FFF2-40B4-BE49-F238E27FC236}">
                <a16:creationId xmlns:a16="http://schemas.microsoft.com/office/drawing/2014/main" id="{4D86F754-1C74-4169-87CC-8536DF68B23B}"/>
              </a:ext>
            </a:extLst>
          </p:cNvPr>
          <p:cNvSpPr/>
          <p:nvPr/>
        </p:nvSpPr>
        <p:spPr>
          <a:xfrm>
            <a:off x="-1" y="6466546"/>
            <a:ext cx="4580965"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矩形 6">
            <a:extLst>
              <a:ext uri="{FF2B5EF4-FFF2-40B4-BE49-F238E27FC236}">
                <a16:creationId xmlns:a16="http://schemas.microsoft.com/office/drawing/2014/main" id="{2E314104-B6EB-4F57-A01C-74FCA62AD907}"/>
              </a:ext>
            </a:extLst>
          </p:cNvPr>
          <p:cNvSpPr/>
          <p:nvPr/>
        </p:nvSpPr>
        <p:spPr>
          <a:xfrm>
            <a:off x="8193741" y="6466546"/>
            <a:ext cx="3998259" cy="391454"/>
          </a:xfrm>
          <a:prstGeom prst="rect">
            <a:avLst/>
          </a:prstGeom>
          <a:solidFill>
            <a:srgbClr val="00B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D68C0EA-4BD7-4D61-A530-3E7190DAE8A6}"/>
                  </a:ext>
                </a:extLst>
              </p:cNvPr>
              <p:cNvSpPr txBox="1"/>
              <p:nvPr/>
            </p:nvSpPr>
            <p:spPr>
              <a:xfrm>
                <a:off x="475129" y="602779"/>
                <a:ext cx="11277600" cy="5763373"/>
              </a:xfrm>
              <a:prstGeom prst="rect">
                <a:avLst/>
              </a:prstGeom>
              <a:noFill/>
            </p:spPr>
            <p:txBody>
              <a:bodyPr wrap="square" rtlCol="0">
                <a:spAutoFit/>
              </a:bodyPr>
              <a:lstStyle/>
              <a:p>
                <a:pPr algn="just"/>
                <a:endParaRPr lang="en-US" sz="1400" dirty="0"/>
              </a:p>
              <a:p>
                <a:pPr algn="just"/>
                <a:r>
                  <a:rPr lang="en-US" sz="1600" dirty="0"/>
                  <a:t>Let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𝑐</m:t>
                            </m:r>
                          </m:e>
                        </m:acc>
                      </m:e>
                      <m:sub>
                        <m:r>
                          <m:rPr>
                            <m:lit/>
                          </m:rPr>
                          <a:rPr lang="en-US" sz="1600" b="0" i="1" smtClean="0">
                            <a:latin typeface="Cambria Math" panose="02040503050406030204" pitchFamily="18" charset="0"/>
                          </a:rPr>
                          <m:t> </m:t>
                        </m:r>
                        <m:r>
                          <a:rPr lang="en-US" sz="1600" b="0" i="1" smtClean="0">
                            <a:latin typeface="Cambria Math" panose="02040503050406030204" pitchFamily="18" charset="0"/>
                          </a:rPr>
                          <m:t>𝜏</m:t>
                        </m:r>
                      </m:sub>
                    </m:sSub>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𝜏</m:t>
                        </m:r>
                      </m:e>
                      <m:sup>
                        <m:r>
                          <a:rPr lang="en-US" sz="1600" b="0" i="1" smtClean="0">
                            <a:latin typeface="Cambria Math" panose="02040503050406030204" pitchFamily="18" charset="0"/>
                          </a:rPr>
                          <m:t>−1</m:t>
                        </m:r>
                      </m:sup>
                    </m:sSup>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𝜏</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𝑖</m:t>
                            </m:r>
                          </m:sub>
                        </m:sSub>
                      </m:e>
                    </m:nary>
                  </m:oMath>
                </a14:m>
                <a:r>
                  <a:rPr lang="en-US" sz="1600" dirty="0"/>
                  <a:t> and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𝑐</m:t>
                            </m:r>
                          </m:e>
                        </m:acc>
                      </m:e>
                      <m:sub>
                        <m:r>
                          <a:rPr lang="en-US" sz="1600" b="0" i="1" smtClean="0">
                            <a:latin typeface="Cambria Math" panose="02040503050406030204" pitchFamily="18" charset="0"/>
                          </a:rPr>
                          <m:t>𝑇</m:t>
                        </m:r>
                        <m:r>
                          <a:rPr lang="en-US" sz="1600" b="0" i="1" smtClean="0">
                            <a:latin typeface="Cambria Math" panose="02040503050406030204" pitchFamily="18" charset="0"/>
                          </a:rPr>
                          <m:t>, </m:t>
                        </m:r>
                        <m:r>
                          <a:rPr lang="en-US" sz="1600" b="0" i="1" smtClean="0">
                            <a:latin typeface="Cambria Math" panose="02040503050406030204" pitchFamily="18" charset="0"/>
                          </a:rPr>
                          <m:t>𝜏</m:t>
                        </m:r>
                      </m:sub>
                    </m:sSub>
                    <m:r>
                      <a:rPr lang="en-US" sz="1600" b="0" i="1" smtClean="0">
                        <a:latin typeface="Cambria Math" panose="02040503050406030204" pitchFamily="18" charset="0"/>
                      </a:rPr>
                      <m:t>=(</m:t>
                    </m:r>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b="0" i="1" smtClean="0">
                        <a:latin typeface="Cambria Math" panose="02040503050406030204" pitchFamily="18" charset="0"/>
                      </a:rPr>
                      <m:t>𝜏</m:t>
                    </m:r>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𝜏</m:t>
                        </m:r>
                        <m:r>
                          <a:rPr lang="en-US" sz="1600" b="0" i="1" smtClean="0">
                            <a:latin typeface="Cambria Math" panose="02040503050406030204" pitchFamily="18" charset="0"/>
                          </a:rPr>
                          <m:t>+1</m:t>
                        </m:r>
                      </m:sub>
                      <m:sup>
                        <m:r>
                          <a:rPr lang="en-US" sz="1600" b="0" i="1" smtClean="0">
                            <a:latin typeface="Cambria Math" panose="02040503050406030204" pitchFamily="18" charset="0"/>
                          </a:rPr>
                          <m:t>𝜏</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𝑖</m:t>
                            </m:r>
                          </m:sub>
                        </m:sSub>
                      </m:e>
                    </m:nary>
                  </m:oMath>
                </a14:m>
                <a:r>
                  <a:rPr lang="en-US" sz="1600" dirty="0"/>
                  <a:t>:</a:t>
                </a:r>
              </a:p>
              <a:p>
                <a:pPr algn="just"/>
                <a:endParaRPr lang="en-US" sz="1600" dirty="0"/>
              </a:p>
              <a:p>
                <a:pPr marL="285750" indent="-285750" algn="just">
                  <a:buFont typeface="Wingdings" panose="05000000000000000000" pitchFamily="2" charset="2"/>
                  <a:buChar char="§"/>
                </a:pPr>
                <a:r>
                  <a:rPr lang="en-US" sz="1600" b="1" dirty="0"/>
                  <a:t>First-order dependence</a:t>
                </a:r>
                <a:r>
                  <a:rPr lang="en-US" sz="1600" dirty="0"/>
                  <a:t>: the log-likelihood function can be written explicitly as </a:t>
                </a:r>
              </a:p>
              <a:p>
                <a:pPr algn="just"/>
                <a:r>
                  <a:rPr lang="en-US" sz="1600" dirty="0"/>
                  <a:t>      </a:t>
                </a:r>
              </a:p>
              <a:p>
                <a:pPr marL="285750" indent="-285750" algn="just">
                  <a:buFont typeface="Wingdings" panose="05000000000000000000" pitchFamily="2" charset="2"/>
                  <a:buChar char="§"/>
                </a:pPr>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r>
                  <a:rPr lang="en-US" sz="1600" dirty="0"/>
                  <a:t>where </a:t>
                </a:r>
                <a14:m>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𝑧</m:t>
                        </m:r>
                      </m:e>
                      <m:sub>
                        <m:r>
                          <a:rPr lang="en-US" sz="1400" b="0" i="1" smtClean="0">
                            <a:latin typeface="Cambria Math" panose="02040503050406030204" pitchFamily="18" charset="0"/>
                          </a:rPr>
                          <m:t>𝑖</m:t>
                        </m:r>
                      </m:sub>
                      <m:sup>
                        <m:r>
                          <a:rPr lang="en-US" sz="1400" b="0" i="1" smtClean="0">
                            <a:latin typeface="Cambria Math" panose="02040503050406030204" pitchFamily="18" charset="0"/>
                          </a:rPr>
                          <m:t>(0)</m:t>
                        </m:r>
                      </m:sup>
                    </m:sSubSup>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𝜇</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rad>
                      <m:radPr>
                        <m:degHide m:val="on"/>
                        <m:ctrlPr>
                          <a:rPr lang="en-US" sz="1400" b="0" i="1" smtClean="0">
                            <a:latin typeface="Cambria Math" panose="02040503050406030204" pitchFamily="18" charset="0"/>
                          </a:rPr>
                        </m:ctrlPr>
                      </m:radPr>
                      <m:deg/>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𝜇</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(1−</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𝜇</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e>
                    </m:rad>
                  </m:oMath>
                </a14:m>
                <a:r>
                  <a:rPr lang="en-US" sz="1400" dirty="0"/>
                  <a:t> and </a:t>
                </a:r>
                <a14:m>
                  <m:oMath xmlns:m="http://schemas.openxmlformats.org/officeDocument/2006/math">
                    <m:sSubSup>
                      <m:sSubSupPr>
                        <m:ctrlPr>
                          <a:rPr lang="en-US" sz="1400" i="1" smtClean="0">
                            <a:latin typeface="Cambria Math" panose="02040503050406030204" pitchFamily="18" charset="0"/>
                          </a:rPr>
                        </m:ctrlPr>
                      </m:sSubSupPr>
                      <m:e>
                        <m:r>
                          <a:rPr lang="en-US" sz="1400" b="0" i="1" smtClean="0">
                            <a:latin typeface="Cambria Math" panose="02040503050406030204" pitchFamily="18" charset="0"/>
                          </a:rPr>
                          <m:t>𝑧</m:t>
                        </m:r>
                      </m:e>
                      <m:sub>
                        <m:r>
                          <a:rPr lang="en-US" sz="1400" b="0" i="1" smtClean="0">
                            <a:latin typeface="Cambria Math" panose="02040503050406030204" pitchFamily="18" charset="0"/>
                          </a:rPr>
                          <m:t>𝑖</m:t>
                        </m:r>
                      </m:sub>
                      <m:sup>
                        <m:r>
                          <a:rPr lang="en-US" sz="1400" b="0" i="1" smtClean="0">
                            <a:latin typeface="Cambria Math" panose="02040503050406030204" pitchFamily="18" charset="0"/>
                          </a:rPr>
                          <m:t>(0)</m:t>
                        </m:r>
                      </m:sup>
                    </m:sSubSup>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𝜇</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rad>
                      <m:radPr>
                        <m:degHide m:val="on"/>
                        <m:ctrlPr>
                          <a:rPr lang="en-US" sz="1400" b="0" i="1" smtClean="0">
                            <a:latin typeface="Cambria Math" panose="02040503050406030204" pitchFamily="18" charset="0"/>
                          </a:rPr>
                        </m:ctrlPr>
                      </m:radPr>
                      <m:deg/>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𝜇</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(1−</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𝜇</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e>
                    </m:rad>
                  </m:oMath>
                </a14:m>
                <a:r>
                  <a:rPr lang="en-US" sz="1400" dirty="0"/>
                  <a:t>. </a:t>
                </a:r>
                <a:r>
                  <a:rPr lang="en-US" sz="1600" dirty="0"/>
                  <a:t>Since </a:t>
                </a:r>
                <a14:m>
                  <m:oMath xmlns:m="http://schemas.openxmlformats.org/officeDocument/2006/math">
                    <m:sSub>
                      <m:sSubPr>
                        <m:ctrlPr>
                          <a:rPr lang="en-US" sz="1600" i="1">
                            <a:latin typeface="Cambria Math" panose="02040503050406030204" pitchFamily="18" charset="0"/>
                          </a:rPr>
                        </m:ctrlPr>
                      </m:sSubPr>
                      <m:e>
                        <m:r>
                          <a:rPr lang="en-US" sz="1600">
                            <a:latin typeface="Cambria Math" panose="02040503050406030204" pitchFamily="18" charset="0"/>
                          </a:rPr>
                          <m:t>𝜇</m:t>
                        </m:r>
                      </m:e>
                      <m:sub>
                        <m:r>
                          <a:rPr lang="en-US" sz="1600">
                            <a:latin typeface="Cambria Math" panose="02040503050406030204" pitchFamily="18" charset="0"/>
                          </a:rPr>
                          <m:t>1</m:t>
                        </m:r>
                      </m:sub>
                    </m:sSub>
                  </m:oMath>
                </a14:m>
                <a:r>
                  <a:rPr lang="en-US" sz="1600" dirty="0"/>
                  <a:t> is unknown, it must be estimated from the data. However, unless </a:t>
                </a:r>
                <a14:m>
                  <m:oMath xmlns:m="http://schemas.openxmlformats.org/officeDocument/2006/math">
                    <m:r>
                      <a:rPr lang="en-US" sz="1600" b="0" i="1" smtClean="0">
                        <a:latin typeface="Cambria Math" panose="02040503050406030204" pitchFamily="18" charset="0"/>
                      </a:rPr>
                      <m:t>𝜌</m:t>
                    </m:r>
                    <m:r>
                      <a:rPr lang="en-US" sz="1600" b="0" i="1" smtClean="0">
                        <a:latin typeface="Cambria Math" panose="02040503050406030204" pitchFamily="18" charset="0"/>
                      </a:rPr>
                      <m:t>=0</m:t>
                    </m:r>
                  </m:oMath>
                </a14:m>
                <a:r>
                  <a:rPr lang="en-US" sz="1600" dirty="0"/>
                  <a:t>, there is no closed-form solution for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1</m:t>
                        </m:r>
                      </m:sub>
                    </m:sSub>
                  </m:oMath>
                </a14:m>
                <a:r>
                  <a:rPr lang="en-US" sz="1600" dirty="0"/>
                  <a:t>. Fortunately, given today’s computing capability, we can apply widely accessible optimization routines to numerically solve for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1</m:t>
                        </m:r>
                      </m:sub>
                    </m:sSub>
                  </m:oMath>
                </a14:m>
                <a:r>
                  <a:rPr lang="en-US" sz="1600" dirty="0"/>
                  <a:t> at each </a:t>
                </a:r>
                <a14:m>
                  <m:oMath xmlns:m="http://schemas.openxmlformats.org/officeDocument/2006/math">
                    <m:r>
                      <a:rPr lang="en-US" sz="1600" b="0" i="1" smtClean="0">
                        <a:latin typeface="Cambria Math" panose="02040503050406030204" pitchFamily="18" charset="0"/>
                      </a:rPr>
                      <m:t>𝜏</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∈[0, 1, …, </m:t>
                    </m:r>
                    <m:r>
                      <a:rPr lang="en-US" sz="1600" b="0" i="1" smtClean="0">
                        <a:latin typeface="Cambria Math" panose="02040503050406030204" pitchFamily="18" charset="0"/>
                      </a:rPr>
                      <m:t>𝑇</m:t>
                    </m:r>
                    <m:r>
                      <a:rPr lang="en-US" sz="1600" b="0" i="1" smtClean="0">
                        <a:latin typeface="Cambria Math" panose="02040503050406030204" pitchFamily="18" charset="0"/>
                      </a:rPr>
                      <m:t>−1]</m:t>
                    </m:r>
                  </m:oMath>
                </a14:m>
                <a:r>
                  <a:rPr lang="en-US" sz="1600" dirty="0"/>
                  <a:t>. Denote the MLE of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1</m:t>
                        </m:r>
                      </m:sub>
                    </m:sSub>
                  </m:oMath>
                </a14:m>
                <a:r>
                  <a:rPr lang="en-US" sz="1600" dirty="0"/>
                  <a:t> at any given </a:t>
                </a:r>
                <a14:m>
                  <m:oMath xmlns:m="http://schemas.openxmlformats.org/officeDocument/2006/math">
                    <m:r>
                      <a:rPr lang="en-US" sz="1600" b="0" i="1" smtClean="0">
                        <a:latin typeface="Cambria Math" panose="02040503050406030204" pitchFamily="18" charset="0"/>
                      </a:rPr>
                      <m:t>𝑡</m:t>
                    </m:r>
                    <m:r>
                      <a:rPr lang="en-US" sz="1600" b="0" i="1" smtClean="0">
                        <a:latin typeface="Cambria Math" panose="02040503050406030204" pitchFamily="18" charset="0"/>
                      </a:rPr>
                      <m:t> </m:t>
                    </m:r>
                  </m:oMath>
                </a14:m>
                <a:r>
                  <a:rPr lang="en-US" sz="1600" dirty="0"/>
                  <a:t>by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𝜇</m:t>
                            </m:r>
                          </m:e>
                        </m:acc>
                      </m:e>
                      <m:sub>
                        <m:r>
                          <a:rPr lang="en-US" sz="1600" b="0" i="1" smtClean="0">
                            <a:latin typeface="Cambria Math" panose="02040503050406030204" pitchFamily="18" charset="0"/>
                          </a:rPr>
                          <m:t>1</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𝑡</m:t>
                        </m:r>
                      </m:e>
                    </m:d>
                    <m:r>
                      <a:rPr lang="en-US" sz="1600" b="0" i="1" smtClean="0">
                        <a:latin typeface="Cambria Math" panose="02040503050406030204" pitchFamily="18" charset="0"/>
                      </a:rPr>
                      <m:t>.</m:t>
                    </m:r>
                  </m:oMath>
                </a14:m>
                <a:r>
                  <a:rPr lang="en-US" sz="1600" dirty="0"/>
                  <a:t> Then replacing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1</m:t>
                        </m:r>
                      </m:sub>
                    </m:sSub>
                  </m:oMath>
                </a14:m>
                <a:r>
                  <a:rPr lang="en-US" sz="1600" dirty="0"/>
                  <a:t> with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𝜇</m:t>
                            </m:r>
                          </m:e>
                        </m:acc>
                      </m:e>
                      <m:sub>
                        <m:r>
                          <a:rPr lang="en-US" sz="1600" b="0" i="1" smtClean="0">
                            <a:latin typeface="Cambria Math" panose="02040503050406030204" pitchFamily="18" charset="0"/>
                          </a:rPr>
                          <m:t>1</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𝑡</m:t>
                        </m:r>
                      </m:e>
                    </m:d>
                    <m:r>
                      <a:rPr lang="en-US" sz="1600" b="0" i="1" smtClean="0">
                        <a:latin typeface="Cambria Math" panose="02040503050406030204" pitchFamily="18" charset="0"/>
                      </a:rPr>
                      <m:t> </m:t>
                    </m:r>
                  </m:oMath>
                </a14:m>
                <a:r>
                  <a:rPr lang="en-US" sz="1600" dirty="0"/>
                  <a:t>in above log-likelihood function and evaluating over all possible change points </a:t>
                </a:r>
                <a14:m>
                  <m:oMath xmlns:m="http://schemas.openxmlformats.org/officeDocument/2006/math">
                    <m:r>
                      <a:rPr lang="en-US" sz="1600" b="0" i="1" smtClean="0">
                        <a:latin typeface="Cambria Math" panose="02040503050406030204" pitchFamily="18" charset="0"/>
                      </a:rPr>
                      <m:t>𝑡</m:t>
                    </m:r>
                    <m:r>
                      <a:rPr lang="en-US" sz="1600" b="0" i="1" smtClean="0">
                        <a:latin typeface="Cambria Math" panose="02040503050406030204" pitchFamily="18" charset="0"/>
                      </a:rPr>
                      <m:t>=0,1,…,</m:t>
                    </m:r>
                    <m:r>
                      <a:rPr lang="en-US" sz="1600" b="0" i="1" smtClean="0">
                        <a:latin typeface="Cambria Math" panose="02040503050406030204" pitchFamily="18" charset="0"/>
                      </a:rPr>
                      <m:t>𝑇</m:t>
                    </m:r>
                    <m:r>
                      <a:rPr lang="en-US" sz="1600" b="0" i="1" smtClean="0">
                        <a:latin typeface="Cambria Math" panose="02040503050406030204" pitchFamily="18" charset="0"/>
                      </a:rPr>
                      <m:t>−1</m:t>
                    </m:r>
                  </m:oMath>
                </a14:m>
                <a:r>
                  <a:rPr lang="en-US" sz="1600" dirty="0"/>
                  <a:t> leads to the MLE for </a:t>
                </a:r>
                <a14:m>
                  <m:oMath xmlns:m="http://schemas.openxmlformats.org/officeDocument/2006/math">
                    <m:r>
                      <a:rPr lang="en-US" sz="1600" b="0" i="1" smtClean="0">
                        <a:latin typeface="Cambria Math" panose="02040503050406030204" pitchFamily="18" charset="0"/>
                      </a:rPr>
                      <m:t>𝜏</m:t>
                    </m:r>
                  </m:oMath>
                </a14:m>
                <a:r>
                  <a:rPr lang="en-US" sz="1600" dirty="0"/>
                  <a:t>. That is,</a:t>
                </a:r>
              </a:p>
              <a:p>
                <a:pPr marL="285750" indent="-285750" algn="just">
                  <a:buFont typeface="Wingdings" panose="05000000000000000000" pitchFamily="2" charset="2"/>
                  <a:buChar char="§"/>
                </a:pPr>
                <a:endParaRPr lang="en-US" sz="1600" dirty="0"/>
              </a:p>
              <a:p>
                <a:pPr algn="just"/>
                <a:endParaRPr lang="en-US" sz="1600" dirty="0"/>
              </a:p>
              <a:p>
                <a:pPr algn="just"/>
                <a:endParaRPr lang="en-US" sz="1600" dirty="0"/>
              </a:p>
              <a:p>
                <a:r>
                  <a:rPr lang="en-US" sz="1600" dirty="0"/>
                  <a:t>One can easily extend the MLE for t to consider a higher-order dependence. We consider only the first-order dependence case in our following study, although higher-order dependence cases could be applied similarly</a:t>
                </a:r>
              </a:p>
            </p:txBody>
          </p:sp>
        </mc:Choice>
        <mc:Fallback xmlns="">
          <p:sp>
            <p:nvSpPr>
              <p:cNvPr id="13" name="文本框 12">
                <a:extLst>
                  <a:ext uri="{FF2B5EF4-FFF2-40B4-BE49-F238E27FC236}">
                    <a16:creationId xmlns:a16="http://schemas.microsoft.com/office/drawing/2014/main" id="{AD68C0EA-4BD7-4D61-A530-3E7190DAE8A6}"/>
                  </a:ext>
                </a:extLst>
              </p:cNvPr>
              <p:cNvSpPr txBox="1">
                <a:spLocks noRot="1" noChangeAspect="1" noMove="1" noResize="1" noEditPoints="1" noAdjustHandles="1" noChangeArrowheads="1" noChangeShapeType="1" noTextEdit="1"/>
              </p:cNvSpPr>
              <p:nvPr/>
            </p:nvSpPr>
            <p:spPr>
              <a:xfrm>
                <a:off x="475129" y="602779"/>
                <a:ext cx="11277600" cy="5763373"/>
              </a:xfrm>
              <a:prstGeom prst="rect">
                <a:avLst/>
              </a:prstGeom>
              <a:blipFill>
                <a:blip r:embed="rId2"/>
                <a:stretch>
                  <a:fillRect l="-324" t="-2646" r="-270" b="-529"/>
                </a:stretch>
              </a:blipFill>
            </p:spPr>
            <p:txBody>
              <a:bodyPr/>
              <a:lstStyle/>
              <a:p>
                <a:r>
                  <a:rPr lang="en-US">
                    <a:noFill/>
                  </a:rPr>
                  <a:t> </a:t>
                </a:r>
              </a:p>
            </p:txBody>
          </p:sp>
        </mc:Fallback>
      </mc:AlternateContent>
      <p:sp>
        <p:nvSpPr>
          <p:cNvPr id="19" name="文本框 18">
            <a:extLst>
              <a:ext uri="{FF2B5EF4-FFF2-40B4-BE49-F238E27FC236}">
                <a16:creationId xmlns:a16="http://schemas.microsoft.com/office/drawing/2014/main" id="{219861AF-0A23-499A-B6F2-344F6BEC634E}"/>
              </a:ext>
            </a:extLst>
          </p:cNvPr>
          <p:cNvSpPr txBox="1"/>
          <p:nvPr/>
        </p:nvSpPr>
        <p:spPr>
          <a:xfrm>
            <a:off x="0" y="6508384"/>
            <a:ext cx="4580964" cy="307777"/>
          </a:xfrm>
          <a:prstGeom prst="rect">
            <a:avLst/>
          </a:prstGeom>
          <a:noFill/>
        </p:spPr>
        <p:txBody>
          <a:bodyPr wrap="square">
            <a:spAutoFit/>
          </a:bodyPr>
          <a:lstStyle/>
          <a:p>
            <a:pPr algn="ctr"/>
            <a:r>
              <a:rPr lang="en-US" sz="1400" i="0" dirty="0">
                <a:solidFill>
                  <a:schemeClr val="bg1"/>
                </a:solidFill>
                <a:effectLst/>
              </a:rPr>
              <a:t>Defense and Aerospace Test and Analysis Workshop</a:t>
            </a:r>
          </a:p>
        </p:txBody>
      </p:sp>
      <p:sp>
        <p:nvSpPr>
          <p:cNvPr id="21" name="矩形 20">
            <a:extLst>
              <a:ext uri="{FF2B5EF4-FFF2-40B4-BE49-F238E27FC236}">
                <a16:creationId xmlns:a16="http://schemas.microsoft.com/office/drawing/2014/main" id="{B002055B-00DA-4285-9E13-3F56FC691F1D}"/>
              </a:ext>
            </a:extLst>
          </p:cNvPr>
          <p:cNvSpPr/>
          <p:nvPr/>
        </p:nvSpPr>
        <p:spPr>
          <a:xfrm>
            <a:off x="4580965" y="6466546"/>
            <a:ext cx="3612776"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文本框 21">
            <a:extLst>
              <a:ext uri="{FF2B5EF4-FFF2-40B4-BE49-F238E27FC236}">
                <a16:creationId xmlns:a16="http://schemas.microsoft.com/office/drawing/2014/main" id="{4EA6EA3C-3CD6-4281-A941-F25E674E32E0}"/>
              </a:ext>
            </a:extLst>
          </p:cNvPr>
          <p:cNvSpPr txBox="1"/>
          <p:nvPr/>
        </p:nvSpPr>
        <p:spPr>
          <a:xfrm>
            <a:off x="4679577" y="6500915"/>
            <a:ext cx="3514163" cy="307777"/>
          </a:xfrm>
          <a:prstGeom prst="rect">
            <a:avLst/>
          </a:prstGeom>
          <a:noFill/>
        </p:spPr>
        <p:txBody>
          <a:bodyPr wrap="square">
            <a:spAutoFit/>
          </a:bodyPr>
          <a:lstStyle/>
          <a:p>
            <a:pPr algn="ctr"/>
            <a:r>
              <a:rPr lang="en-US" sz="1400" i="0" dirty="0">
                <a:solidFill>
                  <a:schemeClr val="bg1"/>
                </a:solidFill>
                <a:effectLst/>
              </a:rPr>
              <a:t>Zhi Wang</a:t>
            </a:r>
          </a:p>
        </p:txBody>
      </p:sp>
      <p:sp>
        <p:nvSpPr>
          <p:cNvPr id="23" name="文本框 22">
            <a:extLst>
              <a:ext uri="{FF2B5EF4-FFF2-40B4-BE49-F238E27FC236}">
                <a16:creationId xmlns:a16="http://schemas.microsoft.com/office/drawing/2014/main" id="{6C94ED5F-F9F7-42A3-9D45-A385B2006D8F}"/>
              </a:ext>
            </a:extLst>
          </p:cNvPr>
          <p:cNvSpPr txBox="1"/>
          <p:nvPr/>
        </p:nvSpPr>
        <p:spPr>
          <a:xfrm>
            <a:off x="8193740" y="6508384"/>
            <a:ext cx="2106707" cy="307777"/>
          </a:xfrm>
          <a:prstGeom prst="rect">
            <a:avLst/>
          </a:prstGeom>
          <a:noFill/>
        </p:spPr>
        <p:txBody>
          <a:bodyPr wrap="square">
            <a:spAutoFit/>
          </a:bodyPr>
          <a:lstStyle/>
          <a:p>
            <a:pPr algn="ctr"/>
            <a:r>
              <a:rPr lang="en-US" sz="1400" dirty="0">
                <a:solidFill>
                  <a:schemeClr val="bg1"/>
                </a:solidFill>
              </a:rPr>
              <a:t>April 27, 2022</a:t>
            </a:r>
            <a:endParaRPr lang="en-US" sz="1400" i="0" dirty="0">
              <a:solidFill>
                <a:schemeClr val="bg1"/>
              </a:solidFill>
              <a:effectLst/>
            </a:endParaRPr>
          </a:p>
        </p:txBody>
      </p:sp>
      <p:sp>
        <p:nvSpPr>
          <p:cNvPr id="24" name="文本框 23">
            <a:extLst>
              <a:ext uri="{FF2B5EF4-FFF2-40B4-BE49-F238E27FC236}">
                <a16:creationId xmlns:a16="http://schemas.microsoft.com/office/drawing/2014/main" id="{40E44C6F-84C3-4EA0-8E9A-D7F1997DB90E}"/>
              </a:ext>
            </a:extLst>
          </p:cNvPr>
          <p:cNvSpPr txBox="1"/>
          <p:nvPr/>
        </p:nvSpPr>
        <p:spPr>
          <a:xfrm>
            <a:off x="11304494" y="6515849"/>
            <a:ext cx="887506" cy="307777"/>
          </a:xfrm>
          <a:prstGeom prst="rect">
            <a:avLst/>
          </a:prstGeom>
          <a:noFill/>
        </p:spPr>
        <p:txBody>
          <a:bodyPr wrap="square">
            <a:spAutoFit/>
          </a:bodyPr>
          <a:lstStyle/>
          <a:p>
            <a:pPr algn="ctr"/>
            <a:r>
              <a:rPr lang="en-US" sz="1400" dirty="0">
                <a:solidFill>
                  <a:schemeClr val="bg1"/>
                </a:solidFill>
              </a:rPr>
              <a:t>5/10</a:t>
            </a:r>
            <a:endParaRPr lang="en-US" sz="1400" i="0" dirty="0">
              <a:solidFill>
                <a:schemeClr val="bg1"/>
              </a:solidFill>
              <a:effectLst/>
            </a:endParaRPr>
          </a:p>
        </p:txBody>
      </p:sp>
      <p:sp>
        <p:nvSpPr>
          <p:cNvPr id="25" name="矩形 24">
            <a:extLst>
              <a:ext uri="{FF2B5EF4-FFF2-40B4-BE49-F238E27FC236}">
                <a16:creationId xmlns:a16="http://schemas.microsoft.com/office/drawing/2014/main" id="{F6E3060F-6237-459E-B2B2-03C73EF053A9}"/>
              </a:ext>
            </a:extLst>
          </p:cNvPr>
          <p:cNvSpPr/>
          <p:nvPr/>
        </p:nvSpPr>
        <p:spPr>
          <a:xfrm>
            <a:off x="7826188" y="0"/>
            <a:ext cx="4365812"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t>
            </a:r>
            <a:r>
              <a:rPr lang="en-US" altLang="zh-CN" sz="1400" dirty="0"/>
              <a:t>ethodology</a:t>
            </a:r>
            <a:endParaRPr lang="en-US" sz="1400" dirty="0"/>
          </a:p>
        </p:txBody>
      </p:sp>
      <p:pic>
        <p:nvPicPr>
          <p:cNvPr id="3" name="图片 2">
            <a:extLst>
              <a:ext uri="{FF2B5EF4-FFF2-40B4-BE49-F238E27FC236}">
                <a16:creationId xmlns:a16="http://schemas.microsoft.com/office/drawing/2014/main" id="{F1749247-A314-46A3-BAF8-B450BB59E277}"/>
              </a:ext>
            </a:extLst>
          </p:cNvPr>
          <p:cNvPicPr>
            <a:picLocks noChangeAspect="1"/>
          </p:cNvPicPr>
          <p:nvPr/>
        </p:nvPicPr>
        <p:blipFill>
          <a:blip r:embed="rId3"/>
          <a:stretch>
            <a:fillRect/>
          </a:stretch>
        </p:blipFill>
        <p:spPr>
          <a:xfrm>
            <a:off x="2624390" y="1921876"/>
            <a:ext cx="5297347" cy="1612534"/>
          </a:xfrm>
          <a:prstGeom prst="rect">
            <a:avLst/>
          </a:prstGeom>
        </p:spPr>
      </p:pic>
      <p:pic>
        <p:nvPicPr>
          <p:cNvPr id="14" name="图片 13">
            <a:extLst>
              <a:ext uri="{FF2B5EF4-FFF2-40B4-BE49-F238E27FC236}">
                <a16:creationId xmlns:a16="http://schemas.microsoft.com/office/drawing/2014/main" id="{05F56CEA-CBFD-479F-9CB0-3B8685F8602F}"/>
              </a:ext>
            </a:extLst>
          </p:cNvPr>
          <p:cNvPicPr>
            <a:picLocks noChangeAspect="1"/>
          </p:cNvPicPr>
          <p:nvPr/>
        </p:nvPicPr>
        <p:blipFill>
          <a:blip r:embed="rId4"/>
          <a:stretch>
            <a:fillRect/>
          </a:stretch>
        </p:blipFill>
        <p:spPr>
          <a:xfrm>
            <a:off x="3614534" y="5045846"/>
            <a:ext cx="2814917" cy="529722"/>
          </a:xfrm>
          <a:prstGeom prst="rect">
            <a:avLst/>
          </a:prstGeom>
        </p:spPr>
      </p:pic>
    </p:spTree>
    <p:extLst>
      <p:ext uri="{BB962C8B-B14F-4D97-AF65-F5344CB8AC3E}">
        <p14:creationId xmlns:p14="http://schemas.microsoft.com/office/powerpoint/2010/main" val="401113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D86E1E8-48A4-4A3B-B909-82A985E70F0E}"/>
              </a:ext>
            </a:extLst>
          </p:cNvPr>
          <p:cNvSpPr/>
          <p:nvPr/>
        </p:nvSpPr>
        <p:spPr>
          <a:xfrm>
            <a:off x="-1" y="-8602"/>
            <a:ext cx="7826189"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矩形 85">
            <a:extLst>
              <a:ext uri="{FF2B5EF4-FFF2-40B4-BE49-F238E27FC236}">
                <a16:creationId xmlns:a16="http://schemas.microsoft.com/office/drawing/2014/main" id="{4D86F754-1C74-4169-87CC-8536DF68B23B}"/>
              </a:ext>
            </a:extLst>
          </p:cNvPr>
          <p:cNvSpPr/>
          <p:nvPr/>
        </p:nvSpPr>
        <p:spPr>
          <a:xfrm>
            <a:off x="-1" y="6466546"/>
            <a:ext cx="4580965"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矩形 6">
            <a:extLst>
              <a:ext uri="{FF2B5EF4-FFF2-40B4-BE49-F238E27FC236}">
                <a16:creationId xmlns:a16="http://schemas.microsoft.com/office/drawing/2014/main" id="{2E314104-B6EB-4F57-A01C-74FCA62AD907}"/>
              </a:ext>
            </a:extLst>
          </p:cNvPr>
          <p:cNvSpPr/>
          <p:nvPr/>
        </p:nvSpPr>
        <p:spPr>
          <a:xfrm>
            <a:off x="8193741" y="6458563"/>
            <a:ext cx="3998259" cy="391454"/>
          </a:xfrm>
          <a:prstGeom prst="rect">
            <a:avLst/>
          </a:prstGeom>
          <a:solidFill>
            <a:srgbClr val="00B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D68C0EA-4BD7-4D61-A530-3E7190DAE8A6}"/>
                  </a:ext>
                </a:extLst>
              </p:cNvPr>
              <p:cNvSpPr txBox="1"/>
              <p:nvPr/>
            </p:nvSpPr>
            <p:spPr>
              <a:xfrm>
                <a:off x="370875" y="511124"/>
                <a:ext cx="11275031" cy="3016210"/>
              </a:xfrm>
              <a:prstGeom prst="rect">
                <a:avLst/>
              </a:prstGeom>
              <a:noFill/>
            </p:spPr>
            <p:txBody>
              <a:bodyPr wrap="square" rtlCol="0">
                <a:spAutoFit/>
              </a:bodyPr>
              <a:lstStyle/>
              <a:p>
                <a:pPr algn="l"/>
                <a:r>
                  <a:rPr lang="en-US" sz="2800" dirty="0"/>
                  <a:t>Performance and Recommendation</a:t>
                </a:r>
              </a:p>
              <a:p>
                <a:pPr algn="just"/>
                <a:endParaRPr lang="en-US" sz="1200" dirty="0"/>
              </a:p>
              <a:p>
                <a:pPr marL="285750" indent="-285750" algn="just">
                  <a:buFont typeface="Wingdings" panose="05000000000000000000" pitchFamily="2" charset="2"/>
                  <a:buChar char="§"/>
                </a:pPr>
                <a:r>
                  <a:rPr lang="en-US" sz="1600" dirty="0"/>
                  <a:t>Use Monte Carlo simulation to compare relative performances between the CUSUM, proposed and Perry and Pignatiello change point estimators for location (scale) shifts and following a genuine signal from the median-clipped (IQR-clipped) CUSUM chart of Perry and Wang. Specifically, We considered the CUSUM control chart to monitor the clipped sequence and designed the CUSUM chart for a 50% increase in the mean, i.e., μ0 = 0.5 and </a:t>
                </a:r>
                <a14:m>
                  <m:oMath xmlns:m="http://schemas.openxmlformats.org/officeDocument/2006/math">
                    <m:r>
                      <a:rPr lang="en-US" sz="1600" b="0" i="1" smtClean="0">
                        <a:latin typeface="Cambria Math" panose="02040503050406030204" pitchFamily="18" charset="0"/>
                      </a:rPr>
                      <m:t>𝜇</m:t>
                    </m:r>
                  </m:oMath>
                </a14:m>
                <a:r>
                  <a:rPr lang="en-US" sz="1600" dirty="0"/>
                  <a:t>*  = 0.75</a:t>
                </a:r>
              </a:p>
              <a:p>
                <a:pPr marL="285750" indent="-285750" algn="just">
                  <a:buFont typeface="Wingdings" panose="05000000000000000000" pitchFamily="2" charset="2"/>
                  <a:buChar char="§"/>
                </a:pPr>
                <a:endParaRPr lang="en-US" sz="1600" dirty="0"/>
              </a:p>
              <a:p>
                <a:pPr marL="285750" indent="-285750" algn="just">
                  <a:buFont typeface="Wingdings" panose="05000000000000000000" pitchFamily="2" charset="2"/>
                  <a:buChar char="§"/>
                </a:pPr>
                <a:r>
                  <a:rPr lang="en-US" sz="1600" dirty="0"/>
                  <a:t>We consider the continuous AR(1) model in our simulation, i.e</a:t>
                </a:r>
                <a:r>
                  <a:rPr lang="en-US" sz="1600" dirty="0">
                    <a:solidFill>
                      <a:schemeClr val="tx1"/>
                    </a:solidFill>
                  </a:rPr>
                  <a:t>., </a:t>
                </a:r>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𝑦</m:t>
                        </m:r>
                      </m:e>
                      <m:sub>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𝛿</m:t>
                    </m:r>
                    <m:r>
                      <a:rPr lang="en-US" sz="1600" b="0" i="1" smtClean="0">
                        <a:solidFill>
                          <a:schemeClr val="tx1"/>
                        </a:solidFill>
                        <a:latin typeface="Cambria Math" panose="02040503050406030204" pitchFamily="18" charset="0"/>
                      </a:rPr>
                      <m:t>+</m:t>
                    </m:r>
                    <m:r>
                      <m:rPr>
                        <m:sty m:val="p"/>
                      </m:rPr>
                      <a:rPr lang="en-US" sz="1600" b="0" i="0" smtClean="0">
                        <a:solidFill>
                          <a:schemeClr val="tx1"/>
                        </a:solidFill>
                        <a:latin typeface="Cambria Math" panose="02040503050406030204" pitchFamily="18" charset="0"/>
                      </a:rPr>
                      <m:t>Φ</m:t>
                    </m:r>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𝑦</m:t>
                        </m:r>
                      </m:e>
                      <m:sub>
                        <m:r>
                          <a:rPr lang="en-US" sz="1600" b="0" i="1" smtClean="0">
                            <a:solidFill>
                              <a:schemeClr val="tx1"/>
                            </a:solidFill>
                            <a:latin typeface="Cambria Math" panose="02040503050406030204" pitchFamily="18" charset="0"/>
                          </a:rPr>
                          <m:t>𝑖</m:t>
                        </m:r>
                        <m:r>
                          <a:rPr lang="en-US" sz="1600" b="0" i="1" smtClean="0">
                            <a:solidFill>
                              <a:schemeClr val="tx1"/>
                            </a:solidFill>
                            <a:latin typeface="Cambria Math" panose="02040503050406030204" pitchFamily="18" charset="0"/>
                          </a:rPr>
                          <m:t>−1</m:t>
                        </m:r>
                      </m:sub>
                    </m:sSub>
                    <m:r>
                      <a:rPr lang="en-US" sz="1600" b="0" i="1" smtClean="0">
                        <a:solidFill>
                          <a:schemeClr val="tx1"/>
                        </a:solidFill>
                        <a:latin typeface="Cambria Math" panose="02040503050406030204" pitchFamily="18" charset="0"/>
                      </a:rPr>
                      <m:t>+</m:t>
                    </m:r>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𝜖</m:t>
                        </m:r>
                      </m:e>
                      <m:sub>
                        <m:r>
                          <a:rPr lang="en-US" sz="1600" b="0" i="1" smtClean="0">
                            <a:solidFill>
                              <a:schemeClr val="tx1"/>
                            </a:solidFill>
                            <a:latin typeface="Cambria Math" panose="02040503050406030204" pitchFamily="18" charset="0"/>
                          </a:rPr>
                          <m:t>𝑖</m:t>
                        </m:r>
                      </m:sub>
                    </m:sSub>
                  </m:oMath>
                </a14:m>
                <a:r>
                  <a:rPr lang="en-US" sz="1600" dirty="0">
                    <a:solidFill>
                      <a:schemeClr val="tx1"/>
                    </a:solidFill>
                  </a:rPr>
                  <a:t>, where </a:t>
                </a:r>
                <a14:m>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r>
                          <m:rPr>
                            <m:sty m:val="p"/>
                          </m:rPr>
                          <a:rPr lang="en-US" sz="1600" b="0" i="0" smtClean="0">
                            <a:solidFill>
                              <a:schemeClr val="tx1"/>
                            </a:solidFill>
                            <a:latin typeface="Cambria Math" panose="02040503050406030204" pitchFamily="18" charset="0"/>
                          </a:rPr>
                          <m:t>Φ</m:t>
                        </m:r>
                      </m:e>
                    </m:d>
                    <m:r>
                      <a:rPr lang="en-US" sz="1600" b="0" i="0" smtClean="0">
                        <a:solidFill>
                          <a:schemeClr val="tx1"/>
                        </a:solidFill>
                        <a:latin typeface="Cambria Math" panose="02040503050406030204" pitchFamily="18" charset="0"/>
                      </a:rPr>
                      <m:t>&lt;1</m:t>
                    </m:r>
                  </m:oMath>
                </a14:m>
                <a:r>
                  <a:rPr lang="en-US" sz="1600" dirty="0">
                    <a:solidFill>
                      <a:schemeClr val="tx1"/>
                    </a:solidFill>
                  </a:rPr>
                  <a:t>, and generate the median- and IQR-clipped sequences from this process. To assess the robustness of any given method across different white noise error distribution, we consider generating </a:t>
                </a:r>
                <a14:m>
                  <m:oMath xmlns:m="http://schemas.openxmlformats.org/officeDocument/2006/math">
                    <m:r>
                      <a:rPr lang="en-US" sz="1600" b="0" i="1" smtClean="0">
                        <a:solidFill>
                          <a:schemeClr val="tx1"/>
                        </a:solidFill>
                        <a:latin typeface="Cambria Math" panose="02040503050406030204" pitchFamily="18" charset="0"/>
                      </a:rPr>
                      <m:t>𝜖</m:t>
                    </m:r>
                  </m:oMath>
                </a14:m>
                <a:r>
                  <a:rPr lang="en-US" sz="1600" dirty="0">
                    <a:solidFill>
                      <a:schemeClr val="tx1"/>
                    </a:solidFill>
                  </a:rPr>
                  <a:t> in the AR(1) model from th</a:t>
                </a:r>
                <a:r>
                  <a:rPr lang="en-US" sz="1600" dirty="0"/>
                  <a:t>e Pearson family of distribution</a:t>
                </a:r>
                <a:endParaRPr lang="en-US" sz="1600" dirty="0">
                  <a:solidFill>
                    <a:schemeClr val="tx1"/>
                  </a:solidFill>
                </a:endParaRPr>
              </a:p>
              <a:p>
                <a:pPr marL="285750" indent="-285750" algn="just">
                  <a:buFont typeface="Wingdings" panose="05000000000000000000" pitchFamily="2" charset="2"/>
                  <a:buChar char="§"/>
                </a:pPr>
                <a:endParaRPr lang="en-US" dirty="0"/>
              </a:p>
            </p:txBody>
          </p:sp>
        </mc:Choice>
        <mc:Fallback xmlns="">
          <p:sp>
            <p:nvSpPr>
              <p:cNvPr id="13" name="文本框 12">
                <a:extLst>
                  <a:ext uri="{FF2B5EF4-FFF2-40B4-BE49-F238E27FC236}">
                    <a16:creationId xmlns:a16="http://schemas.microsoft.com/office/drawing/2014/main" id="{AD68C0EA-4BD7-4D61-A530-3E7190DAE8A6}"/>
                  </a:ext>
                </a:extLst>
              </p:cNvPr>
              <p:cNvSpPr txBox="1">
                <a:spLocks noRot="1" noChangeAspect="1" noMove="1" noResize="1" noEditPoints="1" noAdjustHandles="1" noChangeArrowheads="1" noChangeShapeType="1" noTextEdit="1"/>
              </p:cNvSpPr>
              <p:nvPr/>
            </p:nvSpPr>
            <p:spPr>
              <a:xfrm>
                <a:off x="370875" y="511124"/>
                <a:ext cx="11275031" cy="3016210"/>
              </a:xfrm>
              <a:prstGeom prst="rect">
                <a:avLst/>
              </a:prstGeom>
              <a:blipFill>
                <a:blip r:embed="rId3"/>
                <a:stretch>
                  <a:fillRect l="-1136" t="-2020" r="-324"/>
                </a:stretch>
              </a:blipFill>
            </p:spPr>
            <p:txBody>
              <a:bodyPr/>
              <a:lstStyle/>
              <a:p>
                <a:r>
                  <a:rPr lang="en-US">
                    <a:noFill/>
                  </a:rPr>
                  <a:t> </a:t>
                </a:r>
              </a:p>
            </p:txBody>
          </p:sp>
        </mc:Fallback>
      </mc:AlternateContent>
      <p:sp>
        <p:nvSpPr>
          <p:cNvPr id="19" name="文本框 18">
            <a:extLst>
              <a:ext uri="{FF2B5EF4-FFF2-40B4-BE49-F238E27FC236}">
                <a16:creationId xmlns:a16="http://schemas.microsoft.com/office/drawing/2014/main" id="{219861AF-0A23-499A-B6F2-344F6BEC634E}"/>
              </a:ext>
            </a:extLst>
          </p:cNvPr>
          <p:cNvSpPr txBox="1"/>
          <p:nvPr/>
        </p:nvSpPr>
        <p:spPr>
          <a:xfrm>
            <a:off x="0" y="6508384"/>
            <a:ext cx="4580964" cy="307777"/>
          </a:xfrm>
          <a:prstGeom prst="rect">
            <a:avLst/>
          </a:prstGeom>
          <a:noFill/>
        </p:spPr>
        <p:txBody>
          <a:bodyPr wrap="square">
            <a:spAutoFit/>
          </a:bodyPr>
          <a:lstStyle/>
          <a:p>
            <a:pPr algn="ctr"/>
            <a:r>
              <a:rPr lang="en-US" sz="1400" i="0" dirty="0">
                <a:solidFill>
                  <a:schemeClr val="bg1"/>
                </a:solidFill>
                <a:effectLst/>
              </a:rPr>
              <a:t>Defense and Aerospace Test and Analysis Workshop</a:t>
            </a:r>
          </a:p>
        </p:txBody>
      </p:sp>
      <p:sp>
        <p:nvSpPr>
          <p:cNvPr id="21" name="矩形 20">
            <a:extLst>
              <a:ext uri="{FF2B5EF4-FFF2-40B4-BE49-F238E27FC236}">
                <a16:creationId xmlns:a16="http://schemas.microsoft.com/office/drawing/2014/main" id="{B002055B-00DA-4285-9E13-3F56FC691F1D}"/>
              </a:ext>
            </a:extLst>
          </p:cNvPr>
          <p:cNvSpPr/>
          <p:nvPr/>
        </p:nvSpPr>
        <p:spPr>
          <a:xfrm>
            <a:off x="4580965" y="6466546"/>
            <a:ext cx="3612776"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文本框 21">
            <a:extLst>
              <a:ext uri="{FF2B5EF4-FFF2-40B4-BE49-F238E27FC236}">
                <a16:creationId xmlns:a16="http://schemas.microsoft.com/office/drawing/2014/main" id="{4EA6EA3C-3CD6-4281-A941-F25E674E32E0}"/>
              </a:ext>
            </a:extLst>
          </p:cNvPr>
          <p:cNvSpPr txBox="1"/>
          <p:nvPr/>
        </p:nvSpPr>
        <p:spPr>
          <a:xfrm>
            <a:off x="4679577" y="6500915"/>
            <a:ext cx="3514163" cy="307777"/>
          </a:xfrm>
          <a:prstGeom prst="rect">
            <a:avLst/>
          </a:prstGeom>
          <a:noFill/>
        </p:spPr>
        <p:txBody>
          <a:bodyPr wrap="square">
            <a:spAutoFit/>
          </a:bodyPr>
          <a:lstStyle/>
          <a:p>
            <a:pPr algn="ctr"/>
            <a:r>
              <a:rPr lang="en-US" sz="1400" i="0" dirty="0">
                <a:solidFill>
                  <a:schemeClr val="bg1"/>
                </a:solidFill>
                <a:effectLst/>
              </a:rPr>
              <a:t>Zhi Wang</a:t>
            </a:r>
          </a:p>
        </p:txBody>
      </p:sp>
      <p:sp>
        <p:nvSpPr>
          <p:cNvPr id="23" name="文本框 22">
            <a:extLst>
              <a:ext uri="{FF2B5EF4-FFF2-40B4-BE49-F238E27FC236}">
                <a16:creationId xmlns:a16="http://schemas.microsoft.com/office/drawing/2014/main" id="{6C94ED5F-F9F7-42A3-9D45-A385B2006D8F}"/>
              </a:ext>
            </a:extLst>
          </p:cNvPr>
          <p:cNvSpPr txBox="1"/>
          <p:nvPr/>
        </p:nvSpPr>
        <p:spPr>
          <a:xfrm>
            <a:off x="8193740" y="6508384"/>
            <a:ext cx="2106707" cy="307777"/>
          </a:xfrm>
          <a:prstGeom prst="rect">
            <a:avLst/>
          </a:prstGeom>
          <a:noFill/>
        </p:spPr>
        <p:txBody>
          <a:bodyPr wrap="square">
            <a:spAutoFit/>
          </a:bodyPr>
          <a:lstStyle/>
          <a:p>
            <a:pPr algn="ctr"/>
            <a:r>
              <a:rPr lang="en-US" sz="1400" dirty="0">
                <a:solidFill>
                  <a:schemeClr val="bg1"/>
                </a:solidFill>
              </a:rPr>
              <a:t>April 27, 2022</a:t>
            </a:r>
            <a:endParaRPr lang="en-US" sz="1400" i="0" dirty="0">
              <a:solidFill>
                <a:schemeClr val="bg1"/>
              </a:solidFill>
              <a:effectLst/>
            </a:endParaRPr>
          </a:p>
        </p:txBody>
      </p:sp>
      <p:sp>
        <p:nvSpPr>
          <p:cNvPr id="24" name="文本框 23">
            <a:extLst>
              <a:ext uri="{FF2B5EF4-FFF2-40B4-BE49-F238E27FC236}">
                <a16:creationId xmlns:a16="http://schemas.microsoft.com/office/drawing/2014/main" id="{40E44C6F-84C3-4EA0-8E9A-D7F1997DB90E}"/>
              </a:ext>
            </a:extLst>
          </p:cNvPr>
          <p:cNvSpPr txBox="1"/>
          <p:nvPr/>
        </p:nvSpPr>
        <p:spPr>
          <a:xfrm>
            <a:off x="11304494" y="6515849"/>
            <a:ext cx="887506" cy="307777"/>
          </a:xfrm>
          <a:prstGeom prst="rect">
            <a:avLst/>
          </a:prstGeom>
          <a:noFill/>
        </p:spPr>
        <p:txBody>
          <a:bodyPr wrap="square">
            <a:spAutoFit/>
          </a:bodyPr>
          <a:lstStyle/>
          <a:p>
            <a:pPr algn="ctr"/>
            <a:r>
              <a:rPr lang="en-US" sz="1400" dirty="0">
                <a:solidFill>
                  <a:schemeClr val="bg1"/>
                </a:solidFill>
              </a:rPr>
              <a:t>6/10</a:t>
            </a:r>
            <a:endParaRPr lang="en-US" sz="1400" i="0" dirty="0">
              <a:solidFill>
                <a:schemeClr val="bg1"/>
              </a:solidFill>
              <a:effectLst/>
            </a:endParaRPr>
          </a:p>
        </p:txBody>
      </p:sp>
      <p:sp>
        <p:nvSpPr>
          <p:cNvPr id="25" name="矩形 24">
            <a:extLst>
              <a:ext uri="{FF2B5EF4-FFF2-40B4-BE49-F238E27FC236}">
                <a16:creationId xmlns:a16="http://schemas.microsoft.com/office/drawing/2014/main" id="{F6E3060F-6237-459E-B2B2-03C73EF053A9}"/>
              </a:ext>
            </a:extLst>
          </p:cNvPr>
          <p:cNvSpPr/>
          <p:nvPr/>
        </p:nvSpPr>
        <p:spPr>
          <a:xfrm>
            <a:off x="7826188" y="0"/>
            <a:ext cx="4365812"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t>Performance and Recommendation</a:t>
            </a:r>
          </a:p>
        </p:txBody>
      </p:sp>
      <mc:AlternateContent xmlns:mc="http://schemas.openxmlformats.org/markup-compatibility/2006" xmlns:a14="http://schemas.microsoft.com/office/drawing/2010/main">
        <mc:Choice Requires="a14">
          <p:sp>
            <p:nvSpPr>
              <p:cNvPr id="5" name="矩形: 圆角 4">
                <a:extLst>
                  <a:ext uri="{FF2B5EF4-FFF2-40B4-BE49-F238E27FC236}">
                    <a16:creationId xmlns:a16="http://schemas.microsoft.com/office/drawing/2014/main" id="{8CB3F11B-2CFA-4D5B-A023-13C2A58408CE}"/>
                  </a:ext>
                </a:extLst>
              </p:cNvPr>
              <p:cNvSpPr/>
              <p:nvPr/>
            </p:nvSpPr>
            <p:spPr>
              <a:xfrm>
                <a:off x="391010" y="3222254"/>
                <a:ext cx="3834140" cy="2407104"/>
              </a:xfrm>
              <a:prstGeom prst="round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rgbClr val="C00000"/>
                    </a:solidFill>
                  </a:rPr>
                  <a:t>Simulate a continuous in-control AR(1)</a:t>
                </a:r>
              </a:p>
              <a:p>
                <a:pPr marL="285750" indent="-285750">
                  <a:buFont typeface="Wingdings" panose="05000000000000000000" pitchFamily="2" charset="2"/>
                  <a:buChar char="q"/>
                </a:pPr>
                <a:r>
                  <a:rPr lang="en-US" sz="1400" dirty="0">
                    <a:solidFill>
                      <a:srgbClr val="C00000"/>
                    </a:solidFill>
                  </a:rPr>
                  <a:t>Length: M</a:t>
                </a:r>
              </a:p>
              <a:p>
                <a:pPr marL="285750" indent="-285750">
                  <a:buFont typeface="Wingdings" panose="05000000000000000000" pitchFamily="2" charset="2"/>
                  <a:buChar char="q"/>
                </a:pPr>
                <a:r>
                  <a:rPr lang="en-US" sz="1400" dirty="0">
                    <a:solidFill>
                      <a:srgbClr val="C00000"/>
                    </a:solidFill>
                  </a:rPr>
                  <a:t>Parameter: </a:t>
                </a:r>
                <a14:m>
                  <m:oMath xmlns:m="http://schemas.openxmlformats.org/officeDocument/2006/math">
                    <m:r>
                      <m:rPr>
                        <m:sty m:val="p"/>
                      </m:rPr>
                      <a:rPr lang="en-US" sz="1400" b="0" i="0" smtClean="0">
                        <a:solidFill>
                          <a:srgbClr val="C00000"/>
                        </a:solidFill>
                        <a:latin typeface="Cambria Math" panose="02040503050406030204" pitchFamily="18" charset="0"/>
                      </a:rPr>
                      <m:t>Φ</m:t>
                    </m:r>
                  </m:oMath>
                </a14:m>
                <a:r>
                  <a:rPr lang="en-US" sz="1400" dirty="0">
                    <a:solidFill>
                      <a:srgbClr val="C00000"/>
                    </a:solidFill>
                  </a:rPr>
                  <a:t> </a:t>
                </a:r>
              </a:p>
              <a:p>
                <a:pPr marL="285750" indent="-285750">
                  <a:buFont typeface="Wingdings" panose="05000000000000000000" pitchFamily="2" charset="2"/>
                  <a:buChar char="q"/>
                </a:pPr>
                <a14:m>
                  <m:oMath xmlns:m="http://schemas.openxmlformats.org/officeDocument/2006/math">
                    <m:r>
                      <a:rPr lang="en-US" sz="1400" b="0" i="1" smtClean="0">
                        <a:solidFill>
                          <a:srgbClr val="C00000"/>
                        </a:solidFill>
                        <a:latin typeface="Cambria Math" panose="02040503050406030204" pitchFamily="18" charset="0"/>
                      </a:rPr>
                      <m:t>𝑖𝑖𝑑</m:t>
                    </m:r>
                  </m:oMath>
                </a14:m>
                <a:r>
                  <a:rPr lang="en-US" sz="1400" dirty="0">
                    <a:solidFill>
                      <a:srgbClr val="C00000"/>
                    </a:solidFill>
                  </a:rPr>
                  <a:t> e</a:t>
                </a:r>
                <a:r>
                  <a:rPr lang="en-US" altLang="zh-CN" sz="1400" dirty="0">
                    <a:solidFill>
                      <a:srgbClr val="C00000"/>
                    </a:solidFill>
                  </a:rPr>
                  <a:t>rror term: Pearson distribution with zero mean, unit variance and skewness parameter </a:t>
                </a:r>
                <a14:m>
                  <m:oMath xmlns:m="http://schemas.openxmlformats.org/officeDocument/2006/math">
                    <m:r>
                      <a:rPr lang="en-US" altLang="zh-CN" sz="1400" b="0" i="1" smtClean="0">
                        <a:solidFill>
                          <a:srgbClr val="C00000"/>
                        </a:solidFill>
                        <a:latin typeface="Cambria Math" panose="02040503050406030204" pitchFamily="18" charset="0"/>
                      </a:rPr>
                      <m:t>𝜃</m:t>
                    </m:r>
                  </m:oMath>
                </a14:m>
                <a:endParaRPr lang="en-US" sz="1400" dirty="0">
                  <a:solidFill>
                    <a:srgbClr val="C00000"/>
                  </a:solidFill>
                </a:endParaRPr>
              </a:p>
              <a:p>
                <a:pPr marL="285750" indent="-285750">
                  <a:buFont typeface="Wingdings" panose="05000000000000000000" pitchFamily="2" charset="2"/>
                  <a:buChar char="q"/>
                </a:pPr>
                <a:r>
                  <a:rPr lang="en-US" sz="1400" dirty="0">
                    <a:solidFill>
                      <a:srgbClr val="C00000"/>
                    </a:solidFill>
                  </a:rPr>
                  <a:t>In-control level parameter </a:t>
                </a:r>
                <a14:m>
                  <m:oMath xmlns:m="http://schemas.openxmlformats.org/officeDocument/2006/math">
                    <m:r>
                      <a:rPr lang="en-US" sz="1400" b="0" i="1" smtClean="0">
                        <a:solidFill>
                          <a:srgbClr val="C00000"/>
                        </a:solidFill>
                        <a:latin typeface="Cambria Math" panose="02040503050406030204" pitchFamily="18" charset="0"/>
                      </a:rPr>
                      <m:t>𝛿</m:t>
                    </m:r>
                    <m:r>
                      <a:rPr lang="en-US" sz="1400" b="0" i="1" smtClean="0">
                        <a:solidFill>
                          <a:srgbClr val="C00000"/>
                        </a:solidFill>
                        <a:latin typeface="Cambria Math" panose="02040503050406030204" pitchFamily="18" charset="0"/>
                      </a:rPr>
                      <m:t>=</m:t>
                    </m:r>
                    <m:sSub>
                      <m:sSubPr>
                        <m:ctrlPr>
                          <a:rPr lang="en-US" sz="1400" b="0" i="1" smtClean="0">
                            <a:solidFill>
                              <a:srgbClr val="C00000"/>
                            </a:solidFill>
                            <a:latin typeface="Cambria Math" panose="02040503050406030204" pitchFamily="18" charset="0"/>
                          </a:rPr>
                        </m:ctrlPr>
                      </m:sSubPr>
                      <m:e>
                        <m:r>
                          <a:rPr lang="en-US" sz="1400" b="0" i="1" smtClean="0">
                            <a:solidFill>
                              <a:srgbClr val="C00000"/>
                            </a:solidFill>
                            <a:latin typeface="Cambria Math" panose="02040503050406030204" pitchFamily="18" charset="0"/>
                          </a:rPr>
                          <m:t>𝛿</m:t>
                        </m:r>
                      </m:e>
                      <m:sub>
                        <m:r>
                          <a:rPr lang="en-US" sz="1400" b="0" i="1" smtClean="0">
                            <a:solidFill>
                              <a:srgbClr val="C00000"/>
                            </a:solidFill>
                            <a:latin typeface="Cambria Math" panose="02040503050406030204" pitchFamily="18" charset="0"/>
                          </a:rPr>
                          <m:t>0</m:t>
                        </m:r>
                      </m:sub>
                    </m:sSub>
                    <m:r>
                      <a:rPr lang="en-US" sz="1400" b="0" i="1" smtClean="0">
                        <a:solidFill>
                          <a:srgbClr val="C00000"/>
                        </a:solidFill>
                        <a:latin typeface="Cambria Math" panose="02040503050406030204" pitchFamily="18" charset="0"/>
                      </a:rPr>
                      <m:t>=0</m:t>
                    </m:r>
                  </m:oMath>
                </a14:m>
                <a:endParaRPr lang="en-US" sz="1400" dirty="0">
                  <a:solidFill>
                    <a:srgbClr val="C00000"/>
                  </a:solidFill>
                </a:endParaRPr>
              </a:p>
              <a:p>
                <a:pPr marL="285750" indent="-285750">
                  <a:buFont typeface="Wingdings" panose="05000000000000000000" pitchFamily="2" charset="2"/>
                  <a:buChar char="q"/>
                </a:pPr>
                <a:r>
                  <a:rPr lang="en-US" sz="1400" dirty="0">
                    <a:solidFill>
                      <a:srgbClr val="C00000"/>
                    </a:solidFill>
                  </a:rPr>
                  <a:t>Kurtosis of Pearson error distribution = </a:t>
                </a:r>
                <a14:m>
                  <m:oMath xmlns:m="http://schemas.openxmlformats.org/officeDocument/2006/math">
                    <m:sSup>
                      <m:sSupPr>
                        <m:ctrlPr>
                          <a:rPr lang="en-US" sz="1400" b="0" i="1" smtClean="0">
                            <a:solidFill>
                              <a:srgbClr val="C00000"/>
                            </a:solidFill>
                            <a:latin typeface="Cambria Math" panose="02040503050406030204" pitchFamily="18" charset="0"/>
                          </a:rPr>
                        </m:ctrlPr>
                      </m:sSupPr>
                      <m:e>
                        <m:r>
                          <a:rPr lang="en-US" sz="1400" b="0" i="1" smtClean="0">
                            <a:solidFill>
                              <a:srgbClr val="C00000"/>
                            </a:solidFill>
                            <a:latin typeface="Cambria Math" panose="02040503050406030204" pitchFamily="18" charset="0"/>
                          </a:rPr>
                          <m:t>𝜃</m:t>
                        </m:r>
                      </m:e>
                      <m:sup>
                        <m:r>
                          <a:rPr lang="en-US" sz="1400" b="0" i="1" smtClean="0">
                            <a:solidFill>
                              <a:srgbClr val="C00000"/>
                            </a:solidFill>
                            <a:latin typeface="Cambria Math" panose="02040503050406030204" pitchFamily="18" charset="0"/>
                          </a:rPr>
                          <m:t>2</m:t>
                        </m:r>
                      </m:sup>
                    </m:sSup>
                    <m:r>
                      <a:rPr lang="en-US" sz="1400" b="0" i="1" smtClean="0">
                        <a:solidFill>
                          <a:srgbClr val="C00000"/>
                        </a:solidFill>
                        <a:latin typeface="Cambria Math" panose="02040503050406030204" pitchFamily="18" charset="0"/>
                      </a:rPr>
                      <m:t>+3</m:t>
                    </m:r>
                  </m:oMath>
                </a14:m>
                <a:r>
                  <a:rPr lang="en-US" sz="1400" dirty="0">
                    <a:solidFill>
                      <a:srgbClr val="C00000"/>
                    </a:solidFill>
                  </a:rPr>
                  <a:t>, when </a:t>
                </a:r>
                <a14:m>
                  <m:oMath xmlns:m="http://schemas.openxmlformats.org/officeDocument/2006/math">
                    <m:r>
                      <a:rPr lang="en-US" sz="1400" b="0" i="1" smtClean="0">
                        <a:solidFill>
                          <a:srgbClr val="C00000"/>
                        </a:solidFill>
                        <a:latin typeface="Cambria Math" panose="02040503050406030204" pitchFamily="18" charset="0"/>
                      </a:rPr>
                      <m:t>𝜃</m:t>
                    </m:r>
                    <m:r>
                      <a:rPr lang="en-US" sz="1400" b="0" i="1" smtClean="0">
                        <a:solidFill>
                          <a:srgbClr val="C00000"/>
                        </a:solidFill>
                        <a:latin typeface="Cambria Math" panose="02040503050406030204" pitchFamily="18" charset="0"/>
                      </a:rPr>
                      <m:t>=0</m:t>
                    </m:r>
                  </m:oMath>
                </a14:m>
                <a:r>
                  <a:rPr lang="en-US" sz="1400" dirty="0">
                    <a:solidFill>
                      <a:srgbClr val="C00000"/>
                    </a:solidFill>
                  </a:rPr>
                  <a:t>, we have the standard normal distribution</a:t>
                </a:r>
              </a:p>
            </p:txBody>
          </p:sp>
        </mc:Choice>
        <mc:Fallback xmlns="">
          <p:sp>
            <p:nvSpPr>
              <p:cNvPr id="5" name="矩形: 圆角 4">
                <a:extLst>
                  <a:ext uri="{FF2B5EF4-FFF2-40B4-BE49-F238E27FC236}">
                    <a16:creationId xmlns:a16="http://schemas.microsoft.com/office/drawing/2014/main" id="{8CB3F11B-2CFA-4D5B-A023-13C2A58408CE}"/>
                  </a:ext>
                </a:extLst>
              </p:cNvPr>
              <p:cNvSpPr>
                <a:spLocks noRot="1" noChangeAspect="1" noMove="1" noResize="1" noEditPoints="1" noAdjustHandles="1" noChangeArrowheads="1" noChangeShapeType="1" noTextEdit="1"/>
              </p:cNvSpPr>
              <p:nvPr/>
            </p:nvSpPr>
            <p:spPr>
              <a:xfrm>
                <a:off x="391010" y="3222254"/>
                <a:ext cx="3834140" cy="2407104"/>
              </a:xfrm>
              <a:prstGeom prst="roundRect">
                <a:avLst/>
              </a:prstGeom>
              <a:blipFill>
                <a:blip r:embed="rId4"/>
                <a:stretch>
                  <a:fillRect/>
                </a:stretch>
              </a:blipFill>
              <a:ln>
                <a:noFill/>
              </a:ln>
            </p:spPr>
            <p:txBody>
              <a:bodyPr/>
              <a:lstStyle/>
              <a:p>
                <a:r>
                  <a:rPr lang="en-US">
                    <a:noFill/>
                  </a:rPr>
                  <a:t> </a:t>
                </a:r>
              </a:p>
            </p:txBody>
          </p:sp>
        </mc:Fallback>
      </mc:AlternateContent>
      <p:sp>
        <p:nvSpPr>
          <p:cNvPr id="26" name="矩形: 圆角 25">
            <a:extLst>
              <a:ext uri="{FF2B5EF4-FFF2-40B4-BE49-F238E27FC236}">
                <a16:creationId xmlns:a16="http://schemas.microsoft.com/office/drawing/2014/main" id="{EB242669-A3F5-44DC-BFAB-930004D8FBF1}"/>
              </a:ext>
            </a:extLst>
          </p:cNvPr>
          <p:cNvSpPr/>
          <p:nvPr/>
        </p:nvSpPr>
        <p:spPr>
          <a:xfrm>
            <a:off x="4936374" y="3164850"/>
            <a:ext cx="2192482" cy="712668"/>
          </a:xfrm>
          <a:prstGeom prst="round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rgbClr val="C00000"/>
                </a:solidFill>
              </a:rPr>
              <a:t>Median-clipped sequences</a:t>
            </a:r>
          </a:p>
          <a:p>
            <a:r>
              <a:rPr lang="en-US" sz="1400" dirty="0">
                <a:solidFill>
                  <a:srgbClr val="C00000"/>
                </a:solidFill>
              </a:rPr>
              <a:t>IQR-clipped sequences</a:t>
            </a:r>
          </a:p>
        </p:txBody>
      </p:sp>
      <p:sp>
        <p:nvSpPr>
          <p:cNvPr id="28" name="矩形: 圆角 27">
            <a:extLst>
              <a:ext uri="{FF2B5EF4-FFF2-40B4-BE49-F238E27FC236}">
                <a16:creationId xmlns:a16="http://schemas.microsoft.com/office/drawing/2014/main" id="{A2D0FB96-E1F2-4C90-B7E2-5E52FA567AAC}"/>
              </a:ext>
            </a:extLst>
          </p:cNvPr>
          <p:cNvSpPr/>
          <p:nvPr/>
        </p:nvSpPr>
        <p:spPr>
          <a:xfrm>
            <a:off x="4937978" y="4116205"/>
            <a:ext cx="2190878" cy="712668"/>
          </a:xfrm>
          <a:prstGeom prst="round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rgbClr val="C00000"/>
                </a:solidFill>
              </a:rPr>
              <a:t>Estimate correlation parameters in Bahadur model</a:t>
            </a:r>
          </a:p>
        </p:txBody>
      </p:sp>
      <mc:AlternateContent xmlns:mc="http://schemas.openxmlformats.org/markup-compatibility/2006" xmlns:a14="http://schemas.microsoft.com/office/drawing/2010/main">
        <mc:Choice Requires="a14">
          <p:sp>
            <p:nvSpPr>
              <p:cNvPr id="31" name="矩形: 圆角 30">
                <a:extLst>
                  <a:ext uri="{FF2B5EF4-FFF2-40B4-BE49-F238E27FC236}">
                    <a16:creationId xmlns:a16="http://schemas.microsoft.com/office/drawing/2014/main" id="{8A1C3D0B-E36B-4F17-8F9D-EF34EEBD3135}"/>
                  </a:ext>
                </a:extLst>
              </p:cNvPr>
              <p:cNvSpPr/>
              <p:nvPr/>
            </p:nvSpPr>
            <p:spPr>
              <a:xfrm>
                <a:off x="4580964" y="4892090"/>
                <a:ext cx="2192482" cy="955080"/>
              </a:xfrm>
              <a:prstGeom prst="round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rgbClr val="C00000"/>
                    </a:solidFill>
                  </a:rPr>
                  <a:t>Autoregressive parameter </a:t>
                </a:r>
                <a14:m>
                  <m:oMath xmlns:m="http://schemas.openxmlformats.org/officeDocument/2006/math">
                    <m:r>
                      <m:rPr>
                        <m:sty m:val="p"/>
                      </m:rPr>
                      <a:rPr lang="en-US" sz="1400" b="0" i="0" smtClean="0">
                        <a:solidFill>
                          <a:srgbClr val="C00000"/>
                        </a:solidFill>
                        <a:latin typeface="Cambria Math" panose="02040503050406030204" pitchFamily="18" charset="0"/>
                      </a:rPr>
                      <m:t>Φ</m:t>
                    </m:r>
                  </m:oMath>
                </a14:m>
                <a:r>
                  <a:rPr lang="en-US" sz="1400" dirty="0">
                    <a:solidFill>
                      <a:srgbClr val="C00000"/>
                    </a:solidFill>
                  </a:rPr>
                  <a:t> and level parameter </a:t>
                </a:r>
                <a14:m>
                  <m:oMath xmlns:m="http://schemas.openxmlformats.org/officeDocument/2006/math">
                    <m:sSub>
                      <m:sSubPr>
                        <m:ctrlPr>
                          <a:rPr lang="en-US" sz="1400" b="0" i="1" smtClean="0">
                            <a:solidFill>
                              <a:srgbClr val="C00000"/>
                            </a:solidFill>
                            <a:latin typeface="Cambria Math" panose="02040503050406030204" pitchFamily="18" charset="0"/>
                          </a:rPr>
                        </m:ctrlPr>
                      </m:sSubPr>
                      <m:e>
                        <m:r>
                          <a:rPr lang="en-US" sz="1400" b="0" i="1" smtClean="0">
                            <a:solidFill>
                              <a:srgbClr val="C00000"/>
                            </a:solidFill>
                            <a:latin typeface="Cambria Math" panose="02040503050406030204" pitchFamily="18" charset="0"/>
                          </a:rPr>
                          <m:t>𝛿</m:t>
                        </m:r>
                      </m:e>
                      <m:sub>
                        <m:r>
                          <a:rPr lang="en-US" sz="1400" b="0" i="1" smtClean="0">
                            <a:solidFill>
                              <a:srgbClr val="C00000"/>
                            </a:solidFill>
                            <a:latin typeface="Cambria Math" panose="02040503050406030204" pitchFamily="18" charset="0"/>
                          </a:rPr>
                          <m:t>0</m:t>
                        </m:r>
                      </m:sub>
                    </m:sSub>
                  </m:oMath>
                </a14:m>
                <a:r>
                  <a:rPr lang="en-US" sz="1400" dirty="0">
                    <a:solidFill>
                      <a:srgbClr val="C00000"/>
                    </a:solidFill>
                  </a:rPr>
                  <a:t> for the Perry and Pignatiello  estimator</a:t>
                </a:r>
              </a:p>
            </p:txBody>
          </p:sp>
        </mc:Choice>
        <mc:Fallback xmlns="">
          <p:sp>
            <p:nvSpPr>
              <p:cNvPr id="31" name="矩形: 圆角 30">
                <a:extLst>
                  <a:ext uri="{FF2B5EF4-FFF2-40B4-BE49-F238E27FC236}">
                    <a16:creationId xmlns:a16="http://schemas.microsoft.com/office/drawing/2014/main" id="{8A1C3D0B-E36B-4F17-8F9D-EF34EEBD3135}"/>
                  </a:ext>
                </a:extLst>
              </p:cNvPr>
              <p:cNvSpPr>
                <a:spLocks noRot="1" noChangeAspect="1" noMove="1" noResize="1" noEditPoints="1" noAdjustHandles="1" noChangeArrowheads="1" noChangeShapeType="1" noTextEdit="1"/>
              </p:cNvSpPr>
              <p:nvPr/>
            </p:nvSpPr>
            <p:spPr>
              <a:xfrm>
                <a:off x="4580964" y="4892090"/>
                <a:ext cx="2192482" cy="955080"/>
              </a:xfrm>
              <a:prstGeom prst="roundRect">
                <a:avLst/>
              </a:prstGeom>
              <a:blipFill>
                <a:blip r:embed="rId5"/>
                <a:stretch>
                  <a:fillRect t="-641" b="-6410"/>
                </a:stretch>
              </a:blipFill>
              <a:ln>
                <a:noFill/>
              </a:ln>
            </p:spPr>
            <p:txBody>
              <a:bodyPr/>
              <a:lstStyle/>
              <a:p>
                <a:r>
                  <a:rPr lang="en-US">
                    <a:noFill/>
                  </a:rPr>
                  <a:t> </a:t>
                </a:r>
              </a:p>
            </p:txBody>
          </p:sp>
        </mc:Fallback>
      </mc:AlternateContent>
      <p:sp>
        <p:nvSpPr>
          <p:cNvPr id="17" name="矩形 16">
            <a:extLst>
              <a:ext uri="{FF2B5EF4-FFF2-40B4-BE49-F238E27FC236}">
                <a16:creationId xmlns:a16="http://schemas.microsoft.com/office/drawing/2014/main" id="{6EC237D8-9DDE-4C94-B7B2-E05E267448FB}"/>
              </a:ext>
            </a:extLst>
          </p:cNvPr>
          <p:cNvSpPr/>
          <p:nvPr/>
        </p:nvSpPr>
        <p:spPr>
          <a:xfrm rot="16200000">
            <a:off x="3751930" y="2636781"/>
            <a:ext cx="94613" cy="67243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箭头: 右 32">
            <a:extLst>
              <a:ext uri="{FF2B5EF4-FFF2-40B4-BE49-F238E27FC236}">
                <a16:creationId xmlns:a16="http://schemas.microsoft.com/office/drawing/2014/main" id="{709E11B1-450A-4CAA-9892-F374A312AD8E}"/>
              </a:ext>
            </a:extLst>
          </p:cNvPr>
          <p:cNvSpPr/>
          <p:nvPr/>
        </p:nvSpPr>
        <p:spPr>
          <a:xfrm>
            <a:off x="3877155" y="3130383"/>
            <a:ext cx="1185991" cy="781602"/>
          </a:xfrm>
          <a:prstGeom prst="rightArrow">
            <a:avLst>
              <a:gd name="adj1" fmla="val 57569"/>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chemeClr val="tx1"/>
                </a:solidFill>
              </a:rPr>
              <a:t>Estimate quartiles</a:t>
            </a:r>
          </a:p>
        </p:txBody>
      </p:sp>
      <p:sp>
        <p:nvSpPr>
          <p:cNvPr id="34" name="箭头: 右 33">
            <a:extLst>
              <a:ext uri="{FF2B5EF4-FFF2-40B4-BE49-F238E27FC236}">
                <a16:creationId xmlns:a16="http://schemas.microsoft.com/office/drawing/2014/main" id="{F4E8C0E5-D88D-4CF9-AF2B-1E85370C5E26}"/>
              </a:ext>
            </a:extLst>
          </p:cNvPr>
          <p:cNvSpPr/>
          <p:nvPr/>
        </p:nvSpPr>
        <p:spPr>
          <a:xfrm rot="5400000">
            <a:off x="5763606" y="3662650"/>
            <a:ext cx="368280" cy="59218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5" name="箭头: 右 34">
            <a:extLst>
              <a:ext uri="{FF2B5EF4-FFF2-40B4-BE49-F238E27FC236}">
                <a16:creationId xmlns:a16="http://schemas.microsoft.com/office/drawing/2014/main" id="{939EFACC-724A-4650-9844-A069F8300A11}"/>
              </a:ext>
            </a:extLst>
          </p:cNvPr>
          <p:cNvSpPr/>
          <p:nvPr/>
        </p:nvSpPr>
        <p:spPr>
          <a:xfrm rot="1397511">
            <a:off x="4136308" y="4806421"/>
            <a:ext cx="579303" cy="49918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rPr>
              <a:t>MLE</a:t>
            </a: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2E9DDF77-A4ED-490B-8BF0-860DADAACF13}"/>
                  </a:ext>
                </a:extLst>
              </p:cNvPr>
              <p:cNvSpPr txBox="1"/>
              <p:nvPr/>
            </p:nvSpPr>
            <p:spPr>
              <a:xfrm>
                <a:off x="6805121" y="5584252"/>
                <a:ext cx="2909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M</m:t>
                      </m:r>
                    </m:oMath>
                  </m:oMathPara>
                </a14:m>
                <a:endParaRPr lang="en-US" dirty="0"/>
              </a:p>
            </p:txBody>
          </p:sp>
        </mc:Choice>
        <mc:Fallback xmlns="">
          <p:sp>
            <p:nvSpPr>
              <p:cNvPr id="18" name="文本框 17">
                <a:extLst>
                  <a:ext uri="{FF2B5EF4-FFF2-40B4-BE49-F238E27FC236}">
                    <a16:creationId xmlns:a16="http://schemas.microsoft.com/office/drawing/2014/main" id="{2E9DDF77-A4ED-490B-8BF0-860DADAACF13}"/>
                  </a:ext>
                </a:extLst>
              </p:cNvPr>
              <p:cNvSpPr txBox="1">
                <a:spLocks noRot="1" noChangeAspect="1" noMove="1" noResize="1" noEditPoints="1" noAdjustHandles="1" noChangeArrowheads="1" noChangeShapeType="1" noTextEdit="1"/>
              </p:cNvSpPr>
              <p:nvPr/>
            </p:nvSpPr>
            <p:spPr>
              <a:xfrm>
                <a:off x="6805121" y="5584252"/>
                <a:ext cx="290945" cy="369332"/>
              </a:xfrm>
              <a:prstGeom prst="rect">
                <a:avLst/>
              </a:prstGeom>
              <a:blipFill>
                <a:blip r:embed="rId6"/>
                <a:stretch>
                  <a:fillRect r="-25000"/>
                </a:stretch>
              </a:blipFill>
            </p:spPr>
            <p:txBody>
              <a:bodyPr/>
              <a:lstStyle/>
              <a:p>
                <a:r>
                  <a:rPr lang="en-US">
                    <a:noFill/>
                  </a:rPr>
                  <a:t> </a:t>
                </a:r>
              </a:p>
            </p:txBody>
          </p:sp>
        </mc:Fallback>
      </mc:AlternateContent>
      <p:sp>
        <p:nvSpPr>
          <p:cNvPr id="37" name="文本框 36">
            <a:extLst>
              <a:ext uri="{FF2B5EF4-FFF2-40B4-BE49-F238E27FC236}">
                <a16:creationId xmlns:a16="http://schemas.microsoft.com/office/drawing/2014/main" id="{E6C1AEDB-71A2-46F9-94DD-FB895D47BD8D}"/>
              </a:ext>
            </a:extLst>
          </p:cNvPr>
          <p:cNvSpPr txBox="1"/>
          <p:nvPr/>
        </p:nvSpPr>
        <p:spPr>
          <a:xfrm>
            <a:off x="2951018" y="6089231"/>
            <a:ext cx="2633993" cy="369332"/>
          </a:xfrm>
          <a:prstGeom prst="rect">
            <a:avLst/>
          </a:prstGeom>
          <a:noFill/>
        </p:spPr>
        <p:txBody>
          <a:bodyPr wrap="square" rtlCol="0">
            <a:spAutoFit/>
          </a:bodyPr>
          <a:lstStyle/>
          <a:p>
            <a:r>
              <a:rPr lang="en-US" altLang="zh-CN" dirty="0"/>
              <a:t>In-control process</a:t>
            </a:r>
            <a:endParaRPr lang="en-US" dirty="0"/>
          </a:p>
        </p:txBody>
      </p:sp>
      <p:sp>
        <p:nvSpPr>
          <p:cNvPr id="40" name="矩形 39">
            <a:extLst>
              <a:ext uri="{FF2B5EF4-FFF2-40B4-BE49-F238E27FC236}">
                <a16:creationId xmlns:a16="http://schemas.microsoft.com/office/drawing/2014/main" id="{831C50D4-336C-4CF3-AEF1-0E613C55E239}"/>
              </a:ext>
            </a:extLst>
          </p:cNvPr>
          <p:cNvSpPr/>
          <p:nvPr/>
        </p:nvSpPr>
        <p:spPr>
          <a:xfrm rot="16200000">
            <a:off x="7986017" y="5125892"/>
            <a:ext cx="94614" cy="1746094"/>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lumMod val="75000"/>
                </a:schemeClr>
              </a:solidFill>
            </a:endParaRPr>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19E1EA55-DBC6-4367-8DF9-6E788AA0823C}"/>
                  </a:ext>
                </a:extLst>
              </p:cNvPr>
              <p:cNvSpPr txBox="1"/>
              <p:nvPr/>
            </p:nvSpPr>
            <p:spPr>
              <a:xfrm>
                <a:off x="7015177" y="5571649"/>
                <a:ext cx="9916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m:t>
                      </m:r>
                      <m:r>
                        <a:rPr lang="en-US" b="0" i="0" smtClean="0">
                          <a:latin typeface="Cambria Math" panose="02040503050406030204" pitchFamily="18" charset="0"/>
                        </a:rPr>
                        <m:t>+1</m:t>
                      </m:r>
                    </m:oMath>
                  </m:oMathPara>
                </a14:m>
                <a:endParaRPr lang="en-US" dirty="0"/>
              </a:p>
            </p:txBody>
          </p:sp>
        </mc:Choice>
        <mc:Fallback xmlns="">
          <p:sp>
            <p:nvSpPr>
              <p:cNvPr id="41" name="文本框 40">
                <a:extLst>
                  <a:ext uri="{FF2B5EF4-FFF2-40B4-BE49-F238E27FC236}">
                    <a16:creationId xmlns:a16="http://schemas.microsoft.com/office/drawing/2014/main" id="{19E1EA55-DBC6-4367-8DF9-6E788AA0823C}"/>
                  </a:ext>
                </a:extLst>
              </p:cNvPr>
              <p:cNvSpPr txBox="1">
                <a:spLocks noRot="1" noChangeAspect="1" noMove="1" noResize="1" noEditPoints="1" noAdjustHandles="1" noChangeArrowheads="1" noChangeShapeType="1" noTextEdit="1"/>
              </p:cNvSpPr>
              <p:nvPr/>
            </p:nvSpPr>
            <p:spPr>
              <a:xfrm>
                <a:off x="7015177" y="5571649"/>
                <a:ext cx="991620" cy="369332"/>
              </a:xfrm>
              <a:prstGeom prst="rect">
                <a:avLst/>
              </a:prstGeom>
              <a:blipFill>
                <a:blip r:embed="rId7"/>
                <a:stretch>
                  <a:fillRect/>
                </a:stretch>
              </a:blipFill>
            </p:spPr>
            <p:txBody>
              <a:bodyPr/>
              <a:lstStyle/>
              <a:p>
                <a:r>
                  <a:rPr lang="en-US">
                    <a:noFill/>
                  </a:rPr>
                  <a:t> </a:t>
                </a:r>
              </a:p>
            </p:txBody>
          </p:sp>
        </mc:Fallback>
      </mc:AlternateContent>
      <p:sp>
        <p:nvSpPr>
          <p:cNvPr id="38" name="文本框 37">
            <a:extLst>
              <a:ext uri="{FF2B5EF4-FFF2-40B4-BE49-F238E27FC236}">
                <a16:creationId xmlns:a16="http://schemas.microsoft.com/office/drawing/2014/main" id="{DD4B7A9B-0E10-4C1E-92B8-5C39757963A6}"/>
              </a:ext>
            </a:extLst>
          </p:cNvPr>
          <p:cNvSpPr txBox="1"/>
          <p:nvPr/>
        </p:nvSpPr>
        <p:spPr>
          <a:xfrm>
            <a:off x="7115728" y="5369630"/>
            <a:ext cx="2400300" cy="338554"/>
          </a:xfrm>
          <a:prstGeom prst="rect">
            <a:avLst/>
          </a:prstGeom>
          <a:noFill/>
        </p:spPr>
        <p:txBody>
          <a:bodyPr wrap="square" rtlCol="0">
            <a:spAutoFit/>
          </a:bodyPr>
          <a:lstStyle/>
          <a:p>
            <a:r>
              <a:rPr lang="en-US" sz="1600" dirty="0"/>
              <a:t>Monitoring began…</a:t>
            </a:r>
          </a:p>
        </p:txBody>
      </p:sp>
      <p:cxnSp>
        <p:nvCxnSpPr>
          <p:cNvPr id="43" name="直接连接符 42">
            <a:extLst>
              <a:ext uri="{FF2B5EF4-FFF2-40B4-BE49-F238E27FC236}">
                <a16:creationId xmlns:a16="http://schemas.microsoft.com/office/drawing/2014/main" id="{6385F98F-79BE-432A-96E9-5E67E513CBDC}"/>
              </a:ext>
            </a:extLst>
          </p:cNvPr>
          <p:cNvCxnSpPr>
            <a:cxnSpLocks/>
            <a:stCxn id="40" idx="0"/>
          </p:cNvCxnSpPr>
          <p:nvPr/>
        </p:nvCxnSpPr>
        <p:spPr>
          <a:xfrm flipV="1">
            <a:off x="7160277" y="5526131"/>
            <a:ext cx="0" cy="472808"/>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D37E2B12-2807-4638-BEF2-192D7DE8E891}"/>
                  </a:ext>
                </a:extLst>
              </p:cNvPr>
              <p:cNvSpPr txBox="1"/>
              <p:nvPr/>
            </p:nvSpPr>
            <p:spPr>
              <a:xfrm>
                <a:off x="8742498" y="5594958"/>
                <a:ext cx="14287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M</m:t>
                      </m:r>
                      <m:r>
                        <a:rPr lang="en-US" b="0" i="0" smtClean="0">
                          <a:latin typeface="Cambria Math" panose="02040503050406030204" pitchFamily="18" charset="0"/>
                        </a:rPr>
                        <m:t>+</m:t>
                      </m:r>
                      <m:r>
                        <a:rPr lang="en-US" b="0" i="1" smtClean="0">
                          <a:latin typeface="Cambria Math" panose="02040503050406030204" pitchFamily="18" charset="0"/>
                        </a:rPr>
                        <m:t>𝜏</m:t>
                      </m:r>
                      <m:r>
                        <a:rPr lang="en-US" b="0" i="1" smtClean="0">
                          <a:latin typeface="Cambria Math" panose="02040503050406030204" pitchFamily="18" charset="0"/>
                        </a:rPr>
                        <m:t>+1</m:t>
                      </m:r>
                    </m:oMath>
                  </m:oMathPara>
                </a14:m>
                <a:endParaRPr lang="en-US" dirty="0"/>
              </a:p>
            </p:txBody>
          </p:sp>
        </mc:Choice>
        <mc:Fallback xmlns="">
          <p:sp>
            <p:nvSpPr>
              <p:cNvPr id="44" name="文本框 43">
                <a:extLst>
                  <a:ext uri="{FF2B5EF4-FFF2-40B4-BE49-F238E27FC236}">
                    <a16:creationId xmlns:a16="http://schemas.microsoft.com/office/drawing/2014/main" id="{D37E2B12-2807-4638-BEF2-192D7DE8E891}"/>
                  </a:ext>
                </a:extLst>
              </p:cNvPr>
              <p:cNvSpPr txBox="1">
                <a:spLocks noRot="1" noChangeAspect="1" noMove="1" noResize="1" noEditPoints="1" noAdjustHandles="1" noChangeArrowheads="1" noChangeShapeType="1" noTextEdit="1"/>
              </p:cNvSpPr>
              <p:nvPr/>
            </p:nvSpPr>
            <p:spPr>
              <a:xfrm>
                <a:off x="8742498" y="5594958"/>
                <a:ext cx="1428749" cy="369332"/>
              </a:xfrm>
              <a:prstGeom prst="rect">
                <a:avLst/>
              </a:prstGeom>
              <a:blipFill>
                <a:blip r:embed="rId8"/>
                <a:stretch>
                  <a:fillRect/>
                </a:stretch>
              </a:blipFill>
            </p:spPr>
            <p:txBody>
              <a:bodyPr/>
              <a:lstStyle/>
              <a:p>
                <a:r>
                  <a:rPr lang="en-US">
                    <a:noFill/>
                  </a:rPr>
                  <a:t> </a:t>
                </a:r>
              </a:p>
            </p:txBody>
          </p:sp>
        </mc:Fallback>
      </mc:AlternateContent>
      <p:sp>
        <p:nvSpPr>
          <p:cNvPr id="46" name="矩形 45">
            <a:extLst>
              <a:ext uri="{FF2B5EF4-FFF2-40B4-BE49-F238E27FC236}">
                <a16:creationId xmlns:a16="http://schemas.microsoft.com/office/drawing/2014/main" id="{37EEF61E-C0D1-4F99-9CA9-E55A8F8DC7F0}"/>
              </a:ext>
            </a:extLst>
          </p:cNvPr>
          <p:cNvSpPr/>
          <p:nvPr/>
        </p:nvSpPr>
        <p:spPr>
          <a:xfrm rot="16200000">
            <a:off x="9932372" y="4894459"/>
            <a:ext cx="111448" cy="220449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lumMod val="75000"/>
                </a:schemeClr>
              </a:solidFill>
            </a:endParaRPr>
          </a:p>
        </p:txBody>
      </p:sp>
      <p:cxnSp>
        <p:nvCxnSpPr>
          <p:cNvPr id="47" name="直接连接符 46">
            <a:extLst>
              <a:ext uri="{FF2B5EF4-FFF2-40B4-BE49-F238E27FC236}">
                <a16:creationId xmlns:a16="http://schemas.microsoft.com/office/drawing/2014/main" id="{6CB7CA0A-E4A0-42F0-AD9D-93F623F533CF}"/>
              </a:ext>
            </a:extLst>
          </p:cNvPr>
          <p:cNvCxnSpPr>
            <a:cxnSpLocks/>
            <a:stCxn id="46" idx="0"/>
          </p:cNvCxnSpPr>
          <p:nvPr/>
        </p:nvCxnSpPr>
        <p:spPr>
          <a:xfrm flipV="1">
            <a:off x="8885850" y="5578603"/>
            <a:ext cx="0" cy="4181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9DE269B0-29D1-470A-A969-FDD78B818141}"/>
              </a:ext>
            </a:extLst>
          </p:cNvPr>
          <p:cNvSpPr txBox="1"/>
          <p:nvPr/>
        </p:nvSpPr>
        <p:spPr>
          <a:xfrm>
            <a:off x="8885849" y="5377099"/>
            <a:ext cx="2204494" cy="338554"/>
          </a:xfrm>
          <a:prstGeom prst="rect">
            <a:avLst/>
          </a:prstGeom>
          <a:noFill/>
        </p:spPr>
        <p:txBody>
          <a:bodyPr wrap="square" rtlCol="0">
            <a:spAutoFit/>
          </a:bodyPr>
          <a:lstStyle/>
          <a:p>
            <a:r>
              <a:rPr lang="en-US" sz="1600" dirty="0"/>
              <a:t>Change simulated…</a:t>
            </a:r>
          </a:p>
        </p:txBody>
      </p:sp>
      <p:cxnSp>
        <p:nvCxnSpPr>
          <p:cNvPr id="51" name="直接连接符 50">
            <a:extLst>
              <a:ext uri="{FF2B5EF4-FFF2-40B4-BE49-F238E27FC236}">
                <a16:creationId xmlns:a16="http://schemas.microsoft.com/office/drawing/2014/main" id="{59D6444E-8C82-40D2-88A1-2350279F27AC}"/>
              </a:ext>
            </a:extLst>
          </p:cNvPr>
          <p:cNvCxnSpPr>
            <a:stCxn id="46" idx="2"/>
          </p:cNvCxnSpPr>
          <p:nvPr/>
        </p:nvCxnSpPr>
        <p:spPr>
          <a:xfrm flipV="1">
            <a:off x="11090342" y="5624913"/>
            <a:ext cx="0" cy="3717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F1DD9BB0-FE05-42C3-AA4E-C8E6A3DD566F}"/>
              </a:ext>
            </a:extLst>
          </p:cNvPr>
          <p:cNvSpPr txBox="1"/>
          <p:nvPr/>
        </p:nvSpPr>
        <p:spPr>
          <a:xfrm>
            <a:off x="9890194" y="5111143"/>
            <a:ext cx="2400300" cy="338554"/>
          </a:xfrm>
          <a:prstGeom prst="rect">
            <a:avLst/>
          </a:prstGeom>
          <a:noFill/>
        </p:spPr>
        <p:txBody>
          <a:bodyPr wrap="square" rtlCol="0">
            <a:spAutoFit/>
          </a:bodyPr>
          <a:lstStyle/>
          <a:p>
            <a:r>
              <a:rPr lang="en-US" sz="1600" dirty="0"/>
              <a:t>Genuine signal obtained</a:t>
            </a:r>
          </a:p>
        </p:txBody>
      </p: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134135DD-AAE3-497C-9B3D-9465DACA273F}"/>
                  </a:ext>
                </a:extLst>
              </p:cNvPr>
              <p:cNvSpPr txBox="1"/>
              <p:nvPr/>
            </p:nvSpPr>
            <p:spPr>
              <a:xfrm>
                <a:off x="10701649" y="5636792"/>
                <a:ext cx="14287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M</m:t>
                      </m:r>
                      <m:r>
                        <a:rPr lang="en-US" b="0" i="0" smtClean="0">
                          <a:latin typeface="Cambria Math" panose="02040503050406030204" pitchFamily="18" charset="0"/>
                        </a:rPr>
                        <m:t>+</m:t>
                      </m:r>
                      <m:r>
                        <m:rPr>
                          <m:sty m:val="p"/>
                        </m:rPr>
                        <a:rPr lang="en-US" b="0" i="0" smtClean="0">
                          <a:latin typeface="Cambria Math" panose="02040503050406030204" pitchFamily="18" charset="0"/>
                        </a:rPr>
                        <m:t>T</m:t>
                      </m:r>
                    </m:oMath>
                  </m:oMathPara>
                </a14:m>
                <a:endParaRPr lang="en-US" dirty="0"/>
              </a:p>
            </p:txBody>
          </p:sp>
        </mc:Choice>
        <mc:Fallback xmlns="">
          <p:sp>
            <p:nvSpPr>
              <p:cNvPr id="54" name="文本框 53">
                <a:extLst>
                  <a:ext uri="{FF2B5EF4-FFF2-40B4-BE49-F238E27FC236}">
                    <a16:creationId xmlns:a16="http://schemas.microsoft.com/office/drawing/2014/main" id="{134135DD-AAE3-497C-9B3D-9465DACA273F}"/>
                  </a:ext>
                </a:extLst>
              </p:cNvPr>
              <p:cNvSpPr txBox="1">
                <a:spLocks noRot="1" noChangeAspect="1" noMove="1" noResize="1" noEditPoints="1" noAdjustHandles="1" noChangeArrowheads="1" noChangeShapeType="1" noTextEdit="1"/>
              </p:cNvSpPr>
              <p:nvPr/>
            </p:nvSpPr>
            <p:spPr>
              <a:xfrm>
                <a:off x="10701649" y="5636792"/>
                <a:ext cx="1428749" cy="369332"/>
              </a:xfrm>
              <a:prstGeom prst="rect">
                <a:avLst/>
              </a:prstGeom>
              <a:blipFill>
                <a:blip r:embed="rId9"/>
                <a:stretch>
                  <a:fillRect/>
                </a:stretch>
              </a:blipFill>
            </p:spPr>
            <p:txBody>
              <a:bodyPr/>
              <a:lstStyle/>
              <a:p>
                <a:r>
                  <a:rPr lang="en-US">
                    <a:noFill/>
                  </a:rPr>
                  <a:t> </a:t>
                </a:r>
              </a:p>
            </p:txBody>
          </p:sp>
        </mc:Fallback>
      </mc:AlternateContent>
      <p:sp>
        <p:nvSpPr>
          <p:cNvPr id="52" name="文本框 51">
            <a:extLst>
              <a:ext uri="{FF2B5EF4-FFF2-40B4-BE49-F238E27FC236}">
                <a16:creationId xmlns:a16="http://schemas.microsoft.com/office/drawing/2014/main" id="{D22F6E5F-B4B1-488C-A0CA-EC941D711AA2}"/>
              </a:ext>
            </a:extLst>
          </p:cNvPr>
          <p:cNvSpPr txBox="1"/>
          <p:nvPr/>
        </p:nvSpPr>
        <p:spPr>
          <a:xfrm>
            <a:off x="8821200" y="6094268"/>
            <a:ext cx="2594823" cy="369332"/>
          </a:xfrm>
          <a:prstGeom prst="rect">
            <a:avLst/>
          </a:prstGeom>
          <a:noFill/>
        </p:spPr>
        <p:txBody>
          <a:bodyPr wrap="square" rtlCol="0">
            <a:spAutoFit/>
          </a:bodyPr>
          <a:lstStyle/>
          <a:p>
            <a:r>
              <a:rPr lang="en-US" dirty="0"/>
              <a:t>Out-of-control-process</a:t>
            </a:r>
          </a:p>
        </p:txBody>
      </p:sp>
      <p:sp>
        <p:nvSpPr>
          <p:cNvPr id="57" name="矩形: 圆角 56">
            <a:extLst>
              <a:ext uri="{FF2B5EF4-FFF2-40B4-BE49-F238E27FC236}">
                <a16:creationId xmlns:a16="http://schemas.microsoft.com/office/drawing/2014/main" id="{3A2D8626-3E72-4830-B5F0-BCC51D8DBD4D}"/>
              </a:ext>
            </a:extLst>
          </p:cNvPr>
          <p:cNvSpPr/>
          <p:nvPr/>
        </p:nvSpPr>
        <p:spPr>
          <a:xfrm>
            <a:off x="10192870" y="3774603"/>
            <a:ext cx="1897264" cy="924068"/>
          </a:xfrm>
          <a:prstGeom prst="round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dirty="0">
                <a:solidFill>
                  <a:srgbClr val="C00000"/>
                </a:solidFill>
              </a:rPr>
              <a:t>Estimate the process change point using the proposed and alternative methods</a:t>
            </a:r>
          </a:p>
        </p:txBody>
      </p:sp>
      <p:sp>
        <p:nvSpPr>
          <p:cNvPr id="58" name="箭头: 右 57">
            <a:extLst>
              <a:ext uri="{FF2B5EF4-FFF2-40B4-BE49-F238E27FC236}">
                <a16:creationId xmlns:a16="http://schemas.microsoft.com/office/drawing/2014/main" id="{0F978EED-A9FA-4E0B-BFA2-FF4A9FDEE630}"/>
              </a:ext>
            </a:extLst>
          </p:cNvPr>
          <p:cNvSpPr/>
          <p:nvPr/>
        </p:nvSpPr>
        <p:spPr>
          <a:xfrm rot="16200000">
            <a:off x="10827836" y="4589467"/>
            <a:ext cx="525012" cy="59218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66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D86E1E8-48A4-4A3B-B909-82A985E70F0E}"/>
              </a:ext>
            </a:extLst>
          </p:cNvPr>
          <p:cNvSpPr/>
          <p:nvPr/>
        </p:nvSpPr>
        <p:spPr>
          <a:xfrm>
            <a:off x="-1" y="-8602"/>
            <a:ext cx="7826189"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矩形 85">
            <a:extLst>
              <a:ext uri="{FF2B5EF4-FFF2-40B4-BE49-F238E27FC236}">
                <a16:creationId xmlns:a16="http://schemas.microsoft.com/office/drawing/2014/main" id="{4D86F754-1C74-4169-87CC-8536DF68B23B}"/>
              </a:ext>
            </a:extLst>
          </p:cNvPr>
          <p:cNvSpPr/>
          <p:nvPr/>
        </p:nvSpPr>
        <p:spPr>
          <a:xfrm>
            <a:off x="-1" y="6466546"/>
            <a:ext cx="4580965"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矩形 6">
            <a:extLst>
              <a:ext uri="{FF2B5EF4-FFF2-40B4-BE49-F238E27FC236}">
                <a16:creationId xmlns:a16="http://schemas.microsoft.com/office/drawing/2014/main" id="{2E314104-B6EB-4F57-A01C-74FCA62AD907}"/>
              </a:ext>
            </a:extLst>
          </p:cNvPr>
          <p:cNvSpPr/>
          <p:nvPr/>
        </p:nvSpPr>
        <p:spPr>
          <a:xfrm>
            <a:off x="8193741" y="6466546"/>
            <a:ext cx="3998259" cy="391454"/>
          </a:xfrm>
          <a:prstGeom prst="rect">
            <a:avLst/>
          </a:prstGeom>
          <a:solidFill>
            <a:srgbClr val="00B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D68C0EA-4BD7-4D61-A530-3E7190DAE8A6}"/>
                  </a:ext>
                </a:extLst>
              </p:cNvPr>
              <p:cNvSpPr txBox="1"/>
              <p:nvPr/>
            </p:nvSpPr>
            <p:spPr>
              <a:xfrm>
                <a:off x="351355" y="4989450"/>
                <a:ext cx="11489289" cy="1077218"/>
              </a:xfrm>
              <a:prstGeom prst="rect">
                <a:avLst/>
              </a:prstGeom>
              <a:noFill/>
            </p:spPr>
            <p:txBody>
              <a:bodyPr wrap="square" rtlCol="0">
                <a:spAutoFit/>
              </a:bodyPr>
              <a:lstStyle/>
              <a:p>
                <a:pPr algn="just"/>
                <a:r>
                  <a:rPr lang="en-US" sz="1600" dirty="0"/>
                  <a:t>Empirical CDFs (ECDFs) of the CUSUM, proposed, and Perry and Pignatiello change point estimators following a genuine signal from the median-clipped CUSUM control chart of Perry and Wang. The CUSUM and proposed estimators were applied to the median-clipped sequence, while the Perry and Pignatiello estimator was applied to the continuous sequence, i.e., AR(1) with </a:t>
                </a:r>
                <a14:m>
                  <m:oMath xmlns:m="http://schemas.openxmlformats.org/officeDocument/2006/math">
                    <m:r>
                      <m:rPr>
                        <m:sty m:val="p"/>
                      </m:rPr>
                      <a:rPr lang="en-US" sz="1600" b="0" i="0" smtClean="0">
                        <a:latin typeface="Cambria Math" panose="02040503050406030204" pitchFamily="18" charset="0"/>
                      </a:rPr>
                      <m:t>Φ</m:t>
                    </m:r>
                    <m:r>
                      <a:rPr lang="en-US" sz="1600" b="0" i="1" smtClean="0">
                        <a:latin typeface="Cambria Math" panose="02040503050406030204" pitchFamily="18" charset="0"/>
                      </a:rPr>
                      <m:t>=0.25</m:t>
                    </m:r>
                  </m:oMath>
                </a14:m>
                <a:r>
                  <a:rPr lang="en-US" sz="1600" dirty="0"/>
                  <a:t>. ECDFs based on 10,000 independent simulation runs. </a:t>
                </a:r>
                <a14:m>
                  <m:oMath xmlns:m="http://schemas.openxmlformats.org/officeDocument/2006/math">
                    <m:r>
                      <a:rPr lang="en-US" sz="1600" b="0" i="1" smtClean="0">
                        <a:latin typeface="Cambria Math" panose="02040503050406030204" pitchFamily="18" charset="0"/>
                      </a:rPr>
                      <m:t>𝛽</m:t>
                    </m:r>
                  </m:oMath>
                </a14:m>
                <a:r>
                  <a:rPr lang="en-US" sz="1600" dirty="0"/>
                  <a:t> is the magnitude of location shift in standard deviation units. </a:t>
                </a:r>
                <a14:m>
                  <m:oMath xmlns:m="http://schemas.openxmlformats.org/officeDocument/2006/math">
                    <m:r>
                      <a:rPr lang="en-US" sz="1600" b="0" i="1" smtClean="0">
                        <a:latin typeface="Cambria Math" panose="02040503050406030204" pitchFamily="18" charset="0"/>
                      </a:rPr>
                      <m:t>𝑀</m:t>
                    </m:r>
                    <m:r>
                      <a:rPr lang="en-US" sz="1600" b="0" i="1" smtClean="0">
                        <a:latin typeface="Cambria Math" panose="02040503050406030204" pitchFamily="18" charset="0"/>
                      </a:rPr>
                      <m:t>=10,000 </m:t>
                    </m:r>
                    <m:r>
                      <m:rPr>
                        <m:sty m:val="p"/>
                      </m:rPr>
                      <a:rPr lang="en-US" sz="1600" b="0" i="0" smtClean="0">
                        <a:latin typeface="Cambria Math" panose="02040503050406030204" pitchFamily="18" charset="0"/>
                      </a:rPr>
                      <m:t>and</m:t>
                    </m:r>
                    <m:r>
                      <a:rPr lang="en-US" sz="1600" b="0" i="0" smtClean="0">
                        <a:latin typeface="Cambria Math" panose="02040503050406030204" pitchFamily="18" charset="0"/>
                      </a:rPr>
                      <m:t> </m:t>
                    </m:r>
                    <m:r>
                      <a:rPr lang="en-US" sz="1600" b="0" i="1" smtClean="0">
                        <a:latin typeface="Cambria Math" panose="02040503050406030204" pitchFamily="18" charset="0"/>
                      </a:rPr>
                      <m:t>𝜏</m:t>
                    </m:r>
                    <m:r>
                      <a:rPr lang="en-US" sz="1600" b="0" i="1" smtClean="0">
                        <a:latin typeface="Cambria Math" panose="02040503050406030204" pitchFamily="18" charset="0"/>
                      </a:rPr>
                      <m:t>=50</m:t>
                    </m:r>
                  </m:oMath>
                </a14:m>
                <a:r>
                  <a:rPr lang="en-US" sz="1600" dirty="0"/>
                  <a:t>.</a:t>
                </a:r>
              </a:p>
            </p:txBody>
          </p:sp>
        </mc:Choice>
        <mc:Fallback xmlns="">
          <p:sp>
            <p:nvSpPr>
              <p:cNvPr id="13" name="文本框 12">
                <a:extLst>
                  <a:ext uri="{FF2B5EF4-FFF2-40B4-BE49-F238E27FC236}">
                    <a16:creationId xmlns:a16="http://schemas.microsoft.com/office/drawing/2014/main" id="{AD68C0EA-4BD7-4D61-A530-3E7190DAE8A6}"/>
                  </a:ext>
                </a:extLst>
              </p:cNvPr>
              <p:cNvSpPr txBox="1">
                <a:spLocks noRot="1" noChangeAspect="1" noMove="1" noResize="1" noEditPoints="1" noAdjustHandles="1" noChangeArrowheads="1" noChangeShapeType="1" noTextEdit="1"/>
              </p:cNvSpPr>
              <p:nvPr/>
            </p:nvSpPr>
            <p:spPr>
              <a:xfrm>
                <a:off x="351355" y="4989450"/>
                <a:ext cx="11489289" cy="1077218"/>
              </a:xfrm>
              <a:prstGeom prst="rect">
                <a:avLst/>
              </a:prstGeom>
              <a:blipFill>
                <a:blip r:embed="rId3"/>
                <a:stretch>
                  <a:fillRect l="-318" t="-1695" r="-318" b="-6215"/>
                </a:stretch>
              </a:blipFill>
            </p:spPr>
            <p:txBody>
              <a:bodyPr/>
              <a:lstStyle/>
              <a:p>
                <a:r>
                  <a:rPr lang="en-US">
                    <a:noFill/>
                  </a:rPr>
                  <a:t> </a:t>
                </a:r>
              </a:p>
            </p:txBody>
          </p:sp>
        </mc:Fallback>
      </mc:AlternateContent>
      <p:sp>
        <p:nvSpPr>
          <p:cNvPr id="19" name="文本框 18">
            <a:extLst>
              <a:ext uri="{FF2B5EF4-FFF2-40B4-BE49-F238E27FC236}">
                <a16:creationId xmlns:a16="http://schemas.microsoft.com/office/drawing/2014/main" id="{219861AF-0A23-499A-B6F2-344F6BEC634E}"/>
              </a:ext>
            </a:extLst>
          </p:cNvPr>
          <p:cNvSpPr txBox="1"/>
          <p:nvPr/>
        </p:nvSpPr>
        <p:spPr>
          <a:xfrm>
            <a:off x="0" y="6508384"/>
            <a:ext cx="4580964" cy="307777"/>
          </a:xfrm>
          <a:prstGeom prst="rect">
            <a:avLst/>
          </a:prstGeom>
          <a:noFill/>
        </p:spPr>
        <p:txBody>
          <a:bodyPr wrap="square">
            <a:spAutoFit/>
          </a:bodyPr>
          <a:lstStyle/>
          <a:p>
            <a:pPr algn="ctr"/>
            <a:r>
              <a:rPr lang="en-US" sz="1400" i="0" dirty="0">
                <a:solidFill>
                  <a:schemeClr val="bg1"/>
                </a:solidFill>
                <a:effectLst/>
              </a:rPr>
              <a:t>Defense and Aerospace Test and Analysis Workshop</a:t>
            </a:r>
          </a:p>
        </p:txBody>
      </p:sp>
      <p:sp>
        <p:nvSpPr>
          <p:cNvPr id="21" name="矩形 20">
            <a:extLst>
              <a:ext uri="{FF2B5EF4-FFF2-40B4-BE49-F238E27FC236}">
                <a16:creationId xmlns:a16="http://schemas.microsoft.com/office/drawing/2014/main" id="{B002055B-00DA-4285-9E13-3F56FC691F1D}"/>
              </a:ext>
            </a:extLst>
          </p:cNvPr>
          <p:cNvSpPr/>
          <p:nvPr/>
        </p:nvSpPr>
        <p:spPr>
          <a:xfrm>
            <a:off x="4580965" y="6466546"/>
            <a:ext cx="3612776"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文本框 21">
            <a:extLst>
              <a:ext uri="{FF2B5EF4-FFF2-40B4-BE49-F238E27FC236}">
                <a16:creationId xmlns:a16="http://schemas.microsoft.com/office/drawing/2014/main" id="{4EA6EA3C-3CD6-4281-A941-F25E674E32E0}"/>
              </a:ext>
            </a:extLst>
          </p:cNvPr>
          <p:cNvSpPr txBox="1"/>
          <p:nvPr/>
        </p:nvSpPr>
        <p:spPr>
          <a:xfrm>
            <a:off x="4679577" y="6500915"/>
            <a:ext cx="3514163" cy="307777"/>
          </a:xfrm>
          <a:prstGeom prst="rect">
            <a:avLst/>
          </a:prstGeom>
          <a:noFill/>
        </p:spPr>
        <p:txBody>
          <a:bodyPr wrap="square">
            <a:spAutoFit/>
          </a:bodyPr>
          <a:lstStyle/>
          <a:p>
            <a:pPr algn="ctr"/>
            <a:r>
              <a:rPr lang="en-US" sz="1400" i="0" dirty="0">
                <a:solidFill>
                  <a:schemeClr val="bg1"/>
                </a:solidFill>
                <a:effectLst/>
              </a:rPr>
              <a:t>Zhi Wang</a:t>
            </a:r>
          </a:p>
        </p:txBody>
      </p:sp>
      <p:sp>
        <p:nvSpPr>
          <p:cNvPr id="23" name="文本框 22">
            <a:extLst>
              <a:ext uri="{FF2B5EF4-FFF2-40B4-BE49-F238E27FC236}">
                <a16:creationId xmlns:a16="http://schemas.microsoft.com/office/drawing/2014/main" id="{6C94ED5F-F9F7-42A3-9D45-A385B2006D8F}"/>
              </a:ext>
            </a:extLst>
          </p:cNvPr>
          <p:cNvSpPr txBox="1"/>
          <p:nvPr/>
        </p:nvSpPr>
        <p:spPr>
          <a:xfrm>
            <a:off x="8193740" y="6508384"/>
            <a:ext cx="2106707" cy="307777"/>
          </a:xfrm>
          <a:prstGeom prst="rect">
            <a:avLst/>
          </a:prstGeom>
          <a:noFill/>
        </p:spPr>
        <p:txBody>
          <a:bodyPr wrap="square">
            <a:spAutoFit/>
          </a:bodyPr>
          <a:lstStyle/>
          <a:p>
            <a:pPr algn="ctr"/>
            <a:r>
              <a:rPr lang="en-US" sz="1400" dirty="0">
                <a:solidFill>
                  <a:schemeClr val="bg1"/>
                </a:solidFill>
              </a:rPr>
              <a:t>April 27, 2022</a:t>
            </a:r>
            <a:endParaRPr lang="en-US" sz="1400" i="0" dirty="0">
              <a:solidFill>
                <a:schemeClr val="bg1"/>
              </a:solidFill>
              <a:effectLst/>
            </a:endParaRPr>
          </a:p>
        </p:txBody>
      </p:sp>
      <p:sp>
        <p:nvSpPr>
          <p:cNvPr id="24" name="文本框 23">
            <a:extLst>
              <a:ext uri="{FF2B5EF4-FFF2-40B4-BE49-F238E27FC236}">
                <a16:creationId xmlns:a16="http://schemas.microsoft.com/office/drawing/2014/main" id="{40E44C6F-84C3-4EA0-8E9A-D7F1997DB90E}"/>
              </a:ext>
            </a:extLst>
          </p:cNvPr>
          <p:cNvSpPr txBox="1"/>
          <p:nvPr/>
        </p:nvSpPr>
        <p:spPr>
          <a:xfrm>
            <a:off x="11304494" y="6515849"/>
            <a:ext cx="887506" cy="307777"/>
          </a:xfrm>
          <a:prstGeom prst="rect">
            <a:avLst/>
          </a:prstGeom>
          <a:noFill/>
        </p:spPr>
        <p:txBody>
          <a:bodyPr wrap="square">
            <a:spAutoFit/>
          </a:bodyPr>
          <a:lstStyle/>
          <a:p>
            <a:pPr algn="ctr"/>
            <a:r>
              <a:rPr lang="en-US" sz="1400" dirty="0">
                <a:solidFill>
                  <a:schemeClr val="bg1"/>
                </a:solidFill>
              </a:rPr>
              <a:t>7/10</a:t>
            </a:r>
            <a:endParaRPr lang="en-US" sz="1400" i="0" dirty="0">
              <a:solidFill>
                <a:schemeClr val="bg1"/>
              </a:solidFill>
              <a:effectLst/>
            </a:endParaRPr>
          </a:p>
        </p:txBody>
      </p:sp>
      <p:sp>
        <p:nvSpPr>
          <p:cNvPr id="25" name="矩形 24">
            <a:extLst>
              <a:ext uri="{FF2B5EF4-FFF2-40B4-BE49-F238E27FC236}">
                <a16:creationId xmlns:a16="http://schemas.microsoft.com/office/drawing/2014/main" id="{F6E3060F-6237-459E-B2B2-03C73EF053A9}"/>
              </a:ext>
            </a:extLst>
          </p:cNvPr>
          <p:cNvSpPr/>
          <p:nvPr/>
        </p:nvSpPr>
        <p:spPr>
          <a:xfrm>
            <a:off x="7826188" y="0"/>
            <a:ext cx="4365812"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Performance and Recommendation</a:t>
            </a:r>
          </a:p>
        </p:txBody>
      </p:sp>
      <p:pic>
        <p:nvPicPr>
          <p:cNvPr id="4" name="图片 3">
            <a:extLst>
              <a:ext uri="{FF2B5EF4-FFF2-40B4-BE49-F238E27FC236}">
                <a16:creationId xmlns:a16="http://schemas.microsoft.com/office/drawing/2014/main" id="{06A527C3-960B-4906-8C23-2D91255CD387}"/>
              </a:ext>
            </a:extLst>
          </p:cNvPr>
          <p:cNvPicPr>
            <a:picLocks noChangeAspect="1"/>
          </p:cNvPicPr>
          <p:nvPr/>
        </p:nvPicPr>
        <p:blipFill>
          <a:blip r:embed="rId4"/>
          <a:stretch>
            <a:fillRect/>
          </a:stretch>
        </p:blipFill>
        <p:spPr>
          <a:xfrm>
            <a:off x="367551" y="968798"/>
            <a:ext cx="7826189" cy="3620774"/>
          </a:xfrm>
          <a:prstGeom prst="rect">
            <a:avLst/>
          </a:prstGeom>
        </p:spPr>
      </p:pic>
      <p:pic>
        <p:nvPicPr>
          <p:cNvPr id="8" name="图片 7">
            <a:extLst>
              <a:ext uri="{FF2B5EF4-FFF2-40B4-BE49-F238E27FC236}">
                <a16:creationId xmlns:a16="http://schemas.microsoft.com/office/drawing/2014/main" id="{27347095-A727-4211-B8A0-A1DA2DBD8B97}"/>
              </a:ext>
            </a:extLst>
          </p:cNvPr>
          <p:cNvPicPr>
            <a:picLocks noChangeAspect="1"/>
          </p:cNvPicPr>
          <p:nvPr/>
        </p:nvPicPr>
        <p:blipFill>
          <a:blip r:embed="rId5"/>
          <a:stretch>
            <a:fillRect/>
          </a:stretch>
        </p:blipFill>
        <p:spPr>
          <a:xfrm>
            <a:off x="8128408" y="968798"/>
            <a:ext cx="3761372" cy="3550207"/>
          </a:xfrm>
          <a:prstGeom prst="rect">
            <a:avLst/>
          </a:prstGeom>
        </p:spPr>
      </p:pic>
    </p:spTree>
    <p:extLst>
      <p:ext uri="{BB962C8B-B14F-4D97-AF65-F5344CB8AC3E}">
        <p14:creationId xmlns:p14="http://schemas.microsoft.com/office/powerpoint/2010/main" val="3527130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D86E1E8-48A4-4A3B-B909-82A985E70F0E}"/>
              </a:ext>
            </a:extLst>
          </p:cNvPr>
          <p:cNvSpPr/>
          <p:nvPr/>
        </p:nvSpPr>
        <p:spPr>
          <a:xfrm>
            <a:off x="-1" y="-8602"/>
            <a:ext cx="7826189"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矩形 85">
            <a:extLst>
              <a:ext uri="{FF2B5EF4-FFF2-40B4-BE49-F238E27FC236}">
                <a16:creationId xmlns:a16="http://schemas.microsoft.com/office/drawing/2014/main" id="{4D86F754-1C74-4169-87CC-8536DF68B23B}"/>
              </a:ext>
            </a:extLst>
          </p:cNvPr>
          <p:cNvSpPr/>
          <p:nvPr/>
        </p:nvSpPr>
        <p:spPr>
          <a:xfrm>
            <a:off x="-1" y="6466546"/>
            <a:ext cx="4580965"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矩形 6">
            <a:extLst>
              <a:ext uri="{FF2B5EF4-FFF2-40B4-BE49-F238E27FC236}">
                <a16:creationId xmlns:a16="http://schemas.microsoft.com/office/drawing/2014/main" id="{2E314104-B6EB-4F57-A01C-74FCA62AD907}"/>
              </a:ext>
            </a:extLst>
          </p:cNvPr>
          <p:cNvSpPr/>
          <p:nvPr/>
        </p:nvSpPr>
        <p:spPr>
          <a:xfrm>
            <a:off x="8193741" y="6466546"/>
            <a:ext cx="3998259" cy="391454"/>
          </a:xfrm>
          <a:prstGeom prst="rect">
            <a:avLst/>
          </a:prstGeom>
          <a:solidFill>
            <a:srgbClr val="00B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文本框 18">
            <a:extLst>
              <a:ext uri="{FF2B5EF4-FFF2-40B4-BE49-F238E27FC236}">
                <a16:creationId xmlns:a16="http://schemas.microsoft.com/office/drawing/2014/main" id="{219861AF-0A23-499A-B6F2-344F6BEC634E}"/>
              </a:ext>
            </a:extLst>
          </p:cNvPr>
          <p:cNvSpPr txBox="1"/>
          <p:nvPr/>
        </p:nvSpPr>
        <p:spPr>
          <a:xfrm>
            <a:off x="0" y="6508384"/>
            <a:ext cx="4580964" cy="307777"/>
          </a:xfrm>
          <a:prstGeom prst="rect">
            <a:avLst/>
          </a:prstGeom>
          <a:noFill/>
        </p:spPr>
        <p:txBody>
          <a:bodyPr wrap="square">
            <a:spAutoFit/>
          </a:bodyPr>
          <a:lstStyle/>
          <a:p>
            <a:pPr algn="ctr"/>
            <a:r>
              <a:rPr lang="en-US" sz="1400" i="0" dirty="0">
                <a:solidFill>
                  <a:schemeClr val="bg1"/>
                </a:solidFill>
                <a:effectLst/>
              </a:rPr>
              <a:t>Defense and Aerospace Test and Analysis Workshop</a:t>
            </a:r>
          </a:p>
        </p:txBody>
      </p:sp>
      <p:sp>
        <p:nvSpPr>
          <p:cNvPr id="21" name="矩形 20">
            <a:extLst>
              <a:ext uri="{FF2B5EF4-FFF2-40B4-BE49-F238E27FC236}">
                <a16:creationId xmlns:a16="http://schemas.microsoft.com/office/drawing/2014/main" id="{B002055B-00DA-4285-9E13-3F56FC691F1D}"/>
              </a:ext>
            </a:extLst>
          </p:cNvPr>
          <p:cNvSpPr/>
          <p:nvPr/>
        </p:nvSpPr>
        <p:spPr>
          <a:xfrm>
            <a:off x="4580965" y="6466546"/>
            <a:ext cx="3612776"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文本框 21">
            <a:extLst>
              <a:ext uri="{FF2B5EF4-FFF2-40B4-BE49-F238E27FC236}">
                <a16:creationId xmlns:a16="http://schemas.microsoft.com/office/drawing/2014/main" id="{4EA6EA3C-3CD6-4281-A941-F25E674E32E0}"/>
              </a:ext>
            </a:extLst>
          </p:cNvPr>
          <p:cNvSpPr txBox="1"/>
          <p:nvPr/>
        </p:nvSpPr>
        <p:spPr>
          <a:xfrm>
            <a:off x="4679577" y="6466545"/>
            <a:ext cx="3514163" cy="307777"/>
          </a:xfrm>
          <a:prstGeom prst="rect">
            <a:avLst/>
          </a:prstGeom>
          <a:noFill/>
        </p:spPr>
        <p:txBody>
          <a:bodyPr wrap="square">
            <a:spAutoFit/>
          </a:bodyPr>
          <a:lstStyle/>
          <a:p>
            <a:pPr algn="ctr"/>
            <a:r>
              <a:rPr lang="en-US" sz="1400" i="0" dirty="0">
                <a:solidFill>
                  <a:schemeClr val="bg1"/>
                </a:solidFill>
                <a:effectLst/>
              </a:rPr>
              <a:t>Zhi Wang</a:t>
            </a:r>
          </a:p>
        </p:txBody>
      </p:sp>
      <p:sp>
        <p:nvSpPr>
          <p:cNvPr id="23" name="文本框 22">
            <a:extLst>
              <a:ext uri="{FF2B5EF4-FFF2-40B4-BE49-F238E27FC236}">
                <a16:creationId xmlns:a16="http://schemas.microsoft.com/office/drawing/2014/main" id="{6C94ED5F-F9F7-42A3-9D45-A385B2006D8F}"/>
              </a:ext>
            </a:extLst>
          </p:cNvPr>
          <p:cNvSpPr txBox="1"/>
          <p:nvPr/>
        </p:nvSpPr>
        <p:spPr>
          <a:xfrm>
            <a:off x="8193740" y="6508384"/>
            <a:ext cx="2106707" cy="307777"/>
          </a:xfrm>
          <a:prstGeom prst="rect">
            <a:avLst/>
          </a:prstGeom>
          <a:noFill/>
        </p:spPr>
        <p:txBody>
          <a:bodyPr wrap="square">
            <a:spAutoFit/>
          </a:bodyPr>
          <a:lstStyle/>
          <a:p>
            <a:pPr algn="ctr"/>
            <a:r>
              <a:rPr lang="en-US" sz="1400" dirty="0">
                <a:solidFill>
                  <a:schemeClr val="bg1"/>
                </a:solidFill>
              </a:rPr>
              <a:t>April 27, 2022</a:t>
            </a:r>
            <a:endParaRPr lang="en-US" sz="1400" i="0" dirty="0">
              <a:solidFill>
                <a:schemeClr val="bg1"/>
              </a:solidFill>
              <a:effectLst/>
            </a:endParaRPr>
          </a:p>
        </p:txBody>
      </p:sp>
      <p:sp>
        <p:nvSpPr>
          <p:cNvPr id="24" name="文本框 23">
            <a:extLst>
              <a:ext uri="{FF2B5EF4-FFF2-40B4-BE49-F238E27FC236}">
                <a16:creationId xmlns:a16="http://schemas.microsoft.com/office/drawing/2014/main" id="{40E44C6F-84C3-4EA0-8E9A-D7F1997DB90E}"/>
              </a:ext>
            </a:extLst>
          </p:cNvPr>
          <p:cNvSpPr txBox="1"/>
          <p:nvPr/>
        </p:nvSpPr>
        <p:spPr>
          <a:xfrm>
            <a:off x="11304494" y="6515849"/>
            <a:ext cx="887506" cy="307777"/>
          </a:xfrm>
          <a:prstGeom prst="rect">
            <a:avLst/>
          </a:prstGeom>
          <a:noFill/>
        </p:spPr>
        <p:txBody>
          <a:bodyPr wrap="square">
            <a:spAutoFit/>
          </a:bodyPr>
          <a:lstStyle/>
          <a:p>
            <a:pPr algn="ctr"/>
            <a:r>
              <a:rPr lang="en-US" sz="1400" dirty="0">
                <a:solidFill>
                  <a:schemeClr val="bg1"/>
                </a:solidFill>
              </a:rPr>
              <a:t>8/10</a:t>
            </a:r>
            <a:endParaRPr lang="en-US" sz="1400" i="0" dirty="0">
              <a:solidFill>
                <a:schemeClr val="bg1"/>
              </a:solidFill>
              <a:effectLst/>
            </a:endParaRPr>
          </a:p>
        </p:txBody>
      </p:sp>
      <p:sp>
        <p:nvSpPr>
          <p:cNvPr id="25" name="矩形 24">
            <a:extLst>
              <a:ext uri="{FF2B5EF4-FFF2-40B4-BE49-F238E27FC236}">
                <a16:creationId xmlns:a16="http://schemas.microsoft.com/office/drawing/2014/main" id="{F6E3060F-6237-459E-B2B2-03C73EF053A9}"/>
              </a:ext>
            </a:extLst>
          </p:cNvPr>
          <p:cNvSpPr/>
          <p:nvPr/>
        </p:nvSpPr>
        <p:spPr>
          <a:xfrm>
            <a:off x="7826188" y="0"/>
            <a:ext cx="4365812"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latin typeface="NimbusRomNo9L-Medi"/>
              </a:rPr>
              <a:t>Illustrative Example</a:t>
            </a:r>
            <a:endParaRPr lang="en-US" sz="1400" dirty="0"/>
          </a:p>
        </p:txBody>
      </p:sp>
      <p:sp>
        <p:nvSpPr>
          <p:cNvPr id="2" name="文本框 1">
            <a:extLst>
              <a:ext uri="{FF2B5EF4-FFF2-40B4-BE49-F238E27FC236}">
                <a16:creationId xmlns:a16="http://schemas.microsoft.com/office/drawing/2014/main" id="{0627D32A-97A4-409D-AD80-A1365E3EBBEE}"/>
              </a:ext>
            </a:extLst>
          </p:cNvPr>
          <p:cNvSpPr txBox="1"/>
          <p:nvPr/>
        </p:nvSpPr>
        <p:spPr>
          <a:xfrm>
            <a:off x="228600" y="367498"/>
            <a:ext cx="11734800" cy="3293209"/>
          </a:xfrm>
          <a:prstGeom prst="rect">
            <a:avLst/>
          </a:prstGeom>
          <a:noFill/>
        </p:spPr>
        <p:txBody>
          <a:bodyPr wrap="square" rtlCol="0">
            <a:spAutoFit/>
          </a:bodyPr>
          <a:lstStyle/>
          <a:p>
            <a:pPr algn="l"/>
            <a:r>
              <a:rPr lang="en-US" sz="2800" dirty="0"/>
              <a:t>Illustrative Example</a:t>
            </a:r>
          </a:p>
          <a:p>
            <a:pPr marL="285750" indent="-285750" algn="l">
              <a:buFont typeface="Wingdings" panose="05000000000000000000" pitchFamily="2" charset="2"/>
              <a:buChar char="§"/>
            </a:pPr>
            <a:endParaRPr lang="en-US" dirty="0">
              <a:latin typeface="NimbusRomNo9L-Regu"/>
            </a:endParaRPr>
          </a:p>
          <a:p>
            <a:pPr marL="285750" indent="-285750" algn="just">
              <a:buFont typeface="Wingdings" panose="05000000000000000000" pitchFamily="2" charset="2"/>
              <a:buChar char="§"/>
            </a:pPr>
            <a:r>
              <a:rPr lang="en-US" sz="1800" b="0" i="0" u="none" strike="noStrike" baseline="0" dirty="0">
                <a:latin typeface="NimbusRomNo9L-Regu"/>
              </a:rPr>
              <a:t>Demonstrate our new change point estimator on the selective laser melting (SLM) process discussed in </a:t>
            </a:r>
            <a:r>
              <a:rPr lang="en-US" sz="1800" b="0" i="0" u="none" strike="noStrike" baseline="0" dirty="0" err="1">
                <a:latin typeface="NimbusRomNo9L-Regu"/>
              </a:rPr>
              <a:t>Colosimo</a:t>
            </a:r>
            <a:endParaRPr lang="en-US" sz="1800" b="0" i="0" u="none" strike="noStrike" baseline="0" dirty="0">
              <a:latin typeface="NimbusRomNo9L-Regu"/>
            </a:endParaRPr>
          </a:p>
          <a:p>
            <a:pPr algn="just"/>
            <a:r>
              <a:rPr lang="en-US" sz="1800" b="0" i="0" u="none" strike="noStrike" baseline="0" dirty="0">
                <a:latin typeface="NimbusRomNo9L-Regu"/>
              </a:rPr>
              <a:t>and Grasso. </a:t>
            </a:r>
          </a:p>
          <a:p>
            <a:pPr marL="742950" lvl="1" indent="-285750">
              <a:buFont typeface="Courier New" panose="02070309020205020404" pitchFamily="49" charset="0"/>
              <a:buChar char="o"/>
            </a:pPr>
            <a:r>
              <a:rPr lang="en-US" dirty="0">
                <a:latin typeface="NimbusRomNo9L-Regu"/>
              </a:rPr>
              <a:t>Problem: </a:t>
            </a:r>
            <a:r>
              <a:rPr lang="en-US" b="0" i="0" u="none" strike="noStrike" baseline="0" dirty="0">
                <a:latin typeface="NimbusRomNo9L-Regu"/>
              </a:rPr>
              <a:t>hotspot occurrences in a laser powder bed fusion (LPBF) process</a:t>
            </a:r>
          </a:p>
          <a:p>
            <a:pPr marL="742950" lvl="1" indent="-285750">
              <a:buFont typeface="Courier New" panose="02070309020205020404" pitchFamily="49" charset="0"/>
              <a:buChar char="o"/>
            </a:pPr>
            <a:r>
              <a:rPr lang="en-US" dirty="0">
                <a:latin typeface="NimbusRomNo9L-Regu"/>
              </a:rPr>
              <a:t>Data: Monitoring data are collected by video capture of the process, </a:t>
            </a:r>
            <a:r>
              <a:rPr lang="en-US" sz="1800" b="0" i="0" u="none" strike="noStrike" baseline="0" dirty="0">
                <a:latin typeface="NimbusRomNo9L-Regu"/>
              </a:rPr>
              <a:t>where any given video can be broken down into a time series of frames. </a:t>
            </a:r>
          </a:p>
          <a:p>
            <a:pPr marL="1200150" lvl="2" indent="-285750">
              <a:buFont typeface="Wingdings" panose="05000000000000000000" pitchFamily="2" charset="2"/>
              <a:buChar char="v"/>
            </a:pPr>
            <a:r>
              <a:rPr lang="en-US" dirty="0">
                <a:latin typeface="NimbusRomNo9L-Regu"/>
              </a:rPr>
              <a:t>Rate of capture: 32 frames per second</a:t>
            </a:r>
          </a:p>
          <a:p>
            <a:pPr marL="1200150" lvl="2" indent="-285750">
              <a:buFont typeface="Wingdings" panose="05000000000000000000" pitchFamily="2" charset="2"/>
              <a:buChar char="v"/>
            </a:pPr>
            <a:r>
              <a:rPr lang="en-US" dirty="0">
                <a:latin typeface="NimbusRomNo9L-Regu"/>
              </a:rPr>
              <a:t>Each frame consists of a 71121 matrix of</a:t>
            </a:r>
            <a:endParaRPr lang="en-US" b="0" i="0" u="none" strike="noStrike" baseline="0" dirty="0">
              <a:latin typeface="NimbusRomNo9L-Regu"/>
            </a:endParaRPr>
          </a:p>
          <a:p>
            <a:pPr marL="742950" lvl="1" indent="-285750">
              <a:buFont typeface="Courier New" panose="02070309020205020404" pitchFamily="49" charset="0"/>
              <a:buChar char="o"/>
            </a:pPr>
            <a:endParaRPr lang="en-US" dirty="0">
              <a:latin typeface="NimbusRomNo9L-Regu"/>
            </a:endParaRPr>
          </a:p>
          <a:p>
            <a:pPr algn="l"/>
            <a:endParaRPr lang="en-US" dirty="0"/>
          </a:p>
        </p:txBody>
      </p:sp>
      <p:pic>
        <p:nvPicPr>
          <p:cNvPr id="5" name="图片 4">
            <a:extLst>
              <a:ext uri="{FF2B5EF4-FFF2-40B4-BE49-F238E27FC236}">
                <a16:creationId xmlns:a16="http://schemas.microsoft.com/office/drawing/2014/main" id="{4B8FFCAF-8734-4ADB-A257-F7BB11BCAAEC}"/>
              </a:ext>
            </a:extLst>
          </p:cNvPr>
          <p:cNvPicPr>
            <a:picLocks noChangeAspect="1"/>
          </p:cNvPicPr>
          <p:nvPr/>
        </p:nvPicPr>
        <p:blipFill>
          <a:blip r:embed="rId3"/>
          <a:stretch>
            <a:fillRect/>
          </a:stretch>
        </p:blipFill>
        <p:spPr>
          <a:xfrm>
            <a:off x="702466" y="3121538"/>
            <a:ext cx="5212081" cy="1793860"/>
          </a:xfrm>
          <a:prstGeom prst="rect">
            <a:avLst/>
          </a:prstGeom>
        </p:spPr>
      </p:pic>
      <p:sp>
        <p:nvSpPr>
          <p:cNvPr id="18" name="文本框 17">
            <a:extLst>
              <a:ext uri="{FF2B5EF4-FFF2-40B4-BE49-F238E27FC236}">
                <a16:creationId xmlns:a16="http://schemas.microsoft.com/office/drawing/2014/main" id="{78D6A981-64DD-4002-A144-84C2FF256370}"/>
              </a:ext>
            </a:extLst>
          </p:cNvPr>
          <p:cNvSpPr txBox="1"/>
          <p:nvPr/>
        </p:nvSpPr>
        <p:spPr>
          <a:xfrm>
            <a:off x="632664" y="4915398"/>
            <a:ext cx="5279234" cy="1354217"/>
          </a:xfrm>
          <a:prstGeom prst="rect">
            <a:avLst/>
          </a:prstGeom>
          <a:noFill/>
        </p:spPr>
        <p:txBody>
          <a:bodyPr wrap="square">
            <a:spAutoFit/>
          </a:bodyPr>
          <a:lstStyle/>
          <a:p>
            <a:pPr algn="just"/>
            <a:r>
              <a:rPr lang="en-US" sz="1600" b="0" i="0" u="none" strike="noStrike" baseline="0" dirty="0">
                <a:latin typeface="NimbusRomNo9L-Regu"/>
              </a:rPr>
              <a:t>Figure shows the triangle shape being manufactured for this example, with the three corners identified by </a:t>
            </a:r>
            <a:r>
              <a:rPr lang="en-US" sz="1600" b="0" i="0" u="none" strike="noStrike" baseline="0" dirty="0">
                <a:latin typeface="NimbusRomNo9L-ReguItal"/>
              </a:rPr>
              <a:t>X</a:t>
            </a:r>
            <a:r>
              <a:rPr lang="en-US" sz="1600" b="0" i="0" u="none" strike="noStrike" baseline="0" dirty="0">
                <a:latin typeface="NimbusRomNo9L-Regu"/>
              </a:rPr>
              <a:t>, </a:t>
            </a:r>
            <a:r>
              <a:rPr lang="en-US" sz="1600" b="0" i="0" u="none" strike="noStrike" baseline="0" dirty="0">
                <a:latin typeface="NimbusRomNo9L-ReguItal"/>
              </a:rPr>
              <a:t>Y</a:t>
            </a:r>
            <a:r>
              <a:rPr lang="en-US" sz="1600" b="0" i="0" u="none" strike="noStrike" baseline="0" dirty="0">
                <a:latin typeface="NimbusRomNo9L-Regu"/>
              </a:rPr>
              <a:t>, and </a:t>
            </a:r>
            <a:r>
              <a:rPr lang="en-US" sz="1600" b="0" i="0" u="none" strike="noStrike" baseline="0" dirty="0">
                <a:latin typeface="NimbusRomNo9L-ReguItal"/>
              </a:rPr>
              <a:t>Z</a:t>
            </a:r>
            <a:r>
              <a:rPr lang="en-US" sz="1600" b="0" i="0" u="none" strike="noStrike" baseline="0" dirty="0">
                <a:latin typeface="NimbusRomNo9L-Regu"/>
              </a:rPr>
              <a:t>. Note that Figure 7a reports the pixels considered within each frame (or matrix), while Figure 7b identifies the laser melting tool along with the hotspot that occurred at pixel </a:t>
            </a:r>
            <a:r>
              <a:rPr lang="en-US" sz="1600" b="0" i="0" u="none" strike="noStrike" baseline="0" dirty="0">
                <a:latin typeface="NimbusRomNo9L-ReguItal"/>
              </a:rPr>
              <a:t>Z</a:t>
            </a:r>
            <a:r>
              <a:rPr lang="en-US" sz="1800" b="0" i="0" u="none" strike="noStrike" baseline="0" dirty="0">
                <a:latin typeface="NimbusRomNo9L-Regu"/>
              </a:rPr>
              <a:t>. </a:t>
            </a:r>
            <a:endParaRPr lang="en-US" dirty="0"/>
          </a:p>
        </p:txBody>
      </p:sp>
      <p:pic>
        <p:nvPicPr>
          <p:cNvPr id="11" name="图片 10">
            <a:extLst>
              <a:ext uri="{FF2B5EF4-FFF2-40B4-BE49-F238E27FC236}">
                <a16:creationId xmlns:a16="http://schemas.microsoft.com/office/drawing/2014/main" id="{9AC2EE54-08CA-432F-8274-DF0F43A674F2}"/>
              </a:ext>
            </a:extLst>
          </p:cNvPr>
          <p:cNvPicPr>
            <a:picLocks noChangeAspect="1"/>
          </p:cNvPicPr>
          <p:nvPr/>
        </p:nvPicPr>
        <p:blipFill>
          <a:blip r:embed="rId4"/>
          <a:stretch>
            <a:fillRect/>
          </a:stretch>
        </p:blipFill>
        <p:spPr>
          <a:xfrm>
            <a:off x="6665666" y="2234825"/>
            <a:ext cx="4541316" cy="3603963"/>
          </a:xfrm>
          <a:prstGeom prst="rect">
            <a:avLst/>
          </a:prstGeom>
        </p:spPr>
      </p:pic>
      <p:sp>
        <p:nvSpPr>
          <p:cNvPr id="28" name="文本框 27">
            <a:extLst>
              <a:ext uri="{FF2B5EF4-FFF2-40B4-BE49-F238E27FC236}">
                <a16:creationId xmlns:a16="http://schemas.microsoft.com/office/drawing/2014/main" id="{091B5551-0B60-4BF0-A085-50FA8762C3D0}"/>
              </a:ext>
            </a:extLst>
          </p:cNvPr>
          <p:cNvSpPr txBox="1"/>
          <p:nvPr/>
        </p:nvSpPr>
        <p:spPr>
          <a:xfrm>
            <a:off x="6827950" y="5783305"/>
            <a:ext cx="4838286" cy="584775"/>
          </a:xfrm>
          <a:prstGeom prst="rect">
            <a:avLst/>
          </a:prstGeom>
          <a:noFill/>
        </p:spPr>
        <p:txBody>
          <a:bodyPr wrap="square">
            <a:spAutoFit/>
          </a:bodyPr>
          <a:lstStyle/>
          <a:p>
            <a:r>
              <a:rPr lang="en-US" sz="1600" b="0" i="0" u="none" strike="noStrike" baseline="0" dirty="0">
                <a:latin typeface="NimbusRomNo9L-Regu"/>
              </a:rPr>
              <a:t>Figure plots the time series extracted from each of the three pixels</a:t>
            </a:r>
            <a:endParaRPr lang="en-US" sz="1600" dirty="0"/>
          </a:p>
        </p:txBody>
      </p:sp>
    </p:spTree>
    <p:extLst>
      <p:ext uri="{BB962C8B-B14F-4D97-AF65-F5344CB8AC3E}">
        <p14:creationId xmlns:p14="http://schemas.microsoft.com/office/powerpoint/2010/main" val="1751345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D86E1E8-48A4-4A3B-B909-82A985E70F0E}"/>
              </a:ext>
            </a:extLst>
          </p:cNvPr>
          <p:cNvSpPr/>
          <p:nvPr/>
        </p:nvSpPr>
        <p:spPr>
          <a:xfrm>
            <a:off x="-1" y="-8602"/>
            <a:ext cx="7826189"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矩形 85">
            <a:extLst>
              <a:ext uri="{FF2B5EF4-FFF2-40B4-BE49-F238E27FC236}">
                <a16:creationId xmlns:a16="http://schemas.microsoft.com/office/drawing/2014/main" id="{4D86F754-1C74-4169-87CC-8536DF68B23B}"/>
              </a:ext>
            </a:extLst>
          </p:cNvPr>
          <p:cNvSpPr/>
          <p:nvPr/>
        </p:nvSpPr>
        <p:spPr>
          <a:xfrm>
            <a:off x="-1" y="6466546"/>
            <a:ext cx="4580965" cy="3914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矩形 6">
            <a:extLst>
              <a:ext uri="{FF2B5EF4-FFF2-40B4-BE49-F238E27FC236}">
                <a16:creationId xmlns:a16="http://schemas.microsoft.com/office/drawing/2014/main" id="{2E314104-B6EB-4F57-A01C-74FCA62AD907}"/>
              </a:ext>
            </a:extLst>
          </p:cNvPr>
          <p:cNvSpPr/>
          <p:nvPr/>
        </p:nvSpPr>
        <p:spPr>
          <a:xfrm>
            <a:off x="8193741" y="6466546"/>
            <a:ext cx="3998259" cy="391454"/>
          </a:xfrm>
          <a:prstGeom prst="rect">
            <a:avLst/>
          </a:prstGeom>
          <a:solidFill>
            <a:srgbClr val="00B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文本框 18">
            <a:extLst>
              <a:ext uri="{FF2B5EF4-FFF2-40B4-BE49-F238E27FC236}">
                <a16:creationId xmlns:a16="http://schemas.microsoft.com/office/drawing/2014/main" id="{219861AF-0A23-499A-B6F2-344F6BEC634E}"/>
              </a:ext>
            </a:extLst>
          </p:cNvPr>
          <p:cNvSpPr txBox="1"/>
          <p:nvPr/>
        </p:nvSpPr>
        <p:spPr>
          <a:xfrm>
            <a:off x="0" y="6508384"/>
            <a:ext cx="4580964" cy="307777"/>
          </a:xfrm>
          <a:prstGeom prst="rect">
            <a:avLst/>
          </a:prstGeom>
          <a:noFill/>
        </p:spPr>
        <p:txBody>
          <a:bodyPr wrap="square">
            <a:spAutoFit/>
          </a:bodyPr>
          <a:lstStyle/>
          <a:p>
            <a:pPr algn="ctr"/>
            <a:r>
              <a:rPr lang="en-US" sz="1400" i="0" dirty="0">
                <a:solidFill>
                  <a:schemeClr val="bg1"/>
                </a:solidFill>
                <a:effectLst/>
              </a:rPr>
              <a:t>Defense and Aerospace Test and Analysis Workshop</a:t>
            </a:r>
          </a:p>
        </p:txBody>
      </p:sp>
      <p:sp>
        <p:nvSpPr>
          <p:cNvPr id="21" name="矩形 20">
            <a:extLst>
              <a:ext uri="{FF2B5EF4-FFF2-40B4-BE49-F238E27FC236}">
                <a16:creationId xmlns:a16="http://schemas.microsoft.com/office/drawing/2014/main" id="{B002055B-00DA-4285-9E13-3F56FC691F1D}"/>
              </a:ext>
            </a:extLst>
          </p:cNvPr>
          <p:cNvSpPr/>
          <p:nvPr/>
        </p:nvSpPr>
        <p:spPr>
          <a:xfrm>
            <a:off x="4580965" y="6466546"/>
            <a:ext cx="3612776"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文本框 21">
            <a:extLst>
              <a:ext uri="{FF2B5EF4-FFF2-40B4-BE49-F238E27FC236}">
                <a16:creationId xmlns:a16="http://schemas.microsoft.com/office/drawing/2014/main" id="{4EA6EA3C-3CD6-4281-A941-F25E674E32E0}"/>
              </a:ext>
            </a:extLst>
          </p:cNvPr>
          <p:cNvSpPr txBox="1"/>
          <p:nvPr/>
        </p:nvSpPr>
        <p:spPr>
          <a:xfrm>
            <a:off x="4679577" y="6466545"/>
            <a:ext cx="3514163" cy="307777"/>
          </a:xfrm>
          <a:prstGeom prst="rect">
            <a:avLst/>
          </a:prstGeom>
          <a:noFill/>
        </p:spPr>
        <p:txBody>
          <a:bodyPr wrap="square">
            <a:spAutoFit/>
          </a:bodyPr>
          <a:lstStyle/>
          <a:p>
            <a:pPr algn="ctr"/>
            <a:r>
              <a:rPr lang="en-US" sz="1400" i="0" dirty="0">
                <a:solidFill>
                  <a:schemeClr val="bg1"/>
                </a:solidFill>
                <a:effectLst/>
              </a:rPr>
              <a:t>Zhi Wang</a:t>
            </a:r>
          </a:p>
        </p:txBody>
      </p:sp>
      <p:sp>
        <p:nvSpPr>
          <p:cNvPr id="23" name="文本框 22">
            <a:extLst>
              <a:ext uri="{FF2B5EF4-FFF2-40B4-BE49-F238E27FC236}">
                <a16:creationId xmlns:a16="http://schemas.microsoft.com/office/drawing/2014/main" id="{6C94ED5F-F9F7-42A3-9D45-A385B2006D8F}"/>
              </a:ext>
            </a:extLst>
          </p:cNvPr>
          <p:cNvSpPr txBox="1"/>
          <p:nvPr/>
        </p:nvSpPr>
        <p:spPr>
          <a:xfrm>
            <a:off x="8193740" y="6508384"/>
            <a:ext cx="2106707" cy="307777"/>
          </a:xfrm>
          <a:prstGeom prst="rect">
            <a:avLst/>
          </a:prstGeom>
          <a:noFill/>
        </p:spPr>
        <p:txBody>
          <a:bodyPr wrap="square">
            <a:spAutoFit/>
          </a:bodyPr>
          <a:lstStyle/>
          <a:p>
            <a:pPr algn="ctr"/>
            <a:r>
              <a:rPr lang="en-US" sz="1400" dirty="0">
                <a:solidFill>
                  <a:schemeClr val="bg1"/>
                </a:solidFill>
              </a:rPr>
              <a:t>April 27, 2022</a:t>
            </a:r>
            <a:endParaRPr lang="en-US" sz="1400" i="0" dirty="0">
              <a:solidFill>
                <a:schemeClr val="bg1"/>
              </a:solidFill>
              <a:effectLst/>
            </a:endParaRPr>
          </a:p>
        </p:txBody>
      </p:sp>
      <p:sp>
        <p:nvSpPr>
          <p:cNvPr id="24" name="文本框 23">
            <a:extLst>
              <a:ext uri="{FF2B5EF4-FFF2-40B4-BE49-F238E27FC236}">
                <a16:creationId xmlns:a16="http://schemas.microsoft.com/office/drawing/2014/main" id="{40E44C6F-84C3-4EA0-8E9A-D7F1997DB90E}"/>
              </a:ext>
            </a:extLst>
          </p:cNvPr>
          <p:cNvSpPr txBox="1"/>
          <p:nvPr/>
        </p:nvSpPr>
        <p:spPr>
          <a:xfrm>
            <a:off x="11304494" y="6515849"/>
            <a:ext cx="887506" cy="307777"/>
          </a:xfrm>
          <a:prstGeom prst="rect">
            <a:avLst/>
          </a:prstGeom>
          <a:noFill/>
        </p:spPr>
        <p:txBody>
          <a:bodyPr wrap="square">
            <a:spAutoFit/>
          </a:bodyPr>
          <a:lstStyle/>
          <a:p>
            <a:pPr algn="ctr"/>
            <a:r>
              <a:rPr lang="en-US" sz="1400" dirty="0">
                <a:solidFill>
                  <a:schemeClr val="bg1"/>
                </a:solidFill>
              </a:rPr>
              <a:t>9/10</a:t>
            </a:r>
            <a:endParaRPr lang="en-US" sz="1400" i="0" dirty="0">
              <a:solidFill>
                <a:schemeClr val="bg1"/>
              </a:solidFill>
              <a:effectLst/>
            </a:endParaRPr>
          </a:p>
        </p:txBody>
      </p:sp>
      <p:sp>
        <p:nvSpPr>
          <p:cNvPr id="25" name="矩形 24">
            <a:extLst>
              <a:ext uri="{FF2B5EF4-FFF2-40B4-BE49-F238E27FC236}">
                <a16:creationId xmlns:a16="http://schemas.microsoft.com/office/drawing/2014/main" id="{F6E3060F-6237-459E-B2B2-03C73EF053A9}"/>
              </a:ext>
            </a:extLst>
          </p:cNvPr>
          <p:cNvSpPr/>
          <p:nvPr/>
        </p:nvSpPr>
        <p:spPr>
          <a:xfrm>
            <a:off x="7826188" y="0"/>
            <a:ext cx="4365812" cy="391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latin typeface="NimbusRomNo9L-Medi"/>
              </a:rPr>
              <a:t>Illustrative Example</a:t>
            </a:r>
            <a:endParaRPr lang="en-US" sz="1400" dirty="0"/>
          </a:p>
        </p:txBody>
      </p:sp>
      <p:sp>
        <p:nvSpPr>
          <p:cNvPr id="17" name="文本框 16">
            <a:extLst>
              <a:ext uri="{FF2B5EF4-FFF2-40B4-BE49-F238E27FC236}">
                <a16:creationId xmlns:a16="http://schemas.microsoft.com/office/drawing/2014/main" id="{B566744B-DF11-40E5-A927-7E8D1975F8E8}"/>
              </a:ext>
            </a:extLst>
          </p:cNvPr>
          <p:cNvSpPr txBox="1"/>
          <p:nvPr/>
        </p:nvSpPr>
        <p:spPr>
          <a:xfrm>
            <a:off x="283285" y="5634417"/>
            <a:ext cx="5970269" cy="584775"/>
          </a:xfrm>
          <a:prstGeom prst="rect">
            <a:avLst/>
          </a:prstGeom>
          <a:noFill/>
        </p:spPr>
        <p:txBody>
          <a:bodyPr wrap="square">
            <a:spAutoFit/>
          </a:bodyPr>
          <a:lstStyle/>
          <a:p>
            <a:pPr algn="just"/>
            <a:r>
              <a:rPr lang="en-US" sz="1600" b="0" i="0" u="none" strike="noStrike" baseline="0" dirty="0">
                <a:latin typeface="NimbusRomNo9L-Regu"/>
              </a:rPr>
              <a:t>Figure shows the median- and IQR-clipped CUSUM charts applied to pixel </a:t>
            </a:r>
            <a:r>
              <a:rPr lang="en-US" sz="1600" b="0" i="0" u="none" strike="noStrike" baseline="0" dirty="0">
                <a:latin typeface="NimbusRomNo9L-ReguItal"/>
              </a:rPr>
              <a:t>Z</a:t>
            </a:r>
            <a:r>
              <a:rPr lang="en-US" sz="1600" b="0" i="0" u="none" strike="noStrike" baseline="0" dirty="0">
                <a:latin typeface="NimbusRomNo9L-Regu"/>
              </a:rPr>
              <a:t>, for both the increasing and decreasing cases. </a:t>
            </a:r>
            <a:endParaRPr lang="en-US" sz="1600" dirty="0"/>
          </a:p>
        </p:txBody>
      </p:sp>
      <p:pic>
        <p:nvPicPr>
          <p:cNvPr id="8" name="图片 7">
            <a:extLst>
              <a:ext uri="{FF2B5EF4-FFF2-40B4-BE49-F238E27FC236}">
                <a16:creationId xmlns:a16="http://schemas.microsoft.com/office/drawing/2014/main" id="{E96E9656-C0DD-44DF-B168-D7E71B3CD355}"/>
              </a:ext>
            </a:extLst>
          </p:cNvPr>
          <p:cNvPicPr>
            <a:picLocks noChangeAspect="1"/>
          </p:cNvPicPr>
          <p:nvPr/>
        </p:nvPicPr>
        <p:blipFill>
          <a:blip r:embed="rId3"/>
          <a:stretch>
            <a:fillRect/>
          </a:stretch>
        </p:blipFill>
        <p:spPr>
          <a:xfrm>
            <a:off x="123264" y="461762"/>
            <a:ext cx="5970270" cy="5172655"/>
          </a:xfrm>
          <a:prstGeom prst="rect">
            <a:avLst/>
          </a:prstGeom>
        </p:spPr>
      </p:pic>
      <p:sp>
        <p:nvSpPr>
          <p:cNvPr id="9" name="文本框 8">
            <a:extLst>
              <a:ext uri="{FF2B5EF4-FFF2-40B4-BE49-F238E27FC236}">
                <a16:creationId xmlns:a16="http://schemas.microsoft.com/office/drawing/2014/main" id="{8801D24A-7BC2-427B-8635-D265EB04D41A}"/>
              </a:ext>
            </a:extLst>
          </p:cNvPr>
          <p:cNvSpPr txBox="1"/>
          <p:nvPr/>
        </p:nvSpPr>
        <p:spPr>
          <a:xfrm>
            <a:off x="6093534" y="1573738"/>
            <a:ext cx="5827956" cy="3693319"/>
          </a:xfrm>
          <a:prstGeom prst="rect">
            <a:avLst/>
          </a:prstGeom>
          <a:noFill/>
        </p:spPr>
        <p:txBody>
          <a:bodyPr wrap="square" rtlCol="0">
            <a:spAutoFit/>
          </a:bodyPr>
          <a:lstStyle/>
          <a:p>
            <a:pPr marL="285750" indent="-285750" algn="just">
              <a:buFont typeface="Wingdings" panose="05000000000000000000" pitchFamily="2" charset="2"/>
              <a:buChar char="§"/>
            </a:pPr>
            <a:r>
              <a:rPr lang="en-US" sz="1800" b="0" i="0" u="none" strike="noStrike" baseline="0" dirty="0">
                <a:latin typeface="NimbusRomNo9L-Regu"/>
              </a:rPr>
              <a:t>The CUSUMs were designed for a 50% increase/decrease in the mean of the clipped process </a:t>
            </a:r>
          </a:p>
          <a:p>
            <a:pPr marL="285750" indent="-285750" algn="just">
              <a:buFont typeface="Wingdings" panose="05000000000000000000" pitchFamily="2" charset="2"/>
              <a:buChar char="§"/>
            </a:pPr>
            <a:endParaRPr lang="en-US" sz="1800" b="0" i="0" u="none" strike="noStrike" baseline="0" dirty="0">
              <a:latin typeface="NimbusRomNo9L-Regu"/>
            </a:endParaRPr>
          </a:p>
          <a:p>
            <a:pPr marL="285750" indent="-285750" algn="just">
              <a:buFont typeface="Wingdings" panose="05000000000000000000" pitchFamily="2" charset="2"/>
              <a:buChar char="§"/>
            </a:pPr>
            <a:r>
              <a:rPr lang="en-US" dirty="0">
                <a:latin typeface="NimbusRomNo9L-Regu"/>
              </a:rPr>
              <a:t>T</a:t>
            </a:r>
            <a:r>
              <a:rPr lang="en-US" sz="1800" b="0" i="0" u="none" strike="noStrike" baseline="0" dirty="0">
                <a:latin typeface="NimbusRomNo9L-Regu"/>
              </a:rPr>
              <a:t>he alarm threshold for each chart was set so that the joint monitoring scheme yielded an in-control ARL of approximately 1000</a:t>
            </a:r>
          </a:p>
          <a:p>
            <a:pPr marL="285750" indent="-285750" algn="just">
              <a:buFont typeface="Wingdings" panose="05000000000000000000" pitchFamily="2" charset="2"/>
              <a:buChar char="§"/>
            </a:pPr>
            <a:endParaRPr lang="en-US" sz="1800" b="0" i="0" u="none" strike="noStrike" baseline="0" dirty="0">
              <a:latin typeface="NimbusRomNo9L-Regu"/>
            </a:endParaRPr>
          </a:p>
          <a:p>
            <a:pPr marL="285750" indent="-285750" algn="just">
              <a:buFont typeface="Wingdings" panose="05000000000000000000" pitchFamily="2" charset="2"/>
              <a:buChar char="§"/>
            </a:pPr>
            <a:r>
              <a:rPr lang="en-US" dirty="0">
                <a:latin typeface="NimbusRomNo9L-Regu"/>
              </a:rPr>
              <a:t>B</a:t>
            </a:r>
            <a:r>
              <a:rPr lang="en-US" sz="1800" b="0" i="0" u="none" strike="noStrike" baseline="0" dirty="0">
                <a:latin typeface="NimbusRomNo9L-Regu"/>
              </a:rPr>
              <a:t>oth CUSUM charts were designed under a first-order Bahadur approximation to the clipped sequences</a:t>
            </a:r>
          </a:p>
          <a:p>
            <a:pPr marL="285750" indent="-285750" algn="just">
              <a:buFont typeface="Wingdings" panose="05000000000000000000" pitchFamily="2" charset="2"/>
              <a:buChar char="§"/>
            </a:pPr>
            <a:endParaRPr lang="en-US" sz="1800" b="0" i="0" u="none" strike="noStrike" baseline="0" dirty="0">
              <a:latin typeface="NimbusRomNo9L-Regu"/>
            </a:endParaRPr>
          </a:p>
          <a:p>
            <a:pPr marL="285750" indent="-285750" algn="l">
              <a:buFont typeface="Wingdings" panose="05000000000000000000" pitchFamily="2" charset="2"/>
              <a:buChar char="§"/>
            </a:pPr>
            <a:r>
              <a:rPr lang="en-US" sz="1800" b="0" i="0" u="none" strike="noStrike" baseline="0" dirty="0">
                <a:latin typeface="NimbusRomNo9L-Regu"/>
              </a:rPr>
              <a:t>Notice that the median-clipped CUSUM for increases produced a signal at frame 114, while the IQR-clipped CUSUM produced a signal at frame 133</a:t>
            </a:r>
            <a:endParaRPr lang="en-US" dirty="0"/>
          </a:p>
        </p:txBody>
      </p:sp>
    </p:spTree>
    <p:extLst>
      <p:ext uri="{BB962C8B-B14F-4D97-AF65-F5344CB8AC3E}">
        <p14:creationId xmlns:p14="http://schemas.microsoft.com/office/powerpoint/2010/main" val="206004386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1910</Words>
  <Application>Microsoft Office PowerPoint</Application>
  <PresentationFormat>宽屏</PresentationFormat>
  <Paragraphs>188</Paragraphs>
  <Slides>11</Slides>
  <Notes>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CMR10</vt:lpstr>
      <vt:lpstr>NimbusRomNo9L-Medi</vt:lpstr>
      <vt:lpstr>NimbusRomNo9L-Regu</vt:lpstr>
      <vt:lpstr>NimbusRomNo9L-ReguItal</vt:lpstr>
      <vt:lpstr>Arial</vt:lpstr>
      <vt:lpstr>Calibri</vt:lpstr>
      <vt:lpstr>Calibri Light</vt:lpstr>
      <vt:lpstr>Cambria Math</vt:lpstr>
      <vt:lpstr>Courier New</vt:lpstr>
      <vt:lpstr>Wingdings</vt:lpstr>
      <vt:lpstr>Office 主题​​</vt:lpstr>
      <vt:lpstr>Estimating the time of sudden shift in the location or scale of ergodic-stationary processes in SPM applications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the time of sudden shift in the location or scale of ergodic-stationary processes in SPM applications</dc:title>
  <dc:creator>wangzhi061803@gmail.com</dc:creator>
  <cp:lastModifiedBy>wangzhi061803@gmail.com</cp:lastModifiedBy>
  <cp:revision>2</cp:revision>
  <dcterms:created xsi:type="dcterms:W3CDTF">2022-04-18T14:34:24Z</dcterms:created>
  <dcterms:modified xsi:type="dcterms:W3CDTF">2022-04-18T14:38:09Z</dcterms:modified>
</cp:coreProperties>
</file>