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8"/>
  </p:notesMasterIdLst>
  <p:sldIdLst>
    <p:sldId id="403" r:id="rId2"/>
    <p:sldId id="412" r:id="rId3"/>
    <p:sldId id="409" r:id="rId4"/>
    <p:sldId id="410" r:id="rId5"/>
    <p:sldId id="411" r:id="rId6"/>
    <p:sldId id="397" r:id="rId7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132A"/>
    <a:srgbClr val="000000"/>
    <a:srgbClr val="FFC627"/>
    <a:srgbClr val="FFB310"/>
    <a:srgbClr val="5C6670"/>
    <a:srgbClr val="FFC425"/>
    <a:srgbClr val="8C1D40"/>
    <a:srgbClr val="FFFFFF"/>
    <a:srgbClr val="4F55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4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8" y="45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39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F710229-4D45-4872-AFFD-54636330810B}" type="datetimeFigureOut">
              <a:rPr lang="en-US" altLang="en-US"/>
              <a:pPr>
                <a:defRPr/>
              </a:pPr>
              <a:t>4/17/2022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748741B-5953-40C1-9924-CF136179C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414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B705B56-D071-4AC8-B72E-C30AD75C8029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6142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tate.gov/video/?videoid=60761567001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tate.gov/video/?videoid=60761567001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tate.gov/video/?videoid=60761567001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tate.gov/video/?videoid=60761567001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3769A-18BD-4F93-9B8B-0BD846C622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45B466B-8CE4-417B-A1A9-D0CE1C6B24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63612" y="136525"/>
            <a:ext cx="4018788" cy="13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390000"/>
      </p:ext>
    </p:extLst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942C7-E683-4850-8383-3B1B894F83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2059016"/>
      </p:ext>
    </p:extLst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8993E-D48C-4FAC-9979-A3C1758D0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4290249"/>
      </p:ext>
    </p:extLst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rId2"/>
            <a:extLst>
              <a:ext uri="{FF2B5EF4-FFF2-40B4-BE49-F238E27FC236}">
                <a16:creationId xmlns:a16="http://schemas.microsoft.com/office/drawing/2014/main" id="{3B3EF2CA-1654-4C1F-A6C5-F120D9083694}"/>
              </a:ext>
            </a:extLst>
          </p:cNvPr>
          <p:cNvSpPr/>
          <p:nvPr userDrawn="1"/>
        </p:nvSpPr>
        <p:spPr>
          <a:xfrm>
            <a:off x="0" y="6126162"/>
            <a:ext cx="12192000" cy="731837"/>
          </a:xfrm>
          <a:prstGeom prst="rect">
            <a:avLst/>
          </a:prstGeom>
          <a:solidFill>
            <a:srgbClr val="FFC6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DAE75-F874-4353-BAC0-E4D7679B94C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9A36A4E9-5735-4144-9EB5-EF97FC17B67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6162"/>
            <a:ext cx="2909887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9318027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rId2"/>
            <a:extLst>
              <a:ext uri="{FF2B5EF4-FFF2-40B4-BE49-F238E27FC236}">
                <a16:creationId xmlns:a16="http://schemas.microsoft.com/office/drawing/2014/main" id="{F1B9C71C-E46B-4310-B6DD-5A257BDD33E0}"/>
              </a:ext>
            </a:extLst>
          </p:cNvPr>
          <p:cNvSpPr/>
          <p:nvPr userDrawn="1"/>
        </p:nvSpPr>
        <p:spPr>
          <a:xfrm>
            <a:off x="0" y="6126162"/>
            <a:ext cx="12192000" cy="731837"/>
          </a:xfrm>
          <a:prstGeom prst="rect">
            <a:avLst/>
          </a:prstGeom>
          <a:solidFill>
            <a:srgbClr val="FFC6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0C9FD6E0-7A0A-4D97-9B94-EAE3FE0159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6162"/>
            <a:ext cx="2909887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02782-F0F8-407A-8BD9-3A96D9E2BE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0079802"/>
      </p:ext>
    </p:extLst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2"/>
            <a:extLst>
              <a:ext uri="{FF2B5EF4-FFF2-40B4-BE49-F238E27FC236}">
                <a16:creationId xmlns:a16="http://schemas.microsoft.com/office/drawing/2014/main" id="{4414CDF2-380C-4FF4-AD5A-7AC5B1662775}"/>
              </a:ext>
            </a:extLst>
          </p:cNvPr>
          <p:cNvSpPr/>
          <p:nvPr userDrawn="1"/>
        </p:nvSpPr>
        <p:spPr>
          <a:xfrm>
            <a:off x="0" y="6126162"/>
            <a:ext cx="12192000" cy="731837"/>
          </a:xfrm>
          <a:prstGeom prst="rect">
            <a:avLst/>
          </a:prstGeom>
          <a:solidFill>
            <a:srgbClr val="FFC6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39D6DE9F-69B3-4ACD-B586-93A4092FA33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6162"/>
            <a:ext cx="2909887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C846D-7CAC-4E0E-AE62-ABFD4FEC20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0171802"/>
      </p:ext>
    </p:extLst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hlinkClick r:id="rId2"/>
            <a:extLst>
              <a:ext uri="{FF2B5EF4-FFF2-40B4-BE49-F238E27FC236}">
                <a16:creationId xmlns:a16="http://schemas.microsoft.com/office/drawing/2014/main" id="{607E80F0-E5D7-4E46-A26B-3299387D0CAD}"/>
              </a:ext>
            </a:extLst>
          </p:cNvPr>
          <p:cNvSpPr/>
          <p:nvPr userDrawn="1"/>
        </p:nvSpPr>
        <p:spPr>
          <a:xfrm>
            <a:off x="0" y="6126162"/>
            <a:ext cx="12192000" cy="731837"/>
          </a:xfrm>
          <a:prstGeom prst="rect">
            <a:avLst/>
          </a:prstGeom>
          <a:solidFill>
            <a:srgbClr val="FFC6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</p:txBody>
      </p:sp>
      <p:pic>
        <p:nvPicPr>
          <p:cNvPr id="11" name="Picture 1">
            <a:extLst>
              <a:ext uri="{FF2B5EF4-FFF2-40B4-BE49-F238E27FC236}">
                <a16:creationId xmlns:a16="http://schemas.microsoft.com/office/drawing/2014/main" id="{E743D997-7BBC-4498-A902-40C7A3953A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6162"/>
            <a:ext cx="2909887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A2A40-9AB9-4F3C-A0F7-B58FEFFA65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7823955"/>
      </p:ext>
    </p:extLst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D1473-B1FF-4742-8FCF-D1FA7DAEC5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6551258"/>
      </p:ext>
    </p:extLst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648A4-1456-4956-B1A6-C3B7D582CE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628622"/>
      </p:ext>
    </p:extLst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0037C-E2A2-4CAF-9FE2-8D19BC537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6120397"/>
      </p:ext>
    </p:extLst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61A05-65FF-42B0-8B0E-9EBAC70CD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7068"/>
      </p:ext>
    </p:extLst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89898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CAE7556-E975-483E-AD4A-703E1589E736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push/>
  </p:transition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ＭＳ Ｐゴシック" panose="020B0600070205080204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ＭＳ Ｐゴシック" panose="020B0600070205080204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ＭＳ Ｐゴシック" panose="020B0600070205080204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ＭＳ Ｐゴシック" panose="020B0600070205080204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Arial" panose="020B060402020202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Arial" panose="020B060402020202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Arial" panose="020B060402020202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Arial" panose="020B060402020202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55F27-D791-49F2-808E-6AB5730A8F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181100"/>
            <a:ext cx="10363200" cy="1873251"/>
          </a:xfrm>
        </p:spPr>
        <p:txBody>
          <a:bodyPr/>
          <a:lstStyle/>
          <a:p>
            <a:r>
              <a:rPr lang="en-US" dirty="0"/>
              <a:t>Optimal Designs for </a:t>
            </a:r>
            <a:br>
              <a:rPr lang="en-US" dirty="0"/>
            </a:br>
            <a:r>
              <a:rPr lang="en-US" dirty="0"/>
              <a:t>Multi-Response Experiments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E336AE-77DA-42AC-94C1-430351E5D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327400"/>
            <a:ext cx="10363200" cy="3048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800" dirty="0"/>
              <a:t>Brittany M. Fischer</a:t>
            </a:r>
            <a:r>
              <a:rPr lang="en-US" sz="2800" baseline="30000" dirty="0"/>
              <a:t>1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Sarah E. Burke</a:t>
            </a:r>
            <a:r>
              <a:rPr lang="en-US" sz="2800" baseline="30000" dirty="0"/>
              <a:t>2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Douglas C. Montgomery</a:t>
            </a:r>
            <a:r>
              <a:rPr lang="en-US" sz="2800" baseline="30000" dirty="0"/>
              <a:t>1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Bradley Jones</a:t>
            </a:r>
            <a:r>
              <a:rPr lang="en-US" sz="2800" baseline="30000" dirty="0"/>
              <a:t>3</a:t>
            </a:r>
          </a:p>
          <a:p>
            <a:pPr>
              <a:spcBef>
                <a:spcPts val="0"/>
              </a:spcBef>
            </a:pPr>
            <a:endParaRPr lang="en-US" sz="2800" dirty="0"/>
          </a:p>
          <a:p>
            <a:pPr algn="r">
              <a:spcBef>
                <a:spcPts val="0"/>
              </a:spcBef>
            </a:pPr>
            <a:endParaRPr lang="en-US" sz="2800" dirty="0"/>
          </a:p>
          <a:p>
            <a:pPr algn="r">
              <a:spcBef>
                <a:spcPts val="0"/>
              </a:spcBef>
            </a:pPr>
            <a:r>
              <a:rPr lang="en-US" sz="1800" dirty="0"/>
              <a:t>1. Arizona State University; 2. </a:t>
            </a:r>
            <a:r>
              <a:rPr lang="en-US" sz="1800" dirty="0" err="1"/>
              <a:t>LinQuest</a:t>
            </a:r>
            <a:r>
              <a:rPr lang="en-US" sz="1800" dirty="0"/>
              <a:t>; 3. JMP Division, SAS Institute</a:t>
            </a:r>
          </a:p>
          <a:p>
            <a:pPr>
              <a:spcBef>
                <a:spcPts val="0"/>
              </a:spcBef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970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67BF-0274-4775-AF59-2148F2139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cap="all" dirty="0"/>
              <a:t>Problem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892A7-CBC8-454A-85F0-90AB5334F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Provide a general solution to finding a test design for multiple responses that follow different distributions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r>
              <a:rPr lang="en-US" dirty="0"/>
              <a:t>Consider a three-response problem</a:t>
            </a:r>
          </a:p>
          <a:p>
            <a:pPr lvl="2"/>
            <a:r>
              <a:rPr lang="en-US" b="1" dirty="0"/>
              <a:t>Normal</a:t>
            </a:r>
            <a:r>
              <a:rPr lang="en-US" dirty="0"/>
              <a:t>: continuous data (e.g., time or distance)</a:t>
            </a:r>
          </a:p>
          <a:p>
            <a:pPr lvl="2"/>
            <a:r>
              <a:rPr lang="en-US" b="1" dirty="0"/>
              <a:t>Binomial</a:t>
            </a:r>
            <a:r>
              <a:rPr lang="en-US" dirty="0"/>
              <a:t>: probability of success (e.g., detection or survival of target)</a:t>
            </a:r>
          </a:p>
          <a:p>
            <a:pPr lvl="2"/>
            <a:r>
              <a:rPr lang="en-US" b="1" dirty="0"/>
              <a:t>Poisson</a:t>
            </a:r>
            <a:r>
              <a:rPr lang="en-US" dirty="0"/>
              <a:t>: count data (e.g., number of false alarms or number of defects)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C956-BF6E-47FF-8CE5-A65CA0455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02782-F0F8-407A-8BD9-3A96D9E2BE19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3230307"/>
      </p:ext>
    </p:extLst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AC257-74A1-4E34-A539-1680317BF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designs for individual responses will be different for different response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DA8459-07E2-40CB-890F-7F5A58CD6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4DAE75-F874-4353-BAC0-E4D7679B94C6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D1C1B51-461A-474A-B5BF-1D3909711F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2162" b="3986"/>
          <a:stretch/>
        </p:blipFill>
        <p:spPr>
          <a:xfrm>
            <a:off x="609603" y="1928013"/>
            <a:ext cx="3414037" cy="28144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8B2186B-4B0B-4E28-BAFB-2341F7E505D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2162" b="3986"/>
          <a:stretch/>
        </p:blipFill>
        <p:spPr>
          <a:xfrm>
            <a:off x="4388981" y="1928012"/>
            <a:ext cx="3414037" cy="28144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39E5814-686B-47E4-B71A-78D48256DE2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2162" b="3986"/>
          <a:stretch/>
        </p:blipFill>
        <p:spPr>
          <a:xfrm>
            <a:off x="8168360" y="1928013"/>
            <a:ext cx="3414037" cy="28144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B3A2CC1-610E-474C-B893-91F95DF4571D}"/>
              </a:ext>
            </a:extLst>
          </p:cNvPr>
          <p:cNvSpPr/>
          <p:nvPr/>
        </p:nvSpPr>
        <p:spPr>
          <a:xfrm>
            <a:off x="609603" y="5226221"/>
            <a:ext cx="1097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/>
              <a:t>*16 run designs with 2 continuous factors, main effects + 2 factor interaction model, </a:t>
            </a:r>
          </a:p>
          <a:p>
            <a:pPr algn="r"/>
            <a:r>
              <a:rPr lang="en-US" dirty="0"/>
              <a:t>and given set of priors for the binomial and Poisson responses</a:t>
            </a:r>
          </a:p>
        </p:txBody>
      </p:sp>
    </p:spTree>
    <p:extLst>
      <p:ext uri="{BB962C8B-B14F-4D97-AF65-F5344CB8AC3E}">
        <p14:creationId xmlns:p14="http://schemas.microsoft.com/office/powerpoint/2010/main" val="3034032460"/>
      </p:ext>
    </p:extLst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BD88E-4887-4041-BB13-FF3C1B390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Demonstrated Capability of 3 Response Model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7B2789-B090-4AF0-BFE1-A84945C20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81742" y="5093834"/>
            <a:ext cx="4016515" cy="1032329"/>
          </a:xfrm>
        </p:spPr>
        <p:txBody>
          <a:bodyPr/>
          <a:lstStyle/>
          <a:p>
            <a:pPr marL="57150" indent="0">
              <a:buNone/>
            </a:pPr>
            <a:r>
              <a:rPr lang="en-US" sz="2000" dirty="0"/>
              <a:t>Weighted optimal design is a hybrid of the individual optimal designs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C8EE3A-3036-4DE6-BE7B-9E7D0BDAC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4C846D-7CAC-4E0E-AE62-ABFD4FEC202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122338-7929-49F9-9A45-9790E86B7A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2162" b="3986"/>
          <a:stretch/>
        </p:blipFill>
        <p:spPr>
          <a:xfrm>
            <a:off x="6881743" y="1600200"/>
            <a:ext cx="4016514" cy="3311073"/>
          </a:xfrm>
          <a:prstGeom prst="rect">
            <a:avLst/>
          </a:prstGeom>
          <a:ln>
            <a:solidFill>
              <a:schemeClr val="tx1"/>
            </a:solidFill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763B23FF-D363-4EAB-9106-0DD71AEE6670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09599" y="1600200"/>
                <a:ext cx="5778321" cy="31300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indent="0">
                  <a:spcAft>
                    <a:spcPts val="0"/>
                  </a:spcAft>
                  <a:buNone/>
                </a:pPr>
                <a:endParaRPr lang="en-US" dirty="0"/>
              </a:p>
              <a:p>
                <a:pPr marL="0" indent="0">
                  <a:spcAft>
                    <a:spcPts val="1000"/>
                  </a:spcAft>
                  <a:buNone/>
                </a:pPr>
                <a:r>
                  <a:rPr lang="en-US" dirty="0"/>
                  <a:t>Weighted Optimality Criterion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3200" i="1" dirty="0">
                  <a:solidFill>
                    <a:srgbClr val="5D132A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spcBef>
                    <a:spcPts val="120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r>
                        <a:rPr lang="en-US" sz="3200" i="0">
                          <a:solidFill>
                            <a:srgbClr val="5D132A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sz="3200" i="1">
                                  <a:solidFill>
                                    <a:srgbClr val="5D132A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3200" i="1">
                                  <a:solidFill>
                                    <a:srgbClr val="5D132A"/>
                                  </a:solidFill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</m:acc>
                        </m:e>
                        <m:sub>
                          <m: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sz="3200" i="0">
                          <a:solidFill>
                            <a:srgbClr val="5D132A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sz="3200" i="1">
                                  <a:solidFill>
                                    <a:srgbClr val="5D132A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3200" i="1">
                                  <a:solidFill>
                                    <a:srgbClr val="5D132A"/>
                                  </a:solidFill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</m:acc>
                        </m:e>
                        <m:sub>
                          <m: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3200" i="0">
                          <a:solidFill>
                            <a:srgbClr val="5D132A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sz="3200" i="1">
                                  <a:solidFill>
                                    <a:srgbClr val="5D132A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3200" i="1">
                                  <a:solidFill>
                                    <a:srgbClr val="5D132A"/>
                                  </a:solidFill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</m:acc>
                        </m:e>
                        <m:sub>
                          <m:r>
                            <a:rPr lang="en-US" sz="3200" i="1">
                              <a:solidFill>
                                <a:srgbClr val="5D132A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US" sz="3200" dirty="0">
                  <a:solidFill>
                    <a:srgbClr val="5D132A"/>
                  </a:solidFill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/>
              </a:p>
              <a:p>
                <a:pPr marL="0" indent="0">
                  <a:spcAft>
                    <a:spcPts val="1200"/>
                  </a:spcAft>
                  <a:buNone/>
                </a:pPr>
                <a:r>
                  <a:rPr lang="en-US" sz="2400" dirty="0"/>
                  <a:t>where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763B23FF-D363-4EAB-9106-0DD71AEE66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09599" y="1600200"/>
                <a:ext cx="5778321" cy="3130088"/>
              </a:xfrm>
              <a:prstGeom prst="rect">
                <a:avLst/>
              </a:prstGeom>
              <a:blipFill>
                <a:blip r:embed="rId3"/>
                <a:stretch>
                  <a:fillRect l="-2110" b="-26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5539051"/>
      </p:ext>
    </p:extLst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3EBDB-F7CB-40C4-AA85-9CF53C893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/>
              <a:t>Secondary </a:t>
            </a:r>
            <a:r>
              <a:rPr lang="en-US" sz="4800" b="1" cap="all" dirty="0"/>
              <a:t>Problem</a:t>
            </a:r>
            <a:r>
              <a:rPr lang="en-US" b="1" cap="all" dirty="0"/>
              <a:t> Statement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DBA50F45-DA34-4C91-AF1A-49A336CB8044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09600" y="1600201"/>
                <a:ext cx="6151808" cy="4525963"/>
              </a:xfrm>
            </p:spPr>
            <p:txBody>
              <a:bodyPr/>
              <a:lstStyle/>
              <a:p>
                <a:pPr>
                  <a:spcBef>
                    <a:spcPts val="1200"/>
                  </a:spcBef>
                  <a:spcAft>
                    <a:spcPts val="1800"/>
                  </a:spcAft>
                </a:pPr>
                <a:r>
                  <a:rPr lang="en-US" dirty="0"/>
                  <a:t>Identify a method for finding optimal weights when using a weighted design criterion</a:t>
                </a:r>
              </a:p>
              <a:p>
                <a:pPr lvl="1">
                  <a:spcAft>
                    <a:spcPts val="800"/>
                  </a:spcAft>
                </a:pPr>
                <a:r>
                  <a:rPr lang="en-US" dirty="0"/>
                  <a:t>Equal weights on the response variables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) doesn’t necessarily imply equal interest</a:t>
                </a:r>
              </a:p>
              <a:p>
                <a:pPr lvl="1">
                  <a:spcAft>
                    <a:spcPts val="800"/>
                  </a:spcAft>
                </a:pPr>
                <a:r>
                  <a:rPr lang="en-US" dirty="0"/>
                  <a:t>Optimal space filling mixture design spreads design points throughout the design region</a:t>
                </a:r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DBA50F45-DA34-4C91-AF1A-49A336CB80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09600" y="1600201"/>
                <a:ext cx="6151808" cy="4525963"/>
              </a:xfrm>
              <a:blipFill>
                <a:blip r:embed="rId2"/>
                <a:stretch>
                  <a:fillRect l="-1784" t="-1348" r="-17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0894BBDB-6D56-405B-A786-C05E146EE37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962130" y="1724520"/>
            <a:ext cx="4620270" cy="427732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F94ED2-67B7-4C1D-80C1-66919CED7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4C846D-7CAC-4E0E-AE62-ABFD4FEC2026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601882"/>
      </p:ext>
    </p:extLst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5"/>
          <p:cNvSpPr>
            <a:spLocks noChangeArrowheads="1"/>
          </p:cNvSpPr>
          <p:nvPr/>
        </p:nvSpPr>
        <p:spPr bwMode="auto">
          <a:xfrm>
            <a:off x="493713" y="1951038"/>
            <a:ext cx="8305800" cy="9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65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7000" b="1"/>
              <a:t>Thank you!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ASU-BrandColors">
  <a:themeElements>
    <a:clrScheme name="ASU Brand color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8C1D40"/>
      </a:accent1>
      <a:accent2>
        <a:srgbClr val="FFC627"/>
      </a:accent2>
      <a:accent3>
        <a:srgbClr val="78BE20"/>
      </a:accent3>
      <a:accent4>
        <a:srgbClr val="00A3E0"/>
      </a:accent4>
      <a:accent5>
        <a:srgbClr val="FF7F32"/>
      </a:accent5>
      <a:accent6>
        <a:srgbClr val="5C6670"/>
      </a:accent6>
      <a:hlink>
        <a:srgbClr val="8C1D40"/>
      </a:hlink>
      <a:folHlink>
        <a:srgbClr val="FFC62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SU Template and Guide PowerPoint v.1 (16x9).potx" id="{DD6C1EAC-8256-4A99-9515-3C9C1F264C25}" vid="{B930B6B1-98E7-4329-83C0-D8E1916774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14778</TotalTime>
  <Words>240</Words>
  <Application>Microsoft Office PowerPoint</Application>
  <PresentationFormat>Widescreen</PresentationFormat>
  <Paragraphs>37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Cambria Math</vt:lpstr>
      <vt:lpstr>ASU-BrandColors</vt:lpstr>
      <vt:lpstr>Optimal Designs for  Multi-Response Experiments</vt:lpstr>
      <vt:lpstr>Problem Statement</vt:lpstr>
      <vt:lpstr>Optimal designs for individual responses will be different for different response types</vt:lpstr>
      <vt:lpstr>Demonstrated Capability of 3 Response Model</vt:lpstr>
      <vt:lpstr>Secondary Problem Statement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 Designs for  Multiple Response Distributions</dc:title>
  <dc:creator>Brittany Fischer</dc:creator>
  <cp:lastModifiedBy>Brittany Fischer</cp:lastModifiedBy>
  <cp:revision>29</cp:revision>
  <dcterms:created xsi:type="dcterms:W3CDTF">2020-02-21T03:45:12Z</dcterms:created>
  <dcterms:modified xsi:type="dcterms:W3CDTF">2022-04-18T05:40:24Z</dcterms:modified>
</cp:coreProperties>
</file>