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79" r:id="rId2"/>
    <p:sldId id="292" r:id="rId3"/>
    <p:sldId id="273" r:id="rId4"/>
    <p:sldId id="274" r:id="rId5"/>
    <p:sldId id="275" r:id="rId6"/>
    <p:sldId id="276" r:id="rId7"/>
    <p:sldId id="277" r:id="rId8"/>
    <p:sldId id="278" r:id="rId9"/>
    <p:sldId id="280" r:id="rId10"/>
    <p:sldId id="281" r:id="rId11"/>
    <p:sldId id="283" r:id="rId12"/>
    <p:sldId id="284" r:id="rId13"/>
    <p:sldId id="285" r:id="rId14"/>
    <p:sldId id="286" r:id="rId15"/>
    <p:sldId id="287" r:id="rId16"/>
    <p:sldId id="288" r:id="rId17"/>
    <p:sldId id="291" r:id="rId18"/>
    <p:sldId id="289" r:id="rId19"/>
    <p:sldId id="290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jroyx5RYW9vlbZGsXwgd0Ju8BT3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6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>
            <a:spLocks noGrp="1"/>
          </p:cNvSpPr>
          <p:nvPr>
            <p:ph type="title"/>
          </p:nvPr>
        </p:nvSpPr>
        <p:spPr>
          <a:xfrm>
            <a:off x="685800" y="160020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0"/>
          <p:cNvSpPr txBox="1">
            <a:spLocks noGrp="1"/>
          </p:cNvSpPr>
          <p:nvPr>
            <p:ph type="title"/>
          </p:nvPr>
        </p:nvSpPr>
        <p:spPr>
          <a:xfrm>
            <a:off x="685800" y="160020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0" name="Google Shape;50;p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2"/>
          <p:cNvSpPr txBox="1">
            <a:spLocks noGrp="1"/>
          </p:cNvSpPr>
          <p:nvPr>
            <p:ph type="title"/>
          </p:nvPr>
        </p:nvSpPr>
        <p:spPr>
          <a:xfrm>
            <a:off x="685800" y="160020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5"/>
          <p:cNvSpPr txBox="1">
            <a:spLocks noGrp="1"/>
          </p:cNvSpPr>
          <p:nvPr>
            <p:ph type="title"/>
          </p:nvPr>
        </p:nvSpPr>
        <p:spPr>
          <a:xfrm>
            <a:off x="685800" y="160020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body" idx="1"/>
          </p:nvPr>
        </p:nvSpPr>
        <p:spPr>
          <a:xfrm rot="5400000">
            <a:off x="2667000" y="304800"/>
            <a:ext cx="38100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685800" y="1600200"/>
            <a:ext cx="7772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" name="Google Shape;11;p15" descr="blue header_gold_white_logo.eps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9159875" cy="914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Quantifying the Impact of Staged Rollout Policies on Software Process and Product Metrics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517968" y="5367338"/>
            <a:ext cx="6035040" cy="804862"/>
          </a:xfrm>
        </p:spPr>
        <p:txBody>
          <a:bodyPr/>
          <a:lstStyle/>
          <a:p>
            <a:r>
              <a:rPr lang="en-US" dirty="0"/>
              <a:t>Kenan </a:t>
            </a:r>
            <a:r>
              <a:rPr lang="en-US"/>
              <a:t>Chen, </a:t>
            </a:r>
            <a:r>
              <a:rPr lang="en-US" dirty="0"/>
              <a:t>University of Massachusetts Dartmouth, USA</a:t>
            </a:r>
          </a:p>
          <a:p>
            <a:r>
              <a:rPr lang="en-US" dirty="0"/>
              <a:t>Zakaria Faddi, University of Massachusetts Dartmouth, USA </a:t>
            </a:r>
          </a:p>
          <a:p>
            <a:r>
              <a:rPr lang="en-US" dirty="0"/>
              <a:t>Vidhyashree Nagaraju, PhD, University of Tulsa, USA</a:t>
            </a:r>
          </a:p>
          <a:p>
            <a:r>
              <a:rPr lang="en-US" dirty="0"/>
              <a:t>Lance Fiondella, PhD, University of Massachusetts Dartmouth, USA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EB94F8-2663-4DDA-BC79-A128E33B44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20" t="23214" r="8466" b="29038"/>
          <a:stretch/>
        </p:blipFill>
        <p:spPr>
          <a:xfrm>
            <a:off x="6649689" y="973983"/>
            <a:ext cx="2438205" cy="80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029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44561"/>
            <a:ext cx="7772400" cy="457200"/>
          </a:xfrm>
        </p:spPr>
        <p:txBody>
          <a:bodyPr/>
          <a:lstStyle/>
          <a:p>
            <a:r>
              <a:rPr lang="en-US" dirty="0"/>
              <a:t>Delivery 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Parameters</a:t>
                </a:r>
              </a:p>
              <a:p>
                <a:pPr lvl="1"/>
                <a:r>
                  <a:rPr lang="en-US" dirty="0"/>
                  <a:t>User population</a:t>
                </a:r>
                <a:endParaRPr lang="en-US" b="0" i="1" dirty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𝑂𝑝𝑠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=10,000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=0.1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=1,000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𝐷𝑒𝑣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=50</m:t>
                    </m:r>
                  </m:oMath>
                </a14:m>
                <a:endParaRPr lang="en-US" b="0" dirty="0"/>
              </a:p>
              <a:p>
                <a:pPr lvl="1"/>
                <a:r>
                  <a:rPr lang="en-US" dirty="0"/>
                  <a:t>Acceleration factors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𝐷𝑒𝑣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𝑂𝑝𝑠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𝑂𝑝𝑠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𝐷𝑒𝑣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=200</m:t>
                    </m:r>
                  </m:oMath>
                </a14:m>
                <a:endParaRPr lang="en-US" dirty="0"/>
              </a:p>
              <a:p>
                <a:endParaRPr lang="en-US" b="0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760" r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idx="2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𝑑𝑒𝑙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𝐷𝑒𝑣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𝑂𝑝𝑠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Time to last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dirty="0"/>
                  <a:t>) failure, plus time to transition from </a:t>
                </a:r>
                <a:r>
                  <a:rPr lang="en-US" i="1" dirty="0"/>
                  <a:t>Dev</a:t>
                </a:r>
                <a:r>
                  <a:rPr lang="en-US" dirty="0"/>
                  <a:t> to </a:t>
                </a:r>
                <a:r>
                  <a:rPr lang="en-US" i="1" dirty="0"/>
                  <a:t>Ops</a:t>
                </a:r>
              </a:p>
              <a:p>
                <a:pPr marL="5334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blipFill>
                <a:blip r:embed="rId3"/>
                <a:stretch>
                  <a:fillRect r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8124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43232"/>
            <a:ext cx="8229600" cy="1143000"/>
          </a:xfrm>
        </p:spPr>
        <p:txBody>
          <a:bodyPr/>
          <a:lstStyle/>
          <a:p>
            <a:r>
              <a:rPr lang="en-US" dirty="0"/>
              <a:t>Additional Metrics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2068957"/>
            <a:ext cx="4040188" cy="639762"/>
          </a:xfrm>
        </p:spPr>
        <p:txBody>
          <a:bodyPr/>
          <a:lstStyle/>
          <a:p>
            <a:r>
              <a:rPr lang="en-US" dirty="0"/>
              <a:t>Downtime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6"/>
              <p:cNvSpPr>
                <a:spLocks noGrp="1"/>
              </p:cNvSpPr>
              <p:nvPr>
                <p:ph type="body" idx="2"/>
              </p:nvPr>
            </p:nvSpPr>
            <p:spPr>
              <a:xfrm>
                <a:off x="457200" y="2708719"/>
                <a:ext cx="4040188" cy="3951288"/>
              </a:xfrm>
            </p:spPr>
            <p:txBody>
              <a:bodyPr/>
              <a:lstStyle/>
              <a:p>
                <a:r>
                  <a:rPr lang="en-US" dirty="0"/>
                  <a:t>Proportional to fraction of user base multiplied by MTTR</a:t>
                </a:r>
              </a:p>
              <a:p>
                <a:r>
                  <a:rPr lang="en-US" dirty="0"/>
                  <a:t>Weighted sum</a:t>
                </a:r>
              </a:p>
              <a:p>
                <a:pPr marL="508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𝑀𝑇𝑇𝑅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×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- state in which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dirty="0"/>
                  <a:t> failure occurs</a:t>
                </a:r>
              </a:p>
            </p:txBody>
          </p:sp>
        </mc:Choice>
        <mc:Fallback xmlns="">
          <p:sp>
            <p:nvSpPr>
              <p:cNvPr id="7" name="Tex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457200" y="2708719"/>
                <a:ext cx="4040188" cy="3951288"/>
              </a:xfrm>
              <a:blipFill>
                <a:blip r:embed="rId2"/>
                <a:stretch>
                  <a:fillRect l="-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Placeholder 7"/>
          <p:cNvSpPr>
            <a:spLocks noGrp="1"/>
          </p:cNvSpPr>
          <p:nvPr>
            <p:ph type="body" idx="3"/>
          </p:nvPr>
        </p:nvSpPr>
        <p:spPr>
          <a:xfrm>
            <a:off x="4645025" y="2068957"/>
            <a:ext cx="4041775" cy="639762"/>
          </a:xfrm>
        </p:spPr>
        <p:txBody>
          <a:bodyPr/>
          <a:lstStyle/>
          <a:p>
            <a:r>
              <a:rPr lang="en-US" dirty="0"/>
              <a:t>Safety and Security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Placeholder 8"/>
              <p:cNvSpPr>
                <a:spLocks noGrp="1"/>
              </p:cNvSpPr>
              <p:nvPr>
                <p:ph type="body" idx="4"/>
              </p:nvPr>
            </p:nvSpPr>
            <p:spPr>
              <a:xfrm>
                <a:off x="4645025" y="2708719"/>
                <a:ext cx="4041775" cy="3951288"/>
              </a:xfrm>
            </p:spPr>
            <p:txBody>
              <a:bodyPr/>
              <a:lstStyle/>
              <a:p>
                <a:r>
                  <a:rPr lang="en-US" dirty="0"/>
                  <a:t>Proportional to severity</a:t>
                </a:r>
              </a:p>
              <a:p>
                <a:r>
                  <a:rPr lang="en-US" u="sng" dirty="0"/>
                  <a:t>Example</a:t>
                </a:r>
                <a:r>
                  <a:rPr lang="en-US" dirty="0"/>
                  <a:t>: sensitive information loss  at different classifications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$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=1.0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$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$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=100</m:t>
                    </m:r>
                  </m:oMath>
                </a14:m>
                <a:endParaRPr lang="en-US" dirty="0"/>
              </a:p>
              <a:p>
                <a:pPr marL="762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∉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𝐷𝑒𝑣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$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𝑠𝑒𝑣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𝑠𝑒𝑣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- severity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dirty="0"/>
                  <a:t> failure occurring in non </a:t>
                </a:r>
                <a:r>
                  <a:rPr lang="en-US" i="1" dirty="0"/>
                  <a:t>Dev</a:t>
                </a:r>
                <a:r>
                  <a:rPr lang="en-US" dirty="0"/>
                  <a:t> state</a:t>
                </a:r>
              </a:p>
            </p:txBody>
          </p:sp>
        </mc:Choice>
        <mc:Fallback xmlns="">
          <p:sp>
            <p:nvSpPr>
              <p:cNvPr id="9" name="Tex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"/>
              </p:nvPr>
            </p:nvSpPr>
            <p:spPr>
              <a:xfrm>
                <a:off x="4645025" y="2708719"/>
                <a:ext cx="4041775" cy="3951288"/>
              </a:xfrm>
              <a:blipFill>
                <a:blip r:embed="rId3"/>
                <a:stretch>
                  <a:fillRect l="-151" b="-112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8674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Illustrations: Policy Evaluation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7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97180" y="2286000"/>
                <a:ext cx="8549640" cy="3810000"/>
              </a:xfrm>
            </p:spPr>
            <p:txBody>
              <a:bodyPr/>
              <a:lstStyle/>
              <a:p>
                <a:r>
                  <a:rPr lang="en-US" dirty="0"/>
                  <a:t>Policy 1: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𝐷𝑒𝑣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=35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𝑂𝑝𝑠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=350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Policy 2: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𝐷𝑒𝑣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=125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𝑂𝑝𝑠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=800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571500" lvl="1" indent="0">
                  <a:buNone/>
                </a:pPr>
                <a:endParaRPr lang="en-US" sz="1400" dirty="0"/>
              </a:p>
              <a:p>
                <a:pPr marL="571500" lvl="1" indent="0" algn="ctr">
                  <a:buNone/>
                </a:pPr>
                <a:r>
                  <a:rPr lang="en-US" sz="2400" dirty="0"/>
                  <a:t>Policy 1: Delivery time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6,031.59</m:t>
                    </m:r>
                  </m:oMath>
                </a14:m>
                <a:r>
                  <a:rPr lang="en-US" sz="2400" dirty="0"/>
                  <a:t>, Downtime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599.08</m:t>
                    </m:r>
                  </m:oMath>
                </a14:m>
                <a:endParaRPr lang="en-US" sz="2400" dirty="0"/>
              </a:p>
              <a:p>
                <a:pPr marL="571500" lvl="1" indent="0" algn="ctr">
                  <a:buNone/>
                </a:pPr>
                <a:r>
                  <a:rPr lang="en-US" sz="2400" dirty="0"/>
                  <a:t>Policy 2: Delivery time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15,808.43</m:t>
                    </m:r>
                  </m:oMath>
                </a14:m>
                <a:r>
                  <a:rPr lang="en-US" sz="2400" dirty="0"/>
                  <a:t>, Downtime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455.65</m:t>
                    </m:r>
                  </m:oMath>
                </a14:m>
                <a:endParaRPr lang="en-US" sz="2400" dirty="0"/>
              </a:p>
              <a:p>
                <a:pPr marL="571500" lvl="1" indent="0" algn="ctr">
                  <a:buNone/>
                </a:pPr>
                <a:r>
                  <a:rPr lang="en-US" sz="2000" dirty="0">
                    <a:solidFill>
                      <a:srgbClr val="FF0000"/>
                    </a:solidFill>
                  </a:rPr>
                  <a:t>Alternative policies impose tradeoff between delivery and down time</a:t>
                </a:r>
              </a:p>
            </p:txBody>
          </p:sp>
        </mc:Choice>
        <mc:Fallback xmlns="">
          <p:sp>
            <p:nvSpPr>
              <p:cNvPr id="8" name="Tex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97180" y="2286000"/>
                <a:ext cx="8549640" cy="3810000"/>
              </a:xfrm>
              <a:blipFill>
                <a:blip r:embed="rId2"/>
                <a:stretch>
                  <a:fillRect t="-960" b="-164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oogle Shape;143;p7" descr="A picture containing screenshot, clock&#10;&#10;Description automatically generated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94434" y="3604360"/>
            <a:ext cx="6755131" cy="1763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04;p4" descr="Diagram&#10;&#10;Description automatically generated"/>
          <p:cNvPicPr preferRelativeResize="0">
            <a:picLocks noChangeAspect="1"/>
          </p:cNvPicPr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56717" y="985990"/>
            <a:ext cx="1568784" cy="594758"/>
          </a:xfrm>
          <a:prstGeom prst="rect">
            <a:avLst/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4259407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330700"/>
            <a:ext cx="7772400" cy="457200"/>
          </a:xfrm>
        </p:spPr>
        <p:txBody>
          <a:bodyPr/>
          <a:lstStyle/>
          <a:p>
            <a:r>
              <a:rPr lang="en-US" dirty="0"/>
              <a:t>Tradeoff Analysis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1430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Range of policies produces Pareto curve</a:t>
            </a:r>
          </a:p>
        </p:txBody>
      </p:sp>
      <p:pic>
        <p:nvPicPr>
          <p:cNvPr id="4" name="Google Shape;152;p8" descr="Chart, scatter chart&#10;&#10;Description automatically generated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91601" y="1849585"/>
            <a:ext cx="5760796" cy="43205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7221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330700"/>
            <a:ext cx="7772400" cy="457200"/>
          </a:xfrm>
        </p:spPr>
        <p:txBody>
          <a:bodyPr/>
          <a:lstStyle/>
          <a:p>
            <a:r>
              <a:rPr lang="en-US" dirty="0"/>
              <a:t>Tradeoff Analysis (2)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1430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Staged rollout policy impacts delivery time</a:t>
            </a:r>
          </a:p>
        </p:txBody>
      </p:sp>
      <p:pic>
        <p:nvPicPr>
          <p:cNvPr id="4" name="Google Shape;159;p9" descr="Chart&#10;&#10;Description automatically generated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772576" y="1990003"/>
            <a:ext cx="5598852" cy="41991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933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330700"/>
            <a:ext cx="7772400" cy="457200"/>
          </a:xfrm>
        </p:spPr>
        <p:txBody>
          <a:bodyPr/>
          <a:lstStyle/>
          <a:p>
            <a:r>
              <a:rPr lang="en-US" dirty="0"/>
              <a:t>Tradeoff Analysis (3)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1430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Staged rollout policy impacts downtime</a:t>
            </a:r>
          </a:p>
        </p:txBody>
      </p:sp>
      <p:pic>
        <p:nvPicPr>
          <p:cNvPr id="4" name="Google Shape;166;p10" descr="Graphical user interface, chart, scatter chart&#10;&#10;Description automatically generated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884312" y="1976638"/>
            <a:ext cx="5375377" cy="40315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6360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1357505"/>
            <a:ext cx="7772400" cy="457200"/>
          </a:xfrm>
        </p:spPr>
        <p:txBody>
          <a:bodyPr/>
          <a:lstStyle/>
          <a:p>
            <a:r>
              <a:rPr lang="en-US" dirty="0"/>
              <a:t>Tradeoff Analysis (4)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sz="1400" dirty="0"/>
          </a:p>
          <a:p>
            <a:pPr marL="11430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Multidimensional trades also possible</a:t>
            </a:r>
          </a:p>
        </p:txBody>
      </p:sp>
      <p:pic>
        <p:nvPicPr>
          <p:cNvPr id="4" name="Google Shape;173;p11" descr="Chart, scatter chart&#10;&#10;Description automatically generated"/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38300" y="2053993"/>
            <a:ext cx="5867400" cy="440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8012" y="1956332"/>
            <a:ext cx="4475988" cy="639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4105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Research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180" y="2286000"/>
            <a:ext cx="8549640" cy="3810000"/>
          </a:xfrm>
        </p:spPr>
        <p:txBody>
          <a:bodyPr/>
          <a:lstStyle/>
          <a:p>
            <a:r>
              <a:rPr lang="en-US" dirty="0"/>
              <a:t>Extend models to </a:t>
            </a:r>
          </a:p>
          <a:p>
            <a:pPr lvl="1"/>
            <a:r>
              <a:rPr lang="en-US" dirty="0"/>
              <a:t>Further formalize security dimension of </a:t>
            </a:r>
            <a:r>
              <a:rPr lang="en-US" dirty="0" err="1"/>
              <a:t>tradespace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Determine if more than one intermediate staged rollout state improves tradeoffs </a:t>
            </a:r>
          </a:p>
          <a:p>
            <a:r>
              <a:rPr lang="en-US" dirty="0"/>
              <a:t>Automate staged rollout decisions with reinforcement learning to solve constrained optimization problems</a:t>
            </a:r>
          </a:p>
        </p:txBody>
      </p:sp>
    </p:spTree>
    <p:extLst>
      <p:ext uri="{BB962C8B-B14F-4D97-AF65-F5344CB8AC3E}">
        <p14:creationId xmlns:p14="http://schemas.microsoft.com/office/powerpoint/2010/main" val="1585464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Presented framework to assess staged rollout approach performed in modern software practices</a:t>
            </a:r>
          </a:p>
          <a:p>
            <a:r>
              <a:rPr lang="en-US" dirty="0"/>
              <a:t>Enables objective assessment of process and product metrics </a:t>
            </a:r>
          </a:p>
          <a:p>
            <a:r>
              <a:rPr lang="en-US" dirty="0"/>
              <a:t>Can (i) establish baselines, (ii) assess maturity of an organization, and (iii) inform process improvement efforts</a:t>
            </a:r>
          </a:p>
        </p:txBody>
      </p:sp>
    </p:spTree>
    <p:extLst>
      <p:ext uri="{BB962C8B-B14F-4D97-AF65-F5344CB8AC3E}">
        <p14:creationId xmlns:p14="http://schemas.microsoft.com/office/powerpoint/2010/main" val="1600826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This material is based upon work supported by the National Science Foundation under Grant Number (#1749635). Any opinions, findings, and conclusions or recommendations expressed in this material are those of the authors and do not necessarily reflect the views of the National Science Foundation.</a:t>
            </a:r>
          </a:p>
        </p:txBody>
      </p:sp>
      <p:pic>
        <p:nvPicPr>
          <p:cNvPr id="4" name="Google Shape;198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05200" y="4609266"/>
            <a:ext cx="2133600" cy="2143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9138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F1DE8-A1A9-413D-A891-0006DCAA4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D4B06-7AD5-4665-94A7-53C10B6E2C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Illustrations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 and Future Research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014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97180" y="2286000"/>
            <a:ext cx="8549640" cy="3810000"/>
          </a:xfrm>
        </p:spPr>
        <p:txBody>
          <a:bodyPr/>
          <a:lstStyle/>
          <a:p>
            <a:r>
              <a:rPr lang="en-US" dirty="0"/>
              <a:t>DevOps </a:t>
            </a:r>
          </a:p>
          <a:p>
            <a:pPr lvl="1"/>
            <a:r>
              <a:rPr lang="en-US" dirty="0"/>
              <a:t>Emerging set of practices</a:t>
            </a:r>
          </a:p>
          <a:p>
            <a:pPr lvl="1"/>
            <a:r>
              <a:rPr lang="en-US" dirty="0"/>
              <a:t>Includes Agile methods</a:t>
            </a:r>
          </a:p>
          <a:p>
            <a:pPr lvl="1"/>
            <a:r>
              <a:rPr lang="en-US" dirty="0"/>
              <a:t>Combines software development and operations </a:t>
            </a:r>
          </a:p>
          <a:p>
            <a:pPr lvl="1"/>
            <a:r>
              <a:rPr lang="en-US" dirty="0"/>
              <a:t>Methodology (</a:t>
            </a:r>
            <a:r>
              <a:rPr lang="en-US" b="1" dirty="0"/>
              <a:t>Not a technology</a:t>
            </a:r>
            <a:r>
              <a:rPr lang="en-US" dirty="0"/>
              <a:t>)</a:t>
            </a:r>
          </a:p>
          <a:p>
            <a:pPr lvl="1"/>
            <a:r>
              <a:rPr lang="en-US" b="1" u="sng" dirty="0"/>
              <a:t>Goal</a:t>
            </a:r>
            <a:r>
              <a:rPr lang="en-US" dirty="0"/>
              <a:t>: To reduce system development life cycle while preserving </a:t>
            </a:r>
            <a:r>
              <a:rPr lang="en-US" i="1" dirty="0"/>
              <a:t>quality</a:t>
            </a:r>
          </a:p>
        </p:txBody>
      </p:sp>
    </p:spTree>
    <p:extLst>
      <p:ext uri="{BB962C8B-B14F-4D97-AF65-F5344CB8AC3E}">
        <p14:creationId xmlns:p14="http://schemas.microsoft.com/office/powerpoint/2010/main" val="1713703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180" y="2286000"/>
            <a:ext cx="8549640" cy="3810000"/>
          </a:xfrm>
        </p:spPr>
        <p:txBody>
          <a:bodyPr/>
          <a:lstStyle/>
          <a:p>
            <a:r>
              <a:rPr lang="en-US" dirty="0"/>
              <a:t>Most research </a:t>
            </a:r>
          </a:p>
          <a:p>
            <a:pPr lvl="1"/>
            <a:r>
              <a:rPr lang="en-US" dirty="0"/>
              <a:t>Focuses on process related issues and case studies </a:t>
            </a:r>
          </a:p>
          <a:p>
            <a:pPr lvl="1"/>
            <a:r>
              <a:rPr lang="en-US" dirty="0"/>
              <a:t>Offers empirical evidence of DevOps’ efficacy</a:t>
            </a:r>
          </a:p>
          <a:p>
            <a:r>
              <a:rPr lang="en-US" dirty="0"/>
              <a:t>Few formal models of modern software development practices</a:t>
            </a:r>
          </a:p>
        </p:txBody>
      </p:sp>
    </p:spTree>
    <p:extLst>
      <p:ext uri="{BB962C8B-B14F-4D97-AF65-F5344CB8AC3E}">
        <p14:creationId xmlns:p14="http://schemas.microsoft.com/office/powerpoint/2010/main" val="11126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180" y="2286000"/>
            <a:ext cx="8549640" cy="3810000"/>
          </a:xfrm>
        </p:spPr>
        <p:txBody>
          <a:bodyPr/>
          <a:lstStyle/>
          <a:p>
            <a:r>
              <a:rPr lang="en-US" dirty="0"/>
              <a:t>Develop quantitative model based on popular definition of Bass et al.</a:t>
            </a:r>
          </a:p>
          <a:p>
            <a:pPr lvl="1"/>
            <a:r>
              <a:rPr lang="en-US" dirty="0"/>
              <a:t>DevOps: </a:t>
            </a:r>
            <a:r>
              <a:rPr lang="en-US" i="1" dirty="0"/>
              <a:t>“a set of practices intended to reduce the time between committing a change to a system and the change being placed into normal production, while ensuring high quality.”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0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(2)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180" y="2286000"/>
            <a:ext cx="8549640" cy="3810000"/>
          </a:xfrm>
        </p:spPr>
        <p:txBody>
          <a:bodyPr/>
          <a:lstStyle/>
          <a:p>
            <a:r>
              <a:rPr lang="en-US" dirty="0"/>
              <a:t>Quantifies tradeoffs between </a:t>
            </a:r>
            <a:r>
              <a:rPr lang="en-US" i="1" dirty="0"/>
              <a:t>process metrics</a:t>
            </a:r>
            <a:r>
              <a:rPr lang="en-US" dirty="0"/>
              <a:t> (delivery time) and </a:t>
            </a:r>
            <a:r>
              <a:rPr lang="en-US" i="1" dirty="0"/>
              <a:t>product metrics</a:t>
            </a:r>
            <a:r>
              <a:rPr lang="en-US" dirty="0"/>
              <a:t> (safety, availability, and security)</a:t>
            </a:r>
          </a:p>
          <a:p>
            <a:r>
              <a:rPr lang="en-US" dirty="0"/>
              <a:t>Utilizes software failure data collected during testing</a:t>
            </a:r>
          </a:p>
          <a:p>
            <a:r>
              <a:rPr lang="en-US" dirty="0"/>
              <a:t>Gives rise to multi-objective problem that must balance customer preferences</a:t>
            </a:r>
          </a:p>
        </p:txBody>
      </p:sp>
    </p:spTree>
    <p:extLst>
      <p:ext uri="{BB962C8B-B14F-4D97-AF65-F5344CB8AC3E}">
        <p14:creationId xmlns:p14="http://schemas.microsoft.com/office/powerpoint/2010/main" val="2543649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180" y="2286000"/>
            <a:ext cx="8549640" cy="3810000"/>
          </a:xfrm>
        </p:spPr>
        <p:txBody>
          <a:bodyPr/>
          <a:lstStyle/>
          <a:p>
            <a:r>
              <a:rPr lang="en-US" dirty="0"/>
              <a:t>Staged rollout</a:t>
            </a:r>
          </a:p>
          <a:p>
            <a:pPr lvl="1"/>
            <a:r>
              <a:rPr lang="en-US" dirty="0"/>
              <a:t>Characterizes tradeoff between </a:t>
            </a:r>
          </a:p>
          <a:p>
            <a:pPr lvl="2"/>
            <a:r>
              <a:rPr lang="en-US" dirty="0"/>
              <a:t>(i) time to deliver new functionality </a:t>
            </a:r>
          </a:p>
          <a:p>
            <a:pPr lvl="2"/>
            <a:r>
              <a:rPr lang="en-US" dirty="0"/>
              <a:t>(ii) downtime incurred</a:t>
            </a:r>
          </a:p>
          <a:p>
            <a:pPr lvl="1"/>
            <a:r>
              <a:rPr lang="en-US" dirty="0"/>
              <a:t>Strategy to field new functionality on an ongoing basis without incurring failures that </a:t>
            </a:r>
          </a:p>
          <a:p>
            <a:pPr lvl="2"/>
            <a:r>
              <a:rPr lang="en-US" dirty="0"/>
              <a:t>Induce system outages</a:t>
            </a:r>
          </a:p>
          <a:p>
            <a:pPr lvl="2"/>
            <a:r>
              <a:rPr lang="en-US" dirty="0"/>
              <a:t>Widespread unavailability of services</a:t>
            </a:r>
          </a:p>
          <a:p>
            <a:pPr lvl="2"/>
            <a:r>
              <a:rPr lang="en-US" dirty="0"/>
              <a:t>Economic losses</a:t>
            </a:r>
          </a:p>
          <a:p>
            <a:pPr lvl="2"/>
            <a:r>
              <a:rPr lang="en-US" dirty="0"/>
              <a:t>User dissatisfaction</a:t>
            </a:r>
          </a:p>
        </p:txBody>
      </p:sp>
    </p:spTree>
    <p:extLst>
      <p:ext uri="{BB962C8B-B14F-4D97-AF65-F5344CB8AC3E}">
        <p14:creationId xmlns:p14="http://schemas.microsoft.com/office/powerpoint/2010/main" val="932247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400" cy="457200"/>
          </a:xfrm>
        </p:spPr>
        <p:txBody>
          <a:bodyPr/>
          <a:lstStyle/>
          <a:p>
            <a:r>
              <a:rPr lang="en-US" dirty="0"/>
              <a:t>Staged Rollout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180" y="2286000"/>
            <a:ext cx="8549640" cy="3810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States </a:t>
            </a:r>
          </a:p>
          <a:p>
            <a:pPr lvl="1"/>
            <a:r>
              <a:rPr lang="en-US" dirty="0"/>
              <a:t>Represent stages of deployment</a:t>
            </a:r>
          </a:p>
          <a:p>
            <a:pPr lvl="1"/>
            <a:r>
              <a:rPr lang="en-US" dirty="0"/>
              <a:t>Possesses unique fault detection rates</a:t>
            </a:r>
          </a:p>
          <a:p>
            <a:pPr lvl="1"/>
            <a:r>
              <a:rPr lang="en-US" dirty="0"/>
              <a:t>Transition policy drives tradeoffs</a:t>
            </a:r>
          </a:p>
          <a:p>
            <a:pPr lvl="1"/>
            <a:endParaRPr lang="en-US" dirty="0"/>
          </a:p>
        </p:txBody>
      </p:sp>
      <p:pic>
        <p:nvPicPr>
          <p:cNvPr id="4" name="Google Shape;104;p4" descr="Diagram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864066" y="2421268"/>
            <a:ext cx="5415868" cy="2053268"/>
          </a:xfrm>
          <a:prstGeom prst="rect">
            <a:avLst/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1822728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Failure Data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97180" y="2286000"/>
                <a:ext cx="8549640" cy="3810000"/>
              </a:xfrm>
              <a:solidFill>
                <a:schemeClr val="lt1"/>
              </a:solidFill>
            </p:spPr>
            <p:txBody>
              <a:bodyPr/>
              <a:lstStyle/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Time at which unique defects were discovered during testing</a:t>
                </a:r>
              </a:p>
              <a:p>
                <a:r>
                  <a:rPr lang="en-US" dirty="0"/>
                  <a:t>SYS1 dataset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=136</m:t>
                    </m:r>
                  </m:oMath>
                </a14:m>
                <a:r>
                  <a:rPr lang="en-US" dirty="0"/>
                  <a:t>) failures discovered during 24.63 hours of testing</a:t>
                </a:r>
              </a:p>
            </p:txBody>
          </p:sp>
        </mc:Choice>
        <mc:Fallback xmlns=""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97180" y="2286000"/>
                <a:ext cx="8549640" cy="3810000"/>
              </a:xfrm>
              <a:blipFill>
                <a:blip r:embed="rId2"/>
                <a:stretch>
                  <a:fillRect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886" y="2323002"/>
            <a:ext cx="6550226" cy="101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62260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2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629</Words>
  <Application>Microsoft Office PowerPoint</Application>
  <PresentationFormat>On-screen Show (4:3)</PresentationFormat>
  <Paragraphs>136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Cambria Math</vt:lpstr>
      <vt:lpstr>Times New Roman</vt:lpstr>
      <vt:lpstr>PowerPoint2</vt:lpstr>
      <vt:lpstr>Quantifying the Impact of Staged Rollout Policies on Software Process and Product Metrics</vt:lpstr>
      <vt:lpstr>Outline</vt:lpstr>
      <vt:lpstr>Introduction</vt:lpstr>
      <vt:lpstr>Problem</vt:lpstr>
      <vt:lpstr>Contributions</vt:lpstr>
      <vt:lpstr>Contributions (2)</vt:lpstr>
      <vt:lpstr>Modeling</vt:lpstr>
      <vt:lpstr>Staged Rollout</vt:lpstr>
      <vt:lpstr>Software Failure Data</vt:lpstr>
      <vt:lpstr>Delivery Time</vt:lpstr>
      <vt:lpstr>Additional Metrics</vt:lpstr>
      <vt:lpstr>Illustrations: Policy Evaluation</vt:lpstr>
      <vt:lpstr>Tradeoff Analysis</vt:lpstr>
      <vt:lpstr>Tradeoff Analysis (2)</vt:lpstr>
      <vt:lpstr>Tradeoff Analysis (3)</vt:lpstr>
      <vt:lpstr>Tradeoff Analysis (4)</vt:lpstr>
      <vt:lpstr>Future Research</vt:lpstr>
      <vt:lpstr>Conclusions</vt:lpstr>
      <vt:lpstr>Acknowledgement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Zakaria Faddi, Julia Sorrentino and Lance Fiondella Department of Electrical and Computer Engineering  University of Massachusetts Dartmouth</dc:title>
  <dc:creator>Julia Sorrentino</dc:creator>
  <cp:lastModifiedBy>Lance Fiondella</cp:lastModifiedBy>
  <cp:revision>21</cp:revision>
  <dcterms:created xsi:type="dcterms:W3CDTF">2020-10-24T16:53:30Z</dcterms:created>
  <dcterms:modified xsi:type="dcterms:W3CDTF">2022-04-17T21:29:54Z</dcterms:modified>
</cp:coreProperties>
</file>