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6"/>
  </p:notesMasterIdLst>
  <p:sldIdLst>
    <p:sldId id="272" r:id="rId5"/>
    <p:sldId id="271" r:id="rId6"/>
    <p:sldId id="273" r:id="rId7"/>
    <p:sldId id="275" r:id="rId8"/>
    <p:sldId id="274" r:id="rId9"/>
    <p:sldId id="284" r:id="rId10"/>
    <p:sldId id="290" r:id="rId11"/>
    <p:sldId id="285" r:id="rId12"/>
    <p:sldId id="276" r:id="rId13"/>
    <p:sldId id="286" r:id="rId14"/>
    <p:sldId id="282" r:id="rId15"/>
    <p:sldId id="288" r:id="rId16"/>
    <p:sldId id="287" r:id="rId17"/>
    <p:sldId id="281" r:id="rId18"/>
    <p:sldId id="292" r:id="rId19"/>
    <p:sldId id="294" r:id="rId20"/>
    <p:sldId id="293" r:id="rId21"/>
    <p:sldId id="296" r:id="rId22"/>
    <p:sldId id="297" r:id="rId23"/>
    <p:sldId id="278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2F2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103"/>
  </p:normalViewPr>
  <p:slideViewPr>
    <p:cSldViewPr snapToGrid="0" snapToObjects="1" showGuides="1">
      <p:cViewPr varScale="1">
        <p:scale>
          <a:sx n="111" d="100"/>
          <a:sy n="111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4A80B-5A7A-4539-808B-6860A33A075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C2E1940-A3CD-430D-93EA-1C65B951C598}">
      <dgm:prSet phldrT="[Text]"/>
      <dgm:spPr/>
      <dgm:t>
        <a:bodyPr/>
        <a:lstStyle/>
        <a:p>
          <a:r>
            <a:rPr lang="en-US" dirty="0" smtClean="0"/>
            <a:t>Generate random porous microstructure</a:t>
          </a:r>
          <a:endParaRPr lang="en-US" dirty="0"/>
        </a:p>
      </dgm:t>
    </dgm:pt>
    <dgm:pt modelId="{8F4C3BDB-56A9-49C8-B4AF-227C393AB816}" type="parTrans" cxnId="{ABB5B374-5EB2-4E93-9C2F-B4E00B716BD8}">
      <dgm:prSet/>
      <dgm:spPr/>
      <dgm:t>
        <a:bodyPr/>
        <a:lstStyle/>
        <a:p>
          <a:endParaRPr lang="en-US"/>
        </a:p>
      </dgm:t>
    </dgm:pt>
    <dgm:pt modelId="{9086E6A1-27BB-4E5D-A35A-4E547BDBFE0B}" type="sibTrans" cxnId="{ABB5B374-5EB2-4E93-9C2F-B4E00B716BD8}">
      <dgm:prSet/>
      <dgm:spPr/>
      <dgm:t>
        <a:bodyPr/>
        <a:lstStyle/>
        <a:p>
          <a:endParaRPr lang="en-US"/>
        </a:p>
      </dgm:t>
    </dgm:pt>
    <dgm:pt modelId="{678C2698-BB3F-4D3D-8FB5-7DB2904F3F59}">
      <dgm:prSet phldrT="[Text]"/>
      <dgm:spPr/>
      <dgm:t>
        <a:bodyPr/>
        <a:lstStyle/>
        <a:p>
          <a:r>
            <a:rPr lang="en-US" dirty="0" smtClean="0"/>
            <a:t>Calculate stress using FFT-based solver</a:t>
          </a:r>
          <a:endParaRPr lang="en-US" dirty="0"/>
        </a:p>
      </dgm:t>
    </dgm:pt>
    <dgm:pt modelId="{D11C79F2-705C-4850-A1AD-13C1094C56F8}" type="parTrans" cxnId="{CE0E52E1-E304-4EF0-B92E-5F901A20F871}">
      <dgm:prSet/>
      <dgm:spPr/>
      <dgm:t>
        <a:bodyPr/>
        <a:lstStyle/>
        <a:p>
          <a:endParaRPr lang="en-US"/>
        </a:p>
      </dgm:t>
    </dgm:pt>
    <dgm:pt modelId="{46FA7D74-7B12-43B7-A143-CC669F6BBE4E}" type="sibTrans" cxnId="{CE0E52E1-E304-4EF0-B92E-5F901A20F871}">
      <dgm:prSet/>
      <dgm:spPr/>
      <dgm:t>
        <a:bodyPr/>
        <a:lstStyle/>
        <a:p>
          <a:endParaRPr lang="en-US"/>
        </a:p>
      </dgm:t>
    </dgm:pt>
    <dgm:pt modelId="{38094ACA-8DDB-48A5-BD34-03F1D9BE9BE4}">
      <dgm:prSet phldrT="[Text]"/>
      <dgm:spPr/>
      <dgm:t>
        <a:bodyPr/>
        <a:lstStyle/>
        <a:p>
          <a:r>
            <a:rPr lang="en-US" dirty="0" smtClean="0"/>
            <a:t>Train CNN to predict stress from microstructural image</a:t>
          </a:r>
          <a:endParaRPr lang="en-US" dirty="0"/>
        </a:p>
      </dgm:t>
    </dgm:pt>
    <dgm:pt modelId="{6D27EA40-A110-4517-BC90-4482770E6F27}" type="parTrans" cxnId="{29A908AB-094E-42A6-AE6D-B62D1B5601EE}">
      <dgm:prSet/>
      <dgm:spPr/>
      <dgm:t>
        <a:bodyPr/>
        <a:lstStyle/>
        <a:p>
          <a:endParaRPr lang="en-US"/>
        </a:p>
      </dgm:t>
    </dgm:pt>
    <dgm:pt modelId="{0BCFDA5B-BB30-47AA-B7D7-83DA98E1281F}" type="sibTrans" cxnId="{29A908AB-094E-42A6-AE6D-B62D1B5601EE}">
      <dgm:prSet/>
      <dgm:spPr/>
      <dgm:t>
        <a:bodyPr/>
        <a:lstStyle/>
        <a:p>
          <a:endParaRPr lang="en-US"/>
        </a:p>
      </dgm:t>
    </dgm:pt>
    <dgm:pt modelId="{1C3DB51C-75A2-40DD-B8AC-402E6BD60EEC}" type="pres">
      <dgm:prSet presAssocID="{F7D4A80B-5A7A-4539-808B-6860A33A075B}" presName="linearFlow" presStyleCnt="0">
        <dgm:presLayoutVars>
          <dgm:resizeHandles val="exact"/>
        </dgm:presLayoutVars>
      </dgm:prSet>
      <dgm:spPr/>
    </dgm:pt>
    <dgm:pt modelId="{8F3C721C-9B07-4E29-B5CF-9E180C3CE93C}" type="pres">
      <dgm:prSet presAssocID="{AC2E1940-A3CD-430D-93EA-1C65B951C598}" presName="node" presStyleLbl="node1" presStyleIdx="0" presStyleCnt="3" custScaleX="135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C0C6-969A-4759-810B-894D749F790C}" type="pres">
      <dgm:prSet presAssocID="{9086E6A1-27BB-4E5D-A35A-4E547BDBFE0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E11183C-E75A-4427-AABF-722F5DAEA283}" type="pres">
      <dgm:prSet presAssocID="{9086E6A1-27BB-4E5D-A35A-4E547BDBFE0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33B4B9D-95B0-4094-85DB-511F05992113}" type="pres">
      <dgm:prSet presAssocID="{678C2698-BB3F-4D3D-8FB5-7DB2904F3F59}" presName="node" presStyleLbl="node1" presStyleIdx="1" presStyleCnt="3" custScaleX="135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49E3D-5CC4-4F82-B666-2242D005380B}" type="pres">
      <dgm:prSet presAssocID="{46FA7D74-7B12-43B7-A143-CC669F6BBE4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E6B871F-A73A-48A9-9BEB-C9AA392C57B0}" type="pres">
      <dgm:prSet presAssocID="{46FA7D74-7B12-43B7-A143-CC669F6BBE4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622544-51C1-4E59-B5E6-943BEE64076F}" type="pres">
      <dgm:prSet presAssocID="{38094ACA-8DDB-48A5-BD34-03F1D9BE9BE4}" presName="node" presStyleLbl="node1" presStyleIdx="2" presStyleCnt="3" custScaleX="135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3A667-E045-45FB-94F8-0AA474A18B0C}" type="presOf" srcId="{F7D4A80B-5A7A-4539-808B-6860A33A075B}" destId="{1C3DB51C-75A2-40DD-B8AC-402E6BD60EEC}" srcOrd="0" destOrd="0" presId="urn:microsoft.com/office/officeart/2005/8/layout/process2"/>
    <dgm:cxn modelId="{BCEEEAF7-B205-403A-940C-76B972B57B86}" type="presOf" srcId="{678C2698-BB3F-4D3D-8FB5-7DB2904F3F59}" destId="{033B4B9D-95B0-4094-85DB-511F05992113}" srcOrd="0" destOrd="0" presId="urn:microsoft.com/office/officeart/2005/8/layout/process2"/>
    <dgm:cxn modelId="{6F0F9FA1-7933-4543-B9F1-7302D6964B62}" type="presOf" srcId="{38094ACA-8DDB-48A5-BD34-03F1D9BE9BE4}" destId="{A2622544-51C1-4E59-B5E6-943BEE64076F}" srcOrd="0" destOrd="0" presId="urn:microsoft.com/office/officeart/2005/8/layout/process2"/>
    <dgm:cxn modelId="{215EC321-4387-4429-B79B-CD72C84278F9}" type="presOf" srcId="{9086E6A1-27BB-4E5D-A35A-4E547BDBFE0B}" destId="{235BC0C6-969A-4759-810B-894D749F790C}" srcOrd="0" destOrd="0" presId="urn:microsoft.com/office/officeart/2005/8/layout/process2"/>
    <dgm:cxn modelId="{ABB5B374-5EB2-4E93-9C2F-B4E00B716BD8}" srcId="{F7D4A80B-5A7A-4539-808B-6860A33A075B}" destId="{AC2E1940-A3CD-430D-93EA-1C65B951C598}" srcOrd="0" destOrd="0" parTransId="{8F4C3BDB-56A9-49C8-B4AF-227C393AB816}" sibTransId="{9086E6A1-27BB-4E5D-A35A-4E547BDBFE0B}"/>
    <dgm:cxn modelId="{CE0E52E1-E304-4EF0-B92E-5F901A20F871}" srcId="{F7D4A80B-5A7A-4539-808B-6860A33A075B}" destId="{678C2698-BB3F-4D3D-8FB5-7DB2904F3F59}" srcOrd="1" destOrd="0" parTransId="{D11C79F2-705C-4850-A1AD-13C1094C56F8}" sibTransId="{46FA7D74-7B12-43B7-A143-CC669F6BBE4E}"/>
    <dgm:cxn modelId="{417F8687-0117-4670-AEE2-5A3250FDFCCE}" type="presOf" srcId="{46FA7D74-7B12-43B7-A143-CC669F6BBE4E}" destId="{F7249E3D-5CC4-4F82-B666-2242D005380B}" srcOrd="0" destOrd="0" presId="urn:microsoft.com/office/officeart/2005/8/layout/process2"/>
    <dgm:cxn modelId="{29A908AB-094E-42A6-AE6D-B62D1B5601EE}" srcId="{F7D4A80B-5A7A-4539-808B-6860A33A075B}" destId="{38094ACA-8DDB-48A5-BD34-03F1D9BE9BE4}" srcOrd="2" destOrd="0" parTransId="{6D27EA40-A110-4517-BC90-4482770E6F27}" sibTransId="{0BCFDA5B-BB30-47AA-B7D7-83DA98E1281F}"/>
    <dgm:cxn modelId="{E0A609BC-05A7-4B16-A93E-D6130E0D597B}" type="presOf" srcId="{9086E6A1-27BB-4E5D-A35A-4E547BDBFE0B}" destId="{2E11183C-E75A-4427-AABF-722F5DAEA283}" srcOrd="1" destOrd="0" presId="urn:microsoft.com/office/officeart/2005/8/layout/process2"/>
    <dgm:cxn modelId="{D1FE6729-5D31-4F10-82CB-59C2B9C54338}" type="presOf" srcId="{AC2E1940-A3CD-430D-93EA-1C65B951C598}" destId="{8F3C721C-9B07-4E29-B5CF-9E180C3CE93C}" srcOrd="0" destOrd="0" presId="urn:microsoft.com/office/officeart/2005/8/layout/process2"/>
    <dgm:cxn modelId="{677298C6-D937-4536-91DB-4F259537CEC1}" type="presOf" srcId="{46FA7D74-7B12-43B7-A143-CC669F6BBE4E}" destId="{2E6B871F-A73A-48A9-9BEB-C9AA392C57B0}" srcOrd="1" destOrd="0" presId="urn:microsoft.com/office/officeart/2005/8/layout/process2"/>
    <dgm:cxn modelId="{02EB4823-6AAF-4715-9345-F5C87E1E6C1A}" type="presParOf" srcId="{1C3DB51C-75A2-40DD-B8AC-402E6BD60EEC}" destId="{8F3C721C-9B07-4E29-B5CF-9E180C3CE93C}" srcOrd="0" destOrd="0" presId="urn:microsoft.com/office/officeart/2005/8/layout/process2"/>
    <dgm:cxn modelId="{EFB422D4-C725-48DB-9F87-BFD5D26149FF}" type="presParOf" srcId="{1C3DB51C-75A2-40DD-B8AC-402E6BD60EEC}" destId="{235BC0C6-969A-4759-810B-894D749F790C}" srcOrd="1" destOrd="0" presId="urn:microsoft.com/office/officeart/2005/8/layout/process2"/>
    <dgm:cxn modelId="{EE70B40A-D01E-4BB6-9AAC-E473FF31D873}" type="presParOf" srcId="{235BC0C6-969A-4759-810B-894D749F790C}" destId="{2E11183C-E75A-4427-AABF-722F5DAEA283}" srcOrd="0" destOrd="0" presId="urn:microsoft.com/office/officeart/2005/8/layout/process2"/>
    <dgm:cxn modelId="{72317D09-56A5-461B-9AC8-4334E1C45A80}" type="presParOf" srcId="{1C3DB51C-75A2-40DD-B8AC-402E6BD60EEC}" destId="{033B4B9D-95B0-4094-85DB-511F05992113}" srcOrd="2" destOrd="0" presId="urn:microsoft.com/office/officeart/2005/8/layout/process2"/>
    <dgm:cxn modelId="{2E116D63-BB53-4E9B-9448-BA6CBF53EA68}" type="presParOf" srcId="{1C3DB51C-75A2-40DD-B8AC-402E6BD60EEC}" destId="{F7249E3D-5CC4-4F82-B666-2242D005380B}" srcOrd="3" destOrd="0" presId="urn:microsoft.com/office/officeart/2005/8/layout/process2"/>
    <dgm:cxn modelId="{085141E5-D5F6-467F-8DD3-8151A626C2EA}" type="presParOf" srcId="{F7249E3D-5CC4-4F82-B666-2242D005380B}" destId="{2E6B871F-A73A-48A9-9BEB-C9AA392C57B0}" srcOrd="0" destOrd="0" presId="urn:microsoft.com/office/officeart/2005/8/layout/process2"/>
    <dgm:cxn modelId="{E3B3BD2C-7BB2-434B-B588-84656518FCC9}" type="presParOf" srcId="{1C3DB51C-75A2-40DD-B8AC-402E6BD60EEC}" destId="{A2622544-51C1-4E59-B5E6-943BEE64076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C721C-9B07-4E29-B5CF-9E180C3CE93C}">
      <dsp:nvSpPr>
        <dsp:cNvPr id="0" name=""/>
        <dsp:cNvSpPr/>
      </dsp:nvSpPr>
      <dsp:spPr>
        <a:xfrm>
          <a:off x="439946" y="0"/>
          <a:ext cx="2898477" cy="119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Generate random porous microstructure</a:t>
          </a:r>
          <a:endParaRPr lang="en-US" sz="2000" kern="1200" dirty="0"/>
        </a:p>
      </dsp:txBody>
      <dsp:txXfrm>
        <a:off x="474869" y="34923"/>
        <a:ext cx="2828631" cy="1122519"/>
      </dsp:txXfrm>
    </dsp:sp>
    <dsp:sp modelId="{235BC0C6-969A-4759-810B-894D749F790C}">
      <dsp:nvSpPr>
        <dsp:cNvPr id="0" name=""/>
        <dsp:cNvSpPr/>
      </dsp:nvSpPr>
      <dsp:spPr>
        <a:xfrm rot="5400000">
          <a:off x="1665616" y="1222174"/>
          <a:ext cx="447136" cy="53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728216" y="1266888"/>
        <a:ext cx="321938" cy="312995"/>
      </dsp:txXfrm>
    </dsp:sp>
    <dsp:sp modelId="{033B4B9D-95B0-4094-85DB-511F05992113}">
      <dsp:nvSpPr>
        <dsp:cNvPr id="0" name=""/>
        <dsp:cNvSpPr/>
      </dsp:nvSpPr>
      <dsp:spPr>
        <a:xfrm>
          <a:off x="439946" y="1788547"/>
          <a:ext cx="2898477" cy="119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Calculate stress using FFT-based solver</a:t>
          </a:r>
          <a:endParaRPr lang="en-US" sz="2000" kern="1200" dirty="0"/>
        </a:p>
      </dsp:txBody>
      <dsp:txXfrm>
        <a:off x="474869" y="1823470"/>
        <a:ext cx="2828631" cy="1122519"/>
      </dsp:txXfrm>
    </dsp:sp>
    <dsp:sp modelId="{F7249E3D-5CC4-4F82-B666-2242D005380B}">
      <dsp:nvSpPr>
        <dsp:cNvPr id="0" name=""/>
        <dsp:cNvSpPr/>
      </dsp:nvSpPr>
      <dsp:spPr>
        <a:xfrm rot="5400000">
          <a:off x="1665616" y="3010722"/>
          <a:ext cx="447136" cy="53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728216" y="3055436"/>
        <a:ext cx="321938" cy="312995"/>
      </dsp:txXfrm>
    </dsp:sp>
    <dsp:sp modelId="{A2622544-51C1-4E59-B5E6-943BEE64076F}">
      <dsp:nvSpPr>
        <dsp:cNvPr id="0" name=""/>
        <dsp:cNvSpPr/>
      </dsp:nvSpPr>
      <dsp:spPr>
        <a:xfrm>
          <a:off x="439946" y="3577095"/>
          <a:ext cx="2898477" cy="119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Train CNN to predict stress from microstructural image</a:t>
          </a:r>
          <a:endParaRPr lang="en-US" sz="2000" kern="1200" dirty="0"/>
        </a:p>
      </dsp:txBody>
      <dsp:txXfrm>
        <a:off x="474869" y="3612018"/>
        <a:ext cx="2828631" cy="1122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30FC70-AD42-448C-AAB3-311C57BAF373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MS&amp;T 2021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7F2BB-D3A4-408A-BD77-82B62889CF51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MS&amp;T 2021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288-BC25-4935-BAB3-305DD64B1CD4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2021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C07-B322-43E1-8DE2-81B25412123D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2021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DCCC0F-83DA-41BE-ACD3-8BE19CAD0C4C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MS&amp;T 2021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(recommended for titles that </a:t>
            </a:r>
            <a:br>
              <a:rPr lang="en-US" dirty="0" smtClean="0"/>
            </a:br>
            <a:r>
              <a:rPr lang="en-US" dirty="0" smtClean="0"/>
              <a:t>are 2-3 lines long)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smtClean="0">
                <a:effectLst/>
                <a:latin typeface="Helvetica" charset="0"/>
              </a:rPr>
              <a:t>Click to add 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94B9CA-A95D-4A63-8BBA-C44462D49697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MS&amp;T 2021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</a:t>
            </a:r>
            <a:br>
              <a:rPr lang="en-US" dirty="0" smtClean="0"/>
            </a:br>
            <a:r>
              <a:rPr lang="en-US" dirty="0" smtClean="0"/>
              <a:t>are 2-3 lines long)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smtClean="0">
                <a:effectLst/>
                <a:latin typeface="Helvetica" charset="0"/>
              </a:rPr>
              <a:t>Click to add classification text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3FAEAC-DABE-42D7-AF47-937CC6CE9447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DATAWorks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E44A0C-BD4D-44FF-BB5B-807864B1F04D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 smtClean="0"/>
              <a:t>DATAWorks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67D273-C329-4711-83F3-2DC67555F23E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DATAWorks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264CD42-FA65-414B-8F10-10EB38423732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err="1" smtClean="0"/>
              <a:t>DATAWorks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CBE2-C70C-4310-9A9F-A793173108FA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DATAWorks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7FFCCAA-8860-49FE-9D52-2FA2A69697E9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err="1" smtClean="0"/>
              <a:t>DATAWorks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2" r:id="rId2"/>
    <p:sldLayoutId id="2147483724" r:id="rId3"/>
    <p:sldLayoutId id="2147483717" r:id="rId4"/>
    <p:sldLayoutId id="2147483697" r:id="rId5"/>
    <p:sldLayoutId id="2147483731" r:id="rId6"/>
    <p:sldLayoutId id="2147483701" r:id="rId7"/>
    <p:sldLayoutId id="2147483732" r:id="rId8"/>
    <p:sldLayoutId id="2147483711" r:id="rId9"/>
    <p:sldLayoutId id="2147483737" r:id="rId10"/>
    <p:sldLayoutId id="2147483720" r:id="rId11"/>
    <p:sldLayoutId id="2147483715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895A9D-5BF0-4499-A96B-7F5B00EAD6B1}" type="datetime3">
              <a:rPr lang="en-US" smtClean="0">
                <a:solidFill>
                  <a:schemeClr val="bg1"/>
                </a:solidFill>
              </a:rPr>
              <a:t>18 April 2022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DATAWorks</a:t>
            </a:r>
            <a:r>
              <a:rPr lang="en-US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 learning prediction of stress fields in additively manufactured metals with intricate defect networks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4370068" y="6226474"/>
            <a:ext cx="3833004" cy="63763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None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Acknowledgement: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This work was sponsored by internal research and development funds at JHU/APL.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4038599"/>
            <a:ext cx="9144000" cy="22978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Brendan </a:t>
            </a:r>
            <a:r>
              <a:rPr lang="en-US" sz="2000" dirty="0" smtClean="0"/>
              <a:t>Croom</a:t>
            </a:r>
            <a:r>
              <a:rPr lang="en-US" sz="2000" dirty="0"/>
              <a:t> </a:t>
            </a:r>
            <a:r>
              <a:rPr lang="en-US" sz="2000" b="0" dirty="0" smtClean="0"/>
              <a:t>(brendan.croom@jhuapl.edu)</a:t>
            </a:r>
            <a:endParaRPr lang="en-US" sz="2000" b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Michael </a:t>
            </a:r>
            <a:r>
              <a:rPr lang="en-US" sz="2000" dirty="0"/>
              <a:t>Berkson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Robert Mueller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Michael </a:t>
            </a:r>
            <a:r>
              <a:rPr lang="en-US" sz="2000" dirty="0" smtClean="0"/>
              <a:t>Presley</a:t>
            </a: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Steven Storck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0" dirty="0" smtClean="0"/>
              <a:t>JHU/APL, Research </a:t>
            </a:r>
            <a:r>
              <a:rPr lang="en-US" sz="2000" b="0" dirty="0"/>
              <a:t>and Exploratory Development </a:t>
            </a:r>
            <a:r>
              <a:rPr lang="en-US" sz="2000" b="0" dirty="0" smtClean="0"/>
              <a:t>Department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0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EA13DD-2A52-4BFC-B1CB-5A99712DEE4A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9309" y="1374618"/>
            <a:ext cx="19710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Data generation schema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51"/>
          <a:stretch/>
        </p:blipFill>
        <p:spPr>
          <a:xfrm>
            <a:off x="5218509" y="2054519"/>
            <a:ext cx="3154378" cy="4095306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248409"/>
              </p:ext>
            </p:extLst>
          </p:nvPr>
        </p:nvGraphicFramePr>
        <p:xfrm>
          <a:off x="457200" y="1374618"/>
          <a:ext cx="3778370" cy="476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13463" y="4158256"/>
            <a:ext cx="261380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Downsampled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reduce numerical errors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8372887" y="3976777"/>
            <a:ext cx="288034" cy="1009291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1: Generating large training database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881036-CE6D-407C-9320-48943B745EC9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0" t="-632" r="9191" b="56109"/>
          <a:stretch/>
        </p:blipFill>
        <p:spPr>
          <a:xfrm>
            <a:off x="5231190" y="2325939"/>
            <a:ext cx="2908532" cy="2724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0" t="44811" r="1888" b="633"/>
          <a:stretch/>
        </p:blipFill>
        <p:spPr>
          <a:xfrm>
            <a:off x="8328795" y="2177628"/>
            <a:ext cx="3079615" cy="28726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286" y="1558291"/>
            <a:ext cx="4701395" cy="24825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t">
            <a:no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Random generation of porous microstructures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Overlap between circles = complex geometry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100,000 training images generated</a:t>
            </a:r>
            <a:r>
              <a:rPr lang="en-US" sz="2000" dirty="0" smtClean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79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1: Generating large training database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7C1EF8-B56B-4FBC-AB17-7A014A5190C4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7286" y="1558291"/>
            <a:ext cx="4701395" cy="24825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t">
            <a:no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Random generation of porous microstructures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Overlap between circles = complex geometry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100,000 training images generated!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Analysis performed on high-resolution images using FFT solver: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384x384 pixels, then </a:t>
            </a:r>
            <a:r>
              <a:rPr lang="en-US" sz="2000" dirty="0" err="1">
                <a:solidFill>
                  <a:schemeClr val="accent1"/>
                </a:solidFill>
              </a:rPr>
              <a:t>downsampled</a:t>
            </a:r>
            <a:r>
              <a:rPr lang="en-US" sz="2000" dirty="0">
                <a:solidFill>
                  <a:schemeClr val="accent1"/>
                </a:solidFill>
              </a:rPr>
              <a:t> to 96x96 to enhance numerical convergence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FFT solver is &gt;10x faster than ANSYS APDL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17653" y="1738333"/>
            <a:ext cx="4983602" cy="3899052"/>
            <a:chOff x="5228517" y="1590095"/>
            <a:chExt cx="5362543" cy="41955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8" t="10262" b="50530"/>
            <a:stretch/>
          </p:blipFill>
          <p:spPr>
            <a:xfrm>
              <a:off x="5627553" y="1784963"/>
              <a:ext cx="4963507" cy="38639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4363251" y="2455361"/>
              <a:ext cx="2129568" cy="39903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tx2">
                      <a:lumMod val="75000"/>
                    </a:schemeClr>
                  </a:solidFill>
                </a:rPr>
                <a:t>Microstructure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363252" y="4521321"/>
              <a:ext cx="2129568" cy="39903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tx2">
                      <a:lumMod val="75000"/>
                    </a:schemeClr>
                  </a:solidFill>
                </a:rPr>
                <a:t>FE Ground Truth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68998" y="1345720"/>
            <a:ext cx="4223949" cy="4094426"/>
            <a:chOff x="7746519" y="1190382"/>
            <a:chExt cx="4545129" cy="4405758"/>
          </a:xfrm>
        </p:grpSpPr>
        <p:sp>
          <p:nvSpPr>
            <p:cNvPr id="7" name="Rectangle 6"/>
            <p:cNvSpPr/>
            <p:nvPr/>
          </p:nvSpPr>
          <p:spPr>
            <a:xfrm>
              <a:off x="7746520" y="2493034"/>
              <a:ext cx="595223" cy="569343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46519" y="4436166"/>
              <a:ext cx="595223" cy="569343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 smtClean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27" t="17759" r="13759" b="77100"/>
            <a:stretch/>
          </p:blipFill>
          <p:spPr>
            <a:xfrm>
              <a:off x="9946306" y="1979926"/>
              <a:ext cx="1788494" cy="1639274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27" t="37309" r="13759" b="57550"/>
            <a:stretch/>
          </p:blipFill>
          <p:spPr>
            <a:xfrm>
              <a:off x="9946306" y="3956866"/>
              <a:ext cx="1788494" cy="1639274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9127752" y="1190382"/>
              <a:ext cx="3163896" cy="6954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</a:rPr>
                <a:t>Note complex geometry and stress fields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3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2: Learning multiscale interactions between defects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35" y="1984288"/>
            <a:ext cx="7162329" cy="40369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43D107-29B4-44B1-97FA-101CC4B41823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0914" y="1337957"/>
            <a:ext cx="19710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U-Net architecture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6785" y="1337957"/>
            <a:ext cx="2515079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Squeeze-Excitation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ResNet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module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8188" y="2236104"/>
            <a:ext cx="3174521" cy="2760453"/>
            <a:chOff x="3004608" y="4586395"/>
            <a:chExt cx="5029200" cy="1637506"/>
          </a:xfrm>
        </p:grpSpPr>
        <p:sp>
          <p:nvSpPr>
            <p:cNvPr id="11" name="TextBox 10"/>
            <p:cNvSpPr txBox="1"/>
            <p:nvPr/>
          </p:nvSpPr>
          <p:spPr>
            <a:xfrm>
              <a:off x="3004608" y="4586395"/>
              <a:ext cx="5029200" cy="42472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2000" b="1" i="1" dirty="0" smtClean="0">
                  <a:solidFill>
                    <a:schemeClr val="bg1"/>
                  </a:solidFill>
                </a:rPr>
                <a:t>U-Net is well-suited to the problem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04608" y="5011123"/>
              <a:ext cx="5029200" cy="12127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 anchor="t">
              <a:noAutofit/>
            </a:bodyPr>
            <a:lstStyle/>
            <a:p>
              <a:pPr marL="342900" indent="-34290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accent1"/>
                  </a:solidFill>
                </a:rPr>
                <a:t>Shortcuts preserve information across multiple length scales</a:t>
              </a:r>
            </a:p>
            <a:p>
              <a:pPr marL="342900" indent="-34290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accent1"/>
                  </a:solidFill>
                </a:rPr>
                <a:t>Depth can account for complex stress localization defects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3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U-Net predicts stress localization around defects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0BAC24-C819-45CD-BC1F-9D0E59C433FD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0328" b="10328"/>
          <a:stretch/>
        </p:blipFill>
        <p:spPr>
          <a:xfrm>
            <a:off x="2080214" y="1786417"/>
            <a:ext cx="7081465" cy="44115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537" y="2163139"/>
            <a:ext cx="1739255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Microstructure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249420"/>
            <a:ext cx="208579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Ground Truth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35701"/>
            <a:ext cx="208579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CNN Prediction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421982"/>
            <a:ext cx="208579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1298907"/>
            <a:ext cx="400496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Results after training 500 epochs: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76022" y="3669027"/>
            <a:ext cx="203238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MAE = 0.066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MSE = 0.0098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U-Net predicts stress localization around defects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66" y="1866155"/>
            <a:ext cx="7240438" cy="34072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8171F3-B8E1-4D73-8596-7DFA6C76A77F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45812"/>
            <a:ext cx="4278702" cy="24825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b="1" dirty="0" smtClean="0"/>
              <a:t>U-Net accurately predicts “extreme” stress concentrations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Works well for 90</a:t>
            </a:r>
            <a:r>
              <a:rPr lang="en-US" baseline="30000" dirty="0" smtClean="0"/>
              <a:t>th</a:t>
            </a:r>
            <a:r>
              <a:rPr lang="en-US" dirty="0" smtClean="0"/>
              <a:t>, 99</a:t>
            </a:r>
            <a:r>
              <a:rPr lang="en-US" baseline="30000" dirty="0" smtClean="0"/>
              <a:t>th</a:t>
            </a:r>
            <a:r>
              <a:rPr lang="en-US" dirty="0" smtClean="0"/>
              <a:t> and 100</a:t>
            </a:r>
            <a:r>
              <a:rPr lang="en-US" baseline="30000" dirty="0" smtClean="0"/>
              <a:t>th</a:t>
            </a:r>
            <a:r>
              <a:rPr lang="en-US" dirty="0" smtClean="0"/>
              <a:t> percentile stress values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Recall, MAE and MSE reflect the </a:t>
            </a:r>
            <a:r>
              <a:rPr lang="en-US" i="1" dirty="0" smtClean="0"/>
              <a:t>average </a:t>
            </a:r>
            <a:r>
              <a:rPr lang="en-US" dirty="0" smtClean="0"/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728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83FE7F-DE71-47B3-974B-87F1033E4DA1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DATAWorks</a:t>
            </a:r>
            <a:r>
              <a:rPr lang="en-US" dirty="0">
                <a:solidFill>
                  <a:schemeClr val="bg1"/>
                </a:solidFill>
              </a:rPr>
              <a:t>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to real AM microstructures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real AM microstructures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2ED6F1-CEE4-4E6D-8275-37A2ABBF4983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11714" b="11114"/>
          <a:stretch/>
        </p:blipFill>
        <p:spPr>
          <a:xfrm>
            <a:off x="5055079" y="1716656"/>
            <a:ext cx="6945600" cy="3528203"/>
          </a:xfrm>
        </p:spPr>
      </p:pic>
      <p:sp>
        <p:nvSpPr>
          <p:cNvPr id="15" name="Rectangle 14"/>
          <p:cNvSpPr/>
          <p:nvPr/>
        </p:nvSpPr>
        <p:spPr>
          <a:xfrm>
            <a:off x="4925683" y="3480757"/>
            <a:ext cx="7177177" cy="2152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285216" y="1358243"/>
            <a:ext cx="4278702" cy="24825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b="1" dirty="0"/>
              <a:t>Microstructures extracted from XCT images of Lack of Fusion In718 samples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Porosity ranging from 1% to 17%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Defect morphology very different than training data set: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Angular / crack-like features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Complex </a:t>
            </a:r>
            <a:r>
              <a:rPr lang="en-US" dirty="0" smtClean="0"/>
              <a:t>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real AM microstructures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CA5720-2EF6-4790-9E5E-EDDB2D588F1B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11714" b="11114"/>
          <a:stretch/>
        </p:blipFill>
        <p:spPr>
          <a:xfrm>
            <a:off x="5055079" y="1716656"/>
            <a:ext cx="6945600" cy="3528203"/>
          </a:xfrm>
        </p:spPr>
      </p:pic>
      <p:sp>
        <p:nvSpPr>
          <p:cNvPr id="8" name="TextBox 7"/>
          <p:cNvSpPr txBox="1"/>
          <p:nvPr/>
        </p:nvSpPr>
        <p:spPr>
          <a:xfrm>
            <a:off x="285216" y="1358243"/>
            <a:ext cx="4278702" cy="24825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b="1" dirty="0"/>
              <a:t>Microstructures extracted from XCT images of Lack of Fusion In718 samples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Porosity ranging from 1% to 17%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Defect morphology very different than training data set: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Angular / crack-like features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Complex geometry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CNN stress predictions reveal complex stress state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Validated against conventional FFT-FE </a:t>
            </a:r>
            <a:r>
              <a:rPr lang="en-US" dirty="0" smtClean="0"/>
              <a:t>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real AM microstructures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E1BE19-306D-4F09-8835-B908E3808A3E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216" y="1358243"/>
            <a:ext cx="4278702" cy="24825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b="1" dirty="0"/>
              <a:t>Microstructures extracted from XCT images of Lack of Fusion In718 samples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Porosity ranging from 1% to 17%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Defect morphology very different than training data set: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Angular / crack-like features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Complex geometry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CNN stress predictions reveal complex stress state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Validated against conventional FFT-FE calculations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Stress in LoF samples is variable, but </a:t>
            </a:r>
            <a:r>
              <a:rPr lang="en-US" b="1" i="1" dirty="0" smtClean="0"/>
              <a:t>systematically higher </a:t>
            </a:r>
            <a:r>
              <a:rPr lang="en-US" dirty="0" smtClean="0"/>
              <a:t>than for KH samples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68" y="1488053"/>
            <a:ext cx="5713568" cy="45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Defects are ubiquitous in L-PBF processes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E587B1-5B88-474A-8881-C11A5685FA15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974" y="2300751"/>
            <a:ext cx="2278681" cy="3689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16" y="4548493"/>
            <a:ext cx="2592688" cy="1988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830" y="4024323"/>
            <a:ext cx="276875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In718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~5% porosity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(Solberg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EFM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2019)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4375" t="18541" r="47683" b="2565"/>
          <a:stretch/>
        </p:blipFill>
        <p:spPr>
          <a:xfrm>
            <a:off x="742416" y="1856192"/>
            <a:ext cx="3804249" cy="21911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2416" y="1197494"/>
            <a:ext cx="308274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AlSi</a:t>
            </a:r>
            <a:r>
              <a:rPr lang="en-US" sz="1600" b="1" baseline="-25000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Mg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0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to 1% porosity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dirty="0" err="1"/>
              <a:t>Beevers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Intl J Fatigue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2019)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4583" y="1690873"/>
            <a:ext cx="308274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17-4PH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0.1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% porosity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dirty="0"/>
              <a:t>Kramer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Intl J Fracture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2019)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0548" y="3182803"/>
            <a:ext cx="3832523" cy="131562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i="1" dirty="0" smtClean="0">
                <a:solidFill>
                  <a:schemeClr val="bg1"/>
                </a:solidFill>
              </a:rPr>
              <a:t>How do we guarantee mechanical properties despite a large number of pores?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A4C5EE-F859-4906-9FC6-0E1CB6DD8939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DATAWorks</a:t>
            </a:r>
            <a:r>
              <a:rPr lang="en-US" dirty="0">
                <a:solidFill>
                  <a:schemeClr val="bg1"/>
                </a:solidFill>
              </a:rPr>
              <a:t>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FFT-based solver can generate large training database</a:t>
            </a:r>
          </a:p>
          <a:p>
            <a:pPr lvl="1"/>
            <a:r>
              <a:rPr lang="en-US" dirty="0" smtClean="0"/>
              <a:t>10x faster than FE-based solvers</a:t>
            </a:r>
          </a:p>
          <a:p>
            <a:pPr lvl="1"/>
            <a:r>
              <a:rPr lang="en-US" dirty="0" smtClean="0"/>
              <a:t>Well-suited </a:t>
            </a:r>
            <a:r>
              <a:rPr lang="en-US" dirty="0" smtClean="0"/>
              <a:t>to building large training dataset</a:t>
            </a:r>
          </a:p>
          <a:p>
            <a:r>
              <a:rPr lang="en-US" dirty="0" smtClean="0"/>
              <a:t>U-Net can predict stress localization around defects in AM materials, and fast!</a:t>
            </a:r>
          </a:p>
          <a:p>
            <a:pPr lvl="1"/>
            <a:r>
              <a:rPr lang="en-US" dirty="0" smtClean="0"/>
              <a:t>Indicates </a:t>
            </a:r>
            <a:r>
              <a:rPr lang="en-US" dirty="0" smtClean="0"/>
              <a:t>untapped CNN potential to solve complex mechanics problems</a:t>
            </a:r>
          </a:p>
          <a:p>
            <a:pPr lvl="1"/>
            <a:r>
              <a:rPr lang="en-US" dirty="0" smtClean="0"/>
              <a:t>CNN is 40x-100x faster than FFT based solver</a:t>
            </a:r>
          </a:p>
          <a:p>
            <a:r>
              <a:rPr lang="en-US" dirty="0" smtClean="0"/>
              <a:t>Trained U-Net can efficiently screen real AM microstructures for stress concentrations around defects</a:t>
            </a:r>
          </a:p>
          <a:p>
            <a:pPr lvl="1"/>
            <a:r>
              <a:rPr lang="en-US" dirty="0" smtClean="0"/>
              <a:t>Highlights effect of pore clustering, morphology on stress localization</a:t>
            </a:r>
          </a:p>
          <a:p>
            <a:pPr lvl="1"/>
            <a:r>
              <a:rPr lang="en-US" dirty="0" smtClean="0"/>
              <a:t>Indicates systematically higher stress around irregular LoF vs. spherical KH </a:t>
            </a:r>
            <a:r>
              <a:rPr lang="en-US" dirty="0" smtClean="0"/>
              <a:t>defects</a:t>
            </a:r>
          </a:p>
          <a:p>
            <a:r>
              <a:rPr lang="en-US" dirty="0" smtClean="0"/>
              <a:t>CNNs are robust substitute for conventional numerical methods:</a:t>
            </a:r>
          </a:p>
          <a:p>
            <a:pPr lvl="1"/>
            <a:r>
              <a:rPr lang="en-US" dirty="0" smtClean="0"/>
              <a:t>Captures local, long-range effects on stress fields</a:t>
            </a:r>
          </a:p>
          <a:p>
            <a:pPr lvl="1"/>
            <a:r>
              <a:rPr lang="en-US" dirty="0" smtClean="0"/>
              <a:t>Perhaps suitable for uncertainty quantification methods, process optimization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E71077-B42B-40F2-8E14-208B864DF9E6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morphology matters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1CFAF6-8008-4B6E-A2F3-F1A2FDA9612A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7410" y="958669"/>
            <a:ext cx="5137390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Defects exhibit a variety of shapes: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Low alloy steel, micrographs from parameter optimization study (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Seede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Acta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Materialia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2020)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65969" y="1964175"/>
            <a:ext cx="3350299" cy="4490773"/>
            <a:chOff x="571500" y="1389153"/>
            <a:chExt cx="3350299" cy="4490773"/>
          </a:xfrm>
        </p:grpSpPr>
        <p:grpSp>
          <p:nvGrpSpPr>
            <p:cNvPr id="51" name="Group 50"/>
            <p:cNvGrpSpPr/>
            <p:nvPr/>
          </p:nvGrpSpPr>
          <p:grpSpPr>
            <a:xfrm>
              <a:off x="571500" y="1389153"/>
              <a:ext cx="1554362" cy="2195947"/>
              <a:chOff x="571500" y="1389153"/>
              <a:chExt cx="2057400" cy="290662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71500" y="1389153"/>
                <a:ext cx="2057400" cy="2906622"/>
                <a:chOff x="571500" y="1389153"/>
                <a:chExt cx="2057400" cy="2906622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71500" y="1744458"/>
                  <a:ext cx="2057400" cy="21322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en-US" sz="2000" dirty="0" err="1" smtClean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5819" y="3990975"/>
                  <a:ext cx="1608762" cy="304800"/>
                  <a:chOff x="742416" y="3990975"/>
                  <a:chExt cx="1608762" cy="304800"/>
                </a:xfrm>
                <a:solidFill>
                  <a:schemeClr val="tx1"/>
                </a:solidFill>
              </p:grpSpPr>
              <p:sp>
                <p:nvSpPr>
                  <p:cNvPr id="13" name="Down Arrow 12"/>
                  <p:cNvSpPr/>
                  <p:nvPr/>
                </p:nvSpPr>
                <p:spPr>
                  <a:xfrm>
                    <a:off x="742416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14" name="Down Arrow 13"/>
                  <p:cNvSpPr/>
                  <p:nvPr/>
                </p:nvSpPr>
                <p:spPr>
                  <a:xfrm>
                    <a:off x="1432230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15" name="Down Arrow 14"/>
                  <p:cNvSpPr/>
                  <p:nvPr/>
                </p:nvSpPr>
                <p:spPr>
                  <a:xfrm>
                    <a:off x="2122044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 flipV="1">
                  <a:off x="795819" y="1389153"/>
                  <a:ext cx="1608762" cy="304800"/>
                  <a:chOff x="742416" y="3990975"/>
                  <a:chExt cx="1608762" cy="304800"/>
                </a:xfrm>
                <a:solidFill>
                  <a:schemeClr val="tx1"/>
                </a:solidFill>
              </p:grpSpPr>
              <p:sp>
                <p:nvSpPr>
                  <p:cNvPr id="18" name="Down Arrow 17"/>
                  <p:cNvSpPr/>
                  <p:nvPr/>
                </p:nvSpPr>
                <p:spPr>
                  <a:xfrm>
                    <a:off x="742416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19" name="Down Arrow 18"/>
                  <p:cNvSpPr/>
                  <p:nvPr/>
                </p:nvSpPr>
                <p:spPr>
                  <a:xfrm>
                    <a:off x="1432230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20" name="Down Arrow 19"/>
                  <p:cNvSpPr/>
                  <p:nvPr/>
                </p:nvSpPr>
                <p:spPr>
                  <a:xfrm>
                    <a:off x="2122044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</p:grpSp>
          </p:grpSp>
          <p:sp>
            <p:nvSpPr>
              <p:cNvPr id="10" name="Oval 9"/>
              <p:cNvSpPr/>
              <p:nvPr/>
            </p:nvSpPr>
            <p:spPr>
              <a:xfrm>
                <a:off x="885825" y="2150269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428750" y="3195638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98219" y="2519363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363333" y="1389153"/>
              <a:ext cx="1554362" cy="2195947"/>
              <a:chOff x="2943225" y="1389153"/>
              <a:chExt cx="2057400" cy="290662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943225" y="1389153"/>
                <a:ext cx="2057400" cy="2906622"/>
                <a:chOff x="571500" y="1389153"/>
                <a:chExt cx="2057400" cy="2906622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71500" y="1744458"/>
                  <a:ext cx="2057400" cy="21322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en-US" sz="2000" dirty="0" err="1" smtClean="0"/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795819" y="3990975"/>
                  <a:ext cx="1608762" cy="304800"/>
                  <a:chOff x="742416" y="3990975"/>
                  <a:chExt cx="1608762" cy="304800"/>
                </a:xfrm>
                <a:solidFill>
                  <a:schemeClr val="tx1"/>
                </a:solidFill>
              </p:grpSpPr>
              <p:sp>
                <p:nvSpPr>
                  <p:cNvPr id="29" name="Down Arrow 28"/>
                  <p:cNvSpPr/>
                  <p:nvPr/>
                </p:nvSpPr>
                <p:spPr>
                  <a:xfrm>
                    <a:off x="742416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30" name="Down Arrow 29"/>
                  <p:cNvSpPr/>
                  <p:nvPr/>
                </p:nvSpPr>
                <p:spPr>
                  <a:xfrm>
                    <a:off x="1432230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31" name="Down Arrow 30"/>
                  <p:cNvSpPr/>
                  <p:nvPr/>
                </p:nvSpPr>
                <p:spPr>
                  <a:xfrm>
                    <a:off x="2122044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 flipV="1">
                  <a:off x="795819" y="1389153"/>
                  <a:ext cx="1608762" cy="304800"/>
                  <a:chOff x="742416" y="3990975"/>
                  <a:chExt cx="1608762" cy="304800"/>
                </a:xfrm>
                <a:solidFill>
                  <a:schemeClr val="tx1"/>
                </a:solidFill>
              </p:grpSpPr>
              <p:sp>
                <p:nvSpPr>
                  <p:cNvPr id="26" name="Down Arrow 25"/>
                  <p:cNvSpPr/>
                  <p:nvPr/>
                </p:nvSpPr>
                <p:spPr>
                  <a:xfrm>
                    <a:off x="742416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27" name="Down Arrow 26"/>
                  <p:cNvSpPr/>
                  <p:nvPr/>
                </p:nvSpPr>
                <p:spPr>
                  <a:xfrm>
                    <a:off x="1432230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28" name="Down Arrow 27"/>
                  <p:cNvSpPr/>
                  <p:nvPr/>
                </p:nvSpPr>
                <p:spPr>
                  <a:xfrm>
                    <a:off x="2122044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3375301" y="2639116"/>
                <a:ext cx="1193247" cy="342900"/>
                <a:chOff x="3319572" y="2639116"/>
                <a:chExt cx="1193247" cy="342900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319572" y="2639116"/>
                  <a:ext cx="342900" cy="342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algn="ctr"/>
                  <a:endParaRPr lang="en-US" sz="2000" dirty="0" err="1" smtClean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732470" y="2639116"/>
                  <a:ext cx="342900" cy="342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algn="ctr"/>
                  <a:endParaRPr lang="en-US" sz="2000" dirty="0" err="1" smtClean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169919" y="2639116"/>
                  <a:ext cx="342900" cy="342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algn="ctr"/>
                  <a:endParaRPr lang="en-US" sz="2000" dirty="0" err="1" smtClean="0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571500" y="3671453"/>
              <a:ext cx="1554362" cy="2195947"/>
              <a:chOff x="5320461" y="1389153"/>
              <a:chExt cx="2057400" cy="290662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320461" y="1389153"/>
                <a:ext cx="2057400" cy="2906622"/>
                <a:chOff x="571500" y="1389153"/>
                <a:chExt cx="2057400" cy="290662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571500" y="1744458"/>
                  <a:ext cx="2057400" cy="21322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en-US" sz="2000" dirty="0" err="1" smtClean="0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795819" y="3990975"/>
                  <a:ext cx="1608762" cy="304800"/>
                  <a:chOff x="742416" y="3990975"/>
                  <a:chExt cx="1608762" cy="304800"/>
                </a:xfrm>
                <a:solidFill>
                  <a:schemeClr val="tx1"/>
                </a:solidFill>
              </p:grpSpPr>
              <p:sp>
                <p:nvSpPr>
                  <p:cNvPr id="43" name="Down Arrow 42"/>
                  <p:cNvSpPr/>
                  <p:nvPr/>
                </p:nvSpPr>
                <p:spPr>
                  <a:xfrm>
                    <a:off x="742416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44" name="Down Arrow 43"/>
                  <p:cNvSpPr/>
                  <p:nvPr/>
                </p:nvSpPr>
                <p:spPr>
                  <a:xfrm>
                    <a:off x="1432230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45" name="Down Arrow 44"/>
                  <p:cNvSpPr/>
                  <p:nvPr/>
                </p:nvSpPr>
                <p:spPr>
                  <a:xfrm>
                    <a:off x="2122044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 flipV="1">
                  <a:off x="795819" y="1389153"/>
                  <a:ext cx="1608762" cy="304800"/>
                  <a:chOff x="742416" y="3990975"/>
                  <a:chExt cx="1608762" cy="304800"/>
                </a:xfrm>
                <a:solidFill>
                  <a:schemeClr val="tx1"/>
                </a:solidFill>
              </p:grpSpPr>
              <p:sp>
                <p:nvSpPr>
                  <p:cNvPr id="40" name="Down Arrow 39"/>
                  <p:cNvSpPr/>
                  <p:nvPr/>
                </p:nvSpPr>
                <p:spPr>
                  <a:xfrm>
                    <a:off x="742416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41" name="Down Arrow 40"/>
                  <p:cNvSpPr/>
                  <p:nvPr/>
                </p:nvSpPr>
                <p:spPr>
                  <a:xfrm>
                    <a:off x="1432230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42" name="Down Arrow 41"/>
                  <p:cNvSpPr/>
                  <p:nvPr/>
                </p:nvSpPr>
                <p:spPr>
                  <a:xfrm>
                    <a:off x="2122044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</p:grpSp>
          </p:grpSp>
          <p:sp>
            <p:nvSpPr>
              <p:cNvPr id="47" name="Oval 46"/>
              <p:cNvSpPr/>
              <p:nvPr/>
            </p:nvSpPr>
            <p:spPr>
              <a:xfrm>
                <a:off x="5372771" y="2639116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165435" y="2639116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008208" y="2630282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367437" y="3683979"/>
              <a:ext cx="1554362" cy="2195947"/>
              <a:chOff x="2367437" y="3683979"/>
              <a:chExt cx="1554362" cy="2195947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367437" y="3683979"/>
                <a:ext cx="1554362" cy="2195947"/>
                <a:chOff x="571500" y="1389153"/>
                <a:chExt cx="2057400" cy="2906622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571500" y="1744458"/>
                  <a:ext cx="2057400" cy="21322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en-US" sz="2000" dirty="0" err="1" smtClean="0"/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795819" y="3990975"/>
                  <a:ext cx="1608762" cy="304800"/>
                  <a:chOff x="742416" y="3990975"/>
                  <a:chExt cx="1608762" cy="304800"/>
                </a:xfrm>
                <a:solidFill>
                  <a:schemeClr val="tx1"/>
                </a:solidFill>
              </p:grpSpPr>
              <p:sp>
                <p:nvSpPr>
                  <p:cNvPr id="65" name="Down Arrow 64"/>
                  <p:cNvSpPr/>
                  <p:nvPr/>
                </p:nvSpPr>
                <p:spPr>
                  <a:xfrm>
                    <a:off x="742416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66" name="Down Arrow 65"/>
                  <p:cNvSpPr/>
                  <p:nvPr/>
                </p:nvSpPr>
                <p:spPr>
                  <a:xfrm>
                    <a:off x="1432230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67" name="Down Arrow 66"/>
                  <p:cNvSpPr/>
                  <p:nvPr/>
                </p:nvSpPr>
                <p:spPr>
                  <a:xfrm>
                    <a:off x="2122044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 flipV="1">
                  <a:off x="795819" y="1389153"/>
                  <a:ext cx="1608762" cy="304800"/>
                  <a:chOff x="742416" y="3990975"/>
                  <a:chExt cx="1608762" cy="304800"/>
                </a:xfrm>
                <a:solidFill>
                  <a:schemeClr val="tx1"/>
                </a:solidFill>
              </p:grpSpPr>
              <p:sp>
                <p:nvSpPr>
                  <p:cNvPr id="62" name="Down Arrow 61"/>
                  <p:cNvSpPr/>
                  <p:nvPr/>
                </p:nvSpPr>
                <p:spPr>
                  <a:xfrm>
                    <a:off x="742416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63" name="Down Arrow 62"/>
                  <p:cNvSpPr/>
                  <p:nvPr/>
                </p:nvSpPr>
                <p:spPr>
                  <a:xfrm>
                    <a:off x="1432230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  <p:sp>
                <p:nvSpPr>
                  <p:cNvPr id="64" name="Down Arrow 63"/>
                  <p:cNvSpPr/>
                  <p:nvPr/>
                </p:nvSpPr>
                <p:spPr>
                  <a:xfrm>
                    <a:off x="2122044" y="3990975"/>
                    <a:ext cx="229134" cy="304800"/>
                  </a:xfrm>
                  <a:prstGeom prst="down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endParaRPr lang="en-US" sz="2000" dirty="0" err="1" smtClean="0"/>
                  </a:p>
                </p:txBody>
              </p:sp>
            </p:grpSp>
          </p:grpSp>
          <p:sp>
            <p:nvSpPr>
              <p:cNvPr id="56" name="Oval 55"/>
              <p:cNvSpPr/>
              <p:nvPr/>
            </p:nvSpPr>
            <p:spPr>
              <a:xfrm>
                <a:off x="2406957" y="4628324"/>
                <a:ext cx="512064" cy="12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261845" y="4344087"/>
                <a:ext cx="512064" cy="12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956021" y="5123651"/>
                <a:ext cx="512064" cy="12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479764" y="958669"/>
            <a:ext cx="57531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Which sample has the highest strength?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Illustrated with the same volume fraction of porosity</a:t>
            </a:r>
          </a:p>
        </p:txBody>
      </p:sp>
      <p:pic>
        <p:nvPicPr>
          <p:cNvPr id="71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19875" y="2000306"/>
            <a:ext cx="49149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morphology matters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4722"/>
            <a:ext cx="4495752" cy="44957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A36F2-5821-458D-B7D0-0327DA4FDB9A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1168651"/>
            <a:ext cx="6353175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Properties are sensitive to defect morphology: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Ti-6Al-4V, printed with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Keyhole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Lack of Fusion defects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(Montalbano 2021)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6810375" y="2460391"/>
            <a:ext cx="4820427" cy="2760453"/>
            <a:chOff x="3004608" y="4586395"/>
            <a:chExt cx="5029200" cy="1637506"/>
          </a:xfrm>
        </p:grpSpPr>
        <p:sp>
          <p:nvSpPr>
            <p:cNvPr id="72" name="TextBox 71"/>
            <p:cNvSpPr txBox="1"/>
            <p:nvPr/>
          </p:nvSpPr>
          <p:spPr>
            <a:xfrm>
              <a:off x="3004608" y="4586395"/>
              <a:ext cx="5029200" cy="42472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2000" b="1" i="1" dirty="0" smtClean="0">
                  <a:solidFill>
                    <a:schemeClr val="bg1"/>
                  </a:solidFill>
                </a:rPr>
                <a:t>A need for high-fidelity, efficient evaluation of defects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04608" y="5011123"/>
              <a:ext cx="5029200" cy="12127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 anchor="t">
              <a:noAutofit/>
            </a:bodyPr>
            <a:lstStyle/>
            <a:p>
              <a:pPr marL="342900" indent="-34290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accent1"/>
                  </a:solidFill>
                </a:rPr>
                <a:t>Volume fraction is inadequate predictor</a:t>
              </a:r>
            </a:p>
            <a:p>
              <a:pPr marL="342900" indent="-34290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accent1"/>
                  </a:solidFill>
                </a:rPr>
                <a:t>Differences in mechanical properties observed based on defect type</a:t>
              </a:r>
            </a:p>
            <a:p>
              <a:pPr marL="342900" indent="-34290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accent1"/>
                  </a:solidFill>
                </a:rPr>
                <a:t>Conventional FE methods are time intensive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371600" y="2950239"/>
            <a:ext cx="340743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3275567"/>
            <a:ext cx="1302589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Acceptable </a:t>
            </a:r>
            <a:br>
              <a:rPr lang="en-US" sz="1600" dirty="0" smtClean="0"/>
            </a:br>
            <a:r>
              <a:rPr lang="en-US" sz="1600" dirty="0" smtClean="0"/>
              <a:t>minimum </a:t>
            </a:r>
            <a:br>
              <a:rPr lang="en-US" sz="1600" dirty="0" smtClean="0"/>
            </a:br>
            <a:r>
              <a:rPr lang="en-US" sz="1600" dirty="0" smtClean="0"/>
              <a:t>properties</a:t>
            </a:r>
            <a:endParaRPr lang="en-US" sz="16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22895" y="2993369"/>
            <a:ext cx="318224" cy="325328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9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CNNs to predict the stress localization around defects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7ED45B-91BC-4924-A170-FF1493F2FADC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Convolutional Neural Networks are appealing strategy to predict mechanical response:</a:t>
            </a:r>
          </a:p>
          <a:p>
            <a:pPr lvl="1"/>
            <a:r>
              <a:rPr lang="en-US" dirty="0" smtClean="0"/>
              <a:t>Image-based solution can capture details of pore morphology, clustering and size</a:t>
            </a:r>
          </a:p>
          <a:p>
            <a:pPr lvl="1"/>
            <a:r>
              <a:rPr lang="en-US" dirty="0" smtClean="0"/>
              <a:t>CNNs as function </a:t>
            </a:r>
            <a:r>
              <a:rPr lang="en-US" dirty="0" err="1" smtClean="0"/>
              <a:t>approximator</a:t>
            </a:r>
            <a:r>
              <a:rPr lang="en-US" dirty="0" smtClean="0"/>
              <a:t>: can learn to emulate finite element method results</a:t>
            </a:r>
          </a:p>
          <a:p>
            <a:pPr lvl="1"/>
            <a:r>
              <a:rPr lang="en-US" dirty="0" smtClean="0"/>
              <a:t>High solution speed:</a:t>
            </a:r>
          </a:p>
          <a:p>
            <a:pPr lvl="2"/>
            <a:r>
              <a:rPr lang="en-US" dirty="0" smtClean="0"/>
              <a:t>~100x faster than FFT-based solver</a:t>
            </a:r>
          </a:p>
          <a:p>
            <a:pPr lvl="2"/>
            <a:r>
              <a:rPr lang="en-US" dirty="0" smtClean="0"/>
              <a:t>&gt;1000x faster than conventional finite element method solver</a:t>
            </a:r>
          </a:p>
          <a:p>
            <a:pPr lvl="2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5419" y="4693094"/>
            <a:ext cx="556116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CNNs address many of the primary limitations of current techniques: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Faster than FE, more accurate than heuristic/empirical methods</a:t>
            </a:r>
          </a:p>
        </p:txBody>
      </p:sp>
    </p:spTree>
    <p:extLst>
      <p:ext uri="{BB962C8B-B14F-4D97-AF65-F5344CB8AC3E}">
        <p14:creationId xmlns:p14="http://schemas.microsoft.com/office/powerpoint/2010/main" val="38248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work: </a:t>
            </a:r>
            <a:r>
              <a:rPr lang="en-US" dirty="0" err="1" smtClean="0"/>
              <a:t>StressNet</a:t>
            </a:r>
            <a:r>
              <a:rPr lang="en-US" dirty="0" smtClean="0"/>
              <a:t> (Nie 2019)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5492" r="14930"/>
          <a:stretch/>
        </p:blipFill>
        <p:spPr>
          <a:xfrm>
            <a:off x="6751608" y="1318086"/>
            <a:ext cx="4083170" cy="32572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D8BE31-0A09-44F2-AEC5-95806E5CED5D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8223" y="4799389"/>
            <a:ext cx="3959524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Training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100,000 images (32x24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Manually constructed cantilever 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2D Finite Element solution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8905" y="2368520"/>
            <a:ext cx="4050553" cy="1640531"/>
            <a:chOff x="4183810" y="1086512"/>
            <a:chExt cx="2908150" cy="1177842"/>
          </a:xfrm>
        </p:grpSpPr>
        <p:sp>
          <p:nvSpPr>
            <p:cNvPr id="10" name="Rectangle 9"/>
            <p:cNvSpPr/>
            <p:nvPr/>
          </p:nvSpPr>
          <p:spPr>
            <a:xfrm>
              <a:off x="4364966" y="1258185"/>
              <a:ext cx="1731034" cy="8461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3810" y="1086512"/>
              <a:ext cx="181155" cy="1177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 smtClean="0"/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/>
          </p:nvCxnSpPr>
          <p:spPr>
            <a:xfrm flipV="1">
              <a:off x="6096000" y="1675433"/>
              <a:ext cx="537713" cy="580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V="1">
              <a:off x="5946475" y="1678335"/>
              <a:ext cx="537713" cy="580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088839" y="1165313"/>
                  <a:ext cx="544874" cy="424283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sz="2000" dirty="0" err="1" smtClean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39" y="1165313"/>
                  <a:ext cx="544874" cy="4242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47086" y="1462836"/>
                  <a:ext cx="544874" cy="40011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2000" dirty="0" err="1" smtClean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086" y="1462836"/>
                  <a:ext cx="54487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52702"/>
          <a:stretch/>
        </p:blipFill>
        <p:spPr>
          <a:xfrm>
            <a:off x="388494" y="4601297"/>
            <a:ext cx="5228237" cy="18735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3404" y="1343923"/>
            <a:ext cx="4181556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Problem Statement: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Predict stress distribution in cantilever beam with complex geometry using CNN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087" y="3905671"/>
            <a:ext cx="19710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Input: 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Beam geometry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2257" y="3905671"/>
            <a:ext cx="19710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Output: 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Stress field</a:t>
            </a:r>
          </a:p>
        </p:txBody>
      </p:sp>
    </p:spTree>
    <p:extLst>
      <p:ext uri="{BB962C8B-B14F-4D97-AF65-F5344CB8AC3E}">
        <p14:creationId xmlns:p14="http://schemas.microsoft.com/office/powerpoint/2010/main" val="27241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06425" y="2371402"/>
            <a:ext cx="5101985" cy="33820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338008-EB86-4CE1-9362-D7F722A543E8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7653" y="1297919"/>
            <a:ext cx="4736302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Predicting stress in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polycrystal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metals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U-Net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dirty="0" err="1"/>
              <a:t>Mianroodi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2021)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804" y="1297919"/>
            <a:ext cx="4772354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Predicting stress in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fiber composites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Encoder-Decoder CNN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(Sun 2020)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637" y="2276512"/>
            <a:ext cx="2966688" cy="38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do we efficiently generate large training datasets?</a:t>
            </a:r>
          </a:p>
          <a:p>
            <a:r>
              <a:rPr lang="en-US" dirty="0" smtClean="0"/>
              <a:t>Can CNNs predict complex stress fields?</a:t>
            </a:r>
          </a:p>
          <a:p>
            <a:pPr lvl="1"/>
            <a:r>
              <a:rPr lang="en-US" dirty="0" smtClean="0"/>
              <a:t>Defects in AM materials are more complex than prescribed cantilever beams (Nie 2019)</a:t>
            </a:r>
          </a:p>
          <a:p>
            <a:pPr lvl="1"/>
            <a:r>
              <a:rPr lang="en-US" dirty="0" smtClean="0"/>
              <a:t>Defects interact across length scales (</a:t>
            </a:r>
            <a:r>
              <a:rPr lang="en-US" i="1" dirty="0" smtClean="0"/>
              <a:t>i.e.</a:t>
            </a:r>
            <a:r>
              <a:rPr lang="en-US" dirty="0" smtClean="0"/>
              <a:t>, small and large defects)</a:t>
            </a:r>
          </a:p>
          <a:p>
            <a:pPr lvl="1"/>
            <a:r>
              <a:rPr lang="en-US" dirty="0" smtClean="0"/>
              <a:t>Higher “mechanical contrast” than fiber reinforced composites (Sun 2020), crystal plasticity (</a:t>
            </a:r>
            <a:r>
              <a:rPr lang="en-US" dirty="0" err="1" smtClean="0"/>
              <a:t>Mianroodi</a:t>
            </a:r>
            <a:r>
              <a:rPr lang="en-US" dirty="0" smtClean="0"/>
              <a:t> 2021)</a:t>
            </a:r>
          </a:p>
          <a:p>
            <a:r>
              <a:rPr lang="en-US" dirty="0"/>
              <a:t>Can CNNs </a:t>
            </a:r>
            <a:r>
              <a:rPr lang="en-US" dirty="0" smtClean="0"/>
              <a:t>generalize to real AM microstructures?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5CEB32-1269-47F5-B587-119484A82E1F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5419" y="4693094"/>
            <a:ext cx="55611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Aim: Address many of the key obstacles to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CNN adoption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137E3-4925-4F76-9C50-B9682BE1F1E7}" type="datetime3">
              <a:rPr lang="en-US" smtClean="0"/>
              <a:t>18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DATAWorks</a:t>
            </a:r>
            <a:r>
              <a:rPr lang="en-US" dirty="0">
                <a:solidFill>
                  <a:schemeClr val="bg1"/>
                </a:solidFill>
              </a:rPr>
              <a:t>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of CNN model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6" id="{16C812F3-2FAC-5A45-BDAF-C812BAE1DAA2}" vid="{8F7B72D4-A8C2-6840-876C-3FF5A50C17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5e5edfd3ff4647b6398a429cc3de810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b0baf92c7a4c4eedf4e3329f8550974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911D45-17A0-45A6-A22C-53F5573CA735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5DBFC5-D377-49F5-9682-C93407E847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B8C54-1F51-41D7-890E-0EF41072A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9391</TotalTime>
  <Words>1018</Words>
  <Application>Microsoft Office PowerPoint</Application>
  <PresentationFormat>Widescreen</PresentationFormat>
  <Paragraphs>208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.AppleSystemUIFont</vt:lpstr>
      <vt:lpstr>Arial</vt:lpstr>
      <vt:lpstr>Calibri</vt:lpstr>
      <vt:lpstr>Cambria Math</vt:lpstr>
      <vt:lpstr>Courier New</vt:lpstr>
      <vt:lpstr>Helvetica</vt:lpstr>
      <vt:lpstr>Myriad Pro</vt:lpstr>
      <vt:lpstr>Wingdings</vt:lpstr>
      <vt:lpstr>APL-PowerPoint-Theme_light</vt:lpstr>
      <vt:lpstr>Deep learning prediction of stress fields in additively manufactured metals with intricate defect networks</vt:lpstr>
      <vt:lpstr>Defects are ubiquitous in L-PBF processes</vt:lpstr>
      <vt:lpstr>Defect morphology matters</vt:lpstr>
      <vt:lpstr>Defect morphology matters</vt:lpstr>
      <vt:lpstr>CNNs to predict the stress localization around defects</vt:lpstr>
      <vt:lpstr>Prior work: StressNet (Nie 2019)</vt:lpstr>
      <vt:lpstr>Prior work:</vt:lpstr>
      <vt:lpstr>Research questions:</vt:lpstr>
      <vt:lpstr>Development of CNN model</vt:lpstr>
      <vt:lpstr>Problem definition</vt:lpstr>
      <vt:lpstr>Challenge 1: Generating large training database</vt:lpstr>
      <vt:lpstr>Challenge 1: Generating large training database</vt:lpstr>
      <vt:lpstr>Challenge 2: Learning multiscale interactions between defects</vt:lpstr>
      <vt:lpstr>U-Net predicts stress localization around defects</vt:lpstr>
      <vt:lpstr>U-Net predicts stress localization around defects</vt:lpstr>
      <vt:lpstr>Application to real AM microstructures</vt:lpstr>
      <vt:lpstr>Evaluation of real AM microstructures</vt:lpstr>
      <vt:lpstr>Evaluation of real AM microstructures</vt:lpstr>
      <vt:lpstr>Evaluation of real AM microstructures</vt:lpstr>
      <vt:lpstr>Conclusions</vt:lpstr>
      <vt:lpstr>Conclusions</vt:lpstr>
    </vt:vector>
  </TitlesOfParts>
  <Manager/>
  <Company>Johns Hopkins University - Applied Physics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Croom, Brendan P.</dc:creator>
  <cp:keywords/>
  <dc:description>Version 1.0</dc:description>
  <cp:lastModifiedBy>Croom, Brendan P.</cp:lastModifiedBy>
  <cp:revision>100</cp:revision>
  <cp:lastPrinted>2017-08-24T18:44:08Z</cp:lastPrinted>
  <dcterms:created xsi:type="dcterms:W3CDTF">2021-09-16T14:29:58Z</dcterms:created>
  <dcterms:modified xsi:type="dcterms:W3CDTF">2022-04-18T20:01:19Z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