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63" r:id="rId3"/>
    <p:sldId id="266" r:id="rId4"/>
    <p:sldId id="279" r:id="rId5"/>
    <p:sldId id="278" r:id="rId6"/>
    <p:sldId id="267" r:id="rId7"/>
    <p:sldId id="268" r:id="rId8"/>
    <p:sldId id="285" r:id="rId9"/>
    <p:sldId id="270" r:id="rId10"/>
    <p:sldId id="257" r:id="rId11"/>
    <p:sldId id="271" r:id="rId12"/>
    <p:sldId id="280" r:id="rId13"/>
    <p:sldId id="258" r:id="rId14"/>
    <p:sldId id="272" r:id="rId15"/>
    <p:sldId id="259" r:id="rId16"/>
    <p:sldId id="284" r:id="rId17"/>
    <p:sldId id="260" r:id="rId18"/>
    <p:sldId id="274" r:id="rId19"/>
    <p:sldId id="275" r:id="rId20"/>
    <p:sldId id="283" r:id="rId21"/>
    <p:sldId id="276" r:id="rId22"/>
    <p:sldId id="277" r:id="rId23"/>
    <p:sldId id="261" r:id="rId2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79" d="100"/>
          <a:sy n="79" d="100"/>
        </p:scale>
        <p:origin x="31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AEFA3-2712-4709-902E-6EAA67D7DEF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59E0FF0-4613-4C7F-A2F7-EBF6F910DC54}">
      <dgm:prSet phldrT="[Text]"/>
      <dgm:spPr/>
      <dgm:t>
        <a:bodyPr/>
        <a:lstStyle/>
        <a:p>
          <a:r>
            <a:rPr lang="en-US" dirty="0"/>
            <a:t>Raw Data</a:t>
          </a:r>
        </a:p>
      </dgm:t>
    </dgm:pt>
    <dgm:pt modelId="{9BF5DCD3-E551-48DE-A638-EA70103FE912}" type="parTrans" cxnId="{E31740FC-5D45-4F8E-BDA8-E779256DC53F}">
      <dgm:prSet/>
      <dgm:spPr/>
      <dgm:t>
        <a:bodyPr/>
        <a:lstStyle/>
        <a:p>
          <a:endParaRPr lang="en-US"/>
        </a:p>
      </dgm:t>
    </dgm:pt>
    <dgm:pt modelId="{8950A99B-99F1-4511-8539-E61E167A6D5F}" type="sibTrans" cxnId="{E31740FC-5D45-4F8E-BDA8-E779256DC53F}">
      <dgm:prSet/>
      <dgm:spPr/>
      <dgm:t>
        <a:bodyPr/>
        <a:lstStyle/>
        <a:p>
          <a:endParaRPr lang="en-US"/>
        </a:p>
      </dgm:t>
    </dgm:pt>
    <dgm:pt modelId="{E649D5B2-029B-4757-8BE2-EC71050A18A7}">
      <dgm:prSet phldrT="[Text]"/>
      <dgm:spPr/>
      <dgm:t>
        <a:bodyPr/>
        <a:lstStyle/>
        <a:p>
          <a:r>
            <a:rPr lang="en-US" dirty="0"/>
            <a:t>Processed Data</a:t>
          </a:r>
        </a:p>
      </dgm:t>
    </dgm:pt>
    <dgm:pt modelId="{3A3F9732-602A-4925-926C-825BAC2C3F8F}" type="parTrans" cxnId="{8160CB98-7CC9-42CB-8602-BF0F0C137820}">
      <dgm:prSet/>
      <dgm:spPr/>
      <dgm:t>
        <a:bodyPr/>
        <a:lstStyle/>
        <a:p>
          <a:endParaRPr lang="en-US"/>
        </a:p>
      </dgm:t>
    </dgm:pt>
    <dgm:pt modelId="{CB46697F-E97F-43DE-8744-FB0579307737}" type="sibTrans" cxnId="{8160CB98-7CC9-42CB-8602-BF0F0C137820}">
      <dgm:prSet/>
      <dgm:spPr/>
      <dgm:t>
        <a:bodyPr/>
        <a:lstStyle/>
        <a:p>
          <a:endParaRPr lang="en-US"/>
        </a:p>
      </dgm:t>
    </dgm:pt>
    <dgm:pt modelId="{ED6DCCAB-EFBF-45BA-9F69-BA820CCD6886}">
      <dgm:prSet phldrT="[Text]"/>
      <dgm:spPr/>
      <dgm:t>
        <a:bodyPr/>
        <a:lstStyle/>
        <a:p>
          <a:r>
            <a:rPr lang="en-US" dirty="0"/>
            <a:t>Results and Output</a:t>
          </a:r>
        </a:p>
      </dgm:t>
    </dgm:pt>
    <dgm:pt modelId="{49888343-FD5B-4594-9E37-511E79C60878}" type="parTrans" cxnId="{62FE04B5-C488-4547-8992-106F2EFA8F2C}">
      <dgm:prSet/>
      <dgm:spPr/>
      <dgm:t>
        <a:bodyPr/>
        <a:lstStyle/>
        <a:p>
          <a:endParaRPr lang="en-US"/>
        </a:p>
      </dgm:t>
    </dgm:pt>
    <dgm:pt modelId="{29BC75F8-8657-4606-A852-B527981A5384}" type="sibTrans" cxnId="{62FE04B5-C488-4547-8992-106F2EFA8F2C}">
      <dgm:prSet/>
      <dgm:spPr/>
      <dgm:t>
        <a:bodyPr/>
        <a:lstStyle/>
        <a:p>
          <a:endParaRPr lang="en-US"/>
        </a:p>
      </dgm:t>
    </dgm:pt>
    <dgm:pt modelId="{C867552E-C2A9-422B-ACA0-16949F725FCE}" type="pres">
      <dgm:prSet presAssocID="{32FAEFA3-2712-4709-902E-6EAA67D7DEFC}" presName="Name0" presStyleCnt="0">
        <dgm:presLayoutVars>
          <dgm:dir/>
          <dgm:resizeHandles val="exact"/>
        </dgm:presLayoutVars>
      </dgm:prSet>
      <dgm:spPr/>
    </dgm:pt>
    <dgm:pt modelId="{F5D54572-3809-403D-BB87-67406B203879}" type="pres">
      <dgm:prSet presAssocID="{A59E0FF0-4613-4C7F-A2F7-EBF6F910DC54}" presName="node" presStyleLbl="node1" presStyleIdx="0" presStyleCnt="3">
        <dgm:presLayoutVars>
          <dgm:bulletEnabled val="1"/>
        </dgm:presLayoutVars>
      </dgm:prSet>
      <dgm:spPr/>
    </dgm:pt>
    <dgm:pt modelId="{C3912A69-A88C-448A-9374-BD0A17235AC6}" type="pres">
      <dgm:prSet presAssocID="{8950A99B-99F1-4511-8539-E61E167A6D5F}" presName="sibTrans" presStyleLbl="sibTrans2D1" presStyleIdx="0" presStyleCnt="2"/>
      <dgm:spPr/>
    </dgm:pt>
    <dgm:pt modelId="{66039228-5D4B-4C4D-AB9D-B4144B7440B0}" type="pres">
      <dgm:prSet presAssocID="{8950A99B-99F1-4511-8539-E61E167A6D5F}" presName="connectorText" presStyleLbl="sibTrans2D1" presStyleIdx="0" presStyleCnt="2"/>
      <dgm:spPr/>
    </dgm:pt>
    <dgm:pt modelId="{EFD381D9-FC39-45E9-BD3D-0AE1E2243E08}" type="pres">
      <dgm:prSet presAssocID="{E649D5B2-029B-4757-8BE2-EC71050A18A7}" presName="node" presStyleLbl="node1" presStyleIdx="1" presStyleCnt="3">
        <dgm:presLayoutVars>
          <dgm:bulletEnabled val="1"/>
        </dgm:presLayoutVars>
      </dgm:prSet>
      <dgm:spPr/>
    </dgm:pt>
    <dgm:pt modelId="{9E4955B7-1B1B-4786-A5CA-A799AF7163B9}" type="pres">
      <dgm:prSet presAssocID="{CB46697F-E97F-43DE-8744-FB0579307737}" presName="sibTrans" presStyleLbl="sibTrans2D1" presStyleIdx="1" presStyleCnt="2"/>
      <dgm:spPr/>
    </dgm:pt>
    <dgm:pt modelId="{AFA9AF42-A091-4A32-8812-44B451023600}" type="pres">
      <dgm:prSet presAssocID="{CB46697F-E97F-43DE-8744-FB0579307737}" presName="connectorText" presStyleLbl="sibTrans2D1" presStyleIdx="1" presStyleCnt="2"/>
      <dgm:spPr/>
    </dgm:pt>
    <dgm:pt modelId="{004E01C0-54E4-4C74-A461-EDDD7363E85E}" type="pres">
      <dgm:prSet presAssocID="{ED6DCCAB-EFBF-45BA-9F69-BA820CCD6886}" presName="node" presStyleLbl="node1" presStyleIdx="2" presStyleCnt="3">
        <dgm:presLayoutVars>
          <dgm:bulletEnabled val="1"/>
        </dgm:presLayoutVars>
      </dgm:prSet>
      <dgm:spPr/>
    </dgm:pt>
  </dgm:ptLst>
  <dgm:cxnLst>
    <dgm:cxn modelId="{23007317-D56A-4CBB-8552-A51A36584068}" type="presOf" srcId="{CB46697F-E97F-43DE-8744-FB0579307737}" destId="{AFA9AF42-A091-4A32-8812-44B451023600}" srcOrd="1" destOrd="0" presId="urn:microsoft.com/office/officeart/2005/8/layout/process1"/>
    <dgm:cxn modelId="{426CBF3D-2167-438B-950B-E717E65659B9}" type="presOf" srcId="{E649D5B2-029B-4757-8BE2-EC71050A18A7}" destId="{EFD381D9-FC39-45E9-BD3D-0AE1E2243E08}" srcOrd="0" destOrd="0" presId="urn:microsoft.com/office/officeart/2005/8/layout/process1"/>
    <dgm:cxn modelId="{520BBD70-24B2-4A79-90E7-7C87AFD6071F}" type="presOf" srcId="{ED6DCCAB-EFBF-45BA-9F69-BA820CCD6886}" destId="{004E01C0-54E4-4C74-A461-EDDD7363E85E}" srcOrd="0" destOrd="0" presId="urn:microsoft.com/office/officeart/2005/8/layout/process1"/>
    <dgm:cxn modelId="{A759CC8B-2A17-41F9-A9C8-856FBF4D50BB}" type="presOf" srcId="{CB46697F-E97F-43DE-8744-FB0579307737}" destId="{9E4955B7-1B1B-4786-A5CA-A799AF7163B9}" srcOrd="0" destOrd="0" presId="urn:microsoft.com/office/officeart/2005/8/layout/process1"/>
    <dgm:cxn modelId="{8160CB98-7CC9-42CB-8602-BF0F0C137820}" srcId="{32FAEFA3-2712-4709-902E-6EAA67D7DEFC}" destId="{E649D5B2-029B-4757-8BE2-EC71050A18A7}" srcOrd="1" destOrd="0" parTransId="{3A3F9732-602A-4925-926C-825BAC2C3F8F}" sibTransId="{CB46697F-E97F-43DE-8744-FB0579307737}"/>
    <dgm:cxn modelId="{62FE04B5-C488-4547-8992-106F2EFA8F2C}" srcId="{32FAEFA3-2712-4709-902E-6EAA67D7DEFC}" destId="{ED6DCCAB-EFBF-45BA-9F69-BA820CCD6886}" srcOrd="2" destOrd="0" parTransId="{49888343-FD5B-4594-9E37-511E79C60878}" sibTransId="{29BC75F8-8657-4606-A852-B527981A5384}"/>
    <dgm:cxn modelId="{652C3BBE-E202-4DB3-8E35-79BFDCB21CB3}" type="presOf" srcId="{8950A99B-99F1-4511-8539-E61E167A6D5F}" destId="{66039228-5D4B-4C4D-AB9D-B4144B7440B0}" srcOrd="1" destOrd="0" presId="urn:microsoft.com/office/officeart/2005/8/layout/process1"/>
    <dgm:cxn modelId="{32C11CC0-535B-463D-B8AC-EF267AF21DD6}" type="presOf" srcId="{8950A99B-99F1-4511-8539-E61E167A6D5F}" destId="{C3912A69-A88C-448A-9374-BD0A17235AC6}" srcOrd="0" destOrd="0" presId="urn:microsoft.com/office/officeart/2005/8/layout/process1"/>
    <dgm:cxn modelId="{CEB30ACA-05BE-44D2-AD26-2F2B44A86B1E}" type="presOf" srcId="{32FAEFA3-2712-4709-902E-6EAA67D7DEFC}" destId="{C867552E-C2A9-422B-ACA0-16949F725FCE}" srcOrd="0" destOrd="0" presId="urn:microsoft.com/office/officeart/2005/8/layout/process1"/>
    <dgm:cxn modelId="{DDE3CBD8-5B1D-49F8-BAA1-B9C6041F0EE7}" type="presOf" srcId="{A59E0FF0-4613-4C7F-A2F7-EBF6F910DC54}" destId="{F5D54572-3809-403D-BB87-67406B203879}" srcOrd="0" destOrd="0" presId="urn:microsoft.com/office/officeart/2005/8/layout/process1"/>
    <dgm:cxn modelId="{E31740FC-5D45-4F8E-BDA8-E779256DC53F}" srcId="{32FAEFA3-2712-4709-902E-6EAA67D7DEFC}" destId="{A59E0FF0-4613-4C7F-A2F7-EBF6F910DC54}" srcOrd="0" destOrd="0" parTransId="{9BF5DCD3-E551-48DE-A638-EA70103FE912}" sibTransId="{8950A99B-99F1-4511-8539-E61E167A6D5F}"/>
    <dgm:cxn modelId="{A79E8E5E-3885-45B5-84D1-81E8BF078F3E}" type="presParOf" srcId="{C867552E-C2A9-422B-ACA0-16949F725FCE}" destId="{F5D54572-3809-403D-BB87-67406B203879}" srcOrd="0" destOrd="0" presId="urn:microsoft.com/office/officeart/2005/8/layout/process1"/>
    <dgm:cxn modelId="{D86D1522-A20C-4FD8-AA1E-B475168FA108}" type="presParOf" srcId="{C867552E-C2A9-422B-ACA0-16949F725FCE}" destId="{C3912A69-A88C-448A-9374-BD0A17235AC6}" srcOrd="1" destOrd="0" presId="urn:microsoft.com/office/officeart/2005/8/layout/process1"/>
    <dgm:cxn modelId="{CCD4C47D-D817-42DC-B5EE-C843D37BB5E3}" type="presParOf" srcId="{C3912A69-A88C-448A-9374-BD0A17235AC6}" destId="{66039228-5D4B-4C4D-AB9D-B4144B7440B0}" srcOrd="0" destOrd="0" presId="urn:microsoft.com/office/officeart/2005/8/layout/process1"/>
    <dgm:cxn modelId="{A4512A50-8701-4CFA-A479-CB7F4A6DA98C}" type="presParOf" srcId="{C867552E-C2A9-422B-ACA0-16949F725FCE}" destId="{EFD381D9-FC39-45E9-BD3D-0AE1E2243E08}" srcOrd="2" destOrd="0" presId="urn:microsoft.com/office/officeart/2005/8/layout/process1"/>
    <dgm:cxn modelId="{9087E24B-4381-43C1-A21B-AC75EB8B8140}" type="presParOf" srcId="{C867552E-C2A9-422B-ACA0-16949F725FCE}" destId="{9E4955B7-1B1B-4786-A5CA-A799AF7163B9}" srcOrd="3" destOrd="0" presId="urn:microsoft.com/office/officeart/2005/8/layout/process1"/>
    <dgm:cxn modelId="{A679ADFE-4CBC-498A-B656-5DB0AAB80DEA}" type="presParOf" srcId="{9E4955B7-1B1B-4786-A5CA-A799AF7163B9}" destId="{AFA9AF42-A091-4A32-8812-44B451023600}" srcOrd="0" destOrd="0" presId="urn:microsoft.com/office/officeart/2005/8/layout/process1"/>
    <dgm:cxn modelId="{978F2807-A97E-4DBE-A2BA-006A2FB91F6A}" type="presParOf" srcId="{C867552E-C2A9-422B-ACA0-16949F725FCE}" destId="{004E01C0-54E4-4C74-A461-EDDD7363E85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54572-3809-403D-BB87-67406B203879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Raw Data</a:t>
          </a:r>
        </a:p>
      </dsp:txBody>
      <dsp:txXfrm>
        <a:off x="44665" y="2106299"/>
        <a:ext cx="2060143" cy="1206068"/>
      </dsp:txXfrm>
    </dsp:sp>
    <dsp:sp modelId="{C3912A69-A88C-448A-9374-BD0A17235AC6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355850" y="2550475"/>
        <a:ext cx="316861" cy="317716"/>
      </dsp:txXfrm>
    </dsp:sp>
    <dsp:sp modelId="{EFD381D9-FC39-45E9-BD3D-0AE1E2243E08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Processed Data</a:t>
          </a:r>
        </a:p>
      </dsp:txBody>
      <dsp:txXfrm>
        <a:off x="3033928" y="2106299"/>
        <a:ext cx="2060143" cy="1206068"/>
      </dsp:txXfrm>
    </dsp:sp>
    <dsp:sp modelId="{9E4955B7-1B1B-4786-A5CA-A799AF7163B9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345112" y="2550475"/>
        <a:ext cx="316861" cy="317716"/>
      </dsp:txXfrm>
    </dsp:sp>
    <dsp:sp modelId="{004E01C0-54E4-4C74-A461-EDDD7363E85E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Results and Output</a:t>
          </a:r>
        </a:p>
      </dsp:txBody>
      <dsp:txXfrm>
        <a:off x="6023190" y="2106299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73A7A10-1D26-4731-89F9-ECBF727C168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5F35296-1A92-4998-A6B3-41637D020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6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6C8E-3CF2-432D-BA7B-7E7F9C9220D9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493-1FC9-450B-9007-672ADC237E25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CE1A-24A2-4A15-A872-815836842177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EA2C-BE31-4534-AD47-9E4481FA162F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8DB2-0F2E-41F1-A120-A08704853BDD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2B891-89A2-441D-9DFD-C3B745A9A9C8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087C-8095-46AE-AF46-C16877164151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3010-4289-4FC4-BCD5-923B0600D9D6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32E0-D88F-40EA-B77A-80FC1D401A95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901C8F0-DDCB-4072-B7EC-BBC1495D8E63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BBF4F-620A-43CB-B517-C01414CD5B0C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567CA08-BE19-4882-874F-4469CDC9E1F2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Hn3GUi9yvPU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ub.docker.com/r/rocker/r-ver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p.edu/catalog/25303/reproducibility-and-replicability-in-scienc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jupyter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zenodo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upyter.org/" TargetMode="External"/><Relationship Id="rId2" Type="http://schemas.openxmlformats.org/officeDocument/2006/relationships/hyperlink" Target="http://www.docker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BD87-EE0D-43C5-9226-8486E8C13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Everyday Reproducibility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DAC0E-A128-431C-8D5F-6678854CB8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multi-pronged approach to ensure analyses are fully reproducible, easy to access, and easy to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7F81D-3E11-420D-ADD7-C9A34C1DA2C7}"/>
              </a:ext>
            </a:extLst>
          </p:cNvPr>
          <p:cNvSpPr txBox="1"/>
          <p:nvPr/>
        </p:nvSpPr>
        <p:spPr>
          <a:xfrm>
            <a:off x="6126480" y="166778"/>
            <a:ext cx="6023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Greg Hunt, W&amp;M Mathematics  [ghunt@wm.edu]</a:t>
            </a:r>
          </a:p>
          <a:p>
            <a:r>
              <a:rPr lang="en-US" dirty="0"/>
              <a:t>Johann Gagnon-Bartsch, UM Statistics [johanngb@umich.edu]</a:t>
            </a:r>
          </a:p>
          <a:p>
            <a:r>
              <a:rPr lang="en-US" dirty="0"/>
              <a:t>paper: https://arxiv.org/abs/2103.16004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698AF-F54C-43B8-BF10-9DFE1E60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7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A57796-EE5E-4F1A-879F-9517C601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254EA-FE26-42E6-9DD1-25A23E3325C4}"/>
              </a:ext>
            </a:extLst>
          </p:cNvPr>
          <p:cNvSpPr txBox="1"/>
          <p:nvPr/>
        </p:nvSpPr>
        <p:spPr>
          <a:xfrm>
            <a:off x="1082351" y="6455578"/>
            <a:ext cx="256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Perspective 1: High Level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AB5433-4C3F-4729-B753-5963E35BA892}"/>
              </a:ext>
            </a:extLst>
          </p:cNvPr>
          <p:cNvGrpSpPr/>
          <p:nvPr/>
        </p:nvGrpSpPr>
        <p:grpSpPr>
          <a:xfrm>
            <a:off x="1695068" y="208191"/>
            <a:ext cx="10202071" cy="6182637"/>
            <a:chOff x="1695068" y="33090"/>
            <a:chExt cx="10202071" cy="6182637"/>
          </a:xfrm>
        </p:grpSpPr>
        <p:pic>
          <p:nvPicPr>
            <p:cNvPr id="5" name="Picture 4" descr="Graphical user interface, diagram, application&#10;&#10;Description automatically generated">
              <a:extLst>
                <a:ext uri="{FF2B5EF4-FFF2-40B4-BE49-F238E27FC236}">
                  <a16:creationId xmlns:a16="http://schemas.microsoft.com/office/drawing/2014/main" id="{D8F049EE-29E0-43D2-8305-0406AE4A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5068" y="33090"/>
              <a:ext cx="8801863" cy="59593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61B3EF-895F-4075-8587-7DA0A2E37658}"/>
                </a:ext>
              </a:extLst>
            </p:cNvPr>
            <p:cNvSpPr txBox="1"/>
            <p:nvPr/>
          </p:nvSpPr>
          <p:spPr>
            <a:xfrm>
              <a:off x="4383156" y="5584785"/>
              <a:ext cx="75139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accent2"/>
                  </a:solidFill>
                </a:rPr>
                <a:t>Code Containerization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67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30934" y="231872"/>
            <a:ext cx="101301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Example Running Container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/>
              <a:t>There are many options for containerization:</a:t>
            </a:r>
            <a:r>
              <a:rPr lang="en-US" sz="3000" dirty="0">
                <a:solidFill>
                  <a:schemeClr val="accent2"/>
                </a:solidFill>
              </a:rPr>
              <a:t> docker, singularity, </a:t>
            </a:r>
            <a:r>
              <a:rPr lang="en-US" sz="3000" dirty="0" err="1">
                <a:solidFill>
                  <a:schemeClr val="accent2"/>
                </a:solidFill>
              </a:rPr>
              <a:t>podman</a:t>
            </a:r>
            <a:endParaRPr lang="en-US" sz="3000" dirty="0">
              <a:solidFill>
                <a:schemeClr val="accent2"/>
              </a:solidFill>
            </a:endParaRP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/>
              <a:t>Going to use an example using Docker.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345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Perspective 2: Running a Container</a:t>
            </a:r>
          </a:p>
        </p:txBody>
      </p:sp>
    </p:spTree>
    <p:extLst>
      <p:ext uri="{BB962C8B-B14F-4D97-AF65-F5344CB8AC3E}">
        <p14:creationId xmlns:p14="http://schemas.microsoft.com/office/powerpoint/2010/main" val="35718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B214E-E83B-431E-B79B-1B53FEA4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docker_howto2">
            <a:hlinkClick r:id="" action="ppaction://media"/>
            <a:extLst>
              <a:ext uri="{FF2B5EF4-FFF2-40B4-BE49-F238E27FC236}">
                <a16:creationId xmlns:a16="http://schemas.microsoft.com/office/drawing/2014/main" id="{9807719C-12BE-4123-8322-1831BE37BE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046" y="33090"/>
            <a:ext cx="10107995" cy="630567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A1EB78-35EC-4439-8398-8912FD7BA8CC}"/>
              </a:ext>
            </a:extLst>
          </p:cNvPr>
          <p:cNvSpPr txBox="1"/>
          <p:nvPr/>
        </p:nvSpPr>
        <p:spPr>
          <a:xfrm>
            <a:off x="1082351" y="6455578"/>
            <a:ext cx="345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Perspective 2: Running a Container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C19D4-BA32-42BA-B7EC-1F6B8293D3F1}"/>
              </a:ext>
            </a:extLst>
          </p:cNvPr>
          <p:cNvSpPr txBox="1"/>
          <p:nvPr/>
        </p:nvSpPr>
        <p:spPr>
          <a:xfrm>
            <a:off x="69339" y="168819"/>
            <a:ext cx="1013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https://youtu.be/Hn3GUi9yvPU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0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4FDA5-CFC0-428D-BDE5-BF057BB4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097E5-3618-4C1C-A6E5-E8A4F62D1182}"/>
              </a:ext>
            </a:extLst>
          </p:cNvPr>
          <p:cNvSpPr txBox="1"/>
          <p:nvPr/>
        </p:nvSpPr>
        <p:spPr>
          <a:xfrm>
            <a:off x="1082351" y="6455578"/>
            <a:ext cx="345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Perspective 2: Running a Container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EAF6F6-41CB-4BEB-AF05-2ED72EA1C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53" y="33090"/>
            <a:ext cx="7535694" cy="621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30934" y="231872"/>
            <a:ext cx="101301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How to we containerize our analysis?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/>
              <a:t>Need to write a configuration file (for docker called a </a:t>
            </a:r>
            <a:r>
              <a:rPr lang="en-US" sz="3000" dirty="0" err="1"/>
              <a:t>Dockerfile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Config file tells image what files to copy over and what programs to install and how to set everything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You don’t need to start from scratch. </a:t>
            </a:r>
            <a:r>
              <a:rPr lang="en-US" sz="3000" dirty="0" err="1"/>
              <a:t>Dockerhub</a:t>
            </a:r>
            <a:r>
              <a:rPr lang="en-US" sz="3000" dirty="0"/>
              <a:t> has thousands of pre-configured images with (almost) everything already installed.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b="1" dirty="0"/>
              <a:t>Reality</a:t>
            </a:r>
            <a:r>
              <a:rPr lang="en-US" sz="3000" dirty="0"/>
              <a:t>: copy over your data and code files, maybe install a couple obscure packages you need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b="1" dirty="0"/>
          </a:p>
          <a:p>
            <a:r>
              <a:rPr lang="en-US" sz="3000" dirty="0"/>
              <a:t>Ex: </a:t>
            </a:r>
            <a:r>
              <a:rPr lang="en-US" sz="3000" dirty="0">
                <a:hlinkClick r:id="rId2"/>
              </a:rPr>
              <a:t>https://hub.docker.com/r/rocker/r-ver</a:t>
            </a:r>
            <a:r>
              <a:rPr lang="en-US" sz="3000" dirty="0"/>
              <a:t> for R</a:t>
            </a:r>
          </a:p>
          <a:p>
            <a:endParaRPr lang="en-US" sz="3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396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Perspective 3: Containerizing an analysis</a:t>
            </a:r>
          </a:p>
        </p:txBody>
      </p:sp>
    </p:spTree>
    <p:extLst>
      <p:ext uri="{BB962C8B-B14F-4D97-AF65-F5344CB8AC3E}">
        <p14:creationId xmlns:p14="http://schemas.microsoft.com/office/powerpoint/2010/main" val="358513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C25BEBD-7B1A-4F76-834E-CF92062C7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996" y="0"/>
            <a:ext cx="8476008" cy="63168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85ADD-0439-4B34-B4AE-FBD9D1DB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59924-3F15-49D9-B480-E71D87636B2F}"/>
              </a:ext>
            </a:extLst>
          </p:cNvPr>
          <p:cNvSpPr txBox="1"/>
          <p:nvPr/>
        </p:nvSpPr>
        <p:spPr>
          <a:xfrm>
            <a:off x="1082351" y="6455578"/>
            <a:ext cx="396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Perspective 3: Containerizing an analysis</a:t>
            </a:r>
          </a:p>
        </p:txBody>
      </p:sp>
    </p:spTree>
    <p:extLst>
      <p:ext uri="{BB962C8B-B14F-4D97-AF65-F5344CB8AC3E}">
        <p14:creationId xmlns:p14="http://schemas.microsoft.com/office/powerpoint/2010/main" val="420511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C2CF-D0E7-415E-B310-FD43E3F53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interacting with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76C0A-8A48-48D2-8A30-595BFCF4E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Our solution: code notebooks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13730-CADF-40A5-91D5-CA7B878D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6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3151BA-76AD-4484-B54B-EE5C05A6B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88" y="81439"/>
            <a:ext cx="8298024" cy="62472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39BB2-18D1-43D2-B9CA-FEE44655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07212-FA25-43A1-8C1F-51A08C2371DC}"/>
              </a:ext>
            </a:extLst>
          </p:cNvPr>
          <p:cNvSpPr txBox="1"/>
          <p:nvPr/>
        </p:nvSpPr>
        <p:spPr>
          <a:xfrm>
            <a:off x="1082351" y="6455578"/>
            <a:ext cx="264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Example: Code Notebook</a:t>
            </a:r>
          </a:p>
        </p:txBody>
      </p:sp>
    </p:spTree>
    <p:extLst>
      <p:ext uri="{BB962C8B-B14F-4D97-AF65-F5344CB8AC3E}">
        <p14:creationId xmlns:p14="http://schemas.microsoft.com/office/powerpoint/2010/main" val="2709673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30934" y="231872"/>
            <a:ext cx="10130132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Command line interfaces aren’t everyone’s cup of tea. </a:t>
            </a:r>
          </a:p>
          <a:p>
            <a:endParaRPr lang="en-US" sz="3000" dirty="0"/>
          </a:p>
          <a:p>
            <a:r>
              <a:rPr lang="en-US" sz="3000" dirty="0"/>
              <a:t>We advocate using </a:t>
            </a:r>
            <a:r>
              <a:rPr lang="en-US" sz="3000" dirty="0">
                <a:solidFill>
                  <a:schemeClr val="accent2"/>
                </a:solidFill>
              </a:rPr>
              <a:t>code notebooks. </a:t>
            </a:r>
          </a:p>
          <a:p>
            <a:endParaRPr lang="en-US" sz="3000" b="1" dirty="0"/>
          </a:p>
          <a:p>
            <a:r>
              <a:rPr lang="en-US" sz="3000" b="1" dirty="0"/>
              <a:t>Code notebooks</a:t>
            </a:r>
            <a:r>
              <a:rPr lang="en-US" sz="3000" dirty="0"/>
              <a:t> have many benefits: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Allows natural interweaving of (rich-text) commentary and code which encourages good programming practices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Allow commentary on </a:t>
            </a:r>
            <a:r>
              <a:rPr lang="en-US" sz="3000" b="1" dirty="0"/>
              <a:t>output</a:t>
            </a:r>
            <a:r>
              <a:rPr lang="en-US" sz="3000" dirty="0"/>
              <a:t> as well as code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Enables documentation of analysis </a:t>
            </a:r>
            <a:r>
              <a:rPr lang="en-US" sz="3000" dirty="0" err="1"/>
              <a:t>microdecisions</a:t>
            </a:r>
            <a:endParaRPr lang="en-US" sz="3000" dirty="0"/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Puts output directly beside code/output – a check that figures are actually generated by </a:t>
            </a:r>
            <a:r>
              <a:rPr lang="en-US" sz="3000" dirty="0" err="1"/>
              <a:t>corresp</a:t>
            </a:r>
            <a:r>
              <a:rPr lang="en-US" sz="3000" dirty="0"/>
              <a:t>. code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Creates logical entry points into code</a:t>
            </a:r>
          </a:p>
          <a:p>
            <a:pPr marL="971550" lvl="1" indent="-514350">
              <a:buFont typeface="+mj-lt"/>
              <a:buAutoNum type="arabicPeriod"/>
            </a:pPr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endParaRPr lang="en-US" sz="3000" dirty="0"/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358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Problem 2: Interacting with analyses</a:t>
            </a:r>
          </a:p>
        </p:txBody>
      </p:sp>
    </p:spTree>
    <p:extLst>
      <p:ext uri="{BB962C8B-B14F-4D97-AF65-F5344CB8AC3E}">
        <p14:creationId xmlns:p14="http://schemas.microsoft.com/office/powerpoint/2010/main" val="1391283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30934" y="231872"/>
            <a:ext cx="101301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Caching intermediate</a:t>
            </a:r>
            <a:r>
              <a:rPr lang="en-US" sz="3000" dirty="0"/>
              <a:t> results can help with accessibility of code.</a:t>
            </a:r>
          </a:p>
          <a:p>
            <a:endParaRPr lang="en-US" sz="3000" dirty="0"/>
          </a:p>
          <a:p>
            <a:r>
              <a:rPr lang="en-US" sz="3000" dirty="0"/>
              <a:t>Ideally a reproducible analysis will take analysis all the way from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raw sources,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to cleaned and processed data sets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to final results and plots</a:t>
            </a:r>
          </a:p>
          <a:p>
            <a:r>
              <a:rPr lang="en-US" sz="3000" dirty="0"/>
              <a:t>and cache intermediate results along the way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endParaRPr lang="en-US" sz="3000" dirty="0"/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Caching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1CF9E2D-8072-4A6D-B3C0-0B7259C2C3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103090"/>
              </p:ext>
            </p:extLst>
          </p:nvPr>
        </p:nvGraphicFramePr>
        <p:xfrm>
          <a:off x="2032000" y="16141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3C5A5D-98D1-4060-8CF3-9C47540619C0}"/>
              </a:ext>
            </a:extLst>
          </p:cNvPr>
          <p:cNvCxnSpPr>
            <a:cxnSpLocks/>
          </p:cNvCxnSpPr>
          <p:nvPr/>
        </p:nvCxnSpPr>
        <p:spPr>
          <a:xfrm>
            <a:off x="3220279" y="4940668"/>
            <a:ext cx="834886" cy="5357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94014A5-0E3F-4BA4-A10E-2EEAFD123105}"/>
              </a:ext>
            </a:extLst>
          </p:cNvPr>
          <p:cNvSpPr/>
          <p:nvPr/>
        </p:nvSpPr>
        <p:spPr>
          <a:xfrm>
            <a:off x="4055165" y="5243812"/>
            <a:ext cx="1212574" cy="62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cached</a:t>
            </a:r>
          </a:p>
          <a:p>
            <a:pPr algn="ctr"/>
            <a:r>
              <a:rPr lang="en-US" dirty="0"/>
              <a:t>raw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2A4EB8-0E90-4725-BA6D-42F050882056}"/>
              </a:ext>
            </a:extLst>
          </p:cNvPr>
          <p:cNvCxnSpPr>
            <a:cxnSpLocks/>
          </p:cNvCxnSpPr>
          <p:nvPr/>
        </p:nvCxnSpPr>
        <p:spPr>
          <a:xfrm flipV="1">
            <a:off x="5115866" y="4965242"/>
            <a:ext cx="1022099" cy="6195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876A76-E3CC-460A-ACFF-437C60DCF559}"/>
              </a:ext>
            </a:extLst>
          </p:cNvPr>
          <p:cNvCxnSpPr>
            <a:cxnSpLocks/>
          </p:cNvCxnSpPr>
          <p:nvPr/>
        </p:nvCxnSpPr>
        <p:spPr>
          <a:xfrm>
            <a:off x="6456018" y="4991150"/>
            <a:ext cx="834886" cy="5357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2E5345A-09C1-48E8-8BC4-117E52594913}"/>
              </a:ext>
            </a:extLst>
          </p:cNvPr>
          <p:cNvSpPr/>
          <p:nvPr/>
        </p:nvSpPr>
        <p:spPr>
          <a:xfrm>
            <a:off x="7290904" y="5294294"/>
            <a:ext cx="1212574" cy="62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cached</a:t>
            </a:r>
          </a:p>
          <a:p>
            <a:pPr algn="ctr"/>
            <a:r>
              <a:rPr lang="en-US" dirty="0"/>
              <a:t>processed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888100-2CFB-48DA-AFF2-28788D6CD57F}"/>
              </a:ext>
            </a:extLst>
          </p:cNvPr>
          <p:cNvCxnSpPr>
            <a:cxnSpLocks/>
          </p:cNvCxnSpPr>
          <p:nvPr/>
        </p:nvCxnSpPr>
        <p:spPr>
          <a:xfrm flipV="1">
            <a:off x="8351605" y="5015724"/>
            <a:ext cx="1022099" cy="6195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FCFF23-5B87-4F93-BF9A-83A68D3D23F1}"/>
              </a:ext>
            </a:extLst>
          </p:cNvPr>
          <p:cNvCxnSpPr>
            <a:cxnSpLocks/>
          </p:cNvCxnSpPr>
          <p:nvPr/>
        </p:nvCxnSpPr>
        <p:spPr>
          <a:xfrm flipV="1">
            <a:off x="4297032" y="5914665"/>
            <a:ext cx="364420" cy="3438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FEAD500-7458-4781-ACF4-FABF0A924536}"/>
              </a:ext>
            </a:extLst>
          </p:cNvPr>
          <p:cNvSpPr txBox="1"/>
          <p:nvPr/>
        </p:nvSpPr>
        <p:spPr>
          <a:xfrm>
            <a:off x="3121486" y="6020490"/>
            <a:ext cx="122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entry point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73A7DE-37B8-40A2-9139-47760F873407}"/>
              </a:ext>
            </a:extLst>
          </p:cNvPr>
          <p:cNvCxnSpPr>
            <a:cxnSpLocks/>
          </p:cNvCxnSpPr>
          <p:nvPr/>
        </p:nvCxnSpPr>
        <p:spPr>
          <a:xfrm flipV="1">
            <a:off x="7530550" y="5923428"/>
            <a:ext cx="364420" cy="3438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8135A41-D08C-40FE-8946-2C35D9CD3145}"/>
              </a:ext>
            </a:extLst>
          </p:cNvPr>
          <p:cNvSpPr txBox="1"/>
          <p:nvPr/>
        </p:nvSpPr>
        <p:spPr>
          <a:xfrm>
            <a:off x="6355004" y="6029253"/>
            <a:ext cx="122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entry point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83F6C9-89B5-4036-A9A5-F2B590EA1AC4}"/>
              </a:ext>
            </a:extLst>
          </p:cNvPr>
          <p:cNvCxnSpPr>
            <a:cxnSpLocks/>
          </p:cNvCxnSpPr>
          <p:nvPr/>
        </p:nvCxnSpPr>
        <p:spPr>
          <a:xfrm flipV="1">
            <a:off x="1667580" y="4324832"/>
            <a:ext cx="364420" cy="3438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21D0B4-53EE-4167-9D31-3542C095F287}"/>
              </a:ext>
            </a:extLst>
          </p:cNvPr>
          <p:cNvSpPr txBox="1"/>
          <p:nvPr/>
        </p:nvSpPr>
        <p:spPr>
          <a:xfrm>
            <a:off x="492034" y="4430657"/>
            <a:ext cx="122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entry point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81657BA-CEBB-4F15-9236-0C578BC971AD}"/>
              </a:ext>
            </a:extLst>
          </p:cNvPr>
          <p:cNvCxnSpPr>
            <a:cxnSpLocks/>
          </p:cNvCxnSpPr>
          <p:nvPr/>
        </p:nvCxnSpPr>
        <p:spPr>
          <a:xfrm>
            <a:off x="9441293" y="5021937"/>
            <a:ext cx="834886" cy="5357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C4B3B4B-8CF5-45C0-A85A-C238FF06FD61}"/>
              </a:ext>
            </a:extLst>
          </p:cNvPr>
          <p:cNvSpPr/>
          <p:nvPr/>
        </p:nvSpPr>
        <p:spPr>
          <a:xfrm>
            <a:off x="10276179" y="5325081"/>
            <a:ext cx="1212574" cy="62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cached</a:t>
            </a:r>
          </a:p>
          <a:p>
            <a:pPr algn="ctr"/>
            <a:r>
              <a:rPr lang="en-US" dirty="0" err="1"/>
              <a:t>ouput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36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30934" y="694590"/>
            <a:ext cx="101301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 definition by the National Academies </a:t>
            </a:r>
            <a:r>
              <a:rPr lang="en-US" sz="3000" dirty="0">
                <a:hlinkClick r:id="rId2"/>
              </a:rPr>
              <a:t>[here]</a:t>
            </a:r>
            <a:endParaRPr lang="en-US" sz="3000" dirty="0"/>
          </a:p>
          <a:p>
            <a:endParaRPr lang="en-US" sz="3000" dirty="0"/>
          </a:p>
          <a:p>
            <a:r>
              <a:rPr lang="en-US" sz="3000" b="1" dirty="0"/>
              <a:t>1) Reproducibility – </a:t>
            </a:r>
            <a:r>
              <a:rPr lang="en-US" sz="3000" dirty="0"/>
              <a:t>obtaining consistent results using the same data and code (sometimes called </a:t>
            </a:r>
            <a:r>
              <a:rPr lang="en-US" sz="3000" i="1" dirty="0"/>
              <a:t>computational</a:t>
            </a:r>
            <a:r>
              <a:rPr lang="en-US" sz="3000" dirty="0"/>
              <a:t> reproducibility)</a:t>
            </a:r>
            <a:endParaRPr lang="en-US" sz="3000" b="1" dirty="0"/>
          </a:p>
          <a:p>
            <a:endParaRPr lang="en-US" sz="3000" dirty="0"/>
          </a:p>
          <a:p>
            <a:r>
              <a:rPr lang="en-US" sz="3000" b="1" dirty="0"/>
              <a:t>2) Replicability – </a:t>
            </a:r>
            <a:r>
              <a:rPr lang="en-US" sz="3000" dirty="0"/>
              <a:t>obtaining consistent results when trying to answer the same scientific question using different data and/or code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Today’s talk will focus on 1) </a:t>
            </a:r>
            <a:r>
              <a:rPr lang="en-US" sz="3000" b="1" dirty="0">
                <a:solidFill>
                  <a:schemeClr val="accent2"/>
                </a:solidFill>
              </a:rPr>
              <a:t>computational reproducibility. 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>
                <a:solidFill>
                  <a:schemeClr val="accent2"/>
                </a:solidFill>
              </a:rPr>
              <a:t>Computational reproducibility </a:t>
            </a:r>
            <a:r>
              <a:rPr lang="en-US" sz="3000" dirty="0"/>
              <a:t>seems like a low bar, but in practice its often difficult.</a:t>
            </a:r>
          </a:p>
          <a:p>
            <a:endParaRPr lang="en-US" sz="3000" b="1" dirty="0"/>
          </a:p>
          <a:p>
            <a:endParaRPr lang="en-US" sz="3000" b="1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450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Definitions of Reproducibility and Replicability</a:t>
            </a:r>
          </a:p>
        </p:txBody>
      </p:sp>
    </p:spTree>
    <p:extLst>
      <p:ext uri="{BB962C8B-B14F-4D97-AF65-F5344CB8AC3E}">
        <p14:creationId xmlns:p14="http://schemas.microsoft.com/office/powerpoint/2010/main" val="2676644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358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Problem 2: Interacting with analyses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3BEC8-A012-4AB2-99F2-39FC0884E201}"/>
              </a:ext>
            </a:extLst>
          </p:cNvPr>
          <p:cNvSpPr txBox="1"/>
          <p:nvPr/>
        </p:nvSpPr>
        <p:spPr>
          <a:xfrm>
            <a:off x="582592" y="699247"/>
            <a:ext cx="106500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3600" dirty="0"/>
              <a:t>There are many popular notebook formats e.g. </a:t>
            </a:r>
            <a:r>
              <a:rPr lang="en-US" sz="3600" dirty="0" err="1">
                <a:solidFill>
                  <a:schemeClr val="accent2"/>
                </a:solidFill>
              </a:rPr>
              <a:t>jupyter</a:t>
            </a:r>
            <a:r>
              <a:rPr lang="en-US" sz="3600" dirty="0">
                <a:solidFill>
                  <a:schemeClr val="accent2"/>
                </a:solidFill>
              </a:rPr>
              <a:t>, </a:t>
            </a:r>
            <a:r>
              <a:rPr lang="en-US" sz="3600" dirty="0" err="1">
                <a:solidFill>
                  <a:schemeClr val="accent2"/>
                </a:solidFill>
              </a:rPr>
              <a:t>rmarkdown</a:t>
            </a:r>
            <a:r>
              <a:rPr lang="en-US" sz="3600" dirty="0">
                <a:solidFill>
                  <a:schemeClr val="accent2"/>
                </a:solidFill>
              </a:rPr>
              <a:t>, zeppelin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Most can export results for showcasing e.g. as pdf, html, …</a:t>
            </a:r>
          </a:p>
          <a:p>
            <a:endParaRPr lang="en-US" sz="3600" dirty="0"/>
          </a:p>
          <a:p>
            <a:r>
              <a:rPr lang="en-US" sz="3600" dirty="0"/>
              <a:t>	We particularly advocate: </a:t>
            </a:r>
            <a:r>
              <a:rPr lang="en-US" sz="3600" dirty="0">
                <a:hlinkClick r:id="rId2"/>
              </a:rPr>
              <a:t>project </a:t>
            </a:r>
            <a:r>
              <a:rPr lang="en-US" sz="3600" dirty="0" err="1">
                <a:hlinkClick r:id="rId2"/>
              </a:rPr>
              <a:t>jupyter</a:t>
            </a:r>
            <a:endParaRPr lang="en-US" sz="3600" dirty="0"/>
          </a:p>
          <a:p>
            <a:endParaRPr lang="en-US" sz="3600" dirty="0">
              <a:solidFill>
                <a:schemeClr val="accent2"/>
              </a:solidFill>
            </a:endParaRPr>
          </a:p>
          <a:p>
            <a:r>
              <a:rPr lang="en-US" sz="3600" dirty="0">
                <a:solidFill>
                  <a:schemeClr val="accent2"/>
                </a:solidFill>
              </a:rPr>
              <a:t>	</a:t>
            </a:r>
            <a:r>
              <a:rPr lang="en-US" sz="3600" dirty="0" err="1">
                <a:solidFill>
                  <a:schemeClr val="accent2"/>
                </a:solidFill>
              </a:rPr>
              <a:t>jupytext</a:t>
            </a:r>
            <a:r>
              <a:rPr lang="en-US" sz="3600" dirty="0">
                <a:solidFill>
                  <a:schemeClr val="accent2"/>
                </a:solidFill>
              </a:rPr>
              <a:t> plugin </a:t>
            </a:r>
            <a:r>
              <a:rPr lang="en-US" sz="3600" dirty="0"/>
              <a:t>allows us to synchronize all formats</a:t>
            </a:r>
          </a:p>
        </p:txBody>
      </p:sp>
    </p:spTree>
    <p:extLst>
      <p:ext uri="{BB962C8B-B14F-4D97-AF65-F5344CB8AC3E}">
        <p14:creationId xmlns:p14="http://schemas.microsoft.com/office/powerpoint/2010/main" val="125805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30934" y="231872"/>
            <a:ext cx="10130132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Final Thoughts:</a:t>
            </a:r>
            <a:endParaRPr lang="en-US" sz="3000" dirty="0"/>
          </a:p>
          <a:p>
            <a:pPr lvl="1"/>
            <a:r>
              <a:rPr lang="en-US" sz="3000" b="1" dirty="0"/>
              <a:t>Goal of the approach: </a:t>
            </a:r>
            <a:r>
              <a:rPr lang="en-US" sz="3000" dirty="0"/>
              <a:t>easy to use, interact with, share, and perfectly reproducible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Other benefits of containerizing notebooks: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Security for running code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Tool for teaching and talking about reproducibility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Forces a code review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Can be interwoven with popular languages and development platforms</a:t>
            </a:r>
          </a:p>
          <a:p>
            <a:pPr lvl="1"/>
            <a:r>
              <a:rPr lang="en-US" sz="3000" dirty="0"/>
              <a:t>Potential Issues:</a:t>
            </a:r>
          </a:p>
          <a:p>
            <a:pPr marL="971550" lvl="1" indent="-514350">
              <a:buAutoNum type="arabicPeriod"/>
            </a:pPr>
            <a:r>
              <a:rPr lang="en-US" sz="3000" dirty="0"/>
              <a:t>Data and code rights (proprietary software issues)</a:t>
            </a:r>
          </a:p>
          <a:p>
            <a:pPr marL="971550" lvl="1" indent="-514350">
              <a:buAutoNum type="arabicPeriod"/>
            </a:pPr>
            <a:r>
              <a:rPr lang="en-US" sz="3000" dirty="0"/>
              <a:t>Archiving and storage (</a:t>
            </a:r>
            <a:r>
              <a:rPr lang="en-US" sz="3000" dirty="0">
                <a:hlinkClick r:id="rId2"/>
              </a:rPr>
              <a:t>https://zenodo.org/</a:t>
            </a:r>
            <a:r>
              <a:rPr lang="en-US" sz="3000" dirty="0"/>
              <a:t>)</a:t>
            </a:r>
          </a:p>
          <a:p>
            <a:pPr marL="971550" lvl="1" indent="-514350">
              <a:buAutoNum type="arabicPeriod"/>
            </a:pPr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endParaRPr lang="en-US" sz="3000" dirty="0"/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15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2742235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84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A815-C671-4BEC-B2DD-3EEBECDBB3D5}"/>
              </a:ext>
            </a:extLst>
          </p:cNvPr>
          <p:cNvSpPr txBox="1"/>
          <p:nvPr/>
        </p:nvSpPr>
        <p:spPr>
          <a:xfrm>
            <a:off x="2361195" y="1123122"/>
            <a:ext cx="746960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Thanks!</a:t>
            </a:r>
          </a:p>
          <a:p>
            <a:pPr algn="ctr"/>
            <a:br>
              <a:rPr lang="en-US" sz="4800" dirty="0"/>
            </a:br>
            <a:r>
              <a:rPr lang="en-US" sz="3200" dirty="0"/>
              <a:t>More info:</a:t>
            </a:r>
          </a:p>
          <a:p>
            <a:pPr algn="ctr"/>
            <a:r>
              <a:rPr lang="en-US" sz="4800" dirty="0"/>
              <a:t>gjhunt.github.io/containerize</a:t>
            </a:r>
          </a:p>
        </p:txBody>
      </p:sp>
    </p:spTree>
    <p:extLst>
      <p:ext uri="{BB962C8B-B14F-4D97-AF65-F5344CB8AC3E}">
        <p14:creationId xmlns:p14="http://schemas.microsoft.com/office/powerpoint/2010/main" val="277899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81DA46B-608A-4A0F-88A4-C99843B9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739" y="89943"/>
            <a:ext cx="8966522" cy="61919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36C-0641-4648-92E0-99BB3E5B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F037E-7940-437F-9B75-BE62B4217B37}"/>
              </a:ext>
            </a:extLst>
          </p:cNvPr>
          <p:cNvSpPr txBox="1"/>
          <p:nvPr/>
        </p:nvSpPr>
        <p:spPr>
          <a:xfrm>
            <a:off x="1082351" y="6455578"/>
            <a:ext cx="365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can containerize code notebooks</a:t>
            </a:r>
          </a:p>
        </p:txBody>
      </p:sp>
    </p:spTree>
    <p:extLst>
      <p:ext uri="{BB962C8B-B14F-4D97-AF65-F5344CB8AC3E}">
        <p14:creationId xmlns:p14="http://schemas.microsoft.com/office/powerpoint/2010/main" val="95373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82351" y="33090"/>
            <a:ext cx="101301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/>
          </a:p>
          <a:p>
            <a:endParaRPr lang="en-US" sz="3000" b="1" dirty="0"/>
          </a:p>
          <a:p>
            <a:endParaRPr lang="en-US" sz="3000" b="1" dirty="0"/>
          </a:p>
          <a:p>
            <a:r>
              <a:rPr lang="en-US" sz="3000" b="1" dirty="0"/>
              <a:t>Challenges: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Actually running third-party code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3000" dirty="0"/>
              <a:t>Issues with versions, languages, dependencies, data availability, directory structure, 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3000" dirty="0"/>
              <a:t>troubleshooting is a black hole of time, energy, and frustration</a:t>
            </a:r>
          </a:p>
          <a:p>
            <a:pPr marL="971550" lvl="1" indent="-514350">
              <a:buFont typeface="+mj-lt"/>
              <a:buAutoNum type="arabicPeriod"/>
            </a:pP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442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Challenges for Computational Reproducibility</a:t>
            </a:r>
          </a:p>
        </p:txBody>
      </p:sp>
    </p:spTree>
    <p:extLst>
      <p:ext uri="{BB962C8B-B14F-4D97-AF65-F5344CB8AC3E}">
        <p14:creationId xmlns:p14="http://schemas.microsoft.com/office/powerpoint/2010/main" val="306522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0E524-3974-4750-8A6F-E49FA158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1FA1B80-110D-4ECD-90B9-3887EAB1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49" y="902751"/>
            <a:ext cx="11103302" cy="5052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70208-6E16-43CA-858C-483D3040FE3F}"/>
              </a:ext>
            </a:extLst>
          </p:cNvPr>
          <p:cNvSpPr txBox="1"/>
          <p:nvPr/>
        </p:nvSpPr>
        <p:spPr>
          <a:xfrm>
            <a:off x="1082351" y="6455578"/>
            <a:ext cx="3521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Dependency Problems are Complex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CC8440-1402-4220-AB4C-AE42AA0453E4}"/>
              </a:ext>
            </a:extLst>
          </p:cNvPr>
          <p:cNvSpPr txBox="1"/>
          <p:nvPr/>
        </p:nvSpPr>
        <p:spPr>
          <a:xfrm>
            <a:off x="1846729" y="358588"/>
            <a:ext cx="51853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Dependency graph for R package lme4</a:t>
            </a:r>
          </a:p>
        </p:txBody>
      </p:sp>
    </p:spTree>
    <p:extLst>
      <p:ext uri="{BB962C8B-B14F-4D97-AF65-F5344CB8AC3E}">
        <p14:creationId xmlns:p14="http://schemas.microsoft.com/office/powerpoint/2010/main" val="30453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82351" y="33090"/>
            <a:ext cx="1013013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/>
          </a:p>
          <a:p>
            <a:endParaRPr lang="en-US" sz="3000" b="1" dirty="0"/>
          </a:p>
          <a:p>
            <a:endParaRPr lang="en-US" sz="3000" b="1" dirty="0"/>
          </a:p>
          <a:p>
            <a:r>
              <a:rPr lang="en-US" sz="3000" b="1" dirty="0"/>
              <a:t>Challenges: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>
                <a:solidFill>
                  <a:schemeClr val="bg1">
                    <a:lumMod val="75000"/>
                  </a:schemeClr>
                </a:solidFill>
              </a:rPr>
              <a:t>Actually running third-party code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75000"/>
                  </a:schemeClr>
                </a:solidFill>
              </a:rPr>
              <a:t>Issues with versions, languages, dependencies, data availability, directory structure, 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75000"/>
                  </a:schemeClr>
                </a:solidFill>
              </a:rPr>
              <a:t>troubleshooting is a black hole of time, energy, and frustration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Understanding and interacting with this code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3000" dirty="0"/>
              <a:t>Modifying code, parameters, function arguments and observing changes to output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3000" dirty="0"/>
              <a:t>Finding entry points into analysis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442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Challenges for Computational Reproducibility</a:t>
            </a:r>
          </a:p>
        </p:txBody>
      </p:sp>
    </p:spTree>
    <p:extLst>
      <p:ext uri="{BB962C8B-B14F-4D97-AF65-F5344CB8AC3E}">
        <p14:creationId xmlns:p14="http://schemas.microsoft.com/office/powerpoint/2010/main" val="101298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82351" y="550506"/>
            <a:ext cx="101301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</a:rPr>
              <a:t>Our goals for computational reproducibility: </a:t>
            </a:r>
          </a:p>
          <a:p>
            <a:endParaRPr lang="en-US" sz="3000" b="1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The analysis is </a:t>
            </a:r>
            <a:r>
              <a:rPr lang="en-US" sz="3000" b="1" dirty="0"/>
              <a:t>exactly reproducible</a:t>
            </a:r>
            <a:r>
              <a:rPr lang="en-US" sz="3000" dirty="0"/>
              <a:t> from soup to nuts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The code is </a:t>
            </a:r>
            <a:r>
              <a:rPr lang="en-US" sz="3000" b="1" dirty="0"/>
              <a:t>accessible</a:t>
            </a:r>
            <a:r>
              <a:rPr lang="en-US" sz="3000" dirty="0"/>
              <a:t>, understandable, and can be experimented with by various types of users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The code is </a:t>
            </a:r>
            <a:r>
              <a:rPr lang="en-US" sz="3000" b="1" dirty="0"/>
              <a:t>shareable.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/>
          </a:p>
          <a:p>
            <a:r>
              <a:rPr lang="en-US" sz="3000" b="1" dirty="0"/>
              <a:t>Above all: practicality. </a:t>
            </a:r>
            <a:r>
              <a:rPr lang="en-US" sz="3000" dirty="0"/>
              <a:t>We can use this </a:t>
            </a:r>
            <a:r>
              <a:rPr lang="en-US" sz="3000" i="1" dirty="0"/>
              <a:t>everyday.</a:t>
            </a:r>
            <a:endParaRPr lang="en-US" sz="3000" dirty="0"/>
          </a:p>
          <a:p>
            <a:endParaRPr lang="en-US" sz="3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Our Goals</a:t>
            </a:r>
          </a:p>
        </p:txBody>
      </p:sp>
    </p:spTree>
    <p:extLst>
      <p:ext uri="{BB962C8B-B14F-4D97-AF65-F5344CB8AC3E}">
        <p14:creationId xmlns:p14="http://schemas.microsoft.com/office/powerpoint/2010/main" val="68823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1082351" y="550506"/>
            <a:ext cx="10130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</a:rPr>
              <a:t>Our strategy for computational reproducibility: </a:t>
            </a:r>
          </a:p>
          <a:p>
            <a:endParaRPr lang="en-US" sz="3000" b="1" dirty="0"/>
          </a:p>
          <a:p>
            <a:r>
              <a:rPr lang="en-US" sz="3000" dirty="0"/>
              <a:t>Problem 1: actually Running the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Code containerization</a:t>
            </a:r>
            <a:r>
              <a:rPr lang="en-US" sz="3000" dirty="0"/>
              <a:t>: e.g. docker </a:t>
            </a:r>
            <a:r>
              <a:rPr lang="en-US" sz="3000" dirty="0">
                <a:hlinkClick r:id="rId2"/>
              </a:rPr>
              <a:t>[docker.com]</a:t>
            </a:r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Problem 2: interacting with the code</a:t>
            </a:r>
          </a:p>
          <a:p>
            <a:r>
              <a:rPr lang="en-US" sz="3000" b="1" dirty="0"/>
              <a:t>2.   Code notebooks</a:t>
            </a:r>
            <a:r>
              <a:rPr lang="en-US" sz="3000" dirty="0"/>
              <a:t>: e.g. </a:t>
            </a:r>
            <a:r>
              <a:rPr lang="en-US" sz="3000" dirty="0" err="1"/>
              <a:t>jupyter</a:t>
            </a:r>
            <a:r>
              <a:rPr lang="en-US" sz="3000" dirty="0"/>
              <a:t> + </a:t>
            </a:r>
            <a:r>
              <a:rPr lang="en-US" sz="3000" dirty="0" err="1"/>
              <a:t>jupytext</a:t>
            </a:r>
            <a:r>
              <a:rPr lang="en-US" sz="3000" dirty="0"/>
              <a:t> </a:t>
            </a:r>
            <a:r>
              <a:rPr lang="en-US" sz="3000" dirty="0">
                <a:hlinkClick r:id="rId3"/>
              </a:rPr>
              <a:t>[jupyter.org]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136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Our Strategy</a:t>
            </a:r>
          </a:p>
        </p:txBody>
      </p:sp>
    </p:spTree>
    <p:extLst>
      <p:ext uri="{BB962C8B-B14F-4D97-AF65-F5344CB8AC3E}">
        <p14:creationId xmlns:p14="http://schemas.microsoft.com/office/powerpoint/2010/main" val="1627234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6BCCF-2734-4A61-A479-F45217BD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1: actually running 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27B3-7B89-4023-BC18-073A71A7D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Our solution: containerization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84167-78CC-4102-BD32-633EBC28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757E2A-7C6D-4855-84DB-4DFB264B98B1}"/>
              </a:ext>
            </a:extLst>
          </p:cNvPr>
          <p:cNvSpPr/>
          <p:nvPr/>
        </p:nvSpPr>
        <p:spPr>
          <a:xfrm>
            <a:off x="960699" y="1273215"/>
            <a:ext cx="10648709" cy="108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D637E-736F-44E4-A011-0323C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D56DA-8D52-4249-92BE-47E903C69DD4}"/>
              </a:ext>
            </a:extLst>
          </p:cNvPr>
          <p:cNvSpPr txBox="1"/>
          <p:nvPr/>
        </p:nvSpPr>
        <p:spPr>
          <a:xfrm>
            <a:off x="563774" y="33090"/>
            <a:ext cx="110456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Containerization</a:t>
            </a: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Encapsulates entire system </a:t>
            </a:r>
            <a:r>
              <a:rPr lang="en-US" sz="3000" dirty="0"/>
              <a:t>(data, code, dependencies, and programs) into a reproducible, shareable, and self-contained format.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When third-party runs container </a:t>
            </a:r>
            <a:r>
              <a:rPr lang="en-US" sz="3000" b="1" dirty="0"/>
              <a:t>it will be as if they are instead working on the computer where the analysis was originally done</a:t>
            </a:r>
            <a:r>
              <a:rPr lang="en-US" sz="3000" dirty="0"/>
              <a:t>. Programs, files, code, data, and configurations will be exactly reproduced.</a:t>
            </a:r>
          </a:p>
          <a:p>
            <a:r>
              <a:rPr lang="en-US" sz="3000" dirty="0"/>
              <a:t>Virtualization isn’t new, containerization is a light-weight version: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Re-use low-level computer resources/structure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/>
              <a:t>Small on disk, fast to start, runs at native speeds</a:t>
            </a:r>
          </a:p>
          <a:p>
            <a:pPr lvl="1"/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56465-CFDB-400F-858D-64C59BF198C3}"/>
              </a:ext>
            </a:extLst>
          </p:cNvPr>
          <p:cNvSpPr txBox="1"/>
          <p:nvPr/>
        </p:nvSpPr>
        <p:spPr>
          <a:xfrm>
            <a:off x="1082351" y="6455578"/>
            <a:ext cx="442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Challenges for Computational Reproducibility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4BDBE-4EDC-490A-BCF5-05E38A4FEC7F}"/>
              </a:ext>
            </a:extLst>
          </p:cNvPr>
          <p:cNvSpPr txBox="1"/>
          <p:nvPr/>
        </p:nvSpPr>
        <p:spPr>
          <a:xfrm>
            <a:off x="330740" y="5311302"/>
            <a:ext cx="11527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Three perspectives:</a:t>
            </a:r>
            <a:r>
              <a:rPr lang="en-US" sz="2800" dirty="0"/>
              <a:t> 1) </a:t>
            </a:r>
            <a:r>
              <a:rPr lang="en-US" sz="2800" dirty="0">
                <a:solidFill>
                  <a:schemeClr val="accent2"/>
                </a:solidFill>
              </a:rPr>
              <a:t>high level</a:t>
            </a:r>
            <a:r>
              <a:rPr lang="en-US" sz="2800" dirty="0"/>
              <a:t>, 2) </a:t>
            </a:r>
            <a:r>
              <a:rPr lang="en-US" sz="2800" dirty="0">
                <a:solidFill>
                  <a:schemeClr val="accent2"/>
                </a:solidFill>
              </a:rPr>
              <a:t>using a container</a:t>
            </a:r>
            <a:r>
              <a:rPr lang="en-US" sz="2800" dirty="0"/>
              <a:t>, 3) </a:t>
            </a:r>
            <a:r>
              <a:rPr lang="en-US" sz="2800" dirty="0">
                <a:solidFill>
                  <a:schemeClr val="accent2"/>
                </a:solidFill>
              </a:rPr>
              <a:t>building a container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808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3018</TotalTime>
  <Words>959</Words>
  <Application>Microsoft Office PowerPoint</Application>
  <PresentationFormat>Widescreen</PresentationFormat>
  <Paragraphs>178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Retrospect</vt:lpstr>
      <vt:lpstr>Everyday Reproducibility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1: actually running 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2: interacting with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Everyday Reproducibility</dc:title>
  <dc:creator>Gregory Hunt</dc:creator>
  <cp:lastModifiedBy>Gregory Hunt</cp:lastModifiedBy>
  <cp:revision>39</cp:revision>
  <cp:lastPrinted>2022-04-13T16:24:24Z</cp:lastPrinted>
  <dcterms:created xsi:type="dcterms:W3CDTF">2021-03-22T15:01:41Z</dcterms:created>
  <dcterms:modified xsi:type="dcterms:W3CDTF">2022-04-20T19:32:09Z</dcterms:modified>
</cp:coreProperties>
</file>