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712" r:id="rId5"/>
  </p:sldMasterIdLst>
  <p:notesMasterIdLst>
    <p:notesMasterId r:id="rId79"/>
  </p:notesMasterIdLst>
  <p:handoutMasterIdLst>
    <p:handoutMasterId r:id="rId80"/>
  </p:handoutMasterIdLst>
  <p:sldIdLst>
    <p:sldId id="368" r:id="rId6"/>
    <p:sldId id="488" r:id="rId7"/>
    <p:sldId id="656" r:id="rId8"/>
    <p:sldId id="489" r:id="rId9"/>
    <p:sldId id="394" r:id="rId10"/>
    <p:sldId id="491" r:id="rId11"/>
    <p:sldId id="493" r:id="rId12"/>
    <p:sldId id="494" r:id="rId13"/>
    <p:sldId id="495"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4" r:id="rId33"/>
    <p:sldId id="539" r:id="rId34"/>
    <p:sldId id="540" r:id="rId35"/>
    <p:sldId id="541" r:id="rId36"/>
    <p:sldId id="543" r:id="rId37"/>
    <p:sldId id="544" r:id="rId38"/>
    <p:sldId id="584" r:id="rId39"/>
    <p:sldId id="585" r:id="rId40"/>
    <p:sldId id="586" r:id="rId41"/>
    <p:sldId id="587" r:id="rId42"/>
    <p:sldId id="588" r:id="rId43"/>
    <p:sldId id="592" r:id="rId44"/>
    <p:sldId id="593" r:id="rId45"/>
    <p:sldId id="594" r:id="rId46"/>
    <p:sldId id="596" r:id="rId47"/>
    <p:sldId id="599" r:id="rId48"/>
    <p:sldId id="600" r:id="rId49"/>
    <p:sldId id="601" r:id="rId50"/>
    <p:sldId id="610" r:id="rId51"/>
    <p:sldId id="611" r:id="rId52"/>
    <p:sldId id="612" r:id="rId53"/>
    <p:sldId id="613" r:id="rId54"/>
    <p:sldId id="614" r:id="rId55"/>
    <p:sldId id="615" r:id="rId56"/>
    <p:sldId id="616" r:id="rId57"/>
    <p:sldId id="617" r:id="rId58"/>
    <p:sldId id="618" r:id="rId59"/>
    <p:sldId id="619" r:id="rId60"/>
    <p:sldId id="620" r:id="rId61"/>
    <p:sldId id="549" r:id="rId62"/>
    <p:sldId id="575" r:id="rId63"/>
    <p:sldId id="576" r:id="rId64"/>
    <p:sldId id="550" r:id="rId65"/>
    <p:sldId id="553" r:id="rId66"/>
    <p:sldId id="555" r:id="rId67"/>
    <p:sldId id="556" r:id="rId68"/>
    <p:sldId id="557" r:id="rId69"/>
    <p:sldId id="632" r:id="rId70"/>
    <p:sldId id="633" r:id="rId71"/>
    <p:sldId id="634" r:id="rId72"/>
    <p:sldId id="635" r:id="rId73"/>
    <p:sldId id="636" r:id="rId74"/>
    <p:sldId id="637" r:id="rId75"/>
    <p:sldId id="558" r:id="rId76"/>
    <p:sldId id="560" r:id="rId77"/>
    <p:sldId id="640"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e, Kimberly L Ctr USAF AETC AFIT/ENS" initials="WKLCUAA" lastIdx="23" clrIdx="0">
    <p:extLst>
      <p:ext uri="{19B8F6BF-5375-455C-9EA6-DF929625EA0E}">
        <p15:presenceInfo xmlns:p15="http://schemas.microsoft.com/office/powerpoint/2012/main" userId="S-1-5-21-1660827705-1073358324-288910612-147201" providerId="AD"/>
      </p:ext>
    </p:extLst>
  </p:cmAuthor>
  <p:cmAuthor id="2" name="Fitch, Emily M Ctr USAF AETC AFIT/ENS" initials="FEMCUAA" lastIdx="18" clrIdx="1">
    <p:extLst>
      <p:ext uri="{19B8F6BF-5375-455C-9EA6-DF929625EA0E}">
        <p15:presenceInfo xmlns:p15="http://schemas.microsoft.com/office/powerpoint/2012/main" userId="Fitch, Emily M Ctr USAF AETC AFIT/ENS" providerId="None"/>
      </p:ext>
    </p:extLst>
  </p:cmAuthor>
  <p:cmAuthor id="3" name="Thorsen, Steven N Civ USAF AETC AFIT/ENS" initials="TSNCUAA" lastIdx="7" clrIdx="2">
    <p:extLst>
      <p:ext uri="{19B8F6BF-5375-455C-9EA6-DF929625EA0E}">
        <p15:presenceInfo xmlns:p15="http://schemas.microsoft.com/office/powerpoint/2012/main" userId="S-1-5-21-1660827705-1073358324-288910612-93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B89"/>
    <a:srgbClr val="EDEBF3"/>
    <a:srgbClr val="7569A7"/>
    <a:srgbClr val="FFDF7F"/>
    <a:srgbClr val="0390DF"/>
    <a:srgbClr val="0385CD"/>
    <a:srgbClr val="0375B5"/>
    <a:srgbClr val="03679F"/>
    <a:srgbClr val="0271AE"/>
    <a:srgbClr val="038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3" autoAdjust="0"/>
    <p:restoredTop sz="94660"/>
  </p:normalViewPr>
  <p:slideViewPr>
    <p:cSldViewPr snapToGrid="0">
      <p:cViewPr varScale="1">
        <p:scale>
          <a:sx n="71" d="100"/>
          <a:sy n="71" d="100"/>
        </p:scale>
        <p:origin x="12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35785-D97D-4EBF-B8A0-CF1E4655150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B7BABE6C-6183-46F9-9957-9A075CEE162C}">
      <dgm:prSet/>
      <dgm:spPr>
        <a:solidFill>
          <a:srgbClr val="4C3B89"/>
        </a:solidFill>
      </dgm:spPr>
      <dgm:t>
        <a:bodyPr/>
        <a:lstStyle/>
        <a:p>
          <a:r>
            <a:rPr lang="en-US" dirty="0"/>
            <a:t>Interpretability</a:t>
          </a:r>
        </a:p>
      </dgm:t>
    </dgm:pt>
    <dgm:pt modelId="{4F2FB41B-EB38-4AB1-997D-4CD962AC85CF}" type="parTrans" cxnId="{0337CD0D-C424-4166-8961-109EF841D16D}">
      <dgm:prSet/>
      <dgm:spPr/>
      <dgm:t>
        <a:bodyPr/>
        <a:lstStyle/>
        <a:p>
          <a:endParaRPr lang="en-US"/>
        </a:p>
      </dgm:t>
    </dgm:pt>
    <dgm:pt modelId="{E951B90B-FEC5-4393-BBDF-B07306055307}" type="sibTrans" cxnId="{0337CD0D-C424-4166-8961-109EF841D16D}">
      <dgm:prSet/>
      <dgm:spPr/>
      <dgm:t>
        <a:bodyPr/>
        <a:lstStyle/>
        <a:p>
          <a:endParaRPr lang="en-US"/>
        </a:p>
      </dgm:t>
    </dgm:pt>
    <dgm:pt modelId="{9B9313AD-FD00-4886-B90C-62A2579D2180}">
      <dgm:prSet/>
      <dgm:spPr>
        <a:solidFill>
          <a:srgbClr val="EDEBF3">
            <a:alpha val="90000"/>
          </a:srgbClr>
        </a:solidFill>
      </dgm:spPr>
      <dgm:t>
        <a:bodyPr/>
        <a:lstStyle/>
        <a:p>
          <a:r>
            <a:rPr lang="en-US" dirty="0"/>
            <a:t>Rotated Factor Loadings</a:t>
          </a:r>
        </a:p>
      </dgm:t>
    </dgm:pt>
    <dgm:pt modelId="{79C55F81-D1CB-4998-A0A3-83D7672E020E}" type="parTrans" cxnId="{F41DE14D-ABB4-4993-AA8A-433343FCC515}">
      <dgm:prSet/>
      <dgm:spPr/>
      <dgm:t>
        <a:bodyPr/>
        <a:lstStyle/>
        <a:p>
          <a:endParaRPr lang="en-US"/>
        </a:p>
      </dgm:t>
    </dgm:pt>
    <dgm:pt modelId="{2C48A35B-1839-4164-8E4C-FB6290817C5B}" type="sibTrans" cxnId="{F41DE14D-ABB4-4993-AA8A-433343FCC515}">
      <dgm:prSet/>
      <dgm:spPr/>
      <dgm:t>
        <a:bodyPr/>
        <a:lstStyle/>
        <a:p>
          <a:endParaRPr lang="en-US"/>
        </a:p>
      </dgm:t>
    </dgm:pt>
    <dgm:pt modelId="{B1228D85-29DB-4234-8D55-8BB1DC2B2F1D}">
      <dgm:prSet/>
      <dgm:spPr>
        <a:solidFill>
          <a:srgbClr val="4C3B89"/>
        </a:solidFill>
      </dgm:spPr>
      <dgm:t>
        <a:bodyPr/>
        <a:lstStyle/>
        <a:p>
          <a:r>
            <a:rPr lang="en-US" dirty="0"/>
            <a:t>Goodness-of-Fit</a:t>
          </a:r>
        </a:p>
      </dgm:t>
    </dgm:pt>
    <dgm:pt modelId="{28CA7AFB-024B-414C-AC8B-42589117FB5B}" type="parTrans" cxnId="{A3AADF76-A89B-40B9-8377-0A4FC3166310}">
      <dgm:prSet/>
      <dgm:spPr/>
      <dgm:t>
        <a:bodyPr/>
        <a:lstStyle/>
        <a:p>
          <a:endParaRPr lang="en-US"/>
        </a:p>
      </dgm:t>
    </dgm:pt>
    <dgm:pt modelId="{3008BE23-CFF9-4D4D-9546-31BB3950259B}" type="sibTrans" cxnId="{A3AADF76-A89B-40B9-8377-0A4FC3166310}">
      <dgm:prSet/>
      <dgm:spPr/>
      <dgm:t>
        <a:bodyPr/>
        <a:lstStyle/>
        <a:p>
          <a:endParaRPr lang="en-US"/>
        </a:p>
      </dgm:t>
    </dgm:pt>
    <dgm:pt modelId="{7B0027CE-7AA4-4051-B5E5-F2AD73518FAC}">
      <dgm:prSet/>
      <dgm:spPr>
        <a:solidFill>
          <a:srgbClr val="EDEBF3">
            <a:alpha val="90000"/>
          </a:srgbClr>
        </a:solidFill>
      </dgm:spPr>
      <dgm:t>
        <a:bodyPr/>
        <a:lstStyle/>
        <a:p>
          <a:r>
            <a:rPr lang="en-US" dirty="0"/>
            <a:t>Significance Tests</a:t>
          </a:r>
        </a:p>
      </dgm:t>
    </dgm:pt>
    <dgm:pt modelId="{F05CF77E-7301-4635-A18D-BDB1150EB689}" type="parTrans" cxnId="{F3C08B60-34EF-4F8A-A677-F51A552AE374}">
      <dgm:prSet/>
      <dgm:spPr/>
      <dgm:t>
        <a:bodyPr/>
        <a:lstStyle/>
        <a:p>
          <a:endParaRPr lang="en-US"/>
        </a:p>
      </dgm:t>
    </dgm:pt>
    <dgm:pt modelId="{84AB2572-19F2-4181-A397-7878A1E69A96}" type="sibTrans" cxnId="{F3C08B60-34EF-4F8A-A677-F51A552AE374}">
      <dgm:prSet/>
      <dgm:spPr/>
      <dgm:t>
        <a:bodyPr/>
        <a:lstStyle/>
        <a:p>
          <a:endParaRPr lang="en-US"/>
        </a:p>
      </dgm:t>
    </dgm:pt>
    <dgm:pt modelId="{E1E736DB-8E3A-4BCE-8845-E7079C4095C8}">
      <dgm:prSet/>
      <dgm:spPr>
        <a:solidFill>
          <a:srgbClr val="4C3B89"/>
        </a:solidFill>
      </dgm:spPr>
      <dgm:t>
        <a:bodyPr/>
        <a:lstStyle/>
        <a:p>
          <a:r>
            <a:rPr lang="en-US" dirty="0"/>
            <a:t>Explained Variance</a:t>
          </a:r>
        </a:p>
      </dgm:t>
    </dgm:pt>
    <dgm:pt modelId="{086F5CC1-B50C-41A4-B8F9-A40B8DF9C796}" type="parTrans" cxnId="{1D32D40B-03C8-4C2B-A349-DD6C3F671D39}">
      <dgm:prSet/>
      <dgm:spPr/>
      <dgm:t>
        <a:bodyPr/>
        <a:lstStyle/>
        <a:p>
          <a:endParaRPr lang="en-US"/>
        </a:p>
      </dgm:t>
    </dgm:pt>
    <dgm:pt modelId="{326828FE-439F-4427-BF02-E84A3988F00A}" type="sibTrans" cxnId="{1D32D40B-03C8-4C2B-A349-DD6C3F671D39}">
      <dgm:prSet/>
      <dgm:spPr/>
      <dgm:t>
        <a:bodyPr/>
        <a:lstStyle/>
        <a:p>
          <a:endParaRPr lang="en-US"/>
        </a:p>
      </dgm:t>
    </dgm:pt>
    <dgm:pt modelId="{3C7348F6-7843-4AA2-8A96-CE7F990EC11C}">
      <dgm:prSet/>
      <dgm:spPr>
        <a:solidFill>
          <a:srgbClr val="EDEBF3">
            <a:alpha val="90000"/>
          </a:srgbClr>
        </a:solidFill>
      </dgm:spPr>
      <dgm:t>
        <a:bodyPr/>
        <a:lstStyle/>
        <a:p>
          <a:r>
            <a:rPr lang="en-US" dirty="0"/>
            <a:t>Final Communality Estimates</a:t>
          </a:r>
        </a:p>
      </dgm:t>
    </dgm:pt>
    <dgm:pt modelId="{0DC3E3B3-F0FE-452C-BAA4-D2B4F54EC62F}" type="parTrans" cxnId="{ACDE0BF3-E022-4F10-BD4D-3A972E3D2CD8}">
      <dgm:prSet/>
      <dgm:spPr/>
      <dgm:t>
        <a:bodyPr/>
        <a:lstStyle/>
        <a:p>
          <a:endParaRPr lang="en-US"/>
        </a:p>
      </dgm:t>
    </dgm:pt>
    <dgm:pt modelId="{AD73998B-4388-4D11-A931-F1E7664B9844}" type="sibTrans" cxnId="{ACDE0BF3-E022-4F10-BD4D-3A972E3D2CD8}">
      <dgm:prSet/>
      <dgm:spPr/>
      <dgm:t>
        <a:bodyPr/>
        <a:lstStyle/>
        <a:p>
          <a:endParaRPr lang="en-US"/>
        </a:p>
      </dgm:t>
    </dgm:pt>
    <dgm:pt modelId="{345E81BD-83F0-4019-8ACB-86CF4791AD38}" type="pres">
      <dgm:prSet presAssocID="{E5F35785-D97D-4EBF-B8A0-CF1E46551502}" presName="Name0" presStyleCnt="0">
        <dgm:presLayoutVars>
          <dgm:dir/>
          <dgm:animLvl val="lvl"/>
          <dgm:resizeHandles val="exact"/>
        </dgm:presLayoutVars>
      </dgm:prSet>
      <dgm:spPr/>
      <dgm:t>
        <a:bodyPr/>
        <a:lstStyle/>
        <a:p>
          <a:endParaRPr lang="en-US"/>
        </a:p>
      </dgm:t>
    </dgm:pt>
    <dgm:pt modelId="{4043FAEB-2855-4E24-826E-60B074D6F987}" type="pres">
      <dgm:prSet presAssocID="{B7BABE6C-6183-46F9-9957-9A075CEE162C}" presName="linNode" presStyleCnt="0"/>
      <dgm:spPr/>
    </dgm:pt>
    <dgm:pt modelId="{BB3F9536-D59C-4A87-9474-FC3D01FA71CE}" type="pres">
      <dgm:prSet presAssocID="{B7BABE6C-6183-46F9-9957-9A075CEE162C}" presName="parentText" presStyleLbl="node1" presStyleIdx="0" presStyleCnt="3">
        <dgm:presLayoutVars>
          <dgm:chMax val="1"/>
          <dgm:bulletEnabled val="1"/>
        </dgm:presLayoutVars>
      </dgm:prSet>
      <dgm:spPr/>
      <dgm:t>
        <a:bodyPr/>
        <a:lstStyle/>
        <a:p>
          <a:endParaRPr lang="en-US"/>
        </a:p>
      </dgm:t>
    </dgm:pt>
    <dgm:pt modelId="{88E6E996-72D5-45C9-AD3B-4529B0DC81C7}" type="pres">
      <dgm:prSet presAssocID="{B7BABE6C-6183-46F9-9957-9A075CEE162C}" presName="descendantText" presStyleLbl="alignAccFollowNode1" presStyleIdx="0" presStyleCnt="3">
        <dgm:presLayoutVars>
          <dgm:bulletEnabled val="1"/>
        </dgm:presLayoutVars>
      </dgm:prSet>
      <dgm:spPr/>
      <dgm:t>
        <a:bodyPr/>
        <a:lstStyle/>
        <a:p>
          <a:endParaRPr lang="en-US"/>
        </a:p>
      </dgm:t>
    </dgm:pt>
    <dgm:pt modelId="{B57F2786-0BC7-4619-82AE-324A2DF76BD4}" type="pres">
      <dgm:prSet presAssocID="{E951B90B-FEC5-4393-BBDF-B07306055307}" presName="sp" presStyleCnt="0"/>
      <dgm:spPr/>
    </dgm:pt>
    <dgm:pt modelId="{12111B1C-AE21-4CB2-B31B-BFA423415DFA}" type="pres">
      <dgm:prSet presAssocID="{B1228D85-29DB-4234-8D55-8BB1DC2B2F1D}" presName="linNode" presStyleCnt="0"/>
      <dgm:spPr/>
    </dgm:pt>
    <dgm:pt modelId="{FECCE017-7B76-42D1-82E2-5D7A65CC8A66}" type="pres">
      <dgm:prSet presAssocID="{B1228D85-29DB-4234-8D55-8BB1DC2B2F1D}" presName="parentText" presStyleLbl="node1" presStyleIdx="1" presStyleCnt="3">
        <dgm:presLayoutVars>
          <dgm:chMax val="1"/>
          <dgm:bulletEnabled val="1"/>
        </dgm:presLayoutVars>
      </dgm:prSet>
      <dgm:spPr/>
      <dgm:t>
        <a:bodyPr/>
        <a:lstStyle/>
        <a:p>
          <a:endParaRPr lang="en-US"/>
        </a:p>
      </dgm:t>
    </dgm:pt>
    <dgm:pt modelId="{D1CB4FE9-91D0-423D-B4CF-8FD2451A1C54}" type="pres">
      <dgm:prSet presAssocID="{B1228D85-29DB-4234-8D55-8BB1DC2B2F1D}" presName="descendantText" presStyleLbl="alignAccFollowNode1" presStyleIdx="1" presStyleCnt="3">
        <dgm:presLayoutVars>
          <dgm:bulletEnabled val="1"/>
        </dgm:presLayoutVars>
      </dgm:prSet>
      <dgm:spPr/>
      <dgm:t>
        <a:bodyPr/>
        <a:lstStyle/>
        <a:p>
          <a:endParaRPr lang="en-US"/>
        </a:p>
      </dgm:t>
    </dgm:pt>
    <dgm:pt modelId="{4C2E8316-3BD0-462C-9D63-0D32865CFF4E}" type="pres">
      <dgm:prSet presAssocID="{3008BE23-CFF9-4D4D-9546-31BB3950259B}" presName="sp" presStyleCnt="0"/>
      <dgm:spPr/>
    </dgm:pt>
    <dgm:pt modelId="{EFD35CC6-8C83-40A4-A0F7-E9817862467E}" type="pres">
      <dgm:prSet presAssocID="{E1E736DB-8E3A-4BCE-8845-E7079C4095C8}" presName="linNode" presStyleCnt="0"/>
      <dgm:spPr/>
    </dgm:pt>
    <dgm:pt modelId="{6A48C8F7-FFCA-45FC-AD7C-C016DA2656CE}" type="pres">
      <dgm:prSet presAssocID="{E1E736DB-8E3A-4BCE-8845-E7079C4095C8}" presName="parentText" presStyleLbl="node1" presStyleIdx="2" presStyleCnt="3">
        <dgm:presLayoutVars>
          <dgm:chMax val="1"/>
          <dgm:bulletEnabled val="1"/>
        </dgm:presLayoutVars>
      </dgm:prSet>
      <dgm:spPr/>
      <dgm:t>
        <a:bodyPr/>
        <a:lstStyle/>
        <a:p>
          <a:endParaRPr lang="en-US"/>
        </a:p>
      </dgm:t>
    </dgm:pt>
    <dgm:pt modelId="{EB5925A9-C6F1-4BFE-B132-D1C9111977B4}" type="pres">
      <dgm:prSet presAssocID="{E1E736DB-8E3A-4BCE-8845-E7079C4095C8}" presName="descendantText" presStyleLbl="alignAccFollowNode1" presStyleIdx="2" presStyleCnt="3">
        <dgm:presLayoutVars>
          <dgm:bulletEnabled val="1"/>
        </dgm:presLayoutVars>
      </dgm:prSet>
      <dgm:spPr/>
      <dgm:t>
        <a:bodyPr/>
        <a:lstStyle/>
        <a:p>
          <a:endParaRPr lang="en-US"/>
        </a:p>
      </dgm:t>
    </dgm:pt>
  </dgm:ptLst>
  <dgm:cxnLst>
    <dgm:cxn modelId="{F28F2B80-2BF7-4C03-8269-5AF536757A88}" type="presOf" srcId="{7B0027CE-7AA4-4051-B5E5-F2AD73518FAC}" destId="{D1CB4FE9-91D0-423D-B4CF-8FD2451A1C54}" srcOrd="0" destOrd="0" presId="urn:microsoft.com/office/officeart/2005/8/layout/vList5"/>
    <dgm:cxn modelId="{0337CD0D-C424-4166-8961-109EF841D16D}" srcId="{E5F35785-D97D-4EBF-B8A0-CF1E46551502}" destId="{B7BABE6C-6183-46F9-9957-9A075CEE162C}" srcOrd="0" destOrd="0" parTransId="{4F2FB41B-EB38-4AB1-997D-4CD962AC85CF}" sibTransId="{E951B90B-FEC5-4393-BBDF-B07306055307}"/>
    <dgm:cxn modelId="{F3C08B60-34EF-4F8A-A677-F51A552AE374}" srcId="{B1228D85-29DB-4234-8D55-8BB1DC2B2F1D}" destId="{7B0027CE-7AA4-4051-B5E5-F2AD73518FAC}" srcOrd="0" destOrd="0" parTransId="{F05CF77E-7301-4635-A18D-BDB1150EB689}" sibTransId="{84AB2572-19F2-4181-A397-7878A1E69A96}"/>
    <dgm:cxn modelId="{136FE007-2602-41B9-9A38-78A9235EF5DA}" type="presOf" srcId="{E5F35785-D97D-4EBF-B8A0-CF1E46551502}" destId="{345E81BD-83F0-4019-8ACB-86CF4791AD38}" srcOrd="0" destOrd="0" presId="urn:microsoft.com/office/officeart/2005/8/layout/vList5"/>
    <dgm:cxn modelId="{10685A5B-3FC8-4D28-A9D1-17C8A46BB173}" type="presOf" srcId="{9B9313AD-FD00-4886-B90C-62A2579D2180}" destId="{88E6E996-72D5-45C9-AD3B-4529B0DC81C7}" srcOrd="0" destOrd="0" presId="urn:microsoft.com/office/officeart/2005/8/layout/vList5"/>
    <dgm:cxn modelId="{F41DE14D-ABB4-4993-AA8A-433343FCC515}" srcId="{B7BABE6C-6183-46F9-9957-9A075CEE162C}" destId="{9B9313AD-FD00-4886-B90C-62A2579D2180}" srcOrd="0" destOrd="0" parTransId="{79C55F81-D1CB-4998-A0A3-83D7672E020E}" sibTransId="{2C48A35B-1839-4164-8E4C-FB6290817C5B}"/>
    <dgm:cxn modelId="{03E6E1E3-9516-4F82-929C-0E641BCB1C8B}" type="presOf" srcId="{3C7348F6-7843-4AA2-8A96-CE7F990EC11C}" destId="{EB5925A9-C6F1-4BFE-B132-D1C9111977B4}" srcOrd="0" destOrd="0" presId="urn:microsoft.com/office/officeart/2005/8/layout/vList5"/>
    <dgm:cxn modelId="{1D32D40B-03C8-4C2B-A349-DD6C3F671D39}" srcId="{E5F35785-D97D-4EBF-B8A0-CF1E46551502}" destId="{E1E736DB-8E3A-4BCE-8845-E7079C4095C8}" srcOrd="2" destOrd="0" parTransId="{086F5CC1-B50C-41A4-B8F9-A40B8DF9C796}" sibTransId="{326828FE-439F-4427-BF02-E84A3988F00A}"/>
    <dgm:cxn modelId="{90E0024A-0BA1-4A13-AFE4-E940F9685D49}" type="presOf" srcId="{B1228D85-29DB-4234-8D55-8BB1DC2B2F1D}" destId="{FECCE017-7B76-42D1-82E2-5D7A65CC8A66}" srcOrd="0" destOrd="0" presId="urn:microsoft.com/office/officeart/2005/8/layout/vList5"/>
    <dgm:cxn modelId="{5C8B032E-9CFD-46F0-8930-D4171A4563A9}" type="presOf" srcId="{E1E736DB-8E3A-4BCE-8845-E7079C4095C8}" destId="{6A48C8F7-FFCA-45FC-AD7C-C016DA2656CE}" srcOrd="0" destOrd="0" presId="urn:microsoft.com/office/officeart/2005/8/layout/vList5"/>
    <dgm:cxn modelId="{ACDE0BF3-E022-4F10-BD4D-3A972E3D2CD8}" srcId="{E1E736DB-8E3A-4BCE-8845-E7079C4095C8}" destId="{3C7348F6-7843-4AA2-8A96-CE7F990EC11C}" srcOrd="0" destOrd="0" parTransId="{0DC3E3B3-F0FE-452C-BAA4-D2B4F54EC62F}" sibTransId="{AD73998B-4388-4D11-A931-F1E7664B9844}"/>
    <dgm:cxn modelId="{A3AADF76-A89B-40B9-8377-0A4FC3166310}" srcId="{E5F35785-D97D-4EBF-B8A0-CF1E46551502}" destId="{B1228D85-29DB-4234-8D55-8BB1DC2B2F1D}" srcOrd="1" destOrd="0" parTransId="{28CA7AFB-024B-414C-AC8B-42589117FB5B}" sibTransId="{3008BE23-CFF9-4D4D-9546-31BB3950259B}"/>
    <dgm:cxn modelId="{5D54C13D-111A-46E2-B762-EDD4C84B4151}" type="presOf" srcId="{B7BABE6C-6183-46F9-9957-9A075CEE162C}" destId="{BB3F9536-D59C-4A87-9474-FC3D01FA71CE}" srcOrd="0" destOrd="0" presId="urn:microsoft.com/office/officeart/2005/8/layout/vList5"/>
    <dgm:cxn modelId="{C2C91EBC-58EF-4EB7-B69C-11577B4C2F88}" type="presParOf" srcId="{345E81BD-83F0-4019-8ACB-86CF4791AD38}" destId="{4043FAEB-2855-4E24-826E-60B074D6F987}" srcOrd="0" destOrd="0" presId="urn:microsoft.com/office/officeart/2005/8/layout/vList5"/>
    <dgm:cxn modelId="{6EF4BD99-FFDE-44D9-ADAA-275E1BDB79AD}" type="presParOf" srcId="{4043FAEB-2855-4E24-826E-60B074D6F987}" destId="{BB3F9536-D59C-4A87-9474-FC3D01FA71CE}" srcOrd="0" destOrd="0" presId="urn:microsoft.com/office/officeart/2005/8/layout/vList5"/>
    <dgm:cxn modelId="{B2B3B54B-2604-40D9-801B-2710E56F0D16}" type="presParOf" srcId="{4043FAEB-2855-4E24-826E-60B074D6F987}" destId="{88E6E996-72D5-45C9-AD3B-4529B0DC81C7}" srcOrd="1" destOrd="0" presId="urn:microsoft.com/office/officeart/2005/8/layout/vList5"/>
    <dgm:cxn modelId="{AF491EA3-7187-4746-95B8-C8745A540325}" type="presParOf" srcId="{345E81BD-83F0-4019-8ACB-86CF4791AD38}" destId="{B57F2786-0BC7-4619-82AE-324A2DF76BD4}" srcOrd="1" destOrd="0" presId="urn:microsoft.com/office/officeart/2005/8/layout/vList5"/>
    <dgm:cxn modelId="{59D45482-4478-4CA7-860A-CED645A92947}" type="presParOf" srcId="{345E81BD-83F0-4019-8ACB-86CF4791AD38}" destId="{12111B1C-AE21-4CB2-B31B-BFA423415DFA}" srcOrd="2" destOrd="0" presId="urn:microsoft.com/office/officeart/2005/8/layout/vList5"/>
    <dgm:cxn modelId="{6442AC02-724A-4312-AEFE-9EF82E1C0999}" type="presParOf" srcId="{12111B1C-AE21-4CB2-B31B-BFA423415DFA}" destId="{FECCE017-7B76-42D1-82E2-5D7A65CC8A66}" srcOrd="0" destOrd="0" presId="urn:microsoft.com/office/officeart/2005/8/layout/vList5"/>
    <dgm:cxn modelId="{31154B25-6150-45FB-91A9-1BAD636191F8}" type="presParOf" srcId="{12111B1C-AE21-4CB2-B31B-BFA423415DFA}" destId="{D1CB4FE9-91D0-423D-B4CF-8FD2451A1C54}" srcOrd="1" destOrd="0" presId="urn:microsoft.com/office/officeart/2005/8/layout/vList5"/>
    <dgm:cxn modelId="{F0FB6866-ACF0-4C8F-8F03-4539763B19D0}" type="presParOf" srcId="{345E81BD-83F0-4019-8ACB-86CF4791AD38}" destId="{4C2E8316-3BD0-462C-9D63-0D32865CFF4E}" srcOrd="3" destOrd="0" presId="urn:microsoft.com/office/officeart/2005/8/layout/vList5"/>
    <dgm:cxn modelId="{75F543DE-14D8-4F6C-B40D-15BAC7552CBA}" type="presParOf" srcId="{345E81BD-83F0-4019-8ACB-86CF4791AD38}" destId="{EFD35CC6-8C83-40A4-A0F7-E9817862467E}" srcOrd="4" destOrd="0" presId="urn:microsoft.com/office/officeart/2005/8/layout/vList5"/>
    <dgm:cxn modelId="{1551C108-52D1-4505-A43A-0B9F8D6E2B77}" type="presParOf" srcId="{EFD35CC6-8C83-40A4-A0F7-E9817862467E}" destId="{6A48C8F7-FFCA-45FC-AD7C-C016DA2656CE}" srcOrd="0" destOrd="0" presId="urn:microsoft.com/office/officeart/2005/8/layout/vList5"/>
    <dgm:cxn modelId="{B332721B-757C-483D-B13F-0E50BE921586}" type="presParOf" srcId="{EFD35CC6-8C83-40A4-A0F7-E9817862467E}" destId="{EB5925A9-C6F1-4BFE-B132-D1C9111977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E996-72D5-45C9-AD3B-4529B0DC81C7}">
      <dsp:nvSpPr>
        <dsp:cNvPr id="0" name=""/>
        <dsp:cNvSpPr/>
      </dsp:nvSpPr>
      <dsp:spPr>
        <a:xfrm rot="5400000">
          <a:off x="2162823" y="-560860"/>
          <a:ext cx="1166849" cy="2584704"/>
        </a:xfrm>
        <a:prstGeom prst="round2SameRect">
          <a:avLst/>
        </a:prstGeom>
        <a:solidFill>
          <a:srgbClr val="EDEBF3">
            <a:alpha val="90000"/>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Rotated Factor Loadings</a:t>
          </a:r>
        </a:p>
      </dsp:txBody>
      <dsp:txXfrm rot="-5400000">
        <a:off x="1453896" y="205028"/>
        <a:ext cx="2527743" cy="1052927"/>
      </dsp:txXfrm>
    </dsp:sp>
    <dsp:sp modelId="{BB3F9536-D59C-4A87-9474-FC3D01FA71CE}">
      <dsp:nvSpPr>
        <dsp:cNvPr id="0" name=""/>
        <dsp:cNvSpPr/>
      </dsp:nvSpPr>
      <dsp:spPr>
        <a:xfrm>
          <a:off x="0" y="2209"/>
          <a:ext cx="1453896" cy="1458562"/>
        </a:xfrm>
        <a:prstGeom prst="roundRect">
          <a:avLst/>
        </a:prstGeom>
        <a:solidFill>
          <a:srgbClr val="4C3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Interpretability</a:t>
          </a:r>
        </a:p>
      </dsp:txBody>
      <dsp:txXfrm>
        <a:off x="70973" y="73182"/>
        <a:ext cx="1311950" cy="1316616"/>
      </dsp:txXfrm>
    </dsp:sp>
    <dsp:sp modelId="{D1CB4FE9-91D0-423D-B4CF-8FD2451A1C54}">
      <dsp:nvSpPr>
        <dsp:cNvPr id="0" name=""/>
        <dsp:cNvSpPr/>
      </dsp:nvSpPr>
      <dsp:spPr>
        <a:xfrm rot="5400000">
          <a:off x="2162823" y="970629"/>
          <a:ext cx="1166849" cy="2584704"/>
        </a:xfrm>
        <a:prstGeom prst="round2SameRect">
          <a:avLst/>
        </a:prstGeom>
        <a:solidFill>
          <a:srgbClr val="EDEBF3">
            <a:alpha val="90000"/>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Significance Tests</a:t>
          </a:r>
        </a:p>
      </dsp:txBody>
      <dsp:txXfrm rot="-5400000">
        <a:off x="1453896" y="1736518"/>
        <a:ext cx="2527743" cy="1052927"/>
      </dsp:txXfrm>
    </dsp:sp>
    <dsp:sp modelId="{FECCE017-7B76-42D1-82E2-5D7A65CC8A66}">
      <dsp:nvSpPr>
        <dsp:cNvPr id="0" name=""/>
        <dsp:cNvSpPr/>
      </dsp:nvSpPr>
      <dsp:spPr>
        <a:xfrm>
          <a:off x="0" y="1533700"/>
          <a:ext cx="1453896" cy="1458562"/>
        </a:xfrm>
        <a:prstGeom prst="roundRect">
          <a:avLst/>
        </a:prstGeom>
        <a:solidFill>
          <a:srgbClr val="4C3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Goodness-of-Fit</a:t>
          </a:r>
        </a:p>
      </dsp:txBody>
      <dsp:txXfrm>
        <a:off x="70973" y="1604673"/>
        <a:ext cx="1311950" cy="1316616"/>
      </dsp:txXfrm>
    </dsp:sp>
    <dsp:sp modelId="{EB5925A9-C6F1-4BFE-B132-D1C9111977B4}">
      <dsp:nvSpPr>
        <dsp:cNvPr id="0" name=""/>
        <dsp:cNvSpPr/>
      </dsp:nvSpPr>
      <dsp:spPr>
        <a:xfrm rot="5400000">
          <a:off x="2162823" y="2502119"/>
          <a:ext cx="1166849" cy="2584704"/>
        </a:xfrm>
        <a:prstGeom prst="round2SameRect">
          <a:avLst/>
        </a:prstGeom>
        <a:solidFill>
          <a:srgbClr val="EDEBF3">
            <a:alpha val="90000"/>
          </a:srgb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Final Communality Estimates</a:t>
          </a:r>
        </a:p>
      </dsp:txBody>
      <dsp:txXfrm rot="-5400000">
        <a:off x="1453896" y="3268008"/>
        <a:ext cx="2527743" cy="1052927"/>
      </dsp:txXfrm>
    </dsp:sp>
    <dsp:sp modelId="{6A48C8F7-FFCA-45FC-AD7C-C016DA2656CE}">
      <dsp:nvSpPr>
        <dsp:cNvPr id="0" name=""/>
        <dsp:cNvSpPr/>
      </dsp:nvSpPr>
      <dsp:spPr>
        <a:xfrm>
          <a:off x="0" y="3065190"/>
          <a:ext cx="1453896" cy="1458562"/>
        </a:xfrm>
        <a:prstGeom prst="roundRect">
          <a:avLst/>
        </a:prstGeom>
        <a:solidFill>
          <a:srgbClr val="4C3B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t>Explained Variance</a:t>
          </a:r>
        </a:p>
      </dsp:txBody>
      <dsp:txXfrm>
        <a:off x="70973" y="3136163"/>
        <a:ext cx="1311950" cy="13166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92649CD-A79C-4713-85BC-0FD970BA4E26}" type="datetimeFigureOut">
              <a:rPr lang="en-US" smtClean="0"/>
              <a:t>4/14/2022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58F4EF-DC6F-42C2-9B13-AF45CC4980AE}" type="slidenum">
              <a:rPr lang="en-US" smtClean="0"/>
              <a:t>‹#›</a:t>
            </a:fld>
            <a:endParaRPr lang="en-US"/>
          </a:p>
        </p:txBody>
      </p:sp>
    </p:spTree>
    <p:extLst>
      <p:ext uri="{BB962C8B-B14F-4D97-AF65-F5344CB8AC3E}">
        <p14:creationId xmlns:p14="http://schemas.microsoft.com/office/powerpoint/2010/main" val="5102101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3T12:59:31.048"/>
    </inkml:context>
    <inkml:brush xml:id="br0">
      <inkml:brushProperty name="width" value="0.1" units="cm"/>
      <inkml:brushProperty name="height" value="0.1" units="cm"/>
      <inkml:brushProperty name="color" value="#66CC00"/>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3T14:57:09.291"/>
    </inkml:context>
    <inkml:brush xml:id="br0">
      <inkml:brushProperty name="width" value="0.1" units="cm"/>
      <inkml:brushProperty name="height" value="0.1" units="cm"/>
      <inkml:brushProperty name="color" value="#660066"/>
      <inkml:brushProperty name="ignorePressure" value="1"/>
    </inkml:brush>
  </inkml:definitions>
  <inkml:trace contextRef="#ctx0" brushRef="#br0">13354 0,'-13319'7383,"13285"-7364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3T14:57:50.915"/>
    </inkml:context>
    <inkml:brush xml:id="br0">
      <inkml:brushProperty name="width" value="0.1" units="cm"/>
      <inkml:brushProperty name="height" value="0.1" units="cm"/>
      <inkml:brushProperty name="color" value="#660066"/>
      <inkml:brushProperty name="ignorePressure" value="1"/>
    </inkml:brush>
  </inkml:definitions>
  <inkml:trace contextRef="#ctx0" brushRef="#br0">0 1,'17812'0,"-17769"0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8B11FDD-5CAA-4270-8F94-E86DB2F88014}" type="datetimeFigureOut">
              <a:rPr lang="en-US"/>
              <a:pPr>
                <a:defRPr/>
              </a:pPr>
              <a:t>4/14/2022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FD05268-DA53-4CE5-8279-7E986169A7B6}" type="slidenum">
              <a:rPr lang="en-US"/>
              <a:pPr>
                <a:defRPr/>
              </a:pPr>
              <a:t>‹#›</a:t>
            </a:fld>
            <a:endParaRPr lang="en-US"/>
          </a:p>
        </p:txBody>
      </p:sp>
    </p:spTree>
    <p:extLst>
      <p:ext uri="{BB962C8B-B14F-4D97-AF65-F5344CB8AC3E}">
        <p14:creationId xmlns:p14="http://schemas.microsoft.com/office/powerpoint/2010/main" val="1855802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 can be distributed</a:t>
            </a:r>
            <a:r>
              <a:rPr lang="en-US" baseline="0" dirty="0" smtClean="0"/>
              <a:t> to a large group of people rather efficiently and at a relatively low cost. They can also be used for exploratory purposes to gain more knowledge about the population of interest. They have the potential to help investigators make informed decisions for further phases of research. Surveys also contain a level of consistency because each respondent is asked the same-worded questions, eliminating some forms of bias such as interviewer bias. Furthermore, when a survey is designed correctly, the data is fairly easy to analyze. </a:t>
            </a:r>
          </a:p>
          <a:p>
            <a:endParaRPr lang="en-US" baseline="0" dirty="0" smtClean="0"/>
          </a:p>
          <a:p>
            <a:r>
              <a:rPr lang="en-US" baseline="0" dirty="0" smtClean="0"/>
              <a:t>The quality of your data is completely depended on the quality of your survey. So a poorly designed survey will result in poor quality data. Another con is the risk of non-response bias. Respondents could incompletely answer the survey questions, or fail to complete it entirely. There are also accuracy issues that should be considered. The accuracy of the data could be questionable due to misinterpretation of the question, respondents’ literacy, and respondents’ honesty. One or more of the cons mentioned previously could result in the sample data being unrepresentative of the true population of interest. This is a critical issue because the purpose of collecting the sample data is to make inference on a population of interest or answer a research question. This can only be done if the sample data is representative of the true population.</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2</a:t>
            </a:fld>
            <a:endParaRPr lang="en-US"/>
          </a:p>
        </p:txBody>
      </p:sp>
    </p:spTree>
    <p:extLst>
      <p:ext uri="{BB962C8B-B14F-4D97-AF65-F5344CB8AC3E}">
        <p14:creationId xmlns:p14="http://schemas.microsoft.com/office/powerpoint/2010/main" val="240258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Dichotomous</a:t>
            </a:r>
            <a:r>
              <a:rPr lang="en-US" baseline="0" dirty="0" smtClean="0"/>
              <a:t> questions are the most simple of the closed ended questions. Respondents are asked to choose from one of two options. </a:t>
            </a:r>
            <a:r>
              <a:rPr lang="en-US" dirty="0" smtClean="0"/>
              <a:t>The dichotomy</a:t>
            </a:r>
            <a:r>
              <a:rPr lang="en-US" baseline="0" dirty="0" smtClean="0"/>
              <a:t> can take on other forms from yes/no such as agree/disagree, fair/unfair, or true/false.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14</a:t>
            </a:fld>
            <a:endParaRPr lang="en-US"/>
          </a:p>
        </p:txBody>
      </p:sp>
    </p:spTree>
    <p:extLst>
      <p:ext uri="{BB962C8B-B14F-4D97-AF65-F5344CB8AC3E}">
        <p14:creationId xmlns:p14="http://schemas.microsoft.com/office/powerpoint/2010/main" val="243555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choice questions build upon the dichotomy to add other possible selections. For these types of questions, the respondent could be asked to choose a single answer or select as many answers as apply. </a:t>
            </a:r>
            <a:r>
              <a:rPr lang="en-US" dirty="0" smtClean="0"/>
              <a:t>Answers should be mutually exclusive</a:t>
            </a:r>
            <a:r>
              <a:rPr lang="en-US" baseline="0" dirty="0" smtClean="0"/>
              <a:t> and should cover all possible responses.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15</a:t>
            </a:fld>
            <a:endParaRPr lang="en-US"/>
          </a:p>
        </p:txBody>
      </p:sp>
    </p:spTree>
    <p:extLst>
      <p:ext uri="{BB962C8B-B14F-4D97-AF65-F5344CB8AC3E}">
        <p14:creationId xmlns:p14="http://schemas.microsoft.com/office/powerpoint/2010/main" val="379776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Likert scale questions</a:t>
            </a:r>
            <a:r>
              <a:rPr lang="en-US" sz="1200" kern="1200" baseline="0" dirty="0" smtClean="0">
                <a:solidFill>
                  <a:schemeClr val="tx1"/>
                </a:solidFill>
                <a:effectLst/>
                <a:latin typeface="+mn-lt"/>
                <a:ea typeface="+mn-ea"/>
                <a:cs typeface="+mn-cs"/>
              </a:rPr>
              <a:t> typically give five or seven options on a numbered scale. This allows for the respondent to give a response of neutral. The wording of Likert scale questions can be tricky and should be carefully chosen so that the respondent is not biased towards any particular answer. </a:t>
            </a:r>
            <a:r>
              <a:rPr lang="en-US" sz="1200" kern="1200" dirty="0" smtClean="0">
                <a:solidFill>
                  <a:schemeClr val="tx1"/>
                </a:solidFill>
                <a:effectLst/>
                <a:latin typeface="+mn-lt"/>
                <a:ea typeface="+mn-ea"/>
                <a:cs typeface="+mn-cs"/>
              </a:rPr>
              <a:t>Consult a STAT expert for help designing question scales that yield measurable responses.</a:t>
            </a:r>
          </a:p>
        </p:txBody>
      </p:sp>
      <p:sp>
        <p:nvSpPr>
          <p:cNvPr id="4" name="Slide Number Placeholder 3"/>
          <p:cNvSpPr>
            <a:spLocks noGrp="1"/>
          </p:cNvSpPr>
          <p:nvPr>
            <p:ph type="sldNum" sz="quarter" idx="10"/>
          </p:nvPr>
        </p:nvSpPr>
        <p:spPr/>
        <p:txBody>
          <a:bodyPr/>
          <a:lstStyle/>
          <a:p>
            <a:fld id="{508D5D34-B667-4E84-914A-56094169BBEF}" type="slidenum">
              <a:rPr lang="en-US" smtClean="0"/>
              <a:t>16</a:t>
            </a:fld>
            <a:endParaRPr lang="en-US"/>
          </a:p>
        </p:txBody>
      </p:sp>
    </p:spTree>
    <p:extLst>
      <p:ext uri="{BB962C8B-B14F-4D97-AF65-F5344CB8AC3E}">
        <p14:creationId xmlns:p14="http://schemas.microsoft.com/office/powerpoint/2010/main" val="36674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for discussion:</a:t>
            </a:r>
          </a:p>
          <a:p>
            <a:pPr marL="171450" indent="-171450">
              <a:buFont typeface="Arial" panose="020B0604020202020204" pitchFamily="34" charset="0"/>
              <a:buChar char="•"/>
            </a:pPr>
            <a:r>
              <a:rPr lang="en-US" dirty="0" smtClean="0"/>
              <a:t>How might you change</a:t>
            </a:r>
            <a:r>
              <a:rPr lang="en-US" baseline="0" dirty="0" smtClean="0"/>
              <a:t> these from 5 point to 7 point scales? </a:t>
            </a:r>
          </a:p>
          <a:p>
            <a:pPr marL="171450" indent="-171450">
              <a:buFont typeface="Arial" panose="020B0604020202020204" pitchFamily="34" charset="0"/>
              <a:buChar char="•"/>
            </a:pPr>
            <a:r>
              <a:rPr lang="en-US" baseline="0" dirty="0" smtClean="0"/>
              <a:t>For each common scale, is it unipolar or bipolar?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17</a:t>
            </a:fld>
            <a:endParaRPr lang="en-US"/>
          </a:p>
        </p:txBody>
      </p:sp>
    </p:spTree>
    <p:extLst>
      <p:ext uri="{BB962C8B-B14F-4D97-AF65-F5344CB8AC3E}">
        <p14:creationId xmlns:p14="http://schemas.microsoft.com/office/powerpoint/2010/main" val="149741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does wording matter so much? Because humans have specific reactions to certain words and phrases. As this is often not an area of study for us, we have to be very careful in how questions are worded as it may trigger an unexpected response.</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19</a:t>
            </a:fld>
            <a:endParaRPr lang="en-US"/>
          </a:p>
        </p:txBody>
      </p:sp>
    </p:spTree>
    <p:extLst>
      <p:ext uri="{BB962C8B-B14F-4D97-AF65-F5344CB8AC3E}">
        <p14:creationId xmlns:p14="http://schemas.microsoft.com/office/powerpoint/2010/main" val="324994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may be biased</a:t>
            </a:r>
            <a:r>
              <a:rPr lang="en-US" baseline="0" dirty="0" smtClean="0"/>
              <a:t> to agreeing or disagreeing with all questions depending on how many questions are asked. Or, respondents may have different responses to the same question when worded in different ways as seen with the 1940s opinions of free speech example. </a:t>
            </a:r>
          </a:p>
          <a:p>
            <a:endParaRPr lang="en-US" baseline="0" dirty="0" smtClean="0"/>
          </a:p>
          <a:p>
            <a:r>
              <a:rPr lang="en-US" baseline="0" dirty="0" smtClean="0"/>
              <a:t>By having the same question included from the two different viewpoints, you can check to see if respondents are appropriately reading the questions and/or if there are any extreme differences in the two different framings.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20</a:t>
            </a:fld>
            <a:endParaRPr lang="en-US"/>
          </a:p>
        </p:txBody>
      </p:sp>
    </p:spTree>
    <p:extLst>
      <p:ext uri="{BB962C8B-B14F-4D97-AF65-F5344CB8AC3E}">
        <p14:creationId xmlns:p14="http://schemas.microsoft.com/office/powerpoint/2010/main" val="274605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Everyone is familiar with bias. We often hear about biased news outlets</a:t>
            </a:r>
            <a:r>
              <a:rPr lang="en-US" baseline="0" dirty="0" smtClean="0"/>
              <a:t>. Certain news channels or newspapers have a tendency to sway viewers/readers in a certain direction, or they may only report information that is in favor of their stances on issues. The same can be true for surveys. Whether intentional or not, bias can creep into surveys if they are not properly planned and designed well. It is imperative that a survey is designed in such a way that bias is minimized or eliminated to ensure the resulting data is unbiased. Biased data will lead to biased conclusions, which is never the goal!</a:t>
            </a:r>
          </a:p>
          <a:p>
            <a:endParaRPr lang="en-US" baseline="0" dirty="0" smtClean="0"/>
          </a:p>
          <a:p>
            <a:r>
              <a:rPr lang="en-US" baseline="0" dirty="0" smtClean="0"/>
              <a:t>There are several types of bias. Nonresponse bias occurs when respondents are unwilling or unable to participate. Ethically, no one can be forced to complete a survey; if subjects refuse to complete a survey, then nonresponse bias is introduced. Nonresponse bias can also occur if subjects are unable to participate. Perhaps you distribute your survey via email, and some people don’t have at-home internet or their firewall blocks the message. Those people will fail to complete the survey and are thus unrepresented in your sample. </a:t>
            </a:r>
          </a:p>
          <a:p>
            <a:endParaRPr lang="en-US" baseline="0" dirty="0" smtClean="0"/>
          </a:p>
          <a:p>
            <a:r>
              <a:rPr lang="en-US" baseline="0" dirty="0" smtClean="0"/>
              <a:t>Another form of bias is voluntary response bias. This occurs when your sample consists of people who willingly agreed to complete the survey for one reason or another. A great example are product reviews. As consumers, we are not forced to complete a product review survey but we may do so if we choose. Perhaps you buy a product on Amazon and you hate it. You are so disappointed with your purchase that you give it a bad review online while filling out a satisfaction survey. However, if you were content with your purchase, you’d probably be a lot less likely to fill out a satisfaction survey in the first place. So a product’s reviews might be biased toward a negative rating because people who were unsatisfied with the purchase are much more likely to fill out the survey.</a:t>
            </a:r>
          </a:p>
          <a:p>
            <a:endParaRPr lang="en-US" baseline="0" dirty="0" smtClean="0"/>
          </a:p>
          <a:p>
            <a:r>
              <a:rPr lang="en-US" baseline="0" dirty="0" smtClean="0"/>
              <a:t>Response bias is a side effect of design flaws in the survey. Characteristics such as poorly written questions and inappropriate measurement scales can cause response bias. </a:t>
            </a:r>
          </a:p>
          <a:p>
            <a:endParaRPr lang="en-US" baseline="0" dirty="0" smtClean="0"/>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21</a:t>
            </a:fld>
            <a:endParaRPr lang="en-US"/>
          </a:p>
        </p:txBody>
      </p:sp>
    </p:spTree>
    <p:extLst>
      <p:ext uri="{BB962C8B-B14F-4D97-AF65-F5344CB8AC3E}">
        <p14:creationId xmlns:p14="http://schemas.microsoft.com/office/powerpoint/2010/main" val="2694734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Leading questions are exactly what they sound like. The wording of the question is biased and therefore “leads” a person to answer a certain way. The response choices can also be leading if they only include positive options, (e.g. ok, good, very good, excellent). The verbiage of each question should be neutral so that respondents answer honestly without any other influences, and the response scale should be balanced and comprehensive.</a:t>
            </a:r>
            <a:endParaRPr lang="en-US" dirty="0"/>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22</a:t>
            </a:fld>
            <a:endParaRPr lang="en-US"/>
          </a:p>
        </p:txBody>
      </p:sp>
    </p:spTree>
    <p:extLst>
      <p:ext uri="{BB962C8B-B14F-4D97-AF65-F5344CB8AC3E}">
        <p14:creationId xmlns:p14="http://schemas.microsoft.com/office/powerpoint/2010/main" val="158558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Sometimes responses are affected by social desirability. This is common with very polarizing questions where people don’t want to be judged for answering honestly. For example, let’s say you visit your doctor and they ask you the standard set of questions, including whether you drink alcohol, smoke, amount of exercise, etc. If you happen to be a smoker, you might be inclined to lie and say you don’t smoke because you don’t want to be judged negatively by your healthcare professional.  </a:t>
            </a:r>
            <a:endParaRPr lang="en-US" dirty="0"/>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23</a:t>
            </a:fld>
            <a:endParaRPr lang="en-US"/>
          </a:p>
        </p:txBody>
      </p:sp>
    </p:spTree>
    <p:extLst>
      <p:ext uri="{BB962C8B-B14F-4D97-AF65-F5344CB8AC3E}">
        <p14:creationId xmlns:p14="http://schemas.microsoft.com/office/powerpoint/2010/main" val="159526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Measurement error can occur when an incorrect or inconsistent scale is used to collect data. It is critical that the scale or answer choices associated with each question are comprehensive but not too overwhelming. You don’t want to leave out an option that a respondent might need. For example, people often forget to include a “Not Applicable”, or N/A, option when necessary. If a statement or question doesn’t apply to a respondent, they might leave the question blank, select a different answer that isn’t entirely accurate, or quit filling out the survey entirely. Any of those outcomes will introduce bias. If you plan on doing a before/after or pre/post questionnaire you especially need to ensure the exact same survey is being used for both. If the questions and/or response options change, then comparisons can no longer be made.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24</a:t>
            </a:fld>
            <a:endParaRPr lang="en-US"/>
          </a:p>
        </p:txBody>
      </p:sp>
    </p:spTree>
    <p:extLst>
      <p:ext uri="{BB962C8B-B14F-4D97-AF65-F5344CB8AC3E}">
        <p14:creationId xmlns:p14="http://schemas.microsoft.com/office/powerpoint/2010/main" val="4809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a:t>
            </a:r>
            <a:r>
              <a:rPr lang="en-US" baseline="0" dirty="0" smtClean="0"/>
              <a:t> process begins with a well-defined problem statement. Break down the problem statement into goals and decide where a survey might provide the most value. Research questions are then derived from the problem statement. Developing clear, concise research questions is imperative because it drives the scope and the nature of the survey. Surveys can be implemented in the STAT process to guide the development of testing goals, factors, and responses. However, many research questions don’t require a survey. So always consider all possible options for answering the research questions before resorting to a survey. The research questions should be refined and revisited throughout the process to ensure the survey will accomplish the testing goal. For effective data analysis, surveys need clearly defined test variables related to the overall STAT goal.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4</a:t>
            </a:fld>
            <a:endParaRPr lang="en-US"/>
          </a:p>
        </p:txBody>
      </p:sp>
    </p:spTree>
    <p:extLst>
      <p:ext uri="{BB962C8B-B14F-4D97-AF65-F5344CB8AC3E}">
        <p14:creationId xmlns:p14="http://schemas.microsoft.com/office/powerpoint/2010/main" val="164258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writing</a:t>
            </a:r>
            <a:r>
              <a:rPr lang="en-US" baseline="0" dirty="0" smtClean="0"/>
              <a:t> your own Likert Scale questions:</a:t>
            </a:r>
          </a:p>
          <a:p>
            <a:pPr marL="171450" indent="-171450">
              <a:buFont typeface="Arial" panose="020B0604020202020204" pitchFamily="34" charset="0"/>
              <a:buChar char="•"/>
            </a:pPr>
            <a:r>
              <a:rPr lang="en-US" baseline="0" dirty="0" smtClean="0"/>
              <a:t>Avoid using double negatives in your questions. This includes using the words “no” or “not” in conjunction with negative prefixes (un-, in-, </a:t>
            </a:r>
            <a:r>
              <a:rPr lang="en-US" baseline="0" dirty="0" err="1" smtClean="0"/>
              <a:t>mis</a:t>
            </a:r>
            <a:r>
              <a:rPr lang="en-US" baseline="0" dirty="0" smtClean="0"/>
              <a:t>-, etc.), negative adverbs (seldom, hardly, little, etc.), or exceptions (unless, except, etc.). </a:t>
            </a:r>
          </a:p>
          <a:p>
            <a:pPr marL="171450" indent="-171450">
              <a:buFont typeface="Arial" panose="020B0604020202020204" pitchFamily="34" charset="0"/>
              <a:buChar char="•"/>
            </a:pPr>
            <a:r>
              <a:rPr lang="en-US" baseline="0" dirty="0" smtClean="0"/>
              <a:t>Avoid double-barreled questions or questions that ask more than one question. Stick to only one topic at a time in case respondents have differing opinions. Even if you think the two topics are tied together, the respondents may see things differently. Split questions on multiple topics into multiple questions. </a:t>
            </a:r>
          </a:p>
          <a:p>
            <a:pPr marL="171450" indent="-171450">
              <a:buFont typeface="Arial" panose="020B0604020202020204" pitchFamily="34" charset="0"/>
              <a:buChar char="•"/>
            </a:pPr>
            <a:r>
              <a:rPr lang="en-US" baseline="0" dirty="0" smtClean="0"/>
              <a:t>Create choices that are mutually exclusive when creating your own scales. In the example above, what is the difference between “no” and “never”? How do you think someone filling out this survey question would respond using this scale if they were deciding between no and never?</a:t>
            </a:r>
          </a:p>
        </p:txBody>
      </p:sp>
      <p:sp>
        <p:nvSpPr>
          <p:cNvPr id="4" name="Slide Number Placeholder 3"/>
          <p:cNvSpPr>
            <a:spLocks noGrp="1"/>
          </p:cNvSpPr>
          <p:nvPr>
            <p:ph type="sldNum" sz="quarter" idx="10"/>
          </p:nvPr>
        </p:nvSpPr>
        <p:spPr/>
        <p:txBody>
          <a:bodyPr/>
          <a:lstStyle/>
          <a:p>
            <a:fld id="{508D5D34-B667-4E84-914A-56094169BBEF}" type="slidenum">
              <a:rPr lang="en-US" smtClean="0"/>
              <a:t>25</a:t>
            </a:fld>
            <a:endParaRPr lang="en-US"/>
          </a:p>
        </p:txBody>
      </p:sp>
    </p:spTree>
    <p:extLst>
      <p:ext uri="{BB962C8B-B14F-4D97-AF65-F5344CB8AC3E}">
        <p14:creationId xmlns:p14="http://schemas.microsoft.com/office/powerpoint/2010/main" val="225039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Purposely choose to create a unipolar or bipolar question. Unipolar questions focus on the presence or absence of an attribute, where one end of the scale could be thought of as 0 and the other end a high value. Bipolar questions instead give two opposite choices at the two poles and a neutral middle response. In the case of bipolar questions, you could consider 0 to be the middle choice and the two ends to be positive and negative values. The appropriate type of scale is dependent on the topic and planned analysis.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Also, Likert Scale questions can have two distinct setups: statement or question. When writing a question, make sure that the responses make sense as answers to the question. It is often quite easy to switch back and forth between a question and a statement in the phrasing of the individual survey item. Again, some choices may be more suitable given a particular survey topic or analysis plan. </a:t>
            </a:r>
            <a:endParaRPr lang="en-US" dirty="0" smtClean="0"/>
          </a:p>
          <a:p>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26</a:t>
            </a:fld>
            <a:endParaRPr lang="en-US"/>
          </a:p>
        </p:txBody>
      </p:sp>
    </p:spTree>
    <p:extLst>
      <p:ext uri="{BB962C8B-B14F-4D97-AF65-F5344CB8AC3E}">
        <p14:creationId xmlns:p14="http://schemas.microsoft.com/office/powerpoint/2010/main" val="130776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28</a:t>
            </a:fld>
            <a:endParaRPr lang="en-US"/>
          </a:p>
        </p:txBody>
      </p:sp>
    </p:spTree>
    <p:extLst>
      <p:ext uri="{BB962C8B-B14F-4D97-AF65-F5344CB8AC3E}">
        <p14:creationId xmlns:p14="http://schemas.microsoft.com/office/powerpoint/2010/main" val="190850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analysis options available are dependent on the type of data (quantitative or qualitative) that is collected. Therefore, the questions should be designed with a particular analysis method in mind to ensure the appropriate data will be collected to conduct that analysis. When the analysis phase is not considered throughout the survey planning and design process, the analysis methods to choose from becomes very limited.</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30</a:t>
            </a:fld>
            <a:endParaRPr lang="en-US"/>
          </a:p>
        </p:txBody>
      </p:sp>
    </p:spTree>
    <p:extLst>
      <p:ext uri="{BB962C8B-B14F-4D97-AF65-F5344CB8AC3E}">
        <p14:creationId xmlns:p14="http://schemas.microsoft.com/office/powerpoint/2010/main" val="262063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the time, descriptive statistics are used for exploratory data analysis before further, more informative analysis is conducted.</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31</a:t>
            </a:fld>
            <a:endParaRPr lang="en-US"/>
          </a:p>
        </p:txBody>
      </p:sp>
    </p:spTree>
    <p:extLst>
      <p:ext uri="{BB962C8B-B14F-4D97-AF65-F5344CB8AC3E}">
        <p14:creationId xmlns:p14="http://schemas.microsoft.com/office/powerpoint/2010/main" val="115469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Likert scales do create numerical values, it is often difficult to interpret them purely as numbers. Consider the example question from earlier: </a:t>
            </a:r>
          </a:p>
          <a:p>
            <a:r>
              <a:rPr lang="en-US" dirty="0" smtClean="0"/>
              <a:t>Please rate your comfort level for your current helmet. </a:t>
            </a:r>
          </a:p>
          <a:p>
            <a:r>
              <a:rPr lang="en-US" sz="1600" dirty="0" smtClean="0"/>
              <a:t>Very uncomfortable</a:t>
            </a:r>
            <a:r>
              <a:rPr lang="en-US" sz="1600" baseline="0" dirty="0" smtClean="0"/>
              <a:t> (1) </a:t>
            </a:r>
            <a:r>
              <a:rPr lang="en-US" sz="1600" dirty="0" smtClean="0"/>
              <a:t>Uncomfortable (2)</a:t>
            </a:r>
            <a:r>
              <a:rPr lang="en-US" sz="1600" baseline="0" dirty="0" smtClean="0"/>
              <a:t> </a:t>
            </a:r>
            <a:r>
              <a:rPr lang="en-US" sz="1600" dirty="0" smtClean="0"/>
              <a:t>Neutral (3) Comfortable</a:t>
            </a:r>
            <a:r>
              <a:rPr lang="en-US" sz="1600" baseline="0" dirty="0" smtClean="0"/>
              <a:t> (4) </a:t>
            </a:r>
            <a:r>
              <a:rPr lang="en-US" sz="1600" dirty="0" smtClean="0"/>
              <a:t>Very Comfortable (5)</a:t>
            </a:r>
          </a:p>
          <a:p>
            <a:endParaRPr lang="en-US" sz="1600" dirty="0" smtClean="0"/>
          </a:p>
          <a:p>
            <a:r>
              <a:rPr lang="en-US" sz="1600" dirty="0" smtClean="0"/>
              <a:t>Can</a:t>
            </a:r>
            <a:r>
              <a:rPr lang="en-US" sz="1600" baseline="0" dirty="0" smtClean="0"/>
              <a:t> we assume that the distance between neutral and comfortable is the same distance as between very uncomfortable and uncomfortable? Also, if you have an average score of 1.8, how do you interpret that on the given scale? This may be easier on some scales than for others. </a:t>
            </a:r>
            <a:endParaRPr lang="en-US" sz="1600" dirty="0" smtClean="0"/>
          </a:p>
        </p:txBody>
      </p:sp>
      <p:sp>
        <p:nvSpPr>
          <p:cNvPr id="4" name="Slide Number Placeholder 3"/>
          <p:cNvSpPr>
            <a:spLocks noGrp="1"/>
          </p:cNvSpPr>
          <p:nvPr>
            <p:ph type="sldNum" sz="quarter" idx="10"/>
          </p:nvPr>
        </p:nvSpPr>
        <p:spPr/>
        <p:txBody>
          <a:bodyPr/>
          <a:lstStyle/>
          <a:p>
            <a:fld id="{508D5D34-B667-4E84-914A-56094169BBEF}" type="slidenum">
              <a:rPr lang="en-US" smtClean="0"/>
              <a:t>32</a:t>
            </a:fld>
            <a:endParaRPr lang="en-US"/>
          </a:p>
        </p:txBody>
      </p:sp>
    </p:spTree>
    <p:extLst>
      <p:ext uri="{BB962C8B-B14F-4D97-AF65-F5344CB8AC3E}">
        <p14:creationId xmlns:p14="http://schemas.microsoft.com/office/powerpoint/2010/main" val="178990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Methods of analysis for Likert</a:t>
            </a:r>
            <a:r>
              <a:rPr lang="en-US" baseline="0" dirty="0" smtClean="0"/>
              <a:t> Scale data are often debated among statisticians. Because of the difficult interpretations of the mean and the standard deviation, the median is often used as the measure of central tendency. More often than not, the median will also be a whole number that can easily be interpreted on the original scale. </a:t>
            </a:r>
          </a:p>
          <a:p>
            <a:endParaRPr lang="en-US" baseline="0" dirty="0" smtClean="0"/>
          </a:p>
          <a:p>
            <a:r>
              <a:rPr lang="en-US" baseline="0" dirty="0" smtClean="0"/>
              <a:t>To look at the results of a single Likert Scale question, a bar chart can be created. Or, non-parametric tests might be used to look at the results of a single question without any assumptions of normality. While non-parametric tests have less power than their parametric counterparts, they are more appropriate when the assumptions of normality and thus symmetry are violated. </a:t>
            </a:r>
          </a:p>
          <a:p>
            <a:endParaRPr lang="en-US" baseline="0" dirty="0" smtClean="0"/>
          </a:p>
          <a:p>
            <a:r>
              <a:rPr lang="en-US" baseline="0" dirty="0" smtClean="0"/>
              <a:t>One alternative is to create a score metric (as will be seen in the System Usability Scale section) based on the answers to multiple questions. It is suggested that at least four question scores be added together to create an overall score metric. After scores are calculated, the distribution can plotted and analyzed to see if parametric tests may be used. Caution should be taken to make sure adding the scales from the questions makes sense. Varying the framing of questions (positive/negative) means that the scales might be reversed from one question to another. </a:t>
            </a:r>
          </a:p>
          <a:p>
            <a:endParaRPr lang="en-US" baseline="0" dirty="0" smtClean="0"/>
          </a:p>
          <a:p>
            <a:r>
              <a:rPr lang="en-US" baseline="0" dirty="0" smtClean="0"/>
              <a:t>Another alternative is to create a dichotomy among question responses. On a five point scale, perhaps there are two responses that are deemed acceptable and three that are deemed unacceptable. The responses can now be analyzed using binomial methods. While this does lead to a loss of information, it also allows the analysis of individual questions. </a:t>
            </a:r>
          </a:p>
          <a:p>
            <a:endParaRPr lang="en-US" baseline="0" dirty="0" smtClean="0"/>
          </a:p>
        </p:txBody>
      </p:sp>
      <p:sp>
        <p:nvSpPr>
          <p:cNvPr id="4" name="Slide Number Placeholder 3"/>
          <p:cNvSpPr>
            <a:spLocks noGrp="1"/>
          </p:cNvSpPr>
          <p:nvPr>
            <p:ph type="sldNum" sz="quarter" idx="10"/>
          </p:nvPr>
        </p:nvSpPr>
        <p:spPr/>
        <p:txBody>
          <a:bodyPr/>
          <a:lstStyle/>
          <a:p>
            <a:fld id="{508D5D34-B667-4E84-914A-56094169BBEF}" type="slidenum">
              <a:rPr lang="en-US" smtClean="0"/>
              <a:t>33</a:t>
            </a:fld>
            <a:endParaRPr lang="en-US"/>
          </a:p>
        </p:txBody>
      </p:sp>
    </p:spTree>
    <p:extLst>
      <p:ext uri="{BB962C8B-B14F-4D97-AF65-F5344CB8AC3E}">
        <p14:creationId xmlns:p14="http://schemas.microsoft.com/office/powerpoint/2010/main" val="2824175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PCA is a dimension reduction method used when variables are highly correlated. PCA is difficult</a:t>
            </a:r>
            <a:r>
              <a:rPr lang="en-US" baseline="0" dirty="0"/>
              <a:t> to interpret, and you will not end up with a model as a result. Instead, PCA creates a list of components that can be used for further analysis. There are also different approaches for how to determine which components will be kept. You can keep the first k components that explain a large portion of the variability, you can analyze the correlation matrix and keep components with an eigenvalue greater than 1, you can investigate a scree plot, or you could consider if the component has a practical/useful interpretation. For these reasons, PCA is controversial among statisticians. </a:t>
            </a:r>
          </a:p>
        </p:txBody>
      </p:sp>
      <p:sp>
        <p:nvSpPr>
          <p:cNvPr id="4" name="Slide Number Placeholder 3"/>
          <p:cNvSpPr>
            <a:spLocks noGrp="1"/>
          </p:cNvSpPr>
          <p:nvPr>
            <p:ph type="sldNum" sz="quarter" idx="10"/>
          </p:nvPr>
        </p:nvSpPr>
        <p:spPr/>
        <p:txBody>
          <a:bodyPr/>
          <a:lstStyle/>
          <a:p>
            <a:fld id="{508D5D34-B667-4E84-914A-56094169BBEF}" type="slidenum">
              <a:rPr lang="en-US" smtClean="0"/>
              <a:t>34</a:t>
            </a:fld>
            <a:endParaRPr lang="en-US"/>
          </a:p>
        </p:txBody>
      </p:sp>
    </p:spTree>
    <p:extLst>
      <p:ext uri="{BB962C8B-B14F-4D97-AF65-F5344CB8AC3E}">
        <p14:creationId xmlns:p14="http://schemas.microsoft.com/office/powerpoint/2010/main" val="360932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run a principal component analysis, it will produce the same number of components as you have original variables. However, the components are produced in order of how much variance they account for, so you will only select a subset of components and ignore the components generated after some point. It is up to you to decide where that point is. Each component is orthogonal to the others and is a linear combination or your original variables. </a:t>
            </a:r>
          </a:p>
        </p:txBody>
      </p:sp>
      <p:sp>
        <p:nvSpPr>
          <p:cNvPr id="4" name="Slide Number Placeholder 3"/>
          <p:cNvSpPr>
            <a:spLocks noGrp="1"/>
          </p:cNvSpPr>
          <p:nvPr>
            <p:ph type="sldNum" sz="quarter" idx="5"/>
          </p:nvPr>
        </p:nvSpPr>
        <p:spPr/>
        <p:txBody>
          <a:bodyPr/>
          <a:lstStyle/>
          <a:p>
            <a:fld id="{508D5D34-B667-4E84-914A-56094169BBEF}" type="slidenum">
              <a:rPr lang="en-US" smtClean="0"/>
              <a:t>35</a:t>
            </a:fld>
            <a:endParaRPr lang="en-US"/>
          </a:p>
        </p:txBody>
      </p:sp>
    </p:spTree>
    <p:extLst>
      <p:ext uri="{BB962C8B-B14F-4D97-AF65-F5344CB8AC3E}">
        <p14:creationId xmlns:p14="http://schemas.microsoft.com/office/powerpoint/2010/main" val="307781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there are two original variables, x1 and x2. PCA will identify two components such that the first component is in the direction of the most variance and the second component is at a right angle to the first (just like the original axes) and accounts for as much variance it can under that condition. In this case, where would you draw the axis for the first component?</a:t>
            </a:r>
          </a:p>
        </p:txBody>
      </p:sp>
      <p:sp>
        <p:nvSpPr>
          <p:cNvPr id="4" name="Slide Number Placeholder 3"/>
          <p:cNvSpPr>
            <a:spLocks noGrp="1"/>
          </p:cNvSpPr>
          <p:nvPr>
            <p:ph type="sldNum" sz="quarter" idx="5"/>
          </p:nvPr>
        </p:nvSpPr>
        <p:spPr/>
        <p:txBody>
          <a:bodyPr/>
          <a:lstStyle/>
          <a:p>
            <a:fld id="{508D5D34-B667-4E84-914A-56094169BBEF}" type="slidenum">
              <a:rPr lang="en-US" smtClean="0"/>
              <a:t>36</a:t>
            </a:fld>
            <a:endParaRPr lang="en-US"/>
          </a:p>
        </p:txBody>
      </p:sp>
    </p:spTree>
    <p:extLst>
      <p:ext uri="{BB962C8B-B14F-4D97-AF65-F5344CB8AC3E}">
        <p14:creationId xmlns:p14="http://schemas.microsoft.com/office/powerpoint/2010/main" val="144941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to match</a:t>
            </a:r>
            <a:r>
              <a:rPr lang="en-US" baseline="0" dirty="0"/>
              <a:t> animated slides as of 8/17/2020</a:t>
            </a:r>
            <a:endParaRPr lang="en-US" dirty="0"/>
          </a:p>
          <a:p>
            <a:r>
              <a:rPr lang="en-US" dirty="0"/>
              <a:t>The typical current test process</a:t>
            </a:r>
          </a:p>
        </p:txBody>
      </p:sp>
      <p:sp>
        <p:nvSpPr>
          <p:cNvPr id="4" name="Slide Number Placeholder 3"/>
          <p:cNvSpPr>
            <a:spLocks noGrp="1"/>
          </p:cNvSpPr>
          <p:nvPr>
            <p:ph type="sldNum" sz="quarter" idx="10"/>
          </p:nvPr>
        </p:nvSpPr>
        <p:spPr/>
        <p:txBody>
          <a:bodyPr/>
          <a:lstStyle/>
          <a:p>
            <a:fld id="{D34ADF2B-8751-4355-8F52-5CACA170EC63}" type="slidenum">
              <a:rPr lang="en-US" smtClean="0"/>
              <a:pPr/>
              <a:t>5</a:t>
            </a:fld>
            <a:endParaRPr lang="en-US" dirty="0"/>
          </a:p>
        </p:txBody>
      </p:sp>
    </p:spTree>
    <p:extLst>
      <p:ext uri="{BB962C8B-B14F-4D97-AF65-F5344CB8AC3E}">
        <p14:creationId xmlns:p14="http://schemas.microsoft.com/office/powerpoint/2010/main" val="245599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rarely a correct number of components to choose from PCA. You may use the eigenvalues of the components (visualized with the Scree plot), the cumulative variance, and (to a lesser extent) interpretability of the components to decide where your cut-off point is. When looking at the Scree Plot, it helps to look for where the graph bends (sometimes called the ‘knee’ or ‘elbow’ of the plot). </a:t>
            </a:r>
          </a:p>
          <a:p>
            <a:endParaRPr lang="en-US" dirty="0"/>
          </a:p>
          <a:p>
            <a:r>
              <a:rPr lang="en-US" dirty="0"/>
              <a:t>*There is debate among statisticians as to whether it is ever appropriate to interpret PCA components. So use this to inform your judgement with caution.</a:t>
            </a:r>
          </a:p>
        </p:txBody>
      </p:sp>
      <p:sp>
        <p:nvSpPr>
          <p:cNvPr id="4" name="Slide Number Placeholder 3"/>
          <p:cNvSpPr>
            <a:spLocks noGrp="1"/>
          </p:cNvSpPr>
          <p:nvPr>
            <p:ph type="sldNum" sz="quarter" idx="5"/>
          </p:nvPr>
        </p:nvSpPr>
        <p:spPr/>
        <p:txBody>
          <a:bodyPr/>
          <a:lstStyle/>
          <a:p>
            <a:fld id="{508D5D34-B667-4E84-914A-56094169BBEF}" type="slidenum">
              <a:rPr lang="en-US" smtClean="0"/>
              <a:t>38</a:t>
            </a:fld>
            <a:endParaRPr lang="en-US"/>
          </a:p>
        </p:txBody>
      </p:sp>
    </p:spTree>
    <p:extLst>
      <p:ext uri="{BB962C8B-B14F-4D97-AF65-F5344CB8AC3E}">
        <p14:creationId xmlns:p14="http://schemas.microsoft.com/office/powerpoint/2010/main" val="3325527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 analysis is also a dimension</a:t>
            </a:r>
            <a:r>
              <a:rPr lang="en-US" baseline="0" dirty="0"/>
              <a:t> reduction method, but unlike PCA, you can use it to construct a model. However; like PCA, factor analysis is difficult to interpret so it’s controversial among statisticians.</a:t>
            </a:r>
          </a:p>
          <a:p>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39</a:t>
            </a:fld>
            <a:endParaRPr lang="en-US"/>
          </a:p>
        </p:txBody>
      </p:sp>
    </p:spTree>
    <p:extLst>
      <p:ext uri="{BB962C8B-B14F-4D97-AF65-F5344CB8AC3E}">
        <p14:creationId xmlns:p14="http://schemas.microsoft.com/office/powerpoint/2010/main" val="214720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Factor Analysis when want to know something about the underlying factors. These factors are of interest, but we are unable to directly observe them. So instead, we observe variables that we believe to be observable manifestations of the underlying factors we wish to measure. Because multiple observable variables result from one factor, those variables are correlated with each other. The goal of factor analysis is to use the correlation between observed variables to recover the information about the underlying factors. This is different than PCA which finds factors that account for the greatest amount of variability and factor analysis does assist with model building. </a:t>
            </a:r>
          </a:p>
        </p:txBody>
      </p:sp>
      <p:sp>
        <p:nvSpPr>
          <p:cNvPr id="4" name="Slide Number Placeholder 3"/>
          <p:cNvSpPr>
            <a:spLocks noGrp="1"/>
          </p:cNvSpPr>
          <p:nvPr>
            <p:ph type="sldNum" sz="quarter" idx="5"/>
          </p:nvPr>
        </p:nvSpPr>
        <p:spPr/>
        <p:txBody>
          <a:bodyPr/>
          <a:lstStyle/>
          <a:p>
            <a:fld id="{508D5D34-B667-4E84-914A-56094169BBEF}" type="slidenum">
              <a:rPr lang="en-US" smtClean="0"/>
              <a:t>40</a:t>
            </a:fld>
            <a:endParaRPr lang="en-US"/>
          </a:p>
        </p:txBody>
      </p:sp>
    </p:spTree>
    <p:extLst>
      <p:ext uri="{BB962C8B-B14F-4D97-AF65-F5344CB8AC3E}">
        <p14:creationId xmlns:p14="http://schemas.microsoft.com/office/powerpoint/2010/main" val="51652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with PCA, it is up to you to decide how many factors you think are needed. It is helpful to do PCA first and use that to inform your choice of the number of factors you select. There are two additional considerations regarding how many factors to choose. First, there is a test to determine if the number of factors you selected are ‘sufficient’ to account for the correlation in the observable variables. Additionally, it is important to select few enough factors relative to the number of observed variables to make the above inequality true. If this inequality is not satisfied, then you will be unable to test to see if the number of factors you selected was sufficient (this appears differently depending on what version of JMP you have). </a:t>
            </a:r>
          </a:p>
        </p:txBody>
      </p:sp>
      <p:sp>
        <p:nvSpPr>
          <p:cNvPr id="4" name="Slide Number Placeholder 3"/>
          <p:cNvSpPr>
            <a:spLocks noGrp="1"/>
          </p:cNvSpPr>
          <p:nvPr>
            <p:ph type="sldNum" sz="quarter" idx="5"/>
          </p:nvPr>
        </p:nvSpPr>
        <p:spPr/>
        <p:txBody>
          <a:bodyPr/>
          <a:lstStyle/>
          <a:p>
            <a:fld id="{508D5D34-B667-4E84-914A-56094169BBEF}" type="slidenum">
              <a:rPr lang="en-US" smtClean="0"/>
              <a:t>42</a:t>
            </a:fld>
            <a:endParaRPr lang="en-US"/>
          </a:p>
        </p:txBody>
      </p:sp>
    </p:spTree>
    <p:extLst>
      <p:ext uri="{BB962C8B-B14F-4D97-AF65-F5344CB8AC3E}">
        <p14:creationId xmlns:p14="http://schemas.microsoft.com/office/powerpoint/2010/main" val="962703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rare that we can build a model using Factor Analysis that demonstrates good interpretability, sufficient goodness-of-fit, and explains the variance in the observed variables well. Most of the time we will want to compare several different models produced by factor analysis to determine which model strikes the best balance between these three goals. Consider the end goals of your analysis when evaluating how to balance these goals, some projects might have a heavier requirement on goodness-of-fit, other projects might be looking to explain the most variance. </a:t>
            </a:r>
          </a:p>
        </p:txBody>
      </p:sp>
      <p:sp>
        <p:nvSpPr>
          <p:cNvPr id="4" name="Slide Number Placeholder 3"/>
          <p:cNvSpPr>
            <a:spLocks noGrp="1"/>
          </p:cNvSpPr>
          <p:nvPr>
            <p:ph type="sldNum" sz="quarter" idx="5"/>
          </p:nvPr>
        </p:nvSpPr>
        <p:spPr/>
        <p:txBody>
          <a:bodyPr/>
          <a:lstStyle/>
          <a:p>
            <a:fld id="{508D5D34-B667-4E84-914A-56094169BBEF}" type="slidenum">
              <a:rPr lang="en-US" smtClean="0"/>
              <a:t>43</a:t>
            </a:fld>
            <a:endParaRPr lang="en-US"/>
          </a:p>
        </p:txBody>
      </p:sp>
    </p:spTree>
    <p:extLst>
      <p:ext uri="{BB962C8B-B14F-4D97-AF65-F5344CB8AC3E}">
        <p14:creationId xmlns:p14="http://schemas.microsoft.com/office/powerpoint/2010/main" val="173581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try to perform regression on your original variables, there are two problems you might run into. First, you may have too many variables to estimate the effect of; and second, you may have highly correlated variables which violates an assumption of regression. Factor analysis (particularly orthogonal factor analysis) should help to resolve these problems by reducing the number of observed variables to the smaller number of underlying factors and by forming factors that are less correlated than your original variables. Recall that using an oblique rotation during factor analysis can produce correlated factors, so before using those factors in a regression model, you should check to see how extreme the correlation between your factors is. </a:t>
            </a:r>
          </a:p>
        </p:txBody>
      </p:sp>
      <p:sp>
        <p:nvSpPr>
          <p:cNvPr id="4" name="Slide Number Placeholder 3"/>
          <p:cNvSpPr>
            <a:spLocks noGrp="1"/>
          </p:cNvSpPr>
          <p:nvPr>
            <p:ph type="sldNum" sz="quarter" idx="5"/>
          </p:nvPr>
        </p:nvSpPr>
        <p:spPr/>
        <p:txBody>
          <a:bodyPr/>
          <a:lstStyle/>
          <a:p>
            <a:fld id="{508D5D34-B667-4E84-914A-56094169BBEF}" type="slidenum">
              <a:rPr lang="en-US" smtClean="0"/>
              <a:t>44</a:t>
            </a:fld>
            <a:endParaRPr lang="en-US"/>
          </a:p>
        </p:txBody>
      </p:sp>
    </p:spTree>
    <p:extLst>
      <p:ext uri="{BB962C8B-B14F-4D97-AF65-F5344CB8AC3E}">
        <p14:creationId xmlns:p14="http://schemas.microsoft.com/office/powerpoint/2010/main" val="3208313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a:t>
            </a:r>
            <a:r>
              <a:rPr lang="en-US" baseline="0" dirty="0"/>
              <a:t> analysis attempts to group the observations into like clusters. This can be done graphically by plotting observations and seeing where natural groups form. </a:t>
            </a:r>
            <a:r>
              <a:rPr lang="en-US" dirty="0"/>
              <a:t>Often this method is used with factor analysis to minimize the number of</a:t>
            </a:r>
            <a:r>
              <a:rPr lang="en-US" baseline="0" dirty="0"/>
              <a:t> survey questions that measured the same thing.</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46</a:t>
            </a:fld>
            <a:endParaRPr lang="en-US"/>
          </a:p>
        </p:txBody>
      </p:sp>
    </p:spTree>
    <p:extLst>
      <p:ext uri="{BB962C8B-B14F-4D97-AF65-F5344CB8AC3E}">
        <p14:creationId xmlns:p14="http://schemas.microsoft.com/office/powerpoint/2010/main" val="3667897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different distance metrics that can be used for clustering, they are all about measuring some form of “closeness”. Of course using different distance metrics can lead to different clusters being made within the data. There are also different methods of combing those points into explainable clusters. In this course, we will only cover the first two simplest methods: hierarchical clusters and k-means clustering. In both of these methods, we seek to find patterns in our survey responses. </a:t>
            </a:r>
          </a:p>
        </p:txBody>
      </p:sp>
      <p:sp>
        <p:nvSpPr>
          <p:cNvPr id="4" name="Slide Number Placeholder 3"/>
          <p:cNvSpPr>
            <a:spLocks noGrp="1"/>
          </p:cNvSpPr>
          <p:nvPr>
            <p:ph type="sldNum" sz="quarter" idx="5"/>
          </p:nvPr>
        </p:nvSpPr>
        <p:spPr/>
        <p:txBody>
          <a:bodyPr/>
          <a:lstStyle/>
          <a:p>
            <a:fld id="{508D5D34-B667-4E84-914A-56094169BBEF}" type="slidenum">
              <a:rPr lang="en-US" smtClean="0"/>
              <a:t>47</a:t>
            </a:fld>
            <a:endParaRPr lang="en-US"/>
          </a:p>
        </p:txBody>
      </p:sp>
    </p:spTree>
    <p:extLst>
      <p:ext uri="{BB962C8B-B14F-4D97-AF65-F5344CB8AC3E}">
        <p14:creationId xmlns:p14="http://schemas.microsoft.com/office/powerpoint/2010/main" val="2410441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of clustering will produce the same clusters for any given data set as long as the same metric for distance is used. However, a different result may be obtained if a difference metric is used. The method also does not make any recommendations as to how many clusters should be considered. There are as many different combinations of possible clusters as you have data points, which can make the interpretation more tricky.</a:t>
            </a:r>
          </a:p>
        </p:txBody>
      </p:sp>
      <p:sp>
        <p:nvSpPr>
          <p:cNvPr id="4" name="Slide Number Placeholder 3"/>
          <p:cNvSpPr>
            <a:spLocks noGrp="1"/>
          </p:cNvSpPr>
          <p:nvPr>
            <p:ph type="sldNum" sz="quarter" idx="5"/>
          </p:nvPr>
        </p:nvSpPr>
        <p:spPr/>
        <p:txBody>
          <a:bodyPr/>
          <a:lstStyle/>
          <a:p>
            <a:fld id="{508D5D34-B667-4E84-914A-56094169BBEF}" type="slidenum">
              <a:rPr lang="en-US" smtClean="0"/>
              <a:t>48</a:t>
            </a:fld>
            <a:endParaRPr lang="en-US"/>
          </a:p>
        </p:txBody>
      </p:sp>
    </p:spTree>
    <p:extLst>
      <p:ext uri="{BB962C8B-B14F-4D97-AF65-F5344CB8AC3E}">
        <p14:creationId xmlns:p14="http://schemas.microsoft.com/office/powerpoint/2010/main" val="216642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D5D34-B667-4E84-914A-56094169BBEF}" type="slidenum">
              <a:rPr lang="en-US" smtClean="0"/>
              <a:t>49</a:t>
            </a:fld>
            <a:endParaRPr lang="en-US"/>
          </a:p>
        </p:txBody>
      </p:sp>
    </p:spTree>
    <p:extLst>
      <p:ext uri="{BB962C8B-B14F-4D97-AF65-F5344CB8AC3E}">
        <p14:creationId xmlns:p14="http://schemas.microsoft.com/office/powerpoint/2010/main" val="367783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planning phase is where the test team must decide whether a survey will provide value, and where it should be implemented for maximum return on investment.</a:t>
            </a:r>
            <a:r>
              <a:rPr lang="en-US" baseline="0" dirty="0" smtClean="0"/>
              <a:t> Surveys are often used for tech demos or vendor selection. If multiple vendors are being considered, surveys can be used to collect user feedback to down select to a single vendor for follow on testing. They are also common in operational testing. </a:t>
            </a:r>
          </a:p>
          <a:p>
            <a:endParaRPr lang="en-US" baseline="0" dirty="0" smtClean="0"/>
          </a:p>
          <a:p>
            <a:r>
              <a:rPr lang="en-US" baseline="0" dirty="0" smtClean="0"/>
              <a:t>Perhaps there is a new financial system being implemented across the DoD. It has made it to the operational testing phase. A survey can be used to collect feedback on the new system in its typical, operational environment. Consider whether a pre/post test is necessary to track attitudes/satisfaction before and after significant changes. Sometimes it’s easier to work backwards. Focus on the data you hope to collect and/or the analysis you wish to conduct and determine how a survey can help you get there.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Always</a:t>
            </a:r>
            <a:r>
              <a:rPr lang="en-US" baseline="0" dirty="0" smtClean="0"/>
              <a:t> make sure the survey is going to provide value in some capacity. There is no point in creating unnecessary work for the test team. The test objectives drive the entire STAT process, and the survey should map back to the test objectives through some avenue. In addition, adequate survey design and development is necessary to ensure high quality data is collected. This includes question/response development, formatting, well-developed sampling plan, distribution, data entry, data cleaning, analysis, conclusions. If there is not enough time or resources to allocate to this upfront effort, then don’t include a survey in the test plan.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7</a:t>
            </a:fld>
            <a:endParaRPr lang="en-US"/>
          </a:p>
        </p:txBody>
      </p:sp>
    </p:spTree>
    <p:extLst>
      <p:ext uri="{BB962C8B-B14F-4D97-AF65-F5344CB8AC3E}">
        <p14:creationId xmlns:p14="http://schemas.microsoft.com/office/powerpoint/2010/main" val="184935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data points to this example that we can’t even really see the clusters at the very bottom of the figure. One interesting thing about how JMP displays this dendrogram is that the distances between points are included in the figure. The black bar at the bottom highlights a group of data points that are very different from others. They are not included in another cluster until only three clusters remain. This might help determining exactly how many clusters exist in the data set. Based on the groupings at the bottom, it might not be unreasonable to conclude that there are 4 unique clusters. </a:t>
            </a:r>
          </a:p>
        </p:txBody>
      </p:sp>
      <p:sp>
        <p:nvSpPr>
          <p:cNvPr id="4" name="Slide Number Placeholder 3"/>
          <p:cNvSpPr>
            <a:spLocks noGrp="1"/>
          </p:cNvSpPr>
          <p:nvPr>
            <p:ph type="sldNum" sz="quarter" idx="5"/>
          </p:nvPr>
        </p:nvSpPr>
        <p:spPr/>
        <p:txBody>
          <a:bodyPr/>
          <a:lstStyle/>
          <a:p>
            <a:fld id="{508D5D34-B667-4E84-914A-56094169BBEF}" type="slidenum">
              <a:rPr lang="en-US" smtClean="0"/>
              <a:t>50</a:t>
            </a:fld>
            <a:endParaRPr lang="en-US"/>
          </a:p>
        </p:txBody>
      </p:sp>
    </p:spTree>
    <p:extLst>
      <p:ext uri="{BB962C8B-B14F-4D97-AF65-F5344CB8AC3E}">
        <p14:creationId xmlns:p14="http://schemas.microsoft.com/office/powerpoint/2010/main" val="3237221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on the slide shows hierarchical clustering of the rows (students) and columns (survey questions results). The dendrogram on the right hand side represents clustering of the rows of the data table (the students). The dendrogram on the bottom represents clustering of the columns of the data table (the survey questions). The heat map shows some clear patterns in the data and where students clustered. The block of solid red in the figure represents the cluster of students that loved every aspect of the class and gave scores of 5 on all of the questions. The solid block of blue represents the cluster of students that hated the class and gave scores of 1 on all the questions. Finally, the very top of the figure represents a cluster of students that were ambivalent about the course and tended to give scores of 3 on most of the questions. </a:t>
            </a:r>
          </a:p>
        </p:txBody>
      </p:sp>
      <p:sp>
        <p:nvSpPr>
          <p:cNvPr id="4" name="Slide Number Placeholder 3"/>
          <p:cNvSpPr>
            <a:spLocks noGrp="1"/>
          </p:cNvSpPr>
          <p:nvPr>
            <p:ph type="sldNum" sz="quarter" idx="5"/>
          </p:nvPr>
        </p:nvSpPr>
        <p:spPr/>
        <p:txBody>
          <a:bodyPr/>
          <a:lstStyle/>
          <a:p>
            <a:fld id="{508D5D34-B667-4E84-914A-56094169BBEF}" type="slidenum">
              <a:rPr lang="en-US" smtClean="0"/>
              <a:t>51</a:t>
            </a:fld>
            <a:endParaRPr lang="en-US"/>
          </a:p>
        </p:txBody>
      </p:sp>
    </p:spTree>
    <p:extLst>
      <p:ext uri="{BB962C8B-B14F-4D97-AF65-F5344CB8AC3E}">
        <p14:creationId xmlns:p14="http://schemas.microsoft.com/office/powerpoint/2010/main" val="3524206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hierarchical cluster, k-means clustering can change based on the initial positions of the means. Thus, it is possible to end up with different results even without changing the distance metric. </a:t>
            </a:r>
          </a:p>
        </p:txBody>
      </p:sp>
      <p:sp>
        <p:nvSpPr>
          <p:cNvPr id="4" name="Slide Number Placeholder 3"/>
          <p:cNvSpPr>
            <a:spLocks noGrp="1"/>
          </p:cNvSpPr>
          <p:nvPr>
            <p:ph type="sldNum" sz="quarter" idx="5"/>
          </p:nvPr>
        </p:nvSpPr>
        <p:spPr/>
        <p:txBody>
          <a:bodyPr/>
          <a:lstStyle/>
          <a:p>
            <a:fld id="{508D5D34-B667-4E84-914A-56094169BBEF}" type="slidenum">
              <a:rPr lang="en-US" smtClean="0"/>
              <a:t>53</a:t>
            </a:fld>
            <a:endParaRPr lang="en-US"/>
          </a:p>
        </p:txBody>
      </p:sp>
    </p:spTree>
    <p:extLst>
      <p:ext uri="{BB962C8B-B14F-4D97-AF65-F5344CB8AC3E}">
        <p14:creationId xmlns:p14="http://schemas.microsoft.com/office/powerpoint/2010/main" val="3087517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D5D34-B667-4E84-914A-56094169BBEF}" type="slidenum">
              <a:rPr lang="en-US" smtClean="0"/>
              <a:t>54</a:t>
            </a:fld>
            <a:endParaRPr lang="en-US"/>
          </a:p>
        </p:txBody>
      </p:sp>
    </p:spTree>
    <p:extLst>
      <p:ext uri="{BB962C8B-B14F-4D97-AF65-F5344CB8AC3E}">
        <p14:creationId xmlns:p14="http://schemas.microsoft.com/office/powerpoint/2010/main" val="500194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57</a:t>
            </a:fld>
            <a:endParaRPr lang="en-US"/>
          </a:p>
        </p:txBody>
      </p:sp>
    </p:spTree>
    <p:extLst>
      <p:ext uri="{BB962C8B-B14F-4D97-AF65-F5344CB8AC3E}">
        <p14:creationId xmlns:p14="http://schemas.microsoft.com/office/powerpoint/2010/main" val="2632949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piece for paired data is that two sets of observations are paired in someway; in survey applications, this is typically because the respondent fills out the survey twice to identify if their opinion has changed over time or due to an event of some kind. The alternative hypothesis could be one-sided in that the difference is greater than 0 or less than 0. For example, if new training has been implemented, we could compare responses to determine if their opinion or score improved with the new training compared to the old training. Whether the alternative is two-sided or one-sided should be determined from the test objectives. </a:t>
            </a:r>
          </a:p>
        </p:txBody>
      </p:sp>
      <p:sp>
        <p:nvSpPr>
          <p:cNvPr id="4" name="Slide Number Placeholder 3"/>
          <p:cNvSpPr>
            <a:spLocks noGrp="1"/>
          </p:cNvSpPr>
          <p:nvPr>
            <p:ph type="sldNum" sz="quarter" idx="5"/>
          </p:nvPr>
        </p:nvSpPr>
        <p:spPr/>
        <p:txBody>
          <a:bodyPr/>
          <a:lstStyle/>
          <a:p>
            <a:fld id="{508D5D34-B667-4E84-914A-56094169BBEF}" type="slidenum">
              <a:rPr lang="en-US" smtClean="0"/>
              <a:t>58</a:t>
            </a:fld>
            <a:endParaRPr lang="en-US"/>
          </a:p>
        </p:txBody>
      </p:sp>
    </p:spTree>
    <p:extLst>
      <p:ext uri="{BB962C8B-B14F-4D97-AF65-F5344CB8AC3E}">
        <p14:creationId xmlns:p14="http://schemas.microsoft.com/office/powerpoint/2010/main" val="2953616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histogram illustrates how scores changed pre and post activity. The distribution is skewed to the left with more negative than positive scores. A hypothesis test can also be done on the differences to see if the median is different from 0 (using a Wilcoxon Signed-Rank Test). </a:t>
            </a:r>
          </a:p>
        </p:txBody>
      </p:sp>
      <p:sp>
        <p:nvSpPr>
          <p:cNvPr id="4" name="Slide Number Placeholder 3"/>
          <p:cNvSpPr>
            <a:spLocks noGrp="1"/>
          </p:cNvSpPr>
          <p:nvPr>
            <p:ph type="sldNum" sz="quarter" idx="5"/>
          </p:nvPr>
        </p:nvSpPr>
        <p:spPr/>
        <p:txBody>
          <a:bodyPr/>
          <a:lstStyle/>
          <a:p>
            <a:fld id="{508D5D34-B667-4E84-914A-56094169BBEF}" type="slidenum">
              <a:rPr lang="en-US" smtClean="0"/>
              <a:t>59</a:t>
            </a:fld>
            <a:endParaRPr lang="en-US"/>
          </a:p>
        </p:txBody>
      </p:sp>
    </p:spTree>
    <p:extLst>
      <p:ext uri="{BB962C8B-B14F-4D97-AF65-F5344CB8AC3E}">
        <p14:creationId xmlns:p14="http://schemas.microsoft.com/office/powerpoint/2010/main" val="4091465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mining is part of a larger artificial intelligence process called Natural Language Processing (NLP) in which software is used to manipulate or summarize text or speech. These methods combine statistics with linguistics, and machine learning to process information. </a:t>
            </a:r>
          </a:p>
          <a:p>
            <a:endParaRPr lang="en-US" baseline="0" dirty="0" smtClean="0"/>
          </a:p>
          <a:p>
            <a:r>
              <a:rPr lang="en-US" baseline="0" dirty="0" smtClean="0"/>
              <a:t>Some of the most basic methods of text mining include word frequency, collocation, and concordance. Word frequency is simply counting the amount of times that a particular word or words occur in a set of text. Collocation looks for sequences of words that commonly appear next to one another. This is helpful if multiple words are used together to create a common phrase. Concordance is checking to see in what context a word was used. </a:t>
            </a:r>
          </a:p>
        </p:txBody>
      </p:sp>
      <p:sp>
        <p:nvSpPr>
          <p:cNvPr id="4" name="Slide Number Placeholder 3"/>
          <p:cNvSpPr>
            <a:spLocks noGrp="1"/>
          </p:cNvSpPr>
          <p:nvPr>
            <p:ph type="sldNum" sz="quarter" idx="10"/>
          </p:nvPr>
        </p:nvSpPr>
        <p:spPr/>
        <p:txBody>
          <a:bodyPr/>
          <a:lstStyle/>
          <a:p>
            <a:fld id="{508D5D34-B667-4E84-914A-56094169BBEF}" type="slidenum">
              <a:rPr lang="en-US" smtClean="0"/>
              <a:t>61</a:t>
            </a:fld>
            <a:endParaRPr lang="en-US"/>
          </a:p>
        </p:txBody>
      </p:sp>
    </p:spTree>
    <p:extLst>
      <p:ext uri="{BB962C8B-B14F-4D97-AF65-F5344CB8AC3E}">
        <p14:creationId xmlns:p14="http://schemas.microsoft.com/office/powerpoint/2010/main" val="2158149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clouds</a:t>
            </a:r>
            <a:r>
              <a:rPr lang="en-US" baseline="0" dirty="0" smtClean="0"/>
              <a:t> are a data visualization that can be used to view free response answers and are created by using some type of software tool. Currently there are many free tools that can be used to create many different qualities of word clouds. </a:t>
            </a:r>
          </a:p>
          <a:p>
            <a:endParaRPr lang="en-US" baseline="0" dirty="0" smtClean="0"/>
          </a:p>
          <a:p>
            <a:r>
              <a:rPr lang="en-US" baseline="0" dirty="0" smtClean="0"/>
              <a:t>Most of the tools are very basic and will simply size the words in the text according to frequency. So, words that appear frequently in the text will be large as compared to words that are rare. Most of the tools also have filters that will remove the words that are common but meaningless such as “the”, “a”, “an”, “I”, “and”, “if”, and more.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62</a:t>
            </a:fld>
            <a:endParaRPr lang="en-US"/>
          </a:p>
        </p:txBody>
      </p:sp>
    </p:spTree>
    <p:extLst>
      <p:ext uri="{BB962C8B-B14F-4D97-AF65-F5344CB8AC3E}">
        <p14:creationId xmlns:p14="http://schemas.microsoft.com/office/powerpoint/2010/main" val="648577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a:t>
            </a:r>
            <a:r>
              <a:rPr lang="en-US" baseline="0" dirty="0" smtClean="0"/>
              <a:t>d clouds are popular because of their visual appeal. They usually need no explanation as they are becoming more and more common in documents. Also, the amount of free tools that are able to create them make them relatively easy to create. For most of the tools, it is as simple as uploading a document and choosing style preferences for the output. </a:t>
            </a:r>
          </a:p>
          <a:p>
            <a:endParaRPr lang="en-US" baseline="0" dirty="0" smtClean="0"/>
          </a:p>
          <a:p>
            <a:r>
              <a:rPr lang="en-US" baseline="0" dirty="0" smtClean="0"/>
              <a:t>However, there are also a few negative aspects of a word cloud. It does not distinguish like words. In the previous word cloud we notice that it made a differentiation between the capital and lower case word “analysis.” The degree to which words are grouped together is very dependent on the tool used. Another issue with the word cloud is the degree to which style matters. Colors, fonts, and shapes all play an important role in how easy or hard to read a word cloud becomes. One of the previous slides mentioned concordance (a determination of the context of a word). Concordance is missing from the typical word clouds and so interpretation of results is sometimes difficult. Depending on the type of response that needs to be investigated, it may be easier to look at a sorted bar chart of certain words than the full word cloud to see quantitative information.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64</a:t>
            </a:fld>
            <a:endParaRPr lang="en-US"/>
          </a:p>
        </p:txBody>
      </p:sp>
    </p:spTree>
    <p:extLst>
      <p:ext uri="{BB962C8B-B14F-4D97-AF65-F5344CB8AC3E}">
        <p14:creationId xmlns:p14="http://schemas.microsoft.com/office/powerpoint/2010/main" val="247687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question</a:t>
            </a:r>
            <a:r>
              <a:rPr lang="en-US" baseline="0" dirty="0" smtClean="0"/>
              <a:t> comes from the problem statement and goals outlined in the “understanding requirements” phase of the STAT process and will help generate the variables of interest for the research study. Without well-defined research questions and test variables, surveys have a tendency to answer the wrong question. </a:t>
            </a:r>
            <a:r>
              <a:rPr lang="en-US" sz="1200" kern="1200" dirty="0" smtClean="0">
                <a:solidFill>
                  <a:schemeClr val="tx1"/>
                </a:solidFill>
                <a:effectLst/>
                <a:latin typeface="+mn-lt"/>
                <a:ea typeface="+mn-ea"/>
                <a:cs typeface="+mn-cs"/>
              </a:rPr>
              <a:t>Surveys with strong research questions, clear survey objectives, and measurable responses avoid situations where the collected data cannot be analyzed.</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8</a:t>
            </a:fld>
            <a:endParaRPr lang="en-US"/>
          </a:p>
        </p:txBody>
      </p:sp>
    </p:spTree>
    <p:extLst>
      <p:ext uri="{BB962C8B-B14F-4D97-AF65-F5344CB8AC3E}">
        <p14:creationId xmlns:p14="http://schemas.microsoft.com/office/powerpoint/2010/main" val="1050886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of analysis for Likert</a:t>
            </a:r>
            <a:r>
              <a:rPr lang="en-US" baseline="0" dirty="0"/>
              <a:t> Scale data are often debated among statisticians. Because of the difficult interpretations of the mean and the standard deviation, the median is often used as the measure of central tendency. More often than not, the median will also be a whole number that can easily be interpreted on the original scale. </a:t>
            </a:r>
          </a:p>
          <a:p>
            <a:endParaRPr lang="en-US" baseline="0" dirty="0"/>
          </a:p>
          <a:p>
            <a:r>
              <a:rPr lang="en-US" baseline="0" dirty="0"/>
              <a:t>To look at the results of a single Likert Scale question, a bar chart can be created. Or, non-parametric tests might be used to look at the results of a single question without any assumptions of normality. While non-parametric tests have less power than their parametric counterparts, they are more appropriate when the assumptions of normality and thus symmetry are violated.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8D5D34-B667-4E84-914A-56094169BBEF}" type="slidenum">
              <a:rPr lang="en-US" smtClean="0"/>
              <a:t>67</a:t>
            </a:fld>
            <a:endParaRPr lang="en-US"/>
          </a:p>
        </p:txBody>
      </p:sp>
    </p:spTree>
    <p:extLst>
      <p:ext uri="{BB962C8B-B14F-4D97-AF65-F5344CB8AC3E}">
        <p14:creationId xmlns:p14="http://schemas.microsoft.com/office/powerpoint/2010/main" val="3766203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alternative is to create a score metric (as seen in the System Usability Scale section) based on the answers to multiple questions. It is suggested that at least four question scores be added together to create an overall score metric. After scores are calculated, the distribution </a:t>
            </a:r>
            <a:r>
              <a:rPr lang="en-US" baseline="0"/>
              <a:t>can plotted </a:t>
            </a:r>
            <a:r>
              <a:rPr lang="en-US" baseline="0" dirty="0"/>
              <a:t>and analyzed to see if parametric tests may be used. Caution should be taken to make sure adding the scales from the questions makes sense. Varying the framing of questions (positive/negative) means that the scales might be reversed from one question to another. </a:t>
            </a:r>
          </a:p>
          <a:p>
            <a:endParaRPr lang="en-US" baseline="0" dirty="0"/>
          </a:p>
          <a:p>
            <a:r>
              <a:rPr lang="en-US" baseline="0" dirty="0"/>
              <a:t>Another alternative is to create a dichotomy among question responses. On a five point scale, perhaps there are two responses that are deemed acceptable and three that are deemed unacceptable. The responses can now be analyzed using binomial methods. While this does lead to a loss of information, it also allows the analysis of individual questions. </a:t>
            </a:r>
          </a:p>
          <a:p>
            <a:endParaRPr lang="en-US" dirty="0"/>
          </a:p>
        </p:txBody>
      </p:sp>
      <p:sp>
        <p:nvSpPr>
          <p:cNvPr id="4" name="Slide Number Placeholder 3"/>
          <p:cNvSpPr>
            <a:spLocks noGrp="1"/>
          </p:cNvSpPr>
          <p:nvPr>
            <p:ph type="sldNum" sz="quarter" idx="5"/>
          </p:nvPr>
        </p:nvSpPr>
        <p:spPr/>
        <p:txBody>
          <a:bodyPr/>
          <a:lstStyle/>
          <a:p>
            <a:fld id="{508D5D34-B667-4E84-914A-56094169BBEF}" type="slidenum">
              <a:rPr lang="en-US" smtClean="0"/>
              <a:t>68</a:t>
            </a:fld>
            <a:endParaRPr lang="en-US"/>
          </a:p>
        </p:txBody>
      </p:sp>
    </p:spTree>
    <p:extLst>
      <p:ext uri="{BB962C8B-B14F-4D97-AF65-F5344CB8AC3E}">
        <p14:creationId xmlns:p14="http://schemas.microsoft.com/office/powerpoint/2010/main" val="3639939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42289">
              <a:defRPr/>
            </a:pPr>
            <a:r>
              <a:rPr lang="en-US" dirty="0"/>
              <a:t>These are the correlations from the student evaluation data set (28 total questions from 5820 students</a:t>
            </a:r>
            <a:r>
              <a:rPr lang="en-US" baseline="30000" dirty="0"/>
              <a:t>2</a:t>
            </a:r>
            <a:r>
              <a:rPr lang="en-US" dirty="0"/>
              <a:t>). Before, we had noted that we decided to create two principal components to work with rather than working with all 28 questions. With the extreme correlation between questions, we only actually need two principal components to represent this data set. The principal components handles the massive correlation issue between the questions.</a:t>
            </a:r>
          </a:p>
          <a:p>
            <a:pPr defTabSz="942289">
              <a:defRPr/>
            </a:pPr>
            <a:endParaRPr lang="en-US" dirty="0"/>
          </a:p>
          <a:p>
            <a:pPr defTabSz="942289">
              <a:defRPr/>
            </a:pPr>
            <a:r>
              <a:rPr lang="en-US" dirty="0"/>
              <a:t>Questions were as follows:</a:t>
            </a:r>
          </a:p>
          <a:p>
            <a:r>
              <a:rPr lang="en-US" dirty="0"/>
              <a:t>Q1: The semester course content, teaching method and evaluation system were provided at the start.</a:t>
            </a:r>
          </a:p>
          <a:p>
            <a:r>
              <a:rPr lang="en-US" dirty="0"/>
              <a:t>Q2: The course aims and objectives were clearly stated at the beginning of the period.</a:t>
            </a:r>
          </a:p>
          <a:p>
            <a:r>
              <a:rPr lang="en-US" dirty="0"/>
              <a:t>Q3: The course was worth the amount of credit assigned to it.</a:t>
            </a:r>
          </a:p>
          <a:p>
            <a:r>
              <a:rPr lang="en-US" dirty="0"/>
              <a:t>Q4: The course was taught according to the syllabus announced on the first day of class.</a:t>
            </a:r>
          </a:p>
          <a:p>
            <a:r>
              <a:rPr lang="en-US" dirty="0"/>
              <a:t>Q5: The class discussions, homework assignments, applications and studies were satisfactory.</a:t>
            </a:r>
          </a:p>
          <a:p>
            <a:r>
              <a:rPr lang="en-US" dirty="0"/>
              <a:t>Q6: The textbook and other courses resources were sufficient and up to date.</a:t>
            </a:r>
          </a:p>
          <a:p>
            <a:r>
              <a:rPr lang="en-US" dirty="0"/>
              <a:t>Q7: The course allowed field work, applications, laboratory, discussion and other studies.</a:t>
            </a:r>
          </a:p>
          <a:p>
            <a:r>
              <a:rPr lang="en-US" dirty="0"/>
              <a:t>Q8: The quizzes, assignments, projects and exams contributed to helping the learning.</a:t>
            </a:r>
          </a:p>
          <a:p>
            <a:r>
              <a:rPr lang="en-US" dirty="0"/>
              <a:t>Q9: I greatly enjoyed the class and was eager to actively participate during the lectures.</a:t>
            </a:r>
          </a:p>
          <a:p>
            <a:r>
              <a:rPr lang="en-US" dirty="0"/>
              <a:t>Q10: My initial expectations about the course were met at the end of the period or year.</a:t>
            </a:r>
          </a:p>
          <a:p>
            <a:r>
              <a:rPr lang="en-US" dirty="0"/>
              <a:t>Q11: The course was relevant and beneficial to my professional development.</a:t>
            </a:r>
          </a:p>
          <a:p>
            <a:r>
              <a:rPr lang="en-US" dirty="0"/>
              <a:t>Q12: The course helped me look at life and the world with a new perspective.</a:t>
            </a:r>
          </a:p>
          <a:p>
            <a:r>
              <a:rPr lang="en-US" dirty="0"/>
              <a:t>Q13: The Instructor's knowledge was relevant and up to date.</a:t>
            </a:r>
          </a:p>
          <a:p>
            <a:r>
              <a:rPr lang="en-US" dirty="0"/>
              <a:t>Q14: The Instructor came prepared for classes.</a:t>
            </a:r>
          </a:p>
          <a:p>
            <a:r>
              <a:rPr lang="en-US" dirty="0"/>
              <a:t>Q15: The Instructor taught in accordance with the announced lesson plan.</a:t>
            </a:r>
          </a:p>
          <a:p>
            <a:r>
              <a:rPr lang="en-US" dirty="0"/>
              <a:t>Q16: The Instructor was committed to the course and was understandable.</a:t>
            </a:r>
          </a:p>
          <a:p>
            <a:r>
              <a:rPr lang="en-US" dirty="0"/>
              <a:t>Q17: The Instructor arrived on time for classes.</a:t>
            </a:r>
          </a:p>
          <a:p>
            <a:r>
              <a:rPr lang="en-US" dirty="0"/>
              <a:t>Q18: The Instructor has a smooth and easy to follow delivery/speech.</a:t>
            </a:r>
          </a:p>
          <a:p>
            <a:r>
              <a:rPr lang="en-US" dirty="0"/>
              <a:t>Q19: The Instructor made effective use of class hours.</a:t>
            </a:r>
          </a:p>
          <a:p>
            <a:r>
              <a:rPr lang="en-US" dirty="0"/>
              <a:t>Q20: The Instructor explained the course and was eager to be helpful to students.</a:t>
            </a:r>
          </a:p>
          <a:p>
            <a:r>
              <a:rPr lang="en-US" dirty="0"/>
              <a:t>Q21: The Instructor demonstrated a positive approach to students.</a:t>
            </a:r>
          </a:p>
          <a:p>
            <a:r>
              <a:rPr lang="en-US" dirty="0"/>
              <a:t>Q22: The Instructor was open and respectful of the views of students about the course.</a:t>
            </a:r>
          </a:p>
          <a:p>
            <a:r>
              <a:rPr lang="en-US" dirty="0"/>
              <a:t>Q23: The Instructor encouraged participation in the course.</a:t>
            </a:r>
          </a:p>
          <a:p>
            <a:r>
              <a:rPr lang="en-US" dirty="0"/>
              <a:t>Q24: The Instructor gave relevant homework assignments/projects, and helped/guided students.</a:t>
            </a:r>
          </a:p>
          <a:p>
            <a:r>
              <a:rPr lang="en-US" dirty="0"/>
              <a:t>Q25: The Instructor responded to questions about the course inside and outside of the course.</a:t>
            </a:r>
          </a:p>
          <a:p>
            <a:r>
              <a:rPr lang="en-US" dirty="0"/>
              <a:t>Q26: The Instructor's evaluation system (midterm and final questions, projects, assignments, etc.) effectively measured the course objectives.</a:t>
            </a:r>
          </a:p>
          <a:p>
            <a:r>
              <a:rPr lang="en-US" dirty="0"/>
              <a:t>Q27: The Instructor provided solutions to exams and discussed them with students.</a:t>
            </a:r>
          </a:p>
          <a:p>
            <a:r>
              <a:rPr lang="en-US" dirty="0"/>
              <a:t>Q28: The Instructor treated all students in a right and objective manner.</a:t>
            </a:r>
          </a:p>
        </p:txBody>
      </p:sp>
      <p:sp>
        <p:nvSpPr>
          <p:cNvPr id="4" name="Slide Number Placeholder 3"/>
          <p:cNvSpPr>
            <a:spLocks noGrp="1"/>
          </p:cNvSpPr>
          <p:nvPr>
            <p:ph type="sldNum" sz="quarter" idx="5"/>
          </p:nvPr>
        </p:nvSpPr>
        <p:spPr/>
        <p:txBody>
          <a:bodyPr/>
          <a:lstStyle/>
          <a:p>
            <a:fld id="{508D5D34-B667-4E84-914A-56094169BBEF}" type="slidenum">
              <a:rPr lang="en-US" smtClean="0"/>
              <a:t>70</a:t>
            </a:fld>
            <a:endParaRPr lang="en-US"/>
          </a:p>
        </p:txBody>
      </p:sp>
    </p:spTree>
    <p:extLst>
      <p:ext uri="{BB962C8B-B14F-4D97-AF65-F5344CB8AC3E}">
        <p14:creationId xmlns:p14="http://schemas.microsoft.com/office/powerpoint/2010/main" val="23766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representative sample is necessary to make inference on</a:t>
            </a:r>
            <a:r>
              <a:rPr lang="en-US" baseline="0" dirty="0" smtClean="0"/>
              <a:t> the population of interest. It’s important to not only identify the target population, but also any defining characteristics of the population that should be considered when designing the survey. Proper interpretation of the questions is critical to gathering accurate data, so being aware of population characteristics that could affect interpretation is important. It’s also usually a good idea to attempt to motivate the audience to respond. Try to explain the purpose of the survey, emphasize why their participation is valuable, and discuss what positive outcomes or decisions could be made based on the resulting data.</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9</a:t>
            </a:fld>
            <a:endParaRPr lang="en-US"/>
          </a:p>
        </p:txBody>
      </p:sp>
    </p:spTree>
    <p:extLst>
      <p:ext uri="{BB962C8B-B14F-4D97-AF65-F5344CB8AC3E}">
        <p14:creationId xmlns:p14="http://schemas.microsoft.com/office/powerpoint/2010/main" val="193542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ideal sampling method may not be possible depending on how you intend to distribute the survey. There are many methods of survey distribution can each one can have a different audience or response rate. Method of survey distribution should be part of the </a:t>
            </a:r>
            <a:r>
              <a:rPr lang="en-US" baseline="0" smtClean="0"/>
              <a:t>planning process. </a:t>
            </a:r>
            <a:endParaRPr lang="en-US"/>
          </a:p>
        </p:txBody>
      </p:sp>
      <p:sp>
        <p:nvSpPr>
          <p:cNvPr id="4" name="Slide Number Placeholder 3"/>
          <p:cNvSpPr>
            <a:spLocks noGrp="1"/>
          </p:cNvSpPr>
          <p:nvPr>
            <p:ph type="sldNum" sz="quarter" idx="10"/>
          </p:nvPr>
        </p:nvSpPr>
        <p:spPr/>
        <p:txBody>
          <a:bodyPr/>
          <a:lstStyle/>
          <a:p>
            <a:fld id="{508D5D34-B667-4E84-914A-56094169BBEF}" type="slidenum">
              <a:rPr lang="en-US" smtClean="0"/>
              <a:t>10</a:t>
            </a:fld>
            <a:endParaRPr lang="en-US"/>
          </a:p>
        </p:txBody>
      </p:sp>
    </p:spTree>
    <p:extLst>
      <p:ext uri="{BB962C8B-B14F-4D97-AF65-F5344CB8AC3E}">
        <p14:creationId xmlns:p14="http://schemas.microsoft.com/office/powerpoint/2010/main" val="52769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on-line</a:t>
            </a:r>
            <a:r>
              <a:rPr lang="en-US" baseline="0" dirty="0" smtClean="0"/>
              <a:t> survey tools available. All of them have some pros and cons. The table in the slide shows a small subsample of tools that are available. Most of some free version that can be used with some minor drawbacks. Please keep in mind that not all question types might be available with each survey tool. Also, most free versions of the tools will have either ads, logos, or other methods of advertisement. </a:t>
            </a:r>
          </a:p>
          <a:p>
            <a:endParaRPr lang="en-US" baseline="0" dirty="0" smtClean="0"/>
          </a:p>
          <a:p>
            <a:r>
              <a:rPr lang="en-US" baseline="0" dirty="0" smtClean="0"/>
              <a:t>Don’t forget to discuss with leadership if an on-line survey tool is allowed! Many policies do not allow on-line survey tools. Also, there can be issues either setting up or sending out on-line surveys due to firewalls or blocked sites.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11</a:t>
            </a:fld>
            <a:endParaRPr lang="en-US"/>
          </a:p>
        </p:txBody>
      </p:sp>
    </p:spTree>
    <p:extLst>
      <p:ext uri="{BB962C8B-B14F-4D97-AF65-F5344CB8AC3E}">
        <p14:creationId xmlns:p14="http://schemas.microsoft.com/office/powerpoint/2010/main" val="200141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 types of questions found on surveys. The first are </a:t>
            </a:r>
            <a:r>
              <a:rPr lang="en-US" baseline="0" dirty="0" smtClean="0"/>
              <a:t>open-ended questions that allow for respondents to give a free response. While this gives the respondent the most flexibility to provide information, it can also be very difficult to analyze. These types of questions can be very useful to gain new insights or to get opinions from respondents. On the other hand, close-ended questions only allow respondents to choose from a selection of possible answers. These are usually much more easily analyzed, but do not offer any room for explanation. A good survey will have a mix of both questions that relate back to the overall research question. </a:t>
            </a:r>
            <a:endParaRPr lang="en-US" dirty="0"/>
          </a:p>
        </p:txBody>
      </p:sp>
      <p:sp>
        <p:nvSpPr>
          <p:cNvPr id="4" name="Slide Number Placeholder 3"/>
          <p:cNvSpPr>
            <a:spLocks noGrp="1"/>
          </p:cNvSpPr>
          <p:nvPr>
            <p:ph type="sldNum" sz="quarter" idx="10"/>
          </p:nvPr>
        </p:nvSpPr>
        <p:spPr/>
        <p:txBody>
          <a:bodyPr/>
          <a:lstStyle/>
          <a:p>
            <a:fld id="{508D5D34-B667-4E84-914A-56094169BBEF}" type="slidenum">
              <a:rPr lang="en-US" smtClean="0"/>
              <a:t>13</a:t>
            </a:fld>
            <a:endParaRPr lang="en-US"/>
          </a:p>
        </p:txBody>
      </p:sp>
    </p:spTree>
    <p:extLst>
      <p:ext uri="{BB962C8B-B14F-4D97-AF65-F5344CB8AC3E}">
        <p14:creationId xmlns:p14="http://schemas.microsoft.com/office/powerpoint/2010/main" val="323771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B7B8834-6342-4FA2-8AEC-54BE8E53ABFB}" type="datetime1">
              <a:rPr lang="en-US"/>
              <a:pPr>
                <a:defRPr/>
              </a:pPr>
              <a:t>4/14/2022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1F21F-884A-4680-B5E7-6A3036D5D0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9356"/>
            <a:ext cx="6705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DE2974AF-D7A9-4F10-8468-BA255F584EAD}"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F59B0B-2EF7-45A4-BF63-D2D6C0CE04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05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9356"/>
            <a:ext cx="6705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EBA4F913-2997-49A6-A9CD-593C228A5886}"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176D258-C231-43C0-A2EA-FC8FE71566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9968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B244A08D-0C44-4B03-8CE3-BF62027A2FC5}"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5F4274E-CCCD-415A-8D87-23F6D493DF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545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43BD57A-0080-4710-B3AB-D9A13E1403DF}" type="datetime1">
              <a:rPr lang="en-US"/>
              <a:pPr>
                <a:defRPr/>
              </a:pPr>
              <a:t>4/14/2022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065C8-49EA-4677-8C30-B8704A8E10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143E3AE-432E-42E7-A5D7-0FF25F80C88B}" type="datetime1">
              <a:rPr lang="en-US"/>
              <a:pPr>
                <a:defRPr/>
              </a:pPr>
              <a:t>4/14/2022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FB7067-B7FB-447D-9081-7685D62944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70B948F-982C-4F6D-B840-19223CDA380E}" type="datetime1">
              <a:rPr lang="en-US"/>
              <a:pPr>
                <a:defRPr/>
              </a:pPr>
              <a:t>4/14/2022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F60203-0751-4CFE-8C83-CC89223D1D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5874F30-77EB-4888-9CFA-508BF69EE7EE}" type="datetime1">
              <a:rPr lang="en-US"/>
              <a:pPr>
                <a:defRPr/>
              </a:pPr>
              <a:t>4/14/2022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035B8D-5B35-4B87-A31B-CE455FA443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A68CE7B-84D6-4551-B2F2-5716342F49BF}" type="datetime1">
              <a:rPr lang="en-US"/>
              <a:pPr>
                <a:defRPr/>
              </a:pPr>
              <a:t>4/14/2022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063F02-9D3B-4958-B329-2C33708CE9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4CFE6521-330D-40E4-97B6-C4E753673FBB}"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D537CA-A400-4C48-B1BB-83AA21EB22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089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9356"/>
            <a:ext cx="6705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5E4F3C40-4539-4A98-ADFD-A38B9E40F56C}"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97D57E-5F4B-4D70-B36A-5AF303A6D06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699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9356"/>
            <a:ext cx="6705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83EA7BC6-FA8D-4D27-81F6-B71504B12AF5}" type="datetime1">
              <a:rPr lang="en-US">
                <a:solidFill>
                  <a:prstClr val="black"/>
                </a:solidFill>
                <a:cs typeface="Arial" charset="0"/>
              </a:rPr>
              <a:pPr fontAlgn="base">
                <a:spcBef>
                  <a:spcPct val="0"/>
                </a:spcBef>
                <a:spcAft>
                  <a:spcPct val="0"/>
                </a:spcAft>
                <a:defRPr/>
              </a:pPr>
              <a:t>4/14/2022</a:t>
            </a:fld>
            <a:endParaRPr lang="en-US" dirty="0">
              <a:solidFill>
                <a:prstClr val="black"/>
              </a:solidFill>
              <a:cs typeface="Arial" charset="0"/>
            </a:endParaRP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7D2B01-CF81-469C-8E85-078F72FB0B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67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itle Placeholder 1"/>
          <p:cNvSpPr>
            <a:spLocks noGrp="1"/>
          </p:cNvSpPr>
          <p:nvPr>
            <p:ph type="title"/>
          </p:nvPr>
        </p:nvSpPr>
        <p:spPr bwMode="auto">
          <a:xfrm>
            <a:off x="1219200" y="198438"/>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tint val="75000"/>
                  </a:schemeClr>
                </a:solidFill>
                <a:latin typeface="Arial" panose="020B0604020202020204" pitchFamily="34" charset="0"/>
                <a:cs typeface="Arial" panose="020B0604020202020204" pitchFamily="34" charset="0"/>
              </a:defRPr>
            </a:lvl1pPr>
          </a:lstStyle>
          <a:p>
            <a:pPr>
              <a:defRPr/>
            </a:pPr>
            <a:fld id="{CF62D06F-D487-4BF8-AB9C-0BE75D226B4E}" type="slidenum">
              <a:rPr lang="en-US" smtClean="0"/>
              <a:pPr>
                <a:defRPr/>
              </a:pPr>
              <a:t>‹#›</a:t>
            </a:fld>
            <a:endParaRPr lang="en-US" dirty="0"/>
          </a:p>
        </p:txBody>
      </p:sp>
      <p:sp>
        <p:nvSpPr>
          <p:cNvPr id="7" name="Rectangle 10"/>
          <p:cNvSpPr>
            <a:spLocks noChangeArrowheads="1"/>
          </p:cNvSpPr>
          <p:nvPr/>
        </p:nvSpPr>
        <p:spPr bwMode="auto">
          <a:xfrm flipV="1">
            <a:off x="0" y="1428750"/>
            <a:ext cx="9144000" cy="76200"/>
          </a:xfrm>
          <a:prstGeom prst="rect">
            <a:avLst/>
          </a:prstGeom>
          <a:solidFill>
            <a:srgbClr val="4C3B89"/>
          </a:solidFill>
          <a:ln w="9525">
            <a:noFill/>
            <a:miter lim="800000"/>
            <a:headEnd/>
            <a:tailEnd/>
          </a:ln>
          <a:effectLst>
            <a:outerShdw blurRad="50800" dist="38100" dir="5400000" algn="t" rotWithShape="0">
              <a:prstClr val="black">
                <a:alpha val="40000"/>
              </a:prstClr>
            </a:outerShdw>
          </a:effectLst>
        </p:spPr>
        <p:txBody>
          <a:bodyPr wrap="none" lIns="91043" tIns="45520" rIns="91043" bIns="45520" anchor="ctr"/>
          <a:lstStyle/>
          <a:p>
            <a:pPr fontAlgn="auto">
              <a:spcBef>
                <a:spcPts val="0"/>
              </a:spcBef>
              <a:spcAft>
                <a:spcPts val="0"/>
              </a:spcAft>
              <a:defRPr/>
            </a:pPr>
            <a:endParaRPr lang="en-US" dirty="0">
              <a:solidFill>
                <a:srgbClr val="000000"/>
              </a:solidFill>
              <a:latin typeface="+mn-lt"/>
              <a:cs typeface="+mn-cs"/>
            </a:endParaRPr>
          </a:p>
        </p:txBody>
      </p:sp>
      <p:sp>
        <p:nvSpPr>
          <p:cNvPr id="9" name="Text Box 5"/>
          <p:cNvSpPr txBox="1">
            <a:spLocks noChangeArrowheads="1"/>
          </p:cNvSpPr>
          <p:nvPr/>
        </p:nvSpPr>
        <p:spPr bwMode="auto">
          <a:xfrm>
            <a:off x="2745944" y="1331913"/>
            <a:ext cx="3777545" cy="253074"/>
          </a:xfrm>
          <a:prstGeom prst="rect">
            <a:avLst/>
          </a:prstGeom>
          <a:solidFill>
            <a:schemeClr val="bg1"/>
          </a:solidFill>
          <a:ln w="9525">
            <a:noFill/>
            <a:miter lim="800000"/>
            <a:headEnd/>
            <a:tailEnd/>
          </a:ln>
          <a:effectLst>
            <a:softEdge rad="63500"/>
          </a:effectLst>
        </p:spPr>
        <p:txBody>
          <a:bodyPr wrap="none" lIns="82981" tIns="41493" rIns="82981" bIns="41493">
            <a:spAutoFit/>
          </a:bodyPr>
          <a:lstStyle/>
          <a:p>
            <a:pPr algn="ctr" defTabSz="829923" fontAlgn="auto">
              <a:spcBef>
                <a:spcPts val="0"/>
              </a:spcBef>
              <a:spcAft>
                <a:spcPts val="0"/>
              </a:spcAft>
              <a:defRPr/>
            </a:pPr>
            <a:r>
              <a:rPr lang="en-US" sz="1100" b="1" i="0" dirty="0" smtClean="0">
                <a:solidFill>
                  <a:srgbClr val="4C3B89"/>
                </a:solidFill>
                <a:latin typeface="Arial" panose="020B0604020202020204" pitchFamily="34" charset="0"/>
                <a:cs typeface="Arial" panose="020B0604020202020204" pitchFamily="34" charset="0"/>
              </a:rPr>
              <a:t>MODERNIZING</a:t>
            </a:r>
            <a:r>
              <a:rPr lang="en-US" sz="1100" b="1" i="0" baseline="0" dirty="0" smtClean="0">
                <a:solidFill>
                  <a:srgbClr val="4C3B89"/>
                </a:solidFill>
                <a:latin typeface="Arial" panose="020B0604020202020204" pitchFamily="34" charset="0"/>
                <a:cs typeface="Arial" panose="020B0604020202020204" pitchFamily="34" charset="0"/>
              </a:rPr>
              <a:t> </a:t>
            </a:r>
            <a:r>
              <a:rPr lang="en-US" sz="1100" b="0" i="1" baseline="0" dirty="0" smtClean="0">
                <a:solidFill>
                  <a:srgbClr val="4C3B89"/>
                </a:solidFill>
                <a:latin typeface="Arial" panose="020B0604020202020204" pitchFamily="34" charset="0"/>
                <a:cs typeface="Arial" panose="020B0604020202020204" pitchFamily="34" charset="0"/>
              </a:rPr>
              <a:t>the</a:t>
            </a:r>
            <a:r>
              <a:rPr lang="en-US" sz="1100" b="1" i="0" baseline="0" dirty="0" smtClean="0">
                <a:solidFill>
                  <a:srgbClr val="4C3B89"/>
                </a:solidFill>
                <a:latin typeface="Arial" panose="020B0604020202020204" pitchFamily="34" charset="0"/>
                <a:cs typeface="Arial" panose="020B0604020202020204" pitchFamily="34" charset="0"/>
              </a:rPr>
              <a:t> CULTURE </a:t>
            </a:r>
            <a:r>
              <a:rPr lang="en-US" sz="1100" b="0" i="1" baseline="0" dirty="0" smtClean="0">
                <a:solidFill>
                  <a:srgbClr val="4C3B89"/>
                </a:solidFill>
                <a:latin typeface="Arial" panose="020B0604020202020204" pitchFamily="34" charset="0"/>
                <a:cs typeface="Arial" panose="020B0604020202020204" pitchFamily="34" charset="0"/>
              </a:rPr>
              <a:t>of</a:t>
            </a:r>
            <a:r>
              <a:rPr lang="en-US" sz="1100" b="1" i="0" baseline="0" dirty="0" smtClean="0">
                <a:solidFill>
                  <a:srgbClr val="4C3B89"/>
                </a:solidFill>
                <a:latin typeface="Arial" panose="020B0604020202020204" pitchFamily="34" charset="0"/>
                <a:cs typeface="Arial" panose="020B0604020202020204" pitchFamily="34" charset="0"/>
              </a:rPr>
              <a:t> TEST &amp; EVALUATION</a:t>
            </a:r>
            <a:endParaRPr lang="en-US" sz="1100" b="1" i="0" dirty="0">
              <a:solidFill>
                <a:srgbClr val="4C3B89"/>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63455" y="166550"/>
            <a:ext cx="1371600" cy="1241404"/>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132" y="175578"/>
            <a:ext cx="1188720" cy="118872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ctr" rtl="0" eaLnBrk="0" fontAlgn="base" hangingPunct="0">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000">
          <a:solidFill>
            <a:schemeClr val="tx1"/>
          </a:solidFill>
          <a:latin typeface="Calibri" pitchFamily="34" charset="0"/>
        </a:defRPr>
      </a:lvl6pPr>
      <a:lvl7pPr marL="914400" algn="ctr" rtl="0" eaLnBrk="1" fontAlgn="base" hangingPunct="1">
        <a:spcBef>
          <a:spcPct val="0"/>
        </a:spcBef>
        <a:spcAft>
          <a:spcPct val="0"/>
        </a:spcAft>
        <a:defRPr sz="4000">
          <a:solidFill>
            <a:schemeClr val="tx1"/>
          </a:solidFill>
          <a:latin typeface="Calibri" pitchFamily="34" charset="0"/>
        </a:defRPr>
      </a:lvl7pPr>
      <a:lvl8pPr marL="1371600" algn="ctr" rtl="0" eaLnBrk="1" fontAlgn="base" hangingPunct="1">
        <a:spcBef>
          <a:spcPct val="0"/>
        </a:spcBef>
        <a:spcAft>
          <a:spcPct val="0"/>
        </a:spcAft>
        <a:defRPr sz="4000">
          <a:solidFill>
            <a:schemeClr val="tx1"/>
          </a:solidFill>
          <a:latin typeface="Calibri" pitchFamily="34" charset="0"/>
        </a:defRPr>
      </a:lvl8pPr>
      <a:lvl9pPr marL="1828800" algn="ctr"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0"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pPr fontAlgn="base">
              <a:spcBef>
                <a:spcPct val="0"/>
              </a:spcBef>
              <a:spcAft>
                <a:spcPct val="0"/>
              </a:spcAft>
              <a:defRPr/>
            </a:pPr>
            <a:endParaRPr lang="en-US" dirty="0">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DF7D16B7-C3D0-4363-82D4-3D2B285484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09783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3000" kern="1200">
          <a:solidFill>
            <a:schemeClr val="tx1"/>
          </a:solidFill>
          <a:latin typeface="+mj-lt"/>
          <a:ea typeface="+mj-ea"/>
          <a:cs typeface="+mj-cs"/>
        </a:defRPr>
      </a:lvl1pPr>
      <a:lvl2pPr algn="ctr" rtl="0" eaLnBrk="0" fontAlgn="base" hangingPunct="0">
        <a:spcBef>
          <a:spcPct val="0"/>
        </a:spcBef>
        <a:spcAft>
          <a:spcPct val="0"/>
        </a:spcAft>
        <a:defRPr sz="3000">
          <a:solidFill>
            <a:schemeClr val="tx1"/>
          </a:solidFill>
          <a:latin typeface="Calibri" pitchFamily="34" charset="0"/>
        </a:defRPr>
      </a:lvl2pPr>
      <a:lvl3pPr algn="ctr" rtl="0" eaLnBrk="0" fontAlgn="base" hangingPunct="0">
        <a:spcBef>
          <a:spcPct val="0"/>
        </a:spcBef>
        <a:spcAft>
          <a:spcPct val="0"/>
        </a:spcAft>
        <a:defRPr sz="3000">
          <a:solidFill>
            <a:schemeClr val="tx1"/>
          </a:solidFill>
          <a:latin typeface="Calibri" pitchFamily="34" charset="0"/>
        </a:defRPr>
      </a:lvl3pPr>
      <a:lvl4pPr algn="ctr" rtl="0" eaLnBrk="0" fontAlgn="base" hangingPunct="0">
        <a:spcBef>
          <a:spcPct val="0"/>
        </a:spcBef>
        <a:spcAft>
          <a:spcPct val="0"/>
        </a:spcAft>
        <a:defRPr sz="3000">
          <a:solidFill>
            <a:schemeClr val="tx1"/>
          </a:solidFill>
          <a:latin typeface="Calibri" pitchFamily="34" charset="0"/>
        </a:defRPr>
      </a:lvl4pPr>
      <a:lvl5pPr algn="ctr" rtl="0" eaLnBrk="0" fontAlgn="base" hangingPunct="0">
        <a:spcBef>
          <a:spcPct val="0"/>
        </a:spcBef>
        <a:spcAft>
          <a:spcPct val="0"/>
        </a:spcAft>
        <a:defRPr sz="3000">
          <a:solidFill>
            <a:schemeClr val="tx1"/>
          </a:solidFill>
          <a:latin typeface="Calibri" pitchFamily="34" charset="0"/>
        </a:defRPr>
      </a:lvl5pPr>
      <a:lvl6pPr marL="342900" algn="ctr" rtl="0" eaLnBrk="1" fontAlgn="base" hangingPunct="1">
        <a:spcBef>
          <a:spcPct val="0"/>
        </a:spcBef>
        <a:spcAft>
          <a:spcPct val="0"/>
        </a:spcAft>
        <a:defRPr sz="3000">
          <a:solidFill>
            <a:schemeClr val="tx1"/>
          </a:solidFill>
          <a:latin typeface="Calibri" pitchFamily="34" charset="0"/>
        </a:defRPr>
      </a:lvl6pPr>
      <a:lvl7pPr marL="685800" algn="ctr" rtl="0" eaLnBrk="1" fontAlgn="base" hangingPunct="1">
        <a:spcBef>
          <a:spcPct val="0"/>
        </a:spcBef>
        <a:spcAft>
          <a:spcPct val="0"/>
        </a:spcAft>
        <a:defRPr sz="3000">
          <a:solidFill>
            <a:schemeClr val="tx1"/>
          </a:solidFill>
          <a:latin typeface="Calibri" pitchFamily="34" charset="0"/>
        </a:defRPr>
      </a:lvl7pPr>
      <a:lvl8pPr marL="1028700" algn="ctr" rtl="0" eaLnBrk="1" fontAlgn="base" hangingPunct="1">
        <a:spcBef>
          <a:spcPct val="0"/>
        </a:spcBef>
        <a:spcAft>
          <a:spcPct val="0"/>
        </a:spcAft>
        <a:defRPr sz="3000">
          <a:solidFill>
            <a:schemeClr val="tx1"/>
          </a:solidFill>
          <a:latin typeface="Calibri" pitchFamily="34" charset="0"/>
        </a:defRPr>
      </a:lvl8pPr>
      <a:lvl9pPr marL="1371600" algn="ctr" rtl="0" eaLnBrk="1" fontAlgn="base" hangingPunct="1">
        <a:spcBef>
          <a:spcPct val="0"/>
        </a:spcBef>
        <a:spcAft>
          <a:spcPct val="0"/>
        </a:spcAft>
        <a:defRPr sz="30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fit.edu/STA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50567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55" Type="http://schemas.openxmlformats.org/officeDocument/2006/relationships/image" Target="../media/image54.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7" Type="http://schemas.openxmlformats.org/officeDocument/2006/relationships/image" Target="../media/image5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tionary.org/wiki/scales" TargetMode="Externa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honorscode.blogspot.com/2014/02/proving-groups-will-gate-warlord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9" Type="http://schemas.openxmlformats.org/officeDocument/2006/relationships/image" Target="../media/image48.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flickr.com/photos/barrydahl/6675297699"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37"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ncbi.nlm.nih.gov/pmc/articles/PMC420179/pdf/bmj32801312.pdf" TargetMode="External"/><Relationship Id="rId3" Type="http://schemas.openxmlformats.org/officeDocument/2006/relationships/hyperlink" Target="https://online.stat.psu.edu/stat100/lesson/2/2.4#main-content" TargetMode="External"/><Relationship Id="rId7" Type="http://schemas.openxmlformats.org/officeDocument/2006/relationships/hyperlink" Target="https://www.peru.edu/oira/wp-content/uploads/sites/65/2016/09/Likert-Scale-Examples.pdf" TargetMode="External"/><Relationship Id="rId2" Type="http://schemas.openxmlformats.org/officeDocument/2006/relationships/hyperlink" Target="https://www.aapor.org/Education-Resources/For-Researchers/Poll-Survey-FAQ/Question-Wording.aspx" TargetMode="External"/><Relationship Id="rId1" Type="http://schemas.openxmlformats.org/officeDocument/2006/relationships/slideLayout" Target="../slideLayouts/slideLayout2.xml"/><Relationship Id="rId6" Type="http://schemas.openxmlformats.org/officeDocument/2006/relationships/hyperlink" Target="https://www.scribbr.com/methodology/likert-scale/" TargetMode="External"/><Relationship Id="rId5" Type="http://schemas.openxmlformats.org/officeDocument/2006/relationships/hyperlink" Target="https://www.ssc.wisc.edu/~jpiliavi/357/neuman.pdf" TargetMode="External"/><Relationship Id="rId4" Type="http://schemas.openxmlformats.org/officeDocument/2006/relationships/hyperlink" Target="https://stattrek.com/survey-research/survey-bias.aspx" TargetMode="External"/><Relationship Id="rId9" Type="http://schemas.openxmlformats.org/officeDocument/2006/relationships/hyperlink" Target="https://www.npmj.org/article.asp?issn=1117-1936;year=2015;volume=22;issue=4;spage=195;epage=201;aulast=Bolarinwa"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wordcloud.com/" TargetMode="External"/><Relationship Id="rId2" Type="http://schemas.openxmlformats.org/officeDocument/2006/relationships/hyperlink" Target="https://www.truity.com/test/big-five-personality-t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8" name="Rectangle 4"/>
          <p:cNvSpPr txBox="1">
            <a:spLocks noChangeArrowheads="1"/>
          </p:cNvSpPr>
          <p:nvPr/>
        </p:nvSpPr>
        <p:spPr bwMode="auto">
          <a:xfrm>
            <a:off x="363538" y="2908300"/>
            <a:ext cx="8416925" cy="1362075"/>
          </a:xfrm>
          <a:prstGeom prst="rect">
            <a:avLst/>
          </a:prstGeom>
          <a:noFill/>
          <a:ln w="9525">
            <a:noFill/>
            <a:miter lim="800000"/>
            <a:headEnd/>
            <a:tailEnd/>
          </a:ln>
        </p:spPr>
        <p:txBody>
          <a:bodyPr anchor="ctr" anchorCtr="0"/>
          <a:lstStyle/>
          <a:p>
            <a:pPr algn="ctr">
              <a:lnSpc>
                <a:spcPct val="90000"/>
              </a:lnSpc>
            </a:pPr>
            <a:endParaRPr lang="en-US" altLang="en-US" sz="3200" b="1" dirty="0">
              <a:latin typeface="Arial" panose="020B0604020202020204" pitchFamily="34" charset="0"/>
              <a:cs typeface="Arial" panose="020B0604020202020204" pitchFamily="34" charset="0"/>
            </a:endParaRPr>
          </a:p>
        </p:txBody>
      </p:sp>
      <p:sp>
        <p:nvSpPr>
          <p:cNvPr id="8" name="Rectangle 10"/>
          <p:cNvSpPr>
            <a:spLocks noChangeArrowheads="1"/>
          </p:cNvSpPr>
          <p:nvPr/>
        </p:nvSpPr>
        <p:spPr bwMode="auto">
          <a:xfrm flipV="1">
            <a:off x="0" y="1203514"/>
            <a:ext cx="9144000" cy="92075"/>
          </a:xfrm>
          <a:prstGeom prst="rect">
            <a:avLst/>
          </a:prstGeom>
          <a:solidFill>
            <a:srgbClr val="4C3B89"/>
          </a:solidFill>
          <a:ln w="9525">
            <a:noFill/>
            <a:miter lim="800000"/>
            <a:headEnd/>
            <a:tailEnd/>
          </a:ln>
          <a:effectLst/>
        </p:spPr>
        <p:txBody>
          <a:bodyPr wrap="none" lIns="91043" tIns="45520" rIns="91043" bIns="45520" anchor="ctr"/>
          <a:lstStyle/>
          <a:p>
            <a:pPr fontAlgn="auto">
              <a:spcBef>
                <a:spcPts val="0"/>
              </a:spcBef>
              <a:spcAft>
                <a:spcPts val="0"/>
              </a:spcAft>
              <a:defRPr/>
            </a:pPr>
            <a:endParaRPr lang="en-US" dirty="0">
              <a:solidFill>
                <a:srgbClr val="000000"/>
              </a:solidFill>
              <a:latin typeface="+mn-lt"/>
              <a:cs typeface="+mn-cs"/>
            </a:endParaRPr>
          </a:p>
        </p:txBody>
      </p:sp>
      <p:sp>
        <p:nvSpPr>
          <p:cNvPr id="16" name="TextBox 15"/>
          <p:cNvSpPr txBox="1"/>
          <p:nvPr/>
        </p:nvSpPr>
        <p:spPr>
          <a:xfrm>
            <a:off x="2572820" y="4537869"/>
            <a:ext cx="3962400" cy="1631216"/>
          </a:xfrm>
          <a:prstGeom prst="rect">
            <a:avLst/>
          </a:prstGeom>
          <a:noFill/>
        </p:spPr>
        <p:txBody>
          <a:bodyPr>
            <a:spAutoFit/>
          </a:bodyPr>
          <a:lstStyle/>
          <a:p>
            <a:pPr algn="ctr">
              <a:defRPr/>
            </a:pPr>
            <a:r>
              <a:rPr lang="en-US" altLang="en-US" b="1" dirty="0" smtClean="0">
                <a:latin typeface="Georgia" panose="02040502050405020303" pitchFamily="18" charset="0"/>
                <a:cs typeface="Times New Roman" pitchFamily="18" charset="0"/>
              </a:rPr>
              <a:t>Gina Sigler &amp; Alex McBride</a:t>
            </a:r>
            <a:endParaRPr lang="en-US" altLang="en-US" b="1" dirty="0">
              <a:latin typeface="Georgia" panose="02040502050405020303" pitchFamily="18" charset="0"/>
              <a:cs typeface="Times New Roman" pitchFamily="18" charset="0"/>
            </a:endParaRPr>
          </a:p>
          <a:p>
            <a:pPr algn="ctr">
              <a:defRPr/>
            </a:pPr>
            <a:endParaRPr lang="en-US" b="1" dirty="0" smtClean="0">
              <a:latin typeface="Georgia" panose="02040502050405020303" pitchFamily="18" charset="0"/>
            </a:endParaRPr>
          </a:p>
          <a:p>
            <a:pPr algn="ctr">
              <a:defRPr/>
            </a:pPr>
            <a:r>
              <a:rPr lang="en-US" altLang="en-US" sz="1600" b="1" dirty="0">
                <a:latin typeface="Georgia" panose="02040502050405020303" pitchFamily="18" charset="0"/>
                <a:cs typeface="Times New Roman" pitchFamily="18" charset="0"/>
              </a:rPr>
              <a:t>Scientific Test and Analysis Techniques </a:t>
            </a:r>
            <a:br>
              <a:rPr lang="en-US" altLang="en-US" sz="1600" b="1" dirty="0">
                <a:latin typeface="Georgia" panose="02040502050405020303" pitchFamily="18" charset="0"/>
                <a:cs typeface="Times New Roman" pitchFamily="18" charset="0"/>
              </a:rPr>
            </a:br>
            <a:r>
              <a:rPr lang="en-US" altLang="en-US" sz="1600" b="1" dirty="0">
                <a:latin typeface="Georgia" panose="02040502050405020303" pitchFamily="18" charset="0"/>
                <a:cs typeface="Times New Roman" pitchFamily="18" charset="0"/>
              </a:rPr>
              <a:t>Center of Excellence</a:t>
            </a:r>
            <a:endParaRPr lang="en-US" sz="1600" b="1" dirty="0">
              <a:latin typeface="Georgia" panose="02040502050405020303" pitchFamily="18" charset="0"/>
              <a:cs typeface="Times New Roman" pitchFamily="18" charset="0"/>
            </a:endParaRPr>
          </a:p>
          <a:p>
            <a:pPr algn="ctr">
              <a:defRPr/>
            </a:pPr>
            <a:r>
              <a:rPr lang="en-US" sz="1600" dirty="0" smtClean="0">
                <a:solidFill>
                  <a:srgbClr val="4C3B89"/>
                </a:solidFill>
                <a:latin typeface="Georgia" panose="02040502050405020303" pitchFamily="18" charset="0"/>
                <a:hlinkClick r:id="rId2"/>
              </a:rPr>
              <a:t>www.AFIT.edu/STAT</a:t>
            </a:r>
            <a:endParaRPr lang="en-US" sz="1600" dirty="0">
              <a:solidFill>
                <a:srgbClr val="4C3B89"/>
              </a:solidFill>
              <a:latin typeface="Georgia" panose="020405020504050203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19" y="4270375"/>
            <a:ext cx="1798281" cy="17982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891" y="4707705"/>
            <a:ext cx="2156309" cy="923619"/>
          </a:xfrm>
          <a:prstGeom prst="rect">
            <a:avLst/>
          </a:prstGeom>
        </p:spPr>
      </p:pic>
      <p:sp>
        <p:nvSpPr>
          <p:cNvPr id="10" name="Rectangle 10"/>
          <p:cNvSpPr>
            <a:spLocks noChangeArrowheads="1"/>
          </p:cNvSpPr>
          <p:nvPr/>
        </p:nvSpPr>
        <p:spPr bwMode="auto">
          <a:xfrm flipV="1">
            <a:off x="0" y="1141449"/>
            <a:ext cx="9144000" cy="92075"/>
          </a:xfrm>
          <a:prstGeom prst="rect">
            <a:avLst/>
          </a:prstGeom>
          <a:solidFill>
            <a:srgbClr val="FFDF7F"/>
          </a:solidFill>
          <a:ln w="9525">
            <a:noFill/>
            <a:miter lim="800000"/>
            <a:headEnd/>
            <a:tailEnd/>
          </a:ln>
          <a:effectLst/>
        </p:spPr>
        <p:txBody>
          <a:bodyPr wrap="none" lIns="91043" tIns="45520" rIns="91043" bIns="45520" anchor="ctr"/>
          <a:lstStyle/>
          <a:p>
            <a:pPr fontAlgn="auto">
              <a:spcBef>
                <a:spcPts val="0"/>
              </a:spcBef>
              <a:spcAft>
                <a:spcPts val="0"/>
              </a:spcAft>
              <a:defRPr/>
            </a:pPr>
            <a:endParaRPr lang="en-US" dirty="0">
              <a:solidFill>
                <a:srgbClr val="000000"/>
              </a:solidFill>
              <a:latin typeface="+mn-lt"/>
              <a:cs typeface="+mn-cs"/>
            </a:endParaRPr>
          </a:p>
        </p:txBody>
      </p:sp>
      <p:sp>
        <p:nvSpPr>
          <p:cNvPr id="11" name="Rectangle 10"/>
          <p:cNvSpPr>
            <a:spLocks noChangeArrowheads="1"/>
          </p:cNvSpPr>
          <p:nvPr/>
        </p:nvSpPr>
        <p:spPr bwMode="auto">
          <a:xfrm flipV="1">
            <a:off x="0" y="1079383"/>
            <a:ext cx="9144000" cy="92075"/>
          </a:xfrm>
          <a:prstGeom prst="rect">
            <a:avLst/>
          </a:prstGeom>
          <a:solidFill>
            <a:srgbClr val="EDEBF3"/>
          </a:solidFill>
          <a:ln w="9525">
            <a:noFill/>
            <a:miter lim="800000"/>
            <a:headEnd/>
            <a:tailEnd/>
          </a:ln>
          <a:effectLst/>
        </p:spPr>
        <p:txBody>
          <a:bodyPr wrap="none" lIns="91043" tIns="45520" rIns="91043" bIns="45520" anchor="ctr"/>
          <a:lstStyle/>
          <a:p>
            <a:pPr fontAlgn="auto">
              <a:spcBef>
                <a:spcPts val="0"/>
              </a:spcBef>
              <a:spcAft>
                <a:spcPts val="0"/>
              </a:spcAft>
              <a:defRPr/>
            </a:pPr>
            <a:endParaRPr lang="en-US" dirty="0">
              <a:solidFill>
                <a:srgbClr val="000000"/>
              </a:solidFill>
              <a:latin typeface="+mn-lt"/>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158" y="189158"/>
            <a:ext cx="2807725" cy="2808835"/>
          </a:xfrm>
          <a:prstGeom prst="rect">
            <a:avLst/>
          </a:prstGeom>
        </p:spPr>
      </p:pic>
      <p:sp>
        <p:nvSpPr>
          <p:cNvPr id="12" name="Rectangle 4"/>
          <p:cNvSpPr txBox="1">
            <a:spLocks noChangeArrowheads="1"/>
          </p:cNvSpPr>
          <p:nvPr/>
        </p:nvSpPr>
        <p:spPr bwMode="auto">
          <a:xfrm>
            <a:off x="363537" y="2935852"/>
            <a:ext cx="8416925" cy="1362075"/>
          </a:xfrm>
          <a:prstGeom prst="rect">
            <a:avLst/>
          </a:prstGeom>
          <a:noFill/>
          <a:ln w="9525">
            <a:noFill/>
            <a:miter lim="800000"/>
            <a:headEnd/>
            <a:tailEnd/>
          </a:ln>
        </p:spPr>
        <p:txBody>
          <a:bodyPr/>
          <a:lstStyle/>
          <a:p>
            <a:pPr algn="ctr">
              <a:lnSpc>
                <a:spcPct val="90000"/>
              </a:lnSpc>
            </a:pPr>
            <a:r>
              <a:rPr lang="en-US" altLang="en-US" sz="4000" b="1" dirty="0" smtClean="0">
                <a:latin typeface="Calibri" pitchFamily="34" charset="0"/>
                <a:cs typeface="Times New Roman" pitchFamily="18" charset="0"/>
              </a:rPr>
              <a:t>Survey Dos and Don’ts</a:t>
            </a:r>
          </a:p>
          <a:p>
            <a:pPr algn="ctr">
              <a:lnSpc>
                <a:spcPct val="90000"/>
              </a:lnSpc>
            </a:pPr>
            <a:endParaRPr lang="en-US" altLang="en-US" sz="2800" b="1" dirty="0">
              <a:latin typeface="Calibri" pitchFamily="34" charset="0"/>
              <a:cs typeface="Times New Roman" pitchFamily="18" charset="0"/>
            </a:endParaRPr>
          </a:p>
        </p:txBody>
      </p:sp>
    </p:spTree>
    <p:extLst>
      <p:ext uri="{BB962C8B-B14F-4D97-AF65-F5344CB8AC3E}">
        <p14:creationId xmlns:p14="http://schemas.microsoft.com/office/powerpoint/2010/main" val="298484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 Distribution </a:t>
            </a:r>
            <a:endParaRPr lang="en-US" sz="3600" dirty="0"/>
          </a:p>
        </p:txBody>
      </p:sp>
      <p:sp>
        <p:nvSpPr>
          <p:cNvPr id="3" name="Content Placeholder 2"/>
          <p:cNvSpPr>
            <a:spLocks noGrp="1"/>
          </p:cNvSpPr>
          <p:nvPr>
            <p:ph idx="1"/>
          </p:nvPr>
        </p:nvSpPr>
        <p:spPr/>
        <p:txBody>
          <a:bodyPr/>
          <a:lstStyle/>
          <a:p>
            <a:r>
              <a:rPr lang="en-US" sz="2400" dirty="0" smtClean="0"/>
              <a:t>There are many methods of survey distribution</a:t>
            </a:r>
          </a:p>
          <a:p>
            <a:pPr lvl="1"/>
            <a:r>
              <a:rPr lang="en-US" sz="2000" dirty="0" smtClean="0"/>
              <a:t>Face-to-face discussions either individually or with a group</a:t>
            </a:r>
          </a:p>
          <a:p>
            <a:pPr lvl="1"/>
            <a:r>
              <a:rPr lang="en-US" sz="2000" dirty="0" smtClean="0"/>
              <a:t>Telephone calls/texts to individuals (used to be very common to cold call)</a:t>
            </a:r>
          </a:p>
          <a:p>
            <a:pPr lvl="1"/>
            <a:r>
              <a:rPr lang="en-US" sz="2000" dirty="0" smtClean="0"/>
              <a:t>Mail-in surveys</a:t>
            </a:r>
          </a:p>
          <a:p>
            <a:pPr lvl="1"/>
            <a:r>
              <a:rPr lang="en-US" sz="2000" dirty="0" smtClean="0"/>
              <a:t>E-mail or web based (which are currently the most popular)</a:t>
            </a:r>
          </a:p>
          <a:p>
            <a:r>
              <a:rPr lang="en-US" sz="2400" dirty="0" smtClean="0"/>
              <a:t>Each method has its own pros and cons and might result in a different selection of participants</a:t>
            </a:r>
          </a:p>
          <a:p>
            <a:r>
              <a:rPr lang="en-US" sz="2400" dirty="0" smtClean="0"/>
              <a:t>This can tie back to sampling methods if you are trying to get a particular sample</a:t>
            </a:r>
          </a:p>
          <a:p>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10</a:t>
            </a:fld>
            <a:endParaRPr lang="en-US" dirty="0"/>
          </a:p>
        </p:txBody>
      </p:sp>
    </p:spTree>
    <p:extLst>
      <p:ext uri="{BB962C8B-B14F-4D97-AF65-F5344CB8AC3E}">
        <p14:creationId xmlns:p14="http://schemas.microsoft.com/office/powerpoint/2010/main" val="326263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On-line Survey Tools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5909511"/>
              </p:ext>
            </p:extLst>
          </p:nvPr>
        </p:nvGraphicFramePr>
        <p:xfrm>
          <a:off x="444831" y="1410661"/>
          <a:ext cx="8254338" cy="4079240"/>
        </p:xfrm>
        <a:graphic>
          <a:graphicData uri="http://schemas.openxmlformats.org/drawingml/2006/table">
            <a:tbl>
              <a:tblPr firstRow="1" bandRow="1">
                <a:tableStyleId>{5C22544A-7EE6-4342-B048-85BDC9FD1C3A}</a:tableStyleId>
              </a:tblPr>
              <a:tblGrid>
                <a:gridCol w="1332103">
                  <a:extLst>
                    <a:ext uri="{9D8B030D-6E8A-4147-A177-3AD203B41FA5}">
                      <a16:colId xmlns:a16="http://schemas.microsoft.com/office/drawing/2014/main" val="4236498927"/>
                    </a:ext>
                  </a:extLst>
                </a:gridCol>
                <a:gridCol w="1097598">
                  <a:extLst>
                    <a:ext uri="{9D8B030D-6E8A-4147-A177-3AD203B41FA5}">
                      <a16:colId xmlns:a16="http://schemas.microsoft.com/office/drawing/2014/main" val="3450704357"/>
                    </a:ext>
                  </a:extLst>
                </a:gridCol>
                <a:gridCol w="1038578">
                  <a:extLst>
                    <a:ext uri="{9D8B030D-6E8A-4147-A177-3AD203B41FA5}">
                      <a16:colId xmlns:a16="http://schemas.microsoft.com/office/drawing/2014/main" val="130370774"/>
                    </a:ext>
                  </a:extLst>
                </a:gridCol>
                <a:gridCol w="1764792">
                  <a:extLst>
                    <a:ext uri="{9D8B030D-6E8A-4147-A177-3AD203B41FA5}">
                      <a16:colId xmlns:a16="http://schemas.microsoft.com/office/drawing/2014/main" val="155499901"/>
                    </a:ext>
                  </a:extLst>
                </a:gridCol>
                <a:gridCol w="1598867">
                  <a:extLst>
                    <a:ext uri="{9D8B030D-6E8A-4147-A177-3AD203B41FA5}">
                      <a16:colId xmlns:a16="http://schemas.microsoft.com/office/drawing/2014/main" val="4124591881"/>
                    </a:ext>
                  </a:extLst>
                </a:gridCol>
                <a:gridCol w="1422400">
                  <a:extLst>
                    <a:ext uri="{9D8B030D-6E8A-4147-A177-3AD203B41FA5}">
                      <a16:colId xmlns:a16="http://schemas.microsoft.com/office/drawing/2014/main" val="2060548080"/>
                    </a:ext>
                  </a:extLst>
                </a:gridCol>
              </a:tblGrid>
              <a:tr h="370840">
                <a:tc>
                  <a:txBody>
                    <a:bodyPr/>
                    <a:lstStyle/>
                    <a:p>
                      <a:r>
                        <a:rPr lang="en-US" sz="1400" dirty="0" smtClean="0"/>
                        <a:t>On-line</a:t>
                      </a:r>
                      <a:r>
                        <a:rPr lang="en-US" sz="1400" baseline="0" dirty="0" smtClean="0"/>
                        <a:t> Tool</a:t>
                      </a:r>
                      <a:endParaRPr lang="en-US" sz="1400" dirty="0"/>
                    </a:p>
                  </a:txBody>
                  <a:tcPr/>
                </a:tc>
                <a:tc>
                  <a:txBody>
                    <a:bodyPr/>
                    <a:lstStyle/>
                    <a:p>
                      <a:r>
                        <a:rPr lang="en-US" sz="1400" dirty="0" smtClean="0"/>
                        <a:t># of surveys</a:t>
                      </a:r>
                      <a:endParaRPr lang="en-US" sz="1400" dirty="0"/>
                    </a:p>
                  </a:txBody>
                  <a:tcPr/>
                </a:tc>
                <a:tc>
                  <a:txBody>
                    <a:bodyPr/>
                    <a:lstStyle/>
                    <a:p>
                      <a:r>
                        <a:rPr lang="en-US" sz="1400" dirty="0" smtClean="0"/>
                        <a:t># questions</a:t>
                      </a:r>
                      <a:endParaRPr lang="en-US" sz="1400" dirty="0"/>
                    </a:p>
                  </a:txBody>
                  <a:tcPr/>
                </a:tc>
                <a:tc>
                  <a:txBody>
                    <a:bodyPr/>
                    <a:lstStyle/>
                    <a:p>
                      <a:r>
                        <a:rPr lang="en-US" sz="1400" dirty="0" smtClean="0"/>
                        <a:t>Cost?</a:t>
                      </a:r>
                      <a:endParaRPr lang="en-US" sz="1400" dirty="0"/>
                    </a:p>
                  </a:txBody>
                  <a:tcPr/>
                </a:tc>
                <a:tc>
                  <a:txBody>
                    <a:bodyPr/>
                    <a:lstStyle/>
                    <a:p>
                      <a:r>
                        <a:rPr lang="en-US" sz="1400" dirty="0" smtClean="0"/>
                        <a:t># respondents</a:t>
                      </a:r>
                      <a:endParaRPr lang="en-US" sz="1400" dirty="0"/>
                    </a:p>
                  </a:txBody>
                  <a:tcPr/>
                </a:tc>
                <a:tc>
                  <a:txBody>
                    <a:bodyPr/>
                    <a:lstStyle/>
                    <a:p>
                      <a:r>
                        <a:rPr lang="en-US" sz="1400" dirty="0" smtClean="0"/>
                        <a:t>Custom design?</a:t>
                      </a:r>
                      <a:endParaRPr lang="en-US" sz="1400" dirty="0"/>
                    </a:p>
                  </a:txBody>
                  <a:tcPr/>
                </a:tc>
                <a:extLst>
                  <a:ext uri="{0D108BD9-81ED-4DB2-BD59-A6C34878D82A}">
                    <a16:rowId xmlns:a16="http://schemas.microsoft.com/office/drawing/2014/main" val="1326620889"/>
                  </a:ext>
                </a:extLst>
              </a:tr>
              <a:tr h="370840">
                <a:tc>
                  <a:txBody>
                    <a:bodyPr/>
                    <a:lstStyle/>
                    <a:p>
                      <a:r>
                        <a:rPr lang="en-US" sz="1400" dirty="0" smtClean="0"/>
                        <a:t>Google Forms</a:t>
                      </a:r>
                      <a:endParaRPr lang="en-US" sz="1400" dirty="0"/>
                    </a:p>
                  </a:txBody>
                  <a:tcPr/>
                </a:tc>
                <a:tc>
                  <a:txBody>
                    <a:bodyPr/>
                    <a:lstStyle/>
                    <a:p>
                      <a:r>
                        <a:rPr lang="en-US" sz="1400" dirty="0" smtClean="0"/>
                        <a:t>∞</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Yes</a:t>
                      </a:r>
                      <a:endParaRPr lang="en-US" sz="1400" dirty="0"/>
                    </a:p>
                  </a:txBody>
                  <a:tcPr/>
                </a:tc>
                <a:extLst>
                  <a:ext uri="{0D108BD9-81ED-4DB2-BD59-A6C34878D82A}">
                    <a16:rowId xmlns:a16="http://schemas.microsoft.com/office/drawing/2014/main" val="3766967777"/>
                  </a:ext>
                </a:extLst>
              </a:tr>
              <a:tr h="370840">
                <a:tc>
                  <a:txBody>
                    <a:bodyPr/>
                    <a:lstStyle/>
                    <a:p>
                      <a:r>
                        <a:rPr lang="en-US" sz="1400" dirty="0" smtClean="0"/>
                        <a:t>Survey Monkey</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10 (∞)</a:t>
                      </a:r>
                    </a:p>
                  </a:txBody>
                  <a:tcPr/>
                </a:tc>
                <a:tc>
                  <a:txBody>
                    <a:bodyPr/>
                    <a:lstStyle/>
                    <a:p>
                      <a:r>
                        <a:rPr lang="en-US" sz="1400" dirty="0" smtClean="0"/>
                        <a:t>Free</a:t>
                      </a:r>
                      <a:r>
                        <a:rPr lang="en-US" sz="1400" baseline="0" dirty="0" smtClean="0"/>
                        <a:t> </a:t>
                      </a:r>
                      <a:r>
                        <a:rPr lang="en-US" sz="1400" dirty="0" smtClean="0"/>
                        <a:t>($26</a:t>
                      </a:r>
                      <a:r>
                        <a:rPr lang="en-US" sz="1400" baseline="0" dirty="0" smtClean="0"/>
                        <a:t> per month)</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100 (∞)</a:t>
                      </a:r>
                    </a:p>
                  </a:txBody>
                  <a:tcPr/>
                </a:tc>
                <a:tc>
                  <a:txBody>
                    <a:bodyPr/>
                    <a:lstStyle/>
                    <a:p>
                      <a:r>
                        <a:rPr lang="en-US" sz="1400" dirty="0" smtClean="0"/>
                        <a:t>No</a:t>
                      </a:r>
                      <a:endParaRPr lang="en-US" sz="1400" dirty="0"/>
                    </a:p>
                  </a:txBody>
                  <a:tcPr/>
                </a:tc>
                <a:extLst>
                  <a:ext uri="{0D108BD9-81ED-4DB2-BD59-A6C34878D82A}">
                    <a16:rowId xmlns:a16="http://schemas.microsoft.com/office/drawing/2014/main" val="2563346433"/>
                  </a:ext>
                </a:extLst>
              </a:tr>
              <a:tr h="370840">
                <a:tc>
                  <a:txBody>
                    <a:bodyPr/>
                    <a:lstStyle/>
                    <a:p>
                      <a:r>
                        <a:rPr lang="en-US" sz="1400" dirty="0" smtClean="0"/>
                        <a:t>Type Form</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a:t>
                      </a:r>
                      <a:r>
                        <a:rPr lang="en-US" sz="1400" baseline="0" dirty="0" smtClean="0"/>
                        <a:t> </a:t>
                      </a:r>
                      <a:r>
                        <a:rPr lang="en-US" sz="1400" dirty="0" smtClean="0"/>
                        <a:t>($29</a:t>
                      </a:r>
                      <a:r>
                        <a:rPr lang="en-US" sz="1400" baseline="0" dirty="0" smtClean="0"/>
                        <a:t> per month)</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100</a:t>
                      </a:r>
                      <a:r>
                        <a:rPr lang="en-US" sz="1400" baseline="0" dirty="0" smtClean="0"/>
                        <a:t> per month (</a:t>
                      </a:r>
                      <a:r>
                        <a:rPr lang="en-US" sz="1400" dirty="0" smtClean="0"/>
                        <a:t>∞)</a:t>
                      </a:r>
                    </a:p>
                  </a:txBody>
                  <a:tcPr/>
                </a:tc>
                <a:tc>
                  <a:txBody>
                    <a:bodyPr/>
                    <a:lstStyle/>
                    <a:p>
                      <a:r>
                        <a:rPr lang="en-US" sz="1400" dirty="0" smtClean="0"/>
                        <a:t>Yes</a:t>
                      </a:r>
                      <a:endParaRPr lang="en-US" sz="1400" dirty="0"/>
                    </a:p>
                  </a:txBody>
                  <a:tcPr/>
                </a:tc>
                <a:extLst>
                  <a:ext uri="{0D108BD9-81ED-4DB2-BD59-A6C34878D82A}">
                    <a16:rowId xmlns:a16="http://schemas.microsoft.com/office/drawing/2014/main" val="1297426100"/>
                  </a:ext>
                </a:extLst>
              </a:tr>
              <a:tr h="370840">
                <a:tc>
                  <a:txBody>
                    <a:bodyPr/>
                    <a:lstStyle/>
                    <a:p>
                      <a:r>
                        <a:rPr lang="en-US" sz="1400" dirty="0" smtClean="0"/>
                        <a:t>Survey Legend</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aseline="0" dirty="0" smtClean="0"/>
                        <a:t>3 (</a:t>
                      </a: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a:t>
                      </a:r>
                      <a:r>
                        <a:rPr lang="en-US" sz="1400" baseline="0" dirty="0" smtClean="0"/>
                        <a:t> </a:t>
                      </a:r>
                      <a:r>
                        <a:rPr lang="en-US" sz="1400" dirty="0" smtClean="0"/>
                        <a:t>($15 per month)</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Yes</a:t>
                      </a:r>
                      <a:endParaRPr lang="en-US" sz="1400" dirty="0"/>
                    </a:p>
                  </a:txBody>
                  <a:tcPr/>
                </a:tc>
                <a:extLst>
                  <a:ext uri="{0D108BD9-81ED-4DB2-BD59-A6C34878D82A}">
                    <a16:rowId xmlns:a16="http://schemas.microsoft.com/office/drawing/2014/main" val="4153323262"/>
                  </a:ext>
                </a:extLst>
              </a:tr>
              <a:tr h="370840">
                <a:tc>
                  <a:txBody>
                    <a:bodyPr/>
                    <a:lstStyle/>
                    <a:p>
                      <a:r>
                        <a:rPr lang="en-US" sz="1400" dirty="0" err="1" smtClean="0"/>
                        <a:t>Polldaddy</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a:t>
                      </a:r>
                      <a:r>
                        <a:rPr lang="en-US" sz="1400" baseline="0" dirty="0" smtClean="0"/>
                        <a:t> </a:t>
                      </a:r>
                      <a:r>
                        <a:rPr lang="en-US" sz="1400" dirty="0" smtClean="0"/>
                        <a:t>($200</a:t>
                      </a:r>
                      <a:r>
                        <a:rPr lang="en-US" sz="1400" baseline="0" dirty="0" smtClean="0"/>
                        <a:t> per year)</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No</a:t>
                      </a:r>
                      <a:r>
                        <a:rPr lang="en-US" sz="1400" baseline="0" dirty="0" smtClean="0"/>
                        <a:t> (yes)</a:t>
                      </a:r>
                      <a:endParaRPr lang="en-US" sz="1400" dirty="0"/>
                    </a:p>
                  </a:txBody>
                  <a:tcPr/>
                </a:tc>
                <a:extLst>
                  <a:ext uri="{0D108BD9-81ED-4DB2-BD59-A6C34878D82A}">
                    <a16:rowId xmlns:a16="http://schemas.microsoft.com/office/drawing/2014/main" val="2541817859"/>
                  </a:ext>
                </a:extLst>
              </a:tr>
              <a:tr h="370840">
                <a:tc>
                  <a:txBody>
                    <a:bodyPr/>
                    <a:lstStyle/>
                    <a:p>
                      <a:r>
                        <a:rPr lang="en-US" sz="1400" dirty="0" smtClean="0"/>
                        <a:t>Survey Planet</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 ($180 per year)</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No (yes)</a:t>
                      </a:r>
                      <a:endParaRPr lang="en-US" sz="1400" dirty="0"/>
                    </a:p>
                  </a:txBody>
                  <a:tcPr/>
                </a:tc>
                <a:extLst>
                  <a:ext uri="{0D108BD9-81ED-4DB2-BD59-A6C34878D82A}">
                    <a16:rowId xmlns:a16="http://schemas.microsoft.com/office/drawing/2014/main" val="2346157678"/>
                  </a:ext>
                </a:extLst>
              </a:tr>
              <a:tr h="370840">
                <a:tc>
                  <a:txBody>
                    <a:bodyPr/>
                    <a:lstStyle/>
                    <a:p>
                      <a:r>
                        <a:rPr lang="en-US" sz="1400" dirty="0" err="1" smtClean="0"/>
                        <a:t>Surveynuts</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10</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Free</a:t>
                      </a:r>
                      <a:r>
                        <a:rPr lang="en-US" sz="1400" baseline="0" dirty="0" smtClean="0"/>
                        <a:t> </a:t>
                      </a:r>
                      <a:endParaRPr lang="en-US" sz="1400" dirty="0" smtClean="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No </a:t>
                      </a:r>
                      <a:endParaRPr lang="en-US" sz="1400" dirty="0"/>
                    </a:p>
                  </a:txBody>
                  <a:tcPr/>
                </a:tc>
                <a:extLst>
                  <a:ext uri="{0D108BD9-81ED-4DB2-BD59-A6C34878D82A}">
                    <a16:rowId xmlns:a16="http://schemas.microsoft.com/office/drawing/2014/main" val="1125968440"/>
                  </a:ext>
                </a:extLst>
              </a:tr>
              <a:tr h="370840">
                <a:tc>
                  <a:txBody>
                    <a:bodyPr/>
                    <a:lstStyle/>
                    <a:p>
                      <a:r>
                        <a:rPr lang="en-US" sz="1400" dirty="0" err="1" smtClean="0"/>
                        <a:t>Zoho</a:t>
                      </a:r>
                      <a:r>
                        <a:rPr lang="en-US" sz="1400" dirty="0" smtClean="0"/>
                        <a:t> Survey</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15</a:t>
                      </a:r>
                      <a:endParaRPr lang="en-US" sz="1400" dirty="0"/>
                    </a:p>
                  </a:txBody>
                  <a:tcPr/>
                </a:tc>
                <a:tc>
                  <a:txBody>
                    <a:bodyPr/>
                    <a:lstStyle/>
                    <a:p>
                      <a:r>
                        <a:rPr lang="en-US" sz="1400" dirty="0" smtClean="0"/>
                        <a:t>Free</a:t>
                      </a:r>
                      <a:endParaRPr lang="en-US" sz="1400" dirty="0"/>
                    </a:p>
                  </a:txBody>
                  <a:tcPr/>
                </a:tc>
                <a:tc>
                  <a:txBody>
                    <a:bodyPr/>
                    <a:lstStyle/>
                    <a:p>
                      <a:r>
                        <a:rPr lang="en-US" sz="1400" dirty="0" smtClean="0"/>
                        <a:t>150</a:t>
                      </a:r>
                      <a:endParaRPr lang="en-US" sz="1400" dirty="0"/>
                    </a:p>
                  </a:txBody>
                  <a:tcPr/>
                </a:tc>
                <a:tc>
                  <a:txBody>
                    <a:bodyPr/>
                    <a:lstStyle/>
                    <a:p>
                      <a:r>
                        <a:rPr lang="en-US" sz="1400" dirty="0" smtClean="0"/>
                        <a:t>No</a:t>
                      </a:r>
                      <a:endParaRPr lang="en-US" sz="1400" dirty="0"/>
                    </a:p>
                  </a:txBody>
                  <a:tcPr/>
                </a:tc>
                <a:extLst>
                  <a:ext uri="{0D108BD9-81ED-4DB2-BD59-A6C34878D82A}">
                    <a16:rowId xmlns:a16="http://schemas.microsoft.com/office/drawing/2014/main" val="2349583218"/>
                  </a:ext>
                </a:extLst>
              </a:tr>
              <a:tr h="370840">
                <a:tc>
                  <a:txBody>
                    <a:bodyPr/>
                    <a:lstStyle/>
                    <a:p>
                      <a:r>
                        <a:rPr lang="en-US" sz="1400" dirty="0" err="1" smtClean="0"/>
                        <a:t>Qualtrics</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$1,500</a:t>
                      </a:r>
                      <a:r>
                        <a:rPr lang="en-US" sz="1400" baseline="0" dirty="0" smtClean="0"/>
                        <a:t> a year +</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Yes</a:t>
                      </a:r>
                      <a:endParaRPr lang="en-US" sz="1400" dirty="0"/>
                    </a:p>
                  </a:txBody>
                  <a:tcPr/>
                </a:tc>
                <a:extLst>
                  <a:ext uri="{0D108BD9-81ED-4DB2-BD59-A6C34878D82A}">
                    <a16:rowId xmlns:a16="http://schemas.microsoft.com/office/drawing/2014/main" val="480564942"/>
                  </a:ext>
                </a:extLst>
              </a:tr>
              <a:tr h="370840">
                <a:tc>
                  <a:txBody>
                    <a:bodyPr/>
                    <a:lstStyle/>
                    <a:p>
                      <a:r>
                        <a:rPr lang="en-US" sz="1400" dirty="0" err="1" smtClean="0"/>
                        <a:t>SoGoSurvey</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a:t>
                      </a:r>
                    </a:p>
                  </a:txBody>
                  <a:tcPr/>
                </a:tc>
                <a:tc>
                  <a:txBody>
                    <a:bodyPr/>
                    <a:lstStyle/>
                    <a:p>
                      <a:r>
                        <a:rPr lang="en-US" sz="1400" dirty="0" smtClean="0"/>
                        <a:t>Free ($25</a:t>
                      </a:r>
                      <a:r>
                        <a:rPr lang="en-US" sz="1400" baseline="0" dirty="0" smtClean="0"/>
                        <a:t> per month)</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smtClean="0"/>
                        <a:t>200 per year (∞)</a:t>
                      </a:r>
                    </a:p>
                  </a:txBody>
                  <a:tcPr/>
                </a:tc>
                <a:tc>
                  <a:txBody>
                    <a:bodyPr/>
                    <a:lstStyle/>
                    <a:p>
                      <a:r>
                        <a:rPr lang="en-US" sz="1400" dirty="0" smtClean="0"/>
                        <a:t>Yes</a:t>
                      </a:r>
                      <a:endParaRPr lang="en-US" sz="1400" dirty="0"/>
                    </a:p>
                  </a:txBody>
                  <a:tcPr/>
                </a:tc>
                <a:extLst>
                  <a:ext uri="{0D108BD9-81ED-4DB2-BD59-A6C34878D82A}">
                    <a16:rowId xmlns:a16="http://schemas.microsoft.com/office/drawing/2014/main" val="2356056744"/>
                  </a:ext>
                </a:extLst>
              </a:tr>
            </a:tbl>
          </a:graphicData>
        </a:graphic>
      </p:graphicFrame>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11</a:t>
            </a:fld>
            <a:endParaRPr lang="en-US" dirty="0"/>
          </a:p>
        </p:txBody>
      </p:sp>
      <p:sp>
        <p:nvSpPr>
          <p:cNvPr id="5" name="Rectangle 4"/>
          <p:cNvSpPr/>
          <p:nvPr/>
        </p:nvSpPr>
        <p:spPr>
          <a:xfrm>
            <a:off x="1016000" y="5559125"/>
            <a:ext cx="7112000" cy="979787"/>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Don’t forget that surveys might require PA approval!</a:t>
            </a:r>
          </a:p>
        </p:txBody>
      </p:sp>
    </p:spTree>
    <p:extLst>
      <p:ext uri="{BB962C8B-B14F-4D97-AF65-F5344CB8AC3E}">
        <p14:creationId xmlns:p14="http://schemas.microsoft.com/office/powerpoint/2010/main" val="380705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smtClean="0"/>
              <a:t>Question Choice</a:t>
            </a:r>
            <a:endParaRPr lang="en-US" sz="4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12</a:t>
            </a:fld>
            <a:endParaRPr lang="en-US" dirty="0"/>
          </a:p>
        </p:txBody>
      </p:sp>
    </p:spTree>
    <p:extLst>
      <p:ext uri="{BB962C8B-B14F-4D97-AF65-F5344CB8AC3E}">
        <p14:creationId xmlns:p14="http://schemas.microsoft.com/office/powerpoint/2010/main" val="316906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Questions</a:t>
            </a:r>
            <a:endParaRPr lang="en-US" sz="3600" dirty="0"/>
          </a:p>
        </p:txBody>
      </p:sp>
      <p:sp>
        <p:nvSpPr>
          <p:cNvPr id="3" name="Content Placeholder 2"/>
          <p:cNvSpPr>
            <a:spLocks noGrp="1"/>
          </p:cNvSpPr>
          <p:nvPr>
            <p:ph idx="1"/>
          </p:nvPr>
        </p:nvSpPr>
        <p:spPr>
          <a:xfrm>
            <a:off x="457200" y="1535808"/>
            <a:ext cx="8229600" cy="4929387"/>
          </a:xfrm>
        </p:spPr>
        <p:txBody>
          <a:bodyPr/>
          <a:lstStyle/>
          <a:p>
            <a:r>
              <a:rPr lang="en-US" sz="2400" dirty="0" smtClean="0"/>
              <a:t>Open-ended </a:t>
            </a:r>
          </a:p>
          <a:p>
            <a:pPr lvl="1"/>
            <a:r>
              <a:rPr lang="en-US" sz="2400" dirty="0" smtClean="0"/>
              <a:t>Difficult to analyze</a:t>
            </a:r>
          </a:p>
          <a:p>
            <a:pPr lvl="1"/>
            <a:r>
              <a:rPr lang="en-US" sz="2400" dirty="0" smtClean="0"/>
              <a:t>Take respondent more time to answer</a:t>
            </a:r>
          </a:p>
          <a:p>
            <a:pPr lvl="1"/>
            <a:r>
              <a:rPr lang="en-US" sz="2400" dirty="0" smtClean="0"/>
              <a:t>Help researcher gain new insights</a:t>
            </a:r>
          </a:p>
          <a:p>
            <a:r>
              <a:rPr lang="en-US" sz="2400" dirty="0" smtClean="0"/>
              <a:t>Close-ended </a:t>
            </a:r>
          </a:p>
          <a:p>
            <a:pPr lvl="1"/>
            <a:r>
              <a:rPr lang="en-US" sz="2400" dirty="0" smtClean="0"/>
              <a:t>Force respondent to select one or more answers</a:t>
            </a:r>
          </a:p>
          <a:p>
            <a:pPr lvl="1"/>
            <a:r>
              <a:rPr lang="en-US" sz="2400" dirty="0" smtClean="0"/>
              <a:t>Save time </a:t>
            </a:r>
          </a:p>
          <a:p>
            <a:pPr lvl="1"/>
            <a:r>
              <a:rPr lang="en-US" sz="2400" dirty="0" smtClean="0"/>
              <a:t>Simpler to analyze </a:t>
            </a:r>
          </a:p>
          <a:p>
            <a:pPr marL="342900" lvl="1" indent="0">
              <a:buNone/>
            </a:pP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13</a:t>
            </a:fld>
            <a:endParaRPr lang="en-US" dirty="0"/>
          </a:p>
        </p:txBody>
      </p:sp>
      <p:sp>
        <p:nvSpPr>
          <p:cNvPr id="5" name="Rectangle 4"/>
          <p:cNvSpPr/>
          <p:nvPr/>
        </p:nvSpPr>
        <p:spPr>
          <a:xfrm>
            <a:off x="1597231" y="5320145"/>
            <a:ext cx="5949538" cy="1036207"/>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Open-ended questions lead to arduous analysis</a:t>
            </a:r>
          </a:p>
        </p:txBody>
      </p:sp>
      <p:pic>
        <p:nvPicPr>
          <p:cNvPr id="6" name="Graphic 8" descr="Magnifying glass">
            <a:extLst>
              <a:ext uri="{FF2B5EF4-FFF2-40B4-BE49-F238E27FC236}">
                <a16:creationId xmlns:a16="http://schemas.microsoft.com/office/drawing/2014/main" id="{D360C076-31D4-4DF2-BB18-7390E33CFD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336118" y="1986581"/>
            <a:ext cx="1588682" cy="1588682"/>
          </a:xfrm>
          <a:prstGeom prst="rect">
            <a:avLst/>
          </a:prstGeom>
        </p:spPr>
      </p:pic>
    </p:spTree>
    <p:extLst>
      <p:ext uri="{BB962C8B-B14F-4D97-AF65-F5344CB8AC3E}">
        <p14:creationId xmlns:p14="http://schemas.microsoft.com/office/powerpoint/2010/main" val="38991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Closed-Ended Questions</a:t>
            </a:r>
            <a:endParaRPr lang="en-US" sz="3600" dirty="0"/>
          </a:p>
        </p:txBody>
      </p:sp>
      <p:sp>
        <p:nvSpPr>
          <p:cNvPr id="3" name="Content Placeholder 2"/>
          <p:cNvSpPr>
            <a:spLocks noGrp="1"/>
          </p:cNvSpPr>
          <p:nvPr>
            <p:ph idx="1"/>
          </p:nvPr>
        </p:nvSpPr>
        <p:spPr/>
        <p:txBody>
          <a:bodyPr/>
          <a:lstStyle/>
          <a:p>
            <a:r>
              <a:rPr lang="en-US" sz="2400" dirty="0" smtClean="0"/>
              <a:t>Dichotomy: standard </a:t>
            </a:r>
            <a:r>
              <a:rPr lang="en-US" sz="2400" dirty="0"/>
              <a:t>yes/no </a:t>
            </a:r>
            <a:r>
              <a:rPr lang="en-US" sz="2400" dirty="0" smtClean="0"/>
              <a:t>question</a:t>
            </a:r>
          </a:p>
          <a:p>
            <a:pPr lvl="1"/>
            <a:r>
              <a:rPr lang="en-US" sz="2400" dirty="0" smtClean="0"/>
              <a:t>Limited amount of information</a:t>
            </a:r>
          </a:p>
          <a:p>
            <a:pPr lvl="1"/>
            <a:r>
              <a:rPr lang="en-US" sz="2400" dirty="0" smtClean="0"/>
              <a:t>Often prone to wording bias</a:t>
            </a:r>
          </a:p>
          <a:p>
            <a:pPr lvl="1"/>
            <a:r>
              <a:rPr lang="en-US" sz="2400" dirty="0" smtClean="0"/>
              <a:t>Simple and fast to answer</a:t>
            </a:r>
          </a:p>
          <a:p>
            <a:pPr lvl="1"/>
            <a:r>
              <a:rPr lang="en-US" sz="2400" dirty="0" smtClean="0"/>
              <a:t>Easy to analyze</a:t>
            </a:r>
          </a:p>
          <a:p>
            <a:pPr marL="342900" lvl="1" indent="0">
              <a:buNone/>
            </a:pPr>
            <a:endParaRPr lang="en-US" sz="2400" dirty="0"/>
          </a:p>
          <a:p>
            <a:r>
              <a:rPr lang="en-US" sz="2400" dirty="0" smtClean="0"/>
              <a:t>Example</a:t>
            </a:r>
          </a:p>
          <a:p>
            <a:pPr lvl="1"/>
            <a:r>
              <a:rPr lang="en-US" sz="2400" dirty="0" smtClean="0"/>
              <a:t>Have you worn the new prototype helmet during flight? </a:t>
            </a:r>
            <a:endParaRPr lang="en-US" sz="2400" dirty="0"/>
          </a:p>
          <a:p>
            <a:pPr marL="685800" lvl="2" indent="0">
              <a:buNone/>
            </a:pPr>
            <a:r>
              <a:rPr lang="en-US" sz="2400" dirty="0" smtClean="0"/>
              <a:t>                       Yes                                    No</a:t>
            </a: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14</a:t>
            </a:fld>
            <a:endParaRPr lang="en-US" dirty="0"/>
          </a:p>
        </p:txBody>
      </p:sp>
    </p:spTree>
    <p:extLst>
      <p:ext uri="{BB962C8B-B14F-4D97-AF65-F5344CB8AC3E}">
        <p14:creationId xmlns:p14="http://schemas.microsoft.com/office/powerpoint/2010/main" val="3307198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 of Closed-Ended Questions</a:t>
            </a:r>
          </a:p>
        </p:txBody>
      </p:sp>
      <p:sp>
        <p:nvSpPr>
          <p:cNvPr id="3" name="Content Placeholder 2"/>
          <p:cNvSpPr>
            <a:spLocks noGrp="1"/>
          </p:cNvSpPr>
          <p:nvPr>
            <p:ph idx="1"/>
          </p:nvPr>
        </p:nvSpPr>
        <p:spPr/>
        <p:txBody>
          <a:bodyPr/>
          <a:lstStyle/>
          <a:p>
            <a:r>
              <a:rPr lang="en-US" sz="2000" dirty="0"/>
              <a:t>Multiple choice: select one answer or select all that </a:t>
            </a:r>
            <a:r>
              <a:rPr lang="en-US" sz="2000" dirty="0" smtClean="0"/>
              <a:t>apply</a:t>
            </a:r>
          </a:p>
          <a:p>
            <a:pPr lvl="1"/>
            <a:r>
              <a:rPr lang="en-US" sz="2000" dirty="0" smtClean="0"/>
              <a:t>Could force the respondent to pick a single choice</a:t>
            </a:r>
          </a:p>
          <a:p>
            <a:pPr lvl="1"/>
            <a:r>
              <a:rPr lang="en-US" sz="2000" dirty="0" smtClean="0"/>
              <a:t>Simple to analyze</a:t>
            </a:r>
          </a:p>
          <a:p>
            <a:pPr lvl="1"/>
            <a:r>
              <a:rPr lang="en-US" sz="2000" dirty="0" smtClean="0"/>
              <a:t>Still gives only limited and categorical information</a:t>
            </a:r>
            <a:endParaRPr lang="en-US" sz="2000" dirty="0"/>
          </a:p>
          <a:p>
            <a:pPr marL="342900" lvl="1" indent="0">
              <a:buNone/>
            </a:pPr>
            <a:endParaRPr lang="en-US" sz="2000" dirty="0"/>
          </a:p>
          <a:p>
            <a:r>
              <a:rPr lang="en-US" sz="2000" dirty="0" smtClean="0"/>
              <a:t>Example</a:t>
            </a:r>
          </a:p>
          <a:p>
            <a:pPr lvl="1"/>
            <a:r>
              <a:rPr lang="en-US" sz="2000" dirty="0" smtClean="0"/>
              <a:t>Select the size of helmet you wear.</a:t>
            </a:r>
          </a:p>
          <a:p>
            <a:pPr marL="685800" lvl="2" indent="0">
              <a:buNone/>
            </a:pPr>
            <a:r>
              <a:rPr lang="en-US" sz="2000" dirty="0" smtClean="0"/>
              <a:t>Small		Medium		Large	</a:t>
            </a:r>
          </a:p>
          <a:p>
            <a:pPr lvl="1"/>
            <a:r>
              <a:rPr lang="en-US" sz="2000" dirty="0" smtClean="0"/>
              <a:t>Select all the helmets you have worn during flight testing.</a:t>
            </a:r>
          </a:p>
          <a:p>
            <a:pPr marL="685800" lvl="2" indent="0">
              <a:buNone/>
            </a:pPr>
            <a:r>
              <a:rPr lang="en-US" sz="2000" dirty="0" smtClean="0"/>
              <a:t>Prototype </a:t>
            </a:r>
            <a:r>
              <a:rPr lang="en-US" sz="2000" dirty="0" smtClean="0"/>
              <a:t>1</a:t>
            </a:r>
            <a:r>
              <a:rPr lang="en-US" sz="2000" dirty="0" smtClean="0"/>
              <a:t>	Prototype 2	Prototype 3	Legacy</a:t>
            </a:r>
          </a:p>
          <a:p>
            <a:pPr marL="685800" lvl="2"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15</a:t>
            </a:fld>
            <a:endParaRPr lang="en-US" dirty="0"/>
          </a:p>
        </p:txBody>
      </p:sp>
    </p:spTree>
    <p:extLst>
      <p:ext uri="{BB962C8B-B14F-4D97-AF65-F5344CB8AC3E}">
        <p14:creationId xmlns:p14="http://schemas.microsoft.com/office/powerpoint/2010/main" val="227844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 of Closed-Ended Questions</a:t>
            </a:r>
          </a:p>
        </p:txBody>
      </p:sp>
      <p:sp>
        <p:nvSpPr>
          <p:cNvPr id="3" name="Content Placeholder 2"/>
          <p:cNvSpPr>
            <a:spLocks noGrp="1"/>
          </p:cNvSpPr>
          <p:nvPr>
            <p:ph idx="1"/>
          </p:nvPr>
        </p:nvSpPr>
        <p:spPr/>
        <p:txBody>
          <a:bodyPr/>
          <a:lstStyle/>
          <a:p>
            <a:r>
              <a:rPr lang="en-US" sz="2000" dirty="0" smtClean="0"/>
              <a:t>Likert </a:t>
            </a:r>
            <a:r>
              <a:rPr lang="en-US" sz="2000" dirty="0"/>
              <a:t>scale: obtain positions on certain issues</a:t>
            </a:r>
          </a:p>
          <a:p>
            <a:pPr lvl="1"/>
            <a:r>
              <a:rPr lang="en-US" sz="2000" dirty="0" smtClean="0"/>
              <a:t>Difficult to word without creating bias</a:t>
            </a:r>
          </a:p>
          <a:p>
            <a:pPr lvl="1"/>
            <a:r>
              <a:rPr lang="en-US" sz="2000" dirty="0" smtClean="0"/>
              <a:t>Allows for a quantitative assessment</a:t>
            </a:r>
          </a:p>
          <a:p>
            <a:pPr lvl="1"/>
            <a:r>
              <a:rPr lang="en-US" sz="2000" dirty="0" smtClean="0"/>
              <a:t>Simple to analyze</a:t>
            </a:r>
          </a:p>
          <a:p>
            <a:pPr lvl="1"/>
            <a:endParaRPr lang="en-US" sz="2000" dirty="0" smtClean="0"/>
          </a:p>
          <a:p>
            <a:r>
              <a:rPr lang="en-US" sz="2000" dirty="0" smtClean="0"/>
              <a:t>Example</a:t>
            </a:r>
          </a:p>
          <a:p>
            <a:pPr lvl="1"/>
            <a:r>
              <a:rPr lang="en-US" sz="2000" dirty="0" smtClean="0"/>
              <a:t>Please rate your comfort level for your current helmet. </a:t>
            </a:r>
          </a:p>
          <a:p>
            <a:pPr marL="342900" lvl="1" indent="0" algn="ctr">
              <a:buNone/>
            </a:pPr>
            <a:r>
              <a:rPr lang="en-US" sz="1600" dirty="0" smtClean="0"/>
              <a:t>Very uncomfortable   Uncomfortable   Neutral   Comfortable   Very Comfortable</a:t>
            </a:r>
          </a:p>
          <a:p>
            <a:pPr marL="342900" lvl="1" indent="0">
              <a:buNone/>
              <a:tabLst>
                <a:tab pos="1541463" algn="l"/>
                <a:tab pos="3262313" algn="l"/>
                <a:tab pos="4394200" algn="l"/>
                <a:tab pos="5376863" algn="l"/>
                <a:tab pos="6688138" algn="l"/>
              </a:tabLst>
            </a:pPr>
            <a:r>
              <a:rPr lang="en-US" sz="1600" dirty="0" smtClean="0"/>
              <a:t>             	1	2	3	4	5</a:t>
            </a:r>
            <a:endParaRPr lang="en-US" sz="16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16</a:t>
            </a:fld>
            <a:endParaRPr lang="en-US" dirty="0"/>
          </a:p>
        </p:txBody>
      </p:sp>
      <p:sp>
        <p:nvSpPr>
          <p:cNvPr id="5" name="Rectangle 4"/>
          <p:cNvSpPr/>
          <p:nvPr/>
        </p:nvSpPr>
        <p:spPr>
          <a:xfrm>
            <a:off x="1383475" y="5213268"/>
            <a:ext cx="6377050" cy="1143084"/>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Odd numbers of response choices allow for a neutral response!</a:t>
            </a:r>
          </a:p>
        </p:txBody>
      </p:sp>
    </p:spTree>
    <p:extLst>
      <p:ext uri="{BB962C8B-B14F-4D97-AF65-F5344CB8AC3E}">
        <p14:creationId xmlns:p14="http://schemas.microsoft.com/office/powerpoint/2010/main" val="348520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Common Likert Scales</a:t>
            </a:r>
            <a:endParaRPr lang="en-US" sz="3600" dirty="0"/>
          </a:p>
        </p:txBody>
      </p:sp>
      <p:sp>
        <p:nvSpPr>
          <p:cNvPr id="3" name="Content Placeholder 2"/>
          <p:cNvSpPr>
            <a:spLocks noGrp="1"/>
          </p:cNvSpPr>
          <p:nvPr>
            <p:ph idx="1"/>
          </p:nvPr>
        </p:nvSpPr>
        <p:spPr/>
        <p:txBody>
          <a:bodyPr/>
          <a:lstStyle/>
          <a:p>
            <a:r>
              <a:rPr lang="en-US" sz="2400" dirty="0" smtClean="0"/>
              <a:t>Frequency</a:t>
            </a:r>
          </a:p>
          <a:p>
            <a:endParaRPr lang="en-US" sz="2400" dirty="0" smtClean="0"/>
          </a:p>
          <a:p>
            <a:endParaRPr lang="en-US" sz="2400" dirty="0" smtClean="0"/>
          </a:p>
          <a:p>
            <a:r>
              <a:rPr lang="en-US" sz="2400" dirty="0" smtClean="0"/>
              <a:t>Agreement</a:t>
            </a:r>
          </a:p>
          <a:p>
            <a:endParaRPr lang="en-US" sz="2400" dirty="0" smtClean="0"/>
          </a:p>
          <a:p>
            <a:endParaRPr lang="en-US" sz="2400" dirty="0"/>
          </a:p>
          <a:p>
            <a:r>
              <a:rPr lang="en-US" sz="2400" dirty="0" smtClean="0"/>
              <a:t>Satisfaction</a:t>
            </a: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17</a:t>
            </a:fld>
            <a:endParaRPr lang="en-US" dirty="0"/>
          </a:p>
        </p:txBody>
      </p:sp>
      <p:graphicFrame>
        <p:nvGraphicFramePr>
          <p:cNvPr id="5" name="Table 4"/>
          <p:cNvGraphicFramePr>
            <a:graphicFrameLocks noGrp="1"/>
          </p:cNvGraphicFramePr>
          <p:nvPr>
            <p:extLst/>
          </p:nvPr>
        </p:nvGraphicFramePr>
        <p:xfrm>
          <a:off x="1488916" y="2230891"/>
          <a:ext cx="6166168" cy="370840"/>
        </p:xfrm>
        <a:graphic>
          <a:graphicData uri="http://schemas.openxmlformats.org/drawingml/2006/table">
            <a:tbl>
              <a:tblPr firstRow="1" bandRow="1">
                <a:tableStyleId>{C4B1156A-380E-4F78-BDF5-A606A8083BF9}</a:tableStyleId>
              </a:tblPr>
              <a:tblGrid>
                <a:gridCol w="1219200">
                  <a:extLst>
                    <a:ext uri="{9D8B030D-6E8A-4147-A177-3AD203B41FA5}">
                      <a16:colId xmlns:a16="http://schemas.microsoft.com/office/drawing/2014/main" val="3604634385"/>
                    </a:ext>
                  </a:extLst>
                </a:gridCol>
                <a:gridCol w="1219200">
                  <a:extLst>
                    <a:ext uri="{9D8B030D-6E8A-4147-A177-3AD203B41FA5}">
                      <a16:colId xmlns:a16="http://schemas.microsoft.com/office/drawing/2014/main" val="1621157648"/>
                    </a:ext>
                  </a:extLst>
                </a:gridCol>
                <a:gridCol w="1289368">
                  <a:extLst>
                    <a:ext uri="{9D8B030D-6E8A-4147-A177-3AD203B41FA5}">
                      <a16:colId xmlns:a16="http://schemas.microsoft.com/office/drawing/2014/main" val="3289173086"/>
                    </a:ext>
                  </a:extLst>
                </a:gridCol>
                <a:gridCol w="1219200">
                  <a:extLst>
                    <a:ext uri="{9D8B030D-6E8A-4147-A177-3AD203B41FA5}">
                      <a16:colId xmlns:a16="http://schemas.microsoft.com/office/drawing/2014/main" val="3361741016"/>
                    </a:ext>
                  </a:extLst>
                </a:gridCol>
                <a:gridCol w="1219200">
                  <a:extLst>
                    <a:ext uri="{9D8B030D-6E8A-4147-A177-3AD203B41FA5}">
                      <a16:colId xmlns:a16="http://schemas.microsoft.com/office/drawing/2014/main" val="1590705718"/>
                    </a:ext>
                  </a:extLst>
                </a:gridCol>
              </a:tblGrid>
              <a:tr h="370840">
                <a:tc>
                  <a:txBody>
                    <a:bodyPr/>
                    <a:lstStyle/>
                    <a:p>
                      <a:pPr algn="ctr"/>
                      <a:r>
                        <a:rPr lang="en-US" sz="1800" dirty="0" smtClean="0"/>
                        <a:t>Never</a:t>
                      </a:r>
                      <a:endParaRPr lang="en-US" sz="1800" dirty="0"/>
                    </a:p>
                  </a:txBody>
                  <a:tcPr/>
                </a:tc>
                <a:tc>
                  <a:txBody>
                    <a:bodyPr/>
                    <a:lstStyle/>
                    <a:p>
                      <a:pPr algn="ctr"/>
                      <a:r>
                        <a:rPr lang="en-US" sz="1800" dirty="0" smtClean="0"/>
                        <a:t>Rarely</a:t>
                      </a:r>
                      <a:endParaRPr lang="en-US" sz="1800" dirty="0"/>
                    </a:p>
                  </a:txBody>
                  <a:tcPr/>
                </a:tc>
                <a:tc>
                  <a:txBody>
                    <a:bodyPr/>
                    <a:lstStyle/>
                    <a:p>
                      <a:pPr algn="ctr"/>
                      <a:r>
                        <a:rPr lang="en-US" sz="1800" dirty="0" smtClean="0"/>
                        <a:t>Sometimes</a:t>
                      </a:r>
                      <a:endParaRPr lang="en-US" sz="1800" dirty="0"/>
                    </a:p>
                  </a:txBody>
                  <a:tcPr/>
                </a:tc>
                <a:tc>
                  <a:txBody>
                    <a:bodyPr/>
                    <a:lstStyle/>
                    <a:p>
                      <a:pPr algn="ctr"/>
                      <a:r>
                        <a:rPr lang="en-US" sz="1800" dirty="0" smtClean="0"/>
                        <a:t>Often</a:t>
                      </a:r>
                      <a:endParaRPr lang="en-US" sz="1800" dirty="0"/>
                    </a:p>
                  </a:txBody>
                  <a:tcPr/>
                </a:tc>
                <a:tc>
                  <a:txBody>
                    <a:bodyPr/>
                    <a:lstStyle/>
                    <a:p>
                      <a:pPr algn="ctr"/>
                      <a:r>
                        <a:rPr lang="en-US" sz="1800" dirty="0" smtClean="0"/>
                        <a:t>Always</a:t>
                      </a:r>
                      <a:endParaRPr lang="en-US" sz="1800" dirty="0"/>
                    </a:p>
                  </a:txBody>
                  <a:tcPr/>
                </a:tc>
                <a:extLst>
                  <a:ext uri="{0D108BD9-81ED-4DB2-BD59-A6C34878D82A}">
                    <a16:rowId xmlns:a16="http://schemas.microsoft.com/office/drawing/2014/main" val="749186538"/>
                  </a:ext>
                </a:extLst>
              </a:tr>
            </a:tbl>
          </a:graphicData>
        </a:graphic>
      </p:graphicFrame>
      <p:graphicFrame>
        <p:nvGraphicFramePr>
          <p:cNvPr id="6" name="Table 5"/>
          <p:cNvGraphicFramePr>
            <a:graphicFrameLocks noGrp="1"/>
          </p:cNvGraphicFramePr>
          <p:nvPr>
            <p:extLst/>
          </p:nvPr>
        </p:nvGraphicFramePr>
        <p:xfrm>
          <a:off x="1427851" y="3594969"/>
          <a:ext cx="6288298" cy="370840"/>
        </p:xfrm>
        <a:graphic>
          <a:graphicData uri="http://schemas.openxmlformats.org/drawingml/2006/table">
            <a:tbl>
              <a:tblPr firstRow="1" bandRow="1">
                <a:tableStyleId>{C4B1156A-380E-4F78-BDF5-A606A8083BF9}</a:tableStyleId>
              </a:tblPr>
              <a:tblGrid>
                <a:gridCol w="1865058">
                  <a:extLst>
                    <a:ext uri="{9D8B030D-6E8A-4147-A177-3AD203B41FA5}">
                      <a16:colId xmlns:a16="http://schemas.microsoft.com/office/drawing/2014/main" val="3604634385"/>
                    </a:ext>
                  </a:extLst>
                </a:gridCol>
                <a:gridCol w="1053465">
                  <a:extLst>
                    <a:ext uri="{9D8B030D-6E8A-4147-A177-3AD203B41FA5}">
                      <a16:colId xmlns:a16="http://schemas.microsoft.com/office/drawing/2014/main" val="1621157648"/>
                    </a:ext>
                  </a:extLst>
                </a:gridCol>
                <a:gridCol w="946214">
                  <a:extLst>
                    <a:ext uri="{9D8B030D-6E8A-4147-A177-3AD203B41FA5}">
                      <a16:colId xmlns:a16="http://schemas.microsoft.com/office/drawing/2014/main" val="3289173086"/>
                    </a:ext>
                  </a:extLst>
                </a:gridCol>
                <a:gridCol w="788352">
                  <a:extLst>
                    <a:ext uri="{9D8B030D-6E8A-4147-A177-3AD203B41FA5}">
                      <a16:colId xmlns:a16="http://schemas.microsoft.com/office/drawing/2014/main" val="3361741016"/>
                    </a:ext>
                  </a:extLst>
                </a:gridCol>
                <a:gridCol w="1635209">
                  <a:extLst>
                    <a:ext uri="{9D8B030D-6E8A-4147-A177-3AD203B41FA5}">
                      <a16:colId xmlns:a16="http://schemas.microsoft.com/office/drawing/2014/main" val="1590705718"/>
                    </a:ext>
                  </a:extLst>
                </a:gridCol>
              </a:tblGrid>
              <a:tr h="370840">
                <a:tc>
                  <a:txBody>
                    <a:bodyPr/>
                    <a:lstStyle/>
                    <a:p>
                      <a:pPr algn="ctr"/>
                      <a:r>
                        <a:rPr lang="en-US" sz="1800" dirty="0" smtClean="0"/>
                        <a:t>Strongly</a:t>
                      </a:r>
                      <a:r>
                        <a:rPr lang="en-US" sz="1800" baseline="0" dirty="0" smtClean="0"/>
                        <a:t> disagree</a:t>
                      </a:r>
                      <a:endParaRPr lang="en-US" sz="1800" dirty="0"/>
                    </a:p>
                  </a:txBody>
                  <a:tcPr/>
                </a:tc>
                <a:tc>
                  <a:txBody>
                    <a:bodyPr/>
                    <a:lstStyle/>
                    <a:p>
                      <a:pPr algn="ctr"/>
                      <a:r>
                        <a:rPr lang="en-US" sz="1800" dirty="0" smtClean="0"/>
                        <a:t>Disagree</a:t>
                      </a:r>
                      <a:endParaRPr lang="en-US" sz="1800" dirty="0"/>
                    </a:p>
                  </a:txBody>
                  <a:tcPr/>
                </a:tc>
                <a:tc>
                  <a:txBody>
                    <a:bodyPr/>
                    <a:lstStyle/>
                    <a:p>
                      <a:pPr algn="ctr"/>
                      <a:r>
                        <a:rPr lang="en-US" sz="1800" dirty="0" smtClean="0"/>
                        <a:t>Neutral</a:t>
                      </a:r>
                      <a:endParaRPr lang="en-US" sz="1800" dirty="0"/>
                    </a:p>
                  </a:txBody>
                  <a:tcPr/>
                </a:tc>
                <a:tc>
                  <a:txBody>
                    <a:bodyPr/>
                    <a:lstStyle/>
                    <a:p>
                      <a:pPr algn="ctr"/>
                      <a:r>
                        <a:rPr lang="en-US" sz="1800" dirty="0" smtClean="0"/>
                        <a:t>Agree</a:t>
                      </a:r>
                      <a:endParaRPr lang="en-US" sz="1800" dirty="0"/>
                    </a:p>
                  </a:txBody>
                  <a:tcPr/>
                </a:tc>
                <a:tc>
                  <a:txBody>
                    <a:bodyPr/>
                    <a:lstStyle/>
                    <a:p>
                      <a:pPr algn="ctr"/>
                      <a:r>
                        <a:rPr lang="en-US" sz="1800" dirty="0" smtClean="0"/>
                        <a:t>Strongly Agree</a:t>
                      </a:r>
                      <a:endParaRPr lang="en-US" sz="1800" dirty="0"/>
                    </a:p>
                  </a:txBody>
                  <a:tcPr/>
                </a:tc>
                <a:extLst>
                  <a:ext uri="{0D108BD9-81ED-4DB2-BD59-A6C34878D82A}">
                    <a16:rowId xmlns:a16="http://schemas.microsoft.com/office/drawing/2014/main" val="749186538"/>
                  </a:ext>
                </a:extLst>
              </a:tr>
            </a:tbl>
          </a:graphicData>
        </a:graphic>
      </p:graphicFrame>
      <p:graphicFrame>
        <p:nvGraphicFramePr>
          <p:cNvPr id="7" name="Table 6"/>
          <p:cNvGraphicFramePr>
            <a:graphicFrameLocks noGrp="1"/>
          </p:cNvGraphicFramePr>
          <p:nvPr>
            <p:extLst/>
          </p:nvPr>
        </p:nvGraphicFramePr>
        <p:xfrm>
          <a:off x="233279" y="4959047"/>
          <a:ext cx="8677442" cy="513706"/>
        </p:xfrm>
        <a:graphic>
          <a:graphicData uri="http://schemas.openxmlformats.org/drawingml/2006/table">
            <a:tbl>
              <a:tblPr firstRow="1" bandRow="1">
                <a:tableStyleId>{C4B1156A-380E-4F78-BDF5-A606A8083BF9}</a:tableStyleId>
              </a:tblPr>
              <a:tblGrid>
                <a:gridCol w="1773110">
                  <a:extLst>
                    <a:ext uri="{9D8B030D-6E8A-4147-A177-3AD203B41FA5}">
                      <a16:colId xmlns:a16="http://schemas.microsoft.com/office/drawing/2014/main" val="3604634385"/>
                    </a:ext>
                  </a:extLst>
                </a:gridCol>
                <a:gridCol w="2356866">
                  <a:extLst>
                    <a:ext uri="{9D8B030D-6E8A-4147-A177-3AD203B41FA5}">
                      <a16:colId xmlns:a16="http://schemas.microsoft.com/office/drawing/2014/main" val="1621157648"/>
                    </a:ext>
                  </a:extLst>
                </a:gridCol>
                <a:gridCol w="946214">
                  <a:extLst>
                    <a:ext uri="{9D8B030D-6E8A-4147-A177-3AD203B41FA5}">
                      <a16:colId xmlns:a16="http://schemas.microsoft.com/office/drawing/2014/main" val="3289173086"/>
                    </a:ext>
                  </a:extLst>
                </a:gridCol>
                <a:gridCol w="2088578">
                  <a:extLst>
                    <a:ext uri="{9D8B030D-6E8A-4147-A177-3AD203B41FA5}">
                      <a16:colId xmlns:a16="http://schemas.microsoft.com/office/drawing/2014/main" val="3361741016"/>
                    </a:ext>
                  </a:extLst>
                </a:gridCol>
                <a:gridCol w="1512674">
                  <a:extLst>
                    <a:ext uri="{9D8B030D-6E8A-4147-A177-3AD203B41FA5}">
                      <a16:colId xmlns:a16="http://schemas.microsoft.com/office/drawing/2014/main" val="1590705718"/>
                    </a:ext>
                  </a:extLst>
                </a:gridCol>
              </a:tblGrid>
              <a:tr h="513706">
                <a:tc>
                  <a:txBody>
                    <a:bodyPr/>
                    <a:lstStyle/>
                    <a:p>
                      <a:pPr algn="ctr"/>
                      <a:r>
                        <a:rPr lang="en-US" sz="1800" dirty="0" smtClean="0"/>
                        <a:t>Very dissatisfied</a:t>
                      </a:r>
                      <a:endParaRPr lang="en-US" sz="1800" dirty="0"/>
                    </a:p>
                  </a:txBody>
                  <a:tcPr/>
                </a:tc>
                <a:tc>
                  <a:txBody>
                    <a:bodyPr/>
                    <a:lstStyle/>
                    <a:p>
                      <a:pPr algn="ctr"/>
                      <a:r>
                        <a:rPr lang="en-US" sz="1800" dirty="0" smtClean="0"/>
                        <a:t>Somewhat dissatisfied</a:t>
                      </a:r>
                      <a:endParaRPr lang="en-US" sz="1800" dirty="0"/>
                    </a:p>
                  </a:txBody>
                  <a:tcPr/>
                </a:tc>
                <a:tc>
                  <a:txBody>
                    <a:bodyPr/>
                    <a:lstStyle/>
                    <a:p>
                      <a:pPr algn="ctr"/>
                      <a:r>
                        <a:rPr lang="en-US" sz="1800" dirty="0" smtClean="0"/>
                        <a:t>Neutral</a:t>
                      </a:r>
                      <a:endParaRPr lang="en-US" sz="1800" dirty="0"/>
                    </a:p>
                  </a:txBody>
                  <a:tcPr/>
                </a:tc>
                <a:tc>
                  <a:txBody>
                    <a:bodyPr/>
                    <a:lstStyle/>
                    <a:p>
                      <a:pPr algn="ctr"/>
                      <a:r>
                        <a:rPr lang="en-US" sz="1800" dirty="0" smtClean="0"/>
                        <a:t>Somewhat satisfied</a:t>
                      </a:r>
                      <a:endParaRPr lang="en-US" sz="1800" dirty="0"/>
                    </a:p>
                  </a:txBody>
                  <a:tcPr/>
                </a:tc>
                <a:tc>
                  <a:txBody>
                    <a:bodyPr/>
                    <a:lstStyle/>
                    <a:p>
                      <a:pPr algn="ctr"/>
                      <a:r>
                        <a:rPr lang="en-US" sz="1800" dirty="0" smtClean="0"/>
                        <a:t>Very satisfied</a:t>
                      </a:r>
                      <a:endParaRPr lang="en-US" sz="1800" dirty="0"/>
                    </a:p>
                  </a:txBody>
                  <a:tcPr/>
                </a:tc>
                <a:extLst>
                  <a:ext uri="{0D108BD9-81ED-4DB2-BD59-A6C34878D82A}">
                    <a16:rowId xmlns:a16="http://schemas.microsoft.com/office/drawing/2014/main" val="749186538"/>
                  </a:ext>
                </a:extLst>
              </a:tr>
            </a:tbl>
          </a:graphicData>
        </a:graphic>
      </p:graphicFrame>
    </p:spTree>
    <p:extLst>
      <p:ext uri="{BB962C8B-B14F-4D97-AF65-F5344CB8AC3E}">
        <p14:creationId xmlns:p14="http://schemas.microsoft.com/office/powerpoint/2010/main" val="265975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smtClean="0"/>
              <a:t>Survey Development</a:t>
            </a:r>
            <a:endParaRPr lang="en-US" sz="4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18</a:t>
            </a:fld>
            <a:endParaRPr lang="en-US" dirty="0"/>
          </a:p>
        </p:txBody>
      </p:sp>
    </p:spTree>
    <p:extLst>
      <p:ext uri="{BB962C8B-B14F-4D97-AF65-F5344CB8AC3E}">
        <p14:creationId xmlns:p14="http://schemas.microsoft.com/office/powerpoint/2010/main" val="3461076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Wording Matters</a:t>
            </a:r>
            <a:endParaRPr lang="en-US" sz="3600" dirty="0"/>
          </a:p>
        </p:txBody>
      </p:sp>
      <p:sp>
        <p:nvSpPr>
          <p:cNvPr id="3" name="Content Placeholder 2"/>
          <p:cNvSpPr>
            <a:spLocks noGrp="1"/>
          </p:cNvSpPr>
          <p:nvPr>
            <p:ph idx="1"/>
          </p:nvPr>
        </p:nvSpPr>
        <p:spPr/>
        <p:txBody>
          <a:bodyPr/>
          <a:lstStyle/>
          <a:p>
            <a:r>
              <a:rPr lang="en-US" sz="2000" dirty="0" smtClean="0"/>
              <a:t>Survey conducted in the 1940s on opinions of free speech</a:t>
            </a:r>
          </a:p>
          <a:p>
            <a:r>
              <a:rPr lang="en-US" sz="2000" dirty="0" smtClean="0"/>
              <a:t>Half of respondents were asked if:</a:t>
            </a:r>
          </a:p>
          <a:p>
            <a:pPr marL="342900" lvl="1" indent="0">
              <a:buNone/>
            </a:pPr>
            <a:r>
              <a:rPr lang="en-US" sz="2000" dirty="0" smtClean="0"/>
              <a:t>they </a:t>
            </a:r>
            <a:r>
              <a:rPr lang="en-US" sz="2000" dirty="0"/>
              <a:t>felt ‘</a:t>
            </a:r>
            <a:r>
              <a:rPr lang="en-US" sz="2000" i="1" dirty="0"/>
              <a:t>public speeches against democracy</a:t>
            </a:r>
            <a:r>
              <a:rPr lang="en-US" sz="2000" dirty="0"/>
              <a:t>’ should be ‘</a:t>
            </a:r>
            <a:r>
              <a:rPr lang="en-US" sz="2000" i="1" dirty="0"/>
              <a:t>forbidden</a:t>
            </a:r>
            <a:r>
              <a:rPr lang="en-US" sz="2000" dirty="0" smtClean="0"/>
              <a:t>’</a:t>
            </a:r>
          </a:p>
          <a:p>
            <a:r>
              <a:rPr lang="en-US" sz="2000" dirty="0" smtClean="0"/>
              <a:t>Other half were asked if: </a:t>
            </a:r>
          </a:p>
          <a:p>
            <a:pPr marL="342900" lvl="1" indent="0">
              <a:buNone/>
            </a:pPr>
            <a:r>
              <a:rPr lang="en-US" sz="2000" dirty="0" smtClean="0"/>
              <a:t>they felt </a:t>
            </a:r>
            <a:r>
              <a:rPr lang="en-US" sz="2000" dirty="0"/>
              <a:t>‘</a:t>
            </a:r>
            <a:r>
              <a:rPr lang="en-US" sz="2000" i="1" dirty="0"/>
              <a:t>public speeches against democracy</a:t>
            </a:r>
            <a:r>
              <a:rPr lang="en-US" sz="2000" dirty="0"/>
              <a:t>’ should be ‘</a:t>
            </a:r>
            <a:r>
              <a:rPr lang="en-US" sz="2000" i="1" dirty="0"/>
              <a:t>allowed</a:t>
            </a:r>
            <a:r>
              <a:rPr lang="en-US" sz="2000" dirty="0" smtClean="0"/>
              <a:t>’ </a:t>
            </a:r>
          </a:p>
          <a:p>
            <a:r>
              <a:rPr lang="en-US" sz="2000" dirty="0" smtClean="0"/>
              <a:t>54% endorsed ‘forbidding’ the speeches</a:t>
            </a:r>
          </a:p>
          <a:p>
            <a:r>
              <a:rPr lang="en-US" sz="2000" dirty="0" smtClean="0"/>
              <a:t>75% say no to ‘allowing’ the speeches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800" dirty="0" err="1"/>
              <a:t>Rugg</a:t>
            </a:r>
            <a:r>
              <a:rPr lang="en-US" sz="1800" dirty="0"/>
              <a:t> D. Experiments in wording questions: II. Public Opinion Quarterly. 1941; 5: 91–92. </a:t>
            </a:r>
            <a:r>
              <a:rPr lang="en-US" sz="1800" dirty="0" smtClean="0"/>
              <a:t>10.1086/265467</a:t>
            </a:r>
            <a:endParaRPr lang="en-US" dirty="0" smtClean="0"/>
          </a:p>
          <a:p>
            <a:pPr marL="0" indent="0">
              <a:buNone/>
            </a:pPr>
            <a:r>
              <a:rPr lang="en-US" dirty="0" smtClean="0">
                <a:hlinkClick r:id="rId3"/>
              </a:rPr>
              <a:t>https</a:t>
            </a:r>
            <a:r>
              <a:rPr lang="en-US" dirty="0">
                <a:hlinkClick r:id="rId3"/>
              </a:rPr>
              <a:t>://www.ncbi.nlm.nih.gov/pmc/articles/PMC5056712/</a:t>
            </a:r>
            <a:endParaRPr lang="en-US"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19</a:t>
            </a:fld>
            <a:endParaRPr lang="en-US" dirty="0"/>
          </a:p>
        </p:txBody>
      </p:sp>
    </p:spTree>
    <p:extLst>
      <p:ext uri="{BB962C8B-B14F-4D97-AF65-F5344CB8AC3E}">
        <p14:creationId xmlns:p14="http://schemas.microsoft.com/office/powerpoint/2010/main" val="70381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Pros &amp; Cons for Using a Survey </a:t>
            </a:r>
            <a:endParaRPr lang="en-US" sz="3600" dirty="0"/>
          </a:p>
        </p:txBody>
      </p:sp>
      <p:sp>
        <p:nvSpPr>
          <p:cNvPr id="3" name="Content Placeholder 2"/>
          <p:cNvSpPr>
            <a:spLocks noGrp="1"/>
          </p:cNvSpPr>
          <p:nvPr>
            <p:ph idx="1"/>
          </p:nvPr>
        </p:nvSpPr>
        <p:spPr/>
        <p:txBody>
          <a:bodyPr/>
          <a:lstStyle/>
          <a:p>
            <a:r>
              <a:rPr lang="en-US" sz="2800" dirty="0" smtClean="0"/>
              <a:t>Pros</a:t>
            </a:r>
          </a:p>
          <a:p>
            <a:pPr lvl="1"/>
            <a:r>
              <a:rPr lang="en-US" sz="2400" dirty="0" smtClean="0"/>
              <a:t>Reach large group of people easily </a:t>
            </a:r>
          </a:p>
          <a:p>
            <a:pPr lvl="1"/>
            <a:r>
              <a:rPr lang="en-US" sz="2400" dirty="0" smtClean="0"/>
              <a:t>Exploratory purposes </a:t>
            </a:r>
          </a:p>
          <a:p>
            <a:pPr lvl="1"/>
            <a:r>
              <a:rPr lang="en-US" sz="2400" dirty="0" smtClean="0"/>
              <a:t>Efficient &amp; inexpensive </a:t>
            </a:r>
          </a:p>
          <a:p>
            <a:pPr lvl="1"/>
            <a:r>
              <a:rPr lang="en-US" sz="2400" dirty="0" smtClean="0"/>
              <a:t>Consistent</a:t>
            </a:r>
          </a:p>
          <a:p>
            <a:pPr lvl="1"/>
            <a:r>
              <a:rPr lang="en-US" sz="2400" dirty="0" smtClean="0"/>
              <a:t>Easy to analyze</a:t>
            </a:r>
          </a:p>
          <a:p>
            <a:r>
              <a:rPr lang="en-US" sz="2800" dirty="0" smtClean="0"/>
              <a:t>Cons</a:t>
            </a:r>
          </a:p>
          <a:p>
            <a:pPr lvl="1"/>
            <a:r>
              <a:rPr lang="en-US" sz="2400" dirty="0"/>
              <a:t>Data quality is dependent on the survey quality </a:t>
            </a:r>
          </a:p>
          <a:p>
            <a:pPr lvl="1"/>
            <a:r>
              <a:rPr lang="en-US" sz="2400" dirty="0"/>
              <a:t>Non-response bias</a:t>
            </a:r>
          </a:p>
          <a:p>
            <a:pPr lvl="1"/>
            <a:r>
              <a:rPr lang="en-US" sz="2400" dirty="0"/>
              <a:t>Accuracy </a:t>
            </a:r>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a:t>
            </a:fld>
            <a:endParaRPr lang="en-US" dirty="0"/>
          </a:p>
        </p:txBody>
      </p:sp>
      <p:pic>
        <p:nvPicPr>
          <p:cNvPr id="1026" name="Picture 2" descr="Image result for free clipart surv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2358358"/>
            <a:ext cx="2552700" cy="234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60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Positive and Negative Framing</a:t>
            </a:r>
            <a:endParaRPr lang="en-US" sz="3600" dirty="0"/>
          </a:p>
        </p:txBody>
      </p:sp>
      <p:sp>
        <p:nvSpPr>
          <p:cNvPr id="3" name="Content Placeholder 2"/>
          <p:cNvSpPr>
            <a:spLocks noGrp="1"/>
          </p:cNvSpPr>
          <p:nvPr>
            <p:ph idx="1"/>
          </p:nvPr>
        </p:nvSpPr>
        <p:spPr/>
        <p:txBody>
          <a:bodyPr/>
          <a:lstStyle/>
          <a:p>
            <a:r>
              <a:rPr lang="en-US" sz="2400" dirty="0" smtClean="0"/>
              <a:t>Think about the framing of the two statements:</a:t>
            </a:r>
          </a:p>
          <a:p>
            <a:pPr lvl="1"/>
            <a:r>
              <a:rPr lang="en-US" sz="2400" dirty="0"/>
              <a:t> </a:t>
            </a:r>
            <a:r>
              <a:rPr lang="en-US" sz="2400" dirty="0" smtClean="0"/>
              <a:t>Due to safety issues, use of the system should be prohibited</a:t>
            </a:r>
          </a:p>
          <a:p>
            <a:pPr lvl="1"/>
            <a:r>
              <a:rPr lang="en-US" sz="2400" dirty="0"/>
              <a:t> </a:t>
            </a:r>
            <a:r>
              <a:rPr lang="en-US" sz="2400" dirty="0" smtClean="0"/>
              <a:t>So not to limit options, use of the system should be permitted</a:t>
            </a:r>
          </a:p>
          <a:p>
            <a:r>
              <a:rPr lang="en-US" sz="2400" dirty="0" smtClean="0"/>
              <a:t>The first statement has a negative framing and the second has a positive framing</a:t>
            </a:r>
          </a:p>
          <a:p>
            <a:r>
              <a:rPr lang="en-US" sz="2400" dirty="0" smtClean="0"/>
              <a:t>A good way to determine the respondents’ true attitudes is to have respondents answer both the positive and negative framed questions</a:t>
            </a:r>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20</a:t>
            </a:fld>
            <a:endParaRPr lang="en-US" dirty="0"/>
          </a:p>
        </p:txBody>
      </p:sp>
    </p:spTree>
    <p:extLst>
      <p:ext uri="{BB962C8B-B14F-4D97-AF65-F5344CB8AC3E}">
        <p14:creationId xmlns:p14="http://schemas.microsoft.com/office/powerpoint/2010/main" val="4177653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 Bias</a:t>
            </a:r>
            <a:endParaRPr lang="en-US" sz="3600" dirty="0"/>
          </a:p>
        </p:txBody>
      </p:sp>
      <p:sp>
        <p:nvSpPr>
          <p:cNvPr id="3" name="Content Placeholder 2"/>
          <p:cNvSpPr>
            <a:spLocks noGrp="1"/>
          </p:cNvSpPr>
          <p:nvPr>
            <p:ph idx="1"/>
          </p:nvPr>
        </p:nvSpPr>
        <p:spPr/>
        <p:txBody>
          <a:bodyPr/>
          <a:lstStyle/>
          <a:p>
            <a:pPr marL="0" indent="0">
              <a:buNone/>
            </a:pPr>
            <a:r>
              <a:rPr lang="en-US" sz="2800" dirty="0" smtClean="0"/>
              <a:t>Types of Bias</a:t>
            </a:r>
          </a:p>
          <a:p>
            <a:r>
              <a:rPr lang="en-US" sz="2400" dirty="0"/>
              <a:t>Nonresponse Bias: respondents unwilling or unable to </a:t>
            </a:r>
            <a:r>
              <a:rPr lang="en-US" sz="2400" dirty="0" smtClean="0"/>
              <a:t>participate</a:t>
            </a:r>
          </a:p>
          <a:p>
            <a:r>
              <a:rPr lang="en-US" sz="2400" dirty="0"/>
              <a:t>Voluntary response bias: sample consists of volunteers who offered to provide data or complete the survey “self-selection</a:t>
            </a:r>
            <a:r>
              <a:rPr lang="en-US" sz="2400" dirty="0" smtClean="0"/>
              <a:t>”</a:t>
            </a:r>
            <a:endParaRPr lang="en-US" sz="2400" dirty="0"/>
          </a:p>
          <a:p>
            <a:r>
              <a:rPr lang="en-US" sz="2400" dirty="0"/>
              <a:t>Response </a:t>
            </a:r>
            <a:r>
              <a:rPr lang="en-US" sz="2400" dirty="0" smtClean="0"/>
              <a:t>Bias</a:t>
            </a:r>
          </a:p>
          <a:p>
            <a:pPr lvl="1"/>
            <a:r>
              <a:rPr lang="en-US" sz="2000" dirty="0"/>
              <a:t>Leading questions: Poorly worded questions that lead respondents to answer a certain way</a:t>
            </a:r>
            <a:endParaRPr lang="en-US" sz="1600" dirty="0"/>
          </a:p>
          <a:p>
            <a:pPr lvl="1"/>
            <a:r>
              <a:rPr lang="en-US" sz="2000" dirty="0"/>
              <a:t>Social desirability: Resistant to admit to unsavory attitudes, beliefs, behaviors, etc.</a:t>
            </a:r>
            <a:endParaRPr lang="en-US" sz="1600" dirty="0"/>
          </a:p>
          <a:p>
            <a:pPr lvl="1"/>
            <a:r>
              <a:rPr lang="en-US" sz="2000" dirty="0"/>
              <a:t>Measurement Error: Using the wrong response scale for respondents to answer with </a:t>
            </a:r>
          </a:p>
          <a:p>
            <a:pPr lvl="2"/>
            <a:endParaRPr lang="en-US" sz="2000" dirty="0"/>
          </a:p>
        </p:txBody>
      </p:sp>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21</a:t>
            </a:fld>
            <a:endParaRPr lang="en-US"/>
          </a:p>
        </p:txBody>
      </p:sp>
      <p:pic>
        <p:nvPicPr>
          <p:cNvPr id="5" name="Graphic 56" descr="Receiver">
            <a:extLst>
              <a:ext uri="{FF2B5EF4-FFF2-40B4-BE49-F238E27FC236}">
                <a16:creationId xmlns:a16="http://schemas.microsoft.com/office/drawing/2014/main" id="{56258F0F-EA5D-4720-8C4D-0028C76294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5"/>
              </a:ext>
            </a:extLst>
          </a:blip>
          <a:stretch>
            <a:fillRect/>
          </a:stretch>
        </p:blipFill>
        <p:spPr>
          <a:xfrm rot="8075913">
            <a:off x="6798184" y="1324952"/>
            <a:ext cx="1230360" cy="1202808"/>
          </a:xfrm>
          <a:prstGeom prst="rect">
            <a:avLst/>
          </a:prstGeom>
        </p:spPr>
      </p:pic>
    </p:spTree>
    <p:extLst>
      <p:ext uri="{BB962C8B-B14F-4D97-AF65-F5344CB8AC3E}">
        <p14:creationId xmlns:p14="http://schemas.microsoft.com/office/powerpoint/2010/main" val="4187615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Leading Question</a:t>
            </a:r>
            <a:endParaRPr lang="en-US" sz="3600" dirty="0"/>
          </a:p>
        </p:txBody>
      </p:sp>
      <p:sp>
        <p:nvSpPr>
          <p:cNvPr id="3" name="Content Placeholder 2"/>
          <p:cNvSpPr>
            <a:spLocks noGrp="1"/>
          </p:cNvSpPr>
          <p:nvPr>
            <p:ph idx="1"/>
          </p:nvPr>
        </p:nvSpPr>
        <p:spPr>
          <a:xfrm>
            <a:off x="457200" y="1600200"/>
            <a:ext cx="8229600" cy="4861560"/>
          </a:xfrm>
        </p:spPr>
        <p:txBody>
          <a:bodyPr/>
          <a:lstStyle/>
          <a:p>
            <a:r>
              <a:rPr lang="en-US" sz="2800" dirty="0" smtClean="0"/>
              <a:t>Poorly </a:t>
            </a:r>
            <a:r>
              <a:rPr lang="en-US" sz="2800" dirty="0"/>
              <a:t>worded </a:t>
            </a:r>
            <a:r>
              <a:rPr lang="en-US" sz="2800" dirty="0" smtClean="0"/>
              <a:t>question </a:t>
            </a:r>
            <a:r>
              <a:rPr lang="en-US" sz="2800" dirty="0"/>
              <a:t>that </a:t>
            </a:r>
            <a:r>
              <a:rPr lang="en-US" sz="2800" dirty="0" smtClean="0"/>
              <a:t>leads </a:t>
            </a:r>
            <a:r>
              <a:rPr lang="en-US" sz="2800" dirty="0"/>
              <a:t>respondents to answer a certain </a:t>
            </a:r>
            <a:r>
              <a:rPr lang="en-US" sz="2800" dirty="0" smtClean="0"/>
              <a:t>way</a:t>
            </a:r>
          </a:p>
          <a:p>
            <a:r>
              <a:rPr lang="en-US" sz="2800" dirty="0" smtClean="0"/>
              <a:t>Including additional information within the question about one side of the issue that would influence how the respondent answers </a:t>
            </a:r>
            <a:endParaRPr lang="en-US" sz="2800" dirty="0" smtClean="0"/>
          </a:p>
          <a:p>
            <a:r>
              <a:rPr lang="en-US" sz="2800" dirty="0" smtClean="0"/>
              <a:t>We </a:t>
            </a:r>
            <a:r>
              <a:rPr lang="en-US" sz="2800" dirty="0" smtClean="0"/>
              <a:t>know the new financial system has drastically increased efficiency across the DHS, how would you rate the usability of the updated system?</a:t>
            </a: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a:xfrm>
            <a:off x="6553200" y="6396593"/>
            <a:ext cx="2133600" cy="365125"/>
          </a:xfrm>
        </p:spPr>
        <p:txBody>
          <a:bodyPr/>
          <a:lstStyle/>
          <a:p>
            <a:pPr>
              <a:defRPr/>
            </a:pPr>
            <a:fld id="{2997D57E-5F4B-4D70-B36A-5AF303A6D06C}" type="slidenum">
              <a:rPr lang="en-US" smtClean="0"/>
              <a:pPr>
                <a:defRPr/>
              </a:pPr>
              <a:t>22</a:t>
            </a:fld>
            <a:endParaRPr lang="en-US"/>
          </a:p>
        </p:txBody>
      </p:sp>
      <p:graphicFrame>
        <p:nvGraphicFramePr>
          <p:cNvPr id="6" name="Table 5"/>
          <p:cNvGraphicFramePr>
            <a:graphicFrameLocks noGrp="1"/>
          </p:cNvGraphicFramePr>
          <p:nvPr>
            <p:extLst/>
          </p:nvPr>
        </p:nvGraphicFramePr>
        <p:xfrm>
          <a:off x="1706880" y="5560179"/>
          <a:ext cx="5730240" cy="70104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val="3268995151"/>
                    </a:ext>
                  </a:extLst>
                </a:gridCol>
                <a:gridCol w="1910080">
                  <a:extLst>
                    <a:ext uri="{9D8B030D-6E8A-4147-A177-3AD203B41FA5}">
                      <a16:colId xmlns:a16="http://schemas.microsoft.com/office/drawing/2014/main" val="2942007145"/>
                    </a:ext>
                  </a:extLst>
                </a:gridCol>
                <a:gridCol w="1910080">
                  <a:extLst>
                    <a:ext uri="{9D8B030D-6E8A-4147-A177-3AD203B41FA5}">
                      <a16:colId xmlns:a16="http://schemas.microsoft.com/office/drawing/2014/main" val="4129724501"/>
                    </a:ext>
                  </a:extLst>
                </a:gridCol>
              </a:tblGrid>
              <a:tr h="370840">
                <a:tc>
                  <a:txBody>
                    <a:bodyPr/>
                    <a:lstStyle/>
                    <a:p>
                      <a:pPr algn="ctr"/>
                      <a:r>
                        <a:rPr lang="en-US" sz="2000" b="0" dirty="0" smtClean="0">
                          <a:solidFill>
                            <a:schemeClr val="tx1"/>
                          </a:solidFill>
                        </a:rPr>
                        <a:t>1</a:t>
                      </a:r>
                    </a:p>
                    <a:p>
                      <a:pPr algn="ctr"/>
                      <a:r>
                        <a:rPr lang="en-US" sz="2000" b="0" dirty="0" smtClean="0">
                          <a:solidFill>
                            <a:schemeClr val="tx1"/>
                          </a:solidFill>
                        </a:rPr>
                        <a:t>Neutral</a:t>
                      </a:r>
                      <a:endParaRPr lang="en-US" sz="2000" b="0" dirty="0">
                        <a:solidFill>
                          <a:schemeClr val="tx1"/>
                        </a:solidFill>
                      </a:endParaRPr>
                    </a:p>
                  </a:txBody>
                  <a:tcPr>
                    <a:noFill/>
                  </a:tcPr>
                </a:tc>
                <a:tc>
                  <a:txBody>
                    <a:bodyPr/>
                    <a:lstStyle/>
                    <a:p>
                      <a:pPr algn="ctr"/>
                      <a:r>
                        <a:rPr lang="en-US" sz="2000" b="0" dirty="0" smtClean="0">
                          <a:solidFill>
                            <a:schemeClr val="tx1"/>
                          </a:solidFill>
                        </a:rPr>
                        <a:t>2</a:t>
                      </a:r>
                    </a:p>
                    <a:p>
                      <a:pPr algn="ctr"/>
                      <a:r>
                        <a:rPr lang="en-US" sz="2000" b="0" dirty="0" smtClean="0">
                          <a:solidFill>
                            <a:schemeClr val="tx1"/>
                          </a:solidFill>
                        </a:rPr>
                        <a:t>Satisfied</a:t>
                      </a:r>
                      <a:endParaRPr lang="en-US" sz="2000" b="0" dirty="0">
                        <a:solidFill>
                          <a:schemeClr val="tx1"/>
                        </a:solidFill>
                      </a:endParaRPr>
                    </a:p>
                  </a:txBody>
                  <a:tcPr>
                    <a:noFill/>
                  </a:tcPr>
                </a:tc>
                <a:tc>
                  <a:txBody>
                    <a:bodyPr/>
                    <a:lstStyle/>
                    <a:p>
                      <a:pPr algn="ctr"/>
                      <a:r>
                        <a:rPr lang="en-US" sz="2000" b="0" dirty="0" smtClean="0">
                          <a:solidFill>
                            <a:schemeClr val="tx1"/>
                          </a:solidFill>
                        </a:rPr>
                        <a:t>3</a:t>
                      </a:r>
                    </a:p>
                    <a:p>
                      <a:pPr algn="ctr"/>
                      <a:r>
                        <a:rPr lang="en-US" sz="2000" b="0" dirty="0" smtClean="0">
                          <a:solidFill>
                            <a:schemeClr val="tx1"/>
                          </a:solidFill>
                        </a:rPr>
                        <a:t>Very Satisfied </a:t>
                      </a:r>
                      <a:endParaRPr lang="en-US" sz="2000" b="0" dirty="0">
                        <a:solidFill>
                          <a:schemeClr val="tx1"/>
                        </a:solidFill>
                      </a:endParaRPr>
                    </a:p>
                  </a:txBody>
                  <a:tcPr>
                    <a:noFill/>
                  </a:tcPr>
                </a:tc>
                <a:extLst>
                  <a:ext uri="{0D108BD9-81ED-4DB2-BD59-A6C34878D82A}">
                    <a16:rowId xmlns:a16="http://schemas.microsoft.com/office/drawing/2014/main" val="3565201509"/>
                  </a:ext>
                </a:extLst>
              </a:tr>
            </a:tbl>
          </a:graphicData>
        </a:graphic>
      </p:graphicFrame>
    </p:spTree>
    <p:extLst>
      <p:ext uri="{BB962C8B-B14F-4D97-AF65-F5344CB8AC3E}">
        <p14:creationId xmlns:p14="http://schemas.microsoft.com/office/powerpoint/2010/main" val="179103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Desirability</a:t>
            </a:r>
            <a:endParaRPr lang="en-US" sz="3600" dirty="0"/>
          </a:p>
        </p:txBody>
      </p:sp>
      <p:sp>
        <p:nvSpPr>
          <p:cNvPr id="3" name="Content Placeholder 2"/>
          <p:cNvSpPr>
            <a:spLocks noGrp="1"/>
          </p:cNvSpPr>
          <p:nvPr>
            <p:ph idx="1"/>
          </p:nvPr>
        </p:nvSpPr>
        <p:spPr/>
        <p:txBody>
          <a:bodyPr/>
          <a:lstStyle/>
          <a:p>
            <a:r>
              <a:rPr lang="en-US" sz="2800" dirty="0"/>
              <a:t>Resistant to admit to unsavory attitudes, beliefs, behaviors, etc.</a:t>
            </a:r>
            <a:endParaRPr lang="en-US" sz="4800" dirty="0"/>
          </a:p>
          <a:p>
            <a:endParaRPr lang="en-US" sz="2800" dirty="0" smtClean="0"/>
          </a:p>
          <a:p>
            <a:r>
              <a:rPr lang="en-US" sz="2800" dirty="0" smtClean="0"/>
              <a:t>Please rate your supervisor’s ability to communicate his/her expectations.</a:t>
            </a:r>
          </a:p>
          <a:p>
            <a:endParaRPr lang="en-US" sz="2800" dirty="0">
              <a:solidFill>
                <a:srgbClr val="FF0000"/>
              </a:solidFill>
            </a:endParaRPr>
          </a:p>
          <a:p>
            <a:endParaRPr lang="en-US" sz="2800" dirty="0"/>
          </a:p>
        </p:txBody>
      </p:sp>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9952113"/>
              </p:ext>
            </p:extLst>
          </p:nvPr>
        </p:nvGraphicFramePr>
        <p:xfrm>
          <a:off x="545592" y="4107324"/>
          <a:ext cx="8052815" cy="701040"/>
        </p:xfrm>
        <a:graphic>
          <a:graphicData uri="http://schemas.openxmlformats.org/drawingml/2006/table">
            <a:tbl>
              <a:tblPr firstRow="1" bandRow="1">
                <a:tableStyleId>{5C22544A-7EE6-4342-B048-85BDC9FD1C3A}</a:tableStyleId>
              </a:tblPr>
              <a:tblGrid>
                <a:gridCol w="1610563">
                  <a:extLst>
                    <a:ext uri="{9D8B030D-6E8A-4147-A177-3AD203B41FA5}">
                      <a16:colId xmlns:a16="http://schemas.microsoft.com/office/drawing/2014/main" val="4143791221"/>
                    </a:ext>
                  </a:extLst>
                </a:gridCol>
                <a:gridCol w="1610563">
                  <a:extLst>
                    <a:ext uri="{9D8B030D-6E8A-4147-A177-3AD203B41FA5}">
                      <a16:colId xmlns:a16="http://schemas.microsoft.com/office/drawing/2014/main" val="3830261220"/>
                    </a:ext>
                  </a:extLst>
                </a:gridCol>
                <a:gridCol w="1610563">
                  <a:extLst>
                    <a:ext uri="{9D8B030D-6E8A-4147-A177-3AD203B41FA5}">
                      <a16:colId xmlns:a16="http://schemas.microsoft.com/office/drawing/2014/main" val="624440257"/>
                    </a:ext>
                  </a:extLst>
                </a:gridCol>
                <a:gridCol w="1610563">
                  <a:extLst>
                    <a:ext uri="{9D8B030D-6E8A-4147-A177-3AD203B41FA5}">
                      <a16:colId xmlns:a16="http://schemas.microsoft.com/office/drawing/2014/main" val="2940411612"/>
                    </a:ext>
                  </a:extLst>
                </a:gridCol>
                <a:gridCol w="1610563">
                  <a:extLst>
                    <a:ext uri="{9D8B030D-6E8A-4147-A177-3AD203B41FA5}">
                      <a16:colId xmlns:a16="http://schemas.microsoft.com/office/drawing/2014/main" val="2002430649"/>
                    </a:ext>
                  </a:extLst>
                </a:gridCol>
              </a:tblGrid>
              <a:tr h="504952">
                <a:tc>
                  <a:txBody>
                    <a:bodyPr/>
                    <a:lstStyle/>
                    <a:p>
                      <a:pPr algn="ctr"/>
                      <a:r>
                        <a:rPr lang="en-US" sz="2000" b="0" dirty="0" smtClean="0">
                          <a:solidFill>
                            <a:schemeClr val="tx1"/>
                          </a:solidFill>
                        </a:rPr>
                        <a:t>1</a:t>
                      </a:r>
                    </a:p>
                    <a:p>
                      <a:pPr algn="ctr"/>
                      <a:r>
                        <a:rPr lang="en-US" sz="2000" b="0" dirty="0" smtClean="0">
                          <a:solidFill>
                            <a:schemeClr val="tx1"/>
                          </a:solidFill>
                        </a:rPr>
                        <a:t>Very</a:t>
                      </a:r>
                      <a:r>
                        <a:rPr lang="en-US" sz="2000" b="0" baseline="0" dirty="0" smtClean="0">
                          <a:solidFill>
                            <a:schemeClr val="tx1"/>
                          </a:solidFill>
                        </a:rPr>
                        <a:t> Poor</a:t>
                      </a:r>
                      <a:endParaRPr lang="en-US" sz="2000" b="0" dirty="0">
                        <a:solidFill>
                          <a:schemeClr val="tx1"/>
                        </a:solidFill>
                      </a:endParaRPr>
                    </a:p>
                  </a:txBody>
                  <a:tcPr>
                    <a:noFill/>
                  </a:tcPr>
                </a:tc>
                <a:tc>
                  <a:txBody>
                    <a:bodyPr/>
                    <a:lstStyle/>
                    <a:p>
                      <a:pPr algn="ctr"/>
                      <a:r>
                        <a:rPr lang="en-US" sz="2000" b="0" dirty="0" smtClean="0">
                          <a:solidFill>
                            <a:schemeClr val="tx1"/>
                          </a:solidFill>
                        </a:rPr>
                        <a:t>2</a:t>
                      </a:r>
                    </a:p>
                    <a:p>
                      <a:pPr algn="ctr"/>
                      <a:r>
                        <a:rPr lang="en-US" sz="2000" b="0" dirty="0" smtClean="0">
                          <a:solidFill>
                            <a:schemeClr val="tx1"/>
                          </a:solidFill>
                        </a:rPr>
                        <a:t>Poor</a:t>
                      </a:r>
                      <a:endParaRPr lang="en-US" sz="2000" b="0" dirty="0">
                        <a:solidFill>
                          <a:schemeClr val="tx1"/>
                        </a:solidFill>
                      </a:endParaRPr>
                    </a:p>
                  </a:txBody>
                  <a:tcPr>
                    <a:noFill/>
                  </a:tcPr>
                </a:tc>
                <a:tc>
                  <a:txBody>
                    <a:bodyPr/>
                    <a:lstStyle/>
                    <a:p>
                      <a:pPr algn="ctr"/>
                      <a:r>
                        <a:rPr lang="en-US" sz="2000" b="0" dirty="0" smtClean="0">
                          <a:solidFill>
                            <a:schemeClr val="tx1"/>
                          </a:solidFill>
                        </a:rPr>
                        <a:t>3</a:t>
                      </a:r>
                    </a:p>
                    <a:p>
                      <a:pPr algn="ctr"/>
                      <a:r>
                        <a:rPr lang="en-US" sz="2000" b="0" dirty="0" smtClean="0">
                          <a:solidFill>
                            <a:schemeClr val="tx1"/>
                          </a:solidFill>
                        </a:rPr>
                        <a:t>Neutral</a:t>
                      </a:r>
                      <a:endParaRPr lang="en-US" sz="2000" b="0" dirty="0">
                        <a:solidFill>
                          <a:schemeClr val="tx1"/>
                        </a:solidFill>
                      </a:endParaRPr>
                    </a:p>
                  </a:txBody>
                  <a:tcPr>
                    <a:noFill/>
                  </a:tcPr>
                </a:tc>
                <a:tc>
                  <a:txBody>
                    <a:bodyPr/>
                    <a:lstStyle/>
                    <a:p>
                      <a:pPr algn="ctr"/>
                      <a:r>
                        <a:rPr lang="en-US" sz="2000" b="0" dirty="0" smtClean="0">
                          <a:solidFill>
                            <a:schemeClr val="tx1"/>
                          </a:solidFill>
                        </a:rPr>
                        <a:t>4</a:t>
                      </a:r>
                    </a:p>
                    <a:p>
                      <a:pPr algn="ctr"/>
                      <a:r>
                        <a:rPr lang="en-US" sz="2000" b="0" dirty="0" smtClean="0">
                          <a:solidFill>
                            <a:schemeClr val="tx1"/>
                          </a:solidFill>
                        </a:rPr>
                        <a:t>Good</a:t>
                      </a:r>
                      <a:endParaRPr lang="en-US" sz="2000" b="0" dirty="0">
                        <a:solidFill>
                          <a:schemeClr val="tx1"/>
                        </a:solidFill>
                      </a:endParaRPr>
                    </a:p>
                  </a:txBody>
                  <a:tcPr>
                    <a:noFill/>
                  </a:tcPr>
                </a:tc>
                <a:tc>
                  <a:txBody>
                    <a:bodyPr/>
                    <a:lstStyle/>
                    <a:p>
                      <a:pPr algn="ctr"/>
                      <a:r>
                        <a:rPr lang="en-US" sz="2000" b="0" dirty="0" smtClean="0">
                          <a:solidFill>
                            <a:schemeClr val="tx1"/>
                          </a:solidFill>
                        </a:rPr>
                        <a:t>5</a:t>
                      </a:r>
                    </a:p>
                    <a:p>
                      <a:pPr algn="ctr"/>
                      <a:r>
                        <a:rPr lang="en-US" sz="2000" b="0" dirty="0" smtClean="0">
                          <a:solidFill>
                            <a:schemeClr val="tx1"/>
                          </a:solidFill>
                        </a:rPr>
                        <a:t>Very Good</a:t>
                      </a:r>
                      <a:endParaRPr lang="en-US" sz="2000" b="0" dirty="0">
                        <a:solidFill>
                          <a:schemeClr val="tx1"/>
                        </a:solidFill>
                      </a:endParaRPr>
                    </a:p>
                  </a:txBody>
                  <a:tcPr>
                    <a:noFill/>
                  </a:tcPr>
                </a:tc>
                <a:extLst>
                  <a:ext uri="{0D108BD9-81ED-4DB2-BD59-A6C34878D82A}">
                    <a16:rowId xmlns:a16="http://schemas.microsoft.com/office/drawing/2014/main" val="2032979343"/>
                  </a:ext>
                </a:extLst>
              </a:tr>
            </a:tbl>
          </a:graphicData>
        </a:graphic>
      </p:graphicFrame>
      <p:pic>
        <p:nvPicPr>
          <p:cNvPr id="6" name="Graphic 58" descr="Eraser">
            <a:extLst>
              <a:ext uri="{FF2B5EF4-FFF2-40B4-BE49-F238E27FC236}">
                <a16:creationId xmlns:a16="http://schemas.microsoft.com/office/drawing/2014/main" id="{B593EB2A-BB23-4EA5-B3D4-F855328859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7"/>
              </a:ext>
            </a:extLst>
          </a:blip>
          <a:stretch>
            <a:fillRect/>
          </a:stretch>
        </p:blipFill>
        <p:spPr>
          <a:xfrm>
            <a:off x="3714492" y="4937745"/>
            <a:ext cx="1583650" cy="1583650"/>
          </a:xfrm>
          <a:prstGeom prst="rect">
            <a:avLst/>
          </a:prstGeom>
        </p:spPr>
      </p:pic>
    </p:spTree>
    <p:extLst>
      <p:ext uri="{BB962C8B-B14F-4D97-AF65-F5344CB8AC3E}">
        <p14:creationId xmlns:p14="http://schemas.microsoft.com/office/powerpoint/2010/main" val="1967894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Measurement Error</a:t>
            </a:r>
            <a:endParaRPr lang="en-US" sz="3600" dirty="0"/>
          </a:p>
        </p:txBody>
      </p:sp>
      <p:sp>
        <p:nvSpPr>
          <p:cNvPr id="3" name="Content Placeholder 2"/>
          <p:cNvSpPr>
            <a:spLocks noGrp="1"/>
          </p:cNvSpPr>
          <p:nvPr>
            <p:ph idx="1"/>
          </p:nvPr>
        </p:nvSpPr>
        <p:spPr/>
        <p:txBody>
          <a:bodyPr/>
          <a:lstStyle/>
          <a:p>
            <a:r>
              <a:rPr lang="en-US" sz="2800" dirty="0" smtClean="0"/>
              <a:t>Providing </a:t>
            </a:r>
            <a:r>
              <a:rPr lang="en-US" sz="2800" dirty="0"/>
              <a:t>the </a:t>
            </a:r>
            <a:r>
              <a:rPr lang="en-US" sz="2800" dirty="0" smtClean="0"/>
              <a:t>wrong scale or answer choices for responses</a:t>
            </a:r>
          </a:p>
          <a:p>
            <a:r>
              <a:rPr lang="en-US" sz="2800" dirty="0" smtClean="0"/>
              <a:t>Balance between being comprehensive but not too overwhelming</a:t>
            </a:r>
          </a:p>
          <a:p>
            <a:r>
              <a:rPr lang="en-US" sz="2800" dirty="0" smtClean="0"/>
              <a:t>Issues with consistency </a:t>
            </a:r>
          </a:p>
          <a:p>
            <a:r>
              <a:rPr lang="en-US" sz="2800" dirty="0" smtClean="0"/>
              <a:t>Example: Please circle your marital status?</a:t>
            </a:r>
          </a:p>
          <a:p>
            <a:endParaRPr lang="en-US" sz="2800" dirty="0"/>
          </a:p>
        </p:txBody>
      </p:sp>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24</a:t>
            </a:fld>
            <a:endParaRPr lang="en-US"/>
          </a:p>
        </p:txBody>
      </p:sp>
      <p:sp>
        <p:nvSpPr>
          <p:cNvPr id="5" name="Rectangle 4"/>
          <p:cNvSpPr/>
          <p:nvPr/>
        </p:nvSpPr>
        <p:spPr>
          <a:xfrm>
            <a:off x="742669" y="5507126"/>
            <a:ext cx="7658662" cy="94456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Response options are just as important as question wording</a:t>
            </a:r>
          </a:p>
        </p:txBody>
      </p:sp>
      <p:graphicFrame>
        <p:nvGraphicFramePr>
          <p:cNvPr id="6" name="Table 5"/>
          <p:cNvGraphicFramePr>
            <a:graphicFrameLocks noGrp="1"/>
          </p:cNvGraphicFramePr>
          <p:nvPr>
            <p:extLst/>
          </p:nvPr>
        </p:nvGraphicFramePr>
        <p:xfrm>
          <a:off x="2286000" y="4640466"/>
          <a:ext cx="4572000" cy="3708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022007316"/>
                    </a:ext>
                  </a:extLst>
                </a:gridCol>
                <a:gridCol w="1524000">
                  <a:extLst>
                    <a:ext uri="{9D8B030D-6E8A-4147-A177-3AD203B41FA5}">
                      <a16:colId xmlns:a16="http://schemas.microsoft.com/office/drawing/2014/main" val="2785205023"/>
                    </a:ext>
                  </a:extLst>
                </a:gridCol>
                <a:gridCol w="1524000">
                  <a:extLst>
                    <a:ext uri="{9D8B030D-6E8A-4147-A177-3AD203B41FA5}">
                      <a16:colId xmlns:a16="http://schemas.microsoft.com/office/drawing/2014/main" val="3241760658"/>
                    </a:ext>
                  </a:extLst>
                </a:gridCol>
              </a:tblGrid>
              <a:tr h="370840">
                <a:tc>
                  <a:txBody>
                    <a:bodyPr/>
                    <a:lstStyle/>
                    <a:p>
                      <a:pPr algn="ctr"/>
                      <a:r>
                        <a:rPr lang="en-US" dirty="0" smtClean="0">
                          <a:solidFill>
                            <a:schemeClr val="tx1"/>
                          </a:solidFill>
                        </a:rPr>
                        <a:t>Single</a:t>
                      </a:r>
                      <a:endParaRPr lang="en-US" dirty="0">
                        <a:solidFill>
                          <a:schemeClr val="tx1"/>
                        </a:solidFill>
                      </a:endParaRPr>
                    </a:p>
                  </a:txBody>
                  <a:tcPr>
                    <a:noFill/>
                  </a:tcPr>
                </a:tc>
                <a:tc>
                  <a:txBody>
                    <a:bodyPr/>
                    <a:lstStyle/>
                    <a:p>
                      <a:pPr algn="ctr"/>
                      <a:r>
                        <a:rPr lang="en-US" dirty="0" smtClean="0">
                          <a:solidFill>
                            <a:schemeClr val="tx1"/>
                          </a:solidFill>
                        </a:rPr>
                        <a:t>Divorced</a:t>
                      </a:r>
                      <a:endParaRPr lang="en-US" dirty="0">
                        <a:solidFill>
                          <a:schemeClr val="tx1"/>
                        </a:solidFill>
                      </a:endParaRPr>
                    </a:p>
                  </a:txBody>
                  <a:tcPr>
                    <a:noFill/>
                  </a:tcPr>
                </a:tc>
                <a:tc>
                  <a:txBody>
                    <a:bodyPr/>
                    <a:lstStyle/>
                    <a:p>
                      <a:pPr algn="ctr"/>
                      <a:r>
                        <a:rPr lang="en-US" dirty="0" smtClean="0">
                          <a:solidFill>
                            <a:schemeClr val="tx1"/>
                          </a:solidFill>
                        </a:rPr>
                        <a:t>Married</a:t>
                      </a:r>
                      <a:endParaRPr lang="en-US" dirty="0">
                        <a:solidFill>
                          <a:schemeClr val="tx1"/>
                        </a:solidFill>
                      </a:endParaRPr>
                    </a:p>
                  </a:txBody>
                  <a:tcPr>
                    <a:noFill/>
                  </a:tcPr>
                </a:tc>
                <a:extLst>
                  <a:ext uri="{0D108BD9-81ED-4DB2-BD59-A6C34878D82A}">
                    <a16:rowId xmlns:a16="http://schemas.microsoft.com/office/drawing/2014/main" val="3633673304"/>
                  </a:ext>
                </a:extLst>
              </a:tr>
            </a:tbl>
          </a:graphicData>
        </a:graphic>
      </p:graphicFrame>
    </p:spTree>
    <p:extLst>
      <p:ext uri="{BB962C8B-B14F-4D97-AF65-F5344CB8AC3E}">
        <p14:creationId xmlns:p14="http://schemas.microsoft.com/office/powerpoint/2010/main" val="940048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 and Answer Wording</a:t>
            </a:r>
            <a:endParaRPr lang="en-US" sz="3600" dirty="0"/>
          </a:p>
        </p:txBody>
      </p:sp>
      <p:sp>
        <p:nvSpPr>
          <p:cNvPr id="3" name="Content Placeholder 2"/>
          <p:cNvSpPr>
            <a:spLocks noGrp="1"/>
          </p:cNvSpPr>
          <p:nvPr>
            <p:ph idx="1"/>
          </p:nvPr>
        </p:nvSpPr>
        <p:spPr/>
        <p:txBody>
          <a:bodyPr/>
          <a:lstStyle/>
          <a:p>
            <a:r>
              <a:rPr lang="en-US" sz="2800" dirty="0" smtClean="0"/>
              <a:t>Avoid double negatives</a:t>
            </a:r>
          </a:p>
          <a:p>
            <a:pPr lvl="1"/>
            <a:r>
              <a:rPr lang="en-US" sz="2400" dirty="0" smtClean="0"/>
              <a:t>Facilitators were </a:t>
            </a:r>
            <a:r>
              <a:rPr lang="en-US" sz="2400" b="1" dirty="0" smtClean="0"/>
              <a:t>not un</a:t>
            </a:r>
            <a:r>
              <a:rPr lang="en-US" sz="2400" dirty="0" smtClean="0"/>
              <a:t>helpful.</a:t>
            </a:r>
          </a:p>
          <a:p>
            <a:pPr lvl="1"/>
            <a:endParaRPr lang="en-US" sz="2400" dirty="0" smtClean="0"/>
          </a:p>
          <a:p>
            <a:r>
              <a:rPr lang="en-US" sz="2800" dirty="0" smtClean="0"/>
              <a:t>Only ask about one topic at a time</a:t>
            </a:r>
          </a:p>
          <a:p>
            <a:pPr lvl="1"/>
            <a:r>
              <a:rPr lang="en-US" sz="2400" dirty="0" smtClean="0"/>
              <a:t>How would you rate the </a:t>
            </a:r>
            <a:r>
              <a:rPr lang="en-US" sz="2400" b="1" dirty="0" smtClean="0"/>
              <a:t>comfort and safety</a:t>
            </a:r>
            <a:r>
              <a:rPr lang="en-US" sz="2400" dirty="0" smtClean="0"/>
              <a:t>?</a:t>
            </a:r>
          </a:p>
          <a:p>
            <a:pPr lvl="1"/>
            <a:endParaRPr lang="en-US" sz="2400" dirty="0" smtClean="0"/>
          </a:p>
          <a:p>
            <a:r>
              <a:rPr lang="en-US" sz="2800" dirty="0" smtClean="0"/>
              <a:t>Mutually exclusive question choices</a:t>
            </a:r>
          </a:p>
          <a:p>
            <a:pPr lvl="1"/>
            <a:r>
              <a:rPr lang="en-US" sz="2400" dirty="0" smtClean="0"/>
              <a:t>Does this happen?: Yes, Sometimes, Rarely, </a:t>
            </a:r>
            <a:r>
              <a:rPr lang="en-US" sz="2400" b="1" dirty="0" smtClean="0"/>
              <a:t>No, Never</a:t>
            </a:r>
          </a:p>
          <a:p>
            <a:pPr lvl="1"/>
            <a:endParaRPr lang="en-US" sz="2400" dirty="0" smtClean="0"/>
          </a:p>
          <a:p>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25</a:t>
            </a:fld>
            <a:endParaRPr lang="en-US" dirty="0"/>
          </a:p>
        </p:txBody>
      </p:sp>
    </p:spTree>
    <p:extLst>
      <p:ext uri="{BB962C8B-B14F-4D97-AF65-F5344CB8AC3E}">
        <p14:creationId xmlns:p14="http://schemas.microsoft.com/office/powerpoint/2010/main" val="249680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Writing Likert Scale Questions</a:t>
            </a:r>
            <a:endParaRPr lang="en-US" sz="3600" dirty="0"/>
          </a:p>
        </p:txBody>
      </p:sp>
      <p:sp>
        <p:nvSpPr>
          <p:cNvPr id="3" name="Content Placeholder 2"/>
          <p:cNvSpPr>
            <a:spLocks noGrp="1"/>
          </p:cNvSpPr>
          <p:nvPr>
            <p:ph idx="1"/>
          </p:nvPr>
        </p:nvSpPr>
        <p:spPr/>
        <p:txBody>
          <a:bodyPr/>
          <a:lstStyle/>
          <a:p>
            <a:r>
              <a:rPr lang="en-US" sz="2800" dirty="0"/>
              <a:t>Unipolar versus bipolar items </a:t>
            </a:r>
          </a:p>
          <a:p>
            <a:pPr lvl="1"/>
            <a:r>
              <a:rPr lang="en-US" sz="2400" dirty="0"/>
              <a:t>Not satisfactory, somewhat satisfactory, satisfactory, very satisfactory</a:t>
            </a:r>
          </a:p>
          <a:p>
            <a:pPr lvl="1"/>
            <a:r>
              <a:rPr lang="en-US" sz="2400" dirty="0"/>
              <a:t>Very dissatisfied, not satisfied, neutral, satisfied, very </a:t>
            </a:r>
            <a:r>
              <a:rPr lang="en-US" sz="2400" dirty="0" smtClean="0"/>
              <a:t>satisfied</a:t>
            </a:r>
          </a:p>
          <a:p>
            <a:pPr lvl="1"/>
            <a:endParaRPr lang="en-US" sz="2400" dirty="0"/>
          </a:p>
          <a:p>
            <a:r>
              <a:rPr lang="en-US" sz="2800" dirty="0"/>
              <a:t>Statements and questions</a:t>
            </a:r>
          </a:p>
          <a:p>
            <a:pPr lvl="1"/>
            <a:r>
              <a:rPr lang="en-US" sz="2400" dirty="0"/>
              <a:t>Rate agreement with statement: The device was comfortable.</a:t>
            </a:r>
          </a:p>
          <a:p>
            <a:pPr lvl="1"/>
            <a:r>
              <a:rPr lang="en-US" sz="2400" dirty="0"/>
              <a:t>What level of discomfort did the product cause?</a:t>
            </a:r>
          </a:p>
          <a:p>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26</a:t>
            </a:fld>
            <a:endParaRPr lang="en-US" dirty="0"/>
          </a:p>
        </p:txBody>
      </p:sp>
    </p:spTree>
    <p:extLst>
      <p:ext uri="{BB962C8B-B14F-4D97-AF65-F5344CB8AC3E}">
        <p14:creationId xmlns:p14="http://schemas.microsoft.com/office/powerpoint/2010/main" val="180278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Writing Free Response Questions</a:t>
            </a:r>
            <a:endParaRPr lang="en-US" sz="3600" dirty="0"/>
          </a:p>
        </p:txBody>
      </p:sp>
      <p:sp>
        <p:nvSpPr>
          <p:cNvPr id="3" name="Content Placeholder 2"/>
          <p:cNvSpPr>
            <a:spLocks noGrp="1"/>
          </p:cNvSpPr>
          <p:nvPr>
            <p:ph idx="1"/>
          </p:nvPr>
        </p:nvSpPr>
        <p:spPr/>
        <p:txBody>
          <a:bodyPr/>
          <a:lstStyle/>
          <a:p>
            <a:r>
              <a:rPr lang="en-US" sz="2800" dirty="0" smtClean="0"/>
              <a:t>There can also be some pitfalls to writing free response (open-ended questions)</a:t>
            </a:r>
          </a:p>
          <a:p>
            <a:pPr lvl="1"/>
            <a:r>
              <a:rPr lang="en-US" sz="2400" dirty="0" smtClean="0"/>
              <a:t>Try to word the question to provoke more than a yes or no response</a:t>
            </a:r>
            <a:endParaRPr lang="en-US" sz="2400" dirty="0"/>
          </a:p>
          <a:p>
            <a:r>
              <a:rPr lang="en-US" sz="2800" dirty="0" smtClean="0"/>
              <a:t>Example:</a:t>
            </a:r>
          </a:p>
          <a:p>
            <a:pPr lvl="1"/>
            <a:r>
              <a:rPr lang="en-US" sz="2400" dirty="0" smtClean="0"/>
              <a:t>Do you notice any differences in the fit or comfort of the new helmet versus the legacy helmet?</a:t>
            </a:r>
          </a:p>
          <a:p>
            <a:r>
              <a:rPr lang="en-US" sz="2800" dirty="0" smtClean="0"/>
              <a:t>Reword:</a:t>
            </a:r>
          </a:p>
          <a:p>
            <a:pPr lvl="1"/>
            <a:r>
              <a:rPr lang="en-US" sz="2400" dirty="0" smtClean="0"/>
              <a:t>What differences do you notice in the fit or comfort of the new helmet versus the legacy helmet?</a:t>
            </a:r>
          </a:p>
          <a:p>
            <a:pPr lvl="1"/>
            <a:endParaRPr lang="en-US" sz="2800" dirty="0" smtClean="0"/>
          </a:p>
          <a:p>
            <a:pPr lvl="1"/>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27</a:t>
            </a:fld>
            <a:endParaRPr lang="en-US" dirty="0"/>
          </a:p>
        </p:txBody>
      </p:sp>
    </p:spTree>
    <p:extLst>
      <p:ext uri="{BB962C8B-B14F-4D97-AF65-F5344CB8AC3E}">
        <p14:creationId xmlns:p14="http://schemas.microsoft.com/office/powerpoint/2010/main" val="2193327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Consideration Summary</a:t>
            </a:r>
            <a:endParaRPr lang="en-US" sz="3600" dirty="0"/>
          </a:p>
        </p:txBody>
      </p:sp>
      <p:sp>
        <p:nvSpPr>
          <p:cNvPr id="3" name="Content Placeholder 2"/>
          <p:cNvSpPr>
            <a:spLocks noGrp="1"/>
          </p:cNvSpPr>
          <p:nvPr>
            <p:ph idx="1"/>
          </p:nvPr>
        </p:nvSpPr>
        <p:spPr/>
        <p:txBody>
          <a:bodyPr/>
          <a:lstStyle/>
          <a:p>
            <a:r>
              <a:rPr lang="en-US" sz="2400" dirty="0" smtClean="0"/>
              <a:t>Keep narrow focus on key issues </a:t>
            </a:r>
          </a:p>
          <a:p>
            <a:r>
              <a:rPr lang="en-US" sz="2400" dirty="0" smtClean="0"/>
              <a:t>Keep each item brief</a:t>
            </a:r>
          </a:p>
          <a:p>
            <a:r>
              <a:rPr lang="en-US" sz="2400" dirty="0" smtClean="0"/>
              <a:t>Write with clarity </a:t>
            </a:r>
          </a:p>
          <a:p>
            <a:r>
              <a:rPr lang="en-US" sz="2400" dirty="0" smtClean="0"/>
              <a:t>Use familiar vocabulary </a:t>
            </a:r>
          </a:p>
          <a:p>
            <a:r>
              <a:rPr lang="en-US" sz="2400" dirty="0" smtClean="0"/>
              <a:t>Keep sentences simple </a:t>
            </a:r>
          </a:p>
          <a:p>
            <a:r>
              <a:rPr lang="en-US" sz="2400" dirty="0" smtClean="0"/>
              <a:t>Avoid bias or error</a:t>
            </a:r>
          </a:p>
          <a:p>
            <a:r>
              <a:rPr lang="en-US" sz="2400" dirty="0" smtClean="0"/>
              <a:t>Use structured questions </a:t>
            </a:r>
          </a:p>
          <a:p>
            <a:r>
              <a:rPr lang="en-US" sz="2400" dirty="0" smtClean="0"/>
              <a:t>Characterize answers carefully </a:t>
            </a:r>
          </a:p>
          <a:p>
            <a:r>
              <a:rPr lang="en-US" sz="2400" dirty="0" smtClean="0"/>
              <a:t>Select suitable categories </a:t>
            </a:r>
          </a:p>
          <a:p>
            <a:r>
              <a:rPr lang="en-US" sz="2400" dirty="0" smtClean="0"/>
              <a:t>Use scales effectively</a:t>
            </a:r>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28</a:t>
            </a:fld>
            <a:endParaRPr lang="en-US" dirty="0"/>
          </a:p>
        </p:txBody>
      </p:sp>
      <p:pic>
        <p:nvPicPr>
          <p:cNvPr id="5" name="Picture 4" descr="Ques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023" y="2440340"/>
            <a:ext cx="3768839" cy="2845685"/>
          </a:xfrm>
          <a:prstGeom prst="rect">
            <a:avLst/>
          </a:prstGeom>
        </p:spPr>
      </p:pic>
    </p:spTree>
    <p:extLst>
      <p:ext uri="{BB962C8B-B14F-4D97-AF65-F5344CB8AC3E}">
        <p14:creationId xmlns:p14="http://schemas.microsoft.com/office/powerpoint/2010/main" val="3897761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smtClean="0"/>
              <a:t>Analysis </a:t>
            </a:r>
            <a:endParaRPr lang="en-US" sz="4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29</a:t>
            </a:fld>
            <a:endParaRPr lang="en-US" dirty="0"/>
          </a:p>
        </p:txBody>
      </p:sp>
    </p:spTree>
    <p:extLst>
      <p:ext uri="{BB962C8B-B14F-4D97-AF65-F5344CB8AC3E}">
        <p14:creationId xmlns:p14="http://schemas.microsoft.com/office/powerpoint/2010/main" val="387292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a:xfrm>
            <a:off x="2547256" y="1882588"/>
            <a:ext cx="6139543" cy="4243575"/>
          </a:xfrm>
        </p:spPr>
        <p:txBody>
          <a:bodyPr/>
          <a:lstStyle/>
          <a:p>
            <a:r>
              <a:rPr lang="en-US" sz="2400" dirty="0"/>
              <a:t>The STAT COE has compiled a list of their top 5 survey </a:t>
            </a:r>
            <a:r>
              <a:rPr lang="en-US" sz="2400" dirty="0" smtClean="0"/>
              <a:t>mistakes</a:t>
            </a:r>
          </a:p>
          <a:p>
            <a:r>
              <a:rPr lang="en-US" sz="2400" dirty="0" smtClean="0"/>
              <a:t>Think </a:t>
            </a:r>
            <a:r>
              <a:rPr lang="en-US" sz="2400" dirty="0"/>
              <a:t>of any surveys you might have seen in the past, did any of them fall prey to these common mistakes? </a:t>
            </a:r>
          </a:p>
          <a:p>
            <a:r>
              <a:rPr lang="en-US" sz="2400" dirty="0" smtClean="0"/>
              <a:t>The </a:t>
            </a:r>
            <a:r>
              <a:rPr lang="en-US" sz="2400" dirty="0"/>
              <a:t>quality of the data from a survey is entirely dependent on the design of the survey and the amount of upfront planning that was </a:t>
            </a:r>
            <a:r>
              <a:rPr lang="en-US" sz="2400" dirty="0" smtClean="0"/>
              <a:t>involved</a:t>
            </a:r>
          </a:p>
        </p:txBody>
      </p:sp>
      <p:sp>
        <p:nvSpPr>
          <p:cNvPr id="4" name="Slide Number Placeholder 3"/>
          <p:cNvSpPr>
            <a:spLocks noGrp="1"/>
          </p:cNvSpPr>
          <p:nvPr>
            <p:ph type="sldNum" sz="quarter" idx="12"/>
          </p:nvPr>
        </p:nvSpPr>
        <p:spPr/>
        <p:txBody>
          <a:bodyPr/>
          <a:lstStyle/>
          <a:p>
            <a:pPr>
              <a:defRPr/>
            </a:pPr>
            <a:fld id="{47F065C8-49EA-4677-8C30-B8704A8E100A}" type="slidenum">
              <a:rPr lang="en-US" smtClean="0"/>
              <a:pPr>
                <a:defRPr/>
              </a:pPr>
              <a:t>3</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3" y="1724297"/>
            <a:ext cx="1997880" cy="4997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spTree>
    <p:extLst>
      <p:ext uri="{BB962C8B-B14F-4D97-AF65-F5344CB8AC3E}">
        <p14:creationId xmlns:p14="http://schemas.microsoft.com/office/powerpoint/2010/main" val="3300034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Analysis </a:t>
            </a:r>
            <a:endParaRPr lang="en-US" sz="3600" dirty="0"/>
          </a:p>
        </p:txBody>
      </p:sp>
      <p:sp>
        <p:nvSpPr>
          <p:cNvPr id="3" name="Content Placeholder 2"/>
          <p:cNvSpPr>
            <a:spLocks noGrp="1"/>
          </p:cNvSpPr>
          <p:nvPr>
            <p:ph idx="1"/>
          </p:nvPr>
        </p:nvSpPr>
        <p:spPr/>
        <p:txBody>
          <a:bodyPr/>
          <a:lstStyle/>
          <a:p>
            <a:r>
              <a:rPr lang="en-US" sz="2400" dirty="0" smtClean="0"/>
              <a:t>The analysis method should be considered throughout the entire design process</a:t>
            </a:r>
          </a:p>
          <a:p>
            <a:pPr lvl="1"/>
            <a:r>
              <a:rPr lang="en-US" sz="2000" dirty="0" smtClean="0"/>
              <a:t>The survey design is dependent on the type of analysis the team wants to conduct</a:t>
            </a:r>
          </a:p>
          <a:p>
            <a:pPr lvl="1"/>
            <a:r>
              <a:rPr lang="en-US" sz="2000" dirty="0" smtClean="0"/>
              <a:t>Question development must take the analysis method into consideration to ensure the appropriate data will be collected</a:t>
            </a:r>
          </a:p>
          <a:p>
            <a:r>
              <a:rPr lang="en-US" sz="2400" dirty="0" smtClean="0"/>
              <a:t>Types of analysis </a:t>
            </a:r>
          </a:p>
          <a:p>
            <a:pPr lvl="1"/>
            <a:r>
              <a:rPr lang="en-US" sz="2000" dirty="0" smtClean="0"/>
              <a:t>Descriptive statistics </a:t>
            </a:r>
          </a:p>
          <a:p>
            <a:pPr lvl="1"/>
            <a:r>
              <a:rPr lang="en-US" sz="2000" dirty="0" smtClean="0"/>
              <a:t>Principal components analysis </a:t>
            </a:r>
          </a:p>
          <a:p>
            <a:pPr lvl="1"/>
            <a:r>
              <a:rPr lang="en-US" sz="2000" dirty="0" smtClean="0"/>
              <a:t>Factor analysis </a:t>
            </a:r>
          </a:p>
          <a:p>
            <a:pPr lvl="1"/>
            <a:r>
              <a:rPr lang="en-US" sz="2000" dirty="0" smtClean="0"/>
              <a:t>Cluster analysis </a:t>
            </a:r>
          </a:p>
          <a:p>
            <a:pPr lvl="1"/>
            <a:r>
              <a:rPr lang="en-US" sz="2000" dirty="0" smtClean="0"/>
              <a:t>Hypothesis testing</a:t>
            </a:r>
          </a:p>
          <a:p>
            <a:pPr lvl="1"/>
            <a:r>
              <a:rPr lang="en-US" sz="2000" dirty="0" smtClean="0"/>
              <a:t>Regression analysis </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30</a:t>
            </a:fld>
            <a:endParaRPr lang="en-US" dirty="0"/>
          </a:p>
        </p:txBody>
      </p:sp>
      <p:pic>
        <p:nvPicPr>
          <p:cNvPr id="5" name="Graphic 14" descr="Presentation with bar chart RTL">
            <a:extLst>
              <a:ext uri="{FF2B5EF4-FFF2-40B4-BE49-F238E27FC236}">
                <a16:creationId xmlns:a16="http://schemas.microsoft.com/office/drawing/2014/main" id="{0C5C7D8E-E206-4839-BEDC-1860301CB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954937" y="3986438"/>
            <a:ext cx="1969863" cy="1969863"/>
          </a:xfrm>
          <a:prstGeom prst="rect">
            <a:avLst/>
          </a:prstGeom>
        </p:spPr>
      </p:pic>
    </p:spTree>
    <p:extLst>
      <p:ext uri="{BB962C8B-B14F-4D97-AF65-F5344CB8AC3E}">
        <p14:creationId xmlns:p14="http://schemas.microsoft.com/office/powerpoint/2010/main" val="3894674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Descriptive </a:t>
            </a:r>
            <a:r>
              <a:rPr lang="en-US" dirty="0"/>
              <a:t>S</a:t>
            </a:r>
            <a:r>
              <a:rPr lang="en-US" sz="3600" dirty="0" smtClean="0"/>
              <a:t>tatistics </a:t>
            </a:r>
            <a:endParaRPr lang="en-US" sz="3600" dirty="0"/>
          </a:p>
        </p:txBody>
      </p:sp>
      <p:sp>
        <p:nvSpPr>
          <p:cNvPr id="3" name="Content Placeholder 2"/>
          <p:cNvSpPr>
            <a:spLocks noGrp="1"/>
          </p:cNvSpPr>
          <p:nvPr>
            <p:ph idx="1"/>
          </p:nvPr>
        </p:nvSpPr>
        <p:spPr/>
        <p:txBody>
          <a:bodyPr/>
          <a:lstStyle/>
          <a:p>
            <a:r>
              <a:rPr lang="en-US" sz="2400" dirty="0" smtClean="0"/>
              <a:t>Simple way to present results through graphical and/or numerical summaries</a:t>
            </a:r>
          </a:p>
          <a:p>
            <a:r>
              <a:rPr lang="en-US" sz="2400" dirty="0" smtClean="0"/>
              <a:t>If the data is quantitative, mean, median, and standard deviation can be calculated</a:t>
            </a:r>
          </a:p>
          <a:p>
            <a:r>
              <a:rPr lang="en-US" sz="2400" dirty="0" smtClean="0"/>
              <a:t>Graphical methods to analyze data:</a:t>
            </a:r>
          </a:p>
          <a:p>
            <a:pPr lvl="1"/>
            <a:r>
              <a:rPr lang="en-US" sz="2000" dirty="0" smtClean="0"/>
              <a:t>Histograms</a:t>
            </a:r>
          </a:p>
          <a:p>
            <a:pPr lvl="1"/>
            <a:r>
              <a:rPr lang="en-US" sz="2000" dirty="0" smtClean="0"/>
              <a:t>Boxplots</a:t>
            </a:r>
          </a:p>
          <a:p>
            <a:pPr lvl="1"/>
            <a:r>
              <a:rPr lang="en-US" sz="2000" dirty="0" smtClean="0"/>
              <a:t>Scatter plots</a:t>
            </a:r>
          </a:p>
          <a:p>
            <a:pPr lvl="1"/>
            <a:r>
              <a:rPr lang="en-US" sz="2000" dirty="0" smtClean="0"/>
              <a:t>Bar charts </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31</a:t>
            </a:fld>
            <a:endParaRPr lang="en-US" dirty="0"/>
          </a:p>
        </p:txBody>
      </p:sp>
      <p:sp>
        <p:nvSpPr>
          <p:cNvPr id="5" name="Rectangle 4"/>
          <p:cNvSpPr/>
          <p:nvPr/>
        </p:nvSpPr>
        <p:spPr>
          <a:xfrm>
            <a:off x="1004552" y="5489913"/>
            <a:ext cx="7431110" cy="1043189"/>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Descriptive statistics can </a:t>
            </a:r>
            <a:r>
              <a:rPr lang="en-US" sz="3200" b="1" i="1" dirty="0" smtClean="0">
                <a:solidFill>
                  <a:schemeClr val="bg1"/>
                </a:solidFill>
              </a:rPr>
              <a:t>always </a:t>
            </a:r>
            <a:r>
              <a:rPr lang="en-US" sz="3200" b="1" dirty="0" smtClean="0">
                <a:solidFill>
                  <a:schemeClr val="bg1"/>
                </a:solidFill>
              </a:rPr>
              <a:t> be performed on survey data</a:t>
            </a:r>
          </a:p>
        </p:txBody>
      </p:sp>
    </p:spTree>
    <p:extLst>
      <p:ext uri="{BB962C8B-B14F-4D97-AF65-F5344CB8AC3E}">
        <p14:creationId xmlns:p14="http://schemas.microsoft.com/office/powerpoint/2010/main" val="1366010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Limitations of Data</a:t>
            </a:r>
            <a:endParaRPr lang="en-US" sz="3600" dirty="0"/>
          </a:p>
        </p:txBody>
      </p:sp>
      <p:sp>
        <p:nvSpPr>
          <p:cNvPr id="3" name="Content Placeholder 2"/>
          <p:cNvSpPr>
            <a:spLocks noGrp="1"/>
          </p:cNvSpPr>
          <p:nvPr>
            <p:ph idx="1"/>
          </p:nvPr>
        </p:nvSpPr>
        <p:spPr/>
        <p:txBody>
          <a:bodyPr/>
          <a:lstStyle/>
          <a:p>
            <a:r>
              <a:rPr lang="en-US" sz="2400" dirty="0"/>
              <a:t>Not truly continuous data</a:t>
            </a:r>
          </a:p>
          <a:p>
            <a:pPr lvl="1"/>
            <a:r>
              <a:rPr lang="en-US" sz="2000" dirty="0"/>
              <a:t>Discrete numeric values</a:t>
            </a:r>
          </a:p>
          <a:p>
            <a:pPr lvl="1"/>
            <a:r>
              <a:rPr lang="en-US" sz="2000" dirty="0"/>
              <a:t>Distance between values is often </a:t>
            </a:r>
            <a:r>
              <a:rPr lang="en-US" sz="2000" dirty="0" smtClean="0"/>
              <a:t>arbitrary</a:t>
            </a:r>
          </a:p>
          <a:p>
            <a:r>
              <a:rPr lang="en-US" sz="2400" dirty="0" smtClean="0"/>
              <a:t>How would you rate the distances between the values?</a:t>
            </a:r>
          </a:p>
          <a:p>
            <a:endParaRPr lang="en-US" sz="2400" dirty="0"/>
          </a:p>
          <a:p>
            <a:endParaRPr lang="en-US" sz="2400" dirty="0" smtClean="0"/>
          </a:p>
          <a:p>
            <a:endParaRPr lang="en-US" sz="2400" dirty="0"/>
          </a:p>
          <a:p>
            <a:r>
              <a:rPr lang="en-US" sz="2400" dirty="0"/>
              <a:t>Descriptive statistics such as means and standard deviations have difficult interpretations</a:t>
            </a:r>
          </a:p>
          <a:p>
            <a:pPr marL="0" indent="0">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32</a:t>
            </a:fld>
            <a:endParaRPr lang="en-US" dirty="0"/>
          </a:p>
        </p:txBody>
      </p:sp>
      <p:graphicFrame>
        <p:nvGraphicFramePr>
          <p:cNvPr id="6" name="Table 5"/>
          <p:cNvGraphicFramePr>
            <a:graphicFrameLocks noGrp="1"/>
          </p:cNvGraphicFramePr>
          <p:nvPr>
            <p:extLst/>
          </p:nvPr>
        </p:nvGraphicFramePr>
        <p:xfrm>
          <a:off x="1470691" y="3405983"/>
          <a:ext cx="6202617" cy="9144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900412405"/>
                    </a:ext>
                  </a:extLst>
                </a:gridCol>
                <a:gridCol w="1630617">
                  <a:extLst>
                    <a:ext uri="{9D8B030D-6E8A-4147-A177-3AD203B41FA5}">
                      <a16:colId xmlns:a16="http://schemas.microsoft.com/office/drawing/2014/main" val="1200822318"/>
                    </a:ext>
                  </a:extLst>
                </a:gridCol>
                <a:gridCol w="1524000">
                  <a:extLst>
                    <a:ext uri="{9D8B030D-6E8A-4147-A177-3AD203B41FA5}">
                      <a16:colId xmlns:a16="http://schemas.microsoft.com/office/drawing/2014/main" val="3695937849"/>
                    </a:ext>
                  </a:extLst>
                </a:gridCol>
                <a:gridCol w="1524000">
                  <a:extLst>
                    <a:ext uri="{9D8B030D-6E8A-4147-A177-3AD203B41FA5}">
                      <a16:colId xmlns:a16="http://schemas.microsoft.com/office/drawing/2014/main" val="3502879711"/>
                    </a:ext>
                  </a:extLst>
                </a:gridCol>
              </a:tblGrid>
              <a:tr h="370840">
                <a:tc>
                  <a:txBody>
                    <a:bodyPr/>
                    <a:lstStyle/>
                    <a:p>
                      <a:pPr algn="ctr"/>
                      <a:r>
                        <a:rPr lang="en-US" sz="2400" dirty="0" smtClean="0"/>
                        <a:t>Often</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Sometimes</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Seldom</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Never</a:t>
                      </a:r>
                      <a:endParaRPr lang="en-US"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2639253"/>
                  </a:ext>
                </a:extLst>
              </a:tr>
              <a:tr h="370840">
                <a:tc>
                  <a:txBody>
                    <a:bodyPr/>
                    <a:lstStyle/>
                    <a:p>
                      <a:pPr algn="ctr"/>
                      <a:r>
                        <a:rPr lang="en-US" sz="2400" dirty="0" smtClean="0"/>
                        <a:t>1</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2</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3</a:t>
                      </a:r>
                      <a:endParaRPr lang="en-US" sz="24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400" dirty="0" smtClean="0"/>
                        <a:t>4</a:t>
                      </a:r>
                      <a:endParaRPr lang="en-US" sz="24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27884908"/>
                  </a:ext>
                </a:extLst>
              </a:tr>
            </a:tbl>
          </a:graphicData>
        </a:graphic>
      </p:graphicFrame>
    </p:spTree>
    <p:extLst>
      <p:ext uri="{BB962C8B-B14F-4D97-AF65-F5344CB8AC3E}">
        <p14:creationId xmlns:p14="http://schemas.microsoft.com/office/powerpoint/2010/main" val="2571107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Likert Scale Analysis</a:t>
            </a:r>
            <a:endParaRPr lang="en-US" sz="3600" dirty="0"/>
          </a:p>
        </p:txBody>
      </p:sp>
      <p:sp>
        <p:nvSpPr>
          <p:cNvPr id="3" name="Content Placeholder 2"/>
          <p:cNvSpPr>
            <a:spLocks noGrp="1"/>
          </p:cNvSpPr>
          <p:nvPr>
            <p:ph idx="1"/>
          </p:nvPr>
        </p:nvSpPr>
        <p:spPr/>
        <p:txBody>
          <a:bodyPr/>
          <a:lstStyle/>
          <a:p>
            <a:r>
              <a:rPr lang="en-US" sz="2400" dirty="0" smtClean="0"/>
              <a:t>Median is often used as measure of central tendency</a:t>
            </a:r>
          </a:p>
          <a:p>
            <a:r>
              <a:rPr lang="en-US" sz="2400" dirty="0" smtClean="0"/>
              <a:t>Bar chart can be used to look at distribution of individual questions</a:t>
            </a:r>
          </a:p>
          <a:p>
            <a:r>
              <a:rPr lang="en-US" sz="2400" dirty="0" smtClean="0"/>
              <a:t>Can use non-parametric tests without normality assumption</a:t>
            </a:r>
          </a:p>
          <a:p>
            <a:endParaRPr lang="en-US" sz="2400" dirty="0" smtClean="0"/>
          </a:p>
          <a:p>
            <a:r>
              <a:rPr lang="en-US" sz="2400" dirty="0"/>
              <a:t>Calculating overall question “score”</a:t>
            </a:r>
          </a:p>
          <a:p>
            <a:pPr lvl="1"/>
            <a:r>
              <a:rPr lang="en-US" sz="2000" dirty="0"/>
              <a:t>Can add answers to 4 or more </a:t>
            </a:r>
            <a:r>
              <a:rPr lang="en-US" sz="2000" dirty="0" smtClean="0"/>
              <a:t>questions</a:t>
            </a:r>
            <a:endParaRPr lang="en-US" sz="2000" dirty="0"/>
          </a:p>
          <a:p>
            <a:r>
              <a:rPr lang="en-US" sz="2400" dirty="0"/>
              <a:t>Having acceptable or unacceptable responses to </a:t>
            </a:r>
            <a:r>
              <a:rPr lang="en-US" sz="2400" dirty="0" smtClean="0"/>
              <a:t>questions</a:t>
            </a:r>
          </a:p>
          <a:p>
            <a:r>
              <a:rPr lang="en-US" sz="2400" dirty="0" smtClean="0"/>
              <a:t>Calculate proportions above thresholds</a:t>
            </a:r>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33</a:t>
            </a:fld>
            <a:endParaRPr lang="en-US" dirty="0"/>
          </a:p>
        </p:txBody>
      </p:sp>
    </p:spTree>
    <p:extLst>
      <p:ext uri="{BB962C8B-B14F-4D97-AF65-F5344CB8AC3E}">
        <p14:creationId xmlns:p14="http://schemas.microsoft.com/office/powerpoint/2010/main" val="3869674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Principal Components Analysis (PCA)</a:t>
            </a:r>
          </a:p>
        </p:txBody>
      </p:sp>
      <p:sp>
        <p:nvSpPr>
          <p:cNvPr id="3" name="Content Placeholder 2"/>
          <p:cNvSpPr>
            <a:spLocks noGrp="1"/>
          </p:cNvSpPr>
          <p:nvPr>
            <p:ph idx="1"/>
          </p:nvPr>
        </p:nvSpPr>
        <p:spPr/>
        <p:txBody>
          <a:bodyPr/>
          <a:lstStyle/>
          <a:p>
            <a:r>
              <a:rPr lang="en-US" sz="2400" dirty="0"/>
              <a:t>PCA replaces correlated variables with fewer, uncorrelated variables called principal components </a:t>
            </a:r>
          </a:p>
          <a:p>
            <a:r>
              <a:rPr lang="en-US" sz="2400" dirty="0"/>
              <a:t>Principal components retain most of the information from the original variables </a:t>
            </a:r>
          </a:p>
          <a:p>
            <a:r>
              <a:rPr lang="en-US" sz="2400" dirty="0"/>
              <a:t>Each principal component accounts for a portion of the total variation</a:t>
            </a:r>
          </a:p>
          <a:p>
            <a:pPr lvl="1"/>
            <a:r>
              <a:rPr lang="en-US" sz="2000" dirty="0"/>
              <a:t>First few components typically account for a large portion, so the other components can be discarded</a:t>
            </a:r>
          </a:p>
          <a:p>
            <a:endParaRPr lang="en-US" sz="1400" dirty="0"/>
          </a:p>
        </p:txBody>
      </p:sp>
      <p:sp>
        <p:nvSpPr>
          <p:cNvPr id="6" name="Slide Number Placeholder 5">
            <a:extLst>
              <a:ext uri="{FF2B5EF4-FFF2-40B4-BE49-F238E27FC236}">
                <a16:creationId xmlns:a16="http://schemas.microsoft.com/office/drawing/2014/main" id="{519999EC-3490-470A-8017-F15C00BDF753}"/>
              </a:ext>
            </a:extLst>
          </p:cNvPr>
          <p:cNvSpPr>
            <a:spLocks noGrp="1"/>
          </p:cNvSpPr>
          <p:nvPr>
            <p:ph type="sldNum" sz="quarter" idx="12"/>
          </p:nvPr>
        </p:nvSpPr>
        <p:spPr/>
        <p:txBody>
          <a:bodyPr/>
          <a:lstStyle/>
          <a:p>
            <a:pPr>
              <a:defRPr/>
            </a:pPr>
            <a:fld id="{D7AF2763-ADA9-46BC-998C-7030E1AFA20B}" type="slidenum">
              <a:rPr lang="en-US" smtClean="0"/>
              <a:pPr>
                <a:defRPr/>
              </a:pPr>
              <a:t>34</a:t>
            </a:fld>
            <a:endParaRPr lang="en-US" dirty="0"/>
          </a:p>
        </p:txBody>
      </p:sp>
      <p:sp>
        <p:nvSpPr>
          <p:cNvPr id="5" name="Rectangle 4">
            <a:extLst>
              <a:ext uri="{FF2B5EF4-FFF2-40B4-BE49-F238E27FC236}">
                <a16:creationId xmlns:a16="http://schemas.microsoft.com/office/drawing/2014/main" id="{8B31D5D5-7E84-4555-98E8-A6ABD35B9C7C}"/>
              </a:ext>
            </a:extLst>
          </p:cNvPr>
          <p:cNvSpPr/>
          <p:nvPr/>
        </p:nvSpPr>
        <p:spPr>
          <a:xfrm>
            <a:off x="1470464" y="5031312"/>
            <a:ext cx="6203072" cy="871890"/>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PCA is an exploratory process and does </a:t>
            </a:r>
            <a:r>
              <a:rPr lang="en-US" sz="2800" b="1" i="1" dirty="0">
                <a:solidFill>
                  <a:schemeClr val="bg1"/>
                </a:solidFill>
              </a:rPr>
              <a:t>not</a:t>
            </a:r>
            <a:r>
              <a:rPr lang="en-US" sz="2800" b="1" dirty="0">
                <a:solidFill>
                  <a:schemeClr val="bg1"/>
                </a:solidFill>
              </a:rPr>
              <a:t> produce a model</a:t>
            </a:r>
          </a:p>
        </p:txBody>
      </p:sp>
    </p:spTree>
    <p:extLst>
      <p:ext uri="{BB962C8B-B14F-4D97-AF65-F5344CB8AC3E}">
        <p14:creationId xmlns:p14="http://schemas.microsoft.com/office/powerpoint/2010/main" val="3572569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DA1B-0C04-40C7-A945-31649F53A2B0}"/>
              </a:ext>
            </a:extLst>
          </p:cNvPr>
          <p:cNvSpPr>
            <a:spLocks noGrp="1"/>
          </p:cNvSpPr>
          <p:nvPr>
            <p:ph type="title"/>
          </p:nvPr>
        </p:nvSpPr>
        <p:spPr/>
        <p:txBody>
          <a:bodyPr/>
          <a:lstStyle/>
          <a:p>
            <a:r>
              <a:rPr lang="en-US" sz="3600" dirty="0"/>
              <a:t>PCA – The Idea</a:t>
            </a:r>
          </a:p>
        </p:txBody>
      </p:sp>
      <p:sp>
        <p:nvSpPr>
          <p:cNvPr id="5" name="Rectangle 4">
            <a:extLst>
              <a:ext uri="{FF2B5EF4-FFF2-40B4-BE49-F238E27FC236}">
                <a16:creationId xmlns:a16="http://schemas.microsoft.com/office/drawing/2014/main" id="{C04DE424-7F4B-4AEB-BA78-F955A1515F79}"/>
              </a:ext>
            </a:extLst>
          </p:cNvPr>
          <p:cNvSpPr/>
          <p:nvPr/>
        </p:nvSpPr>
        <p:spPr>
          <a:xfrm>
            <a:off x="445164" y="1912312"/>
            <a:ext cx="2093495"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Variable 1</a:t>
            </a:r>
          </a:p>
        </p:txBody>
      </p:sp>
      <p:sp>
        <p:nvSpPr>
          <p:cNvPr id="6" name="Rectangle 5">
            <a:extLst>
              <a:ext uri="{FF2B5EF4-FFF2-40B4-BE49-F238E27FC236}">
                <a16:creationId xmlns:a16="http://schemas.microsoft.com/office/drawing/2014/main" id="{CAA4B268-4B28-4878-91E0-FFB88D9875FD}"/>
              </a:ext>
            </a:extLst>
          </p:cNvPr>
          <p:cNvSpPr/>
          <p:nvPr/>
        </p:nvSpPr>
        <p:spPr>
          <a:xfrm>
            <a:off x="445163" y="2955049"/>
            <a:ext cx="2093495"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Variable 2</a:t>
            </a:r>
          </a:p>
        </p:txBody>
      </p:sp>
      <p:sp>
        <p:nvSpPr>
          <p:cNvPr id="7" name="Rectangle 6">
            <a:extLst>
              <a:ext uri="{FF2B5EF4-FFF2-40B4-BE49-F238E27FC236}">
                <a16:creationId xmlns:a16="http://schemas.microsoft.com/office/drawing/2014/main" id="{50F6F465-F512-4949-9912-F70D13E3435F}"/>
              </a:ext>
            </a:extLst>
          </p:cNvPr>
          <p:cNvSpPr/>
          <p:nvPr/>
        </p:nvSpPr>
        <p:spPr>
          <a:xfrm>
            <a:off x="445163" y="5445586"/>
            <a:ext cx="2093495"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Variable p</a:t>
            </a:r>
          </a:p>
        </p:txBody>
      </p:sp>
      <p:sp>
        <p:nvSpPr>
          <p:cNvPr id="8" name="Oval 7">
            <a:extLst>
              <a:ext uri="{FF2B5EF4-FFF2-40B4-BE49-F238E27FC236}">
                <a16:creationId xmlns:a16="http://schemas.microsoft.com/office/drawing/2014/main" id="{1BD82C75-A934-425F-A71E-A10A1AD0F33B}"/>
              </a:ext>
            </a:extLst>
          </p:cNvPr>
          <p:cNvSpPr/>
          <p:nvPr/>
        </p:nvSpPr>
        <p:spPr>
          <a:xfrm>
            <a:off x="1455820" y="39576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0" name="Oval 9">
            <a:extLst>
              <a:ext uri="{FF2B5EF4-FFF2-40B4-BE49-F238E27FC236}">
                <a16:creationId xmlns:a16="http://schemas.microsoft.com/office/drawing/2014/main" id="{A094F6B3-4BC3-450C-80EB-3D3441E7AD2E}"/>
              </a:ext>
            </a:extLst>
          </p:cNvPr>
          <p:cNvSpPr/>
          <p:nvPr/>
        </p:nvSpPr>
        <p:spPr>
          <a:xfrm>
            <a:off x="1455820" y="509747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 name="Oval 10">
            <a:extLst>
              <a:ext uri="{FF2B5EF4-FFF2-40B4-BE49-F238E27FC236}">
                <a16:creationId xmlns:a16="http://schemas.microsoft.com/office/drawing/2014/main" id="{C141E90E-ABA0-46DB-B1F0-326F45176274}"/>
              </a:ext>
            </a:extLst>
          </p:cNvPr>
          <p:cNvSpPr/>
          <p:nvPr/>
        </p:nvSpPr>
        <p:spPr>
          <a:xfrm>
            <a:off x="1455819" y="455043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0E977D90-2E99-4B00-8E14-7B6B71675FCD}"/>
                  </a:ext>
                </a:extLst>
              </p:cNvPr>
              <p:cNvSpPr/>
              <p:nvPr/>
            </p:nvSpPr>
            <p:spPr>
              <a:xfrm>
                <a:off x="3798776" y="1888024"/>
                <a:ext cx="2687053"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Component 1</a:t>
                </a:r>
              </a:p>
              <a:p>
                <a:pPr algn="ct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11</m:t>
                        </m:r>
                      </m:sub>
                    </m:sSub>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𝑝</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𝑝</m:t>
                        </m:r>
                      </m:sub>
                    </m:sSub>
                  </m:oMath>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2" name="Rectangle 11">
                <a:extLst>
                  <a:ext uri="{FF2B5EF4-FFF2-40B4-BE49-F238E27FC236}">
                    <a16:creationId xmlns:a16="http://schemas.microsoft.com/office/drawing/2014/main" id="{0E977D90-2E99-4B00-8E14-7B6B71675FCD}"/>
                  </a:ext>
                </a:extLst>
              </p:cNvPr>
              <p:cNvSpPr>
                <a:spLocks noRot="1" noChangeAspect="1" noMove="1" noResize="1" noEditPoints="1" noAdjustHandles="1" noChangeArrowheads="1" noChangeShapeType="1" noTextEdit="1"/>
              </p:cNvSpPr>
              <p:nvPr/>
            </p:nvSpPr>
            <p:spPr>
              <a:xfrm>
                <a:off x="3798776" y="1888024"/>
                <a:ext cx="2687053" cy="745958"/>
              </a:xfrm>
              <a:prstGeom prst="rect">
                <a:avLst/>
              </a:prstGeom>
              <a:blipFill>
                <a:blip r:embed="rId3"/>
                <a:stretch>
                  <a:fillRect t="-794" b="-2381"/>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146B6600-5FB3-41C4-A3A2-A2BA0A2017E3}"/>
                  </a:ext>
                </a:extLst>
              </p:cNvPr>
              <p:cNvSpPr/>
              <p:nvPr/>
            </p:nvSpPr>
            <p:spPr>
              <a:xfrm>
                <a:off x="3798776" y="2930761"/>
                <a:ext cx="2687053"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Component 2</a:t>
                </a:r>
              </a:p>
              <a:p>
                <a:pPr algn="ct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21</m:t>
                          </m:r>
                        </m:sub>
                      </m:sSub>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𝑝</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𝑝</m:t>
                          </m:r>
                        </m:sub>
                      </m:sSub>
                    </m:oMath>
                  </m:oMathPara>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3" name="Rectangle 12">
                <a:extLst>
                  <a:ext uri="{FF2B5EF4-FFF2-40B4-BE49-F238E27FC236}">
                    <a16:creationId xmlns:a16="http://schemas.microsoft.com/office/drawing/2014/main" id="{146B6600-5FB3-41C4-A3A2-A2BA0A2017E3}"/>
                  </a:ext>
                </a:extLst>
              </p:cNvPr>
              <p:cNvSpPr>
                <a:spLocks noRot="1" noChangeAspect="1" noMove="1" noResize="1" noEditPoints="1" noAdjustHandles="1" noChangeArrowheads="1" noChangeShapeType="1" noTextEdit="1"/>
              </p:cNvSpPr>
              <p:nvPr/>
            </p:nvSpPr>
            <p:spPr>
              <a:xfrm>
                <a:off x="3798776" y="2930761"/>
                <a:ext cx="2687053" cy="745958"/>
              </a:xfrm>
              <a:prstGeom prst="rect">
                <a:avLst/>
              </a:prstGeom>
              <a:blipFill>
                <a:blip r:embed="rId4"/>
                <a:stretch>
                  <a:fillRect t="-794" b="-3175"/>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411F3A76-54FE-4773-A450-7B6252BC0BDF}"/>
                  </a:ext>
                </a:extLst>
              </p:cNvPr>
              <p:cNvSpPr/>
              <p:nvPr/>
            </p:nvSpPr>
            <p:spPr>
              <a:xfrm>
                <a:off x="3798776" y="5421298"/>
                <a:ext cx="2687053" cy="74595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Component p</a:t>
                </a:r>
              </a:p>
              <a:p>
                <a:pPr algn="ct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𝑝</m:t>
                          </m:r>
                          <m:r>
                            <a:rPr lang="en-US" sz="2000" b="0" i="1" smtClean="0">
                              <a:solidFill>
                                <a:schemeClr val="tx1"/>
                              </a:solidFill>
                              <a:latin typeface="Cambria Math" panose="02040503050406030204" pitchFamily="18" charset="0"/>
                            </a:rPr>
                            <m:t>1</m:t>
                          </m:r>
                        </m:sub>
                      </m:sSub>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𝑝𝑝</m:t>
                          </m:r>
                        </m:sub>
                      </m:sSub>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𝑝</m:t>
                          </m:r>
                        </m:sub>
                      </m:sSub>
                    </m:oMath>
                  </m:oMathPara>
                </a14:m>
                <a:endParaRPr lang="en-US" sz="2000" dirty="0">
                  <a:solidFill>
                    <a:schemeClr val="tx1"/>
                  </a:solidFill>
                  <a:latin typeface="Arial" panose="020B0604020202020204" pitchFamily="34" charset="0"/>
                  <a:cs typeface="Arial" panose="020B0604020202020204" pitchFamily="34" charset="0"/>
                </a:endParaRPr>
              </a:p>
            </p:txBody>
          </p:sp>
        </mc:Choice>
        <mc:Fallback>
          <p:sp>
            <p:nvSpPr>
              <p:cNvPr id="14" name="Rectangle 13">
                <a:extLst>
                  <a:ext uri="{FF2B5EF4-FFF2-40B4-BE49-F238E27FC236}">
                    <a16:creationId xmlns:a16="http://schemas.microsoft.com/office/drawing/2014/main" id="{411F3A76-54FE-4773-A450-7B6252BC0BDF}"/>
                  </a:ext>
                </a:extLst>
              </p:cNvPr>
              <p:cNvSpPr>
                <a:spLocks noRot="1" noChangeAspect="1" noMove="1" noResize="1" noEditPoints="1" noAdjustHandles="1" noChangeArrowheads="1" noChangeShapeType="1" noTextEdit="1"/>
              </p:cNvSpPr>
              <p:nvPr/>
            </p:nvSpPr>
            <p:spPr>
              <a:xfrm>
                <a:off x="3798776" y="5421298"/>
                <a:ext cx="2687053" cy="745958"/>
              </a:xfrm>
              <a:prstGeom prst="rect">
                <a:avLst/>
              </a:prstGeom>
              <a:blipFill>
                <a:blip r:embed="rId5"/>
                <a:stretch>
                  <a:fillRect b="-2362"/>
                </a:stretch>
              </a:blipFill>
              <a:ln>
                <a:solidFill>
                  <a:schemeClr val="tx1"/>
                </a:solid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id="{CFB79398-5BEA-4001-9CFD-BFE866D428E8}"/>
              </a:ext>
            </a:extLst>
          </p:cNvPr>
          <p:cNvSpPr/>
          <p:nvPr/>
        </p:nvSpPr>
        <p:spPr>
          <a:xfrm>
            <a:off x="4809433" y="393339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6" name="Oval 15">
            <a:extLst>
              <a:ext uri="{FF2B5EF4-FFF2-40B4-BE49-F238E27FC236}">
                <a16:creationId xmlns:a16="http://schemas.microsoft.com/office/drawing/2014/main" id="{85BC6F4A-C459-41AF-AF4A-C911364EFCBF}"/>
              </a:ext>
            </a:extLst>
          </p:cNvPr>
          <p:cNvSpPr/>
          <p:nvPr/>
        </p:nvSpPr>
        <p:spPr>
          <a:xfrm>
            <a:off x="4809433" y="507318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7" name="Oval 16">
            <a:extLst>
              <a:ext uri="{FF2B5EF4-FFF2-40B4-BE49-F238E27FC236}">
                <a16:creationId xmlns:a16="http://schemas.microsoft.com/office/drawing/2014/main" id="{67E535DE-4F0D-4B21-8AD4-53FF319FF163}"/>
              </a:ext>
            </a:extLst>
          </p:cNvPr>
          <p:cNvSpPr/>
          <p:nvPr/>
        </p:nvSpPr>
        <p:spPr>
          <a:xfrm>
            <a:off x="4809432" y="452614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8" name="Right Brace 17">
            <a:extLst>
              <a:ext uri="{FF2B5EF4-FFF2-40B4-BE49-F238E27FC236}">
                <a16:creationId xmlns:a16="http://schemas.microsoft.com/office/drawing/2014/main" id="{DDED9391-3221-4129-B51D-FDBFCD4947C0}"/>
              </a:ext>
            </a:extLst>
          </p:cNvPr>
          <p:cNvSpPr/>
          <p:nvPr/>
        </p:nvSpPr>
        <p:spPr>
          <a:xfrm>
            <a:off x="6485830" y="1865164"/>
            <a:ext cx="481263" cy="2683844"/>
          </a:xfrm>
          <a:custGeom>
            <a:avLst/>
            <a:gdLst>
              <a:gd name="connsiteX0" fmla="*/ 0 w 481263"/>
              <a:gd name="connsiteY0" fmla="*/ 0 h 2683844"/>
              <a:gd name="connsiteX1" fmla="*/ 240632 w 481263"/>
              <a:gd name="connsiteY1" fmla="*/ 40104 h 2683844"/>
              <a:gd name="connsiteX2" fmla="*/ 240632 w 481263"/>
              <a:gd name="connsiteY2" fmla="*/ 1301818 h 2683844"/>
              <a:gd name="connsiteX3" fmla="*/ 481264 w 481263"/>
              <a:gd name="connsiteY3" fmla="*/ 1341922 h 2683844"/>
              <a:gd name="connsiteX4" fmla="*/ 240632 w 481263"/>
              <a:gd name="connsiteY4" fmla="*/ 1382026 h 2683844"/>
              <a:gd name="connsiteX5" fmla="*/ 240632 w 481263"/>
              <a:gd name="connsiteY5" fmla="*/ 2643740 h 2683844"/>
              <a:gd name="connsiteX6" fmla="*/ 0 w 481263"/>
              <a:gd name="connsiteY6" fmla="*/ 2683844 h 2683844"/>
              <a:gd name="connsiteX7" fmla="*/ 0 w 481263"/>
              <a:gd name="connsiteY7" fmla="*/ 0 h 2683844"/>
              <a:gd name="connsiteX0" fmla="*/ 0 w 481263"/>
              <a:gd name="connsiteY0" fmla="*/ 0 h 2683844"/>
              <a:gd name="connsiteX1" fmla="*/ 240632 w 481263"/>
              <a:gd name="connsiteY1" fmla="*/ 40104 h 2683844"/>
              <a:gd name="connsiteX2" fmla="*/ 240632 w 481263"/>
              <a:gd name="connsiteY2" fmla="*/ 1301818 h 2683844"/>
              <a:gd name="connsiteX3" fmla="*/ 481264 w 481263"/>
              <a:gd name="connsiteY3" fmla="*/ 1341922 h 2683844"/>
              <a:gd name="connsiteX4" fmla="*/ 240632 w 481263"/>
              <a:gd name="connsiteY4" fmla="*/ 1382026 h 2683844"/>
              <a:gd name="connsiteX5" fmla="*/ 240632 w 481263"/>
              <a:gd name="connsiteY5" fmla="*/ 2643740 h 2683844"/>
              <a:gd name="connsiteX6" fmla="*/ 0 w 481263"/>
              <a:gd name="connsiteY6" fmla="*/ 2683844 h 2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263" h="2683844" stroke="0" extrusionOk="0">
                <a:moveTo>
                  <a:pt x="0" y="0"/>
                </a:moveTo>
                <a:cubicBezTo>
                  <a:pt x="131906" y="-2496"/>
                  <a:pt x="238327" y="20423"/>
                  <a:pt x="240632" y="40104"/>
                </a:cubicBezTo>
                <a:cubicBezTo>
                  <a:pt x="264227" y="634564"/>
                  <a:pt x="166369" y="820778"/>
                  <a:pt x="240632" y="1301818"/>
                </a:cubicBezTo>
                <a:cubicBezTo>
                  <a:pt x="224824" y="1321010"/>
                  <a:pt x="341618" y="1328969"/>
                  <a:pt x="481264" y="1341922"/>
                </a:cubicBezTo>
                <a:cubicBezTo>
                  <a:pt x="351591" y="1343679"/>
                  <a:pt x="240119" y="1364076"/>
                  <a:pt x="240632" y="1382026"/>
                </a:cubicBezTo>
                <a:cubicBezTo>
                  <a:pt x="353257" y="1870844"/>
                  <a:pt x="166648" y="2501076"/>
                  <a:pt x="240632" y="2643740"/>
                </a:cubicBezTo>
                <a:cubicBezTo>
                  <a:pt x="240572" y="2668516"/>
                  <a:pt x="122814" y="2690636"/>
                  <a:pt x="0" y="2683844"/>
                </a:cubicBezTo>
                <a:cubicBezTo>
                  <a:pt x="145984" y="1605241"/>
                  <a:pt x="82943" y="767071"/>
                  <a:pt x="0" y="0"/>
                </a:cubicBezTo>
                <a:close/>
              </a:path>
              <a:path w="481263" h="2683844" fill="none" extrusionOk="0">
                <a:moveTo>
                  <a:pt x="0" y="0"/>
                </a:moveTo>
                <a:cubicBezTo>
                  <a:pt x="133808" y="-2650"/>
                  <a:pt x="240940" y="21179"/>
                  <a:pt x="240632" y="40104"/>
                </a:cubicBezTo>
                <a:cubicBezTo>
                  <a:pt x="294914" y="257928"/>
                  <a:pt x="179826" y="880804"/>
                  <a:pt x="240632" y="1301818"/>
                </a:cubicBezTo>
                <a:cubicBezTo>
                  <a:pt x="239375" y="1319636"/>
                  <a:pt x="353133" y="1350937"/>
                  <a:pt x="481264" y="1341922"/>
                </a:cubicBezTo>
                <a:cubicBezTo>
                  <a:pt x="351365" y="1343476"/>
                  <a:pt x="240141" y="1360367"/>
                  <a:pt x="240632" y="1382026"/>
                </a:cubicBezTo>
                <a:cubicBezTo>
                  <a:pt x="139487" y="1683229"/>
                  <a:pt x="256445" y="2021714"/>
                  <a:pt x="240632" y="2643740"/>
                </a:cubicBezTo>
                <a:cubicBezTo>
                  <a:pt x="241493" y="2668555"/>
                  <a:pt x="133876" y="2695256"/>
                  <a:pt x="0" y="2683844"/>
                </a:cubicBezTo>
              </a:path>
              <a:path w="481263" h="2683844" fill="none" stroke="0" extrusionOk="0">
                <a:moveTo>
                  <a:pt x="0" y="0"/>
                </a:moveTo>
                <a:cubicBezTo>
                  <a:pt x="130452" y="538"/>
                  <a:pt x="241050" y="18333"/>
                  <a:pt x="240632" y="40104"/>
                </a:cubicBezTo>
                <a:cubicBezTo>
                  <a:pt x="199122" y="390984"/>
                  <a:pt x="279570" y="999543"/>
                  <a:pt x="240632" y="1301818"/>
                </a:cubicBezTo>
                <a:cubicBezTo>
                  <a:pt x="223754" y="1332907"/>
                  <a:pt x="355329" y="1323824"/>
                  <a:pt x="481264" y="1341922"/>
                </a:cubicBezTo>
                <a:cubicBezTo>
                  <a:pt x="347479" y="1340959"/>
                  <a:pt x="239119" y="1362527"/>
                  <a:pt x="240632" y="1382026"/>
                </a:cubicBezTo>
                <a:cubicBezTo>
                  <a:pt x="311277" y="1733292"/>
                  <a:pt x="231540" y="2189365"/>
                  <a:pt x="240632" y="2643740"/>
                </a:cubicBezTo>
                <a:cubicBezTo>
                  <a:pt x="245087" y="2673627"/>
                  <a:pt x="119552" y="2677908"/>
                  <a:pt x="0" y="2683844"/>
                </a:cubicBezTo>
              </a:path>
            </a:pathLst>
          </a:custGeom>
          <a:ln w="19050">
            <a:solidFill>
              <a:schemeClr val="tx1"/>
            </a:solidFill>
            <a:extLst>
              <a:ext uri="{C807C97D-BFC1-408E-A445-0C87EB9F89A2}">
                <ask:lineSketchStyleProps xmlns="" xmlns:ask="http://schemas.microsoft.com/office/drawing/2018/sketchyshapes" sd="3785708026">
                  <a:prstGeom prst="rightBrace">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CC85C3E5-BF1D-4C10-9F11-ACA435E5DA66}"/>
              </a:ext>
            </a:extLst>
          </p:cNvPr>
          <p:cNvSpPr/>
          <p:nvPr/>
        </p:nvSpPr>
        <p:spPr>
          <a:xfrm>
            <a:off x="2839448" y="3701007"/>
            <a:ext cx="631264" cy="511744"/>
          </a:xfrm>
          <a:prstGeom prst="rightArrow">
            <a:avLst/>
          </a:prstGeom>
          <a:solidFill>
            <a:srgbClr val="7569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20" name="TextBox 19">
            <a:extLst>
              <a:ext uri="{FF2B5EF4-FFF2-40B4-BE49-F238E27FC236}">
                <a16:creationId xmlns:a16="http://schemas.microsoft.com/office/drawing/2014/main" id="{DB936BEC-8DF6-4090-8DF1-8CEA2DF510C9}"/>
              </a:ext>
            </a:extLst>
          </p:cNvPr>
          <p:cNvSpPr txBox="1"/>
          <p:nvPr/>
        </p:nvSpPr>
        <p:spPr>
          <a:xfrm>
            <a:off x="7058518" y="2850951"/>
            <a:ext cx="16282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Select first q components</a:t>
            </a:r>
          </a:p>
        </p:txBody>
      </p:sp>
      <p:sp>
        <p:nvSpPr>
          <p:cNvPr id="3" name="Slide Number Placeholder 2">
            <a:extLst>
              <a:ext uri="{FF2B5EF4-FFF2-40B4-BE49-F238E27FC236}">
                <a16:creationId xmlns:a16="http://schemas.microsoft.com/office/drawing/2014/main" id="{EC2234A8-6876-4828-83F5-5344CDCE66E2}"/>
              </a:ext>
            </a:extLst>
          </p:cNvPr>
          <p:cNvSpPr>
            <a:spLocks noGrp="1"/>
          </p:cNvSpPr>
          <p:nvPr>
            <p:ph type="sldNum" sz="quarter" idx="12"/>
          </p:nvPr>
        </p:nvSpPr>
        <p:spPr/>
        <p:txBody>
          <a:bodyPr/>
          <a:lstStyle/>
          <a:p>
            <a:pPr>
              <a:defRPr/>
            </a:pPr>
            <a:fld id="{D7AF2763-ADA9-46BC-998C-7030E1AFA20B}" type="slidenum">
              <a:rPr lang="en-US" smtClean="0"/>
              <a:pPr>
                <a:defRPr/>
              </a:pPr>
              <a:t>35</a:t>
            </a:fld>
            <a:endParaRPr lang="en-US" dirty="0"/>
          </a:p>
        </p:txBody>
      </p:sp>
    </p:spTree>
    <p:extLst>
      <p:ext uri="{BB962C8B-B14F-4D97-AF65-F5344CB8AC3E}">
        <p14:creationId xmlns:p14="http://schemas.microsoft.com/office/powerpoint/2010/main" val="29981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ABEA0C2-4B26-4AE9-B3DB-EE093B3B4215}"/>
              </a:ext>
            </a:extLst>
          </p:cNvPr>
          <p:cNvSpPr>
            <a:spLocks noGrp="1"/>
          </p:cNvSpPr>
          <p:nvPr>
            <p:ph type="title"/>
          </p:nvPr>
        </p:nvSpPr>
        <p:spPr/>
        <p:txBody>
          <a:bodyPr wrap="square" anchor="ctr">
            <a:normAutofit/>
          </a:bodyPr>
          <a:lstStyle/>
          <a:p>
            <a:r>
              <a:rPr lang="en-US" sz="3600" dirty="0"/>
              <a:t>PCA – The Idea</a:t>
            </a:r>
          </a:p>
        </p:txBody>
      </p:sp>
      <p:sp>
        <p:nvSpPr>
          <p:cNvPr id="2" name="Slide Number Placeholder 1">
            <a:extLst>
              <a:ext uri="{FF2B5EF4-FFF2-40B4-BE49-F238E27FC236}">
                <a16:creationId xmlns:a16="http://schemas.microsoft.com/office/drawing/2014/main" id="{65B5781F-6B46-48C6-9264-013E97F95EDD}"/>
              </a:ext>
            </a:extLst>
          </p:cNvPr>
          <p:cNvSpPr>
            <a:spLocks noGrp="1"/>
          </p:cNvSpPr>
          <p:nvPr>
            <p:ph type="sldNum" sz="quarter" idx="12"/>
          </p:nvPr>
        </p:nvSpPr>
        <p:spPr/>
        <p:txBody>
          <a:bodyPr/>
          <a:lstStyle/>
          <a:p>
            <a:pPr>
              <a:defRPr/>
            </a:pPr>
            <a:fld id="{D7AF2763-ADA9-46BC-998C-7030E1AFA20B}" type="slidenum">
              <a:rPr lang="en-US" smtClean="0"/>
              <a:pPr>
                <a:defRPr/>
              </a:pPr>
              <a:t>36</a:t>
            </a:fld>
            <a:endParaRPr lang="en-US"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F819036E-D65D-42C2-9C2D-134D598838E7}"/>
                  </a:ext>
                </a:extLst>
              </p14:cNvPr>
              <p14:cNvContentPartPr/>
              <p14:nvPr/>
            </p14:nvContentPartPr>
            <p14:xfrm>
              <a:off x="10286602" y="3187933"/>
              <a:ext cx="360" cy="360"/>
            </p14:xfrm>
          </p:contentPart>
        </mc:Choice>
        <mc:Fallback xmlns="">
          <p:pic>
            <p:nvPicPr>
              <p:cNvPr id="15" name="Ink 14">
                <a:extLst>
                  <a:ext uri="{FF2B5EF4-FFF2-40B4-BE49-F238E27FC236}">
                    <a16:creationId xmlns:a16="http://schemas.microsoft.com/office/drawing/2014/main" id="{F819036E-D65D-42C2-9C2D-134D598838E7}"/>
                  </a:ext>
                </a:extLst>
              </p:cNvPr>
              <p:cNvPicPr/>
              <p:nvPr/>
            </p:nvPicPr>
            <p:blipFill>
              <a:blip r:embed="rId4"/>
              <a:stretch>
                <a:fillRect/>
              </a:stretch>
            </p:blipFill>
            <p:spPr>
              <a:xfrm>
                <a:off x="10268602" y="3169933"/>
                <a:ext cx="36000" cy="36000"/>
              </a:xfrm>
              <a:prstGeom prst="rect">
                <a:avLst/>
              </a:prstGeom>
            </p:spPr>
          </p:pic>
        </mc:Fallback>
      </mc:AlternateContent>
      <p:pic>
        <p:nvPicPr>
          <p:cNvPr id="21" name="Picture 20">
            <a:extLst>
              <a:ext uri="{FF2B5EF4-FFF2-40B4-BE49-F238E27FC236}">
                <a16:creationId xmlns:a16="http://schemas.microsoft.com/office/drawing/2014/main" id="{686A8C0D-2AD6-4EF5-AB53-60160839175C}"/>
              </a:ext>
            </a:extLst>
          </p:cNvPr>
          <p:cNvPicPr>
            <a:picLocks noChangeAspect="1"/>
          </p:cNvPicPr>
          <p:nvPr/>
        </p:nvPicPr>
        <p:blipFill rotWithShape="1">
          <a:blip r:embed="rId5"/>
          <a:srcRect t="2591" b="-1"/>
          <a:stretch/>
        </p:blipFill>
        <p:spPr>
          <a:xfrm>
            <a:off x="1820965" y="1636654"/>
            <a:ext cx="5542365" cy="4477258"/>
          </a:xfrm>
          <a:prstGeom prst="rect">
            <a:avLst/>
          </a:prstGeom>
        </p:spPr>
      </p:pic>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560367FB-3B07-4FF6-9009-1CA167C336FC}"/>
                  </a:ext>
                </a:extLst>
              </p14:cNvPr>
              <p14:cNvContentPartPr/>
              <p14:nvPr/>
            </p14:nvContentPartPr>
            <p14:xfrm>
              <a:off x="2613600" y="2194693"/>
              <a:ext cx="4807440" cy="2665080"/>
            </p14:xfrm>
          </p:contentPart>
        </mc:Choice>
        <mc:Fallback xmlns="">
          <p:pic>
            <p:nvPicPr>
              <p:cNvPr id="22" name="Ink 21">
                <a:extLst>
                  <a:ext uri="{FF2B5EF4-FFF2-40B4-BE49-F238E27FC236}">
                    <a16:creationId xmlns:a16="http://schemas.microsoft.com/office/drawing/2014/main" id="{560367FB-3B07-4FF6-9009-1CA167C336FC}"/>
                  </a:ext>
                </a:extLst>
              </p:cNvPr>
              <p:cNvPicPr/>
              <p:nvPr/>
            </p:nvPicPr>
            <p:blipFill>
              <a:blip r:embed="rId7"/>
              <a:stretch>
                <a:fillRect/>
              </a:stretch>
            </p:blipFill>
            <p:spPr>
              <a:xfrm>
                <a:off x="2595960" y="2176693"/>
                <a:ext cx="4843080" cy="2700720"/>
              </a:xfrm>
              <a:prstGeom prst="rect">
                <a:avLst/>
              </a:prstGeom>
            </p:spPr>
          </p:pic>
        </mc:Fallback>
      </mc:AlternateContent>
    </p:spTree>
    <p:extLst>
      <p:ext uri="{BB962C8B-B14F-4D97-AF65-F5344CB8AC3E}">
        <p14:creationId xmlns:p14="http://schemas.microsoft.com/office/powerpoint/2010/main" val="25851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07F6-5B28-4C59-A3BD-A5E8C09F5554}"/>
              </a:ext>
            </a:extLst>
          </p:cNvPr>
          <p:cNvSpPr>
            <a:spLocks noGrp="1"/>
          </p:cNvSpPr>
          <p:nvPr>
            <p:ph type="title"/>
          </p:nvPr>
        </p:nvSpPr>
        <p:spPr/>
        <p:txBody>
          <a:bodyPr/>
          <a:lstStyle/>
          <a:p>
            <a:r>
              <a:rPr lang="en-US" sz="3600" dirty="0"/>
              <a:t>PCA – The Idea</a:t>
            </a:r>
          </a:p>
        </p:txBody>
      </p:sp>
      <p:pic>
        <p:nvPicPr>
          <p:cNvPr id="6" name="Content Placeholder 5">
            <a:extLst>
              <a:ext uri="{FF2B5EF4-FFF2-40B4-BE49-F238E27FC236}">
                <a16:creationId xmlns:a16="http://schemas.microsoft.com/office/drawing/2014/main" id="{F0388907-02A1-433B-818F-1BBB0878DEF8}"/>
              </a:ext>
            </a:extLst>
          </p:cNvPr>
          <p:cNvPicPr>
            <a:picLocks noGrp="1" noChangeAspect="1"/>
          </p:cNvPicPr>
          <p:nvPr>
            <p:ph idx="1"/>
          </p:nvPr>
        </p:nvPicPr>
        <p:blipFill>
          <a:blip r:embed="rId2"/>
          <a:stretch>
            <a:fillRect/>
          </a:stretch>
        </p:blipFill>
        <p:spPr>
          <a:xfrm>
            <a:off x="895315" y="2234846"/>
            <a:ext cx="7029485" cy="2974828"/>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B8B36D1-3190-4EB6-8945-B8DB61FFC5E7}"/>
                  </a:ext>
                </a:extLst>
              </p14:cNvPr>
              <p14:cNvContentPartPr/>
              <p14:nvPr/>
            </p14:nvContentPartPr>
            <p14:xfrm>
              <a:off x="1659960" y="3272533"/>
              <a:ext cx="6428160" cy="360"/>
            </p14:xfrm>
          </p:contentPart>
        </mc:Choice>
        <mc:Fallback xmlns="">
          <p:pic>
            <p:nvPicPr>
              <p:cNvPr id="7" name="Ink 6">
                <a:extLst>
                  <a:ext uri="{FF2B5EF4-FFF2-40B4-BE49-F238E27FC236}">
                    <a16:creationId xmlns:a16="http://schemas.microsoft.com/office/drawing/2014/main" id="{EB8B36D1-3190-4EB6-8945-B8DB61FFC5E7}"/>
                  </a:ext>
                </a:extLst>
              </p:cNvPr>
              <p:cNvPicPr/>
              <p:nvPr/>
            </p:nvPicPr>
            <p:blipFill>
              <a:blip r:embed="rId4"/>
              <a:stretch>
                <a:fillRect/>
              </a:stretch>
            </p:blipFill>
            <p:spPr>
              <a:xfrm>
                <a:off x="1641960" y="3254893"/>
                <a:ext cx="6463800" cy="36000"/>
              </a:xfrm>
              <a:prstGeom prst="rect">
                <a:avLst/>
              </a:prstGeom>
            </p:spPr>
          </p:pic>
        </mc:Fallback>
      </mc:AlternateContent>
      <p:sp>
        <p:nvSpPr>
          <p:cNvPr id="3" name="Slide Number Placeholder 2">
            <a:extLst>
              <a:ext uri="{FF2B5EF4-FFF2-40B4-BE49-F238E27FC236}">
                <a16:creationId xmlns:a16="http://schemas.microsoft.com/office/drawing/2014/main" id="{08A07542-857F-451D-8399-1DA0FCF88F8A}"/>
              </a:ext>
            </a:extLst>
          </p:cNvPr>
          <p:cNvSpPr>
            <a:spLocks noGrp="1"/>
          </p:cNvSpPr>
          <p:nvPr>
            <p:ph type="sldNum" sz="quarter" idx="12"/>
          </p:nvPr>
        </p:nvSpPr>
        <p:spPr/>
        <p:txBody>
          <a:bodyPr/>
          <a:lstStyle/>
          <a:p>
            <a:pPr>
              <a:defRPr/>
            </a:pPr>
            <a:fld id="{D7AF2763-ADA9-46BC-998C-7030E1AFA20B}" type="slidenum">
              <a:rPr lang="en-US" smtClean="0"/>
              <a:pPr>
                <a:defRPr/>
              </a:pPr>
              <a:t>37</a:t>
            </a:fld>
            <a:endParaRPr lang="en-US" dirty="0"/>
          </a:p>
        </p:txBody>
      </p:sp>
    </p:spTree>
    <p:extLst>
      <p:ext uri="{BB962C8B-B14F-4D97-AF65-F5344CB8AC3E}">
        <p14:creationId xmlns:p14="http://schemas.microsoft.com/office/powerpoint/2010/main" val="40074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38A2-8A62-4E7E-B079-B5F8BBD2D2A9}"/>
              </a:ext>
            </a:extLst>
          </p:cNvPr>
          <p:cNvSpPr>
            <a:spLocks noGrp="1"/>
          </p:cNvSpPr>
          <p:nvPr>
            <p:ph type="title"/>
          </p:nvPr>
        </p:nvSpPr>
        <p:spPr/>
        <p:txBody>
          <a:bodyPr/>
          <a:lstStyle/>
          <a:p>
            <a:r>
              <a:rPr lang="en-US" sz="3600" dirty="0"/>
              <a:t>PCA – How Many Components Should I Choose?</a:t>
            </a:r>
          </a:p>
        </p:txBody>
      </p:sp>
      <p:sp>
        <p:nvSpPr>
          <p:cNvPr id="3" name="Content Placeholder 2">
            <a:extLst>
              <a:ext uri="{FF2B5EF4-FFF2-40B4-BE49-F238E27FC236}">
                <a16:creationId xmlns:a16="http://schemas.microsoft.com/office/drawing/2014/main" id="{081E2C8D-802B-4EB1-8546-837F7CA4797F}"/>
              </a:ext>
            </a:extLst>
          </p:cNvPr>
          <p:cNvSpPr>
            <a:spLocks noGrp="1"/>
          </p:cNvSpPr>
          <p:nvPr>
            <p:ph idx="1"/>
          </p:nvPr>
        </p:nvSpPr>
        <p:spPr>
          <a:xfrm>
            <a:off x="457200" y="1600203"/>
            <a:ext cx="3469341" cy="4141692"/>
          </a:xfrm>
        </p:spPr>
        <p:txBody>
          <a:bodyPr/>
          <a:lstStyle/>
          <a:p>
            <a:r>
              <a:rPr lang="en-US" sz="2000" dirty="0"/>
              <a:t>Eigenvalues</a:t>
            </a:r>
          </a:p>
          <a:p>
            <a:pPr lvl="1"/>
            <a:r>
              <a:rPr lang="en-US" sz="1800" dirty="0"/>
              <a:t>Component should be included if eigenvalue is</a:t>
            </a:r>
          </a:p>
          <a:p>
            <a:pPr lvl="2"/>
            <a:r>
              <a:rPr lang="en-US" sz="1800" dirty="0"/>
              <a:t>Greater than 1</a:t>
            </a:r>
          </a:p>
          <a:p>
            <a:pPr lvl="2"/>
            <a:r>
              <a:rPr lang="en-US" sz="1800" dirty="0"/>
              <a:t>Greater than .7</a:t>
            </a:r>
          </a:p>
          <a:p>
            <a:r>
              <a:rPr lang="en-US" sz="2000" dirty="0"/>
              <a:t>Cumulative Variance</a:t>
            </a:r>
          </a:p>
          <a:p>
            <a:pPr lvl="1"/>
            <a:r>
              <a:rPr lang="en-US" sz="1800" dirty="0"/>
              <a:t>A cumulative variance of at least .7 to .8 is ideal</a:t>
            </a:r>
          </a:p>
          <a:p>
            <a:r>
              <a:rPr lang="en-US" sz="2000" dirty="0"/>
              <a:t>Scree Plot</a:t>
            </a:r>
          </a:p>
          <a:p>
            <a:pPr lvl="1"/>
            <a:r>
              <a:rPr lang="en-US" sz="1800" dirty="0"/>
              <a:t>Diminishing returns</a:t>
            </a:r>
          </a:p>
          <a:p>
            <a:r>
              <a:rPr lang="en-US" sz="2000" dirty="0"/>
              <a:t>Interpretability*</a:t>
            </a:r>
          </a:p>
        </p:txBody>
      </p:sp>
      <p:pic>
        <p:nvPicPr>
          <p:cNvPr id="7" name="Picture 6">
            <a:extLst>
              <a:ext uri="{FF2B5EF4-FFF2-40B4-BE49-F238E27FC236}">
                <a16:creationId xmlns:a16="http://schemas.microsoft.com/office/drawing/2014/main" id="{7C96BACF-F6D4-4C8D-B947-FCDEBF4BD8FB}"/>
              </a:ext>
            </a:extLst>
          </p:cNvPr>
          <p:cNvPicPr>
            <a:picLocks noChangeAspect="1"/>
          </p:cNvPicPr>
          <p:nvPr/>
        </p:nvPicPr>
        <p:blipFill>
          <a:blip r:embed="rId3"/>
          <a:stretch>
            <a:fillRect/>
          </a:stretch>
        </p:blipFill>
        <p:spPr>
          <a:xfrm>
            <a:off x="3906332" y="4557215"/>
            <a:ext cx="3713668" cy="1981697"/>
          </a:xfrm>
          <a:prstGeom prst="rect">
            <a:avLst/>
          </a:prstGeom>
        </p:spPr>
      </p:pic>
      <p:pic>
        <p:nvPicPr>
          <p:cNvPr id="10" name="Picture 9">
            <a:extLst>
              <a:ext uri="{FF2B5EF4-FFF2-40B4-BE49-F238E27FC236}">
                <a16:creationId xmlns:a16="http://schemas.microsoft.com/office/drawing/2014/main" id="{D4ADF3FC-45FA-4011-947D-7320BCC66123}"/>
              </a:ext>
            </a:extLst>
          </p:cNvPr>
          <p:cNvPicPr>
            <a:picLocks noChangeAspect="1"/>
          </p:cNvPicPr>
          <p:nvPr/>
        </p:nvPicPr>
        <p:blipFill>
          <a:blip r:embed="rId4"/>
          <a:stretch>
            <a:fillRect/>
          </a:stretch>
        </p:blipFill>
        <p:spPr>
          <a:xfrm>
            <a:off x="5071668" y="1606586"/>
            <a:ext cx="3081732" cy="3067974"/>
          </a:xfrm>
          <a:prstGeom prst="rect">
            <a:avLst/>
          </a:prstGeom>
        </p:spPr>
      </p:pic>
      <p:sp>
        <p:nvSpPr>
          <p:cNvPr id="5" name="Slide Number Placeholder 4">
            <a:extLst>
              <a:ext uri="{FF2B5EF4-FFF2-40B4-BE49-F238E27FC236}">
                <a16:creationId xmlns:a16="http://schemas.microsoft.com/office/drawing/2014/main" id="{03F55E39-EF7F-4BAD-870A-5246A80E6B15}"/>
              </a:ext>
            </a:extLst>
          </p:cNvPr>
          <p:cNvSpPr>
            <a:spLocks noGrp="1"/>
          </p:cNvSpPr>
          <p:nvPr>
            <p:ph type="sldNum" sz="quarter" idx="12"/>
          </p:nvPr>
        </p:nvSpPr>
        <p:spPr/>
        <p:txBody>
          <a:bodyPr/>
          <a:lstStyle/>
          <a:p>
            <a:pPr>
              <a:defRPr/>
            </a:pPr>
            <a:fld id="{D7AF2763-ADA9-46BC-998C-7030E1AFA20B}" type="slidenum">
              <a:rPr lang="en-US" smtClean="0"/>
              <a:pPr>
                <a:defRPr/>
              </a:pPr>
              <a:t>38</a:t>
            </a:fld>
            <a:endParaRPr lang="en-US" dirty="0"/>
          </a:p>
        </p:txBody>
      </p:sp>
    </p:spTree>
    <p:extLst>
      <p:ext uri="{BB962C8B-B14F-4D97-AF65-F5344CB8AC3E}">
        <p14:creationId xmlns:p14="http://schemas.microsoft.com/office/powerpoint/2010/main" val="308604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Factor Analysis </a:t>
            </a:r>
          </a:p>
        </p:txBody>
      </p:sp>
      <p:sp>
        <p:nvSpPr>
          <p:cNvPr id="3" name="Content Placeholder 2"/>
          <p:cNvSpPr>
            <a:spLocks noGrp="1"/>
          </p:cNvSpPr>
          <p:nvPr>
            <p:ph idx="1"/>
          </p:nvPr>
        </p:nvSpPr>
        <p:spPr/>
        <p:txBody>
          <a:bodyPr/>
          <a:lstStyle/>
          <a:p>
            <a:r>
              <a:rPr lang="en-US" sz="2800" dirty="0"/>
              <a:t>Attempts to account for correlations between variables	</a:t>
            </a:r>
          </a:p>
          <a:p>
            <a:r>
              <a:rPr lang="en-US" sz="2800" dirty="0"/>
              <a:t>Tries to identify underlying, common factors responsible for groups of variables with large within-group correlations but small between-group correlations</a:t>
            </a:r>
          </a:p>
        </p:txBody>
      </p:sp>
      <p:sp>
        <p:nvSpPr>
          <p:cNvPr id="5" name="Rectangle 4">
            <a:extLst>
              <a:ext uri="{FF2B5EF4-FFF2-40B4-BE49-F238E27FC236}">
                <a16:creationId xmlns:a16="http://schemas.microsoft.com/office/drawing/2014/main" id="{E78A1EF4-4558-499F-86FC-BDF314DDB84A}"/>
              </a:ext>
            </a:extLst>
          </p:cNvPr>
          <p:cNvSpPr/>
          <p:nvPr/>
        </p:nvSpPr>
        <p:spPr>
          <a:xfrm>
            <a:off x="1004552" y="4740442"/>
            <a:ext cx="7431110" cy="125128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a:p>
            <a:pPr algn="ctr"/>
            <a:r>
              <a:rPr lang="en-US" sz="3200" b="1" dirty="0">
                <a:solidFill>
                  <a:schemeClr val="bg1"/>
                </a:solidFill>
              </a:rPr>
              <a:t>Factor Analysis can be used to construct a model, but it is difficult to interpret</a:t>
            </a:r>
            <a:r>
              <a:rPr lang="en-US" sz="3200" dirty="0"/>
              <a:t> </a:t>
            </a:r>
          </a:p>
          <a:p>
            <a:pPr algn="ctr"/>
            <a:endParaRPr lang="en-US" sz="3200" b="1" dirty="0">
              <a:solidFill>
                <a:schemeClr val="bg1"/>
              </a:solidFill>
            </a:endParaRPr>
          </a:p>
        </p:txBody>
      </p:sp>
      <p:sp>
        <p:nvSpPr>
          <p:cNvPr id="6" name="Slide Number Placeholder 5">
            <a:extLst>
              <a:ext uri="{FF2B5EF4-FFF2-40B4-BE49-F238E27FC236}">
                <a16:creationId xmlns:a16="http://schemas.microsoft.com/office/drawing/2014/main" id="{55DB3A84-8E9E-4E33-BA05-AE598BBEDE1D}"/>
              </a:ext>
            </a:extLst>
          </p:cNvPr>
          <p:cNvSpPr>
            <a:spLocks noGrp="1"/>
          </p:cNvSpPr>
          <p:nvPr>
            <p:ph type="sldNum" sz="quarter" idx="12"/>
          </p:nvPr>
        </p:nvSpPr>
        <p:spPr/>
        <p:txBody>
          <a:bodyPr/>
          <a:lstStyle/>
          <a:p>
            <a:pPr>
              <a:defRPr/>
            </a:pPr>
            <a:fld id="{D7AF2763-ADA9-46BC-998C-7030E1AFA20B}" type="slidenum">
              <a:rPr lang="en-US" smtClean="0"/>
              <a:pPr>
                <a:defRPr/>
              </a:pPr>
              <a:t>39</a:t>
            </a:fld>
            <a:endParaRPr lang="en-US" dirty="0"/>
          </a:p>
        </p:txBody>
      </p:sp>
    </p:spTree>
    <p:extLst>
      <p:ext uri="{BB962C8B-B14F-4D97-AF65-F5344CB8AC3E}">
        <p14:creationId xmlns:p14="http://schemas.microsoft.com/office/powerpoint/2010/main" val="47111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STAT Process</a:t>
            </a:r>
            <a:endParaRPr lang="en-US" sz="3600" dirty="0"/>
          </a:p>
        </p:txBody>
      </p:sp>
      <p:sp>
        <p:nvSpPr>
          <p:cNvPr id="3" name="Content Placeholder 2"/>
          <p:cNvSpPr>
            <a:spLocks noGrp="1"/>
          </p:cNvSpPr>
          <p:nvPr>
            <p:ph idx="1"/>
          </p:nvPr>
        </p:nvSpPr>
        <p:spPr/>
        <p:txBody>
          <a:bodyPr/>
          <a:lstStyle/>
          <a:p>
            <a:r>
              <a:rPr lang="en-US" sz="2400" dirty="0" smtClean="0"/>
              <a:t>Determine the problem statement </a:t>
            </a:r>
          </a:p>
          <a:p>
            <a:pPr lvl="1"/>
            <a:r>
              <a:rPr lang="en-US" sz="2000" dirty="0" smtClean="0"/>
              <a:t>Develop research question(s) based on the problem statement </a:t>
            </a:r>
          </a:p>
          <a:p>
            <a:pPr lvl="1"/>
            <a:r>
              <a:rPr lang="en-US" sz="2000" dirty="0" smtClean="0"/>
              <a:t>The research question(s) drives the scope and nature of the survey</a:t>
            </a:r>
          </a:p>
          <a:p>
            <a:r>
              <a:rPr lang="en-US" sz="2400" dirty="0" smtClean="0"/>
              <a:t>Surveys can guide the development of testing goals, factors, and responses</a:t>
            </a:r>
          </a:p>
          <a:p>
            <a:r>
              <a:rPr lang="en-US" sz="2400" dirty="0" smtClean="0"/>
              <a:t>Be sure to refine research question to ensure a survey will accomplish the testing goal</a:t>
            </a:r>
          </a:p>
          <a:p>
            <a:r>
              <a:rPr lang="en-US" sz="2400" dirty="0" smtClean="0"/>
              <a:t>Surveys need clearly defined test variables related to the STAT goal </a:t>
            </a:r>
          </a:p>
          <a:p>
            <a:pPr lvl="1"/>
            <a:endParaRPr lang="en-US" sz="1600" dirty="0" smtClean="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4</a:t>
            </a:fld>
            <a:endParaRPr lang="en-US" dirty="0"/>
          </a:p>
        </p:txBody>
      </p:sp>
      <p:sp>
        <p:nvSpPr>
          <p:cNvPr id="5" name="Rectangle 4"/>
          <p:cNvSpPr/>
          <p:nvPr/>
        </p:nvSpPr>
        <p:spPr>
          <a:xfrm>
            <a:off x="457200" y="5710916"/>
            <a:ext cx="8355229" cy="532813"/>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What do you think makes a good problem statement?</a:t>
            </a:r>
          </a:p>
        </p:txBody>
      </p:sp>
    </p:spTree>
    <p:extLst>
      <p:ext uri="{BB962C8B-B14F-4D97-AF65-F5344CB8AC3E}">
        <p14:creationId xmlns:p14="http://schemas.microsoft.com/office/powerpoint/2010/main" val="4137719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9585-3129-45C2-8BE6-410379DCD483}"/>
              </a:ext>
            </a:extLst>
          </p:cNvPr>
          <p:cNvSpPr>
            <a:spLocks noGrp="1"/>
          </p:cNvSpPr>
          <p:nvPr>
            <p:ph type="title"/>
          </p:nvPr>
        </p:nvSpPr>
        <p:spPr/>
        <p:txBody>
          <a:bodyPr/>
          <a:lstStyle/>
          <a:p>
            <a:r>
              <a:rPr lang="en-US" sz="3600" dirty="0"/>
              <a:t>Factor Analysis – The Idea</a:t>
            </a:r>
          </a:p>
        </p:txBody>
      </p:sp>
      <p:sp>
        <p:nvSpPr>
          <p:cNvPr id="4" name="Rectangle 3">
            <a:extLst>
              <a:ext uri="{FF2B5EF4-FFF2-40B4-BE49-F238E27FC236}">
                <a16:creationId xmlns:a16="http://schemas.microsoft.com/office/drawing/2014/main" id="{91AA6548-063E-4608-9E19-45128B1A90C3}"/>
              </a:ext>
            </a:extLst>
          </p:cNvPr>
          <p:cNvSpPr/>
          <p:nvPr/>
        </p:nvSpPr>
        <p:spPr>
          <a:xfrm>
            <a:off x="575512" y="1772653"/>
            <a:ext cx="2899611" cy="94138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Factor 1</a:t>
            </a:r>
          </a:p>
        </p:txBody>
      </p:sp>
      <p:sp>
        <p:nvSpPr>
          <p:cNvPr id="6" name="Rectangle 5">
            <a:extLst>
              <a:ext uri="{FF2B5EF4-FFF2-40B4-BE49-F238E27FC236}">
                <a16:creationId xmlns:a16="http://schemas.microsoft.com/office/drawing/2014/main" id="{DBA61E07-CA73-4A0D-9786-2AAF056504BB}"/>
              </a:ext>
            </a:extLst>
          </p:cNvPr>
          <p:cNvSpPr/>
          <p:nvPr/>
        </p:nvSpPr>
        <p:spPr>
          <a:xfrm>
            <a:off x="5668878" y="1772653"/>
            <a:ext cx="2899611" cy="941388"/>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Factor </a:t>
            </a:r>
            <a:r>
              <a:rPr lang="en-US" sz="2800" dirty="0" smtClean="0">
                <a:solidFill>
                  <a:schemeClr val="tx1"/>
                </a:solidFill>
                <a:latin typeface="Arial" panose="020B0604020202020204" pitchFamily="34" charset="0"/>
                <a:cs typeface="Arial" panose="020B0604020202020204" pitchFamily="34" charset="0"/>
              </a:rPr>
              <a:t>2</a:t>
            </a:r>
            <a:endParaRPr lang="en-US" sz="28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7215D5-1266-4649-BEAA-922725FC590D}"/>
              </a:ext>
            </a:extLst>
          </p:cNvPr>
          <p:cNvSpPr txBox="1"/>
          <p:nvPr/>
        </p:nvSpPr>
        <p:spPr>
          <a:xfrm>
            <a:off x="3693695" y="1874015"/>
            <a:ext cx="1756610" cy="369332"/>
          </a:xfrm>
          <a:prstGeom prst="rect">
            <a:avLst/>
          </a:prstGeom>
          <a:noFill/>
        </p:spPr>
        <p:txBody>
          <a:bodyPr wrap="square" rtlCol="0">
            <a:spAutoFit/>
          </a:bodyPr>
          <a:lstStyle/>
          <a:p>
            <a:pPr algn="ctr"/>
            <a:r>
              <a:rPr lang="en-US" dirty="0"/>
              <a:t>unobservable</a:t>
            </a:r>
          </a:p>
        </p:txBody>
      </p:sp>
      <p:cxnSp>
        <p:nvCxnSpPr>
          <p:cNvPr id="9" name="Straight Arrow Connector 8">
            <a:extLst>
              <a:ext uri="{FF2B5EF4-FFF2-40B4-BE49-F238E27FC236}">
                <a16:creationId xmlns:a16="http://schemas.microsoft.com/office/drawing/2014/main" id="{447CCA1D-84F1-4A75-947B-6E29299895EF}"/>
              </a:ext>
            </a:extLst>
          </p:cNvPr>
          <p:cNvCxnSpPr/>
          <p:nvPr/>
        </p:nvCxnSpPr>
        <p:spPr>
          <a:xfrm>
            <a:off x="3573379" y="2243347"/>
            <a:ext cx="1973179" cy="0"/>
          </a:xfrm>
          <a:prstGeom prst="straightConnector1">
            <a:avLst/>
          </a:prstGeom>
          <a:ln w="31750">
            <a:solidFill>
              <a:schemeClr val="tx1">
                <a:lumMod val="95000"/>
                <a:lumOff val="5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A6955C9-83EB-443B-8857-4B2631716AB4}"/>
              </a:ext>
            </a:extLst>
          </p:cNvPr>
          <p:cNvSpPr/>
          <p:nvPr/>
        </p:nvSpPr>
        <p:spPr>
          <a:xfrm>
            <a:off x="2231204" y="3673265"/>
            <a:ext cx="1973179" cy="80793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Observed variable 2</a:t>
            </a:r>
          </a:p>
        </p:txBody>
      </p:sp>
      <p:sp>
        <p:nvSpPr>
          <p:cNvPr id="12" name="Rectangle 11">
            <a:extLst>
              <a:ext uri="{FF2B5EF4-FFF2-40B4-BE49-F238E27FC236}">
                <a16:creationId xmlns:a16="http://schemas.microsoft.com/office/drawing/2014/main" id="{28535154-9296-4282-B6CC-2CBB5467B969}"/>
              </a:ext>
            </a:extLst>
          </p:cNvPr>
          <p:cNvSpPr/>
          <p:nvPr/>
        </p:nvSpPr>
        <p:spPr>
          <a:xfrm>
            <a:off x="4871938" y="3655429"/>
            <a:ext cx="1973180" cy="82327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Observed variable 3</a:t>
            </a:r>
          </a:p>
        </p:txBody>
      </p:sp>
      <p:cxnSp>
        <p:nvCxnSpPr>
          <p:cNvPr id="14" name="Straight Arrow Connector 13">
            <a:extLst>
              <a:ext uri="{FF2B5EF4-FFF2-40B4-BE49-F238E27FC236}">
                <a16:creationId xmlns:a16="http://schemas.microsoft.com/office/drawing/2014/main" id="{83FAD471-6CEE-4B9C-95D4-2C3898DDB153}"/>
              </a:ext>
            </a:extLst>
          </p:cNvPr>
          <p:cNvCxnSpPr>
            <a:cxnSpLocks/>
            <a:stCxn id="4" idx="2"/>
          </p:cNvCxnSpPr>
          <p:nvPr/>
        </p:nvCxnSpPr>
        <p:spPr>
          <a:xfrm flipH="1">
            <a:off x="1634641" y="2714041"/>
            <a:ext cx="390677" cy="959224"/>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EFFE74E-B864-4DF6-B7FB-863C6C20BDE8}"/>
              </a:ext>
            </a:extLst>
          </p:cNvPr>
          <p:cNvCxnSpPr>
            <a:cxnSpLocks/>
            <a:stCxn id="6" idx="2"/>
          </p:cNvCxnSpPr>
          <p:nvPr/>
        </p:nvCxnSpPr>
        <p:spPr>
          <a:xfrm flipH="1">
            <a:off x="6194084" y="2714041"/>
            <a:ext cx="924600" cy="941388"/>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50FDE4E-7BBE-44B6-8C23-F22C62514847}"/>
              </a:ext>
            </a:extLst>
          </p:cNvPr>
          <p:cNvSpPr/>
          <p:nvPr/>
        </p:nvSpPr>
        <p:spPr>
          <a:xfrm>
            <a:off x="178462" y="3664505"/>
            <a:ext cx="1973179" cy="82327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Observed variable 1</a:t>
            </a:r>
          </a:p>
        </p:txBody>
      </p:sp>
      <p:sp>
        <p:nvSpPr>
          <p:cNvPr id="26" name="TextBox 25">
            <a:extLst>
              <a:ext uri="{FF2B5EF4-FFF2-40B4-BE49-F238E27FC236}">
                <a16:creationId xmlns:a16="http://schemas.microsoft.com/office/drawing/2014/main" id="{8D71A12F-2E6B-421A-B40B-AADFF887CA20}"/>
              </a:ext>
            </a:extLst>
          </p:cNvPr>
          <p:cNvSpPr txBox="1"/>
          <p:nvPr/>
        </p:nvSpPr>
        <p:spPr>
          <a:xfrm>
            <a:off x="3693695" y="5083357"/>
            <a:ext cx="1756610" cy="369332"/>
          </a:xfrm>
          <a:prstGeom prst="rect">
            <a:avLst/>
          </a:prstGeom>
          <a:noFill/>
        </p:spPr>
        <p:txBody>
          <a:bodyPr wrap="square" rtlCol="0">
            <a:spAutoFit/>
          </a:bodyPr>
          <a:lstStyle/>
          <a:p>
            <a:pPr algn="ctr"/>
            <a:r>
              <a:rPr lang="en-US" dirty="0"/>
              <a:t>observable</a:t>
            </a:r>
          </a:p>
        </p:txBody>
      </p:sp>
      <p:cxnSp>
        <p:nvCxnSpPr>
          <p:cNvPr id="15" name="Straight Arrow Connector 14">
            <a:extLst>
              <a:ext uri="{FF2B5EF4-FFF2-40B4-BE49-F238E27FC236}">
                <a16:creationId xmlns:a16="http://schemas.microsoft.com/office/drawing/2014/main" id="{089CF9C4-C091-4500-B03E-A7181E74B948}"/>
              </a:ext>
            </a:extLst>
          </p:cNvPr>
          <p:cNvCxnSpPr>
            <a:cxnSpLocks/>
            <a:stCxn id="4" idx="2"/>
            <a:endCxn id="11" idx="0"/>
          </p:cNvCxnSpPr>
          <p:nvPr/>
        </p:nvCxnSpPr>
        <p:spPr>
          <a:xfrm>
            <a:off x="2025318" y="2714041"/>
            <a:ext cx="1192476" cy="959224"/>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DD0126C-103C-4B9C-9438-A097D55ABF7B}"/>
              </a:ext>
            </a:extLst>
          </p:cNvPr>
          <p:cNvSpPr/>
          <p:nvPr/>
        </p:nvSpPr>
        <p:spPr>
          <a:xfrm>
            <a:off x="6923344" y="3655429"/>
            <a:ext cx="1973179" cy="83365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Observed variable 4</a:t>
            </a:r>
          </a:p>
        </p:txBody>
      </p:sp>
      <p:cxnSp>
        <p:nvCxnSpPr>
          <p:cNvPr id="30" name="Straight Arrow Connector 29">
            <a:extLst>
              <a:ext uri="{FF2B5EF4-FFF2-40B4-BE49-F238E27FC236}">
                <a16:creationId xmlns:a16="http://schemas.microsoft.com/office/drawing/2014/main" id="{514C2A7C-1FD0-4632-BDF3-F5FCEB779DF3}"/>
              </a:ext>
            </a:extLst>
          </p:cNvPr>
          <p:cNvCxnSpPr>
            <a:cxnSpLocks/>
          </p:cNvCxnSpPr>
          <p:nvPr/>
        </p:nvCxnSpPr>
        <p:spPr>
          <a:xfrm>
            <a:off x="7118682" y="2714041"/>
            <a:ext cx="668449" cy="959224"/>
          </a:xfrm>
          <a:prstGeom prst="straightConnector1">
            <a:avLst/>
          </a:prstGeom>
          <a:ln w="1905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43" name="Right Brace 42">
            <a:extLst>
              <a:ext uri="{FF2B5EF4-FFF2-40B4-BE49-F238E27FC236}">
                <a16:creationId xmlns:a16="http://schemas.microsoft.com/office/drawing/2014/main" id="{EE823273-5C35-4A65-87FF-31650C31D6FB}"/>
              </a:ext>
            </a:extLst>
          </p:cNvPr>
          <p:cNvSpPr/>
          <p:nvPr/>
        </p:nvSpPr>
        <p:spPr>
          <a:xfrm rot="5400000">
            <a:off x="4338895" y="1208136"/>
            <a:ext cx="466210" cy="7062540"/>
          </a:xfrm>
          <a:prstGeom prst="rightBrace">
            <a:avLst/>
          </a:prstGeom>
          <a:ln w="31750" cap="rnd">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61CF0AD-5CE1-48BE-B34E-B17F1E080027}"/>
              </a:ext>
            </a:extLst>
          </p:cNvPr>
          <p:cNvSpPr>
            <a:spLocks noGrp="1"/>
          </p:cNvSpPr>
          <p:nvPr>
            <p:ph type="sldNum" sz="quarter" idx="12"/>
          </p:nvPr>
        </p:nvSpPr>
        <p:spPr/>
        <p:txBody>
          <a:bodyPr/>
          <a:lstStyle/>
          <a:p>
            <a:pPr>
              <a:defRPr/>
            </a:pPr>
            <a:fld id="{498012A8-0D20-4083-AFE6-CFF3989CB9BB}" type="slidenum">
              <a:rPr lang="en-US" smtClean="0"/>
              <a:pPr>
                <a:defRPr/>
              </a:pPr>
              <a:t>40</a:t>
            </a:fld>
            <a:endParaRPr lang="en-US" dirty="0"/>
          </a:p>
        </p:txBody>
      </p:sp>
    </p:spTree>
    <p:extLst>
      <p:ext uri="{BB962C8B-B14F-4D97-AF65-F5344CB8AC3E}">
        <p14:creationId xmlns:p14="http://schemas.microsoft.com/office/powerpoint/2010/main" val="3888662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83D6-3719-4E1F-9EBC-DA72563DB0E9}"/>
              </a:ext>
            </a:extLst>
          </p:cNvPr>
          <p:cNvSpPr>
            <a:spLocks noGrp="1"/>
          </p:cNvSpPr>
          <p:nvPr>
            <p:ph type="title"/>
          </p:nvPr>
        </p:nvSpPr>
        <p:spPr/>
        <p:txBody>
          <a:bodyPr wrap="square" anchor="ctr">
            <a:noAutofit/>
          </a:bodyPr>
          <a:lstStyle/>
          <a:p>
            <a:r>
              <a:rPr lang="en-US" sz="3600" dirty="0"/>
              <a:t>Factor Analysis – Model Assumptions</a:t>
            </a:r>
          </a:p>
        </p:txBody>
      </p:sp>
      <p:sp>
        <p:nvSpPr>
          <p:cNvPr id="8" name="Content Placeholder 2">
            <a:extLst>
              <a:ext uri="{FF2B5EF4-FFF2-40B4-BE49-F238E27FC236}">
                <a16:creationId xmlns:a16="http://schemas.microsoft.com/office/drawing/2014/main" id="{66483B03-037C-42A8-9241-DD5677B3BF54}"/>
              </a:ext>
            </a:extLst>
          </p:cNvPr>
          <p:cNvSpPr>
            <a:spLocks noGrp="1"/>
          </p:cNvSpPr>
          <p:nvPr>
            <p:ph idx="1"/>
          </p:nvPr>
        </p:nvSpPr>
        <p:spPr>
          <a:xfrm>
            <a:off x="457200" y="3200400"/>
            <a:ext cx="8229600" cy="2925763"/>
          </a:xfrm>
        </p:spPr>
        <p:txBody>
          <a:bodyPr/>
          <a:lstStyle/>
          <a:p>
            <a:r>
              <a:rPr lang="en-US" sz="2800" dirty="0"/>
              <a:t>Factors are uncorrelated</a:t>
            </a:r>
          </a:p>
          <a:p>
            <a:r>
              <a:rPr lang="en-US" sz="2800" dirty="0"/>
              <a:t>All factors have a mean of zero and variance of one</a:t>
            </a:r>
          </a:p>
          <a:p>
            <a:r>
              <a:rPr lang="en-US" sz="2800" dirty="0"/>
              <a:t>Errors are independent and centered around zero</a:t>
            </a:r>
          </a:p>
        </p:txBody>
      </p:sp>
      <p:sp>
        <p:nvSpPr>
          <p:cNvPr id="5" name="Slide Number Placeholder 4">
            <a:extLst>
              <a:ext uri="{FF2B5EF4-FFF2-40B4-BE49-F238E27FC236}">
                <a16:creationId xmlns:a16="http://schemas.microsoft.com/office/drawing/2014/main" id="{73F395DF-9027-4A85-8AB0-7AB35A54D3E5}"/>
              </a:ext>
            </a:extLst>
          </p:cNvPr>
          <p:cNvSpPr>
            <a:spLocks noGrp="1"/>
          </p:cNvSpPr>
          <p:nvPr>
            <p:ph type="sldNum" sz="quarter" idx="12"/>
          </p:nvPr>
        </p:nvSpPr>
        <p:spPr/>
        <p:txBody>
          <a:bodyPr/>
          <a:lstStyle/>
          <a:p>
            <a:pPr>
              <a:defRPr/>
            </a:pPr>
            <a:fld id="{D7AF2763-ADA9-46BC-998C-7030E1AFA20B}" type="slidenum">
              <a:rPr lang="en-US" smtClean="0"/>
              <a:pPr>
                <a:defRPr/>
              </a:pPr>
              <a:t>41</a:t>
            </a:fld>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E4008C5-7B88-4F89-9BBD-1954C5FB6F5C}"/>
                  </a:ext>
                </a:extLst>
              </p:cNvPr>
              <p:cNvSpPr txBox="1"/>
              <p:nvPr/>
            </p:nvSpPr>
            <p:spPr>
              <a:xfrm>
                <a:off x="1915375" y="2169764"/>
                <a:ext cx="5313249"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m:t>
                          </m:r>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𝑖𝑞</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𝑞</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oMath>
                  </m:oMathPara>
                </a14:m>
                <a:endParaRPr lang="en-US" sz="2800" dirty="0"/>
              </a:p>
            </p:txBody>
          </p:sp>
        </mc:Choice>
        <mc:Fallback>
          <p:sp>
            <p:nvSpPr>
              <p:cNvPr id="4" name="TextBox 3">
                <a:extLst>
                  <a:ext uri="{FF2B5EF4-FFF2-40B4-BE49-F238E27FC236}">
                    <a16:creationId xmlns:a16="http://schemas.microsoft.com/office/drawing/2014/main" id="{7E4008C5-7B88-4F89-9BBD-1954C5FB6F5C}"/>
                  </a:ext>
                </a:extLst>
              </p:cNvPr>
              <p:cNvSpPr txBox="1">
                <a:spLocks noRot="1" noChangeAspect="1" noMove="1" noResize="1" noEditPoints="1" noAdjustHandles="1" noChangeArrowheads="1" noChangeShapeType="1" noTextEdit="1"/>
              </p:cNvSpPr>
              <p:nvPr/>
            </p:nvSpPr>
            <p:spPr>
              <a:xfrm>
                <a:off x="1915375" y="2169764"/>
                <a:ext cx="5313249" cy="46410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2932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0E19-5347-4B07-854D-0B3F3F23608F}"/>
              </a:ext>
            </a:extLst>
          </p:cNvPr>
          <p:cNvSpPr>
            <a:spLocks noGrp="1"/>
          </p:cNvSpPr>
          <p:nvPr>
            <p:ph type="title"/>
          </p:nvPr>
        </p:nvSpPr>
        <p:spPr/>
        <p:txBody>
          <a:bodyPr/>
          <a:lstStyle/>
          <a:p>
            <a:r>
              <a:rPr lang="en-US" sz="3600" dirty="0"/>
              <a:t>Factor Analysis – How Many Factors Should I Choose?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14A9246-485F-410F-82EE-7C84EC6AC452}"/>
                  </a:ext>
                </a:extLst>
              </p:cNvPr>
              <p:cNvSpPr>
                <a:spLocks noGrp="1"/>
              </p:cNvSpPr>
              <p:nvPr>
                <p:ph idx="1"/>
              </p:nvPr>
            </p:nvSpPr>
            <p:spPr>
              <a:xfrm>
                <a:off x="372976" y="1958315"/>
                <a:ext cx="4269487" cy="4065966"/>
              </a:xfrm>
            </p:spPr>
            <p:txBody>
              <a:bodyPr/>
              <a:lstStyle/>
              <a:p>
                <a:r>
                  <a:rPr lang="en-US" sz="2000" dirty="0"/>
                  <a:t>Factor Analysis is used to reduce the number of factors in your model from </a:t>
                </a:r>
                <a14:m>
                  <m:oMath xmlns:m="http://schemas.openxmlformats.org/officeDocument/2006/math">
                    <m:r>
                      <a:rPr lang="en-US" sz="2000" b="0" i="1" smtClean="0">
                        <a:latin typeface="Cambria Math" panose="02040503050406030204" pitchFamily="18" charset="0"/>
                      </a:rPr>
                      <m:t>𝑝</m:t>
                    </m:r>
                  </m:oMath>
                </a14:m>
                <a:r>
                  <a:rPr lang="en-US" sz="2000" dirty="0"/>
                  <a:t> to </a:t>
                </a:r>
                <a14:m>
                  <m:oMath xmlns:m="http://schemas.openxmlformats.org/officeDocument/2006/math">
                    <m:r>
                      <a:rPr lang="en-US" sz="2000" i="1">
                        <a:latin typeface="Cambria Math" panose="02040503050406030204" pitchFamily="18" charset="0"/>
                      </a:rPr>
                      <m:t>𝑞</m:t>
                    </m:r>
                  </m:oMath>
                </a14:m>
                <a:r>
                  <a:rPr lang="en-US" sz="2000" dirty="0"/>
                  <a:t> </a:t>
                </a:r>
              </a:p>
              <a:p>
                <a:r>
                  <a:rPr lang="en-US" sz="2000" dirty="0"/>
                  <a:t>We require:  </a:t>
                </a:r>
                <a14:m>
                  <m:oMath xmlns:m="http://schemas.openxmlformats.org/officeDocument/2006/math">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m:t>
                        </m:r>
                      </m:num>
                      <m:den>
                        <m:r>
                          <a:rPr lang="en-US" sz="2000" b="0" i="1" smtClean="0">
                            <a:latin typeface="Cambria Math" panose="02040503050406030204" pitchFamily="18" charset="0"/>
                          </a:rPr>
                          <m:t>2</m:t>
                        </m:r>
                      </m:den>
                    </m:f>
                    <m:r>
                      <a:rPr lang="en-US" sz="2000" i="1" smtClean="0">
                        <a:latin typeface="Cambria Math" panose="02040503050406030204" pitchFamily="18" charset="0"/>
                      </a:rPr>
                      <m:t>≥</m:t>
                    </m:r>
                    <m:r>
                      <a:rPr lang="en-US" sz="2000" b="0" i="1" smtClean="0">
                        <a:latin typeface="Cambria Math" panose="02040503050406030204" pitchFamily="18" charset="0"/>
                      </a:rPr>
                      <m:t>0</m:t>
                    </m:r>
                  </m:oMath>
                </a14:m>
                <a:r>
                  <a:rPr lang="en-US" sz="2000" dirty="0"/>
                  <a:t>  for the goodness-of-fit test</a:t>
                </a:r>
              </a:p>
              <a:p>
                <a:r>
                  <a:rPr lang="en-US" sz="2000" dirty="0"/>
                  <a:t>Use PCA to get an initial estimate the number of factors</a:t>
                </a:r>
              </a:p>
              <a:p>
                <a:r>
                  <a:rPr lang="en-US" sz="2000" dirty="0"/>
                  <a:t>Goodness-of-fit tests to see if the number of factors selected is sufficient to explain the covariance matrix</a:t>
                </a:r>
              </a:p>
            </p:txBody>
          </p:sp>
        </mc:Choice>
        <mc:Fallback>
          <p:sp>
            <p:nvSpPr>
              <p:cNvPr id="3" name="Content Placeholder 2">
                <a:extLst>
                  <a:ext uri="{FF2B5EF4-FFF2-40B4-BE49-F238E27FC236}">
                    <a16:creationId xmlns:a16="http://schemas.microsoft.com/office/drawing/2014/main" id="{F14A9246-485F-410F-82EE-7C84EC6AC452}"/>
                  </a:ext>
                </a:extLst>
              </p:cNvPr>
              <p:cNvSpPr>
                <a:spLocks noGrp="1" noRot="1" noChangeAspect="1" noMove="1" noResize="1" noEditPoints="1" noAdjustHandles="1" noChangeArrowheads="1" noChangeShapeType="1" noTextEdit="1"/>
              </p:cNvSpPr>
              <p:nvPr>
                <p:ph idx="1"/>
              </p:nvPr>
            </p:nvSpPr>
            <p:spPr>
              <a:xfrm>
                <a:off x="372976" y="1958315"/>
                <a:ext cx="4269487" cy="4065966"/>
              </a:xfrm>
              <a:blipFill>
                <a:blip r:embed="rId3"/>
                <a:stretch>
                  <a:fillRect l="-1284" t="-600" r="-256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4E363E8-FD43-473E-ADD6-53F6CE30143E}"/>
              </a:ext>
            </a:extLst>
          </p:cNvPr>
          <p:cNvPicPr>
            <a:picLocks noChangeAspect="1"/>
          </p:cNvPicPr>
          <p:nvPr/>
        </p:nvPicPr>
        <p:blipFill rotWithShape="1">
          <a:blip r:embed="rId4"/>
          <a:srcRect t="57187"/>
          <a:stretch/>
        </p:blipFill>
        <p:spPr>
          <a:xfrm>
            <a:off x="4669977" y="4484805"/>
            <a:ext cx="4269488" cy="572641"/>
          </a:xfrm>
          <a:prstGeom prst="rect">
            <a:avLst/>
          </a:prstGeom>
        </p:spPr>
      </p:pic>
      <p:pic>
        <p:nvPicPr>
          <p:cNvPr id="6" name="Picture 5">
            <a:extLst>
              <a:ext uri="{FF2B5EF4-FFF2-40B4-BE49-F238E27FC236}">
                <a16:creationId xmlns:a16="http://schemas.microsoft.com/office/drawing/2014/main" id="{2E7EEB82-EF07-4893-927B-D5F21747B508}"/>
              </a:ext>
            </a:extLst>
          </p:cNvPr>
          <p:cNvPicPr>
            <a:picLocks noChangeAspect="1"/>
          </p:cNvPicPr>
          <p:nvPr/>
        </p:nvPicPr>
        <p:blipFill>
          <a:blip r:embed="rId5"/>
          <a:stretch>
            <a:fillRect/>
          </a:stretch>
        </p:blipFill>
        <p:spPr>
          <a:xfrm>
            <a:off x="4720431" y="2302675"/>
            <a:ext cx="4198171" cy="593504"/>
          </a:xfrm>
          <a:prstGeom prst="rect">
            <a:avLst/>
          </a:prstGeom>
        </p:spPr>
      </p:pic>
      <p:pic>
        <p:nvPicPr>
          <p:cNvPr id="9" name="Picture 8">
            <a:extLst>
              <a:ext uri="{FF2B5EF4-FFF2-40B4-BE49-F238E27FC236}">
                <a16:creationId xmlns:a16="http://schemas.microsoft.com/office/drawing/2014/main" id="{7631B06E-BFAE-499A-99E2-9ED4578A25B3}"/>
              </a:ext>
            </a:extLst>
          </p:cNvPr>
          <p:cNvPicPr>
            <a:picLocks noChangeAspect="1"/>
          </p:cNvPicPr>
          <p:nvPr/>
        </p:nvPicPr>
        <p:blipFill>
          <a:blip r:embed="rId6"/>
          <a:stretch>
            <a:fillRect/>
          </a:stretch>
        </p:blipFill>
        <p:spPr>
          <a:xfrm>
            <a:off x="4669977" y="3714266"/>
            <a:ext cx="4248625" cy="572641"/>
          </a:xfrm>
          <a:prstGeom prst="rect">
            <a:avLst/>
          </a:prstGeom>
        </p:spPr>
      </p:pic>
      <p:pic>
        <p:nvPicPr>
          <p:cNvPr id="7" name="Picture 6">
            <a:extLst>
              <a:ext uri="{FF2B5EF4-FFF2-40B4-BE49-F238E27FC236}">
                <a16:creationId xmlns:a16="http://schemas.microsoft.com/office/drawing/2014/main" id="{FA4651AA-3D6E-45E4-B325-F838A1CD3205}"/>
              </a:ext>
            </a:extLst>
          </p:cNvPr>
          <p:cNvPicPr>
            <a:picLocks noChangeAspect="1"/>
          </p:cNvPicPr>
          <p:nvPr/>
        </p:nvPicPr>
        <p:blipFill>
          <a:blip r:embed="rId7"/>
          <a:stretch>
            <a:fillRect/>
          </a:stretch>
        </p:blipFill>
        <p:spPr>
          <a:xfrm>
            <a:off x="4660270" y="5236825"/>
            <a:ext cx="4279195" cy="616653"/>
          </a:xfrm>
          <a:prstGeom prst="rect">
            <a:avLst/>
          </a:prstGeom>
        </p:spPr>
      </p:pic>
      <p:sp>
        <p:nvSpPr>
          <p:cNvPr id="8" name="TextBox 7">
            <a:extLst>
              <a:ext uri="{FF2B5EF4-FFF2-40B4-BE49-F238E27FC236}">
                <a16:creationId xmlns:a16="http://schemas.microsoft.com/office/drawing/2014/main" id="{F4A95BAB-E803-476B-9A75-C46E7FE5C390}"/>
              </a:ext>
            </a:extLst>
          </p:cNvPr>
          <p:cNvSpPr txBox="1"/>
          <p:nvPr/>
        </p:nvSpPr>
        <p:spPr>
          <a:xfrm>
            <a:off x="4669977" y="1872675"/>
            <a:ext cx="4198171" cy="369332"/>
          </a:xfrm>
          <a:prstGeom prst="rect">
            <a:avLst/>
          </a:prstGeom>
          <a:noFill/>
        </p:spPr>
        <p:txBody>
          <a:bodyPr wrap="square" rtlCol="0">
            <a:spAutoFit/>
          </a:bodyPr>
          <a:lstStyle/>
          <a:p>
            <a:r>
              <a:rPr lang="en-US" i="1" dirty="0"/>
              <a:t>Test for Common Factors</a:t>
            </a:r>
          </a:p>
        </p:txBody>
      </p:sp>
      <p:sp>
        <p:nvSpPr>
          <p:cNvPr id="13" name="TextBox 12">
            <a:extLst>
              <a:ext uri="{FF2B5EF4-FFF2-40B4-BE49-F238E27FC236}">
                <a16:creationId xmlns:a16="http://schemas.microsoft.com/office/drawing/2014/main" id="{809E4A55-878D-4993-A3A2-F55EBC4A6422}"/>
              </a:ext>
            </a:extLst>
          </p:cNvPr>
          <p:cNvSpPr txBox="1"/>
          <p:nvPr/>
        </p:nvSpPr>
        <p:spPr>
          <a:xfrm>
            <a:off x="4629869" y="3324486"/>
            <a:ext cx="4198171" cy="369332"/>
          </a:xfrm>
          <a:prstGeom prst="rect">
            <a:avLst/>
          </a:prstGeom>
          <a:noFill/>
        </p:spPr>
        <p:txBody>
          <a:bodyPr wrap="square" rtlCol="0">
            <a:spAutoFit/>
          </a:bodyPr>
          <a:lstStyle/>
          <a:p>
            <a:r>
              <a:rPr lang="en-US" i="1" dirty="0"/>
              <a:t>Goodness-of-Fit Test</a:t>
            </a:r>
          </a:p>
        </p:txBody>
      </p:sp>
      <p:sp>
        <p:nvSpPr>
          <p:cNvPr id="5" name="Slide Number Placeholder 4">
            <a:extLst>
              <a:ext uri="{FF2B5EF4-FFF2-40B4-BE49-F238E27FC236}">
                <a16:creationId xmlns:a16="http://schemas.microsoft.com/office/drawing/2014/main" id="{FBDD5F35-45EB-4503-9F89-1CF9B62DC292}"/>
              </a:ext>
            </a:extLst>
          </p:cNvPr>
          <p:cNvSpPr>
            <a:spLocks noGrp="1"/>
          </p:cNvSpPr>
          <p:nvPr>
            <p:ph type="sldNum" sz="quarter" idx="12"/>
          </p:nvPr>
        </p:nvSpPr>
        <p:spPr/>
        <p:txBody>
          <a:bodyPr/>
          <a:lstStyle/>
          <a:p>
            <a:pPr>
              <a:defRPr/>
            </a:pPr>
            <a:fld id="{D7AF2763-ADA9-46BC-998C-7030E1AFA20B}" type="slidenum">
              <a:rPr lang="en-US" smtClean="0"/>
              <a:pPr>
                <a:defRPr/>
              </a:pPr>
              <a:t>42</a:t>
            </a:fld>
            <a:endParaRPr lang="en-US" dirty="0"/>
          </a:p>
        </p:txBody>
      </p:sp>
    </p:spTree>
    <p:extLst>
      <p:ext uri="{BB962C8B-B14F-4D97-AF65-F5344CB8AC3E}">
        <p14:creationId xmlns:p14="http://schemas.microsoft.com/office/powerpoint/2010/main" val="2406607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93B-A5F2-43E0-AC7D-2F0A9DD4B475}"/>
              </a:ext>
            </a:extLst>
          </p:cNvPr>
          <p:cNvSpPr>
            <a:spLocks noGrp="1"/>
          </p:cNvSpPr>
          <p:nvPr>
            <p:ph type="title"/>
          </p:nvPr>
        </p:nvSpPr>
        <p:spPr/>
        <p:txBody>
          <a:bodyPr wrap="square" anchor="ctr">
            <a:normAutofit fontScale="90000"/>
          </a:bodyPr>
          <a:lstStyle/>
          <a:p>
            <a:r>
              <a:rPr lang="en-US" sz="3600" dirty="0"/>
              <a:t>Factor Analysis – Evaluating the Fit</a:t>
            </a:r>
          </a:p>
        </p:txBody>
      </p:sp>
      <p:graphicFrame>
        <p:nvGraphicFramePr>
          <p:cNvPr id="14" name="Content Placeholder 2">
            <a:extLst>
              <a:ext uri="{FF2B5EF4-FFF2-40B4-BE49-F238E27FC236}">
                <a16:creationId xmlns:a16="http://schemas.microsoft.com/office/drawing/2014/main" id="{196614BB-945C-42CB-B29D-2A31C135C2A3}"/>
              </a:ext>
            </a:extLst>
          </p:cNvPr>
          <p:cNvGraphicFramePr>
            <a:graphicFrameLocks noGrp="1"/>
          </p:cNvGraphicFramePr>
          <p:nvPr>
            <p:ph sz="half" idx="1"/>
            <p:extLst>
              <p:ext uri="{D42A27DB-BD31-4B8C-83A1-F6EECF244321}">
                <p14:modId xmlns:p14="http://schemas.microsoft.com/office/powerpoint/2010/main" val="2818106560"/>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ontent Placeholder 3">
            <a:extLst>
              <a:ext uri="{FF2B5EF4-FFF2-40B4-BE49-F238E27FC236}">
                <a16:creationId xmlns:a16="http://schemas.microsoft.com/office/drawing/2014/main" id="{F727B381-0DE2-457B-97D1-D29A94F50E04}"/>
              </a:ext>
            </a:extLst>
          </p:cNvPr>
          <p:cNvSpPr>
            <a:spLocks noGrp="1"/>
          </p:cNvSpPr>
          <p:nvPr>
            <p:ph sz="half" idx="2"/>
          </p:nvPr>
        </p:nvSpPr>
        <p:spPr/>
        <p:txBody>
          <a:bodyPr wrap="square" anchor="t">
            <a:noAutofit/>
          </a:bodyPr>
          <a:lstStyle/>
          <a:p>
            <a:r>
              <a:rPr lang="en-US" sz="2400" dirty="0"/>
              <a:t>When evaluating the fit of the model proposed by factor analysis, you are looking to find the best balance between interpretability, goodness-of-fit, and explained variance</a:t>
            </a:r>
          </a:p>
        </p:txBody>
      </p:sp>
      <p:sp>
        <p:nvSpPr>
          <p:cNvPr id="3" name="Slide Number Placeholder 2">
            <a:extLst>
              <a:ext uri="{FF2B5EF4-FFF2-40B4-BE49-F238E27FC236}">
                <a16:creationId xmlns:a16="http://schemas.microsoft.com/office/drawing/2014/main" id="{F93A04BD-2342-4483-8833-FA8EEA7A672D}"/>
              </a:ext>
            </a:extLst>
          </p:cNvPr>
          <p:cNvSpPr>
            <a:spLocks noGrp="1"/>
          </p:cNvSpPr>
          <p:nvPr>
            <p:ph type="sldNum" sz="quarter" idx="12"/>
          </p:nvPr>
        </p:nvSpPr>
        <p:spPr/>
        <p:txBody>
          <a:bodyPr/>
          <a:lstStyle/>
          <a:p>
            <a:pPr>
              <a:defRPr/>
            </a:pPr>
            <a:fld id="{5CF8175D-56C0-4714-BEC0-03D24929A9D4}" type="slidenum">
              <a:rPr lang="en-US" smtClean="0"/>
              <a:pPr>
                <a:defRPr/>
              </a:pPr>
              <a:t>43</a:t>
            </a:fld>
            <a:endParaRPr lang="en-US" dirty="0"/>
          </a:p>
        </p:txBody>
      </p:sp>
    </p:spTree>
    <p:extLst>
      <p:ext uri="{BB962C8B-B14F-4D97-AF65-F5344CB8AC3E}">
        <p14:creationId xmlns:p14="http://schemas.microsoft.com/office/powerpoint/2010/main" val="1419041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9FBB-5CFA-4F1A-9FF6-5F53051D78DD}"/>
              </a:ext>
            </a:extLst>
          </p:cNvPr>
          <p:cNvSpPr>
            <a:spLocks noGrp="1"/>
          </p:cNvSpPr>
          <p:nvPr>
            <p:ph type="title"/>
          </p:nvPr>
        </p:nvSpPr>
        <p:spPr/>
        <p:txBody>
          <a:bodyPr wrap="square" anchor="ctr">
            <a:normAutofit/>
          </a:bodyPr>
          <a:lstStyle/>
          <a:p>
            <a:r>
              <a:rPr lang="en-US" sz="3600" dirty="0"/>
              <a:t>Factor Analysis - Regression</a:t>
            </a:r>
          </a:p>
        </p:txBody>
      </p:sp>
      <p:sp>
        <p:nvSpPr>
          <p:cNvPr id="13" name="Content Placeholder 2">
            <a:extLst>
              <a:ext uri="{FF2B5EF4-FFF2-40B4-BE49-F238E27FC236}">
                <a16:creationId xmlns:a16="http://schemas.microsoft.com/office/drawing/2014/main" id="{015788FD-5990-489D-AFB4-BE0DEA0A4CA7}"/>
              </a:ext>
            </a:extLst>
          </p:cNvPr>
          <p:cNvSpPr>
            <a:spLocks noGrp="1"/>
          </p:cNvSpPr>
          <p:nvPr>
            <p:ph sz="half" idx="1"/>
          </p:nvPr>
        </p:nvSpPr>
        <p:spPr/>
        <p:txBody>
          <a:bodyPr/>
          <a:lstStyle/>
          <a:p>
            <a:r>
              <a:rPr lang="en-US" sz="2400" dirty="0"/>
              <a:t>After deciding on the number of factors to put in your model, you can build a regression model based on those factors</a:t>
            </a:r>
          </a:p>
          <a:p>
            <a:r>
              <a:rPr lang="en-US" sz="2400" dirty="0"/>
              <a:t>Caution: If you have oblique factors, you might consider examining the correlation between your factors before proceeding with regression</a:t>
            </a:r>
          </a:p>
        </p:txBody>
      </p:sp>
      <p:sp>
        <p:nvSpPr>
          <p:cNvPr id="4" name="Content Placeholder 3"/>
          <p:cNvSpPr>
            <a:spLocks noGrp="1"/>
          </p:cNvSpPr>
          <p:nvPr>
            <p:ph sz="half" idx="2"/>
          </p:nvPr>
        </p:nvSpPr>
        <p:spPr/>
        <p:txBody>
          <a:bodyPr/>
          <a:lstStyle/>
          <a:p>
            <a:endParaRPr lang="en-US"/>
          </a:p>
        </p:txBody>
      </p:sp>
      <p:sp>
        <p:nvSpPr>
          <p:cNvPr id="3" name="Slide Number Placeholder 2">
            <a:extLst>
              <a:ext uri="{FF2B5EF4-FFF2-40B4-BE49-F238E27FC236}">
                <a16:creationId xmlns:a16="http://schemas.microsoft.com/office/drawing/2014/main" id="{E5812520-E0C9-4E78-AC4E-73AC36028CF7}"/>
              </a:ext>
            </a:extLst>
          </p:cNvPr>
          <p:cNvSpPr>
            <a:spLocks noGrp="1"/>
          </p:cNvSpPr>
          <p:nvPr>
            <p:ph type="sldNum" sz="quarter" idx="12"/>
          </p:nvPr>
        </p:nvSpPr>
        <p:spPr/>
        <p:txBody>
          <a:bodyPr/>
          <a:lstStyle/>
          <a:p>
            <a:pPr>
              <a:defRPr/>
            </a:pPr>
            <a:fld id="{5CF8175D-56C0-4714-BEC0-03D24929A9D4}" type="slidenum">
              <a:rPr lang="en-US" smtClean="0"/>
              <a:pPr>
                <a:defRPr/>
              </a:pPr>
              <a:t>44</a:t>
            </a:fld>
            <a:endParaRPr lang="en-US" dirty="0"/>
          </a:p>
        </p:txBody>
      </p:sp>
      <p:pic>
        <p:nvPicPr>
          <p:cNvPr id="5" name="Picture 4">
            <a:extLst>
              <a:ext uri="{FF2B5EF4-FFF2-40B4-BE49-F238E27FC236}">
                <a16:creationId xmlns:a16="http://schemas.microsoft.com/office/drawing/2014/main" id="{446AEBFB-9A0A-4B0B-9D85-EE787E7316D2}"/>
              </a:ext>
            </a:extLst>
          </p:cNvPr>
          <p:cNvPicPr>
            <a:picLocks noChangeAspect="1"/>
          </p:cNvPicPr>
          <p:nvPr/>
        </p:nvPicPr>
        <p:blipFill>
          <a:blip r:embed="rId3"/>
          <a:stretch>
            <a:fillRect/>
          </a:stretch>
        </p:blipFill>
        <p:spPr>
          <a:xfrm>
            <a:off x="4572000" y="1600202"/>
            <a:ext cx="4290432" cy="4663844"/>
          </a:xfrm>
          <a:prstGeom prst="rect">
            <a:avLst/>
          </a:prstGeom>
        </p:spPr>
      </p:pic>
    </p:spTree>
    <p:extLst>
      <p:ext uri="{BB962C8B-B14F-4D97-AF65-F5344CB8AC3E}">
        <p14:creationId xmlns:p14="http://schemas.microsoft.com/office/powerpoint/2010/main" val="3871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C433-9B23-4ABE-8797-A57F831546E3}"/>
              </a:ext>
            </a:extLst>
          </p:cNvPr>
          <p:cNvSpPr>
            <a:spLocks noGrp="1"/>
          </p:cNvSpPr>
          <p:nvPr>
            <p:ph type="title"/>
          </p:nvPr>
        </p:nvSpPr>
        <p:spPr/>
        <p:txBody>
          <a:bodyPr/>
          <a:lstStyle/>
          <a:p>
            <a:r>
              <a:rPr lang="en-US" sz="3600" dirty="0"/>
              <a:t>PCA vs Factor Analysis</a:t>
            </a:r>
          </a:p>
        </p:txBody>
      </p:sp>
      <p:sp>
        <p:nvSpPr>
          <p:cNvPr id="3" name="Content Placeholder 2">
            <a:extLst>
              <a:ext uri="{FF2B5EF4-FFF2-40B4-BE49-F238E27FC236}">
                <a16:creationId xmlns:a16="http://schemas.microsoft.com/office/drawing/2014/main" id="{1AE083AB-BB19-4A0C-ACFF-4862D8191C78}"/>
              </a:ext>
            </a:extLst>
          </p:cNvPr>
          <p:cNvSpPr>
            <a:spLocks noGrp="1"/>
          </p:cNvSpPr>
          <p:nvPr>
            <p:ph sz="half" idx="1"/>
          </p:nvPr>
        </p:nvSpPr>
        <p:spPr/>
        <p:txBody>
          <a:bodyPr/>
          <a:lstStyle/>
          <a:p>
            <a:r>
              <a:rPr lang="en-US" sz="2400" dirty="0"/>
              <a:t>PCA is ideal if your only goal is to reduce dimensions and you are not worried about interpretability</a:t>
            </a:r>
          </a:p>
          <a:p>
            <a:r>
              <a:rPr lang="en-US" sz="2400" dirty="0"/>
              <a:t>Accounts for variance</a:t>
            </a:r>
          </a:p>
        </p:txBody>
      </p:sp>
      <p:sp>
        <p:nvSpPr>
          <p:cNvPr id="4" name="Content Placeholder 3">
            <a:extLst>
              <a:ext uri="{FF2B5EF4-FFF2-40B4-BE49-F238E27FC236}">
                <a16:creationId xmlns:a16="http://schemas.microsoft.com/office/drawing/2014/main" id="{41D80D86-A393-485D-BCF5-68E2B87E5F5B}"/>
              </a:ext>
            </a:extLst>
          </p:cNvPr>
          <p:cNvSpPr>
            <a:spLocks noGrp="1"/>
          </p:cNvSpPr>
          <p:nvPr>
            <p:ph sz="half" idx="2"/>
          </p:nvPr>
        </p:nvSpPr>
        <p:spPr/>
        <p:txBody>
          <a:bodyPr/>
          <a:lstStyle/>
          <a:p>
            <a:r>
              <a:rPr lang="en-US" sz="2400" dirty="0"/>
              <a:t>Factor Analysis is ideal when you wish to interpret underlying factors</a:t>
            </a:r>
          </a:p>
          <a:p>
            <a:r>
              <a:rPr lang="en-US" sz="2400" dirty="0"/>
              <a:t>Accounts for covariance among original variables</a:t>
            </a:r>
          </a:p>
        </p:txBody>
      </p:sp>
      <p:pic>
        <p:nvPicPr>
          <p:cNvPr id="7" name="Picture 6">
            <a:extLst>
              <a:ext uri="{FF2B5EF4-FFF2-40B4-BE49-F238E27FC236}">
                <a16:creationId xmlns:a16="http://schemas.microsoft.com/office/drawing/2014/main" id="{8FBE0A55-4F6C-4B29-908E-B7C97D0826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342922" y="3874382"/>
            <a:ext cx="2458156" cy="2458156"/>
          </a:xfrm>
          <a:prstGeom prst="rect">
            <a:avLst/>
          </a:prstGeom>
        </p:spPr>
      </p:pic>
      <p:sp>
        <p:nvSpPr>
          <p:cNvPr id="8" name="TextBox 7">
            <a:extLst>
              <a:ext uri="{FF2B5EF4-FFF2-40B4-BE49-F238E27FC236}">
                <a16:creationId xmlns:a16="http://schemas.microsoft.com/office/drawing/2014/main" id="{0D4E904C-BACC-438A-B1A0-70092AC10161}"/>
              </a:ext>
            </a:extLst>
          </p:cNvPr>
          <p:cNvSpPr txBox="1"/>
          <p:nvPr/>
        </p:nvSpPr>
        <p:spPr>
          <a:xfrm>
            <a:off x="2879455" y="6308080"/>
            <a:ext cx="3994690" cy="230832"/>
          </a:xfrm>
          <a:prstGeom prst="rect">
            <a:avLst/>
          </a:prstGeom>
          <a:noFill/>
        </p:spPr>
        <p:txBody>
          <a:bodyPr wrap="square" rtlCol="0">
            <a:spAutoFit/>
          </a:bodyPr>
          <a:lstStyle/>
          <a:p>
            <a:r>
              <a:rPr lang="en-US" sz="900" dirty="0">
                <a:hlinkClick r:id="rId3" tooltip="https://en.wiktionary.org/wiki/scales"/>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6" name="Slide Number Placeholder 5">
            <a:extLst>
              <a:ext uri="{FF2B5EF4-FFF2-40B4-BE49-F238E27FC236}">
                <a16:creationId xmlns:a16="http://schemas.microsoft.com/office/drawing/2014/main" id="{582CFC17-5A2E-4C7A-8818-7CF1A2A68ECE}"/>
              </a:ext>
            </a:extLst>
          </p:cNvPr>
          <p:cNvSpPr>
            <a:spLocks noGrp="1"/>
          </p:cNvSpPr>
          <p:nvPr>
            <p:ph type="sldNum" sz="quarter" idx="12"/>
          </p:nvPr>
        </p:nvSpPr>
        <p:spPr/>
        <p:txBody>
          <a:bodyPr/>
          <a:lstStyle/>
          <a:p>
            <a:pPr>
              <a:defRPr/>
            </a:pPr>
            <a:fld id="{5CF8175D-56C0-4714-BEC0-03D24929A9D4}" type="slidenum">
              <a:rPr lang="en-US" smtClean="0"/>
              <a:pPr>
                <a:defRPr/>
              </a:pPr>
              <a:t>45</a:t>
            </a:fld>
            <a:endParaRPr lang="en-US" dirty="0"/>
          </a:p>
        </p:txBody>
      </p:sp>
    </p:spTree>
    <p:extLst>
      <p:ext uri="{BB962C8B-B14F-4D97-AF65-F5344CB8AC3E}">
        <p14:creationId xmlns:p14="http://schemas.microsoft.com/office/powerpoint/2010/main" val="4116214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Cluster Analysis</a:t>
            </a:r>
          </a:p>
        </p:txBody>
      </p:sp>
      <p:sp>
        <p:nvSpPr>
          <p:cNvPr id="3" name="Content Placeholder 2"/>
          <p:cNvSpPr>
            <a:spLocks noGrp="1"/>
          </p:cNvSpPr>
          <p:nvPr>
            <p:ph idx="1"/>
          </p:nvPr>
        </p:nvSpPr>
        <p:spPr/>
        <p:txBody>
          <a:bodyPr/>
          <a:lstStyle/>
          <a:p>
            <a:r>
              <a:rPr lang="en-US" sz="2800" dirty="0"/>
              <a:t>Clustering is often done as a first step when analyzing a large dataset to identify patterns or relationships among observations</a:t>
            </a:r>
          </a:p>
          <a:p>
            <a:r>
              <a:rPr lang="en-US" sz="2800" dirty="0"/>
              <a:t>The patterns are found by grouping similar observations into clusters</a:t>
            </a:r>
          </a:p>
          <a:p>
            <a:r>
              <a:rPr lang="en-US" sz="2800" dirty="0"/>
              <a:t>Like PCA or Factor Analysis, clustering may also provide insight into potential data reduction</a:t>
            </a:r>
          </a:p>
          <a:p>
            <a:endParaRPr lang="en-US" sz="2800" dirty="0"/>
          </a:p>
          <a:p>
            <a:endParaRPr lang="en-US" sz="2800" dirty="0"/>
          </a:p>
        </p:txBody>
      </p:sp>
      <p:pic>
        <p:nvPicPr>
          <p:cNvPr id="5" name="Graphic 40" descr="Connections">
            <a:extLst>
              <a:ext uri="{FF2B5EF4-FFF2-40B4-BE49-F238E27FC236}">
                <a16:creationId xmlns:a16="http://schemas.microsoft.com/office/drawing/2014/main" id="{B1CF43E9-0DBB-4D3D-81DB-2E9C9B136A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11189" y="4718893"/>
            <a:ext cx="1921622" cy="1921622"/>
          </a:xfrm>
          <a:prstGeom prst="rect">
            <a:avLst/>
          </a:prstGeom>
        </p:spPr>
      </p:pic>
      <p:sp>
        <p:nvSpPr>
          <p:cNvPr id="6" name="Slide Number Placeholder 5">
            <a:extLst>
              <a:ext uri="{FF2B5EF4-FFF2-40B4-BE49-F238E27FC236}">
                <a16:creationId xmlns:a16="http://schemas.microsoft.com/office/drawing/2014/main" id="{6AC0A0DD-9D17-48AE-A778-194391EB9337}"/>
              </a:ext>
            </a:extLst>
          </p:cNvPr>
          <p:cNvSpPr>
            <a:spLocks noGrp="1"/>
          </p:cNvSpPr>
          <p:nvPr>
            <p:ph type="sldNum" sz="quarter" idx="12"/>
          </p:nvPr>
        </p:nvSpPr>
        <p:spPr/>
        <p:txBody>
          <a:bodyPr/>
          <a:lstStyle/>
          <a:p>
            <a:pPr>
              <a:defRPr/>
            </a:pPr>
            <a:fld id="{D7AF2763-ADA9-46BC-998C-7030E1AFA20B}" type="slidenum">
              <a:rPr lang="en-US" smtClean="0"/>
              <a:pPr>
                <a:defRPr/>
              </a:pPr>
              <a:t>46</a:t>
            </a:fld>
            <a:endParaRPr lang="en-US" dirty="0"/>
          </a:p>
        </p:txBody>
      </p:sp>
    </p:spTree>
    <p:extLst>
      <p:ext uri="{BB962C8B-B14F-4D97-AF65-F5344CB8AC3E}">
        <p14:creationId xmlns:p14="http://schemas.microsoft.com/office/powerpoint/2010/main" val="885294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A68-54CB-430E-BBFD-262C49AD9A4D}"/>
              </a:ext>
            </a:extLst>
          </p:cNvPr>
          <p:cNvSpPr>
            <a:spLocks noGrp="1"/>
          </p:cNvSpPr>
          <p:nvPr>
            <p:ph type="title"/>
          </p:nvPr>
        </p:nvSpPr>
        <p:spPr/>
        <p:txBody>
          <a:bodyPr/>
          <a:lstStyle/>
          <a:p>
            <a:r>
              <a:rPr lang="en-US" sz="3600" dirty="0"/>
              <a:t>Types of Clustering</a:t>
            </a:r>
          </a:p>
        </p:txBody>
      </p:sp>
      <p:sp>
        <p:nvSpPr>
          <p:cNvPr id="3" name="Content Placeholder 2">
            <a:extLst>
              <a:ext uri="{FF2B5EF4-FFF2-40B4-BE49-F238E27FC236}">
                <a16:creationId xmlns:a16="http://schemas.microsoft.com/office/drawing/2014/main" id="{B0FEE75D-1796-4B9A-A459-87B86A4B3B66}"/>
              </a:ext>
            </a:extLst>
          </p:cNvPr>
          <p:cNvSpPr>
            <a:spLocks noGrp="1"/>
          </p:cNvSpPr>
          <p:nvPr>
            <p:ph idx="1"/>
          </p:nvPr>
        </p:nvSpPr>
        <p:spPr/>
        <p:txBody>
          <a:bodyPr/>
          <a:lstStyle/>
          <a:p>
            <a:r>
              <a:rPr lang="en-US" sz="2800" dirty="0"/>
              <a:t>The clusters as a whole are dissimilar from each other</a:t>
            </a:r>
          </a:p>
          <a:p>
            <a:pPr lvl="1"/>
            <a:r>
              <a:rPr lang="en-US" sz="2400" dirty="0"/>
              <a:t>Distance is typically used as a dissimilarity metric</a:t>
            </a:r>
          </a:p>
          <a:p>
            <a:pPr lvl="1"/>
            <a:r>
              <a:rPr lang="en-US" sz="2400" dirty="0"/>
              <a:t>It can also be used to identify points that do not match other common patterns</a:t>
            </a:r>
          </a:p>
          <a:p>
            <a:r>
              <a:rPr lang="en-US" sz="2800" dirty="0"/>
              <a:t>After deciding the appropriate number of clusters, assess the validity and interpretability</a:t>
            </a:r>
          </a:p>
          <a:p>
            <a:r>
              <a:rPr lang="en-US" sz="2800" dirty="0"/>
              <a:t>We will review two types of clustering that might be useful for survey analysis</a:t>
            </a:r>
          </a:p>
          <a:p>
            <a:pPr lvl="1"/>
            <a:r>
              <a:rPr lang="en-US" sz="2400" dirty="0"/>
              <a:t>Hierarchical Clustering</a:t>
            </a:r>
          </a:p>
          <a:p>
            <a:pPr lvl="1"/>
            <a:r>
              <a:rPr lang="en-US" sz="2400" dirty="0"/>
              <a:t>K-Means Clustering</a:t>
            </a:r>
          </a:p>
          <a:p>
            <a:endParaRPr lang="en-US" sz="2800" dirty="0"/>
          </a:p>
          <a:p>
            <a:endParaRPr lang="en-US" sz="2800" dirty="0"/>
          </a:p>
        </p:txBody>
      </p:sp>
      <p:sp>
        <p:nvSpPr>
          <p:cNvPr id="5" name="Slide Number Placeholder 4">
            <a:extLst>
              <a:ext uri="{FF2B5EF4-FFF2-40B4-BE49-F238E27FC236}">
                <a16:creationId xmlns:a16="http://schemas.microsoft.com/office/drawing/2014/main" id="{AED150CF-BF61-4B7F-8215-666936591CF6}"/>
              </a:ext>
            </a:extLst>
          </p:cNvPr>
          <p:cNvSpPr>
            <a:spLocks noGrp="1"/>
          </p:cNvSpPr>
          <p:nvPr>
            <p:ph type="sldNum" sz="quarter" idx="12"/>
          </p:nvPr>
        </p:nvSpPr>
        <p:spPr/>
        <p:txBody>
          <a:bodyPr/>
          <a:lstStyle/>
          <a:p>
            <a:pPr>
              <a:defRPr/>
            </a:pPr>
            <a:fld id="{D7AF2763-ADA9-46BC-998C-7030E1AFA20B}" type="slidenum">
              <a:rPr lang="en-US" smtClean="0"/>
              <a:pPr>
                <a:defRPr/>
              </a:pPr>
              <a:t>47</a:t>
            </a:fld>
            <a:endParaRPr lang="en-US" dirty="0"/>
          </a:p>
        </p:txBody>
      </p:sp>
    </p:spTree>
    <p:extLst>
      <p:ext uri="{BB962C8B-B14F-4D97-AF65-F5344CB8AC3E}">
        <p14:creationId xmlns:p14="http://schemas.microsoft.com/office/powerpoint/2010/main" val="2297841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8ADD-59A2-42DE-9E32-EBF53D385D4B}"/>
              </a:ext>
            </a:extLst>
          </p:cNvPr>
          <p:cNvSpPr>
            <a:spLocks noGrp="1"/>
          </p:cNvSpPr>
          <p:nvPr>
            <p:ph type="title"/>
          </p:nvPr>
        </p:nvSpPr>
        <p:spPr/>
        <p:txBody>
          <a:bodyPr/>
          <a:lstStyle/>
          <a:p>
            <a:r>
              <a:rPr lang="en-US" sz="3600" dirty="0"/>
              <a:t>Hierarchical Clustering</a:t>
            </a:r>
          </a:p>
        </p:txBody>
      </p:sp>
      <p:sp>
        <p:nvSpPr>
          <p:cNvPr id="3" name="Content Placeholder 2">
            <a:extLst>
              <a:ext uri="{FF2B5EF4-FFF2-40B4-BE49-F238E27FC236}">
                <a16:creationId xmlns:a16="http://schemas.microsoft.com/office/drawing/2014/main" id="{36EA04F1-9ABA-4D35-B13A-8BEB41EDD103}"/>
              </a:ext>
            </a:extLst>
          </p:cNvPr>
          <p:cNvSpPr>
            <a:spLocks noGrp="1"/>
          </p:cNvSpPr>
          <p:nvPr>
            <p:ph idx="1"/>
          </p:nvPr>
        </p:nvSpPr>
        <p:spPr/>
        <p:txBody>
          <a:bodyPr/>
          <a:lstStyle/>
          <a:p>
            <a:r>
              <a:rPr lang="en-US" sz="2800" dirty="0"/>
              <a:t>Each point begins as a single cluster</a:t>
            </a:r>
          </a:p>
          <a:p>
            <a:r>
              <a:rPr lang="en-US" sz="2800" dirty="0"/>
              <a:t>Close points are then merged together to form one single cluster</a:t>
            </a:r>
          </a:p>
          <a:p>
            <a:r>
              <a:rPr lang="en-US" sz="2800" dirty="0"/>
              <a:t>This process is repeated until all data points are combined into one cluster</a:t>
            </a:r>
          </a:p>
          <a:p>
            <a:r>
              <a:rPr lang="en-US" sz="2800" dirty="0"/>
              <a:t>Our goal is to look at the lower order groups of clusters to see if certain types of people might have their like responses explained by clusters</a:t>
            </a:r>
          </a:p>
        </p:txBody>
      </p:sp>
      <p:sp>
        <p:nvSpPr>
          <p:cNvPr id="5" name="Rectangle 4">
            <a:extLst>
              <a:ext uri="{FF2B5EF4-FFF2-40B4-BE49-F238E27FC236}">
                <a16:creationId xmlns:a16="http://schemas.microsoft.com/office/drawing/2014/main" id="{9CAD5697-A18C-442E-B41C-B91C95657C46}"/>
              </a:ext>
            </a:extLst>
          </p:cNvPr>
          <p:cNvSpPr/>
          <p:nvPr/>
        </p:nvSpPr>
        <p:spPr>
          <a:xfrm>
            <a:off x="1066800" y="5588705"/>
            <a:ext cx="7010400" cy="767645"/>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Once assigned, points do not leave a cluster</a:t>
            </a:r>
          </a:p>
        </p:txBody>
      </p:sp>
      <p:sp>
        <p:nvSpPr>
          <p:cNvPr id="6" name="Slide Number Placeholder 5">
            <a:extLst>
              <a:ext uri="{FF2B5EF4-FFF2-40B4-BE49-F238E27FC236}">
                <a16:creationId xmlns:a16="http://schemas.microsoft.com/office/drawing/2014/main" id="{32B01081-601B-4536-BC9D-B13B07EFFD89}"/>
              </a:ext>
            </a:extLst>
          </p:cNvPr>
          <p:cNvSpPr>
            <a:spLocks noGrp="1"/>
          </p:cNvSpPr>
          <p:nvPr>
            <p:ph type="sldNum" sz="quarter" idx="12"/>
          </p:nvPr>
        </p:nvSpPr>
        <p:spPr/>
        <p:txBody>
          <a:bodyPr/>
          <a:lstStyle/>
          <a:p>
            <a:pPr>
              <a:defRPr/>
            </a:pPr>
            <a:fld id="{D7AF2763-ADA9-46BC-998C-7030E1AFA20B}" type="slidenum">
              <a:rPr lang="en-US" smtClean="0"/>
              <a:pPr>
                <a:defRPr/>
              </a:pPr>
              <a:t>48</a:t>
            </a:fld>
            <a:endParaRPr lang="en-US" dirty="0"/>
          </a:p>
        </p:txBody>
      </p:sp>
    </p:spTree>
    <p:extLst>
      <p:ext uri="{BB962C8B-B14F-4D97-AF65-F5344CB8AC3E}">
        <p14:creationId xmlns:p14="http://schemas.microsoft.com/office/powerpoint/2010/main" val="3471488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452D-3374-40FD-A94F-266B3D5C6F1F}"/>
              </a:ext>
            </a:extLst>
          </p:cNvPr>
          <p:cNvSpPr>
            <a:spLocks noGrp="1"/>
          </p:cNvSpPr>
          <p:nvPr>
            <p:ph type="title"/>
          </p:nvPr>
        </p:nvSpPr>
        <p:spPr/>
        <p:txBody>
          <a:bodyPr/>
          <a:lstStyle/>
          <a:p>
            <a:r>
              <a:rPr lang="en-US" sz="3600" dirty="0"/>
              <a:t>Hierarchical Example</a:t>
            </a:r>
          </a:p>
        </p:txBody>
      </p:sp>
      <p:sp>
        <p:nvSpPr>
          <p:cNvPr id="3" name="Content Placeholder 2">
            <a:extLst>
              <a:ext uri="{FF2B5EF4-FFF2-40B4-BE49-F238E27FC236}">
                <a16:creationId xmlns:a16="http://schemas.microsoft.com/office/drawing/2014/main" id="{4C166341-B6CE-4E95-9F0E-AB870525EA51}"/>
              </a:ext>
            </a:extLst>
          </p:cNvPr>
          <p:cNvSpPr>
            <a:spLocks noGrp="1"/>
          </p:cNvSpPr>
          <p:nvPr>
            <p:ph idx="1"/>
          </p:nvPr>
        </p:nvSpPr>
        <p:spPr/>
        <p:txBody>
          <a:bodyPr/>
          <a:lstStyle/>
          <a:p>
            <a:r>
              <a:rPr lang="en-US" sz="2800" dirty="0"/>
              <a:t>Consider a student evaluation data set where Likert scale scores on 28 questions have been collected from 5820 students</a:t>
            </a:r>
            <a:r>
              <a:rPr lang="en-US" sz="2800" baseline="30000" dirty="0"/>
              <a:t>2</a:t>
            </a:r>
          </a:p>
          <a:p>
            <a:r>
              <a:rPr lang="en-US" sz="2800" dirty="0"/>
              <a:t>Can see what relationships there are to student responses on the questions </a:t>
            </a:r>
          </a:p>
          <a:p>
            <a:endParaRPr lang="en-US" sz="2800" dirty="0"/>
          </a:p>
          <a:p>
            <a:r>
              <a:rPr lang="en-US" sz="2800" dirty="0"/>
              <a:t>What can you glean from the clustering graph on the next slide?</a:t>
            </a:r>
          </a:p>
          <a:p>
            <a:endParaRPr lang="en-US" sz="2800" dirty="0"/>
          </a:p>
          <a:p>
            <a:endParaRPr lang="en-US" sz="2800" dirty="0"/>
          </a:p>
        </p:txBody>
      </p:sp>
      <p:sp>
        <p:nvSpPr>
          <p:cNvPr id="5" name="TextBox 4">
            <a:extLst>
              <a:ext uri="{FF2B5EF4-FFF2-40B4-BE49-F238E27FC236}">
                <a16:creationId xmlns:a16="http://schemas.microsoft.com/office/drawing/2014/main" id="{500073FB-D48E-499A-A5F5-FBECBB998F23}"/>
              </a:ext>
            </a:extLst>
          </p:cNvPr>
          <p:cNvSpPr txBox="1"/>
          <p:nvPr/>
        </p:nvSpPr>
        <p:spPr>
          <a:xfrm>
            <a:off x="1111955" y="6043136"/>
            <a:ext cx="6920089" cy="738664"/>
          </a:xfrm>
          <a:prstGeom prst="rect">
            <a:avLst/>
          </a:prstGeom>
          <a:noFill/>
        </p:spPr>
        <p:txBody>
          <a:bodyPr wrap="square" rtlCol="0">
            <a:spAutoFit/>
          </a:bodyPr>
          <a:lstStyle/>
          <a:p>
            <a:r>
              <a:rPr lang="en-US" sz="1400" baseline="30000" dirty="0"/>
              <a:t>2</a:t>
            </a:r>
            <a:r>
              <a:rPr lang="en-US" sz="1400" dirty="0"/>
              <a:t>Gunduz, G. &amp; </a:t>
            </a:r>
            <a:r>
              <a:rPr lang="en-US" sz="1400" dirty="0" err="1"/>
              <a:t>Fokoue</a:t>
            </a:r>
            <a:r>
              <a:rPr lang="en-US" sz="1400" dirty="0"/>
              <a:t>, E. (2013). UCI Machine Learning Repository [[Web Link]]. Irvine, CA: University of California, School of Information and Computer Science.</a:t>
            </a:r>
          </a:p>
          <a:p>
            <a:endParaRPr lang="en-US" sz="1400" dirty="0"/>
          </a:p>
        </p:txBody>
      </p:sp>
      <p:sp>
        <p:nvSpPr>
          <p:cNvPr id="6" name="Slide Number Placeholder 5">
            <a:extLst>
              <a:ext uri="{FF2B5EF4-FFF2-40B4-BE49-F238E27FC236}">
                <a16:creationId xmlns:a16="http://schemas.microsoft.com/office/drawing/2014/main" id="{E37D25BA-8436-4439-8BE1-EE96702F429A}"/>
              </a:ext>
            </a:extLst>
          </p:cNvPr>
          <p:cNvSpPr>
            <a:spLocks noGrp="1"/>
          </p:cNvSpPr>
          <p:nvPr>
            <p:ph type="sldNum" sz="quarter" idx="12"/>
          </p:nvPr>
        </p:nvSpPr>
        <p:spPr/>
        <p:txBody>
          <a:bodyPr/>
          <a:lstStyle/>
          <a:p>
            <a:pPr>
              <a:defRPr/>
            </a:pPr>
            <a:fld id="{D7AF2763-ADA9-46BC-998C-7030E1AFA20B}" type="slidenum">
              <a:rPr lang="en-US" smtClean="0"/>
              <a:pPr>
                <a:defRPr/>
              </a:pPr>
              <a:t>49</a:t>
            </a:fld>
            <a:endParaRPr lang="en-US" dirty="0"/>
          </a:p>
        </p:txBody>
      </p:sp>
    </p:spTree>
    <p:extLst>
      <p:ext uri="{BB962C8B-B14F-4D97-AF65-F5344CB8AC3E}">
        <p14:creationId xmlns:p14="http://schemas.microsoft.com/office/powerpoint/2010/main" val="101631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8813" y="792523"/>
            <a:ext cx="7826375" cy="2295144"/>
          </a:xfrm>
          <a:prstGeom prst="rect">
            <a:avLst/>
          </a:prstGeom>
          <a:solidFill>
            <a:srgbClr val="F7FDFF"/>
          </a:solidFill>
          <a:ln w="34925">
            <a:solidFill>
              <a:schemeClr val="tx1">
                <a:lumMod val="50000"/>
                <a:lumOff val="50000"/>
              </a:schemeClr>
            </a:solidFill>
          </a:ln>
          <a:effectLst/>
        </p:spPr>
        <p:style>
          <a:lnRef idx="2">
            <a:schemeClr val="accent1"/>
          </a:lnRef>
          <a:fillRef idx="1">
            <a:schemeClr val="lt1"/>
          </a:fillRef>
          <a:effectRef idx="0">
            <a:schemeClr val="accent1"/>
          </a:effectRef>
          <a:fontRef idx="minor">
            <a:schemeClr val="dk1"/>
          </a:fontRef>
        </p:style>
        <p:txBody>
          <a:bodyPr wrap="square" lIns="91440" tIns="91440" rIns="45720" bIns="0"/>
          <a:lstStyle/>
          <a:p>
            <a:r>
              <a:rPr lang="en-US" b="1" dirty="0">
                <a:solidFill>
                  <a:prstClr val="black"/>
                </a:solidFill>
                <a:latin typeface="Arial Narrow" panose="020B0604020202020204" pitchFamily="34" charset="0"/>
                <a:cs typeface="Arial Narrow" panose="020B0604020202020204" pitchFamily="34" charset="0"/>
              </a:rPr>
              <a:t>PLAN</a:t>
            </a:r>
          </a:p>
        </p:txBody>
      </p:sp>
      <p:sp>
        <p:nvSpPr>
          <p:cNvPr id="111" name="Rectangle 110"/>
          <p:cNvSpPr/>
          <p:nvPr/>
        </p:nvSpPr>
        <p:spPr bwMode="auto">
          <a:xfrm>
            <a:off x="658813" y="3087667"/>
            <a:ext cx="7826375" cy="1264031"/>
          </a:xfrm>
          <a:prstGeom prst="rect">
            <a:avLst/>
          </a:prstGeom>
          <a:solidFill>
            <a:srgbClr val="F7FDFF"/>
          </a:solidFill>
          <a:ln w="34925">
            <a:solidFill>
              <a:schemeClr val="tx1">
                <a:lumMod val="50000"/>
                <a:lumOff val="50000"/>
              </a:schemeClr>
            </a:solidFill>
          </a:ln>
          <a:effectLst/>
        </p:spPr>
        <p:style>
          <a:lnRef idx="2">
            <a:schemeClr val="accent1"/>
          </a:lnRef>
          <a:fillRef idx="1">
            <a:schemeClr val="lt1"/>
          </a:fillRef>
          <a:effectRef idx="0">
            <a:schemeClr val="accent1"/>
          </a:effectRef>
          <a:fontRef idx="minor">
            <a:schemeClr val="dk1"/>
          </a:fontRef>
        </p:style>
        <p:txBody>
          <a:bodyPr wrap="square" lIns="91440" tIns="91440" rIns="45720" bIns="0"/>
          <a:lstStyle/>
          <a:p>
            <a:r>
              <a:rPr lang="en-US" b="1" dirty="0">
                <a:solidFill>
                  <a:prstClr val="black"/>
                </a:solidFill>
                <a:latin typeface="Arial Narrow" panose="020B0604020202020204" pitchFamily="34" charset="0"/>
                <a:cs typeface="Arial Narrow" panose="020B0604020202020204" pitchFamily="34" charset="0"/>
              </a:rPr>
              <a:t>DESIGN</a:t>
            </a:r>
          </a:p>
        </p:txBody>
      </p:sp>
      <p:sp>
        <p:nvSpPr>
          <p:cNvPr id="116" name="Rectangle 115"/>
          <p:cNvSpPr/>
          <p:nvPr/>
        </p:nvSpPr>
        <p:spPr bwMode="auto">
          <a:xfrm>
            <a:off x="658813" y="4348523"/>
            <a:ext cx="7826375" cy="617538"/>
          </a:xfrm>
          <a:prstGeom prst="rect">
            <a:avLst/>
          </a:prstGeom>
          <a:solidFill>
            <a:srgbClr val="F7FDFF"/>
          </a:solidFill>
          <a:ln w="34925">
            <a:solidFill>
              <a:schemeClr val="tx1">
                <a:lumMod val="50000"/>
                <a:lumOff val="50000"/>
              </a:schemeClr>
            </a:solidFill>
          </a:ln>
          <a:effectLst/>
        </p:spPr>
        <p:style>
          <a:lnRef idx="2">
            <a:schemeClr val="accent1"/>
          </a:lnRef>
          <a:fillRef idx="1">
            <a:schemeClr val="lt1"/>
          </a:fillRef>
          <a:effectRef idx="0">
            <a:schemeClr val="accent1"/>
          </a:effectRef>
          <a:fontRef idx="minor">
            <a:schemeClr val="dk1"/>
          </a:fontRef>
        </p:style>
        <p:txBody>
          <a:bodyPr wrap="square" lIns="91440" tIns="91440" rIns="45720" bIns="0"/>
          <a:lstStyle/>
          <a:p>
            <a:r>
              <a:rPr lang="en-US" b="1" dirty="0">
                <a:solidFill>
                  <a:prstClr val="black"/>
                </a:solidFill>
                <a:latin typeface="Arial Narrow" panose="020B0604020202020204" pitchFamily="34" charset="0"/>
                <a:cs typeface="Arial Narrow" panose="020B0604020202020204" pitchFamily="34" charset="0"/>
              </a:rPr>
              <a:t>EXECUTE</a:t>
            </a:r>
          </a:p>
        </p:txBody>
      </p:sp>
      <p:sp>
        <p:nvSpPr>
          <p:cNvPr id="132" name="Rectangle 131"/>
          <p:cNvSpPr/>
          <p:nvPr/>
        </p:nvSpPr>
        <p:spPr bwMode="auto">
          <a:xfrm>
            <a:off x="658813" y="4966061"/>
            <a:ext cx="7826375" cy="879221"/>
          </a:xfrm>
          <a:prstGeom prst="rect">
            <a:avLst/>
          </a:prstGeom>
          <a:solidFill>
            <a:srgbClr val="F7FDFF"/>
          </a:solidFill>
          <a:ln w="34925">
            <a:solidFill>
              <a:schemeClr val="tx1">
                <a:lumMod val="50000"/>
                <a:lumOff val="50000"/>
              </a:schemeClr>
            </a:solidFill>
          </a:ln>
          <a:effectLst/>
        </p:spPr>
        <p:style>
          <a:lnRef idx="2">
            <a:schemeClr val="accent1"/>
          </a:lnRef>
          <a:fillRef idx="1">
            <a:schemeClr val="lt1"/>
          </a:fillRef>
          <a:effectRef idx="0">
            <a:schemeClr val="accent1"/>
          </a:effectRef>
          <a:fontRef idx="minor">
            <a:schemeClr val="dk1"/>
          </a:fontRef>
        </p:style>
        <p:txBody>
          <a:bodyPr wrap="square" lIns="91440" tIns="91440" rIns="45720" bIns="0"/>
          <a:lstStyle/>
          <a:p>
            <a:r>
              <a:rPr lang="en-US" b="1" dirty="0">
                <a:solidFill>
                  <a:prstClr val="black"/>
                </a:solidFill>
                <a:latin typeface="Arial Narrow" panose="020B0604020202020204" pitchFamily="34" charset="0"/>
                <a:cs typeface="Arial Narrow" panose="020B0604020202020204" pitchFamily="34" charset="0"/>
              </a:rPr>
              <a:t>ANALYZE</a:t>
            </a:r>
          </a:p>
        </p:txBody>
      </p:sp>
      <p:sp>
        <p:nvSpPr>
          <p:cNvPr id="46" name="Flowchart: Alternate Process 45"/>
          <p:cNvSpPr/>
          <p:nvPr/>
        </p:nvSpPr>
        <p:spPr bwMode="auto">
          <a:xfrm>
            <a:off x="3685032" y="5231442"/>
            <a:ext cx="1773936" cy="228600"/>
          </a:xfrm>
          <a:prstGeom prst="flowChartAlternateProcess">
            <a:avLst/>
          </a:prstGeom>
          <a:gradFill flip="none" rotWithShape="1">
            <a:gsLst>
              <a:gs pos="47000">
                <a:srgbClr val="005470"/>
              </a:gs>
              <a:gs pos="9000">
                <a:srgbClr val="0097CC"/>
              </a:gs>
              <a:gs pos="14000">
                <a:srgbClr val="007FAC"/>
              </a:gs>
            </a:gsLst>
            <a:lin ang="2700000" scaled="0"/>
            <a:tileRect/>
          </a:gradFill>
          <a:ln w="12700">
            <a:solidFill>
              <a:srgbClr val="0054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rPr>
              <a:t>Report Decision Quality Info</a:t>
            </a:r>
          </a:p>
        </p:txBody>
      </p:sp>
      <p:cxnSp>
        <p:nvCxnSpPr>
          <p:cNvPr id="147" name="Straight Arrow Connector 146"/>
          <p:cNvCxnSpPr>
            <a:stCxn id="11" idx="2"/>
            <a:endCxn id="17" idx="0"/>
          </p:cNvCxnSpPr>
          <p:nvPr/>
        </p:nvCxnSpPr>
        <p:spPr>
          <a:xfrm flipH="1">
            <a:off x="4572000" y="716704"/>
            <a:ext cx="1" cy="155892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51" name="Title 3"/>
          <p:cNvSpPr>
            <a:spLocks noGrp="1"/>
          </p:cNvSpPr>
          <p:nvPr>
            <p:ph type="title"/>
          </p:nvPr>
        </p:nvSpPr>
        <p:spPr bwMode="auto">
          <a:xfrm>
            <a:off x="1440656" y="-67266"/>
            <a:ext cx="6254750" cy="528637"/>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200" b="1" dirty="0">
                <a:latin typeface="Arial Narrow" panose="020B0604020202020204" pitchFamily="34" charset="0"/>
                <a:cs typeface="Arial Narrow" panose="020B0604020202020204" pitchFamily="34" charset="0"/>
              </a:rPr>
              <a:t>STAT Process</a:t>
            </a:r>
          </a:p>
        </p:txBody>
      </p:sp>
      <p:sp>
        <p:nvSpPr>
          <p:cNvPr id="9" name="Flowchart: Alternate Process 8"/>
          <p:cNvSpPr/>
          <p:nvPr/>
        </p:nvSpPr>
        <p:spPr bwMode="auto">
          <a:xfrm>
            <a:off x="6842125" y="894504"/>
            <a:ext cx="1554163" cy="228600"/>
          </a:xfrm>
          <a:prstGeom prst="flowChartAlternateProcess">
            <a:avLst/>
          </a:prstGeom>
          <a:gradFill>
            <a:gsLst>
              <a:gs pos="0">
                <a:schemeClr val="bg1">
                  <a:lumMod val="65000"/>
                </a:schemeClr>
              </a:gs>
              <a:gs pos="95000">
                <a:srgbClr val="032430"/>
              </a:gs>
              <a:gs pos="38000">
                <a:schemeClr val="tx1"/>
              </a:gs>
            </a:gsLst>
            <a:lin ang="2700000" scaled="0"/>
          </a:gradFill>
          <a:ln w="9525">
            <a:solidFill>
              <a:srgbClr val="0324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t" anchorCtr="0"/>
          <a:lstStyle/>
          <a:p>
            <a:pPr algn="ctr">
              <a:lnSpc>
                <a:spcPts val="800"/>
              </a:lnSpc>
            </a:pPr>
            <a:r>
              <a:rPr lang="en-US" sz="1200" b="1" dirty="0">
                <a:solidFill>
                  <a:prstClr val="white"/>
                </a:solidFill>
                <a:latin typeface="Arial Narrow" panose="020B0604020202020204" pitchFamily="34" charset="0"/>
                <a:cs typeface="Arial Narrow" panose="020B0604020202020204" pitchFamily="34" charset="0"/>
              </a:rPr>
              <a:t>Program  Level</a:t>
            </a:r>
          </a:p>
        </p:txBody>
      </p:sp>
      <p:sp>
        <p:nvSpPr>
          <p:cNvPr id="10" name="Flowchart: Alternate Process 9"/>
          <p:cNvSpPr/>
          <p:nvPr/>
        </p:nvSpPr>
        <p:spPr bwMode="auto">
          <a:xfrm>
            <a:off x="6840538" y="1213980"/>
            <a:ext cx="1554162"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t"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Basic Test Process</a:t>
            </a:r>
          </a:p>
        </p:txBody>
      </p:sp>
      <p:sp>
        <p:nvSpPr>
          <p:cNvPr id="11" name="Flowchart: Alternate Process 10"/>
          <p:cNvSpPr/>
          <p:nvPr/>
        </p:nvSpPr>
        <p:spPr bwMode="auto">
          <a:xfrm>
            <a:off x="3685382" y="488104"/>
            <a:ext cx="1773237" cy="228600"/>
          </a:xfrm>
          <a:prstGeom prst="flowChartAlternateProcess">
            <a:avLst/>
          </a:prstGeom>
          <a:gradFill>
            <a:gsLst>
              <a:gs pos="0">
                <a:schemeClr val="bg1">
                  <a:lumMod val="65000"/>
                </a:schemeClr>
              </a:gs>
              <a:gs pos="95000">
                <a:srgbClr val="032430"/>
              </a:gs>
              <a:gs pos="38000">
                <a:schemeClr val="tx1"/>
              </a:gs>
            </a:gsLst>
            <a:lin ang="2700000" scaled="0"/>
          </a:gradFill>
          <a:ln w="9525">
            <a:solidFill>
              <a:srgbClr val="0324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t" anchorCtr="0"/>
          <a:lstStyle/>
          <a:p>
            <a:pPr algn="ctr">
              <a:lnSpc>
                <a:spcPts val="800"/>
              </a:lnSpc>
            </a:pPr>
            <a:r>
              <a:rPr lang="en-US" sz="1200" b="1" dirty="0">
                <a:solidFill>
                  <a:prstClr val="white"/>
                </a:solidFill>
                <a:latin typeface="Arial Narrow" panose="020B0604020202020204" pitchFamily="34" charset="0"/>
                <a:cs typeface="Arial Narrow" panose="020B0604020202020204" pitchFamily="34" charset="0"/>
              </a:rPr>
              <a:t>Requirements</a:t>
            </a:r>
          </a:p>
        </p:txBody>
      </p:sp>
      <p:sp>
        <p:nvSpPr>
          <p:cNvPr id="16" name="Flowchart: Alternate Process 15"/>
          <p:cNvSpPr/>
          <p:nvPr/>
        </p:nvSpPr>
        <p:spPr bwMode="auto">
          <a:xfrm>
            <a:off x="3685032" y="1712067"/>
            <a:ext cx="1773936"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t"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Determine Objective(s)</a:t>
            </a:r>
          </a:p>
        </p:txBody>
      </p:sp>
      <p:sp>
        <p:nvSpPr>
          <p:cNvPr id="19" name="Flowchart: Alternate Process 18"/>
          <p:cNvSpPr/>
          <p:nvPr/>
        </p:nvSpPr>
        <p:spPr bwMode="auto">
          <a:xfrm>
            <a:off x="4580382" y="2621704"/>
            <a:ext cx="1773936"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ctr"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Identify Constraint(s)</a:t>
            </a:r>
          </a:p>
        </p:txBody>
      </p:sp>
      <p:sp>
        <p:nvSpPr>
          <p:cNvPr id="18" name="Flowchart: Alternate Process 17"/>
          <p:cNvSpPr/>
          <p:nvPr/>
        </p:nvSpPr>
        <p:spPr bwMode="auto">
          <a:xfrm>
            <a:off x="2742057" y="2621704"/>
            <a:ext cx="1773936"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ctr"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 Select Factor(s) / Level(s)</a:t>
            </a:r>
          </a:p>
        </p:txBody>
      </p:sp>
      <p:sp>
        <p:nvSpPr>
          <p:cNvPr id="17" name="Flowchart: Alternate Process 16"/>
          <p:cNvSpPr/>
          <p:nvPr/>
        </p:nvSpPr>
        <p:spPr bwMode="auto">
          <a:xfrm>
            <a:off x="3685032" y="2275629"/>
            <a:ext cx="1773936"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t"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Define Response(s)</a:t>
            </a:r>
          </a:p>
        </p:txBody>
      </p:sp>
      <p:sp>
        <p:nvSpPr>
          <p:cNvPr id="20" name="Flowchart: Decision 19"/>
          <p:cNvSpPr/>
          <p:nvPr/>
        </p:nvSpPr>
        <p:spPr>
          <a:xfrm>
            <a:off x="3840163" y="3250354"/>
            <a:ext cx="1463675" cy="1001713"/>
          </a:xfrm>
          <a:prstGeom prst="flowChartDecision">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ctr" anchorCtr="0"/>
          <a:lstStyle/>
          <a:p>
            <a:pPr algn="ctr"/>
            <a:r>
              <a:rPr lang="en-US" sz="1200" b="1" dirty="0">
                <a:solidFill>
                  <a:schemeClr val="tx1"/>
                </a:solidFill>
                <a:latin typeface="Arial Narrow" panose="020B0604020202020204" pitchFamily="34" charset="0"/>
                <a:cs typeface="Arial Narrow" panose="020B0604020202020204" pitchFamily="34" charset="0"/>
              </a:rPr>
              <a:t>Create</a:t>
            </a:r>
          </a:p>
          <a:p>
            <a:pPr algn="ctr"/>
            <a:r>
              <a:rPr lang="en-US" sz="1200" b="1" dirty="0">
                <a:solidFill>
                  <a:schemeClr val="tx1"/>
                </a:solidFill>
                <a:latin typeface="Arial Narrow" panose="020B0604020202020204" pitchFamily="34" charset="0"/>
                <a:cs typeface="Arial Narrow" panose="020B0604020202020204" pitchFamily="34" charset="0"/>
              </a:rPr>
              <a:t>Test Matrix</a:t>
            </a:r>
          </a:p>
        </p:txBody>
      </p:sp>
      <p:sp>
        <p:nvSpPr>
          <p:cNvPr id="112" name="Flowchart: Alternate Process 111"/>
          <p:cNvSpPr/>
          <p:nvPr/>
        </p:nvSpPr>
        <p:spPr bwMode="auto">
          <a:xfrm>
            <a:off x="3685032" y="4482254"/>
            <a:ext cx="1773936" cy="228600"/>
          </a:xfrm>
          <a:prstGeom prst="flowChartAlternateProcess">
            <a:avLst/>
          </a:prstGeom>
          <a:gradFill>
            <a:gsLst>
              <a:gs pos="21000">
                <a:schemeClr val="bg1"/>
              </a:gs>
              <a:gs pos="28000">
                <a:schemeClr val="bg1">
                  <a:lumMod val="95000"/>
                </a:schemeClr>
              </a:gs>
            </a:gsLst>
            <a:lin ang="27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91440" anchor="ctr" anchorCtr="0"/>
          <a:lstStyle/>
          <a:p>
            <a:pPr algn="ctr">
              <a:lnSpc>
                <a:spcPts val="800"/>
              </a:lnSpc>
            </a:pPr>
            <a:r>
              <a:rPr lang="en-US" sz="1200" b="1" dirty="0">
                <a:solidFill>
                  <a:schemeClr val="tx1"/>
                </a:solidFill>
                <a:latin typeface="Arial Narrow" panose="020B0604020202020204" pitchFamily="34" charset="0"/>
                <a:cs typeface="Arial Narrow" panose="020B0604020202020204" pitchFamily="34" charset="0"/>
              </a:rPr>
              <a:t>Execute Test</a:t>
            </a:r>
          </a:p>
        </p:txBody>
      </p:sp>
      <p:cxnSp>
        <p:nvCxnSpPr>
          <p:cNvPr id="149" name="Straight Arrow Connector 148"/>
          <p:cNvCxnSpPr>
            <a:cxnSpLocks/>
            <a:stCxn id="105" idx="2"/>
            <a:endCxn id="20" idx="0"/>
          </p:cNvCxnSpPr>
          <p:nvPr/>
        </p:nvCxnSpPr>
        <p:spPr>
          <a:xfrm>
            <a:off x="4572001" y="3010002"/>
            <a:ext cx="0" cy="2403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20" idx="2"/>
            <a:endCxn id="112" idx="0"/>
          </p:cNvCxnSpPr>
          <p:nvPr/>
        </p:nvCxnSpPr>
        <p:spPr>
          <a:xfrm flipH="1">
            <a:off x="4572000" y="4252067"/>
            <a:ext cx="1" cy="23018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a:stCxn id="112" idx="2"/>
            <a:endCxn id="46" idx="0"/>
          </p:cNvCxnSpPr>
          <p:nvPr/>
        </p:nvCxnSpPr>
        <p:spPr>
          <a:xfrm>
            <a:off x="4572000" y="4710854"/>
            <a:ext cx="0" cy="520588"/>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1" name="Flowchart: Alternate Process 130"/>
          <p:cNvSpPr/>
          <p:nvPr/>
        </p:nvSpPr>
        <p:spPr bwMode="auto">
          <a:xfrm>
            <a:off x="3685032" y="6065477"/>
            <a:ext cx="1773936" cy="228600"/>
          </a:xfrm>
          <a:prstGeom prst="flowChartAlternateProcess">
            <a:avLst/>
          </a:prstGeom>
          <a:gradFill>
            <a:gsLst>
              <a:gs pos="0">
                <a:schemeClr val="bg1">
                  <a:lumMod val="65000"/>
                </a:schemeClr>
              </a:gs>
              <a:gs pos="95000">
                <a:srgbClr val="032430"/>
              </a:gs>
              <a:gs pos="38000">
                <a:schemeClr val="tx1"/>
              </a:gs>
            </a:gsLst>
            <a:lin ang="2700000" scaled="0"/>
          </a:gradFill>
          <a:ln w="9525">
            <a:solidFill>
              <a:srgbClr val="03243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anchor="t" anchorCtr="0"/>
          <a:lstStyle/>
          <a:p>
            <a:pPr algn="ctr">
              <a:lnSpc>
                <a:spcPts val="800"/>
              </a:lnSpc>
            </a:pPr>
            <a:r>
              <a:rPr lang="en-US" sz="1200" b="1" dirty="0">
                <a:solidFill>
                  <a:prstClr val="white"/>
                </a:solidFill>
                <a:latin typeface="Arial Narrow" panose="020B0604020202020204" pitchFamily="34" charset="0"/>
                <a:cs typeface="Arial Narrow" panose="020B0604020202020204" pitchFamily="34" charset="0"/>
              </a:rPr>
              <a:t>Program Decision(s)</a:t>
            </a:r>
          </a:p>
        </p:txBody>
      </p:sp>
      <p:cxnSp>
        <p:nvCxnSpPr>
          <p:cNvPr id="155" name="Straight Arrow Connector 154"/>
          <p:cNvCxnSpPr>
            <a:cxnSpLocks/>
            <a:stCxn id="46" idx="2"/>
            <a:endCxn id="131" idx="0"/>
          </p:cNvCxnSpPr>
          <p:nvPr/>
        </p:nvCxnSpPr>
        <p:spPr>
          <a:xfrm>
            <a:off x="4572000" y="5460042"/>
            <a:ext cx="0" cy="60543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B14884E8-3FB6-4DDC-B3BA-75FE414F53D1}" type="slidenum">
              <a:rPr lang="en-US" sz="1200" smtClean="0">
                <a:latin typeface="+mj-lt"/>
                <a:cs typeface="Arial Narrow" panose="020B0604020202020204" pitchFamily="34" charset="0"/>
              </a:rPr>
              <a:pPr>
                <a:defRPr/>
              </a:pPr>
              <a:t>5</a:t>
            </a:fld>
            <a:endParaRPr lang="en-US" sz="1200" dirty="0">
              <a:latin typeface="+mj-lt"/>
              <a:cs typeface="Arial Narrow" panose="020B0604020202020204" pitchFamily="34" charset="0"/>
            </a:endParaRPr>
          </a:p>
        </p:txBody>
      </p:sp>
      <p:sp>
        <p:nvSpPr>
          <p:cNvPr id="70" name="Flowchart: Alternate Process 33">
            <a:extLst>
              <a:ext uri="{FF2B5EF4-FFF2-40B4-BE49-F238E27FC236}">
                <a16:creationId xmlns:a16="http://schemas.microsoft.com/office/drawing/2014/main" id="{11F2FE88-E47C-AB43-B581-7BD9250B0872}"/>
              </a:ext>
            </a:extLst>
          </p:cNvPr>
          <p:cNvSpPr/>
          <p:nvPr/>
        </p:nvSpPr>
        <p:spPr bwMode="auto">
          <a:xfrm>
            <a:off x="3677692" y="1351704"/>
            <a:ext cx="1785985" cy="228600"/>
          </a:xfrm>
          <a:prstGeom prst="flowChartAlternateProcess">
            <a:avLst/>
          </a:prstGeom>
          <a:gradFill flip="none" rotWithShape="1">
            <a:gsLst>
              <a:gs pos="47000">
                <a:srgbClr val="005470"/>
              </a:gs>
              <a:gs pos="9000">
                <a:srgbClr val="0097CC"/>
              </a:gs>
              <a:gs pos="14000">
                <a:srgbClr val="007FAC"/>
              </a:gs>
            </a:gsLst>
            <a:lin ang="2700000" scaled="0"/>
            <a:tileRect/>
          </a:gradFill>
          <a:ln w="12700">
            <a:solidFill>
              <a:srgbClr val="0054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000"/>
              </a:lnSpc>
            </a:pPr>
            <a:r>
              <a:rPr lang="en-US" sz="1200" b="1" dirty="0">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rPr>
              <a:t>Decompose Mission/System </a:t>
            </a:r>
          </a:p>
        </p:txBody>
      </p:sp>
      <p:sp>
        <p:nvSpPr>
          <p:cNvPr id="71" name="Flowchart: Alternate Process 34">
            <a:extLst>
              <a:ext uri="{FF2B5EF4-FFF2-40B4-BE49-F238E27FC236}">
                <a16:creationId xmlns:a16="http://schemas.microsoft.com/office/drawing/2014/main" id="{EA217FB2-4B5C-BB49-9202-E659B3D318D9}"/>
              </a:ext>
            </a:extLst>
          </p:cNvPr>
          <p:cNvSpPr/>
          <p:nvPr/>
        </p:nvSpPr>
        <p:spPr bwMode="auto">
          <a:xfrm>
            <a:off x="3684683" y="894504"/>
            <a:ext cx="1773936" cy="365125"/>
          </a:xfrm>
          <a:prstGeom prst="flowChartAlternateProcess">
            <a:avLst/>
          </a:prstGeom>
          <a:gradFill flip="none" rotWithShape="1">
            <a:gsLst>
              <a:gs pos="47000">
                <a:srgbClr val="005470"/>
              </a:gs>
              <a:gs pos="9000">
                <a:srgbClr val="0097CC"/>
              </a:gs>
              <a:gs pos="14000">
                <a:srgbClr val="007FAC"/>
              </a:gs>
            </a:gsLst>
            <a:lin ang="2700000" scaled="0"/>
            <a:tileRect/>
          </a:gradFill>
          <a:ln w="12700">
            <a:solidFill>
              <a:srgbClr val="0054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rPr>
              <a:t>ID/Clarify/Quantify </a:t>
            </a:r>
          </a:p>
          <a:p>
            <a:pPr algn="ctr"/>
            <a:r>
              <a:rPr lang="en-US" sz="1200" b="1" dirty="0">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rPr>
              <a:t>STAT Candidates</a:t>
            </a:r>
          </a:p>
        </p:txBody>
      </p:sp>
      <p:sp>
        <p:nvSpPr>
          <p:cNvPr id="91" name="TextBox 90">
            <a:extLst>
              <a:ext uri="{FF2B5EF4-FFF2-40B4-BE49-F238E27FC236}">
                <a16:creationId xmlns:a16="http://schemas.microsoft.com/office/drawing/2014/main" id="{BF1A33AA-2EEF-A344-A0C9-65BAE8578FFF}"/>
              </a:ext>
            </a:extLst>
          </p:cNvPr>
          <p:cNvSpPr txBox="1"/>
          <p:nvPr/>
        </p:nvSpPr>
        <p:spPr>
          <a:xfrm>
            <a:off x="5497459" y="1568327"/>
            <a:ext cx="1216025" cy="425758"/>
          </a:xfrm>
          <a:prstGeom prst="rect">
            <a:avLst/>
          </a:prstGeom>
          <a:noFill/>
        </p:spPr>
        <p:txBody>
          <a:bodyPr>
            <a:spAutoFit/>
          </a:bodyPr>
          <a:lstStyle/>
          <a:p>
            <a:pPr eaLnBrk="1" hangingPunct="1">
              <a:lnSpc>
                <a:spcPts val="1340"/>
              </a:lnSpc>
              <a:defRPr/>
            </a:pPr>
            <a:r>
              <a:rPr lang="en-US" sz="1200" dirty="0">
                <a:solidFill>
                  <a:srgbClr val="0097CD"/>
                </a:solidFill>
                <a:latin typeface="Arial Narrow" panose="020B0604020202020204" pitchFamily="34" charset="0"/>
                <a:cs typeface="Arial Narrow" panose="020B0604020202020204" pitchFamily="34" charset="0"/>
              </a:rPr>
              <a:t>Verification</a:t>
            </a:r>
          </a:p>
          <a:p>
            <a:pPr eaLnBrk="1" hangingPunct="1">
              <a:lnSpc>
                <a:spcPts val="1340"/>
              </a:lnSpc>
              <a:defRPr/>
            </a:pPr>
            <a:r>
              <a:rPr lang="en-US" sz="1200" dirty="0">
                <a:solidFill>
                  <a:srgbClr val="0097CD"/>
                </a:solidFill>
                <a:latin typeface="Arial Narrow" panose="020B0604020202020204" pitchFamily="34" charset="0"/>
                <a:cs typeface="Arial Narrow" panose="020B0604020202020204" pitchFamily="34" charset="0"/>
              </a:rPr>
              <a:t>Optimization</a:t>
            </a:r>
          </a:p>
        </p:txBody>
      </p:sp>
      <p:sp>
        <p:nvSpPr>
          <p:cNvPr id="92" name="TextBox 91">
            <a:extLst>
              <a:ext uri="{FF2B5EF4-FFF2-40B4-BE49-F238E27FC236}">
                <a16:creationId xmlns:a16="http://schemas.microsoft.com/office/drawing/2014/main" id="{576F6DC7-F647-E941-9165-E254B28891D9}"/>
              </a:ext>
            </a:extLst>
          </p:cNvPr>
          <p:cNvSpPr txBox="1"/>
          <p:nvPr/>
        </p:nvSpPr>
        <p:spPr>
          <a:xfrm>
            <a:off x="2295176" y="1568328"/>
            <a:ext cx="1427162" cy="425758"/>
          </a:xfrm>
          <a:prstGeom prst="rect">
            <a:avLst/>
          </a:prstGeom>
          <a:noFill/>
        </p:spPr>
        <p:txBody>
          <a:bodyPr>
            <a:spAutoFit/>
          </a:bodyPr>
          <a:lstStyle/>
          <a:p>
            <a:pPr algn="r" eaLnBrk="1" hangingPunct="1">
              <a:lnSpc>
                <a:spcPts val="1340"/>
              </a:lnSpc>
              <a:defRPr/>
            </a:pPr>
            <a:r>
              <a:rPr lang="en-US" sz="1200" dirty="0">
                <a:solidFill>
                  <a:srgbClr val="0097CD"/>
                </a:solidFill>
                <a:latin typeface="Arial Narrow" panose="020B0604020202020204" pitchFamily="34" charset="0"/>
                <a:cs typeface="Arial Narrow" panose="020B0604020202020204" pitchFamily="34" charset="0"/>
              </a:rPr>
              <a:t>Screening</a:t>
            </a:r>
          </a:p>
          <a:p>
            <a:pPr algn="r" eaLnBrk="1" hangingPunct="1">
              <a:lnSpc>
                <a:spcPts val="1340"/>
              </a:lnSpc>
              <a:defRPr/>
            </a:pPr>
            <a:r>
              <a:rPr lang="en-US" sz="1200" dirty="0">
                <a:solidFill>
                  <a:srgbClr val="0097CD"/>
                </a:solidFill>
                <a:latin typeface="Arial Narrow" panose="020B0604020202020204" pitchFamily="34" charset="0"/>
                <a:cs typeface="Arial Narrow" panose="020B0604020202020204" pitchFamily="34" charset="0"/>
              </a:rPr>
              <a:t>Characterization</a:t>
            </a:r>
          </a:p>
        </p:txBody>
      </p:sp>
      <p:sp>
        <p:nvSpPr>
          <p:cNvPr id="101" name="Flowchart: Alternate Process 9">
            <a:extLst>
              <a:ext uri="{FF2B5EF4-FFF2-40B4-BE49-F238E27FC236}">
                <a16:creationId xmlns:a16="http://schemas.microsoft.com/office/drawing/2014/main" id="{D2B2BB80-5689-C045-B7C8-DDE3623CC058}"/>
              </a:ext>
            </a:extLst>
          </p:cNvPr>
          <p:cNvSpPr/>
          <p:nvPr/>
        </p:nvSpPr>
        <p:spPr bwMode="auto">
          <a:xfrm>
            <a:off x="6850009" y="1508874"/>
            <a:ext cx="1554162" cy="228600"/>
          </a:xfrm>
          <a:prstGeom prst="flowChartAlternateProcess">
            <a:avLst/>
          </a:prstGeom>
          <a:gradFill flip="none" rotWithShape="1">
            <a:gsLst>
              <a:gs pos="47000">
                <a:srgbClr val="005470"/>
              </a:gs>
              <a:gs pos="9000">
                <a:srgbClr val="0097CC"/>
              </a:gs>
              <a:gs pos="14000">
                <a:srgbClr val="007FAC"/>
              </a:gs>
            </a:gsLst>
            <a:lin ang="2700000" scaled="0"/>
            <a:tileRect/>
          </a:gradFill>
          <a:ln w="12700">
            <a:solidFill>
              <a:srgbClr val="0054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rPr>
              <a:t>STAT Infusion</a:t>
            </a:r>
          </a:p>
        </p:txBody>
      </p:sp>
      <p:sp>
        <p:nvSpPr>
          <p:cNvPr id="102" name="Rounded Rectangle 101">
            <a:extLst>
              <a:ext uri="{FF2B5EF4-FFF2-40B4-BE49-F238E27FC236}">
                <a16:creationId xmlns:a16="http://schemas.microsoft.com/office/drawing/2014/main" id="{4B57FCAE-9625-1444-8FF2-72DF320E44A0}"/>
              </a:ext>
            </a:extLst>
          </p:cNvPr>
          <p:cNvSpPr/>
          <p:nvPr/>
        </p:nvSpPr>
        <p:spPr>
          <a:xfrm>
            <a:off x="2617698" y="833953"/>
            <a:ext cx="3908605" cy="1246414"/>
          </a:xfrm>
          <a:prstGeom prst="roundRect">
            <a:avLst/>
          </a:prstGeom>
          <a:noFill/>
          <a:ln w="19050" cap="rnd">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45720" rIns="45720"/>
          <a:lstStyle/>
          <a:p>
            <a:pPr defTabSz="457200">
              <a:defRPr/>
            </a:pPr>
            <a:r>
              <a:rPr lang="en-US" sz="1200" b="1" dirty="0">
                <a:solidFill>
                  <a:prstClr val="black"/>
                </a:solidFill>
                <a:latin typeface="Arial Narrow" panose="020B0604020202020204" pitchFamily="34" charset="0"/>
                <a:cs typeface="Arial Narrow" panose="020B0604020202020204" pitchFamily="34" charset="0"/>
              </a:rPr>
              <a:t>Understand </a:t>
            </a:r>
          </a:p>
          <a:p>
            <a:pPr defTabSz="457200">
              <a:defRPr/>
            </a:pPr>
            <a:r>
              <a:rPr lang="en-US" sz="1200" b="1" dirty="0">
                <a:solidFill>
                  <a:prstClr val="black"/>
                </a:solidFill>
                <a:latin typeface="Arial Narrow" panose="020B0604020202020204" pitchFamily="34" charset="0"/>
                <a:cs typeface="Arial Narrow" panose="020B0604020202020204" pitchFamily="34" charset="0"/>
              </a:rPr>
              <a:t>Requirements </a:t>
            </a:r>
          </a:p>
        </p:txBody>
      </p:sp>
      <p:sp>
        <p:nvSpPr>
          <p:cNvPr id="103" name="TextBox 102">
            <a:extLst>
              <a:ext uri="{FF2B5EF4-FFF2-40B4-BE49-F238E27FC236}">
                <a16:creationId xmlns:a16="http://schemas.microsoft.com/office/drawing/2014/main" id="{1B80EBA9-2393-7F4F-B10E-3292B063D7CA}"/>
              </a:ext>
            </a:extLst>
          </p:cNvPr>
          <p:cNvSpPr txBox="1"/>
          <p:nvPr/>
        </p:nvSpPr>
        <p:spPr>
          <a:xfrm>
            <a:off x="1111695" y="2402350"/>
            <a:ext cx="1615793" cy="592470"/>
          </a:xfrm>
          <a:prstGeom prst="rect">
            <a:avLst/>
          </a:prstGeom>
          <a:noFill/>
        </p:spPr>
        <p:txBody>
          <a:bodyPr wrap="square">
            <a:spAutoFit/>
          </a:bodyPr>
          <a:lstStyle>
            <a:defPPr>
              <a:defRPr lang="en-US"/>
            </a:defPPr>
            <a:lvl1pPr>
              <a:lnSpc>
                <a:spcPts val="1340"/>
              </a:lnSpc>
              <a:defRPr sz="1200">
                <a:solidFill>
                  <a:srgbClr val="0097CD"/>
                </a:solidFill>
                <a:latin typeface="Arial Narrow" panose="020B0604020202020204" pitchFamily="34" charset="0"/>
                <a:cs typeface="Arial Narrow" panose="020B0604020202020204" pitchFamily="34" charset="0"/>
              </a:defRPr>
            </a:lvl1pPr>
          </a:lstStyle>
          <a:p>
            <a:pPr algn="r"/>
            <a:r>
              <a:rPr lang="en-US" dirty="0"/>
              <a:t>Design Factors</a:t>
            </a:r>
          </a:p>
          <a:p>
            <a:pPr algn="r"/>
            <a:r>
              <a:rPr lang="en-US" dirty="0"/>
              <a:t>Recorded Conditions</a:t>
            </a:r>
          </a:p>
          <a:p>
            <a:pPr algn="r"/>
            <a:r>
              <a:rPr lang="en-US" dirty="0"/>
              <a:t>Noise</a:t>
            </a:r>
          </a:p>
        </p:txBody>
      </p:sp>
      <p:sp>
        <p:nvSpPr>
          <p:cNvPr id="104" name="TextBox 103">
            <a:extLst>
              <a:ext uri="{FF2B5EF4-FFF2-40B4-BE49-F238E27FC236}">
                <a16:creationId xmlns:a16="http://schemas.microsoft.com/office/drawing/2014/main" id="{FA5DA9F0-366A-0F42-A15E-0C9C43EB163F}"/>
              </a:ext>
            </a:extLst>
          </p:cNvPr>
          <p:cNvSpPr txBox="1"/>
          <p:nvPr/>
        </p:nvSpPr>
        <p:spPr>
          <a:xfrm>
            <a:off x="6411097" y="2402350"/>
            <a:ext cx="1782762" cy="592470"/>
          </a:xfrm>
          <a:prstGeom prst="rect">
            <a:avLst/>
          </a:prstGeom>
          <a:noFill/>
        </p:spPr>
        <p:txBody>
          <a:bodyPr wrap="square">
            <a:spAutoFit/>
          </a:bodyPr>
          <a:lstStyle>
            <a:defPPr>
              <a:defRPr lang="en-US"/>
            </a:defPPr>
            <a:lvl1pPr algn="r">
              <a:lnSpc>
                <a:spcPts val="1340"/>
              </a:lnSpc>
              <a:defRPr sz="1200">
                <a:solidFill>
                  <a:srgbClr val="0097CD"/>
                </a:solidFill>
                <a:latin typeface="Arial Narrow" panose="020B0604020202020204" pitchFamily="34" charset="0"/>
                <a:cs typeface="Arial Narrow" panose="020B0604020202020204" pitchFamily="34" charset="0"/>
              </a:defRPr>
            </a:lvl1pPr>
          </a:lstStyle>
          <a:p>
            <a:pPr algn="l"/>
            <a:r>
              <a:rPr lang="en-US" dirty="0"/>
              <a:t>Randomization</a:t>
            </a:r>
          </a:p>
          <a:p>
            <a:pPr algn="l"/>
            <a:r>
              <a:rPr lang="en-US" dirty="0"/>
              <a:t>Blocking</a:t>
            </a:r>
          </a:p>
          <a:p>
            <a:pPr algn="l"/>
            <a:r>
              <a:rPr lang="en-US" dirty="0"/>
              <a:t>Disallowed Combinations</a:t>
            </a:r>
          </a:p>
        </p:txBody>
      </p:sp>
      <p:sp>
        <p:nvSpPr>
          <p:cNvPr id="105" name="Rounded Rectangle 104">
            <a:extLst>
              <a:ext uri="{FF2B5EF4-FFF2-40B4-BE49-F238E27FC236}">
                <a16:creationId xmlns:a16="http://schemas.microsoft.com/office/drawing/2014/main" id="{00A335E3-B240-A84B-8B3C-592F6A089C5C}"/>
              </a:ext>
            </a:extLst>
          </p:cNvPr>
          <p:cNvSpPr/>
          <p:nvPr/>
        </p:nvSpPr>
        <p:spPr>
          <a:xfrm>
            <a:off x="901997" y="2156185"/>
            <a:ext cx="7340007" cy="853817"/>
          </a:xfrm>
          <a:prstGeom prst="roundRect">
            <a:avLst/>
          </a:prstGeom>
          <a:noFill/>
          <a:ln w="19050" cap="rnd">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45720" rIns="45720"/>
          <a:lstStyle/>
          <a:p>
            <a:pPr defTabSz="457200">
              <a:defRPr/>
            </a:pPr>
            <a:r>
              <a:rPr lang="en-US" sz="1200" b="1" dirty="0">
                <a:solidFill>
                  <a:prstClr val="black"/>
                </a:solidFill>
                <a:latin typeface="Arial Narrow" panose="020B0604020202020204" pitchFamily="34" charset="0"/>
                <a:cs typeface="Arial Narrow" panose="020B0604020202020204" pitchFamily="34" charset="0"/>
              </a:rPr>
              <a:t>Define Design Space</a:t>
            </a:r>
          </a:p>
        </p:txBody>
      </p:sp>
      <p:sp>
        <p:nvSpPr>
          <p:cNvPr id="106" name="TextBox 105">
            <a:extLst>
              <a:ext uri="{FF2B5EF4-FFF2-40B4-BE49-F238E27FC236}">
                <a16:creationId xmlns:a16="http://schemas.microsoft.com/office/drawing/2014/main" id="{AF0C86B6-5C42-AB4B-A38B-67F1536A4080}"/>
              </a:ext>
            </a:extLst>
          </p:cNvPr>
          <p:cNvSpPr txBox="1"/>
          <p:nvPr/>
        </p:nvSpPr>
        <p:spPr>
          <a:xfrm>
            <a:off x="5497459" y="3576294"/>
            <a:ext cx="1782763" cy="592470"/>
          </a:xfrm>
          <a:prstGeom prst="rect">
            <a:avLst/>
          </a:prstGeom>
          <a:noFill/>
        </p:spPr>
        <p:txBody>
          <a:bodyPr wrap="square">
            <a:spAutoFit/>
          </a:bodyPr>
          <a:lstStyle>
            <a:defPPr>
              <a:defRPr lang="en-US"/>
            </a:defPPr>
            <a:lvl1pPr>
              <a:lnSpc>
                <a:spcPts val="1340"/>
              </a:lnSpc>
              <a:defRPr sz="1200">
                <a:solidFill>
                  <a:srgbClr val="0097CD"/>
                </a:solidFill>
                <a:latin typeface="Arial Narrow" panose="020B0604020202020204" pitchFamily="34" charset="0"/>
                <a:cs typeface="Arial Narrow" panose="020B0604020202020204" pitchFamily="34" charset="0"/>
              </a:defRPr>
            </a:lvl1pPr>
          </a:lstStyle>
          <a:p>
            <a:r>
              <a:rPr lang="en-US" dirty="0"/>
              <a:t>Orthogonality</a:t>
            </a:r>
          </a:p>
          <a:p>
            <a:r>
              <a:rPr lang="en-US" dirty="0"/>
              <a:t>Model Specification</a:t>
            </a:r>
          </a:p>
          <a:p>
            <a:r>
              <a:rPr lang="en-US" dirty="0"/>
              <a:t>Optimality Criteria</a:t>
            </a:r>
          </a:p>
        </p:txBody>
      </p:sp>
      <p:sp>
        <p:nvSpPr>
          <p:cNvPr id="107" name="TextBox 106">
            <a:extLst>
              <a:ext uri="{FF2B5EF4-FFF2-40B4-BE49-F238E27FC236}">
                <a16:creationId xmlns:a16="http://schemas.microsoft.com/office/drawing/2014/main" id="{FA6A3C5F-E386-734D-AD7B-E5FF4746E23F}"/>
              </a:ext>
            </a:extLst>
          </p:cNvPr>
          <p:cNvSpPr txBox="1"/>
          <p:nvPr/>
        </p:nvSpPr>
        <p:spPr>
          <a:xfrm>
            <a:off x="2264568" y="3381120"/>
            <a:ext cx="1427162" cy="759182"/>
          </a:xfrm>
          <a:prstGeom prst="rect">
            <a:avLst/>
          </a:prstGeom>
          <a:noFill/>
        </p:spPr>
        <p:txBody>
          <a:bodyPr wrap="square">
            <a:spAutoFit/>
          </a:bodyPr>
          <a:lstStyle>
            <a:defPPr>
              <a:defRPr lang="en-US"/>
            </a:defPPr>
            <a:lvl1pPr algn="r">
              <a:lnSpc>
                <a:spcPts val="1340"/>
              </a:lnSpc>
              <a:defRPr sz="1200">
                <a:solidFill>
                  <a:srgbClr val="0097CD"/>
                </a:solidFill>
                <a:latin typeface="Arial Narrow" panose="020B0604020202020204" pitchFamily="34" charset="0"/>
                <a:cs typeface="Arial Narrow" panose="020B0604020202020204" pitchFamily="34" charset="0"/>
              </a:defRPr>
            </a:lvl1pPr>
          </a:lstStyle>
          <a:p>
            <a:r>
              <a:rPr lang="en-US" dirty="0"/>
              <a:t>Confidence &amp; Power</a:t>
            </a:r>
          </a:p>
          <a:p>
            <a:r>
              <a:rPr lang="en-US" dirty="0"/>
              <a:t>Signal &amp; Noise</a:t>
            </a:r>
          </a:p>
          <a:p>
            <a:r>
              <a:rPr lang="en-US" dirty="0"/>
              <a:t>Coverage</a:t>
            </a:r>
          </a:p>
          <a:p>
            <a:r>
              <a:rPr lang="en-US" dirty="0"/>
              <a:t>Replication</a:t>
            </a:r>
          </a:p>
        </p:txBody>
      </p:sp>
      <p:sp>
        <p:nvSpPr>
          <p:cNvPr id="108" name="TextBox 107">
            <a:extLst>
              <a:ext uri="{FF2B5EF4-FFF2-40B4-BE49-F238E27FC236}">
                <a16:creationId xmlns:a16="http://schemas.microsoft.com/office/drawing/2014/main" id="{77FBAD21-8B41-C34C-9380-A1C3305DF261}"/>
              </a:ext>
            </a:extLst>
          </p:cNvPr>
          <p:cNvSpPr txBox="1"/>
          <p:nvPr/>
        </p:nvSpPr>
        <p:spPr>
          <a:xfrm>
            <a:off x="1481930" y="4392802"/>
            <a:ext cx="2209800" cy="592470"/>
          </a:xfrm>
          <a:prstGeom prst="rect">
            <a:avLst/>
          </a:prstGeom>
          <a:noFill/>
        </p:spPr>
        <p:txBody>
          <a:bodyPr wrap="square">
            <a:spAutoFit/>
          </a:bodyPr>
          <a:lstStyle>
            <a:defPPr>
              <a:defRPr lang="en-US"/>
            </a:defPPr>
            <a:lvl1pPr algn="r">
              <a:lnSpc>
                <a:spcPts val="1340"/>
              </a:lnSpc>
              <a:defRPr sz="1200">
                <a:solidFill>
                  <a:srgbClr val="0097CD"/>
                </a:solidFill>
                <a:latin typeface="Arial Narrow" panose="020B0604020202020204" pitchFamily="34" charset="0"/>
                <a:cs typeface="Arial Narrow" panose="020B0604020202020204" pitchFamily="34" charset="0"/>
              </a:defRPr>
            </a:lvl1pPr>
          </a:lstStyle>
          <a:p>
            <a:r>
              <a:rPr lang="en-US" dirty="0"/>
              <a:t>Run Card Generation</a:t>
            </a:r>
          </a:p>
          <a:p>
            <a:r>
              <a:rPr lang="en-US" dirty="0"/>
              <a:t>Experimental Protocol/Training</a:t>
            </a:r>
          </a:p>
          <a:p>
            <a:r>
              <a:rPr lang="en-US" dirty="0"/>
              <a:t>Record Deviations</a:t>
            </a:r>
          </a:p>
        </p:txBody>
      </p:sp>
      <p:sp>
        <p:nvSpPr>
          <p:cNvPr id="113" name="TextBox 112">
            <a:extLst>
              <a:ext uri="{FF2B5EF4-FFF2-40B4-BE49-F238E27FC236}">
                <a16:creationId xmlns:a16="http://schemas.microsoft.com/office/drawing/2014/main" id="{5060A054-4899-3E47-B977-EEA909B18124}"/>
              </a:ext>
            </a:extLst>
          </p:cNvPr>
          <p:cNvSpPr txBox="1"/>
          <p:nvPr/>
        </p:nvSpPr>
        <p:spPr>
          <a:xfrm>
            <a:off x="1578767" y="5040503"/>
            <a:ext cx="2112963" cy="759182"/>
          </a:xfrm>
          <a:prstGeom prst="rect">
            <a:avLst/>
          </a:prstGeom>
          <a:noFill/>
        </p:spPr>
        <p:txBody>
          <a:bodyPr wrap="square">
            <a:spAutoFit/>
          </a:bodyPr>
          <a:lstStyle>
            <a:defPPr>
              <a:defRPr lang="en-US"/>
            </a:defPPr>
            <a:lvl1pPr algn="r">
              <a:lnSpc>
                <a:spcPts val="1340"/>
              </a:lnSpc>
              <a:defRPr sz="1200">
                <a:solidFill>
                  <a:srgbClr val="0097CD"/>
                </a:solidFill>
                <a:latin typeface="Arial Narrow" panose="020B0604020202020204" pitchFamily="34" charset="0"/>
                <a:cs typeface="Arial Narrow" panose="020B0604020202020204" pitchFamily="34" charset="0"/>
              </a:defRPr>
            </a:lvl1pPr>
          </a:lstStyle>
          <a:p>
            <a:r>
              <a:rPr lang="en-US" dirty="0"/>
              <a:t>Analysis of (Co)Variance</a:t>
            </a:r>
          </a:p>
          <a:p>
            <a:r>
              <a:rPr lang="en-US" dirty="0"/>
              <a:t>Response Surface Methodology</a:t>
            </a:r>
          </a:p>
          <a:p>
            <a:r>
              <a:rPr lang="en-US" dirty="0"/>
              <a:t>Regression Modeling</a:t>
            </a:r>
          </a:p>
          <a:p>
            <a:r>
              <a:rPr lang="en-US" dirty="0"/>
              <a:t>Multivariate Analysis</a:t>
            </a:r>
          </a:p>
        </p:txBody>
      </p:sp>
      <p:sp>
        <p:nvSpPr>
          <p:cNvPr id="114" name="TextBox 113">
            <a:extLst>
              <a:ext uri="{FF2B5EF4-FFF2-40B4-BE49-F238E27FC236}">
                <a16:creationId xmlns:a16="http://schemas.microsoft.com/office/drawing/2014/main" id="{B97E9EFB-EFFA-9F46-982C-92B041B37E97}"/>
              </a:ext>
            </a:extLst>
          </p:cNvPr>
          <p:cNvSpPr txBox="1"/>
          <p:nvPr/>
        </p:nvSpPr>
        <p:spPr>
          <a:xfrm>
            <a:off x="5497459" y="5020854"/>
            <a:ext cx="1784350" cy="759182"/>
          </a:xfrm>
          <a:prstGeom prst="rect">
            <a:avLst/>
          </a:prstGeom>
          <a:noFill/>
        </p:spPr>
        <p:txBody>
          <a:bodyPr wrap="square">
            <a:spAutoFit/>
          </a:bodyPr>
          <a:lstStyle>
            <a:defPPr>
              <a:defRPr lang="en-US"/>
            </a:defPPr>
            <a:lvl1pPr>
              <a:lnSpc>
                <a:spcPts val="1340"/>
              </a:lnSpc>
              <a:defRPr sz="1200">
                <a:solidFill>
                  <a:srgbClr val="0097CD"/>
                </a:solidFill>
                <a:latin typeface="Arial Narrow" panose="020B0604020202020204" pitchFamily="34" charset="0"/>
                <a:cs typeface="Arial Narrow" panose="020B0604020202020204" pitchFamily="34" charset="0"/>
              </a:defRPr>
            </a:lvl1pPr>
          </a:lstStyle>
          <a:p>
            <a:r>
              <a:rPr lang="en-US" dirty="0"/>
              <a:t>Distribution Fitting</a:t>
            </a:r>
          </a:p>
          <a:p>
            <a:r>
              <a:rPr lang="en-US" dirty="0"/>
              <a:t>Hypothesis Testing</a:t>
            </a:r>
          </a:p>
          <a:p>
            <a:r>
              <a:rPr lang="en-US" dirty="0"/>
              <a:t>Monte Carlo Simulation</a:t>
            </a:r>
          </a:p>
          <a:p>
            <a:r>
              <a:rPr lang="en-US" dirty="0"/>
              <a:t>Optimization</a:t>
            </a:r>
          </a:p>
        </p:txBody>
      </p:sp>
      <p:sp>
        <p:nvSpPr>
          <p:cNvPr id="128" name="Parallelogram 127">
            <a:extLst>
              <a:ext uri="{FF2B5EF4-FFF2-40B4-BE49-F238E27FC236}">
                <a16:creationId xmlns:a16="http://schemas.microsoft.com/office/drawing/2014/main" id="{C517A634-E769-324D-A335-5AD2F720105A}"/>
              </a:ext>
            </a:extLst>
          </p:cNvPr>
          <p:cNvSpPr/>
          <p:nvPr/>
        </p:nvSpPr>
        <p:spPr>
          <a:xfrm flipH="1">
            <a:off x="634230" y="5854915"/>
            <a:ext cx="7607774" cy="1012505"/>
          </a:xfrm>
          <a:prstGeom prst="parallelogram">
            <a:avLst>
              <a:gd name="adj" fmla="val 81641"/>
            </a:avLst>
          </a:prstGeom>
          <a:gradFill>
            <a:gsLst>
              <a:gs pos="0">
                <a:schemeClr val="tx1">
                  <a:alpha val="14000"/>
                </a:schemeClr>
              </a:gs>
              <a:gs pos="39000">
                <a:schemeClr val="bg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136">
            <a:extLst>
              <a:ext uri="{FF2B5EF4-FFF2-40B4-BE49-F238E27FC236}">
                <a16:creationId xmlns:a16="http://schemas.microsoft.com/office/drawing/2014/main" id="{B1D77881-D0F7-A04E-B6A9-DCA9ECEEBB71}"/>
              </a:ext>
            </a:extLst>
          </p:cNvPr>
          <p:cNvSpPr txBox="1">
            <a:spLocks noChangeArrowheads="1"/>
          </p:cNvSpPr>
          <p:nvPr/>
        </p:nvSpPr>
        <p:spPr bwMode="auto">
          <a:xfrm>
            <a:off x="8832561" y="6057897"/>
            <a:ext cx="9062648" cy="338554"/>
          </a:xfrm>
          <a:prstGeom prst="rect">
            <a:avLst/>
          </a:prstGeom>
          <a:noFill/>
          <a:ln w="9525">
            <a:noFill/>
            <a:miter lim="800000"/>
            <a:headEnd/>
            <a:tailEnd/>
          </a:ln>
        </p:spPr>
        <p:txBody>
          <a:bodyPr wrap="square">
            <a:spAutoFit/>
          </a:bodyPr>
          <a:lstStyle/>
          <a:p>
            <a:pPr algn="ctr"/>
            <a:endParaRPr lang="en-US" sz="1600" b="1" dirty="0">
              <a:latin typeface="+mj-lt"/>
            </a:endParaRPr>
          </a:p>
        </p:txBody>
      </p:sp>
      <p:sp>
        <p:nvSpPr>
          <p:cNvPr id="89" name="TextBox 136">
            <a:extLst>
              <a:ext uri="{FF2B5EF4-FFF2-40B4-BE49-F238E27FC236}">
                <a16:creationId xmlns:a16="http://schemas.microsoft.com/office/drawing/2014/main" id="{8152C492-9CD0-964D-9A6F-8A1DA2CE799D}"/>
              </a:ext>
            </a:extLst>
          </p:cNvPr>
          <p:cNvSpPr txBox="1">
            <a:spLocks noChangeArrowheads="1"/>
          </p:cNvSpPr>
          <p:nvPr/>
        </p:nvSpPr>
        <p:spPr bwMode="auto">
          <a:xfrm>
            <a:off x="1709737" y="6403889"/>
            <a:ext cx="5716588" cy="369332"/>
          </a:xfrm>
          <a:prstGeom prst="rect">
            <a:avLst/>
          </a:prstGeom>
          <a:noFill/>
          <a:ln w="9525">
            <a:noFill/>
            <a:miter lim="800000"/>
            <a:headEnd/>
            <a:tailEnd/>
          </a:ln>
        </p:spPr>
        <p:txBody>
          <a:bodyPr>
            <a:spAutoFit/>
          </a:bodyPr>
          <a:lstStyle/>
          <a:p>
            <a:pPr algn="ctr" eaLnBrk="1" hangingPunct="1"/>
            <a:r>
              <a:rPr lang="en-US" altLang="en-US" dirty="0">
                <a:latin typeface="Arial Narrow" panose="020B0604020202020204" pitchFamily="34" charset="0"/>
                <a:cs typeface="Arial Narrow" panose="020B0604020202020204" pitchFamily="34" charset="0"/>
              </a:rPr>
              <a:t>Employ a STAT</a:t>
            </a:r>
            <a:r>
              <a:rPr lang="en-US" altLang="en-US" dirty="0">
                <a:solidFill>
                  <a:srgbClr val="FF0000"/>
                </a:solidFill>
                <a:latin typeface="Arial Narrow" panose="020B0604020202020204" pitchFamily="34" charset="0"/>
                <a:cs typeface="Arial Narrow" panose="020B0604020202020204" pitchFamily="34" charset="0"/>
              </a:rPr>
              <a:t> </a:t>
            </a:r>
            <a:r>
              <a:rPr lang="en-US" altLang="en-US" dirty="0">
                <a:latin typeface="Arial Narrow" panose="020B0604020202020204" pitchFamily="34" charset="0"/>
                <a:cs typeface="Arial Narrow" panose="020B0604020202020204" pitchFamily="34" charset="0"/>
              </a:rPr>
              <a:t>Working Group for Best Results</a:t>
            </a:r>
          </a:p>
        </p:txBody>
      </p:sp>
      <p:sp>
        <p:nvSpPr>
          <p:cNvPr id="90" name="Rounded Rectangle 89">
            <a:extLst>
              <a:ext uri="{FF2B5EF4-FFF2-40B4-BE49-F238E27FC236}">
                <a16:creationId xmlns:a16="http://schemas.microsoft.com/office/drawing/2014/main" id="{A0C2141A-8414-8347-B4DA-2082C40382CD}"/>
              </a:ext>
            </a:extLst>
          </p:cNvPr>
          <p:cNvSpPr/>
          <p:nvPr/>
        </p:nvSpPr>
        <p:spPr>
          <a:xfrm>
            <a:off x="6265229" y="1889047"/>
            <a:ext cx="2513199" cy="483988"/>
          </a:xfrm>
          <a:prstGeom prst="roundRect">
            <a:avLst/>
          </a:prstGeom>
          <a:gradFill flip="none" rotWithShape="1">
            <a:gsLst>
              <a:gs pos="28000">
                <a:srgbClr val="FBDA9F"/>
              </a:gs>
              <a:gs pos="12000">
                <a:srgbClr val="FFF5C6"/>
              </a:gs>
              <a:gs pos="55000">
                <a:srgbClr val="FBC462"/>
              </a:gs>
            </a:gsLst>
            <a:lin ang="2700000" scaled="1"/>
            <a:tileRect/>
          </a:gra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latin typeface="Arial Narrow" panose="020B0604020202020204" pitchFamily="34" charset="0"/>
                <a:cs typeface="Arial Narrow" panose="020B0604020202020204" pitchFamily="34" charset="0"/>
              </a:rPr>
              <a:t>System decomposition and developing practical objectives is critical</a:t>
            </a:r>
          </a:p>
        </p:txBody>
      </p:sp>
      <p:sp>
        <p:nvSpPr>
          <p:cNvPr id="96" name="Circular Arrow 95">
            <a:extLst>
              <a:ext uri="{FF2B5EF4-FFF2-40B4-BE49-F238E27FC236}">
                <a16:creationId xmlns:a16="http://schemas.microsoft.com/office/drawing/2014/main" id="{92FDDE15-B145-0745-B26A-9FE8D53CD194}"/>
              </a:ext>
            </a:extLst>
          </p:cNvPr>
          <p:cNvSpPr/>
          <p:nvPr/>
        </p:nvSpPr>
        <p:spPr>
          <a:xfrm rot="16200000">
            <a:off x="-18907" y="1552768"/>
            <a:ext cx="4744831" cy="4744831"/>
          </a:xfrm>
          <a:prstGeom prst="circularArrow">
            <a:avLst>
              <a:gd name="adj1" fmla="val 2188"/>
              <a:gd name="adj2" fmla="val 177196"/>
              <a:gd name="adj3" fmla="val 20379532"/>
              <a:gd name="adj4" fmla="val 11498784"/>
              <a:gd name="adj5" fmla="val 2801"/>
            </a:avLst>
          </a:prstGeom>
          <a:solidFill>
            <a:srgbClr val="007FAC">
              <a:alpha val="34000"/>
            </a:srgbClr>
          </a:solidFill>
          <a:ln>
            <a:gradFill>
              <a:gsLst>
                <a:gs pos="82000">
                  <a:schemeClr val="accent1">
                    <a:lumMod val="5000"/>
                    <a:lumOff val="95000"/>
                    <a:alpha val="0"/>
                  </a:schemeClr>
                </a:gs>
                <a:gs pos="100000">
                  <a:srgbClr val="0097CC"/>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ircular Arrow 96">
            <a:extLst>
              <a:ext uri="{FF2B5EF4-FFF2-40B4-BE49-F238E27FC236}">
                <a16:creationId xmlns:a16="http://schemas.microsoft.com/office/drawing/2014/main" id="{1877C89C-790B-DF4D-8F50-80B4A31970F6}"/>
              </a:ext>
            </a:extLst>
          </p:cNvPr>
          <p:cNvSpPr/>
          <p:nvPr/>
        </p:nvSpPr>
        <p:spPr>
          <a:xfrm rot="5400000" flipH="1">
            <a:off x="5650170" y="3590738"/>
            <a:ext cx="1955357" cy="1955357"/>
          </a:xfrm>
          <a:prstGeom prst="circularArrow">
            <a:avLst>
              <a:gd name="adj1" fmla="val 4153"/>
              <a:gd name="adj2" fmla="val 332938"/>
              <a:gd name="adj3" fmla="val 20109008"/>
              <a:gd name="adj4" fmla="val 12321746"/>
              <a:gd name="adj5" fmla="val 3951"/>
            </a:avLst>
          </a:prstGeom>
          <a:solidFill>
            <a:srgbClr val="007FAC">
              <a:alpha val="34000"/>
            </a:srgbClr>
          </a:solidFill>
          <a:ln>
            <a:gradFill>
              <a:gsLst>
                <a:gs pos="82000">
                  <a:schemeClr val="accent1">
                    <a:lumMod val="5000"/>
                    <a:lumOff val="95000"/>
                    <a:alpha val="0"/>
                  </a:schemeClr>
                </a:gs>
                <a:gs pos="100000">
                  <a:srgbClr val="0097CC"/>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ounded Rectangle 94">
            <a:extLst>
              <a:ext uri="{FF2B5EF4-FFF2-40B4-BE49-F238E27FC236}">
                <a16:creationId xmlns:a16="http://schemas.microsoft.com/office/drawing/2014/main" id="{12876CD7-F381-7B4F-994D-ED57A608294B}"/>
              </a:ext>
            </a:extLst>
          </p:cNvPr>
          <p:cNvSpPr/>
          <p:nvPr/>
        </p:nvSpPr>
        <p:spPr>
          <a:xfrm>
            <a:off x="6165231" y="4190480"/>
            <a:ext cx="2016309" cy="533898"/>
          </a:xfrm>
          <a:prstGeom prst="roundRect">
            <a:avLst/>
          </a:prstGeom>
          <a:gradFill flip="none" rotWithShape="1">
            <a:gsLst>
              <a:gs pos="28000">
                <a:srgbClr val="FBDA9F"/>
              </a:gs>
              <a:gs pos="12000">
                <a:srgbClr val="FFF5C6"/>
              </a:gs>
              <a:gs pos="55000">
                <a:srgbClr val="FBC462"/>
              </a:gs>
            </a:gsLst>
            <a:lin ang="2700000" scaled="1"/>
            <a:tileRect/>
          </a:gra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latin typeface="Arial Narrow" panose="020B0604020202020204" pitchFamily="34" charset="0"/>
                <a:cs typeface="Arial Narrow" panose="020B0604020202020204" pitchFamily="34" charset="0"/>
              </a:rPr>
              <a:t>Perform sequential tests that build on previous results</a:t>
            </a:r>
          </a:p>
        </p:txBody>
      </p:sp>
      <p:grpSp>
        <p:nvGrpSpPr>
          <p:cNvPr id="99" name="Group 98">
            <a:extLst>
              <a:ext uri="{FF2B5EF4-FFF2-40B4-BE49-F238E27FC236}">
                <a16:creationId xmlns:a16="http://schemas.microsoft.com/office/drawing/2014/main" id="{6CF67619-137C-F04A-8DE0-0214E08D1705}"/>
              </a:ext>
            </a:extLst>
          </p:cNvPr>
          <p:cNvGrpSpPr/>
          <p:nvPr/>
        </p:nvGrpSpPr>
        <p:grpSpPr>
          <a:xfrm>
            <a:off x="859187" y="5345742"/>
            <a:ext cx="331776" cy="329855"/>
            <a:chOff x="-3426459" y="2322873"/>
            <a:chExt cx="855345" cy="850391"/>
          </a:xfrm>
          <a:solidFill>
            <a:schemeClr val="tx1">
              <a:alpha val="38920"/>
            </a:schemeClr>
          </a:solidFill>
        </p:grpSpPr>
        <p:sp>
          <p:nvSpPr>
            <p:cNvPr id="100" name="Graphic 5">
              <a:extLst>
                <a:ext uri="{FF2B5EF4-FFF2-40B4-BE49-F238E27FC236}">
                  <a16:creationId xmlns:a16="http://schemas.microsoft.com/office/drawing/2014/main" id="{880B1C4A-FD43-7547-988C-7B545CE39821}"/>
                </a:ext>
              </a:extLst>
            </p:cNvPr>
            <p:cNvSpPr/>
            <p:nvPr/>
          </p:nvSpPr>
          <p:spPr>
            <a:xfrm>
              <a:off x="-3006406" y="2539250"/>
              <a:ext cx="103822" cy="336377"/>
            </a:xfrm>
            <a:custGeom>
              <a:avLst/>
              <a:gdLst>
                <a:gd name="connsiteX0" fmla="*/ 103822 w 103822"/>
                <a:gd name="connsiteY0" fmla="*/ 257007 h 336377"/>
                <a:gd name="connsiteX1" fmla="*/ 103822 w 103822"/>
                <a:gd name="connsiteY1" fmla="*/ 0 h 336377"/>
                <a:gd name="connsiteX2" fmla="*/ 0 w 103822"/>
                <a:gd name="connsiteY2" fmla="*/ 0 h 336377"/>
                <a:gd name="connsiteX3" fmla="*/ 0 w 103822"/>
                <a:gd name="connsiteY3" fmla="*/ 336377 h 336377"/>
                <a:gd name="connsiteX4" fmla="*/ 103822 w 103822"/>
                <a:gd name="connsiteY4" fmla="*/ 257007 h 336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 h="336377">
                  <a:moveTo>
                    <a:pt x="103822" y="257007"/>
                  </a:moveTo>
                  <a:lnTo>
                    <a:pt x="103822" y="0"/>
                  </a:lnTo>
                  <a:lnTo>
                    <a:pt x="0" y="0"/>
                  </a:lnTo>
                  <a:lnTo>
                    <a:pt x="0" y="336377"/>
                  </a:lnTo>
                  <a:cubicBezTo>
                    <a:pt x="40957" y="319369"/>
                    <a:pt x="77152" y="291968"/>
                    <a:pt x="103822" y="257007"/>
                  </a:cubicBezTo>
                  <a:close/>
                </a:path>
              </a:pathLst>
            </a:custGeom>
            <a:grpFill/>
            <a:ln w="9525" cap="flat">
              <a:noFill/>
              <a:prstDash val="solid"/>
              <a:miter/>
            </a:ln>
          </p:spPr>
          <p:txBody>
            <a:bodyPr rtlCol="0" anchor="ctr"/>
            <a:lstStyle/>
            <a:p>
              <a:endParaRPr lang="en-US"/>
            </a:p>
          </p:txBody>
        </p:sp>
        <p:sp>
          <p:nvSpPr>
            <p:cNvPr id="109" name="Graphic 5">
              <a:extLst>
                <a:ext uri="{FF2B5EF4-FFF2-40B4-BE49-F238E27FC236}">
                  <a16:creationId xmlns:a16="http://schemas.microsoft.com/office/drawing/2014/main" id="{9D4CABC7-B507-B240-94C1-F6E5C37B6DCC}"/>
                </a:ext>
              </a:extLst>
            </p:cNvPr>
            <p:cNvSpPr/>
            <p:nvPr/>
          </p:nvSpPr>
          <p:spPr>
            <a:xfrm>
              <a:off x="-3149281" y="2707439"/>
              <a:ext cx="104775" cy="185196"/>
            </a:xfrm>
            <a:custGeom>
              <a:avLst/>
              <a:gdLst>
                <a:gd name="connsiteX0" fmla="*/ 0 w 104775"/>
                <a:gd name="connsiteY0" fmla="*/ 179527 h 185196"/>
                <a:gd name="connsiteX1" fmla="*/ 52388 w 104775"/>
                <a:gd name="connsiteY1" fmla="*/ 185197 h 185196"/>
                <a:gd name="connsiteX2" fmla="*/ 104775 w 104775"/>
                <a:gd name="connsiteY2" fmla="*/ 179527 h 185196"/>
                <a:gd name="connsiteX3" fmla="*/ 104775 w 104775"/>
                <a:gd name="connsiteY3" fmla="*/ 0 h 185196"/>
                <a:gd name="connsiteX4" fmla="*/ 0 w 104775"/>
                <a:gd name="connsiteY4" fmla="*/ 0 h 185196"/>
                <a:gd name="connsiteX5" fmla="*/ 0 w 104775"/>
                <a:gd name="connsiteY5" fmla="*/ 179527 h 1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185196">
                  <a:moveTo>
                    <a:pt x="0" y="179527"/>
                  </a:moveTo>
                  <a:cubicBezTo>
                    <a:pt x="17145" y="183307"/>
                    <a:pt x="34290" y="185197"/>
                    <a:pt x="52388" y="185197"/>
                  </a:cubicBezTo>
                  <a:cubicBezTo>
                    <a:pt x="70485" y="185197"/>
                    <a:pt x="87630" y="183307"/>
                    <a:pt x="104775" y="179527"/>
                  </a:cubicBezTo>
                  <a:lnTo>
                    <a:pt x="104775" y="0"/>
                  </a:lnTo>
                  <a:lnTo>
                    <a:pt x="0" y="0"/>
                  </a:lnTo>
                  <a:lnTo>
                    <a:pt x="0" y="179527"/>
                  </a:lnTo>
                  <a:close/>
                </a:path>
              </a:pathLst>
            </a:custGeom>
            <a:grpFill/>
            <a:ln w="9525" cap="flat">
              <a:noFill/>
              <a:prstDash val="solid"/>
              <a:miter/>
            </a:ln>
          </p:spPr>
          <p:txBody>
            <a:bodyPr rtlCol="0" anchor="ctr"/>
            <a:lstStyle/>
            <a:p>
              <a:endParaRPr lang="en-US"/>
            </a:p>
          </p:txBody>
        </p:sp>
        <p:sp>
          <p:nvSpPr>
            <p:cNvPr id="110" name="Graphic 5">
              <a:extLst>
                <a:ext uri="{FF2B5EF4-FFF2-40B4-BE49-F238E27FC236}">
                  <a16:creationId xmlns:a16="http://schemas.microsoft.com/office/drawing/2014/main" id="{DFFE4D13-1C2D-A743-BD63-467ADE5EB6EA}"/>
                </a:ext>
              </a:extLst>
            </p:cNvPr>
            <p:cNvSpPr/>
            <p:nvPr/>
          </p:nvSpPr>
          <p:spPr>
            <a:xfrm>
              <a:off x="-3291204" y="2650746"/>
              <a:ext cx="103822" cy="224881"/>
            </a:xfrm>
            <a:custGeom>
              <a:avLst/>
              <a:gdLst>
                <a:gd name="connsiteX0" fmla="*/ 103823 w 103822"/>
                <a:gd name="connsiteY0" fmla="*/ 224881 h 224881"/>
                <a:gd name="connsiteX1" fmla="*/ 103823 w 103822"/>
                <a:gd name="connsiteY1" fmla="*/ 0 h 224881"/>
                <a:gd name="connsiteX2" fmla="*/ 0 w 103822"/>
                <a:gd name="connsiteY2" fmla="*/ 0 h 224881"/>
                <a:gd name="connsiteX3" fmla="*/ 0 w 103822"/>
                <a:gd name="connsiteY3" fmla="*/ 145512 h 224881"/>
                <a:gd name="connsiteX4" fmla="*/ 103823 w 103822"/>
                <a:gd name="connsiteY4" fmla="*/ 224881 h 22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2" h="224881">
                  <a:moveTo>
                    <a:pt x="103823" y="224881"/>
                  </a:moveTo>
                  <a:lnTo>
                    <a:pt x="103823" y="0"/>
                  </a:lnTo>
                  <a:lnTo>
                    <a:pt x="0" y="0"/>
                  </a:lnTo>
                  <a:lnTo>
                    <a:pt x="0" y="145512"/>
                  </a:lnTo>
                  <a:cubicBezTo>
                    <a:pt x="26670" y="180472"/>
                    <a:pt x="62865" y="207874"/>
                    <a:pt x="103823" y="224881"/>
                  </a:cubicBezTo>
                  <a:close/>
                </a:path>
              </a:pathLst>
            </a:custGeom>
            <a:grpFill/>
            <a:ln w="9525" cap="flat">
              <a:noFill/>
              <a:prstDash val="solid"/>
              <a:miter/>
            </a:ln>
          </p:spPr>
          <p:txBody>
            <a:bodyPr rtlCol="0" anchor="ctr"/>
            <a:lstStyle/>
            <a:p>
              <a:endParaRPr lang="en-US"/>
            </a:p>
          </p:txBody>
        </p:sp>
        <p:sp>
          <p:nvSpPr>
            <p:cNvPr id="115" name="Graphic 5">
              <a:extLst>
                <a:ext uri="{FF2B5EF4-FFF2-40B4-BE49-F238E27FC236}">
                  <a16:creationId xmlns:a16="http://schemas.microsoft.com/office/drawing/2014/main" id="{F884733C-7DCC-6845-8B88-B1C0E5E59EFC}"/>
                </a:ext>
              </a:extLst>
            </p:cNvPr>
            <p:cNvSpPr/>
            <p:nvPr/>
          </p:nvSpPr>
          <p:spPr>
            <a:xfrm>
              <a:off x="-3426459" y="2322873"/>
              <a:ext cx="855345" cy="850391"/>
            </a:xfrm>
            <a:custGeom>
              <a:avLst/>
              <a:gdLst>
                <a:gd name="connsiteX0" fmla="*/ 855345 w 855345"/>
                <a:gd name="connsiteY0" fmla="*/ 776691 h 850391"/>
                <a:gd name="connsiteX1" fmla="*/ 596265 w 855345"/>
                <a:gd name="connsiteY1" fmla="*/ 519684 h 850391"/>
                <a:gd name="connsiteX2" fmla="*/ 659130 w 855345"/>
                <a:gd name="connsiteY2" fmla="*/ 327873 h 850391"/>
                <a:gd name="connsiteX3" fmla="*/ 328613 w 855345"/>
                <a:gd name="connsiteY3" fmla="*/ 0 h 850391"/>
                <a:gd name="connsiteX4" fmla="*/ 0 w 855345"/>
                <a:gd name="connsiteY4" fmla="*/ 327873 h 850391"/>
                <a:gd name="connsiteX5" fmla="*/ 330518 w 855345"/>
                <a:gd name="connsiteY5" fmla="*/ 655747 h 850391"/>
                <a:gd name="connsiteX6" fmla="*/ 523875 w 855345"/>
                <a:gd name="connsiteY6" fmla="*/ 593385 h 850391"/>
                <a:gd name="connsiteX7" fmla="*/ 782955 w 855345"/>
                <a:gd name="connsiteY7" fmla="*/ 850392 h 850391"/>
                <a:gd name="connsiteX8" fmla="*/ 855345 w 855345"/>
                <a:gd name="connsiteY8" fmla="*/ 776691 h 850391"/>
                <a:gd name="connsiteX9" fmla="*/ 68580 w 855345"/>
                <a:gd name="connsiteY9" fmla="*/ 327873 h 850391"/>
                <a:gd name="connsiteX10" fmla="*/ 329565 w 855345"/>
                <a:gd name="connsiteY10" fmla="*/ 68976 h 850391"/>
                <a:gd name="connsiteX11" fmla="*/ 590550 w 855345"/>
                <a:gd name="connsiteY11" fmla="*/ 327873 h 850391"/>
                <a:gd name="connsiteX12" fmla="*/ 329565 w 855345"/>
                <a:gd name="connsiteY12" fmla="*/ 586770 h 850391"/>
                <a:gd name="connsiteX13" fmla="*/ 68580 w 855345"/>
                <a:gd name="connsiteY13" fmla="*/ 327873 h 85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5345" h="850391">
                  <a:moveTo>
                    <a:pt x="855345" y="776691"/>
                  </a:moveTo>
                  <a:lnTo>
                    <a:pt x="596265" y="519684"/>
                  </a:lnTo>
                  <a:cubicBezTo>
                    <a:pt x="635318" y="465826"/>
                    <a:pt x="659130" y="399684"/>
                    <a:pt x="659130" y="327873"/>
                  </a:cubicBezTo>
                  <a:cubicBezTo>
                    <a:pt x="659130" y="147401"/>
                    <a:pt x="511493" y="0"/>
                    <a:pt x="328613" y="0"/>
                  </a:cubicBezTo>
                  <a:cubicBezTo>
                    <a:pt x="145733" y="0"/>
                    <a:pt x="0" y="147401"/>
                    <a:pt x="0" y="327873"/>
                  </a:cubicBezTo>
                  <a:cubicBezTo>
                    <a:pt x="0" y="508345"/>
                    <a:pt x="147638" y="655747"/>
                    <a:pt x="330518" y="655747"/>
                  </a:cubicBezTo>
                  <a:cubicBezTo>
                    <a:pt x="402908" y="655747"/>
                    <a:pt x="469583" y="632125"/>
                    <a:pt x="523875" y="593385"/>
                  </a:cubicBezTo>
                  <a:lnTo>
                    <a:pt x="782955" y="850392"/>
                  </a:lnTo>
                  <a:lnTo>
                    <a:pt x="855345" y="776691"/>
                  </a:lnTo>
                  <a:close/>
                  <a:moveTo>
                    <a:pt x="68580" y="327873"/>
                  </a:moveTo>
                  <a:cubicBezTo>
                    <a:pt x="68580" y="185196"/>
                    <a:pt x="185738" y="68976"/>
                    <a:pt x="329565" y="68976"/>
                  </a:cubicBezTo>
                  <a:cubicBezTo>
                    <a:pt x="473393" y="68976"/>
                    <a:pt x="590550" y="185196"/>
                    <a:pt x="590550" y="327873"/>
                  </a:cubicBezTo>
                  <a:cubicBezTo>
                    <a:pt x="590550" y="470550"/>
                    <a:pt x="473393" y="586770"/>
                    <a:pt x="329565" y="586770"/>
                  </a:cubicBezTo>
                  <a:cubicBezTo>
                    <a:pt x="185738" y="586770"/>
                    <a:pt x="68580" y="470550"/>
                    <a:pt x="68580" y="327873"/>
                  </a:cubicBezTo>
                  <a:close/>
                </a:path>
              </a:pathLst>
            </a:custGeom>
            <a:grpFill/>
            <a:ln w="9525" cap="flat">
              <a:noFill/>
              <a:prstDash val="solid"/>
              <a:miter/>
            </a:ln>
          </p:spPr>
          <p:txBody>
            <a:bodyPr rtlCol="0" anchor="ctr"/>
            <a:lstStyle/>
            <a:p>
              <a:endParaRPr lang="en-US"/>
            </a:p>
          </p:txBody>
        </p:sp>
      </p:grpSp>
      <p:grpSp>
        <p:nvGrpSpPr>
          <p:cNvPr id="117" name="Group 116">
            <a:extLst>
              <a:ext uri="{FF2B5EF4-FFF2-40B4-BE49-F238E27FC236}">
                <a16:creationId xmlns:a16="http://schemas.microsoft.com/office/drawing/2014/main" id="{E9F64749-3036-5141-BB53-7F3B7E25EF00}"/>
              </a:ext>
            </a:extLst>
          </p:cNvPr>
          <p:cNvGrpSpPr/>
          <p:nvPr/>
        </p:nvGrpSpPr>
        <p:grpSpPr>
          <a:xfrm>
            <a:off x="846293" y="4670727"/>
            <a:ext cx="337371" cy="263899"/>
            <a:chOff x="-1791144" y="2928973"/>
            <a:chExt cx="747712" cy="584880"/>
          </a:xfrm>
          <a:solidFill>
            <a:schemeClr val="tx1">
              <a:alpha val="38920"/>
            </a:schemeClr>
          </a:solidFill>
        </p:grpSpPr>
        <p:sp>
          <p:nvSpPr>
            <p:cNvPr id="118" name="Graphic 34">
              <a:extLst>
                <a:ext uri="{FF2B5EF4-FFF2-40B4-BE49-F238E27FC236}">
                  <a16:creationId xmlns:a16="http://schemas.microsoft.com/office/drawing/2014/main" id="{65F65006-7F96-4543-8DD4-B8D9E6F4C031}"/>
                </a:ext>
              </a:extLst>
            </p:cNvPr>
            <p:cNvSpPr/>
            <p:nvPr/>
          </p:nvSpPr>
          <p:spPr>
            <a:xfrm>
              <a:off x="-1791144" y="3077319"/>
              <a:ext cx="441960" cy="436534"/>
            </a:xfrm>
            <a:custGeom>
              <a:avLst/>
              <a:gdLst>
                <a:gd name="connsiteX0" fmla="*/ 400050 w 441960"/>
                <a:gd name="connsiteY0" fmla="*/ 183307 h 436534"/>
                <a:gd name="connsiteX1" fmla="*/ 433388 w 441960"/>
                <a:gd name="connsiteY1" fmla="*/ 162519 h 436534"/>
                <a:gd name="connsiteX2" fmla="*/ 425768 w 441960"/>
                <a:gd name="connsiteY2" fmla="*/ 139842 h 436534"/>
                <a:gd name="connsiteX3" fmla="*/ 386715 w 441960"/>
                <a:gd name="connsiteY3" fmla="*/ 142677 h 436534"/>
                <a:gd name="connsiteX4" fmla="*/ 380048 w 441960"/>
                <a:gd name="connsiteY4" fmla="*/ 130393 h 436534"/>
                <a:gd name="connsiteX5" fmla="*/ 404813 w 441960"/>
                <a:gd name="connsiteY5" fmla="*/ 100157 h 436534"/>
                <a:gd name="connsiteX6" fmla="*/ 390525 w 441960"/>
                <a:gd name="connsiteY6" fmla="*/ 80315 h 436534"/>
                <a:gd name="connsiteX7" fmla="*/ 354330 w 441960"/>
                <a:gd name="connsiteY7" fmla="*/ 94488 h 436534"/>
                <a:gd name="connsiteX8" fmla="*/ 344805 w 441960"/>
                <a:gd name="connsiteY8" fmla="*/ 85039 h 436534"/>
                <a:gd name="connsiteX9" fmla="*/ 359093 w 441960"/>
                <a:gd name="connsiteY9" fmla="*/ 49134 h 436534"/>
                <a:gd name="connsiteX10" fmla="*/ 339090 w 441960"/>
                <a:gd name="connsiteY10" fmla="*/ 34961 h 436534"/>
                <a:gd name="connsiteX11" fmla="*/ 309563 w 441960"/>
                <a:gd name="connsiteY11" fmla="*/ 59527 h 436534"/>
                <a:gd name="connsiteX12" fmla="*/ 297180 w 441960"/>
                <a:gd name="connsiteY12" fmla="*/ 52913 h 436534"/>
                <a:gd name="connsiteX13" fmla="*/ 300038 w 441960"/>
                <a:gd name="connsiteY13" fmla="*/ 14173 h 436534"/>
                <a:gd name="connsiteX14" fmla="*/ 277178 w 441960"/>
                <a:gd name="connsiteY14" fmla="*/ 6614 h 436534"/>
                <a:gd name="connsiteX15" fmla="*/ 256223 w 441960"/>
                <a:gd name="connsiteY15" fmla="*/ 39685 h 436534"/>
                <a:gd name="connsiteX16" fmla="*/ 241935 w 441960"/>
                <a:gd name="connsiteY16" fmla="*/ 37795 h 436534"/>
                <a:gd name="connsiteX17" fmla="*/ 232410 w 441960"/>
                <a:gd name="connsiteY17" fmla="*/ 0 h 436534"/>
                <a:gd name="connsiteX18" fmla="*/ 207645 w 441960"/>
                <a:gd name="connsiteY18" fmla="*/ 0 h 436534"/>
                <a:gd name="connsiteX19" fmla="*/ 198120 w 441960"/>
                <a:gd name="connsiteY19" fmla="*/ 37795 h 436534"/>
                <a:gd name="connsiteX20" fmla="*/ 183833 w 441960"/>
                <a:gd name="connsiteY20" fmla="*/ 39685 h 436534"/>
                <a:gd name="connsiteX21" fmla="*/ 162877 w 441960"/>
                <a:gd name="connsiteY21" fmla="*/ 6614 h 436534"/>
                <a:gd name="connsiteX22" fmla="*/ 140018 w 441960"/>
                <a:gd name="connsiteY22" fmla="*/ 14173 h 436534"/>
                <a:gd name="connsiteX23" fmla="*/ 142875 w 441960"/>
                <a:gd name="connsiteY23" fmla="*/ 52913 h 436534"/>
                <a:gd name="connsiteX24" fmla="*/ 130493 w 441960"/>
                <a:gd name="connsiteY24" fmla="*/ 59527 h 436534"/>
                <a:gd name="connsiteX25" fmla="*/ 100013 w 441960"/>
                <a:gd name="connsiteY25" fmla="*/ 34961 h 436534"/>
                <a:gd name="connsiteX26" fmla="*/ 80963 w 441960"/>
                <a:gd name="connsiteY26" fmla="*/ 49134 h 436534"/>
                <a:gd name="connsiteX27" fmla="*/ 95250 w 441960"/>
                <a:gd name="connsiteY27" fmla="*/ 85039 h 436534"/>
                <a:gd name="connsiteX28" fmla="*/ 85725 w 441960"/>
                <a:gd name="connsiteY28" fmla="*/ 94488 h 436534"/>
                <a:gd name="connsiteX29" fmla="*/ 49530 w 441960"/>
                <a:gd name="connsiteY29" fmla="*/ 80315 h 436534"/>
                <a:gd name="connsiteX30" fmla="*/ 35243 w 441960"/>
                <a:gd name="connsiteY30" fmla="*/ 100157 h 436534"/>
                <a:gd name="connsiteX31" fmla="*/ 60007 w 441960"/>
                <a:gd name="connsiteY31" fmla="*/ 130393 h 436534"/>
                <a:gd name="connsiteX32" fmla="*/ 53340 w 441960"/>
                <a:gd name="connsiteY32" fmla="*/ 142677 h 436534"/>
                <a:gd name="connsiteX33" fmla="*/ 14288 w 441960"/>
                <a:gd name="connsiteY33" fmla="*/ 138897 h 436534"/>
                <a:gd name="connsiteX34" fmla="*/ 6668 w 441960"/>
                <a:gd name="connsiteY34" fmla="*/ 161574 h 436534"/>
                <a:gd name="connsiteX35" fmla="*/ 40005 w 441960"/>
                <a:gd name="connsiteY35" fmla="*/ 182362 h 436534"/>
                <a:gd name="connsiteX36" fmla="*/ 38100 w 441960"/>
                <a:gd name="connsiteY36" fmla="*/ 196535 h 436534"/>
                <a:gd name="connsiteX37" fmla="*/ 0 w 441960"/>
                <a:gd name="connsiteY37" fmla="*/ 205984 h 436534"/>
                <a:gd name="connsiteX38" fmla="*/ 0 w 441960"/>
                <a:gd name="connsiteY38" fmla="*/ 230551 h 436534"/>
                <a:gd name="connsiteX39" fmla="*/ 38100 w 441960"/>
                <a:gd name="connsiteY39" fmla="*/ 240000 h 436534"/>
                <a:gd name="connsiteX40" fmla="*/ 40005 w 441960"/>
                <a:gd name="connsiteY40" fmla="*/ 254173 h 436534"/>
                <a:gd name="connsiteX41" fmla="*/ 6668 w 441960"/>
                <a:gd name="connsiteY41" fmla="*/ 274960 h 436534"/>
                <a:gd name="connsiteX42" fmla="*/ 14288 w 441960"/>
                <a:gd name="connsiteY42" fmla="*/ 297637 h 436534"/>
                <a:gd name="connsiteX43" fmla="*/ 53340 w 441960"/>
                <a:gd name="connsiteY43" fmla="*/ 294803 h 436534"/>
                <a:gd name="connsiteX44" fmla="*/ 60007 w 441960"/>
                <a:gd name="connsiteY44" fmla="*/ 307086 h 436534"/>
                <a:gd name="connsiteX45" fmla="*/ 35243 w 441960"/>
                <a:gd name="connsiteY45" fmla="*/ 337322 h 436534"/>
                <a:gd name="connsiteX46" fmla="*/ 49530 w 441960"/>
                <a:gd name="connsiteY46" fmla="*/ 357165 h 436534"/>
                <a:gd name="connsiteX47" fmla="*/ 85725 w 441960"/>
                <a:gd name="connsiteY47" fmla="*/ 342991 h 436534"/>
                <a:gd name="connsiteX48" fmla="*/ 95250 w 441960"/>
                <a:gd name="connsiteY48" fmla="*/ 352440 h 436534"/>
                <a:gd name="connsiteX49" fmla="*/ 80963 w 441960"/>
                <a:gd name="connsiteY49" fmla="*/ 387401 h 436534"/>
                <a:gd name="connsiteX50" fmla="*/ 100965 w 441960"/>
                <a:gd name="connsiteY50" fmla="*/ 401574 h 436534"/>
                <a:gd name="connsiteX51" fmla="*/ 131445 w 441960"/>
                <a:gd name="connsiteY51" fmla="*/ 377007 h 436534"/>
                <a:gd name="connsiteX52" fmla="*/ 143828 w 441960"/>
                <a:gd name="connsiteY52" fmla="*/ 383621 h 436534"/>
                <a:gd name="connsiteX53" fmla="*/ 140970 w 441960"/>
                <a:gd name="connsiteY53" fmla="*/ 422361 h 436534"/>
                <a:gd name="connsiteX54" fmla="*/ 163830 w 441960"/>
                <a:gd name="connsiteY54" fmla="*/ 429920 h 436534"/>
                <a:gd name="connsiteX55" fmla="*/ 184785 w 441960"/>
                <a:gd name="connsiteY55" fmla="*/ 396850 h 436534"/>
                <a:gd name="connsiteX56" fmla="*/ 199073 w 441960"/>
                <a:gd name="connsiteY56" fmla="*/ 398739 h 436534"/>
                <a:gd name="connsiteX57" fmla="*/ 208598 w 441960"/>
                <a:gd name="connsiteY57" fmla="*/ 436535 h 436534"/>
                <a:gd name="connsiteX58" fmla="*/ 233363 w 441960"/>
                <a:gd name="connsiteY58" fmla="*/ 436535 h 436534"/>
                <a:gd name="connsiteX59" fmla="*/ 242888 w 441960"/>
                <a:gd name="connsiteY59" fmla="*/ 398739 h 436534"/>
                <a:gd name="connsiteX60" fmla="*/ 257175 w 441960"/>
                <a:gd name="connsiteY60" fmla="*/ 396850 h 436534"/>
                <a:gd name="connsiteX61" fmla="*/ 278130 w 441960"/>
                <a:gd name="connsiteY61" fmla="*/ 429920 h 436534"/>
                <a:gd name="connsiteX62" fmla="*/ 300990 w 441960"/>
                <a:gd name="connsiteY62" fmla="*/ 422361 h 436534"/>
                <a:gd name="connsiteX63" fmla="*/ 298133 w 441960"/>
                <a:gd name="connsiteY63" fmla="*/ 383621 h 436534"/>
                <a:gd name="connsiteX64" fmla="*/ 310515 w 441960"/>
                <a:gd name="connsiteY64" fmla="*/ 377007 h 436534"/>
                <a:gd name="connsiteX65" fmla="*/ 340995 w 441960"/>
                <a:gd name="connsiteY65" fmla="*/ 401574 h 436534"/>
                <a:gd name="connsiteX66" fmla="*/ 360998 w 441960"/>
                <a:gd name="connsiteY66" fmla="*/ 387401 h 436534"/>
                <a:gd name="connsiteX67" fmla="*/ 346710 w 441960"/>
                <a:gd name="connsiteY67" fmla="*/ 351495 h 436534"/>
                <a:gd name="connsiteX68" fmla="*/ 356235 w 441960"/>
                <a:gd name="connsiteY68" fmla="*/ 342047 h 436534"/>
                <a:gd name="connsiteX69" fmla="*/ 392430 w 441960"/>
                <a:gd name="connsiteY69" fmla="*/ 356220 h 436534"/>
                <a:gd name="connsiteX70" fmla="*/ 406718 w 441960"/>
                <a:gd name="connsiteY70" fmla="*/ 336377 h 436534"/>
                <a:gd name="connsiteX71" fmla="*/ 381953 w 441960"/>
                <a:gd name="connsiteY71" fmla="*/ 306141 h 436534"/>
                <a:gd name="connsiteX72" fmla="*/ 388620 w 441960"/>
                <a:gd name="connsiteY72" fmla="*/ 293858 h 436534"/>
                <a:gd name="connsiteX73" fmla="*/ 427673 w 441960"/>
                <a:gd name="connsiteY73" fmla="*/ 296692 h 436534"/>
                <a:gd name="connsiteX74" fmla="*/ 435293 w 441960"/>
                <a:gd name="connsiteY74" fmla="*/ 274015 h 436534"/>
                <a:gd name="connsiteX75" fmla="*/ 401955 w 441960"/>
                <a:gd name="connsiteY75" fmla="*/ 253228 h 436534"/>
                <a:gd name="connsiteX76" fmla="*/ 403860 w 441960"/>
                <a:gd name="connsiteY76" fmla="*/ 239055 h 436534"/>
                <a:gd name="connsiteX77" fmla="*/ 441960 w 441960"/>
                <a:gd name="connsiteY77" fmla="*/ 229606 h 436534"/>
                <a:gd name="connsiteX78" fmla="*/ 441960 w 441960"/>
                <a:gd name="connsiteY78" fmla="*/ 205039 h 436534"/>
                <a:gd name="connsiteX79" fmla="*/ 403860 w 441960"/>
                <a:gd name="connsiteY79" fmla="*/ 195590 h 436534"/>
                <a:gd name="connsiteX80" fmla="*/ 400050 w 441960"/>
                <a:gd name="connsiteY80" fmla="*/ 183307 h 436534"/>
                <a:gd name="connsiteX81" fmla="*/ 220027 w 441960"/>
                <a:gd name="connsiteY81" fmla="*/ 327873 h 436534"/>
                <a:gd name="connsiteX82" fmla="*/ 109538 w 441960"/>
                <a:gd name="connsiteY82" fmla="*/ 218267 h 436534"/>
                <a:gd name="connsiteX83" fmla="*/ 220027 w 441960"/>
                <a:gd name="connsiteY83" fmla="*/ 108661 h 436534"/>
                <a:gd name="connsiteX84" fmla="*/ 330518 w 441960"/>
                <a:gd name="connsiteY84" fmla="*/ 218267 h 436534"/>
                <a:gd name="connsiteX85" fmla="*/ 220027 w 441960"/>
                <a:gd name="connsiteY85" fmla="*/ 327873 h 436534"/>
                <a:gd name="connsiteX86" fmla="*/ 220027 w 441960"/>
                <a:gd name="connsiteY86" fmla="*/ 85039 h 436534"/>
                <a:gd name="connsiteX87" fmla="*/ 153352 w 441960"/>
                <a:gd name="connsiteY87" fmla="*/ 102992 h 436534"/>
                <a:gd name="connsiteX88" fmla="*/ 139065 w 441960"/>
                <a:gd name="connsiteY88" fmla="*/ 83149 h 436534"/>
                <a:gd name="connsiteX89" fmla="*/ 220027 w 441960"/>
                <a:gd name="connsiteY89" fmla="*/ 61417 h 436534"/>
                <a:gd name="connsiteX90" fmla="*/ 342900 w 441960"/>
                <a:gd name="connsiteY90" fmla="*/ 119055 h 436534"/>
                <a:gd name="connsiteX91" fmla="*/ 322898 w 441960"/>
                <a:gd name="connsiteY91" fmla="*/ 133228 h 436534"/>
                <a:gd name="connsiteX92" fmla="*/ 220027 w 441960"/>
                <a:gd name="connsiteY92" fmla="*/ 85039 h 436534"/>
                <a:gd name="connsiteX93" fmla="*/ 119063 w 441960"/>
                <a:gd name="connsiteY93" fmla="*/ 96378 h 436534"/>
                <a:gd name="connsiteX94" fmla="*/ 133350 w 441960"/>
                <a:gd name="connsiteY94" fmla="*/ 116220 h 436534"/>
                <a:gd name="connsiteX95" fmla="*/ 85725 w 441960"/>
                <a:gd name="connsiteY95" fmla="*/ 218267 h 436534"/>
                <a:gd name="connsiteX96" fmla="*/ 103823 w 441960"/>
                <a:gd name="connsiteY96" fmla="*/ 284409 h 436534"/>
                <a:gd name="connsiteX97" fmla="*/ 83820 w 441960"/>
                <a:gd name="connsiteY97" fmla="*/ 298582 h 436534"/>
                <a:gd name="connsiteX98" fmla="*/ 61913 w 441960"/>
                <a:gd name="connsiteY98" fmla="*/ 218267 h 436534"/>
                <a:gd name="connsiteX99" fmla="*/ 119063 w 441960"/>
                <a:gd name="connsiteY99" fmla="*/ 96378 h 436534"/>
                <a:gd name="connsiteX100" fmla="*/ 117157 w 441960"/>
                <a:gd name="connsiteY100" fmla="*/ 304251 h 436534"/>
                <a:gd name="connsiteX101" fmla="*/ 220027 w 441960"/>
                <a:gd name="connsiteY101" fmla="*/ 351495 h 436534"/>
                <a:gd name="connsiteX102" fmla="*/ 286703 w 441960"/>
                <a:gd name="connsiteY102" fmla="*/ 333543 h 436534"/>
                <a:gd name="connsiteX103" fmla="*/ 300990 w 441960"/>
                <a:gd name="connsiteY103" fmla="*/ 353385 h 436534"/>
                <a:gd name="connsiteX104" fmla="*/ 220027 w 441960"/>
                <a:gd name="connsiteY104" fmla="*/ 375117 h 436534"/>
                <a:gd name="connsiteX105" fmla="*/ 97155 w 441960"/>
                <a:gd name="connsiteY105" fmla="*/ 317480 h 436534"/>
                <a:gd name="connsiteX106" fmla="*/ 117157 w 441960"/>
                <a:gd name="connsiteY106" fmla="*/ 304251 h 436534"/>
                <a:gd name="connsiteX107" fmla="*/ 320993 w 441960"/>
                <a:gd name="connsiteY107" fmla="*/ 340157 h 436534"/>
                <a:gd name="connsiteX108" fmla="*/ 306705 w 441960"/>
                <a:gd name="connsiteY108" fmla="*/ 320314 h 436534"/>
                <a:gd name="connsiteX109" fmla="*/ 354330 w 441960"/>
                <a:gd name="connsiteY109" fmla="*/ 218267 h 436534"/>
                <a:gd name="connsiteX110" fmla="*/ 336233 w 441960"/>
                <a:gd name="connsiteY110" fmla="*/ 152126 h 436534"/>
                <a:gd name="connsiteX111" fmla="*/ 356235 w 441960"/>
                <a:gd name="connsiteY111" fmla="*/ 137952 h 436534"/>
                <a:gd name="connsiteX112" fmla="*/ 378143 w 441960"/>
                <a:gd name="connsiteY112" fmla="*/ 218267 h 436534"/>
                <a:gd name="connsiteX113" fmla="*/ 320993 w 441960"/>
                <a:gd name="connsiteY113" fmla="*/ 340157 h 4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1960" h="436534">
                  <a:moveTo>
                    <a:pt x="400050" y="183307"/>
                  </a:moveTo>
                  <a:lnTo>
                    <a:pt x="433388" y="162519"/>
                  </a:lnTo>
                  <a:lnTo>
                    <a:pt x="425768" y="139842"/>
                  </a:lnTo>
                  <a:lnTo>
                    <a:pt x="386715" y="142677"/>
                  </a:lnTo>
                  <a:cubicBezTo>
                    <a:pt x="384810" y="138897"/>
                    <a:pt x="382905" y="134173"/>
                    <a:pt x="380048" y="130393"/>
                  </a:cubicBezTo>
                  <a:lnTo>
                    <a:pt x="404813" y="100157"/>
                  </a:lnTo>
                  <a:lnTo>
                    <a:pt x="390525" y="80315"/>
                  </a:lnTo>
                  <a:lnTo>
                    <a:pt x="354330" y="94488"/>
                  </a:lnTo>
                  <a:cubicBezTo>
                    <a:pt x="351473" y="90708"/>
                    <a:pt x="347663" y="87874"/>
                    <a:pt x="344805" y="85039"/>
                  </a:cubicBezTo>
                  <a:lnTo>
                    <a:pt x="359093" y="49134"/>
                  </a:lnTo>
                  <a:lnTo>
                    <a:pt x="339090" y="34961"/>
                  </a:lnTo>
                  <a:lnTo>
                    <a:pt x="309563" y="59527"/>
                  </a:lnTo>
                  <a:cubicBezTo>
                    <a:pt x="305753" y="57638"/>
                    <a:pt x="300990" y="54803"/>
                    <a:pt x="297180" y="52913"/>
                  </a:cubicBezTo>
                  <a:lnTo>
                    <a:pt x="300038" y="14173"/>
                  </a:lnTo>
                  <a:lnTo>
                    <a:pt x="277178" y="6614"/>
                  </a:lnTo>
                  <a:lnTo>
                    <a:pt x="256223" y="39685"/>
                  </a:lnTo>
                  <a:cubicBezTo>
                    <a:pt x="251460" y="38740"/>
                    <a:pt x="246698" y="37795"/>
                    <a:pt x="241935" y="37795"/>
                  </a:cubicBezTo>
                  <a:lnTo>
                    <a:pt x="232410" y="0"/>
                  </a:lnTo>
                  <a:lnTo>
                    <a:pt x="207645" y="0"/>
                  </a:lnTo>
                  <a:lnTo>
                    <a:pt x="198120" y="37795"/>
                  </a:lnTo>
                  <a:cubicBezTo>
                    <a:pt x="193358" y="38740"/>
                    <a:pt x="188595" y="38740"/>
                    <a:pt x="183833" y="39685"/>
                  </a:cubicBezTo>
                  <a:lnTo>
                    <a:pt x="162877" y="6614"/>
                  </a:lnTo>
                  <a:lnTo>
                    <a:pt x="140018" y="14173"/>
                  </a:lnTo>
                  <a:lnTo>
                    <a:pt x="142875" y="52913"/>
                  </a:lnTo>
                  <a:cubicBezTo>
                    <a:pt x="139065" y="54803"/>
                    <a:pt x="134303" y="56693"/>
                    <a:pt x="130493" y="59527"/>
                  </a:cubicBezTo>
                  <a:lnTo>
                    <a:pt x="100013" y="34961"/>
                  </a:lnTo>
                  <a:lnTo>
                    <a:pt x="80963" y="49134"/>
                  </a:lnTo>
                  <a:lnTo>
                    <a:pt x="95250" y="85039"/>
                  </a:lnTo>
                  <a:cubicBezTo>
                    <a:pt x="91440" y="87874"/>
                    <a:pt x="88582" y="91653"/>
                    <a:pt x="85725" y="94488"/>
                  </a:cubicBezTo>
                  <a:lnTo>
                    <a:pt x="49530" y="80315"/>
                  </a:lnTo>
                  <a:lnTo>
                    <a:pt x="35243" y="100157"/>
                  </a:lnTo>
                  <a:lnTo>
                    <a:pt x="60007" y="130393"/>
                  </a:lnTo>
                  <a:cubicBezTo>
                    <a:pt x="58103" y="134173"/>
                    <a:pt x="55245" y="138897"/>
                    <a:pt x="53340" y="142677"/>
                  </a:cubicBezTo>
                  <a:lnTo>
                    <a:pt x="14288" y="138897"/>
                  </a:lnTo>
                  <a:lnTo>
                    <a:pt x="6668" y="161574"/>
                  </a:lnTo>
                  <a:lnTo>
                    <a:pt x="40005" y="182362"/>
                  </a:lnTo>
                  <a:cubicBezTo>
                    <a:pt x="39053" y="187086"/>
                    <a:pt x="38100" y="191811"/>
                    <a:pt x="38100" y="196535"/>
                  </a:cubicBezTo>
                  <a:lnTo>
                    <a:pt x="0" y="205984"/>
                  </a:lnTo>
                  <a:lnTo>
                    <a:pt x="0" y="230551"/>
                  </a:lnTo>
                  <a:lnTo>
                    <a:pt x="38100" y="240000"/>
                  </a:lnTo>
                  <a:cubicBezTo>
                    <a:pt x="39053" y="244724"/>
                    <a:pt x="39053" y="249448"/>
                    <a:pt x="40005" y="254173"/>
                  </a:cubicBezTo>
                  <a:lnTo>
                    <a:pt x="6668" y="274960"/>
                  </a:lnTo>
                  <a:lnTo>
                    <a:pt x="14288" y="297637"/>
                  </a:lnTo>
                  <a:lnTo>
                    <a:pt x="53340" y="294803"/>
                  </a:lnTo>
                  <a:cubicBezTo>
                    <a:pt x="55245" y="298582"/>
                    <a:pt x="57150" y="303307"/>
                    <a:pt x="60007" y="307086"/>
                  </a:cubicBezTo>
                  <a:lnTo>
                    <a:pt x="35243" y="337322"/>
                  </a:lnTo>
                  <a:lnTo>
                    <a:pt x="49530" y="357165"/>
                  </a:lnTo>
                  <a:lnTo>
                    <a:pt x="85725" y="342991"/>
                  </a:lnTo>
                  <a:cubicBezTo>
                    <a:pt x="88582" y="346771"/>
                    <a:pt x="92393" y="349606"/>
                    <a:pt x="95250" y="352440"/>
                  </a:cubicBezTo>
                  <a:lnTo>
                    <a:pt x="80963" y="387401"/>
                  </a:lnTo>
                  <a:lnTo>
                    <a:pt x="100965" y="401574"/>
                  </a:lnTo>
                  <a:lnTo>
                    <a:pt x="131445" y="377007"/>
                  </a:lnTo>
                  <a:cubicBezTo>
                    <a:pt x="135255" y="378897"/>
                    <a:pt x="140018" y="381732"/>
                    <a:pt x="143828" y="383621"/>
                  </a:cubicBezTo>
                  <a:lnTo>
                    <a:pt x="140970" y="422361"/>
                  </a:lnTo>
                  <a:lnTo>
                    <a:pt x="163830" y="429920"/>
                  </a:lnTo>
                  <a:lnTo>
                    <a:pt x="184785" y="396850"/>
                  </a:lnTo>
                  <a:cubicBezTo>
                    <a:pt x="189548" y="397795"/>
                    <a:pt x="194310" y="398739"/>
                    <a:pt x="199073" y="398739"/>
                  </a:cubicBezTo>
                  <a:lnTo>
                    <a:pt x="208598" y="436535"/>
                  </a:lnTo>
                  <a:lnTo>
                    <a:pt x="233363" y="436535"/>
                  </a:lnTo>
                  <a:lnTo>
                    <a:pt x="242888" y="398739"/>
                  </a:lnTo>
                  <a:cubicBezTo>
                    <a:pt x="247650" y="397795"/>
                    <a:pt x="252413" y="397795"/>
                    <a:pt x="257175" y="396850"/>
                  </a:cubicBezTo>
                  <a:lnTo>
                    <a:pt x="278130" y="429920"/>
                  </a:lnTo>
                  <a:lnTo>
                    <a:pt x="300990" y="422361"/>
                  </a:lnTo>
                  <a:lnTo>
                    <a:pt x="298133" y="383621"/>
                  </a:lnTo>
                  <a:cubicBezTo>
                    <a:pt x="301943" y="381732"/>
                    <a:pt x="306705" y="379842"/>
                    <a:pt x="310515" y="377007"/>
                  </a:cubicBezTo>
                  <a:lnTo>
                    <a:pt x="340995" y="401574"/>
                  </a:lnTo>
                  <a:lnTo>
                    <a:pt x="360998" y="387401"/>
                  </a:lnTo>
                  <a:lnTo>
                    <a:pt x="346710" y="351495"/>
                  </a:lnTo>
                  <a:cubicBezTo>
                    <a:pt x="350520" y="348661"/>
                    <a:pt x="353378" y="344881"/>
                    <a:pt x="356235" y="342047"/>
                  </a:cubicBezTo>
                  <a:lnTo>
                    <a:pt x="392430" y="356220"/>
                  </a:lnTo>
                  <a:lnTo>
                    <a:pt x="406718" y="336377"/>
                  </a:lnTo>
                  <a:lnTo>
                    <a:pt x="381953" y="306141"/>
                  </a:lnTo>
                  <a:cubicBezTo>
                    <a:pt x="383858" y="302362"/>
                    <a:pt x="386715" y="297637"/>
                    <a:pt x="388620" y="293858"/>
                  </a:cubicBezTo>
                  <a:lnTo>
                    <a:pt x="427673" y="296692"/>
                  </a:lnTo>
                  <a:lnTo>
                    <a:pt x="435293" y="274015"/>
                  </a:lnTo>
                  <a:lnTo>
                    <a:pt x="401955" y="253228"/>
                  </a:lnTo>
                  <a:cubicBezTo>
                    <a:pt x="402908" y="248503"/>
                    <a:pt x="403860" y="243779"/>
                    <a:pt x="403860" y="239055"/>
                  </a:cubicBezTo>
                  <a:lnTo>
                    <a:pt x="441960" y="229606"/>
                  </a:lnTo>
                  <a:lnTo>
                    <a:pt x="441960" y="205039"/>
                  </a:lnTo>
                  <a:lnTo>
                    <a:pt x="403860" y="195590"/>
                  </a:lnTo>
                  <a:cubicBezTo>
                    <a:pt x="401003" y="191811"/>
                    <a:pt x="401003" y="187086"/>
                    <a:pt x="400050" y="183307"/>
                  </a:cubicBezTo>
                  <a:close/>
                  <a:moveTo>
                    <a:pt x="220027" y="327873"/>
                  </a:moveTo>
                  <a:cubicBezTo>
                    <a:pt x="159068" y="327873"/>
                    <a:pt x="109538" y="278740"/>
                    <a:pt x="109538" y="218267"/>
                  </a:cubicBezTo>
                  <a:cubicBezTo>
                    <a:pt x="109538" y="157795"/>
                    <a:pt x="159068" y="108661"/>
                    <a:pt x="220027" y="108661"/>
                  </a:cubicBezTo>
                  <a:cubicBezTo>
                    <a:pt x="280988" y="108661"/>
                    <a:pt x="330518" y="157795"/>
                    <a:pt x="330518" y="218267"/>
                  </a:cubicBezTo>
                  <a:cubicBezTo>
                    <a:pt x="329565" y="278740"/>
                    <a:pt x="280988" y="327873"/>
                    <a:pt x="220027" y="327873"/>
                  </a:cubicBezTo>
                  <a:close/>
                  <a:moveTo>
                    <a:pt x="220027" y="85039"/>
                  </a:moveTo>
                  <a:cubicBezTo>
                    <a:pt x="195263" y="85039"/>
                    <a:pt x="173355" y="91653"/>
                    <a:pt x="153352" y="102992"/>
                  </a:cubicBezTo>
                  <a:lnTo>
                    <a:pt x="139065" y="83149"/>
                  </a:lnTo>
                  <a:cubicBezTo>
                    <a:pt x="162877" y="68976"/>
                    <a:pt x="190500" y="61417"/>
                    <a:pt x="220027" y="61417"/>
                  </a:cubicBezTo>
                  <a:cubicBezTo>
                    <a:pt x="269558" y="61417"/>
                    <a:pt x="313373" y="84094"/>
                    <a:pt x="342900" y="119055"/>
                  </a:cubicBezTo>
                  <a:lnTo>
                    <a:pt x="322898" y="133228"/>
                  </a:lnTo>
                  <a:cubicBezTo>
                    <a:pt x="298133" y="102992"/>
                    <a:pt x="260985" y="85039"/>
                    <a:pt x="220027" y="85039"/>
                  </a:cubicBezTo>
                  <a:close/>
                  <a:moveTo>
                    <a:pt x="119063" y="96378"/>
                  </a:moveTo>
                  <a:lnTo>
                    <a:pt x="133350" y="116220"/>
                  </a:lnTo>
                  <a:cubicBezTo>
                    <a:pt x="103823" y="140787"/>
                    <a:pt x="85725" y="177637"/>
                    <a:pt x="85725" y="218267"/>
                  </a:cubicBezTo>
                  <a:cubicBezTo>
                    <a:pt x="85725" y="241889"/>
                    <a:pt x="92393" y="264566"/>
                    <a:pt x="103823" y="284409"/>
                  </a:cubicBezTo>
                  <a:lnTo>
                    <a:pt x="83820" y="298582"/>
                  </a:lnTo>
                  <a:cubicBezTo>
                    <a:pt x="69532" y="274960"/>
                    <a:pt x="61913" y="247559"/>
                    <a:pt x="61913" y="218267"/>
                  </a:cubicBezTo>
                  <a:cubicBezTo>
                    <a:pt x="60960" y="169134"/>
                    <a:pt x="83820" y="125669"/>
                    <a:pt x="119063" y="96378"/>
                  </a:cubicBezTo>
                  <a:close/>
                  <a:moveTo>
                    <a:pt x="117157" y="304251"/>
                  </a:moveTo>
                  <a:cubicBezTo>
                    <a:pt x="141923" y="333543"/>
                    <a:pt x="179070" y="351495"/>
                    <a:pt x="220027" y="351495"/>
                  </a:cubicBezTo>
                  <a:cubicBezTo>
                    <a:pt x="244793" y="351495"/>
                    <a:pt x="266700" y="344881"/>
                    <a:pt x="286703" y="333543"/>
                  </a:cubicBezTo>
                  <a:lnTo>
                    <a:pt x="300990" y="353385"/>
                  </a:lnTo>
                  <a:cubicBezTo>
                    <a:pt x="277178" y="367558"/>
                    <a:pt x="249555" y="375117"/>
                    <a:pt x="220027" y="375117"/>
                  </a:cubicBezTo>
                  <a:cubicBezTo>
                    <a:pt x="170498" y="375117"/>
                    <a:pt x="126682" y="352440"/>
                    <a:pt x="97155" y="317480"/>
                  </a:cubicBezTo>
                  <a:lnTo>
                    <a:pt x="117157" y="304251"/>
                  </a:lnTo>
                  <a:close/>
                  <a:moveTo>
                    <a:pt x="320993" y="340157"/>
                  </a:moveTo>
                  <a:lnTo>
                    <a:pt x="306705" y="320314"/>
                  </a:lnTo>
                  <a:cubicBezTo>
                    <a:pt x="336233" y="295747"/>
                    <a:pt x="354330" y="258897"/>
                    <a:pt x="354330" y="218267"/>
                  </a:cubicBezTo>
                  <a:cubicBezTo>
                    <a:pt x="354330" y="193700"/>
                    <a:pt x="347663" y="171968"/>
                    <a:pt x="336233" y="152126"/>
                  </a:cubicBezTo>
                  <a:lnTo>
                    <a:pt x="356235" y="137952"/>
                  </a:lnTo>
                  <a:cubicBezTo>
                    <a:pt x="370523" y="161574"/>
                    <a:pt x="378143" y="188976"/>
                    <a:pt x="378143" y="218267"/>
                  </a:cubicBezTo>
                  <a:cubicBezTo>
                    <a:pt x="379095" y="267401"/>
                    <a:pt x="356235" y="310866"/>
                    <a:pt x="320993" y="340157"/>
                  </a:cubicBezTo>
                  <a:close/>
                </a:path>
              </a:pathLst>
            </a:custGeom>
            <a:grpFill/>
            <a:ln w="9525" cap="flat">
              <a:noFill/>
              <a:prstDash val="solid"/>
              <a:miter/>
            </a:ln>
          </p:spPr>
          <p:txBody>
            <a:bodyPr rtlCol="0" anchor="ctr"/>
            <a:lstStyle/>
            <a:p>
              <a:endParaRPr lang="en-US"/>
            </a:p>
          </p:txBody>
        </p:sp>
        <p:sp>
          <p:nvSpPr>
            <p:cNvPr id="119" name="Graphic 34">
              <a:extLst>
                <a:ext uri="{FF2B5EF4-FFF2-40B4-BE49-F238E27FC236}">
                  <a16:creationId xmlns:a16="http://schemas.microsoft.com/office/drawing/2014/main" id="{A36C4B88-A51C-8C4B-AD4B-4FFF43C7E6D5}"/>
                </a:ext>
              </a:extLst>
            </p:cNvPr>
            <p:cNvSpPr/>
            <p:nvPr/>
          </p:nvSpPr>
          <p:spPr>
            <a:xfrm>
              <a:off x="-1390142" y="2928973"/>
              <a:ext cx="346710" cy="343936"/>
            </a:xfrm>
            <a:custGeom>
              <a:avLst/>
              <a:gdLst>
                <a:gd name="connsiteX0" fmla="*/ 346710 w 346710"/>
                <a:gd name="connsiteY0" fmla="*/ 184252 h 343936"/>
                <a:gd name="connsiteX1" fmla="*/ 346710 w 346710"/>
                <a:gd name="connsiteY1" fmla="*/ 159685 h 343936"/>
                <a:gd name="connsiteX2" fmla="*/ 318135 w 346710"/>
                <a:gd name="connsiteY2" fmla="*/ 150236 h 343936"/>
                <a:gd name="connsiteX3" fmla="*/ 309563 w 346710"/>
                <a:gd name="connsiteY3" fmla="*/ 118110 h 343936"/>
                <a:gd name="connsiteX4" fmla="*/ 329565 w 346710"/>
                <a:gd name="connsiteY4" fmla="*/ 96378 h 343936"/>
                <a:gd name="connsiteX5" fmla="*/ 317183 w 346710"/>
                <a:gd name="connsiteY5" fmla="*/ 75590 h 343936"/>
                <a:gd name="connsiteX6" fmla="*/ 288608 w 346710"/>
                <a:gd name="connsiteY6" fmla="*/ 81260 h 343936"/>
                <a:gd name="connsiteX7" fmla="*/ 264795 w 346710"/>
                <a:gd name="connsiteY7" fmla="*/ 57638 h 343936"/>
                <a:gd name="connsiteX8" fmla="*/ 270510 w 346710"/>
                <a:gd name="connsiteY8" fmla="*/ 29291 h 343936"/>
                <a:gd name="connsiteX9" fmla="*/ 249555 w 346710"/>
                <a:gd name="connsiteY9" fmla="*/ 17008 h 343936"/>
                <a:gd name="connsiteX10" fmla="*/ 227648 w 346710"/>
                <a:gd name="connsiteY10" fmla="*/ 36850 h 343936"/>
                <a:gd name="connsiteX11" fmla="*/ 195263 w 346710"/>
                <a:gd name="connsiteY11" fmla="*/ 28346 h 343936"/>
                <a:gd name="connsiteX12" fmla="*/ 185738 w 346710"/>
                <a:gd name="connsiteY12" fmla="*/ 0 h 343936"/>
                <a:gd name="connsiteX13" fmla="*/ 160973 w 346710"/>
                <a:gd name="connsiteY13" fmla="*/ 0 h 343936"/>
                <a:gd name="connsiteX14" fmla="*/ 151448 w 346710"/>
                <a:gd name="connsiteY14" fmla="*/ 28346 h 343936"/>
                <a:gd name="connsiteX15" fmla="*/ 119063 w 346710"/>
                <a:gd name="connsiteY15" fmla="*/ 36850 h 343936"/>
                <a:gd name="connsiteX16" fmla="*/ 97155 w 346710"/>
                <a:gd name="connsiteY16" fmla="*/ 17008 h 343936"/>
                <a:gd name="connsiteX17" fmla="*/ 76200 w 346710"/>
                <a:gd name="connsiteY17" fmla="*/ 29291 h 343936"/>
                <a:gd name="connsiteX18" fmla="*/ 81915 w 346710"/>
                <a:gd name="connsiteY18" fmla="*/ 57638 h 343936"/>
                <a:gd name="connsiteX19" fmla="*/ 58102 w 346710"/>
                <a:gd name="connsiteY19" fmla="*/ 81260 h 343936"/>
                <a:gd name="connsiteX20" fmla="*/ 29528 w 346710"/>
                <a:gd name="connsiteY20" fmla="*/ 75590 h 343936"/>
                <a:gd name="connsiteX21" fmla="*/ 17145 w 346710"/>
                <a:gd name="connsiteY21" fmla="*/ 96378 h 343936"/>
                <a:gd name="connsiteX22" fmla="*/ 37148 w 346710"/>
                <a:gd name="connsiteY22" fmla="*/ 118110 h 343936"/>
                <a:gd name="connsiteX23" fmla="*/ 28575 w 346710"/>
                <a:gd name="connsiteY23" fmla="*/ 150236 h 343936"/>
                <a:gd name="connsiteX24" fmla="*/ 0 w 346710"/>
                <a:gd name="connsiteY24" fmla="*/ 159685 h 343936"/>
                <a:gd name="connsiteX25" fmla="*/ 0 w 346710"/>
                <a:gd name="connsiteY25" fmla="*/ 184252 h 343936"/>
                <a:gd name="connsiteX26" fmla="*/ 28575 w 346710"/>
                <a:gd name="connsiteY26" fmla="*/ 193700 h 343936"/>
                <a:gd name="connsiteX27" fmla="*/ 37148 w 346710"/>
                <a:gd name="connsiteY27" fmla="*/ 225826 h 343936"/>
                <a:gd name="connsiteX28" fmla="*/ 17145 w 346710"/>
                <a:gd name="connsiteY28" fmla="*/ 247559 h 343936"/>
                <a:gd name="connsiteX29" fmla="*/ 29528 w 346710"/>
                <a:gd name="connsiteY29" fmla="*/ 268346 h 343936"/>
                <a:gd name="connsiteX30" fmla="*/ 58102 w 346710"/>
                <a:gd name="connsiteY30" fmla="*/ 262677 h 343936"/>
                <a:gd name="connsiteX31" fmla="*/ 81915 w 346710"/>
                <a:gd name="connsiteY31" fmla="*/ 286299 h 343936"/>
                <a:gd name="connsiteX32" fmla="*/ 76200 w 346710"/>
                <a:gd name="connsiteY32" fmla="*/ 314645 h 343936"/>
                <a:gd name="connsiteX33" fmla="*/ 97155 w 346710"/>
                <a:gd name="connsiteY33" fmla="*/ 326928 h 343936"/>
                <a:gd name="connsiteX34" fmla="*/ 119063 w 346710"/>
                <a:gd name="connsiteY34" fmla="*/ 307086 h 343936"/>
                <a:gd name="connsiteX35" fmla="*/ 151448 w 346710"/>
                <a:gd name="connsiteY35" fmla="*/ 315590 h 343936"/>
                <a:gd name="connsiteX36" fmla="*/ 160973 w 346710"/>
                <a:gd name="connsiteY36" fmla="*/ 343936 h 343936"/>
                <a:gd name="connsiteX37" fmla="*/ 185738 w 346710"/>
                <a:gd name="connsiteY37" fmla="*/ 343936 h 343936"/>
                <a:gd name="connsiteX38" fmla="*/ 195263 w 346710"/>
                <a:gd name="connsiteY38" fmla="*/ 315590 h 343936"/>
                <a:gd name="connsiteX39" fmla="*/ 227648 w 346710"/>
                <a:gd name="connsiteY39" fmla="*/ 307086 h 343936"/>
                <a:gd name="connsiteX40" fmla="*/ 249555 w 346710"/>
                <a:gd name="connsiteY40" fmla="*/ 326928 h 343936"/>
                <a:gd name="connsiteX41" fmla="*/ 270510 w 346710"/>
                <a:gd name="connsiteY41" fmla="*/ 314645 h 343936"/>
                <a:gd name="connsiteX42" fmla="*/ 264795 w 346710"/>
                <a:gd name="connsiteY42" fmla="*/ 286299 h 343936"/>
                <a:gd name="connsiteX43" fmla="*/ 288608 w 346710"/>
                <a:gd name="connsiteY43" fmla="*/ 262677 h 343936"/>
                <a:gd name="connsiteX44" fmla="*/ 317183 w 346710"/>
                <a:gd name="connsiteY44" fmla="*/ 268346 h 343936"/>
                <a:gd name="connsiteX45" fmla="*/ 329565 w 346710"/>
                <a:gd name="connsiteY45" fmla="*/ 247559 h 343936"/>
                <a:gd name="connsiteX46" fmla="*/ 309563 w 346710"/>
                <a:gd name="connsiteY46" fmla="*/ 225826 h 343936"/>
                <a:gd name="connsiteX47" fmla="*/ 318135 w 346710"/>
                <a:gd name="connsiteY47" fmla="*/ 193700 h 343936"/>
                <a:gd name="connsiteX48" fmla="*/ 346710 w 346710"/>
                <a:gd name="connsiteY48" fmla="*/ 184252 h 343936"/>
                <a:gd name="connsiteX49" fmla="*/ 173355 w 346710"/>
                <a:gd name="connsiteY49" fmla="*/ 245669 h 343936"/>
                <a:gd name="connsiteX50" fmla="*/ 100013 w 346710"/>
                <a:gd name="connsiteY50" fmla="*/ 172913 h 343936"/>
                <a:gd name="connsiteX51" fmla="*/ 173355 w 346710"/>
                <a:gd name="connsiteY51" fmla="*/ 100157 h 343936"/>
                <a:gd name="connsiteX52" fmla="*/ 246698 w 346710"/>
                <a:gd name="connsiteY52" fmla="*/ 172913 h 343936"/>
                <a:gd name="connsiteX53" fmla="*/ 173355 w 346710"/>
                <a:gd name="connsiteY53" fmla="*/ 245669 h 34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6710" h="343936">
                  <a:moveTo>
                    <a:pt x="346710" y="184252"/>
                  </a:moveTo>
                  <a:lnTo>
                    <a:pt x="346710" y="159685"/>
                  </a:lnTo>
                  <a:lnTo>
                    <a:pt x="318135" y="150236"/>
                  </a:lnTo>
                  <a:cubicBezTo>
                    <a:pt x="316230" y="138897"/>
                    <a:pt x="313373" y="128504"/>
                    <a:pt x="309563" y="118110"/>
                  </a:cubicBezTo>
                  <a:lnTo>
                    <a:pt x="329565" y="96378"/>
                  </a:lnTo>
                  <a:lnTo>
                    <a:pt x="317183" y="75590"/>
                  </a:lnTo>
                  <a:lnTo>
                    <a:pt x="288608" y="81260"/>
                  </a:lnTo>
                  <a:cubicBezTo>
                    <a:pt x="281940" y="72756"/>
                    <a:pt x="273368" y="65197"/>
                    <a:pt x="264795" y="57638"/>
                  </a:cubicBezTo>
                  <a:lnTo>
                    <a:pt x="270510" y="29291"/>
                  </a:lnTo>
                  <a:lnTo>
                    <a:pt x="249555" y="17008"/>
                  </a:lnTo>
                  <a:lnTo>
                    <a:pt x="227648" y="36850"/>
                  </a:lnTo>
                  <a:cubicBezTo>
                    <a:pt x="217170" y="33071"/>
                    <a:pt x="206693" y="30236"/>
                    <a:pt x="195263" y="28346"/>
                  </a:cubicBezTo>
                  <a:lnTo>
                    <a:pt x="185738" y="0"/>
                  </a:lnTo>
                  <a:lnTo>
                    <a:pt x="160973" y="0"/>
                  </a:lnTo>
                  <a:lnTo>
                    <a:pt x="151448" y="28346"/>
                  </a:lnTo>
                  <a:cubicBezTo>
                    <a:pt x="140018" y="30236"/>
                    <a:pt x="129540" y="33071"/>
                    <a:pt x="119063" y="36850"/>
                  </a:cubicBezTo>
                  <a:lnTo>
                    <a:pt x="97155" y="17008"/>
                  </a:lnTo>
                  <a:lnTo>
                    <a:pt x="76200" y="29291"/>
                  </a:lnTo>
                  <a:lnTo>
                    <a:pt x="81915" y="57638"/>
                  </a:lnTo>
                  <a:cubicBezTo>
                    <a:pt x="73343" y="64252"/>
                    <a:pt x="65723" y="72756"/>
                    <a:pt x="58102" y="81260"/>
                  </a:cubicBezTo>
                  <a:lnTo>
                    <a:pt x="29528" y="75590"/>
                  </a:lnTo>
                  <a:lnTo>
                    <a:pt x="17145" y="96378"/>
                  </a:lnTo>
                  <a:lnTo>
                    <a:pt x="37148" y="118110"/>
                  </a:lnTo>
                  <a:cubicBezTo>
                    <a:pt x="33338" y="128504"/>
                    <a:pt x="30480" y="138897"/>
                    <a:pt x="28575" y="150236"/>
                  </a:cubicBezTo>
                  <a:lnTo>
                    <a:pt x="0" y="159685"/>
                  </a:lnTo>
                  <a:lnTo>
                    <a:pt x="0" y="184252"/>
                  </a:lnTo>
                  <a:lnTo>
                    <a:pt x="28575" y="193700"/>
                  </a:lnTo>
                  <a:cubicBezTo>
                    <a:pt x="30480" y="205039"/>
                    <a:pt x="33338" y="215433"/>
                    <a:pt x="37148" y="225826"/>
                  </a:cubicBezTo>
                  <a:lnTo>
                    <a:pt x="17145" y="247559"/>
                  </a:lnTo>
                  <a:lnTo>
                    <a:pt x="29528" y="268346"/>
                  </a:lnTo>
                  <a:lnTo>
                    <a:pt x="58102" y="262677"/>
                  </a:lnTo>
                  <a:cubicBezTo>
                    <a:pt x="64770" y="271181"/>
                    <a:pt x="73343" y="278740"/>
                    <a:pt x="81915" y="286299"/>
                  </a:cubicBezTo>
                  <a:lnTo>
                    <a:pt x="76200" y="314645"/>
                  </a:lnTo>
                  <a:lnTo>
                    <a:pt x="97155" y="326928"/>
                  </a:lnTo>
                  <a:lnTo>
                    <a:pt x="119063" y="307086"/>
                  </a:lnTo>
                  <a:cubicBezTo>
                    <a:pt x="129540" y="310866"/>
                    <a:pt x="140018" y="313700"/>
                    <a:pt x="151448" y="315590"/>
                  </a:cubicBezTo>
                  <a:lnTo>
                    <a:pt x="160973" y="343936"/>
                  </a:lnTo>
                  <a:lnTo>
                    <a:pt x="185738" y="343936"/>
                  </a:lnTo>
                  <a:lnTo>
                    <a:pt x="195263" y="315590"/>
                  </a:lnTo>
                  <a:cubicBezTo>
                    <a:pt x="206693" y="313700"/>
                    <a:pt x="217170" y="310866"/>
                    <a:pt x="227648" y="307086"/>
                  </a:cubicBezTo>
                  <a:lnTo>
                    <a:pt x="249555" y="326928"/>
                  </a:lnTo>
                  <a:lnTo>
                    <a:pt x="270510" y="314645"/>
                  </a:lnTo>
                  <a:lnTo>
                    <a:pt x="264795" y="286299"/>
                  </a:lnTo>
                  <a:cubicBezTo>
                    <a:pt x="273368" y="279684"/>
                    <a:pt x="280988" y="271181"/>
                    <a:pt x="288608" y="262677"/>
                  </a:cubicBezTo>
                  <a:lnTo>
                    <a:pt x="317183" y="268346"/>
                  </a:lnTo>
                  <a:lnTo>
                    <a:pt x="329565" y="247559"/>
                  </a:lnTo>
                  <a:lnTo>
                    <a:pt x="309563" y="225826"/>
                  </a:lnTo>
                  <a:cubicBezTo>
                    <a:pt x="313373" y="215433"/>
                    <a:pt x="316230" y="205039"/>
                    <a:pt x="318135" y="193700"/>
                  </a:cubicBezTo>
                  <a:lnTo>
                    <a:pt x="346710" y="184252"/>
                  </a:lnTo>
                  <a:close/>
                  <a:moveTo>
                    <a:pt x="173355" y="245669"/>
                  </a:moveTo>
                  <a:cubicBezTo>
                    <a:pt x="133350" y="245669"/>
                    <a:pt x="100013" y="212598"/>
                    <a:pt x="100013" y="172913"/>
                  </a:cubicBezTo>
                  <a:cubicBezTo>
                    <a:pt x="100013" y="133228"/>
                    <a:pt x="133350" y="100157"/>
                    <a:pt x="173355" y="100157"/>
                  </a:cubicBezTo>
                  <a:cubicBezTo>
                    <a:pt x="213360" y="100157"/>
                    <a:pt x="246698" y="133228"/>
                    <a:pt x="246698" y="172913"/>
                  </a:cubicBezTo>
                  <a:cubicBezTo>
                    <a:pt x="246698" y="212598"/>
                    <a:pt x="214313" y="245669"/>
                    <a:pt x="173355" y="245669"/>
                  </a:cubicBezTo>
                  <a:close/>
                </a:path>
              </a:pathLst>
            </a:custGeom>
            <a:grpFill/>
            <a:ln w="9525" cap="flat">
              <a:noFill/>
              <a:prstDash val="solid"/>
              <a:miter/>
            </a:ln>
          </p:spPr>
          <p:txBody>
            <a:bodyPr rtlCol="0" anchor="ctr"/>
            <a:lstStyle/>
            <a:p>
              <a:endParaRPr lang="en-US"/>
            </a:p>
          </p:txBody>
        </p:sp>
      </p:grpSp>
      <p:sp>
        <p:nvSpPr>
          <p:cNvPr id="120" name="Graphic 50">
            <a:extLst>
              <a:ext uri="{FF2B5EF4-FFF2-40B4-BE49-F238E27FC236}">
                <a16:creationId xmlns:a16="http://schemas.microsoft.com/office/drawing/2014/main" id="{CA9F9AE0-5558-E448-9BE7-FCDCFB20AE2D}"/>
              </a:ext>
            </a:extLst>
          </p:cNvPr>
          <p:cNvSpPr/>
          <p:nvPr/>
        </p:nvSpPr>
        <p:spPr>
          <a:xfrm>
            <a:off x="842555" y="3498160"/>
            <a:ext cx="365040" cy="362121"/>
          </a:xfrm>
          <a:custGeom>
            <a:avLst/>
            <a:gdLst>
              <a:gd name="connsiteX0" fmla="*/ 938542 w 952495"/>
              <a:gd name="connsiteY0" fmla="*/ 697169 h 944879"/>
              <a:gd name="connsiteX1" fmla="*/ 880373 w 952495"/>
              <a:gd name="connsiteY1" fmla="*/ 639456 h 944879"/>
              <a:gd name="connsiteX2" fmla="*/ 762491 w 952495"/>
              <a:gd name="connsiteY2" fmla="*/ 756413 h 944879"/>
              <a:gd name="connsiteX3" fmla="*/ 728811 w 952495"/>
              <a:gd name="connsiteY3" fmla="*/ 723012 h 944879"/>
              <a:gd name="connsiteX4" fmla="*/ 846702 w 952495"/>
              <a:gd name="connsiteY4" fmla="*/ 606055 h 944879"/>
              <a:gd name="connsiteX5" fmla="*/ 813012 w 952495"/>
              <a:gd name="connsiteY5" fmla="*/ 572653 h 944879"/>
              <a:gd name="connsiteX6" fmla="*/ 728811 w 952495"/>
              <a:gd name="connsiteY6" fmla="*/ 656162 h 944879"/>
              <a:gd name="connsiteX7" fmla="*/ 695140 w 952495"/>
              <a:gd name="connsiteY7" fmla="*/ 622760 h 944879"/>
              <a:gd name="connsiteX8" fmla="*/ 779341 w 952495"/>
              <a:gd name="connsiteY8" fmla="*/ 539242 h 944879"/>
              <a:gd name="connsiteX9" fmla="*/ 745670 w 952495"/>
              <a:gd name="connsiteY9" fmla="*/ 505841 h 944879"/>
              <a:gd name="connsiteX10" fmla="*/ 627789 w 952495"/>
              <a:gd name="connsiteY10" fmla="*/ 622751 h 944879"/>
              <a:gd name="connsiteX11" fmla="*/ 594118 w 952495"/>
              <a:gd name="connsiteY11" fmla="*/ 589349 h 944879"/>
              <a:gd name="connsiteX12" fmla="*/ 711990 w 952495"/>
              <a:gd name="connsiteY12" fmla="*/ 472430 h 944879"/>
              <a:gd name="connsiteX13" fmla="*/ 678319 w 952495"/>
              <a:gd name="connsiteY13" fmla="*/ 439028 h 944879"/>
              <a:gd name="connsiteX14" fmla="*/ 594127 w 952495"/>
              <a:gd name="connsiteY14" fmla="*/ 522546 h 944879"/>
              <a:gd name="connsiteX15" fmla="*/ 560447 w 952495"/>
              <a:gd name="connsiteY15" fmla="*/ 489145 h 944879"/>
              <a:gd name="connsiteX16" fmla="*/ 644648 w 952495"/>
              <a:gd name="connsiteY16" fmla="*/ 405627 h 944879"/>
              <a:gd name="connsiteX17" fmla="*/ 610968 w 952495"/>
              <a:gd name="connsiteY17" fmla="*/ 372216 h 944879"/>
              <a:gd name="connsiteX18" fmla="*/ 526757 w 952495"/>
              <a:gd name="connsiteY18" fmla="*/ 455743 h 944879"/>
              <a:gd name="connsiteX19" fmla="*/ 493086 w 952495"/>
              <a:gd name="connsiteY19" fmla="*/ 422342 h 944879"/>
              <a:gd name="connsiteX20" fmla="*/ 577306 w 952495"/>
              <a:gd name="connsiteY20" fmla="*/ 338824 h 944879"/>
              <a:gd name="connsiteX21" fmla="*/ 543616 w 952495"/>
              <a:gd name="connsiteY21" fmla="*/ 305403 h 944879"/>
              <a:gd name="connsiteX22" fmla="*/ 425744 w 952495"/>
              <a:gd name="connsiteY22" fmla="*/ 422332 h 944879"/>
              <a:gd name="connsiteX23" fmla="*/ 392064 w 952495"/>
              <a:gd name="connsiteY23" fmla="*/ 388931 h 944879"/>
              <a:gd name="connsiteX24" fmla="*/ 509936 w 952495"/>
              <a:gd name="connsiteY24" fmla="*/ 272002 h 944879"/>
              <a:gd name="connsiteX25" fmla="*/ 476255 w 952495"/>
              <a:gd name="connsiteY25" fmla="*/ 238581 h 944879"/>
              <a:gd name="connsiteX26" fmla="*/ 392064 w 952495"/>
              <a:gd name="connsiteY26" fmla="*/ 322128 h 944879"/>
              <a:gd name="connsiteX27" fmla="*/ 358393 w 952495"/>
              <a:gd name="connsiteY27" fmla="*/ 288726 h 944879"/>
              <a:gd name="connsiteX28" fmla="*/ 442585 w 952495"/>
              <a:gd name="connsiteY28" fmla="*/ 205180 h 944879"/>
              <a:gd name="connsiteX29" fmla="*/ 408895 w 952495"/>
              <a:gd name="connsiteY29" fmla="*/ 171769 h 944879"/>
              <a:gd name="connsiteX30" fmla="*/ 324694 w 952495"/>
              <a:gd name="connsiteY30" fmla="*/ 255277 h 944879"/>
              <a:gd name="connsiteX31" fmla="*/ 291023 w 952495"/>
              <a:gd name="connsiteY31" fmla="*/ 221876 h 944879"/>
              <a:gd name="connsiteX32" fmla="*/ 375214 w 952495"/>
              <a:gd name="connsiteY32" fmla="*/ 138367 h 944879"/>
              <a:gd name="connsiteX33" fmla="*/ 341534 w 952495"/>
              <a:gd name="connsiteY33" fmla="*/ 104956 h 944879"/>
              <a:gd name="connsiteX34" fmla="*/ 223681 w 952495"/>
              <a:gd name="connsiteY34" fmla="*/ 221866 h 944879"/>
              <a:gd name="connsiteX35" fmla="*/ 190010 w 952495"/>
              <a:gd name="connsiteY35" fmla="*/ 188465 h 944879"/>
              <a:gd name="connsiteX36" fmla="*/ 307873 w 952495"/>
              <a:gd name="connsiteY36" fmla="*/ 71545 h 944879"/>
              <a:gd name="connsiteX37" fmla="*/ 249703 w 952495"/>
              <a:gd name="connsiteY37" fmla="*/ 13842 h 944879"/>
              <a:gd name="connsiteX38" fmla="*/ 182333 w 952495"/>
              <a:gd name="connsiteY38" fmla="*/ 13842 h 944879"/>
              <a:gd name="connsiteX39" fmla="*/ 13979 w 952495"/>
              <a:gd name="connsiteY39" fmla="*/ 180906 h 944879"/>
              <a:gd name="connsiteX40" fmla="*/ 13950 w 952495"/>
              <a:gd name="connsiteY40" fmla="*/ 247709 h 944879"/>
              <a:gd name="connsiteX41" fmla="*/ 702817 w 952495"/>
              <a:gd name="connsiteY41" fmla="*/ 931037 h 944879"/>
              <a:gd name="connsiteX42" fmla="*/ 770159 w 952495"/>
              <a:gd name="connsiteY42" fmla="*/ 931037 h 944879"/>
              <a:gd name="connsiteX43" fmla="*/ 938561 w 952495"/>
              <a:gd name="connsiteY43" fmla="*/ 764020 h 944879"/>
              <a:gd name="connsiteX44" fmla="*/ 938542 w 952495"/>
              <a:gd name="connsiteY44" fmla="*/ 697169 h 944879"/>
              <a:gd name="connsiteX45" fmla="*/ 728811 w 952495"/>
              <a:gd name="connsiteY45" fmla="*/ 823216 h 944879"/>
              <a:gd name="connsiteX46" fmla="*/ 695140 w 952495"/>
              <a:gd name="connsiteY46" fmla="*/ 823216 h 944879"/>
              <a:gd name="connsiteX47" fmla="*/ 695140 w 952495"/>
              <a:gd name="connsiteY47" fmla="*/ 789805 h 944879"/>
              <a:gd name="connsiteX48" fmla="*/ 728811 w 952495"/>
              <a:gd name="connsiteY48" fmla="*/ 789815 h 944879"/>
              <a:gd name="connsiteX49" fmla="*/ 728811 w 952495"/>
              <a:gd name="connsiteY49" fmla="*/ 823216 h 944879"/>
              <a:gd name="connsiteX50" fmla="*/ 930379 w 952495"/>
              <a:gd name="connsiteY50" fmla="*/ 214279 h 944879"/>
              <a:gd name="connsiteX51" fmla="*/ 930379 w 952495"/>
              <a:gd name="connsiteY51" fmla="*/ 147476 h 944879"/>
              <a:gd name="connsiteX52" fmla="*/ 795686 w 952495"/>
              <a:gd name="connsiteY52" fmla="*/ 13842 h 944879"/>
              <a:gd name="connsiteX53" fmla="*/ 728344 w 952495"/>
              <a:gd name="connsiteY53" fmla="*/ 13842 h 944879"/>
              <a:gd name="connsiteX54" fmla="*/ 523147 w 952495"/>
              <a:gd name="connsiteY54" fmla="*/ 222216 h 944879"/>
              <a:gd name="connsiteX55" fmla="*/ 725191 w 952495"/>
              <a:gd name="connsiteY55" fmla="*/ 422634 h 944879"/>
              <a:gd name="connsiteX56" fmla="*/ 930379 w 952495"/>
              <a:gd name="connsiteY56" fmla="*/ 214279 h 944879"/>
              <a:gd name="connsiteX57" fmla="*/ 761967 w 952495"/>
              <a:gd name="connsiteY57" fmla="*/ 47243 h 944879"/>
              <a:gd name="connsiteX58" fmla="*/ 762015 w 952495"/>
              <a:gd name="connsiteY58" fmla="*/ 47243 h 944879"/>
              <a:gd name="connsiteX59" fmla="*/ 896708 w 952495"/>
              <a:gd name="connsiteY59" fmla="*/ 180887 h 944879"/>
              <a:gd name="connsiteX60" fmla="*/ 795686 w 952495"/>
              <a:gd name="connsiteY60" fmla="*/ 281110 h 944879"/>
              <a:gd name="connsiteX61" fmla="*/ 660964 w 952495"/>
              <a:gd name="connsiteY61" fmla="*/ 147466 h 944879"/>
              <a:gd name="connsiteX62" fmla="*/ 761967 w 952495"/>
              <a:gd name="connsiteY62" fmla="*/ 47243 h 944879"/>
              <a:gd name="connsiteX63" fmla="*/ 75929 w 952495"/>
              <a:gd name="connsiteY63" fmla="*/ 676354 h 944879"/>
              <a:gd name="connsiteX64" fmla="*/ 8159 w 952495"/>
              <a:gd name="connsiteY64" fmla="*/ 944879 h 944879"/>
              <a:gd name="connsiteX65" fmla="*/ 277126 w 952495"/>
              <a:gd name="connsiteY65" fmla="*/ 877585 h 944879"/>
              <a:gd name="connsiteX66" fmla="*/ 429831 w 952495"/>
              <a:gd name="connsiteY66" fmla="*/ 722539 h 944879"/>
              <a:gd name="connsiteX67" fmla="*/ 227805 w 952495"/>
              <a:gd name="connsiteY67" fmla="*/ 522130 h 944879"/>
              <a:gd name="connsiteX68" fmla="*/ 75929 w 952495"/>
              <a:gd name="connsiteY68" fmla="*/ 676354 h 944879"/>
              <a:gd name="connsiteX69" fmla="*/ 130565 w 952495"/>
              <a:gd name="connsiteY69" fmla="*/ 865821 h 944879"/>
              <a:gd name="connsiteX70" fmla="*/ 87845 w 952495"/>
              <a:gd name="connsiteY70" fmla="*/ 823443 h 944879"/>
              <a:gd name="connsiteX71" fmla="*/ 101275 w 952495"/>
              <a:gd name="connsiteY71" fmla="*/ 770190 h 944879"/>
              <a:gd name="connsiteX72" fmla="*/ 184429 w 952495"/>
              <a:gd name="connsiteY72" fmla="*/ 852470 h 944879"/>
              <a:gd name="connsiteX73" fmla="*/ 130565 w 952495"/>
              <a:gd name="connsiteY73" fmla="*/ 865821 h 94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2495" h="944879">
                <a:moveTo>
                  <a:pt x="938542" y="697169"/>
                </a:moveTo>
                <a:lnTo>
                  <a:pt x="880373" y="639456"/>
                </a:lnTo>
                <a:lnTo>
                  <a:pt x="762491" y="756413"/>
                </a:lnTo>
                <a:lnTo>
                  <a:pt x="728811" y="723012"/>
                </a:lnTo>
                <a:lnTo>
                  <a:pt x="846702" y="606055"/>
                </a:lnTo>
                <a:lnTo>
                  <a:pt x="813012" y="572653"/>
                </a:lnTo>
                <a:lnTo>
                  <a:pt x="728811" y="656162"/>
                </a:lnTo>
                <a:lnTo>
                  <a:pt x="695140" y="622760"/>
                </a:lnTo>
                <a:lnTo>
                  <a:pt x="779341" y="539242"/>
                </a:lnTo>
                <a:lnTo>
                  <a:pt x="745670" y="505841"/>
                </a:lnTo>
                <a:lnTo>
                  <a:pt x="627789" y="622751"/>
                </a:lnTo>
                <a:lnTo>
                  <a:pt x="594118" y="589349"/>
                </a:lnTo>
                <a:lnTo>
                  <a:pt x="711990" y="472430"/>
                </a:lnTo>
                <a:lnTo>
                  <a:pt x="678319" y="439028"/>
                </a:lnTo>
                <a:lnTo>
                  <a:pt x="594127" y="522546"/>
                </a:lnTo>
                <a:lnTo>
                  <a:pt x="560447" y="489145"/>
                </a:lnTo>
                <a:lnTo>
                  <a:pt x="644648" y="405627"/>
                </a:lnTo>
                <a:lnTo>
                  <a:pt x="610968" y="372216"/>
                </a:lnTo>
                <a:lnTo>
                  <a:pt x="526757" y="455743"/>
                </a:lnTo>
                <a:lnTo>
                  <a:pt x="493086" y="422342"/>
                </a:lnTo>
                <a:lnTo>
                  <a:pt x="577306" y="338824"/>
                </a:lnTo>
                <a:lnTo>
                  <a:pt x="543616" y="305403"/>
                </a:lnTo>
                <a:lnTo>
                  <a:pt x="425744" y="422332"/>
                </a:lnTo>
                <a:lnTo>
                  <a:pt x="392064" y="388931"/>
                </a:lnTo>
                <a:lnTo>
                  <a:pt x="509936" y="272002"/>
                </a:lnTo>
                <a:lnTo>
                  <a:pt x="476255" y="238581"/>
                </a:lnTo>
                <a:lnTo>
                  <a:pt x="392064" y="322128"/>
                </a:lnTo>
                <a:lnTo>
                  <a:pt x="358393" y="288726"/>
                </a:lnTo>
                <a:lnTo>
                  <a:pt x="442585" y="205180"/>
                </a:lnTo>
                <a:lnTo>
                  <a:pt x="408895" y="171769"/>
                </a:lnTo>
                <a:lnTo>
                  <a:pt x="324694" y="255277"/>
                </a:lnTo>
                <a:lnTo>
                  <a:pt x="291023" y="221876"/>
                </a:lnTo>
                <a:lnTo>
                  <a:pt x="375214" y="138367"/>
                </a:lnTo>
                <a:lnTo>
                  <a:pt x="341534" y="104956"/>
                </a:lnTo>
                <a:lnTo>
                  <a:pt x="223681" y="221866"/>
                </a:lnTo>
                <a:lnTo>
                  <a:pt x="190010" y="188465"/>
                </a:lnTo>
                <a:lnTo>
                  <a:pt x="307873" y="71545"/>
                </a:lnTo>
                <a:lnTo>
                  <a:pt x="249703" y="13842"/>
                </a:lnTo>
                <a:cubicBezTo>
                  <a:pt x="231082" y="-4612"/>
                  <a:pt x="200935" y="-4612"/>
                  <a:pt x="182333" y="13842"/>
                </a:cubicBezTo>
                <a:lnTo>
                  <a:pt x="13979" y="180906"/>
                </a:lnTo>
                <a:cubicBezTo>
                  <a:pt x="-5100" y="199784"/>
                  <a:pt x="-4205" y="229699"/>
                  <a:pt x="13950" y="247709"/>
                </a:cubicBezTo>
                <a:lnTo>
                  <a:pt x="702817" y="931037"/>
                </a:lnTo>
                <a:cubicBezTo>
                  <a:pt x="721419" y="949490"/>
                  <a:pt x="751557" y="949490"/>
                  <a:pt x="770159" y="931037"/>
                </a:cubicBezTo>
                <a:lnTo>
                  <a:pt x="938561" y="764020"/>
                </a:lnTo>
                <a:cubicBezTo>
                  <a:pt x="957163" y="745575"/>
                  <a:pt x="957125" y="715594"/>
                  <a:pt x="938542" y="697169"/>
                </a:cubicBezTo>
                <a:close/>
                <a:moveTo>
                  <a:pt x="728811" y="823216"/>
                </a:moveTo>
                <a:cubicBezTo>
                  <a:pt x="719505" y="832448"/>
                  <a:pt x="704436" y="832448"/>
                  <a:pt x="695140" y="823216"/>
                </a:cubicBezTo>
                <a:cubicBezTo>
                  <a:pt x="685844" y="813985"/>
                  <a:pt x="685834" y="799027"/>
                  <a:pt x="695140" y="789805"/>
                </a:cubicBezTo>
                <a:cubicBezTo>
                  <a:pt x="704446" y="780583"/>
                  <a:pt x="719514" y="780583"/>
                  <a:pt x="728811" y="789815"/>
                </a:cubicBezTo>
                <a:cubicBezTo>
                  <a:pt x="738107" y="799046"/>
                  <a:pt x="738107" y="813985"/>
                  <a:pt x="728811" y="823216"/>
                </a:cubicBezTo>
                <a:close/>
                <a:moveTo>
                  <a:pt x="930379" y="214279"/>
                </a:moveTo>
                <a:cubicBezTo>
                  <a:pt x="948981" y="195825"/>
                  <a:pt x="948981" y="165901"/>
                  <a:pt x="930379" y="147476"/>
                </a:cubicBezTo>
                <a:lnTo>
                  <a:pt x="795686" y="13842"/>
                </a:lnTo>
                <a:cubicBezTo>
                  <a:pt x="776712" y="-4981"/>
                  <a:pt x="746575" y="-4243"/>
                  <a:pt x="728344" y="13842"/>
                </a:cubicBezTo>
                <a:lnTo>
                  <a:pt x="523147" y="222216"/>
                </a:lnTo>
                <a:lnTo>
                  <a:pt x="725191" y="422634"/>
                </a:lnTo>
                <a:lnTo>
                  <a:pt x="930379" y="214279"/>
                </a:lnTo>
                <a:close/>
                <a:moveTo>
                  <a:pt x="761967" y="47243"/>
                </a:moveTo>
                <a:cubicBezTo>
                  <a:pt x="762015" y="47243"/>
                  <a:pt x="762015" y="47243"/>
                  <a:pt x="762015" y="47243"/>
                </a:cubicBezTo>
                <a:lnTo>
                  <a:pt x="896708" y="180887"/>
                </a:lnTo>
                <a:lnTo>
                  <a:pt x="795686" y="281110"/>
                </a:lnTo>
                <a:lnTo>
                  <a:pt x="660964" y="147466"/>
                </a:lnTo>
                <a:lnTo>
                  <a:pt x="761967" y="47243"/>
                </a:lnTo>
                <a:close/>
                <a:moveTo>
                  <a:pt x="75929" y="676354"/>
                </a:moveTo>
                <a:lnTo>
                  <a:pt x="8159" y="944879"/>
                </a:lnTo>
                <a:lnTo>
                  <a:pt x="277126" y="877585"/>
                </a:lnTo>
                <a:lnTo>
                  <a:pt x="429831" y="722539"/>
                </a:lnTo>
                <a:lnTo>
                  <a:pt x="227805" y="522130"/>
                </a:lnTo>
                <a:lnTo>
                  <a:pt x="75929" y="676354"/>
                </a:lnTo>
                <a:close/>
                <a:moveTo>
                  <a:pt x="130565" y="865821"/>
                </a:moveTo>
                <a:lnTo>
                  <a:pt x="87845" y="823443"/>
                </a:lnTo>
                <a:lnTo>
                  <a:pt x="101275" y="770190"/>
                </a:lnTo>
                <a:lnTo>
                  <a:pt x="184429" y="852470"/>
                </a:lnTo>
                <a:lnTo>
                  <a:pt x="130565" y="865821"/>
                </a:lnTo>
                <a:close/>
              </a:path>
            </a:pathLst>
          </a:custGeom>
          <a:solidFill>
            <a:schemeClr val="tx1">
              <a:alpha val="38920"/>
            </a:schemeClr>
          </a:solidFill>
          <a:ln w="9525" cap="flat">
            <a:noFill/>
            <a:prstDash val="solid"/>
            <a:miter/>
          </a:ln>
        </p:spPr>
        <p:txBody>
          <a:bodyPr rtlCol="0" anchor="ctr"/>
          <a:lstStyle/>
          <a:p>
            <a:endParaRPr lang="en-US"/>
          </a:p>
        </p:txBody>
      </p:sp>
      <p:grpSp>
        <p:nvGrpSpPr>
          <p:cNvPr id="121" name="Group 120">
            <a:extLst>
              <a:ext uri="{FF2B5EF4-FFF2-40B4-BE49-F238E27FC236}">
                <a16:creationId xmlns:a16="http://schemas.microsoft.com/office/drawing/2014/main" id="{38EB37C5-3CB3-2649-87C4-AC2D1F75D810}"/>
              </a:ext>
            </a:extLst>
          </p:cNvPr>
          <p:cNvGrpSpPr/>
          <p:nvPr/>
        </p:nvGrpSpPr>
        <p:grpSpPr>
          <a:xfrm>
            <a:off x="848883" y="1213980"/>
            <a:ext cx="352384" cy="319380"/>
            <a:chOff x="69838" y="1282984"/>
            <a:chExt cx="464904" cy="421361"/>
          </a:xfrm>
          <a:solidFill>
            <a:schemeClr val="tx1">
              <a:alpha val="38920"/>
            </a:schemeClr>
          </a:solidFill>
        </p:grpSpPr>
        <p:sp>
          <p:nvSpPr>
            <p:cNvPr id="122" name="Graphic 55">
              <a:extLst>
                <a:ext uri="{FF2B5EF4-FFF2-40B4-BE49-F238E27FC236}">
                  <a16:creationId xmlns:a16="http://schemas.microsoft.com/office/drawing/2014/main" id="{1F126530-77D9-4448-A0F6-AC04B408AA19}"/>
                </a:ext>
              </a:extLst>
            </p:cNvPr>
            <p:cNvSpPr/>
            <p:nvPr/>
          </p:nvSpPr>
          <p:spPr>
            <a:xfrm>
              <a:off x="454152" y="1282984"/>
              <a:ext cx="57366" cy="50423"/>
            </a:xfrm>
            <a:custGeom>
              <a:avLst/>
              <a:gdLst>
                <a:gd name="connsiteX0" fmla="*/ 56456 w 57366"/>
                <a:gd name="connsiteY0" fmla="*/ 28787 h 50423"/>
                <a:gd name="connsiteX1" fmla="*/ 57120 w 57366"/>
                <a:gd name="connsiteY1" fmla="*/ 23618 h 50423"/>
                <a:gd name="connsiteX2" fmla="*/ 53959 w 57366"/>
                <a:gd name="connsiteY2" fmla="*/ 19497 h 50423"/>
                <a:gd name="connsiteX3" fmla="*/ 21793 w 57366"/>
                <a:gd name="connsiteY3" fmla="*/ 917 h 50423"/>
                <a:gd name="connsiteX4" fmla="*/ 12521 w 57366"/>
                <a:gd name="connsiteY4" fmla="*/ 3397 h 50423"/>
                <a:gd name="connsiteX5" fmla="*/ 0 w 57366"/>
                <a:gd name="connsiteY5" fmla="*/ 25015 h 50423"/>
                <a:gd name="connsiteX6" fmla="*/ 43971 w 57366"/>
                <a:gd name="connsiteY6" fmla="*/ 50423 h 50423"/>
                <a:gd name="connsiteX7" fmla="*/ 56456 w 57366"/>
                <a:gd name="connsiteY7" fmla="*/ 28787 h 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66" h="50423">
                  <a:moveTo>
                    <a:pt x="56456" y="28787"/>
                  </a:moveTo>
                  <a:cubicBezTo>
                    <a:pt x="57364" y="27233"/>
                    <a:pt x="57609" y="25382"/>
                    <a:pt x="57120" y="23618"/>
                  </a:cubicBezTo>
                  <a:cubicBezTo>
                    <a:pt x="56666" y="21872"/>
                    <a:pt x="55531" y="20405"/>
                    <a:pt x="53959" y="19497"/>
                  </a:cubicBezTo>
                  <a:lnTo>
                    <a:pt x="21793" y="917"/>
                  </a:lnTo>
                  <a:cubicBezTo>
                    <a:pt x="18545" y="-969"/>
                    <a:pt x="14389" y="149"/>
                    <a:pt x="12521" y="3397"/>
                  </a:cubicBezTo>
                  <a:lnTo>
                    <a:pt x="0" y="25015"/>
                  </a:lnTo>
                  <a:lnTo>
                    <a:pt x="43971" y="50423"/>
                  </a:lnTo>
                  <a:lnTo>
                    <a:pt x="56456" y="28787"/>
                  </a:lnTo>
                  <a:close/>
                </a:path>
              </a:pathLst>
            </a:custGeom>
            <a:grpFill/>
            <a:ln w="17264" cap="flat">
              <a:noFill/>
              <a:prstDash val="solid"/>
              <a:miter/>
            </a:ln>
          </p:spPr>
          <p:txBody>
            <a:bodyPr rtlCol="0" anchor="ctr"/>
            <a:lstStyle/>
            <a:p>
              <a:endParaRPr lang="en-US"/>
            </a:p>
          </p:txBody>
        </p:sp>
        <p:sp>
          <p:nvSpPr>
            <p:cNvPr id="123" name="Graphic 55">
              <a:extLst>
                <a:ext uri="{FF2B5EF4-FFF2-40B4-BE49-F238E27FC236}">
                  <a16:creationId xmlns:a16="http://schemas.microsoft.com/office/drawing/2014/main" id="{6E980411-B950-A04B-BC39-0FB454C161AD}"/>
                </a:ext>
              </a:extLst>
            </p:cNvPr>
            <p:cNvSpPr/>
            <p:nvPr/>
          </p:nvSpPr>
          <p:spPr>
            <a:xfrm>
              <a:off x="69838" y="1335904"/>
              <a:ext cx="464904" cy="368441"/>
            </a:xfrm>
            <a:custGeom>
              <a:avLst/>
              <a:gdLst>
                <a:gd name="connsiteX0" fmla="*/ 452104 w 464904"/>
                <a:gd name="connsiteY0" fmla="*/ 38103 h 368441"/>
                <a:gd name="connsiteX1" fmla="*/ 424583 w 464904"/>
                <a:gd name="connsiteY1" fmla="*/ 38103 h 368441"/>
                <a:gd name="connsiteX2" fmla="*/ 409740 w 464904"/>
                <a:gd name="connsiteY2" fmla="*/ 63773 h 368441"/>
                <a:gd name="connsiteX3" fmla="*/ 439269 w 464904"/>
                <a:gd name="connsiteY3" fmla="*/ 63773 h 368441"/>
                <a:gd name="connsiteX4" fmla="*/ 439269 w 464904"/>
                <a:gd name="connsiteY4" fmla="*/ 342771 h 368441"/>
                <a:gd name="connsiteX5" fmla="*/ 27346 w 464904"/>
                <a:gd name="connsiteY5" fmla="*/ 342771 h 368441"/>
                <a:gd name="connsiteX6" fmla="*/ 75089 w 464904"/>
                <a:gd name="connsiteY6" fmla="*/ 314657 h 368441"/>
                <a:gd name="connsiteX7" fmla="*/ 75106 w 464904"/>
                <a:gd name="connsiteY7" fmla="*/ 314657 h 368441"/>
                <a:gd name="connsiteX8" fmla="*/ 84484 w 464904"/>
                <a:gd name="connsiteY8" fmla="*/ 311060 h 368441"/>
                <a:gd name="connsiteX9" fmla="*/ 88413 w 464904"/>
                <a:gd name="connsiteY9" fmla="*/ 301839 h 368441"/>
                <a:gd name="connsiteX10" fmla="*/ 88413 w 464904"/>
                <a:gd name="connsiteY10" fmla="*/ 63773 h 368441"/>
                <a:gd name="connsiteX11" fmla="*/ 311583 w 464904"/>
                <a:gd name="connsiteY11" fmla="*/ 63773 h 368441"/>
                <a:gd name="connsiteX12" fmla="*/ 326427 w 464904"/>
                <a:gd name="connsiteY12" fmla="*/ 38103 h 368441"/>
                <a:gd name="connsiteX13" fmla="*/ 88413 w 464904"/>
                <a:gd name="connsiteY13" fmla="*/ 38103 h 368441"/>
                <a:gd name="connsiteX14" fmla="*/ 88413 w 464904"/>
                <a:gd name="connsiteY14" fmla="*/ 12835 h 368441"/>
                <a:gd name="connsiteX15" fmla="*/ 76032 w 464904"/>
                <a:gd name="connsiteY15" fmla="*/ 17 h 368441"/>
                <a:gd name="connsiteX16" fmla="*/ 74600 w 464904"/>
                <a:gd name="connsiteY16" fmla="*/ 0 h 368441"/>
                <a:gd name="connsiteX17" fmla="*/ 0 w 464904"/>
                <a:gd name="connsiteY17" fmla="*/ 66637 h 368441"/>
                <a:gd name="connsiteX18" fmla="*/ 0 w 464904"/>
                <a:gd name="connsiteY18" fmla="*/ 355606 h 368441"/>
                <a:gd name="connsiteX19" fmla="*/ 12835 w 464904"/>
                <a:gd name="connsiteY19" fmla="*/ 368441 h 368441"/>
                <a:gd name="connsiteX20" fmla="*/ 452087 w 464904"/>
                <a:gd name="connsiteY20" fmla="*/ 368441 h 368441"/>
                <a:gd name="connsiteX21" fmla="*/ 464904 w 464904"/>
                <a:gd name="connsiteY21" fmla="*/ 355606 h 368441"/>
                <a:gd name="connsiteX22" fmla="*/ 464904 w 464904"/>
                <a:gd name="connsiteY22" fmla="*/ 50956 h 368441"/>
                <a:gd name="connsiteX23" fmla="*/ 452104 w 464904"/>
                <a:gd name="connsiteY23" fmla="*/ 38103 h 36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904" h="368441">
                  <a:moveTo>
                    <a:pt x="452104" y="38103"/>
                  </a:moveTo>
                  <a:lnTo>
                    <a:pt x="424583" y="38103"/>
                  </a:lnTo>
                  <a:lnTo>
                    <a:pt x="409740" y="63773"/>
                  </a:lnTo>
                  <a:lnTo>
                    <a:pt x="439269" y="63773"/>
                  </a:lnTo>
                  <a:lnTo>
                    <a:pt x="439269" y="342771"/>
                  </a:lnTo>
                  <a:lnTo>
                    <a:pt x="27346" y="342771"/>
                  </a:lnTo>
                  <a:cubicBezTo>
                    <a:pt x="34768" y="316927"/>
                    <a:pt x="64594" y="314657"/>
                    <a:pt x="75089" y="314657"/>
                  </a:cubicBezTo>
                  <a:cubicBezTo>
                    <a:pt x="75106" y="314657"/>
                    <a:pt x="75106" y="314657"/>
                    <a:pt x="75106" y="314657"/>
                  </a:cubicBezTo>
                  <a:cubicBezTo>
                    <a:pt x="78826" y="314779"/>
                    <a:pt x="81986" y="313487"/>
                    <a:pt x="84484" y="311060"/>
                  </a:cubicBezTo>
                  <a:cubicBezTo>
                    <a:pt x="86981" y="308632"/>
                    <a:pt x="88413" y="305314"/>
                    <a:pt x="88413" y="301839"/>
                  </a:cubicBezTo>
                  <a:lnTo>
                    <a:pt x="88413" y="63773"/>
                  </a:lnTo>
                  <a:lnTo>
                    <a:pt x="311583" y="63773"/>
                  </a:lnTo>
                  <a:lnTo>
                    <a:pt x="326427" y="38103"/>
                  </a:lnTo>
                  <a:lnTo>
                    <a:pt x="88413" y="38103"/>
                  </a:lnTo>
                  <a:lnTo>
                    <a:pt x="88413" y="12835"/>
                  </a:lnTo>
                  <a:cubicBezTo>
                    <a:pt x="88413" y="5955"/>
                    <a:pt x="82929" y="297"/>
                    <a:pt x="76032" y="17"/>
                  </a:cubicBezTo>
                  <a:lnTo>
                    <a:pt x="74600" y="0"/>
                  </a:lnTo>
                  <a:cubicBezTo>
                    <a:pt x="46887" y="0"/>
                    <a:pt x="0" y="14040"/>
                    <a:pt x="0" y="66637"/>
                  </a:cubicBezTo>
                  <a:lnTo>
                    <a:pt x="0" y="355606"/>
                  </a:lnTo>
                  <a:cubicBezTo>
                    <a:pt x="0" y="362696"/>
                    <a:pt x="5745" y="368441"/>
                    <a:pt x="12835" y="368441"/>
                  </a:cubicBezTo>
                  <a:lnTo>
                    <a:pt x="452087" y="368441"/>
                  </a:lnTo>
                  <a:cubicBezTo>
                    <a:pt x="459176" y="368441"/>
                    <a:pt x="464904" y="362696"/>
                    <a:pt x="464904" y="355606"/>
                  </a:cubicBezTo>
                  <a:lnTo>
                    <a:pt x="464904" y="50956"/>
                  </a:lnTo>
                  <a:cubicBezTo>
                    <a:pt x="464922" y="43866"/>
                    <a:pt x="459194" y="38103"/>
                    <a:pt x="452104" y="38103"/>
                  </a:cubicBezTo>
                  <a:close/>
                </a:path>
              </a:pathLst>
            </a:custGeom>
            <a:grpFill/>
            <a:ln w="17264" cap="flat">
              <a:noFill/>
              <a:prstDash val="solid"/>
              <a:miter/>
            </a:ln>
          </p:spPr>
          <p:txBody>
            <a:bodyPr rtlCol="0" anchor="ctr"/>
            <a:lstStyle/>
            <a:p>
              <a:endParaRPr lang="en-US"/>
            </a:p>
          </p:txBody>
        </p:sp>
        <p:sp>
          <p:nvSpPr>
            <p:cNvPr id="124" name="Graphic 55">
              <a:extLst>
                <a:ext uri="{FF2B5EF4-FFF2-40B4-BE49-F238E27FC236}">
                  <a16:creationId xmlns:a16="http://schemas.microsoft.com/office/drawing/2014/main" id="{2E604645-8194-E84E-B32C-43B36CC515F0}"/>
                </a:ext>
              </a:extLst>
            </p:cNvPr>
            <p:cNvSpPr/>
            <p:nvPr/>
          </p:nvSpPr>
          <p:spPr>
            <a:xfrm>
              <a:off x="380162" y="1322825"/>
              <a:ext cx="109404" cy="159013"/>
            </a:xfrm>
            <a:custGeom>
              <a:avLst/>
              <a:gdLst>
                <a:gd name="connsiteX0" fmla="*/ 613 w 109404"/>
                <a:gd name="connsiteY0" fmla="*/ 113925 h 159013"/>
                <a:gd name="connsiteX1" fmla="*/ 2 w 109404"/>
                <a:gd name="connsiteY1" fmla="*/ 152098 h 159013"/>
                <a:gd name="connsiteX2" fmla="*/ 3389 w 109404"/>
                <a:gd name="connsiteY2" fmla="*/ 158105 h 159013"/>
                <a:gd name="connsiteX3" fmla="*/ 6777 w 109404"/>
                <a:gd name="connsiteY3" fmla="*/ 159014 h 159013"/>
                <a:gd name="connsiteX4" fmla="*/ 10287 w 109404"/>
                <a:gd name="connsiteY4" fmla="*/ 158053 h 159013"/>
                <a:gd name="connsiteX5" fmla="*/ 43029 w 109404"/>
                <a:gd name="connsiteY5" fmla="*/ 138478 h 159013"/>
                <a:gd name="connsiteX6" fmla="*/ 45456 w 109404"/>
                <a:gd name="connsiteY6" fmla="*/ 136033 h 159013"/>
                <a:gd name="connsiteX7" fmla="*/ 109404 w 109404"/>
                <a:gd name="connsiteY7" fmla="*/ 25390 h 159013"/>
                <a:gd name="connsiteX8" fmla="*/ 65434 w 109404"/>
                <a:gd name="connsiteY8" fmla="*/ 0 h 159013"/>
                <a:gd name="connsiteX9" fmla="*/ 1521 w 109404"/>
                <a:gd name="connsiteY9" fmla="*/ 110642 h 159013"/>
                <a:gd name="connsiteX10" fmla="*/ 613 w 109404"/>
                <a:gd name="connsiteY10" fmla="*/ 113925 h 15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404" h="159013">
                  <a:moveTo>
                    <a:pt x="613" y="113925"/>
                  </a:moveTo>
                  <a:lnTo>
                    <a:pt x="2" y="152098"/>
                  </a:lnTo>
                  <a:cubicBezTo>
                    <a:pt x="-51" y="154578"/>
                    <a:pt x="1259" y="156866"/>
                    <a:pt x="3389" y="158105"/>
                  </a:cubicBezTo>
                  <a:cubicBezTo>
                    <a:pt x="4454" y="158717"/>
                    <a:pt x="5624" y="159014"/>
                    <a:pt x="6777" y="159014"/>
                  </a:cubicBezTo>
                  <a:cubicBezTo>
                    <a:pt x="7999" y="159014"/>
                    <a:pt x="9204" y="158682"/>
                    <a:pt x="10287" y="158053"/>
                  </a:cubicBezTo>
                  <a:lnTo>
                    <a:pt x="43029" y="138478"/>
                  </a:lnTo>
                  <a:cubicBezTo>
                    <a:pt x="44059" y="137884"/>
                    <a:pt x="44863" y="137046"/>
                    <a:pt x="45456" y="136033"/>
                  </a:cubicBezTo>
                  <a:lnTo>
                    <a:pt x="109404" y="25390"/>
                  </a:lnTo>
                  <a:lnTo>
                    <a:pt x="65434" y="0"/>
                  </a:lnTo>
                  <a:lnTo>
                    <a:pt x="1521" y="110642"/>
                  </a:lnTo>
                  <a:cubicBezTo>
                    <a:pt x="945" y="111638"/>
                    <a:pt x="630" y="112773"/>
                    <a:pt x="613" y="113925"/>
                  </a:cubicBezTo>
                  <a:close/>
                </a:path>
              </a:pathLst>
            </a:custGeom>
            <a:grpFill/>
            <a:ln w="17264" cap="flat">
              <a:noFill/>
              <a:prstDash val="solid"/>
              <a:miter/>
            </a:ln>
          </p:spPr>
          <p:txBody>
            <a:bodyPr rtlCol="0" anchor="ctr"/>
            <a:lstStyle/>
            <a:p>
              <a:endParaRPr lang="en-US"/>
            </a:p>
          </p:txBody>
        </p:sp>
        <p:sp>
          <p:nvSpPr>
            <p:cNvPr id="125" name="Graphic 55">
              <a:extLst>
                <a:ext uri="{FF2B5EF4-FFF2-40B4-BE49-F238E27FC236}">
                  <a16:creationId xmlns:a16="http://schemas.microsoft.com/office/drawing/2014/main" id="{9373E412-21CC-4049-967F-9354C404FA32}"/>
                </a:ext>
              </a:extLst>
            </p:cNvPr>
            <p:cNvSpPr/>
            <p:nvPr/>
          </p:nvSpPr>
          <p:spPr>
            <a:xfrm>
              <a:off x="197314" y="1439020"/>
              <a:ext cx="245872" cy="208292"/>
            </a:xfrm>
            <a:custGeom>
              <a:avLst/>
              <a:gdLst>
                <a:gd name="connsiteX0" fmla="*/ 169823 w 245872"/>
                <a:gd name="connsiteY0" fmla="*/ 162139 h 208292"/>
                <a:gd name="connsiteX1" fmla="*/ 164479 w 245872"/>
                <a:gd name="connsiteY1" fmla="*/ 167483 h 208292"/>
                <a:gd name="connsiteX2" fmla="*/ 164479 w 245872"/>
                <a:gd name="connsiteY2" fmla="*/ 202967 h 208292"/>
                <a:gd name="connsiteX3" fmla="*/ 169823 w 245872"/>
                <a:gd name="connsiteY3" fmla="*/ 208293 h 208292"/>
                <a:gd name="connsiteX4" fmla="*/ 240546 w 245872"/>
                <a:gd name="connsiteY4" fmla="*/ 208293 h 208292"/>
                <a:gd name="connsiteX5" fmla="*/ 245872 w 245872"/>
                <a:gd name="connsiteY5" fmla="*/ 202967 h 208292"/>
                <a:gd name="connsiteX6" fmla="*/ 245872 w 245872"/>
                <a:gd name="connsiteY6" fmla="*/ 167483 h 208292"/>
                <a:gd name="connsiteX7" fmla="*/ 240546 w 245872"/>
                <a:gd name="connsiteY7" fmla="*/ 162139 h 208292"/>
                <a:gd name="connsiteX8" fmla="*/ 213741 w 245872"/>
                <a:gd name="connsiteY8" fmla="*/ 162139 h 208292"/>
                <a:gd name="connsiteX9" fmla="*/ 213741 w 245872"/>
                <a:gd name="connsiteY9" fmla="*/ 120928 h 208292"/>
                <a:gd name="connsiteX10" fmla="*/ 205184 w 245872"/>
                <a:gd name="connsiteY10" fmla="*/ 112371 h 208292"/>
                <a:gd name="connsiteX11" fmla="*/ 131475 w 245872"/>
                <a:gd name="connsiteY11" fmla="*/ 112371 h 208292"/>
                <a:gd name="connsiteX12" fmla="*/ 131475 w 245872"/>
                <a:gd name="connsiteY12" fmla="*/ 78721 h 208292"/>
                <a:gd name="connsiteX13" fmla="*/ 162768 w 245872"/>
                <a:gd name="connsiteY13" fmla="*/ 39849 h 208292"/>
                <a:gd name="connsiteX14" fmla="*/ 122919 w 245872"/>
                <a:gd name="connsiteY14" fmla="*/ 0 h 208292"/>
                <a:gd name="connsiteX15" fmla="*/ 83087 w 245872"/>
                <a:gd name="connsiteY15" fmla="*/ 39849 h 208292"/>
                <a:gd name="connsiteX16" fmla="*/ 114379 w 245872"/>
                <a:gd name="connsiteY16" fmla="*/ 78721 h 208292"/>
                <a:gd name="connsiteX17" fmla="*/ 114379 w 245872"/>
                <a:gd name="connsiteY17" fmla="*/ 112371 h 208292"/>
                <a:gd name="connsiteX18" fmla="*/ 40688 w 245872"/>
                <a:gd name="connsiteY18" fmla="*/ 112371 h 208292"/>
                <a:gd name="connsiteX19" fmla="*/ 32131 w 245872"/>
                <a:gd name="connsiteY19" fmla="*/ 120928 h 208292"/>
                <a:gd name="connsiteX20" fmla="*/ 32131 w 245872"/>
                <a:gd name="connsiteY20" fmla="*/ 162139 h 208292"/>
                <a:gd name="connsiteX21" fmla="*/ 5344 w 245872"/>
                <a:gd name="connsiteY21" fmla="*/ 162139 h 208292"/>
                <a:gd name="connsiteX22" fmla="*/ 0 w 245872"/>
                <a:gd name="connsiteY22" fmla="*/ 167483 h 208292"/>
                <a:gd name="connsiteX23" fmla="*/ 0 w 245872"/>
                <a:gd name="connsiteY23" fmla="*/ 202967 h 208292"/>
                <a:gd name="connsiteX24" fmla="*/ 5344 w 245872"/>
                <a:gd name="connsiteY24" fmla="*/ 208293 h 208292"/>
                <a:gd name="connsiteX25" fmla="*/ 76067 w 245872"/>
                <a:gd name="connsiteY25" fmla="*/ 208293 h 208292"/>
                <a:gd name="connsiteX26" fmla="*/ 81393 w 245872"/>
                <a:gd name="connsiteY26" fmla="*/ 202967 h 208292"/>
                <a:gd name="connsiteX27" fmla="*/ 81393 w 245872"/>
                <a:gd name="connsiteY27" fmla="*/ 167483 h 208292"/>
                <a:gd name="connsiteX28" fmla="*/ 76067 w 245872"/>
                <a:gd name="connsiteY28" fmla="*/ 162139 h 208292"/>
                <a:gd name="connsiteX29" fmla="*/ 49262 w 245872"/>
                <a:gd name="connsiteY29" fmla="*/ 162139 h 208292"/>
                <a:gd name="connsiteX30" fmla="*/ 49262 w 245872"/>
                <a:gd name="connsiteY30" fmla="*/ 129484 h 208292"/>
                <a:gd name="connsiteX31" fmla="*/ 196628 w 245872"/>
                <a:gd name="connsiteY31" fmla="*/ 129484 h 208292"/>
                <a:gd name="connsiteX32" fmla="*/ 196628 w 245872"/>
                <a:gd name="connsiteY32" fmla="*/ 162139 h 208292"/>
                <a:gd name="connsiteX33" fmla="*/ 169823 w 245872"/>
                <a:gd name="connsiteY33" fmla="*/ 162139 h 20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45872" h="208292">
                  <a:moveTo>
                    <a:pt x="169823" y="162139"/>
                  </a:moveTo>
                  <a:cubicBezTo>
                    <a:pt x="166872" y="162139"/>
                    <a:pt x="164479" y="164549"/>
                    <a:pt x="164479" y="167483"/>
                  </a:cubicBezTo>
                  <a:lnTo>
                    <a:pt x="164479" y="202967"/>
                  </a:lnTo>
                  <a:cubicBezTo>
                    <a:pt x="164479" y="205883"/>
                    <a:pt x="166872" y="208293"/>
                    <a:pt x="169823" y="208293"/>
                  </a:cubicBezTo>
                  <a:lnTo>
                    <a:pt x="240546" y="208293"/>
                  </a:lnTo>
                  <a:cubicBezTo>
                    <a:pt x="243480" y="208293"/>
                    <a:pt x="245872" y="205883"/>
                    <a:pt x="245872" y="202967"/>
                  </a:cubicBezTo>
                  <a:lnTo>
                    <a:pt x="245872" y="167483"/>
                  </a:lnTo>
                  <a:cubicBezTo>
                    <a:pt x="245872" y="164549"/>
                    <a:pt x="243480" y="162139"/>
                    <a:pt x="240546" y="162139"/>
                  </a:cubicBezTo>
                  <a:lnTo>
                    <a:pt x="213741" y="162139"/>
                  </a:lnTo>
                  <a:lnTo>
                    <a:pt x="213741" y="120928"/>
                  </a:lnTo>
                  <a:cubicBezTo>
                    <a:pt x="213741" y="116195"/>
                    <a:pt x="209899" y="112371"/>
                    <a:pt x="205184" y="112371"/>
                  </a:cubicBezTo>
                  <a:lnTo>
                    <a:pt x="131475" y="112371"/>
                  </a:lnTo>
                  <a:lnTo>
                    <a:pt x="131475" y="78721"/>
                  </a:lnTo>
                  <a:cubicBezTo>
                    <a:pt x="149357" y="74774"/>
                    <a:pt x="162768" y="58901"/>
                    <a:pt x="162768" y="39849"/>
                  </a:cubicBezTo>
                  <a:cubicBezTo>
                    <a:pt x="162768" y="17829"/>
                    <a:pt x="144921" y="0"/>
                    <a:pt x="122919" y="0"/>
                  </a:cubicBezTo>
                  <a:cubicBezTo>
                    <a:pt x="100916" y="0"/>
                    <a:pt x="83087" y="17829"/>
                    <a:pt x="83087" y="39849"/>
                  </a:cubicBezTo>
                  <a:cubicBezTo>
                    <a:pt x="83087" y="58901"/>
                    <a:pt x="96498" y="74792"/>
                    <a:pt x="114379" y="78721"/>
                  </a:cubicBezTo>
                  <a:lnTo>
                    <a:pt x="114379" y="112371"/>
                  </a:lnTo>
                  <a:lnTo>
                    <a:pt x="40688" y="112371"/>
                  </a:lnTo>
                  <a:cubicBezTo>
                    <a:pt x="35955" y="112371"/>
                    <a:pt x="32131" y="116195"/>
                    <a:pt x="32131" y="120928"/>
                  </a:cubicBezTo>
                  <a:lnTo>
                    <a:pt x="32131" y="162139"/>
                  </a:lnTo>
                  <a:lnTo>
                    <a:pt x="5344" y="162139"/>
                  </a:lnTo>
                  <a:cubicBezTo>
                    <a:pt x="2392" y="162139"/>
                    <a:pt x="0" y="164549"/>
                    <a:pt x="0" y="167483"/>
                  </a:cubicBezTo>
                  <a:lnTo>
                    <a:pt x="0" y="202967"/>
                  </a:lnTo>
                  <a:cubicBezTo>
                    <a:pt x="0" y="205883"/>
                    <a:pt x="2392" y="208293"/>
                    <a:pt x="5344" y="208293"/>
                  </a:cubicBezTo>
                  <a:lnTo>
                    <a:pt x="76067" y="208293"/>
                  </a:lnTo>
                  <a:cubicBezTo>
                    <a:pt x="79000" y="208293"/>
                    <a:pt x="81393" y="205883"/>
                    <a:pt x="81393" y="202967"/>
                  </a:cubicBezTo>
                  <a:lnTo>
                    <a:pt x="81393" y="167483"/>
                  </a:lnTo>
                  <a:cubicBezTo>
                    <a:pt x="81393" y="164549"/>
                    <a:pt x="79000" y="162139"/>
                    <a:pt x="76067" y="162139"/>
                  </a:cubicBezTo>
                  <a:lnTo>
                    <a:pt x="49262" y="162139"/>
                  </a:lnTo>
                  <a:lnTo>
                    <a:pt x="49262" y="129484"/>
                  </a:lnTo>
                  <a:lnTo>
                    <a:pt x="196628" y="129484"/>
                  </a:lnTo>
                  <a:lnTo>
                    <a:pt x="196628" y="162139"/>
                  </a:lnTo>
                  <a:lnTo>
                    <a:pt x="169823" y="162139"/>
                  </a:lnTo>
                  <a:close/>
                </a:path>
              </a:pathLst>
            </a:custGeom>
            <a:grpFill/>
            <a:ln w="17264" cap="flat">
              <a:noFill/>
              <a:prstDash val="solid"/>
              <a:miter/>
            </a:ln>
          </p:spPr>
          <p:txBody>
            <a:bodyPr rtlCol="0" anchor="ctr"/>
            <a:lstStyle/>
            <a:p>
              <a:endParaRPr lang="en-US"/>
            </a:p>
          </p:txBody>
        </p:sp>
      </p:grpSp>
      <p:sp>
        <p:nvSpPr>
          <p:cNvPr id="93" name="Rounded Rectangle 92">
            <a:extLst>
              <a:ext uri="{FF2B5EF4-FFF2-40B4-BE49-F238E27FC236}">
                <a16:creationId xmlns:a16="http://schemas.microsoft.com/office/drawing/2014/main" id="{B6527110-8A89-0147-9083-0C4CDB89B3B8}"/>
              </a:ext>
            </a:extLst>
          </p:cNvPr>
          <p:cNvSpPr/>
          <p:nvPr/>
        </p:nvSpPr>
        <p:spPr>
          <a:xfrm>
            <a:off x="461484" y="5798528"/>
            <a:ext cx="2536643" cy="533898"/>
          </a:xfrm>
          <a:prstGeom prst="roundRect">
            <a:avLst/>
          </a:prstGeom>
          <a:gradFill flip="none" rotWithShape="1">
            <a:gsLst>
              <a:gs pos="28000">
                <a:srgbClr val="FBDA9F"/>
              </a:gs>
              <a:gs pos="12000">
                <a:srgbClr val="FFF5C6"/>
              </a:gs>
              <a:gs pos="55000">
                <a:srgbClr val="FBC462"/>
              </a:gs>
            </a:gsLst>
            <a:lin ang="2700000" scaled="1"/>
            <a:tileRect/>
          </a:gra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r>
              <a:rPr lang="en-US" sz="1200" b="1" dirty="0">
                <a:solidFill>
                  <a:prstClr val="black"/>
                </a:solidFill>
                <a:latin typeface="Arial Narrow" panose="020B0604020202020204" pitchFamily="34" charset="0"/>
                <a:cs typeface="Arial Narrow" panose="020B0604020202020204" pitchFamily="34" charset="0"/>
              </a:rPr>
              <a:t>Decision-quality information gives insight into system performance and quantifies risk</a:t>
            </a:r>
          </a:p>
        </p:txBody>
      </p:sp>
      <p:sp>
        <p:nvSpPr>
          <p:cNvPr id="94" name="Rounded Rectangle 93">
            <a:extLst>
              <a:ext uri="{FF2B5EF4-FFF2-40B4-BE49-F238E27FC236}">
                <a16:creationId xmlns:a16="http://schemas.microsoft.com/office/drawing/2014/main" id="{41507E51-CC88-2B4C-A026-18B59910CE68}"/>
              </a:ext>
            </a:extLst>
          </p:cNvPr>
          <p:cNvSpPr/>
          <p:nvPr/>
        </p:nvSpPr>
        <p:spPr>
          <a:xfrm>
            <a:off x="463422" y="3716216"/>
            <a:ext cx="1609266" cy="446333"/>
          </a:xfrm>
          <a:prstGeom prst="roundRect">
            <a:avLst/>
          </a:prstGeom>
          <a:gradFill flip="none" rotWithShape="1">
            <a:gsLst>
              <a:gs pos="28000">
                <a:srgbClr val="FBDA9F"/>
              </a:gs>
              <a:gs pos="12000">
                <a:srgbClr val="FFF5C6"/>
              </a:gs>
              <a:gs pos="55000">
                <a:srgbClr val="FBC462"/>
              </a:gs>
            </a:gsLst>
            <a:lin ang="2700000" scaled="1"/>
            <a:tileRect/>
          </a:gradFill>
          <a:ln w="63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prstClr val="black"/>
                </a:solidFill>
                <a:latin typeface="Arial Narrow" panose="020B0604020202020204" pitchFamily="34" charset="0"/>
                <a:cs typeface="Arial Narrow" panose="020B0604020202020204" pitchFamily="34" charset="0"/>
              </a:rPr>
              <a:t>Does the analysis address the requirement?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036" y="5115830"/>
            <a:ext cx="1515451" cy="1371600"/>
          </a:xfrm>
          <a:prstGeom prst="rect">
            <a:avLst/>
          </a:prstGeom>
        </p:spPr>
      </p:pic>
    </p:spTree>
    <p:extLst>
      <p:ext uri="{BB962C8B-B14F-4D97-AF65-F5344CB8AC3E}">
        <p14:creationId xmlns:p14="http://schemas.microsoft.com/office/powerpoint/2010/main" val="3355792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5852E3-DFC2-4746-9A3E-E8FEEE633CD7}"/>
              </a:ext>
            </a:extLst>
          </p:cNvPr>
          <p:cNvPicPr>
            <a:picLocks noChangeAspect="1"/>
          </p:cNvPicPr>
          <p:nvPr/>
        </p:nvPicPr>
        <p:blipFill>
          <a:blip r:embed="rId3"/>
          <a:stretch>
            <a:fillRect/>
          </a:stretch>
        </p:blipFill>
        <p:spPr>
          <a:xfrm rot="16200000">
            <a:off x="2572535" y="948271"/>
            <a:ext cx="4805082" cy="6741326"/>
          </a:xfrm>
          <a:prstGeom prst="rect">
            <a:avLst/>
          </a:prstGeom>
        </p:spPr>
      </p:pic>
      <p:sp>
        <p:nvSpPr>
          <p:cNvPr id="2" name="Title 1">
            <a:extLst>
              <a:ext uri="{FF2B5EF4-FFF2-40B4-BE49-F238E27FC236}">
                <a16:creationId xmlns:a16="http://schemas.microsoft.com/office/drawing/2014/main" id="{A858C119-AECF-445C-8F0C-240372D8AEF9}"/>
              </a:ext>
            </a:extLst>
          </p:cNvPr>
          <p:cNvSpPr>
            <a:spLocks noGrp="1"/>
          </p:cNvSpPr>
          <p:nvPr>
            <p:ph type="title"/>
          </p:nvPr>
        </p:nvSpPr>
        <p:spPr/>
        <p:txBody>
          <a:bodyPr/>
          <a:lstStyle/>
          <a:p>
            <a:r>
              <a:rPr lang="en-US" sz="3600" dirty="0"/>
              <a:t>Dendrogram</a:t>
            </a:r>
          </a:p>
        </p:txBody>
      </p:sp>
      <p:sp>
        <p:nvSpPr>
          <p:cNvPr id="7" name="TextBox 6">
            <a:extLst>
              <a:ext uri="{FF2B5EF4-FFF2-40B4-BE49-F238E27FC236}">
                <a16:creationId xmlns:a16="http://schemas.microsoft.com/office/drawing/2014/main" id="{C9DC83F0-F710-4F08-8E25-C9473E290632}"/>
              </a:ext>
            </a:extLst>
          </p:cNvPr>
          <p:cNvSpPr txBox="1"/>
          <p:nvPr/>
        </p:nvSpPr>
        <p:spPr>
          <a:xfrm>
            <a:off x="187495" y="1916392"/>
            <a:ext cx="3375975" cy="1815882"/>
          </a:xfrm>
          <a:prstGeom prst="rect">
            <a:avLst/>
          </a:prstGeom>
          <a:solidFill>
            <a:srgbClr val="4C3B8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chemeClr val="bg1"/>
                </a:solidFill>
              </a:rPr>
              <a:t>A </a:t>
            </a:r>
            <a:r>
              <a:rPr lang="en-US" sz="2800" b="1" dirty="0">
                <a:solidFill>
                  <a:schemeClr val="bg1"/>
                </a:solidFill>
              </a:rPr>
              <a:t>dendrogram</a:t>
            </a:r>
            <a:r>
              <a:rPr lang="en-US" sz="2800" dirty="0">
                <a:solidFill>
                  <a:schemeClr val="bg1"/>
                </a:solidFill>
              </a:rPr>
              <a:t> is a tree diagram showing how points are assigned to clusters</a:t>
            </a:r>
          </a:p>
        </p:txBody>
      </p:sp>
      <p:sp>
        <p:nvSpPr>
          <p:cNvPr id="3" name="Slide Number Placeholder 2">
            <a:extLst>
              <a:ext uri="{FF2B5EF4-FFF2-40B4-BE49-F238E27FC236}">
                <a16:creationId xmlns:a16="http://schemas.microsoft.com/office/drawing/2014/main" id="{09C22CFB-8859-4202-A7FD-C99D4C26E8EF}"/>
              </a:ext>
            </a:extLst>
          </p:cNvPr>
          <p:cNvSpPr>
            <a:spLocks noGrp="1"/>
          </p:cNvSpPr>
          <p:nvPr>
            <p:ph type="sldNum" sz="quarter" idx="12"/>
          </p:nvPr>
        </p:nvSpPr>
        <p:spPr/>
        <p:txBody>
          <a:bodyPr/>
          <a:lstStyle/>
          <a:p>
            <a:pPr>
              <a:defRPr/>
            </a:pPr>
            <a:fld id="{D7AF2763-ADA9-46BC-998C-7030E1AFA20B}" type="slidenum">
              <a:rPr lang="en-US" smtClean="0"/>
              <a:pPr>
                <a:defRPr/>
              </a:pPr>
              <a:t>50</a:t>
            </a:fld>
            <a:endParaRPr lang="en-US" dirty="0"/>
          </a:p>
        </p:txBody>
      </p:sp>
    </p:spTree>
    <p:extLst>
      <p:ext uri="{BB962C8B-B14F-4D97-AF65-F5344CB8AC3E}">
        <p14:creationId xmlns:p14="http://schemas.microsoft.com/office/powerpoint/2010/main" val="4243996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5278-6419-4122-B62D-7350604F2A77}"/>
              </a:ext>
            </a:extLst>
          </p:cNvPr>
          <p:cNvSpPr>
            <a:spLocks noGrp="1"/>
          </p:cNvSpPr>
          <p:nvPr>
            <p:ph type="title"/>
          </p:nvPr>
        </p:nvSpPr>
        <p:spPr/>
        <p:txBody>
          <a:bodyPr/>
          <a:lstStyle/>
          <a:p>
            <a:r>
              <a:rPr lang="en-US" sz="3600" dirty="0" smtClean="0"/>
              <a:t>Hierarchical </a:t>
            </a:r>
            <a:r>
              <a:rPr lang="en-US" sz="3600" dirty="0"/>
              <a:t>Clustering: </a:t>
            </a:r>
            <a:r>
              <a:rPr lang="en-US" sz="3600" dirty="0" smtClean="0"/>
              <a:t/>
            </a:r>
            <a:br>
              <a:rPr lang="en-US" sz="3600" dirty="0" smtClean="0"/>
            </a:br>
            <a:r>
              <a:rPr lang="en-US" sz="3600" dirty="0" smtClean="0"/>
              <a:t>Heat </a:t>
            </a:r>
            <a:r>
              <a:rPr lang="en-US" sz="3600" dirty="0"/>
              <a:t>Maps</a:t>
            </a:r>
            <a:endParaRPr lang="en-US" sz="2400" dirty="0"/>
          </a:p>
        </p:txBody>
      </p:sp>
      <p:sp>
        <p:nvSpPr>
          <p:cNvPr id="3" name="Content Placeholder 2">
            <a:extLst>
              <a:ext uri="{FF2B5EF4-FFF2-40B4-BE49-F238E27FC236}">
                <a16:creationId xmlns:a16="http://schemas.microsoft.com/office/drawing/2014/main" id="{0FB891F5-8752-457E-A88E-B60BA6FE98C9}"/>
              </a:ext>
            </a:extLst>
          </p:cNvPr>
          <p:cNvSpPr>
            <a:spLocks noGrp="1"/>
          </p:cNvSpPr>
          <p:nvPr>
            <p:ph idx="1"/>
          </p:nvPr>
        </p:nvSpPr>
        <p:spPr>
          <a:xfrm>
            <a:off x="5298141" y="1653988"/>
            <a:ext cx="3388659" cy="4142568"/>
          </a:xfrm>
        </p:spPr>
        <p:txBody>
          <a:bodyPr/>
          <a:lstStyle/>
          <a:p>
            <a:r>
              <a:rPr lang="en-US" sz="2000" dirty="0"/>
              <a:t>Create two dendrograms</a:t>
            </a:r>
          </a:p>
          <a:p>
            <a:pPr lvl="1"/>
            <a:r>
              <a:rPr lang="en-US" sz="1800" dirty="0"/>
              <a:t>Columns of the matrix</a:t>
            </a:r>
          </a:p>
          <a:p>
            <a:pPr lvl="1"/>
            <a:r>
              <a:rPr lang="en-US" sz="1800" dirty="0"/>
              <a:t>Rows of the matrix</a:t>
            </a:r>
          </a:p>
          <a:p>
            <a:r>
              <a:rPr lang="en-US" sz="2000" dirty="0"/>
              <a:t>Reorder rows and/or columns of matrix using the dendrograms</a:t>
            </a:r>
          </a:p>
          <a:p>
            <a:r>
              <a:rPr lang="en-US" sz="2000" dirty="0"/>
              <a:t>Display matrix elements using color scale</a:t>
            </a:r>
          </a:p>
          <a:p>
            <a:r>
              <a:rPr lang="en-US" sz="2000" dirty="0"/>
              <a:t>Scaling across rows or columns is often needed</a:t>
            </a:r>
          </a:p>
        </p:txBody>
      </p:sp>
      <p:pic>
        <p:nvPicPr>
          <p:cNvPr id="6" name="Picture 5">
            <a:extLst>
              <a:ext uri="{FF2B5EF4-FFF2-40B4-BE49-F238E27FC236}">
                <a16:creationId xmlns:a16="http://schemas.microsoft.com/office/drawing/2014/main" id="{65D67D28-F3FE-4FAB-82E9-98EAA4E03F1D}"/>
              </a:ext>
            </a:extLst>
          </p:cNvPr>
          <p:cNvPicPr>
            <a:picLocks noChangeAspect="1"/>
          </p:cNvPicPr>
          <p:nvPr/>
        </p:nvPicPr>
        <p:blipFill>
          <a:blip r:embed="rId3"/>
          <a:stretch>
            <a:fillRect/>
          </a:stretch>
        </p:blipFill>
        <p:spPr>
          <a:xfrm>
            <a:off x="337427" y="1653988"/>
            <a:ext cx="4562283" cy="4988859"/>
          </a:xfrm>
          <a:prstGeom prst="rect">
            <a:avLst/>
          </a:prstGeom>
        </p:spPr>
      </p:pic>
      <p:sp>
        <p:nvSpPr>
          <p:cNvPr id="5" name="Slide Number Placeholder 4">
            <a:extLst>
              <a:ext uri="{FF2B5EF4-FFF2-40B4-BE49-F238E27FC236}">
                <a16:creationId xmlns:a16="http://schemas.microsoft.com/office/drawing/2014/main" id="{474C51F6-18C1-4BE9-99EA-46D9FF8720B1}"/>
              </a:ext>
            </a:extLst>
          </p:cNvPr>
          <p:cNvSpPr>
            <a:spLocks noGrp="1"/>
          </p:cNvSpPr>
          <p:nvPr>
            <p:ph type="sldNum" sz="quarter" idx="12"/>
          </p:nvPr>
        </p:nvSpPr>
        <p:spPr/>
        <p:txBody>
          <a:bodyPr/>
          <a:lstStyle/>
          <a:p>
            <a:pPr>
              <a:defRPr/>
            </a:pPr>
            <a:fld id="{D7AF2763-ADA9-46BC-998C-7030E1AFA20B}" type="slidenum">
              <a:rPr lang="en-US" smtClean="0"/>
              <a:pPr>
                <a:defRPr/>
              </a:pPr>
              <a:t>51</a:t>
            </a:fld>
            <a:endParaRPr lang="en-US" dirty="0"/>
          </a:p>
        </p:txBody>
      </p:sp>
    </p:spTree>
    <p:extLst>
      <p:ext uri="{BB962C8B-B14F-4D97-AF65-F5344CB8AC3E}">
        <p14:creationId xmlns:p14="http://schemas.microsoft.com/office/powerpoint/2010/main" val="3505484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74CB-27F4-4A16-8635-294EC039181F}"/>
              </a:ext>
            </a:extLst>
          </p:cNvPr>
          <p:cNvSpPr>
            <a:spLocks noGrp="1"/>
          </p:cNvSpPr>
          <p:nvPr>
            <p:ph type="title"/>
          </p:nvPr>
        </p:nvSpPr>
        <p:spPr/>
        <p:txBody>
          <a:bodyPr/>
          <a:lstStyle/>
          <a:p>
            <a:r>
              <a:rPr lang="en-US" sz="3600" dirty="0"/>
              <a:t>Hierarchical Clustering Challenges</a:t>
            </a:r>
          </a:p>
        </p:txBody>
      </p:sp>
      <p:sp>
        <p:nvSpPr>
          <p:cNvPr id="3" name="Content Placeholder 2">
            <a:extLst>
              <a:ext uri="{FF2B5EF4-FFF2-40B4-BE49-F238E27FC236}">
                <a16:creationId xmlns:a16="http://schemas.microsoft.com/office/drawing/2014/main" id="{799C3453-B8B3-4117-BE98-889F95D6B2D3}"/>
              </a:ext>
            </a:extLst>
          </p:cNvPr>
          <p:cNvSpPr>
            <a:spLocks noGrp="1"/>
          </p:cNvSpPr>
          <p:nvPr>
            <p:ph idx="1"/>
          </p:nvPr>
        </p:nvSpPr>
        <p:spPr/>
        <p:txBody>
          <a:bodyPr/>
          <a:lstStyle/>
          <a:p>
            <a:r>
              <a:rPr lang="en-US" sz="2800" dirty="0"/>
              <a:t>Can be difficult to see where to cut off the dendrograms </a:t>
            </a:r>
          </a:p>
          <a:p>
            <a:r>
              <a:rPr lang="en-US" sz="2800" dirty="0"/>
              <a:t>Having a larger number of data points can make the dendrograms difficult to read</a:t>
            </a:r>
          </a:p>
          <a:p>
            <a:r>
              <a:rPr lang="en-US" sz="2800" dirty="0"/>
              <a:t>Using different distance metrics will lead to different dendrogram results</a:t>
            </a:r>
          </a:p>
          <a:p>
            <a:r>
              <a:rPr lang="en-US" sz="2800" dirty="0"/>
              <a:t>Clusters may not have simple interpretations</a:t>
            </a:r>
          </a:p>
          <a:p>
            <a:endParaRPr lang="en-US" sz="2800" dirty="0"/>
          </a:p>
        </p:txBody>
      </p:sp>
      <p:sp>
        <p:nvSpPr>
          <p:cNvPr id="5" name="Slide Number Placeholder 4">
            <a:extLst>
              <a:ext uri="{FF2B5EF4-FFF2-40B4-BE49-F238E27FC236}">
                <a16:creationId xmlns:a16="http://schemas.microsoft.com/office/drawing/2014/main" id="{EC6A0940-D83C-41DB-8B34-5687E2FD08B2}"/>
              </a:ext>
            </a:extLst>
          </p:cNvPr>
          <p:cNvSpPr>
            <a:spLocks noGrp="1"/>
          </p:cNvSpPr>
          <p:nvPr>
            <p:ph type="sldNum" sz="quarter" idx="12"/>
          </p:nvPr>
        </p:nvSpPr>
        <p:spPr/>
        <p:txBody>
          <a:bodyPr/>
          <a:lstStyle/>
          <a:p>
            <a:pPr>
              <a:defRPr/>
            </a:pPr>
            <a:fld id="{D7AF2763-ADA9-46BC-998C-7030E1AFA20B}" type="slidenum">
              <a:rPr lang="en-US" smtClean="0"/>
              <a:pPr>
                <a:defRPr/>
              </a:pPr>
              <a:t>52</a:t>
            </a:fld>
            <a:endParaRPr lang="en-US" dirty="0"/>
          </a:p>
        </p:txBody>
      </p:sp>
    </p:spTree>
    <p:extLst>
      <p:ext uri="{BB962C8B-B14F-4D97-AF65-F5344CB8AC3E}">
        <p14:creationId xmlns:p14="http://schemas.microsoft.com/office/powerpoint/2010/main" val="749452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D78E-25AE-48DC-AD8B-F092D8D663A2}"/>
              </a:ext>
            </a:extLst>
          </p:cNvPr>
          <p:cNvSpPr>
            <a:spLocks noGrp="1"/>
          </p:cNvSpPr>
          <p:nvPr>
            <p:ph type="title"/>
          </p:nvPr>
        </p:nvSpPr>
        <p:spPr/>
        <p:txBody>
          <a:bodyPr/>
          <a:lstStyle/>
          <a:p>
            <a:r>
              <a:rPr lang="en-US" sz="3600" dirty="0"/>
              <a:t>K-Means Clustering</a:t>
            </a:r>
          </a:p>
        </p:txBody>
      </p:sp>
      <p:sp>
        <p:nvSpPr>
          <p:cNvPr id="3" name="Content Placeholder 2">
            <a:extLst>
              <a:ext uri="{FF2B5EF4-FFF2-40B4-BE49-F238E27FC236}">
                <a16:creationId xmlns:a16="http://schemas.microsoft.com/office/drawing/2014/main" id="{5D77B271-1899-457C-A86C-6B3AF0472203}"/>
              </a:ext>
            </a:extLst>
          </p:cNvPr>
          <p:cNvSpPr>
            <a:spLocks noGrp="1"/>
          </p:cNvSpPr>
          <p:nvPr>
            <p:ph sz="half" idx="1"/>
          </p:nvPr>
        </p:nvSpPr>
        <p:spPr>
          <a:xfrm>
            <a:off x="457200" y="1600202"/>
            <a:ext cx="5227381" cy="4525963"/>
          </a:xfrm>
        </p:spPr>
        <p:txBody>
          <a:bodyPr/>
          <a:lstStyle/>
          <a:p>
            <a:r>
              <a:rPr lang="en-US" sz="2400" dirty="0"/>
              <a:t>Assign points to a specific number of clusters based on the mean of the point distances</a:t>
            </a:r>
          </a:p>
          <a:p>
            <a:r>
              <a:rPr lang="en-US" sz="2400" dirty="0"/>
              <a:t>Iterative algorithm will place specified number of means on a plot and then move them according to the data points that are assigned to the clusters</a:t>
            </a:r>
          </a:p>
          <a:p>
            <a:r>
              <a:rPr lang="en-US" sz="2400" dirty="0"/>
              <a:t>Points are re-assigned as the means of the clusters move </a:t>
            </a:r>
          </a:p>
          <a:p>
            <a:r>
              <a:rPr lang="en-US" sz="2400" dirty="0"/>
              <a:t>Process repeats until the means converge</a:t>
            </a:r>
          </a:p>
          <a:p>
            <a:endParaRPr lang="en-US" sz="2400" dirty="0"/>
          </a:p>
        </p:txBody>
      </p:sp>
      <p:pic>
        <p:nvPicPr>
          <p:cNvPr id="6" name="Picture 5">
            <a:extLst>
              <a:ext uri="{FF2B5EF4-FFF2-40B4-BE49-F238E27FC236}">
                <a16:creationId xmlns:a16="http://schemas.microsoft.com/office/drawing/2014/main" id="{ADF65341-836E-4DBD-B8CE-91191BD958A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684581" y="1805251"/>
            <a:ext cx="3340455" cy="3247498"/>
          </a:xfrm>
          <a:prstGeom prst="rect">
            <a:avLst/>
          </a:prstGeom>
        </p:spPr>
      </p:pic>
      <p:sp>
        <p:nvSpPr>
          <p:cNvPr id="7" name="TextBox 6">
            <a:extLst>
              <a:ext uri="{FF2B5EF4-FFF2-40B4-BE49-F238E27FC236}">
                <a16:creationId xmlns:a16="http://schemas.microsoft.com/office/drawing/2014/main" id="{0BD258A8-AAB7-4B3C-B4FE-05C9FFAF7A15}"/>
              </a:ext>
            </a:extLst>
          </p:cNvPr>
          <p:cNvSpPr txBox="1"/>
          <p:nvPr/>
        </p:nvSpPr>
        <p:spPr>
          <a:xfrm>
            <a:off x="5497883" y="5142382"/>
            <a:ext cx="7054305" cy="230832"/>
          </a:xfrm>
          <a:prstGeom prst="rect">
            <a:avLst/>
          </a:prstGeom>
          <a:noFill/>
        </p:spPr>
        <p:txBody>
          <a:bodyPr wrap="square" rtlCol="0">
            <a:spAutoFit/>
          </a:bodyPr>
          <a:lstStyle/>
          <a:p>
            <a:r>
              <a:rPr lang="en-US" sz="900" dirty="0">
                <a:hlinkClick r:id="rId4" tooltip="http://honorscode.blogspot.com/2014/02/proving-groups-will-gate-warlords.html"/>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5" name="Slide Number Placeholder 4">
            <a:extLst>
              <a:ext uri="{FF2B5EF4-FFF2-40B4-BE49-F238E27FC236}">
                <a16:creationId xmlns:a16="http://schemas.microsoft.com/office/drawing/2014/main" id="{66F37720-6BB7-4C17-8610-19FC9F1A37E6}"/>
              </a:ext>
            </a:extLst>
          </p:cNvPr>
          <p:cNvSpPr>
            <a:spLocks noGrp="1"/>
          </p:cNvSpPr>
          <p:nvPr>
            <p:ph type="sldNum" sz="quarter" idx="12"/>
          </p:nvPr>
        </p:nvSpPr>
        <p:spPr/>
        <p:txBody>
          <a:bodyPr/>
          <a:lstStyle/>
          <a:p>
            <a:pPr>
              <a:defRPr/>
            </a:pPr>
            <a:fld id="{5CF8175D-56C0-4714-BEC0-03D24929A9D4}" type="slidenum">
              <a:rPr lang="en-US" smtClean="0"/>
              <a:pPr>
                <a:defRPr/>
              </a:pPr>
              <a:t>53</a:t>
            </a:fld>
            <a:endParaRPr lang="en-US" dirty="0"/>
          </a:p>
        </p:txBody>
      </p:sp>
    </p:spTree>
    <p:extLst>
      <p:ext uri="{BB962C8B-B14F-4D97-AF65-F5344CB8AC3E}">
        <p14:creationId xmlns:p14="http://schemas.microsoft.com/office/powerpoint/2010/main" val="2328297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ECAB-5116-4A92-84B7-5CD5BCC5BAB5}"/>
              </a:ext>
            </a:extLst>
          </p:cNvPr>
          <p:cNvSpPr>
            <a:spLocks noGrp="1"/>
          </p:cNvSpPr>
          <p:nvPr>
            <p:ph type="title"/>
          </p:nvPr>
        </p:nvSpPr>
        <p:spPr/>
        <p:txBody>
          <a:bodyPr/>
          <a:lstStyle/>
          <a:p>
            <a:r>
              <a:rPr lang="en-US" sz="3600" dirty="0"/>
              <a:t>K-Means Example:</a:t>
            </a:r>
            <a:br>
              <a:rPr lang="en-US" sz="3600" dirty="0"/>
            </a:br>
            <a:r>
              <a:rPr lang="en-US" sz="3600" dirty="0"/>
              <a:t>2 &amp; 3 Clusters</a:t>
            </a:r>
          </a:p>
        </p:txBody>
      </p:sp>
      <p:sp>
        <p:nvSpPr>
          <p:cNvPr id="3" name="Content Placeholder 2">
            <a:extLst>
              <a:ext uri="{FF2B5EF4-FFF2-40B4-BE49-F238E27FC236}">
                <a16:creationId xmlns:a16="http://schemas.microsoft.com/office/drawing/2014/main" id="{882EF0DC-6B7C-4435-A895-768E9E1209F4}"/>
              </a:ext>
            </a:extLst>
          </p:cNvPr>
          <p:cNvSpPr>
            <a:spLocks noGrp="1"/>
          </p:cNvSpPr>
          <p:nvPr>
            <p:ph idx="1"/>
          </p:nvPr>
        </p:nvSpPr>
        <p:spPr/>
        <p:txBody>
          <a:bodyPr/>
          <a:lstStyle/>
          <a:p>
            <a:r>
              <a:rPr lang="en-US" sz="2000" dirty="0"/>
              <a:t>Using the same data set as before, we can see what clusters might look like for 2, 3, 4, 5, or 6 clusters (for ease the data set was reduced to two principal components)</a:t>
            </a:r>
          </a:p>
          <a:p>
            <a:pPr marL="0" indent="0">
              <a:buNone/>
            </a:pPr>
            <a:endParaRPr lang="en-US" sz="2000" dirty="0"/>
          </a:p>
        </p:txBody>
      </p:sp>
      <p:pic>
        <p:nvPicPr>
          <p:cNvPr id="6" name="Picture 5">
            <a:extLst>
              <a:ext uri="{FF2B5EF4-FFF2-40B4-BE49-F238E27FC236}">
                <a16:creationId xmlns:a16="http://schemas.microsoft.com/office/drawing/2014/main" id="{E700B1A8-E437-4211-BF3A-C67F591E31E2}"/>
              </a:ext>
            </a:extLst>
          </p:cNvPr>
          <p:cNvPicPr>
            <a:picLocks noChangeAspect="1"/>
          </p:cNvPicPr>
          <p:nvPr/>
        </p:nvPicPr>
        <p:blipFill>
          <a:blip r:embed="rId3"/>
          <a:stretch>
            <a:fillRect/>
          </a:stretch>
        </p:blipFill>
        <p:spPr>
          <a:xfrm>
            <a:off x="4453212" y="2903580"/>
            <a:ext cx="4528431" cy="3563984"/>
          </a:xfrm>
          <a:prstGeom prst="rect">
            <a:avLst/>
          </a:prstGeom>
        </p:spPr>
      </p:pic>
      <p:pic>
        <p:nvPicPr>
          <p:cNvPr id="8" name="Picture 7">
            <a:extLst>
              <a:ext uri="{FF2B5EF4-FFF2-40B4-BE49-F238E27FC236}">
                <a16:creationId xmlns:a16="http://schemas.microsoft.com/office/drawing/2014/main" id="{43F60B8F-8202-4CD5-8011-4F17B3E06E2C}"/>
              </a:ext>
            </a:extLst>
          </p:cNvPr>
          <p:cNvPicPr>
            <a:picLocks noChangeAspect="1"/>
          </p:cNvPicPr>
          <p:nvPr/>
        </p:nvPicPr>
        <p:blipFill>
          <a:blip r:embed="rId4"/>
          <a:stretch>
            <a:fillRect/>
          </a:stretch>
        </p:blipFill>
        <p:spPr>
          <a:xfrm>
            <a:off x="194909" y="2891223"/>
            <a:ext cx="4245946" cy="3563985"/>
          </a:xfrm>
          <a:prstGeom prst="rect">
            <a:avLst/>
          </a:prstGeom>
        </p:spPr>
      </p:pic>
      <p:sp>
        <p:nvSpPr>
          <p:cNvPr id="5" name="Slide Number Placeholder 4">
            <a:extLst>
              <a:ext uri="{FF2B5EF4-FFF2-40B4-BE49-F238E27FC236}">
                <a16:creationId xmlns:a16="http://schemas.microsoft.com/office/drawing/2014/main" id="{1E5FA1DE-88EB-405F-923D-33DF4C32B727}"/>
              </a:ext>
            </a:extLst>
          </p:cNvPr>
          <p:cNvSpPr>
            <a:spLocks noGrp="1"/>
          </p:cNvSpPr>
          <p:nvPr>
            <p:ph type="sldNum" sz="quarter" idx="12"/>
          </p:nvPr>
        </p:nvSpPr>
        <p:spPr/>
        <p:txBody>
          <a:bodyPr/>
          <a:lstStyle/>
          <a:p>
            <a:pPr>
              <a:defRPr/>
            </a:pPr>
            <a:fld id="{D7AF2763-ADA9-46BC-998C-7030E1AFA20B}" type="slidenum">
              <a:rPr lang="en-US" smtClean="0"/>
              <a:pPr>
                <a:defRPr/>
              </a:pPr>
              <a:t>54</a:t>
            </a:fld>
            <a:endParaRPr lang="en-US" dirty="0"/>
          </a:p>
        </p:txBody>
      </p:sp>
    </p:spTree>
    <p:extLst>
      <p:ext uri="{BB962C8B-B14F-4D97-AF65-F5344CB8AC3E}">
        <p14:creationId xmlns:p14="http://schemas.microsoft.com/office/powerpoint/2010/main" val="1119495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9D07-BF66-43F1-80FC-DA7425FEDA8C}"/>
              </a:ext>
            </a:extLst>
          </p:cNvPr>
          <p:cNvSpPr>
            <a:spLocks noGrp="1"/>
          </p:cNvSpPr>
          <p:nvPr>
            <p:ph type="title"/>
          </p:nvPr>
        </p:nvSpPr>
        <p:spPr/>
        <p:txBody>
          <a:bodyPr/>
          <a:lstStyle/>
          <a:p>
            <a:r>
              <a:rPr lang="en-US" sz="3600" dirty="0"/>
              <a:t>4 &amp; 5 Clusters</a:t>
            </a:r>
          </a:p>
        </p:txBody>
      </p:sp>
      <p:pic>
        <p:nvPicPr>
          <p:cNvPr id="8" name="Picture 7">
            <a:extLst>
              <a:ext uri="{FF2B5EF4-FFF2-40B4-BE49-F238E27FC236}">
                <a16:creationId xmlns:a16="http://schemas.microsoft.com/office/drawing/2014/main" id="{A3484859-3E8F-4206-A33D-BA19AEB55614}"/>
              </a:ext>
            </a:extLst>
          </p:cNvPr>
          <p:cNvPicPr>
            <a:picLocks noChangeAspect="1"/>
          </p:cNvPicPr>
          <p:nvPr/>
        </p:nvPicPr>
        <p:blipFill>
          <a:blip r:embed="rId2"/>
          <a:stretch>
            <a:fillRect/>
          </a:stretch>
        </p:blipFill>
        <p:spPr>
          <a:xfrm>
            <a:off x="4572000" y="1513102"/>
            <a:ext cx="4353528" cy="4225692"/>
          </a:xfrm>
          <a:prstGeom prst="rect">
            <a:avLst/>
          </a:prstGeom>
        </p:spPr>
      </p:pic>
      <p:pic>
        <p:nvPicPr>
          <p:cNvPr id="10" name="Picture 9">
            <a:extLst>
              <a:ext uri="{FF2B5EF4-FFF2-40B4-BE49-F238E27FC236}">
                <a16:creationId xmlns:a16="http://schemas.microsoft.com/office/drawing/2014/main" id="{27037938-4C50-4C64-9D8B-BA6265130EB8}"/>
              </a:ext>
            </a:extLst>
          </p:cNvPr>
          <p:cNvPicPr>
            <a:picLocks noChangeAspect="1"/>
          </p:cNvPicPr>
          <p:nvPr/>
        </p:nvPicPr>
        <p:blipFill>
          <a:blip r:embed="rId3"/>
          <a:stretch>
            <a:fillRect/>
          </a:stretch>
        </p:blipFill>
        <p:spPr>
          <a:xfrm>
            <a:off x="218472" y="1513102"/>
            <a:ext cx="4354276" cy="4225692"/>
          </a:xfrm>
          <a:prstGeom prst="rect">
            <a:avLst/>
          </a:prstGeom>
        </p:spPr>
      </p:pic>
      <p:sp>
        <p:nvSpPr>
          <p:cNvPr id="3" name="Slide Number Placeholder 2">
            <a:extLst>
              <a:ext uri="{FF2B5EF4-FFF2-40B4-BE49-F238E27FC236}">
                <a16:creationId xmlns:a16="http://schemas.microsoft.com/office/drawing/2014/main" id="{58A96D97-783A-48FA-8F9E-07F8BEBB6A63}"/>
              </a:ext>
            </a:extLst>
          </p:cNvPr>
          <p:cNvSpPr>
            <a:spLocks noGrp="1"/>
          </p:cNvSpPr>
          <p:nvPr>
            <p:ph type="sldNum" sz="quarter" idx="12"/>
          </p:nvPr>
        </p:nvSpPr>
        <p:spPr/>
        <p:txBody>
          <a:bodyPr/>
          <a:lstStyle/>
          <a:p>
            <a:pPr>
              <a:defRPr/>
            </a:pPr>
            <a:fld id="{D7AF2763-ADA9-46BC-998C-7030E1AFA20B}" type="slidenum">
              <a:rPr lang="en-US" smtClean="0"/>
              <a:pPr>
                <a:defRPr/>
              </a:pPr>
              <a:t>55</a:t>
            </a:fld>
            <a:endParaRPr lang="en-US" dirty="0"/>
          </a:p>
        </p:txBody>
      </p:sp>
    </p:spTree>
    <p:extLst>
      <p:ext uri="{BB962C8B-B14F-4D97-AF65-F5344CB8AC3E}">
        <p14:creationId xmlns:p14="http://schemas.microsoft.com/office/powerpoint/2010/main" val="1879836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490A-D55A-4F23-A007-89C1849DD05E}"/>
              </a:ext>
            </a:extLst>
          </p:cNvPr>
          <p:cNvSpPr>
            <a:spLocks noGrp="1"/>
          </p:cNvSpPr>
          <p:nvPr>
            <p:ph type="title"/>
          </p:nvPr>
        </p:nvSpPr>
        <p:spPr/>
        <p:txBody>
          <a:bodyPr/>
          <a:lstStyle/>
          <a:p>
            <a:r>
              <a:rPr lang="en-US" sz="3600" dirty="0"/>
              <a:t>6 Clusters</a:t>
            </a:r>
          </a:p>
        </p:txBody>
      </p:sp>
      <p:pic>
        <p:nvPicPr>
          <p:cNvPr id="6" name="Picture 5">
            <a:extLst>
              <a:ext uri="{FF2B5EF4-FFF2-40B4-BE49-F238E27FC236}">
                <a16:creationId xmlns:a16="http://schemas.microsoft.com/office/drawing/2014/main" id="{07C114EA-7823-42E2-8E83-F30C2A6F7244}"/>
              </a:ext>
            </a:extLst>
          </p:cNvPr>
          <p:cNvPicPr>
            <a:picLocks noChangeAspect="1"/>
          </p:cNvPicPr>
          <p:nvPr/>
        </p:nvPicPr>
        <p:blipFill>
          <a:blip r:embed="rId2"/>
          <a:stretch>
            <a:fillRect/>
          </a:stretch>
        </p:blipFill>
        <p:spPr>
          <a:xfrm>
            <a:off x="1831317" y="2752165"/>
            <a:ext cx="5481365" cy="3604185"/>
          </a:xfrm>
          <a:prstGeom prst="rect">
            <a:avLst/>
          </a:prstGeom>
        </p:spPr>
      </p:pic>
      <p:sp>
        <p:nvSpPr>
          <p:cNvPr id="8" name="Content Placeholder 2">
            <a:extLst>
              <a:ext uri="{FF2B5EF4-FFF2-40B4-BE49-F238E27FC236}">
                <a16:creationId xmlns:a16="http://schemas.microsoft.com/office/drawing/2014/main" id="{6B65EEF7-58A6-4A21-B30E-1E29C3837825}"/>
              </a:ext>
            </a:extLst>
          </p:cNvPr>
          <p:cNvSpPr>
            <a:spLocks noGrp="1"/>
          </p:cNvSpPr>
          <p:nvPr>
            <p:ph idx="1"/>
          </p:nvPr>
        </p:nvSpPr>
        <p:spPr>
          <a:xfrm>
            <a:off x="457200" y="1600203"/>
            <a:ext cx="8365524" cy="1501344"/>
          </a:xfrm>
        </p:spPr>
        <p:txBody>
          <a:bodyPr/>
          <a:lstStyle/>
          <a:p>
            <a:r>
              <a:rPr lang="en-US" sz="2400" dirty="0"/>
              <a:t>By the time we add 6 clusters, we can see the algorithm attempting to explain some outlier points with their own cluster</a:t>
            </a:r>
          </a:p>
          <a:p>
            <a:endParaRPr lang="en-US" sz="4400" dirty="0"/>
          </a:p>
        </p:txBody>
      </p:sp>
      <p:sp>
        <p:nvSpPr>
          <p:cNvPr id="3" name="Slide Number Placeholder 2">
            <a:extLst>
              <a:ext uri="{FF2B5EF4-FFF2-40B4-BE49-F238E27FC236}">
                <a16:creationId xmlns:a16="http://schemas.microsoft.com/office/drawing/2014/main" id="{1789F16C-6745-49D3-919D-E78566E3040B}"/>
              </a:ext>
            </a:extLst>
          </p:cNvPr>
          <p:cNvSpPr>
            <a:spLocks noGrp="1"/>
          </p:cNvSpPr>
          <p:nvPr>
            <p:ph type="sldNum" sz="quarter" idx="12"/>
          </p:nvPr>
        </p:nvSpPr>
        <p:spPr/>
        <p:txBody>
          <a:bodyPr/>
          <a:lstStyle/>
          <a:p>
            <a:pPr>
              <a:defRPr/>
            </a:pPr>
            <a:fld id="{D7AF2763-ADA9-46BC-998C-7030E1AFA20B}" type="slidenum">
              <a:rPr lang="en-US" smtClean="0"/>
              <a:pPr>
                <a:defRPr/>
              </a:pPr>
              <a:t>56</a:t>
            </a:fld>
            <a:endParaRPr lang="en-US" dirty="0"/>
          </a:p>
        </p:txBody>
      </p:sp>
    </p:spTree>
    <p:extLst>
      <p:ext uri="{BB962C8B-B14F-4D97-AF65-F5344CB8AC3E}">
        <p14:creationId xmlns:p14="http://schemas.microsoft.com/office/powerpoint/2010/main" val="3014080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Hypothesis Testing </a:t>
            </a:r>
            <a:endParaRPr lang="en-US" sz="3600" dirty="0"/>
          </a:p>
        </p:txBody>
      </p:sp>
      <p:sp>
        <p:nvSpPr>
          <p:cNvPr id="3" name="Content Placeholder 2"/>
          <p:cNvSpPr>
            <a:spLocks noGrp="1"/>
          </p:cNvSpPr>
          <p:nvPr>
            <p:ph idx="1"/>
          </p:nvPr>
        </p:nvSpPr>
        <p:spPr/>
        <p:txBody>
          <a:bodyPr/>
          <a:lstStyle/>
          <a:p>
            <a:r>
              <a:rPr lang="en-US" sz="2800" dirty="0" smtClean="0"/>
              <a:t>Many different types of hypothesis tests can be used depending on the specific research question associated with the survey</a:t>
            </a:r>
          </a:p>
          <a:p>
            <a:r>
              <a:rPr lang="en-US" sz="2800" dirty="0" smtClean="0"/>
              <a:t>The type of hypothesis test will be determined by the underlying assumptions associated with the survey data and therefore should be set during the planning phase of survey design</a:t>
            </a:r>
          </a:p>
          <a:p>
            <a:r>
              <a:rPr lang="en-US" sz="2800" dirty="0" smtClean="0"/>
              <a:t>Most often the t-test or the nonparametric alternative, the Mann-Whitney U test are the more appropriate</a:t>
            </a:r>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57</a:t>
            </a:fld>
            <a:endParaRPr lang="en-US" dirty="0"/>
          </a:p>
        </p:txBody>
      </p:sp>
    </p:spTree>
    <p:extLst>
      <p:ext uri="{BB962C8B-B14F-4D97-AF65-F5344CB8AC3E}">
        <p14:creationId xmlns:p14="http://schemas.microsoft.com/office/powerpoint/2010/main" val="1594890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DA54-AFDC-4AD1-9BC3-C6F58F9A78F6}"/>
              </a:ext>
            </a:extLst>
          </p:cNvPr>
          <p:cNvSpPr>
            <a:spLocks noGrp="1"/>
          </p:cNvSpPr>
          <p:nvPr>
            <p:ph type="title"/>
          </p:nvPr>
        </p:nvSpPr>
        <p:spPr/>
        <p:txBody>
          <a:bodyPr/>
          <a:lstStyle/>
          <a:p>
            <a:r>
              <a:rPr lang="en-US" sz="3600" dirty="0"/>
              <a:t>Before &amp; After Surveys</a:t>
            </a:r>
          </a:p>
        </p:txBody>
      </p:sp>
      <p:sp>
        <p:nvSpPr>
          <p:cNvPr id="3" name="Content Placeholder 2">
            <a:extLst>
              <a:ext uri="{FF2B5EF4-FFF2-40B4-BE49-F238E27FC236}">
                <a16:creationId xmlns:a16="http://schemas.microsoft.com/office/drawing/2014/main" id="{F2110AB6-EB76-481D-A070-FF1B5B5F0CE9}"/>
              </a:ext>
            </a:extLst>
          </p:cNvPr>
          <p:cNvSpPr>
            <a:spLocks noGrp="1"/>
          </p:cNvSpPr>
          <p:nvPr>
            <p:ph idx="1"/>
          </p:nvPr>
        </p:nvSpPr>
        <p:spPr/>
        <p:txBody>
          <a:bodyPr/>
          <a:lstStyle/>
          <a:p>
            <a:r>
              <a:rPr lang="en-US" sz="2400" dirty="0"/>
              <a:t>May have data from two surveys representing before/after or observations are somehow paired</a:t>
            </a:r>
          </a:p>
          <a:p>
            <a:pPr lvl="1"/>
            <a:r>
              <a:rPr lang="en-US" sz="2000" b="1" dirty="0"/>
              <a:t>Same respondent </a:t>
            </a:r>
            <a:r>
              <a:rPr lang="en-US" sz="2000" dirty="0"/>
              <a:t>fills out the survey twice (e.g., before/after some event)</a:t>
            </a:r>
          </a:p>
          <a:p>
            <a:pPr lvl="1"/>
            <a:r>
              <a:rPr lang="en-US" sz="2000" dirty="0"/>
              <a:t>Repeated data from same respondent are not independent and we must account for this in analysis</a:t>
            </a:r>
          </a:p>
          <a:p>
            <a:r>
              <a:rPr lang="en-US" sz="2400" dirty="0"/>
              <a:t>Use 1-sample methods on differences (e.g., after score – before score)</a:t>
            </a:r>
          </a:p>
          <a:p>
            <a:pPr lvl="1"/>
            <a:r>
              <a:rPr lang="en-US" sz="2000" dirty="0"/>
              <a:t>Null hypothesis is that the difference is equal to 0 (the response did not change after the event)</a:t>
            </a:r>
          </a:p>
          <a:p>
            <a:pPr lvl="1"/>
            <a:r>
              <a:rPr lang="en-US" sz="2000" dirty="0"/>
              <a:t>Alternative hypothesis is that the difference is different than 0 (the response is different after the event)</a:t>
            </a:r>
          </a:p>
        </p:txBody>
      </p:sp>
      <p:sp>
        <p:nvSpPr>
          <p:cNvPr id="5" name="Slide Number Placeholder 4">
            <a:extLst>
              <a:ext uri="{FF2B5EF4-FFF2-40B4-BE49-F238E27FC236}">
                <a16:creationId xmlns:a16="http://schemas.microsoft.com/office/drawing/2014/main" id="{618F0CA7-5917-45D2-BA64-642498FC6F90}"/>
              </a:ext>
            </a:extLst>
          </p:cNvPr>
          <p:cNvSpPr>
            <a:spLocks noGrp="1"/>
          </p:cNvSpPr>
          <p:nvPr>
            <p:ph type="sldNum" sz="quarter" idx="12"/>
          </p:nvPr>
        </p:nvSpPr>
        <p:spPr/>
        <p:txBody>
          <a:bodyPr/>
          <a:lstStyle/>
          <a:p>
            <a:pPr>
              <a:defRPr/>
            </a:pPr>
            <a:fld id="{D7AF2763-ADA9-46BC-998C-7030E1AFA20B}" type="slidenum">
              <a:rPr lang="en-US" smtClean="0"/>
              <a:pPr>
                <a:defRPr/>
              </a:pPr>
              <a:t>58</a:t>
            </a:fld>
            <a:endParaRPr lang="en-US" dirty="0"/>
          </a:p>
        </p:txBody>
      </p:sp>
    </p:spTree>
    <p:extLst>
      <p:ext uri="{BB962C8B-B14F-4D97-AF65-F5344CB8AC3E}">
        <p14:creationId xmlns:p14="http://schemas.microsoft.com/office/powerpoint/2010/main" val="1724282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DA54-AFDC-4AD1-9BC3-C6F58F9A78F6}"/>
              </a:ext>
            </a:extLst>
          </p:cNvPr>
          <p:cNvSpPr>
            <a:spLocks noGrp="1"/>
          </p:cNvSpPr>
          <p:nvPr>
            <p:ph type="title"/>
          </p:nvPr>
        </p:nvSpPr>
        <p:spPr/>
        <p:txBody>
          <a:bodyPr/>
          <a:lstStyle/>
          <a:p>
            <a:r>
              <a:rPr lang="en-US" sz="3600" dirty="0"/>
              <a:t>Before &amp; After Surveys</a:t>
            </a:r>
          </a:p>
        </p:txBody>
      </p:sp>
      <p:sp>
        <p:nvSpPr>
          <p:cNvPr id="3" name="Content Placeholder 2">
            <a:extLst>
              <a:ext uri="{FF2B5EF4-FFF2-40B4-BE49-F238E27FC236}">
                <a16:creationId xmlns:a16="http://schemas.microsoft.com/office/drawing/2014/main" id="{F2110AB6-EB76-481D-A070-FF1B5B5F0CE9}"/>
              </a:ext>
            </a:extLst>
          </p:cNvPr>
          <p:cNvSpPr>
            <a:spLocks noGrp="1"/>
          </p:cNvSpPr>
          <p:nvPr>
            <p:ph sz="half" idx="1"/>
          </p:nvPr>
        </p:nvSpPr>
        <p:spPr/>
        <p:txBody>
          <a:bodyPr/>
          <a:lstStyle/>
          <a:p>
            <a:r>
              <a:rPr lang="en-US" sz="2400" dirty="0"/>
              <a:t>Consider a survey that is given before and after some event or exercise</a:t>
            </a:r>
          </a:p>
          <a:p>
            <a:r>
              <a:rPr lang="en-US" sz="2400" dirty="0"/>
              <a:t>Each survey participant has two responses that are paired and subtracted to get the “effect” that the event/ exercise had</a:t>
            </a:r>
          </a:p>
          <a:p>
            <a:r>
              <a:rPr lang="en-US" sz="2400" dirty="0"/>
              <a:t>The example histogram shows a distribution of score differences</a:t>
            </a:r>
            <a:r>
              <a:rPr lang="en-US" sz="2400" baseline="30000" dirty="0"/>
              <a:t>1</a:t>
            </a:r>
          </a:p>
          <a:p>
            <a:endParaRPr lang="en-US" sz="2400" dirty="0"/>
          </a:p>
        </p:txBody>
      </p:sp>
      <p:pic>
        <p:nvPicPr>
          <p:cNvPr id="12" name="Content Placeholder 11">
            <a:extLst>
              <a:ext uri="{FF2B5EF4-FFF2-40B4-BE49-F238E27FC236}">
                <a16:creationId xmlns:a16="http://schemas.microsoft.com/office/drawing/2014/main" id="{16FF0E7F-476C-477F-9141-019F639E5F19}"/>
              </a:ext>
            </a:extLst>
          </p:cNvPr>
          <p:cNvPicPr>
            <a:picLocks noGrp="1" noChangeAspect="1"/>
          </p:cNvPicPr>
          <p:nvPr>
            <p:ph sz="half" idx="2"/>
          </p:nvPr>
        </p:nvPicPr>
        <p:blipFill>
          <a:blip r:embed="rId3"/>
          <a:stretch>
            <a:fillRect/>
          </a:stretch>
        </p:blipFill>
        <p:spPr>
          <a:xfrm>
            <a:off x="4524021" y="1817511"/>
            <a:ext cx="4500134" cy="3710765"/>
          </a:xfrm>
          <a:prstGeom prst="rect">
            <a:avLst/>
          </a:prstGeom>
        </p:spPr>
      </p:pic>
      <p:sp>
        <p:nvSpPr>
          <p:cNvPr id="13" name="TextBox 12">
            <a:extLst>
              <a:ext uri="{FF2B5EF4-FFF2-40B4-BE49-F238E27FC236}">
                <a16:creationId xmlns:a16="http://schemas.microsoft.com/office/drawing/2014/main" id="{42846620-6651-4B32-8BEE-FFDED1D0B196}"/>
              </a:ext>
            </a:extLst>
          </p:cNvPr>
          <p:cNvSpPr txBox="1"/>
          <p:nvPr/>
        </p:nvSpPr>
        <p:spPr>
          <a:xfrm>
            <a:off x="692955" y="6143053"/>
            <a:ext cx="8331200" cy="646331"/>
          </a:xfrm>
          <a:prstGeom prst="rect">
            <a:avLst/>
          </a:prstGeom>
          <a:noFill/>
        </p:spPr>
        <p:txBody>
          <a:bodyPr wrap="square" rtlCol="0">
            <a:spAutoFit/>
          </a:bodyPr>
          <a:lstStyle/>
          <a:p>
            <a:r>
              <a:rPr lang="en-US" sz="1200" b="0" i="0" baseline="30000" dirty="0">
                <a:solidFill>
                  <a:srgbClr val="212121"/>
                </a:solidFill>
                <a:effectLst/>
                <a:latin typeface="BlinkMacSystemFont"/>
              </a:rPr>
              <a:t>1</a:t>
            </a:r>
            <a:r>
              <a:rPr lang="en-US" sz="1200" b="0" i="0" dirty="0">
                <a:solidFill>
                  <a:srgbClr val="212121"/>
                </a:solidFill>
                <a:effectLst/>
                <a:latin typeface="BlinkMacSystemFont"/>
              </a:rPr>
              <a:t>Campbell D, Lugger S, Sigler GS, </a:t>
            </a:r>
            <a:r>
              <a:rPr lang="en-US" sz="1200" b="0" i="0" dirty="0" err="1">
                <a:solidFill>
                  <a:srgbClr val="212121"/>
                </a:solidFill>
                <a:effectLst/>
                <a:latin typeface="BlinkMacSystemFont"/>
              </a:rPr>
              <a:t>Turkelson</a:t>
            </a:r>
            <a:r>
              <a:rPr lang="en-US" sz="1200" b="0" i="0" dirty="0">
                <a:solidFill>
                  <a:srgbClr val="212121"/>
                </a:solidFill>
                <a:effectLst/>
                <a:latin typeface="BlinkMacSystemFont"/>
              </a:rPr>
              <a:t> C. Increasing awareness, sensitivity, and empathy for Alzheimer's dementia patients using simulation. Nurse Educ Today. 2021 Mar;98:104764.. </a:t>
            </a:r>
            <a:r>
              <a:rPr lang="en-US" sz="1200" b="0" i="0" dirty="0" err="1">
                <a:solidFill>
                  <a:srgbClr val="212121"/>
                </a:solidFill>
                <a:effectLst/>
                <a:latin typeface="BlinkMacSystemFont"/>
              </a:rPr>
              <a:t>Epub</a:t>
            </a:r>
            <a:r>
              <a:rPr lang="en-US" sz="1200" b="0" i="0" dirty="0">
                <a:solidFill>
                  <a:srgbClr val="212121"/>
                </a:solidFill>
                <a:effectLst/>
                <a:latin typeface="BlinkMacSystemFont"/>
              </a:rPr>
              <a:t> 2021 Jan 14.</a:t>
            </a:r>
            <a:endParaRPr lang="en-US" sz="1200" dirty="0"/>
          </a:p>
          <a:p>
            <a:endParaRPr lang="en-US" sz="1200" dirty="0"/>
          </a:p>
        </p:txBody>
      </p:sp>
      <p:sp>
        <p:nvSpPr>
          <p:cNvPr id="5" name="Slide Number Placeholder 4">
            <a:extLst>
              <a:ext uri="{FF2B5EF4-FFF2-40B4-BE49-F238E27FC236}">
                <a16:creationId xmlns:a16="http://schemas.microsoft.com/office/drawing/2014/main" id="{C2E9D622-2930-496D-88EB-E972C6C4731F}"/>
              </a:ext>
            </a:extLst>
          </p:cNvPr>
          <p:cNvSpPr>
            <a:spLocks noGrp="1"/>
          </p:cNvSpPr>
          <p:nvPr>
            <p:ph type="sldNum" sz="quarter" idx="12"/>
          </p:nvPr>
        </p:nvSpPr>
        <p:spPr/>
        <p:txBody>
          <a:bodyPr/>
          <a:lstStyle/>
          <a:p>
            <a:pPr>
              <a:defRPr/>
            </a:pPr>
            <a:fld id="{5CF8175D-56C0-4714-BEC0-03D24929A9D4}" type="slidenum">
              <a:rPr lang="en-US" smtClean="0"/>
              <a:pPr>
                <a:defRPr/>
              </a:pPr>
              <a:t>59</a:t>
            </a:fld>
            <a:endParaRPr lang="en-US" dirty="0"/>
          </a:p>
        </p:txBody>
      </p:sp>
    </p:spTree>
    <p:extLst>
      <p:ext uri="{BB962C8B-B14F-4D97-AF65-F5344CB8AC3E}">
        <p14:creationId xmlns:p14="http://schemas.microsoft.com/office/powerpoint/2010/main" val="427207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Motivating Example</a:t>
            </a:r>
            <a:endParaRPr lang="en-US" sz="3600" dirty="0"/>
          </a:p>
        </p:txBody>
      </p:sp>
      <p:sp>
        <p:nvSpPr>
          <p:cNvPr id="3" name="Content Placeholder 2"/>
          <p:cNvSpPr>
            <a:spLocks noGrp="1"/>
          </p:cNvSpPr>
          <p:nvPr>
            <p:ph idx="1"/>
          </p:nvPr>
        </p:nvSpPr>
        <p:spPr/>
        <p:txBody>
          <a:bodyPr/>
          <a:lstStyle/>
          <a:p>
            <a:r>
              <a:rPr lang="en-US" sz="2000" dirty="0" smtClean="0"/>
              <a:t>Imagine you are tasked with evaluating the comfort and fit of a new prototype flight </a:t>
            </a:r>
            <a:r>
              <a:rPr lang="en-US" sz="2000" dirty="0" smtClean="0"/>
              <a:t>helmet</a:t>
            </a:r>
          </a:p>
          <a:p>
            <a:endParaRPr lang="en-US" sz="2000" dirty="0"/>
          </a:p>
          <a:p>
            <a:r>
              <a:rPr lang="en-US" sz="2000" b="1" dirty="0" smtClean="0"/>
              <a:t>Problem Statement: </a:t>
            </a:r>
            <a:r>
              <a:rPr lang="en-US" sz="2000" dirty="0" smtClean="0"/>
              <a:t>In a particular unnamed aircraft, pilots are in </a:t>
            </a:r>
            <a:r>
              <a:rPr lang="en-US" sz="2000" dirty="0"/>
              <a:t>need of </a:t>
            </a:r>
            <a:r>
              <a:rPr lang="en-US" sz="2000" dirty="0" smtClean="0"/>
              <a:t>a helmet that will provide </a:t>
            </a:r>
            <a:r>
              <a:rPr lang="en-US" sz="2000" dirty="0"/>
              <a:t>suitable </a:t>
            </a:r>
            <a:r>
              <a:rPr lang="en-US" sz="2000" dirty="0" smtClean="0"/>
              <a:t>protection and </a:t>
            </a:r>
            <a:r>
              <a:rPr lang="en-US" sz="2000" dirty="0"/>
              <a:t>an acceptable level of function without sacrificing an appropriate level of comfort. This will optimize protection, mission effectiveness, and performance. Comfort refers to having a proper fit that will decrease the long term medical risks to the </a:t>
            </a:r>
            <a:r>
              <a:rPr lang="en-US" sz="2000" dirty="0" smtClean="0"/>
              <a:t>pilot relative </a:t>
            </a:r>
            <a:r>
              <a:rPr lang="en-US" sz="2000" dirty="0"/>
              <a:t>to the </a:t>
            </a:r>
            <a:r>
              <a:rPr lang="en-US" sz="2000" dirty="0" smtClean="0"/>
              <a:t>current system</a:t>
            </a:r>
            <a:r>
              <a:rPr lang="en-US" sz="2000" dirty="0" smtClean="0"/>
              <a:t>.</a:t>
            </a:r>
          </a:p>
          <a:p>
            <a:endParaRPr lang="en-US" sz="2000" dirty="0" smtClean="0"/>
          </a:p>
          <a:p>
            <a:r>
              <a:rPr lang="en-US" sz="2000" b="1" dirty="0" smtClean="0"/>
              <a:t>Research Question: </a:t>
            </a:r>
            <a:r>
              <a:rPr lang="en-US" sz="2000" dirty="0" smtClean="0"/>
              <a:t>How do pilots feel the new prototype helmet compares to the legacy in terms of comfort and fit?</a:t>
            </a:r>
            <a:endParaRPr lang="en-US" sz="2000" b="1"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a:t>
            </a:fld>
            <a:endParaRPr lang="en-US" dirty="0"/>
          </a:p>
        </p:txBody>
      </p:sp>
    </p:spTree>
    <p:extLst>
      <p:ext uri="{BB962C8B-B14F-4D97-AF65-F5344CB8AC3E}">
        <p14:creationId xmlns:p14="http://schemas.microsoft.com/office/powerpoint/2010/main" val="3889131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Regression Analysis</a:t>
            </a:r>
            <a:endParaRPr lang="en-US" sz="3600" dirty="0"/>
          </a:p>
        </p:txBody>
      </p:sp>
      <p:sp>
        <p:nvSpPr>
          <p:cNvPr id="3" name="Content Placeholder 2"/>
          <p:cNvSpPr>
            <a:spLocks noGrp="1"/>
          </p:cNvSpPr>
          <p:nvPr>
            <p:ph idx="1"/>
          </p:nvPr>
        </p:nvSpPr>
        <p:spPr/>
        <p:txBody>
          <a:bodyPr/>
          <a:lstStyle/>
          <a:p>
            <a:r>
              <a:rPr lang="en-US" sz="2800" dirty="0" smtClean="0"/>
              <a:t>Allows you to investigate the relationship between independent and dependent variables</a:t>
            </a:r>
          </a:p>
          <a:p>
            <a:r>
              <a:rPr lang="en-US" sz="2800" dirty="0" smtClean="0"/>
              <a:t>Can result </a:t>
            </a:r>
            <a:r>
              <a:rPr lang="en-US" sz="2800" dirty="0"/>
              <a:t>in a useful </a:t>
            </a:r>
            <a:r>
              <a:rPr lang="en-US" sz="2800" dirty="0" smtClean="0"/>
              <a:t>model to be used for prediction</a:t>
            </a:r>
          </a:p>
          <a:p>
            <a:pPr lvl="1"/>
            <a:r>
              <a:rPr lang="en-US" sz="2400" dirty="0" smtClean="0"/>
              <a:t>But, with survey data, model assumptions are usually violated</a:t>
            </a:r>
          </a:p>
          <a:p>
            <a:pPr lvl="1"/>
            <a:r>
              <a:rPr lang="en-US" sz="2400" dirty="0" smtClean="0"/>
              <a:t>Might be necessary to use PCA or factor analysis prior to creating the model</a:t>
            </a:r>
          </a:p>
          <a:p>
            <a:r>
              <a:rPr lang="en-US" sz="2800" dirty="0" smtClean="0"/>
              <a:t>If used properly, the model will be able to describe which factors are impacting the chosen response and to what degrees</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60</a:t>
            </a:fld>
            <a:endParaRPr lang="en-US" dirty="0"/>
          </a:p>
        </p:txBody>
      </p:sp>
    </p:spTree>
    <p:extLst>
      <p:ext uri="{BB962C8B-B14F-4D97-AF65-F5344CB8AC3E}">
        <p14:creationId xmlns:p14="http://schemas.microsoft.com/office/powerpoint/2010/main" val="1361426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Analysis of Free Response</a:t>
            </a:r>
            <a:endParaRPr lang="en-US" sz="3600" dirty="0"/>
          </a:p>
        </p:txBody>
      </p:sp>
      <p:sp>
        <p:nvSpPr>
          <p:cNvPr id="3" name="Content Placeholder 2"/>
          <p:cNvSpPr>
            <a:spLocks noGrp="1"/>
          </p:cNvSpPr>
          <p:nvPr>
            <p:ph idx="1"/>
          </p:nvPr>
        </p:nvSpPr>
        <p:spPr/>
        <p:txBody>
          <a:bodyPr/>
          <a:lstStyle/>
          <a:p>
            <a:r>
              <a:rPr lang="en-US" sz="2800" dirty="0" smtClean="0"/>
              <a:t>Natural Language </a:t>
            </a:r>
            <a:r>
              <a:rPr lang="en-US" sz="2800" dirty="0"/>
              <a:t>P</a:t>
            </a:r>
            <a:r>
              <a:rPr lang="en-US" sz="2800" dirty="0" smtClean="0"/>
              <a:t>rocessing technology</a:t>
            </a:r>
          </a:p>
          <a:p>
            <a:r>
              <a:rPr lang="en-US" sz="2800" dirty="0" smtClean="0"/>
              <a:t>Combination of statistics, linguistics, and machine learning</a:t>
            </a:r>
          </a:p>
          <a:p>
            <a:r>
              <a:rPr lang="en-US" sz="2800" dirty="0" smtClean="0"/>
              <a:t>Basic methods include word frequency, collocation, and concordance</a:t>
            </a:r>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61</a:t>
            </a:fld>
            <a:endParaRPr lang="en-US" dirty="0"/>
          </a:p>
        </p:txBody>
      </p:sp>
      <p:sp>
        <p:nvSpPr>
          <p:cNvPr id="5" name="Rectangle 4"/>
          <p:cNvSpPr/>
          <p:nvPr/>
        </p:nvSpPr>
        <p:spPr>
          <a:xfrm>
            <a:off x="894521" y="4787696"/>
            <a:ext cx="7354957" cy="1338469"/>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Software tools are the only way to analyze free response questions</a:t>
            </a:r>
          </a:p>
        </p:txBody>
      </p:sp>
    </p:spTree>
    <p:extLst>
      <p:ext uri="{BB962C8B-B14F-4D97-AF65-F5344CB8AC3E}">
        <p14:creationId xmlns:p14="http://schemas.microsoft.com/office/powerpoint/2010/main" val="238675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Word Clouds</a:t>
            </a:r>
            <a:endParaRPr lang="en-US" sz="3600" dirty="0"/>
          </a:p>
        </p:txBody>
      </p:sp>
      <p:sp>
        <p:nvSpPr>
          <p:cNvPr id="3" name="Content Placeholder 2"/>
          <p:cNvSpPr>
            <a:spLocks noGrp="1"/>
          </p:cNvSpPr>
          <p:nvPr>
            <p:ph idx="1"/>
          </p:nvPr>
        </p:nvSpPr>
        <p:spPr/>
        <p:txBody>
          <a:bodyPr/>
          <a:lstStyle/>
          <a:p>
            <a:r>
              <a:rPr lang="en-US" sz="2800" dirty="0" smtClean="0"/>
              <a:t>Data visualization of text</a:t>
            </a:r>
          </a:p>
          <a:p>
            <a:r>
              <a:rPr lang="en-US" sz="2800" dirty="0" smtClean="0"/>
              <a:t>Prominence in the cloud is determined by frequency</a:t>
            </a:r>
          </a:p>
          <a:p>
            <a:r>
              <a:rPr lang="en-US" sz="2800" dirty="0" smtClean="0"/>
              <a:t>Needs to have methods to filter out stop words “the”, “and”, “if”, etc. </a:t>
            </a:r>
            <a:endParaRPr lang="en-US" sz="2800" dirty="0" smtClean="0"/>
          </a:p>
          <a:p>
            <a:pPr marL="0" indent="0">
              <a:buNone/>
            </a:pPr>
            <a:endParaRPr lang="en-US" sz="2800" dirty="0"/>
          </a:p>
          <a:p>
            <a:r>
              <a:rPr lang="en-US" sz="2800" dirty="0" smtClean="0"/>
              <a:t>Looking at the following example, can you guess what </a:t>
            </a:r>
            <a:r>
              <a:rPr lang="en-US" sz="2800" dirty="0" smtClean="0"/>
              <a:t>the topic of document </a:t>
            </a:r>
            <a:r>
              <a:rPr lang="en-US" sz="2800" dirty="0" smtClean="0"/>
              <a:t>it was generated from?</a:t>
            </a:r>
            <a:endParaRPr lang="en-US" sz="28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62</a:t>
            </a:fld>
            <a:endParaRPr lang="en-US" dirty="0"/>
          </a:p>
        </p:txBody>
      </p:sp>
    </p:spTree>
    <p:extLst>
      <p:ext uri="{BB962C8B-B14F-4D97-AF65-F5344CB8AC3E}">
        <p14:creationId xmlns:p14="http://schemas.microsoft.com/office/powerpoint/2010/main" val="30121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63</a:t>
            </a:fld>
            <a:endParaRPr lang="en-US" dirty="0"/>
          </a:p>
        </p:txBody>
      </p:sp>
      <p:pic>
        <p:nvPicPr>
          <p:cNvPr id="6" name="Content Placeholder 5"/>
          <p:cNvPicPr>
            <a:picLocks noGrp="1" noChangeAspect="1"/>
          </p:cNvPicPr>
          <p:nvPr>
            <p:ph idx="1"/>
          </p:nvPr>
        </p:nvPicPr>
        <p:blipFill>
          <a:blip r:embed="rId2"/>
          <a:stretch>
            <a:fillRect/>
          </a:stretch>
        </p:blipFill>
        <p:spPr>
          <a:xfrm>
            <a:off x="1" y="0"/>
            <a:ext cx="9143999" cy="6858000"/>
          </a:xfrm>
          <a:prstGeom prst="rect">
            <a:avLst/>
          </a:prstGeom>
        </p:spPr>
      </p:pic>
      <p:sp>
        <p:nvSpPr>
          <p:cNvPr id="7" name="TextBox 6"/>
          <p:cNvSpPr txBox="1"/>
          <p:nvPr/>
        </p:nvSpPr>
        <p:spPr>
          <a:xfrm>
            <a:off x="5625737" y="6352145"/>
            <a:ext cx="2735943" cy="369332"/>
          </a:xfrm>
          <a:prstGeom prst="rect">
            <a:avLst/>
          </a:prstGeom>
          <a:noFill/>
        </p:spPr>
        <p:txBody>
          <a:bodyPr wrap="square" rtlCol="0">
            <a:spAutoFit/>
          </a:bodyPr>
          <a:lstStyle/>
          <a:p>
            <a:r>
              <a:rPr lang="en-US" dirty="0" smtClean="0">
                <a:solidFill>
                  <a:schemeClr val="bg1"/>
                </a:solidFill>
              </a:rPr>
              <a:t>www.wordclouds.com</a:t>
            </a:r>
            <a:endParaRPr lang="en-US" dirty="0">
              <a:solidFill>
                <a:schemeClr val="bg1"/>
              </a:solidFill>
            </a:endParaRPr>
          </a:p>
        </p:txBody>
      </p:sp>
    </p:spTree>
    <p:extLst>
      <p:ext uri="{BB962C8B-B14F-4D97-AF65-F5344CB8AC3E}">
        <p14:creationId xmlns:p14="http://schemas.microsoft.com/office/powerpoint/2010/main" val="3704789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Word Cloud Pros and Cons</a:t>
            </a:r>
            <a:endParaRPr lang="en-US" sz="3600" dirty="0"/>
          </a:p>
        </p:txBody>
      </p:sp>
      <p:sp>
        <p:nvSpPr>
          <p:cNvPr id="3" name="Content Placeholder 2"/>
          <p:cNvSpPr>
            <a:spLocks noGrp="1"/>
          </p:cNvSpPr>
          <p:nvPr>
            <p:ph idx="1"/>
          </p:nvPr>
        </p:nvSpPr>
        <p:spPr/>
        <p:txBody>
          <a:bodyPr/>
          <a:lstStyle/>
          <a:p>
            <a:r>
              <a:rPr lang="en-US" sz="2800" dirty="0" smtClean="0"/>
              <a:t>Pros</a:t>
            </a:r>
          </a:p>
          <a:p>
            <a:pPr lvl="1"/>
            <a:r>
              <a:rPr lang="en-US" sz="2400" dirty="0" smtClean="0"/>
              <a:t>Easy to read</a:t>
            </a:r>
          </a:p>
          <a:p>
            <a:pPr lvl="1"/>
            <a:r>
              <a:rPr lang="en-US" sz="2400" dirty="0" smtClean="0"/>
              <a:t>Easy to create</a:t>
            </a:r>
          </a:p>
          <a:p>
            <a:pPr lvl="1"/>
            <a:r>
              <a:rPr lang="en-US" sz="2400" dirty="0" smtClean="0"/>
              <a:t>Visually appealing</a:t>
            </a:r>
          </a:p>
          <a:p>
            <a:r>
              <a:rPr lang="en-US" sz="2800" dirty="0" smtClean="0"/>
              <a:t>Cons</a:t>
            </a:r>
          </a:p>
          <a:p>
            <a:pPr lvl="1"/>
            <a:r>
              <a:rPr lang="en-US" sz="2400" dirty="0" smtClean="0"/>
              <a:t>Does not distinguish between like words</a:t>
            </a:r>
          </a:p>
          <a:p>
            <a:pPr lvl="1"/>
            <a:r>
              <a:rPr lang="en-US" sz="2400" dirty="0" smtClean="0"/>
              <a:t>Style matters</a:t>
            </a:r>
          </a:p>
          <a:p>
            <a:pPr lvl="1"/>
            <a:r>
              <a:rPr lang="en-US" sz="2400" dirty="0" smtClean="0"/>
              <a:t>Missing context</a:t>
            </a:r>
          </a:p>
          <a:p>
            <a:pPr lvl="1"/>
            <a:r>
              <a:rPr lang="en-US" sz="2400" dirty="0" smtClean="0"/>
              <a:t>Sorted bar chart gives more numerical information</a:t>
            </a: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64</a:t>
            </a:fld>
            <a:endParaRPr lang="en-US" dirty="0"/>
          </a:p>
        </p:txBody>
      </p:sp>
      <p:pic>
        <p:nvPicPr>
          <p:cNvPr id="5" name="Graphic 50" descr="Thought bubble">
            <a:extLst>
              <a:ext uri="{FF2B5EF4-FFF2-40B4-BE49-F238E27FC236}">
                <a16:creationId xmlns:a16="http://schemas.microsoft.com/office/drawing/2014/main" id="{E729EC72-6872-4070-8CC1-3B74F444B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9"/>
              </a:ext>
            </a:extLst>
          </a:blip>
          <a:stretch>
            <a:fillRect/>
          </a:stretch>
        </p:blipFill>
        <p:spPr>
          <a:xfrm>
            <a:off x="5274881" y="1671916"/>
            <a:ext cx="2191265" cy="2191265"/>
          </a:xfrm>
          <a:prstGeom prst="rect">
            <a:avLst/>
          </a:prstGeom>
        </p:spPr>
      </p:pic>
    </p:spTree>
    <p:extLst>
      <p:ext uri="{BB962C8B-B14F-4D97-AF65-F5344CB8AC3E}">
        <p14:creationId xmlns:p14="http://schemas.microsoft.com/office/powerpoint/2010/main" val="3258856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48566-8824-4D58-8014-3BC3CA6D950E}"/>
              </a:ext>
            </a:extLst>
          </p:cNvPr>
          <p:cNvSpPr>
            <a:spLocks noGrp="1"/>
          </p:cNvSpPr>
          <p:nvPr>
            <p:ph type="ctrTitle"/>
          </p:nvPr>
        </p:nvSpPr>
        <p:spPr/>
        <p:txBody>
          <a:bodyPr/>
          <a:lstStyle/>
          <a:p>
            <a:r>
              <a:rPr lang="en-US" sz="4400" dirty="0"/>
              <a:t>Survey Analysis </a:t>
            </a:r>
            <a:br>
              <a:rPr lang="en-US" sz="4400" dirty="0"/>
            </a:br>
            <a:r>
              <a:rPr lang="en-US" sz="4400" dirty="0"/>
              <a:t>Tips &amp; Tricks</a:t>
            </a:r>
          </a:p>
        </p:txBody>
      </p:sp>
    </p:spTree>
    <p:extLst>
      <p:ext uri="{BB962C8B-B14F-4D97-AF65-F5344CB8AC3E}">
        <p14:creationId xmlns:p14="http://schemas.microsoft.com/office/powerpoint/2010/main" val="78374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6CFC-FF9F-4E2C-BDAC-D7FBD6C330AE}"/>
              </a:ext>
            </a:extLst>
          </p:cNvPr>
          <p:cNvSpPr>
            <a:spLocks noGrp="1"/>
          </p:cNvSpPr>
          <p:nvPr>
            <p:ph type="title"/>
          </p:nvPr>
        </p:nvSpPr>
        <p:spPr/>
        <p:txBody>
          <a:bodyPr/>
          <a:lstStyle/>
          <a:p>
            <a:r>
              <a:rPr lang="en-US" sz="3600" dirty="0"/>
              <a:t>Survey Best Practices</a:t>
            </a:r>
          </a:p>
        </p:txBody>
      </p:sp>
      <p:sp>
        <p:nvSpPr>
          <p:cNvPr id="3" name="Content Placeholder 2">
            <a:extLst>
              <a:ext uri="{FF2B5EF4-FFF2-40B4-BE49-F238E27FC236}">
                <a16:creationId xmlns:a16="http://schemas.microsoft.com/office/drawing/2014/main" id="{DBCA2254-3ADE-4EF8-B40E-8DAFBE2F0145}"/>
              </a:ext>
            </a:extLst>
          </p:cNvPr>
          <p:cNvSpPr>
            <a:spLocks noGrp="1"/>
          </p:cNvSpPr>
          <p:nvPr>
            <p:ph idx="1"/>
          </p:nvPr>
        </p:nvSpPr>
        <p:spPr/>
        <p:txBody>
          <a:bodyPr/>
          <a:lstStyle/>
          <a:p>
            <a:r>
              <a:rPr lang="en-US" sz="2800" dirty="0"/>
              <a:t>Survey analysis can be very difficult </a:t>
            </a:r>
          </a:p>
          <a:p>
            <a:r>
              <a:rPr lang="en-US" sz="2800" dirty="0"/>
              <a:t>Humans are messy and the results might not be as expected</a:t>
            </a:r>
          </a:p>
          <a:p>
            <a:r>
              <a:rPr lang="en-US" sz="2800" dirty="0"/>
              <a:t>There are some analysis tricks or good practices that can be used on survey data</a:t>
            </a:r>
          </a:p>
        </p:txBody>
      </p:sp>
      <p:pic>
        <p:nvPicPr>
          <p:cNvPr id="6" name="Picture 5">
            <a:extLst>
              <a:ext uri="{FF2B5EF4-FFF2-40B4-BE49-F238E27FC236}">
                <a16:creationId xmlns:a16="http://schemas.microsoft.com/office/drawing/2014/main" id="{AA1D99A0-CA32-48BE-A4A4-E68DB19787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380077" y="4136097"/>
            <a:ext cx="2383846" cy="1834444"/>
          </a:xfrm>
          <a:prstGeom prst="rect">
            <a:avLst/>
          </a:prstGeom>
        </p:spPr>
      </p:pic>
      <p:sp>
        <p:nvSpPr>
          <p:cNvPr id="7" name="TextBox 6">
            <a:extLst>
              <a:ext uri="{FF2B5EF4-FFF2-40B4-BE49-F238E27FC236}">
                <a16:creationId xmlns:a16="http://schemas.microsoft.com/office/drawing/2014/main" id="{B0CD99D3-EF22-41BC-AE51-9AFEF459FD89}"/>
              </a:ext>
            </a:extLst>
          </p:cNvPr>
          <p:cNvSpPr txBox="1"/>
          <p:nvPr/>
        </p:nvSpPr>
        <p:spPr>
          <a:xfrm>
            <a:off x="3091909" y="6073248"/>
            <a:ext cx="2960181" cy="230832"/>
          </a:xfrm>
          <a:prstGeom prst="rect">
            <a:avLst/>
          </a:prstGeom>
          <a:noFill/>
        </p:spPr>
        <p:txBody>
          <a:bodyPr wrap="square" rtlCol="0">
            <a:spAutoFit/>
          </a:bodyPr>
          <a:lstStyle/>
          <a:p>
            <a:r>
              <a:rPr lang="en-US" sz="900" dirty="0">
                <a:hlinkClick r:id="rId3" tooltip="https://www.flickr.com/photos/barrydahl/6675297699"/>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5" name="Slide Number Placeholder 4">
            <a:extLst>
              <a:ext uri="{FF2B5EF4-FFF2-40B4-BE49-F238E27FC236}">
                <a16:creationId xmlns:a16="http://schemas.microsoft.com/office/drawing/2014/main" id="{A8E7CEF5-DC11-4145-8569-4A19DF11D546}"/>
              </a:ext>
            </a:extLst>
          </p:cNvPr>
          <p:cNvSpPr>
            <a:spLocks noGrp="1"/>
          </p:cNvSpPr>
          <p:nvPr>
            <p:ph type="sldNum" sz="quarter" idx="12"/>
          </p:nvPr>
        </p:nvSpPr>
        <p:spPr/>
        <p:txBody>
          <a:bodyPr/>
          <a:lstStyle/>
          <a:p>
            <a:pPr>
              <a:defRPr/>
            </a:pPr>
            <a:fld id="{D7AF2763-ADA9-46BC-998C-7030E1AFA20B}" type="slidenum">
              <a:rPr lang="en-US" smtClean="0"/>
              <a:pPr>
                <a:defRPr/>
              </a:pPr>
              <a:t>66</a:t>
            </a:fld>
            <a:endParaRPr lang="en-US" dirty="0"/>
          </a:p>
        </p:txBody>
      </p:sp>
    </p:spTree>
    <p:extLst>
      <p:ext uri="{BB962C8B-B14F-4D97-AF65-F5344CB8AC3E}">
        <p14:creationId xmlns:p14="http://schemas.microsoft.com/office/powerpoint/2010/main" val="131518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Recall: Likert Scale Analysis</a:t>
            </a:r>
          </a:p>
        </p:txBody>
      </p:sp>
      <p:sp>
        <p:nvSpPr>
          <p:cNvPr id="3" name="Content Placeholder 2"/>
          <p:cNvSpPr>
            <a:spLocks noGrp="1"/>
          </p:cNvSpPr>
          <p:nvPr>
            <p:ph idx="1"/>
          </p:nvPr>
        </p:nvSpPr>
        <p:spPr/>
        <p:txBody>
          <a:bodyPr/>
          <a:lstStyle/>
          <a:p>
            <a:r>
              <a:rPr lang="en-US" sz="2400" dirty="0"/>
              <a:t>Median &amp; IQR are often used as measure of central tendency and spread, respectively</a:t>
            </a:r>
          </a:p>
          <a:p>
            <a:r>
              <a:rPr lang="en-US" sz="2400" dirty="0"/>
              <a:t>Bar chart can be used to look at distribution of individual questions</a:t>
            </a:r>
          </a:p>
          <a:p>
            <a:r>
              <a:rPr lang="en-US" sz="2400" dirty="0"/>
              <a:t>Can use non-parametric tests without normality assumption</a:t>
            </a:r>
          </a:p>
          <a:p>
            <a:r>
              <a:rPr lang="en-US" sz="2400" dirty="0"/>
              <a:t>Calculating overall question “score”</a:t>
            </a:r>
          </a:p>
          <a:p>
            <a:pPr lvl="1"/>
            <a:r>
              <a:rPr lang="en-US" sz="2000" dirty="0"/>
              <a:t>Can add answers to 4 or more questions</a:t>
            </a:r>
          </a:p>
          <a:p>
            <a:endParaRPr lang="en-US" sz="3600" dirty="0"/>
          </a:p>
        </p:txBody>
      </p:sp>
      <p:sp>
        <p:nvSpPr>
          <p:cNvPr id="5" name="Rectangle 4">
            <a:extLst>
              <a:ext uri="{FF2B5EF4-FFF2-40B4-BE49-F238E27FC236}">
                <a16:creationId xmlns:a16="http://schemas.microsoft.com/office/drawing/2014/main" id="{3E9628D7-7F82-46F8-853A-A6B56AE37D83}"/>
              </a:ext>
            </a:extLst>
          </p:cNvPr>
          <p:cNvSpPr/>
          <p:nvPr/>
        </p:nvSpPr>
        <p:spPr>
          <a:xfrm>
            <a:off x="1202266" y="5235839"/>
            <a:ext cx="6739467" cy="1005419"/>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Too many Likert Scale Questions can be overwhelming</a:t>
            </a:r>
          </a:p>
        </p:txBody>
      </p:sp>
      <p:sp>
        <p:nvSpPr>
          <p:cNvPr id="6" name="Slide Number Placeholder 5">
            <a:extLst>
              <a:ext uri="{FF2B5EF4-FFF2-40B4-BE49-F238E27FC236}">
                <a16:creationId xmlns:a16="http://schemas.microsoft.com/office/drawing/2014/main" id="{1C1E3CAD-7636-4752-B884-03C05510D16A}"/>
              </a:ext>
            </a:extLst>
          </p:cNvPr>
          <p:cNvSpPr>
            <a:spLocks noGrp="1"/>
          </p:cNvSpPr>
          <p:nvPr>
            <p:ph type="sldNum" sz="quarter" idx="12"/>
          </p:nvPr>
        </p:nvSpPr>
        <p:spPr/>
        <p:txBody>
          <a:bodyPr/>
          <a:lstStyle/>
          <a:p>
            <a:pPr>
              <a:defRPr/>
            </a:pPr>
            <a:fld id="{D7AF2763-ADA9-46BC-998C-7030E1AFA20B}" type="slidenum">
              <a:rPr lang="en-US" smtClean="0"/>
              <a:pPr>
                <a:defRPr/>
              </a:pPr>
              <a:t>67</a:t>
            </a:fld>
            <a:endParaRPr lang="en-US" dirty="0"/>
          </a:p>
        </p:txBody>
      </p:sp>
    </p:spTree>
    <p:extLst>
      <p:ext uri="{BB962C8B-B14F-4D97-AF65-F5344CB8AC3E}">
        <p14:creationId xmlns:p14="http://schemas.microsoft.com/office/powerpoint/2010/main" val="4188628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9C61-C71C-499A-89A8-66E0CDD14FA2}"/>
              </a:ext>
            </a:extLst>
          </p:cNvPr>
          <p:cNvSpPr>
            <a:spLocks noGrp="1"/>
          </p:cNvSpPr>
          <p:nvPr>
            <p:ph type="title"/>
          </p:nvPr>
        </p:nvSpPr>
        <p:spPr/>
        <p:txBody>
          <a:bodyPr/>
          <a:lstStyle/>
          <a:p>
            <a:r>
              <a:rPr lang="en-US" sz="3600" dirty="0"/>
              <a:t>Creation of a Score</a:t>
            </a:r>
          </a:p>
        </p:txBody>
      </p:sp>
      <p:sp>
        <p:nvSpPr>
          <p:cNvPr id="3" name="Content Placeholder 2">
            <a:extLst>
              <a:ext uri="{FF2B5EF4-FFF2-40B4-BE49-F238E27FC236}">
                <a16:creationId xmlns:a16="http://schemas.microsoft.com/office/drawing/2014/main" id="{057DD8DA-3620-49CA-83A4-B66B41A5ADD3}"/>
              </a:ext>
            </a:extLst>
          </p:cNvPr>
          <p:cNvSpPr>
            <a:spLocks noGrp="1"/>
          </p:cNvSpPr>
          <p:nvPr>
            <p:ph idx="1"/>
          </p:nvPr>
        </p:nvSpPr>
        <p:spPr/>
        <p:txBody>
          <a:bodyPr/>
          <a:lstStyle/>
          <a:p>
            <a:r>
              <a:rPr lang="en-US" sz="2400" dirty="0"/>
              <a:t>It is possible to transform Likert Scale questions into a “score” adding the numerical values together </a:t>
            </a:r>
          </a:p>
          <a:p>
            <a:pPr lvl="1"/>
            <a:r>
              <a:rPr lang="en-US" sz="2000" dirty="0"/>
              <a:t>This is similar to how the SUS score is created </a:t>
            </a:r>
          </a:p>
          <a:p>
            <a:r>
              <a:rPr lang="en-US" sz="2400" dirty="0"/>
              <a:t>Similarly, you can also create a score by marking participant responses as favorable or unfavorable and adding the total number of favorable responses or calculate proportions above thresholds</a:t>
            </a:r>
          </a:p>
          <a:p>
            <a:pPr lvl="1"/>
            <a:r>
              <a:rPr lang="en-US" sz="2000" dirty="0"/>
              <a:t>This method unfortunately will lead to a loss of information, but can be used if you did not design the survey yourself (think rescue method)</a:t>
            </a:r>
          </a:p>
          <a:p>
            <a:r>
              <a:rPr lang="en-US" sz="2400" dirty="0"/>
              <a:t>Using a score should be planned out before analysis is completed to avoid data snooping</a:t>
            </a:r>
          </a:p>
        </p:txBody>
      </p:sp>
      <p:sp>
        <p:nvSpPr>
          <p:cNvPr id="5" name="Rectangle 4">
            <a:extLst>
              <a:ext uri="{FF2B5EF4-FFF2-40B4-BE49-F238E27FC236}">
                <a16:creationId xmlns:a16="http://schemas.microsoft.com/office/drawing/2014/main" id="{CF4A8297-1C92-4D0F-BC44-04DDC2CF57A4}"/>
              </a:ext>
            </a:extLst>
          </p:cNvPr>
          <p:cNvSpPr/>
          <p:nvPr/>
        </p:nvSpPr>
        <p:spPr>
          <a:xfrm>
            <a:off x="1049867" y="6126165"/>
            <a:ext cx="7021689" cy="500413"/>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Another reason survey development is so important!</a:t>
            </a:r>
          </a:p>
        </p:txBody>
      </p:sp>
      <p:sp>
        <p:nvSpPr>
          <p:cNvPr id="6" name="Slide Number Placeholder 5">
            <a:extLst>
              <a:ext uri="{FF2B5EF4-FFF2-40B4-BE49-F238E27FC236}">
                <a16:creationId xmlns:a16="http://schemas.microsoft.com/office/drawing/2014/main" id="{5D793B24-0F99-4B99-BD1D-8CD59D01F8D8}"/>
              </a:ext>
            </a:extLst>
          </p:cNvPr>
          <p:cNvSpPr>
            <a:spLocks noGrp="1"/>
          </p:cNvSpPr>
          <p:nvPr>
            <p:ph type="sldNum" sz="quarter" idx="12"/>
          </p:nvPr>
        </p:nvSpPr>
        <p:spPr/>
        <p:txBody>
          <a:bodyPr/>
          <a:lstStyle/>
          <a:p>
            <a:pPr>
              <a:defRPr/>
            </a:pPr>
            <a:fld id="{D7AF2763-ADA9-46BC-998C-7030E1AFA20B}" type="slidenum">
              <a:rPr lang="en-US" smtClean="0"/>
              <a:pPr>
                <a:defRPr/>
              </a:pPr>
              <a:t>68</a:t>
            </a:fld>
            <a:endParaRPr lang="en-US" dirty="0"/>
          </a:p>
        </p:txBody>
      </p:sp>
    </p:spTree>
    <p:extLst>
      <p:ext uri="{BB962C8B-B14F-4D97-AF65-F5344CB8AC3E}">
        <p14:creationId xmlns:p14="http://schemas.microsoft.com/office/powerpoint/2010/main" val="414473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05F3-92CA-4BF4-A97E-1C59BA16A9CC}"/>
              </a:ext>
            </a:extLst>
          </p:cNvPr>
          <p:cNvSpPr>
            <a:spLocks noGrp="1"/>
          </p:cNvSpPr>
          <p:nvPr>
            <p:ph type="title"/>
          </p:nvPr>
        </p:nvSpPr>
        <p:spPr/>
        <p:txBody>
          <a:bodyPr/>
          <a:lstStyle/>
          <a:p>
            <a:r>
              <a:rPr lang="en-US" sz="3600" dirty="0"/>
              <a:t>Question Correlations</a:t>
            </a:r>
          </a:p>
        </p:txBody>
      </p:sp>
      <p:sp>
        <p:nvSpPr>
          <p:cNvPr id="3" name="Content Placeholder 2">
            <a:extLst>
              <a:ext uri="{FF2B5EF4-FFF2-40B4-BE49-F238E27FC236}">
                <a16:creationId xmlns:a16="http://schemas.microsoft.com/office/drawing/2014/main" id="{75154A0D-3112-403F-B75A-61FC4967D64E}"/>
              </a:ext>
            </a:extLst>
          </p:cNvPr>
          <p:cNvSpPr>
            <a:spLocks noGrp="1"/>
          </p:cNvSpPr>
          <p:nvPr>
            <p:ph idx="1"/>
          </p:nvPr>
        </p:nvSpPr>
        <p:spPr/>
        <p:txBody>
          <a:bodyPr/>
          <a:lstStyle/>
          <a:p>
            <a:r>
              <a:rPr lang="en-US" sz="2400" dirty="0"/>
              <a:t>Don’t forget to see if questions are correlated</a:t>
            </a:r>
          </a:p>
          <a:p>
            <a:pPr lvl="1"/>
            <a:r>
              <a:rPr lang="en-US" sz="2000" dirty="0"/>
              <a:t>Whether or not you designed the survey to have correlated questions </a:t>
            </a:r>
          </a:p>
          <a:p>
            <a:pPr lvl="1"/>
            <a:r>
              <a:rPr lang="en-US" sz="2000" dirty="0"/>
              <a:t>Correlations may violate assumptions depending on the chosen analysis method</a:t>
            </a:r>
          </a:p>
          <a:p>
            <a:r>
              <a:rPr lang="en-US" sz="2400" dirty="0"/>
              <a:t>How high is too high for a correlation?</a:t>
            </a:r>
          </a:p>
          <a:p>
            <a:pPr lvl="1"/>
            <a:r>
              <a:rPr lang="en-US" sz="2000" dirty="0"/>
              <a:t>Depends on who you ask….</a:t>
            </a:r>
          </a:p>
          <a:p>
            <a:pPr lvl="1"/>
            <a:r>
              <a:rPr lang="en-US" sz="2000" dirty="0"/>
              <a:t>Usually want to look at anything above 0.6 or below -0.6</a:t>
            </a:r>
          </a:p>
          <a:p>
            <a:r>
              <a:rPr lang="en-US" sz="2400" dirty="0"/>
              <a:t>Utilize Cronbach’s alpha to determine internal reliability, particularly for questions grouped together in a score</a:t>
            </a:r>
          </a:p>
          <a:p>
            <a:pPr lvl="1"/>
            <a:endParaRPr lang="en-US" sz="2400" dirty="0"/>
          </a:p>
          <a:p>
            <a:pPr lvl="1"/>
            <a:endParaRPr lang="en-US" sz="2400" dirty="0"/>
          </a:p>
        </p:txBody>
      </p:sp>
      <p:sp>
        <p:nvSpPr>
          <p:cNvPr id="5" name="Slide Number Placeholder 4">
            <a:extLst>
              <a:ext uri="{FF2B5EF4-FFF2-40B4-BE49-F238E27FC236}">
                <a16:creationId xmlns:a16="http://schemas.microsoft.com/office/drawing/2014/main" id="{7E668C7F-2ED3-4EAD-9B60-B4D42C96CB5F}"/>
              </a:ext>
            </a:extLst>
          </p:cNvPr>
          <p:cNvSpPr>
            <a:spLocks noGrp="1"/>
          </p:cNvSpPr>
          <p:nvPr>
            <p:ph type="sldNum" sz="quarter" idx="12"/>
          </p:nvPr>
        </p:nvSpPr>
        <p:spPr/>
        <p:txBody>
          <a:bodyPr/>
          <a:lstStyle/>
          <a:p>
            <a:pPr>
              <a:defRPr/>
            </a:pPr>
            <a:fld id="{D7AF2763-ADA9-46BC-998C-7030E1AFA20B}" type="slidenum">
              <a:rPr lang="en-US" smtClean="0"/>
              <a:pPr>
                <a:defRPr/>
              </a:pPr>
              <a:t>69</a:t>
            </a:fld>
            <a:endParaRPr lang="en-US" dirty="0"/>
          </a:p>
        </p:txBody>
      </p:sp>
    </p:spTree>
    <p:extLst>
      <p:ext uri="{BB962C8B-B14F-4D97-AF65-F5344CB8AC3E}">
        <p14:creationId xmlns:p14="http://schemas.microsoft.com/office/powerpoint/2010/main" val="220071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 Implementation</a:t>
            </a:r>
            <a:endParaRPr lang="en-US" sz="3600" dirty="0"/>
          </a:p>
        </p:txBody>
      </p:sp>
      <p:sp>
        <p:nvSpPr>
          <p:cNvPr id="3" name="Content Placeholder 2"/>
          <p:cNvSpPr>
            <a:spLocks noGrp="1"/>
          </p:cNvSpPr>
          <p:nvPr>
            <p:ph idx="1"/>
          </p:nvPr>
        </p:nvSpPr>
        <p:spPr/>
        <p:txBody>
          <a:bodyPr/>
          <a:lstStyle/>
          <a:p>
            <a:r>
              <a:rPr lang="en-US" sz="2400" dirty="0" smtClean="0"/>
              <a:t>Spend adequate time in the planning phase to determine where the survey will provide the most value </a:t>
            </a:r>
          </a:p>
          <a:p>
            <a:pPr lvl="1"/>
            <a:r>
              <a:rPr lang="en-US" sz="2000" dirty="0"/>
              <a:t>Preliminary vendor selection </a:t>
            </a:r>
          </a:p>
          <a:p>
            <a:pPr lvl="1"/>
            <a:r>
              <a:rPr lang="en-US" sz="2000" dirty="0"/>
              <a:t>User feedback </a:t>
            </a:r>
          </a:p>
          <a:p>
            <a:pPr lvl="1"/>
            <a:r>
              <a:rPr lang="en-US" sz="2000" dirty="0"/>
              <a:t>Operational testing </a:t>
            </a:r>
          </a:p>
          <a:p>
            <a:pPr lvl="1"/>
            <a:r>
              <a:rPr lang="en-US" sz="2000" dirty="0"/>
              <a:t>Pre/Post test </a:t>
            </a:r>
            <a:endParaRPr lang="en-US" sz="2000" dirty="0" smtClean="0"/>
          </a:p>
          <a:p>
            <a:r>
              <a:rPr lang="en-US" sz="2400" dirty="0" smtClean="0"/>
              <a:t>Work backwards</a:t>
            </a:r>
          </a:p>
          <a:p>
            <a:r>
              <a:rPr lang="en-US" sz="2400" dirty="0"/>
              <a:t>Ensure the survey maps back to the test objectives </a:t>
            </a:r>
          </a:p>
          <a:p>
            <a:r>
              <a:rPr lang="en-US" sz="2400" dirty="0"/>
              <a:t>Don’t create unnecessary work </a:t>
            </a:r>
          </a:p>
          <a:p>
            <a:r>
              <a:rPr lang="en-US" sz="2400" dirty="0"/>
              <a:t>Allocate time and resources to survey design and sampling plan development</a:t>
            </a:r>
          </a:p>
          <a:p>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7</a:t>
            </a:fld>
            <a:endParaRPr lang="en-US"/>
          </a:p>
        </p:txBody>
      </p:sp>
      <p:pic>
        <p:nvPicPr>
          <p:cNvPr id="6" name="Graphic 38" descr="Questions">
            <a:extLst>
              <a:ext uri="{FF2B5EF4-FFF2-40B4-BE49-F238E27FC236}">
                <a16:creationId xmlns:a16="http://schemas.microsoft.com/office/drawing/2014/main" id="{691BD3B2-DD1F-4D75-AF73-DE2655ECC0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7"/>
              </a:ext>
            </a:extLst>
          </a:blip>
          <a:stretch>
            <a:fillRect/>
          </a:stretch>
        </p:blipFill>
        <p:spPr>
          <a:xfrm>
            <a:off x="6344439" y="2353236"/>
            <a:ext cx="1965844" cy="1965844"/>
          </a:xfrm>
          <a:prstGeom prst="rect">
            <a:avLst/>
          </a:prstGeom>
        </p:spPr>
      </p:pic>
    </p:spTree>
    <p:extLst>
      <p:ext uri="{BB962C8B-B14F-4D97-AF65-F5344CB8AC3E}">
        <p14:creationId xmlns:p14="http://schemas.microsoft.com/office/powerpoint/2010/main" val="193790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CC9D-826C-4B09-8B33-4B6882836B58}"/>
              </a:ext>
            </a:extLst>
          </p:cNvPr>
          <p:cNvSpPr>
            <a:spLocks noGrp="1"/>
          </p:cNvSpPr>
          <p:nvPr>
            <p:ph type="title"/>
          </p:nvPr>
        </p:nvSpPr>
        <p:spPr/>
        <p:txBody>
          <a:bodyPr/>
          <a:lstStyle/>
          <a:p>
            <a:r>
              <a:rPr lang="en-US" sz="3600" dirty="0"/>
              <a:t>Correlations Continued</a:t>
            </a:r>
          </a:p>
        </p:txBody>
      </p:sp>
      <p:pic>
        <p:nvPicPr>
          <p:cNvPr id="6" name="Picture 5">
            <a:extLst>
              <a:ext uri="{FF2B5EF4-FFF2-40B4-BE49-F238E27FC236}">
                <a16:creationId xmlns:a16="http://schemas.microsoft.com/office/drawing/2014/main" id="{0BEF2108-87AC-4FB7-A441-088AF3089E2F}"/>
              </a:ext>
            </a:extLst>
          </p:cNvPr>
          <p:cNvPicPr>
            <a:picLocks noChangeAspect="1"/>
          </p:cNvPicPr>
          <p:nvPr/>
        </p:nvPicPr>
        <p:blipFill rotWithShape="1">
          <a:blip r:embed="rId3"/>
          <a:srcRect r="52169"/>
          <a:stretch/>
        </p:blipFill>
        <p:spPr>
          <a:xfrm>
            <a:off x="817998" y="1591595"/>
            <a:ext cx="7699467" cy="4625012"/>
          </a:xfrm>
          <a:prstGeom prst="rect">
            <a:avLst/>
          </a:prstGeom>
        </p:spPr>
      </p:pic>
      <p:sp>
        <p:nvSpPr>
          <p:cNvPr id="7" name="Rectangle 6">
            <a:extLst>
              <a:ext uri="{FF2B5EF4-FFF2-40B4-BE49-F238E27FC236}">
                <a16:creationId xmlns:a16="http://schemas.microsoft.com/office/drawing/2014/main" id="{7CAE2A3D-7453-4D95-AD3C-174A18CB2598}"/>
              </a:ext>
            </a:extLst>
          </p:cNvPr>
          <p:cNvSpPr/>
          <p:nvPr/>
        </p:nvSpPr>
        <p:spPr>
          <a:xfrm>
            <a:off x="1083732" y="6216607"/>
            <a:ext cx="6976533" cy="495071"/>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What is wrong with these correlations?</a:t>
            </a:r>
          </a:p>
        </p:txBody>
      </p:sp>
      <p:sp>
        <p:nvSpPr>
          <p:cNvPr id="3" name="Slide Number Placeholder 2">
            <a:extLst>
              <a:ext uri="{FF2B5EF4-FFF2-40B4-BE49-F238E27FC236}">
                <a16:creationId xmlns:a16="http://schemas.microsoft.com/office/drawing/2014/main" id="{DB67503A-3F3F-4C24-9ED1-738AD603836F}"/>
              </a:ext>
            </a:extLst>
          </p:cNvPr>
          <p:cNvSpPr>
            <a:spLocks noGrp="1"/>
          </p:cNvSpPr>
          <p:nvPr>
            <p:ph type="sldNum" sz="quarter" idx="12"/>
          </p:nvPr>
        </p:nvSpPr>
        <p:spPr/>
        <p:txBody>
          <a:bodyPr/>
          <a:lstStyle/>
          <a:p>
            <a:pPr>
              <a:defRPr/>
            </a:pPr>
            <a:fld id="{D7AF2763-ADA9-46BC-998C-7030E1AFA20B}" type="slidenum">
              <a:rPr lang="en-US" smtClean="0"/>
              <a:pPr>
                <a:defRPr/>
              </a:pPr>
              <a:t>70</a:t>
            </a:fld>
            <a:endParaRPr lang="en-US" dirty="0"/>
          </a:p>
        </p:txBody>
      </p:sp>
    </p:spTree>
    <p:extLst>
      <p:ext uri="{BB962C8B-B14F-4D97-AF65-F5344CB8AC3E}">
        <p14:creationId xmlns:p14="http://schemas.microsoft.com/office/powerpoint/2010/main" val="113617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sz="3600" dirty="0"/>
          </a:p>
        </p:txBody>
      </p:sp>
      <p:sp>
        <p:nvSpPr>
          <p:cNvPr id="3" name="Content Placeholder 2"/>
          <p:cNvSpPr>
            <a:spLocks noGrp="1"/>
          </p:cNvSpPr>
          <p:nvPr>
            <p:ph idx="1"/>
          </p:nvPr>
        </p:nvSpPr>
        <p:spPr/>
        <p:txBody>
          <a:bodyPr/>
          <a:lstStyle/>
          <a:p>
            <a:r>
              <a:rPr lang="en-US" sz="2200" dirty="0" smtClean="0"/>
              <a:t>Before a survey is designed, the team should carefully consider how it fits into the STAT Process and where it could provide the most value </a:t>
            </a:r>
          </a:p>
          <a:p>
            <a:r>
              <a:rPr lang="en-US" sz="2200" dirty="0" smtClean="0"/>
              <a:t>Questions should be carefully written to ensure quality data is collected</a:t>
            </a:r>
          </a:p>
          <a:p>
            <a:r>
              <a:rPr lang="en-US" sz="2200" dirty="0" smtClean="0"/>
              <a:t>Descriptive </a:t>
            </a:r>
            <a:r>
              <a:rPr lang="en-US" sz="2200" dirty="0"/>
              <a:t>statistics and graphs are some of the most powerful analysis tools for surveys</a:t>
            </a:r>
          </a:p>
          <a:p>
            <a:r>
              <a:rPr lang="en-US" sz="2200" dirty="0"/>
              <a:t>PCA, Factor Analysis, and Clustering methods can all be used to look at relationships between questions or reduce dimensionality</a:t>
            </a:r>
          </a:p>
          <a:p>
            <a:r>
              <a:rPr lang="en-US" sz="2200" dirty="0" smtClean="0"/>
              <a:t>For </a:t>
            </a:r>
            <a:r>
              <a:rPr lang="en-US" sz="2200" dirty="0"/>
              <a:t>more information regarding survey and questionnaire design see the STAT COE’s best practice </a:t>
            </a:r>
            <a:r>
              <a:rPr lang="en-US" sz="2200" i="1" dirty="0"/>
              <a:t>Survey &amp; Questionnaire </a:t>
            </a:r>
            <a:r>
              <a:rPr lang="en-US" sz="2200" i="1" dirty="0" smtClean="0"/>
              <a:t>Design </a:t>
            </a:r>
            <a:r>
              <a:rPr lang="en-US" sz="2200" dirty="0" smtClean="0"/>
              <a:t>or consult a STAT Expert</a:t>
            </a:r>
            <a:endParaRPr lang="en-US" sz="2200" dirty="0"/>
          </a:p>
          <a:p>
            <a:endParaRPr lang="en-US" sz="22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71</a:t>
            </a:fld>
            <a:endParaRPr lang="en-US" dirty="0"/>
          </a:p>
        </p:txBody>
      </p:sp>
    </p:spTree>
    <p:extLst>
      <p:ext uri="{BB962C8B-B14F-4D97-AF65-F5344CB8AC3E}">
        <p14:creationId xmlns:p14="http://schemas.microsoft.com/office/powerpoint/2010/main" val="2200043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dirty="0"/>
          </a:p>
        </p:txBody>
      </p:sp>
      <p:sp>
        <p:nvSpPr>
          <p:cNvPr id="3" name="Content Placeholder 2"/>
          <p:cNvSpPr>
            <a:spLocks noGrp="1"/>
          </p:cNvSpPr>
          <p:nvPr>
            <p:ph idx="1"/>
          </p:nvPr>
        </p:nvSpPr>
        <p:spPr/>
        <p:txBody>
          <a:bodyPr/>
          <a:lstStyle/>
          <a:p>
            <a:r>
              <a:rPr lang="en-US" sz="2000" dirty="0">
                <a:hlinkClick r:id="rId2"/>
              </a:rPr>
              <a:t>https://</a:t>
            </a:r>
            <a:r>
              <a:rPr lang="en-US" sz="2000" dirty="0" smtClean="0">
                <a:hlinkClick r:id="rId2"/>
              </a:rPr>
              <a:t>www.aapor.org/Education-Resources/For-Researchers/Poll-Survey-FAQ/Question-Wording.aspx</a:t>
            </a:r>
            <a:endParaRPr lang="en-US" sz="2000" dirty="0" smtClean="0"/>
          </a:p>
          <a:p>
            <a:r>
              <a:rPr lang="en-US" sz="2000" u="sng" dirty="0">
                <a:hlinkClick r:id="rId3"/>
              </a:rPr>
              <a:t>https://online.stat.psu.edu/stat100/lesson/2/2.4#main-content</a:t>
            </a:r>
            <a:r>
              <a:rPr lang="en-US" sz="2000" dirty="0"/>
              <a:t> </a:t>
            </a:r>
            <a:endParaRPr lang="en-US" sz="2000" dirty="0" smtClean="0"/>
          </a:p>
          <a:p>
            <a:r>
              <a:rPr lang="en-US" sz="2000" u="sng" dirty="0">
                <a:hlinkClick r:id="rId4"/>
              </a:rPr>
              <a:t>https://</a:t>
            </a:r>
            <a:r>
              <a:rPr lang="en-US" sz="2000" u="sng" dirty="0" smtClean="0">
                <a:hlinkClick r:id="rId4"/>
              </a:rPr>
              <a:t>stattrek.com/survey-research/survey-bias.aspx</a:t>
            </a:r>
            <a:endParaRPr lang="en-US" sz="2000" u="sng" dirty="0" smtClean="0"/>
          </a:p>
          <a:p>
            <a:r>
              <a:rPr lang="en-US" sz="2000" dirty="0">
                <a:hlinkClick r:id="rId5"/>
              </a:rPr>
              <a:t>https://www.ssc.wisc.edu/~</a:t>
            </a:r>
            <a:r>
              <a:rPr lang="en-US" sz="2000" dirty="0" smtClean="0">
                <a:hlinkClick r:id="rId5"/>
              </a:rPr>
              <a:t>jpiliavi/357/neuman.pdf</a:t>
            </a:r>
            <a:r>
              <a:rPr lang="en-US" sz="2000" dirty="0" smtClean="0"/>
              <a:t> </a:t>
            </a:r>
          </a:p>
          <a:p>
            <a:r>
              <a:rPr lang="en-US" sz="2000" dirty="0">
                <a:hlinkClick r:id="rId6"/>
              </a:rPr>
              <a:t>https://www.scribbr.com/methodology/likert-scale/</a:t>
            </a:r>
            <a:endParaRPr lang="en-US" sz="2000" dirty="0"/>
          </a:p>
          <a:p>
            <a:r>
              <a:rPr lang="en-US" sz="2000" dirty="0">
                <a:hlinkClick r:id="rId7"/>
              </a:rPr>
              <a:t>https://</a:t>
            </a:r>
            <a:r>
              <a:rPr lang="en-US" sz="2000" dirty="0" smtClean="0">
                <a:hlinkClick r:id="rId7"/>
              </a:rPr>
              <a:t>www.peru.edu/oira/wp-content/uploads/sites/65/2016/09/Likert-Scale-Examples.pdf</a:t>
            </a:r>
            <a:endParaRPr lang="en-US" sz="2000" dirty="0" smtClean="0"/>
          </a:p>
          <a:p>
            <a:r>
              <a:rPr lang="en-US" sz="2000" dirty="0">
                <a:hlinkClick r:id="rId8"/>
              </a:rPr>
              <a:t>https://</a:t>
            </a:r>
            <a:r>
              <a:rPr lang="en-US" sz="2000" dirty="0" smtClean="0">
                <a:hlinkClick r:id="rId8"/>
              </a:rPr>
              <a:t>www.ncbi.nlm.nih.gov/pmc/articles/PMC420179/pdf/bmj32801312.pdf</a:t>
            </a:r>
            <a:r>
              <a:rPr lang="en-US" sz="2000" dirty="0" smtClean="0"/>
              <a:t> </a:t>
            </a:r>
            <a:endParaRPr lang="en-US" sz="2000" dirty="0"/>
          </a:p>
          <a:p>
            <a:r>
              <a:rPr lang="en-US" sz="2000" dirty="0">
                <a:hlinkClick r:id="rId9"/>
              </a:rPr>
              <a:t>https://</a:t>
            </a:r>
            <a:r>
              <a:rPr lang="en-US" sz="2000" dirty="0" smtClean="0">
                <a:hlinkClick r:id="rId9"/>
              </a:rPr>
              <a:t>www.npmj.org/article.asp?issn=1117-1936;year=2015;volume=22;issue=4;spage=195;epage=201;aulast=Bolarinwa</a:t>
            </a:r>
            <a:r>
              <a:rPr lang="en-US" sz="2000" dirty="0" smtClean="0"/>
              <a:t> </a:t>
            </a:r>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72</a:t>
            </a:fld>
            <a:endParaRPr lang="en-US"/>
          </a:p>
        </p:txBody>
      </p:sp>
    </p:spTree>
    <p:extLst>
      <p:ext uri="{BB962C8B-B14F-4D97-AF65-F5344CB8AC3E}">
        <p14:creationId xmlns:p14="http://schemas.microsoft.com/office/powerpoint/2010/main" val="26701298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 cont.</a:t>
            </a:r>
            <a:endParaRPr lang="en-US" dirty="0"/>
          </a:p>
        </p:txBody>
      </p:sp>
      <p:sp>
        <p:nvSpPr>
          <p:cNvPr id="3" name="Content Placeholder 2"/>
          <p:cNvSpPr>
            <a:spLocks noGrp="1"/>
          </p:cNvSpPr>
          <p:nvPr>
            <p:ph idx="1"/>
          </p:nvPr>
        </p:nvSpPr>
        <p:spPr/>
        <p:txBody>
          <a:bodyPr/>
          <a:lstStyle/>
          <a:p>
            <a:r>
              <a:rPr lang="en-US" sz="2000" dirty="0" smtClean="0"/>
              <a:t>Bartholomew, D.J., Steele, F., </a:t>
            </a:r>
            <a:r>
              <a:rPr lang="en-US" sz="2000" dirty="0" err="1" smtClean="0"/>
              <a:t>Moustaki</a:t>
            </a:r>
            <a:r>
              <a:rPr lang="en-US" sz="2000" dirty="0" smtClean="0"/>
              <a:t>, I., Galbraith, J. I., </a:t>
            </a:r>
            <a:r>
              <a:rPr lang="en-US" sz="2000" i="1" dirty="0" smtClean="0"/>
              <a:t>Analysis of Multivariate Social Science Data</a:t>
            </a:r>
            <a:r>
              <a:rPr lang="en-US" sz="2000" dirty="0" smtClean="0"/>
              <a:t>, 2</a:t>
            </a:r>
            <a:r>
              <a:rPr lang="en-US" sz="2000" baseline="30000" dirty="0" smtClean="0"/>
              <a:t>nd</a:t>
            </a:r>
            <a:r>
              <a:rPr lang="en-US" sz="2000" dirty="0" smtClean="0"/>
              <a:t> Ed., 2008</a:t>
            </a:r>
          </a:p>
          <a:p>
            <a:r>
              <a:rPr lang="en-US" sz="2000" dirty="0" smtClean="0"/>
              <a:t>Big 5 Personality Test (https://ipip.ori.org/new_ipip-50-item-scale.htm, </a:t>
            </a:r>
            <a:r>
              <a:rPr lang="en-US" sz="2000" dirty="0" smtClean="0">
                <a:hlinkClick r:id="rId2"/>
              </a:rPr>
              <a:t>https://www.truity.com/test/big-five-personality-test</a:t>
            </a:r>
            <a:r>
              <a:rPr lang="en-US" sz="2000" dirty="0" smtClean="0"/>
              <a:t>)</a:t>
            </a:r>
          </a:p>
          <a:p>
            <a:r>
              <a:rPr lang="en-US" sz="2000" b="0" i="0" baseline="30000" dirty="0" smtClean="0">
                <a:solidFill>
                  <a:srgbClr val="212121"/>
                </a:solidFill>
                <a:effectLst/>
                <a:latin typeface="BlinkMacSystemFont"/>
              </a:rPr>
              <a:t>1</a:t>
            </a:r>
            <a:r>
              <a:rPr lang="en-US" sz="2000" b="0" i="0" dirty="0" smtClean="0">
                <a:solidFill>
                  <a:srgbClr val="212121"/>
                </a:solidFill>
                <a:effectLst/>
                <a:latin typeface="BlinkMacSystemFont"/>
              </a:rPr>
              <a:t>Campbell D, </a:t>
            </a:r>
            <a:r>
              <a:rPr lang="en-US" sz="2000" b="0" i="0" dirty="0" err="1" smtClean="0">
                <a:solidFill>
                  <a:srgbClr val="212121"/>
                </a:solidFill>
                <a:effectLst/>
                <a:latin typeface="BlinkMacSystemFont"/>
              </a:rPr>
              <a:t>Lugger</a:t>
            </a:r>
            <a:r>
              <a:rPr lang="en-US" sz="2000" b="0" i="0" dirty="0" smtClean="0">
                <a:solidFill>
                  <a:srgbClr val="212121"/>
                </a:solidFill>
                <a:effectLst/>
                <a:latin typeface="BlinkMacSystemFont"/>
              </a:rPr>
              <a:t> S, Sigler GS, </a:t>
            </a:r>
            <a:r>
              <a:rPr lang="en-US" sz="2000" b="0" i="0" dirty="0" err="1" smtClean="0">
                <a:solidFill>
                  <a:srgbClr val="212121"/>
                </a:solidFill>
                <a:effectLst/>
                <a:latin typeface="BlinkMacSystemFont"/>
              </a:rPr>
              <a:t>Turkelson</a:t>
            </a:r>
            <a:r>
              <a:rPr lang="en-US" sz="2000" b="0" i="0" dirty="0" smtClean="0">
                <a:solidFill>
                  <a:srgbClr val="212121"/>
                </a:solidFill>
                <a:effectLst/>
                <a:latin typeface="BlinkMacSystemFont"/>
              </a:rPr>
              <a:t> C. Increasing awareness, sensitivity, and empathy for Alzheimer's dementia patients using simulation. Nurse </a:t>
            </a:r>
            <a:r>
              <a:rPr lang="en-US" sz="2000" b="0" i="0" dirty="0" err="1" smtClean="0">
                <a:solidFill>
                  <a:srgbClr val="212121"/>
                </a:solidFill>
                <a:effectLst/>
                <a:latin typeface="BlinkMacSystemFont"/>
              </a:rPr>
              <a:t>Educ</a:t>
            </a:r>
            <a:r>
              <a:rPr lang="en-US" sz="2000" b="0" i="0" dirty="0" smtClean="0">
                <a:solidFill>
                  <a:srgbClr val="212121"/>
                </a:solidFill>
                <a:effectLst/>
                <a:latin typeface="BlinkMacSystemFont"/>
              </a:rPr>
              <a:t> Today. 2021 Mar;98:104764.. </a:t>
            </a:r>
            <a:r>
              <a:rPr lang="en-US" sz="2000" b="0" i="0" dirty="0" err="1" smtClean="0">
                <a:solidFill>
                  <a:srgbClr val="212121"/>
                </a:solidFill>
                <a:effectLst/>
                <a:latin typeface="BlinkMacSystemFont"/>
              </a:rPr>
              <a:t>Epub</a:t>
            </a:r>
            <a:r>
              <a:rPr lang="en-US" sz="2000" b="0" i="0" dirty="0" smtClean="0">
                <a:solidFill>
                  <a:srgbClr val="212121"/>
                </a:solidFill>
                <a:effectLst/>
                <a:latin typeface="BlinkMacSystemFont"/>
              </a:rPr>
              <a:t> 2021 Jan 14.</a:t>
            </a:r>
            <a:endParaRPr lang="en-US" sz="2000" dirty="0" smtClean="0"/>
          </a:p>
          <a:p>
            <a:r>
              <a:rPr lang="en-US" sz="2000" baseline="30000" dirty="0" smtClean="0"/>
              <a:t>2</a:t>
            </a:r>
            <a:r>
              <a:rPr lang="en-US" sz="2000" dirty="0" smtClean="0"/>
              <a:t>Gunduz, G. &amp; </a:t>
            </a:r>
            <a:r>
              <a:rPr lang="en-US" sz="2000" dirty="0" err="1" smtClean="0"/>
              <a:t>Fokoue</a:t>
            </a:r>
            <a:r>
              <a:rPr lang="en-US" sz="2000" dirty="0" smtClean="0"/>
              <a:t>, E. (2013). UCI Machine Learning Repository [[Web Link]]. Irvine, CA: University of California, School of Information and Computer Science.</a:t>
            </a:r>
          </a:p>
          <a:p>
            <a:r>
              <a:rPr lang="en-US" sz="2000" dirty="0" smtClean="0">
                <a:hlinkClick r:id="rId3"/>
              </a:rPr>
              <a:t>www.wordcloud.com</a:t>
            </a:r>
            <a:endParaRPr lang="en-US" sz="2000" dirty="0" smtClean="0"/>
          </a:p>
          <a:p>
            <a:endParaRPr lang="en-US" sz="2000" dirty="0"/>
          </a:p>
          <a:p>
            <a:pPr marL="0" indent="0" algn="l">
              <a:buNone/>
            </a:pPr>
            <a:r>
              <a:rPr lang="en-US" sz="2000" b="0" i="0" dirty="0">
                <a:solidFill>
                  <a:srgbClr val="212121"/>
                </a:solidFill>
                <a:effectLst/>
                <a:latin typeface="BlinkMacSystemFont"/>
              </a:rPr>
              <a:t/>
            </a:r>
            <a:br>
              <a:rPr lang="en-US" sz="2000" b="0" i="0" dirty="0">
                <a:solidFill>
                  <a:srgbClr val="212121"/>
                </a:solidFill>
                <a:effectLst/>
                <a:latin typeface="BlinkMacSystemFont"/>
              </a:rPr>
            </a:br>
            <a:endParaRPr lang="en-US" sz="2000" dirty="0"/>
          </a:p>
        </p:txBody>
      </p:sp>
      <p:sp>
        <p:nvSpPr>
          <p:cNvPr id="5" name="Slide Number Placeholder 4">
            <a:extLst>
              <a:ext uri="{FF2B5EF4-FFF2-40B4-BE49-F238E27FC236}">
                <a16:creationId xmlns:a16="http://schemas.microsoft.com/office/drawing/2014/main" id="{08161DAD-17E4-4899-86F0-E2C6FBEF1706}"/>
              </a:ext>
            </a:extLst>
          </p:cNvPr>
          <p:cNvSpPr>
            <a:spLocks noGrp="1"/>
          </p:cNvSpPr>
          <p:nvPr>
            <p:ph type="sldNum" sz="quarter" idx="12"/>
          </p:nvPr>
        </p:nvSpPr>
        <p:spPr/>
        <p:txBody>
          <a:bodyPr/>
          <a:lstStyle/>
          <a:p>
            <a:pPr>
              <a:defRPr/>
            </a:pPr>
            <a:fld id="{D7AF2763-ADA9-46BC-998C-7030E1AFA20B}" type="slidenum">
              <a:rPr lang="en-US" smtClean="0"/>
              <a:pPr>
                <a:defRPr/>
              </a:pPr>
              <a:t>73</a:t>
            </a:fld>
            <a:endParaRPr lang="en-US" dirty="0"/>
          </a:p>
        </p:txBody>
      </p:sp>
    </p:spTree>
    <p:extLst>
      <p:ext uri="{BB962C8B-B14F-4D97-AF65-F5344CB8AC3E}">
        <p14:creationId xmlns:p14="http://schemas.microsoft.com/office/powerpoint/2010/main" val="26001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Test Variables</a:t>
            </a:r>
            <a:endParaRPr lang="en-US" sz="3600" dirty="0"/>
          </a:p>
        </p:txBody>
      </p:sp>
      <p:sp>
        <p:nvSpPr>
          <p:cNvPr id="3" name="Content Placeholder 2"/>
          <p:cNvSpPr>
            <a:spLocks noGrp="1"/>
          </p:cNvSpPr>
          <p:nvPr>
            <p:ph idx="1"/>
          </p:nvPr>
        </p:nvSpPr>
        <p:spPr/>
        <p:txBody>
          <a:bodyPr/>
          <a:lstStyle/>
          <a:p>
            <a:r>
              <a:rPr lang="en-US" sz="2400" dirty="0" smtClean="0"/>
              <a:t>Generated from research question(s)</a:t>
            </a:r>
          </a:p>
          <a:p>
            <a:r>
              <a:rPr lang="en-US" sz="2400" dirty="0" smtClean="0"/>
              <a:t>Well-designed test variables help ensure the correct questions will be answered</a:t>
            </a:r>
          </a:p>
          <a:p>
            <a:r>
              <a:rPr lang="en-US" sz="2400" dirty="0" smtClean="0"/>
              <a:t>Should be measurable, of practical consequence, and provide a clear route to data analysis</a:t>
            </a:r>
          </a:p>
          <a:p>
            <a:r>
              <a:rPr lang="en-US" sz="2400" dirty="0" smtClean="0"/>
              <a:t>Having a clear understanding of the target population makes it easier to form test variables</a:t>
            </a: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8</a:t>
            </a:fld>
            <a:endParaRPr lang="en-US" dirty="0"/>
          </a:p>
        </p:txBody>
      </p:sp>
      <p:sp>
        <p:nvSpPr>
          <p:cNvPr id="5" name="Rectangle 4"/>
          <p:cNvSpPr/>
          <p:nvPr/>
        </p:nvSpPr>
        <p:spPr>
          <a:xfrm>
            <a:off x="546265" y="4821382"/>
            <a:ext cx="8140535" cy="1365663"/>
          </a:xfrm>
          <a:prstGeom prst="rect">
            <a:avLst/>
          </a:prstGeom>
          <a:solidFill>
            <a:srgbClr val="4C3B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Without well-defined research questions and test variables, surveys have a tendency to answer the wrong </a:t>
            </a:r>
            <a:r>
              <a:rPr lang="en-US" sz="2800" b="1" dirty="0" smtClean="0"/>
              <a:t>question! </a:t>
            </a:r>
            <a:endParaRPr lang="en-US" sz="2800" b="1" dirty="0" smtClean="0">
              <a:solidFill>
                <a:schemeClr val="bg1"/>
              </a:solidFill>
            </a:endParaRPr>
          </a:p>
        </p:txBody>
      </p:sp>
    </p:spTree>
    <p:extLst>
      <p:ext uri="{BB962C8B-B14F-4D97-AF65-F5344CB8AC3E}">
        <p14:creationId xmlns:p14="http://schemas.microsoft.com/office/powerpoint/2010/main" val="256050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ioteca Joan Pelegrí: de febrer 20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32" y="3007036"/>
            <a:ext cx="2027355" cy="1520516"/>
          </a:xfrm>
          <a:prstGeom prst="rect">
            <a:avLst/>
          </a:prstGeom>
        </p:spPr>
      </p:pic>
      <p:sp>
        <p:nvSpPr>
          <p:cNvPr id="2" name="Title 1"/>
          <p:cNvSpPr>
            <a:spLocks noGrp="1"/>
          </p:cNvSpPr>
          <p:nvPr>
            <p:ph type="title"/>
          </p:nvPr>
        </p:nvSpPr>
        <p:spPr/>
        <p:txBody>
          <a:bodyPr/>
          <a:lstStyle/>
          <a:p>
            <a:r>
              <a:rPr lang="en-US" sz="3600" dirty="0" smtClean="0"/>
              <a:t>Identify Target Population</a:t>
            </a:r>
            <a:endParaRPr lang="en-US" sz="3600" dirty="0"/>
          </a:p>
        </p:txBody>
      </p:sp>
      <p:sp>
        <p:nvSpPr>
          <p:cNvPr id="3" name="Content Placeholder 2"/>
          <p:cNvSpPr>
            <a:spLocks noGrp="1"/>
          </p:cNvSpPr>
          <p:nvPr>
            <p:ph idx="1"/>
          </p:nvPr>
        </p:nvSpPr>
        <p:spPr/>
        <p:txBody>
          <a:bodyPr/>
          <a:lstStyle/>
          <a:p>
            <a:r>
              <a:rPr lang="en-US" sz="2400" dirty="0" smtClean="0"/>
              <a:t>Need a </a:t>
            </a:r>
            <a:r>
              <a:rPr lang="en-US" sz="2400" dirty="0"/>
              <a:t>representative </a:t>
            </a:r>
            <a:r>
              <a:rPr lang="en-US" sz="2400" dirty="0" smtClean="0"/>
              <a:t>sample </a:t>
            </a:r>
            <a:r>
              <a:rPr lang="en-US" sz="2400" dirty="0"/>
              <a:t>in order to make inference</a:t>
            </a:r>
            <a:r>
              <a:rPr lang="en-US" sz="2400" dirty="0" smtClean="0"/>
              <a:t> that is on the population of interest</a:t>
            </a:r>
          </a:p>
          <a:p>
            <a:r>
              <a:rPr lang="en-US" sz="2400" dirty="0" smtClean="0"/>
              <a:t>Consider population characteristics such as:</a:t>
            </a:r>
          </a:p>
          <a:p>
            <a:pPr marL="800100" lvl="1" indent="-457200">
              <a:buFont typeface="+mj-lt"/>
              <a:buAutoNum type="arabicPeriod"/>
            </a:pPr>
            <a:r>
              <a:rPr lang="en-US" sz="2400" dirty="0" smtClean="0"/>
              <a:t>Gender</a:t>
            </a:r>
          </a:p>
          <a:p>
            <a:pPr marL="800100" lvl="1" indent="-457200">
              <a:buFont typeface="+mj-lt"/>
              <a:buAutoNum type="arabicPeriod"/>
            </a:pPr>
            <a:r>
              <a:rPr lang="en-US" sz="2400" dirty="0" smtClean="0"/>
              <a:t>Experience as operator</a:t>
            </a:r>
          </a:p>
          <a:p>
            <a:pPr marL="800100" lvl="1" indent="-457200">
              <a:buFont typeface="+mj-lt"/>
              <a:buAutoNum type="arabicPeriod"/>
            </a:pPr>
            <a:r>
              <a:rPr lang="en-US" sz="2400" dirty="0" smtClean="0"/>
              <a:t>Professional background</a:t>
            </a:r>
          </a:p>
          <a:p>
            <a:pPr lvl="1"/>
            <a:r>
              <a:rPr lang="en-US" sz="2000" dirty="0" smtClean="0"/>
              <a:t>What others can you think of?</a:t>
            </a:r>
          </a:p>
          <a:p>
            <a:pPr marL="385762" indent="-342900"/>
            <a:r>
              <a:rPr lang="en-US" sz="2400" dirty="0" smtClean="0"/>
              <a:t>Attempt to motivate the audience to respond</a:t>
            </a:r>
          </a:p>
          <a:p>
            <a:pPr marL="385762" indent="-342900"/>
            <a:r>
              <a:rPr lang="en-US" sz="2400" dirty="0" smtClean="0"/>
              <a:t>Develop a sampling plan to collect data</a:t>
            </a:r>
            <a:endParaRPr lang="en-US" sz="2400" dirty="0"/>
          </a:p>
        </p:txBody>
      </p:sp>
      <p:sp>
        <p:nvSpPr>
          <p:cNvPr id="4" name="Slide Number Placeholder 3"/>
          <p:cNvSpPr>
            <a:spLocks noGrp="1"/>
          </p:cNvSpPr>
          <p:nvPr>
            <p:ph type="sldNum" sz="quarter" idx="12"/>
          </p:nvPr>
        </p:nvSpPr>
        <p:spPr/>
        <p:txBody>
          <a:bodyPr/>
          <a:lstStyle/>
          <a:p>
            <a:pPr>
              <a:defRPr/>
            </a:pPr>
            <a:fld id="{D7AF2763-ADA9-46BC-998C-7030E1AFA20B}" type="slidenum">
              <a:rPr lang="en-US" smtClean="0"/>
              <a:pPr>
                <a:defRPr/>
              </a:pPr>
              <a:t>9</a:t>
            </a:fld>
            <a:endParaRPr lang="en-US" dirty="0"/>
          </a:p>
        </p:txBody>
      </p:sp>
    </p:spTree>
    <p:extLst>
      <p:ext uri="{BB962C8B-B14F-4D97-AF65-F5344CB8AC3E}">
        <p14:creationId xmlns:p14="http://schemas.microsoft.com/office/powerpoint/2010/main" val="416103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 TE PPT Template">
  <a:themeElements>
    <a:clrScheme name="Custom 1">
      <a:dk1>
        <a:sysClr val="windowText" lastClr="000000"/>
      </a:dk1>
      <a:lt1>
        <a:sysClr val="window" lastClr="FFFFFF"/>
      </a:lt1>
      <a:dk2>
        <a:srgbClr val="1F497D"/>
      </a:dk2>
      <a:lt2>
        <a:srgbClr val="EEECE1"/>
      </a:lt2>
      <a:accent1>
        <a:srgbClr val="4C3B89"/>
      </a:accent1>
      <a:accent2>
        <a:srgbClr val="7569A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solidFill>
        <a:ln>
          <a:solidFill>
            <a:schemeClr val="tx1"/>
          </a:solid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STAT TE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solidFill>
        <a:ln>
          <a:solidFill>
            <a:schemeClr val="tx1"/>
          </a:solid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3588105028844FAED9ED5B096D8B11" ma:contentTypeVersion="2" ma:contentTypeDescription="Create a new document." ma:contentTypeScope="" ma:versionID="0a7883fe0c240634baeaa40b231e2aa3">
  <xsd:schema xmlns:xsd="http://www.w3.org/2001/XMLSchema" xmlns:xs="http://www.w3.org/2001/XMLSchema" xmlns:p="http://schemas.microsoft.com/office/2006/metadata/properties" xmlns:ns2="fb3f978f-4e61-4624-8b0e-0a1053a98597" xmlns:ns3="http://schemas.microsoft.com/sharepoint/v4" targetNamespace="http://schemas.microsoft.com/office/2006/metadata/properties" ma:root="true" ma:fieldsID="6d0644a9d4f4e08e2bf33aac4d29e505" ns2:_="" ns3:_="">
    <xsd:import namespace="fb3f978f-4e61-4624-8b0e-0a1053a98597"/>
    <xsd:import namespace="http://schemas.microsoft.com/sharepoint/v4"/>
    <xsd:element name="properties">
      <xsd:complexType>
        <xsd:sequence>
          <xsd:element name="documentManagement">
            <xsd:complexType>
              <xsd:all>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f978f-4e61-4624-8b0e-0a1053a985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47FC1-9528-42B5-BF3E-357F0D9E6969}">
  <ds:schemaRefs>
    <ds:schemaRef ds:uri="fb3f978f-4e61-4624-8b0e-0a1053a98597"/>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BFEDAF1-DB0F-49BC-8B7F-163389EAE630}">
  <ds:schemaRefs>
    <ds:schemaRef ds:uri="http://schemas.microsoft.com/sharepoint/v3/contenttype/forms"/>
  </ds:schemaRefs>
</ds:datastoreItem>
</file>

<file path=customXml/itemProps3.xml><?xml version="1.0" encoding="utf-8"?>
<ds:datastoreItem xmlns:ds="http://schemas.openxmlformats.org/officeDocument/2006/customXml" ds:itemID="{290180F5-96F3-46D2-9546-628D2AAB8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f978f-4e61-4624-8b0e-0a1053a9859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COE Overview Template</Template>
  <TotalTime>5326</TotalTime>
  <Words>10066</Words>
  <Application>Microsoft Office PowerPoint</Application>
  <PresentationFormat>On-screen Show (4:3)</PresentationFormat>
  <Paragraphs>868</Paragraphs>
  <Slides>73</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Arial Narrow</vt:lpstr>
      <vt:lpstr>BlinkMacSystemFont</vt:lpstr>
      <vt:lpstr>Calibri</vt:lpstr>
      <vt:lpstr>Cambria Math</vt:lpstr>
      <vt:lpstr>Georgia</vt:lpstr>
      <vt:lpstr>Times New Roman</vt:lpstr>
      <vt:lpstr>STAT TE PPT Template</vt:lpstr>
      <vt:lpstr>3_STAT TE PPT Template</vt:lpstr>
      <vt:lpstr>PowerPoint Presentation</vt:lpstr>
      <vt:lpstr>Pros &amp; Cons for Using a Survey </vt:lpstr>
      <vt:lpstr>Common Mistakes</vt:lpstr>
      <vt:lpstr>The STAT Process</vt:lpstr>
      <vt:lpstr>STAT Process</vt:lpstr>
      <vt:lpstr>Motivating Example</vt:lpstr>
      <vt:lpstr>Survey Implementation</vt:lpstr>
      <vt:lpstr>Test Variables</vt:lpstr>
      <vt:lpstr>Identify Target Population</vt:lpstr>
      <vt:lpstr>Survey Distribution </vt:lpstr>
      <vt:lpstr>On-line Survey Tools</vt:lpstr>
      <vt:lpstr>Question Choice</vt:lpstr>
      <vt:lpstr>Types of Questions</vt:lpstr>
      <vt:lpstr>Types of Closed-Ended Questions</vt:lpstr>
      <vt:lpstr>Types of Closed-Ended Questions</vt:lpstr>
      <vt:lpstr>Types of Closed-Ended Questions</vt:lpstr>
      <vt:lpstr>Common Likert Scales</vt:lpstr>
      <vt:lpstr>Survey Development</vt:lpstr>
      <vt:lpstr>Wording Matters</vt:lpstr>
      <vt:lpstr>Positive and Negative Framing</vt:lpstr>
      <vt:lpstr>Survey Bias</vt:lpstr>
      <vt:lpstr>Leading Question</vt:lpstr>
      <vt:lpstr>Social Desirability</vt:lpstr>
      <vt:lpstr>Measurement Error</vt:lpstr>
      <vt:lpstr>Question and Answer Wording</vt:lpstr>
      <vt:lpstr>Writing Likert Scale Questions</vt:lpstr>
      <vt:lpstr>Writing Free Response Questions</vt:lpstr>
      <vt:lpstr>Consideration Summary</vt:lpstr>
      <vt:lpstr>Analysis </vt:lpstr>
      <vt:lpstr>Analysis </vt:lpstr>
      <vt:lpstr>Descriptive Statistics </vt:lpstr>
      <vt:lpstr>Limitations of Data</vt:lpstr>
      <vt:lpstr>Likert Scale Analysis</vt:lpstr>
      <vt:lpstr>Principal Components Analysis (PCA)</vt:lpstr>
      <vt:lpstr>PCA – The Idea</vt:lpstr>
      <vt:lpstr>PCA – The Idea</vt:lpstr>
      <vt:lpstr>PCA – The Idea</vt:lpstr>
      <vt:lpstr>PCA – How Many Components Should I Choose?</vt:lpstr>
      <vt:lpstr>Factor Analysis </vt:lpstr>
      <vt:lpstr>Factor Analysis – The Idea</vt:lpstr>
      <vt:lpstr>Factor Analysis – Model Assumptions</vt:lpstr>
      <vt:lpstr>Factor Analysis – How Many Factors Should I Choose?</vt:lpstr>
      <vt:lpstr>Factor Analysis – Evaluating the Fit</vt:lpstr>
      <vt:lpstr>Factor Analysis - Regression</vt:lpstr>
      <vt:lpstr>PCA vs Factor Analysis</vt:lpstr>
      <vt:lpstr>Cluster Analysis</vt:lpstr>
      <vt:lpstr>Types of Clustering</vt:lpstr>
      <vt:lpstr>Hierarchical Clustering</vt:lpstr>
      <vt:lpstr>Hierarchical Example</vt:lpstr>
      <vt:lpstr>Dendrogram</vt:lpstr>
      <vt:lpstr>Hierarchical Clustering:  Heat Maps</vt:lpstr>
      <vt:lpstr>Hierarchical Clustering Challenges</vt:lpstr>
      <vt:lpstr>K-Means Clustering</vt:lpstr>
      <vt:lpstr>K-Means Example: 2 &amp; 3 Clusters</vt:lpstr>
      <vt:lpstr>4 &amp; 5 Clusters</vt:lpstr>
      <vt:lpstr>6 Clusters</vt:lpstr>
      <vt:lpstr>Hypothesis Testing </vt:lpstr>
      <vt:lpstr>Before &amp; After Surveys</vt:lpstr>
      <vt:lpstr>Before &amp; After Surveys</vt:lpstr>
      <vt:lpstr>Regression Analysis</vt:lpstr>
      <vt:lpstr>Analysis of Free Response</vt:lpstr>
      <vt:lpstr>Word Clouds</vt:lpstr>
      <vt:lpstr>PowerPoint Presentation</vt:lpstr>
      <vt:lpstr>Word Cloud Pros and Cons</vt:lpstr>
      <vt:lpstr>Survey Analysis  Tips &amp; Tricks</vt:lpstr>
      <vt:lpstr>Survey Best Practices</vt:lpstr>
      <vt:lpstr>Recall: Likert Scale Analysis</vt:lpstr>
      <vt:lpstr>Creation of a Score</vt:lpstr>
      <vt:lpstr>Question Correlations</vt:lpstr>
      <vt:lpstr>Correlations Continued</vt:lpstr>
      <vt:lpstr>Summary</vt:lpstr>
      <vt:lpstr>References</vt:lpstr>
      <vt:lpstr>References cont.</vt:lpstr>
    </vt:vector>
  </TitlesOfParts>
  <Company>AFIT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7_admin</dc:creator>
  <cp:lastModifiedBy>Sigler, Gina S Ctr USAF AETC AFIT/ENS</cp:lastModifiedBy>
  <cp:revision>368</cp:revision>
  <cp:lastPrinted>2019-10-11T13:08:00Z</cp:lastPrinted>
  <dcterms:created xsi:type="dcterms:W3CDTF">2013-08-28T17:57:33Z</dcterms:created>
  <dcterms:modified xsi:type="dcterms:W3CDTF">2022-04-14T18:57:29Z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0x010100213588105028844FAED9ED5B096D8B11</vt:lpwstr>
  </property>
  <property fmtid="{D5CDD505-2E9C-101B-9397-08002B2CF9AE}" pid="3" name="PA Approved">
    <vt:lpwstr>true</vt:lpwstr>
  </property>
</Properties>
</file>